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90" r:id="rId5"/>
    <p:sldId id="258" r:id="rId6"/>
    <p:sldId id="291" r:id="rId7"/>
    <p:sldId id="292" r:id="rId8"/>
    <p:sldId id="293" r:id="rId9"/>
    <p:sldId id="294" r:id="rId10"/>
    <p:sldId id="295" r:id="rId11"/>
    <p:sldId id="296" r:id="rId12"/>
    <p:sldId id="29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72F"/>
    <a:srgbClr val="B1059D"/>
    <a:srgbClr val="F7E6F5"/>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6" indent="-171416">
              <a:spcBef>
                <a:spcPts val="300"/>
              </a:spcBef>
              <a:spcAft>
                <a:spcPts val="300"/>
              </a:spcAft>
              <a:buFont typeface="Arial" panose="020B0604020202020204" pitchFamily="34" charset="0"/>
              <a:buChar char="•"/>
            </a:pPr>
            <a:r>
              <a:rPr lang="en-AU" sz="1200" dirty="0"/>
              <a:t>This phase may be initially conducted as a broad conversation with the learner and family to identify the needs that they view as important</a:t>
            </a:r>
          </a:p>
          <a:p>
            <a:pPr marL="171416" indent="-171416">
              <a:spcBef>
                <a:spcPts val="300"/>
              </a:spcBef>
              <a:spcAft>
                <a:spcPts val="300"/>
              </a:spcAft>
              <a:buFont typeface="Arial" panose="020B0604020202020204" pitchFamily="34" charset="0"/>
              <a:buChar char="•"/>
            </a:pPr>
            <a:r>
              <a:rPr lang="en-AU" sz="1200" dirty="0"/>
              <a:t>Through these discussions, it may be identified that there is a need for referral to additional services so that more detailed information can be gathered. </a:t>
            </a:r>
          </a:p>
          <a:p>
            <a:pPr marL="171416" indent="-171416">
              <a:spcBef>
                <a:spcPts val="300"/>
              </a:spcBef>
              <a:spcAft>
                <a:spcPts val="300"/>
              </a:spcAft>
              <a:buFont typeface="Arial" panose="020B0604020202020204" pitchFamily="34" charset="0"/>
              <a:buChar char="•"/>
            </a:pPr>
            <a:r>
              <a:rPr lang="en-AU" sz="1200" dirty="0"/>
              <a:t>Other people may be identified to be part of the team and should be contacted and briefed with the permission of the learner and family.</a:t>
            </a:r>
          </a:p>
          <a:p>
            <a:pPr marL="171416" indent="-171416">
              <a:spcBef>
                <a:spcPts val="300"/>
              </a:spcBef>
              <a:spcAft>
                <a:spcPts val="300"/>
              </a:spcAft>
              <a:buFont typeface="Arial" panose="020B0604020202020204" pitchFamily="34" charset="0"/>
              <a:buChar char="•"/>
            </a:pPr>
            <a:r>
              <a:rPr lang="en-AU" sz="1200" dirty="0"/>
              <a:t>Looking at all the information collected, the team conducts a comprehensive needs analysis. </a:t>
            </a:r>
          </a:p>
          <a:p>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a:t>
            </a:fld>
            <a:endParaRPr lang="en-US"/>
          </a:p>
        </p:txBody>
      </p:sp>
    </p:spTree>
    <p:extLst>
      <p:ext uri="{BB962C8B-B14F-4D97-AF65-F5344CB8AC3E}">
        <p14:creationId xmlns:p14="http://schemas.microsoft.com/office/powerpoint/2010/main" val="116992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of barriers: </a:t>
            </a:r>
          </a:p>
          <a:p>
            <a:r>
              <a:rPr lang="en-AU" sz="1200" dirty="0"/>
              <a:t>the family doesn’t drive and the paediatrician is in the next suburb; </a:t>
            </a:r>
          </a:p>
          <a:p>
            <a:r>
              <a:rPr lang="en-AU" sz="1200" dirty="0"/>
              <a:t>the learner is reluctant to speak with the SSS psychologist on school premises; </a:t>
            </a:r>
          </a:p>
          <a:p>
            <a:r>
              <a:rPr lang="en-AU" sz="1200" dirty="0"/>
              <a:t>the family is reluctant to engage with DHHS after a previous negative experience; </a:t>
            </a:r>
          </a:p>
          <a:p>
            <a:r>
              <a:rPr lang="en-AU" sz="1200" dirty="0"/>
              <a:t>the family does not understand the purpose of the assessment.</a:t>
            </a:r>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201194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potential difficulty with this step is that the number of crises identified may overwhelm the efforts of the team and take away from the focus of the Plan. It is helpful to understand the likelihood of these crises occurring to better understand their priority. The team will need to balance the need to address the most critical risks and urgent needs with the broader Plan.</a:t>
            </a:r>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65209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a:t>
            </a:r>
            <a:r>
              <a:rPr lang="en-US" baseline="0" dirty="0">
                <a:solidFill>
                  <a:srgbClr val="FF0000"/>
                </a:solidFill>
              </a:rPr>
              <a:t> c</a:t>
            </a:r>
            <a:r>
              <a:rPr lang="en-US" dirty="0">
                <a:solidFill>
                  <a:srgbClr val="FF0000"/>
                </a:solidFill>
              </a:rPr>
              <a:t>omprehensive Learner Profile </a:t>
            </a:r>
            <a:r>
              <a:rPr lang="en-US" baseline="0" dirty="0">
                <a:solidFill>
                  <a:srgbClr val="FF0000"/>
                </a:solidFill>
              </a:rPr>
              <a:t>may include: additional assessments (</a:t>
            </a:r>
            <a:r>
              <a:rPr lang="en-US" baseline="0" dirty="0" err="1">
                <a:solidFill>
                  <a:srgbClr val="FF0000"/>
                </a:solidFill>
              </a:rPr>
              <a:t>e.g</a:t>
            </a:r>
            <a:r>
              <a:rPr lang="en-US" baseline="0" dirty="0">
                <a:solidFill>
                  <a:srgbClr val="FF0000"/>
                </a:solidFill>
              </a:rPr>
              <a:t> language, educational), analysis of all school based data and the extensive history of the learner.</a:t>
            </a:r>
            <a:endParaRPr lang="en-US"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9</a:t>
            </a:fld>
            <a:endParaRPr lang="en-US"/>
          </a:p>
        </p:txBody>
      </p:sp>
    </p:spTree>
    <p:extLst>
      <p:ext uri="{BB962C8B-B14F-4D97-AF65-F5344CB8AC3E}">
        <p14:creationId xmlns:p14="http://schemas.microsoft.com/office/powerpoint/2010/main" val="72684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on.vic.gov.au/school/teachers/behaviour/engagement/Pages/engagement-policy.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8</a:t>
            </a:r>
          </a:p>
          <a:p>
            <a:endParaRPr lang="en-US" b="1" dirty="0"/>
          </a:p>
          <a:p>
            <a:r>
              <a:rPr lang="en-US" b="1" dirty="0" err="1"/>
              <a:t>Analyse</a:t>
            </a:r>
            <a:r>
              <a:rPr lang="en-US" b="1" dirty="0"/>
              <a:t> Needs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992940" cy="400110"/>
          </a:xfrm>
          <a:prstGeom prst="rect">
            <a:avLst/>
          </a:prstGeom>
          <a:noFill/>
        </p:spPr>
        <p:txBody>
          <a:bodyPr wrap="none" rtlCol="0">
            <a:spAutoFit/>
          </a:bodyPr>
          <a:lstStyle/>
          <a:p>
            <a:r>
              <a:rPr lang="en-AU" sz="2000" b="1" dirty="0"/>
              <a:t>Implementing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a:xfrm>
            <a:off x="323851" y="914400"/>
            <a:ext cx="8461374" cy="5214938"/>
          </a:xfrm>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The aim of this module is to guide the team in ways to gather, share, analyse and use a wide range of data and information so that an effective plan for the learner can be developed. The module will look at how the context of both the learner and the school need to be considered.</a:t>
            </a:r>
            <a:endParaRPr lang="en-AU" sz="1400" b="1" dirty="0">
              <a:solidFill>
                <a:schemeClr val="accent5"/>
              </a:solidFill>
            </a:endParaRPr>
          </a:p>
          <a:p>
            <a:pPr>
              <a:spcBef>
                <a:spcPts val="300"/>
              </a:spcBef>
              <a:spcAft>
                <a:spcPts val="300"/>
              </a:spcAft>
            </a:pPr>
            <a:endParaRPr lang="en-AU" sz="1400" b="1" dirty="0">
              <a:solidFill>
                <a:schemeClr val="accent5"/>
              </a:solidFill>
            </a:endParaRPr>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This module will support your ability to:</a:t>
            </a: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369332"/>
          </a:xfrm>
          <a:prstGeom prst="rect">
            <a:avLst/>
          </a:prstGeom>
          <a:noFill/>
        </p:spPr>
        <p:txBody>
          <a:bodyPr wrap="square" rtlCol="0">
            <a:spAutoFit/>
          </a:bodyPr>
          <a:lstStyle/>
          <a:p>
            <a:r>
              <a:rPr lang="en-AU" b="1" dirty="0"/>
              <a:t>Module 8: Analyse Needs   </a:t>
            </a:r>
          </a:p>
        </p:txBody>
      </p:sp>
      <p:graphicFrame>
        <p:nvGraphicFramePr>
          <p:cNvPr id="7" name="Table 6"/>
          <p:cNvGraphicFramePr>
            <a:graphicFrameLocks noGrp="1"/>
          </p:cNvGraphicFramePr>
          <p:nvPr>
            <p:extLst>
              <p:ext uri="{D42A27DB-BD31-4B8C-83A1-F6EECF244321}">
                <p14:modId xmlns:p14="http://schemas.microsoft.com/office/powerpoint/2010/main" val="2761817961"/>
              </p:ext>
            </p:extLst>
          </p:nvPr>
        </p:nvGraphicFramePr>
        <p:xfrm>
          <a:off x="323851" y="2849270"/>
          <a:ext cx="7963938" cy="3280068"/>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64452">
                <a:tc>
                  <a:txBody>
                    <a:bodyPr/>
                    <a:lstStyle/>
                    <a:p>
                      <a:r>
                        <a:rPr lang="en-AU" sz="1400" dirty="0">
                          <a:solidFill>
                            <a:schemeClr val="tx1"/>
                          </a:solidFill>
                        </a:rPr>
                        <a:t>8</a:t>
                      </a:r>
                      <a:r>
                        <a:rPr lang="en-AU" sz="1400" baseline="0" dirty="0">
                          <a:solidFill>
                            <a:schemeClr val="tx1"/>
                          </a:solidFill>
                        </a:rPr>
                        <a:t>           Analyse Needs </a:t>
                      </a:r>
                      <a:endParaRPr lang="en-AU" sz="1400" dirty="0">
                        <a:solidFill>
                          <a:schemeClr val="tx1"/>
                        </a:solidFill>
                      </a:endParaRPr>
                    </a:p>
                  </a:txBody>
                  <a:tcPr/>
                </a:tc>
                <a:extLst>
                  <a:ext uri="{0D108BD9-81ED-4DB2-BD59-A6C34878D82A}">
                    <a16:rowId xmlns:a16="http://schemas.microsoft.com/office/drawing/2014/main" val="702522747"/>
                  </a:ext>
                </a:extLst>
              </a:tr>
              <a:tr h="364452">
                <a:tc>
                  <a:txBody>
                    <a:bodyPr/>
                    <a:lstStyle/>
                    <a:p>
                      <a:r>
                        <a:rPr lang="en-AU" sz="1400" dirty="0">
                          <a:solidFill>
                            <a:schemeClr val="tx1"/>
                          </a:solidFill>
                        </a:rPr>
                        <a:t>             An</a:t>
                      </a:r>
                      <a:r>
                        <a:rPr lang="en-AU" sz="1400" baseline="0" dirty="0">
                          <a:solidFill>
                            <a:schemeClr val="tx1"/>
                          </a:solidFill>
                        </a:rPr>
                        <a:t> overview of the Analyse Needs phase </a:t>
                      </a:r>
                      <a:endParaRPr lang="en-AU" sz="1400" dirty="0">
                        <a:solidFill>
                          <a:schemeClr val="tx1"/>
                        </a:solidFill>
                      </a:endParaRPr>
                    </a:p>
                  </a:txBody>
                  <a:tcPr/>
                </a:tc>
                <a:extLst>
                  <a:ext uri="{0D108BD9-81ED-4DB2-BD59-A6C34878D82A}">
                    <a16:rowId xmlns:a16="http://schemas.microsoft.com/office/drawing/2014/main" val="2165147118"/>
                  </a:ext>
                </a:extLst>
              </a:tr>
              <a:tr h="364452">
                <a:tc>
                  <a:txBody>
                    <a:bodyPr/>
                    <a:lstStyle/>
                    <a:p>
                      <a:r>
                        <a:rPr lang="en-AU" sz="1400" dirty="0">
                          <a:solidFill>
                            <a:schemeClr val="tx1"/>
                          </a:solidFill>
                        </a:rPr>
                        <a:t>             Gathering</a:t>
                      </a:r>
                      <a:r>
                        <a:rPr lang="en-AU" sz="1400" baseline="0" dirty="0">
                          <a:solidFill>
                            <a:schemeClr val="tx1"/>
                          </a:solidFill>
                        </a:rPr>
                        <a:t> relevant data and information </a:t>
                      </a:r>
                      <a:endParaRPr lang="en-AU" sz="1400" dirty="0">
                        <a:solidFill>
                          <a:schemeClr val="tx1"/>
                        </a:solidFill>
                      </a:endParaRPr>
                    </a:p>
                  </a:txBody>
                  <a:tcPr/>
                </a:tc>
                <a:extLst>
                  <a:ext uri="{0D108BD9-81ED-4DB2-BD59-A6C34878D82A}">
                    <a16:rowId xmlns:a16="http://schemas.microsoft.com/office/drawing/2014/main" val="1111407107"/>
                  </a:ext>
                </a:extLst>
              </a:tr>
              <a:tr h="364452">
                <a:tc>
                  <a:txBody>
                    <a:bodyPr/>
                    <a:lstStyle/>
                    <a:p>
                      <a:r>
                        <a:rPr lang="en-AU" sz="1400" dirty="0">
                          <a:solidFill>
                            <a:schemeClr val="tx1"/>
                          </a:solidFill>
                        </a:rPr>
                        <a:t>             Organise</a:t>
                      </a:r>
                      <a:r>
                        <a:rPr lang="en-AU" sz="1400" baseline="0" dirty="0">
                          <a:solidFill>
                            <a:schemeClr val="tx1"/>
                          </a:solidFill>
                        </a:rPr>
                        <a:t> referrals and assessments</a:t>
                      </a:r>
                      <a:endParaRPr lang="en-AU" sz="1400" dirty="0">
                        <a:solidFill>
                          <a:schemeClr val="tx1"/>
                        </a:solidFill>
                      </a:endParaRPr>
                    </a:p>
                  </a:txBody>
                  <a:tcPr/>
                </a:tc>
                <a:extLst>
                  <a:ext uri="{0D108BD9-81ED-4DB2-BD59-A6C34878D82A}">
                    <a16:rowId xmlns:a16="http://schemas.microsoft.com/office/drawing/2014/main" val="3093514565"/>
                  </a:ext>
                </a:extLst>
              </a:tr>
              <a:tr h="364452">
                <a:tc>
                  <a:txBody>
                    <a:bodyPr/>
                    <a:lstStyle/>
                    <a:p>
                      <a:r>
                        <a:rPr lang="en-AU" sz="1400" dirty="0">
                          <a:solidFill>
                            <a:schemeClr val="tx1"/>
                          </a:solidFill>
                        </a:rPr>
                        <a:t>             Sharing</a:t>
                      </a:r>
                      <a:r>
                        <a:rPr lang="en-AU" sz="1400" baseline="0" dirty="0">
                          <a:solidFill>
                            <a:schemeClr val="tx1"/>
                          </a:solidFill>
                        </a:rPr>
                        <a:t> information </a:t>
                      </a:r>
                      <a:endParaRPr lang="en-AU" sz="1400" dirty="0">
                        <a:solidFill>
                          <a:schemeClr val="tx1"/>
                        </a:solidFill>
                      </a:endParaRPr>
                    </a:p>
                  </a:txBody>
                  <a:tcPr/>
                </a:tc>
                <a:extLst>
                  <a:ext uri="{0D108BD9-81ED-4DB2-BD59-A6C34878D82A}">
                    <a16:rowId xmlns:a16="http://schemas.microsoft.com/office/drawing/2014/main" val="2734138041"/>
                  </a:ext>
                </a:extLst>
              </a:tr>
              <a:tr h="364452">
                <a:tc>
                  <a:txBody>
                    <a:bodyPr/>
                    <a:lstStyle/>
                    <a:p>
                      <a:r>
                        <a:rPr lang="en-AU" sz="1400" dirty="0">
                          <a:solidFill>
                            <a:schemeClr val="tx1"/>
                          </a:solidFill>
                        </a:rPr>
                        <a:t>          </a:t>
                      </a:r>
                      <a:r>
                        <a:rPr lang="en-AU" sz="1400" baseline="0" dirty="0">
                          <a:solidFill>
                            <a:schemeClr val="tx1"/>
                          </a:solidFill>
                        </a:rPr>
                        <a:t>   Understanding the learners context </a:t>
                      </a:r>
                      <a:endParaRPr lang="en-AU" sz="1400" dirty="0">
                        <a:solidFill>
                          <a:schemeClr val="tx1"/>
                        </a:solidFill>
                      </a:endParaRPr>
                    </a:p>
                  </a:txBody>
                  <a:tcPr/>
                </a:tc>
                <a:extLst>
                  <a:ext uri="{0D108BD9-81ED-4DB2-BD59-A6C34878D82A}">
                    <a16:rowId xmlns:a16="http://schemas.microsoft.com/office/drawing/2014/main" val="3499423382"/>
                  </a:ext>
                </a:extLst>
              </a:tr>
              <a:tr h="364452">
                <a:tc>
                  <a:txBody>
                    <a:bodyPr/>
                    <a:lstStyle/>
                    <a:p>
                      <a:r>
                        <a:rPr lang="en-AU" sz="1400" dirty="0">
                          <a:solidFill>
                            <a:schemeClr val="tx1"/>
                          </a:solidFill>
                        </a:rPr>
                        <a:t>             Accommodate</a:t>
                      </a:r>
                      <a:r>
                        <a:rPr lang="en-AU" sz="1400" baseline="0" dirty="0">
                          <a:solidFill>
                            <a:schemeClr val="tx1"/>
                          </a:solidFill>
                        </a:rPr>
                        <a:t> the needs of the learner within the school context</a:t>
                      </a:r>
                      <a:endParaRPr lang="en-AU" sz="1400" dirty="0">
                        <a:solidFill>
                          <a:schemeClr val="tx1"/>
                        </a:solidFill>
                      </a:endParaRPr>
                    </a:p>
                  </a:txBody>
                  <a:tcPr/>
                </a:tc>
                <a:extLst>
                  <a:ext uri="{0D108BD9-81ED-4DB2-BD59-A6C34878D82A}">
                    <a16:rowId xmlns:a16="http://schemas.microsoft.com/office/drawing/2014/main" val="1042077254"/>
                  </a:ext>
                </a:extLst>
              </a:tr>
              <a:tr h="364452">
                <a:tc>
                  <a:txBody>
                    <a:bodyPr/>
                    <a:lstStyle/>
                    <a:p>
                      <a:r>
                        <a:rPr lang="en-AU" sz="1400" dirty="0">
                          <a:solidFill>
                            <a:schemeClr val="tx1"/>
                          </a:solidFill>
                        </a:rPr>
                        <a:t>             Actions to achieve strategies </a:t>
                      </a:r>
                    </a:p>
                  </a:txBody>
                  <a:tcPr/>
                </a:tc>
                <a:extLst>
                  <a:ext uri="{0D108BD9-81ED-4DB2-BD59-A6C34878D82A}">
                    <a16:rowId xmlns:a16="http://schemas.microsoft.com/office/drawing/2014/main" val="2692695334"/>
                  </a:ext>
                </a:extLst>
              </a:tr>
              <a:tr h="364452">
                <a:tc>
                  <a:txBody>
                    <a:bodyPr/>
                    <a:lstStyle/>
                    <a:p>
                      <a:r>
                        <a:rPr lang="en-AU" sz="1400" dirty="0">
                          <a:solidFill>
                            <a:schemeClr val="tx1"/>
                          </a:solidFill>
                        </a:rPr>
                        <a:t>             Supporting the team through implementation </a:t>
                      </a:r>
                    </a:p>
                  </a:txBody>
                  <a:tcPr/>
                </a:tc>
                <a:extLst>
                  <a:ext uri="{0D108BD9-81ED-4DB2-BD59-A6C34878D82A}">
                    <a16:rowId xmlns:a16="http://schemas.microsoft.com/office/drawing/2014/main" val="1692245708"/>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637300"/>
          </a:xfrm>
        </p:spPr>
        <p:txBody>
          <a:bodyPr>
            <a:normAutofit/>
          </a:bodyPr>
          <a:lstStyle/>
          <a:p>
            <a:r>
              <a:rPr lang="en-AU" sz="2000" dirty="0"/>
              <a:t>An overview of </a:t>
            </a:r>
            <a:r>
              <a:rPr lang="en-AU" sz="2000" dirty="0">
                <a:solidFill>
                  <a:srgbClr val="AF272F"/>
                </a:solidFill>
              </a:rPr>
              <a:t>the</a:t>
            </a:r>
            <a:r>
              <a:rPr lang="en-AU" sz="2000" dirty="0"/>
              <a:t> Analyse Needs phase </a:t>
            </a:r>
          </a:p>
        </p:txBody>
      </p:sp>
      <p:sp>
        <p:nvSpPr>
          <p:cNvPr id="3" name="Content Placeholder 2"/>
          <p:cNvSpPr>
            <a:spLocks noGrp="1"/>
          </p:cNvSpPr>
          <p:nvPr>
            <p:ph idx="1"/>
          </p:nvPr>
        </p:nvSpPr>
        <p:spPr>
          <a:xfrm>
            <a:off x="370611" y="2296903"/>
            <a:ext cx="8461374" cy="3648970"/>
          </a:xfrm>
        </p:spPr>
        <p:txBody>
          <a:bodyPr>
            <a:normAutofit fontScale="55000" lnSpcReduction="20000"/>
          </a:bodyPr>
          <a:lstStyle/>
          <a:p>
            <a:pPr>
              <a:spcBef>
                <a:spcPts val="600"/>
              </a:spcBef>
              <a:spcAft>
                <a:spcPts val="300"/>
              </a:spcAft>
            </a:pPr>
            <a:r>
              <a:rPr lang="en-AU" sz="2500" dirty="0">
                <a:solidFill>
                  <a:srgbClr val="4B4B4B"/>
                </a:solidFill>
              </a:rPr>
              <a:t>The information gathered in the Initiate Contact phase should be used to develop a comprehensive and holistic understanding of the learner’s needs. </a:t>
            </a:r>
          </a:p>
          <a:p>
            <a:pPr marL="171450" indent="-171450">
              <a:spcBef>
                <a:spcPts val="600"/>
              </a:spcBef>
              <a:spcAft>
                <a:spcPts val="300"/>
              </a:spcAft>
              <a:buFont typeface="Arial" panose="020B0604020202020204" pitchFamily="34" charset="0"/>
              <a:buChar char="•"/>
            </a:pPr>
            <a:r>
              <a:rPr lang="en-AU" sz="2500" dirty="0">
                <a:solidFill>
                  <a:srgbClr val="4B4B4B"/>
                </a:solidFill>
              </a:rPr>
              <a:t>a comprehensive understanding and needs analysis is particularly important as most of the learners taking part in the Team Around the Learner approach will have additional and/or complex needs. </a:t>
            </a:r>
          </a:p>
          <a:p>
            <a:pPr marL="171450" indent="-171450">
              <a:spcBef>
                <a:spcPts val="600"/>
              </a:spcBef>
              <a:spcAft>
                <a:spcPts val="300"/>
              </a:spcAft>
              <a:buFont typeface="Arial" panose="020B0604020202020204" pitchFamily="34" charset="0"/>
              <a:buChar char="•"/>
            </a:pPr>
            <a:r>
              <a:rPr lang="en-AU" sz="2500" dirty="0">
                <a:solidFill>
                  <a:srgbClr val="4B4B4B"/>
                </a:solidFill>
              </a:rPr>
              <a:t>additional information and assessments may be requested to gain a full understanding of the learner’s strengths and challenges.</a:t>
            </a:r>
          </a:p>
          <a:p>
            <a:pPr marL="171450" indent="-171450">
              <a:spcBef>
                <a:spcPts val="600"/>
              </a:spcBef>
              <a:spcAft>
                <a:spcPts val="300"/>
              </a:spcAft>
              <a:buFont typeface="Arial" panose="020B0604020202020204" pitchFamily="34" charset="0"/>
              <a:buChar char="•"/>
            </a:pPr>
            <a:r>
              <a:rPr lang="en-AU" sz="2500" dirty="0">
                <a:solidFill>
                  <a:srgbClr val="4B4B4B"/>
                </a:solidFill>
              </a:rPr>
              <a:t>open and frank sharing of information is vital so that the following phases can be relevant and effective.</a:t>
            </a:r>
          </a:p>
          <a:p>
            <a:pPr marL="171450" indent="-171450">
              <a:spcBef>
                <a:spcPts val="600"/>
              </a:spcBef>
              <a:spcAft>
                <a:spcPts val="300"/>
              </a:spcAft>
              <a:buFont typeface="Arial" panose="020B0604020202020204" pitchFamily="34" charset="0"/>
              <a:buChar char="•"/>
            </a:pPr>
            <a:r>
              <a:rPr lang="en-AU" sz="2500" dirty="0">
                <a:solidFill>
                  <a:srgbClr val="4B4B4B"/>
                </a:solidFill>
              </a:rPr>
              <a:t>analysing the needs of the learner will lead to some decisions about what is realistic, achievable and feasible.</a:t>
            </a:r>
          </a:p>
          <a:p>
            <a:pPr marL="171450" indent="-171450">
              <a:spcBef>
                <a:spcPts val="600"/>
              </a:spcBef>
              <a:spcAft>
                <a:spcPts val="300"/>
              </a:spcAft>
              <a:buFont typeface="Arial" panose="020B0604020202020204" pitchFamily="34" charset="0"/>
              <a:buChar char="•"/>
            </a:pPr>
            <a:r>
              <a:rPr lang="en-AU" sz="2500" kern="1600" dirty="0">
                <a:solidFill>
                  <a:srgbClr val="4B4B4B"/>
                </a:solidFill>
                <a:latin typeface="Arial" panose="020B0604020202020204" pitchFamily="34" charset="0"/>
                <a:ea typeface="Times New Roman"/>
                <a:cs typeface="Arial" panose="020B0604020202020204" pitchFamily="34" charset="0"/>
              </a:rPr>
              <a:t>the learner and family are fully involved in this phase and are supported by the Lead Professional. </a:t>
            </a:r>
            <a:endParaRPr lang="en-AU" sz="2500" b="1" dirty="0">
              <a:solidFill>
                <a:srgbClr val="333399"/>
              </a:solidFill>
            </a:endParaRPr>
          </a:p>
          <a:p>
            <a:pPr defTabSz="914091">
              <a:spcBef>
                <a:spcPts val="600"/>
              </a:spcBef>
              <a:spcAft>
                <a:spcPts val="300"/>
              </a:spcAft>
            </a:pPr>
            <a:r>
              <a:rPr lang="en-AU" sz="2500" b="1" dirty="0"/>
              <a:t>The activities of this phase should be as thorough as possible and will inform the urgency and type of assistance required </a:t>
            </a:r>
          </a:p>
          <a:p>
            <a:pPr marL="171416" indent="-171416">
              <a:spcBef>
                <a:spcPts val="600"/>
              </a:spcBef>
              <a:spcAft>
                <a:spcPts val="300"/>
              </a:spcAft>
              <a:buFont typeface="Arial" panose="020B0604020202020204" pitchFamily="34" charset="0"/>
              <a:buChar char="•"/>
            </a:pPr>
            <a:r>
              <a:rPr lang="en-AU" sz="2500" dirty="0">
                <a:solidFill>
                  <a:srgbClr val="4B4B4B"/>
                </a:solidFill>
              </a:rPr>
              <a:t>analysing the learner’s needs is a continuous process in which information is continuously collected to understand the impacts on the learner, so that a meaningful plan can be put in place.</a:t>
            </a:r>
          </a:p>
          <a:p>
            <a:pPr marL="171416" indent="-171416">
              <a:spcBef>
                <a:spcPts val="600"/>
              </a:spcBef>
              <a:spcAft>
                <a:spcPts val="300"/>
              </a:spcAft>
              <a:buFont typeface="Arial" panose="020B0604020202020204" pitchFamily="34" charset="0"/>
              <a:buChar char="•"/>
            </a:pPr>
            <a:r>
              <a:rPr lang="en-AU" sz="2500" dirty="0">
                <a:solidFill>
                  <a:srgbClr val="4B4B4B"/>
                </a:solidFill>
              </a:rPr>
              <a:t>the needs of the learner continue to change and develop. Therefore the analysis of needs requires ongoing discussion to enhance the learner’s plan for future growth.</a:t>
            </a:r>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12" name="TextBox 11"/>
          <p:cNvSpPr txBox="1"/>
          <p:nvPr/>
        </p:nvSpPr>
        <p:spPr>
          <a:xfrm>
            <a:off x="250910" y="813920"/>
            <a:ext cx="6038712" cy="1384995"/>
          </a:xfrm>
          <a:prstGeom prst="rect">
            <a:avLst/>
          </a:prstGeom>
          <a:noFill/>
        </p:spPr>
        <p:txBody>
          <a:bodyPr wrap="square" rtlCol="0">
            <a:spAutoFit/>
          </a:bodyPr>
          <a:lstStyle/>
          <a:p>
            <a:r>
              <a:rPr lang="en-AU" sz="1400" b="1" dirty="0">
                <a:solidFill>
                  <a:srgbClr val="AF272F"/>
                </a:solidFill>
              </a:rPr>
              <a:t>The Analyse Needs phase builds on the information gathered through the Initiate Contact phase and will further inform the Plan &amp; Coordinate Support  phase.</a:t>
            </a:r>
          </a:p>
          <a:p>
            <a:endParaRPr lang="en-AU" sz="1400" dirty="0">
              <a:solidFill>
                <a:schemeClr val="accent5"/>
              </a:solidFill>
            </a:endParaRPr>
          </a:p>
          <a:p>
            <a:r>
              <a:rPr lang="en-AU" sz="1400" b="1" dirty="0">
                <a:solidFill>
                  <a:schemeClr val="accent5"/>
                </a:solidFill>
              </a:rPr>
              <a:t>The goal of the Analyse Needs phase is to understand the underlying and presenting issues of the learner.</a:t>
            </a:r>
          </a:p>
        </p:txBody>
      </p:sp>
    </p:spTree>
    <p:extLst>
      <p:ext uri="{BB962C8B-B14F-4D97-AF65-F5344CB8AC3E}">
        <p14:creationId xmlns:p14="http://schemas.microsoft.com/office/powerpoint/2010/main" val="113513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Gathering relevant data and information </a:t>
            </a:r>
          </a:p>
        </p:txBody>
      </p:sp>
      <p:grpSp>
        <p:nvGrpSpPr>
          <p:cNvPr id="5" name="Group 4"/>
          <p:cNvGrpSpPr/>
          <p:nvPr/>
        </p:nvGrpSpPr>
        <p:grpSpPr>
          <a:xfrm>
            <a:off x="6318600" y="112057"/>
            <a:ext cx="2717948" cy="1736170"/>
            <a:chOff x="974603" y="3661716"/>
            <a:chExt cx="2717948" cy="173617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7" name="Flowchart: Alternate Process 6"/>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8" name="Straight Arrow Connector 7"/>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0" name="Flowchart: Alternate Process 9"/>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1" name="Flowchart: Alternate Process 10"/>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2" name="Flowchart: Alternate Process 11"/>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14" name="Content Placeholder 13"/>
          <p:cNvSpPr>
            <a:spLocks noGrp="1"/>
          </p:cNvSpPr>
          <p:nvPr>
            <p:ph idx="1"/>
          </p:nvPr>
        </p:nvSpPr>
        <p:spPr>
          <a:xfrm>
            <a:off x="323851" y="784839"/>
            <a:ext cx="5994749" cy="5344499"/>
          </a:xfrm>
        </p:spPr>
        <p:txBody>
          <a:bodyPr>
            <a:normAutofit fontScale="25000" lnSpcReduction="20000"/>
          </a:bodyPr>
          <a:lstStyle/>
          <a:p>
            <a:r>
              <a:rPr lang="en-AU" sz="4800" b="1" dirty="0"/>
              <a:t>A wide range of data and information about the learner will ensure that the team is able to develop an effective plan.</a:t>
            </a:r>
          </a:p>
          <a:p>
            <a:pPr>
              <a:spcBef>
                <a:spcPts val="600"/>
              </a:spcBef>
            </a:pPr>
            <a:r>
              <a:rPr lang="en-AU" sz="5600" dirty="0">
                <a:solidFill>
                  <a:schemeClr val="accent5"/>
                </a:solidFill>
              </a:rPr>
              <a:t>Developing a positive and trusting relationship between the learner, family, school and other contributors will enable the team to put comprehensive plans in place.</a:t>
            </a:r>
          </a:p>
          <a:p>
            <a:pPr>
              <a:spcBef>
                <a:spcPts val="600"/>
              </a:spcBef>
            </a:pPr>
            <a:r>
              <a:rPr lang="en-AU" sz="5600" dirty="0">
                <a:solidFill>
                  <a:schemeClr val="accent5"/>
                </a:solidFill>
              </a:rPr>
              <a:t>Information may be gathered via a broad conversation with the learner and family or may be more structured depending on the relationship. </a:t>
            </a:r>
          </a:p>
          <a:p>
            <a:pPr>
              <a:spcBef>
                <a:spcPts val="600"/>
              </a:spcBef>
            </a:pPr>
            <a:r>
              <a:rPr lang="en-AU" sz="5600" dirty="0">
                <a:solidFill>
                  <a:schemeClr val="accent5"/>
                </a:solidFill>
              </a:rPr>
              <a:t>Documenting and recording information in an agreed template to be shared with the team will provide the basis for future planning. Suggested templates include the </a:t>
            </a:r>
            <a:r>
              <a:rPr lang="en-AU" sz="5600" b="1" dirty="0">
                <a:solidFill>
                  <a:schemeClr val="accent5"/>
                </a:solidFill>
              </a:rPr>
              <a:t>Initial Needs Identification tool </a:t>
            </a:r>
            <a:r>
              <a:rPr lang="en-AU" sz="5600" dirty="0">
                <a:solidFill>
                  <a:schemeClr val="accent5"/>
                </a:solidFill>
              </a:rPr>
              <a:t>and</a:t>
            </a:r>
            <a:r>
              <a:rPr lang="en-AU" sz="5600" b="1" dirty="0">
                <a:solidFill>
                  <a:schemeClr val="accent5"/>
                </a:solidFill>
              </a:rPr>
              <a:t> Learner Profile.</a:t>
            </a:r>
            <a:endParaRPr lang="en-AU" sz="5600" dirty="0">
              <a:solidFill>
                <a:schemeClr val="accent5"/>
              </a:solidFill>
            </a:endParaRPr>
          </a:p>
          <a:p>
            <a:pPr>
              <a:spcBef>
                <a:spcPts val="600"/>
              </a:spcBef>
            </a:pPr>
            <a:r>
              <a:rPr lang="en-AU" sz="5600" dirty="0">
                <a:solidFill>
                  <a:schemeClr val="accent5"/>
                </a:solidFill>
              </a:rPr>
              <a:t>Information to consider:</a:t>
            </a:r>
          </a:p>
          <a:p>
            <a:pPr marL="265113" indent="-179388">
              <a:spcBef>
                <a:spcPts val="600"/>
              </a:spcBef>
              <a:buFont typeface="Arial" panose="020B0604020202020204" pitchFamily="34" charset="0"/>
              <a:buChar char="•"/>
            </a:pPr>
            <a:r>
              <a:rPr lang="en-AU" sz="5600" dirty="0">
                <a:solidFill>
                  <a:schemeClr val="accent5"/>
                </a:solidFill>
              </a:rPr>
              <a:t>learner and family history e.g. who they live with, family structure, </a:t>
            </a:r>
          </a:p>
          <a:p>
            <a:pPr marL="265113" indent="-179388">
              <a:spcBef>
                <a:spcPts val="600"/>
              </a:spcBef>
              <a:buFont typeface="Arial" panose="020B0604020202020204" pitchFamily="34" charset="0"/>
              <a:buChar char="•"/>
            </a:pPr>
            <a:r>
              <a:rPr lang="en-AU" sz="5600" dirty="0">
                <a:solidFill>
                  <a:schemeClr val="accent5"/>
                </a:solidFill>
              </a:rPr>
              <a:t>language background. Is there a need for an interpreter?</a:t>
            </a:r>
          </a:p>
          <a:p>
            <a:pPr marL="265113" indent="-179388">
              <a:spcBef>
                <a:spcPts val="600"/>
              </a:spcBef>
              <a:buFont typeface="Arial" panose="020B0604020202020204" pitchFamily="34" charset="0"/>
              <a:buChar char="•"/>
            </a:pPr>
            <a:r>
              <a:rPr lang="en-AU" sz="5600" dirty="0">
                <a:solidFill>
                  <a:schemeClr val="accent5"/>
                </a:solidFill>
              </a:rPr>
              <a:t>where does the learner require assistance?</a:t>
            </a:r>
          </a:p>
          <a:p>
            <a:pPr marL="265113" indent="-179388">
              <a:spcBef>
                <a:spcPts val="600"/>
              </a:spcBef>
              <a:buFont typeface="Arial" panose="020B0604020202020204" pitchFamily="34" charset="0"/>
              <a:buChar char="•"/>
            </a:pPr>
            <a:r>
              <a:rPr lang="en-AU" sz="5600" dirty="0">
                <a:solidFill>
                  <a:schemeClr val="accent5"/>
                </a:solidFill>
              </a:rPr>
              <a:t>are there other professionals/ agencies/ services involved with the learner and/or family? Obtain contacts and details of supports provided. Negotiate an agreement to share information with these services.</a:t>
            </a:r>
          </a:p>
          <a:p>
            <a:pPr marL="265113" indent="-179388">
              <a:spcBef>
                <a:spcPts val="600"/>
              </a:spcBef>
              <a:buFont typeface="Arial" panose="020B0604020202020204" pitchFamily="34" charset="0"/>
              <a:buChar char="•"/>
            </a:pPr>
            <a:r>
              <a:rPr lang="en-AU" sz="5600" dirty="0">
                <a:solidFill>
                  <a:schemeClr val="accent5"/>
                </a:solidFill>
              </a:rPr>
              <a:t>what do the learner and family understand their issues to be? </a:t>
            </a:r>
          </a:p>
          <a:p>
            <a:pPr marL="265113" indent="-179388">
              <a:spcBef>
                <a:spcPts val="600"/>
              </a:spcBef>
              <a:buFont typeface="Arial" panose="020B0604020202020204" pitchFamily="34" charset="0"/>
              <a:buChar char="•"/>
            </a:pPr>
            <a:r>
              <a:rPr lang="en-AU" sz="5600" dirty="0">
                <a:solidFill>
                  <a:schemeClr val="accent5"/>
                </a:solidFill>
              </a:rPr>
              <a:t>what are the strengths of the learner?</a:t>
            </a:r>
          </a:p>
          <a:p>
            <a:pPr marL="265113" indent="-179388">
              <a:spcBef>
                <a:spcPts val="600"/>
              </a:spcBef>
              <a:buFont typeface="Arial" panose="020B0604020202020204" pitchFamily="34" charset="0"/>
              <a:buChar char="•"/>
            </a:pPr>
            <a:r>
              <a:rPr lang="en-AU" sz="5600" dirty="0">
                <a:solidFill>
                  <a:schemeClr val="accent5"/>
                </a:solidFill>
              </a:rPr>
              <a:t>who would they like to be involved in the Team Around the Learner?</a:t>
            </a:r>
          </a:p>
          <a:p>
            <a:pPr>
              <a:spcBef>
                <a:spcPts val="600"/>
              </a:spcBef>
            </a:pPr>
            <a:endParaRPr lang="en-AU" sz="5600" b="1" dirty="0">
              <a:solidFill>
                <a:srgbClr val="333399"/>
              </a:solidFill>
            </a:endParaRPr>
          </a:p>
          <a:p>
            <a:pPr>
              <a:spcBef>
                <a:spcPts val="600"/>
              </a:spcBef>
            </a:pPr>
            <a:r>
              <a:rPr lang="en-AU" sz="5600" b="1" dirty="0">
                <a:solidFill>
                  <a:schemeClr val="accent5"/>
                </a:solidFill>
              </a:rPr>
              <a:t>Resources </a:t>
            </a:r>
          </a:p>
          <a:p>
            <a:pPr>
              <a:spcBef>
                <a:spcPts val="600"/>
              </a:spcBef>
            </a:pPr>
            <a:r>
              <a:rPr lang="en-AU" sz="5600" dirty="0">
                <a:solidFill>
                  <a:schemeClr val="accent5"/>
                </a:solidFill>
              </a:rPr>
              <a:t>Initial Needs Identification tool</a:t>
            </a:r>
          </a:p>
          <a:p>
            <a:pPr>
              <a:spcBef>
                <a:spcPts val="600"/>
              </a:spcBef>
            </a:pPr>
            <a:r>
              <a:rPr lang="en-AU" sz="5600" dirty="0">
                <a:solidFill>
                  <a:schemeClr val="accent5"/>
                </a:solidFill>
              </a:rPr>
              <a:t>Learner Profile</a:t>
            </a:r>
            <a:endParaRPr lang="en-AU" sz="5600" b="1" dirty="0">
              <a:solidFill>
                <a:schemeClr val="accent5"/>
              </a:solidFill>
            </a:endParaRPr>
          </a:p>
          <a:p>
            <a:endParaRPr lang="en-AU" sz="1400" dirty="0"/>
          </a:p>
        </p:txBody>
      </p:sp>
      <p:pic>
        <p:nvPicPr>
          <p:cNvPr id="3" name="Picture 2">
            <a:extLst>
              <a:ext uri="{FF2B5EF4-FFF2-40B4-BE49-F238E27FC236}">
                <a16:creationId xmlns:a16="http://schemas.microsoft.com/office/drawing/2014/main" id="{3C53A979-0F7A-4925-8CA0-7082913E5F3C}"/>
              </a:ext>
            </a:extLst>
          </p:cNvPr>
          <p:cNvPicPr>
            <a:picLocks noChangeAspect="1"/>
          </p:cNvPicPr>
          <p:nvPr/>
        </p:nvPicPr>
        <p:blipFill>
          <a:blip r:embed="rId3"/>
          <a:stretch>
            <a:fillRect/>
          </a:stretch>
        </p:blipFill>
        <p:spPr>
          <a:xfrm rot="301561">
            <a:off x="6304590" y="2389022"/>
            <a:ext cx="2467403" cy="3502120"/>
          </a:xfrm>
          <a:prstGeom prst="rect">
            <a:avLst/>
          </a:prstGeom>
          <a:ln w="3175">
            <a:solidFill>
              <a:schemeClr val="tx1"/>
            </a:solidFill>
          </a:ln>
        </p:spPr>
      </p:pic>
    </p:spTree>
    <p:extLst>
      <p:ext uri="{BB962C8B-B14F-4D97-AF65-F5344CB8AC3E}">
        <p14:creationId xmlns:p14="http://schemas.microsoft.com/office/powerpoint/2010/main" val="388945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Organise referrals and assessments</a:t>
            </a:r>
          </a:p>
        </p:txBody>
      </p:sp>
      <p:sp>
        <p:nvSpPr>
          <p:cNvPr id="3" name="Content Placeholder 2"/>
          <p:cNvSpPr>
            <a:spLocks noGrp="1"/>
          </p:cNvSpPr>
          <p:nvPr>
            <p:ph idx="1"/>
          </p:nvPr>
        </p:nvSpPr>
        <p:spPr>
          <a:xfrm>
            <a:off x="323851" y="1303379"/>
            <a:ext cx="8461374" cy="4916668"/>
          </a:xfrm>
        </p:spPr>
        <p:txBody>
          <a:bodyPr>
            <a:noAutofit/>
          </a:bodyPr>
          <a:lstStyle/>
          <a:p>
            <a:pPr>
              <a:spcBef>
                <a:spcPts val="600"/>
              </a:spcBef>
            </a:pPr>
            <a:r>
              <a:rPr lang="en-AU" sz="1400" b="1" dirty="0"/>
              <a:t>To gather additional relevant information, the learner may need to </a:t>
            </a:r>
          </a:p>
          <a:p>
            <a:pPr>
              <a:spcBef>
                <a:spcPts val="600"/>
              </a:spcBef>
            </a:pPr>
            <a:r>
              <a:rPr lang="en-AU" sz="1400" b="1" dirty="0"/>
              <a:t>be referred for further assessments.</a:t>
            </a:r>
            <a:endParaRPr lang="en-AU" sz="1400" b="1" dirty="0">
              <a:solidFill>
                <a:schemeClr val="accent5"/>
              </a:solidFill>
            </a:endParaRPr>
          </a:p>
          <a:p>
            <a:pPr>
              <a:spcBef>
                <a:spcPts val="600"/>
              </a:spcBef>
            </a:pPr>
            <a:r>
              <a:rPr lang="en-AU" sz="1400" dirty="0">
                <a:solidFill>
                  <a:schemeClr val="accent5"/>
                </a:solidFill>
              </a:rPr>
              <a:t>As the information about the learner is examined, it may be identified that additional </a:t>
            </a:r>
          </a:p>
          <a:p>
            <a:pPr>
              <a:spcBef>
                <a:spcPts val="600"/>
              </a:spcBef>
            </a:pPr>
            <a:r>
              <a:rPr lang="en-AU" sz="1400" dirty="0">
                <a:solidFill>
                  <a:schemeClr val="accent5"/>
                </a:solidFill>
              </a:rPr>
              <a:t>information or assessments would enhance the team’s understanding of needs.</a:t>
            </a:r>
          </a:p>
          <a:p>
            <a:pPr>
              <a:spcBef>
                <a:spcPts val="600"/>
              </a:spcBef>
            </a:pPr>
            <a:r>
              <a:rPr lang="en-AU" sz="1400" dirty="0">
                <a:solidFill>
                  <a:schemeClr val="accent5"/>
                </a:solidFill>
              </a:rPr>
              <a:t>Referrals for additional assessments may be gathered from:</a:t>
            </a:r>
          </a:p>
          <a:p>
            <a:pPr marL="285750" indent="-285750">
              <a:spcBef>
                <a:spcPts val="600"/>
              </a:spcBef>
              <a:buFont typeface="Arial" panose="020B0604020202020204" pitchFamily="34" charset="0"/>
              <a:buChar char="•"/>
            </a:pPr>
            <a:r>
              <a:rPr lang="en-AU" sz="1400" dirty="0">
                <a:solidFill>
                  <a:schemeClr val="accent5"/>
                </a:solidFill>
              </a:rPr>
              <a:t>Student Support Services</a:t>
            </a:r>
          </a:p>
          <a:p>
            <a:pPr marL="285750" indent="-285750">
              <a:spcBef>
                <a:spcPts val="600"/>
              </a:spcBef>
              <a:buFont typeface="Arial" panose="020B0604020202020204" pitchFamily="34" charset="0"/>
              <a:buChar char="•"/>
            </a:pPr>
            <a:r>
              <a:rPr lang="en-AU" sz="1400" dirty="0">
                <a:solidFill>
                  <a:schemeClr val="accent5"/>
                </a:solidFill>
              </a:rPr>
              <a:t>Allied Health professionals</a:t>
            </a:r>
          </a:p>
          <a:p>
            <a:pPr marL="285750" indent="-285750">
              <a:spcBef>
                <a:spcPts val="600"/>
              </a:spcBef>
              <a:buFont typeface="Arial" panose="020B0604020202020204" pitchFamily="34" charset="0"/>
              <a:buChar char="•"/>
            </a:pPr>
            <a:r>
              <a:rPr lang="en-AU" sz="1400" dirty="0">
                <a:solidFill>
                  <a:schemeClr val="accent5"/>
                </a:solidFill>
              </a:rPr>
              <a:t>Doctors/Paediatricians </a:t>
            </a:r>
          </a:p>
          <a:p>
            <a:pPr marL="285750" indent="-285750">
              <a:spcBef>
                <a:spcPts val="600"/>
              </a:spcBef>
              <a:buFont typeface="Arial" panose="020B0604020202020204" pitchFamily="34" charset="0"/>
              <a:buChar char="•"/>
            </a:pPr>
            <a:r>
              <a:rPr lang="en-AU" sz="1400" dirty="0">
                <a:solidFill>
                  <a:schemeClr val="accent5"/>
                </a:solidFill>
              </a:rPr>
              <a:t>Mental Health Services</a:t>
            </a:r>
          </a:p>
          <a:p>
            <a:pPr marL="285750" indent="-285750">
              <a:spcBef>
                <a:spcPts val="600"/>
              </a:spcBef>
              <a:buFont typeface="Arial" panose="020B0604020202020204" pitchFamily="34" charset="0"/>
              <a:buChar char="•"/>
            </a:pPr>
            <a:r>
              <a:rPr lang="en-AU" sz="1400" dirty="0">
                <a:solidFill>
                  <a:schemeClr val="accent5"/>
                </a:solidFill>
              </a:rPr>
              <a:t>Hospitals</a:t>
            </a:r>
          </a:p>
          <a:p>
            <a:pPr marL="285750" indent="-285750">
              <a:spcBef>
                <a:spcPts val="600"/>
              </a:spcBef>
              <a:buFont typeface="Arial" panose="020B0604020202020204" pitchFamily="34" charset="0"/>
              <a:buChar char="•"/>
            </a:pPr>
            <a:r>
              <a:rPr lang="en-AU" sz="1400" dirty="0">
                <a:solidFill>
                  <a:schemeClr val="accent5"/>
                </a:solidFill>
              </a:rPr>
              <a:t>Community agencies</a:t>
            </a:r>
          </a:p>
          <a:p>
            <a:pPr marL="285750" indent="-285750">
              <a:spcBef>
                <a:spcPts val="600"/>
              </a:spcBef>
              <a:buFont typeface="Arial" panose="020B0604020202020204" pitchFamily="34" charset="0"/>
              <a:buChar char="•"/>
            </a:pPr>
            <a:r>
              <a:rPr lang="en-AU" sz="1400" dirty="0">
                <a:solidFill>
                  <a:schemeClr val="accent5"/>
                </a:solidFill>
              </a:rPr>
              <a:t>Other Government departments</a:t>
            </a:r>
          </a:p>
          <a:p>
            <a:pPr marL="285750" indent="-285750">
              <a:spcBef>
                <a:spcPts val="600"/>
              </a:spcBef>
              <a:buFont typeface="Arial" panose="020B0604020202020204" pitchFamily="34" charset="0"/>
              <a:buChar char="•"/>
            </a:pPr>
            <a:endParaRPr lang="en-AU" sz="1400" dirty="0">
              <a:solidFill>
                <a:schemeClr val="accent5"/>
              </a:solidFill>
            </a:endParaRPr>
          </a:p>
          <a:p>
            <a:pPr>
              <a:spcBef>
                <a:spcPts val="600"/>
              </a:spcBef>
            </a:pPr>
            <a:r>
              <a:rPr lang="en-AU" sz="1400" dirty="0">
                <a:solidFill>
                  <a:schemeClr val="accent5"/>
                </a:solidFill>
              </a:rPr>
              <a:t>The Lead Professional will play a vital role in developing the relationship with the learner and family to ensure they understand the importance of the information being sought and to facilitate appointments being made and attended.</a:t>
            </a:r>
          </a:p>
          <a:p>
            <a:pPr>
              <a:spcBef>
                <a:spcPts val="600"/>
              </a:spcBef>
            </a:pPr>
            <a:r>
              <a:rPr lang="en-AU" sz="1400" dirty="0">
                <a:solidFill>
                  <a:schemeClr val="accent5"/>
                </a:solidFill>
              </a:rPr>
              <a:t>Any barriers that might impede these referrals and assessments should be addressed immediately.</a:t>
            </a:r>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862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Sharing information</a:t>
            </a:r>
          </a:p>
        </p:txBody>
      </p:sp>
      <p:sp>
        <p:nvSpPr>
          <p:cNvPr id="3" name="Content Placeholder 2"/>
          <p:cNvSpPr>
            <a:spLocks noGrp="1"/>
          </p:cNvSpPr>
          <p:nvPr>
            <p:ph idx="1"/>
          </p:nvPr>
        </p:nvSpPr>
        <p:spPr>
          <a:xfrm>
            <a:off x="323851" y="1160463"/>
            <a:ext cx="8461374" cy="4968875"/>
          </a:xfrm>
        </p:spPr>
        <p:txBody>
          <a:bodyPr>
            <a:normAutofit fontScale="85000" lnSpcReduction="20000"/>
          </a:bodyPr>
          <a:lstStyle/>
          <a:p>
            <a:pPr>
              <a:spcBef>
                <a:spcPts val="600"/>
              </a:spcBef>
            </a:pPr>
            <a:r>
              <a:rPr lang="en-AU" sz="1600" b="1" dirty="0"/>
              <a:t>In order for the team to gain the greatest understanding of the </a:t>
            </a:r>
          </a:p>
          <a:p>
            <a:pPr>
              <a:spcBef>
                <a:spcPts val="600"/>
              </a:spcBef>
            </a:pPr>
            <a:r>
              <a:rPr lang="en-AU" sz="1600" b="1" dirty="0"/>
              <a:t>strengths and challenges of the learner, there needs to be an </a:t>
            </a:r>
          </a:p>
          <a:p>
            <a:pPr>
              <a:spcBef>
                <a:spcPts val="600"/>
              </a:spcBef>
            </a:pPr>
            <a:r>
              <a:rPr lang="en-AU" sz="1600" b="1" dirty="0"/>
              <a:t>agreement that relevant information will be shared with those who</a:t>
            </a:r>
          </a:p>
          <a:p>
            <a:pPr>
              <a:spcBef>
                <a:spcPts val="600"/>
              </a:spcBef>
            </a:pPr>
            <a:r>
              <a:rPr lang="en-AU" sz="1600" b="1" dirty="0"/>
              <a:t>need to know.</a:t>
            </a:r>
          </a:p>
          <a:p>
            <a:pPr>
              <a:spcBef>
                <a:spcPts val="600"/>
              </a:spcBef>
            </a:pPr>
            <a:endParaRPr lang="en-AU" sz="1600" b="1" dirty="0">
              <a:solidFill>
                <a:schemeClr val="accent5"/>
              </a:solidFill>
            </a:endParaRPr>
          </a:p>
          <a:p>
            <a:pPr>
              <a:spcBef>
                <a:spcPts val="600"/>
              </a:spcBef>
            </a:pPr>
            <a:r>
              <a:rPr lang="en-AU" sz="1600" dirty="0">
                <a:solidFill>
                  <a:schemeClr val="accent5"/>
                </a:solidFill>
              </a:rPr>
              <a:t>To obtain informed consent around information sharing: </a:t>
            </a:r>
          </a:p>
          <a:p>
            <a:pPr marL="342900" indent="-342900">
              <a:spcBef>
                <a:spcPts val="600"/>
              </a:spcBef>
              <a:buFont typeface="Arial" panose="020B0604020202020204" pitchFamily="34" charset="0"/>
              <a:buChar char="•"/>
            </a:pPr>
            <a:r>
              <a:rPr lang="en-AU" sz="1600" dirty="0">
                <a:solidFill>
                  <a:schemeClr val="accent5"/>
                </a:solidFill>
              </a:rPr>
              <a:t>a positive relationship between all members of the team will ensure that informed consent to share information will be agreed to by all parties</a:t>
            </a:r>
          </a:p>
          <a:p>
            <a:pPr marL="342900" indent="-342900">
              <a:spcBef>
                <a:spcPts val="600"/>
              </a:spcBef>
              <a:buFont typeface="Arial" panose="020B0604020202020204" pitchFamily="34" charset="0"/>
              <a:buChar char="•"/>
            </a:pPr>
            <a:r>
              <a:rPr lang="en-AU" sz="1600" dirty="0">
                <a:solidFill>
                  <a:schemeClr val="accent5"/>
                </a:solidFill>
              </a:rPr>
              <a:t>the Lead Professional should take responsibility of forging this relationship</a:t>
            </a:r>
          </a:p>
          <a:p>
            <a:pPr marL="342900" indent="-342900">
              <a:spcBef>
                <a:spcPts val="600"/>
              </a:spcBef>
              <a:buFont typeface="Arial" panose="020B0604020202020204" pitchFamily="34" charset="0"/>
              <a:buChar char="•"/>
            </a:pPr>
            <a:r>
              <a:rPr lang="en-AU" sz="1600" dirty="0">
                <a:solidFill>
                  <a:schemeClr val="accent5"/>
                </a:solidFill>
              </a:rPr>
              <a:t>the team should be aware of the confidentiality aspect of the information gathered so that it is only shared with those who need to know</a:t>
            </a:r>
          </a:p>
          <a:p>
            <a:pPr marL="342900" indent="-342900">
              <a:spcBef>
                <a:spcPts val="600"/>
              </a:spcBef>
              <a:buFont typeface="Arial" panose="020B0604020202020204" pitchFamily="34" charset="0"/>
              <a:buChar char="•"/>
            </a:pPr>
            <a:r>
              <a:rPr lang="en-AU" sz="1600" dirty="0">
                <a:solidFill>
                  <a:schemeClr val="accent5"/>
                </a:solidFill>
              </a:rPr>
              <a:t>the Lead Professional takes on the responsibility of working through any reluctance to share information with any particular group or organisation</a:t>
            </a:r>
          </a:p>
          <a:p>
            <a:pPr marL="342900" indent="-342900">
              <a:spcBef>
                <a:spcPts val="600"/>
              </a:spcBef>
              <a:buFont typeface="Arial" panose="020B0604020202020204" pitchFamily="34" charset="0"/>
              <a:buChar char="•"/>
            </a:pPr>
            <a:r>
              <a:rPr lang="en-AU" sz="1600" dirty="0">
                <a:solidFill>
                  <a:schemeClr val="accent5"/>
                </a:solidFill>
              </a:rPr>
              <a:t>all parties involved in the case should be listed on the </a:t>
            </a:r>
            <a:r>
              <a:rPr lang="en-AU" sz="1600" b="1" dirty="0">
                <a:solidFill>
                  <a:schemeClr val="accent5"/>
                </a:solidFill>
              </a:rPr>
              <a:t>Consent to Share Information</a:t>
            </a:r>
            <a:r>
              <a:rPr lang="en-AU" sz="1600" dirty="0">
                <a:solidFill>
                  <a:schemeClr val="accent5"/>
                </a:solidFill>
              </a:rPr>
              <a:t> agreement signed by the learner and family.</a:t>
            </a:r>
          </a:p>
          <a:p>
            <a:pPr>
              <a:spcBef>
                <a:spcPts val="600"/>
              </a:spcBef>
            </a:pPr>
            <a:endParaRPr lang="en-AU" sz="1600" b="1" dirty="0">
              <a:solidFill>
                <a:schemeClr val="accent5"/>
              </a:solidFill>
            </a:endParaRPr>
          </a:p>
          <a:p>
            <a:pPr>
              <a:spcBef>
                <a:spcPts val="600"/>
              </a:spcBef>
            </a:pPr>
            <a:r>
              <a:rPr lang="en-AU" sz="1600" b="1" dirty="0">
                <a:solidFill>
                  <a:schemeClr val="accent5"/>
                </a:solidFill>
              </a:rPr>
              <a:t>Resources </a:t>
            </a:r>
          </a:p>
          <a:p>
            <a:pPr>
              <a:spcBef>
                <a:spcPts val="600"/>
              </a:spcBef>
            </a:pPr>
            <a:r>
              <a:rPr lang="en-AU" sz="1600" dirty="0">
                <a:solidFill>
                  <a:schemeClr val="accent5"/>
                </a:solidFill>
              </a:rPr>
              <a:t>Consent to Share Information agreement</a:t>
            </a:r>
          </a:p>
          <a:p>
            <a:pPr>
              <a:spcBef>
                <a:spcPts val="600"/>
              </a:spcBef>
            </a:pPr>
            <a:r>
              <a:rPr lang="en-AU" sz="1600" dirty="0">
                <a:solidFill>
                  <a:schemeClr val="accent5"/>
                </a:solidFill>
              </a:rPr>
              <a:t>Initial Needs Identification form</a:t>
            </a:r>
          </a:p>
          <a:p>
            <a:pPr>
              <a:spcBef>
                <a:spcPts val="600"/>
              </a:spcBef>
            </a:pPr>
            <a:r>
              <a:rPr lang="en-AU" sz="1600" dirty="0">
                <a:solidFill>
                  <a:schemeClr val="accent5"/>
                </a:solidFill>
              </a:rPr>
              <a:t>Module 5: How does the team share information</a:t>
            </a:r>
          </a:p>
          <a:p>
            <a:endParaRPr lang="en-AU" dirty="0"/>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427746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Understanding the learner’s context</a:t>
            </a:r>
          </a:p>
        </p:txBody>
      </p:sp>
      <p:sp>
        <p:nvSpPr>
          <p:cNvPr id="3" name="Content Placeholder 2"/>
          <p:cNvSpPr>
            <a:spLocks noGrp="1"/>
          </p:cNvSpPr>
          <p:nvPr>
            <p:ph idx="1"/>
          </p:nvPr>
        </p:nvSpPr>
        <p:spPr>
          <a:xfrm>
            <a:off x="323851" y="1010093"/>
            <a:ext cx="5896840" cy="5119245"/>
          </a:xfrm>
        </p:spPr>
        <p:txBody>
          <a:bodyPr>
            <a:normAutofit/>
          </a:bodyPr>
          <a:lstStyle/>
          <a:p>
            <a:r>
              <a:rPr lang="en-AU" sz="1400" b="1" dirty="0">
                <a:solidFill>
                  <a:srgbClr val="AF272F"/>
                </a:solidFill>
              </a:rPr>
              <a:t>The learner plays a major role in the Analyse Needs phase.</a:t>
            </a:r>
          </a:p>
          <a:p>
            <a:r>
              <a:rPr lang="en-AU" sz="1400" dirty="0">
                <a:solidFill>
                  <a:schemeClr val="accent5"/>
                </a:solidFill>
              </a:rPr>
              <a:t>The Team Around the Learner approach clearly shows the learner and family at the centre. The team does not operate without valued input from the learner.</a:t>
            </a:r>
          </a:p>
          <a:p>
            <a:r>
              <a:rPr lang="en-AU" sz="1400" dirty="0">
                <a:solidFill>
                  <a:schemeClr val="accent5"/>
                </a:solidFill>
              </a:rPr>
              <a:t>Looking at the needs of the learner without consultation will generally alienate the learner from the process. They will feel being ‘done to’ and will not feel connected to the process.</a:t>
            </a:r>
          </a:p>
          <a:p>
            <a:r>
              <a:rPr lang="en-AU" sz="1400" dirty="0">
                <a:solidFill>
                  <a:schemeClr val="accent5"/>
                </a:solidFill>
              </a:rPr>
              <a:t>To make this an enabling process, the learner needs ongoing involvement. This involvement, of course, will be adjusted to suit the age and capabilities of the learner. They will provide information related to needs and wants and will be involved in determining the level of intervention required.</a:t>
            </a:r>
          </a:p>
          <a:p>
            <a:r>
              <a:rPr lang="en-AU" sz="1400" dirty="0">
                <a:solidFill>
                  <a:schemeClr val="accent5"/>
                </a:solidFill>
              </a:rPr>
              <a:t>The Lead Professional will play a vital role in ensuring that realistic and feasible needs and wants are included.</a:t>
            </a:r>
          </a:p>
          <a:p>
            <a:endParaRPr lang="en-AU" dirty="0"/>
          </a:p>
          <a:p>
            <a:endParaRPr lang="en-AU" dirty="0"/>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grpSp>
        <p:nvGrpSpPr>
          <p:cNvPr id="12" name="Group 11"/>
          <p:cNvGrpSpPr/>
          <p:nvPr/>
        </p:nvGrpSpPr>
        <p:grpSpPr>
          <a:xfrm>
            <a:off x="6207912" y="3303411"/>
            <a:ext cx="2542017" cy="1843989"/>
            <a:chOff x="7075194" y="1413742"/>
            <a:chExt cx="1845522" cy="1251424"/>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194" y="1413742"/>
              <a:ext cx="1845522" cy="125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272669" y="1499564"/>
              <a:ext cx="1648046" cy="1086138"/>
            </a:xfrm>
            <a:prstGeom prst="rect">
              <a:avLst/>
            </a:prstGeom>
            <a:noFill/>
          </p:spPr>
          <p:txBody>
            <a:bodyPr wrap="square" rtlCol="0">
              <a:spAutoFit/>
            </a:bodyPr>
            <a:lstStyle/>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Need</a:t>
              </a:r>
            </a:p>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Need</a:t>
              </a:r>
            </a:p>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Want</a:t>
              </a:r>
            </a:p>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Need</a:t>
              </a:r>
            </a:p>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Need</a:t>
              </a:r>
            </a:p>
            <a:p>
              <a:pPr marL="342865" indent="-342865">
                <a:buFont typeface="Arial" panose="020B0604020202020204" pitchFamily="34" charset="0"/>
                <a:buChar char="•"/>
              </a:pPr>
              <a:r>
                <a:rPr lang="en-AU" sz="1400" dirty="0">
                  <a:solidFill>
                    <a:srgbClr val="333399"/>
                  </a:solidFill>
                  <a:latin typeface="Segoe Script" panose="020B0504020000000003" pitchFamily="34" charset="0"/>
                </a:rPr>
                <a:t>Want</a:t>
              </a:r>
            </a:p>
            <a:p>
              <a:endParaRPr lang="en-AU" sz="1400" dirty="0">
                <a:solidFill>
                  <a:srgbClr val="7030A0"/>
                </a:solidFill>
                <a:latin typeface="Segoe Script" panose="020B0504020000000003" pitchFamily="34" charset="0"/>
              </a:endParaRPr>
            </a:p>
          </p:txBody>
        </p:sp>
      </p:grpSp>
      <p:grpSp>
        <p:nvGrpSpPr>
          <p:cNvPr id="18" name="Group 17">
            <a:extLst>
              <a:ext uri="{FF2B5EF4-FFF2-40B4-BE49-F238E27FC236}">
                <a16:creationId xmlns:a16="http://schemas.microsoft.com/office/drawing/2014/main" id="{92F154CB-7C30-4D16-81C3-34A6C80F8EE6}"/>
              </a:ext>
            </a:extLst>
          </p:cNvPr>
          <p:cNvGrpSpPr/>
          <p:nvPr/>
        </p:nvGrpSpPr>
        <p:grpSpPr>
          <a:xfrm>
            <a:off x="323851" y="5147401"/>
            <a:ext cx="5355637" cy="783978"/>
            <a:chOff x="323851" y="5147401"/>
            <a:chExt cx="5355637" cy="783978"/>
          </a:xfrm>
        </p:grpSpPr>
        <p:sp>
          <p:nvSpPr>
            <p:cNvPr id="15" name="Rectangle 14"/>
            <p:cNvSpPr/>
            <p:nvPr/>
          </p:nvSpPr>
          <p:spPr bwMode="auto">
            <a:xfrm>
              <a:off x="323851" y="5147401"/>
              <a:ext cx="5355637" cy="783978"/>
            </a:xfrm>
            <a:prstGeom prst="rect">
              <a:avLst/>
            </a:prstGeom>
            <a:solidFill>
              <a:srgbClr val="F7E6F5"/>
            </a:solid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1"/>
              <a:r>
                <a:rPr lang="en-AU" sz="1200" b="1" dirty="0">
                  <a:solidFill>
                    <a:srgbClr val="B1059D"/>
                  </a:solidFill>
                </a:rPr>
                <a:t>Example questions for disengaged learner, Brody Smith:</a:t>
              </a:r>
            </a:p>
            <a:p>
              <a:pPr lvl="1"/>
              <a:r>
                <a:rPr lang="en-AU" sz="1200" dirty="0">
                  <a:solidFill>
                    <a:srgbClr val="B1059D"/>
                  </a:solidFill>
                </a:rPr>
                <a:t>Who do you connect with at school?</a:t>
              </a:r>
            </a:p>
            <a:p>
              <a:pPr lvl="1"/>
              <a:r>
                <a:rPr lang="en-AU" sz="1200" dirty="0">
                  <a:solidFill>
                    <a:srgbClr val="B1059D"/>
                  </a:solidFill>
                </a:rPr>
                <a:t>What classes do you enjoy and engage in? Why?</a:t>
              </a:r>
            </a:p>
          </p:txBody>
        </p:sp>
        <p:pic>
          <p:nvPicPr>
            <p:cNvPr id="16" name="Picture 15">
              <a:extLst>
                <a:ext uri="{FF2B5EF4-FFF2-40B4-BE49-F238E27FC236}">
                  <a16:creationId xmlns:a16="http://schemas.microsoft.com/office/drawing/2014/main" id="{8C8D98C2-BB3D-4ACB-A431-3EDB970E467D}"/>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23851" y="5185170"/>
              <a:ext cx="552040" cy="617930"/>
            </a:xfrm>
            <a:prstGeom prst="rect">
              <a:avLst/>
            </a:prstGeom>
          </p:spPr>
        </p:pic>
      </p:grpSp>
    </p:spTree>
    <p:extLst>
      <p:ext uri="{BB962C8B-B14F-4D97-AF65-F5344CB8AC3E}">
        <p14:creationId xmlns:p14="http://schemas.microsoft.com/office/powerpoint/2010/main" val="410824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Understanding the learners context </a:t>
            </a:r>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grpSp>
        <p:nvGrpSpPr>
          <p:cNvPr id="12" name="Group 11"/>
          <p:cNvGrpSpPr/>
          <p:nvPr/>
        </p:nvGrpSpPr>
        <p:grpSpPr>
          <a:xfrm>
            <a:off x="6256659" y="3037440"/>
            <a:ext cx="2859050" cy="1885123"/>
            <a:chOff x="5805377" y="1413741"/>
            <a:chExt cx="3115339" cy="1956779"/>
          </a:xfrm>
        </p:grpSpPr>
        <p:grpSp>
          <p:nvGrpSpPr>
            <p:cNvPr id="13" name="Group 12"/>
            <p:cNvGrpSpPr/>
            <p:nvPr/>
          </p:nvGrpSpPr>
          <p:grpSpPr>
            <a:xfrm>
              <a:off x="5805377" y="1413741"/>
              <a:ext cx="3115339" cy="1956779"/>
              <a:chOff x="7075194" y="1413742"/>
              <a:chExt cx="1845522" cy="1251424"/>
            </a:xfrm>
          </p:grpSpPr>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194" y="1413742"/>
                <a:ext cx="1845522" cy="125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272670" y="1552353"/>
                <a:ext cx="1648046" cy="1023532"/>
              </a:xfrm>
              <a:prstGeom prst="rect">
                <a:avLst/>
              </a:prstGeom>
              <a:noFill/>
            </p:spPr>
            <p:txBody>
              <a:bodyPr wrap="square" rtlCol="0">
                <a:spAutoFit/>
              </a:bodyPr>
              <a:lstStyle/>
              <a:p>
                <a:pPr marL="342900" indent="-342900">
                  <a:buFont typeface="Arial" panose="020B0604020202020204" pitchFamily="34" charset="0"/>
                  <a:buChar char="•"/>
                </a:pPr>
                <a:r>
                  <a:rPr lang="en-AU" sz="1400" dirty="0">
                    <a:solidFill>
                      <a:schemeClr val="accent2"/>
                    </a:solidFill>
                    <a:latin typeface="Segoe Script" panose="020B0504020000000003" pitchFamily="34" charset="0"/>
                  </a:rPr>
                  <a:t>Need</a:t>
                </a:r>
              </a:p>
              <a:p>
                <a:pPr marL="342900" indent="-342900">
                  <a:buFont typeface="Arial" panose="020B0604020202020204" pitchFamily="34" charset="0"/>
                  <a:buChar char="•"/>
                </a:pPr>
                <a:r>
                  <a:rPr lang="en-AU" sz="1400" dirty="0">
                    <a:solidFill>
                      <a:schemeClr val="accent1">
                        <a:lumMod val="50000"/>
                      </a:schemeClr>
                    </a:solidFill>
                    <a:latin typeface="Segoe Script" panose="020B0504020000000003" pitchFamily="34" charset="0"/>
                  </a:rPr>
                  <a:t>Need</a:t>
                </a:r>
              </a:p>
              <a:p>
                <a:pPr marL="342900" indent="-342900">
                  <a:buFont typeface="Arial" panose="020B0604020202020204" pitchFamily="34" charset="0"/>
                  <a:buChar char="•"/>
                </a:pPr>
                <a:r>
                  <a:rPr lang="en-AU" sz="1400" dirty="0">
                    <a:solidFill>
                      <a:srgbClr val="7030A0"/>
                    </a:solidFill>
                    <a:latin typeface="Segoe Script" panose="020B0504020000000003" pitchFamily="34" charset="0"/>
                  </a:rPr>
                  <a:t>Need</a:t>
                </a:r>
              </a:p>
              <a:p>
                <a:pPr marL="342900" indent="-342900">
                  <a:buFont typeface="Arial" panose="020B0604020202020204" pitchFamily="34" charset="0"/>
                  <a:buChar char="•"/>
                </a:pPr>
                <a:r>
                  <a:rPr lang="en-AU" sz="1400" dirty="0">
                    <a:solidFill>
                      <a:schemeClr val="accent2"/>
                    </a:solidFill>
                    <a:latin typeface="Segoe Script" panose="020B0504020000000003" pitchFamily="34" charset="0"/>
                  </a:rPr>
                  <a:t>Need</a:t>
                </a:r>
              </a:p>
              <a:p>
                <a:pPr marL="342900" indent="-342900">
                  <a:buFont typeface="Arial" panose="020B0604020202020204" pitchFamily="34" charset="0"/>
                  <a:buChar char="•"/>
                </a:pPr>
                <a:r>
                  <a:rPr lang="en-AU" sz="1400" dirty="0">
                    <a:solidFill>
                      <a:schemeClr val="accent1">
                        <a:lumMod val="50000"/>
                      </a:schemeClr>
                    </a:solidFill>
                    <a:latin typeface="Segoe Script" panose="020B0504020000000003" pitchFamily="34" charset="0"/>
                  </a:rPr>
                  <a:t>Need</a:t>
                </a:r>
              </a:p>
              <a:p>
                <a:pPr marL="342900" indent="-342900">
                  <a:buFont typeface="Arial" panose="020B0604020202020204" pitchFamily="34" charset="0"/>
                  <a:buChar char="•"/>
                </a:pPr>
                <a:r>
                  <a:rPr lang="en-AU" sz="1400" dirty="0">
                    <a:solidFill>
                      <a:srgbClr val="7030A0"/>
                    </a:solidFill>
                    <a:latin typeface="Segoe Script" panose="020B0504020000000003" pitchFamily="34" charset="0"/>
                  </a:rPr>
                  <a:t>Need</a:t>
                </a:r>
              </a:p>
              <a:p>
                <a:endParaRPr lang="en-AU" sz="1400" dirty="0">
                  <a:solidFill>
                    <a:srgbClr val="7030A0"/>
                  </a:solidFill>
                  <a:latin typeface="Segoe Script" panose="020B0504020000000003" pitchFamily="34" charset="0"/>
                </a:endParaRPr>
              </a:p>
            </p:txBody>
          </p:sp>
        </p:grpSp>
        <p:cxnSp>
          <p:nvCxnSpPr>
            <p:cNvPr id="14" name="Straight Arrow Connector 13"/>
            <p:cNvCxnSpPr/>
            <p:nvPr/>
          </p:nvCxnSpPr>
          <p:spPr bwMode="auto">
            <a:xfrm flipH="1">
              <a:off x="7155712" y="1967023"/>
              <a:ext cx="5040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a:off x="7143307" y="2619153"/>
              <a:ext cx="5040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6" name="TextBox 15"/>
            <p:cNvSpPr txBox="1"/>
            <p:nvPr/>
          </p:nvSpPr>
          <p:spPr>
            <a:xfrm>
              <a:off x="7676706" y="1790051"/>
              <a:ext cx="1244010" cy="353943"/>
            </a:xfrm>
            <a:prstGeom prst="rect">
              <a:avLst/>
            </a:prstGeom>
            <a:noFill/>
          </p:spPr>
          <p:txBody>
            <a:bodyPr wrap="square" rtlCol="0">
              <a:spAutoFit/>
            </a:bodyPr>
            <a:lstStyle/>
            <a:p>
              <a:r>
                <a:rPr lang="en-AU" dirty="0">
                  <a:solidFill>
                    <a:srgbClr val="FF0000"/>
                  </a:solidFill>
                  <a:latin typeface="Bradley Hand ITC" panose="03070402050302030203" pitchFamily="66" charset="0"/>
                </a:rPr>
                <a:t>Urgent</a:t>
              </a:r>
            </a:p>
          </p:txBody>
        </p:sp>
        <p:sp>
          <p:nvSpPr>
            <p:cNvPr id="17" name="TextBox 16"/>
            <p:cNvSpPr txBox="1"/>
            <p:nvPr/>
          </p:nvSpPr>
          <p:spPr>
            <a:xfrm>
              <a:off x="7647307" y="2430698"/>
              <a:ext cx="1244010" cy="353943"/>
            </a:xfrm>
            <a:prstGeom prst="rect">
              <a:avLst/>
            </a:prstGeom>
            <a:noFill/>
          </p:spPr>
          <p:txBody>
            <a:bodyPr wrap="square" rtlCol="0">
              <a:spAutoFit/>
            </a:bodyPr>
            <a:lstStyle/>
            <a:p>
              <a:r>
                <a:rPr lang="en-AU" dirty="0">
                  <a:solidFill>
                    <a:srgbClr val="FF0000"/>
                  </a:solidFill>
                  <a:latin typeface="Bradley Hand ITC" panose="03070402050302030203" pitchFamily="66" charset="0"/>
                </a:rPr>
                <a:t>Urgent</a:t>
              </a:r>
            </a:p>
          </p:txBody>
        </p:sp>
      </p:grpSp>
      <p:sp>
        <p:nvSpPr>
          <p:cNvPr id="20" name="Rectangle 3"/>
          <p:cNvSpPr>
            <a:spLocks noGrp="1" noChangeArrowheads="1"/>
          </p:cNvSpPr>
          <p:nvPr>
            <p:ph idx="1"/>
          </p:nvPr>
        </p:nvSpPr>
        <p:spPr>
          <a:xfrm>
            <a:off x="323850" y="941388"/>
            <a:ext cx="5932809" cy="5187950"/>
          </a:xfrm>
        </p:spPr>
        <p:txBody>
          <a:bodyPr>
            <a:normAutofit/>
          </a:bodyPr>
          <a:lstStyle/>
          <a:p>
            <a:pPr marL="0" indent="0">
              <a:buNone/>
            </a:pPr>
            <a:r>
              <a:rPr lang="en-AU" sz="1400" b="1" dirty="0">
                <a:solidFill>
                  <a:srgbClr val="AF272F"/>
                </a:solidFill>
              </a:rPr>
              <a:t>Genuine and valued input from the learner will ensure that the needs of the learner are understood prior to any plans being developed and implemented.</a:t>
            </a:r>
          </a:p>
          <a:p>
            <a:pPr marL="0" indent="0">
              <a:spcBef>
                <a:spcPts val="300"/>
              </a:spcBef>
              <a:spcAft>
                <a:spcPts val="300"/>
              </a:spcAft>
              <a:buNone/>
            </a:pPr>
            <a:endParaRPr lang="en-AU" sz="1400" dirty="0">
              <a:solidFill>
                <a:schemeClr val="accent5"/>
              </a:solidFill>
            </a:endParaRPr>
          </a:p>
          <a:p>
            <a:pPr marL="0" indent="0">
              <a:spcBef>
                <a:spcPts val="300"/>
              </a:spcBef>
              <a:spcAft>
                <a:spcPts val="300"/>
              </a:spcAft>
              <a:buNone/>
            </a:pPr>
            <a:r>
              <a:rPr lang="en-AU" sz="1400" dirty="0">
                <a:solidFill>
                  <a:schemeClr val="accent5"/>
                </a:solidFill>
              </a:rPr>
              <a:t>The Lead Professional should facilitate a discussion based on the needs of the learner:</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consider the family context</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capture all identified needs</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needs should be written in a clear and concise manner</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consider what is realistic, feasible and achievable</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the identified needs should be discussed, refined and prioritised with the learner and family</a:t>
            </a:r>
          </a:p>
          <a:p>
            <a:pPr marL="285750" indent="-285750">
              <a:spcBef>
                <a:spcPts val="300"/>
              </a:spcBef>
              <a:spcAft>
                <a:spcPts val="300"/>
              </a:spcAft>
              <a:buFont typeface="Arial" panose="020B0604020202020204" pitchFamily="34" charset="0"/>
              <a:buChar char="•"/>
              <a:tabLst>
                <a:tab pos="266700" algn="l"/>
              </a:tabLst>
            </a:pPr>
            <a:r>
              <a:rPr lang="en-AU" sz="1400" dirty="0">
                <a:solidFill>
                  <a:schemeClr val="accent5"/>
                </a:solidFill>
              </a:rPr>
              <a:t>from this list, the team should immediately identify and respond to presenting risks or urgent needs. This may require the creation of a </a:t>
            </a:r>
            <a:r>
              <a:rPr lang="en-AU" sz="1400" b="1" dirty="0">
                <a:solidFill>
                  <a:schemeClr val="accent5"/>
                </a:solidFill>
              </a:rPr>
              <a:t>Behaviour Support Plan.</a:t>
            </a:r>
            <a:endParaRPr lang="en-AU" sz="1400" dirty="0">
              <a:solidFill>
                <a:schemeClr val="accent5"/>
              </a:solidFill>
            </a:endParaRPr>
          </a:p>
          <a:p>
            <a:pPr marL="180975" indent="-180975">
              <a:spcBef>
                <a:spcPts val="300"/>
              </a:spcBef>
              <a:spcAft>
                <a:spcPts val="300"/>
              </a:spcAft>
              <a:tabLst>
                <a:tab pos="266700" algn="l"/>
              </a:tabLst>
            </a:pPr>
            <a:endParaRPr lang="en-AU" sz="1400" dirty="0">
              <a:solidFill>
                <a:schemeClr val="accent5"/>
              </a:solidFill>
            </a:endParaRPr>
          </a:p>
          <a:p>
            <a:pPr marL="0" indent="0">
              <a:spcBef>
                <a:spcPts val="300"/>
              </a:spcBef>
              <a:spcAft>
                <a:spcPts val="300"/>
              </a:spcAft>
              <a:buNone/>
              <a:tabLst>
                <a:tab pos="266700" algn="l"/>
              </a:tabLst>
            </a:pPr>
            <a:r>
              <a:rPr lang="en-AU" sz="1400" b="1" dirty="0">
                <a:solidFill>
                  <a:schemeClr val="accent5"/>
                </a:solidFill>
              </a:rPr>
              <a:t>Resources</a:t>
            </a:r>
          </a:p>
          <a:p>
            <a:pPr marL="0" indent="0">
              <a:spcBef>
                <a:spcPts val="0"/>
              </a:spcBef>
              <a:spcAft>
                <a:spcPts val="0"/>
              </a:spcAft>
              <a:buNone/>
              <a:tabLst>
                <a:tab pos="266700" algn="l"/>
              </a:tabLst>
            </a:pPr>
            <a:r>
              <a:rPr lang="en-AU" sz="1400" dirty="0">
                <a:solidFill>
                  <a:schemeClr val="accent5"/>
                </a:solidFill>
              </a:rPr>
              <a:t>Behaviour Support Plan</a:t>
            </a:r>
          </a:p>
          <a:p>
            <a:pPr marL="0" indent="0">
              <a:spcBef>
                <a:spcPts val="300"/>
              </a:spcBef>
              <a:spcAft>
                <a:spcPts val="300"/>
              </a:spcAft>
              <a:buNone/>
            </a:pPr>
            <a:endParaRPr lang="en-AU" sz="1200" dirty="0"/>
          </a:p>
          <a:p>
            <a:pPr>
              <a:spcBef>
                <a:spcPts val="300"/>
              </a:spcBef>
              <a:spcAft>
                <a:spcPts val="300"/>
              </a:spcAft>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a:spcBef>
                <a:spcPts val="300"/>
              </a:spcBef>
              <a:spcAft>
                <a:spcPts val="300"/>
              </a:spcAft>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b="1" dirty="0">
              <a:solidFill>
                <a:schemeClr val="accent2"/>
              </a:solidFill>
            </a:endParaRPr>
          </a:p>
          <a:p>
            <a:pPr marL="0" indent="0">
              <a:spcBef>
                <a:spcPts val="300"/>
              </a:spcBef>
              <a:spcAft>
                <a:spcPts val="300"/>
              </a:spcAft>
              <a:buNone/>
            </a:pPr>
            <a:endParaRPr lang="en-AU" sz="1200" b="1" dirty="0">
              <a:solidFill>
                <a:schemeClr val="accent2"/>
              </a:solidFill>
            </a:endParaRPr>
          </a:p>
          <a:p>
            <a:pPr marL="0" indent="0">
              <a:spcBef>
                <a:spcPts val="300"/>
              </a:spcBef>
              <a:spcAft>
                <a:spcPts val="300"/>
              </a:spcAft>
              <a:buNone/>
            </a:pPr>
            <a:endParaRPr lang="en-AU" sz="1200" b="1" dirty="0">
              <a:solidFill>
                <a:schemeClr val="accent2"/>
              </a:solidFill>
            </a:endParaRPr>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dirty="0"/>
          </a:p>
          <a:p>
            <a:pPr marL="0" indent="0">
              <a:spcBef>
                <a:spcPts val="300"/>
              </a:spcBef>
              <a:spcAft>
                <a:spcPts val="300"/>
              </a:spcAft>
              <a:buNone/>
            </a:pPr>
            <a:endParaRPr lang="en-AU" sz="1200" b="1" dirty="0">
              <a:solidFill>
                <a:schemeClr val="accent2"/>
              </a:solidFill>
            </a:endParaRPr>
          </a:p>
        </p:txBody>
      </p:sp>
    </p:spTree>
    <p:extLst>
      <p:ext uri="{BB962C8B-B14F-4D97-AF65-F5344CB8AC3E}">
        <p14:creationId xmlns:p14="http://schemas.microsoft.com/office/powerpoint/2010/main" val="189313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6284767" cy="788333"/>
          </a:xfrm>
        </p:spPr>
        <p:txBody>
          <a:bodyPr>
            <a:normAutofit/>
          </a:bodyPr>
          <a:lstStyle/>
          <a:p>
            <a:r>
              <a:rPr lang="en-AU" sz="2000" dirty="0"/>
              <a:t>Accommodating the needs of the learner within the  school context </a:t>
            </a:r>
          </a:p>
        </p:txBody>
      </p:sp>
      <p:sp>
        <p:nvSpPr>
          <p:cNvPr id="3" name="Content Placeholder 2"/>
          <p:cNvSpPr>
            <a:spLocks noGrp="1"/>
          </p:cNvSpPr>
          <p:nvPr>
            <p:ph idx="1"/>
          </p:nvPr>
        </p:nvSpPr>
        <p:spPr>
          <a:xfrm>
            <a:off x="323851" y="1063110"/>
            <a:ext cx="8461374" cy="5066228"/>
          </a:xfrm>
        </p:spPr>
        <p:txBody>
          <a:bodyPr>
            <a:normAutofit lnSpcReduction="10000"/>
          </a:bodyPr>
          <a:lstStyle/>
          <a:p>
            <a:pPr>
              <a:spcBef>
                <a:spcPts val="300"/>
              </a:spcBef>
            </a:pPr>
            <a:r>
              <a:rPr lang="en-AU" sz="1400" b="1" dirty="0"/>
              <a:t>Every learner is different. In developing the learner’s plan, the team </a:t>
            </a:r>
          </a:p>
          <a:p>
            <a:pPr>
              <a:spcBef>
                <a:spcPts val="300"/>
              </a:spcBef>
            </a:pPr>
            <a:r>
              <a:rPr lang="en-AU" sz="1400" b="1" dirty="0"/>
              <a:t>Needs to consider how the needs of the learner can be accommodated</a:t>
            </a:r>
          </a:p>
          <a:p>
            <a:pPr>
              <a:spcBef>
                <a:spcPts val="300"/>
              </a:spcBef>
            </a:pPr>
            <a:r>
              <a:rPr lang="en-AU" sz="1400" b="1" dirty="0"/>
              <a:t>within the school context.</a:t>
            </a:r>
            <a:endParaRPr lang="en-AU" sz="800" b="1" dirty="0"/>
          </a:p>
          <a:p>
            <a:pPr>
              <a:spcBef>
                <a:spcPts val="300"/>
              </a:spcBef>
            </a:pPr>
            <a:endParaRPr lang="en-AU" sz="1400" b="1" dirty="0"/>
          </a:p>
          <a:p>
            <a:pPr>
              <a:spcBef>
                <a:spcPts val="300"/>
              </a:spcBef>
            </a:pPr>
            <a:r>
              <a:rPr lang="en-AU" sz="1400" dirty="0">
                <a:solidFill>
                  <a:schemeClr val="accent5"/>
                </a:solidFill>
              </a:rPr>
              <a:t>Completing a comprehensive </a:t>
            </a:r>
            <a:r>
              <a:rPr lang="en-AU" sz="1400" b="1" dirty="0">
                <a:solidFill>
                  <a:schemeClr val="accent5"/>
                </a:solidFill>
              </a:rPr>
              <a:t>Learner Profile </a:t>
            </a:r>
            <a:r>
              <a:rPr lang="en-AU" sz="1400" dirty="0">
                <a:solidFill>
                  <a:schemeClr val="accent5"/>
                </a:solidFill>
              </a:rPr>
              <a:t>will provide an opportunity to identify and discuss barriers and strengths that impact on the learner. These are paramount in creating meaningful goals and plans. It is the role of the team to ensure that the needs of the learner can realistically be accommodated.</a:t>
            </a:r>
          </a:p>
          <a:p>
            <a:pPr>
              <a:spcBef>
                <a:spcPts val="300"/>
              </a:spcBef>
            </a:pPr>
            <a:endParaRPr lang="en-AU" sz="1400" dirty="0">
              <a:solidFill>
                <a:schemeClr val="accent5"/>
              </a:solidFill>
            </a:endParaRPr>
          </a:p>
          <a:p>
            <a:pPr>
              <a:spcBef>
                <a:spcPts val="300"/>
              </a:spcBef>
              <a:spcAft>
                <a:spcPts val="300"/>
              </a:spcAft>
            </a:pPr>
            <a:r>
              <a:rPr lang="en-AU" sz="1400" b="1" dirty="0">
                <a:solidFill>
                  <a:schemeClr val="accent5"/>
                </a:solidFill>
              </a:rPr>
              <a:t>Making reasonable adjustments</a:t>
            </a:r>
          </a:p>
          <a:p>
            <a:pPr>
              <a:spcBef>
                <a:spcPts val="300"/>
              </a:spcBef>
              <a:spcAft>
                <a:spcPts val="300"/>
              </a:spcAft>
            </a:pPr>
            <a:r>
              <a:rPr lang="en-AU" sz="1400" dirty="0">
                <a:solidFill>
                  <a:schemeClr val="accent5"/>
                </a:solidFill>
              </a:rPr>
              <a:t>Consultation with relevant teaching staff will ensure that reasonable adjustments can be made within classroom programs to accommodate the needs of the learner.</a:t>
            </a:r>
          </a:p>
          <a:p>
            <a:pPr>
              <a:spcBef>
                <a:spcPts val="300"/>
              </a:spcBef>
              <a:spcAft>
                <a:spcPts val="300"/>
              </a:spcAft>
            </a:pPr>
            <a:r>
              <a:rPr lang="en-AU" sz="1400" dirty="0">
                <a:solidFill>
                  <a:schemeClr val="accent5"/>
                </a:solidFill>
              </a:rPr>
              <a:t>Where these adjustments cannot be made within the classroom, the team should consider other programs or procedures that can feasibly be put in place to enable the learner to achieve their goals. An Individual Education Plan may be required. These should be detailed within the learner’s plan and clearly identify the rights and responsibilities of all parties.</a:t>
            </a:r>
          </a:p>
          <a:p>
            <a:pPr>
              <a:spcBef>
                <a:spcPts val="300"/>
              </a:spcBef>
              <a:spcAft>
                <a:spcPts val="300"/>
              </a:spcAft>
            </a:pPr>
            <a:r>
              <a:rPr lang="en-AU" sz="1400" dirty="0">
                <a:solidFill>
                  <a:schemeClr val="accent5"/>
                </a:solidFill>
              </a:rPr>
              <a:t>A current and relevant Student Engagement Policy that is understood by the school community will clearly outline the rights and responsibilities in ensuring a positive culture of engagement in learning in the school.</a:t>
            </a:r>
          </a:p>
          <a:p>
            <a:pPr>
              <a:spcBef>
                <a:spcPts val="300"/>
              </a:spcBef>
            </a:pPr>
            <a:endParaRPr lang="en-AU" sz="1400" dirty="0">
              <a:solidFill>
                <a:schemeClr val="accent5"/>
              </a:solidFill>
            </a:endParaRPr>
          </a:p>
          <a:p>
            <a:pPr>
              <a:spcBef>
                <a:spcPts val="300"/>
              </a:spcBef>
            </a:pPr>
            <a:r>
              <a:rPr lang="en-AU" sz="1400" b="1" dirty="0">
                <a:solidFill>
                  <a:schemeClr val="accent5"/>
                </a:solidFill>
              </a:rPr>
              <a:t>Resources</a:t>
            </a:r>
          </a:p>
          <a:p>
            <a:pPr>
              <a:spcBef>
                <a:spcPts val="0"/>
              </a:spcBef>
            </a:pPr>
            <a:r>
              <a:rPr lang="en-AU" sz="1400" dirty="0">
                <a:solidFill>
                  <a:schemeClr val="accent5"/>
                </a:solidFill>
              </a:rPr>
              <a:t>Student Engagement Policy -</a:t>
            </a:r>
          </a:p>
          <a:p>
            <a:pPr>
              <a:spcBef>
                <a:spcPts val="0"/>
              </a:spcBef>
            </a:pPr>
            <a:r>
              <a:rPr lang="en-AU" sz="1400" dirty="0">
                <a:solidFill>
                  <a:schemeClr val="accent5"/>
                </a:solidFill>
                <a:hlinkClick r:id="rId3"/>
              </a:rPr>
              <a:t>https://www.education.vic.gov.au/school/teachers/behaviour/engagement/Pages/engagement-policy.aspx</a:t>
            </a:r>
            <a:r>
              <a:rPr lang="en-AU" sz="1400" dirty="0">
                <a:solidFill>
                  <a:schemeClr val="accent5"/>
                </a:solidFill>
              </a:rPr>
              <a:t>   </a:t>
            </a:r>
          </a:p>
          <a:p>
            <a:pPr>
              <a:spcBef>
                <a:spcPts val="0"/>
              </a:spcBef>
            </a:pPr>
            <a:r>
              <a:rPr lang="en-AU" sz="1400" dirty="0">
                <a:solidFill>
                  <a:schemeClr val="accent5"/>
                </a:solidFill>
              </a:rPr>
              <a:t>Learner Profile</a:t>
            </a:r>
          </a:p>
          <a:p>
            <a:pPr>
              <a:spcBef>
                <a:spcPts val="0"/>
              </a:spcBef>
            </a:pPr>
            <a:r>
              <a:rPr lang="en-AU" sz="1400" dirty="0">
                <a:solidFill>
                  <a:schemeClr val="accent5"/>
                </a:solidFill>
              </a:rPr>
              <a:t>Individual Education Plan</a:t>
            </a:r>
          </a:p>
          <a:p>
            <a:endParaRPr lang="en-AU" sz="1400" b="1" dirty="0"/>
          </a:p>
          <a:p>
            <a:endParaRPr lang="en-AU" sz="1400" b="1" dirty="0"/>
          </a:p>
          <a:p>
            <a:endParaRPr lang="en-AU" sz="1400" dirty="0"/>
          </a:p>
        </p:txBody>
      </p:sp>
      <p:grpSp>
        <p:nvGrpSpPr>
          <p:cNvPr id="4" name="Group 3"/>
          <p:cNvGrpSpPr/>
          <p:nvPr/>
        </p:nvGrpSpPr>
        <p:grpSpPr>
          <a:xfrm>
            <a:off x="6318600" y="112057"/>
            <a:ext cx="2717948" cy="1736170"/>
            <a:chOff x="974603" y="3661716"/>
            <a:chExt cx="2717948" cy="1736170"/>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2234" t="3797" b="1"/>
            <a:stretch/>
          </p:blipFill>
          <p:spPr bwMode="auto">
            <a:xfrm>
              <a:off x="1018566" y="3661716"/>
              <a:ext cx="2673985" cy="1731010"/>
            </a:xfrm>
            <a:prstGeom prst="rect">
              <a:avLst/>
            </a:prstGeom>
            <a:noFill/>
            <a:ln>
              <a:noFill/>
            </a:ln>
            <a:extLst/>
          </p:spPr>
        </p:pic>
        <p:sp>
          <p:nvSpPr>
            <p:cNvPr id="6" name="Flowchart: Alternate Process 5"/>
            <p:cNvSpPr/>
            <p:nvPr/>
          </p:nvSpPr>
          <p:spPr>
            <a:xfrm>
              <a:off x="2561597" y="4334498"/>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1259632" y="4790119"/>
              <a:ext cx="0" cy="4502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1774924" y="3674633"/>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1804492" y="503788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974603" y="4342976"/>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2958173" y="3831582"/>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2857038903"/>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B1324-A69B-4756-BD6F-542FACFB5529}">
  <ds:schemaRef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3.xml><?xml version="1.0" encoding="utf-8"?>
<ds:datastoreItem xmlns:ds="http://schemas.openxmlformats.org/officeDocument/2006/customXml" ds:itemID="{476D9993-80AD-4A74-83BE-38116A051137}"/>
</file>

<file path=docProps/app.xml><?xml version="1.0" encoding="utf-8"?>
<Properties xmlns="http://schemas.openxmlformats.org/officeDocument/2006/extended-properties" xmlns:vt="http://schemas.openxmlformats.org/officeDocument/2006/docPropsVTypes">
  <Template>Education State mm</Template>
  <TotalTime>2067</TotalTime>
  <Words>1820</Words>
  <Application>Microsoft Office PowerPoint</Application>
  <PresentationFormat>On-screen Show (4:3)</PresentationFormat>
  <Paragraphs>207</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.AppleSystemUIFont</vt:lpstr>
      <vt:lpstr>Arial</vt:lpstr>
      <vt:lpstr>Bradley Hand ITC</vt:lpstr>
      <vt:lpstr>Calibri</vt:lpstr>
      <vt:lpstr>Courier New</vt:lpstr>
      <vt:lpstr>Segoe Script</vt:lpstr>
      <vt:lpstr>Office Theme</vt:lpstr>
      <vt:lpstr>PowerPoint Presentation</vt:lpstr>
      <vt:lpstr> </vt:lpstr>
      <vt:lpstr>An overview of the Analyse Needs phase </vt:lpstr>
      <vt:lpstr>Gathering relevant data and information </vt:lpstr>
      <vt:lpstr>Organise referrals and assessments</vt:lpstr>
      <vt:lpstr>Sharing information</vt:lpstr>
      <vt:lpstr>Understanding the learner’s context</vt:lpstr>
      <vt:lpstr>Understanding the learners context </vt:lpstr>
      <vt:lpstr>Accommodating the needs of the learner within the  school context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212</cp:revision>
  <dcterms:created xsi:type="dcterms:W3CDTF">2017-08-18T01:53:25Z</dcterms:created>
  <dcterms:modified xsi:type="dcterms:W3CDTF">2019-11-04T23:08:57Z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