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5"/>
  </p:notesMasterIdLst>
  <p:sldIdLst>
    <p:sldId id="290" r:id="rId5"/>
    <p:sldId id="258" r:id="rId6"/>
    <p:sldId id="287" r:id="rId7"/>
    <p:sldId id="291" r:id="rId8"/>
    <p:sldId id="292" r:id="rId9"/>
    <p:sldId id="293" r:id="rId10"/>
    <p:sldId id="294" r:id="rId11"/>
    <p:sldId id="298" r:id="rId12"/>
    <p:sldId id="295" r:id="rId13"/>
    <p:sldId id="296" r:id="rId14"/>
    <p:sldId id="297" r:id="rId15"/>
    <p:sldId id="299" r:id="rId16"/>
    <p:sldId id="317" r:id="rId17"/>
    <p:sldId id="316" r:id="rId18"/>
    <p:sldId id="318" r:id="rId19"/>
    <p:sldId id="319" r:id="rId20"/>
    <p:sldId id="315" r:id="rId21"/>
    <p:sldId id="314" r:id="rId22"/>
    <p:sldId id="313" r:id="rId23"/>
    <p:sldId id="312" r:id="rId24"/>
    <p:sldId id="311" r:id="rId25"/>
    <p:sldId id="310" r:id="rId26"/>
    <p:sldId id="309" r:id="rId27"/>
    <p:sldId id="308" r:id="rId28"/>
    <p:sldId id="307" r:id="rId29"/>
    <p:sldId id="306" r:id="rId30"/>
    <p:sldId id="305" r:id="rId31"/>
    <p:sldId id="304" r:id="rId32"/>
    <p:sldId id="303" r:id="rId33"/>
    <p:sldId id="302"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E6F5"/>
    <a:srgbClr val="77AC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06"/>
    <p:restoredTop sz="94674"/>
  </p:normalViewPr>
  <p:slideViewPr>
    <p:cSldViewPr snapToGrid="0" snapToObjects="1" showGuides="1">
      <p:cViewPr varScale="1">
        <p:scale>
          <a:sx n="104" d="100"/>
          <a:sy n="104" d="100"/>
        </p:scale>
        <p:origin x="207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066649-6DB9-4233-924A-4733994A6B8F}" type="doc">
      <dgm:prSet loTypeId="urn:microsoft.com/office/officeart/2005/8/layout/radial4" loCatId="relationship" qsTypeId="urn:microsoft.com/office/officeart/2005/8/quickstyle/simple1" qsCatId="simple" csTypeId="urn:microsoft.com/office/officeart/2005/8/colors/accent2_2" csCatId="accent2" phldr="1"/>
      <dgm:spPr/>
      <dgm:t>
        <a:bodyPr/>
        <a:lstStyle/>
        <a:p>
          <a:endParaRPr lang="en-AU"/>
        </a:p>
      </dgm:t>
    </dgm:pt>
    <dgm:pt modelId="{76F7EE35-F333-4782-B3CE-E88EEBF776BE}">
      <dgm:prSet phldrT="[Text]"/>
      <dgm:spPr>
        <a:solidFill>
          <a:schemeClr val="accent6">
            <a:lumMod val="75000"/>
          </a:schemeClr>
        </a:solidFill>
        <a:ln>
          <a:noFill/>
        </a:ln>
      </dgm:spPr>
      <dgm:t>
        <a:bodyPr/>
        <a:lstStyle/>
        <a:p>
          <a:r>
            <a:rPr lang="en-AU" b="1" dirty="0"/>
            <a:t>Teamwork</a:t>
          </a:r>
        </a:p>
      </dgm:t>
    </dgm:pt>
    <dgm:pt modelId="{BFCC424E-ED8D-429B-A8E3-03BD7C296861}" type="parTrans" cxnId="{B01115A7-018F-46A3-90E7-2603DEC7D655}">
      <dgm:prSet/>
      <dgm:spPr/>
      <dgm:t>
        <a:bodyPr/>
        <a:lstStyle/>
        <a:p>
          <a:endParaRPr lang="en-AU" b="1"/>
        </a:p>
      </dgm:t>
    </dgm:pt>
    <dgm:pt modelId="{667F02A9-A7A3-403E-B2D9-10A38A4E047A}" type="sibTrans" cxnId="{B01115A7-018F-46A3-90E7-2603DEC7D655}">
      <dgm:prSet/>
      <dgm:spPr/>
      <dgm:t>
        <a:bodyPr/>
        <a:lstStyle/>
        <a:p>
          <a:endParaRPr lang="en-AU" b="1"/>
        </a:p>
      </dgm:t>
    </dgm:pt>
    <dgm:pt modelId="{D2508593-EC60-423A-A889-FA44228BEE29}">
      <dgm:prSet phldrT="[Text]"/>
      <dgm:spPr>
        <a:solidFill>
          <a:schemeClr val="tx1"/>
        </a:solidFill>
        <a:ln>
          <a:noFill/>
        </a:ln>
      </dgm:spPr>
      <dgm:t>
        <a:bodyPr/>
        <a:lstStyle/>
        <a:p>
          <a:r>
            <a:rPr lang="en-AU" b="1" dirty="0"/>
            <a:t>Rapport</a:t>
          </a:r>
        </a:p>
      </dgm:t>
    </dgm:pt>
    <dgm:pt modelId="{FE7E9D5C-778B-4D72-B314-5FA5D074B9FC}" type="parTrans" cxnId="{BBA8938E-FF27-4F56-9AE4-BD44632CCDA9}">
      <dgm:prSet/>
      <dgm:spPr>
        <a:solidFill>
          <a:schemeClr val="tx1"/>
        </a:solidFill>
      </dgm:spPr>
      <dgm:t>
        <a:bodyPr/>
        <a:lstStyle/>
        <a:p>
          <a:endParaRPr lang="en-AU" b="1"/>
        </a:p>
      </dgm:t>
    </dgm:pt>
    <dgm:pt modelId="{0F0BBCCA-5DDA-4502-B23D-EE5CEB3A3EA1}" type="sibTrans" cxnId="{BBA8938E-FF27-4F56-9AE4-BD44632CCDA9}">
      <dgm:prSet/>
      <dgm:spPr/>
      <dgm:t>
        <a:bodyPr/>
        <a:lstStyle/>
        <a:p>
          <a:endParaRPr lang="en-AU" b="1"/>
        </a:p>
      </dgm:t>
    </dgm:pt>
    <dgm:pt modelId="{FF5194EA-15AF-4A2F-A470-659B7BAC39C3}">
      <dgm:prSet phldrT="[Text]"/>
      <dgm:spPr>
        <a:solidFill>
          <a:schemeClr val="accent6">
            <a:lumMod val="75000"/>
          </a:schemeClr>
        </a:solidFill>
        <a:ln>
          <a:noFill/>
        </a:ln>
      </dgm:spPr>
      <dgm:t>
        <a:bodyPr/>
        <a:lstStyle/>
        <a:p>
          <a:r>
            <a:rPr lang="en-AU" b="1" dirty="0"/>
            <a:t>Trust &amp; Respect</a:t>
          </a:r>
        </a:p>
      </dgm:t>
    </dgm:pt>
    <dgm:pt modelId="{6F56935D-8D47-4A68-A75F-7486A75554CB}" type="parTrans" cxnId="{AC3BCC52-33AB-4862-96A5-D13CB4B7AC83}">
      <dgm:prSet/>
      <dgm:spPr>
        <a:solidFill>
          <a:schemeClr val="accent6">
            <a:lumMod val="90000"/>
          </a:schemeClr>
        </a:solidFill>
      </dgm:spPr>
      <dgm:t>
        <a:bodyPr/>
        <a:lstStyle/>
        <a:p>
          <a:endParaRPr lang="en-AU" b="1"/>
        </a:p>
      </dgm:t>
    </dgm:pt>
    <dgm:pt modelId="{A34BCC57-41E3-40DB-B961-AB0900526BB2}" type="sibTrans" cxnId="{AC3BCC52-33AB-4862-96A5-D13CB4B7AC83}">
      <dgm:prSet/>
      <dgm:spPr/>
      <dgm:t>
        <a:bodyPr/>
        <a:lstStyle/>
        <a:p>
          <a:endParaRPr lang="en-AU" b="1"/>
        </a:p>
      </dgm:t>
    </dgm:pt>
    <dgm:pt modelId="{99E9CC01-BC07-43CB-AF77-57E9CDD5DAB5}">
      <dgm:prSet phldrT="[Text]"/>
      <dgm:spPr>
        <a:solidFill>
          <a:schemeClr val="accent6">
            <a:lumMod val="75000"/>
          </a:schemeClr>
        </a:solidFill>
        <a:ln>
          <a:noFill/>
        </a:ln>
      </dgm:spPr>
      <dgm:t>
        <a:bodyPr/>
        <a:lstStyle/>
        <a:p>
          <a:r>
            <a:rPr lang="en-AU" b="1" dirty="0"/>
            <a:t>Open Communication</a:t>
          </a:r>
        </a:p>
      </dgm:t>
    </dgm:pt>
    <dgm:pt modelId="{2EF87E8E-3692-4964-9743-452A7136BB6D}" type="parTrans" cxnId="{54F86DBF-14ED-49FF-BCF5-E5BED18911DE}">
      <dgm:prSet/>
      <dgm:spPr>
        <a:solidFill>
          <a:schemeClr val="accent6">
            <a:lumMod val="90000"/>
          </a:schemeClr>
        </a:solidFill>
      </dgm:spPr>
      <dgm:t>
        <a:bodyPr/>
        <a:lstStyle/>
        <a:p>
          <a:endParaRPr lang="en-AU" b="1"/>
        </a:p>
      </dgm:t>
    </dgm:pt>
    <dgm:pt modelId="{9EDFB538-45AC-405D-8E2C-2A6868258BD4}" type="sibTrans" cxnId="{54F86DBF-14ED-49FF-BCF5-E5BED18911DE}">
      <dgm:prSet/>
      <dgm:spPr/>
      <dgm:t>
        <a:bodyPr/>
        <a:lstStyle/>
        <a:p>
          <a:endParaRPr lang="en-AU" b="1"/>
        </a:p>
      </dgm:t>
    </dgm:pt>
    <dgm:pt modelId="{B2E8E919-3700-4ECA-956C-D922F842D401}" type="pres">
      <dgm:prSet presAssocID="{50066649-6DB9-4233-924A-4733994A6B8F}" presName="cycle" presStyleCnt="0">
        <dgm:presLayoutVars>
          <dgm:chMax val="1"/>
          <dgm:dir/>
          <dgm:animLvl val="ctr"/>
          <dgm:resizeHandles val="exact"/>
        </dgm:presLayoutVars>
      </dgm:prSet>
      <dgm:spPr/>
    </dgm:pt>
    <dgm:pt modelId="{93892F2A-1BAA-4E4B-85C1-8C521EF9C425}" type="pres">
      <dgm:prSet presAssocID="{76F7EE35-F333-4782-B3CE-E88EEBF776BE}" presName="centerShape" presStyleLbl="node0" presStyleIdx="0" presStyleCnt="1"/>
      <dgm:spPr/>
    </dgm:pt>
    <dgm:pt modelId="{C5C605FD-02D7-4313-805E-43BDF5655CE7}" type="pres">
      <dgm:prSet presAssocID="{FE7E9D5C-778B-4D72-B314-5FA5D074B9FC}" presName="parTrans" presStyleLbl="bgSibTrans2D1" presStyleIdx="0" presStyleCnt="3"/>
      <dgm:spPr/>
    </dgm:pt>
    <dgm:pt modelId="{CBEE1643-B9A6-4642-8C1B-477592C5238F}" type="pres">
      <dgm:prSet presAssocID="{D2508593-EC60-423A-A889-FA44228BEE29}" presName="node" presStyleLbl="node1" presStyleIdx="0" presStyleCnt="3" custScaleY="69754">
        <dgm:presLayoutVars>
          <dgm:bulletEnabled val="1"/>
        </dgm:presLayoutVars>
      </dgm:prSet>
      <dgm:spPr/>
    </dgm:pt>
    <dgm:pt modelId="{B3B13852-54B3-41B8-8CDC-57017AED248A}" type="pres">
      <dgm:prSet presAssocID="{6F56935D-8D47-4A68-A75F-7486A75554CB}" presName="parTrans" presStyleLbl="bgSibTrans2D1" presStyleIdx="1" presStyleCnt="3"/>
      <dgm:spPr/>
    </dgm:pt>
    <dgm:pt modelId="{38100B51-0953-46C0-8E28-01EBADFF073D}" type="pres">
      <dgm:prSet presAssocID="{FF5194EA-15AF-4A2F-A470-659B7BAC39C3}" presName="node" presStyleLbl="node1" presStyleIdx="1" presStyleCnt="3" custScaleY="69754">
        <dgm:presLayoutVars>
          <dgm:bulletEnabled val="1"/>
        </dgm:presLayoutVars>
      </dgm:prSet>
      <dgm:spPr/>
    </dgm:pt>
    <dgm:pt modelId="{4941110A-7D42-46DD-A7A8-3EA8521CDBEB}" type="pres">
      <dgm:prSet presAssocID="{2EF87E8E-3692-4964-9743-452A7136BB6D}" presName="parTrans" presStyleLbl="bgSibTrans2D1" presStyleIdx="2" presStyleCnt="3"/>
      <dgm:spPr/>
    </dgm:pt>
    <dgm:pt modelId="{C2FCC5EF-09C1-4955-A369-B198C34FCEDD}" type="pres">
      <dgm:prSet presAssocID="{99E9CC01-BC07-43CB-AF77-57E9CDD5DAB5}" presName="node" presStyleLbl="node1" presStyleIdx="2" presStyleCnt="3" custScaleY="69754">
        <dgm:presLayoutVars>
          <dgm:bulletEnabled val="1"/>
        </dgm:presLayoutVars>
      </dgm:prSet>
      <dgm:spPr/>
    </dgm:pt>
  </dgm:ptLst>
  <dgm:cxnLst>
    <dgm:cxn modelId="{D62AB400-3BA0-4E08-AE04-29E2C16BEAF9}" type="presOf" srcId="{2EF87E8E-3692-4964-9743-452A7136BB6D}" destId="{4941110A-7D42-46DD-A7A8-3EA8521CDBEB}" srcOrd="0" destOrd="0" presId="urn:microsoft.com/office/officeart/2005/8/layout/radial4"/>
    <dgm:cxn modelId="{2ADD2912-5375-4648-9481-34271B5885AA}" type="presOf" srcId="{76F7EE35-F333-4782-B3CE-E88EEBF776BE}" destId="{93892F2A-1BAA-4E4B-85C1-8C521EF9C425}" srcOrd="0" destOrd="0" presId="urn:microsoft.com/office/officeart/2005/8/layout/radial4"/>
    <dgm:cxn modelId="{1C51524D-0771-4CB2-A079-A483369C6EA5}" type="presOf" srcId="{6F56935D-8D47-4A68-A75F-7486A75554CB}" destId="{B3B13852-54B3-41B8-8CDC-57017AED248A}" srcOrd="0" destOrd="0" presId="urn:microsoft.com/office/officeart/2005/8/layout/radial4"/>
    <dgm:cxn modelId="{B19BBA4F-13F4-4572-9BFD-A09F211E022E}" type="presOf" srcId="{FE7E9D5C-778B-4D72-B314-5FA5D074B9FC}" destId="{C5C605FD-02D7-4313-805E-43BDF5655CE7}" srcOrd="0" destOrd="0" presId="urn:microsoft.com/office/officeart/2005/8/layout/radial4"/>
    <dgm:cxn modelId="{AC3BCC52-33AB-4862-96A5-D13CB4B7AC83}" srcId="{76F7EE35-F333-4782-B3CE-E88EEBF776BE}" destId="{FF5194EA-15AF-4A2F-A470-659B7BAC39C3}" srcOrd="1" destOrd="0" parTransId="{6F56935D-8D47-4A68-A75F-7486A75554CB}" sibTransId="{A34BCC57-41E3-40DB-B961-AB0900526BB2}"/>
    <dgm:cxn modelId="{BBA8938E-FF27-4F56-9AE4-BD44632CCDA9}" srcId="{76F7EE35-F333-4782-B3CE-E88EEBF776BE}" destId="{D2508593-EC60-423A-A889-FA44228BEE29}" srcOrd="0" destOrd="0" parTransId="{FE7E9D5C-778B-4D72-B314-5FA5D074B9FC}" sibTransId="{0F0BBCCA-5DDA-4502-B23D-EE5CEB3A3EA1}"/>
    <dgm:cxn modelId="{94B348A6-19D7-43E6-9852-A90D04333BEF}" type="presOf" srcId="{D2508593-EC60-423A-A889-FA44228BEE29}" destId="{CBEE1643-B9A6-4642-8C1B-477592C5238F}" srcOrd="0" destOrd="0" presId="urn:microsoft.com/office/officeart/2005/8/layout/radial4"/>
    <dgm:cxn modelId="{B01115A7-018F-46A3-90E7-2603DEC7D655}" srcId="{50066649-6DB9-4233-924A-4733994A6B8F}" destId="{76F7EE35-F333-4782-B3CE-E88EEBF776BE}" srcOrd="0" destOrd="0" parTransId="{BFCC424E-ED8D-429B-A8E3-03BD7C296861}" sibTransId="{667F02A9-A7A3-403E-B2D9-10A38A4E047A}"/>
    <dgm:cxn modelId="{54F86DBF-14ED-49FF-BCF5-E5BED18911DE}" srcId="{76F7EE35-F333-4782-B3CE-E88EEBF776BE}" destId="{99E9CC01-BC07-43CB-AF77-57E9CDD5DAB5}" srcOrd="2" destOrd="0" parTransId="{2EF87E8E-3692-4964-9743-452A7136BB6D}" sibTransId="{9EDFB538-45AC-405D-8E2C-2A6868258BD4}"/>
    <dgm:cxn modelId="{7D1137D8-384C-450D-90B0-9BD69CF871CC}" type="presOf" srcId="{50066649-6DB9-4233-924A-4733994A6B8F}" destId="{B2E8E919-3700-4ECA-956C-D922F842D401}" srcOrd="0" destOrd="0" presId="urn:microsoft.com/office/officeart/2005/8/layout/radial4"/>
    <dgm:cxn modelId="{8C6AE2DB-72E1-4D14-9CEC-A3C8B833EF27}" type="presOf" srcId="{99E9CC01-BC07-43CB-AF77-57E9CDD5DAB5}" destId="{C2FCC5EF-09C1-4955-A369-B198C34FCEDD}" srcOrd="0" destOrd="0" presId="urn:microsoft.com/office/officeart/2005/8/layout/radial4"/>
    <dgm:cxn modelId="{F92811F0-6799-4B0C-A02F-C66368CA999E}" type="presOf" srcId="{FF5194EA-15AF-4A2F-A470-659B7BAC39C3}" destId="{38100B51-0953-46C0-8E28-01EBADFF073D}" srcOrd="0" destOrd="0" presId="urn:microsoft.com/office/officeart/2005/8/layout/radial4"/>
    <dgm:cxn modelId="{5908243B-B6F4-49B3-A7A7-B0B723CC2A4E}" type="presParOf" srcId="{B2E8E919-3700-4ECA-956C-D922F842D401}" destId="{93892F2A-1BAA-4E4B-85C1-8C521EF9C425}" srcOrd="0" destOrd="0" presId="urn:microsoft.com/office/officeart/2005/8/layout/radial4"/>
    <dgm:cxn modelId="{EB77CF43-D41A-4EC0-9452-C6E75C7A513B}" type="presParOf" srcId="{B2E8E919-3700-4ECA-956C-D922F842D401}" destId="{C5C605FD-02D7-4313-805E-43BDF5655CE7}" srcOrd="1" destOrd="0" presId="urn:microsoft.com/office/officeart/2005/8/layout/radial4"/>
    <dgm:cxn modelId="{CFE456DA-D4B8-4E57-B8C5-FF3477F6469F}" type="presParOf" srcId="{B2E8E919-3700-4ECA-956C-D922F842D401}" destId="{CBEE1643-B9A6-4642-8C1B-477592C5238F}" srcOrd="2" destOrd="0" presId="urn:microsoft.com/office/officeart/2005/8/layout/radial4"/>
    <dgm:cxn modelId="{AD16F636-7C5E-4084-BBED-67063723B547}" type="presParOf" srcId="{B2E8E919-3700-4ECA-956C-D922F842D401}" destId="{B3B13852-54B3-41B8-8CDC-57017AED248A}" srcOrd="3" destOrd="0" presId="urn:microsoft.com/office/officeart/2005/8/layout/radial4"/>
    <dgm:cxn modelId="{F5E74871-5BBF-4F8C-B1FF-291614B020A3}" type="presParOf" srcId="{B2E8E919-3700-4ECA-956C-D922F842D401}" destId="{38100B51-0953-46C0-8E28-01EBADFF073D}" srcOrd="4" destOrd="0" presId="urn:microsoft.com/office/officeart/2005/8/layout/radial4"/>
    <dgm:cxn modelId="{BB7240AA-D058-4502-8DFE-51698907A1E4}" type="presParOf" srcId="{B2E8E919-3700-4ECA-956C-D922F842D401}" destId="{4941110A-7D42-46DD-A7A8-3EA8521CDBEB}" srcOrd="5" destOrd="0" presId="urn:microsoft.com/office/officeart/2005/8/layout/radial4"/>
    <dgm:cxn modelId="{D9C7D2A6-1D58-4307-8881-52324A77177C}" type="presParOf" srcId="{B2E8E919-3700-4ECA-956C-D922F842D401}" destId="{C2FCC5EF-09C1-4955-A369-B198C34FCEDD}"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066649-6DB9-4233-924A-4733994A6B8F}" type="doc">
      <dgm:prSet loTypeId="urn:microsoft.com/office/officeart/2005/8/layout/radial4" loCatId="relationship" qsTypeId="urn:microsoft.com/office/officeart/2005/8/quickstyle/simple1" qsCatId="simple" csTypeId="urn:microsoft.com/office/officeart/2005/8/colors/accent2_2" csCatId="accent2" phldr="1"/>
      <dgm:spPr/>
      <dgm:t>
        <a:bodyPr/>
        <a:lstStyle/>
        <a:p>
          <a:endParaRPr lang="en-AU"/>
        </a:p>
      </dgm:t>
    </dgm:pt>
    <dgm:pt modelId="{76F7EE35-F333-4782-B3CE-E88EEBF776BE}">
      <dgm:prSet phldrT="[Text]"/>
      <dgm:spPr>
        <a:solidFill>
          <a:schemeClr val="accent6">
            <a:lumMod val="75000"/>
          </a:schemeClr>
        </a:solidFill>
        <a:ln>
          <a:noFill/>
        </a:ln>
      </dgm:spPr>
      <dgm:t>
        <a:bodyPr/>
        <a:lstStyle/>
        <a:p>
          <a:r>
            <a:rPr lang="en-AU" b="1" dirty="0"/>
            <a:t>Teamwork</a:t>
          </a:r>
        </a:p>
      </dgm:t>
    </dgm:pt>
    <dgm:pt modelId="{BFCC424E-ED8D-429B-A8E3-03BD7C296861}" type="parTrans" cxnId="{B01115A7-018F-46A3-90E7-2603DEC7D655}">
      <dgm:prSet/>
      <dgm:spPr/>
      <dgm:t>
        <a:bodyPr/>
        <a:lstStyle/>
        <a:p>
          <a:endParaRPr lang="en-AU" b="1"/>
        </a:p>
      </dgm:t>
    </dgm:pt>
    <dgm:pt modelId="{667F02A9-A7A3-403E-B2D9-10A38A4E047A}" type="sibTrans" cxnId="{B01115A7-018F-46A3-90E7-2603DEC7D655}">
      <dgm:prSet/>
      <dgm:spPr/>
      <dgm:t>
        <a:bodyPr/>
        <a:lstStyle/>
        <a:p>
          <a:endParaRPr lang="en-AU" b="1"/>
        </a:p>
      </dgm:t>
    </dgm:pt>
    <dgm:pt modelId="{D2508593-EC60-423A-A889-FA44228BEE29}">
      <dgm:prSet phldrT="[Text]"/>
      <dgm:spPr>
        <a:solidFill>
          <a:schemeClr val="accent6">
            <a:lumMod val="75000"/>
          </a:schemeClr>
        </a:solidFill>
        <a:ln>
          <a:noFill/>
        </a:ln>
      </dgm:spPr>
      <dgm:t>
        <a:bodyPr/>
        <a:lstStyle/>
        <a:p>
          <a:r>
            <a:rPr lang="en-AU" b="1" dirty="0"/>
            <a:t>Rapport</a:t>
          </a:r>
        </a:p>
      </dgm:t>
    </dgm:pt>
    <dgm:pt modelId="{FE7E9D5C-778B-4D72-B314-5FA5D074B9FC}" type="parTrans" cxnId="{BBA8938E-FF27-4F56-9AE4-BD44632CCDA9}">
      <dgm:prSet/>
      <dgm:spPr>
        <a:solidFill>
          <a:schemeClr val="accent6">
            <a:lumMod val="75000"/>
          </a:schemeClr>
        </a:solidFill>
      </dgm:spPr>
      <dgm:t>
        <a:bodyPr/>
        <a:lstStyle/>
        <a:p>
          <a:endParaRPr lang="en-AU" b="1"/>
        </a:p>
      </dgm:t>
    </dgm:pt>
    <dgm:pt modelId="{0F0BBCCA-5DDA-4502-B23D-EE5CEB3A3EA1}" type="sibTrans" cxnId="{BBA8938E-FF27-4F56-9AE4-BD44632CCDA9}">
      <dgm:prSet/>
      <dgm:spPr/>
      <dgm:t>
        <a:bodyPr/>
        <a:lstStyle/>
        <a:p>
          <a:endParaRPr lang="en-AU" b="1"/>
        </a:p>
      </dgm:t>
    </dgm:pt>
    <dgm:pt modelId="{FF5194EA-15AF-4A2F-A470-659B7BAC39C3}">
      <dgm:prSet phldrT="[Text]"/>
      <dgm:spPr>
        <a:solidFill>
          <a:schemeClr val="tx1"/>
        </a:solidFill>
        <a:ln>
          <a:noFill/>
        </a:ln>
      </dgm:spPr>
      <dgm:t>
        <a:bodyPr/>
        <a:lstStyle/>
        <a:p>
          <a:r>
            <a:rPr lang="en-AU" b="1" dirty="0"/>
            <a:t>Trust &amp; Respect</a:t>
          </a:r>
        </a:p>
      </dgm:t>
    </dgm:pt>
    <dgm:pt modelId="{6F56935D-8D47-4A68-A75F-7486A75554CB}" type="parTrans" cxnId="{AC3BCC52-33AB-4862-96A5-D13CB4B7AC83}">
      <dgm:prSet/>
      <dgm:spPr>
        <a:solidFill>
          <a:schemeClr val="tx1"/>
        </a:solidFill>
      </dgm:spPr>
      <dgm:t>
        <a:bodyPr/>
        <a:lstStyle/>
        <a:p>
          <a:endParaRPr lang="en-AU" b="1"/>
        </a:p>
      </dgm:t>
    </dgm:pt>
    <dgm:pt modelId="{A34BCC57-41E3-40DB-B961-AB0900526BB2}" type="sibTrans" cxnId="{AC3BCC52-33AB-4862-96A5-D13CB4B7AC83}">
      <dgm:prSet/>
      <dgm:spPr/>
      <dgm:t>
        <a:bodyPr/>
        <a:lstStyle/>
        <a:p>
          <a:endParaRPr lang="en-AU" b="1"/>
        </a:p>
      </dgm:t>
    </dgm:pt>
    <dgm:pt modelId="{99E9CC01-BC07-43CB-AF77-57E9CDD5DAB5}">
      <dgm:prSet phldrT="[Text]"/>
      <dgm:spPr>
        <a:solidFill>
          <a:schemeClr val="accent6">
            <a:lumMod val="75000"/>
          </a:schemeClr>
        </a:solidFill>
        <a:ln>
          <a:noFill/>
        </a:ln>
      </dgm:spPr>
      <dgm:t>
        <a:bodyPr/>
        <a:lstStyle/>
        <a:p>
          <a:r>
            <a:rPr lang="en-AU" b="1" dirty="0"/>
            <a:t>Open Communication</a:t>
          </a:r>
        </a:p>
      </dgm:t>
    </dgm:pt>
    <dgm:pt modelId="{2EF87E8E-3692-4964-9743-452A7136BB6D}" type="parTrans" cxnId="{54F86DBF-14ED-49FF-BCF5-E5BED18911DE}">
      <dgm:prSet/>
      <dgm:spPr>
        <a:solidFill>
          <a:schemeClr val="accent6">
            <a:lumMod val="75000"/>
          </a:schemeClr>
        </a:solidFill>
      </dgm:spPr>
      <dgm:t>
        <a:bodyPr/>
        <a:lstStyle/>
        <a:p>
          <a:endParaRPr lang="en-AU" b="1"/>
        </a:p>
      </dgm:t>
    </dgm:pt>
    <dgm:pt modelId="{9EDFB538-45AC-405D-8E2C-2A6868258BD4}" type="sibTrans" cxnId="{54F86DBF-14ED-49FF-BCF5-E5BED18911DE}">
      <dgm:prSet/>
      <dgm:spPr/>
      <dgm:t>
        <a:bodyPr/>
        <a:lstStyle/>
        <a:p>
          <a:endParaRPr lang="en-AU" b="1"/>
        </a:p>
      </dgm:t>
    </dgm:pt>
    <dgm:pt modelId="{B2E8E919-3700-4ECA-956C-D922F842D401}" type="pres">
      <dgm:prSet presAssocID="{50066649-6DB9-4233-924A-4733994A6B8F}" presName="cycle" presStyleCnt="0">
        <dgm:presLayoutVars>
          <dgm:chMax val="1"/>
          <dgm:dir/>
          <dgm:animLvl val="ctr"/>
          <dgm:resizeHandles val="exact"/>
        </dgm:presLayoutVars>
      </dgm:prSet>
      <dgm:spPr/>
    </dgm:pt>
    <dgm:pt modelId="{93892F2A-1BAA-4E4B-85C1-8C521EF9C425}" type="pres">
      <dgm:prSet presAssocID="{76F7EE35-F333-4782-B3CE-E88EEBF776BE}" presName="centerShape" presStyleLbl="node0" presStyleIdx="0" presStyleCnt="1"/>
      <dgm:spPr/>
    </dgm:pt>
    <dgm:pt modelId="{C5C605FD-02D7-4313-805E-43BDF5655CE7}" type="pres">
      <dgm:prSet presAssocID="{FE7E9D5C-778B-4D72-B314-5FA5D074B9FC}" presName="parTrans" presStyleLbl="bgSibTrans2D1" presStyleIdx="0" presStyleCnt="3"/>
      <dgm:spPr/>
    </dgm:pt>
    <dgm:pt modelId="{CBEE1643-B9A6-4642-8C1B-477592C5238F}" type="pres">
      <dgm:prSet presAssocID="{D2508593-EC60-423A-A889-FA44228BEE29}" presName="node" presStyleLbl="node1" presStyleIdx="0" presStyleCnt="3" custScaleY="69754">
        <dgm:presLayoutVars>
          <dgm:bulletEnabled val="1"/>
        </dgm:presLayoutVars>
      </dgm:prSet>
      <dgm:spPr/>
    </dgm:pt>
    <dgm:pt modelId="{B3B13852-54B3-41B8-8CDC-57017AED248A}" type="pres">
      <dgm:prSet presAssocID="{6F56935D-8D47-4A68-A75F-7486A75554CB}" presName="parTrans" presStyleLbl="bgSibTrans2D1" presStyleIdx="1" presStyleCnt="3"/>
      <dgm:spPr/>
    </dgm:pt>
    <dgm:pt modelId="{38100B51-0953-46C0-8E28-01EBADFF073D}" type="pres">
      <dgm:prSet presAssocID="{FF5194EA-15AF-4A2F-A470-659B7BAC39C3}" presName="node" presStyleLbl="node1" presStyleIdx="1" presStyleCnt="3" custScaleY="69754">
        <dgm:presLayoutVars>
          <dgm:bulletEnabled val="1"/>
        </dgm:presLayoutVars>
      </dgm:prSet>
      <dgm:spPr/>
    </dgm:pt>
    <dgm:pt modelId="{4941110A-7D42-46DD-A7A8-3EA8521CDBEB}" type="pres">
      <dgm:prSet presAssocID="{2EF87E8E-3692-4964-9743-452A7136BB6D}" presName="parTrans" presStyleLbl="bgSibTrans2D1" presStyleIdx="2" presStyleCnt="3"/>
      <dgm:spPr/>
    </dgm:pt>
    <dgm:pt modelId="{C2FCC5EF-09C1-4955-A369-B198C34FCEDD}" type="pres">
      <dgm:prSet presAssocID="{99E9CC01-BC07-43CB-AF77-57E9CDD5DAB5}" presName="node" presStyleLbl="node1" presStyleIdx="2" presStyleCnt="3" custScaleY="69754">
        <dgm:presLayoutVars>
          <dgm:bulletEnabled val="1"/>
        </dgm:presLayoutVars>
      </dgm:prSet>
      <dgm:spPr/>
    </dgm:pt>
  </dgm:ptLst>
  <dgm:cxnLst>
    <dgm:cxn modelId="{AAF1D11A-5C11-4D00-87A1-FE87CD77907C}" type="presOf" srcId="{50066649-6DB9-4233-924A-4733994A6B8F}" destId="{B2E8E919-3700-4ECA-956C-D922F842D401}" srcOrd="0" destOrd="0" presId="urn:microsoft.com/office/officeart/2005/8/layout/radial4"/>
    <dgm:cxn modelId="{BCA73F61-8BA7-469B-ADCF-93FDB356D609}" type="presOf" srcId="{6F56935D-8D47-4A68-A75F-7486A75554CB}" destId="{B3B13852-54B3-41B8-8CDC-57017AED248A}" srcOrd="0" destOrd="0" presId="urn:microsoft.com/office/officeart/2005/8/layout/radial4"/>
    <dgm:cxn modelId="{AC3BCC52-33AB-4862-96A5-D13CB4B7AC83}" srcId="{76F7EE35-F333-4782-B3CE-E88EEBF776BE}" destId="{FF5194EA-15AF-4A2F-A470-659B7BAC39C3}" srcOrd="1" destOrd="0" parTransId="{6F56935D-8D47-4A68-A75F-7486A75554CB}" sibTransId="{A34BCC57-41E3-40DB-B961-AB0900526BB2}"/>
    <dgm:cxn modelId="{E6DE447A-6E47-48E3-B930-965CADE322E5}" type="presOf" srcId="{D2508593-EC60-423A-A889-FA44228BEE29}" destId="{CBEE1643-B9A6-4642-8C1B-477592C5238F}" srcOrd="0" destOrd="0" presId="urn:microsoft.com/office/officeart/2005/8/layout/radial4"/>
    <dgm:cxn modelId="{8BA4F77B-9B51-417D-8668-D1E1DAC7752A}" type="presOf" srcId="{76F7EE35-F333-4782-B3CE-E88EEBF776BE}" destId="{93892F2A-1BAA-4E4B-85C1-8C521EF9C425}" srcOrd="0" destOrd="0" presId="urn:microsoft.com/office/officeart/2005/8/layout/radial4"/>
    <dgm:cxn modelId="{BBA8938E-FF27-4F56-9AE4-BD44632CCDA9}" srcId="{76F7EE35-F333-4782-B3CE-E88EEBF776BE}" destId="{D2508593-EC60-423A-A889-FA44228BEE29}" srcOrd="0" destOrd="0" parTransId="{FE7E9D5C-778B-4D72-B314-5FA5D074B9FC}" sibTransId="{0F0BBCCA-5DDA-4502-B23D-EE5CEB3A3EA1}"/>
    <dgm:cxn modelId="{E84265A6-DD9C-48E7-9A56-DA953266A1A9}" type="presOf" srcId="{FF5194EA-15AF-4A2F-A470-659B7BAC39C3}" destId="{38100B51-0953-46C0-8E28-01EBADFF073D}" srcOrd="0" destOrd="0" presId="urn:microsoft.com/office/officeart/2005/8/layout/radial4"/>
    <dgm:cxn modelId="{B01115A7-018F-46A3-90E7-2603DEC7D655}" srcId="{50066649-6DB9-4233-924A-4733994A6B8F}" destId="{76F7EE35-F333-4782-B3CE-E88EEBF776BE}" srcOrd="0" destOrd="0" parTransId="{BFCC424E-ED8D-429B-A8E3-03BD7C296861}" sibTransId="{667F02A9-A7A3-403E-B2D9-10A38A4E047A}"/>
    <dgm:cxn modelId="{54F86DBF-14ED-49FF-BCF5-E5BED18911DE}" srcId="{76F7EE35-F333-4782-B3CE-E88EEBF776BE}" destId="{99E9CC01-BC07-43CB-AF77-57E9CDD5DAB5}" srcOrd="2" destOrd="0" parTransId="{2EF87E8E-3692-4964-9743-452A7136BB6D}" sibTransId="{9EDFB538-45AC-405D-8E2C-2A6868258BD4}"/>
    <dgm:cxn modelId="{D68225D3-0233-4B65-9D94-CB803E01B001}" type="presOf" srcId="{FE7E9D5C-778B-4D72-B314-5FA5D074B9FC}" destId="{C5C605FD-02D7-4313-805E-43BDF5655CE7}" srcOrd="0" destOrd="0" presId="urn:microsoft.com/office/officeart/2005/8/layout/radial4"/>
    <dgm:cxn modelId="{6C7951DD-0C79-4B63-BD2D-D6C30C618784}" type="presOf" srcId="{2EF87E8E-3692-4964-9743-452A7136BB6D}" destId="{4941110A-7D42-46DD-A7A8-3EA8521CDBEB}" srcOrd="0" destOrd="0" presId="urn:microsoft.com/office/officeart/2005/8/layout/radial4"/>
    <dgm:cxn modelId="{B5485FE3-6282-4DE9-807B-AB9AFB0C462E}" type="presOf" srcId="{99E9CC01-BC07-43CB-AF77-57E9CDD5DAB5}" destId="{C2FCC5EF-09C1-4955-A369-B198C34FCEDD}" srcOrd="0" destOrd="0" presId="urn:microsoft.com/office/officeart/2005/8/layout/radial4"/>
    <dgm:cxn modelId="{4F020D99-C288-4E8B-AB99-2E255A44F559}" type="presParOf" srcId="{B2E8E919-3700-4ECA-956C-D922F842D401}" destId="{93892F2A-1BAA-4E4B-85C1-8C521EF9C425}" srcOrd="0" destOrd="0" presId="urn:microsoft.com/office/officeart/2005/8/layout/radial4"/>
    <dgm:cxn modelId="{E7E67A22-3E06-484A-A805-A9634003FFEA}" type="presParOf" srcId="{B2E8E919-3700-4ECA-956C-D922F842D401}" destId="{C5C605FD-02D7-4313-805E-43BDF5655CE7}" srcOrd="1" destOrd="0" presId="urn:microsoft.com/office/officeart/2005/8/layout/radial4"/>
    <dgm:cxn modelId="{3657643A-A0D4-4F01-BEB5-CB4D338D10D8}" type="presParOf" srcId="{B2E8E919-3700-4ECA-956C-D922F842D401}" destId="{CBEE1643-B9A6-4642-8C1B-477592C5238F}" srcOrd="2" destOrd="0" presId="urn:microsoft.com/office/officeart/2005/8/layout/radial4"/>
    <dgm:cxn modelId="{28F13EA0-E9E3-47FC-BC04-7FC829644766}" type="presParOf" srcId="{B2E8E919-3700-4ECA-956C-D922F842D401}" destId="{B3B13852-54B3-41B8-8CDC-57017AED248A}" srcOrd="3" destOrd="0" presId="urn:microsoft.com/office/officeart/2005/8/layout/radial4"/>
    <dgm:cxn modelId="{214EC802-B247-4D27-8DCA-8DBACA401791}" type="presParOf" srcId="{B2E8E919-3700-4ECA-956C-D922F842D401}" destId="{38100B51-0953-46C0-8E28-01EBADFF073D}" srcOrd="4" destOrd="0" presId="urn:microsoft.com/office/officeart/2005/8/layout/radial4"/>
    <dgm:cxn modelId="{8C1D33F1-C3F8-4275-B774-96F12123D031}" type="presParOf" srcId="{B2E8E919-3700-4ECA-956C-D922F842D401}" destId="{4941110A-7D42-46DD-A7A8-3EA8521CDBEB}" srcOrd="5" destOrd="0" presId="urn:microsoft.com/office/officeart/2005/8/layout/radial4"/>
    <dgm:cxn modelId="{145D68DD-7ACD-4E6F-BD01-96C75A34D372}" type="presParOf" srcId="{B2E8E919-3700-4ECA-956C-D922F842D401}" destId="{C2FCC5EF-09C1-4955-A369-B198C34FCEDD}" srcOrd="6" destOrd="0" presId="urn:microsoft.com/office/officeart/2005/8/layout/radial4"/>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066649-6DB9-4233-924A-4733994A6B8F}" type="doc">
      <dgm:prSet loTypeId="urn:microsoft.com/office/officeart/2005/8/layout/radial4" loCatId="relationship" qsTypeId="urn:microsoft.com/office/officeart/2005/8/quickstyle/simple1" qsCatId="simple" csTypeId="urn:microsoft.com/office/officeart/2005/8/colors/accent2_2" csCatId="accent2" phldr="1"/>
      <dgm:spPr/>
      <dgm:t>
        <a:bodyPr/>
        <a:lstStyle/>
        <a:p>
          <a:endParaRPr lang="en-AU"/>
        </a:p>
      </dgm:t>
    </dgm:pt>
    <dgm:pt modelId="{76F7EE35-F333-4782-B3CE-E88EEBF776BE}">
      <dgm:prSet phldrT="[Text]"/>
      <dgm:spPr>
        <a:solidFill>
          <a:schemeClr val="accent6">
            <a:lumMod val="75000"/>
          </a:schemeClr>
        </a:solidFill>
        <a:ln>
          <a:noFill/>
        </a:ln>
      </dgm:spPr>
      <dgm:t>
        <a:bodyPr/>
        <a:lstStyle/>
        <a:p>
          <a:r>
            <a:rPr lang="en-AU" b="1" dirty="0"/>
            <a:t>Teamwork</a:t>
          </a:r>
        </a:p>
      </dgm:t>
    </dgm:pt>
    <dgm:pt modelId="{BFCC424E-ED8D-429B-A8E3-03BD7C296861}" type="parTrans" cxnId="{B01115A7-018F-46A3-90E7-2603DEC7D655}">
      <dgm:prSet/>
      <dgm:spPr/>
      <dgm:t>
        <a:bodyPr/>
        <a:lstStyle/>
        <a:p>
          <a:endParaRPr lang="en-AU" b="1"/>
        </a:p>
      </dgm:t>
    </dgm:pt>
    <dgm:pt modelId="{667F02A9-A7A3-403E-B2D9-10A38A4E047A}" type="sibTrans" cxnId="{B01115A7-018F-46A3-90E7-2603DEC7D655}">
      <dgm:prSet/>
      <dgm:spPr/>
      <dgm:t>
        <a:bodyPr/>
        <a:lstStyle/>
        <a:p>
          <a:endParaRPr lang="en-AU" b="1"/>
        </a:p>
      </dgm:t>
    </dgm:pt>
    <dgm:pt modelId="{D2508593-EC60-423A-A889-FA44228BEE29}">
      <dgm:prSet phldrT="[Text]"/>
      <dgm:spPr>
        <a:solidFill>
          <a:schemeClr val="accent6">
            <a:lumMod val="75000"/>
          </a:schemeClr>
        </a:solidFill>
        <a:ln>
          <a:noFill/>
        </a:ln>
      </dgm:spPr>
      <dgm:t>
        <a:bodyPr/>
        <a:lstStyle/>
        <a:p>
          <a:r>
            <a:rPr lang="en-AU" b="1" dirty="0"/>
            <a:t>Rapport</a:t>
          </a:r>
        </a:p>
      </dgm:t>
    </dgm:pt>
    <dgm:pt modelId="{FE7E9D5C-778B-4D72-B314-5FA5D074B9FC}" type="parTrans" cxnId="{BBA8938E-FF27-4F56-9AE4-BD44632CCDA9}">
      <dgm:prSet/>
      <dgm:spPr>
        <a:solidFill>
          <a:schemeClr val="accent6">
            <a:lumMod val="75000"/>
          </a:schemeClr>
        </a:solidFill>
      </dgm:spPr>
      <dgm:t>
        <a:bodyPr/>
        <a:lstStyle/>
        <a:p>
          <a:endParaRPr lang="en-AU" b="1"/>
        </a:p>
      </dgm:t>
    </dgm:pt>
    <dgm:pt modelId="{0F0BBCCA-5DDA-4502-B23D-EE5CEB3A3EA1}" type="sibTrans" cxnId="{BBA8938E-FF27-4F56-9AE4-BD44632CCDA9}">
      <dgm:prSet/>
      <dgm:spPr/>
      <dgm:t>
        <a:bodyPr/>
        <a:lstStyle/>
        <a:p>
          <a:endParaRPr lang="en-AU" b="1"/>
        </a:p>
      </dgm:t>
    </dgm:pt>
    <dgm:pt modelId="{FF5194EA-15AF-4A2F-A470-659B7BAC39C3}">
      <dgm:prSet phldrT="[Text]"/>
      <dgm:spPr>
        <a:solidFill>
          <a:schemeClr val="accent6">
            <a:lumMod val="75000"/>
          </a:schemeClr>
        </a:solidFill>
        <a:ln>
          <a:noFill/>
        </a:ln>
      </dgm:spPr>
      <dgm:t>
        <a:bodyPr/>
        <a:lstStyle/>
        <a:p>
          <a:r>
            <a:rPr lang="en-AU" b="1" dirty="0"/>
            <a:t>Trust &amp; Respect</a:t>
          </a:r>
        </a:p>
      </dgm:t>
    </dgm:pt>
    <dgm:pt modelId="{6F56935D-8D47-4A68-A75F-7486A75554CB}" type="parTrans" cxnId="{AC3BCC52-33AB-4862-96A5-D13CB4B7AC83}">
      <dgm:prSet/>
      <dgm:spPr>
        <a:solidFill>
          <a:schemeClr val="accent6">
            <a:lumMod val="75000"/>
          </a:schemeClr>
        </a:solidFill>
      </dgm:spPr>
      <dgm:t>
        <a:bodyPr/>
        <a:lstStyle/>
        <a:p>
          <a:endParaRPr lang="en-AU" b="1"/>
        </a:p>
      </dgm:t>
    </dgm:pt>
    <dgm:pt modelId="{A34BCC57-41E3-40DB-B961-AB0900526BB2}" type="sibTrans" cxnId="{AC3BCC52-33AB-4862-96A5-D13CB4B7AC83}">
      <dgm:prSet/>
      <dgm:spPr/>
      <dgm:t>
        <a:bodyPr/>
        <a:lstStyle/>
        <a:p>
          <a:endParaRPr lang="en-AU" b="1"/>
        </a:p>
      </dgm:t>
    </dgm:pt>
    <dgm:pt modelId="{99E9CC01-BC07-43CB-AF77-57E9CDD5DAB5}">
      <dgm:prSet phldrT="[Text]"/>
      <dgm:spPr>
        <a:solidFill>
          <a:schemeClr val="tx1"/>
        </a:solidFill>
        <a:ln>
          <a:noFill/>
        </a:ln>
      </dgm:spPr>
      <dgm:t>
        <a:bodyPr/>
        <a:lstStyle/>
        <a:p>
          <a:r>
            <a:rPr lang="en-AU" b="1" dirty="0"/>
            <a:t>Open Communication</a:t>
          </a:r>
        </a:p>
      </dgm:t>
    </dgm:pt>
    <dgm:pt modelId="{2EF87E8E-3692-4964-9743-452A7136BB6D}" type="parTrans" cxnId="{54F86DBF-14ED-49FF-BCF5-E5BED18911DE}">
      <dgm:prSet/>
      <dgm:spPr>
        <a:solidFill>
          <a:schemeClr val="tx1"/>
        </a:solidFill>
      </dgm:spPr>
      <dgm:t>
        <a:bodyPr/>
        <a:lstStyle/>
        <a:p>
          <a:endParaRPr lang="en-AU" b="1"/>
        </a:p>
      </dgm:t>
    </dgm:pt>
    <dgm:pt modelId="{9EDFB538-45AC-405D-8E2C-2A6868258BD4}" type="sibTrans" cxnId="{54F86DBF-14ED-49FF-BCF5-E5BED18911DE}">
      <dgm:prSet/>
      <dgm:spPr/>
      <dgm:t>
        <a:bodyPr/>
        <a:lstStyle/>
        <a:p>
          <a:endParaRPr lang="en-AU" b="1"/>
        </a:p>
      </dgm:t>
    </dgm:pt>
    <dgm:pt modelId="{B2E8E919-3700-4ECA-956C-D922F842D401}" type="pres">
      <dgm:prSet presAssocID="{50066649-6DB9-4233-924A-4733994A6B8F}" presName="cycle" presStyleCnt="0">
        <dgm:presLayoutVars>
          <dgm:chMax val="1"/>
          <dgm:dir/>
          <dgm:animLvl val="ctr"/>
          <dgm:resizeHandles val="exact"/>
        </dgm:presLayoutVars>
      </dgm:prSet>
      <dgm:spPr/>
    </dgm:pt>
    <dgm:pt modelId="{93892F2A-1BAA-4E4B-85C1-8C521EF9C425}" type="pres">
      <dgm:prSet presAssocID="{76F7EE35-F333-4782-B3CE-E88EEBF776BE}" presName="centerShape" presStyleLbl="node0" presStyleIdx="0" presStyleCnt="1"/>
      <dgm:spPr/>
    </dgm:pt>
    <dgm:pt modelId="{C5C605FD-02D7-4313-805E-43BDF5655CE7}" type="pres">
      <dgm:prSet presAssocID="{FE7E9D5C-778B-4D72-B314-5FA5D074B9FC}" presName="parTrans" presStyleLbl="bgSibTrans2D1" presStyleIdx="0" presStyleCnt="3"/>
      <dgm:spPr/>
    </dgm:pt>
    <dgm:pt modelId="{CBEE1643-B9A6-4642-8C1B-477592C5238F}" type="pres">
      <dgm:prSet presAssocID="{D2508593-EC60-423A-A889-FA44228BEE29}" presName="node" presStyleLbl="node1" presStyleIdx="0" presStyleCnt="3" custScaleY="69754">
        <dgm:presLayoutVars>
          <dgm:bulletEnabled val="1"/>
        </dgm:presLayoutVars>
      </dgm:prSet>
      <dgm:spPr/>
    </dgm:pt>
    <dgm:pt modelId="{B3B13852-54B3-41B8-8CDC-57017AED248A}" type="pres">
      <dgm:prSet presAssocID="{6F56935D-8D47-4A68-A75F-7486A75554CB}" presName="parTrans" presStyleLbl="bgSibTrans2D1" presStyleIdx="1" presStyleCnt="3"/>
      <dgm:spPr/>
    </dgm:pt>
    <dgm:pt modelId="{38100B51-0953-46C0-8E28-01EBADFF073D}" type="pres">
      <dgm:prSet presAssocID="{FF5194EA-15AF-4A2F-A470-659B7BAC39C3}" presName="node" presStyleLbl="node1" presStyleIdx="1" presStyleCnt="3" custScaleY="69754">
        <dgm:presLayoutVars>
          <dgm:bulletEnabled val="1"/>
        </dgm:presLayoutVars>
      </dgm:prSet>
      <dgm:spPr/>
    </dgm:pt>
    <dgm:pt modelId="{4941110A-7D42-46DD-A7A8-3EA8521CDBEB}" type="pres">
      <dgm:prSet presAssocID="{2EF87E8E-3692-4964-9743-452A7136BB6D}" presName="parTrans" presStyleLbl="bgSibTrans2D1" presStyleIdx="2" presStyleCnt="3"/>
      <dgm:spPr/>
    </dgm:pt>
    <dgm:pt modelId="{C2FCC5EF-09C1-4955-A369-B198C34FCEDD}" type="pres">
      <dgm:prSet presAssocID="{99E9CC01-BC07-43CB-AF77-57E9CDD5DAB5}" presName="node" presStyleLbl="node1" presStyleIdx="2" presStyleCnt="3" custScaleY="69754">
        <dgm:presLayoutVars>
          <dgm:bulletEnabled val="1"/>
        </dgm:presLayoutVars>
      </dgm:prSet>
      <dgm:spPr/>
    </dgm:pt>
  </dgm:ptLst>
  <dgm:cxnLst>
    <dgm:cxn modelId="{EC640A00-046D-4304-B1A3-8DA4C113CB8B}" type="presOf" srcId="{99E9CC01-BC07-43CB-AF77-57E9CDD5DAB5}" destId="{C2FCC5EF-09C1-4955-A369-B198C34FCEDD}" srcOrd="0" destOrd="0" presId="urn:microsoft.com/office/officeart/2005/8/layout/radial4"/>
    <dgm:cxn modelId="{82666769-AC41-4950-8717-1B271AFE3832}" type="presOf" srcId="{6F56935D-8D47-4A68-A75F-7486A75554CB}" destId="{B3B13852-54B3-41B8-8CDC-57017AED248A}" srcOrd="0" destOrd="0" presId="urn:microsoft.com/office/officeart/2005/8/layout/radial4"/>
    <dgm:cxn modelId="{21047550-CC41-45EF-A387-BC13B0274948}" type="presOf" srcId="{50066649-6DB9-4233-924A-4733994A6B8F}" destId="{B2E8E919-3700-4ECA-956C-D922F842D401}" srcOrd="0" destOrd="0" presId="urn:microsoft.com/office/officeart/2005/8/layout/radial4"/>
    <dgm:cxn modelId="{AC3BCC52-33AB-4862-96A5-D13CB4B7AC83}" srcId="{76F7EE35-F333-4782-B3CE-E88EEBF776BE}" destId="{FF5194EA-15AF-4A2F-A470-659B7BAC39C3}" srcOrd="1" destOrd="0" parTransId="{6F56935D-8D47-4A68-A75F-7486A75554CB}" sibTransId="{A34BCC57-41E3-40DB-B961-AB0900526BB2}"/>
    <dgm:cxn modelId="{1E6A8353-6D08-4352-A7C2-A1DFF821549E}" type="presOf" srcId="{2EF87E8E-3692-4964-9743-452A7136BB6D}" destId="{4941110A-7D42-46DD-A7A8-3EA8521CDBEB}" srcOrd="0" destOrd="0" presId="urn:microsoft.com/office/officeart/2005/8/layout/radial4"/>
    <dgm:cxn modelId="{95C3F084-D8F9-4410-87E8-88B0736E18C7}" type="presOf" srcId="{76F7EE35-F333-4782-B3CE-E88EEBF776BE}" destId="{93892F2A-1BAA-4E4B-85C1-8C521EF9C425}" srcOrd="0" destOrd="0" presId="urn:microsoft.com/office/officeart/2005/8/layout/radial4"/>
    <dgm:cxn modelId="{BBA8938E-FF27-4F56-9AE4-BD44632CCDA9}" srcId="{76F7EE35-F333-4782-B3CE-E88EEBF776BE}" destId="{D2508593-EC60-423A-A889-FA44228BEE29}" srcOrd="0" destOrd="0" parTransId="{FE7E9D5C-778B-4D72-B314-5FA5D074B9FC}" sibTransId="{0F0BBCCA-5DDA-4502-B23D-EE5CEB3A3EA1}"/>
    <dgm:cxn modelId="{B01115A7-018F-46A3-90E7-2603DEC7D655}" srcId="{50066649-6DB9-4233-924A-4733994A6B8F}" destId="{76F7EE35-F333-4782-B3CE-E88EEBF776BE}" srcOrd="0" destOrd="0" parTransId="{BFCC424E-ED8D-429B-A8E3-03BD7C296861}" sibTransId="{667F02A9-A7A3-403E-B2D9-10A38A4E047A}"/>
    <dgm:cxn modelId="{6AA6DCA9-9451-4FD3-8C3D-08D46440D370}" type="presOf" srcId="{FE7E9D5C-778B-4D72-B314-5FA5D074B9FC}" destId="{C5C605FD-02D7-4313-805E-43BDF5655CE7}" srcOrd="0" destOrd="0" presId="urn:microsoft.com/office/officeart/2005/8/layout/radial4"/>
    <dgm:cxn modelId="{54F86DBF-14ED-49FF-BCF5-E5BED18911DE}" srcId="{76F7EE35-F333-4782-B3CE-E88EEBF776BE}" destId="{99E9CC01-BC07-43CB-AF77-57E9CDD5DAB5}" srcOrd="2" destOrd="0" parTransId="{2EF87E8E-3692-4964-9743-452A7136BB6D}" sibTransId="{9EDFB538-45AC-405D-8E2C-2A6868258BD4}"/>
    <dgm:cxn modelId="{CBD4F8E2-291E-4DC2-8732-E793B93743BA}" type="presOf" srcId="{D2508593-EC60-423A-A889-FA44228BEE29}" destId="{CBEE1643-B9A6-4642-8C1B-477592C5238F}" srcOrd="0" destOrd="0" presId="urn:microsoft.com/office/officeart/2005/8/layout/radial4"/>
    <dgm:cxn modelId="{1EE57CF4-8635-478A-9C4D-1B5000D1D336}" type="presOf" srcId="{FF5194EA-15AF-4A2F-A470-659B7BAC39C3}" destId="{38100B51-0953-46C0-8E28-01EBADFF073D}" srcOrd="0" destOrd="0" presId="urn:microsoft.com/office/officeart/2005/8/layout/radial4"/>
    <dgm:cxn modelId="{5BF2065A-857B-4693-9047-8E9CC515488F}" type="presParOf" srcId="{B2E8E919-3700-4ECA-956C-D922F842D401}" destId="{93892F2A-1BAA-4E4B-85C1-8C521EF9C425}" srcOrd="0" destOrd="0" presId="urn:microsoft.com/office/officeart/2005/8/layout/radial4"/>
    <dgm:cxn modelId="{CD49548D-CCE4-4173-BFD1-C84F7BAA67EC}" type="presParOf" srcId="{B2E8E919-3700-4ECA-956C-D922F842D401}" destId="{C5C605FD-02D7-4313-805E-43BDF5655CE7}" srcOrd="1" destOrd="0" presId="urn:microsoft.com/office/officeart/2005/8/layout/radial4"/>
    <dgm:cxn modelId="{3E409BD6-F7B2-4F55-8A5E-2CC96B5AD800}" type="presParOf" srcId="{B2E8E919-3700-4ECA-956C-D922F842D401}" destId="{CBEE1643-B9A6-4642-8C1B-477592C5238F}" srcOrd="2" destOrd="0" presId="urn:microsoft.com/office/officeart/2005/8/layout/radial4"/>
    <dgm:cxn modelId="{9B902AE3-56A7-466F-8961-FFA9D9CF1991}" type="presParOf" srcId="{B2E8E919-3700-4ECA-956C-D922F842D401}" destId="{B3B13852-54B3-41B8-8CDC-57017AED248A}" srcOrd="3" destOrd="0" presId="urn:microsoft.com/office/officeart/2005/8/layout/radial4"/>
    <dgm:cxn modelId="{48AA3762-B246-4C41-953C-D5F9C11D60B2}" type="presParOf" srcId="{B2E8E919-3700-4ECA-956C-D922F842D401}" destId="{38100B51-0953-46C0-8E28-01EBADFF073D}" srcOrd="4" destOrd="0" presId="urn:microsoft.com/office/officeart/2005/8/layout/radial4"/>
    <dgm:cxn modelId="{00BA03FC-5FEF-499E-A9E1-D627C5FA6BB3}" type="presParOf" srcId="{B2E8E919-3700-4ECA-956C-D922F842D401}" destId="{4941110A-7D42-46DD-A7A8-3EA8521CDBEB}" srcOrd="5" destOrd="0" presId="urn:microsoft.com/office/officeart/2005/8/layout/radial4"/>
    <dgm:cxn modelId="{35C8E3D5-DF06-45E7-AAC4-8F3BCCBD0E78}" type="presParOf" srcId="{B2E8E919-3700-4ECA-956C-D922F842D401}" destId="{C2FCC5EF-09C1-4955-A369-B198C34FCEDD}" srcOrd="6" destOrd="0" presId="urn:microsoft.com/office/officeart/2005/8/layout/radial4"/>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6F0393-243F-4AF6-B67D-A189EE21A139}" type="doc">
      <dgm:prSet loTypeId="urn:microsoft.com/office/officeart/2005/8/layout/hProcess4" loCatId="process" qsTypeId="urn:microsoft.com/office/officeart/2005/8/quickstyle/simple1" qsCatId="simple" csTypeId="urn:microsoft.com/office/officeart/2005/8/colors/accent2_3" csCatId="accent2" phldr="1"/>
      <dgm:spPr/>
      <dgm:t>
        <a:bodyPr/>
        <a:lstStyle/>
        <a:p>
          <a:endParaRPr lang="en-AU"/>
        </a:p>
      </dgm:t>
    </dgm:pt>
    <dgm:pt modelId="{8B80FD4F-D828-468E-88FD-A8F375B32B8D}">
      <dgm:prSet phldrT="[Text]"/>
      <dgm:spPr>
        <a:solidFill>
          <a:schemeClr val="tx1"/>
        </a:solidFill>
      </dgm:spPr>
      <dgm:t>
        <a:bodyPr/>
        <a:lstStyle/>
        <a:p>
          <a:r>
            <a:rPr lang="en-AU" dirty="0"/>
            <a:t>Forming</a:t>
          </a:r>
        </a:p>
      </dgm:t>
    </dgm:pt>
    <dgm:pt modelId="{FA4A5535-611D-440C-9994-F20B5EADE2E5}" type="parTrans" cxnId="{7E777403-A61A-46A1-A376-5B279B5197B2}">
      <dgm:prSet/>
      <dgm:spPr/>
      <dgm:t>
        <a:bodyPr/>
        <a:lstStyle/>
        <a:p>
          <a:endParaRPr lang="en-AU"/>
        </a:p>
      </dgm:t>
    </dgm:pt>
    <dgm:pt modelId="{7E1074A8-AF72-438A-9E3B-42019BF5C87B}" type="sibTrans" cxnId="{7E777403-A61A-46A1-A376-5B279B5197B2}">
      <dgm:prSet/>
      <dgm:spPr>
        <a:solidFill>
          <a:schemeClr val="accent5"/>
        </a:solidFill>
      </dgm:spPr>
      <dgm:t>
        <a:bodyPr/>
        <a:lstStyle/>
        <a:p>
          <a:endParaRPr lang="en-AU"/>
        </a:p>
      </dgm:t>
    </dgm:pt>
    <dgm:pt modelId="{36739B96-3700-48B6-A8CC-3C7374024E52}">
      <dgm:prSet phldrT="[Text]"/>
      <dgm:spPr>
        <a:ln>
          <a:solidFill>
            <a:schemeClr val="accent5"/>
          </a:solidFill>
        </a:ln>
      </dgm:spPr>
      <dgm:t>
        <a:bodyPr/>
        <a:lstStyle/>
        <a:p>
          <a:r>
            <a:rPr lang="en-AU" dirty="0">
              <a:solidFill>
                <a:schemeClr val="tx2"/>
              </a:solidFill>
            </a:rPr>
            <a:t>Little agreement</a:t>
          </a:r>
        </a:p>
      </dgm:t>
    </dgm:pt>
    <dgm:pt modelId="{31FC45F6-0BED-4597-895B-8E45CD08743F}" type="parTrans" cxnId="{AF6AC611-D533-4647-9F13-3D42058D4844}">
      <dgm:prSet/>
      <dgm:spPr/>
      <dgm:t>
        <a:bodyPr/>
        <a:lstStyle/>
        <a:p>
          <a:endParaRPr lang="en-AU"/>
        </a:p>
      </dgm:t>
    </dgm:pt>
    <dgm:pt modelId="{6A440F88-F560-4A6D-9443-9D84B131CC34}" type="sibTrans" cxnId="{AF6AC611-D533-4647-9F13-3D42058D4844}">
      <dgm:prSet/>
      <dgm:spPr/>
      <dgm:t>
        <a:bodyPr/>
        <a:lstStyle/>
        <a:p>
          <a:endParaRPr lang="en-AU"/>
        </a:p>
      </dgm:t>
    </dgm:pt>
    <dgm:pt modelId="{0B755CC0-1F7E-4FA4-8333-52FF31BE0FA5}">
      <dgm:prSet phldrT="[Text]"/>
      <dgm:spPr>
        <a:ln>
          <a:solidFill>
            <a:schemeClr val="accent5"/>
          </a:solidFill>
        </a:ln>
      </dgm:spPr>
      <dgm:t>
        <a:bodyPr/>
        <a:lstStyle/>
        <a:p>
          <a:r>
            <a:rPr lang="en-AU" dirty="0">
              <a:solidFill>
                <a:schemeClr val="tx2"/>
              </a:solidFill>
            </a:rPr>
            <a:t>Unclear purpose</a:t>
          </a:r>
        </a:p>
      </dgm:t>
    </dgm:pt>
    <dgm:pt modelId="{09EB1082-ACA8-44F5-BFFF-F4250891C7B9}" type="parTrans" cxnId="{FCE443DC-2EDD-474E-92AF-00E7AE79C107}">
      <dgm:prSet/>
      <dgm:spPr/>
      <dgm:t>
        <a:bodyPr/>
        <a:lstStyle/>
        <a:p>
          <a:endParaRPr lang="en-AU"/>
        </a:p>
      </dgm:t>
    </dgm:pt>
    <dgm:pt modelId="{79A650DB-1A25-44F7-9176-E19F0EF44A7A}" type="sibTrans" cxnId="{FCE443DC-2EDD-474E-92AF-00E7AE79C107}">
      <dgm:prSet/>
      <dgm:spPr/>
      <dgm:t>
        <a:bodyPr/>
        <a:lstStyle/>
        <a:p>
          <a:endParaRPr lang="en-AU"/>
        </a:p>
      </dgm:t>
    </dgm:pt>
    <dgm:pt modelId="{F9EB5DDC-DEBE-47B3-B030-6F168C34461E}">
      <dgm:prSet phldrT="[Text]"/>
      <dgm:spPr>
        <a:solidFill>
          <a:schemeClr val="tx1"/>
        </a:solidFill>
      </dgm:spPr>
      <dgm:t>
        <a:bodyPr/>
        <a:lstStyle/>
        <a:p>
          <a:r>
            <a:rPr lang="en-AU" dirty="0"/>
            <a:t>Storming</a:t>
          </a:r>
        </a:p>
      </dgm:t>
    </dgm:pt>
    <dgm:pt modelId="{D856371A-2234-4F59-BB0A-795F1277AD00}" type="parTrans" cxnId="{80A16937-459E-4D80-9C42-1A5B590A9994}">
      <dgm:prSet/>
      <dgm:spPr/>
      <dgm:t>
        <a:bodyPr/>
        <a:lstStyle/>
        <a:p>
          <a:endParaRPr lang="en-AU"/>
        </a:p>
      </dgm:t>
    </dgm:pt>
    <dgm:pt modelId="{25958F67-0A56-4B8F-B024-132AB4E59C27}" type="sibTrans" cxnId="{80A16937-459E-4D80-9C42-1A5B590A9994}">
      <dgm:prSet/>
      <dgm:spPr>
        <a:solidFill>
          <a:schemeClr val="accent5"/>
        </a:solidFill>
      </dgm:spPr>
      <dgm:t>
        <a:bodyPr/>
        <a:lstStyle/>
        <a:p>
          <a:endParaRPr lang="en-AU"/>
        </a:p>
      </dgm:t>
    </dgm:pt>
    <dgm:pt modelId="{1B6E7D35-AA24-4429-A68C-76C818257104}">
      <dgm:prSet phldrT="[Text]"/>
      <dgm:spPr>
        <a:ln>
          <a:solidFill>
            <a:schemeClr val="accent5"/>
          </a:solidFill>
        </a:ln>
      </dgm:spPr>
      <dgm:t>
        <a:bodyPr/>
        <a:lstStyle/>
        <a:p>
          <a:r>
            <a:rPr lang="en-AU" dirty="0">
              <a:solidFill>
                <a:schemeClr val="tx2"/>
              </a:solidFill>
            </a:rPr>
            <a:t>Potential disagreements</a:t>
          </a:r>
        </a:p>
      </dgm:t>
    </dgm:pt>
    <dgm:pt modelId="{E0139671-BB9F-4349-93B7-F403EF3FEEC9}" type="parTrans" cxnId="{A65BED22-64A4-4074-AB72-06319CD575E7}">
      <dgm:prSet/>
      <dgm:spPr/>
      <dgm:t>
        <a:bodyPr/>
        <a:lstStyle/>
        <a:p>
          <a:endParaRPr lang="en-AU"/>
        </a:p>
      </dgm:t>
    </dgm:pt>
    <dgm:pt modelId="{B9DED114-7B15-4C85-B078-608B800BE934}" type="sibTrans" cxnId="{A65BED22-64A4-4074-AB72-06319CD575E7}">
      <dgm:prSet/>
      <dgm:spPr/>
      <dgm:t>
        <a:bodyPr/>
        <a:lstStyle/>
        <a:p>
          <a:endParaRPr lang="en-AU"/>
        </a:p>
      </dgm:t>
    </dgm:pt>
    <dgm:pt modelId="{B7472DDC-32D1-49FF-BF23-0B685690E3B6}">
      <dgm:prSet phldrT="[Text]"/>
      <dgm:spPr>
        <a:ln>
          <a:solidFill>
            <a:schemeClr val="accent5"/>
          </a:solidFill>
        </a:ln>
      </dgm:spPr>
      <dgm:t>
        <a:bodyPr/>
        <a:lstStyle/>
        <a:p>
          <a:r>
            <a:rPr lang="en-AU" dirty="0">
              <a:solidFill>
                <a:schemeClr val="tx2"/>
              </a:solidFill>
            </a:rPr>
            <a:t>Increased clarity of purpose</a:t>
          </a:r>
        </a:p>
      </dgm:t>
    </dgm:pt>
    <dgm:pt modelId="{BC955C74-69B7-4755-8F01-648C0B39D1A3}" type="parTrans" cxnId="{73D6BB6E-7934-431E-AECC-223EA441975B}">
      <dgm:prSet/>
      <dgm:spPr/>
      <dgm:t>
        <a:bodyPr/>
        <a:lstStyle/>
        <a:p>
          <a:endParaRPr lang="en-AU"/>
        </a:p>
      </dgm:t>
    </dgm:pt>
    <dgm:pt modelId="{4BC2C353-BAA9-4F29-9F32-46B46DEDFF27}" type="sibTrans" cxnId="{73D6BB6E-7934-431E-AECC-223EA441975B}">
      <dgm:prSet/>
      <dgm:spPr/>
      <dgm:t>
        <a:bodyPr/>
        <a:lstStyle/>
        <a:p>
          <a:endParaRPr lang="en-AU"/>
        </a:p>
      </dgm:t>
    </dgm:pt>
    <dgm:pt modelId="{8D1AD342-A000-4ACB-93D9-AC940021D246}">
      <dgm:prSet phldrT="[Text]"/>
      <dgm:spPr>
        <a:solidFill>
          <a:schemeClr val="tx1"/>
        </a:solidFill>
      </dgm:spPr>
      <dgm:t>
        <a:bodyPr/>
        <a:lstStyle/>
        <a:p>
          <a:r>
            <a:rPr lang="en-AU" dirty="0"/>
            <a:t>Norming</a:t>
          </a:r>
        </a:p>
      </dgm:t>
    </dgm:pt>
    <dgm:pt modelId="{98907D8D-D6E9-4C7D-9DC3-35D0DBD6D648}" type="parTrans" cxnId="{F7CC0E89-8558-4B3E-824F-885DBE2C58D2}">
      <dgm:prSet/>
      <dgm:spPr/>
      <dgm:t>
        <a:bodyPr/>
        <a:lstStyle/>
        <a:p>
          <a:endParaRPr lang="en-AU"/>
        </a:p>
      </dgm:t>
    </dgm:pt>
    <dgm:pt modelId="{A53FBEE2-E5E6-472A-9DDB-973FC52AB20E}" type="sibTrans" cxnId="{F7CC0E89-8558-4B3E-824F-885DBE2C58D2}">
      <dgm:prSet/>
      <dgm:spPr>
        <a:solidFill>
          <a:schemeClr val="accent5"/>
        </a:solidFill>
      </dgm:spPr>
      <dgm:t>
        <a:bodyPr/>
        <a:lstStyle/>
        <a:p>
          <a:endParaRPr lang="en-AU"/>
        </a:p>
      </dgm:t>
    </dgm:pt>
    <dgm:pt modelId="{C3439286-AD17-40CB-9C6D-EBB055A62051}">
      <dgm:prSet phldrT="[Text]"/>
      <dgm:spPr>
        <a:ln>
          <a:solidFill>
            <a:schemeClr val="accent5"/>
          </a:solidFill>
        </a:ln>
      </dgm:spPr>
      <dgm:t>
        <a:bodyPr/>
        <a:lstStyle/>
        <a:p>
          <a:r>
            <a:rPr lang="en-AU" dirty="0">
              <a:solidFill>
                <a:schemeClr val="tx2"/>
              </a:solidFill>
            </a:rPr>
            <a:t>Clear vision and purpose</a:t>
          </a:r>
        </a:p>
      </dgm:t>
    </dgm:pt>
    <dgm:pt modelId="{86DF11E1-68AB-46BE-B6E8-0206557CD8A1}" type="parTrans" cxnId="{6DEF38A1-3A95-47D5-8AD5-1AC52A4A1D43}">
      <dgm:prSet/>
      <dgm:spPr/>
      <dgm:t>
        <a:bodyPr/>
        <a:lstStyle/>
        <a:p>
          <a:endParaRPr lang="en-AU"/>
        </a:p>
      </dgm:t>
    </dgm:pt>
    <dgm:pt modelId="{E14ED280-296E-4AAA-99D1-64C14B024E00}" type="sibTrans" cxnId="{6DEF38A1-3A95-47D5-8AD5-1AC52A4A1D43}">
      <dgm:prSet/>
      <dgm:spPr/>
      <dgm:t>
        <a:bodyPr/>
        <a:lstStyle/>
        <a:p>
          <a:endParaRPr lang="en-AU"/>
        </a:p>
      </dgm:t>
    </dgm:pt>
    <dgm:pt modelId="{A62E9EA7-8C27-475E-B40F-701206842931}">
      <dgm:prSet phldrT="[Text]"/>
      <dgm:spPr>
        <a:ln>
          <a:solidFill>
            <a:schemeClr val="accent5"/>
          </a:solidFill>
        </a:ln>
      </dgm:spPr>
      <dgm:t>
        <a:bodyPr/>
        <a:lstStyle/>
        <a:p>
          <a:r>
            <a:rPr lang="en-AU" dirty="0">
              <a:solidFill>
                <a:schemeClr val="tx2"/>
              </a:solidFill>
            </a:rPr>
            <a:t>Focus on achievement</a:t>
          </a:r>
        </a:p>
      </dgm:t>
    </dgm:pt>
    <dgm:pt modelId="{5B980525-AD3A-45B3-A996-4683C0EFE5BD}" type="parTrans" cxnId="{9AC3F5AA-151E-4101-924D-EE45BD84CE88}">
      <dgm:prSet/>
      <dgm:spPr/>
      <dgm:t>
        <a:bodyPr/>
        <a:lstStyle/>
        <a:p>
          <a:endParaRPr lang="en-AU"/>
        </a:p>
      </dgm:t>
    </dgm:pt>
    <dgm:pt modelId="{45B7BCAB-7B84-4267-BCD3-DBF77FD327A7}" type="sibTrans" cxnId="{9AC3F5AA-151E-4101-924D-EE45BD84CE88}">
      <dgm:prSet/>
      <dgm:spPr/>
      <dgm:t>
        <a:bodyPr/>
        <a:lstStyle/>
        <a:p>
          <a:endParaRPr lang="en-AU"/>
        </a:p>
      </dgm:t>
    </dgm:pt>
    <dgm:pt modelId="{E0934521-70CC-43F2-A688-AD02D168B772}">
      <dgm:prSet phldrT="[Text]"/>
      <dgm:spPr>
        <a:solidFill>
          <a:schemeClr val="tx1"/>
        </a:solidFill>
      </dgm:spPr>
      <dgm:t>
        <a:bodyPr/>
        <a:lstStyle/>
        <a:p>
          <a:r>
            <a:rPr lang="en-AU" dirty="0"/>
            <a:t>Performing</a:t>
          </a:r>
        </a:p>
      </dgm:t>
    </dgm:pt>
    <dgm:pt modelId="{AA302331-F03A-4B93-B0AB-F1BB170A3119}" type="parTrans" cxnId="{710F12D2-1565-454B-A210-F041379C3697}">
      <dgm:prSet/>
      <dgm:spPr/>
      <dgm:t>
        <a:bodyPr/>
        <a:lstStyle/>
        <a:p>
          <a:endParaRPr lang="en-AU"/>
        </a:p>
      </dgm:t>
    </dgm:pt>
    <dgm:pt modelId="{F04CD765-A1FC-4726-B8C7-99F39FE29DEF}" type="sibTrans" cxnId="{710F12D2-1565-454B-A210-F041379C3697}">
      <dgm:prSet/>
      <dgm:spPr>
        <a:solidFill>
          <a:schemeClr val="accent5"/>
        </a:solidFill>
      </dgm:spPr>
      <dgm:t>
        <a:bodyPr/>
        <a:lstStyle/>
        <a:p>
          <a:endParaRPr lang="en-AU"/>
        </a:p>
      </dgm:t>
    </dgm:pt>
    <dgm:pt modelId="{58C0EEE4-F3EC-4401-AD65-BC4B9409F810}">
      <dgm:prSet phldrT="[Text]"/>
      <dgm:spPr>
        <a:ln>
          <a:solidFill>
            <a:schemeClr val="accent5"/>
          </a:solidFill>
        </a:ln>
      </dgm:spPr>
      <dgm:t>
        <a:bodyPr/>
        <a:lstStyle/>
        <a:p>
          <a:r>
            <a:rPr lang="en-AU" dirty="0">
              <a:solidFill>
                <a:schemeClr val="tx2"/>
              </a:solidFill>
            </a:rPr>
            <a:t>Agreement and consensus</a:t>
          </a:r>
        </a:p>
      </dgm:t>
    </dgm:pt>
    <dgm:pt modelId="{66560A42-B0E8-445B-8F99-1C70F3372E58}" type="parTrans" cxnId="{34FCD97B-DEF4-4BD5-9D9F-1AD60EFFA480}">
      <dgm:prSet/>
      <dgm:spPr/>
      <dgm:t>
        <a:bodyPr/>
        <a:lstStyle/>
        <a:p>
          <a:endParaRPr lang="en-AU"/>
        </a:p>
      </dgm:t>
    </dgm:pt>
    <dgm:pt modelId="{93DA096F-17A4-4930-B60F-B3C76448C2A3}" type="sibTrans" cxnId="{34FCD97B-DEF4-4BD5-9D9F-1AD60EFFA480}">
      <dgm:prSet/>
      <dgm:spPr/>
      <dgm:t>
        <a:bodyPr/>
        <a:lstStyle/>
        <a:p>
          <a:endParaRPr lang="en-AU"/>
        </a:p>
      </dgm:t>
    </dgm:pt>
    <dgm:pt modelId="{79D1A2CC-0635-4147-B080-3A124B8C7A44}">
      <dgm:prSet phldrT="[Text]"/>
      <dgm:spPr>
        <a:ln>
          <a:solidFill>
            <a:schemeClr val="accent5"/>
          </a:solidFill>
        </a:ln>
      </dgm:spPr>
      <dgm:t>
        <a:bodyPr/>
        <a:lstStyle/>
        <a:p>
          <a:r>
            <a:rPr lang="en-AU" dirty="0">
              <a:solidFill>
                <a:schemeClr val="tx2"/>
              </a:solidFill>
            </a:rPr>
            <a:t>Require guidance and direction</a:t>
          </a:r>
        </a:p>
      </dgm:t>
    </dgm:pt>
    <dgm:pt modelId="{C9239593-3738-408E-AFD2-F4A9484C39A2}" type="parTrans" cxnId="{675E414B-CCC6-49B0-811C-E1B1850CC9B5}">
      <dgm:prSet/>
      <dgm:spPr/>
      <dgm:t>
        <a:bodyPr/>
        <a:lstStyle/>
        <a:p>
          <a:endParaRPr lang="en-AU"/>
        </a:p>
      </dgm:t>
    </dgm:pt>
    <dgm:pt modelId="{3D33D4B1-8899-4068-A576-531CA067E64D}" type="sibTrans" cxnId="{675E414B-CCC6-49B0-811C-E1B1850CC9B5}">
      <dgm:prSet/>
      <dgm:spPr/>
      <dgm:t>
        <a:bodyPr/>
        <a:lstStyle/>
        <a:p>
          <a:endParaRPr lang="en-AU"/>
        </a:p>
      </dgm:t>
    </dgm:pt>
    <dgm:pt modelId="{5E67D9A2-8A04-4019-BE8E-386B5D2004AF}">
      <dgm:prSet phldrT="[Text]"/>
      <dgm:spPr>
        <a:ln>
          <a:solidFill>
            <a:schemeClr val="accent5"/>
          </a:solidFill>
        </a:ln>
      </dgm:spPr>
      <dgm:t>
        <a:bodyPr/>
        <a:lstStyle/>
        <a:p>
          <a:r>
            <a:rPr lang="en-AU" dirty="0">
              <a:solidFill>
                <a:schemeClr val="tx2"/>
              </a:solidFill>
            </a:rPr>
            <a:t>Power struggles</a:t>
          </a:r>
        </a:p>
      </dgm:t>
    </dgm:pt>
    <dgm:pt modelId="{EA20879B-65E8-41C0-A8BF-2375FD27FC1E}" type="parTrans" cxnId="{D5A311A9-9D17-4EC5-8FF3-EC94C8EC5A0E}">
      <dgm:prSet/>
      <dgm:spPr/>
      <dgm:t>
        <a:bodyPr/>
        <a:lstStyle/>
        <a:p>
          <a:endParaRPr lang="en-AU"/>
        </a:p>
      </dgm:t>
    </dgm:pt>
    <dgm:pt modelId="{7269F121-D8DC-40BD-9F7B-05D1568E887A}" type="sibTrans" cxnId="{D5A311A9-9D17-4EC5-8FF3-EC94C8EC5A0E}">
      <dgm:prSet/>
      <dgm:spPr/>
      <dgm:t>
        <a:bodyPr/>
        <a:lstStyle/>
        <a:p>
          <a:endParaRPr lang="en-AU"/>
        </a:p>
      </dgm:t>
    </dgm:pt>
    <dgm:pt modelId="{41A1D170-2D7E-4FD9-8F28-7246BF2B3129}">
      <dgm:prSet phldrT="[Text]"/>
      <dgm:spPr>
        <a:ln>
          <a:solidFill>
            <a:schemeClr val="accent5"/>
          </a:solidFill>
        </a:ln>
      </dgm:spPr>
      <dgm:t>
        <a:bodyPr/>
        <a:lstStyle/>
        <a:p>
          <a:r>
            <a:rPr lang="en-AU" dirty="0">
              <a:solidFill>
                <a:schemeClr val="tx2"/>
              </a:solidFill>
            </a:rPr>
            <a:t>Clear roles and responsibilities</a:t>
          </a:r>
        </a:p>
      </dgm:t>
    </dgm:pt>
    <dgm:pt modelId="{D745F2F1-6E94-4200-A6AE-43C042818147}" type="parTrans" cxnId="{2608DC6E-0887-469C-9D7E-3783AD8A69AA}">
      <dgm:prSet/>
      <dgm:spPr/>
      <dgm:t>
        <a:bodyPr/>
        <a:lstStyle/>
        <a:p>
          <a:endParaRPr lang="en-AU"/>
        </a:p>
      </dgm:t>
    </dgm:pt>
    <dgm:pt modelId="{9D657EB9-31B4-41FD-B014-839B84DEF847}" type="sibTrans" cxnId="{2608DC6E-0887-469C-9D7E-3783AD8A69AA}">
      <dgm:prSet/>
      <dgm:spPr/>
      <dgm:t>
        <a:bodyPr/>
        <a:lstStyle/>
        <a:p>
          <a:endParaRPr lang="en-AU"/>
        </a:p>
      </dgm:t>
    </dgm:pt>
    <dgm:pt modelId="{BB3E0A4A-76AE-4775-82CD-C6279EFC2CEE}">
      <dgm:prSet phldrT="[Text]"/>
      <dgm:spPr>
        <a:ln>
          <a:solidFill>
            <a:schemeClr val="accent5"/>
          </a:solidFill>
        </a:ln>
      </dgm:spPr>
      <dgm:t>
        <a:bodyPr/>
        <a:lstStyle/>
        <a:p>
          <a:r>
            <a:rPr lang="en-AU" dirty="0">
              <a:solidFill>
                <a:schemeClr val="tx2"/>
              </a:solidFill>
            </a:rPr>
            <a:t>Facilitation </a:t>
          </a:r>
        </a:p>
      </dgm:t>
    </dgm:pt>
    <dgm:pt modelId="{E5F4F0E3-963A-4B2F-88BF-5CF1D58CED1C}" type="parTrans" cxnId="{F5789067-C58E-44EC-8602-2C2418E05604}">
      <dgm:prSet/>
      <dgm:spPr/>
      <dgm:t>
        <a:bodyPr/>
        <a:lstStyle/>
        <a:p>
          <a:endParaRPr lang="en-AU"/>
        </a:p>
      </dgm:t>
    </dgm:pt>
    <dgm:pt modelId="{6B012F81-82E5-465C-8D3C-7764AB8F9820}" type="sibTrans" cxnId="{F5789067-C58E-44EC-8602-2C2418E05604}">
      <dgm:prSet/>
      <dgm:spPr/>
      <dgm:t>
        <a:bodyPr/>
        <a:lstStyle/>
        <a:p>
          <a:endParaRPr lang="en-AU"/>
        </a:p>
      </dgm:t>
    </dgm:pt>
    <dgm:pt modelId="{A8B71247-C614-4671-8F58-2A6BF0C61D4B}">
      <dgm:prSet phldrT="[Text]"/>
      <dgm:spPr>
        <a:ln>
          <a:solidFill>
            <a:schemeClr val="accent5"/>
          </a:solidFill>
        </a:ln>
      </dgm:spPr>
      <dgm:t>
        <a:bodyPr/>
        <a:lstStyle/>
        <a:p>
          <a:r>
            <a:rPr lang="en-AU" dirty="0">
              <a:solidFill>
                <a:schemeClr val="tx2"/>
              </a:solidFill>
            </a:rPr>
            <a:t>Support</a:t>
          </a:r>
        </a:p>
      </dgm:t>
    </dgm:pt>
    <dgm:pt modelId="{D6F8A7DD-7011-4897-9172-97A5DEB93E74}" type="parTrans" cxnId="{0CE03E35-AF93-44A5-86DD-4608021BC4D9}">
      <dgm:prSet/>
      <dgm:spPr/>
      <dgm:t>
        <a:bodyPr/>
        <a:lstStyle/>
        <a:p>
          <a:endParaRPr lang="en-AU"/>
        </a:p>
      </dgm:t>
    </dgm:pt>
    <dgm:pt modelId="{9D47C4E1-D790-4CD9-AFE7-DC2AF88687C5}" type="sibTrans" cxnId="{0CE03E35-AF93-44A5-86DD-4608021BC4D9}">
      <dgm:prSet/>
      <dgm:spPr/>
      <dgm:t>
        <a:bodyPr/>
        <a:lstStyle/>
        <a:p>
          <a:endParaRPr lang="en-AU"/>
        </a:p>
      </dgm:t>
    </dgm:pt>
    <dgm:pt modelId="{EA6CBE84-A954-458D-9A8A-E5E30CC2F70B}">
      <dgm:prSet phldrT="[Text]"/>
      <dgm:spPr>
        <a:ln>
          <a:solidFill>
            <a:schemeClr val="accent5"/>
          </a:solidFill>
        </a:ln>
      </dgm:spPr>
      <dgm:t>
        <a:bodyPr/>
        <a:lstStyle/>
        <a:p>
          <a:r>
            <a:rPr lang="en-AU" dirty="0">
              <a:solidFill>
                <a:schemeClr val="tx2"/>
              </a:solidFill>
            </a:rPr>
            <a:t>Delegation </a:t>
          </a:r>
        </a:p>
      </dgm:t>
    </dgm:pt>
    <dgm:pt modelId="{22D97C97-4CD4-4A06-BA85-10A710824918}" type="parTrans" cxnId="{3C9E56D9-E505-4A2D-8F87-7A15F2AB80DC}">
      <dgm:prSet/>
      <dgm:spPr/>
      <dgm:t>
        <a:bodyPr/>
        <a:lstStyle/>
        <a:p>
          <a:endParaRPr lang="en-AU"/>
        </a:p>
      </dgm:t>
    </dgm:pt>
    <dgm:pt modelId="{A94F87BE-CEE5-41D6-8C2D-21FC4354C223}" type="sibTrans" cxnId="{3C9E56D9-E505-4A2D-8F87-7A15F2AB80DC}">
      <dgm:prSet/>
      <dgm:spPr/>
      <dgm:t>
        <a:bodyPr/>
        <a:lstStyle/>
        <a:p>
          <a:endParaRPr lang="en-AU"/>
        </a:p>
      </dgm:t>
    </dgm:pt>
    <dgm:pt modelId="{1E404695-4DA7-4717-9CEA-5761F8FE2686}">
      <dgm:prSet phldrT="[Text]"/>
      <dgm:spPr>
        <a:solidFill>
          <a:schemeClr val="tx1"/>
        </a:solidFill>
      </dgm:spPr>
      <dgm:t>
        <a:bodyPr/>
        <a:lstStyle/>
        <a:p>
          <a:r>
            <a:rPr lang="en-AU" dirty="0"/>
            <a:t>Adjourning</a:t>
          </a:r>
        </a:p>
      </dgm:t>
    </dgm:pt>
    <dgm:pt modelId="{AD3AFF96-0264-44A9-BE9B-FC76703FF9CD}" type="parTrans" cxnId="{BCA903A3-6742-4397-89BF-3986000E76CB}">
      <dgm:prSet/>
      <dgm:spPr/>
      <dgm:t>
        <a:bodyPr/>
        <a:lstStyle/>
        <a:p>
          <a:endParaRPr lang="en-AU"/>
        </a:p>
      </dgm:t>
    </dgm:pt>
    <dgm:pt modelId="{FCF90E74-7AFB-48FF-B77D-758346751817}" type="sibTrans" cxnId="{BCA903A3-6742-4397-89BF-3986000E76CB}">
      <dgm:prSet/>
      <dgm:spPr/>
      <dgm:t>
        <a:bodyPr/>
        <a:lstStyle/>
        <a:p>
          <a:endParaRPr lang="en-AU"/>
        </a:p>
      </dgm:t>
    </dgm:pt>
    <dgm:pt modelId="{34185720-5E7F-4208-8175-D30EEA4C9448}">
      <dgm:prSet phldrT="[Text]"/>
      <dgm:spPr>
        <a:ln>
          <a:solidFill>
            <a:schemeClr val="accent5"/>
          </a:solidFill>
        </a:ln>
      </dgm:spPr>
      <dgm:t>
        <a:bodyPr/>
        <a:lstStyle/>
        <a:p>
          <a:r>
            <a:rPr lang="en-AU" dirty="0">
              <a:solidFill>
                <a:schemeClr val="tx2"/>
              </a:solidFill>
            </a:rPr>
            <a:t>Task completion</a:t>
          </a:r>
        </a:p>
      </dgm:t>
    </dgm:pt>
    <dgm:pt modelId="{4615CBA7-F43C-4413-B4C9-FCA9CBD4D2A2}" type="parTrans" cxnId="{195A61F0-96F4-4049-933F-6B6040657208}">
      <dgm:prSet/>
      <dgm:spPr/>
      <dgm:t>
        <a:bodyPr/>
        <a:lstStyle/>
        <a:p>
          <a:endParaRPr lang="en-AU"/>
        </a:p>
      </dgm:t>
    </dgm:pt>
    <dgm:pt modelId="{C694568A-49DA-4444-8DC7-8F4EB49FD330}" type="sibTrans" cxnId="{195A61F0-96F4-4049-933F-6B6040657208}">
      <dgm:prSet/>
      <dgm:spPr/>
      <dgm:t>
        <a:bodyPr/>
        <a:lstStyle/>
        <a:p>
          <a:endParaRPr lang="en-AU"/>
        </a:p>
      </dgm:t>
    </dgm:pt>
    <dgm:pt modelId="{EC5D2DDF-8682-45CA-BAB4-54F55910948C}">
      <dgm:prSet phldrT="[Text]"/>
      <dgm:spPr>
        <a:ln>
          <a:solidFill>
            <a:schemeClr val="accent5"/>
          </a:solidFill>
        </a:ln>
      </dgm:spPr>
      <dgm:t>
        <a:bodyPr/>
        <a:lstStyle/>
        <a:p>
          <a:r>
            <a:rPr lang="en-AU" dirty="0">
              <a:solidFill>
                <a:schemeClr val="tx2"/>
              </a:solidFill>
            </a:rPr>
            <a:t>Good feeling about achievements</a:t>
          </a:r>
        </a:p>
      </dgm:t>
    </dgm:pt>
    <dgm:pt modelId="{A22F6B00-E775-413C-B868-EDAA2F96F116}" type="parTrans" cxnId="{9299D9C1-2875-4FE1-BE21-7CE5172C3E6B}">
      <dgm:prSet/>
      <dgm:spPr/>
      <dgm:t>
        <a:bodyPr/>
        <a:lstStyle/>
        <a:p>
          <a:endParaRPr lang="en-AU"/>
        </a:p>
      </dgm:t>
    </dgm:pt>
    <dgm:pt modelId="{6F2FA05C-BADC-473C-B624-CC6F130B8E36}" type="sibTrans" cxnId="{9299D9C1-2875-4FE1-BE21-7CE5172C3E6B}">
      <dgm:prSet/>
      <dgm:spPr/>
      <dgm:t>
        <a:bodyPr/>
        <a:lstStyle/>
        <a:p>
          <a:endParaRPr lang="en-AU"/>
        </a:p>
      </dgm:t>
    </dgm:pt>
    <dgm:pt modelId="{28633055-00F6-48F8-9CAA-4E5E2D4B8C15}">
      <dgm:prSet phldrT="[Text]"/>
      <dgm:spPr>
        <a:ln>
          <a:solidFill>
            <a:schemeClr val="accent5"/>
          </a:solidFill>
        </a:ln>
      </dgm:spPr>
      <dgm:t>
        <a:bodyPr/>
        <a:lstStyle/>
        <a:p>
          <a:r>
            <a:rPr lang="en-AU" dirty="0">
              <a:solidFill>
                <a:schemeClr val="tx2"/>
              </a:solidFill>
            </a:rPr>
            <a:t>Recognition of success</a:t>
          </a:r>
        </a:p>
      </dgm:t>
    </dgm:pt>
    <dgm:pt modelId="{D39CC07E-DA11-42B1-91A1-7A3A3FED1588}" type="parTrans" cxnId="{F337B5E7-CE53-48F0-93C4-8BCA227394C1}">
      <dgm:prSet/>
      <dgm:spPr/>
      <dgm:t>
        <a:bodyPr/>
        <a:lstStyle/>
        <a:p>
          <a:endParaRPr lang="en-AU"/>
        </a:p>
      </dgm:t>
    </dgm:pt>
    <dgm:pt modelId="{8A2453DC-3128-4E5A-9453-2E09369E7420}" type="sibTrans" cxnId="{F337B5E7-CE53-48F0-93C4-8BCA227394C1}">
      <dgm:prSet/>
      <dgm:spPr/>
      <dgm:t>
        <a:bodyPr/>
        <a:lstStyle/>
        <a:p>
          <a:endParaRPr lang="en-AU"/>
        </a:p>
      </dgm:t>
    </dgm:pt>
    <dgm:pt modelId="{DFD541C1-0399-4A72-B371-1D2B5BF8F807}" type="pres">
      <dgm:prSet presAssocID="{BD6F0393-243F-4AF6-B67D-A189EE21A139}" presName="Name0" presStyleCnt="0">
        <dgm:presLayoutVars>
          <dgm:dir/>
          <dgm:animLvl val="lvl"/>
          <dgm:resizeHandles val="exact"/>
        </dgm:presLayoutVars>
      </dgm:prSet>
      <dgm:spPr/>
    </dgm:pt>
    <dgm:pt modelId="{00A5FFE4-1169-4E14-B7A0-BE7F932A2615}" type="pres">
      <dgm:prSet presAssocID="{BD6F0393-243F-4AF6-B67D-A189EE21A139}" presName="tSp" presStyleCnt="0"/>
      <dgm:spPr/>
    </dgm:pt>
    <dgm:pt modelId="{E668838D-1E97-4899-B510-5AC3F6C41205}" type="pres">
      <dgm:prSet presAssocID="{BD6F0393-243F-4AF6-B67D-A189EE21A139}" presName="bSp" presStyleCnt="0"/>
      <dgm:spPr/>
    </dgm:pt>
    <dgm:pt modelId="{1DF665E3-D5FC-4291-AEEB-0B641F0242F3}" type="pres">
      <dgm:prSet presAssocID="{BD6F0393-243F-4AF6-B67D-A189EE21A139}" presName="process" presStyleCnt="0"/>
      <dgm:spPr/>
    </dgm:pt>
    <dgm:pt modelId="{B549C05D-F75B-4F67-8B88-E7AD8ED4392B}" type="pres">
      <dgm:prSet presAssocID="{8B80FD4F-D828-468E-88FD-A8F375B32B8D}" presName="composite1" presStyleCnt="0"/>
      <dgm:spPr/>
    </dgm:pt>
    <dgm:pt modelId="{4B367512-1326-40EC-ABB9-51FC5C47EEB6}" type="pres">
      <dgm:prSet presAssocID="{8B80FD4F-D828-468E-88FD-A8F375B32B8D}" presName="dummyNode1" presStyleLbl="node1" presStyleIdx="0" presStyleCnt="5"/>
      <dgm:spPr/>
    </dgm:pt>
    <dgm:pt modelId="{C2422B98-FEEC-4EA4-BE47-0DF7E6EF97DB}" type="pres">
      <dgm:prSet presAssocID="{8B80FD4F-D828-468E-88FD-A8F375B32B8D}" presName="childNode1" presStyleLbl="bgAcc1" presStyleIdx="0" presStyleCnt="5" custLinFactNeighborY="-33720">
        <dgm:presLayoutVars>
          <dgm:bulletEnabled val="1"/>
        </dgm:presLayoutVars>
      </dgm:prSet>
      <dgm:spPr/>
    </dgm:pt>
    <dgm:pt modelId="{C572E5A9-2076-47D2-A063-6E67561B34D9}" type="pres">
      <dgm:prSet presAssocID="{8B80FD4F-D828-468E-88FD-A8F375B32B8D}" presName="childNode1tx" presStyleLbl="bgAcc1" presStyleIdx="0" presStyleCnt="5">
        <dgm:presLayoutVars>
          <dgm:bulletEnabled val="1"/>
        </dgm:presLayoutVars>
      </dgm:prSet>
      <dgm:spPr/>
    </dgm:pt>
    <dgm:pt modelId="{27E5DD3D-7A08-4C2D-9FCA-02BFF9FEC3CA}" type="pres">
      <dgm:prSet presAssocID="{8B80FD4F-D828-468E-88FD-A8F375B32B8D}" presName="parentNode1" presStyleLbl="node1" presStyleIdx="0" presStyleCnt="5" custLinFactNeighborY="-78677">
        <dgm:presLayoutVars>
          <dgm:chMax val="1"/>
          <dgm:bulletEnabled val="1"/>
        </dgm:presLayoutVars>
      </dgm:prSet>
      <dgm:spPr/>
    </dgm:pt>
    <dgm:pt modelId="{5B4EEEDB-47FA-4384-9090-2E095387EB32}" type="pres">
      <dgm:prSet presAssocID="{8B80FD4F-D828-468E-88FD-A8F375B32B8D}" presName="connSite1" presStyleCnt="0"/>
      <dgm:spPr/>
    </dgm:pt>
    <dgm:pt modelId="{0F51C18D-0DCE-4027-AA93-D446FD3CFC0C}" type="pres">
      <dgm:prSet presAssocID="{7E1074A8-AF72-438A-9E3B-42019BF5C87B}" presName="Name9" presStyleLbl="sibTrans2D1" presStyleIdx="0" presStyleCnt="4"/>
      <dgm:spPr/>
    </dgm:pt>
    <dgm:pt modelId="{0D287053-E1BE-4F68-9172-4EFA4E8FBD78}" type="pres">
      <dgm:prSet presAssocID="{F9EB5DDC-DEBE-47B3-B030-6F168C34461E}" presName="composite2" presStyleCnt="0"/>
      <dgm:spPr/>
    </dgm:pt>
    <dgm:pt modelId="{58E15184-36A4-497F-B9F9-66D751A8E72D}" type="pres">
      <dgm:prSet presAssocID="{F9EB5DDC-DEBE-47B3-B030-6F168C34461E}" presName="dummyNode2" presStyleLbl="node1" presStyleIdx="0" presStyleCnt="5"/>
      <dgm:spPr/>
    </dgm:pt>
    <dgm:pt modelId="{127B53EF-2A86-425B-AD43-9CDBAE4F8BFC}" type="pres">
      <dgm:prSet presAssocID="{F9EB5DDC-DEBE-47B3-B030-6F168C34461E}" presName="childNode2" presStyleLbl="bgAcc1" presStyleIdx="1" presStyleCnt="5" custLinFactNeighborY="-33720">
        <dgm:presLayoutVars>
          <dgm:bulletEnabled val="1"/>
        </dgm:presLayoutVars>
      </dgm:prSet>
      <dgm:spPr/>
    </dgm:pt>
    <dgm:pt modelId="{655FF5DD-223F-418E-A3B2-36B79C3B36F9}" type="pres">
      <dgm:prSet presAssocID="{F9EB5DDC-DEBE-47B3-B030-6F168C34461E}" presName="childNode2tx" presStyleLbl="bgAcc1" presStyleIdx="1" presStyleCnt="5">
        <dgm:presLayoutVars>
          <dgm:bulletEnabled val="1"/>
        </dgm:presLayoutVars>
      </dgm:prSet>
      <dgm:spPr/>
    </dgm:pt>
    <dgm:pt modelId="{F22F337C-81D8-47D0-8CD2-77F2401F8763}" type="pres">
      <dgm:prSet presAssocID="{F9EB5DDC-DEBE-47B3-B030-6F168C34461E}" presName="parentNode2" presStyleLbl="node1" presStyleIdx="1" presStyleCnt="5" custLinFactNeighborY="-78677">
        <dgm:presLayoutVars>
          <dgm:chMax val="0"/>
          <dgm:bulletEnabled val="1"/>
        </dgm:presLayoutVars>
      </dgm:prSet>
      <dgm:spPr/>
    </dgm:pt>
    <dgm:pt modelId="{A265A87E-84E2-4320-9538-A4202D309096}" type="pres">
      <dgm:prSet presAssocID="{F9EB5DDC-DEBE-47B3-B030-6F168C34461E}" presName="connSite2" presStyleCnt="0"/>
      <dgm:spPr/>
    </dgm:pt>
    <dgm:pt modelId="{18F98BB8-BBDD-4B9F-BEA1-9C9D17B4B796}" type="pres">
      <dgm:prSet presAssocID="{25958F67-0A56-4B8F-B024-132AB4E59C27}" presName="Name18" presStyleLbl="sibTrans2D1" presStyleIdx="1" presStyleCnt="4"/>
      <dgm:spPr/>
    </dgm:pt>
    <dgm:pt modelId="{FCDB6B8F-92E7-449A-8C3F-225A268964C5}" type="pres">
      <dgm:prSet presAssocID="{8D1AD342-A000-4ACB-93D9-AC940021D246}" presName="composite1" presStyleCnt="0"/>
      <dgm:spPr/>
    </dgm:pt>
    <dgm:pt modelId="{B391CD93-E7A9-42A5-B4DC-450AA8558949}" type="pres">
      <dgm:prSet presAssocID="{8D1AD342-A000-4ACB-93D9-AC940021D246}" presName="dummyNode1" presStyleLbl="node1" presStyleIdx="1" presStyleCnt="5"/>
      <dgm:spPr/>
    </dgm:pt>
    <dgm:pt modelId="{0312C686-B0CA-4A81-8920-4D516ABB4CCF}" type="pres">
      <dgm:prSet presAssocID="{8D1AD342-A000-4ACB-93D9-AC940021D246}" presName="childNode1" presStyleLbl="bgAcc1" presStyleIdx="2" presStyleCnt="5" custLinFactNeighborY="-33720">
        <dgm:presLayoutVars>
          <dgm:bulletEnabled val="1"/>
        </dgm:presLayoutVars>
      </dgm:prSet>
      <dgm:spPr/>
    </dgm:pt>
    <dgm:pt modelId="{82EAB74A-79BD-4383-ADE2-8AE44EDB8C18}" type="pres">
      <dgm:prSet presAssocID="{8D1AD342-A000-4ACB-93D9-AC940021D246}" presName="childNode1tx" presStyleLbl="bgAcc1" presStyleIdx="2" presStyleCnt="5">
        <dgm:presLayoutVars>
          <dgm:bulletEnabled val="1"/>
        </dgm:presLayoutVars>
      </dgm:prSet>
      <dgm:spPr/>
    </dgm:pt>
    <dgm:pt modelId="{75F068BC-2962-4C4B-8A5D-7ACE09BF17DF}" type="pres">
      <dgm:prSet presAssocID="{8D1AD342-A000-4ACB-93D9-AC940021D246}" presName="parentNode1" presStyleLbl="node1" presStyleIdx="2" presStyleCnt="5" custLinFactNeighborY="-78677">
        <dgm:presLayoutVars>
          <dgm:chMax val="1"/>
          <dgm:bulletEnabled val="1"/>
        </dgm:presLayoutVars>
      </dgm:prSet>
      <dgm:spPr/>
    </dgm:pt>
    <dgm:pt modelId="{F9E9851B-0012-4E52-8F60-ACB37C8B1570}" type="pres">
      <dgm:prSet presAssocID="{8D1AD342-A000-4ACB-93D9-AC940021D246}" presName="connSite1" presStyleCnt="0"/>
      <dgm:spPr/>
    </dgm:pt>
    <dgm:pt modelId="{E721C768-A05B-47D3-B5CB-9007CB00E5D5}" type="pres">
      <dgm:prSet presAssocID="{A53FBEE2-E5E6-472A-9DDB-973FC52AB20E}" presName="Name9" presStyleLbl="sibTrans2D1" presStyleIdx="2" presStyleCnt="4"/>
      <dgm:spPr/>
    </dgm:pt>
    <dgm:pt modelId="{45CD0600-1093-45F3-BCE6-06AB55FA891B}" type="pres">
      <dgm:prSet presAssocID="{E0934521-70CC-43F2-A688-AD02D168B772}" presName="composite2" presStyleCnt="0"/>
      <dgm:spPr/>
    </dgm:pt>
    <dgm:pt modelId="{ED083720-4155-4F53-B692-E1E5470EB42C}" type="pres">
      <dgm:prSet presAssocID="{E0934521-70CC-43F2-A688-AD02D168B772}" presName="dummyNode2" presStyleLbl="node1" presStyleIdx="2" presStyleCnt="5"/>
      <dgm:spPr/>
    </dgm:pt>
    <dgm:pt modelId="{003E343C-A509-4BAE-BDDA-273ED1120EEF}" type="pres">
      <dgm:prSet presAssocID="{E0934521-70CC-43F2-A688-AD02D168B772}" presName="childNode2" presStyleLbl="bgAcc1" presStyleIdx="3" presStyleCnt="5" custLinFactNeighborY="-33720">
        <dgm:presLayoutVars>
          <dgm:bulletEnabled val="1"/>
        </dgm:presLayoutVars>
      </dgm:prSet>
      <dgm:spPr/>
    </dgm:pt>
    <dgm:pt modelId="{75C87083-CDDE-41A5-A220-C01F95EE6BA6}" type="pres">
      <dgm:prSet presAssocID="{E0934521-70CC-43F2-A688-AD02D168B772}" presName="childNode2tx" presStyleLbl="bgAcc1" presStyleIdx="3" presStyleCnt="5">
        <dgm:presLayoutVars>
          <dgm:bulletEnabled val="1"/>
        </dgm:presLayoutVars>
      </dgm:prSet>
      <dgm:spPr/>
    </dgm:pt>
    <dgm:pt modelId="{701B2759-6642-43C8-BC4C-C84F72F998FD}" type="pres">
      <dgm:prSet presAssocID="{E0934521-70CC-43F2-A688-AD02D168B772}" presName="parentNode2" presStyleLbl="node1" presStyleIdx="3" presStyleCnt="5" custLinFactNeighborY="-78677">
        <dgm:presLayoutVars>
          <dgm:chMax val="0"/>
          <dgm:bulletEnabled val="1"/>
        </dgm:presLayoutVars>
      </dgm:prSet>
      <dgm:spPr/>
    </dgm:pt>
    <dgm:pt modelId="{F3B6CB0A-D9D5-4D22-A23B-617232CD13E7}" type="pres">
      <dgm:prSet presAssocID="{E0934521-70CC-43F2-A688-AD02D168B772}" presName="connSite2" presStyleCnt="0"/>
      <dgm:spPr/>
    </dgm:pt>
    <dgm:pt modelId="{5673B080-E1D0-4EC8-B50A-7A3305B4E23E}" type="pres">
      <dgm:prSet presAssocID="{F04CD765-A1FC-4726-B8C7-99F39FE29DEF}" presName="Name18" presStyleLbl="sibTrans2D1" presStyleIdx="3" presStyleCnt="4"/>
      <dgm:spPr/>
    </dgm:pt>
    <dgm:pt modelId="{7733AB45-1203-48A0-8715-D0431B1AB90A}" type="pres">
      <dgm:prSet presAssocID="{1E404695-4DA7-4717-9CEA-5761F8FE2686}" presName="composite1" presStyleCnt="0"/>
      <dgm:spPr/>
    </dgm:pt>
    <dgm:pt modelId="{9E15749C-E94E-4101-8B85-02087ACBCCD5}" type="pres">
      <dgm:prSet presAssocID="{1E404695-4DA7-4717-9CEA-5761F8FE2686}" presName="dummyNode1" presStyleLbl="node1" presStyleIdx="3" presStyleCnt="5"/>
      <dgm:spPr/>
    </dgm:pt>
    <dgm:pt modelId="{74615E6A-22CB-45F9-A471-BA167722D56A}" type="pres">
      <dgm:prSet presAssocID="{1E404695-4DA7-4717-9CEA-5761F8FE2686}" presName="childNode1" presStyleLbl="bgAcc1" presStyleIdx="4" presStyleCnt="5" custLinFactNeighborY="-33720">
        <dgm:presLayoutVars>
          <dgm:bulletEnabled val="1"/>
        </dgm:presLayoutVars>
      </dgm:prSet>
      <dgm:spPr/>
    </dgm:pt>
    <dgm:pt modelId="{02A33B6F-4A5F-420D-AC01-6F4C16048B87}" type="pres">
      <dgm:prSet presAssocID="{1E404695-4DA7-4717-9CEA-5761F8FE2686}" presName="childNode1tx" presStyleLbl="bgAcc1" presStyleIdx="4" presStyleCnt="5">
        <dgm:presLayoutVars>
          <dgm:bulletEnabled val="1"/>
        </dgm:presLayoutVars>
      </dgm:prSet>
      <dgm:spPr/>
    </dgm:pt>
    <dgm:pt modelId="{F618AD20-C033-43F1-97A9-C79E667EC322}" type="pres">
      <dgm:prSet presAssocID="{1E404695-4DA7-4717-9CEA-5761F8FE2686}" presName="parentNode1" presStyleLbl="node1" presStyleIdx="4" presStyleCnt="5" custLinFactNeighborY="-78677">
        <dgm:presLayoutVars>
          <dgm:chMax val="1"/>
          <dgm:bulletEnabled val="1"/>
        </dgm:presLayoutVars>
      </dgm:prSet>
      <dgm:spPr/>
    </dgm:pt>
    <dgm:pt modelId="{E8D8D9F0-2B23-4069-9341-EBD251B2EA70}" type="pres">
      <dgm:prSet presAssocID="{1E404695-4DA7-4717-9CEA-5761F8FE2686}" presName="connSite1" presStyleCnt="0"/>
      <dgm:spPr/>
    </dgm:pt>
  </dgm:ptLst>
  <dgm:cxnLst>
    <dgm:cxn modelId="{05EE6301-3696-4C49-9A64-1CC7B68E0EE8}" type="presOf" srcId="{BD6F0393-243F-4AF6-B67D-A189EE21A139}" destId="{DFD541C1-0399-4A72-B371-1D2B5BF8F807}" srcOrd="0" destOrd="0" presId="urn:microsoft.com/office/officeart/2005/8/layout/hProcess4"/>
    <dgm:cxn modelId="{7E777403-A61A-46A1-A376-5B279B5197B2}" srcId="{BD6F0393-243F-4AF6-B67D-A189EE21A139}" destId="{8B80FD4F-D828-468E-88FD-A8F375B32B8D}" srcOrd="0" destOrd="0" parTransId="{FA4A5535-611D-440C-9994-F20B5EADE2E5}" sibTransId="{7E1074A8-AF72-438A-9E3B-42019BF5C87B}"/>
    <dgm:cxn modelId="{89EA0011-14B9-4B6F-AD82-38C60259CDC2}" type="presOf" srcId="{5E67D9A2-8A04-4019-BE8E-386B5D2004AF}" destId="{655FF5DD-223F-418E-A3B2-36B79C3B36F9}" srcOrd="1" destOrd="2" presId="urn:microsoft.com/office/officeart/2005/8/layout/hProcess4"/>
    <dgm:cxn modelId="{AF6AC611-D533-4647-9F13-3D42058D4844}" srcId="{8B80FD4F-D828-468E-88FD-A8F375B32B8D}" destId="{36739B96-3700-48B6-A8CC-3C7374024E52}" srcOrd="0" destOrd="0" parTransId="{31FC45F6-0BED-4597-895B-8E45CD08743F}" sibTransId="{6A440F88-F560-4A6D-9443-9D84B131CC34}"/>
    <dgm:cxn modelId="{A4757412-4D7D-4888-947E-AE598B30B2DE}" type="presOf" srcId="{5E67D9A2-8A04-4019-BE8E-386B5D2004AF}" destId="{127B53EF-2A86-425B-AD43-9CDBAE4F8BFC}" srcOrd="0" destOrd="2" presId="urn:microsoft.com/office/officeart/2005/8/layout/hProcess4"/>
    <dgm:cxn modelId="{12A58317-037D-4EA6-ACB5-5D7C01233478}" type="presOf" srcId="{EA6CBE84-A954-458D-9A8A-E5E30CC2F70B}" destId="{75C87083-CDDE-41A5-A220-C01F95EE6BA6}" srcOrd="1" destOrd="2" presId="urn:microsoft.com/office/officeart/2005/8/layout/hProcess4"/>
    <dgm:cxn modelId="{5E822021-70EA-49DB-B198-D5596C3DAD90}" type="presOf" srcId="{58C0EEE4-F3EC-4401-AD65-BC4B9409F810}" destId="{0312C686-B0CA-4A81-8920-4D516ABB4CCF}" srcOrd="0" destOrd="0" presId="urn:microsoft.com/office/officeart/2005/8/layout/hProcess4"/>
    <dgm:cxn modelId="{A65BED22-64A4-4074-AB72-06319CD575E7}" srcId="{F9EB5DDC-DEBE-47B3-B030-6F168C34461E}" destId="{1B6E7D35-AA24-4429-A68C-76C818257104}" srcOrd="0" destOrd="0" parTransId="{E0139671-BB9F-4349-93B7-F403EF3FEEC9}" sibTransId="{B9DED114-7B15-4C85-B078-608B800BE934}"/>
    <dgm:cxn modelId="{F3AB1F34-2F19-477E-B0F3-8EF580F015CB}" type="presOf" srcId="{1E404695-4DA7-4717-9CEA-5761F8FE2686}" destId="{F618AD20-C033-43F1-97A9-C79E667EC322}" srcOrd="0" destOrd="0" presId="urn:microsoft.com/office/officeart/2005/8/layout/hProcess4"/>
    <dgm:cxn modelId="{0CE03E35-AF93-44A5-86DD-4608021BC4D9}" srcId="{8B80FD4F-D828-468E-88FD-A8F375B32B8D}" destId="{A8B71247-C614-4671-8F58-2A6BF0C61D4B}" srcOrd="3" destOrd="0" parTransId="{D6F8A7DD-7011-4897-9172-97A5DEB93E74}" sibTransId="{9D47C4E1-D790-4CD9-AFE7-DC2AF88687C5}"/>
    <dgm:cxn modelId="{80A16937-459E-4D80-9C42-1A5B590A9994}" srcId="{BD6F0393-243F-4AF6-B67D-A189EE21A139}" destId="{F9EB5DDC-DEBE-47B3-B030-6F168C34461E}" srcOrd="1" destOrd="0" parTransId="{D856371A-2234-4F59-BB0A-795F1277AD00}" sibTransId="{25958F67-0A56-4B8F-B024-132AB4E59C27}"/>
    <dgm:cxn modelId="{14658240-DA8D-4B21-806C-C61B80A5420E}" type="presOf" srcId="{E0934521-70CC-43F2-A688-AD02D168B772}" destId="{701B2759-6642-43C8-BC4C-C84F72F998FD}" srcOrd="0" destOrd="0" presId="urn:microsoft.com/office/officeart/2005/8/layout/hProcess4"/>
    <dgm:cxn modelId="{F6F3C640-A14A-4A6D-848F-44B0F446D60E}" type="presOf" srcId="{A8B71247-C614-4671-8F58-2A6BF0C61D4B}" destId="{C2422B98-FEEC-4EA4-BE47-0DF7E6EF97DB}" srcOrd="0" destOrd="3" presId="urn:microsoft.com/office/officeart/2005/8/layout/hProcess4"/>
    <dgm:cxn modelId="{B181105D-B7A0-4CD9-8D0C-46E7983BCE81}" type="presOf" srcId="{25958F67-0A56-4B8F-B024-132AB4E59C27}" destId="{18F98BB8-BBDD-4B9F-BEA1-9C9D17B4B796}" srcOrd="0" destOrd="0" presId="urn:microsoft.com/office/officeart/2005/8/layout/hProcess4"/>
    <dgm:cxn modelId="{70A8925E-5348-4289-BC85-9264B87B4830}" type="presOf" srcId="{8D1AD342-A000-4ACB-93D9-AC940021D246}" destId="{75F068BC-2962-4C4B-8A5D-7ACE09BF17DF}" srcOrd="0" destOrd="0" presId="urn:microsoft.com/office/officeart/2005/8/layout/hProcess4"/>
    <dgm:cxn modelId="{6295C261-9F56-46CF-8532-D0579C301AD8}" type="presOf" srcId="{A62E9EA7-8C27-475E-B40F-701206842931}" destId="{003E343C-A509-4BAE-BDDA-273ED1120EEF}" srcOrd="0" destOrd="1" presId="urn:microsoft.com/office/officeart/2005/8/layout/hProcess4"/>
    <dgm:cxn modelId="{5E31E245-0D4B-4F82-A9C5-5DF08B080B13}" type="presOf" srcId="{79D1A2CC-0635-4147-B080-3A124B8C7A44}" destId="{C572E5A9-2076-47D2-A063-6E67561B34D9}" srcOrd="1" destOrd="2" presId="urn:microsoft.com/office/officeart/2005/8/layout/hProcess4"/>
    <dgm:cxn modelId="{F5789067-C58E-44EC-8602-2C2418E05604}" srcId="{8D1AD342-A000-4ACB-93D9-AC940021D246}" destId="{BB3E0A4A-76AE-4775-82CD-C6279EFC2CEE}" srcOrd="2" destOrd="0" parTransId="{E5F4F0E3-963A-4B2F-88BF-5CF1D58CED1C}" sibTransId="{6B012F81-82E5-465C-8D3C-7764AB8F9820}"/>
    <dgm:cxn modelId="{4CAD324A-72B8-48DB-99A3-647CB07F5F9E}" type="presOf" srcId="{A62E9EA7-8C27-475E-B40F-701206842931}" destId="{75C87083-CDDE-41A5-A220-C01F95EE6BA6}" srcOrd="1" destOrd="1" presId="urn:microsoft.com/office/officeart/2005/8/layout/hProcess4"/>
    <dgm:cxn modelId="{0D59596A-DD0E-457B-A58D-5548F9C1D989}" type="presOf" srcId="{36739B96-3700-48B6-A8CC-3C7374024E52}" destId="{C572E5A9-2076-47D2-A063-6E67561B34D9}" srcOrd="1" destOrd="0" presId="urn:microsoft.com/office/officeart/2005/8/layout/hProcess4"/>
    <dgm:cxn modelId="{675E414B-CCC6-49B0-811C-E1B1850CC9B5}" srcId="{8B80FD4F-D828-468E-88FD-A8F375B32B8D}" destId="{79D1A2CC-0635-4147-B080-3A124B8C7A44}" srcOrd="2" destOrd="0" parTransId="{C9239593-3738-408E-AFD2-F4A9484C39A2}" sibTransId="{3D33D4B1-8899-4068-A576-531CA067E64D}"/>
    <dgm:cxn modelId="{AE0BBF6D-9423-40A6-B150-14003D80CF17}" type="presOf" srcId="{BB3E0A4A-76AE-4775-82CD-C6279EFC2CEE}" destId="{82EAB74A-79BD-4383-ADE2-8AE44EDB8C18}" srcOrd="1" destOrd="2" presId="urn:microsoft.com/office/officeart/2005/8/layout/hProcess4"/>
    <dgm:cxn modelId="{73D6BB6E-7934-431E-AECC-223EA441975B}" srcId="{F9EB5DDC-DEBE-47B3-B030-6F168C34461E}" destId="{B7472DDC-32D1-49FF-BF23-0B685690E3B6}" srcOrd="1" destOrd="0" parTransId="{BC955C74-69B7-4755-8F01-648C0B39D1A3}" sibTransId="{4BC2C353-BAA9-4F29-9F32-46B46DEDFF27}"/>
    <dgm:cxn modelId="{2608DC6E-0887-469C-9D7E-3783AD8A69AA}" srcId="{8D1AD342-A000-4ACB-93D9-AC940021D246}" destId="{41A1D170-2D7E-4FD9-8F28-7246BF2B3129}" srcOrd="1" destOrd="0" parTransId="{D745F2F1-6E94-4200-A6AE-43C042818147}" sibTransId="{9D657EB9-31B4-41FD-B014-839B84DEF847}"/>
    <dgm:cxn modelId="{3B101B71-349E-4A12-954A-A459A627C10F}" type="presOf" srcId="{C3439286-AD17-40CB-9C6D-EBB055A62051}" destId="{003E343C-A509-4BAE-BDDA-273ED1120EEF}" srcOrd="0" destOrd="0" presId="urn:microsoft.com/office/officeart/2005/8/layout/hProcess4"/>
    <dgm:cxn modelId="{2FC48152-8406-4E97-A62E-47D78F2AAD64}" type="presOf" srcId="{C3439286-AD17-40CB-9C6D-EBB055A62051}" destId="{75C87083-CDDE-41A5-A220-C01F95EE6BA6}" srcOrd="1" destOrd="0" presId="urn:microsoft.com/office/officeart/2005/8/layout/hProcess4"/>
    <dgm:cxn modelId="{E85C8852-06DC-4816-B604-BAC624BE0188}" type="presOf" srcId="{A8B71247-C614-4671-8F58-2A6BF0C61D4B}" destId="{C572E5A9-2076-47D2-A063-6E67561B34D9}" srcOrd="1" destOrd="3" presId="urn:microsoft.com/office/officeart/2005/8/layout/hProcess4"/>
    <dgm:cxn modelId="{BDF1D653-CD51-471E-9134-C52687854A48}" type="presOf" srcId="{F9EB5DDC-DEBE-47B3-B030-6F168C34461E}" destId="{F22F337C-81D8-47D0-8CD2-77F2401F8763}" srcOrd="0" destOrd="0" presId="urn:microsoft.com/office/officeart/2005/8/layout/hProcess4"/>
    <dgm:cxn modelId="{FAFFAA57-0268-4C81-BC30-A7239A063B26}" type="presOf" srcId="{79D1A2CC-0635-4147-B080-3A124B8C7A44}" destId="{C2422B98-FEEC-4EA4-BE47-0DF7E6EF97DB}" srcOrd="0" destOrd="2" presId="urn:microsoft.com/office/officeart/2005/8/layout/hProcess4"/>
    <dgm:cxn modelId="{2B7A1079-808E-4076-B063-F70E77AE84BE}" type="presOf" srcId="{B7472DDC-32D1-49FF-BF23-0B685690E3B6}" destId="{127B53EF-2A86-425B-AD43-9CDBAE4F8BFC}" srcOrd="0" destOrd="1" presId="urn:microsoft.com/office/officeart/2005/8/layout/hProcess4"/>
    <dgm:cxn modelId="{DFDDB079-3144-46A6-9891-4E3A5A908A32}" type="presOf" srcId="{34185720-5E7F-4208-8175-D30EEA4C9448}" destId="{02A33B6F-4A5F-420D-AC01-6F4C16048B87}" srcOrd="1" destOrd="0" presId="urn:microsoft.com/office/officeart/2005/8/layout/hProcess4"/>
    <dgm:cxn modelId="{34FCD97B-DEF4-4BD5-9D9F-1AD60EFFA480}" srcId="{8D1AD342-A000-4ACB-93D9-AC940021D246}" destId="{58C0EEE4-F3EC-4401-AD65-BC4B9409F810}" srcOrd="0" destOrd="0" parTransId="{66560A42-B0E8-445B-8F99-1C70F3372E58}" sibTransId="{93DA096F-17A4-4930-B60F-B3C76448C2A3}"/>
    <dgm:cxn modelId="{F12DCD82-79FB-4EDA-B59B-CA5BBDB057D7}" type="presOf" srcId="{EC5D2DDF-8682-45CA-BAB4-54F55910948C}" destId="{74615E6A-22CB-45F9-A471-BA167722D56A}" srcOrd="0" destOrd="1" presId="urn:microsoft.com/office/officeart/2005/8/layout/hProcess4"/>
    <dgm:cxn modelId="{F7CC0E89-8558-4B3E-824F-885DBE2C58D2}" srcId="{BD6F0393-243F-4AF6-B67D-A189EE21A139}" destId="{8D1AD342-A000-4ACB-93D9-AC940021D246}" srcOrd="2" destOrd="0" parTransId="{98907D8D-D6E9-4C7D-9DC3-35D0DBD6D648}" sibTransId="{A53FBEE2-E5E6-472A-9DDB-973FC52AB20E}"/>
    <dgm:cxn modelId="{5576658B-C825-4549-8F2F-B8631B9971EA}" type="presOf" srcId="{BB3E0A4A-76AE-4775-82CD-C6279EFC2CEE}" destId="{0312C686-B0CA-4A81-8920-4D516ABB4CCF}" srcOrd="0" destOrd="2" presId="urn:microsoft.com/office/officeart/2005/8/layout/hProcess4"/>
    <dgm:cxn modelId="{16E18E8B-42EE-42C5-8579-E27B072BAF2C}" type="presOf" srcId="{A53FBEE2-E5E6-472A-9DDB-973FC52AB20E}" destId="{E721C768-A05B-47D3-B5CB-9007CB00E5D5}" srcOrd="0" destOrd="0" presId="urn:microsoft.com/office/officeart/2005/8/layout/hProcess4"/>
    <dgm:cxn modelId="{565B768D-7AC0-475D-A8E9-7D98580F0375}" type="presOf" srcId="{41A1D170-2D7E-4FD9-8F28-7246BF2B3129}" destId="{0312C686-B0CA-4A81-8920-4D516ABB4CCF}" srcOrd="0" destOrd="1" presId="urn:microsoft.com/office/officeart/2005/8/layout/hProcess4"/>
    <dgm:cxn modelId="{58C56F92-7A6C-4518-80A8-57DD39DA49EF}" type="presOf" srcId="{36739B96-3700-48B6-A8CC-3C7374024E52}" destId="{C2422B98-FEEC-4EA4-BE47-0DF7E6EF97DB}" srcOrd="0" destOrd="0" presId="urn:microsoft.com/office/officeart/2005/8/layout/hProcess4"/>
    <dgm:cxn modelId="{457C229B-BAE6-41B7-B5EB-C3AD9E972AAC}" type="presOf" srcId="{58C0EEE4-F3EC-4401-AD65-BC4B9409F810}" destId="{82EAB74A-79BD-4383-ADE2-8AE44EDB8C18}" srcOrd="1" destOrd="0" presId="urn:microsoft.com/office/officeart/2005/8/layout/hProcess4"/>
    <dgm:cxn modelId="{7C4FE89B-91AD-4DD9-BD1D-2EC5C8AF497E}" type="presOf" srcId="{7E1074A8-AF72-438A-9E3B-42019BF5C87B}" destId="{0F51C18D-0DCE-4027-AA93-D446FD3CFC0C}" srcOrd="0" destOrd="0" presId="urn:microsoft.com/office/officeart/2005/8/layout/hProcess4"/>
    <dgm:cxn modelId="{3E652D9D-E70B-4538-94B1-AB57933785F5}" type="presOf" srcId="{1B6E7D35-AA24-4429-A68C-76C818257104}" destId="{655FF5DD-223F-418E-A3B2-36B79C3B36F9}" srcOrd="1" destOrd="0" presId="urn:microsoft.com/office/officeart/2005/8/layout/hProcess4"/>
    <dgm:cxn modelId="{6DEF38A1-3A95-47D5-8AD5-1AC52A4A1D43}" srcId="{E0934521-70CC-43F2-A688-AD02D168B772}" destId="{C3439286-AD17-40CB-9C6D-EBB055A62051}" srcOrd="0" destOrd="0" parTransId="{86DF11E1-68AB-46BE-B6E8-0206557CD8A1}" sibTransId="{E14ED280-296E-4AAA-99D1-64C14B024E00}"/>
    <dgm:cxn modelId="{BCA903A3-6742-4397-89BF-3986000E76CB}" srcId="{BD6F0393-243F-4AF6-B67D-A189EE21A139}" destId="{1E404695-4DA7-4717-9CEA-5761F8FE2686}" srcOrd="4" destOrd="0" parTransId="{AD3AFF96-0264-44A9-BE9B-FC76703FF9CD}" sibTransId="{FCF90E74-7AFB-48FF-B77D-758346751817}"/>
    <dgm:cxn modelId="{6B0D79A3-3395-42EC-9351-0B599C867D6B}" type="presOf" srcId="{8B80FD4F-D828-468E-88FD-A8F375B32B8D}" destId="{27E5DD3D-7A08-4C2D-9FCA-02BFF9FEC3CA}" srcOrd="0" destOrd="0" presId="urn:microsoft.com/office/officeart/2005/8/layout/hProcess4"/>
    <dgm:cxn modelId="{322F93A3-21F8-42D5-BBDD-ADA323D95FE8}" type="presOf" srcId="{B7472DDC-32D1-49FF-BF23-0B685690E3B6}" destId="{655FF5DD-223F-418E-A3B2-36B79C3B36F9}" srcOrd="1" destOrd="1" presId="urn:microsoft.com/office/officeart/2005/8/layout/hProcess4"/>
    <dgm:cxn modelId="{D5A311A9-9D17-4EC5-8FF3-EC94C8EC5A0E}" srcId="{F9EB5DDC-DEBE-47B3-B030-6F168C34461E}" destId="{5E67D9A2-8A04-4019-BE8E-386B5D2004AF}" srcOrd="2" destOrd="0" parTransId="{EA20879B-65E8-41C0-A8BF-2375FD27FC1E}" sibTransId="{7269F121-D8DC-40BD-9F7B-05D1568E887A}"/>
    <dgm:cxn modelId="{9AC3F5AA-151E-4101-924D-EE45BD84CE88}" srcId="{E0934521-70CC-43F2-A688-AD02D168B772}" destId="{A62E9EA7-8C27-475E-B40F-701206842931}" srcOrd="1" destOrd="0" parTransId="{5B980525-AD3A-45B3-A996-4683C0EFE5BD}" sibTransId="{45B7BCAB-7B84-4267-BCD3-DBF77FD327A7}"/>
    <dgm:cxn modelId="{6E15BEBF-5B5B-473E-B687-11E87C38066A}" type="presOf" srcId="{34185720-5E7F-4208-8175-D30EEA4C9448}" destId="{74615E6A-22CB-45F9-A471-BA167722D56A}" srcOrd="0" destOrd="0" presId="urn:microsoft.com/office/officeart/2005/8/layout/hProcess4"/>
    <dgm:cxn modelId="{9299D9C1-2875-4FE1-BE21-7CE5172C3E6B}" srcId="{1E404695-4DA7-4717-9CEA-5761F8FE2686}" destId="{EC5D2DDF-8682-45CA-BAB4-54F55910948C}" srcOrd="1" destOrd="0" parTransId="{A22F6B00-E775-413C-B868-EDAA2F96F116}" sibTransId="{6F2FA05C-BADC-473C-B624-CC6F130B8E36}"/>
    <dgm:cxn modelId="{411FE9C6-9472-4479-B15B-12E09AEB5CB7}" type="presOf" srcId="{EA6CBE84-A954-458D-9A8A-E5E30CC2F70B}" destId="{003E343C-A509-4BAE-BDDA-273ED1120EEF}" srcOrd="0" destOrd="2" presId="urn:microsoft.com/office/officeart/2005/8/layout/hProcess4"/>
    <dgm:cxn modelId="{667784D0-B2B5-43D2-BE61-E8AF72659BF8}" type="presOf" srcId="{F04CD765-A1FC-4726-B8C7-99F39FE29DEF}" destId="{5673B080-E1D0-4EC8-B50A-7A3305B4E23E}" srcOrd="0" destOrd="0" presId="urn:microsoft.com/office/officeart/2005/8/layout/hProcess4"/>
    <dgm:cxn modelId="{710F12D2-1565-454B-A210-F041379C3697}" srcId="{BD6F0393-243F-4AF6-B67D-A189EE21A139}" destId="{E0934521-70CC-43F2-A688-AD02D168B772}" srcOrd="3" destOrd="0" parTransId="{AA302331-F03A-4B93-B0AB-F1BB170A3119}" sibTransId="{F04CD765-A1FC-4726-B8C7-99F39FE29DEF}"/>
    <dgm:cxn modelId="{59BAA5D3-27BF-435B-8BDB-ACD109646933}" type="presOf" srcId="{0B755CC0-1F7E-4FA4-8333-52FF31BE0FA5}" destId="{C2422B98-FEEC-4EA4-BE47-0DF7E6EF97DB}" srcOrd="0" destOrd="1" presId="urn:microsoft.com/office/officeart/2005/8/layout/hProcess4"/>
    <dgm:cxn modelId="{67F562D9-9957-4F60-928C-B9949FBB652F}" type="presOf" srcId="{0B755CC0-1F7E-4FA4-8333-52FF31BE0FA5}" destId="{C572E5A9-2076-47D2-A063-6E67561B34D9}" srcOrd="1" destOrd="1" presId="urn:microsoft.com/office/officeart/2005/8/layout/hProcess4"/>
    <dgm:cxn modelId="{3C9E56D9-E505-4A2D-8F87-7A15F2AB80DC}" srcId="{E0934521-70CC-43F2-A688-AD02D168B772}" destId="{EA6CBE84-A954-458D-9A8A-E5E30CC2F70B}" srcOrd="2" destOrd="0" parTransId="{22D97C97-4CD4-4A06-BA85-10A710824918}" sibTransId="{A94F87BE-CEE5-41D6-8C2D-21FC4354C223}"/>
    <dgm:cxn modelId="{6FA9FED9-38BF-4243-B200-96C13175D139}" type="presOf" srcId="{28633055-00F6-48F8-9CAA-4E5E2D4B8C15}" destId="{74615E6A-22CB-45F9-A471-BA167722D56A}" srcOrd="0" destOrd="2" presId="urn:microsoft.com/office/officeart/2005/8/layout/hProcess4"/>
    <dgm:cxn modelId="{D2EC5DDB-69DD-4660-B238-E506C60926AF}" type="presOf" srcId="{1B6E7D35-AA24-4429-A68C-76C818257104}" destId="{127B53EF-2A86-425B-AD43-9CDBAE4F8BFC}" srcOrd="0" destOrd="0" presId="urn:microsoft.com/office/officeart/2005/8/layout/hProcess4"/>
    <dgm:cxn modelId="{FCE443DC-2EDD-474E-92AF-00E7AE79C107}" srcId="{8B80FD4F-D828-468E-88FD-A8F375B32B8D}" destId="{0B755CC0-1F7E-4FA4-8333-52FF31BE0FA5}" srcOrd="1" destOrd="0" parTransId="{09EB1082-ACA8-44F5-BFFF-F4250891C7B9}" sibTransId="{79A650DB-1A25-44F7-9176-E19F0EF44A7A}"/>
    <dgm:cxn modelId="{86D7B8E3-C548-4ABB-8D78-E094B8EF671F}" type="presOf" srcId="{41A1D170-2D7E-4FD9-8F28-7246BF2B3129}" destId="{82EAB74A-79BD-4383-ADE2-8AE44EDB8C18}" srcOrd="1" destOrd="1" presId="urn:microsoft.com/office/officeart/2005/8/layout/hProcess4"/>
    <dgm:cxn modelId="{F337B5E7-CE53-48F0-93C4-8BCA227394C1}" srcId="{1E404695-4DA7-4717-9CEA-5761F8FE2686}" destId="{28633055-00F6-48F8-9CAA-4E5E2D4B8C15}" srcOrd="2" destOrd="0" parTransId="{D39CC07E-DA11-42B1-91A1-7A3A3FED1588}" sibTransId="{8A2453DC-3128-4E5A-9453-2E09369E7420}"/>
    <dgm:cxn modelId="{EA0147EE-1984-4279-A81A-A5524ED4D22C}" type="presOf" srcId="{EC5D2DDF-8682-45CA-BAB4-54F55910948C}" destId="{02A33B6F-4A5F-420D-AC01-6F4C16048B87}" srcOrd="1" destOrd="1" presId="urn:microsoft.com/office/officeart/2005/8/layout/hProcess4"/>
    <dgm:cxn modelId="{195A61F0-96F4-4049-933F-6B6040657208}" srcId="{1E404695-4DA7-4717-9CEA-5761F8FE2686}" destId="{34185720-5E7F-4208-8175-D30EEA4C9448}" srcOrd="0" destOrd="0" parTransId="{4615CBA7-F43C-4413-B4C9-FCA9CBD4D2A2}" sibTransId="{C694568A-49DA-4444-8DC7-8F4EB49FD330}"/>
    <dgm:cxn modelId="{3B95FCFA-763B-4796-8158-33601FEB9AEB}" type="presOf" srcId="{28633055-00F6-48F8-9CAA-4E5E2D4B8C15}" destId="{02A33B6F-4A5F-420D-AC01-6F4C16048B87}" srcOrd="1" destOrd="2" presId="urn:microsoft.com/office/officeart/2005/8/layout/hProcess4"/>
    <dgm:cxn modelId="{93DC79A5-D230-40A0-ABD2-9788AF83825D}" type="presParOf" srcId="{DFD541C1-0399-4A72-B371-1D2B5BF8F807}" destId="{00A5FFE4-1169-4E14-B7A0-BE7F932A2615}" srcOrd="0" destOrd="0" presId="urn:microsoft.com/office/officeart/2005/8/layout/hProcess4"/>
    <dgm:cxn modelId="{BF2F37F4-336D-49CB-9A03-05AF66F47DBB}" type="presParOf" srcId="{DFD541C1-0399-4A72-B371-1D2B5BF8F807}" destId="{E668838D-1E97-4899-B510-5AC3F6C41205}" srcOrd="1" destOrd="0" presId="urn:microsoft.com/office/officeart/2005/8/layout/hProcess4"/>
    <dgm:cxn modelId="{D3F42B48-44A1-4251-8F50-33262A851474}" type="presParOf" srcId="{DFD541C1-0399-4A72-B371-1D2B5BF8F807}" destId="{1DF665E3-D5FC-4291-AEEB-0B641F0242F3}" srcOrd="2" destOrd="0" presId="urn:microsoft.com/office/officeart/2005/8/layout/hProcess4"/>
    <dgm:cxn modelId="{18A8BF58-8183-45B9-900D-9A30E04B9F64}" type="presParOf" srcId="{1DF665E3-D5FC-4291-AEEB-0B641F0242F3}" destId="{B549C05D-F75B-4F67-8B88-E7AD8ED4392B}" srcOrd="0" destOrd="0" presId="urn:microsoft.com/office/officeart/2005/8/layout/hProcess4"/>
    <dgm:cxn modelId="{5990E8DD-71ED-4C4B-80CB-C362FF6517A3}" type="presParOf" srcId="{B549C05D-F75B-4F67-8B88-E7AD8ED4392B}" destId="{4B367512-1326-40EC-ABB9-51FC5C47EEB6}" srcOrd="0" destOrd="0" presId="urn:microsoft.com/office/officeart/2005/8/layout/hProcess4"/>
    <dgm:cxn modelId="{D17B0158-EEDE-4574-BD44-270F0A5C1CC9}" type="presParOf" srcId="{B549C05D-F75B-4F67-8B88-E7AD8ED4392B}" destId="{C2422B98-FEEC-4EA4-BE47-0DF7E6EF97DB}" srcOrd="1" destOrd="0" presId="urn:microsoft.com/office/officeart/2005/8/layout/hProcess4"/>
    <dgm:cxn modelId="{EF098B1A-F9F9-4185-9AB4-FBF288A4936C}" type="presParOf" srcId="{B549C05D-F75B-4F67-8B88-E7AD8ED4392B}" destId="{C572E5A9-2076-47D2-A063-6E67561B34D9}" srcOrd="2" destOrd="0" presId="urn:microsoft.com/office/officeart/2005/8/layout/hProcess4"/>
    <dgm:cxn modelId="{F2EBD54D-5AF3-4CDB-B388-F009B5AE8C0E}" type="presParOf" srcId="{B549C05D-F75B-4F67-8B88-E7AD8ED4392B}" destId="{27E5DD3D-7A08-4C2D-9FCA-02BFF9FEC3CA}" srcOrd="3" destOrd="0" presId="urn:microsoft.com/office/officeart/2005/8/layout/hProcess4"/>
    <dgm:cxn modelId="{70EDC3AB-A34A-499C-9A96-0273F759BFC1}" type="presParOf" srcId="{B549C05D-F75B-4F67-8B88-E7AD8ED4392B}" destId="{5B4EEEDB-47FA-4384-9090-2E095387EB32}" srcOrd="4" destOrd="0" presId="urn:microsoft.com/office/officeart/2005/8/layout/hProcess4"/>
    <dgm:cxn modelId="{6DF138A7-677B-4E5D-B1F5-8B87E45955AD}" type="presParOf" srcId="{1DF665E3-D5FC-4291-AEEB-0B641F0242F3}" destId="{0F51C18D-0DCE-4027-AA93-D446FD3CFC0C}" srcOrd="1" destOrd="0" presId="urn:microsoft.com/office/officeart/2005/8/layout/hProcess4"/>
    <dgm:cxn modelId="{28A82F09-5C31-4250-8F15-23B0DBBF4F3A}" type="presParOf" srcId="{1DF665E3-D5FC-4291-AEEB-0B641F0242F3}" destId="{0D287053-E1BE-4F68-9172-4EFA4E8FBD78}" srcOrd="2" destOrd="0" presId="urn:microsoft.com/office/officeart/2005/8/layout/hProcess4"/>
    <dgm:cxn modelId="{83BB7B9C-ACD4-4CDC-A67B-6DD87BB6D2A2}" type="presParOf" srcId="{0D287053-E1BE-4F68-9172-4EFA4E8FBD78}" destId="{58E15184-36A4-497F-B9F9-66D751A8E72D}" srcOrd="0" destOrd="0" presId="urn:microsoft.com/office/officeart/2005/8/layout/hProcess4"/>
    <dgm:cxn modelId="{56B2A0A1-260E-4D70-9254-BC114824C729}" type="presParOf" srcId="{0D287053-E1BE-4F68-9172-4EFA4E8FBD78}" destId="{127B53EF-2A86-425B-AD43-9CDBAE4F8BFC}" srcOrd="1" destOrd="0" presId="urn:microsoft.com/office/officeart/2005/8/layout/hProcess4"/>
    <dgm:cxn modelId="{89121D91-F10E-45F3-91E4-F0CC4828AB7B}" type="presParOf" srcId="{0D287053-E1BE-4F68-9172-4EFA4E8FBD78}" destId="{655FF5DD-223F-418E-A3B2-36B79C3B36F9}" srcOrd="2" destOrd="0" presId="urn:microsoft.com/office/officeart/2005/8/layout/hProcess4"/>
    <dgm:cxn modelId="{8B648AC9-38D3-46C8-B928-6F025B12E9F9}" type="presParOf" srcId="{0D287053-E1BE-4F68-9172-4EFA4E8FBD78}" destId="{F22F337C-81D8-47D0-8CD2-77F2401F8763}" srcOrd="3" destOrd="0" presId="urn:microsoft.com/office/officeart/2005/8/layout/hProcess4"/>
    <dgm:cxn modelId="{D226534B-7632-4552-8BD7-FE00A8A0F03D}" type="presParOf" srcId="{0D287053-E1BE-4F68-9172-4EFA4E8FBD78}" destId="{A265A87E-84E2-4320-9538-A4202D309096}" srcOrd="4" destOrd="0" presId="urn:microsoft.com/office/officeart/2005/8/layout/hProcess4"/>
    <dgm:cxn modelId="{10BF49B5-7C73-4D79-B2DB-8688004F761A}" type="presParOf" srcId="{1DF665E3-D5FC-4291-AEEB-0B641F0242F3}" destId="{18F98BB8-BBDD-4B9F-BEA1-9C9D17B4B796}" srcOrd="3" destOrd="0" presId="urn:microsoft.com/office/officeart/2005/8/layout/hProcess4"/>
    <dgm:cxn modelId="{DEE3ADD7-73EE-441C-830A-F567F89D34C6}" type="presParOf" srcId="{1DF665E3-D5FC-4291-AEEB-0B641F0242F3}" destId="{FCDB6B8F-92E7-449A-8C3F-225A268964C5}" srcOrd="4" destOrd="0" presId="urn:microsoft.com/office/officeart/2005/8/layout/hProcess4"/>
    <dgm:cxn modelId="{C94986F3-9139-4A40-A2CB-28CA91928B56}" type="presParOf" srcId="{FCDB6B8F-92E7-449A-8C3F-225A268964C5}" destId="{B391CD93-E7A9-42A5-B4DC-450AA8558949}" srcOrd="0" destOrd="0" presId="urn:microsoft.com/office/officeart/2005/8/layout/hProcess4"/>
    <dgm:cxn modelId="{93224EAE-FF08-4D1B-A353-B67598761FFB}" type="presParOf" srcId="{FCDB6B8F-92E7-449A-8C3F-225A268964C5}" destId="{0312C686-B0CA-4A81-8920-4D516ABB4CCF}" srcOrd="1" destOrd="0" presId="urn:microsoft.com/office/officeart/2005/8/layout/hProcess4"/>
    <dgm:cxn modelId="{8F1AF233-5727-44DE-9F69-EB188826772D}" type="presParOf" srcId="{FCDB6B8F-92E7-449A-8C3F-225A268964C5}" destId="{82EAB74A-79BD-4383-ADE2-8AE44EDB8C18}" srcOrd="2" destOrd="0" presId="urn:microsoft.com/office/officeart/2005/8/layout/hProcess4"/>
    <dgm:cxn modelId="{6DBDCC96-C0FE-46EF-BE08-C3A53706B2EF}" type="presParOf" srcId="{FCDB6B8F-92E7-449A-8C3F-225A268964C5}" destId="{75F068BC-2962-4C4B-8A5D-7ACE09BF17DF}" srcOrd="3" destOrd="0" presId="urn:microsoft.com/office/officeart/2005/8/layout/hProcess4"/>
    <dgm:cxn modelId="{60922B01-0207-4EF5-8DC1-FE9545F316B3}" type="presParOf" srcId="{FCDB6B8F-92E7-449A-8C3F-225A268964C5}" destId="{F9E9851B-0012-4E52-8F60-ACB37C8B1570}" srcOrd="4" destOrd="0" presId="urn:microsoft.com/office/officeart/2005/8/layout/hProcess4"/>
    <dgm:cxn modelId="{5F01C2CB-DDA7-4798-A817-44CE0462E41F}" type="presParOf" srcId="{1DF665E3-D5FC-4291-AEEB-0B641F0242F3}" destId="{E721C768-A05B-47D3-B5CB-9007CB00E5D5}" srcOrd="5" destOrd="0" presId="urn:microsoft.com/office/officeart/2005/8/layout/hProcess4"/>
    <dgm:cxn modelId="{628902D5-2B8E-4293-AEFB-FE7F57EBAC4A}" type="presParOf" srcId="{1DF665E3-D5FC-4291-AEEB-0B641F0242F3}" destId="{45CD0600-1093-45F3-BCE6-06AB55FA891B}" srcOrd="6" destOrd="0" presId="urn:microsoft.com/office/officeart/2005/8/layout/hProcess4"/>
    <dgm:cxn modelId="{A84D4E80-50A7-474D-9A20-789BCCBCAB70}" type="presParOf" srcId="{45CD0600-1093-45F3-BCE6-06AB55FA891B}" destId="{ED083720-4155-4F53-B692-E1E5470EB42C}" srcOrd="0" destOrd="0" presId="urn:microsoft.com/office/officeart/2005/8/layout/hProcess4"/>
    <dgm:cxn modelId="{3BB05569-238D-4FAD-AD20-7912DEEBDAB6}" type="presParOf" srcId="{45CD0600-1093-45F3-BCE6-06AB55FA891B}" destId="{003E343C-A509-4BAE-BDDA-273ED1120EEF}" srcOrd="1" destOrd="0" presId="urn:microsoft.com/office/officeart/2005/8/layout/hProcess4"/>
    <dgm:cxn modelId="{D31CF417-CE70-41F1-AF7B-935BD54D79E0}" type="presParOf" srcId="{45CD0600-1093-45F3-BCE6-06AB55FA891B}" destId="{75C87083-CDDE-41A5-A220-C01F95EE6BA6}" srcOrd="2" destOrd="0" presId="urn:microsoft.com/office/officeart/2005/8/layout/hProcess4"/>
    <dgm:cxn modelId="{30EA2F01-640E-4A1D-8011-8740138449EB}" type="presParOf" srcId="{45CD0600-1093-45F3-BCE6-06AB55FA891B}" destId="{701B2759-6642-43C8-BC4C-C84F72F998FD}" srcOrd="3" destOrd="0" presId="urn:microsoft.com/office/officeart/2005/8/layout/hProcess4"/>
    <dgm:cxn modelId="{DF11033B-2750-4A1C-BFB9-1ED549F54690}" type="presParOf" srcId="{45CD0600-1093-45F3-BCE6-06AB55FA891B}" destId="{F3B6CB0A-D9D5-4D22-A23B-617232CD13E7}" srcOrd="4" destOrd="0" presId="urn:microsoft.com/office/officeart/2005/8/layout/hProcess4"/>
    <dgm:cxn modelId="{AEFDC0DF-D262-4317-89B9-7E3EBDC0C709}" type="presParOf" srcId="{1DF665E3-D5FC-4291-AEEB-0B641F0242F3}" destId="{5673B080-E1D0-4EC8-B50A-7A3305B4E23E}" srcOrd="7" destOrd="0" presId="urn:microsoft.com/office/officeart/2005/8/layout/hProcess4"/>
    <dgm:cxn modelId="{75848D9C-9D2C-4F34-97B7-419719CD328D}" type="presParOf" srcId="{1DF665E3-D5FC-4291-AEEB-0B641F0242F3}" destId="{7733AB45-1203-48A0-8715-D0431B1AB90A}" srcOrd="8" destOrd="0" presId="urn:microsoft.com/office/officeart/2005/8/layout/hProcess4"/>
    <dgm:cxn modelId="{951B4573-7BE8-4635-BCBE-9999A21F2A90}" type="presParOf" srcId="{7733AB45-1203-48A0-8715-D0431B1AB90A}" destId="{9E15749C-E94E-4101-8B85-02087ACBCCD5}" srcOrd="0" destOrd="0" presId="urn:microsoft.com/office/officeart/2005/8/layout/hProcess4"/>
    <dgm:cxn modelId="{B369DAB0-8E87-45E3-8700-8DE717B05086}" type="presParOf" srcId="{7733AB45-1203-48A0-8715-D0431B1AB90A}" destId="{74615E6A-22CB-45F9-A471-BA167722D56A}" srcOrd="1" destOrd="0" presId="urn:microsoft.com/office/officeart/2005/8/layout/hProcess4"/>
    <dgm:cxn modelId="{D12518AB-C727-4DA5-8445-0F79F754EF1A}" type="presParOf" srcId="{7733AB45-1203-48A0-8715-D0431B1AB90A}" destId="{02A33B6F-4A5F-420D-AC01-6F4C16048B87}" srcOrd="2" destOrd="0" presId="urn:microsoft.com/office/officeart/2005/8/layout/hProcess4"/>
    <dgm:cxn modelId="{432AB48A-F830-49AA-930A-701A0A293A51}" type="presParOf" srcId="{7733AB45-1203-48A0-8715-D0431B1AB90A}" destId="{F618AD20-C033-43F1-97A9-C79E667EC322}" srcOrd="3" destOrd="0" presId="urn:microsoft.com/office/officeart/2005/8/layout/hProcess4"/>
    <dgm:cxn modelId="{F628DEA4-345F-448F-AE2A-A2688E840CCD}" type="presParOf" srcId="{7733AB45-1203-48A0-8715-D0431B1AB90A}" destId="{E8D8D9F0-2B23-4069-9341-EBD251B2EA70}"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92F2A-1BAA-4E4B-85C1-8C521EF9C425}">
      <dsp:nvSpPr>
        <dsp:cNvPr id="0" name=""/>
        <dsp:cNvSpPr/>
      </dsp:nvSpPr>
      <dsp:spPr>
        <a:xfrm>
          <a:off x="965665" y="749281"/>
          <a:ext cx="660957" cy="660957"/>
        </a:xfrm>
        <a:prstGeom prst="ellipse">
          <a:avLst/>
        </a:prstGeom>
        <a:solidFill>
          <a:schemeClr val="accent6">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AU" sz="700" b="1" kern="1200" dirty="0"/>
            <a:t>Teamwork</a:t>
          </a:r>
        </a:p>
      </dsp:txBody>
      <dsp:txXfrm>
        <a:off x="1062460" y="846076"/>
        <a:ext cx="467367" cy="467367"/>
      </dsp:txXfrm>
    </dsp:sp>
    <dsp:sp modelId="{C5C605FD-02D7-4313-805E-43BDF5655CE7}">
      <dsp:nvSpPr>
        <dsp:cNvPr id="0" name=""/>
        <dsp:cNvSpPr/>
      </dsp:nvSpPr>
      <dsp:spPr>
        <a:xfrm rot="12900000">
          <a:off x="540764" y="633912"/>
          <a:ext cx="506311" cy="188372"/>
        </a:xfrm>
        <a:prstGeom prst="lef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CBEE1643-B9A6-4642-8C1B-477592C5238F}">
      <dsp:nvSpPr>
        <dsp:cNvPr id="0" name=""/>
        <dsp:cNvSpPr/>
      </dsp:nvSpPr>
      <dsp:spPr>
        <a:xfrm>
          <a:off x="272592" y="407698"/>
          <a:ext cx="627909" cy="350393"/>
        </a:xfrm>
        <a:prstGeom prst="roundRect">
          <a:avLst>
            <a:gd name="adj" fmla="val 10000"/>
          </a:avLst>
        </a:prstGeom>
        <a:solidFill>
          <a:schemeClr val="tx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266700">
            <a:lnSpc>
              <a:spcPct val="90000"/>
            </a:lnSpc>
            <a:spcBef>
              <a:spcPct val="0"/>
            </a:spcBef>
            <a:spcAft>
              <a:spcPct val="35000"/>
            </a:spcAft>
            <a:buNone/>
          </a:pPr>
          <a:r>
            <a:rPr lang="en-AU" sz="600" b="1" kern="1200" dirty="0"/>
            <a:t>Rapport</a:t>
          </a:r>
        </a:p>
      </dsp:txBody>
      <dsp:txXfrm>
        <a:off x="282855" y="417961"/>
        <a:ext cx="607383" cy="329867"/>
      </dsp:txXfrm>
    </dsp:sp>
    <dsp:sp modelId="{B3B13852-54B3-41B8-8CDC-57017AED248A}">
      <dsp:nvSpPr>
        <dsp:cNvPr id="0" name=""/>
        <dsp:cNvSpPr/>
      </dsp:nvSpPr>
      <dsp:spPr>
        <a:xfrm rot="16200000">
          <a:off x="1042988" y="372471"/>
          <a:ext cx="506311" cy="188372"/>
        </a:xfrm>
        <a:prstGeom prst="leftArrow">
          <a:avLst>
            <a:gd name="adj1" fmla="val 60000"/>
            <a:gd name="adj2" fmla="val 50000"/>
          </a:avLst>
        </a:prstGeom>
        <a:solidFill>
          <a:schemeClr val="accent6">
            <a:lumMod val="90000"/>
          </a:schemeClr>
        </a:solidFill>
        <a:ln>
          <a:noFill/>
        </a:ln>
        <a:effectLst/>
      </dsp:spPr>
      <dsp:style>
        <a:lnRef idx="0">
          <a:scrgbClr r="0" g="0" b="0"/>
        </a:lnRef>
        <a:fillRef idx="1">
          <a:scrgbClr r="0" g="0" b="0"/>
        </a:fillRef>
        <a:effectRef idx="0">
          <a:scrgbClr r="0" g="0" b="0"/>
        </a:effectRef>
        <a:fontRef idx="minor">
          <a:schemeClr val="lt1"/>
        </a:fontRef>
      </dsp:style>
    </dsp:sp>
    <dsp:sp modelId="{38100B51-0953-46C0-8E28-01EBADFF073D}">
      <dsp:nvSpPr>
        <dsp:cNvPr id="0" name=""/>
        <dsp:cNvSpPr/>
      </dsp:nvSpPr>
      <dsp:spPr>
        <a:xfrm>
          <a:off x="982189" y="38305"/>
          <a:ext cx="627909" cy="350393"/>
        </a:xfrm>
        <a:prstGeom prst="roundRect">
          <a:avLst>
            <a:gd name="adj" fmla="val 10000"/>
          </a:avLst>
        </a:prstGeom>
        <a:solidFill>
          <a:schemeClr val="accent6">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266700">
            <a:lnSpc>
              <a:spcPct val="90000"/>
            </a:lnSpc>
            <a:spcBef>
              <a:spcPct val="0"/>
            </a:spcBef>
            <a:spcAft>
              <a:spcPct val="35000"/>
            </a:spcAft>
            <a:buNone/>
          </a:pPr>
          <a:r>
            <a:rPr lang="en-AU" sz="600" b="1" kern="1200" dirty="0"/>
            <a:t>Trust &amp; Respect</a:t>
          </a:r>
        </a:p>
      </dsp:txBody>
      <dsp:txXfrm>
        <a:off x="992452" y="48568"/>
        <a:ext cx="607383" cy="329867"/>
      </dsp:txXfrm>
    </dsp:sp>
    <dsp:sp modelId="{4941110A-7D42-46DD-A7A8-3EA8521CDBEB}">
      <dsp:nvSpPr>
        <dsp:cNvPr id="0" name=""/>
        <dsp:cNvSpPr/>
      </dsp:nvSpPr>
      <dsp:spPr>
        <a:xfrm rot="19500000">
          <a:off x="1545212" y="633912"/>
          <a:ext cx="506311" cy="188372"/>
        </a:xfrm>
        <a:prstGeom prst="leftArrow">
          <a:avLst>
            <a:gd name="adj1" fmla="val 60000"/>
            <a:gd name="adj2" fmla="val 50000"/>
          </a:avLst>
        </a:prstGeom>
        <a:solidFill>
          <a:schemeClr val="accent6">
            <a:lumMod val="90000"/>
          </a:schemeClr>
        </a:solidFill>
        <a:ln>
          <a:noFill/>
        </a:ln>
        <a:effectLst/>
      </dsp:spPr>
      <dsp:style>
        <a:lnRef idx="0">
          <a:scrgbClr r="0" g="0" b="0"/>
        </a:lnRef>
        <a:fillRef idx="1">
          <a:scrgbClr r="0" g="0" b="0"/>
        </a:fillRef>
        <a:effectRef idx="0">
          <a:scrgbClr r="0" g="0" b="0"/>
        </a:effectRef>
        <a:fontRef idx="minor">
          <a:schemeClr val="lt1"/>
        </a:fontRef>
      </dsp:style>
    </dsp:sp>
    <dsp:sp modelId="{C2FCC5EF-09C1-4955-A369-B198C34FCEDD}">
      <dsp:nvSpPr>
        <dsp:cNvPr id="0" name=""/>
        <dsp:cNvSpPr/>
      </dsp:nvSpPr>
      <dsp:spPr>
        <a:xfrm>
          <a:off x="1691785" y="407698"/>
          <a:ext cx="627909" cy="350393"/>
        </a:xfrm>
        <a:prstGeom prst="roundRect">
          <a:avLst>
            <a:gd name="adj" fmla="val 10000"/>
          </a:avLst>
        </a:prstGeom>
        <a:solidFill>
          <a:schemeClr val="accent6">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266700">
            <a:lnSpc>
              <a:spcPct val="90000"/>
            </a:lnSpc>
            <a:spcBef>
              <a:spcPct val="0"/>
            </a:spcBef>
            <a:spcAft>
              <a:spcPct val="35000"/>
            </a:spcAft>
            <a:buNone/>
          </a:pPr>
          <a:r>
            <a:rPr lang="en-AU" sz="600" b="1" kern="1200" dirty="0"/>
            <a:t>Open Communication</a:t>
          </a:r>
        </a:p>
      </dsp:txBody>
      <dsp:txXfrm>
        <a:off x="1702048" y="417961"/>
        <a:ext cx="607383" cy="3298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92F2A-1BAA-4E4B-85C1-8C521EF9C425}">
      <dsp:nvSpPr>
        <dsp:cNvPr id="0" name=""/>
        <dsp:cNvSpPr/>
      </dsp:nvSpPr>
      <dsp:spPr>
        <a:xfrm>
          <a:off x="965665" y="749281"/>
          <a:ext cx="660957" cy="660957"/>
        </a:xfrm>
        <a:prstGeom prst="ellipse">
          <a:avLst/>
        </a:prstGeom>
        <a:solidFill>
          <a:schemeClr val="accent6">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AU" sz="700" b="1" kern="1200" dirty="0"/>
            <a:t>Teamwork</a:t>
          </a:r>
        </a:p>
      </dsp:txBody>
      <dsp:txXfrm>
        <a:off x="1062460" y="846076"/>
        <a:ext cx="467367" cy="467367"/>
      </dsp:txXfrm>
    </dsp:sp>
    <dsp:sp modelId="{C5C605FD-02D7-4313-805E-43BDF5655CE7}">
      <dsp:nvSpPr>
        <dsp:cNvPr id="0" name=""/>
        <dsp:cNvSpPr/>
      </dsp:nvSpPr>
      <dsp:spPr>
        <a:xfrm rot="12900000">
          <a:off x="540764" y="633912"/>
          <a:ext cx="506311" cy="188372"/>
        </a:xfrm>
        <a:prstGeom prst="leftArrow">
          <a:avLst>
            <a:gd name="adj1" fmla="val 60000"/>
            <a:gd name="adj2" fmla="val 50000"/>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CBEE1643-B9A6-4642-8C1B-477592C5238F}">
      <dsp:nvSpPr>
        <dsp:cNvPr id="0" name=""/>
        <dsp:cNvSpPr/>
      </dsp:nvSpPr>
      <dsp:spPr>
        <a:xfrm>
          <a:off x="272592" y="407698"/>
          <a:ext cx="627909" cy="350393"/>
        </a:xfrm>
        <a:prstGeom prst="roundRect">
          <a:avLst>
            <a:gd name="adj" fmla="val 10000"/>
          </a:avLst>
        </a:prstGeom>
        <a:solidFill>
          <a:schemeClr val="accent6">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266700">
            <a:lnSpc>
              <a:spcPct val="90000"/>
            </a:lnSpc>
            <a:spcBef>
              <a:spcPct val="0"/>
            </a:spcBef>
            <a:spcAft>
              <a:spcPct val="35000"/>
            </a:spcAft>
            <a:buNone/>
          </a:pPr>
          <a:r>
            <a:rPr lang="en-AU" sz="600" b="1" kern="1200" dirty="0"/>
            <a:t>Rapport</a:t>
          </a:r>
        </a:p>
      </dsp:txBody>
      <dsp:txXfrm>
        <a:off x="282855" y="417961"/>
        <a:ext cx="607383" cy="329867"/>
      </dsp:txXfrm>
    </dsp:sp>
    <dsp:sp modelId="{B3B13852-54B3-41B8-8CDC-57017AED248A}">
      <dsp:nvSpPr>
        <dsp:cNvPr id="0" name=""/>
        <dsp:cNvSpPr/>
      </dsp:nvSpPr>
      <dsp:spPr>
        <a:xfrm rot="16200000">
          <a:off x="1042988" y="372471"/>
          <a:ext cx="506311" cy="188372"/>
        </a:xfrm>
        <a:prstGeom prst="lef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38100B51-0953-46C0-8E28-01EBADFF073D}">
      <dsp:nvSpPr>
        <dsp:cNvPr id="0" name=""/>
        <dsp:cNvSpPr/>
      </dsp:nvSpPr>
      <dsp:spPr>
        <a:xfrm>
          <a:off x="982189" y="38305"/>
          <a:ext cx="627909" cy="350393"/>
        </a:xfrm>
        <a:prstGeom prst="roundRect">
          <a:avLst>
            <a:gd name="adj" fmla="val 10000"/>
          </a:avLst>
        </a:prstGeom>
        <a:solidFill>
          <a:schemeClr val="tx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266700">
            <a:lnSpc>
              <a:spcPct val="90000"/>
            </a:lnSpc>
            <a:spcBef>
              <a:spcPct val="0"/>
            </a:spcBef>
            <a:spcAft>
              <a:spcPct val="35000"/>
            </a:spcAft>
            <a:buNone/>
          </a:pPr>
          <a:r>
            <a:rPr lang="en-AU" sz="600" b="1" kern="1200" dirty="0"/>
            <a:t>Trust &amp; Respect</a:t>
          </a:r>
        </a:p>
      </dsp:txBody>
      <dsp:txXfrm>
        <a:off x="992452" y="48568"/>
        <a:ext cx="607383" cy="329867"/>
      </dsp:txXfrm>
    </dsp:sp>
    <dsp:sp modelId="{4941110A-7D42-46DD-A7A8-3EA8521CDBEB}">
      <dsp:nvSpPr>
        <dsp:cNvPr id="0" name=""/>
        <dsp:cNvSpPr/>
      </dsp:nvSpPr>
      <dsp:spPr>
        <a:xfrm rot="19500000">
          <a:off x="1545212" y="633912"/>
          <a:ext cx="506311" cy="188372"/>
        </a:xfrm>
        <a:prstGeom prst="leftArrow">
          <a:avLst>
            <a:gd name="adj1" fmla="val 60000"/>
            <a:gd name="adj2" fmla="val 50000"/>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C2FCC5EF-09C1-4955-A369-B198C34FCEDD}">
      <dsp:nvSpPr>
        <dsp:cNvPr id="0" name=""/>
        <dsp:cNvSpPr/>
      </dsp:nvSpPr>
      <dsp:spPr>
        <a:xfrm>
          <a:off x="1691785" y="407698"/>
          <a:ext cx="627909" cy="350393"/>
        </a:xfrm>
        <a:prstGeom prst="roundRect">
          <a:avLst>
            <a:gd name="adj" fmla="val 10000"/>
          </a:avLst>
        </a:prstGeom>
        <a:solidFill>
          <a:schemeClr val="accent6">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266700">
            <a:lnSpc>
              <a:spcPct val="90000"/>
            </a:lnSpc>
            <a:spcBef>
              <a:spcPct val="0"/>
            </a:spcBef>
            <a:spcAft>
              <a:spcPct val="35000"/>
            </a:spcAft>
            <a:buNone/>
          </a:pPr>
          <a:r>
            <a:rPr lang="en-AU" sz="600" b="1" kern="1200" dirty="0"/>
            <a:t>Open Communication</a:t>
          </a:r>
        </a:p>
      </dsp:txBody>
      <dsp:txXfrm>
        <a:off x="1702048" y="417961"/>
        <a:ext cx="607383" cy="3298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92F2A-1BAA-4E4B-85C1-8C521EF9C425}">
      <dsp:nvSpPr>
        <dsp:cNvPr id="0" name=""/>
        <dsp:cNvSpPr/>
      </dsp:nvSpPr>
      <dsp:spPr>
        <a:xfrm>
          <a:off x="965665" y="749281"/>
          <a:ext cx="660957" cy="660957"/>
        </a:xfrm>
        <a:prstGeom prst="ellipse">
          <a:avLst/>
        </a:prstGeom>
        <a:solidFill>
          <a:schemeClr val="accent6">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AU" sz="700" b="1" kern="1200" dirty="0"/>
            <a:t>Teamwork</a:t>
          </a:r>
        </a:p>
      </dsp:txBody>
      <dsp:txXfrm>
        <a:off x="1062460" y="846076"/>
        <a:ext cx="467367" cy="467367"/>
      </dsp:txXfrm>
    </dsp:sp>
    <dsp:sp modelId="{C5C605FD-02D7-4313-805E-43BDF5655CE7}">
      <dsp:nvSpPr>
        <dsp:cNvPr id="0" name=""/>
        <dsp:cNvSpPr/>
      </dsp:nvSpPr>
      <dsp:spPr>
        <a:xfrm rot="12900000">
          <a:off x="540764" y="633912"/>
          <a:ext cx="506311" cy="188372"/>
        </a:xfrm>
        <a:prstGeom prst="leftArrow">
          <a:avLst>
            <a:gd name="adj1" fmla="val 60000"/>
            <a:gd name="adj2" fmla="val 50000"/>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CBEE1643-B9A6-4642-8C1B-477592C5238F}">
      <dsp:nvSpPr>
        <dsp:cNvPr id="0" name=""/>
        <dsp:cNvSpPr/>
      </dsp:nvSpPr>
      <dsp:spPr>
        <a:xfrm>
          <a:off x="272592" y="407698"/>
          <a:ext cx="627909" cy="350393"/>
        </a:xfrm>
        <a:prstGeom prst="roundRect">
          <a:avLst>
            <a:gd name="adj" fmla="val 10000"/>
          </a:avLst>
        </a:prstGeom>
        <a:solidFill>
          <a:schemeClr val="accent6">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266700">
            <a:lnSpc>
              <a:spcPct val="90000"/>
            </a:lnSpc>
            <a:spcBef>
              <a:spcPct val="0"/>
            </a:spcBef>
            <a:spcAft>
              <a:spcPct val="35000"/>
            </a:spcAft>
            <a:buNone/>
          </a:pPr>
          <a:r>
            <a:rPr lang="en-AU" sz="600" b="1" kern="1200" dirty="0"/>
            <a:t>Rapport</a:t>
          </a:r>
        </a:p>
      </dsp:txBody>
      <dsp:txXfrm>
        <a:off x="282855" y="417961"/>
        <a:ext cx="607383" cy="329867"/>
      </dsp:txXfrm>
    </dsp:sp>
    <dsp:sp modelId="{B3B13852-54B3-41B8-8CDC-57017AED248A}">
      <dsp:nvSpPr>
        <dsp:cNvPr id="0" name=""/>
        <dsp:cNvSpPr/>
      </dsp:nvSpPr>
      <dsp:spPr>
        <a:xfrm rot="16200000">
          <a:off x="1042988" y="372471"/>
          <a:ext cx="506311" cy="188372"/>
        </a:xfrm>
        <a:prstGeom prst="leftArrow">
          <a:avLst>
            <a:gd name="adj1" fmla="val 60000"/>
            <a:gd name="adj2" fmla="val 50000"/>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38100B51-0953-46C0-8E28-01EBADFF073D}">
      <dsp:nvSpPr>
        <dsp:cNvPr id="0" name=""/>
        <dsp:cNvSpPr/>
      </dsp:nvSpPr>
      <dsp:spPr>
        <a:xfrm>
          <a:off x="982189" y="38305"/>
          <a:ext cx="627909" cy="350393"/>
        </a:xfrm>
        <a:prstGeom prst="roundRect">
          <a:avLst>
            <a:gd name="adj" fmla="val 10000"/>
          </a:avLst>
        </a:prstGeom>
        <a:solidFill>
          <a:schemeClr val="accent6">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266700">
            <a:lnSpc>
              <a:spcPct val="90000"/>
            </a:lnSpc>
            <a:spcBef>
              <a:spcPct val="0"/>
            </a:spcBef>
            <a:spcAft>
              <a:spcPct val="35000"/>
            </a:spcAft>
            <a:buNone/>
          </a:pPr>
          <a:r>
            <a:rPr lang="en-AU" sz="600" b="1" kern="1200" dirty="0"/>
            <a:t>Trust &amp; Respect</a:t>
          </a:r>
        </a:p>
      </dsp:txBody>
      <dsp:txXfrm>
        <a:off x="992452" y="48568"/>
        <a:ext cx="607383" cy="329867"/>
      </dsp:txXfrm>
    </dsp:sp>
    <dsp:sp modelId="{4941110A-7D42-46DD-A7A8-3EA8521CDBEB}">
      <dsp:nvSpPr>
        <dsp:cNvPr id="0" name=""/>
        <dsp:cNvSpPr/>
      </dsp:nvSpPr>
      <dsp:spPr>
        <a:xfrm rot="19500000">
          <a:off x="1545212" y="633912"/>
          <a:ext cx="506311" cy="188372"/>
        </a:xfrm>
        <a:prstGeom prst="lef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C2FCC5EF-09C1-4955-A369-B198C34FCEDD}">
      <dsp:nvSpPr>
        <dsp:cNvPr id="0" name=""/>
        <dsp:cNvSpPr/>
      </dsp:nvSpPr>
      <dsp:spPr>
        <a:xfrm>
          <a:off x="1691785" y="407698"/>
          <a:ext cx="627909" cy="350393"/>
        </a:xfrm>
        <a:prstGeom prst="roundRect">
          <a:avLst>
            <a:gd name="adj" fmla="val 10000"/>
          </a:avLst>
        </a:prstGeom>
        <a:solidFill>
          <a:schemeClr val="tx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266700">
            <a:lnSpc>
              <a:spcPct val="90000"/>
            </a:lnSpc>
            <a:spcBef>
              <a:spcPct val="0"/>
            </a:spcBef>
            <a:spcAft>
              <a:spcPct val="35000"/>
            </a:spcAft>
            <a:buNone/>
          </a:pPr>
          <a:r>
            <a:rPr lang="en-AU" sz="600" b="1" kern="1200" dirty="0"/>
            <a:t>Open Communication</a:t>
          </a:r>
        </a:p>
      </dsp:txBody>
      <dsp:txXfrm>
        <a:off x="1702048" y="417961"/>
        <a:ext cx="607383" cy="3298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422B98-FEEC-4EA4-BE47-0DF7E6EF97DB}">
      <dsp:nvSpPr>
        <dsp:cNvPr id="0" name=""/>
        <dsp:cNvSpPr/>
      </dsp:nvSpPr>
      <dsp:spPr>
        <a:xfrm>
          <a:off x="41430" y="165915"/>
          <a:ext cx="1097991" cy="905613"/>
        </a:xfrm>
        <a:prstGeom prst="roundRect">
          <a:avLst>
            <a:gd name="adj" fmla="val 10000"/>
          </a:avLst>
        </a:prstGeom>
        <a:solidFill>
          <a:schemeClr val="lt1">
            <a:alpha val="90000"/>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57150" lvl="1" indent="-57150" algn="l" defTabSz="355600">
            <a:lnSpc>
              <a:spcPct val="90000"/>
            </a:lnSpc>
            <a:spcBef>
              <a:spcPct val="0"/>
            </a:spcBef>
            <a:spcAft>
              <a:spcPct val="15000"/>
            </a:spcAft>
            <a:buChar char="•"/>
          </a:pPr>
          <a:r>
            <a:rPr lang="en-AU" sz="800" kern="1200" dirty="0">
              <a:solidFill>
                <a:schemeClr val="tx2"/>
              </a:solidFill>
            </a:rPr>
            <a:t>Little agreement</a:t>
          </a:r>
        </a:p>
        <a:p>
          <a:pPr marL="57150" lvl="1" indent="-57150" algn="l" defTabSz="355600">
            <a:lnSpc>
              <a:spcPct val="90000"/>
            </a:lnSpc>
            <a:spcBef>
              <a:spcPct val="0"/>
            </a:spcBef>
            <a:spcAft>
              <a:spcPct val="15000"/>
            </a:spcAft>
            <a:buChar char="•"/>
          </a:pPr>
          <a:r>
            <a:rPr lang="en-AU" sz="800" kern="1200" dirty="0">
              <a:solidFill>
                <a:schemeClr val="tx2"/>
              </a:solidFill>
            </a:rPr>
            <a:t>Unclear purpose</a:t>
          </a:r>
        </a:p>
        <a:p>
          <a:pPr marL="57150" lvl="1" indent="-57150" algn="l" defTabSz="355600">
            <a:lnSpc>
              <a:spcPct val="90000"/>
            </a:lnSpc>
            <a:spcBef>
              <a:spcPct val="0"/>
            </a:spcBef>
            <a:spcAft>
              <a:spcPct val="15000"/>
            </a:spcAft>
            <a:buChar char="•"/>
          </a:pPr>
          <a:r>
            <a:rPr lang="en-AU" sz="800" kern="1200" dirty="0">
              <a:solidFill>
                <a:schemeClr val="tx2"/>
              </a:solidFill>
            </a:rPr>
            <a:t>Require guidance and direction</a:t>
          </a:r>
        </a:p>
        <a:p>
          <a:pPr marL="57150" lvl="1" indent="-57150" algn="l" defTabSz="355600">
            <a:lnSpc>
              <a:spcPct val="90000"/>
            </a:lnSpc>
            <a:spcBef>
              <a:spcPct val="0"/>
            </a:spcBef>
            <a:spcAft>
              <a:spcPct val="15000"/>
            </a:spcAft>
            <a:buChar char="•"/>
          </a:pPr>
          <a:r>
            <a:rPr lang="en-AU" sz="800" kern="1200" dirty="0">
              <a:solidFill>
                <a:schemeClr val="tx2"/>
              </a:solidFill>
            </a:rPr>
            <a:t>Support</a:t>
          </a:r>
        </a:p>
      </dsp:txBody>
      <dsp:txXfrm>
        <a:off x="62271" y="186756"/>
        <a:ext cx="1056309" cy="669871"/>
      </dsp:txXfrm>
    </dsp:sp>
    <dsp:sp modelId="{0F51C18D-0DCE-4027-AA93-D446FD3CFC0C}">
      <dsp:nvSpPr>
        <dsp:cNvPr id="0" name=""/>
        <dsp:cNvSpPr/>
      </dsp:nvSpPr>
      <dsp:spPr>
        <a:xfrm>
          <a:off x="596596" y="159386"/>
          <a:ext cx="1539171" cy="1539171"/>
        </a:xfrm>
        <a:prstGeom prst="leftCircularArrow">
          <a:avLst>
            <a:gd name="adj1" fmla="val 5272"/>
            <a:gd name="adj2" fmla="val 683198"/>
            <a:gd name="adj3" fmla="val 2458675"/>
            <a:gd name="adj4" fmla="val 9024455"/>
            <a:gd name="adj5" fmla="val 6151"/>
          </a:avLst>
        </a:prstGeom>
        <a:solidFill>
          <a:schemeClr val="accent5"/>
        </a:solidFill>
        <a:ln>
          <a:noFill/>
        </a:ln>
        <a:effectLst/>
      </dsp:spPr>
      <dsp:style>
        <a:lnRef idx="0">
          <a:scrgbClr r="0" g="0" b="0"/>
        </a:lnRef>
        <a:fillRef idx="1">
          <a:scrgbClr r="0" g="0" b="0"/>
        </a:fillRef>
        <a:effectRef idx="0">
          <a:scrgbClr r="0" g="0" b="0"/>
        </a:effectRef>
        <a:fontRef idx="minor">
          <a:schemeClr val="lt1"/>
        </a:fontRef>
      </dsp:style>
    </dsp:sp>
    <dsp:sp modelId="{27E5DD3D-7A08-4C2D-9FCA-02BFF9FEC3CA}">
      <dsp:nvSpPr>
        <dsp:cNvPr id="0" name=""/>
        <dsp:cNvSpPr/>
      </dsp:nvSpPr>
      <dsp:spPr>
        <a:xfrm>
          <a:off x="285428" y="877480"/>
          <a:ext cx="975992" cy="388120"/>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AU" sz="1400" kern="1200" dirty="0"/>
            <a:t>Forming</a:t>
          </a:r>
        </a:p>
      </dsp:txBody>
      <dsp:txXfrm>
        <a:off x="296796" y="888848"/>
        <a:ext cx="953256" cy="365384"/>
      </dsp:txXfrm>
    </dsp:sp>
    <dsp:sp modelId="{127B53EF-2A86-425B-AD43-9CDBAE4F8BFC}">
      <dsp:nvSpPr>
        <dsp:cNvPr id="0" name=""/>
        <dsp:cNvSpPr/>
      </dsp:nvSpPr>
      <dsp:spPr>
        <a:xfrm>
          <a:off x="1647847" y="165915"/>
          <a:ext cx="1097991" cy="905613"/>
        </a:xfrm>
        <a:prstGeom prst="roundRect">
          <a:avLst>
            <a:gd name="adj" fmla="val 10000"/>
          </a:avLst>
        </a:prstGeom>
        <a:solidFill>
          <a:schemeClr val="lt1">
            <a:alpha val="90000"/>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57150" lvl="1" indent="-57150" algn="l" defTabSz="355600">
            <a:lnSpc>
              <a:spcPct val="90000"/>
            </a:lnSpc>
            <a:spcBef>
              <a:spcPct val="0"/>
            </a:spcBef>
            <a:spcAft>
              <a:spcPct val="15000"/>
            </a:spcAft>
            <a:buChar char="•"/>
          </a:pPr>
          <a:r>
            <a:rPr lang="en-AU" sz="800" kern="1200" dirty="0">
              <a:solidFill>
                <a:schemeClr val="tx2"/>
              </a:solidFill>
            </a:rPr>
            <a:t>Potential disagreements</a:t>
          </a:r>
        </a:p>
        <a:p>
          <a:pPr marL="57150" lvl="1" indent="-57150" algn="l" defTabSz="355600">
            <a:lnSpc>
              <a:spcPct val="90000"/>
            </a:lnSpc>
            <a:spcBef>
              <a:spcPct val="0"/>
            </a:spcBef>
            <a:spcAft>
              <a:spcPct val="15000"/>
            </a:spcAft>
            <a:buChar char="•"/>
          </a:pPr>
          <a:r>
            <a:rPr lang="en-AU" sz="800" kern="1200" dirty="0">
              <a:solidFill>
                <a:schemeClr val="tx2"/>
              </a:solidFill>
            </a:rPr>
            <a:t>Increased clarity of purpose</a:t>
          </a:r>
        </a:p>
        <a:p>
          <a:pPr marL="57150" lvl="1" indent="-57150" algn="l" defTabSz="355600">
            <a:lnSpc>
              <a:spcPct val="90000"/>
            </a:lnSpc>
            <a:spcBef>
              <a:spcPct val="0"/>
            </a:spcBef>
            <a:spcAft>
              <a:spcPct val="15000"/>
            </a:spcAft>
            <a:buChar char="•"/>
          </a:pPr>
          <a:r>
            <a:rPr lang="en-AU" sz="800" kern="1200" dirty="0">
              <a:solidFill>
                <a:schemeClr val="tx2"/>
              </a:solidFill>
            </a:rPr>
            <a:t>Power struggles</a:t>
          </a:r>
        </a:p>
      </dsp:txBody>
      <dsp:txXfrm>
        <a:off x="1668688" y="380816"/>
        <a:ext cx="1056309" cy="669871"/>
      </dsp:txXfrm>
    </dsp:sp>
    <dsp:sp modelId="{18F98BB8-BBDD-4B9F-BEA1-9C9D17B4B796}">
      <dsp:nvSpPr>
        <dsp:cNvPr id="0" name=""/>
        <dsp:cNvSpPr/>
      </dsp:nvSpPr>
      <dsp:spPr>
        <a:xfrm>
          <a:off x="2201683" y="-482717"/>
          <a:ext cx="1679819" cy="1679819"/>
        </a:xfrm>
        <a:prstGeom prst="circularArrow">
          <a:avLst>
            <a:gd name="adj1" fmla="val 4831"/>
            <a:gd name="adj2" fmla="val 619126"/>
            <a:gd name="adj3" fmla="val 19131378"/>
            <a:gd name="adj4" fmla="val 12501525"/>
            <a:gd name="adj5" fmla="val 5636"/>
          </a:avLst>
        </a:prstGeom>
        <a:solidFill>
          <a:schemeClr val="accent5"/>
        </a:solidFill>
        <a:ln>
          <a:noFill/>
        </a:ln>
        <a:effectLst/>
      </dsp:spPr>
      <dsp:style>
        <a:lnRef idx="0">
          <a:scrgbClr r="0" g="0" b="0"/>
        </a:lnRef>
        <a:fillRef idx="1">
          <a:scrgbClr r="0" g="0" b="0"/>
        </a:fillRef>
        <a:effectRef idx="0">
          <a:scrgbClr r="0" g="0" b="0"/>
        </a:effectRef>
        <a:fontRef idx="minor">
          <a:schemeClr val="lt1"/>
        </a:fontRef>
      </dsp:style>
    </dsp:sp>
    <dsp:sp modelId="{F22F337C-81D8-47D0-8CD2-77F2401F8763}">
      <dsp:nvSpPr>
        <dsp:cNvPr id="0" name=""/>
        <dsp:cNvSpPr/>
      </dsp:nvSpPr>
      <dsp:spPr>
        <a:xfrm>
          <a:off x="1891845" y="0"/>
          <a:ext cx="975992" cy="388120"/>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AU" sz="1400" kern="1200" dirty="0"/>
            <a:t>Storming</a:t>
          </a:r>
        </a:p>
      </dsp:txBody>
      <dsp:txXfrm>
        <a:off x="1903213" y="11368"/>
        <a:ext cx="953256" cy="365384"/>
      </dsp:txXfrm>
    </dsp:sp>
    <dsp:sp modelId="{0312C686-B0CA-4A81-8920-4D516ABB4CCF}">
      <dsp:nvSpPr>
        <dsp:cNvPr id="0" name=""/>
        <dsp:cNvSpPr/>
      </dsp:nvSpPr>
      <dsp:spPr>
        <a:xfrm>
          <a:off x="3254264" y="165915"/>
          <a:ext cx="1097991" cy="905613"/>
        </a:xfrm>
        <a:prstGeom prst="roundRect">
          <a:avLst>
            <a:gd name="adj" fmla="val 10000"/>
          </a:avLst>
        </a:prstGeom>
        <a:solidFill>
          <a:schemeClr val="lt1">
            <a:alpha val="90000"/>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57150" lvl="1" indent="-57150" algn="l" defTabSz="355600">
            <a:lnSpc>
              <a:spcPct val="90000"/>
            </a:lnSpc>
            <a:spcBef>
              <a:spcPct val="0"/>
            </a:spcBef>
            <a:spcAft>
              <a:spcPct val="15000"/>
            </a:spcAft>
            <a:buChar char="•"/>
          </a:pPr>
          <a:r>
            <a:rPr lang="en-AU" sz="800" kern="1200" dirty="0">
              <a:solidFill>
                <a:schemeClr val="tx2"/>
              </a:solidFill>
            </a:rPr>
            <a:t>Agreement and consensus</a:t>
          </a:r>
        </a:p>
        <a:p>
          <a:pPr marL="57150" lvl="1" indent="-57150" algn="l" defTabSz="355600">
            <a:lnSpc>
              <a:spcPct val="90000"/>
            </a:lnSpc>
            <a:spcBef>
              <a:spcPct val="0"/>
            </a:spcBef>
            <a:spcAft>
              <a:spcPct val="15000"/>
            </a:spcAft>
            <a:buChar char="•"/>
          </a:pPr>
          <a:r>
            <a:rPr lang="en-AU" sz="800" kern="1200" dirty="0">
              <a:solidFill>
                <a:schemeClr val="tx2"/>
              </a:solidFill>
            </a:rPr>
            <a:t>Clear roles and responsibilities</a:t>
          </a:r>
        </a:p>
        <a:p>
          <a:pPr marL="57150" lvl="1" indent="-57150" algn="l" defTabSz="355600">
            <a:lnSpc>
              <a:spcPct val="90000"/>
            </a:lnSpc>
            <a:spcBef>
              <a:spcPct val="0"/>
            </a:spcBef>
            <a:spcAft>
              <a:spcPct val="15000"/>
            </a:spcAft>
            <a:buChar char="•"/>
          </a:pPr>
          <a:r>
            <a:rPr lang="en-AU" sz="800" kern="1200" dirty="0">
              <a:solidFill>
                <a:schemeClr val="tx2"/>
              </a:solidFill>
            </a:rPr>
            <a:t>Facilitation </a:t>
          </a:r>
        </a:p>
      </dsp:txBody>
      <dsp:txXfrm>
        <a:off x="3275105" y="186756"/>
        <a:ext cx="1056309" cy="669871"/>
      </dsp:txXfrm>
    </dsp:sp>
    <dsp:sp modelId="{E721C768-A05B-47D3-B5CB-9007CB00E5D5}">
      <dsp:nvSpPr>
        <dsp:cNvPr id="0" name=""/>
        <dsp:cNvSpPr/>
      </dsp:nvSpPr>
      <dsp:spPr>
        <a:xfrm>
          <a:off x="3809429" y="159386"/>
          <a:ext cx="1539171" cy="1539171"/>
        </a:xfrm>
        <a:prstGeom prst="leftCircularArrow">
          <a:avLst>
            <a:gd name="adj1" fmla="val 5272"/>
            <a:gd name="adj2" fmla="val 683198"/>
            <a:gd name="adj3" fmla="val 2458675"/>
            <a:gd name="adj4" fmla="val 9024455"/>
            <a:gd name="adj5" fmla="val 6151"/>
          </a:avLst>
        </a:prstGeom>
        <a:solidFill>
          <a:schemeClr val="accent5"/>
        </a:solidFill>
        <a:ln>
          <a:noFill/>
        </a:ln>
        <a:effectLst/>
      </dsp:spPr>
      <dsp:style>
        <a:lnRef idx="0">
          <a:scrgbClr r="0" g="0" b="0"/>
        </a:lnRef>
        <a:fillRef idx="1">
          <a:scrgbClr r="0" g="0" b="0"/>
        </a:fillRef>
        <a:effectRef idx="0">
          <a:scrgbClr r="0" g="0" b="0"/>
        </a:effectRef>
        <a:fontRef idx="minor">
          <a:schemeClr val="lt1"/>
        </a:fontRef>
      </dsp:style>
    </dsp:sp>
    <dsp:sp modelId="{75F068BC-2962-4C4B-8A5D-7ACE09BF17DF}">
      <dsp:nvSpPr>
        <dsp:cNvPr id="0" name=""/>
        <dsp:cNvSpPr/>
      </dsp:nvSpPr>
      <dsp:spPr>
        <a:xfrm>
          <a:off x="3498262" y="877480"/>
          <a:ext cx="975992" cy="388120"/>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AU" sz="1400" kern="1200" dirty="0"/>
            <a:t>Norming</a:t>
          </a:r>
        </a:p>
      </dsp:txBody>
      <dsp:txXfrm>
        <a:off x="3509630" y="888848"/>
        <a:ext cx="953256" cy="365384"/>
      </dsp:txXfrm>
    </dsp:sp>
    <dsp:sp modelId="{003E343C-A509-4BAE-BDDA-273ED1120EEF}">
      <dsp:nvSpPr>
        <dsp:cNvPr id="0" name=""/>
        <dsp:cNvSpPr/>
      </dsp:nvSpPr>
      <dsp:spPr>
        <a:xfrm>
          <a:off x="4860681" y="165915"/>
          <a:ext cx="1097991" cy="905613"/>
        </a:xfrm>
        <a:prstGeom prst="roundRect">
          <a:avLst>
            <a:gd name="adj" fmla="val 10000"/>
          </a:avLst>
        </a:prstGeom>
        <a:solidFill>
          <a:schemeClr val="lt1">
            <a:alpha val="90000"/>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57150" lvl="1" indent="-57150" algn="l" defTabSz="355600">
            <a:lnSpc>
              <a:spcPct val="90000"/>
            </a:lnSpc>
            <a:spcBef>
              <a:spcPct val="0"/>
            </a:spcBef>
            <a:spcAft>
              <a:spcPct val="15000"/>
            </a:spcAft>
            <a:buChar char="•"/>
          </a:pPr>
          <a:r>
            <a:rPr lang="en-AU" sz="800" kern="1200" dirty="0">
              <a:solidFill>
                <a:schemeClr val="tx2"/>
              </a:solidFill>
            </a:rPr>
            <a:t>Clear vision and purpose</a:t>
          </a:r>
        </a:p>
        <a:p>
          <a:pPr marL="57150" lvl="1" indent="-57150" algn="l" defTabSz="355600">
            <a:lnSpc>
              <a:spcPct val="90000"/>
            </a:lnSpc>
            <a:spcBef>
              <a:spcPct val="0"/>
            </a:spcBef>
            <a:spcAft>
              <a:spcPct val="15000"/>
            </a:spcAft>
            <a:buChar char="•"/>
          </a:pPr>
          <a:r>
            <a:rPr lang="en-AU" sz="800" kern="1200" dirty="0">
              <a:solidFill>
                <a:schemeClr val="tx2"/>
              </a:solidFill>
            </a:rPr>
            <a:t>Focus on achievement</a:t>
          </a:r>
        </a:p>
        <a:p>
          <a:pPr marL="57150" lvl="1" indent="-57150" algn="l" defTabSz="355600">
            <a:lnSpc>
              <a:spcPct val="90000"/>
            </a:lnSpc>
            <a:spcBef>
              <a:spcPct val="0"/>
            </a:spcBef>
            <a:spcAft>
              <a:spcPct val="15000"/>
            </a:spcAft>
            <a:buChar char="•"/>
          </a:pPr>
          <a:r>
            <a:rPr lang="en-AU" sz="800" kern="1200" dirty="0">
              <a:solidFill>
                <a:schemeClr val="tx2"/>
              </a:solidFill>
            </a:rPr>
            <a:t>Delegation </a:t>
          </a:r>
        </a:p>
      </dsp:txBody>
      <dsp:txXfrm>
        <a:off x="4881522" y="380816"/>
        <a:ext cx="1056309" cy="669871"/>
      </dsp:txXfrm>
    </dsp:sp>
    <dsp:sp modelId="{5673B080-E1D0-4EC8-B50A-7A3305B4E23E}">
      <dsp:nvSpPr>
        <dsp:cNvPr id="0" name=""/>
        <dsp:cNvSpPr/>
      </dsp:nvSpPr>
      <dsp:spPr>
        <a:xfrm>
          <a:off x="5414517" y="-482717"/>
          <a:ext cx="1679819" cy="1679819"/>
        </a:xfrm>
        <a:prstGeom prst="circularArrow">
          <a:avLst>
            <a:gd name="adj1" fmla="val 4831"/>
            <a:gd name="adj2" fmla="val 619126"/>
            <a:gd name="adj3" fmla="val 19131378"/>
            <a:gd name="adj4" fmla="val 12501525"/>
            <a:gd name="adj5" fmla="val 5636"/>
          </a:avLst>
        </a:prstGeom>
        <a:solidFill>
          <a:schemeClr val="accent5"/>
        </a:solidFill>
        <a:ln>
          <a:noFill/>
        </a:ln>
        <a:effectLst/>
      </dsp:spPr>
      <dsp:style>
        <a:lnRef idx="0">
          <a:scrgbClr r="0" g="0" b="0"/>
        </a:lnRef>
        <a:fillRef idx="1">
          <a:scrgbClr r="0" g="0" b="0"/>
        </a:fillRef>
        <a:effectRef idx="0">
          <a:scrgbClr r="0" g="0" b="0"/>
        </a:effectRef>
        <a:fontRef idx="minor">
          <a:schemeClr val="lt1"/>
        </a:fontRef>
      </dsp:style>
    </dsp:sp>
    <dsp:sp modelId="{701B2759-6642-43C8-BC4C-C84F72F998FD}">
      <dsp:nvSpPr>
        <dsp:cNvPr id="0" name=""/>
        <dsp:cNvSpPr/>
      </dsp:nvSpPr>
      <dsp:spPr>
        <a:xfrm>
          <a:off x="5104679" y="0"/>
          <a:ext cx="975992" cy="388120"/>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AU" sz="1400" kern="1200" dirty="0"/>
            <a:t>Performing</a:t>
          </a:r>
        </a:p>
      </dsp:txBody>
      <dsp:txXfrm>
        <a:off x="5116047" y="11368"/>
        <a:ext cx="953256" cy="365384"/>
      </dsp:txXfrm>
    </dsp:sp>
    <dsp:sp modelId="{74615E6A-22CB-45F9-A471-BA167722D56A}">
      <dsp:nvSpPr>
        <dsp:cNvPr id="0" name=""/>
        <dsp:cNvSpPr/>
      </dsp:nvSpPr>
      <dsp:spPr>
        <a:xfrm>
          <a:off x="6467098" y="165915"/>
          <a:ext cx="1097991" cy="905613"/>
        </a:xfrm>
        <a:prstGeom prst="roundRect">
          <a:avLst>
            <a:gd name="adj" fmla="val 10000"/>
          </a:avLst>
        </a:prstGeom>
        <a:solidFill>
          <a:schemeClr val="lt1">
            <a:alpha val="90000"/>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57150" lvl="1" indent="-57150" algn="l" defTabSz="355600">
            <a:lnSpc>
              <a:spcPct val="90000"/>
            </a:lnSpc>
            <a:spcBef>
              <a:spcPct val="0"/>
            </a:spcBef>
            <a:spcAft>
              <a:spcPct val="15000"/>
            </a:spcAft>
            <a:buChar char="•"/>
          </a:pPr>
          <a:r>
            <a:rPr lang="en-AU" sz="800" kern="1200" dirty="0">
              <a:solidFill>
                <a:schemeClr val="tx2"/>
              </a:solidFill>
            </a:rPr>
            <a:t>Task completion</a:t>
          </a:r>
        </a:p>
        <a:p>
          <a:pPr marL="57150" lvl="1" indent="-57150" algn="l" defTabSz="355600">
            <a:lnSpc>
              <a:spcPct val="90000"/>
            </a:lnSpc>
            <a:spcBef>
              <a:spcPct val="0"/>
            </a:spcBef>
            <a:spcAft>
              <a:spcPct val="15000"/>
            </a:spcAft>
            <a:buChar char="•"/>
          </a:pPr>
          <a:r>
            <a:rPr lang="en-AU" sz="800" kern="1200" dirty="0">
              <a:solidFill>
                <a:schemeClr val="tx2"/>
              </a:solidFill>
            </a:rPr>
            <a:t>Good feeling about achievements</a:t>
          </a:r>
        </a:p>
        <a:p>
          <a:pPr marL="57150" lvl="1" indent="-57150" algn="l" defTabSz="355600">
            <a:lnSpc>
              <a:spcPct val="90000"/>
            </a:lnSpc>
            <a:spcBef>
              <a:spcPct val="0"/>
            </a:spcBef>
            <a:spcAft>
              <a:spcPct val="15000"/>
            </a:spcAft>
            <a:buChar char="•"/>
          </a:pPr>
          <a:r>
            <a:rPr lang="en-AU" sz="800" kern="1200" dirty="0">
              <a:solidFill>
                <a:schemeClr val="tx2"/>
              </a:solidFill>
            </a:rPr>
            <a:t>Recognition of success</a:t>
          </a:r>
        </a:p>
      </dsp:txBody>
      <dsp:txXfrm>
        <a:off x="6487939" y="186756"/>
        <a:ext cx="1056309" cy="669871"/>
      </dsp:txXfrm>
    </dsp:sp>
    <dsp:sp modelId="{F618AD20-C033-43F1-97A9-C79E667EC322}">
      <dsp:nvSpPr>
        <dsp:cNvPr id="0" name=""/>
        <dsp:cNvSpPr/>
      </dsp:nvSpPr>
      <dsp:spPr>
        <a:xfrm>
          <a:off x="6711096" y="877480"/>
          <a:ext cx="975992" cy="388120"/>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AU" sz="1400" kern="1200" dirty="0"/>
            <a:t>Adjourning</a:t>
          </a:r>
        </a:p>
      </dsp:txBody>
      <dsp:txXfrm>
        <a:off x="6722464" y="888848"/>
        <a:ext cx="953256" cy="365384"/>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DB6F6F-BF66-B147-B528-34B96D2910EC}" type="datetimeFigureOut">
              <a:rPr lang="en-US" smtClean="0"/>
              <a:t>11/5/2019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6696EE-E175-4144-B35C-D4A1B167B917}" type="slidenum">
              <a:rPr lang="en-US" smtClean="0"/>
              <a:t>‹#›</a:t>
            </a:fld>
            <a:endParaRPr lang="en-US"/>
          </a:p>
        </p:txBody>
      </p:sp>
    </p:spTree>
    <p:extLst>
      <p:ext uri="{BB962C8B-B14F-4D97-AF65-F5344CB8AC3E}">
        <p14:creationId xmlns:p14="http://schemas.microsoft.com/office/powerpoint/2010/main" val="1513577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Arial" charset="0"/>
                <a:ea typeface="ＭＳ Ｐゴシック" pitchFamily="-80" charset="-128"/>
                <a:cs typeface="+mn-cs"/>
              </a:rPr>
              <a:t>Where there is a transition from the initial contact person to the Lead Professional, the initial contact person should arrange a handover meeting. This meeting should occur with the learner and family present so that they have the opportunity to provide any additional information where they feel necessary. </a:t>
            </a:r>
          </a:p>
          <a:p>
            <a:r>
              <a:rPr lang="en-AU" sz="1200" kern="1200" dirty="0">
                <a:solidFill>
                  <a:schemeClr val="tx1"/>
                </a:solidFill>
                <a:effectLst/>
                <a:latin typeface="Arial" charset="0"/>
                <a:ea typeface="ＭＳ Ｐゴシック" pitchFamily="-80" charset="-128"/>
                <a:cs typeface="+mn-cs"/>
              </a:rPr>
              <a:t>The initial contact person will often continue to be part of the team, as they are most likely someone who is working closely with the learner.</a:t>
            </a:r>
            <a:endParaRPr lang="en-US" dirty="0"/>
          </a:p>
          <a:p>
            <a:endParaRPr lang="en-AU" dirty="0"/>
          </a:p>
        </p:txBody>
      </p:sp>
      <p:sp>
        <p:nvSpPr>
          <p:cNvPr id="4" name="Slide Number Placeholder 3"/>
          <p:cNvSpPr>
            <a:spLocks noGrp="1"/>
          </p:cNvSpPr>
          <p:nvPr>
            <p:ph type="sldNum" sz="quarter" idx="10"/>
          </p:nvPr>
        </p:nvSpPr>
        <p:spPr/>
        <p:txBody>
          <a:bodyPr/>
          <a:lstStyle/>
          <a:p>
            <a:fld id="{ED6696EE-E175-4144-B35C-D4A1B167B917}" type="slidenum">
              <a:rPr lang="en-US" smtClean="0"/>
              <a:t>6</a:t>
            </a:fld>
            <a:endParaRPr lang="en-US"/>
          </a:p>
        </p:txBody>
      </p:sp>
    </p:spTree>
    <p:extLst>
      <p:ext uri="{BB962C8B-B14F-4D97-AF65-F5344CB8AC3E}">
        <p14:creationId xmlns:p14="http://schemas.microsoft.com/office/powerpoint/2010/main" val="3855217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D6696EE-E175-4144-B35C-D4A1B167B917}" type="slidenum">
              <a:rPr lang="en-US" smtClean="0"/>
              <a:t>11</a:t>
            </a:fld>
            <a:endParaRPr lang="en-US"/>
          </a:p>
        </p:txBody>
      </p:sp>
    </p:spTree>
    <p:extLst>
      <p:ext uri="{BB962C8B-B14F-4D97-AF65-F5344CB8AC3E}">
        <p14:creationId xmlns:p14="http://schemas.microsoft.com/office/powerpoint/2010/main" val="2590477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Reference??</a:t>
            </a:r>
          </a:p>
          <a:p>
            <a:endParaRPr lang="en-AU" dirty="0"/>
          </a:p>
        </p:txBody>
      </p:sp>
      <p:sp>
        <p:nvSpPr>
          <p:cNvPr id="4" name="Slide Number Placeholder 3"/>
          <p:cNvSpPr>
            <a:spLocks noGrp="1"/>
          </p:cNvSpPr>
          <p:nvPr>
            <p:ph type="sldNum" sz="quarter" idx="10"/>
          </p:nvPr>
        </p:nvSpPr>
        <p:spPr/>
        <p:txBody>
          <a:bodyPr/>
          <a:lstStyle/>
          <a:p>
            <a:fld id="{ED6696EE-E175-4144-B35C-D4A1B167B917}" type="slidenum">
              <a:rPr lang="en-US" smtClean="0"/>
              <a:t>13</a:t>
            </a:fld>
            <a:endParaRPr lang="en-US"/>
          </a:p>
        </p:txBody>
      </p:sp>
    </p:spTree>
    <p:extLst>
      <p:ext uri="{BB962C8B-B14F-4D97-AF65-F5344CB8AC3E}">
        <p14:creationId xmlns:p14="http://schemas.microsoft.com/office/powerpoint/2010/main" val="870215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Preparation is key. Planning before a team </a:t>
            </a:r>
            <a:r>
              <a:rPr lang="en-US" sz="1200" baseline="0" dirty="0">
                <a:latin typeface="Arial" panose="020B0604020202020204" pitchFamily="34" charset="0"/>
                <a:cs typeface="Arial" panose="020B0604020202020204" pitchFamily="34" charset="0"/>
              </a:rPr>
              <a:t>meeting will help make sure it is as effective as possible</a:t>
            </a:r>
            <a:endParaRPr lang="en-US" sz="1200" dirty="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fld id="{ED6696EE-E175-4144-B35C-D4A1B167B917}" type="slidenum">
              <a:rPr lang="en-US" smtClean="0"/>
              <a:t>18</a:t>
            </a:fld>
            <a:endParaRPr lang="en-US"/>
          </a:p>
        </p:txBody>
      </p:sp>
    </p:spTree>
    <p:extLst>
      <p:ext uri="{BB962C8B-B14F-4D97-AF65-F5344CB8AC3E}">
        <p14:creationId xmlns:p14="http://schemas.microsoft.com/office/powerpoint/2010/main" val="28979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a:latin typeface="Arial" panose="020B0604020202020204" pitchFamily="34" charset="0"/>
                <a:cs typeface="Arial" panose="020B0604020202020204" pitchFamily="34" charset="0"/>
              </a:rPr>
              <a:t>The meeting can be completed face to face in a semi circle format. This allows the team to get together and discuss topics and complete activities. </a:t>
            </a:r>
          </a:p>
          <a:p>
            <a:endParaRPr lang="en-US" sz="1200" baseline="0" dirty="0">
              <a:latin typeface="Arial" panose="020B0604020202020204" pitchFamily="34" charset="0"/>
              <a:cs typeface="Arial" panose="020B0604020202020204" pitchFamily="34" charset="0"/>
            </a:endParaRPr>
          </a:p>
          <a:p>
            <a:r>
              <a:rPr lang="en-US" sz="1200" baseline="0" dirty="0">
                <a:latin typeface="Arial" panose="020B0604020202020204" pitchFamily="34" charset="0"/>
                <a:cs typeface="Arial" panose="020B0604020202020204" pitchFamily="34" charset="0"/>
              </a:rPr>
              <a:t>The Semi Circle is an informal room set up that remove barriers and allows for easy conversations</a:t>
            </a:r>
          </a:p>
          <a:p>
            <a:r>
              <a:rPr lang="en-US" sz="1200" baseline="0" dirty="0">
                <a:latin typeface="Arial" panose="020B0604020202020204" pitchFamily="34" charset="0"/>
                <a:cs typeface="Arial" panose="020B0604020202020204" pitchFamily="34" charset="0"/>
              </a:rPr>
              <a:t>The Table Format is a more formal discussions. </a:t>
            </a:r>
          </a:p>
          <a:p>
            <a:r>
              <a:rPr lang="en-US" sz="1200" baseline="0" dirty="0">
                <a:latin typeface="Arial" panose="020B0604020202020204" pitchFamily="34" charset="0"/>
                <a:cs typeface="Arial" panose="020B0604020202020204" pitchFamily="34" charset="0"/>
              </a:rPr>
              <a:t>The room set up is dependent on the room constraints. </a:t>
            </a:r>
          </a:p>
          <a:p>
            <a:endParaRPr lang="en-US" sz="1200" baseline="0" dirty="0">
              <a:latin typeface="Arial" panose="020B0604020202020204" pitchFamily="34" charset="0"/>
              <a:cs typeface="Arial" panose="020B0604020202020204" pitchFamily="34" charset="0"/>
            </a:endParaRPr>
          </a:p>
          <a:p>
            <a:pPr>
              <a:spcBef>
                <a:spcPts val="300"/>
              </a:spcBef>
              <a:spcAft>
                <a:spcPts val="300"/>
              </a:spcAft>
            </a:pPr>
            <a:r>
              <a:rPr lang="en-AU" sz="1200" b="1" dirty="0">
                <a:solidFill>
                  <a:schemeClr val="accent2"/>
                </a:solidFill>
                <a:latin typeface="Arial" panose="020B0604020202020204" pitchFamily="34" charset="0"/>
                <a:cs typeface="Arial" panose="020B0604020202020204" pitchFamily="34" charset="0"/>
              </a:rPr>
              <a:t>Using interactive activities and approaches such as a white board and butchers papers, can help engage the learner, family and members to initiate effective discussions</a:t>
            </a:r>
          </a:p>
          <a:p>
            <a:pPr>
              <a:spcBef>
                <a:spcPts val="300"/>
              </a:spcBef>
              <a:spcAft>
                <a:spcPts val="300"/>
              </a:spcAft>
            </a:pPr>
            <a:r>
              <a:rPr lang="en-AU" sz="1200" dirty="0">
                <a:latin typeface="Arial" panose="020B0604020202020204" pitchFamily="34" charset="0"/>
                <a:cs typeface="Arial" panose="020B0604020202020204" pitchFamily="34" charset="0"/>
              </a:rPr>
              <a:t>Various tools and props can be used to help initiate effective discussions. These tools and props can help engage and involve the learner, family and team members. </a:t>
            </a:r>
          </a:p>
          <a:p>
            <a:pPr>
              <a:spcBef>
                <a:spcPts val="300"/>
              </a:spcBef>
              <a:spcAft>
                <a:spcPts val="300"/>
              </a:spcAft>
            </a:pPr>
            <a:endParaRPr lang="en-AU" sz="1200" dirty="0">
              <a:latin typeface="Arial" panose="020B0604020202020204" pitchFamily="34" charset="0"/>
              <a:cs typeface="Arial" panose="020B0604020202020204" pitchFamily="34" charset="0"/>
            </a:endParaRPr>
          </a:p>
          <a:p>
            <a:pPr>
              <a:spcBef>
                <a:spcPts val="300"/>
              </a:spcBef>
              <a:spcAft>
                <a:spcPts val="300"/>
              </a:spcAft>
            </a:pPr>
            <a:r>
              <a:rPr lang="en-AU" sz="1200" dirty="0">
                <a:latin typeface="Arial" panose="020B0604020202020204" pitchFamily="34" charset="0"/>
                <a:cs typeface="Arial" panose="020B0604020202020204" pitchFamily="34" charset="0"/>
              </a:rPr>
              <a:t>These tools can be used in activities such as:</a:t>
            </a:r>
          </a:p>
          <a:p>
            <a:pPr marL="171210" indent="-171210">
              <a:spcBef>
                <a:spcPts val="300"/>
              </a:spcBef>
              <a:spcAft>
                <a:spcPts val="300"/>
              </a:spcAft>
              <a:buFont typeface="Arial" panose="020B0604020202020204" pitchFamily="34" charset="0"/>
              <a:buChar char="•"/>
            </a:pPr>
            <a:r>
              <a:rPr lang="en-AU" sz="1200" dirty="0">
                <a:latin typeface="Arial" panose="020B0604020202020204" pitchFamily="34" charset="0"/>
                <a:cs typeface="Arial" panose="020B0604020202020204" pitchFamily="34" charset="0"/>
              </a:rPr>
              <a:t>Discussing lessons learnt and successful strategies used in the past</a:t>
            </a:r>
          </a:p>
          <a:p>
            <a:pPr marL="171210" indent="-171210">
              <a:spcBef>
                <a:spcPts val="300"/>
              </a:spcBef>
              <a:spcAft>
                <a:spcPts val="300"/>
              </a:spcAft>
              <a:buFont typeface="Arial" panose="020B0604020202020204" pitchFamily="34" charset="0"/>
              <a:buChar char="•"/>
            </a:pPr>
            <a:r>
              <a:rPr lang="en-AU" sz="1200" dirty="0">
                <a:latin typeface="Arial" panose="020B0604020202020204" pitchFamily="34" charset="0"/>
                <a:cs typeface="Arial" panose="020B0604020202020204" pitchFamily="34" charset="0"/>
              </a:rPr>
              <a:t>Describing priorities of needs</a:t>
            </a:r>
          </a:p>
          <a:p>
            <a:pPr marL="171210" indent="-171210">
              <a:spcBef>
                <a:spcPts val="300"/>
              </a:spcBef>
              <a:spcAft>
                <a:spcPts val="300"/>
              </a:spcAft>
              <a:buFont typeface="Arial" panose="020B0604020202020204" pitchFamily="34" charset="0"/>
              <a:buChar char="•"/>
            </a:pPr>
            <a:r>
              <a:rPr lang="en-AU" sz="1200" dirty="0">
                <a:latin typeface="Arial" panose="020B0604020202020204" pitchFamily="34" charset="0"/>
                <a:cs typeface="Arial" panose="020B0604020202020204" pitchFamily="34" charset="0"/>
              </a:rPr>
              <a:t>Discussing the indicators of success </a:t>
            </a:r>
          </a:p>
          <a:p>
            <a:pPr marL="171210" indent="-171210">
              <a:spcBef>
                <a:spcPts val="300"/>
              </a:spcBef>
              <a:spcAft>
                <a:spcPts val="300"/>
              </a:spcAft>
              <a:buFont typeface="Arial" panose="020B0604020202020204" pitchFamily="34" charset="0"/>
              <a:buChar char="•"/>
            </a:pPr>
            <a:r>
              <a:rPr lang="en-AU" sz="1200" dirty="0">
                <a:latin typeface="Arial" panose="020B0604020202020204" pitchFamily="34" charset="0"/>
                <a:cs typeface="Arial" panose="020B0604020202020204" pitchFamily="34" charset="0"/>
              </a:rPr>
              <a:t>Defining strategies and actions </a:t>
            </a:r>
          </a:p>
          <a:p>
            <a:pPr marL="171210" indent="-171210">
              <a:spcBef>
                <a:spcPts val="300"/>
              </a:spcBef>
              <a:spcAft>
                <a:spcPts val="300"/>
              </a:spcAft>
              <a:buFont typeface="Arial" panose="020B0604020202020204" pitchFamily="34" charset="0"/>
              <a:buChar char="•"/>
            </a:pPr>
            <a:r>
              <a:rPr lang="en-AU" sz="1200" dirty="0">
                <a:latin typeface="Arial" panose="020B0604020202020204" pitchFamily="34" charset="0"/>
                <a:cs typeface="Arial" panose="020B0604020202020204" pitchFamily="34" charset="0"/>
              </a:rPr>
              <a:t>Assigning roles and responsibilities</a:t>
            </a:r>
          </a:p>
          <a:p>
            <a:endParaRPr lang="en-AU" dirty="0"/>
          </a:p>
        </p:txBody>
      </p:sp>
      <p:sp>
        <p:nvSpPr>
          <p:cNvPr id="4" name="Slide Number Placeholder 3"/>
          <p:cNvSpPr>
            <a:spLocks noGrp="1"/>
          </p:cNvSpPr>
          <p:nvPr>
            <p:ph type="sldNum" sz="quarter" idx="10"/>
          </p:nvPr>
        </p:nvSpPr>
        <p:spPr/>
        <p:txBody>
          <a:bodyPr/>
          <a:lstStyle/>
          <a:p>
            <a:fld id="{ED6696EE-E175-4144-B35C-D4A1B167B917}" type="slidenum">
              <a:rPr lang="en-US" smtClean="0"/>
              <a:t>19</a:t>
            </a:fld>
            <a:endParaRPr lang="en-US"/>
          </a:p>
        </p:txBody>
      </p:sp>
    </p:spTree>
    <p:extLst>
      <p:ext uri="{BB962C8B-B14F-4D97-AF65-F5344CB8AC3E}">
        <p14:creationId xmlns:p14="http://schemas.microsoft.com/office/powerpoint/2010/main" val="2754769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What other strategies might be used?</a:t>
            </a:r>
          </a:p>
          <a:p>
            <a:endParaRPr lang="en-AU" dirty="0"/>
          </a:p>
        </p:txBody>
      </p:sp>
      <p:sp>
        <p:nvSpPr>
          <p:cNvPr id="4" name="Slide Number Placeholder 3"/>
          <p:cNvSpPr>
            <a:spLocks noGrp="1"/>
          </p:cNvSpPr>
          <p:nvPr>
            <p:ph type="sldNum" sz="quarter" idx="10"/>
          </p:nvPr>
        </p:nvSpPr>
        <p:spPr/>
        <p:txBody>
          <a:bodyPr/>
          <a:lstStyle/>
          <a:p>
            <a:fld id="{ED6696EE-E175-4144-B35C-D4A1B167B917}" type="slidenum">
              <a:rPr lang="en-US" smtClean="0"/>
              <a:t>24</a:t>
            </a:fld>
            <a:endParaRPr lang="en-US"/>
          </a:p>
        </p:txBody>
      </p:sp>
    </p:spTree>
    <p:extLst>
      <p:ext uri="{BB962C8B-B14F-4D97-AF65-F5344CB8AC3E}">
        <p14:creationId xmlns:p14="http://schemas.microsoft.com/office/powerpoint/2010/main" val="789522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schemeClr val="tx1"/>
                </a:solidFill>
                <a:latin typeface="Arial" panose="020B0604020202020204" pitchFamily="34" charset="0"/>
                <a:cs typeface="Arial" panose="020B0604020202020204" pitchFamily="34" charset="0"/>
              </a:rPr>
              <a:t>Managing the discussion so that it stays effective and on track can be achieved by using the agenda and discussion techniques</a:t>
            </a:r>
          </a:p>
          <a:p>
            <a:endParaRPr lang="en-AU" dirty="0"/>
          </a:p>
        </p:txBody>
      </p:sp>
      <p:sp>
        <p:nvSpPr>
          <p:cNvPr id="4" name="Slide Number Placeholder 3"/>
          <p:cNvSpPr>
            <a:spLocks noGrp="1"/>
          </p:cNvSpPr>
          <p:nvPr>
            <p:ph type="sldNum" sz="quarter" idx="10"/>
          </p:nvPr>
        </p:nvSpPr>
        <p:spPr/>
        <p:txBody>
          <a:bodyPr/>
          <a:lstStyle/>
          <a:p>
            <a:fld id="{ED6696EE-E175-4144-B35C-D4A1B167B917}" type="slidenum">
              <a:rPr lang="en-US" smtClean="0"/>
              <a:t>25</a:t>
            </a:fld>
            <a:endParaRPr lang="en-US"/>
          </a:p>
        </p:txBody>
      </p:sp>
    </p:spTree>
    <p:extLst>
      <p:ext uri="{BB962C8B-B14F-4D97-AF65-F5344CB8AC3E}">
        <p14:creationId xmlns:p14="http://schemas.microsoft.com/office/powerpoint/2010/main" val="33783335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490753"/>
            <a:ext cx="9144000" cy="4572118"/>
          </a:xfrm>
          <a:prstGeom prst="rect">
            <a:avLst/>
          </a:prstGeom>
        </p:spPr>
      </p:pic>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39756"/>
            <a:ext cx="9144000" cy="1481069"/>
          </a:xfrm>
          <a:prstGeom prst="rect">
            <a:avLst/>
          </a:prstGeom>
        </p:spPr>
      </p:pic>
      <p:sp>
        <p:nvSpPr>
          <p:cNvPr id="12" name="Rectangle 11"/>
          <p:cNvSpPr/>
          <p:nvPr userDrawn="1"/>
        </p:nvSpPr>
        <p:spPr>
          <a:xfrm>
            <a:off x="0" y="6062870"/>
            <a:ext cx="9144000" cy="791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23850" y="370045"/>
            <a:ext cx="8461375" cy="790418"/>
          </a:xfrm>
        </p:spPr>
        <p:txBody>
          <a:bodyPr anchor="t">
            <a:normAutofit/>
          </a:bodyPr>
          <a:lstStyle>
            <a:lvl1pPr algn="l">
              <a:defRPr sz="2200"/>
            </a:lvl1pPr>
          </a:lstStyle>
          <a:p>
            <a:r>
              <a:rPr lang="en-US" dirty="0"/>
              <a:t>CLICK TO EDIT MASTER TITLE STYLE</a:t>
            </a:r>
          </a:p>
        </p:txBody>
      </p:sp>
      <p:pic>
        <p:nvPicPr>
          <p:cNvPr id="4" name="Picture 3">
            <a:extLst>
              <a:ext uri="{FF2B5EF4-FFF2-40B4-BE49-F238E27FC236}">
                <a16:creationId xmlns:a16="http://schemas.microsoft.com/office/drawing/2014/main" id="{3623F561-4D0C-A043-8F6E-663F20E9227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1527019"/>
            <a:ext cx="2514600" cy="5334000"/>
          </a:xfrm>
          <a:prstGeom prst="rect">
            <a:avLst/>
          </a:prstGeom>
        </p:spPr>
      </p:pic>
      <p:sp>
        <p:nvSpPr>
          <p:cNvPr id="13" name="Rectangle 12">
            <a:extLst>
              <a:ext uri="{FF2B5EF4-FFF2-40B4-BE49-F238E27FC236}">
                <a16:creationId xmlns:a16="http://schemas.microsoft.com/office/drawing/2014/main" id="{ABD5F51F-DE47-694A-B11A-F126108BDE66}"/>
              </a:ext>
            </a:extLst>
          </p:cNvPr>
          <p:cNvSpPr/>
          <p:nvPr userDrawn="1"/>
        </p:nvSpPr>
        <p:spPr>
          <a:xfrm>
            <a:off x="4941358" y="1977406"/>
            <a:ext cx="3843867" cy="3598584"/>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lang="en-AU" sz="1250" b="1" kern="1200" dirty="0">
                <a:solidFill>
                  <a:schemeClr val="tx1"/>
                </a:solidFill>
                <a:effectLst/>
                <a:latin typeface="+mn-lt"/>
                <a:ea typeface="+mn-ea"/>
                <a:cs typeface="+mn-cs"/>
              </a:rPr>
              <a:t>INSTRUCTIONS ONLY (DELETE WHEN READ)</a:t>
            </a:r>
            <a:endParaRPr lang="en-AU" sz="1250" kern="1200" dirty="0">
              <a:solidFill>
                <a:schemeClr val="tx1"/>
              </a:solidFill>
              <a:effectLst/>
              <a:latin typeface="+mn-lt"/>
              <a:ea typeface="+mn-ea"/>
              <a:cs typeface="+mn-cs"/>
            </a:endParaRPr>
          </a:p>
          <a:p>
            <a:pPr>
              <a:lnSpc>
                <a:spcPct val="150000"/>
              </a:lnSpc>
            </a:pPr>
            <a:r>
              <a:rPr lang="en-US" sz="1200" dirty="0">
                <a:solidFill>
                  <a:schemeClr val="bg2">
                    <a:lumMod val="10000"/>
                  </a:schemeClr>
                </a:solidFill>
              </a:rPr>
              <a:t>To update image, click VIEW in the menu at top, then SLIDE MASTER, You will then be able to right click the image and choose ‘Change Image…’</a:t>
            </a:r>
          </a:p>
          <a:p>
            <a:endParaRPr lang="en-GB" sz="1200" b="1" kern="1200" dirty="0">
              <a:solidFill>
                <a:schemeClr val="tx2"/>
              </a:solidFill>
              <a:effectLst/>
              <a:latin typeface="+mn-lt"/>
              <a:ea typeface="+mn-ea"/>
              <a:cs typeface="+mn-cs"/>
            </a:endParaRPr>
          </a:p>
          <a:p>
            <a:r>
              <a:rPr lang="en-GB" sz="1200" b="1" kern="1200" dirty="0">
                <a:solidFill>
                  <a:schemeClr val="tx2"/>
                </a:solidFill>
                <a:effectLst/>
                <a:latin typeface="+mn-lt"/>
                <a:ea typeface="+mn-ea"/>
                <a:cs typeface="+mn-cs"/>
              </a:rPr>
              <a:t>IMAGE ATTRIBUTION</a:t>
            </a:r>
            <a:endParaRPr lang="en-AU" sz="1200" b="1" kern="1200" dirty="0">
              <a:solidFill>
                <a:schemeClr val="tx2"/>
              </a:solidFill>
              <a:effectLst/>
              <a:latin typeface="+mn-lt"/>
              <a:ea typeface="+mn-ea"/>
              <a:cs typeface="+mn-cs"/>
            </a:endParaRPr>
          </a:p>
          <a:p>
            <a:pPr>
              <a:lnSpc>
                <a:spcPct val="150000"/>
              </a:lnSpc>
            </a:pPr>
            <a:r>
              <a:rPr lang="en-GB" sz="1200" kern="1200" dirty="0">
                <a:solidFill>
                  <a:schemeClr val="tx2"/>
                </a:solidFill>
                <a:effectLst/>
                <a:latin typeface="+mn-lt"/>
                <a:ea typeface="+mn-ea"/>
                <a:cs typeface="+mn-cs"/>
              </a:rPr>
              <a:t>Third party images, other than those licenced through the Department’s image management system, should be attributed as close to the work as possible. Attribution should include the work’s title, the name of the creator/owner, the source, and note the terms under which it was copied (for example ‘used with permission’ or ‘licensed under CC BY’).</a:t>
            </a:r>
            <a:endParaRPr lang="en-AU" sz="1200" kern="1200" dirty="0">
              <a:solidFill>
                <a:schemeClr val="tx2"/>
              </a:solidFill>
              <a:effectLst/>
              <a:latin typeface="+mn-lt"/>
              <a:ea typeface="+mn-ea"/>
              <a:cs typeface="+mn-cs"/>
            </a:endParaRPr>
          </a:p>
        </p:txBody>
      </p:sp>
    </p:spTree>
    <p:extLst>
      <p:ext uri="{BB962C8B-B14F-4D97-AF65-F5344CB8AC3E}">
        <p14:creationId xmlns:p14="http://schemas.microsoft.com/office/powerpoint/2010/main" val="399327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323851" y="1520824"/>
            <a:ext cx="8461374" cy="460851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05752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323851" y="1520825"/>
            <a:ext cx="4032249" cy="4608514"/>
          </a:xfrm>
          <a:prstGeom prst="rect">
            <a:avLst/>
          </a:prstGeom>
        </p:spPr>
        <p:txBody>
          <a:bodyPr/>
          <a:lstStyle>
            <a:lvl1pPr>
              <a:defRPr sz="2000"/>
            </a:lvl1pPr>
            <a:lvl3pPr marL="180000" indent="-180000">
              <a:tabLst/>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0"/>
          </p:nvPr>
        </p:nvSpPr>
        <p:spPr>
          <a:xfrm>
            <a:off x="4716463" y="1520825"/>
            <a:ext cx="4067175" cy="46085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7921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2 Column w pic">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323851" y="1520825"/>
            <a:ext cx="4032249" cy="4608514"/>
          </a:xfrm>
          <a:prstGeom prst="rect">
            <a:avLst/>
          </a:prstGeom>
        </p:spPr>
        <p:txBody>
          <a:bodyPr/>
          <a:lstStyle>
            <a:lvl1pPr>
              <a:defRPr sz="2000"/>
            </a:lvl1pPr>
            <a:lvl3pPr marL="180000" indent="-180000">
              <a:tabLst/>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0"/>
          </p:nvPr>
        </p:nvSpPr>
        <p:spPr>
          <a:xfrm>
            <a:off x="4716463" y="1520825"/>
            <a:ext cx="4427537" cy="46085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323852" y="1520824"/>
            <a:ext cx="2555873" cy="460851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4"/>
          </p:nvPr>
        </p:nvSpPr>
        <p:spPr>
          <a:xfrm>
            <a:off x="3240088" y="1520825"/>
            <a:ext cx="2592387" cy="46085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5"/>
          </p:nvPr>
        </p:nvSpPr>
        <p:spPr>
          <a:xfrm>
            <a:off x="6192838" y="1520825"/>
            <a:ext cx="2590800" cy="4608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9310148"/>
      </p:ext>
    </p:extLst>
  </p:cSld>
  <p:clrMapOvr>
    <a:masterClrMapping/>
  </p:clrMapOvr>
  <p:extLst>
    <p:ext uri="{DCECCB84-F9BA-43D5-87BE-67443E8EF086}">
      <p15:sldGuideLst xmlns:p15="http://schemas.microsoft.com/office/powerpoint/2012/main">
        <p15:guide id="1" pos="3674" userDrawn="1">
          <p15:clr>
            <a:srgbClr val="FBAE40"/>
          </p15:clr>
        </p15:guide>
        <p15:guide id="2" pos="390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3 Column with pic">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323852" y="1520824"/>
            <a:ext cx="2555873" cy="460851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4"/>
          </p:nvPr>
        </p:nvSpPr>
        <p:spPr>
          <a:xfrm>
            <a:off x="3240088" y="1520825"/>
            <a:ext cx="2592387" cy="46085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5"/>
          </p:nvPr>
        </p:nvSpPr>
        <p:spPr>
          <a:xfrm>
            <a:off x="6192838" y="1520825"/>
            <a:ext cx="2951162" cy="4608513"/>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extLst mod="1">
    <p:ext uri="{DCECCB84-F9BA-43D5-87BE-67443E8EF086}">
      <p15:sldGuideLst xmlns:p15="http://schemas.microsoft.com/office/powerpoint/2012/main">
        <p15:guide id="1" pos="3674">
          <p15:clr>
            <a:srgbClr val="FBAE40"/>
          </p15:clr>
        </p15:guide>
        <p15:guide id="2" pos="390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Divider">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879724" y="0"/>
            <a:ext cx="6264275" cy="6858000"/>
          </a:xfrm>
          <a:prstGeom prst="rect">
            <a:avLst/>
          </a:prstGeom>
        </p:spPr>
      </p:pic>
      <p:pic>
        <p:nvPicPr>
          <p:cNvPr id="2" name="Picture 1"/>
          <p:cNvPicPr>
            <a:picLocks noChangeAspect="1"/>
          </p:cNvPicPr>
          <p:nvPr userDrawn="1"/>
        </p:nvPicPr>
        <p:blipFill>
          <a:blip r:embed="rId3"/>
          <a:stretch>
            <a:fillRect/>
          </a:stretch>
        </p:blipFill>
        <p:spPr>
          <a:xfrm>
            <a:off x="1" y="1090"/>
            <a:ext cx="6669222" cy="6856910"/>
          </a:xfrm>
          <a:prstGeom prst="rect">
            <a:avLst/>
          </a:prstGeom>
        </p:spPr>
      </p:pic>
      <p:pic>
        <p:nvPicPr>
          <p:cNvPr id="11" name="Picture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7996" y="6312688"/>
            <a:ext cx="2425936" cy="356400"/>
          </a:xfrm>
          <a:prstGeom prst="rect">
            <a:avLst/>
          </a:prstGeom>
        </p:spPr>
      </p:pic>
      <p:sp>
        <p:nvSpPr>
          <p:cNvPr id="12" name="Rectangle 11"/>
          <p:cNvSpPr/>
          <p:nvPr userDrawn="1"/>
        </p:nvSpPr>
        <p:spPr>
          <a:xfrm>
            <a:off x="6360459" y="318486"/>
            <a:ext cx="2419926" cy="2038724"/>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1400" dirty="0">
                <a:solidFill>
                  <a:schemeClr val="bg2">
                    <a:lumMod val="10000"/>
                  </a:schemeClr>
                </a:solidFill>
              </a:rPr>
              <a:t>To update image, </a:t>
            </a:r>
          </a:p>
          <a:p>
            <a:pPr>
              <a:lnSpc>
                <a:spcPct val="150000"/>
              </a:lnSpc>
            </a:pPr>
            <a:r>
              <a:rPr lang="en-US" sz="1400" dirty="0">
                <a:solidFill>
                  <a:schemeClr val="bg2">
                    <a:lumMod val="10000"/>
                  </a:schemeClr>
                </a:solidFill>
              </a:rPr>
              <a:t>Click VIEW in the menu at top, then SLIDE MASTER, You will then be able to right click the image and choose ‘Change Image…’</a:t>
            </a:r>
          </a:p>
        </p:txBody>
      </p:sp>
      <p:sp>
        <p:nvSpPr>
          <p:cNvPr id="16" name="Text Placeholder 2"/>
          <p:cNvSpPr>
            <a:spLocks noGrp="1"/>
          </p:cNvSpPr>
          <p:nvPr>
            <p:ph type="body" idx="1" hasCustomPrompt="1"/>
          </p:nvPr>
        </p:nvSpPr>
        <p:spPr>
          <a:xfrm>
            <a:off x="323850" y="2673350"/>
            <a:ext cx="4032250" cy="1187450"/>
          </a:xfrm>
          <a:prstGeom prst="rect">
            <a:avLst/>
          </a:prstGeom>
        </p:spPr>
        <p:txBody>
          <a:bodyPr>
            <a:normAutofit/>
          </a:bodyPr>
          <a:lstStyle>
            <a:lvl1pPr marL="0" indent="0">
              <a:buNone/>
              <a:defRPr sz="22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1556103"/>
      </p:ext>
    </p:extLst>
  </p:cSld>
  <p:clrMapOvr>
    <a:masterClrMapping/>
  </p:clrMapOvr>
  <p:extLst mod="1">
    <p:ext uri="{DCECCB84-F9BA-43D5-87BE-67443E8EF086}">
      <p15:sldGuideLst xmlns:p15="http://schemas.microsoft.com/office/powerpoint/2012/main">
        <p15:guide id="1" orient="horz" pos="168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hasCustomPrompt="1"/>
          </p:nvPr>
        </p:nvSpPr>
        <p:spPr>
          <a:xfrm>
            <a:off x="323850" y="2673350"/>
            <a:ext cx="4032250" cy="1187450"/>
          </a:xfrm>
          <a:prstGeom prst="rect">
            <a:avLst/>
          </a:prstGeom>
        </p:spPr>
        <p:txBody>
          <a:bodyPr>
            <a:normAutofit/>
          </a:bodyPr>
          <a:lstStyle>
            <a:lvl1pPr marL="0" indent="0">
              <a:buNone/>
              <a:defRPr sz="22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78752" y="0"/>
            <a:ext cx="2365248" cy="4986528"/>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7996" y="6312688"/>
            <a:ext cx="2425936" cy="356400"/>
          </a:xfrm>
          <a:prstGeom prst="rect">
            <a:avLst/>
          </a:prstGeom>
        </p:spPr>
      </p:pic>
    </p:spTree>
    <p:extLst>
      <p:ext uri="{BB962C8B-B14F-4D97-AF65-F5344CB8AC3E}">
        <p14:creationId xmlns:p14="http://schemas.microsoft.com/office/powerpoint/2010/main" val="1812856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59289" y="6312688"/>
            <a:ext cx="2425936" cy="356400"/>
          </a:xfrm>
          <a:prstGeom prst="rect">
            <a:avLst/>
          </a:prstGeom>
        </p:spPr>
      </p:pic>
    </p:spTree>
    <p:extLst>
      <p:ext uri="{BB962C8B-B14F-4D97-AF65-F5344CB8AC3E}">
        <p14:creationId xmlns:p14="http://schemas.microsoft.com/office/powerpoint/2010/main" val="1821805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851" y="372130"/>
            <a:ext cx="8460150" cy="788333"/>
          </a:xfrm>
          <a:prstGeom prst="rect">
            <a:avLst/>
          </a:prstGeom>
        </p:spPr>
        <p:txBody>
          <a:bodyPr vert="horz" lIns="0" tIns="0" rIns="0" bIns="0" rtlCol="0" anchor="t">
            <a:normAutofit/>
          </a:bodyPr>
          <a:lstStyle/>
          <a:p>
            <a:r>
              <a:rPr lang="en-US" dirty="0"/>
              <a:t>CLICK TO EDIT MASTER TITLE</a:t>
            </a:r>
          </a:p>
        </p:txBody>
      </p:sp>
      <p:pic>
        <p:nvPicPr>
          <p:cNvPr id="7" name="Picture 6"/>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323850" y="6315262"/>
            <a:ext cx="2451549" cy="360000"/>
          </a:xfrm>
          <a:prstGeom prst="rect">
            <a:avLst/>
          </a:prstGeom>
        </p:spPr>
      </p:pic>
      <p:sp>
        <p:nvSpPr>
          <p:cNvPr id="15" name="Text Placeholder 14"/>
          <p:cNvSpPr>
            <a:spLocks noGrp="1"/>
          </p:cNvSpPr>
          <p:nvPr>
            <p:ph type="body" idx="1"/>
          </p:nvPr>
        </p:nvSpPr>
        <p:spPr>
          <a:xfrm>
            <a:off x="323849" y="1520824"/>
            <a:ext cx="8460151" cy="460851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txBox="1">
            <a:spLocks/>
          </p:cNvSpPr>
          <p:nvPr userDrawn="1"/>
        </p:nvSpPr>
        <p:spPr>
          <a:xfrm>
            <a:off x="8347229" y="6315262"/>
            <a:ext cx="43677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A24533-5F6B-C74A-A407-C6E152561DB3}" type="slidenum">
              <a:rPr lang="en-US" smtClean="0">
                <a:latin typeface="Arial" charset="0"/>
                <a:ea typeface="Arial" charset="0"/>
                <a:cs typeface="Arial" charset="0"/>
              </a:rPr>
              <a:pPr/>
              <a:t>‹#›</a:t>
            </a:fld>
            <a:endParaRPr lang="en-US" dirty="0">
              <a:latin typeface="Arial" charset="0"/>
              <a:ea typeface="Arial" charset="0"/>
              <a:cs typeface="Arial" charset="0"/>
            </a:endParaRPr>
          </a:p>
        </p:txBody>
      </p:sp>
    </p:spTree>
    <p:extLst>
      <p:ext uri="{BB962C8B-B14F-4D97-AF65-F5344CB8AC3E}">
        <p14:creationId xmlns:p14="http://schemas.microsoft.com/office/powerpoint/2010/main" val="19373205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4" r:id="rId3"/>
    <p:sldLayoutId id="2147483686" r:id="rId4"/>
    <p:sldLayoutId id="2147483675" r:id="rId5"/>
    <p:sldLayoutId id="2147483687" r:id="rId6"/>
    <p:sldLayoutId id="2147483673" r:id="rId7"/>
    <p:sldLayoutId id="2147483663" r:id="rId8"/>
    <p:sldLayoutId id="2147483685" r:id="rId9"/>
  </p:sldLayoutIdLst>
  <p:txStyles>
    <p:titleStyle>
      <a:lvl1pPr algn="l" defTabSz="914400" rtl="0" eaLnBrk="1" latinLnBrk="0" hangingPunct="1">
        <a:lnSpc>
          <a:spcPct val="90000"/>
        </a:lnSpc>
        <a:spcBef>
          <a:spcPct val="0"/>
        </a:spcBef>
        <a:buNone/>
        <a:defRPr sz="2200" b="1" i="0" kern="1200" baseline="0">
          <a:solidFill>
            <a:schemeClr val="tx1"/>
          </a:solidFill>
          <a:latin typeface="Arial" charset="0"/>
          <a:ea typeface="Arial" charset="0"/>
          <a:cs typeface="Arial"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Arial" charset="0"/>
          <a:ea typeface="Arial" charset="0"/>
          <a:cs typeface="Arial" charset="0"/>
        </a:defRPr>
      </a:lvl1pPr>
      <a:lvl2pPr marL="0" indent="0" algn="l" defTabSz="914400" rtl="0" eaLnBrk="1" latinLnBrk="0" hangingPunct="1">
        <a:lnSpc>
          <a:spcPct val="100000"/>
        </a:lnSpc>
        <a:spcBef>
          <a:spcPts val="500"/>
        </a:spcBef>
        <a:buFont typeface="Arial" panose="020B0604020202020204" pitchFamily="34" charset="0"/>
        <a:buNone/>
        <a:defRPr sz="1400" kern="1200">
          <a:solidFill>
            <a:schemeClr val="bg2">
              <a:lumMod val="10000"/>
            </a:schemeClr>
          </a:solidFill>
          <a:latin typeface="Arial" charset="0"/>
          <a:ea typeface="Arial" charset="0"/>
          <a:cs typeface="Arial" charset="0"/>
        </a:defRPr>
      </a:lvl2pPr>
      <a:lvl3pPr marL="180000" indent="-180000" algn="l" defTabSz="914400" rtl="0" eaLnBrk="1" latinLnBrk="0" hangingPunct="1">
        <a:lnSpc>
          <a:spcPct val="100000"/>
        </a:lnSpc>
        <a:spcBef>
          <a:spcPts val="600"/>
        </a:spcBef>
        <a:buFont typeface="Arial" panose="020B0604020202020204" pitchFamily="34" charset="0"/>
        <a:buChar char="•"/>
        <a:defRPr sz="1400" kern="1200" baseline="0">
          <a:solidFill>
            <a:schemeClr val="bg2">
              <a:lumMod val="10000"/>
            </a:schemeClr>
          </a:solidFill>
          <a:latin typeface="Arial" charset="0"/>
          <a:ea typeface="Arial" charset="0"/>
          <a:cs typeface="Arial" charset="0"/>
        </a:defRPr>
      </a:lvl3pPr>
      <a:lvl4pPr marL="360000" indent="-180000" algn="l" defTabSz="914400" rtl="0" eaLnBrk="1" latinLnBrk="0" hangingPunct="1">
        <a:lnSpc>
          <a:spcPct val="100000"/>
        </a:lnSpc>
        <a:spcBef>
          <a:spcPts val="500"/>
        </a:spcBef>
        <a:buFont typeface=".AppleSystemUIFont" charset="-120"/>
        <a:buChar char="-"/>
        <a:defRPr sz="1400" kern="1200" baseline="0">
          <a:solidFill>
            <a:schemeClr val="bg2">
              <a:lumMod val="10000"/>
            </a:schemeClr>
          </a:solidFill>
          <a:latin typeface="Arial" charset="0"/>
          <a:ea typeface="Arial" charset="0"/>
          <a:cs typeface="Arial" charset="0"/>
        </a:defRPr>
      </a:lvl4pPr>
      <a:lvl5pPr marL="540000" indent="-180000" algn="l" defTabSz="914400" rtl="0" eaLnBrk="1" latinLnBrk="0" hangingPunct="1">
        <a:lnSpc>
          <a:spcPct val="100000"/>
        </a:lnSpc>
        <a:spcBef>
          <a:spcPts val="500"/>
        </a:spcBef>
        <a:buFont typeface="Courier New" charset="0"/>
        <a:buChar char="o"/>
        <a:defRPr sz="1400" kern="1200">
          <a:solidFill>
            <a:schemeClr val="bg2">
              <a:lumMod val="10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04" userDrawn="1">
          <p15:clr>
            <a:srgbClr val="F26B43"/>
          </p15:clr>
        </p15:guide>
        <p15:guide id="2" pos="1587" userDrawn="1">
          <p15:clr>
            <a:srgbClr val="F26B43"/>
          </p15:clr>
        </p15:guide>
        <p15:guide id="3" pos="1360" userDrawn="1">
          <p15:clr>
            <a:srgbClr val="F26B43"/>
          </p15:clr>
        </p15:guide>
        <p15:guide id="4" pos="2971" userDrawn="1">
          <p15:clr>
            <a:srgbClr val="F26B43"/>
          </p15:clr>
        </p15:guide>
        <p15:guide id="5" pos="2744" userDrawn="1">
          <p15:clr>
            <a:srgbClr val="F26B43"/>
          </p15:clr>
        </p15:guide>
        <p15:guide id="6" pos="5534" userDrawn="1">
          <p15:clr>
            <a:srgbClr val="F26B43"/>
          </p15:clr>
        </p15:guide>
        <p15:guide id="7" orient="horz" pos="232" userDrawn="1">
          <p15:clr>
            <a:srgbClr val="F26B43"/>
          </p15:clr>
        </p15:guide>
        <p15:guide id="8" pos="4377" userDrawn="1">
          <p15:clr>
            <a:srgbClr val="F26B43"/>
          </p15:clr>
        </p15:guide>
        <p15:guide id="9" pos="4127" userDrawn="1">
          <p15:clr>
            <a:srgbClr val="F26B43"/>
          </p15:clr>
        </p15:guide>
        <p15:guide id="10" pos="1814" userDrawn="1">
          <p15:clr>
            <a:srgbClr val="F26B43"/>
          </p15:clr>
        </p15:guide>
        <p15:guide id="11" pos="2041" userDrawn="1">
          <p15:clr>
            <a:srgbClr val="F26B43"/>
          </p15:clr>
        </p15:guide>
        <p15:guide id="12" orient="horz" pos="731" userDrawn="1">
          <p15:clr>
            <a:srgbClr val="F26B43"/>
          </p15:clr>
        </p15:guide>
        <p15:guide id="13" orient="horz" pos="958" userDrawn="1">
          <p15:clr>
            <a:srgbClr val="F26B43"/>
          </p15:clr>
        </p15:guide>
        <p15:guide id="14" orient="horz" pos="4201" userDrawn="1">
          <p15:clr>
            <a:srgbClr val="F26B43"/>
          </p15:clr>
        </p15:guide>
        <p15:guide id="15" orient="horz" pos="3974" userDrawn="1">
          <p15:clr>
            <a:srgbClr val="F26B43"/>
          </p15:clr>
        </p15:guide>
        <p15:guide id="16" orient="horz" pos="3861" userDrawn="1">
          <p15:clr>
            <a:srgbClr val="F26B43"/>
          </p15:clr>
        </p15:guide>
        <p15:guide id="17" orient="horz" pos="2432" userDrawn="1">
          <p15:clr>
            <a:srgbClr val="F26B43"/>
          </p15:clr>
        </p15:guide>
        <p15:guide id="18" orient="horz" pos="16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1.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23851" y="2164166"/>
            <a:ext cx="2555873" cy="3383282"/>
          </a:xfrm>
        </p:spPr>
        <p:txBody>
          <a:bodyPr/>
          <a:lstStyle/>
          <a:p>
            <a:endParaRPr lang="en-US" b="1" dirty="0">
              <a:solidFill>
                <a:srgbClr val="0070C0"/>
              </a:solidFill>
            </a:endParaRPr>
          </a:p>
          <a:p>
            <a:r>
              <a:rPr lang="en-US" b="1" dirty="0"/>
              <a:t>Module 4 </a:t>
            </a:r>
          </a:p>
          <a:p>
            <a:endParaRPr lang="en-US" b="1" dirty="0"/>
          </a:p>
          <a:p>
            <a:r>
              <a:rPr lang="en-US" b="1" dirty="0"/>
              <a:t>The role of the Lead Professional </a:t>
            </a:r>
          </a:p>
        </p:txBody>
      </p:sp>
      <p:pic>
        <p:nvPicPr>
          <p:cNvPr id="8" name="Content Placeholder 7"/>
          <p:cNvPicPr>
            <a:picLocks noGrp="1" noChangeAspect="1"/>
          </p:cNvPicPr>
          <p:nvPr>
            <p:ph sz="quarter" idx="14"/>
          </p:nvPr>
        </p:nvPicPr>
        <p:blipFill rotWithShape="1">
          <a:blip r:embed="rId2" cstate="screen">
            <a:extLst>
              <a:ext uri="{28A0092B-C50C-407E-A947-70E740481C1C}">
                <a14:useLocalDpi xmlns:a14="http://schemas.microsoft.com/office/drawing/2010/main"/>
              </a:ext>
            </a:extLst>
          </a:blip>
          <a:srcRect/>
          <a:stretch/>
        </p:blipFill>
        <p:spPr>
          <a:xfrm>
            <a:off x="4480560" y="2164166"/>
            <a:ext cx="4422371" cy="3383281"/>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1" y="406632"/>
            <a:ext cx="8460150" cy="719328"/>
          </a:xfrm>
          <a:prstGeom prst="rect">
            <a:avLst/>
          </a:prstGeom>
        </p:spPr>
      </p:pic>
      <p:sp>
        <p:nvSpPr>
          <p:cNvPr id="4" name="TextBox 3"/>
          <p:cNvSpPr txBox="1"/>
          <p:nvPr/>
        </p:nvSpPr>
        <p:spPr>
          <a:xfrm>
            <a:off x="423949" y="1429789"/>
            <a:ext cx="6550511" cy="400110"/>
          </a:xfrm>
          <a:prstGeom prst="rect">
            <a:avLst/>
          </a:prstGeom>
          <a:noFill/>
        </p:spPr>
        <p:txBody>
          <a:bodyPr wrap="none" rtlCol="0">
            <a:spAutoFit/>
          </a:bodyPr>
          <a:lstStyle/>
          <a:p>
            <a:r>
              <a:rPr lang="en-AU" sz="2000" b="1" dirty="0"/>
              <a:t>Overview of the Team Around the Learner approach </a:t>
            </a:r>
          </a:p>
        </p:txBody>
      </p:sp>
    </p:spTree>
    <p:extLst>
      <p:ext uri="{BB962C8B-B14F-4D97-AF65-F5344CB8AC3E}">
        <p14:creationId xmlns:p14="http://schemas.microsoft.com/office/powerpoint/2010/main" val="954755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1" y="372130"/>
            <a:ext cx="8460150" cy="625397"/>
          </a:xfrm>
        </p:spPr>
        <p:txBody>
          <a:bodyPr>
            <a:normAutofit/>
          </a:bodyPr>
          <a:lstStyle/>
          <a:p>
            <a:r>
              <a:rPr lang="en-AU" sz="1800" dirty="0"/>
              <a:t>Building successful relationships to support a </a:t>
            </a:r>
            <a:br>
              <a:rPr lang="en-AU" sz="1800" dirty="0"/>
            </a:br>
            <a:r>
              <a:rPr lang="en-AU" sz="1800" dirty="0"/>
              <a:t>high functioning team – open communication</a:t>
            </a:r>
          </a:p>
        </p:txBody>
      </p:sp>
      <p:sp>
        <p:nvSpPr>
          <p:cNvPr id="3" name="Content Placeholder 2"/>
          <p:cNvSpPr>
            <a:spLocks noGrp="1"/>
          </p:cNvSpPr>
          <p:nvPr>
            <p:ph idx="1"/>
          </p:nvPr>
        </p:nvSpPr>
        <p:spPr>
          <a:xfrm>
            <a:off x="323851" y="1505486"/>
            <a:ext cx="8460150" cy="5073622"/>
          </a:xfrm>
        </p:spPr>
        <p:txBody>
          <a:bodyPr/>
          <a:lstStyle/>
          <a:p>
            <a:pPr>
              <a:spcBef>
                <a:spcPts val="300"/>
              </a:spcBef>
              <a:spcAft>
                <a:spcPts val="300"/>
              </a:spcAft>
            </a:pPr>
            <a:r>
              <a:rPr lang="en-AU" sz="1400" dirty="0">
                <a:solidFill>
                  <a:schemeClr val="accent5"/>
                </a:solidFill>
              </a:rPr>
              <a:t>Effective communication occurs when all team members are able to express ideas and actively participate in group discussion, brainstorming and open conversation. This is the opposite of closed communication when a few people dominate the discussion. </a:t>
            </a:r>
          </a:p>
          <a:p>
            <a:pPr>
              <a:spcBef>
                <a:spcPts val="300"/>
              </a:spcBef>
              <a:spcAft>
                <a:spcPts val="300"/>
              </a:spcAft>
            </a:pPr>
            <a:r>
              <a:rPr lang="en-AU" sz="1400" dirty="0">
                <a:solidFill>
                  <a:schemeClr val="accent5"/>
                </a:solidFill>
              </a:rPr>
              <a:t>The Team Around the Learner approach relies on open communication to enable effective problem solving to occur. Below are some examples of promoting open communication within a team:</a:t>
            </a:r>
          </a:p>
          <a:p>
            <a:endParaRPr lang="en-AU" dirty="0"/>
          </a:p>
          <a:p>
            <a:endParaRPr lang="en-AU" dirty="0"/>
          </a:p>
          <a:p>
            <a:endParaRPr lang="en-AU" dirty="0"/>
          </a:p>
          <a:p>
            <a:endParaRPr lang="en-AU" dirty="0"/>
          </a:p>
          <a:p>
            <a:endParaRPr lang="en-AU" b="1" dirty="0">
              <a:solidFill>
                <a:schemeClr val="accent2"/>
              </a:solidFill>
            </a:endParaRPr>
          </a:p>
          <a:p>
            <a:endParaRPr lang="en-AU" dirty="0"/>
          </a:p>
        </p:txBody>
      </p:sp>
      <p:sp>
        <p:nvSpPr>
          <p:cNvPr id="4" name="Rounded Rectangle 3"/>
          <p:cNvSpPr/>
          <p:nvPr/>
        </p:nvSpPr>
        <p:spPr>
          <a:xfrm>
            <a:off x="399011" y="3009196"/>
            <a:ext cx="2818014" cy="6483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800100">
              <a:lnSpc>
                <a:spcPct val="90000"/>
              </a:lnSpc>
              <a:spcBef>
                <a:spcPct val="0"/>
              </a:spcBef>
              <a:spcAft>
                <a:spcPct val="35000"/>
              </a:spcAft>
            </a:pPr>
            <a:r>
              <a:rPr lang="en-AU" sz="1200" b="1" dirty="0">
                <a:solidFill>
                  <a:schemeClr val="accent5"/>
                </a:solidFill>
              </a:rPr>
              <a:t>Create an environment that promotes open communication</a:t>
            </a:r>
          </a:p>
        </p:txBody>
      </p:sp>
      <p:sp>
        <p:nvSpPr>
          <p:cNvPr id="5" name="Rounded Rectangle 4"/>
          <p:cNvSpPr/>
          <p:nvPr/>
        </p:nvSpPr>
        <p:spPr>
          <a:xfrm>
            <a:off x="399011" y="3736581"/>
            <a:ext cx="2818014" cy="6483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800100">
              <a:lnSpc>
                <a:spcPct val="90000"/>
              </a:lnSpc>
              <a:spcBef>
                <a:spcPct val="0"/>
              </a:spcBef>
              <a:spcAft>
                <a:spcPct val="35000"/>
              </a:spcAft>
            </a:pPr>
            <a:r>
              <a:rPr lang="en-AU" sz="1200" b="1" dirty="0">
                <a:solidFill>
                  <a:schemeClr val="accent5"/>
                </a:solidFill>
              </a:rPr>
              <a:t>Recognise different communication styles in the team</a:t>
            </a:r>
          </a:p>
        </p:txBody>
      </p:sp>
      <p:sp>
        <p:nvSpPr>
          <p:cNvPr id="6" name="Rounded Rectangle 5"/>
          <p:cNvSpPr/>
          <p:nvPr/>
        </p:nvSpPr>
        <p:spPr>
          <a:xfrm>
            <a:off x="399011" y="4463966"/>
            <a:ext cx="2818014" cy="6483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800100">
              <a:lnSpc>
                <a:spcPct val="90000"/>
              </a:lnSpc>
              <a:spcBef>
                <a:spcPct val="0"/>
              </a:spcBef>
              <a:spcAft>
                <a:spcPct val="35000"/>
              </a:spcAft>
            </a:pPr>
            <a:r>
              <a:rPr lang="en-AU" sz="1200" b="1" dirty="0">
                <a:solidFill>
                  <a:schemeClr val="accent5"/>
                </a:solidFill>
              </a:rPr>
              <a:t>Encourage the sharing of information</a:t>
            </a:r>
          </a:p>
        </p:txBody>
      </p:sp>
      <p:sp>
        <p:nvSpPr>
          <p:cNvPr id="7" name="Rounded Rectangle 6"/>
          <p:cNvSpPr/>
          <p:nvPr/>
        </p:nvSpPr>
        <p:spPr>
          <a:xfrm>
            <a:off x="399011" y="5196245"/>
            <a:ext cx="2818014" cy="6483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800100">
              <a:lnSpc>
                <a:spcPct val="90000"/>
              </a:lnSpc>
              <a:spcBef>
                <a:spcPct val="0"/>
              </a:spcBef>
              <a:spcAft>
                <a:spcPct val="35000"/>
              </a:spcAft>
            </a:pPr>
            <a:r>
              <a:rPr lang="en-AU" sz="1200" b="1" dirty="0">
                <a:solidFill>
                  <a:schemeClr val="accent5"/>
                </a:solidFill>
              </a:rPr>
              <a:t>Promote positive conversations</a:t>
            </a:r>
          </a:p>
        </p:txBody>
      </p:sp>
      <p:sp>
        <p:nvSpPr>
          <p:cNvPr id="13" name="Freeform 11"/>
          <p:cNvSpPr/>
          <p:nvPr/>
        </p:nvSpPr>
        <p:spPr>
          <a:xfrm>
            <a:off x="3292185" y="3008426"/>
            <a:ext cx="5402928" cy="704318"/>
          </a:xfrm>
          <a:custGeom>
            <a:avLst/>
            <a:gdLst>
              <a:gd name="connsiteX0" fmla="*/ 0 w 5054961"/>
              <a:gd name="connsiteY0" fmla="*/ 76623 h 612982"/>
              <a:gd name="connsiteX1" fmla="*/ 4748470 w 5054961"/>
              <a:gd name="connsiteY1" fmla="*/ 76623 h 612982"/>
              <a:gd name="connsiteX2" fmla="*/ 4748470 w 5054961"/>
              <a:gd name="connsiteY2" fmla="*/ 0 h 612982"/>
              <a:gd name="connsiteX3" fmla="*/ 5054961 w 5054961"/>
              <a:gd name="connsiteY3" fmla="*/ 306491 h 612982"/>
              <a:gd name="connsiteX4" fmla="*/ 4748470 w 5054961"/>
              <a:gd name="connsiteY4" fmla="*/ 612982 h 612982"/>
              <a:gd name="connsiteX5" fmla="*/ 4748470 w 5054961"/>
              <a:gd name="connsiteY5" fmla="*/ 536359 h 612982"/>
              <a:gd name="connsiteX6" fmla="*/ 0 w 5054961"/>
              <a:gd name="connsiteY6" fmla="*/ 536359 h 612982"/>
              <a:gd name="connsiteX7" fmla="*/ 0 w 5054961"/>
              <a:gd name="connsiteY7" fmla="*/ 76623 h 61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54961" h="612982">
                <a:moveTo>
                  <a:pt x="0" y="76623"/>
                </a:moveTo>
                <a:lnTo>
                  <a:pt x="4748470" y="76623"/>
                </a:lnTo>
                <a:lnTo>
                  <a:pt x="4748470" y="0"/>
                </a:lnTo>
                <a:lnTo>
                  <a:pt x="5054961" y="306491"/>
                </a:lnTo>
                <a:lnTo>
                  <a:pt x="4748470" y="612982"/>
                </a:lnTo>
                <a:lnTo>
                  <a:pt x="4748470" y="536359"/>
                </a:lnTo>
                <a:lnTo>
                  <a:pt x="0" y="536359"/>
                </a:lnTo>
                <a:lnTo>
                  <a:pt x="0" y="76623"/>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350" tIns="82973" rIns="236218" bIns="82973" numCol="1" spcCol="1270" anchor="ctr" anchorCtr="0">
            <a:noAutofit/>
          </a:bodyPr>
          <a:lstStyle/>
          <a:p>
            <a:pPr marL="108000" lvl="1" indent="-57150" algn="l" defTabSz="444500">
              <a:lnSpc>
                <a:spcPct val="90000"/>
              </a:lnSpc>
              <a:spcBef>
                <a:spcPct val="0"/>
              </a:spcBef>
              <a:spcAft>
                <a:spcPts val="300"/>
              </a:spcAft>
              <a:buChar char="••"/>
            </a:pPr>
            <a:r>
              <a:rPr lang="en-AU" sz="1050" dirty="0">
                <a:solidFill>
                  <a:schemeClr val="accent6">
                    <a:lumMod val="10000"/>
                  </a:schemeClr>
                </a:solidFill>
              </a:rPr>
              <a:t>  </a:t>
            </a:r>
            <a:r>
              <a:rPr lang="en-AU" sz="1200" dirty="0">
                <a:solidFill>
                  <a:schemeClr val="accent6">
                    <a:lumMod val="10000"/>
                  </a:schemeClr>
                </a:solidFill>
              </a:rPr>
              <a:t>Set open communication as one of the ground rules for team meetings</a:t>
            </a:r>
            <a:endParaRPr lang="en-AU" sz="1200" kern="1200" dirty="0">
              <a:solidFill>
                <a:schemeClr val="accent6">
                  <a:lumMod val="10000"/>
                </a:schemeClr>
              </a:solidFill>
            </a:endParaRPr>
          </a:p>
          <a:p>
            <a:pPr marL="108000" lvl="1" indent="-57150" algn="l" defTabSz="444500">
              <a:lnSpc>
                <a:spcPct val="90000"/>
              </a:lnSpc>
              <a:spcBef>
                <a:spcPct val="0"/>
              </a:spcBef>
              <a:spcAft>
                <a:spcPts val="300"/>
              </a:spcAft>
              <a:buChar char="••"/>
            </a:pPr>
            <a:r>
              <a:rPr lang="en-AU" sz="1200" dirty="0">
                <a:solidFill>
                  <a:schemeClr val="accent6">
                    <a:lumMod val="10000"/>
                  </a:schemeClr>
                </a:solidFill>
              </a:rPr>
              <a:t>  Make sure everyone understands the difference between open and closed communication</a:t>
            </a:r>
            <a:endParaRPr lang="en-AU" sz="1200" kern="1200" dirty="0">
              <a:solidFill>
                <a:schemeClr val="accent6">
                  <a:lumMod val="10000"/>
                </a:schemeClr>
              </a:solidFill>
            </a:endParaRPr>
          </a:p>
        </p:txBody>
      </p:sp>
      <p:sp>
        <p:nvSpPr>
          <p:cNvPr id="14" name="Freeform 14"/>
          <p:cNvSpPr/>
          <p:nvPr/>
        </p:nvSpPr>
        <p:spPr>
          <a:xfrm>
            <a:off x="3292186" y="3724121"/>
            <a:ext cx="5402927" cy="704319"/>
          </a:xfrm>
          <a:custGeom>
            <a:avLst/>
            <a:gdLst>
              <a:gd name="connsiteX0" fmla="*/ 0 w 5054961"/>
              <a:gd name="connsiteY0" fmla="*/ 76623 h 612982"/>
              <a:gd name="connsiteX1" fmla="*/ 4748470 w 5054961"/>
              <a:gd name="connsiteY1" fmla="*/ 76623 h 612982"/>
              <a:gd name="connsiteX2" fmla="*/ 4748470 w 5054961"/>
              <a:gd name="connsiteY2" fmla="*/ 0 h 612982"/>
              <a:gd name="connsiteX3" fmla="*/ 5054961 w 5054961"/>
              <a:gd name="connsiteY3" fmla="*/ 306491 h 612982"/>
              <a:gd name="connsiteX4" fmla="*/ 4748470 w 5054961"/>
              <a:gd name="connsiteY4" fmla="*/ 612982 h 612982"/>
              <a:gd name="connsiteX5" fmla="*/ 4748470 w 5054961"/>
              <a:gd name="connsiteY5" fmla="*/ 536359 h 612982"/>
              <a:gd name="connsiteX6" fmla="*/ 0 w 5054961"/>
              <a:gd name="connsiteY6" fmla="*/ 536359 h 612982"/>
              <a:gd name="connsiteX7" fmla="*/ 0 w 5054961"/>
              <a:gd name="connsiteY7" fmla="*/ 76623 h 61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54961" h="612982">
                <a:moveTo>
                  <a:pt x="0" y="76623"/>
                </a:moveTo>
                <a:lnTo>
                  <a:pt x="4748470" y="76623"/>
                </a:lnTo>
                <a:lnTo>
                  <a:pt x="4748470" y="0"/>
                </a:lnTo>
                <a:lnTo>
                  <a:pt x="5054961" y="306491"/>
                </a:lnTo>
                <a:lnTo>
                  <a:pt x="4748470" y="612982"/>
                </a:lnTo>
                <a:lnTo>
                  <a:pt x="4748470" y="536359"/>
                </a:lnTo>
                <a:lnTo>
                  <a:pt x="0" y="536359"/>
                </a:lnTo>
                <a:lnTo>
                  <a:pt x="0" y="76623"/>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350" tIns="82973" rIns="236218" bIns="82973" numCol="1" spcCol="1270" anchor="ctr" anchorCtr="0">
            <a:noAutofit/>
          </a:bodyPr>
          <a:lstStyle/>
          <a:p>
            <a:pPr marL="108000" lvl="1" indent="-57150" algn="l" defTabSz="444500">
              <a:lnSpc>
                <a:spcPct val="90000"/>
              </a:lnSpc>
              <a:spcBef>
                <a:spcPct val="0"/>
              </a:spcBef>
              <a:spcAft>
                <a:spcPts val="300"/>
              </a:spcAft>
              <a:buChar char="••"/>
            </a:pPr>
            <a:r>
              <a:rPr lang="en-AU" sz="1050" kern="1200" dirty="0">
                <a:solidFill>
                  <a:schemeClr val="accent6">
                    <a:lumMod val="10000"/>
                  </a:schemeClr>
                </a:solidFill>
              </a:rPr>
              <a:t>  </a:t>
            </a:r>
            <a:r>
              <a:rPr lang="en-AU" sz="1200" kern="1200" dirty="0">
                <a:solidFill>
                  <a:schemeClr val="accent6">
                    <a:lumMod val="10000"/>
                  </a:schemeClr>
                </a:solidFill>
              </a:rPr>
              <a:t>Acknowledge that some people receive information differently e.g. visual, auditory, activity based</a:t>
            </a:r>
          </a:p>
          <a:p>
            <a:pPr marL="108000" lvl="1" indent="-57150" defTabSz="444500">
              <a:lnSpc>
                <a:spcPct val="90000"/>
              </a:lnSpc>
              <a:spcAft>
                <a:spcPts val="300"/>
              </a:spcAft>
              <a:buFontTx/>
              <a:buChar char="••"/>
            </a:pPr>
            <a:r>
              <a:rPr lang="en-AU" sz="1200" dirty="0">
                <a:solidFill>
                  <a:schemeClr val="accent6">
                    <a:lumMod val="10000"/>
                  </a:schemeClr>
                </a:solidFill>
              </a:rPr>
              <a:t>  Demonstrate active listening by asking questions and clarifying comments</a:t>
            </a:r>
            <a:r>
              <a:rPr lang="en-AU" sz="1200" kern="1200" dirty="0">
                <a:solidFill>
                  <a:schemeClr val="accent6">
                    <a:lumMod val="10000"/>
                  </a:schemeClr>
                </a:solidFill>
              </a:rPr>
              <a:t> </a:t>
            </a:r>
          </a:p>
        </p:txBody>
      </p:sp>
      <p:sp>
        <p:nvSpPr>
          <p:cNvPr id="15" name="Freeform 17"/>
          <p:cNvSpPr/>
          <p:nvPr/>
        </p:nvSpPr>
        <p:spPr>
          <a:xfrm>
            <a:off x="3292186" y="4476008"/>
            <a:ext cx="5402928" cy="751919"/>
          </a:xfrm>
          <a:custGeom>
            <a:avLst/>
            <a:gdLst>
              <a:gd name="connsiteX0" fmla="*/ 0 w 5054961"/>
              <a:gd name="connsiteY0" fmla="*/ 76623 h 612982"/>
              <a:gd name="connsiteX1" fmla="*/ 4748470 w 5054961"/>
              <a:gd name="connsiteY1" fmla="*/ 76623 h 612982"/>
              <a:gd name="connsiteX2" fmla="*/ 4748470 w 5054961"/>
              <a:gd name="connsiteY2" fmla="*/ 0 h 612982"/>
              <a:gd name="connsiteX3" fmla="*/ 5054961 w 5054961"/>
              <a:gd name="connsiteY3" fmla="*/ 306491 h 612982"/>
              <a:gd name="connsiteX4" fmla="*/ 4748470 w 5054961"/>
              <a:gd name="connsiteY4" fmla="*/ 612982 h 612982"/>
              <a:gd name="connsiteX5" fmla="*/ 4748470 w 5054961"/>
              <a:gd name="connsiteY5" fmla="*/ 536359 h 612982"/>
              <a:gd name="connsiteX6" fmla="*/ 0 w 5054961"/>
              <a:gd name="connsiteY6" fmla="*/ 536359 h 612982"/>
              <a:gd name="connsiteX7" fmla="*/ 0 w 5054961"/>
              <a:gd name="connsiteY7" fmla="*/ 76623 h 61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54961" h="612982">
                <a:moveTo>
                  <a:pt x="0" y="76623"/>
                </a:moveTo>
                <a:lnTo>
                  <a:pt x="4748470" y="76623"/>
                </a:lnTo>
                <a:lnTo>
                  <a:pt x="4748470" y="0"/>
                </a:lnTo>
                <a:lnTo>
                  <a:pt x="5054961" y="306491"/>
                </a:lnTo>
                <a:lnTo>
                  <a:pt x="4748470" y="612982"/>
                </a:lnTo>
                <a:lnTo>
                  <a:pt x="4748470" y="536359"/>
                </a:lnTo>
                <a:lnTo>
                  <a:pt x="0" y="536359"/>
                </a:lnTo>
                <a:lnTo>
                  <a:pt x="0" y="76623"/>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350" tIns="82973" rIns="236218" bIns="82973" numCol="1" spcCol="1270" anchor="ctr" anchorCtr="0">
            <a:noAutofit/>
          </a:bodyPr>
          <a:lstStyle/>
          <a:p>
            <a:pPr marL="108000" lvl="1" indent="-57150" algn="l" defTabSz="444500">
              <a:lnSpc>
                <a:spcPct val="90000"/>
              </a:lnSpc>
              <a:spcBef>
                <a:spcPct val="0"/>
              </a:spcBef>
              <a:spcAft>
                <a:spcPts val="300"/>
              </a:spcAft>
              <a:buChar char="••"/>
            </a:pPr>
            <a:r>
              <a:rPr lang="en-AU" sz="1200" kern="1200" dirty="0">
                <a:solidFill>
                  <a:schemeClr val="accent6">
                    <a:lumMod val="10000"/>
                  </a:schemeClr>
                </a:solidFill>
              </a:rPr>
              <a:t>  Ask team members to share information, knowledge, ideas and experience</a:t>
            </a:r>
          </a:p>
          <a:p>
            <a:pPr marL="108000" lvl="1" indent="-57150" algn="l" defTabSz="444500">
              <a:lnSpc>
                <a:spcPct val="90000"/>
              </a:lnSpc>
              <a:spcBef>
                <a:spcPct val="0"/>
              </a:spcBef>
              <a:spcAft>
                <a:spcPts val="300"/>
              </a:spcAft>
              <a:buChar char="••"/>
            </a:pPr>
            <a:r>
              <a:rPr lang="en-AU" sz="1200" kern="1200" dirty="0">
                <a:solidFill>
                  <a:schemeClr val="accent6">
                    <a:lumMod val="10000"/>
                  </a:schemeClr>
                </a:solidFill>
              </a:rPr>
              <a:t>  Discuss sessions learnt from past experiences</a:t>
            </a:r>
          </a:p>
          <a:p>
            <a:pPr marL="108000" lvl="1" indent="-57150" algn="l" defTabSz="444500">
              <a:lnSpc>
                <a:spcPct val="90000"/>
              </a:lnSpc>
              <a:spcBef>
                <a:spcPct val="0"/>
              </a:spcBef>
              <a:spcAft>
                <a:spcPts val="300"/>
              </a:spcAft>
              <a:buChar char="••"/>
            </a:pPr>
            <a:r>
              <a:rPr lang="en-AU" sz="1200" dirty="0">
                <a:solidFill>
                  <a:schemeClr val="accent6">
                    <a:lumMod val="10000"/>
                  </a:schemeClr>
                </a:solidFill>
              </a:rPr>
              <a:t>  Use brainstorming</a:t>
            </a:r>
            <a:endParaRPr lang="en-AU" sz="1200" kern="1200" dirty="0">
              <a:solidFill>
                <a:schemeClr val="accent6">
                  <a:lumMod val="10000"/>
                </a:schemeClr>
              </a:solidFill>
            </a:endParaRPr>
          </a:p>
        </p:txBody>
      </p:sp>
      <p:sp>
        <p:nvSpPr>
          <p:cNvPr id="16" name="Freeform 19"/>
          <p:cNvSpPr/>
          <p:nvPr/>
        </p:nvSpPr>
        <p:spPr>
          <a:xfrm>
            <a:off x="3292185" y="5227928"/>
            <a:ext cx="5402929" cy="648392"/>
          </a:xfrm>
          <a:custGeom>
            <a:avLst/>
            <a:gdLst>
              <a:gd name="connsiteX0" fmla="*/ 0 w 5054961"/>
              <a:gd name="connsiteY0" fmla="*/ 76623 h 612982"/>
              <a:gd name="connsiteX1" fmla="*/ 4748470 w 5054961"/>
              <a:gd name="connsiteY1" fmla="*/ 76623 h 612982"/>
              <a:gd name="connsiteX2" fmla="*/ 4748470 w 5054961"/>
              <a:gd name="connsiteY2" fmla="*/ 0 h 612982"/>
              <a:gd name="connsiteX3" fmla="*/ 5054961 w 5054961"/>
              <a:gd name="connsiteY3" fmla="*/ 306491 h 612982"/>
              <a:gd name="connsiteX4" fmla="*/ 4748470 w 5054961"/>
              <a:gd name="connsiteY4" fmla="*/ 612982 h 612982"/>
              <a:gd name="connsiteX5" fmla="*/ 4748470 w 5054961"/>
              <a:gd name="connsiteY5" fmla="*/ 536359 h 612982"/>
              <a:gd name="connsiteX6" fmla="*/ 0 w 5054961"/>
              <a:gd name="connsiteY6" fmla="*/ 536359 h 612982"/>
              <a:gd name="connsiteX7" fmla="*/ 0 w 5054961"/>
              <a:gd name="connsiteY7" fmla="*/ 76623 h 61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54961" h="612982">
                <a:moveTo>
                  <a:pt x="0" y="76623"/>
                </a:moveTo>
                <a:lnTo>
                  <a:pt x="4748470" y="76623"/>
                </a:lnTo>
                <a:lnTo>
                  <a:pt x="4748470" y="0"/>
                </a:lnTo>
                <a:lnTo>
                  <a:pt x="5054961" y="306491"/>
                </a:lnTo>
                <a:lnTo>
                  <a:pt x="4748470" y="612982"/>
                </a:lnTo>
                <a:lnTo>
                  <a:pt x="4748470" y="536359"/>
                </a:lnTo>
                <a:lnTo>
                  <a:pt x="0" y="536359"/>
                </a:lnTo>
                <a:lnTo>
                  <a:pt x="0" y="76623"/>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350" tIns="82973" rIns="236218" bIns="82973" numCol="1" spcCol="1270" anchor="ctr" anchorCtr="0">
            <a:noAutofit/>
          </a:bodyPr>
          <a:lstStyle/>
          <a:p>
            <a:pPr marL="108000" lvl="1" indent="-57150" algn="l" defTabSz="444500">
              <a:lnSpc>
                <a:spcPct val="90000"/>
              </a:lnSpc>
              <a:spcBef>
                <a:spcPct val="0"/>
              </a:spcBef>
              <a:spcAft>
                <a:spcPts val="300"/>
              </a:spcAft>
              <a:buChar char="••"/>
            </a:pPr>
            <a:r>
              <a:rPr lang="en-AU" sz="1200" kern="1200" dirty="0">
                <a:solidFill>
                  <a:schemeClr val="accent6">
                    <a:lumMod val="10000"/>
                  </a:schemeClr>
                </a:solidFill>
              </a:rPr>
              <a:t>  There are no right or wrong answers</a:t>
            </a:r>
          </a:p>
          <a:p>
            <a:pPr marL="108000" lvl="1" indent="-57150" algn="l" defTabSz="444500">
              <a:lnSpc>
                <a:spcPct val="90000"/>
              </a:lnSpc>
              <a:spcBef>
                <a:spcPct val="0"/>
              </a:spcBef>
              <a:spcAft>
                <a:spcPts val="300"/>
              </a:spcAft>
              <a:buChar char="••"/>
            </a:pPr>
            <a:r>
              <a:rPr lang="en-AU" sz="1200" dirty="0">
                <a:solidFill>
                  <a:schemeClr val="accent6">
                    <a:lumMod val="10000"/>
                  </a:schemeClr>
                </a:solidFill>
              </a:rPr>
              <a:t>  Keep messages positive and explain the benefits of activities for the learner  </a:t>
            </a:r>
            <a:endParaRPr lang="en-AU" sz="1200" kern="1200" dirty="0">
              <a:solidFill>
                <a:schemeClr val="accent6">
                  <a:lumMod val="10000"/>
                </a:schemeClr>
              </a:solidFill>
            </a:endParaRPr>
          </a:p>
        </p:txBody>
      </p:sp>
      <p:graphicFrame>
        <p:nvGraphicFramePr>
          <p:cNvPr id="17" name="Diagram 16"/>
          <p:cNvGraphicFramePr/>
          <p:nvPr>
            <p:extLst>
              <p:ext uri="{D42A27DB-BD31-4B8C-83A1-F6EECF244321}">
                <p14:modId xmlns:p14="http://schemas.microsoft.com/office/powerpoint/2010/main" val="4200563107"/>
              </p:ext>
            </p:extLst>
          </p:nvPr>
        </p:nvGraphicFramePr>
        <p:xfrm>
          <a:off x="6732240" y="28550"/>
          <a:ext cx="2592288" cy="1448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4C53F51B-67F7-4EC8-A1D7-8FF0DA48E7E5}"/>
              </a:ext>
            </a:extLst>
          </p:cNvPr>
          <p:cNvSpPr txBox="1"/>
          <p:nvPr/>
        </p:nvSpPr>
        <p:spPr>
          <a:xfrm>
            <a:off x="239524" y="934699"/>
            <a:ext cx="7122463" cy="523220"/>
          </a:xfrm>
          <a:prstGeom prst="rect">
            <a:avLst/>
          </a:prstGeom>
          <a:noFill/>
        </p:spPr>
        <p:txBody>
          <a:bodyPr wrap="none" rtlCol="0">
            <a:spAutoFit/>
          </a:bodyPr>
          <a:lstStyle/>
          <a:p>
            <a:r>
              <a:rPr lang="en-AU" sz="1400" b="1" dirty="0"/>
              <a:t>Open communication will promote positive conversations where there is no right </a:t>
            </a:r>
          </a:p>
          <a:p>
            <a:r>
              <a:rPr lang="en-AU" sz="1400" b="1" dirty="0"/>
              <a:t>wrong answer.</a:t>
            </a:r>
          </a:p>
        </p:txBody>
      </p:sp>
    </p:spTree>
    <p:extLst>
      <p:ext uri="{BB962C8B-B14F-4D97-AF65-F5344CB8AC3E}">
        <p14:creationId xmlns:p14="http://schemas.microsoft.com/office/powerpoint/2010/main" val="1165053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1800" dirty="0"/>
              <a:t>Building successful relationships to support a high functioning team</a:t>
            </a:r>
          </a:p>
        </p:txBody>
      </p:sp>
      <p:sp>
        <p:nvSpPr>
          <p:cNvPr id="3" name="Content Placeholder 2"/>
          <p:cNvSpPr>
            <a:spLocks noGrp="1"/>
          </p:cNvSpPr>
          <p:nvPr>
            <p:ph idx="1"/>
          </p:nvPr>
        </p:nvSpPr>
        <p:spPr>
          <a:xfrm>
            <a:off x="323851" y="764771"/>
            <a:ext cx="8461374" cy="5364567"/>
          </a:xfrm>
        </p:spPr>
        <p:txBody>
          <a:bodyPr>
            <a:normAutofit/>
          </a:bodyPr>
          <a:lstStyle/>
          <a:p>
            <a:pPr>
              <a:spcBef>
                <a:spcPts val="300"/>
              </a:spcBef>
              <a:spcAft>
                <a:spcPts val="300"/>
              </a:spcAft>
            </a:pPr>
            <a:r>
              <a:rPr lang="en-AU" sz="1400" b="1" dirty="0"/>
              <a:t>Learners, family and team members will have varying levels of engagement which can impact on the success of outcomes.</a:t>
            </a:r>
          </a:p>
          <a:p>
            <a:pPr>
              <a:spcBef>
                <a:spcPts val="300"/>
              </a:spcBef>
              <a:spcAft>
                <a:spcPts val="300"/>
              </a:spcAft>
            </a:pPr>
            <a:endParaRPr lang="en-AU" sz="1400" b="1" dirty="0"/>
          </a:p>
          <a:p>
            <a:pPr>
              <a:spcBef>
                <a:spcPts val="300"/>
              </a:spcBef>
              <a:spcAft>
                <a:spcPts val="300"/>
              </a:spcAft>
            </a:pPr>
            <a:r>
              <a:rPr lang="en-AU" sz="1400" dirty="0">
                <a:solidFill>
                  <a:schemeClr val="accent5"/>
                </a:solidFill>
              </a:rPr>
              <a:t>You may be faced with learners, families or team members who are somewhere on the scale between:</a:t>
            </a:r>
          </a:p>
          <a:p>
            <a:pPr>
              <a:spcBef>
                <a:spcPts val="300"/>
              </a:spcBef>
              <a:spcAft>
                <a:spcPts val="300"/>
              </a:spcAft>
            </a:pPr>
            <a:endParaRPr lang="en-AU" sz="1400" dirty="0">
              <a:solidFill>
                <a:schemeClr val="accent5"/>
              </a:solidFill>
            </a:endParaRPr>
          </a:p>
          <a:p>
            <a:pPr>
              <a:spcBef>
                <a:spcPts val="300"/>
              </a:spcBef>
              <a:spcAft>
                <a:spcPts val="300"/>
              </a:spcAft>
            </a:pPr>
            <a:endParaRPr lang="en-AU" sz="1400" dirty="0">
              <a:solidFill>
                <a:schemeClr val="accent5"/>
              </a:solidFill>
            </a:endParaRPr>
          </a:p>
          <a:p>
            <a:pPr>
              <a:spcBef>
                <a:spcPts val="300"/>
              </a:spcBef>
              <a:spcAft>
                <a:spcPts val="300"/>
              </a:spcAft>
            </a:pPr>
            <a:r>
              <a:rPr lang="en-AU" sz="1400" dirty="0">
                <a:solidFill>
                  <a:schemeClr val="accent5"/>
                </a:solidFill>
              </a:rPr>
              <a:t>	</a:t>
            </a:r>
            <a:r>
              <a:rPr lang="en-AU" sz="1400" b="1" dirty="0">
                <a:solidFill>
                  <a:schemeClr val="accent6">
                    <a:lumMod val="25000"/>
                  </a:schemeClr>
                </a:solidFill>
              </a:rPr>
              <a:t>Disengaged	Indifferent		Complaint		Engaged </a:t>
            </a:r>
          </a:p>
          <a:p>
            <a:pPr>
              <a:spcBef>
                <a:spcPts val="300"/>
              </a:spcBef>
              <a:spcAft>
                <a:spcPts val="300"/>
              </a:spcAft>
            </a:pPr>
            <a:endParaRPr lang="en-AU" sz="1400" b="1" dirty="0">
              <a:solidFill>
                <a:schemeClr val="accent5"/>
              </a:solidFill>
            </a:endParaRPr>
          </a:p>
          <a:p>
            <a:pPr>
              <a:spcBef>
                <a:spcPts val="600"/>
              </a:spcBef>
              <a:spcAft>
                <a:spcPts val="300"/>
              </a:spcAft>
            </a:pPr>
            <a:r>
              <a:rPr lang="en-AU" sz="1400" b="1" dirty="0">
                <a:solidFill>
                  <a:schemeClr val="accent5"/>
                </a:solidFill>
              </a:rPr>
              <a:t>Disengaged: </a:t>
            </a:r>
            <a:r>
              <a:rPr lang="en-AU" sz="1400" dirty="0">
                <a:solidFill>
                  <a:schemeClr val="accent5"/>
                </a:solidFill>
              </a:rPr>
              <a:t>Disinterested in the process and are often likely to be sceptical or openly negative. Disengagement can come in different forms depending on whether it is the learner, family or team members. These people are often not willing to persist and help make a change for the better; they will often withdraw from the team. </a:t>
            </a:r>
          </a:p>
          <a:p>
            <a:pPr>
              <a:spcBef>
                <a:spcPts val="600"/>
              </a:spcBef>
              <a:spcAft>
                <a:spcPts val="300"/>
              </a:spcAft>
            </a:pPr>
            <a:r>
              <a:rPr lang="en-AU" sz="1400" b="1" dirty="0">
                <a:solidFill>
                  <a:schemeClr val="accent5"/>
                </a:solidFill>
              </a:rPr>
              <a:t>Indifferent: </a:t>
            </a:r>
            <a:r>
              <a:rPr lang="en-AU" sz="1400" dirty="0">
                <a:solidFill>
                  <a:schemeClr val="accent5"/>
                </a:solidFill>
              </a:rPr>
              <a:t>May not understand the importance or care about participating in a Team Around the Learner. This may be characterised by minimal involvement or participation during activities, a lack of sharing ideas or not being accountable for their responsibilities.</a:t>
            </a:r>
          </a:p>
          <a:p>
            <a:pPr>
              <a:spcBef>
                <a:spcPts val="600"/>
              </a:spcBef>
              <a:spcAft>
                <a:spcPts val="300"/>
              </a:spcAft>
            </a:pPr>
            <a:r>
              <a:rPr lang="en-AU" sz="1400" b="1" dirty="0">
                <a:solidFill>
                  <a:schemeClr val="accent5"/>
                </a:solidFill>
              </a:rPr>
              <a:t>Compliant: </a:t>
            </a:r>
            <a:r>
              <a:rPr lang="en-AU" sz="1400" dirty="0">
                <a:solidFill>
                  <a:schemeClr val="accent5"/>
                </a:solidFill>
              </a:rPr>
              <a:t>Understand the importance of Team Around the Learner and will participate but will not be willing to go the extra mile. </a:t>
            </a:r>
          </a:p>
          <a:p>
            <a:pPr>
              <a:spcBef>
                <a:spcPts val="600"/>
              </a:spcBef>
              <a:spcAft>
                <a:spcPts val="300"/>
              </a:spcAft>
            </a:pPr>
            <a:r>
              <a:rPr lang="en-AU" sz="1400" b="1" dirty="0">
                <a:solidFill>
                  <a:schemeClr val="accent5"/>
                </a:solidFill>
              </a:rPr>
              <a:t>Engaged: </a:t>
            </a:r>
            <a:r>
              <a:rPr lang="en-AU" sz="1400" dirty="0">
                <a:solidFill>
                  <a:schemeClr val="accent5"/>
                </a:solidFill>
              </a:rPr>
              <a:t>Understand Team Around the Learner and want to actively participate in activities to improve outcomes for the learner and family. </a:t>
            </a:r>
          </a:p>
          <a:p>
            <a:endParaRPr lang="en-AU" dirty="0"/>
          </a:p>
        </p:txBody>
      </p:sp>
      <p:sp>
        <p:nvSpPr>
          <p:cNvPr id="4" name="Left-Right Arrow 3"/>
          <p:cNvSpPr/>
          <p:nvPr/>
        </p:nvSpPr>
        <p:spPr>
          <a:xfrm>
            <a:off x="358775" y="1946508"/>
            <a:ext cx="8005157" cy="473825"/>
          </a:xfrm>
          <a:prstGeom prst="leftRigh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140723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000" dirty="0"/>
              <a:t>Building successful relationships to support a high functioning team </a:t>
            </a:r>
          </a:p>
        </p:txBody>
      </p:sp>
      <p:sp>
        <p:nvSpPr>
          <p:cNvPr id="3" name="Content Placeholder 2"/>
          <p:cNvSpPr>
            <a:spLocks noGrp="1"/>
          </p:cNvSpPr>
          <p:nvPr>
            <p:ph idx="1"/>
          </p:nvPr>
        </p:nvSpPr>
        <p:spPr>
          <a:xfrm>
            <a:off x="359999" y="1183241"/>
            <a:ext cx="8461374" cy="4968875"/>
          </a:xfrm>
        </p:spPr>
        <p:txBody>
          <a:bodyPr/>
          <a:lstStyle/>
          <a:p>
            <a:pPr>
              <a:spcBef>
                <a:spcPts val="300"/>
              </a:spcBef>
              <a:spcAft>
                <a:spcPts val="300"/>
              </a:spcAft>
            </a:pPr>
            <a:r>
              <a:rPr lang="en-AU" sz="1500" b="1" dirty="0"/>
              <a:t>The Lead Professional may experience verbal or non verbal cues that identify team members along the scale.</a:t>
            </a:r>
          </a:p>
          <a:p>
            <a:pPr defTabSz="901280">
              <a:spcBef>
                <a:spcPts val="300"/>
              </a:spcBef>
              <a:spcAft>
                <a:spcPts val="300"/>
              </a:spcAft>
            </a:pPr>
            <a:r>
              <a:rPr lang="en-AU" sz="1500" dirty="0">
                <a:solidFill>
                  <a:schemeClr val="accent5"/>
                </a:solidFill>
              </a:rPr>
              <a:t>The table below identifies some behavioural and emotional cues for individual levels of engagement and some sample techniques for working with them and getting them more engaged. </a:t>
            </a:r>
          </a:p>
          <a:p>
            <a:endParaRPr lang="en-AU" dirty="0"/>
          </a:p>
          <a:p>
            <a:r>
              <a:rPr lang="en-AU" dirty="0"/>
              <a:t>	</a:t>
            </a:r>
            <a:r>
              <a:rPr lang="en-AU" sz="1100" dirty="0">
                <a:solidFill>
                  <a:schemeClr val="tx2"/>
                </a:solidFill>
              </a:rPr>
              <a:t>Disengaged</a:t>
            </a:r>
          </a:p>
          <a:p>
            <a:r>
              <a:rPr lang="en-AU" sz="1100" dirty="0">
                <a:solidFill>
                  <a:schemeClr val="tx2"/>
                </a:solidFill>
              </a:rPr>
              <a:t>																												Indifferent																																													Complaint																																													Engaged</a:t>
            </a:r>
          </a:p>
        </p:txBody>
      </p:sp>
      <p:sp>
        <p:nvSpPr>
          <p:cNvPr id="4" name="Freeform 3"/>
          <p:cNvSpPr/>
          <p:nvPr/>
        </p:nvSpPr>
        <p:spPr>
          <a:xfrm>
            <a:off x="2475253" y="2611481"/>
            <a:ext cx="3111612" cy="749077"/>
          </a:xfrm>
          <a:custGeom>
            <a:avLst/>
            <a:gdLst>
              <a:gd name="connsiteX0" fmla="*/ 0 w 4500421"/>
              <a:gd name="connsiteY0" fmla="*/ 0 h 1045300"/>
              <a:gd name="connsiteX1" fmla="*/ 4500421 w 4500421"/>
              <a:gd name="connsiteY1" fmla="*/ 0 h 1045300"/>
              <a:gd name="connsiteX2" fmla="*/ 4500421 w 4500421"/>
              <a:gd name="connsiteY2" fmla="*/ 1045300 h 1045300"/>
              <a:gd name="connsiteX3" fmla="*/ 0 w 4500421"/>
              <a:gd name="connsiteY3" fmla="*/ 1045300 h 1045300"/>
              <a:gd name="connsiteX4" fmla="*/ 0 w 4500421"/>
              <a:gd name="connsiteY4" fmla="*/ 0 h 104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0421" h="1045300">
                <a:moveTo>
                  <a:pt x="0" y="0"/>
                </a:moveTo>
                <a:lnTo>
                  <a:pt x="4500421" y="0"/>
                </a:lnTo>
                <a:lnTo>
                  <a:pt x="4500421" y="1045300"/>
                </a:lnTo>
                <a:lnTo>
                  <a:pt x="0" y="1045300"/>
                </a:lnTo>
                <a:lnTo>
                  <a:pt x="0" y="0"/>
                </a:lnTo>
                <a:close/>
              </a:path>
            </a:pathLst>
          </a:custGeom>
          <a:solidFill>
            <a:schemeClr val="accent6">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marL="228600" lvl="1" indent="-228600" defTabSz="889000">
              <a:lnSpc>
                <a:spcPct val="90000"/>
              </a:lnSpc>
              <a:spcBef>
                <a:spcPts val="300"/>
              </a:spcBef>
              <a:spcAft>
                <a:spcPts val="300"/>
              </a:spcAft>
              <a:buFontTx/>
              <a:buChar char="••"/>
            </a:pPr>
            <a:r>
              <a:rPr lang="en-AU" sz="1100" dirty="0">
                <a:solidFill>
                  <a:schemeClr val="tx2"/>
                </a:solidFill>
              </a:rPr>
              <a:t>Emotional Outbreaks</a:t>
            </a:r>
          </a:p>
          <a:p>
            <a:pPr marL="228600" lvl="1" indent="-228600" defTabSz="889000">
              <a:lnSpc>
                <a:spcPct val="90000"/>
              </a:lnSpc>
              <a:spcBef>
                <a:spcPts val="300"/>
              </a:spcBef>
              <a:spcAft>
                <a:spcPts val="300"/>
              </a:spcAft>
              <a:buFontTx/>
              <a:buChar char="••"/>
            </a:pPr>
            <a:r>
              <a:rPr lang="en-AU" sz="1100" dirty="0">
                <a:solidFill>
                  <a:schemeClr val="tx2"/>
                </a:solidFill>
              </a:rPr>
              <a:t>Retaliation </a:t>
            </a:r>
          </a:p>
          <a:p>
            <a:pPr marL="228600" lvl="1" indent="-228600" defTabSz="889000">
              <a:lnSpc>
                <a:spcPct val="90000"/>
              </a:lnSpc>
              <a:spcBef>
                <a:spcPts val="300"/>
              </a:spcBef>
              <a:spcAft>
                <a:spcPts val="300"/>
              </a:spcAft>
              <a:buFontTx/>
              <a:buChar char="••"/>
            </a:pPr>
            <a:r>
              <a:rPr lang="en-AU" sz="1100" dirty="0">
                <a:solidFill>
                  <a:schemeClr val="tx2"/>
                </a:solidFill>
              </a:rPr>
              <a:t>No involvement in discussions</a:t>
            </a:r>
          </a:p>
        </p:txBody>
      </p:sp>
      <p:sp>
        <p:nvSpPr>
          <p:cNvPr id="5" name="Left Brace 4"/>
          <p:cNvSpPr/>
          <p:nvPr/>
        </p:nvSpPr>
        <p:spPr>
          <a:xfrm>
            <a:off x="2073457" y="2628585"/>
            <a:ext cx="401796" cy="677543"/>
          </a:xfrm>
          <a:prstGeom prst="leftBrace">
            <a:avLst>
              <a:gd name="adj1" fmla="val 42157"/>
              <a:gd name="adj2" fmla="val 5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6" name="Freeform 5"/>
          <p:cNvSpPr/>
          <p:nvPr/>
        </p:nvSpPr>
        <p:spPr>
          <a:xfrm>
            <a:off x="5672389" y="2611481"/>
            <a:ext cx="3111612" cy="749077"/>
          </a:xfrm>
          <a:custGeom>
            <a:avLst/>
            <a:gdLst>
              <a:gd name="connsiteX0" fmla="*/ 0 w 4500421"/>
              <a:gd name="connsiteY0" fmla="*/ 0 h 1045300"/>
              <a:gd name="connsiteX1" fmla="*/ 4500421 w 4500421"/>
              <a:gd name="connsiteY1" fmla="*/ 0 h 1045300"/>
              <a:gd name="connsiteX2" fmla="*/ 4500421 w 4500421"/>
              <a:gd name="connsiteY2" fmla="*/ 1045300 h 1045300"/>
              <a:gd name="connsiteX3" fmla="*/ 0 w 4500421"/>
              <a:gd name="connsiteY3" fmla="*/ 1045300 h 1045300"/>
              <a:gd name="connsiteX4" fmla="*/ 0 w 4500421"/>
              <a:gd name="connsiteY4" fmla="*/ 0 h 104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0421" h="1045300">
                <a:moveTo>
                  <a:pt x="0" y="0"/>
                </a:moveTo>
                <a:lnTo>
                  <a:pt x="4500421" y="0"/>
                </a:lnTo>
                <a:lnTo>
                  <a:pt x="4500421" y="1045300"/>
                </a:lnTo>
                <a:lnTo>
                  <a:pt x="0" y="1045300"/>
                </a:lnTo>
                <a:lnTo>
                  <a:pt x="0" y="0"/>
                </a:lnTo>
                <a:close/>
              </a:path>
            </a:pathLst>
          </a:custGeom>
          <a:solidFill>
            <a:schemeClr val="accent6">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0" rIns="0" bIns="0" numCol="1" spcCol="1270" anchor="ctr" anchorCtr="0">
            <a:noAutofit/>
          </a:bodyPr>
          <a:lstStyle/>
          <a:p>
            <a:pPr marL="228600" lvl="1" indent="-228600" defTabSz="889000">
              <a:lnSpc>
                <a:spcPct val="90000"/>
              </a:lnSpc>
              <a:spcBef>
                <a:spcPts val="300"/>
              </a:spcBef>
              <a:spcAft>
                <a:spcPts val="300"/>
              </a:spcAft>
              <a:buFontTx/>
              <a:buChar char="••"/>
            </a:pPr>
            <a:r>
              <a:rPr lang="en-AU" sz="1100" dirty="0">
                <a:solidFill>
                  <a:schemeClr val="tx2"/>
                </a:solidFill>
              </a:rPr>
              <a:t>Allow the individual to express their frustration</a:t>
            </a:r>
          </a:p>
          <a:p>
            <a:pPr marL="228600" lvl="1" indent="-228600" defTabSz="889000">
              <a:lnSpc>
                <a:spcPct val="90000"/>
              </a:lnSpc>
              <a:spcBef>
                <a:spcPts val="300"/>
              </a:spcBef>
              <a:spcAft>
                <a:spcPts val="300"/>
              </a:spcAft>
              <a:buFontTx/>
              <a:buChar char="••"/>
            </a:pPr>
            <a:r>
              <a:rPr lang="en-AU" sz="1100" dirty="0">
                <a:solidFill>
                  <a:schemeClr val="tx2"/>
                </a:solidFill>
              </a:rPr>
              <a:t>Listen to their thoughts and provide empathy</a:t>
            </a:r>
          </a:p>
          <a:p>
            <a:pPr marL="228600" lvl="1" indent="-228600" defTabSz="889000">
              <a:lnSpc>
                <a:spcPct val="90000"/>
              </a:lnSpc>
              <a:spcBef>
                <a:spcPts val="300"/>
              </a:spcBef>
              <a:spcAft>
                <a:spcPts val="300"/>
              </a:spcAft>
              <a:buFontTx/>
              <a:buChar char="••"/>
            </a:pPr>
            <a:r>
              <a:rPr lang="en-AU" sz="1100" dirty="0">
                <a:solidFill>
                  <a:schemeClr val="tx2"/>
                </a:solidFill>
              </a:rPr>
              <a:t>Speak to a trusted team member</a:t>
            </a:r>
          </a:p>
        </p:txBody>
      </p:sp>
      <p:sp>
        <p:nvSpPr>
          <p:cNvPr id="7" name="Freeform 6"/>
          <p:cNvSpPr/>
          <p:nvPr/>
        </p:nvSpPr>
        <p:spPr>
          <a:xfrm>
            <a:off x="2475253" y="3424556"/>
            <a:ext cx="3111612" cy="749077"/>
          </a:xfrm>
          <a:custGeom>
            <a:avLst/>
            <a:gdLst>
              <a:gd name="connsiteX0" fmla="*/ 0 w 4500421"/>
              <a:gd name="connsiteY0" fmla="*/ 0 h 1045300"/>
              <a:gd name="connsiteX1" fmla="*/ 4500421 w 4500421"/>
              <a:gd name="connsiteY1" fmla="*/ 0 h 1045300"/>
              <a:gd name="connsiteX2" fmla="*/ 4500421 w 4500421"/>
              <a:gd name="connsiteY2" fmla="*/ 1045300 h 1045300"/>
              <a:gd name="connsiteX3" fmla="*/ 0 w 4500421"/>
              <a:gd name="connsiteY3" fmla="*/ 1045300 h 1045300"/>
              <a:gd name="connsiteX4" fmla="*/ 0 w 4500421"/>
              <a:gd name="connsiteY4" fmla="*/ 0 h 104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0421" h="1045300">
                <a:moveTo>
                  <a:pt x="0" y="0"/>
                </a:moveTo>
                <a:lnTo>
                  <a:pt x="4500421" y="0"/>
                </a:lnTo>
                <a:lnTo>
                  <a:pt x="4500421" y="1045300"/>
                </a:lnTo>
                <a:lnTo>
                  <a:pt x="0" y="1045300"/>
                </a:lnTo>
                <a:lnTo>
                  <a:pt x="0" y="0"/>
                </a:lnTo>
                <a:close/>
              </a:path>
            </a:pathLst>
          </a:custGeom>
          <a:solidFill>
            <a:schemeClr val="accent6">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marL="228600" lvl="1" indent="-228600" defTabSz="889000">
              <a:lnSpc>
                <a:spcPct val="90000"/>
              </a:lnSpc>
              <a:spcBef>
                <a:spcPts val="300"/>
              </a:spcBef>
              <a:spcAft>
                <a:spcPts val="300"/>
              </a:spcAft>
              <a:buFontTx/>
              <a:buChar char="••"/>
            </a:pPr>
            <a:r>
              <a:rPr lang="en-AU" sz="1100" dirty="0">
                <a:solidFill>
                  <a:schemeClr val="tx2"/>
                </a:solidFill>
              </a:rPr>
              <a:t>Lack of interest and involvement</a:t>
            </a:r>
          </a:p>
          <a:p>
            <a:pPr marL="228600" lvl="1" indent="-228600" defTabSz="889000">
              <a:lnSpc>
                <a:spcPct val="90000"/>
              </a:lnSpc>
              <a:spcBef>
                <a:spcPts val="300"/>
              </a:spcBef>
              <a:spcAft>
                <a:spcPts val="300"/>
              </a:spcAft>
              <a:buFontTx/>
              <a:buChar char="••"/>
            </a:pPr>
            <a:r>
              <a:rPr lang="en-AU" sz="1100" dirty="0">
                <a:solidFill>
                  <a:schemeClr val="tx2"/>
                </a:solidFill>
              </a:rPr>
              <a:t>Small or no involvement in discussions </a:t>
            </a:r>
          </a:p>
        </p:txBody>
      </p:sp>
      <p:sp>
        <p:nvSpPr>
          <p:cNvPr id="8" name="Freeform 7"/>
          <p:cNvSpPr/>
          <p:nvPr/>
        </p:nvSpPr>
        <p:spPr>
          <a:xfrm>
            <a:off x="5672389" y="3439982"/>
            <a:ext cx="3111612" cy="749077"/>
          </a:xfrm>
          <a:custGeom>
            <a:avLst/>
            <a:gdLst>
              <a:gd name="connsiteX0" fmla="*/ 0 w 4500421"/>
              <a:gd name="connsiteY0" fmla="*/ 0 h 1045300"/>
              <a:gd name="connsiteX1" fmla="*/ 4500421 w 4500421"/>
              <a:gd name="connsiteY1" fmla="*/ 0 h 1045300"/>
              <a:gd name="connsiteX2" fmla="*/ 4500421 w 4500421"/>
              <a:gd name="connsiteY2" fmla="*/ 1045300 h 1045300"/>
              <a:gd name="connsiteX3" fmla="*/ 0 w 4500421"/>
              <a:gd name="connsiteY3" fmla="*/ 1045300 h 1045300"/>
              <a:gd name="connsiteX4" fmla="*/ 0 w 4500421"/>
              <a:gd name="connsiteY4" fmla="*/ 0 h 104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0421" h="1045300">
                <a:moveTo>
                  <a:pt x="0" y="0"/>
                </a:moveTo>
                <a:lnTo>
                  <a:pt x="4500421" y="0"/>
                </a:lnTo>
                <a:lnTo>
                  <a:pt x="4500421" y="1045300"/>
                </a:lnTo>
                <a:lnTo>
                  <a:pt x="0" y="1045300"/>
                </a:lnTo>
                <a:lnTo>
                  <a:pt x="0" y="0"/>
                </a:lnTo>
                <a:close/>
              </a:path>
            </a:pathLst>
          </a:custGeom>
          <a:solidFill>
            <a:schemeClr val="accent6">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marL="228600" lvl="1" indent="-228600" defTabSz="889000">
              <a:lnSpc>
                <a:spcPct val="90000"/>
              </a:lnSpc>
              <a:spcBef>
                <a:spcPts val="300"/>
              </a:spcBef>
              <a:spcAft>
                <a:spcPts val="300"/>
              </a:spcAft>
              <a:buFontTx/>
              <a:buChar char="••"/>
            </a:pPr>
            <a:r>
              <a:rPr lang="en-AU" sz="1100" dirty="0">
                <a:solidFill>
                  <a:schemeClr val="tx2"/>
                </a:solidFill>
              </a:rPr>
              <a:t>Identify the underlying cause of indifference</a:t>
            </a:r>
          </a:p>
          <a:p>
            <a:pPr marL="228600" lvl="1" indent="-228600" defTabSz="889000">
              <a:lnSpc>
                <a:spcPct val="90000"/>
              </a:lnSpc>
              <a:spcBef>
                <a:spcPts val="300"/>
              </a:spcBef>
              <a:spcAft>
                <a:spcPts val="300"/>
              </a:spcAft>
              <a:buFontTx/>
              <a:buChar char="••"/>
            </a:pPr>
            <a:r>
              <a:rPr lang="en-AU" sz="1100" dirty="0">
                <a:solidFill>
                  <a:schemeClr val="tx2"/>
                </a:solidFill>
              </a:rPr>
              <a:t>Help create motivating goals that mean something to the individual</a:t>
            </a:r>
          </a:p>
        </p:txBody>
      </p:sp>
      <p:sp>
        <p:nvSpPr>
          <p:cNvPr id="9" name="Freeform 8"/>
          <p:cNvSpPr/>
          <p:nvPr/>
        </p:nvSpPr>
        <p:spPr>
          <a:xfrm>
            <a:off x="2475253" y="4268482"/>
            <a:ext cx="3111612" cy="749077"/>
          </a:xfrm>
          <a:custGeom>
            <a:avLst/>
            <a:gdLst>
              <a:gd name="connsiteX0" fmla="*/ 0 w 4500421"/>
              <a:gd name="connsiteY0" fmla="*/ 0 h 1045300"/>
              <a:gd name="connsiteX1" fmla="*/ 4500421 w 4500421"/>
              <a:gd name="connsiteY1" fmla="*/ 0 h 1045300"/>
              <a:gd name="connsiteX2" fmla="*/ 4500421 w 4500421"/>
              <a:gd name="connsiteY2" fmla="*/ 1045300 h 1045300"/>
              <a:gd name="connsiteX3" fmla="*/ 0 w 4500421"/>
              <a:gd name="connsiteY3" fmla="*/ 1045300 h 1045300"/>
              <a:gd name="connsiteX4" fmla="*/ 0 w 4500421"/>
              <a:gd name="connsiteY4" fmla="*/ 0 h 104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0421" h="1045300">
                <a:moveTo>
                  <a:pt x="0" y="0"/>
                </a:moveTo>
                <a:lnTo>
                  <a:pt x="4500421" y="0"/>
                </a:lnTo>
                <a:lnTo>
                  <a:pt x="4500421" y="1045300"/>
                </a:lnTo>
                <a:lnTo>
                  <a:pt x="0" y="1045300"/>
                </a:lnTo>
                <a:lnTo>
                  <a:pt x="0" y="0"/>
                </a:lnTo>
                <a:close/>
              </a:path>
            </a:pathLst>
          </a:custGeom>
          <a:solidFill>
            <a:schemeClr val="accent6">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marL="228600" lvl="1" indent="-228600" defTabSz="889000">
              <a:lnSpc>
                <a:spcPct val="90000"/>
              </a:lnSpc>
              <a:spcBef>
                <a:spcPts val="300"/>
              </a:spcBef>
              <a:spcAft>
                <a:spcPts val="300"/>
              </a:spcAft>
              <a:buFontTx/>
              <a:buChar char="••"/>
            </a:pPr>
            <a:r>
              <a:rPr lang="en-AU" sz="1100" dirty="0">
                <a:solidFill>
                  <a:schemeClr val="tx2"/>
                </a:solidFill>
              </a:rPr>
              <a:t>Some interest and involvement</a:t>
            </a:r>
          </a:p>
          <a:p>
            <a:pPr marL="228600" lvl="1" indent="-228600" defTabSz="889000">
              <a:lnSpc>
                <a:spcPct val="90000"/>
              </a:lnSpc>
              <a:spcBef>
                <a:spcPts val="300"/>
              </a:spcBef>
              <a:spcAft>
                <a:spcPts val="300"/>
              </a:spcAft>
              <a:buFontTx/>
              <a:buChar char="••"/>
            </a:pPr>
            <a:r>
              <a:rPr lang="en-AU" sz="1100" dirty="0">
                <a:solidFill>
                  <a:schemeClr val="tx2"/>
                </a:solidFill>
              </a:rPr>
              <a:t>Small or no involvement in discussions</a:t>
            </a:r>
          </a:p>
        </p:txBody>
      </p:sp>
      <p:sp>
        <p:nvSpPr>
          <p:cNvPr id="10" name="Freeform 9"/>
          <p:cNvSpPr/>
          <p:nvPr/>
        </p:nvSpPr>
        <p:spPr>
          <a:xfrm>
            <a:off x="5672389" y="4268483"/>
            <a:ext cx="3111612" cy="749077"/>
          </a:xfrm>
          <a:custGeom>
            <a:avLst/>
            <a:gdLst>
              <a:gd name="connsiteX0" fmla="*/ 0 w 4500421"/>
              <a:gd name="connsiteY0" fmla="*/ 0 h 1045300"/>
              <a:gd name="connsiteX1" fmla="*/ 4500421 w 4500421"/>
              <a:gd name="connsiteY1" fmla="*/ 0 h 1045300"/>
              <a:gd name="connsiteX2" fmla="*/ 4500421 w 4500421"/>
              <a:gd name="connsiteY2" fmla="*/ 1045300 h 1045300"/>
              <a:gd name="connsiteX3" fmla="*/ 0 w 4500421"/>
              <a:gd name="connsiteY3" fmla="*/ 1045300 h 1045300"/>
              <a:gd name="connsiteX4" fmla="*/ 0 w 4500421"/>
              <a:gd name="connsiteY4" fmla="*/ 0 h 104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0421" h="1045300">
                <a:moveTo>
                  <a:pt x="0" y="0"/>
                </a:moveTo>
                <a:lnTo>
                  <a:pt x="4500421" y="0"/>
                </a:lnTo>
                <a:lnTo>
                  <a:pt x="4500421" y="1045300"/>
                </a:lnTo>
                <a:lnTo>
                  <a:pt x="0" y="1045300"/>
                </a:lnTo>
                <a:lnTo>
                  <a:pt x="0" y="0"/>
                </a:lnTo>
                <a:close/>
              </a:path>
            </a:pathLst>
          </a:custGeom>
          <a:solidFill>
            <a:schemeClr val="accent6">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marL="228600" lvl="1" indent="-228600" defTabSz="889000">
              <a:lnSpc>
                <a:spcPct val="90000"/>
              </a:lnSpc>
              <a:spcBef>
                <a:spcPts val="300"/>
              </a:spcBef>
              <a:spcAft>
                <a:spcPts val="300"/>
              </a:spcAft>
              <a:buFontTx/>
              <a:buChar char="••"/>
            </a:pPr>
            <a:r>
              <a:rPr lang="en-AU" sz="1100" dirty="0">
                <a:solidFill>
                  <a:schemeClr val="tx2"/>
                </a:solidFill>
              </a:rPr>
              <a:t>Show that their ideas and contributions are valued</a:t>
            </a:r>
          </a:p>
          <a:p>
            <a:pPr marL="228600" lvl="1" indent="-228600" defTabSz="889000">
              <a:lnSpc>
                <a:spcPct val="90000"/>
              </a:lnSpc>
              <a:spcBef>
                <a:spcPts val="300"/>
              </a:spcBef>
              <a:spcAft>
                <a:spcPts val="300"/>
              </a:spcAft>
              <a:buFontTx/>
              <a:buChar char="••"/>
            </a:pPr>
            <a:r>
              <a:rPr lang="en-AU" sz="1100" dirty="0">
                <a:solidFill>
                  <a:schemeClr val="tx2"/>
                </a:solidFill>
              </a:rPr>
              <a:t>Provide positive and encouraging feedback</a:t>
            </a:r>
          </a:p>
        </p:txBody>
      </p:sp>
      <p:sp>
        <p:nvSpPr>
          <p:cNvPr id="11" name="Freeform 10"/>
          <p:cNvSpPr/>
          <p:nvPr/>
        </p:nvSpPr>
        <p:spPr>
          <a:xfrm>
            <a:off x="2475253" y="5119835"/>
            <a:ext cx="3111612" cy="749077"/>
          </a:xfrm>
          <a:custGeom>
            <a:avLst/>
            <a:gdLst>
              <a:gd name="connsiteX0" fmla="*/ 0 w 4500421"/>
              <a:gd name="connsiteY0" fmla="*/ 0 h 1045300"/>
              <a:gd name="connsiteX1" fmla="*/ 4500421 w 4500421"/>
              <a:gd name="connsiteY1" fmla="*/ 0 h 1045300"/>
              <a:gd name="connsiteX2" fmla="*/ 4500421 w 4500421"/>
              <a:gd name="connsiteY2" fmla="*/ 1045300 h 1045300"/>
              <a:gd name="connsiteX3" fmla="*/ 0 w 4500421"/>
              <a:gd name="connsiteY3" fmla="*/ 1045300 h 1045300"/>
              <a:gd name="connsiteX4" fmla="*/ 0 w 4500421"/>
              <a:gd name="connsiteY4" fmla="*/ 0 h 104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0421" h="1045300">
                <a:moveTo>
                  <a:pt x="0" y="0"/>
                </a:moveTo>
                <a:lnTo>
                  <a:pt x="4500421" y="0"/>
                </a:lnTo>
                <a:lnTo>
                  <a:pt x="4500421" y="1045300"/>
                </a:lnTo>
                <a:lnTo>
                  <a:pt x="0" y="1045300"/>
                </a:lnTo>
                <a:lnTo>
                  <a:pt x="0" y="0"/>
                </a:lnTo>
                <a:close/>
              </a:path>
            </a:pathLst>
          </a:custGeom>
          <a:solidFill>
            <a:schemeClr val="accent6">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marL="228600" lvl="1" indent="-228600" defTabSz="889000">
              <a:lnSpc>
                <a:spcPct val="90000"/>
              </a:lnSpc>
              <a:spcBef>
                <a:spcPts val="300"/>
              </a:spcBef>
              <a:spcAft>
                <a:spcPts val="300"/>
              </a:spcAft>
              <a:buFontTx/>
              <a:buChar char="••"/>
            </a:pPr>
            <a:r>
              <a:rPr lang="en-AU" sz="1100" dirty="0">
                <a:solidFill>
                  <a:schemeClr val="tx2"/>
                </a:solidFill>
              </a:rPr>
              <a:t>Actively involved and contribute fully</a:t>
            </a:r>
          </a:p>
          <a:p>
            <a:pPr marL="228600" lvl="1" indent="-228600" defTabSz="889000">
              <a:lnSpc>
                <a:spcPct val="90000"/>
              </a:lnSpc>
              <a:spcBef>
                <a:spcPts val="300"/>
              </a:spcBef>
              <a:spcAft>
                <a:spcPts val="300"/>
              </a:spcAft>
              <a:buFontTx/>
              <a:buChar char="••"/>
            </a:pPr>
            <a:r>
              <a:rPr lang="en-AU" sz="1100" dirty="0">
                <a:solidFill>
                  <a:schemeClr val="tx2"/>
                </a:solidFill>
              </a:rPr>
              <a:t>Participate in discussions</a:t>
            </a:r>
          </a:p>
          <a:p>
            <a:pPr marL="228600" lvl="1" indent="-228600" defTabSz="889000">
              <a:lnSpc>
                <a:spcPct val="90000"/>
              </a:lnSpc>
              <a:spcBef>
                <a:spcPts val="300"/>
              </a:spcBef>
              <a:spcAft>
                <a:spcPts val="300"/>
              </a:spcAft>
              <a:buFontTx/>
              <a:buChar char="••"/>
            </a:pPr>
            <a:r>
              <a:rPr lang="en-AU" sz="1100" dirty="0">
                <a:solidFill>
                  <a:schemeClr val="tx2"/>
                </a:solidFill>
              </a:rPr>
              <a:t>Effective involvement in discussions </a:t>
            </a:r>
          </a:p>
        </p:txBody>
      </p:sp>
      <p:sp>
        <p:nvSpPr>
          <p:cNvPr id="12" name="Freeform 11"/>
          <p:cNvSpPr/>
          <p:nvPr/>
        </p:nvSpPr>
        <p:spPr>
          <a:xfrm>
            <a:off x="5672389" y="5119835"/>
            <a:ext cx="3111612" cy="749077"/>
          </a:xfrm>
          <a:custGeom>
            <a:avLst/>
            <a:gdLst>
              <a:gd name="connsiteX0" fmla="*/ 0 w 4500421"/>
              <a:gd name="connsiteY0" fmla="*/ 0 h 1045300"/>
              <a:gd name="connsiteX1" fmla="*/ 4500421 w 4500421"/>
              <a:gd name="connsiteY1" fmla="*/ 0 h 1045300"/>
              <a:gd name="connsiteX2" fmla="*/ 4500421 w 4500421"/>
              <a:gd name="connsiteY2" fmla="*/ 1045300 h 1045300"/>
              <a:gd name="connsiteX3" fmla="*/ 0 w 4500421"/>
              <a:gd name="connsiteY3" fmla="*/ 1045300 h 1045300"/>
              <a:gd name="connsiteX4" fmla="*/ 0 w 4500421"/>
              <a:gd name="connsiteY4" fmla="*/ 0 h 104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0421" h="1045300">
                <a:moveTo>
                  <a:pt x="0" y="0"/>
                </a:moveTo>
                <a:lnTo>
                  <a:pt x="4500421" y="0"/>
                </a:lnTo>
                <a:lnTo>
                  <a:pt x="4500421" y="1045300"/>
                </a:lnTo>
                <a:lnTo>
                  <a:pt x="0" y="1045300"/>
                </a:lnTo>
                <a:lnTo>
                  <a:pt x="0" y="0"/>
                </a:lnTo>
                <a:close/>
              </a:path>
            </a:pathLst>
          </a:custGeom>
          <a:solidFill>
            <a:schemeClr val="accent6">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marL="228600" lvl="1" indent="-228600" defTabSz="889000">
              <a:lnSpc>
                <a:spcPct val="90000"/>
              </a:lnSpc>
              <a:spcBef>
                <a:spcPts val="300"/>
              </a:spcBef>
              <a:spcAft>
                <a:spcPts val="300"/>
              </a:spcAft>
              <a:buFontTx/>
              <a:buChar char="••"/>
            </a:pPr>
            <a:r>
              <a:rPr lang="en-AU" sz="1100" dirty="0">
                <a:solidFill>
                  <a:schemeClr val="tx2"/>
                </a:solidFill>
              </a:rPr>
              <a:t>Keep the individual highly involved in discussions and encourage ongoing participation  </a:t>
            </a:r>
          </a:p>
        </p:txBody>
      </p:sp>
      <p:sp>
        <p:nvSpPr>
          <p:cNvPr id="13" name="Left Brace 12"/>
          <p:cNvSpPr/>
          <p:nvPr/>
        </p:nvSpPr>
        <p:spPr>
          <a:xfrm>
            <a:off x="1987933" y="5113023"/>
            <a:ext cx="401796" cy="677543"/>
          </a:xfrm>
          <a:prstGeom prst="leftBrace">
            <a:avLst>
              <a:gd name="adj1" fmla="val 42157"/>
              <a:gd name="adj2" fmla="val 5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5" name="Left Brace 14"/>
          <p:cNvSpPr/>
          <p:nvPr/>
        </p:nvSpPr>
        <p:spPr>
          <a:xfrm>
            <a:off x="1976461" y="3467028"/>
            <a:ext cx="401796" cy="677543"/>
          </a:xfrm>
          <a:prstGeom prst="leftBrace">
            <a:avLst>
              <a:gd name="adj1" fmla="val 42157"/>
              <a:gd name="adj2" fmla="val 5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6" name="Left Brace 15"/>
          <p:cNvSpPr/>
          <p:nvPr/>
        </p:nvSpPr>
        <p:spPr>
          <a:xfrm>
            <a:off x="1976461" y="4268483"/>
            <a:ext cx="401796" cy="677543"/>
          </a:xfrm>
          <a:prstGeom prst="leftBrace">
            <a:avLst>
              <a:gd name="adj1" fmla="val 42157"/>
              <a:gd name="adj2" fmla="val 5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Tree>
    <p:extLst>
      <p:ext uri="{BB962C8B-B14F-4D97-AF65-F5344CB8AC3E}">
        <p14:creationId xmlns:p14="http://schemas.microsoft.com/office/powerpoint/2010/main" val="1293629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000" dirty="0"/>
              <a:t>Building successful relationships to support a high functioning team </a:t>
            </a:r>
          </a:p>
        </p:txBody>
      </p:sp>
      <p:sp>
        <p:nvSpPr>
          <p:cNvPr id="3" name="Content Placeholder 2"/>
          <p:cNvSpPr>
            <a:spLocks noGrp="1"/>
          </p:cNvSpPr>
          <p:nvPr>
            <p:ph idx="1"/>
          </p:nvPr>
        </p:nvSpPr>
        <p:spPr>
          <a:xfrm>
            <a:off x="323851" y="1039091"/>
            <a:ext cx="8461374" cy="5090247"/>
          </a:xfrm>
        </p:spPr>
        <p:txBody>
          <a:bodyPr>
            <a:normAutofit/>
          </a:bodyPr>
          <a:lstStyle/>
          <a:p>
            <a:pPr>
              <a:spcBef>
                <a:spcPts val="300"/>
              </a:spcBef>
              <a:spcAft>
                <a:spcPts val="300"/>
              </a:spcAft>
            </a:pPr>
            <a:r>
              <a:rPr lang="en-AU" sz="1400" b="1" dirty="0"/>
              <a:t>Team formation takes time and teams often go through recognisable stages as they change from being collections of strangers to becoming united groups with common goals.</a:t>
            </a:r>
          </a:p>
          <a:p>
            <a:pPr>
              <a:spcBef>
                <a:spcPts val="300"/>
              </a:spcBef>
              <a:spcAft>
                <a:spcPts val="300"/>
              </a:spcAft>
            </a:pPr>
            <a:r>
              <a:rPr lang="en-AU" sz="1400" dirty="0">
                <a:solidFill>
                  <a:schemeClr val="accent5"/>
                </a:solidFill>
              </a:rPr>
              <a:t>The Forming, Storming, Norming, and Performing model describes the stages that a team typically goes through.</a:t>
            </a:r>
          </a:p>
          <a:p>
            <a:pPr>
              <a:spcBef>
                <a:spcPts val="300"/>
              </a:spcBef>
              <a:spcAft>
                <a:spcPts val="300"/>
              </a:spcAft>
            </a:pPr>
            <a:r>
              <a:rPr lang="en-AU" sz="1400" dirty="0">
                <a:solidFill>
                  <a:schemeClr val="accent5"/>
                </a:solidFill>
              </a:rPr>
              <a:t>These dynamics can be particularly observable or heightened when a diverse range of team members are involved. </a:t>
            </a:r>
          </a:p>
          <a:p>
            <a:pPr>
              <a:spcBef>
                <a:spcPts val="300"/>
              </a:spcBef>
              <a:spcAft>
                <a:spcPts val="300"/>
              </a:spcAft>
            </a:pPr>
            <a:r>
              <a:rPr lang="en-AU" sz="1400" dirty="0">
                <a:solidFill>
                  <a:schemeClr val="accent5"/>
                </a:solidFill>
              </a:rPr>
              <a:t>High-performing teams are </a:t>
            </a:r>
            <a:r>
              <a:rPr lang="en-AU" sz="1400" b="1" dirty="0">
                <a:solidFill>
                  <a:schemeClr val="accent5"/>
                </a:solidFill>
              </a:rPr>
              <a:t>highly focused </a:t>
            </a:r>
            <a:r>
              <a:rPr lang="en-AU" sz="1400" dirty="0">
                <a:solidFill>
                  <a:schemeClr val="accent5"/>
                </a:solidFill>
              </a:rPr>
              <a:t>on their learner’s goals and achieve superior results together than they would separately. In the storming and norming phase, the team understands the purpose of why they are coming together, learn how to interact together and resolve conflicts. When the team reaches the performing phase, they have highly effective behaviours that allow them to overachieve in comparison to regular teams.</a:t>
            </a:r>
          </a:p>
          <a:p>
            <a:endParaRPr lang="en-AU" sz="1500" dirty="0"/>
          </a:p>
        </p:txBody>
      </p:sp>
      <p:graphicFrame>
        <p:nvGraphicFramePr>
          <p:cNvPr id="4" name="Diagram 3"/>
          <p:cNvGraphicFramePr/>
          <p:nvPr>
            <p:extLst>
              <p:ext uri="{D42A27DB-BD31-4B8C-83A1-F6EECF244321}">
                <p14:modId xmlns:p14="http://schemas.microsoft.com/office/powerpoint/2010/main" val="2247087538"/>
              </p:ext>
            </p:extLst>
          </p:nvPr>
        </p:nvGraphicFramePr>
        <p:xfrm>
          <a:off x="803920" y="4389120"/>
          <a:ext cx="7728520" cy="18481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6592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372130"/>
            <a:ext cx="7608037" cy="1148695"/>
          </a:xfrm>
        </p:spPr>
        <p:txBody>
          <a:bodyPr>
            <a:normAutofit fontScale="90000"/>
          </a:bodyPr>
          <a:lstStyle/>
          <a:p>
            <a:r>
              <a:rPr lang="en-AU" dirty="0"/>
              <a:t>Working with different stakeholders– the learner</a:t>
            </a:r>
            <a:br>
              <a:rPr lang="en-AU" sz="1800" dirty="0"/>
            </a:br>
            <a:br>
              <a:rPr lang="en-AU" sz="1800" dirty="0"/>
            </a:br>
            <a:br>
              <a:rPr lang="en-AU" sz="1800" dirty="0"/>
            </a:br>
            <a:br>
              <a:rPr lang="en-AU" sz="1800" dirty="0"/>
            </a:br>
            <a:r>
              <a:rPr lang="en-AU" sz="1700" dirty="0"/>
              <a:t>In order to engage and work with the learner, it is important to establish a rapport.</a:t>
            </a:r>
            <a:br>
              <a:rPr lang="en-AU" sz="1600" dirty="0"/>
            </a:br>
            <a:endParaRPr lang="en-AU" sz="1600" dirty="0"/>
          </a:p>
        </p:txBody>
      </p:sp>
      <p:sp>
        <p:nvSpPr>
          <p:cNvPr id="3" name="Content Placeholder 2"/>
          <p:cNvSpPr>
            <a:spLocks noGrp="1"/>
          </p:cNvSpPr>
          <p:nvPr>
            <p:ph idx="1"/>
          </p:nvPr>
        </p:nvSpPr>
        <p:spPr/>
        <p:txBody>
          <a:bodyPr/>
          <a:lstStyle/>
          <a:p>
            <a:pPr>
              <a:spcBef>
                <a:spcPts val="300"/>
              </a:spcBef>
              <a:spcAft>
                <a:spcPts val="300"/>
              </a:spcAft>
            </a:pPr>
            <a:endParaRPr lang="en-AU" sz="1500" b="1" kern="0" dirty="0">
              <a:solidFill>
                <a:schemeClr val="accent5"/>
              </a:solidFill>
            </a:endParaRPr>
          </a:p>
          <a:p>
            <a:pPr>
              <a:spcBef>
                <a:spcPts val="300"/>
              </a:spcBef>
              <a:spcAft>
                <a:spcPts val="300"/>
              </a:spcAft>
            </a:pPr>
            <a:r>
              <a:rPr lang="en-AU" sz="1400" b="1" kern="0" dirty="0">
                <a:solidFill>
                  <a:schemeClr val="accent5"/>
                </a:solidFill>
              </a:rPr>
              <a:t>Who is the learner?</a:t>
            </a:r>
          </a:p>
          <a:p>
            <a:pPr>
              <a:spcBef>
                <a:spcPts val="300"/>
              </a:spcBef>
              <a:spcAft>
                <a:spcPts val="300"/>
              </a:spcAft>
            </a:pPr>
            <a:r>
              <a:rPr lang="en-AU" sz="1400" kern="0" dirty="0">
                <a:solidFill>
                  <a:schemeClr val="accent5"/>
                </a:solidFill>
              </a:rPr>
              <a:t>When first engaging with the learner it is important to get an understanding of:</a:t>
            </a:r>
          </a:p>
          <a:p>
            <a:pPr marL="285750" indent="-285750">
              <a:spcBef>
                <a:spcPts val="300"/>
              </a:spcBef>
              <a:spcAft>
                <a:spcPts val="300"/>
              </a:spcAft>
              <a:buFont typeface="Wingdings" panose="05000000000000000000" pitchFamily="2" charset="2"/>
              <a:buChar char="ü"/>
            </a:pPr>
            <a:r>
              <a:rPr lang="en-AU" sz="1400" kern="0" dirty="0">
                <a:solidFill>
                  <a:schemeClr val="accent5"/>
                </a:solidFill>
              </a:rPr>
              <a:t>the background and history relevant to the Team Around the Learner approach</a:t>
            </a:r>
          </a:p>
          <a:p>
            <a:pPr marL="285750" indent="-285750">
              <a:spcBef>
                <a:spcPts val="300"/>
              </a:spcBef>
              <a:spcAft>
                <a:spcPts val="300"/>
              </a:spcAft>
              <a:buFont typeface="Wingdings" panose="05000000000000000000" pitchFamily="2" charset="2"/>
              <a:buChar char="ü"/>
            </a:pPr>
            <a:r>
              <a:rPr lang="en-AU" sz="1400" kern="0" dirty="0">
                <a:solidFill>
                  <a:schemeClr val="accent5"/>
                </a:solidFill>
              </a:rPr>
              <a:t>the family context</a:t>
            </a:r>
          </a:p>
          <a:p>
            <a:pPr marL="285750" indent="-285750">
              <a:spcBef>
                <a:spcPts val="300"/>
              </a:spcBef>
              <a:spcAft>
                <a:spcPts val="300"/>
              </a:spcAft>
              <a:buFont typeface="Wingdings" panose="05000000000000000000" pitchFamily="2" charset="2"/>
              <a:buChar char="ü"/>
            </a:pPr>
            <a:r>
              <a:rPr lang="en-AU" sz="1400" kern="0" dirty="0">
                <a:solidFill>
                  <a:schemeClr val="accent5"/>
                </a:solidFill>
              </a:rPr>
              <a:t>the learner’s personal strengths and concerns</a:t>
            </a:r>
          </a:p>
          <a:p>
            <a:pPr marL="285750" indent="-285750">
              <a:spcBef>
                <a:spcPts val="300"/>
              </a:spcBef>
              <a:spcAft>
                <a:spcPts val="300"/>
              </a:spcAft>
              <a:buFont typeface="Wingdings" panose="05000000000000000000" pitchFamily="2" charset="2"/>
              <a:buChar char="ü"/>
            </a:pPr>
            <a:r>
              <a:rPr lang="en-AU" sz="1400" kern="0" dirty="0">
                <a:solidFill>
                  <a:schemeClr val="accent5"/>
                </a:solidFill>
              </a:rPr>
              <a:t>what is important to the learner</a:t>
            </a:r>
          </a:p>
          <a:p>
            <a:pPr marL="285750" indent="-285750">
              <a:spcBef>
                <a:spcPts val="300"/>
              </a:spcBef>
              <a:spcAft>
                <a:spcPts val="300"/>
              </a:spcAft>
              <a:buFont typeface="Wingdings" panose="05000000000000000000" pitchFamily="2" charset="2"/>
              <a:buChar char="ü"/>
            </a:pPr>
            <a:r>
              <a:rPr lang="en-AU" sz="1400" kern="0" dirty="0">
                <a:solidFill>
                  <a:schemeClr val="accent5"/>
                </a:solidFill>
              </a:rPr>
              <a:t>hobbies and interests of the learner</a:t>
            </a:r>
          </a:p>
          <a:p>
            <a:pPr>
              <a:spcBef>
                <a:spcPts val="300"/>
              </a:spcBef>
              <a:spcAft>
                <a:spcPts val="300"/>
              </a:spcAft>
            </a:pPr>
            <a:endParaRPr lang="en-AU" kern="0" dirty="0">
              <a:solidFill>
                <a:schemeClr val="accent5"/>
              </a:solidFill>
            </a:endParaRPr>
          </a:p>
          <a:p>
            <a:pPr>
              <a:spcBef>
                <a:spcPts val="300"/>
              </a:spcBef>
              <a:spcAft>
                <a:spcPts val="300"/>
              </a:spcAft>
            </a:pPr>
            <a:endParaRPr lang="en-AU" kern="0" dirty="0"/>
          </a:p>
          <a:p>
            <a:endParaRPr lang="en-AU" dirty="0"/>
          </a:p>
        </p:txBody>
      </p:sp>
      <p:sp>
        <p:nvSpPr>
          <p:cNvPr id="4" name="Content Placeholder 3"/>
          <p:cNvSpPr>
            <a:spLocks noGrp="1"/>
          </p:cNvSpPr>
          <p:nvPr>
            <p:ph sz="quarter" idx="10"/>
          </p:nvPr>
        </p:nvSpPr>
        <p:spPr>
          <a:xfrm>
            <a:off x="4716464" y="1520825"/>
            <a:ext cx="4103686" cy="4608514"/>
          </a:xfrm>
        </p:spPr>
        <p:txBody>
          <a:bodyPr>
            <a:normAutofit/>
          </a:bodyPr>
          <a:lstStyle/>
          <a:p>
            <a:pPr>
              <a:spcBef>
                <a:spcPts val="300"/>
              </a:spcBef>
              <a:spcAft>
                <a:spcPts val="300"/>
              </a:spcAft>
            </a:pPr>
            <a:endParaRPr lang="en-AU" sz="1500" b="1" kern="0" dirty="0">
              <a:solidFill>
                <a:schemeClr val="accent5"/>
              </a:solidFill>
            </a:endParaRPr>
          </a:p>
          <a:p>
            <a:pPr>
              <a:spcBef>
                <a:spcPts val="300"/>
              </a:spcBef>
              <a:spcAft>
                <a:spcPts val="300"/>
              </a:spcAft>
            </a:pPr>
            <a:r>
              <a:rPr lang="en-AU" sz="1400" b="1" kern="0" dirty="0">
                <a:solidFill>
                  <a:schemeClr val="accent5"/>
                </a:solidFill>
              </a:rPr>
              <a:t>How do I engage them?</a:t>
            </a:r>
          </a:p>
          <a:p>
            <a:pPr>
              <a:spcBef>
                <a:spcPts val="300"/>
              </a:spcBef>
              <a:spcAft>
                <a:spcPts val="300"/>
              </a:spcAft>
            </a:pPr>
            <a:r>
              <a:rPr lang="en-AU" sz="1400" kern="0" dirty="0">
                <a:solidFill>
                  <a:schemeClr val="accent5"/>
                </a:solidFill>
              </a:rPr>
              <a:t>The team should actively involve the learner and promote engagement throughout the Team Around the Learner approach. This can be done by:</a:t>
            </a:r>
          </a:p>
          <a:p>
            <a:pPr marL="285750" indent="-285750" fontAlgn="t">
              <a:spcBef>
                <a:spcPts val="300"/>
              </a:spcBef>
              <a:spcAft>
                <a:spcPts val="300"/>
              </a:spcAft>
              <a:buFont typeface="Wingdings" panose="05000000000000000000" pitchFamily="2" charset="2"/>
              <a:buChar char="ü"/>
            </a:pPr>
            <a:r>
              <a:rPr lang="en-AU" sz="1400" kern="0" dirty="0">
                <a:solidFill>
                  <a:schemeClr val="accent5"/>
                </a:solidFill>
              </a:rPr>
              <a:t>Promoting the learner's </a:t>
            </a:r>
            <a:r>
              <a:rPr lang="en-AU" sz="1400" b="1" kern="0" dirty="0">
                <a:solidFill>
                  <a:schemeClr val="accent5"/>
                </a:solidFill>
              </a:rPr>
              <a:t>voice</a:t>
            </a:r>
            <a:r>
              <a:rPr lang="en-AU" sz="1400" kern="0" dirty="0">
                <a:solidFill>
                  <a:schemeClr val="accent5"/>
                </a:solidFill>
              </a:rPr>
              <a:t> and </a:t>
            </a:r>
            <a:r>
              <a:rPr lang="en-AU" sz="1400" b="1" kern="0" dirty="0">
                <a:solidFill>
                  <a:schemeClr val="accent5"/>
                </a:solidFill>
              </a:rPr>
              <a:t>choices</a:t>
            </a:r>
            <a:r>
              <a:rPr lang="en-AU" sz="1400" kern="0" dirty="0">
                <a:solidFill>
                  <a:schemeClr val="accent5"/>
                </a:solidFill>
              </a:rPr>
              <a:t>, ensuring that the team understands and values this input</a:t>
            </a:r>
          </a:p>
          <a:p>
            <a:pPr marL="285750" indent="-285750" fontAlgn="t">
              <a:spcBef>
                <a:spcPts val="300"/>
              </a:spcBef>
              <a:spcAft>
                <a:spcPts val="300"/>
              </a:spcAft>
              <a:buFont typeface="Wingdings" panose="05000000000000000000" pitchFamily="2" charset="2"/>
              <a:buChar char="ü"/>
            </a:pPr>
            <a:r>
              <a:rPr lang="en-AU" sz="1400" kern="0" dirty="0">
                <a:solidFill>
                  <a:schemeClr val="accent5"/>
                </a:solidFill>
              </a:rPr>
              <a:t>Allowing the learner to </a:t>
            </a:r>
            <a:r>
              <a:rPr lang="en-AU" sz="1400" b="1" kern="0" dirty="0">
                <a:solidFill>
                  <a:schemeClr val="accent5"/>
                </a:solidFill>
              </a:rPr>
              <a:t>participate fully and equally, </a:t>
            </a:r>
            <a:r>
              <a:rPr lang="en-AU" sz="1400" kern="0" dirty="0">
                <a:solidFill>
                  <a:schemeClr val="accent5"/>
                </a:solidFill>
              </a:rPr>
              <a:t>by</a:t>
            </a:r>
            <a:r>
              <a:rPr lang="en-AU" sz="1400" b="1" kern="0" dirty="0">
                <a:solidFill>
                  <a:schemeClr val="accent5"/>
                </a:solidFill>
              </a:rPr>
              <a:t> </a:t>
            </a:r>
            <a:r>
              <a:rPr lang="en-AU" sz="1400" kern="0" dirty="0">
                <a:solidFill>
                  <a:schemeClr val="accent5"/>
                </a:solidFill>
              </a:rPr>
              <a:t>being able to truthfully voice any needs, goals, issues, or concerns</a:t>
            </a:r>
          </a:p>
          <a:p>
            <a:pPr marL="285750" indent="-285750" fontAlgn="auto">
              <a:spcBef>
                <a:spcPts val="300"/>
              </a:spcBef>
              <a:spcAft>
                <a:spcPts val="300"/>
              </a:spcAft>
              <a:buFont typeface="Wingdings" panose="05000000000000000000" pitchFamily="2" charset="2"/>
              <a:buChar char="ü"/>
            </a:pPr>
            <a:r>
              <a:rPr lang="en-AU" sz="1400" b="1" kern="0" dirty="0">
                <a:solidFill>
                  <a:schemeClr val="accent5"/>
                </a:solidFill>
              </a:rPr>
              <a:t>Actively listening</a:t>
            </a:r>
            <a:r>
              <a:rPr lang="en-AU" sz="1400" kern="0" dirty="0">
                <a:solidFill>
                  <a:schemeClr val="accent5"/>
                </a:solidFill>
              </a:rPr>
              <a:t> to the learner</a:t>
            </a:r>
            <a:endParaRPr lang="en-AU" sz="1400" b="1" kern="0" dirty="0">
              <a:solidFill>
                <a:schemeClr val="accent5"/>
              </a:solidFill>
            </a:endParaRPr>
          </a:p>
          <a:p>
            <a:pPr marL="342900" indent="-342900">
              <a:buFont typeface="Wingdings" panose="05000000000000000000" pitchFamily="2" charset="2"/>
              <a:buChar char="ü"/>
            </a:pPr>
            <a:endParaRPr lang="en-AU"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85220"/>
            <a:ext cx="1231536" cy="1183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8002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1" y="372130"/>
            <a:ext cx="7365422" cy="1148695"/>
          </a:xfrm>
        </p:spPr>
        <p:txBody>
          <a:bodyPr>
            <a:normAutofit fontScale="90000"/>
          </a:bodyPr>
          <a:lstStyle/>
          <a:p>
            <a:r>
              <a:rPr lang="en-AU" dirty="0"/>
              <a:t>Working with different stakeholders– the family</a:t>
            </a:r>
            <a:br>
              <a:rPr lang="en-AU" sz="1800" dirty="0"/>
            </a:br>
            <a:br>
              <a:rPr lang="en-AU" sz="1800" dirty="0"/>
            </a:br>
            <a:br>
              <a:rPr lang="en-AU" sz="1700" dirty="0"/>
            </a:br>
            <a:r>
              <a:rPr lang="en-AU" sz="1700" dirty="0"/>
              <a:t>The family are important members of the Team Around the Learner as they provide perspective, understanding, insight and support.</a:t>
            </a:r>
            <a:br>
              <a:rPr lang="en-AU" sz="1700" dirty="0"/>
            </a:br>
            <a:br>
              <a:rPr lang="en-AU" sz="1800" dirty="0"/>
            </a:br>
            <a:br>
              <a:rPr lang="en-AU" sz="1600" dirty="0"/>
            </a:br>
            <a:endParaRPr lang="en-AU" sz="1600" dirty="0"/>
          </a:p>
        </p:txBody>
      </p:sp>
      <p:sp>
        <p:nvSpPr>
          <p:cNvPr id="3" name="Content Placeholder 2"/>
          <p:cNvSpPr>
            <a:spLocks noGrp="1"/>
          </p:cNvSpPr>
          <p:nvPr>
            <p:ph idx="1"/>
          </p:nvPr>
        </p:nvSpPr>
        <p:spPr/>
        <p:txBody>
          <a:bodyPr/>
          <a:lstStyle/>
          <a:p>
            <a:pPr>
              <a:spcBef>
                <a:spcPts val="300"/>
              </a:spcBef>
              <a:spcAft>
                <a:spcPts val="300"/>
              </a:spcAft>
            </a:pPr>
            <a:endParaRPr lang="en-AU" sz="1500" b="1" kern="0" dirty="0">
              <a:solidFill>
                <a:schemeClr val="accent5"/>
              </a:solidFill>
            </a:endParaRPr>
          </a:p>
          <a:p>
            <a:pPr>
              <a:spcBef>
                <a:spcPts val="300"/>
              </a:spcBef>
              <a:spcAft>
                <a:spcPts val="300"/>
              </a:spcAft>
            </a:pPr>
            <a:r>
              <a:rPr lang="en-AU" sz="1400" b="1" kern="0" dirty="0">
                <a:solidFill>
                  <a:schemeClr val="accent5"/>
                </a:solidFill>
              </a:rPr>
              <a:t>Who is the learner?</a:t>
            </a:r>
          </a:p>
          <a:p>
            <a:pPr>
              <a:spcBef>
                <a:spcPts val="300"/>
              </a:spcBef>
              <a:spcAft>
                <a:spcPts val="300"/>
              </a:spcAft>
            </a:pPr>
            <a:r>
              <a:rPr lang="en-AU" sz="1400" kern="0" dirty="0">
                <a:solidFill>
                  <a:schemeClr val="accent5"/>
                </a:solidFill>
              </a:rPr>
              <a:t>When first engaging with the learner it is important to get an understanding of:</a:t>
            </a:r>
          </a:p>
          <a:p>
            <a:pPr>
              <a:spcBef>
                <a:spcPts val="300"/>
              </a:spcBef>
              <a:spcAft>
                <a:spcPts val="300"/>
              </a:spcAft>
            </a:pPr>
            <a:r>
              <a:rPr lang="en-AU" sz="1400" kern="0" dirty="0">
                <a:solidFill>
                  <a:schemeClr val="accent5"/>
                </a:solidFill>
              </a:rPr>
              <a:t>The background and history relevant to the Team Around the Learner approach</a:t>
            </a:r>
          </a:p>
          <a:p>
            <a:pPr>
              <a:spcBef>
                <a:spcPts val="300"/>
              </a:spcBef>
              <a:spcAft>
                <a:spcPts val="300"/>
              </a:spcAft>
            </a:pPr>
            <a:r>
              <a:rPr lang="en-AU" sz="1400" kern="0" dirty="0">
                <a:solidFill>
                  <a:schemeClr val="accent5"/>
                </a:solidFill>
              </a:rPr>
              <a:t>The family context</a:t>
            </a:r>
          </a:p>
          <a:p>
            <a:pPr>
              <a:spcBef>
                <a:spcPts val="300"/>
              </a:spcBef>
              <a:spcAft>
                <a:spcPts val="300"/>
              </a:spcAft>
            </a:pPr>
            <a:r>
              <a:rPr lang="en-AU" sz="1400" kern="0" dirty="0">
                <a:solidFill>
                  <a:schemeClr val="accent5"/>
                </a:solidFill>
              </a:rPr>
              <a:t>The learner’s personal strengths and concerns</a:t>
            </a:r>
          </a:p>
          <a:p>
            <a:pPr>
              <a:spcBef>
                <a:spcPts val="300"/>
              </a:spcBef>
              <a:spcAft>
                <a:spcPts val="300"/>
              </a:spcAft>
            </a:pPr>
            <a:r>
              <a:rPr lang="en-AU" sz="1400" kern="0" dirty="0">
                <a:solidFill>
                  <a:schemeClr val="accent5"/>
                </a:solidFill>
              </a:rPr>
              <a:t>What is important to the learner</a:t>
            </a:r>
          </a:p>
          <a:p>
            <a:pPr>
              <a:spcBef>
                <a:spcPts val="300"/>
              </a:spcBef>
              <a:spcAft>
                <a:spcPts val="300"/>
              </a:spcAft>
            </a:pPr>
            <a:r>
              <a:rPr lang="en-AU" sz="1400" kern="0" dirty="0">
                <a:solidFill>
                  <a:schemeClr val="accent5"/>
                </a:solidFill>
              </a:rPr>
              <a:t>Hobbies and interests of the learner</a:t>
            </a:r>
          </a:p>
          <a:p>
            <a:pPr>
              <a:spcBef>
                <a:spcPts val="300"/>
              </a:spcBef>
              <a:spcAft>
                <a:spcPts val="300"/>
              </a:spcAft>
            </a:pPr>
            <a:endParaRPr lang="en-AU" kern="0" dirty="0">
              <a:solidFill>
                <a:schemeClr val="accent5"/>
              </a:solidFill>
            </a:endParaRPr>
          </a:p>
          <a:p>
            <a:pPr>
              <a:spcBef>
                <a:spcPts val="300"/>
              </a:spcBef>
              <a:spcAft>
                <a:spcPts val="300"/>
              </a:spcAft>
            </a:pPr>
            <a:endParaRPr lang="en-AU" kern="0" dirty="0"/>
          </a:p>
          <a:p>
            <a:endParaRPr lang="en-AU" dirty="0"/>
          </a:p>
        </p:txBody>
      </p:sp>
      <p:sp>
        <p:nvSpPr>
          <p:cNvPr id="4" name="Content Placeholder 3"/>
          <p:cNvSpPr>
            <a:spLocks noGrp="1"/>
          </p:cNvSpPr>
          <p:nvPr>
            <p:ph sz="quarter" idx="10"/>
          </p:nvPr>
        </p:nvSpPr>
        <p:spPr/>
        <p:txBody>
          <a:bodyPr>
            <a:normAutofit/>
          </a:bodyPr>
          <a:lstStyle/>
          <a:p>
            <a:pPr>
              <a:spcBef>
                <a:spcPts val="300"/>
              </a:spcBef>
              <a:spcAft>
                <a:spcPts val="300"/>
              </a:spcAft>
            </a:pPr>
            <a:endParaRPr lang="en-AU" sz="1500" b="1" kern="0" dirty="0">
              <a:solidFill>
                <a:schemeClr val="accent5"/>
              </a:solidFill>
            </a:endParaRPr>
          </a:p>
          <a:p>
            <a:pPr>
              <a:spcBef>
                <a:spcPts val="300"/>
              </a:spcBef>
              <a:spcAft>
                <a:spcPts val="300"/>
              </a:spcAft>
            </a:pPr>
            <a:r>
              <a:rPr lang="en-AU" sz="1400" b="1" kern="0" dirty="0">
                <a:solidFill>
                  <a:schemeClr val="accent5"/>
                </a:solidFill>
              </a:rPr>
              <a:t>How do I engage them?</a:t>
            </a:r>
          </a:p>
          <a:p>
            <a:pPr>
              <a:spcBef>
                <a:spcPts val="300"/>
              </a:spcBef>
              <a:spcAft>
                <a:spcPts val="300"/>
              </a:spcAft>
            </a:pPr>
            <a:r>
              <a:rPr lang="en-AU" sz="1400" kern="0" dirty="0">
                <a:solidFill>
                  <a:schemeClr val="accent5"/>
                </a:solidFill>
              </a:rPr>
              <a:t>The team should actively involve the learner and promote engagement throughout the Team Around the Learner approach. This can be done by:</a:t>
            </a:r>
          </a:p>
          <a:p>
            <a:pPr marL="285750" indent="-285750" fontAlgn="t">
              <a:spcBef>
                <a:spcPts val="300"/>
              </a:spcBef>
              <a:spcAft>
                <a:spcPts val="300"/>
              </a:spcAft>
              <a:buFont typeface="Wingdings" panose="05000000000000000000" pitchFamily="2" charset="2"/>
              <a:buChar char="ü"/>
            </a:pPr>
            <a:r>
              <a:rPr lang="en-AU" sz="1400" kern="0" dirty="0">
                <a:solidFill>
                  <a:schemeClr val="accent5"/>
                </a:solidFill>
              </a:rPr>
              <a:t>Promoting the learner's </a:t>
            </a:r>
            <a:r>
              <a:rPr lang="en-AU" sz="1400" b="1" kern="0" dirty="0">
                <a:solidFill>
                  <a:schemeClr val="accent5"/>
                </a:solidFill>
              </a:rPr>
              <a:t>voice</a:t>
            </a:r>
            <a:r>
              <a:rPr lang="en-AU" sz="1400" kern="0" dirty="0">
                <a:solidFill>
                  <a:schemeClr val="accent5"/>
                </a:solidFill>
              </a:rPr>
              <a:t> and </a:t>
            </a:r>
            <a:r>
              <a:rPr lang="en-AU" sz="1400" b="1" kern="0" dirty="0">
                <a:solidFill>
                  <a:schemeClr val="accent5"/>
                </a:solidFill>
              </a:rPr>
              <a:t>choices</a:t>
            </a:r>
            <a:r>
              <a:rPr lang="en-AU" sz="1400" kern="0" dirty="0">
                <a:solidFill>
                  <a:schemeClr val="accent5"/>
                </a:solidFill>
              </a:rPr>
              <a:t>, ensuring that the team understands and values this input</a:t>
            </a:r>
          </a:p>
          <a:p>
            <a:pPr marL="285750" indent="-285750" fontAlgn="t">
              <a:spcBef>
                <a:spcPts val="300"/>
              </a:spcBef>
              <a:spcAft>
                <a:spcPts val="300"/>
              </a:spcAft>
              <a:buFont typeface="Wingdings" panose="05000000000000000000" pitchFamily="2" charset="2"/>
              <a:buChar char="ü"/>
            </a:pPr>
            <a:r>
              <a:rPr lang="en-AU" sz="1400" kern="0" dirty="0">
                <a:solidFill>
                  <a:schemeClr val="accent5"/>
                </a:solidFill>
              </a:rPr>
              <a:t>Allowing the learner to </a:t>
            </a:r>
            <a:r>
              <a:rPr lang="en-AU" sz="1400" b="1" kern="0" dirty="0">
                <a:solidFill>
                  <a:schemeClr val="accent5"/>
                </a:solidFill>
              </a:rPr>
              <a:t>participate fully and equally, </a:t>
            </a:r>
            <a:r>
              <a:rPr lang="en-AU" sz="1400" kern="0" dirty="0">
                <a:solidFill>
                  <a:schemeClr val="accent5"/>
                </a:solidFill>
              </a:rPr>
              <a:t>by</a:t>
            </a:r>
            <a:r>
              <a:rPr lang="en-AU" sz="1400" b="1" kern="0" dirty="0">
                <a:solidFill>
                  <a:schemeClr val="accent5"/>
                </a:solidFill>
              </a:rPr>
              <a:t> </a:t>
            </a:r>
            <a:r>
              <a:rPr lang="en-AU" sz="1400" kern="0" dirty="0">
                <a:solidFill>
                  <a:schemeClr val="accent5"/>
                </a:solidFill>
              </a:rPr>
              <a:t>being able to truthfully voice any needs, goals, issues, or concerns</a:t>
            </a:r>
          </a:p>
          <a:p>
            <a:pPr marL="285750" indent="-285750" fontAlgn="auto">
              <a:spcBef>
                <a:spcPts val="300"/>
              </a:spcBef>
              <a:spcAft>
                <a:spcPts val="300"/>
              </a:spcAft>
              <a:buFont typeface="Wingdings" panose="05000000000000000000" pitchFamily="2" charset="2"/>
              <a:buChar char="ü"/>
            </a:pPr>
            <a:r>
              <a:rPr lang="en-AU" sz="1400" b="1" kern="0" dirty="0">
                <a:solidFill>
                  <a:schemeClr val="accent5"/>
                </a:solidFill>
              </a:rPr>
              <a:t>Actively listening</a:t>
            </a:r>
            <a:r>
              <a:rPr lang="en-AU" sz="1400" kern="0" dirty="0">
                <a:solidFill>
                  <a:schemeClr val="accent5"/>
                </a:solidFill>
              </a:rPr>
              <a:t> to the learner</a:t>
            </a:r>
            <a:endParaRPr lang="en-AU" sz="1400" b="1" kern="0" dirty="0">
              <a:solidFill>
                <a:schemeClr val="accent5"/>
              </a:solidFill>
            </a:endParaRPr>
          </a:p>
          <a:p>
            <a:pPr marL="342900" indent="-342900">
              <a:buFont typeface="Wingdings" panose="05000000000000000000" pitchFamily="2" charset="2"/>
              <a:buChar char="ü"/>
            </a:pPr>
            <a:endParaRPr lang="en-AU" dirty="0"/>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107107"/>
            <a:ext cx="1224136" cy="1176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1177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1" y="372130"/>
            <a:ext cx="7365422" cy="1148695"/>
          </a:xfrm>
        </p:spPr>
        <p:txBody>
          <a:bodyPr>
            <a:normAutofit fontScale="90000"/>
          </a:bodyPr>
          <a:lstStyle/>
          <a:p>
            <a:r>
              <a:rPr lang="en-AU" dirty="0"/>
              <a:t>Working with different stakeholders– the team</a:t>
            </a:r>
            <a:br>
              <a:rPr lang="en-AU" sz="1800" dirty="0"/>
            </a:br>
            <a:br>
              <a:rPr lang="en-AU" sz="1800" dirty="0"/>
            </a:br>
            <a:br>
              <a:rPr lang="en-AU" sz="1800" dirty="0"/>
            </a:br>
            <a:r>
              <a:rPr lang="en-AU" sz="1800" dirty="0" err="1"/>
              <a:t>Team</a:t>
            </a:r>
            <a:r>
              <a:rPr lang="en-AU" sz="1800" dirty="0"/>
              <a:t> members come together collaboratively to promote improved outcomes for the learner</a:t>
            </a:r>
            <a:br>
              <a:rPr lang="en-AU" sz="1600" dirty="0"/>
            </a:br>
            <a:br>
              <a:rPr lang="en-AU" sz="1800" dirty="0"/>
            </a:br>
            <a:br>
              <a:rPr lang="en-AU" sz="1600" dirty="0"/>
            </a:br>
            <a:endParaRPr lang="en-AU" sz="1600" dirty="0"/>
          </a:p>
        </p:txBody>
      </p:sp>
      <p:sp>
        <p:nvSpPr>
          <p:cNvPr id="3" name="Content Placeholder 2"/>
          <p:cNvSpPr>
            <a:spLocks noGrp="1"/>
          </p:cNvSpPr>
          <p:nvPr>
            <p:ph idx="1"/>
          </p:nvPr>
        </p:nvSpPr>
        <p:spPr>
          <a:xfrm>
            <a:off x="462075" y="1679943"/>
            <a:ext cx="3152996" cy="4449395"/>
          </a:xfrm>
        </p:spPr>
        <p:txBody>
          <a:bodyPr/>
          <a:lstStyle/>
          <a:p>
            <a:pPr>
              <a:spcBef>
                <a:spcPts val="300"/>
              </a:spcBef>
              <a:spcAft>
                <a:spcPts val="300"/>
              </a:spcAft>
            </a:pPr>
            <a:r>
              <a:rPr lang="en-AU" sz="1400" b="1" kern="0" dirty="0">
                <a:solidFill>
                  <a:schemeClr val="accent5"/>
                </a:solidFill>
              </a:rPr>
              <a:t>Who is the team?</a:t>
            </a:r>
          </a:p>
          <a:p>
            <a:pPr fontAlgn="t">
              <a:spcBef>
                <a:spcPts val="300"/>
              </a:spcBef>
              <a:spcAft>
                <a:spcPts val="300"/>
              </a:spcAft>
            </a:pPr>
            <a:r>
              <a:rPr lang="en-AU" sz="1400" kern="0" dirty="0">
                <a:solidFill>
                  <a:schemeClr val="accent5"/>
                </a:solidFill>
              </a:rPr>
              <a:t>Team members can include:</a:t>
            </a:r>
          </a:p>
          <a:p>
            <a:pPr marL="285750" indent="-285750" fontAlgn="t">
              <a:spcBef>
                <a:spcPts val="300"/>
              </a:spcBef>
              <a:spcAft>
                <a:spcPts val="300"/>
              </a:spcAft>
              <a:buFont typeface="Wingdings" panose="05000000000000000000" pitchFamily="2" charset="2"/>
              <a:buChar char="ü"/>
            </a:pPr>
            <a:r>
              <a:rPr lang="en-AU" sz="1400" kern="0" dirty="0">
                <a:solidFill>
                  <a:schemeClr val="accent5"/>
                </a:solidFill>
              </a:rPr>
              <a:t>learner</a:t>
            </a:r>
          </a:p>
          <a:p>
            <a:pPr marL="285750" indent="-285750" fontAlgn="t">
              <a:spcBef>
                <a:spcPts val="300"/>
              </a:spcBef>
              <a:spcAft>
                <a:spcPts val="300"/>
              </a:spcAft>
              <a:buFont typeface="Wingdings" panose="05000000000000000000" pitchFamily="2" charset="2"/>
              <a:buChar char="ü"/>
            </a:pPr>
            <a:r>
              <a:rPr lang="en-AU" sz="1400" kern="0" dirty="0">
                <a:solidFill>
                  <a:schemeClr val="accent5"/>
                </a:solidFill>
              </a:rPr>
              <a:t>education professionals</a:t>
            </a:r>
          </a:p>
          <a:p>
            <a:pPr marL="285750" indent="-285750" fontAlgn="t">
              <a:spcBef>
                <a:spcPts val="300"/>
              </a:spcBef>
              <a:spcAft>
                <a:spcPts val="300"/>
              </a:spcAft>
              <a:buFont typeface="Wingdings" panose="05000000000000000000" pitchFamily="2" charset="2"/>
              <a:buChar char="ü"/>
            </a:pPr>
            <a:r>
              <a:rPr lang="en-AU" sz="1400" kern="0" dirty="0">
                <a:solidFill>
                  <a:schemeClr val="accent5"/>
                </a:solidFill>
              </a:rPr>
              <a:t>community agencies</a:t>
            </a:r>
          </a:p>
          <a:p>
            <a:pPr marL="285750" indent="-285750" fontAlgn="t">
              <a:spcBef>
                <a:spcPts val="300"/>
              </a:spcBef>
              <a:spcAft>
                <a:spcPts val="300"/>
              </a:spcAft>
              <a:buFont typeface="Wingdings" panose="05000000000000000000" pitchFamily="2" charset="2"/>
              <a:buChar char="ü"/>
            </a:pPr>
            <a:r>
              <a:rPr lang="en-AU" sz="1400" kern="0" dirty="0">
                <a:solidFill>
                  <a:schemeClr val="accent5"/>
                </a:solidFill>
              </a:rPr>
              <a:t>other government departments</a:t>
            </a:r>
          </a:p>
          <a:p>
            <a:pPr marL="285750" indent="-285750" fontAlgn="t">
              <a:spcBef>
                <a:spcPts val="300"/>
              </a:spcBef>
              <a:spcAft>
                <a:spcPts val="300"/>
              </a:spcAft>
              <a:buFont typeface="Wingdings" panose="05000000000000000000" pitchFamily="2" charset="2"/>
              <a:buChar char="ü"/>
            </a:pPr>
            <a:r>
              <a:rPr lang="en-AU" sz="1400" kern="0" dirty="0">
                <a:solidFill>
                  <a:schemeClr val="accent5"/>
                </a:solidFill>
              </a:rPr>
              <a:t>Relatives</a:t>
            </a:r>
          </a:p>
          <a:p>
            <a:pPr marL="285750" indent="-285750" fontAlgn="t">
              <a:spcBef>
                <a:spcPts val="300"/>
              </a:spcBef>
              <a:spcAft>
                <a:spcPts val="300"/>
              </a:spcAft>
              <a:buFont typeface="Wingdings" panose="05000000000000000000" pitchFamily="2" charset="2"/>
              <a:buChar char="ü"/>
            </a:pPr>
            <a:r>
              <a:rPr lang="en-AU" sz="1400" kern="0" dirty="0">
                <a:solidFill>
                  <a:schemeClr val="accent5"/>
                </a:solidFill>
              </a:rPr>
              <a:t>family</a:t>
            </a:r>
          </a:p>
          <a:p>
            <a:pPr marL="285750" indent="-285750" fontAlgn="t">
              <a:spcBef>
                <a:spcPts val="300"/>
              </a:spcBef>
              <a:spcAft>
                <a:spcPts val="300"/>
              </a:spcAft>
              <a:buFont typeface="Wingdings" panose="05000000000000000000" pitchFamily="2" charset="2"/>
              <a:buChar char="ü"/>
            </a:pPr>
            <a:r>
              <a:rPr lang="en-AU" sz="1400" kern="0" dirty="0">
                <a:solidFill>
                  <a:schemeClr val="accent5"/>
                </a:solidFill>
              </a:rPr>
              <a:t>community members</a:t>
            </a:r>
          </a:p>
          <a:p>
            <a:pPr marL="285750" indent="-285750" fontAlgn="t">
              <a:spcBef>
                <a:spcPts val="300"/>
              </a:spcBef>
              <a:spcAft>
                <a:spcPts val="300"/>
              </a:spcAft>
              <a:buFont typeface="Wingdings" panose="05000000000000000000" pitchFamily="2" charset="2"/>
              <a:buChar char="ü"/>
            </a:pPr>
            <a:r>
              <a:rPr lang="en-AU" sz="1400" kern="0" dirty="0">
                <a:solidFill>
                  <a:schemeClr val="accent5"/>
                </a:solidFill>
              </a:rPr>
              <a:t>advocate</a:t>
            </a:r>
          </a:p>
          <a:p>
            <a:pPr marL="285750" indent="-285750" fontAlgn="t">
              <a:spcBef>
                <a:spcPts val="300"/>
              </a:spcBef>
              <a:spcAft>
                <a:spcPts val="300"/>
              </a:spcAft>
              <a:buFont typeface="Wingdings" panose="05000000000000000000" pitchFamily="2" charset="2"/>
              <a:buChar char="ü"/>
            </a:pPr>
            <a:r>
              <a:rPr lang="en-AU" sz="1400" kern="0" dirty="0">
                <a:solidFill>
                  <a:schemeClr val="accent5"/>
                </a:solidFill>
              </a:rPr>
              <a:t>Student Support Services</a:t>
            </a:r>
          </a:p>
          <a:p>
            <a:pPr>
              <a:spcBef>
                <a:spcPts val="300"/>
              </a:spcBef>
              <a:spcAft>
                <a:spcPts val="300"/>
              </a:spcAft>
            </a:pPr>
            <a:endParaRPr lang="en-AU" sz="1600" kern="0" dirty="0"/>
          </a:p>
          <a:p>
            <a:pPr>
              <a:spcBef>
                <a:spcPts val="300"/>
              </a:spcBef>
              <a:spcAft>
                <a:spcPts val="300"/>
              </a:spcAft>
            </a:pPr>
            <a:endParaRPr lang="en-AU" sz="1600" kern="0" dirty="0"/>
          </a:p>
          <a:p>
            <a:pPr>
              <a:spcBef>
                <a:spcPts val="300"/>
              </a:spcBef>
              <a:spcAft>
                <a:spcPts val="300"/>
              </a:spcAft>
            </a:pPr>
            <a:endParaRPr lang="en-AU" sz="1500" b="1" kern="0" dirty="0">
              <a:solidFill>
                <a:schemeClr val="accent5"/>
              </a:solidFill>
            </a:endParaRPr>
          </a:p>
          <a:p>
            <a:pPr>
              <a:spcBef>
                <a:spcPts val="300"/>
              </a:spcBef>
              <a:spcAft>
                <a:spcPts val="300"/>
              </a:spcAft>
            </a:pPr>
            <a:endParaRPr lang="en-AU" kern="0" dirty="0">
              <a:solidFill>
                <a:schemeClr val="accent5"/>
              </a:solidFill>
            </a:endParaRPr>
          </a:p>
          <a:p>
            <a:pPr>
              <a:spcBef>
                <a:spcPts val="300"/>
              </a:spcBef>
              <a:spcAft>
                <a:spcPts val="300"/>
              </a:spcAft>
            </a:pPr>
            <a:endParaRPr lang="en-AU" kern="0" dirty="0"/>
          </a:p>
          <a:p>
            <a:endParaRPr lang="en-AU" dirty="0"/>
          </a:p>
        </p:txBody>
      </p:sp>
      <p:sp>
        <p:nvSpPr>
          <p:cNvPr id="4" name="Content Placeholder 3"/>
          <p:cNvSpPr>
            <a:spLocks noGrp="1"/>
          </p:cNvSpPr>
          <p:nvPr>
            <p:ph sz="quarter" idx="10"/>
          </p:nvPr>
        </p:nvSpPr>
        <p:spPr>
          <a:xfrm>
            <a:off x="4006562" y="1679942"/>
            <a:ext cx="4427537" cy="4608514"/>
          </a:xfrm>
        </p:spPr>
        <p:txBody>
          <a:bodyPr>
            <a:normAutofit/>
          </a:bodyPr>
          <a:lstStyle/>
          <a:p>
            <a:pPr>
              <a:spcBef>
                <a:spcPts val="300"/>
              </a:spcBef>
              <a:spcAft>
                <a:spcPts val="300"/>
              </a:spcAft>
            </a:pPr>
            <a:r>
              <a:rPr lang="en-AU" sz="1400" b="1" kern="0" dirty="0">
                <a:solidFill>
                  <a:schemeClr val="accent5"/>
                </a:solidFill>
              </a:rPr>
              <a:t>How do I engage them?</a:t>
            </a:r>
          </a:p>
          <a:p>
            <a:pPr>
              <a:spcBef>
                <a:spcPts val="300"/>
              </a:spcBef>
              <a:spcAft>
                <a:spcPts val="300"/>
              </a:spcAft>
            </a:pPr>
            <a:r>
              <a:rPr lang="en-AU" sz="1400" kern="0" dirty="0">
                <a:solidFill>
                  <a:schemeClr val="accent5"/>
                </a:solidFill>
              </a:rPr>
              <a:t>The Team Around the Learner approach capitalises on the perspectives and commitment of all the team members involved in the process. The following principles can be used by the Lead Professional to meaningfully engage team members:</a:t>
            </a:r>
          </a:p>
          <a:p>
            <a:pPr marL="285750" indent="-285750" fontAlgn="auto">
              <a:spcBef>
                <a:spcPts val="300"/>
              </a:spcBef>
              <a:spcAft>
                <a:spcPts val="300"/>
              </a:spcAft>
              <a:buFont typeface="Wingdings" panose="05000000000000000000" pitchFamily="2" charset="2"/>
              <a:buChar char="ü"/>
            </a:pPr>
            <a:r>
              <a:rPr lang="en-AU" sz="1400" kern="0" dirty="0">
                <a:solidFill>
                  <a:schemeClr val="accent5"/>
                </a:solidFill>
              </a:rPr>
              <a:t>Encourage open and collaborative conversations for developing strategies and actions that are relevant and meaningful to both the learner and the family</a:t>
            </a:r>
          </a:p>
          <a:p>
            <a:pPr marL="285750" indent="-285750" fontAlgn="t">
              <a:spcBef>
                <a:spcPts val="300"/>
              </a:spcBef>
              <a:spcAft>
                <a:spcPts val="300"/>
              </a:spcAft>
              <a:buFont typeface="Wingdings" panose="05000000000000000000" pitchFamily="2" charset="2"/>
              <a:buChar char="ü"/>
            </a:pPr>
            <a:r>
              <a:rPr lang="en-AU" sz="1400" kern="0" dirty="0">
                <a:solidFill>
                  <a:schemeClr val="accent5"/>
                </a:solidFill>
              </a:rPr>
              <a:t>Encourage feedback and the sharing of information, experience and knowledge </a:t>
            </a:r>
          </a:p>
          <a:p>
            <a:pPr marL="285750" indent="-285750" fontAlgn="t">
              <a:spcBef>
                <a:spcPts val="300"/>
              </a:spcBef>
              <a:spcAft>
                <a:spcPts val="300"/>
              </a:spcAft>
              <a:buFont typeface="Wingdings" panose="05000000000000000000" pitchFamily="2" charset="2"/>
              <a:buChar char="ü"/>
            </a:pPr>
            <a:r>
              <a:rPr lang="en-AU" sz="1400" kern="0" dirty="0">
                <a:solidFill>
                  <a:schemeClr val="accent5"/>
                </a:solidFill>
              </a:rPr>
              <a:t>Establish efficient processes for the meaningful exchange of information and monitoring progress</a:t>
            </a:r>
          </a:p>
          <a:p>
            <a:pPr marL="285750" indent="-285750">
              <a:spcBef>
                <a:spcPts val="300"/>
              </a:spcBef>
              <a:spcAft>
                <a:spcPts val="300"/>
              </a:spcAft>
              <a:buFont typeface="Wingdings" panose="05000000000000000000" pitchFamily="2" charset="2"/>
              <a:buChar char="ü"/>
            </a:pPr>
            <a:endParaRPr lang="en-AU" sz="1500" b="1" kern="0" dirty="0">
              <a:solidFill>
                <a:schemeClr val="accent5"/>
              </a:solidFill>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0935" y="73282"/>
            <a:ext cx="1224136" cy="1176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8646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000" dirty="0"/>
              <a:t>Organising meetings and facilitating effective </a:t>
            </a:r>
            <a:br>
              <a:rPr lang="en-AU" sz="2000" dirty="0"/>
            </a:br>
            <a:r>
              <a:rPr lang="en-AU" sz="2000" dirty="0"/>
              <a:t>discussion</a:t>
            </a:r>
          </a:p>
        </p:txBody>
      </p:sp>
      <p:sp>
        <p:nvSpPr>
          <p:cNvPr id="3" name="Content Placeholder 2"/>
          <p:cNvSpPr>
            <a:spLocks noGrp="1"/>
          </p:cNvSpPr>
          <p:nvPr>
            <p:ph idx="1"/>
          </p:nvPr>
        </p:nvSpPr>
        <p:spPr>
          <a:xfrm>
            <a:off x="323851" y="1695251"/>
            <a:ext cx="8461374" cy="4608514"/>
          </a:xfrm>
        </p:spPr>
        <p:txBody>
          <a:bodyPr>
            <a:normAutofit/>
          </a:bodyPr>
          <a:lstStyle/>
          <a:p>
            <a:pPr>
              <a:spcBef>
                <a:spcPts val="300"/>
              </a:spcBef>
              <a:spcAft>
                <a:spcPts val="300"/>
              </a:spcAft>
            </a:pPr>
            <a:r>
              <a:rPr lang="en-AU" sz="1600" b="1" dirty="0"/>
              <a:t>Preparing for the planning meeting with the team.</a:t>
            </a:r>
          </a:p>
          <a:p>
            <a:pPr>
              <a:spcBef>
                <a:spcPts val="300"/>
              </a:spcBef>
              <a:spcAft>
                <a:spcPts val="300"/>
              </a:spcAft>
            </a:pPr>
            <a:r>
              <a:rPr lang="en-AU" sz="1400" dirty="0">
                <a:solidFill>
                  <a:schemeClr val="accent5"/>
                </a:solidFill>
              </a:rPr>
              <a:t>The first step in the Plan and Coordinate Support phase is for the Lead Professional to schedule a planning meeting with the identified team members. </a:t>
            </a:r>
          </a:p>
          <a:p>
            <a:pPr>
              <a:spcBef>
                <a:spcPts val="300"/>
              </a:spcBef>
              <a:spcAft>
                <a:spcPts val="300"/>
              </a:spcAft>
            </a:pPr>
            <a:endParaRPr lang="en-AU" sz="1400" dirty="0">
              <a:solidFill>
                <a:schemeClr val="accent5"/>
              </a:solidFill>
            </a:endParaRPr>
          </a:p>
          <a:p>
            <a:pPr>
              <a:spcBef>
                <a:spcPts val="300"/>
              </a:spcBef>
              <a:spcAft>
                <a:spcPts val="300"/>
              </a:spcAft>
            </a:pPr>
            <a:r>
              <a:rPr lang="en-AU" sz="1400" b="1" dirty="0">
                <a:solidFill>
                  <a:schemeClr val="accent5"/>
                </a:solidFill>
              </a:rPr>
              <a:t>The purpose of the planning meeting is to:</a:t>
            </a:r>
          </a:p>
          <a:p>
            <a:pPr>
              <a:spcBef>
                <a:spcPts val="300"/>
              </a:spcBef>
              <a:spcAft>
                <a:spcPts val="300"/>
              </a:spcAft>
            </a:pPr>
            <a:endParaRPr lang="en-AU" dirty="0">
              <a:solidFill>
                <a:schemeClr val="accent5"/>
              </a:solidFill>
            </a:endParaRPr>
          </a:p>
          <a:p>
            <a:pPr>
              <a:spcBef>
                <a:spcPts val="300"/>
              </a:spcBef>
              <a:spcAft>
                <a:spcPts val="300"/>
              </a:spcAft>
            </a:pPr>
            <a:endParaRPr lang="en-AU" dirty="0">
              <a:solidFill>
                <a:schemeClr val="accent5"/>
              </a:solidFill>
            </a:endParaRPr>
          </a:p>
          <a:p>
            <a:pPr>
              <a:spcBef>
                <a:spcPts val="300"/>
              </a:spcBef>
              <a:spcAft>
                <a:spcPts val="300"/>
              </a:spcAft>
            </a:pPr>
            <a:endParaRPr lang="en-AU" dirty="0">
              <a:solidFill>
                <a:schemeClr val="accent5"/>
              </a:solidFill>
            </a:endParaRPr>
          </a:p>
          <a:p>
            <a:pPr>
              <a:spcBef>
                <a:spcPts val="300"/>
              </a:spcBef>
              <a:spcAft>
                <a:spcPts val="300"/>
              </a:spcAft>
            </a:pPr>
            <a:r>
              <a:rPr lang="en-AU" sz="1400" dirty="0">
                <a:solidFill>
                  <a:schemeClr val="accent5"/>
                </a:solidFill>
              </a:rPr>
              <a:t>For this to occur there are a number of activities that need to be facilitated by the Lead Professional as outlined in the Plan and Coordinate Support phase. The following slides discuss some techniques and tips for the Lead Professional in setting up the first meeting and facilitating effective discussions. </a:t>
            </a:r>
          </a:p>
          <a:p>
            <a:endParaRPr lang="en-AU" dirty="0"/>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2234" t="3797" b="1"/>
          <a:stretch/>
        </p:blipFill>
        <p:spPr bwMode="auto">
          <a:xfrm>
            <a:off x="6346745" y="116632"/>
            <a:ext cx="2673985" cy="1731010"/>
          </a:xfrm>
          <a:prstGeom prst="rect">
            <a:avLst/>
          </a:prstGeom>
          <a:noFill/>
          <a:ln>
            <a:noFill/>
          </a:ln>
          <a:extLst/>
        </p:spPr>
      </p:pic>
      <p:sp>
        <p:nvSpPr>
          <p:cNvPr id="5" name="Flowchart: Alternate Process 4"/>
          <p:cNvSpPr/>
          <p:nvPr/>
        </p:nvSpPr>
        <p:spPr>
          <a:xfrm>
            <a:off x="7132671" y="1492802"/>
            <a:ext cx="720000" cy="360000"/>
          </a:xfrm>
          <a:prstGeom prst="flowChartAlternateProcess">
            <a:avLst/>
          </a:prstGeom>
          <a:solidFill>
            <a:schemeClr val="tx1"/>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Plan &amp; Coordinate</a:t>
            </a:r>
            <a:endParaRPr lang="en-AU" sz="1100" dirty="0">
              <a:effectLst/>
              <a:ea typeface="Calibri"/>
              <a:cs typeface="Times New Roman"/>
            </a:endParaRPr>
          </a:p>
        </p:txBody>
      </p:sp>
      <p:cxnSp>
        <p:nvCxnSpPr>
          <p:cNvPr id="6" name="Straight Arrow Connector 5"/>
          <p:cNvCxnSpPr/>
          <p:nvPr/>
        </p:nvCxnSpPr>
        <p:spPr>
          <a:xfrm flipV="1">
            <a:off x="6500450" y="1695250"/>
            <a:ext cx="459050" cy="1"/>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auto">
          <a:xfrm>
            <a:off x="323851" y="3078732"/>
            <a:ext cx="8267256" cy="902985"/>
          </a:xfrm>
          <a:prstGeom prst="rect">
            <a:avLst/>
          </a:prstGeom>
          <a:solidFill>
            <a:schemeClr val="accent6">
              <a:lumMod val="75000"/>
            </a:schemeClr>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22" tIns="45711" rIns="91422" bIns="45711" numCol="1" rtlCol="0" anchor="ctr" anchorCtr="0" compatLnSpc="1">
            <a:prstTxWarp prst="textNoShape">
              <a:avLst/>
            </a:prstTxWarp>
          </a:bodyPr>
          <a:lstStyle/>
          <a:p>
            <a:pPr algn="ctr"/>
            <a:r>
              <a:rPr lang="en-AU" sz="1400" b="1" dirty="0">
                <a:solidFill>
                  <a:schemeClr val="tx2"/>
                </a:solidFill>
              </a:rPr>
              <a:t>Develop an individualised plan that is person centred, family sensitive, strengths based and has input from all the team members including the learner. </a:t>
            </a:r>
          </a:p>
        </p:txBody>
      </p:sp>
      <p:grpSp>
        <p:nvGrpSpPr>
          <p:cNvPr id="8" name="Group 7"/>
          <p:cNvGrpSpPr/>
          <p:nvPr/>
        </p:nvGrpSpPr>
        <p:grpSpPr>
          <a:xfrm>
            <a:off x="3905534" y="5365198"/>
            <a:ext cx="4498211" cy="666596"/>
            <a:chOff x="3895094" y="5113608"/>
            <a:chExt cx="4498992" cy="666750"/>
          </a:xfrm>
        </p:grpSpPr>
        <p:sp>
          <p:nvSpPr>
            <p:cNvPr id="9" name="Rectangle 8"/>
            <p:cNvSpPr/>
            <p:nvPr/>
          </p:nvSpPr>
          <p:spPr bwMode="auto">
            <a:xfrm>
              <a:off x="4008687" y="5113608"/>
              <a:ext cx="4385399" cy="666750"/>
            </a:xfrm>
            <a:prstGeom prst="rect">
              <a:avLst/>
            </a:prstGeom>
            <a:solidFill>
              <a:srgbClr val="F7E6F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59928" defTabSz="914217" eaLnBrk="0" hangingPunct="0"/>
              <a:r>
                <a:rPr lang="en-AU" sz="1200" dirty="0">
                  <a:solidFill>
                    <a:srgbClr val="B1059D"/>
                  </a:solidFill>
                  <a:ea typeface="ＭＳ Ｐゴシック" pitchFamily="-80" charset="-128"/>
                </a:rPr>
                <a:t>It should be noted that mor</a:t>
              </a:r>
              <a:r>
                <a:rPr lang="en-AU" sz="1200" dirty="0">
                  <a:solidFill>
                    <a:srgbClr val="B1059D"/>
                  </a:solidFill>
                </a:rPr>
                <a:t>e than one planning meeting may be required to develop the plan. Further meetings will be scheduled in the Monitor &amp; Evaluate phase.</a:t>
              </a:r>
              <a:endParaRPr lang="en-AU" sz="1200" dirty="0">
                <a:solidFill>
                  <a:srgbClr val="B1059D"/>
                </a:solidFill>
                <a:ea typeface="ＭＳ Ｐゴシック" pitchFamily="-80" charset="-128"/>
              </a:endParaRPr>
            </a:p>
          </p:txBody>
        </p:sp>
        <p:pic>
          <p:nvPicPr>
            <p:cNvPr id="10" name="Picture 9"/>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3895094" y="5150207"/>
              <a:ext cx="552040" cy="526200"/>
            </a:xfrm>
            <a:prstGeom prst="rect">
              <a:avLst/>
            </a:prstGeom>
          </p:spPr>
        </p:pic>
      </p:grpSp>
    </p:spTree>
    <p:extLst>
      <p:ext uri="{BB962C8B-B14F-4D97-AF65-F5344CB8AC3E}">
        <p14:creationId xmlns:p14="http://schemas.microsoft.com/office/powerpoint/2010/main" val="1055602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851" y="372131"/>
            <a:ext cx="8460150" cy="499740"/>
          </a:xfrm>
        </p:spPr>
        <p:txBody>
          <a:bodyPr>
            <a:normAutofit fontScale="90000"/>
          </a:bodyPr>
          <a:lstStyle/>
          <a:p>
            <a:r>
              <a:rPr lang="en-AU" dirty="0"/>
              <a:t>Organising meetings and facilitating effective discussion</a:t>
            </a:r>
            <a:br>
              <a:rPr lang="en-AU" sz="1600" dirty="0"/>
            </a:br>
            <a:br>
              <a:rPr lang="en-AU" sz="1600" dirty="0"/>
            </a:br>
            <a:br>
              <a:rPr lang="en-AU" sz="1600" dirty="0"/>
            </a:br>
            <a:br>
              <a:rPr lang="en-AU" sz="1600" dirty="0"/>
            </a:br>
            <a:r>
              <a:rPr lang="en-AU" sz="1600" dirty="0"/>
              <a:t>As the Lead Professional, you will need to prepare, facilitate and follow up after the meetings.</a:t>
            </a:r>
            <a:br>
              <a:rPr lang="en-AU" sz="1600" dirty="0"/>
            </a:br>
            <a:endParaRPr lang="en-AU" sz="1600"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1602732458"/>
              </p:ext>
            </p:extLst>
          </p:nvPr>
        </p:nvGraphicFramePr>
        <p:xfrm>
          <a:off x="323850" y="1520825"/>
          <a:ext cx="2555875" cy="4173220"/>
        </p:xfrm>
        <a:graphic>
          <a:graphicData uri="http://schemas.openxmlformats.org/drawingml/2006/table">
            <a:tbl>
              <a:tblPr firstRow="1" bandRow="1">
                <a:tableStyleId>{5C22544A-7EE6-4342-B048-85BDC9FD1C3A}</a:tableStyleId>
              </a:tblPr>
              <a:tblGrid>
                <a:gridCol w="2555875">
                  <a:extLst>
                    <a:ext uri="{9D8B030D-6E8A-4147-A177-3AD203B41FA5}">
                      <a16:colId xmlns:a16="http://schemas.microsoft.com/office/drawing/2014/main" val="1474270471"/>
                    </a:ext>
                  </a:extLst>
                </a:gridCol>
              </a:tblGrid>
              <a:tr h="370840">
                <a:tc>
                  <a:txBody>
                    <a:bodyPr/>
                    <a:lstStyle/>
                    <a:p>
                      <a:pPr algn="ctr"/>
                      <a:r>
                        <a:rPr lang="en-AU" sz="1200" dirty="0">
                          <a:solidFill>
                            <a:schemeClr val="tx1"/>
                          </a:solidFill>
                        </a:rPr>
                        <a:t>Before the Meeting </a:t>
                      </a:r>
                    </a:p>
                  </a:txBody>
                  <a:tcPr/>
                </a:tc>
                <a:extLst>
                  <a:ext uri="{0D108BD9-81ED-4DB2-BD59-A6C34878D82A}">
                    <a16:rowId xmlns:a16="http://schemas.microsoft.com/office/drawing/2014/main" val="739395608"/>
                  </a:ext>
                </a:extLst>
              </a:tr>
              <a:tr h="370840">
                <a:tc>
                  <a:txBody>
                    <a:bodyPr/>
                    <a:lstStyle/>
                    <a:p>
                      <a:pPr marL="0" lvl="1" algn="ctr" defTabSz="482003">
                        <a:spcBef>
                          <a:spcPts val="300"/>
                        </a:spcBef>
                        <a:spcAft>
                          <a:spcPts val="300"/>
                        </a:spcAft>
                      </a:pPr>
                      <a:r>
                        <a:rPr lang="en-AU" sz="1100" b="1" dirty="0">
                          <a:solidFill>
                            <a:srgbClr val="000000">
                              <a:hueOff val="0"/>
                              <a:satOff val="0"/>
                              <a:lumOff val="0"/>
                              <a:alphaOff val="0"/>
                            </a:srgbClr>
                          </a:solidFill>
                        </a:rPr>
                        <a:t>Planning will ensure that you are adequately prepared for the</a:t>
                      </a:r>
                      <a:r>
                        <a:rPr lang="en-AU" sz="1100" b="1" dirty="0">
                          <a:solidFill>
                            <a:schemeClr val="tx1"/>
                          </a:solidFill>
                        </a:rPr>
                        <a:t> </a:t>
                      </a:r>
                      <a:r>
                        <a:rPr lang="en-AU" sz="1100" b="1" dirty="0">
                          <a:solidFill>
                            <a:schemeClr val="accent5"/>
                          </a:solidFill>
                        </a:rPr>
                        <a:t>planning</a:t>
                      </a:r>
                      <a:r>
                        <a:rPr lang="en-AU" sz="1100" b="1" dirty="0">
                          <a:solidFill>
                            <a:schemeClr val="tx1"/>
                          </a:solidFill>
                        </a:rPr>
                        <a:t> </a:t>
                      </a:r>
                      <a:r>
                        <a:rPr lang="en-AU" sz="1100" b="1" dirty="0">
                          <a:solidFill>
                            <a:srgbClr val="000000">
                              <a:hueOff val="0"/>
                              <a:satOff val="0"/>
                              <a:lumOff val="0"/>
                              <a:alphaOff val="0"/>
                            </a:srgbClr>
                          </a:solidFill>
                        </a:rPr>
                        <a:t>meeting</a:t>
                      </a:r>
                    </a:p>
                    <a:p>
                      <a:pPr marL="338083" lvl="1" indent="-338083" defTabSz="901910">
                        <a:spcBef>
                          <a:spcPts val="300"/>
                        </a:spcBef>
                        <a:spcAft>
                          <a:spcPts val="300"/>
                        </a:spcAft>
                        <a:buFontTx/>
                        <a:buChar char="•"/>
                      </a:pPr>
                      <a:r>
                        <a:rPr lang="en-AU" sz="1100" kern="0" dirty="0">
                          <a:solidFill>
                            <a:schemeClr val="accent5"/>
                          </a:solidFill>
                        </a:rPr>
                        <a:t>Bring the right team of people together</a:t>
                      </a:r>
                    </a:p>
                    <a:p>
                      <a:pPr marL="338083" lvl="1" indent="-338083" defTabSz="901910">
                        <a:spcBef>
                          <a:spcPts val="300"/>
                        </a:spcBef>
                        <a:spcAft>
                          <a:spcPts val="300"/>
                        </a:spcAft>
                        <a:buFontTx/>
                        <a:buChar char="•"/>
                      </a:pPr>
                      <a:r>
                        <a:rPr lang="en-AU" sz="1100" kern="0" dirty="0">
                          <a:solidFill>
                            <a:schemeClr val="accent5"/>
                          </a:solidFill>
                        </a:rPr>
                        <a:t>Schedule the meeting making sure everyone is available – if necessary make arrangements for an interpreter or aide</a:t>
                      </a:r>
                    </a:p>
                    <a:p>
                      <a:pPr marL="338083" lvl="1" indent="-338083" defTabSz="901910">
                        <a:spcBef>
                          <a:spcPts val="300"/>
                        </a:spcBef>
                        <a:spcAft>
                          <a:spcPts val="300"/>
                        </a:spcAft>
                        <a:buFontTx/>
                        <a:buChar char="•"/>
                      </a:pPr>
                      <a:r>
                        <a:rPr lang="en-AU" sz="1100" kern="0" dirty="0">
                          <a:solidFill>
                            <a:schemeClr val="accent5"/>
                          </a:solidFill>
                        </a:rPr>
                        <a:t>Book a suitable location and set up the room on the day</a:t>
                      </a:r>
                    </a:p>
                    <a:p>
                      <a:pPr marL="338083" lvl="1" indent="-338083" defTabSz="901910">
                        <a:spcBef>
                          <a:spcPts val="300"/>
                        </a:spcBef>
                        <a:spcAft>
                          <a:spcPts val="300"/>
                        </a:spcAft>
                        <a:buFontTx/>
                        <a:buChar char="•"/>
                      </a:pPr>
                      <a:r>
                        <a:rPr lang="en-AU" sz="1100" kern="0" dirty="0">
                          <a:solidFill>
                            <a:schemeClr val="accent5"/>
                          </a:solidFill>
                        </a:rPr>
                        <a:t>Develop an agenda with consideration for the learner and family in having an understanding of the purpose, approach and desired outcomes of the meeting</a:t>
                      </a:r>
                    </a:p>
                    <a:p>
                      <a:pPr marL="0" lvl="1" defTabSz="482003">
                        <a:spcBef>
                          <a:spcPts val="300"/>
                        </a:spcBef>
                        <a:spcAft>
                          <a:spcPts val="300"/>
                        </a:spcAft>
                      </a:pPr>
                      <a:r>
                        <a:rPr lang="en-AU" sz="1100" dirty="0">
                          <a:solidFill>
                            <a:schemeClr val="accent5"/>
                          </a:solidFill>
                        </a:rPr>
                        <a:t> </a:t>
                      </a:r>
                    </a:p>
                    <a:p>
                      <a:endParaRPr lang="en-AU" dirty="0"/>
                    </a:p>
                  </a:txBody>
                  <a:tcPr/>
                </a:tc>
                <a:extLst>
                  <a:ext uri="{0D108BD9-81ED-4DB2-BD59-A6C34878D82A}">
                    <a16:rowId xmlns:a16="http://schemas.microsoft.com/office/drawing/2014/main" val="3984380751"/>
                  </a:ext>
                </a:extLst>
              </a:tr>
            </a:tbl>
          </a:graphicData>
        </a:graphic>
      </p:graphicFrame>
      <p:graphicFrame>
        <p:nvGraphicFramePr>
          <p:cNvPr id="12" name="Content Placeholder 11"/>
          <p:cNvGraphicFramePr>
            <a:graphicFrameLocks noGrp="1"/>
          </p:cNvGraphicFramePr>
          <p:nvPr>
            <p:ph sz="quarter" idx="14"/>
            <p:extLst>
              <p:ext uri="{D42A27DB-BD31-4B8C-83A1-F6EECF244321}">
                <p14:modId xmlns:p14="http://schemas.microsoft.com/office/powerpoint/2010/main" val="2097200280"/>
              </p:ext>
            </p:extLst>
          </p:nvPr>
        </p:nvGraphicFramePr>
        <p:xfrm>
          <a:off x="3240088" y="1520825"/>
          <a:ext cx="2592387" cy="4737100"/>
        </p:xfrm>
        <a:graphic>
          <a:graphicData uri="http://schemas.openxmlformats.org/drawingml/2006/table">
            <a:tbl>
              <a:tblPr firstRow="1" bandRow="1">
                <a:tableStyleId>{5C22544A-7EE6-4342-B048-85BDC9FD1C3A}</a:tableStyleId>
              </a:tblPr>
              <a:tblGrid>
                <a:gridCol w="2592387">
                  <a:extLst>
                    <a:ext uri="{9D8B030D-6E8A-4147-A177-3AD203B41FA5}">
                      <a16:colId xmlns:a16="http://schemas.microsoft.com/office/drawing/2014/main" val="4022010383"/>
                    </a:ext>
                  </a:extLst>
                </a:gridCol>
              </a:tblGrid>
              <a:tr h="370840">
                <a:tc>
                  <a:txBody>
                    <a:bodyPr/>
                    <a:lstStyle/>
                    <a:p>
                      <a:pPr algn="ctr"/>
                      <a:r>
                        <a:rPr lang="en-AU" sz="1200" dirty="0">
                          <a:solidFill>
                            <a:schemeClr val="tx1"/>
                          </a:solidFill>
                        </a:rPr>
                        <a:t>During the Meeting </a:t>
                      </a:r>
                    </a:p>
                  </a:txBody>
                  <a:tcPr/>
                </a:tc>
                <a:extLst>
                  <a:ext uri="{0D108BD9-81ED-4DB2-BD59-A6C34878D82A}">
                    <a16:rowId xmlns:a16="http://schemas.microsoft.com/office/drawing/2014/main" val="3140365791"/>
                  </a:ext>
                </a:extLst>
              </a:tr>
              <a:tr h="370840">
                <a:tc>
                  <a:txBody>
                    <a:bodyPr/>
                    <a:lstStyle/>
                    <a:p>
                      <a:pPr marL="0" lvl="1" algn="ctr" defTabSz="482003">
                        <a:spcBef>
                          <a:spcPts val="300"/>
                        </a:spcBef>
                        <a:spcAft>
                          <a:spcPts val="300"/>
                        </a:spcAft>
                      </a:pPr>
                      <a:r>
                        <a:rPr lang="en-AU" sz="1100" b="1" dirty="0">
                          <a:solidFill>
                            <a:srgbClr val="000000">
                              <a:hueOff val="0"/>
                              <a:satOff val="0"/>
                              <a:lumOff val="0"/>
                              <a:alphaOff val="0"/>
                            </a:srgbClr>
                          </a:solidFill>
                        </a:rPr>
                        <a:t>Guide the team through activities and facilitate effective discussion whilst supporting the learner </a:t>
                      </a:r>
                    </a:p>
                    <a:p>
                      <a:pPr marL="338083" lvl="1" indent="-338083" defTabSz="901910">
                        <a:spcBef>
                          <a:spcPts val="300"/>
                        </a:spcBef>
                        <a:spcAft>
                          <a:spcPts val="300"/>
                        </a:spcAft>
                        <a:buFontTx/>
                        <a:buChar char="•"/>
                      </a:pPr>
                      <a:r>
                        <a:rPr lang="en-AU" sz="1100" kern="0" dirty="0">
                          <a:solidFill>
                            <a:schemeClr val="accent5"/>
                          </a:solidFill>
                        </a:rPr>
                        <a:t>Sit with the learner and family</a:t>
                      </a:r>
                    </a:p>
                    <a:p>
                      <a:pPr marL="338083" lvl="1" indent="-338083" defTabSz="901910">
                        <a:spcBef>
                          <a:spcPts val="300"/>
                        </a:spcBef>
                        <a:spcAft>
                          <a:spcPts val="300"/>
                        </a:spcAft>
                        <a:buFontTx/>
                        <a:buChar char="•"/>
                      </a:pPr>
                      <a:r>
                        <a:rPr lang="en-AU" sz="1100" kern="0" dirty="0">
                          <a:solidFill>
                            <a:schemeClr val="accent5"/>
                          </a:solidFill>
                        </a:rPr>
                        <a:t>Introduce the learner, family and team members to each other </a:t>
                      </a:r>
                    </a:p>
                    <a:p>
                      <a:pPr marL="338083" lvl="1" indent="-338083" defTabSz="901910">
                        <a:spcBef>
                          <a:spcPts val="300"/>
                        </a:spcBef>
                        <a:spcAft>
                          <a:spcPts val="300"/>
                        </a:spcAft>
                        <a:buFontTx/>
                        <a:buChar char="•"/>
                      </a:pPr>
                      <a:r>
                        <a:rPr lang="en-AU" sz="1100" kern="0" dirty="0">
                          <a:solidFill>
                            <a:schemeClr val="accent5"/>
                          </a:solidFill>
                        </a:rPr>
                        <a:t>Run through the purpose, agenda, and desired outcomes</a:t>
                      </a:r>
                    </a:p>
                    <a:p>
                      <a:pPr marL="338083" lvl="1" indent="-338083" defTabSz="901910">
                        <a:spcBef>
                          <a:spcPts val="300"/>
                        </a:spcBef>
                        <a:spcAft>
                          <a:spcPts val="300"/>
                        </a:spcAft>
                        <a:buFontTx/>
                        <a:buChar char="•"/>
                      </a:pPr>
                      <a:r>
                        <a:rPr lang="en-AU" sz="1100" kern="0" dirty="0">
                          <a:solidFill>
                            <a:schemeClr val="accent5"/>
                          </a:solidFill>
                        </a:rPr>
                        <a:t>Introduce the Team Around the Learner approach and the idea of person centred, family sensitive practice</a:t>
                      </a:r>
                    </a:p>
                    <a:p>
                      <a:pPr marL="338083" lvl="1" indent="-338083" defTabSz="901910">
                        <a:spcBef>
                          <a:spcPts val="300"/>
                        </a:spcBef>
                        <a:spcAft>
                          <a:spcPts val="300"/>
                        </a:spcAft>
                        <a:buFontTx/>
                        <a:buChar char="•"/>
                      </a:pPr>
                      <a:r>
                        <a:rPr lang="en-AU" sz="1100" kern="0" dirty="0">
                          <a:solidFill>
                            <a:schemeClr val="accent5"/>
                          </a:solidFill>
                        </a:rPr>
                        <a:t>Facilitate the development of 'ground rules' for the team</a:t>
                      </a:r>
                    </a:p>
                    <a:p>
                      <a:pPr marL="338083" lvl="1" indent="-338083" defTabSz="901910">
                        <a:spcBef>
                          <a:spcPts val="300"/>
                        </a:spcBef>
                        <a:spcAft>
                          <a:spcPts val="300"/>
                        </a:spcAft>
                        <a:buFontTx/>
                        <a:buChar char="•"/>
                      </a:pPr>
                      <a:r>
                        <a:rPr lang="en-AU" sz="1100" kern="0" dirty="0">
                          <a:solidFill>
                            <a:schemeClr val="accent5"/>
                          </a:solidFill>
                        </a:rPr>
                        <a:t>Facilitate the development of the plan</a:t>
                      </a:r>
                      <a:endParaRPr lang="en-AU" sz="1100" i="1" kern="0" dirty="0">
                        <a:solidFill>
                          <a:schemeClr val="accent5"/>
                        </a:solidFill>
                      </a:endParaRPr>
                    </a:p>
                    <a:p>
                      <a:pPr marL="338083" lvl="1" indent="-338083" defTabSz="901910">
                        <a:spcBef>
                          <a:spcPts val="300"/>
                        </a:spcBef>
                        <a:spcAft>
                          <a:spcPts val="300"/>
                        </a:spcAft>
                        <a:buFontTx/>
                        <a:buChar char="•"/>
                      </a:pPr>
                      <a:r>
                        <a:rPr lang="en-AU" sz="1100" kern="0" dirty="0">
                          <a:solidFill>
                            <a:schemeClr val="accent5"/>
                          </a:solidFill>
                        </a:rPr>
                        <a:t>Document the plan</a:t>
                      </a:r>
                    </a:p>
                    <a:p>
                      <a:pPr marL="338083" lvl="1" indent="-338083" defTabSz="901910">
                        <a:spcBef>
                          <a:spcPts val="300"/>
                        </a:spcBef>
                        <a:spcAft>
                          <a:spcPts val="300"/>
                        </a:spcAft>
                        <a:buFontTx/>
                        <a:buChar char="•"/>
                      </a:pPr>
                      <a:r>
                        <a:rPr lang="en-AU" sz="1100" kern="0" dirty="0">
                          <a:solidFill>
                            <a:schemeClr val="accent5"/>
                          </a:solidFill>
                        </a:rPr>
                        <a:t>Agree on next meeting, actions responsibility owners and timelines</a:t>
                      </a:r>
                    </a:p>
                    <a:p>
                      <a:endParaRPr lang="en-AU" dirty="0"/>
                    </a:p>
                  </a:txBody>
                  <a:tcPr/>
                </a:tc>
                <a:extLst>
                  <a:ext uri="{0D108BD9-81ED-4DB2-BD59-A6C34878D82A}">
                    <a16:rowId xmlns:a16="http://schemas.microsoft.com/office/drawing/2014/main" val="3497597407"/>
                  </a:ext>
                </a:extLst>
              </a:tr>
            </a:tbl>
          </a:graphicData>
        </a:graphic>
      </p:graphicFrame>
      <p:graphicFrame>
        <p:nvGraphicFramePr>
          <p:cNvPr id="13" name="Content Placeholder 12"/>
          <p:cNvGraphicFramePr>
            <a:graphicFrameLocks noGrp="1"/>
          </p:cNvGraphicFramePr>
          <p:nvPr>
            <p:ph sz="quarter" idx="15"/>
            <p:extLst>
              <p:ext uri="{D42A27DB-BD31-4B8C-83A1-F6EECF244321}">
                <p14:modId xmlns:p14="http://schemas.microsoft.com/office/powerpoint/2010/main" val="2755690270"/>
              </p:ext>
            </p:extLst>
          </p:nvPr>
        </p:nvGraphicFramePr>
        <p:xfrm>
          <a:off x="6192838" y="1520825"/>
          <a:ext cx="2590800" cy="168910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3757279828"/>
                    </a:ext>
                  </a:extLst>
                </a:gridCol>
              </a:tblGrid>
              <a:tr h="370840">
                <a:tc>
                  <a:txBody>
                    <a:bodyPr/>
                    <a:lstStyle/>
                    <a:p>
                      <a:pPr algn="ctr"/>
                      <a:r>
                        <a:rPr lang="en-AU" sz="1200" dirty="0">
                          <a:solidFill>
                            <a:schemeClr val="tx1"/>
                          </a:solidFill>
                        </a:rPr>
                        <a:t>After the Meeting </a:t>
                      </a:r>
                    </a:p>
                  </a:txBody>
                  <a:tcPr/>
                </a:tc>
                <a:extLst>
                  <a:ext uri="{0D108BD9-81ED-4DB2-BD59-A6C34878D82A}">
                    <a16:rowId xmlns:a16="http://schemas.microsoft.com/office/drawing/2014/main" val="2201501268"/>
                  </a:ext>
                </a:extLst>
              </a:tr>
              <a:tr h="370840">
                <a:tc>
                  <a:txBody>
                    <a:bodyPr/>
                    <a:lstStyle/>
                    <a:p>
                      <a:pPr marL="0" lvl="1" algn="ctr" defTabSz="482003">
                        <a:spcBef>
                          <a:spcPts val="300"/>
                        </a:spcBef>
                        <a:spcAft>
                          <a:spcPts val="300"/>
                        </a:spcAft>
                      </a:pPr>
                      <a:r>
                        <a:rPr lang="en-AU" sz="1100" b="1" dirty="0">
                          <a:solidFill>
                            <a:srgbClr val="000000">
                              <a:hueOff val="0"/>
                              <a:satOff val="0"/>
                              <a:lumOff val="0"/>
                              <a:alphaOff val="0"/>
                            </a:srgbClr>
                          </a:solidFill>
                        </a:rPr>
                        <a:t>Distribute the agreed plan </a:t>
                      </a:r>
                      <a:endParaRPr lang="en-AU" sz="1100" dirty="0">
                        <a:solidFill>
                          <a:srgbClr val="000000">
                            <a:hueOff val="0"/>
                            <a:satOff val="0"/>
                            <a:lumOff val="0"/>
                            <a:alphaOff val="0"/>
                          </a:srgbClr>
                        </a:solidFill>
                      </a:endParaRPr>
                    </a:p>
                    <a:p>
                      <a:pPr marL="338083" lvl="1" indent="-338083" defTabSz="901910">
                        <a:spcBef>
                          <a:spcPts val="300"/>
                        </a:spcBef>
                        <a:spcAft>
                          <a:spcPts val="300"/>
                        </a:spcAft>
                        <a:buFontTx/>
                        <a:buChar char="•"/>
                      </a:pPr>
                      <a:r>
                        <a:rPr lang="en-AU" sz="1100" kern="0" dirty="0">
                          <a:solidFill>
                            <a:schemeClr val="accent5"/>
                          </a:solidFill>
                        </a:rPr>
                        <a:t>Appropriately distribute the agreed  plan, minutes and any relevant documents to the learner, family, and team</a:t>
                      </a:r>
                    </a:p>
                    <a:p>
                      <a:endParaRPr lang="en-AU" dirty="0"/>
                    </a:p>
                  </a:txBody>
                  <a:tcPr/>
                </a:tc>
                <a:extLst>
                  <a:ext uri="{0D108BD9-81ED-4DB2-BD59-A6C34878D82A}">
                    <a16:rowId xmlns:a16="http://schemas.microsoft.com/office/drawing/2014/main" val="3313228073"/>
                  </a:ext>
                </a:extLst>
              </a:tr>
            </a:tbl>
          </a:graphicData>
        </a:graphic>
      </p:graphicFrame>
    </p:spTree>
    <p:extLst>
      <p:ext uri="{BB962C8B-B14F-4D97-AF65-F5344CB8AC3E}">
        <p14:creationId xmlns:p14="http://schemas.microsoft.com/office/powerpoint/2010/main" val="3864678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000" dirty="0"/>
              <a:t>Organising meetings and facilitating effective discussion</a:t>
            </a:r>
          </a:p>
        </p:txBody>
      </p:sp>
      <p:sp>
        <p:nvSpPr>
          <p:cNvPr id="3" name="Content Placeholder 2"/>
          <p:cNvSpPr>
            <a:spLocks noGrp="1"/>
          </p:cNvSpPr>
          <p:nvPr>
            <p:ph idx="1"/>
          </p:nvPr>
        </p:nvSpPr>
        <p:spPr>
          <a:xfrm>
            <a:off x="323851" y="1160463"/>
            <a:ext cx="8461374" cy="4968875"/>
          </a:xfrm>
        </p:spPr>
        <p:txBody>
          <a:bodyPr/>
          <a:lstStyle/>
          <a:p>
            <a:pPr>
              <a:spcBef>
                <a:spcPts val="300"/>
              </a:spcBef>
              <a:spcAft>
                <a:spcPts val="300"/>
              </a:spcAft>
            </a:pPr>
            <a:endParaRPr lang="en-AU" sz="1400" b="1" dirty="0"/>
          </a:p>
          <a:p>
            <a:pPr>
              <a:spcBef>
                <a:spcPts val="300"/>
              </a:spcBef>
              <a:spcAft>
                <a:spcPts val="300"/>
              </a:spcAft>
            </a:pPr>
            <a:r>
              <a:rPr lang="en-AU" sz="1400" b="1" dirty="0"/>
              <a:t>The set up of the room can either facilitate effective discussion or act as a barrier to it.</a:t>
            </a:r>
          </a:p>
          <a:p>
            <a:pPr>
              <a:spcBef>
                <a:spcPts val="300"/>
              </a:spcBef>
              <a:spcAft>
                <a:spcPts val="300"/>
              </a:spcAft>
            </a:pPr>
            <a:r>
              <a:rPr lang="en-AU" sz="1400" dirty="0">
                <a:solidFill>
                  <a:schemeClr val="accent5"/>
                </a:solidFill>
              </a:rPr>
              <a:t>Team Around the Learner is a collaborative process grounded in ideas sharing between all team members.</a:t>
            </a:r>
          </a:p>
        </p:txBody>
      </p:sp>
      <p:pic>
        <p:nvPicPr>
          <p:cNvPr id="6"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16087" r="15455"/>
          <a:stretch/>
        </p:blipFill>
        <p:spPr bwMode="auto">
          <a:xfrm>
            <a:off x="7535177" y="115981"/>
            <a:ext cx="1393985" cy="939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23851" y="1978429"/>
            <a:ext cx="2826673" cy="3816429"/>
          </a:xfrm>
          <a:prstGeom prst="rect">
            <a:avLst/>
          </a:prstGeom>
          <a:noFill/>
        </p:spPr>
        <p:txBody>
          <a:bodyPr wrap="square" rtlCol="0">
            <a:spAutoFit/>
          </a:bodyPr>
          <a:lstStyle/>
          <a:p>
            <a:pPr>
              <a:spcBef>
                <a:spcPts val="300"/>
              </a:spcBef>
              <a:spcAft>
                <a:spcPts val="300"/>
              </a:spcAft>
            </a:pPr>
            <a:endParaRPr lang="en-AU" sz="1200" dirty="0">
              <a:solidFill>
                <a:srgbClr val="4B4B4B"/>
              </a:solidFill>
            </a:endParaRPr>
          </a:p>
          <a:p>
            <a:pPr>
              <a:spcBef>
                <a:spcPts val="300"/>
              </a:spcBef>
              <a:spcAft>
                <a:spcPts val="300"/>
              </a:spcAft>
            </a:pPr>
            <a:r>
              <a:rPr lang="en-AU" sz="1200" dirty="0">
                <a:solidFill>
                  <a:srgbClr val="4B4B4B"/>
                </a:solidFill>
              </a:rPr>
              <a:t>The </a:t>
            </a:r>
            <a:r>
              <a:rPr lang="en-AU" sz="1200" b="1" dirty="0">
                <a:solidFill>
                  <a:srgbClr val="4B4B4B"/>
                </a:solidFill>
              </a:rPr>
              <a:t>set up </a:t>
            </a:r>
            <a:r>
              <a:rPr lang="en-AU" sz="1200" dirty="0">
                <a:solidFill>
                  <a:srgbClr val="4B4B4B"/>
                </a:solidFill>
              </a:rPr>
              <a:t>of the room should be open and allow all team members to see each other. This allows people to address the group easily and see everything. Ideally, people should not have desks in front of them in order to create more open dialogue. </a:t>
            </a:r>
          </a:p>
          <a:p>
            <a:pPr>
              <a:spcBef>
                <a:spcPts val="300"/>
              </a:spcBef>
              <a:spcAft>
                <a:spcPts val="300"/>
              </a:spcAft>
            </a:pPr>
            <a:endParaRPr lang="en-AU" sz="1200" dirty="0">
              <a:solidFill>
                <a:srgbClr val="4B4B4B"/>
              </a:solidFill>
            </a:endParaRPr>
          </a:p>
          <a:p>
            <a:pPr>
              <a:spcBef>
                <a:spcPts val="300"/>
              </a:spcBef>
              <a:spcAft>
                <a:spcPts val="300"/>
              </a:spcAft>
            </a:pPr>
            <a:r>
              <a:rPr lang="en-AU" sz="1200" dirty="0">
                <a:solidFill>
                  <a:srgbClr val="4B4B4B"/>
                </a:solidFill>
              </a:rPr>
              <a:t>Meetings with the team, particularly the planning meeting, will involve a lot of brainstorming and generation of ideas. Writing these down so that they can be seen by everyone helps with engagement, sharing ideas, acknowledgement of suggestions and effective discussions. </a:t>
            </a:r>
          </a:p>
          <a:p>
            <a:pPr>
              <a:spcBef>
                <a:spcPts val="300"/>
              </a:spcBef>
              <a:spcAft>
                <a:spcPts val="300"/>
              </a:spcAft>
            </a:pPr>
            <a:endParaRPr lang="en-AU" dirty="0">
              <a:solidFill>
                <a:srgbClr val="4B4B4B"/>
              </a:solidFill>
            </a:endParaRPr>
          </a:p>
        </p:txBody>
      </p:sp>
      <p:grpSp>
        <p:nvGrpSpPr>
          <p:cNvPr id="8" name="Group 7"/>
          <p:cNvGrpSpPr/>
          <p:nvPr/>
        </p:nvGrpSpPr>
        <p:grpSpPr>
          <a:xfrm>
            <a:off x="3211465" y="2390033"/>
            <a:ext cx="5990724" cy="3370853"/>
            <a:chOff x="3263441" y="1649060"/>
            <a:chExt cx="5991764" cy="3371634"/>
          </a:xfrm>
        </p:grpSpPr>
        <p:sp>
          <p:nvSpPr>
            <p:cNvPr id="9" name="TextBox 8"/>
            <p:cNvSpPr txBox="1"/>
            <p:nvPr/>
          </p:nvSpPr>
          <p:spPr>
            <a:xfrm>
              <a:off x="3263441" y="1649060"/>
              <a:ext cx="2229279" cy="276021"/>
            </a:xfrm>
            <a:prstGeom prst="rect">
              <a:avLst/>
            </a:prstGeom>
            <a:noFill/>
          </p:spPr>
          <p:txBody>
            <a:bodyPr wrap="square" lIns="90351" tIns="45236" rIns="90351" bIns="45236" rtlCol="0">
              <a:spAutoFit/>
            </a:bodyPr>
            <a:lstStyle/>
            <a:p>
              <a:pPr algn="ctr"/>
              <a:r>
                <a:rPr lang="en-AU" sz="1200" b="1" dirty="0"/>
                <a:t>ROOM SET UP OPTIONS</a:t>
              </a:r>
            </a:p>
          </p:txBody>
        </p:sp>
        <p:grpSp>
          <p:nvGrpSpPr>
            <p:cNvPr id="10" name="Group 9"/>
            <p:cNvGrpSpPr/>
            <p:nvPr/>
          </p:nvGrpSpPr>
          <p:grpSpPr>
            <a:xfrm>
              <a:off x="3418066" y="3556171"/>
              <a:ext cx="1851196" cy="1464523"/>
              <a:chOff x="2810891" y="3767261"/>
              <a:chExt cx="1851196" cy="1464523"/>
            </a:xfrm>
          </p:grpSpPr>
          <p:sp>
            <p:nvSpPr>
              <p:cNvPr id="30" name="Rounded Rectangle 29"/>
              <p:cNvSpPr/>
              <p:nvPr/>
            </p:nvSpPr>
            <p:spPr>
              <a:xfrm>
                <a:off x="2810891" y="3767261"/>
                <a:ext cx="1851196" cy="1464523"/>
              </a:xfrm>
              <a:prstGeom prst="roundRect">
                <a:avLst/>
              </a:prstGeom>
              <a:solidFill>
                <a:srgbClr val="FFFFFF"/>
              </a:solidFill>
              <a:ln w="25400" cap="flat" cmpd="sng" algn="ctr">
                <a:solidFill>
                  <a:srgbClr val="FFFFFF">
                    <a:shade val="50000"/>
                  </a:srgbClr>
                </a:solidFill>
                <a:prstDash val="solid"/>
              </a:ln>
              <a:effectLst/>
            </p:spPr>
            <p:txBody>
              <a:bodyPr lIns="90324" tIns="45223" rIns="90324" bIns="45223" rtlCol="0" anchor="ctr"/>
              <a:lstStyle/>
              <a:p>
                <a:pPr algn="ctr" defTabSz="903031" fontAlgn="auto">
                  <a:spcBef>
                    <a:spcPts val="0"/>
                  </a:spcBef>
                  <a:spcAft>
                    <a:spcPts val="0"/>
                  </a:spcAft>
                  <a:defRPr/>
                </a:pPr>
                <a:endParaRPr lang="en-AU" sz="1100" b="1" kern="0" dirty="0">
                  <a:solidFill>
                    <a:srgbClr val="000000"/>
                  </a:solidFill>
                  <a:latin typeface="Arial"/>
                </a:endParaRPr>
              </a:p>
              <a:p>
                <a:pPr algn="ctr" defTabSz="903031" fontAlgn="auto">
                  <a:spcBef>
                    <a:spcPts val="0"/>
                  </a:spcBef>
                  <a:spcAft>
                    <a:spcPts val="0"/>
                  </a:spcAft>
                  <a:defRPr/>
                </a:pPr>
                <a:endParaRPr lang="en-AU" sz="1100" b="1" kern="0" dirty="0">
                  <a:solidFill>
                    <a:srgbClr val="000000"/>
                  </a:solidFill>
                  <a:latin typeface="Arial"/>
                </a:endParaRPr>
              </a:p>
              <a:p>
                <a:pPr algn="ctr" defTabSz="903031" fontAlgn="auto">
                  <a:spcBef>
                    <a:spcPts val="0"/>
                  </a:spcBef>
                  <a:spcAft>
                    <a:spcPts val="0"/>
                  </a:spcAft>
                  <a:defRPr/>
                </a:pPr>
                <a:endParaRPr lang="en-AU" sz="1100" b="1" kern="0" dirty="0">
                  <a:solidFill>
                    <a:srgbClr val="000000"/>
                  </a:solidFill>
                  <a:latin typeface="Arial"/>
                </a:endParaRPr>
              </a:p>
              <a:p>
                <a:pPr algn="ctr" defTabSz="903031" fontAlgn="auto">
                  <a:spcBef>
                    <a:spcPts val="0"/>
                  </a:spcBef>
                  <a:spcAft>
                    <a:spcPts val="0"/>
                  </a:spcAft>
                  <a:defRPr/>
                </a:pPr>
                <a:endParaRPr lang="en-AU" sz="1100" b="1" kern="0" dirty="0">
                  <a:solidFill>
                    <a:srgbClr val="000000"/>
                  </a:solidFill>
                  <a:latin typeface="Arial"/>
                </a:endParaRPr>
              </a:p>
              <a:p>
                <a:pPr algn="ctr" defTabSz="903031" fontAlgn="auto">
                  <a:spcBef>
                    <a:spcPts val="0"/>
                  </a:spcBef>
                  <a:spcAft>
                    <a:spcPts val="0"/>
                  </a:spcAft>
                  <a:defRPr/>
                </a:pPr>
                <a:endParaRPr lang="en-AU" sz="1100" b="1" kern="0" dirty="0">
                  <a:solidFill>
                    <a:srgbClr val="000000"/>
                  </a:solidFill>
                  <a:latin typeface="Arial"/>
                </a:endParaRPr>
              </a:p>
              <a:p>
                <a:pPr algn="ctr" defTabSz="903031" fontAlgn="auto">
                  <a:spcBef>
                    <a:spcPts val="0"/>
                  </a:spcBef>
                  <a:spcAft>
                    <a:spcPts val="0"/>
                  </a:spcAft>
                  <a:defRPr/>
                </a:pPr>
                <a:endParaRPr lang="en-AU" sz="1100" b="1" kern="0" dirty="0">
                  <a:solidFill>
                    <a:srgbClr val="000000"/>
                  </a:solidFill>
                  <a:latin typeface="Arial"/>
                </a:endParaRPr>
              </a:p>
              <a:p>
                <a:pPr algn="ctr" defTabSz="903031" fontAlgn="auto">
                  <a:spcBef>
                    <a:spcPts val="0"/>
                  </a:spcBef>
                  <a:spcAft>
                    <a:spcPts val="0"/>
                  </a:spcAft>
                  <a:defRPr/>
                </a:pPr>
                <a:endParaRPr lang="en-AU" sz="1100" b="1" kern="0" dirty="0">
                  <a:solidFill>
                    <a:srgbClr val="000000"/>
                  </a:solidFill>
                  <a:latin typeface="Arial"/>
                </a:endParaRPr>
              </a:p>
              <a:p>
                <a:pPr algn="ctr" defTabSz="903031" fontAlgn="auto">
                  <a:spcBef>
                    <a:spcPts val="0"/>
                  </a:spcBef>
                  <a:spcAft>
                    <a:spcPts val="0"/>
                  </a:spcAft>
                  <a:defRPr/>
                </a:pPr>
                <a:endParaRPr lang="en-AU" sz="1100" b="1" kern="0" dirty="0">
                  <a:solidFill>
                    <a:srgbClr val="000000"/>
                  </a:solidFill>
                  <a:latin typeface="Arial"/>
                </a:endParaRPr>
              </a:p>
              <a:p>
                <a:pPr algn="ctr" defTabSz="903031" fontAlgn="auto">
                  <a:spcBef>
                    <a:spcPts val="0"/>
                  </a:spcBef>
                  <a:spcAft>
                    <a:spcPts val="0"/>
                  </a:spcAft>
                  <a:defRPr/>
                </a:pPr>
                <a:endParaRPr lang="en-AU" sz="1100" b="1" kern="0" dirty="0">
                  <a:solidFill>
                    <a:srgbClr val="000000"/>
                  </a:solidFill>
                  <a:latin typeface="Arial"/>
                </a:endParaRPr>
              </a:p>
              <a:p>
                <a:pPr algn="ctr" defTabSz="903031" fontAlgn="auto">
                  <a:spcBef>
                    <a:spcPts val="0"/>
                  </a:spcBef>
                  <a:spcAft>
                    <a:spcPts val="0"/>
                  </a:spcAft>
                  <a:defRPr/>
                </a:pPr>
                <a:endParaRPr lang="en-AU" sz="1100" b="1" kern="0" dirty="0">
                  <a:solidFill>
                    <a:srgbClr val="000000"/>
                  </a:solidFill>
                  <a:latin typeface="Arial"/>
                </a:endParaRPr>
              </a:p>
              <a:p>
                <a:pPr algn="ctr" defTabSz="903031" fontAlgn="auto">
                  <a:spcBef>
                    <a:spcPts val="0"/>
                  </a:spcBef>
                  <a:spcAft>
                    <a:spcPts val="0"/>
                  </a:spcAft>
                  <a:defRPr/>
                </a:pPr>
                <a:endParaRPr lang="en-AU" sz="1100" b="1" kern="0" dirty="0">
                  <a:solidFill>
                    <a:srgbClr val="000000"/>
                  </a:solidFill>
                  <a:latin typeface="Arial"/>
                </a:endParaRPr>
              </a:p>
              <a:p>
                <a:pPr algn="ctr" defTabSz="903031" fontAlgn="auto">
                  <a:spcBef>
                    <a:spcPts val="0"/>
                  </a:spcBef>
                  <a:spcAft>
                    <a:spcPts val="0"/>
                  </a:spcAft>
                  <a:defRPr/>
                </a:pPr>
                <a:endParaRPr lang="en-AU" sz="1100" b="1" kern="0" dirty="0">
                  <a:solidFill>
                    <a:srgbClr val="000000"/>
                  </a:solidFill>
                  <a:latin typeface="Arial"/>
                </a:endParaRPr>
              </a:p>
              <a:p>
                <a:pPr algn="ctr" defTabSz="903031" fontAlgn="auto">
                  <a:spcBef>
                    <a:spcPts val="0"/>
                  </a:spcBef>
                  <a:spcAft>
                    <a:spcPts val="0"/>
                  </a:spcAft>
                  <a:defRPr/>
                </a:pPr>
                <a:endParaRPr lang="en-AU" sz="1100" kern="0" dirty="0">
                  <a:solidFill>
                    <a:srgbClr val="000000"/>
                  </a:solidFill>
                  <a:latin typeface="Arial"/>
                </a:endParaRPr>
              </a:p>
              <a:p>
                <a:pPr algn="ctr" defTabSz="903031" fontAlgn="auto">
                  <a:spcBef>
                    <a:spcPts val="0"/>
                  </a:spcBef>
                  <a:spcAft>
                    <a:spcPts val="0"/>
                  </a:spcAft>
                  <a:defRPr/>
                </a:pPr>
                <a:endParaRPr lang="en-AU" sz="1100" kern="0" dirty="0">
                  <a:solidFill>
                    <a:srgbClr val="000000"/>
                  </a:solidFill>
                  <a:latin typeface="Arial"/>
                </a:endParaRPr>
              </a:p>
              <a:p>
                <a:pPr algn="ctr" defTabSz="903031" fontAlgn="auto">
                  <a:spcBef>
                    <a:spcPts val="0"/>
                  </a:spcBef>
                  <a:spcAft>
                    <a:spcPts val="0"/>
                  </a:spcAft>
                  <a:defRPr/>
                </a:pPr>
                <a:endParaRPr lang="en-AU" sz="1100" kern="0" dirty="0">
                  <a:solidFill>
                    <a:srgbClr val="000000"/>
                  </a:solidFill>
                  <a:latin typeface="Arial"/>
                </a:endParaRPr>
              </a:p>
              <a:p>
                <a:pPr algn="ctr" defTabSz="903031" fontAlgn="auto">
                  <a:spcBef>
                    <a:spcPts val="0"/>
                  </a:spcBef>
                  <a:spcAft>
                    <a:spcPts val="0"/>
                  </a:spcAft>
                  <a:defRPr/>
                </a:pPr>
                <a:endParaRPr lang="en-AU" sz="1100" kern="0" dirty="0">
                  <a:solidFill>
                    <a:srgbClr val="000000"/>
                  </a:solidFill>
                  <a:latin typeface="Arial"/>
                </a:endParaRPr>
              </a:p>
              <a:p>
                <a:pPr algn="ctr" defTabSz="903031" fontAlgn="auto">
                  <a:spcBef>
                    <a:spcPts val="0"/>
                  </a:spcBef>
                  <a:spcAft>
                    <a:spcPts val="0"/>
                  </a:spcAft>
                  <a:defRPr/>
                </a:pPr>
                <a:endParaRPr lang="en-AU" sz="1100" kern="0" dirty="0">
                  <a:solidFill>
                    <a:srgbClr val="000000"/>
                  </a:solidFill>
                  <a:latin typeface="Arial"/>
                </a:endParaRPr>
              </a:p>
              <a:p>
                <a:pPr algn="ctr" defTabSz="903031" fontAlgn="auto">
                  <a:spcBef>
                    <a:spcPts val="0"/>
                  </a:spcBef>
                  <a:spcAft>
                    <a:spcPts val="0"/>
                  </a:spcAft>
                  <a:defRPr/>
                </a:pPr>
                <a:endParaRPr lang="en-AU" sz="1100" kern="0" dirty="0">
                  <a:solidFill>
                    <a:srgbClr val="000000"/>
                  </a:solidFill>
                  <a:latin typeface="Arial"/>
                </a:endParaRPr>
              </a:p>
              <a:p>
                <a:pPr algn="ctr" defTabSz="903031" fontAlgn="auto">
                  <a:spcBef>
                    <a:spcPts val="0"/>
                  </a:spcBef>
                  <a:spcAft>
                    <a:spcPts val="0"/>
                  </a:spcAft>
                  <a:defRPr/>
                </a:pPr>
                <a:endParaRPr lang="en-AU" sz="1100" kern="0" dirty="0">
                  <a:solidFill>
                    <a:srgbClr val="000000"/>
                  </a:solidFill>
                  <a:latin typeface="Arial"/>
                </a:endParaRPr>
              </a:p>
              <a:p>
                <a:pPr algn="ctr" defTabSz="903031" fontAlgn="auto">
                  <a:spcBef>
                    <a:spcPts val="0"/>
                  </a:spcBef>
                  <a:spcAft>
                    <a:spcPts val="0"/>
                  </a:spcAft>
                  <a:defRPr/>
                </a:pPr>
                <a:endParaRPr lang="en-AU" sz="1100" kern="0" dirty="0">
                  <a:solidFill>
                    <a:srgbClr val="000000"/>
                  </a:solidFill>
                  <a:latin typeface="Arial"/>
                </a:endParaRPr>
              </a:p>
              <a:p>
                <a:pPr algn="ctr" defTabSz="903031" fontAlgn="auto">
                  <a:spcBef>
                    <a:spcPts val="0"/>
                  </a:spcBef>
                  <a:spcAft>
                    <a:spcPts val="0"/>
                  </a:spcAft>
                  <a:defRPr/>
                </a:pPr>
                <a:endParaRPr lang="en-AU" sz="1100" kern="0" dirty="0">
                  <a:solidFill>
                    <a:srgbClr val="000000"/>
                  </a:solidFill>
                  <a:latin typeface="Arial"/>
                </a:endParaRPr>
              </a:p>
            </p:txBody>
          </p:sp>
          <p:sp>
            <p:nvSpPr>
              <p:cNvPr id="31" name="Rectangle 30"/>
              <p:cNvSpPr/>
              <p:nvPr/>
            </p:nvSpPr>
            <p:spPr bwMode="auto">
              <a:xfrm>
                <a:off x="3412397" y="4062044"/>
                <a:ext cx="648183" cy="427325"/>
              </a:xfrm>
              <a:prstGeom prst="rect">
                <a:avLst/>
              </a:prstGeom>
              <a:noFill/>
              <a:ln w="952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08"/>
                <a:endParaRPr lang="en-AU" sz="2400"/>
              </a:p>
            </p:txBody>
          </p:sp>
          <p:sp>
            <p:nvSpPr>
              <p:cNvPr id="32" name="Chord 31"/>
              <p:cNvSpPr/>
              <p:nvPr/>
            </p:nvSpPr>
            <p:spPr bwMode="auto">
              <a:xfrm rot="6865270">
                <a:off x="3417133" y="3855997"/>
                <a:ext cx="288099" cy="254254"/>
              </a:xfrm>
              <a:prstGeom prst="chord">
                <a:avLst/>
              </a:prstGeom>
              <a:noFill/>
              <a:ln w="952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08"/>
                <a:endParaRPr lang="en-AU" sz="2400"/>
              </a:p>
            </p:txBody>
          </p:sp>
          <p:sp>
            <p:nvSpPr>
              <p:cNvPr id="33" name="Chord 32"/>
              <p:cNvSpPr/>
              <p:nvPr/>
            </p:nvSpPr>
            <p:spPr bwMode="auto">
              <a:xfrm rot="6865270">
                <a:off x="3725385" y="3856612"/>
                <a:ext cx="288099" cy="254254"/>
              </a:xfrm>
              <a:prstGeom prst="chord">
                <a:avLst/>
              </a:prstGeom>
              <a:noFill/>
              <a:ln w="952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08"/>
                <a:endParaRPr lang="en-AU" sz="2400"/>
              </a:p>
            </p:txBody>
          </p:sp>
          <p:sp>
            <p:nvSpPr>
              <p:cNvPr id="34" name="Chord 33"/>
              <p:cNvSpPr/>
              <p:nvPr/>
            </p:nvSpPr>
            <p:spPr bwMode="auto">
              <a:xfrm rot="11949575">
                <a:off x="3990225" y="4163504"/>
                <a:ext cx="288081" cy="254270"/>
              </a:xfrm>
              <a:prstGeom prst="chord">
                <a:avLst/>
              </a:prstGeom>
              <a:noFill/>
              <a:ln w="952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08"/>
                <a:endParaRPr lang="en-AU" sz="2400"/>
              </a:p>
            </p:txBody>
          </p:sp>
          <p:sp>
            <p:nvSpPr>
              <p:cNvPr id="35" name="Chord 34"/>
              <p:cNvSpPr/>
              <p:nvPr/>
            </p:nvSpPr>
            <p:spPr bwMode="auto">
              <a:xfrm rot="1362173">
                <a:off x="3187565" y="4140653"/>
                <a:ext cx="288081" cy="254270"/>
              </a:xfrm>
              <a:prstGeom prst="chord">
                <a:avLst/>
              </a:prstGeom>
              <a:noFill/>
              <a:ln w="952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08"/>
                <a:endParaRPr lang="en-AU" sz="2400"/>
              </a:p>
            </p:txBody>
          </p:sp>
          <p:grpSp>
            <p:nvGrpSpPr>
              <p:cNvPr id="36" name="Group 35"/>
              <p:cNvGrpSpPr/>
              <p:nvPr/>
            </p:nvGrpSpPr>
            <p:grpSpPr>
              <a:xfrm rot="10800000">
                <a:off x="3459353" y="4440449"/>
                <a:ext cx="562506" cy="288714"/>
                <a:chOff x="1912403" y="4300558"/>
                <a:chExt cx="562410" cy="288647"/>
              </a:xfrm>
            </p:grpSpPr>
            <p:sp>
              <p:nvSpPr>
                <p:cNvPr id="38" name="Chord 37"/>
                <p:cNvSpPr/>
                <p:nvPr/>
              </p:nvSpPr>
              <p:spPr bwMode="auto">
                <a:xfrm rot="6865270">
                  <a:off x="1895493" y="4317468"/>
                  <a:ext cx="288032" cy="254211"/>
                </a:xfrm>
                <a:prstGeom prst="chord">
                  <a:avLst/>
                </a:prstGeom>
                <a:noFill/>
                <a:ln w="952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08"/>
                  <a:endParaRPr lang="en-AU" sz="2400"/>
                </a:p>
              </p:txBody>
            </p:sp>
            <p:sp>
              <p:nvSpPr>
                <p:cNvPr id="39" name="Chord 38"/>
                <p:cNvSpPr/>
                <p:nvPr/>
              </p:nvSpPr>
              <p:spPr bwMode="auto">
                <a:xfrm rot="6865270">
                  <a:off x="2203692" y="4318083"/>
                  <a:ext cx="288032" cy="254211"/>
                </a:xfrm>
                <a:prstGeom prst="chord">
                  <a:avLst/>
                </a:prstGeom>
                <a:noFill/>
                <a:ln w="952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08"/>
                  <a:endParaRPr lang="en-AU" sz="2400"/>
                </a:p>
              </p:txBody>
            </p:sp>
          </p:grpSp>
          <p:sp>
            <p:nvSpPr>
              <p:cNvPr id="37" name="TextBox 36"/>
              <p:cNvSpPr txBox="1"/>
              <p:nvPr/>
            </p:nvSpPr>
            <p:spPr>
              <a:xfrm>
                <a:off x="2944984" y="4768836"/>
                <a:ext cx="1633614" cy="414521"/>
              </a:xfrm>
              <a:prstGeom prst="rect">
                <a:avLst/>
              </a:prstGeom>
              <a:noFill/>
            </p:spPr>
            <p:txBody>
              <a:bodyPr wrap="square" lIns="90351" tIns="45236" rIns="90351" bIns="45236" rtlCol="0" anchor="ctr">
                <a:spAutoFit/>
              </a:bodyPr>
              <a:lstStyle/>
              <a:p>
                <a:pPr algn="ctr"/>
                <a:r>
                  <a:rPr lang="en-AU" sz="1000" b="1" dirty="0">
                    <a:solidFill>
                      <a:schemeClr val="accent5"/>
                    </a:solidFill>
                  </a:rPr>
                  <a:t>FACE TO FACE FORMAT</a:t>
                </a:r>
              </a:p>
            </p:txBody>
          </p:sp>
        </p:grpSp>
        <p:grpSp>
          <p:nvGrpSpPr>
            <p:cNvPr id="11" name="Group 10"/>
            <p:cNvGrpSpPr/>
            <p:nvPr/>
          </p:nvGrpSpPr>
          <p:grpSpPr>
            <a:xfrm>
              <a:off x="3392764" y="1948366"/>
              <a:ext cx="1851196" cy="1464523"/>
              <a:chOff x="2810891" y="2108876"/>
              <a:chExt cx="1851196" cy="1464523"/>
            </a:xfrm>
          </p:grpSpPr>
          <p:sp>
            <p:nvSpPr>
              <p:cNvPr id="27" name="Rounded Rectangle 26"/>
              <p:cNvSpPr/>
              <p:nvPr/>
            </p:nvSpPr>
            <p:spPr>
              <a:xfrm>
                <a:off x="2810891" y="2108876"/>
                <a:ext cx="1851196" cy="1464523"/>
              </a:xfrm>
              <a:prstGeom prst="roundRect">
                <a:avLst/>
              </a:prstGeom>
              <a:solidFill>
                <a:srgbClr val="FFFFFF"/>
              </a:solidFill>
              <a:ln w="25400" cap="flat" cmpd="sng" algn="ctr">
                <a:solidFill>
                  <a:srgbClr val="FFFFFF">
                    <a:shade val="50000"/>
                  </a:srgbClr>
                </a:solidFill>
                <a:prstDash val="solid"/>
              </a:ln>
              <a:effectLst/>
            </p:spPr>
            <p:txBody>
              <a:bodyPr lIns="90324" tIns="45223" rIns="90324" bIns="45223" rtlCol="0" anchor="ctr"/>
              <a:lstStyle/>
              <a:p>
                <a:pPr algn="ctr" defTabSz="903031" fontAlgn="auto">
                  <a:spcBef>
                    <a:spcPts val="0"/>
                  </a:spcBef>
                  <a:spcAft>
                    <a:spcPts val="0"/>
                  </a:spcAft>
                  <a:defRPr/>
                </a:pPr>
                <a:endParaRPr lang="en-AU" sz="1100" b="1" kern="0" dirty="0">
                  <a:solidFill>
                    <a:srgbClr val="000000"/>
                  </a:solidFill>
                  <a:latin typeface="Arial"/>
                </a:endParaRPr>
              </a:p>
              <a:p>
                <a:pPr algn="ctr" defTabSz="903031" fontAlgn="auto">
                  <a:spcBef>
                    <a:spcPts val="0"/>
                  </a:spcBef>
                  <a:spcAft>
                    <a:spcPts val="0"/>
                  </a:spcAft>
                  <a:defRPr/>
                </a:pPr>
                <a:endParaRPr lang="en-AU" sz="1100" b="1" kern="0" dirty="0">
                  <a:solidFill>
                    <a:srgbClr val="000000"/>
                  </a:solidFill>
                  <a:latin typeface="Arial"/>
                </a:endParaRPr>
              </a:p>
              <a:p>
                <a:pPr algn="ctr" defTabSz="903031" fontAlgn="auto">
                  <a:spcBef>
                    <a:spcPts val="0"/>
                  </a:spcBef>
                  <a:spcAft>
                    <a:spcPts val="0"/>
                  </a:spcAft>
                  <a:defRPr/>
                </a:pPr>
                <a:endParaRPr lang="en-AU" sz="1100" b="1" kern="0" dirty="0">
                  <a:solidFill>
                    <a:srgbClr val="000000"/>
                  </a:solidFill>
                  <a:latin typeface="Arial"/>
                </a:endParaRPr>
              </a:p>
              <a:p>
                <a:pPr algn="ctr" defTabSz="903031" fontAlgn="auto">
                  <a:spcBef>
                    <a:spcPts val="0"/>
                  </a:spcBef>
                  <a:spcAft>
                    <a:spcPts val="0"/>
                  </a:spcAft>
                  <a:defRPr/>
                </a:pPr>
                <a:endParaRPr lang="en-AU" sz="1100" b="1" kern="0" dirty="0">
                  <a:solidFill>
                    <a:srgbClr val="000000"/>
                  </a:solidFill>
                  <a:latin typeface="Arial"/>
                </a:endParaRPr>
              </a:p>
              <a:p>
                <a:pPr algn="ctr" defTabSz="903031" fontAlgn="auto">
                  <a:spcBef>
                    <a:spcPts val="0"/>
                  </a:spcBef>
                  <a:spcAft>
                    <a:spcPts val="0"/>
                  </a:spcAft>
                  <a:defRPr/>
                </a:pPr>
                <a:endParaRPr lang="en-AU" sz="1100" b="1" kern="0" dirty="0">
                  <a:solidFill>
                    <a:srgbClr val="000000"/>
                  </a:solidFill>
                  <a:latin typeface="Arial"/>
                </a:endParaRPr>
              </a:p>
              <a:p>
                <a:pPr algn="ctr" defTabSz="903031" fontAlgn="auto">
                  <a:spcBef>
                    <a:spcPts val="0"/>
                  </a:spcBef>
                  <a:spcAft>
                    <a:spcPts val="0"/>
                  </a:spcAft>
                  <a:defRPr/>
                </a:pPr>
                <a:endParaRPr lang="en-AU" sz="1100" b="1" kern="0" dirty="0">
                  <a:solidFill>
                    <a:srgbClr val="000000"/>
                  </a:solidFill>
                  <a:latin typeface="Arial"/>
                </a:endParaRPr>
              </a:p>
              <a:p>
                <a:pPr algn="ctr" defTabSz="903031" fontAlgn="auto">
                  <a:spcBef>
                    <a:spcPts val="0"/>
                  </a:spcBef>
                  <a:spcAft>
                    <a:spcPts val="0"/>
                  </a:spcAft>
                  <a:defRPr/>
                </a:pPr>
                <a:endParaRPr lang="en-AU" sz="1100" b="1" kern="0" dirty="0">
                  <a:solidFill>
                    <a:srgbClr val="000000"/>
                  </a:solidFill>
                  <a:latin typeface="Arial"/>
                </a:endParaRPr>
              </a:p>
              <a:p>
                <a:pPr algn="ctr" defTabSz="903031" fontAlgn="auto">
                  <a:spcBef>
                    <a:spcPts val="0"/>
                  </a:spcBef>
                  <a:spcAft>
                    <a:spcPts val="0"/>
                  </a:spcAft>
                  <a:defRPr/>
                </a:pPr>
                <a:endParaRPr lang="en-AU" sz="1100" b="1" kern="0" dirty="0">
                  <a:solidFill>
                    <a:srgbClr val="000000"/>
                  </a:solidFill>
                  <a:latin typeface="Arial"/>
                </a:endParaRPr>
              </a:p>
              <a:p>
                <a:pPr algn="ctr" defTabSz="903031" fontAlgn="auto">
                  <a:spcBef>
                    <a:spcPts val="0"/>
                  </a:spcBef>
                  <a:spcAft>
                    <a:spcPts val="0"/>
                  </a:spcAft>
                  <a:defRPr/>
                </a:pPr>
                <a:endParaRPr lang="en-AU" sz="1100" b="1" kern="0" dirty="0">
                  <a:solidFill>
                    <a:srgbClr val="000000"/>
                  </a:solidFill>
                  <a:latin typeface="Arial"/>
                </a:endParaRPr>
              </a:p>
              <a:p>
                <a:pPr algn="ctr" defTabSz="903031" fontAlgn="auto">
                  <a:spcBef>
                    <a:spcPts val="0"/>
                  </a:spcBef>
                  <a:spcAft>
                    <a:spcPts val="0"/>
                  </a:spcAft>
                  <a:defRPr/>
                </a:pPr>
                <a:endParaRPr lang="en-AU" sz="1100" b="1" kern="0" dirty="0">
                  <a:solidFill>
                    <a:srgbClr val="000000"/>
                  </a:solidFill>
                  <a:latin typeface="Arial"/>
                </a:endParaRPr>
              </a:p>
              <a:p>
                <a:pPr algn="ctr" defTabSz="903031" fontAlgn="auto">
                  <a:spcBef>
                    <a:spcPts val="0"/>
                  </a:spcBef>
                  <a:spcAft>
                    <a:spcPts val="0"/>
                  </a:spcAft>
                  <a:defRPr/>
                </a:pPr>
                <a:endParaRPr lang="en-AU" sz="1100" b="1" kern="0" dirty="0">
                  <a:solidFill>
                    <a:srgbClr val="000000"/>
                  </a:solidFill>
                  <a:latin typeface="Arial"/>
                </a:endParaRPr>
              </a:p>
              <a:p>
                <a:pPr algn="ctr" defTabSz="903031" fontAlgn="auto">
                  <a:spcBef>
                    <a:spcPts val="0"/>
                  </a:spcBef>
                  <a:spcAft>
                    <a:spcPts val="0"/>
                  </a:spcAft>
                  <a:defRPr/>
                </a:pPr>
                <a:endParaRPr lang="en-AU" sz="1100" b="1" kern="0" dirty="0">
                  <a:solidFill>
                    <a:srgbClr val="000000"/>
                  </a:solidFill>
                  <a:latin typeface="Arial"/>
                </a:endParaRPr>
              </a:p>
              <a:p>
                <a:pPr algn="ctr" defTabSz="903031" fontAlgn="auto">
                  <a:spcBef>
                    <a:spcPts val="0"/>
                  </a:spcBef>
                  <a:spcAft>
                    <a:spcPts val="0"/>
                  </a:spcAft>
                  <a:defRPr/>
                </a:pPr>
                <a:endParaRPr lang="en-AU" sz="1100" b="1" kern="0" dirty="0">
                  <a:solidFill>
                    <a:srgbClr val="000000"/>
                  </a:solidFill>
                  <a:latin typeface="Arial"/>
                </a:endParaRPr>
              </a:p>
              <a:p>
                <a:pPr algn="ctr" defTabSz="903031" fontAlgn="auto">
                  <a:spcBef>
                    <a:spcPts val="0"/>
                  </a:spcBef>
                  <a:spcAft>
                    <a:spcPts val="0"/>
                  </a:spcAft>
                  <a:defRPr/>
                </a:pPr>
                <a:endParaRPr lang="en-AU" sz="1100" kern="0" dirty="0">
                  <a:solidFill>
                    <a:srgbClr val="000000"/>
                  </a:solidFill>
                  <a:latin typeface="Arial"/>
                </a:endParaRPr>
              </a:p>
              <a:p>
                <a:pPr algn="ctr" defTabSz="903031" fontAlgn="auto">
                  <a:spcBef>
                    <a:spcPts val="0"/>
                  </a:spcBef>
                  <a:spcAft>
                    <a:spcPts val="0"/>
                  </a:spcAft>
                  <a:defRPr/>
                </a:pPr>
                <a:endParaRPr lang="en-AU" sz="1100" kern="0" dirty="0">
                  <a:solidFill>
                    <a:srgbClr val="000000"/>
                  </a:solidFill>
                  <a:latin typeface="Arial"/>
                </a:endParaRPr>
              </a:p>
              <a:p>
                <a:pPr algn="ctr" defTabSz="903031" fontAlgn="auto">
                  <a:spcBef>
                    <a:spcPts val="0"/>
                  </a:spcBef>
                  <a:spcAft>
                    <a:spcPts val="0"/>
                  </a:spcAft>
                  <a:defRPr/>
                </a:pPr>
                <a:endParaRPr lang="en-AU" sz="1100" kern="0" dirty="0">
                  <a:solidFill>
                    <a:srgbClr val="000000"/>
                  </a:solidFill>
                  <a:latin typeface="Arial"/>
                </a:endParaRPr>
              </a:p>
              <a:p>
                <a:pPr algn="ctr" defTabSz="903031" fontAlgn="auto">
                  <a:spcBef>
                    <a:spcPts val="0"/>
                  </a:spcBef>
                  <a:spcAft>
                    <a:spcPts val="0"/>
                  </a:spcAft>
                  <a:defRPr/>
                </a:pPr>
                <a:endParaRPr lang="en-AU" sz="1100" kern="0" dirty="0">
                  <a:solidFill>
                    <a:srgbClr val="000000"/>
                  </a:solidFill>
                  <a:latin typeface="Arial"/>
                </a:endParaRPr>
              </a:p>
              <a:p>
                <a:pPr algn="ctr" defTabSz="903031" fontAlgn="auto">
                  <a:spcBef>
                    <a:spcPts val="0"/>
                  </a:spcBef>
                  <a:spcAft>
                    <a:spcPts val="0"/>
                  </a:spcAft>
                  <a:defRPr/>
                </a:pPr>
                <a:endParaRPr lang="en-AU" sz="1100" kern="0" dirty="0">
                  <a:solidFill>
                    <a:srgbClr val="000000"/>
                  </a:solidFill>
                  <a:latin typeface="Arial"/>
                </a:endParaRPr>
              </a:p>
              <a:p>
                <a:pPr algn="ctr" defTabSz="903031" fontAlgn="auto">
                  <a:spcBef>
                    <a:spcPts val="0"/>
                  </a:spcBef>
                  <a:spcAft>
                    <a:spcPts val="0"/>
                  </a:spcAft>
                  <a:defRPr/>
                </a:pPr>
                <a:endParaRPr lang="en-AU" sz="1100" kern="0" dirty="0">
                  <a:solidFill>
                    <a:srgbClr val="000000"/>
                  </a:solidFill>
                  <a:latin typeface="Arial"/>
                </a:endParaRPr>
              </a:p>
              <a:p>
                <a:pPr algn="ctr" defTabSz="903031" fontAlgn="auto">
                  <a:spcBef>
                    <a:spcPts val="0"/>
                  </a:spcBef>
                  <a:spcAft>
                    <a:spcPts val="0"/>
                  </a:spcAft>
                  <a:defRPr/>
                </a:pPr>
                <a:endParaRPr lang="en-AU" sz="1100" kern="0" dirty="0">
                  <a:solidFill>
                    <a:srgbClr val="000000"/>
                  </a:solidFill>
                  <a:latin typeface="Arial"/>
                </a:endParaRPr>
              </a:p>
              <a:p>
                <a:pPr algn="ctr" defTabSz="903031" fontAlgn="auto">
                  <a:spcBef>
                    <a:spcPts val="0"/>
                  </a:spcBef>
                  <a:spcAft>
                    <a:spcPts val="0"/>
                  </a:spcAft>
                  <a:defRPr/>
                </a:pPr>
                <a:endParaRPr lang="en-AU" sz="1100" kern="0" dirty="0">
                  <a:solidFill>
                    <a:srgbClr val="000000"/>
                  </a:solidFill>
                  <a:latin typeface="Arial"/>
                </a:endParaRPr>
              </a:p>
              <a:p>
                <a:pPr algn="ctr" defTabSz="903031" fontAlgn="auto">
                  <a:spcBef>
                    <a:spcPts val="0"/>
                  </a:spcBef>
                  <a:spcAft>
                    <a:spcPts val="0"/>
                  </a:spcAft>
                  <a:defRPr/>
                </a:pPr>
                <a:endParaRPr lang="en-AU" sz="1100" kern="0" dirty="0">
                  <a:solidFill>
                    <a:srgbClr val="000000"/>
                  </a:solidFill>
                  <a:latin typeface="Arial"/>
                </a:endParaRPr>
              </a:p>
            </p:txBody>
          </p:sp>
          <p:sp>
            <p:nvSpPr>
              <p:cNvPr id="28" name="Rounded Rectangle 27"/>
              <p:cNvSpPr/>
              <p:nvPr/>
            </p:nvSpPr>
            <p:spPr>
              <a:xfrm>
                <a:off x="3064821" y="2157212"/>
                <a:ext cx="1478159" cy="1035155"/>
              </a:xfrm>
              <a:prstGeom prst="roundRect">
                <a:avLst/>
              </a:prstGeom>
              <a:blipFill rotWithShape="1">
                <a:blip r:embed="rId4"/>
                <a:stretch>
                  <a:fillRect/>
                </a:stretch>
              </a:blipFill>
              <a:ln w="25400" cap="flat" cmpd="sng" algn="ctr">
                <a:solidFill>
                  <a:srgbClr val="FFFFFF">
                    <a:hueOff val="0"/>
                    <a:satOff val="0"/>
                    <a:lumOff val="0"/>
                    <a:alphaOff val="0"/>
                  </a:srgbClr>
                </a:solidFill>
                <a:prstDash val="solid"/>
              </a:ln>
              <a:effectLst/>
            </p:spPr>
          </p:sp>
          <p:sp>
            <p:nvSpPr>
              <p:cNvPr id="29" name="TextBox 28"/>
              <p:cNvSpPr txBox="1"/>
              <p:nvPr/>
            </p:nvSpPr>
            <p:spPr>
              <a:xfrm>
                <a:off x="2944984" y="3099648"/>
                <a:ext cx="1633614" cy="414521"/>
              </a:xfrm>
              <a:prstGeom prst="rect">
                <a:avLst/>
              </a:prstGeom>
              <a:noFill/>
            </p:spPr>
            <p:txBody>
              <a:bodyPr wrap="square" lIns="90351" tIns="45236" rIns="90351" bIns="45236" rtlCol="0" anchor="ctr">
                <a:spAutoFit/>
              </a:bodyPr>
              <a:lstStyle/>
              <a:p>
                <a:pPr algn="ctr"/>
                <a:r>
                  <a:rPr lang="en-AU" sz="1000" b="1" dirty="0">
                    <a:solidFill>
                      <a:schemeClr val="accent5"/>
                    </a:solidFill>
                  </a:rPr>
                  <a:t>FACE TO FACE</a:t>
                </a:r>
              </a:p>
              <a:p>
                <a:pPr algn="ctr"/>
                <a:r>
                  <a:rPr lang="en-AU" sz="1000" b="1" dirty="0">
                    <a:solidFill>
                      <a:schemeClr val="accent5"/>
                    </a:solidFill>
                  </a:rPr>
                  <a:t>SEMI CIRCLE</a:t>
                </a:r>
              </a:p>
            </p:txBody>
          </p:sp>
        </p:grpSp>
        <p:grpSp>
          <p:nvGrpSpPr>
            <p:cNvPr id="12" name="Group 11"/>
            <p:cNvGrpSpPr/>
            <p:nvPr/>
          </p:nvGrpSpPr>
          <p:grpSpPr>
            <a:xfrm>
              <a:off x="5671696" y="1678635"/>
              <a:ext cx="3583509" cy="3269862"/>
              <a:chOff x="5671696" y="1840560"/>
              <a:chExt cx="3583509" cy="3269862"/>
            </a:xfrm>
          </p:grpSpPr>
          <p:grpSp>
            <p:nvGrpSpPr>
              <p:cNvPr id="14" name="Group 13"/>
              <p:cNvGrpSpPr/>
              <p:nvPr/>
            </p:nvGrpSpPr>
            <p:grpSpPr>
              <a:xfrm>
                <a:off x="5671696" y="2250434"/>
                <a:ext cx="3299249" cy="674767"/>
                <a:chOff x="5650641" y="2093798"/>
                <a:chExt cx="3299249" cy="674767"/>
              </a:xfrm>
            </p:grpSpPr>
            <p:sp>
              <p:nvSpPr>
                <p:cNvPr id="24" name="TextBox 23"/>
                <p:cNvSpPr txBox="1"/>
                <p:nvPr/>
              </p:nvSpPr>
              <p:spPr>
                <a:xfrm>
                  <a:off x="6789780" y="2094503"/>
                  <a:ext cx="1190215" cy="276085"/>
                </a:xfrm>
                <a:prstGeom prst="rect">
                  <a:avLst/>
                </a:prstGeom>
                <a:noFill/>
              </p:spPr>
              <p:txBody>
                <a:bodyPr wrap="square" lIns="90351" tIns="45236" rIns="90351" bIns="45236" rtlCol="0">
                  <a:spAutoFit/>
                </a:bodyPr>
                <a:lstStyle/>
                <a:p>
                  <a:r>
                    <a:rPr lang="en-AU" sz="1200" b="1" dirty="0">
                      <a:solidFill>
                        <a:schemeClr val="accent5"/>
                      </a:solidFill>
                    </a:rPr>
                    <a:t>White Board</a:t>
                  </a:r>
                </a:p>
              </p:txBody>
            </p:sp>
            <p:pic>
              <p:nvPicPr>
                <p:cNvPr id="2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0641" y="2093798"/>
                  <a:ext cx="995104" cy="674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TextBox 25"/>
                <p:cNvSpPr txBox="1"/>
                <p:nvPr/>
              </p:nvSpPr>
              <p:spPr>
                <a:xfrm>
                  <a:off x="6789281" y="2370588"/>
                  <a:ext cx="2160609" cy="368439"/>
                </a:xfrm>
                <a:prstGeom prst="rect">
                  <a:avLst/>
                </a:prstGeom>
                <a:noFill/>
              </p:spPr>
              <p:txBody>
                <a:bodyPr wrap="square" lIns="90351" tIns="45236" rIns="90351" bIns="45236" rtlCol="0">
                  <a:spAutoFit/>
                </a:bodyPr>
                <a:lstStyle/>
                <a:p>
                  <a:pPr marL="171433" indent="-171433">
                    <a:buFont typeface="Arial" panose="020B0604020202020204" pitchFamily="34" charset="0"/>
                    <a:buChar char="•"/>
                  </a:pPr>
                  <a:r>
                    <a:rPr lang="en-AU" sz="900" dirty="0">
                      <a:solidFill>
                        <a:schemeClr val="accent5"/>
                      </a:solidFill>
                    </a:rPr>
                    <a:t>Easy to see and use</a:t>
                  </a:r>
                </a:p>
                <a:p>
                  <a:pPr marL="171433" indent="-171433">
                    <a:buFont typeface="Arial" panose="020B0604020202020204" pitchFamily="34" charset="0"/>
                    <a:buChar char="•"/>
                  </a:pPr>
                  <a:r>
                    <a:rPr lang="en-AU" sz="900" dirty="0">
                      <a:solidFill>
                        <a:schemeClr val="accent5"/>
                      </a:solidFill>
                    </a:rPr>
                    <a:t>Can get messy</a:t>
                  </a:r>
                </a:p>
              </p:txBody>
            </p:sp>
          </p:grpSp>
          <p:grpSp>
            <p:nvGrpSpPr>
              <p:cNvPr id="15" name="Group 14"/>
              <p:cNvGrpSpPr/>
              <p:nvPr/>
            </p:nvGrpSpPr>
            <p:grpSpPr>
              <a:xfrm>
                <a:off x="5671696" y="3027760"/>
                <a:ext cx="3496069" cy="866655"/>
                <a:chOff x="5679730" y="3022835"/>
                <a:chExt cx="3496069" cy="866655"/>
              </a:xfrm>
            </p:grpSpPr>
            <p:sp>
              <p:nvSpPr>
                <p:cNvPr id="21" name="TextBox 20"/>
                <p:cNvSpPr txBox="1"/>
                <p:nvPr/>
              </p:nvSpPr>
              <p:spPr>
                <a:xfrm>
                  <a:off x="6789780" y="3030824"/>
                  <a:ext cx="2386019" cy="276085"/>
                </a:xfrm>
                <a:prstGeom prst="rect">
                  <a:avLst/>
                </a:prstGeom>
                <a:noFill/>
              </p:spPr>
              <p:txBody>
                <a:bodyPr wrap="square" lIns="90351" tIns="45236" rIns="90351" bIns="45236" rtlCol="0">
                  <a:spAutoFit/>
                </a:bodyPr>
                <a:lstStyle/>
                <a:p>
                  <a:r>
                    <a:rPr lang="en-AU" sz="1200" b="1" dirty="0">
                      <a:solidFill>
                        <a:schemeClr val="accent5"/>
                      </a:solidFill>
                    </a:rPr>
                    <a:t>Butchers Paper/Sticky Notes</a:t>
                  </a:r>
                </a:p>
              </p:txBody>
            </p:sp>
            <p:pic>
              <p:nvPicPr>
                <p:cNvPr id="22"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b="6390"/>
                <a:stretch/>
              </p:blipFill>
              <p:spPr bwMode="auto">
                <a:xfrm>
                  <a:off x="5679730" y="3022835"/>
                  <a:ext cx="966013" cy="866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Box 22"/>
                <p:cNvSpPr txBox="1"/>
                <p:nvPr/>
              </p:nvSpPr>
              <p:spPr>
                <a:xfrm>
                  <a:off x="6789281" y="3316404"/>
                  <a:ext cx="2160609" cy="506971"/>
                </a:xfrm>
                <a:prstGeom prst="rect">
                  <a:avLst/>
                </a:prstGeom>
                <a:noFill/>
              </p:spPr>
              <p:txBody>
                <a:bodyPr wrap="square" lIns="90351" tIns="45236" rIns="90351" bIns="45236" rtlCol="0">
                  <a:spAutoFit/>
                </a:bodyPr>
                <a:lstStyle/>
                <a:p>
                  <a:pPr marL="171433" indent="-171433">
                    <a:buFont typeface="Arial" panose="020B0604020202020204" pitchFamily="34" charset="0"/>
                    <a:buChar char="•"/>
                  </a:pPr>
                  <a:r>
                    <a:rPr lang="en-AU" sz="900" dirty="0">
                      <a:solidFill>
                        <a:schemeClr val="accent5"/>
                      </a:solidFill>
                    </a:rPr>
                    <a:t>Great for brain storming and grouping themes</a:t>
                  </a:r>
                </a:p>
                <a:p>
                  <a:pPr marL="171433" indent="-171433">
                    <a:buFont typeface="Arial" panose="020B0604020202020204" pitchFamily="34" charset="0"/>
                    <a:buChar char="•"/>
                  </a:pPr>
                  <a:r>
                    <a:rPr lang="en-AU" sz="900" dirty="0">
                      <a:solidFill>
                        <a:schemeClr val="accent5"/>
                      </a:solidFill>
                    </a:rPr>
                    <a:t>Risk of losing notes</a:t>
                  </a:r>
                </a:p>
              </p:txBody>
            </p:sp>
          </p:grpSp>
          <p:grpSp>
            <p:nvGrpSpPr>
              <p:cNvPr id="16" name="Group 15"/>
              <p:cNvGrpSpPr/>
              <p:nvPr/>
            </p:nvGrpSpPr>
            <p:grpSpPr>
              <a:xfrm>
                <a:off x="5671696" y="3964720"/>
                <a:ext cx="3583509" cy="1145702"/>
                <a:chOff x="5739858" y="4094190"/>
                <a:chExt cx="3583509" cy="1145702"/>
              </a:xfrm>
            </p:grpSpPr>
            <p:sp>
              <p:nvSpPr>
                <p:cNvPr id="18" name="TextBox 17"/>
                <p:cNvSpPr txBox="1"/>
                <p:nvPr/>
              </p:nvSpPr>
              <p:spPr>
                <a:xfrm>
                  <a:off x="6854871" y="4094190"/>
                  <a:ext cx="2468496" cy="276085"/>
                </a:xfrm>
                <a:prstGeom prst="rect">
                  <a:avLst/>
                </a:prstGeom>
                <a:noFill/>
              </p:spPr>
              <p:txBody>
                <a:bodyPr wrap="square" lIns="90351" tIns="45236" rIns="90351" bIns="45236" rtlCol="0">
                  <a:spAutoFit/>
                </a:bodyPr>
                <a:lstStyle/>
                <a:p>
                  <a:r>
                    <a:rPr lang="en-AU" sz="1200" b="1" dirty="0">
                      <a:solidFill>
                        <a:schemeClr val="accent5"/>
                      </a:solidFill>
                    </a:rPr>
                    <a:t>Computers &amp; Projectors</a:t>
                  </a:r>
                </a:p>
              </p:txBody>
            </p:sp>
            <p:pic>
              <p:nvPicPr>
                <p:cNvPr id="1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39858" y="4137832"/>
                  <a:ext cx="1049422" cy="1102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6854868" y="4396494"/>
                  <a:ext cx="2160609" cy="506971"/>
                </a:xfrm>
                <a:prstGeom prst="rect">
                  <a:avLst/>
                </a:prstGeom>
                <a:noFill/>
              </p:spPr>
              <p:txBody>
                <a:bodyPr wrap="square" lIns="90351" tIns="45236" rIns="90351" bIns="45236" rtlCol="0">
                  <a:spAutoFit/>
                </a:bodyPr>
                <a:lstStyle/>
                <a:p>
                  <a:pPr marL="171433" indent="-171433">
                    <a:buFont typeface="Arial" panose="020B0604020202020204" pitchFamily="34" charset="0"/>
                    <a:buChar char="•"/>
                  </a:pPr>
                  <a:r>
                    <a:rPr lang="en-AU" sz="900" dirty="0">
                      <a:solidFill>
                        <a:schemeClr val="accent5"/>
                      </a:solidFill>
                    </a:rPr>
                    <a:t>No re-typing is required</a:t>
                  </a:r>
                </a:p>
                <a:p>
                  <a:pPr marL="171433" indent="-171433">
                    <a:buFont typeface="Arial" panose="020B0604020202020204" pitchFamily="34" charset="0"/>
                    <a:buChar char="•"/>
                  </a:pPr>
                  <a:r>
                    <a:rPr lang="en-AU" sz="900" dirty="0">
                      <a:solidFill>
                        <a:schemeClr val="accent5"/>
                      </a:solidFill>
                    </a:rPr>
                    <a:t>May not always be available and difficult to see</a:t>
                  </a:r>
                </a:p>
              </p:txBody>
            </p:sp>
          </p:grpSp>
          <p:sp>
            <p:nvSpPr>
              <p:cNvPr id="17" name="TextBox 16"/>
              <p:cNvSpPr txBox="1"/>
              <p:nvPr/>
            </p:nvSpPr>
            <p:spPr>
              <a:xfrm>
                <a:off x="5857417" y="1840560"/>
                <a:ext cx="2229279" cy="276021"/>
              </a:xfrm>
              <a:prstGeom prst="rect">
                <a:avLst/>
              </a:prstGeom>
              <a:noFill/>
            </p:spPr>
            <p:txBody>
              <a:bodyPr wrap="square" lIns="90351" tIns="45236" rIns="90351" bIns="45236" rtlCol="0">
                <a:spAutoFit/>
              </a:bodyPr>
              <a:lstStyle/>
              <a:p>
                <a:pPr algn="ctr"/>
                <a:r>
                  <a:rPr lang="en-AU" sz="1200" b="1" dirty="0"/>
                  <a:t>PROP OPTIONS</a:t>
                </a:r>
              </a:p>
            </p:txBody>
          </p:sp>
        </p:grpSp>
        <p:sp>
          <p:nvSpPr>
            <p:cNvPr id="13" name="Right Arrow 12"/>
            <p:cNvSpPr/>
            <p:nvPr/>
          </p:nvSpPr>
          <p:spPr bwMode="auto">
            <a:xfrm>
              <a:off x="5354607" y="3153759"/>
              <a:ext cx="276225" cy="643613"/>
            </a:xfrm>
            <a:prstGeom prst="rightArrow">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217" eaLnBrk="0" hangingPunct="0"/>
              <a:endParaRPr lang="en-AU" sz="2400">
                <a:ea typeface="ＭＳ Ｐゴシック" pitchFamily="-80" charset="-128"/>
              </a:endParaRPr>
            </a:p>
          </p:txBody>
        </p:sp>
      </p:grpSp>
    </p:spTree>
    <p:extLst>
      <p:ext uri="{BB962C8B-B14F-4D97-AF65-F5344CB8AC3E}">
        <p14:creationId xmlns:p14="http://schemas.microsoft.com/office/powerpoint/2010/main" val="764677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br>
              <a:rPr lang="en-US" dirty="0"/>
            </a:br>
            <a:endParaRPr lang="en-US" dirty="0"/>
          </a:p>
        </p:txBody>
      </p:sp>
      <p:sp>
        <p:nvSpPr>
          <p:cNvPr id="3" name="Content Placeholder 2"/>
          <p:cNvSpPr>
            <a:spLocks noGrp="1"/>
          </p:cNvSpPr>
          <p:nvPr>
            <p:ph idx="1"/>
          </p:nvPr>
        </p:nvSpPr>
        <p:spPr>
          <a:xfrm>
            <a:off x="323851" y="897775"/>
            <a:ext cx="8461374" cy="5231563"/>
          </a:xfrm>
        </p:spPr>
        <p:txBody>
          <a:bodyPr/>
          <a:lstStyle/>
          <a:p>
            <a:pPr>
              <a:spcBef>
                <a:spcPts val="300"/>
              </a:spcBef>
              <a:spcAft>
                <a:spcPts val="300"/>
              </a:spcAft>
            </a:pPr>
            <a:r>
              <a:rPr lang="en-AU" sz="1400" b="1" dirty="0"/>
              <a:t>Overview </a:t>
            </a:r>
          </a:p>
          <a:p>
            <a:pPr>
              <a:spcBef>
                <a:spcPts val="300"/>
              </a:spcBef>
              <a:spcAft>
                <a:spcPts val="300"/>
              </a:spcAft>
            </a:pPr>
            <a:r>
              <a:rPr lang="en-AU" sz="1400" dirty="0">
                <a:solidFill>
                  <a:schemeClr val="tx2">
                    <a:lumMod val="65000"/>
                    <a:lumOff val="35000"/>
                  </a:schemeClr>
                </a:solidFill>
              </a:rPr>
              <a:t>The aim of this module is to help Lead Professionals identify and bring together the right team for a Team Around the Learner approach. The module also outlines how to work with different stakeholders and how to build, manage and maintain successful relationships. It supports the Lead Professional to facilitate effective Team Around the Learner meetings.</a:t>
            </a:r>
            <a:endParaRPr lang="en-AU" sz="1400" dirty="0"/>
          </a:p>
          <a:p>
            <a:pPr>
              <a:spcBef>
                <a:spcPts val="300"/>
              </a:spcBef>
              <a:spcAft>
                <a:spcPts val="300"/>
              </a:spcAft>
            </a:pPr>
            <a:r>
              <a:rPr lang="en-AU" sz="1400" b="1" dirty="0"/>
              <a:t>Focus</a:t>
            </a:r>
          </a:p>
          <a:p>
            <a:pPr>
              <a:spcBef>
                <a:spcPts val="300"/>
              </a:spcBef>
              <a:spcAft>
                <a:spcPts val="300"/>
              </a:spcAft>
            </a:pPr>
            <a:r>
              <a:rPr lang="en-AU" sz="1400" dirty="0">
                <a:solidFill>
                  <a:schemeClr val="accent5"/>
                </a:solidFill>
              </a:rPr>
              <a:t>This module will support your understanding of:</a:t>
            </a:r>
          </a:p>
          <a:p>
            <a:pPr>
              <a:spcBef>
                <a:spcPts val="300"/>
              </a:spcBef>
              <a:spcAft>
                <a:spcPts val="300"/>
              </a:spcAft>
            </a:pPr>
            <a:endParaRPr lang="en-AU" sz="1600" b="1" dirty="0">
              <a:solidFill>
                <a:schemeClr val="accent2"/>
              </a:solidFill>
            </a:endParaRPr>
          </a:p>
          <a:p>
            <a:pPr>
              <a:spcBef>
                <a:spcPts val="300"/>
              </a:spcBef>
              <a:spcAft>
                <a:spcPts val="300"/>
              </a:spcAft>
            </a:pPr>
            <a:endParaRPr lang="en-AU" sz="1600" dirty="0">
              <a:solidFill>
                <a:schemeClr val="accent5"/>
              </a:solidFill>
            </a:endParaRPr>
          </a:p>
          <a:p>
            <a:pPr>
              <a:spcBef>
                <a:spcPts val="300"/>
              </a:spcBef>
              <a:spcAft>
                <a:spcPts val="300"/>
              </a:spcAft>
            </a:pPr>
            <a:endParaRPr lang="en-AU" dirty="0"/>
          </a:p>
          <a:p>
            <a:pPr>
              <a:spcBef>
                <a:spcPts val="300"/>
              </a:spcBef>
              <a:spcAft>
                <a:spcPts val="300"/>
              </a:spcAft>
            </a:pPr>
            <a:endParaRPr lang="en-AU" dirty="0"/>
          </a:p>
          <a:p>
            <a:pPr>
              <a:spcBef>
                <a:spcPts val="300"/>
              </a:spcBef>
              <a:spcAft>
                <a:spcPts val="300"/>
              </a:spcAft>
            </a:pPr>
            <a:endParaRPr lang="en-AU" dirty="0"/>
          </a:p>
          <a:p>
            <a:pPr>
              <a:spcBef>
                <a:spcPts val="300"/>
              </a:spcBef>
              <a:spcAft>
                <a:spcPts val="300"/>
              </a:spcAft>
            </a:pPr>
            <a:endParaRPr lang="en-AU" b="1" dirty="0">
              <a:solidFill>
                <a:schemeClr val="accent2"/>
              </a:solidFill>
            </a:endParaRPr>
          </a:p>
          <a:p>
            <a:pPr>
              <a:spcBef>
                <a:spcPts val="300"/>
              </a:spcBef>
              <a:spcAft>
                <a:spcPts val="300"/>
              </a:spcAft>
            </a:pPr>
            <a:endParaRPr lang="en-AU" dirty="0"/>
          </a:p>
          <a:p>
            <a:pPr lvl="0"/>
            <a:endParaRPr lang="en-US" dirty="0"/>
          </a:p>
        </p:txBody>
      </p:sp>
      <p:sp>
        <p:nvSpPr>
          <p:cNvPr id="6" name="TextBox 5"/>
          <p:cNvSpPr txBox="1"/>
          <p:nvPr/>
        </p:nvSpPr>
        <p:spPr>
          <a:xfrm>
            <a:off x="323851" y="372130"/>
            <a:ext cx="7015942" cy="369332"/>
          </a:xfrm>
          <a:prstGeom prst="rect">
            <a:avLst/>
          </a:prstGeom>
          <a:noFill/>
        </p:spPr>
        <p:txBody>
          <a:bodyPr wrap="square" rtlCol="0">
            <a:spAutoFit/>
          </a:bodyPr>
          <a:lstStyle/>
          <a:p>
            <a:r>
              <a:rPr lang="en-AU" b="1" dirty="0"/>
              <a:t>Module 4: The role of the Lead Professional  </a:t>
            </a:r>
          </a:p>
        </p:txBody>
      </p:sp>
      <p:graphicFrame>
        <p:nvGraphicFramePr>
          <p:cNvPr id="7" name="Table 6"/>
          <p:cNvGraphicFramePr>
            <a:graphicFrameLocks noGrp="1"/>
          </p:cNvGraphicFramePr>
          <p:nvPr>
            <p:extLst>
              <p:ext uri="{D42A27DB-BD31-4B8C-83A1-F6EECF244321}">
                <p14:modId xmlns:p14="http://schemas.microsoft.com/office/powerpoint/2010/main" val="2010479986"/>
              </p:ext>
            </p:extLst>
          </p:nvPr>
        </p:nvGraphicFramePr>
        <p:xfrm>
          <a:off x="323850" y="3266902"/>
          <a:ext cx="8545829" cy="2940985"/>
        </p:xfrm>
        <a:graphic>
          <a:graphicData uri="http://schemas.openxmlformats.org/drawingml/2006/table">
            <a:tbl>
              <a:tblPr firstRow="1" bandRow="1">
                <a:tableStyleId>{5C22544A-7EE6-4342-B048-85BDC9FD1C3A}</a:tableStyleId>
              </a:tblPr>
              <a:tblGrid>
                <a:gridCol w="8545829">
                  <a:extLst>
                    <a:ext uri="{9D8B030D-6E8A-4147-A177-3AD203B41FA5}">
                      <a16:colId xmlns:a16="http://schemas.microsoft.com/office/drawing/2014/main" val="831194745"/>
                    </a:ext>
                  </a:extLst>
                </a:gridCol>
              </a:tblGrid>
              <a:tr h="502202">
                <a:tc>
                  <a:txBody>
                    <a:bodyPr/>
                    <a:lstStyle/>
                    <a:p>
                      <a:r>
                        <a:rPr lang="en-AU" sz="1400" dirty="0">
                          <a:solidFill>
                            <a:schemeClr val="tx1"/>
                          </a:solidFill>
                        </a:rPr>
                        <a:t>4</a:t>
                      </a:r>
                      <a:r>
                        <a:rPr lang="en-AU" sz="1400" baseline="0" dirty="0">
                          <a:solidFill>
                            <a:schemeClr val="tx1"/>
                          </a:solidFill>
                        </a:rPr>
                        <a:t>. How to lead a team of people to coordinate the work required to support a learner with complex needs </a:t>
                      </a:r>
                      <a:endParaRPr lang="en-AU" sz="1400" dirty="0">
                        <a:solidFill>
                          <a:schemeClr val="tx1"/>
                        </a:solidFill>
                      </a:endParaRPr>
                    </a:p>
                  </a:txBody>
                  <a:tcPr/>
                </a:tc>
                <a:extLst>
                  <a:ext uri="{0D108BD9-81ED-4DB2-BD59-A6C34878D82A}">
                    <a16:rowId xmlns:a16="http://schemas.microsoft.com/office/drawing/2014/main" val="702522747"/>
                  </a:ext>
                </a:extLst>
              </a:tr>
              <a:tr h="380044">
                <a:tc>
                  <a:txBody>
                    <a:bodyPr/>
                    <a:lstStyle/>
                    <a:p>
                      <a:pPr marL="0" marR="0" lvl="0" indent="0" algn="l" defTabSz="643006" rtl="0" eaLnBrk="1" fontAlgn="auto" latinLnBrk="0" hangingPunct="1">
                        <a:lnSpc>
                          <a:spcPct val="100000"/>
                        </a:lnSpc>
                        <a:spcBef>
                          <a:spcPts val="0"/>
                        </a:spcBef>
                        <a:spcAft>
                          <a:spcPts val="0"/>
                        </a:spcAft>
                        <a:buClrTx/>
                        <a:buSzTx/>
                        <a:buFontTx/>
                        <a:buNone/>
                        <a:tabLst/>
                        <a:defRPr/>
                      </a:pPr>
                      <a:r>
                        <a:rPr lang="en-AU" sz="1200" dirty="0">
                          <a:solidFill>
                            <a:schemeClr val="accent5">
                              <a:lumMod val="50000"/>
                            </a:schemeClr>
                          </a:solidFill>
                        </a:rPr>
                        <a:t>               Engaging the right team</a:t>
                      </a:r>
                      <a:r>
                        <a:rPr lang="en-AU" sz="1200" baseline="0" dirty="0">
                          <a:solidFill>
                            <a:schemeClr val="accent5">
                              <a:lumMod val="50000"/>
                            </a:schemeClr>
                          </a:solidFill>
                        </a:rPr>
                        <a:t> and </a:t>
                      </a:r>
                      <a:r>
                        <a:rPr lang="en-AU" sz="1200" dirty="0">
                          <a:solidFill>
                            <a:schemeClr val="accent5">
                              <a:lumMod val="50000"/>
                            </a:schemeClr>
                          </a:solidFill>
                        </a:rPr>
                        <a:t>bringing them together</a:t>
                      </a:r>
                    </a:p>
                  </a:txBody>
                  <a:tcPr marL="91424" marR="91424" marT="45709" marB="45709" anchor="ctr"/>
                </a:tc>
                <a:extLst>
                  <a:ext uri="{0D108BD9-81ED-4DB2-BD59-A6C34878D82A}">
                    <a16:rowId xmlns:a16="http://schemas.microsoft.com/office/drawing/2014/main" val="2165147118"/>
                  </a:ext>
                </a:extLst>
              </a:tr>
              <a:tr h="380044">
                <a:tc>
                  <a:txBody>
                    <a:bodyPr/>
                    <a:lstStyle/>
                    <a:p>
                      <a:pPr marL="0" marR="0" lvl="0" indent="0" algn="l" defTabSz="643006" rtl="0" eaLnBrk="1" fontAlgn="auto" latinLnBrk="0" hangingPunct="1">
                        <a:lnSpc>
                          <a:spcPct val="100000"/>
                        </a:lnSpc>
                        <a:spcBef>
                          <a:spcPts val="0"/>
                        </a:spcBef>
                        <a:spcAft>
                          <a:spcPts val="0"/>
                        </a:spcAft>
                        <a:buClrTx/>
                        <a:buSzTx/>
                        <a:buFontTx/>
                        <a:buNone/>
                        <a:tabLst/>
                        <a:defRPr/>
                      </a:pPr>
                      <a:r>
                        <a:rPr lang="en-AU" sz="1200" dirty="0">
                          <a:solidFill>
                            <a:schemeClr val="accent5">
                              <a:lumMod val="50000"/>
                            </a:schemeClr>
                          </a:solidFill>
                        </a:rPr>
                        <a:t>               Building successful relationships to support</a:t>
                      </a:r>
                      <a:r>
                        <a:rPr lang="en-AU" sz="1200" baseline="0" dirty="0">
                          <a:solidFill>
                            <a:schemeClr val="accent5">
                              <a:lumMod val="50000"/>
                            </a:schemeClr>
                          </a:solidFill>
                        </a:rPr>
                        <a:t> a high functioning team</a:t>
                      </a:r>
                      <a:endParaRPr lang="en-AU" sz="1200" dirty="0">
                        <a:solidFill>
                          <a:schemeClr val="accent5">
                            <a:lumMod val="50000"/>
                          </a:schemeClr>
                        </a:solidFill>
                      </a:endParaRPr>
                    </a:p>
                  </a:txBody>
                  <a:tcPr marL="91424" marR="91424" marT="45709" marB="45709" anchor="ctr"/>
                </a:tc>
                <a:extLst>
                  <a:ext uri="{0D108BD9-81ED-4DB2-BD59-A6C34878D82A}">
                    <a16:rowId xmlns:a16="http://schemas.microsoft.com/office/drawing/2014/main" val="2411177603"/>
                  </a:ext>
                </a:extLst>
              </a:tr>
              <a:tr h="380044">
                <a:tc>
                  <a:txBody>
                    <a:bodyPr/>
                    <a:lstStyle/>
                    <a:p>
                      <a:pPr marL="0" marR="0" lvl="0" indent="0" algn="l" defTabSz="643006" rtl="0" eaLnBrk="1" fontAlgn="auto" latinLnBrk="0" hangingPunct="1">
                        <a:lnSpc>
                          <a:spcPct val="100000"/>
                        </a:lnSpc>
                        <a:spcBef>
                          <a:spcPts val="0"/>
                        </a:spcBef>
                        <a:spcAft>
                          <a:spcPts val="0"/>
                        </a:spcAft>
                        <a:buClrTx/>
                        <a:buSzTx/>
                        <a:buFontTx/>
                        <a:buNone/>
                        <a:tabLst/>
                        <a:defRPr/>
                      </a:pPr>
                      <a:r>
                        <a:rPr lang="en-AU" sz="1200" dirty="0">
                          <a:solidFill>
                            <a:schemeClr val="accent5">
                              <a:lumMod val="50000"/>
                            </a:schemeClr>
                          </a:solidFill>
                        </a:rPr>
                        <a:t>               Working with different stakeholders</a:t>
                      </a:r>
                    </a:p>
                  </a:txBody>
                  <a:tcPr marL="91424" marR="91424" marT="45709" marB="45709" anchor="ctr"/>
                </a:tc>
                <a:extLst>
                  <a:ext uri="{0D108BD9-81ED-4DB2-BD59-A6C34878D82A}">
                    <a16:rowId xmlns:a16="http://schemas.microsoft.com/office/drawing/2014/main" val="2056440067"/>
                  </a:ext>
                </a:extLst>
              </a:tr>
              <a:tr h="380044">
                <a:tc>
                  <a:txBody>
                    <a:bodyPr/>
                    <a:lstStyle/>
                    <a:p>
                      <a:pPr marL="0" marR="0" lvl="0" indent="0" algn="l" defTabSz="643006" rtl="0" eaLnBrk="1" fontAlgn="auto" latinLnBrk="0" hangingPunct="1">
                        <a:lnSpc>
                          <a:spcPct val="100000"/>
                        </a:lnSpc>
                        <a:spcBef>
                          <a:spcPts val="0"/>
                        </a:spcBef>
                        <a:spcAft>
                          <a:spcPts val="0"/>
                        </a:spcAft>
                        <a:buClrTx/>
                        <a:buSzTx/>
                        <a:buFontTx/>
                        <a:buNone/>
                        <a:tabLst/>
                        <a:defRPr/>
                      </a:pPr>
                      <a:r>
                        <a:rPr lang="en-AU" sz="1200" dirty="0">
                          <a:solidFill>
                            <a:schemeClr val="accent5">
                              <a:lumMod val="50000"/>
                            </a:schemeClr>
                          </a:solidFill>
                        </a:rPr>
                        <a:t>               Organising</a:t>
                      </a:r>
                      <a:r>
                        <a:rPr lang="en-AU" sz="1200" baseline="0" dirty="0">
                          <a:solidFill>
                            <a:schemeClr val="accent5">
                              <a:lumMod val="50000"/>
                            </a:schemeClr>
                          </a:solidFill>
                        </a:rPr>
                        <a:t> meetings and facilitating effective discussion</a:t>
                      </a:r>
                      <a:endParaRPr lang="en-AU" sz="1200" dirty="0">
                        <a:solidFill>
                          <a:schemeClr val="accent5">
                            <a:lumMod val="50000"/>
                          </a:schemeClr>
                        </a:solidFill>
                      </a:endParaRPr>
                    </a:p>
                  </a:txBody>
                  <a:tcPr marL="91424" marR="91424" marT="45709" marB="45709" anchor="ctr"/>
                </a:tc>
                <a:extLst>
                  <a:ext uri="{0D108BD9-81ED-4DB2-BD59-A6C34878D82A}">
                    <a16:rowId xmlns:a16="http://schemas.microsoft.com/office/drawing/2014/main" val="3080539620"/>
                  </a:ext>
                </a:extLst>
              </a:tr>
              <a:tr h="380044">
                <a:tc>
                  <a:txBody>
                    <a:bodyPr/>
                    <a:lstStyle/>
                    <a:p>
                      <a:pPr marL="0" marR="0" lvl="0" indent="0" algn="l" defTabSz="643006" rtl="0" eaLnBrk="1" fontAlgn="auto" latinLnBrk="0" hangingPunct="1">
                        <a:lnSpc>
                          <a:spcPct val="100000"/>
                        </a:lnSpc>
                        <a:spcBef>
                          <a:spcPts val="0"/>
                        </a:spcBef>
                        <a:spcAft>
                          <a:spcPts val="0"/>
                        </a:spcAft>
                        <a:buClrTx/>
                        <a:buSzTx/>
                        <a:buFontTx/>
                        <a:buNone/>
                        <a:tabLst/>
                        <a:defRPr/>
                      </a:pPr>
                      <a:r>
                        <a:rPr lang="en-AU" sz="1200" dirty="0">
                          <a:solidFill>
                            <a:schemeClr val="accent5">
                              <a:lumMod val="50000"/>
                            </a:schemeClr>
                          </a:solidFill>
                        </a:rPr>
                        <a:t>               Leading a culture of feedback and growth</a:t>
                      </a:r>
                    </a:p>
                  </a:txBody>
                  <a:tcPr marL="91424" marR="91424" marT="45709" marB="45709" anchor="ctr"/>
                </a:tc>
                <a:extLst>
                  <a:ext uri="{0D108BD9-81ED-4DB2-BD59-A6C34878D82A}">
                    <a16:rowId xmlns:a16="http://schemas.microsoft.com/office/drawing/2014/main" val="2417365047"/>
                  </a:ext>
                </a:extLst>
              </a:tr>
              <a:tr h="522605">
                <a:tc>
                  <a:txBody>
                    <a:bodyPr/>
                    <a:lstStyle/>
                    <a:p>
                      <a:pPr marL="0" marR="0" lvl="0" indent="0" algn="l" defTabSz="643006" rtl="0" eaLnBrk="1" fontAlgn="auto" latinLnBrk="0" hangingPunct="1">
                        <a:lnSpc>
                          <a:spcPct val="100000"/>
                        </a:lnSpc>
                        <a:spcBef>
                          <a:spcPts val="0"/>
                        </a:spcBef>
                        <a:spcAft>
                          <a:spcPts val="0"/>
                        </a:spcAft>
                        <a:buClrTx/>
                        <a:buSzTx/>
                        <a:buFontTx/>
                        <a:buNone/>
                        <a:tabLst/>
                        <a:defRPr/>
                      </a:pPr>
                      <a:r>
                        <a:rPr lang="en-AU" sz="1200" dirty="0">
                          <a:solidFill>
                            <a:schemeClr val="accent5">
                              <a:lumMod val="50000"/>
                            </a:schemeClr>
                          </a:solidFill>
                        </a:rPr>
                        <a:t>               Identifying the need to escalate team issues and asking for help</a:t>
                      </a:r>
                    </a:p>
                  </a:txBody>
                  <a:tcPr marL="91424" marR="91424" marT="45709" marB="45709" anchor="ctr"/>
                </a:tc>
                <a:extLst>
                  <a:ext uri="{0D108BD9-81ED-4DB2-BD59-A6C34878D82A}">
                    <a16:rowId xmlns:a16="http://schemas.microsoft.com/office/drawing/2014/main" val="1111407107"/>
                  </a:ext>
                </a:extLst>
              </a:tr>
            </a:tbl>
          </a:graphicData>
        </a:graphic>
      </p:graphicFrame>
    </p:spTree>
    <p:extLst>
      <p:ext uri="{BB962C8B-B14F-4D97-AF65-F5344CB8AC3E}">
        <p14:creationId xmlns:p14="http://schemas.microsoft.com/office/powerpoint/2010/main" val="1882391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000" dirty="0"/>
              <a:t>Organising meetings and facilitating effective discussion</a:t>
            </a:r>
          </a:p>
        </p:txBody>
      </p:sp>
      <p:sp>
        <p:nvSpPr>
          <p:cNvPr id="3" name="Content Placeholder 2"/>
          <p:cNvSpPr>
            <a:spLocks noGrp="1"/>
          </p:cNvSpPr>
          <p:nvPr>
            <p:ph idx="1"/>
          </p:nvPr>
        </p:nvSpPr>
        <p:spPr>
          <a:xfrm>
            <a:off x="323851" y="1160463"/>
            <a:ext cx="8461374" cy="4968875"/>
          </a:xfrm>
        </p:spPr>
        <p:txBody>
          <a:bodyPr>
            <a:normAutofit/>
          </a:bodyPr>
          <a:lstStyle/>
          <a:p>
            <a:pPr>
              <a:spcBef>
                <a:spcPts val="300"/>
              </a:spcBef>
              <a:spcAft>
                <a:spcPts val="300"/>
              </a:spcAft>
            </a:pPr>
            <a:r>
              <a:rPr lang="en-AU" sz="1400" b="1" dirty="0"/>
              <a:t>An agenda can be a useful tool for guiding the meeting and reducing uncertainty for the learner and family.</a:t>
            </a:r>
          </a:p>
          <a:p>
            <a:pPr>
              <a:spcBef>
                <a:spcPts val="300"/>
              </a:spcBef>
              <a:spcAft>
                <a:spcPts val="300"/>
              </a:spcAft>
            </a:pPr>
            <a:r>
              <a:rPr lang="en-AU" sz="1400" dirty="0">
                <a:solidFill>
                  <a:schemeClr val="accent5"/>
                </a:solidFill>
              </a:rPr>
              <a:t>Before the meeting it may be useful to develop an </a:t>
            </a:r>
            <a:r>
              <a:rPr lang="en-AU" sz="1400" b="1" dirty="0">
                <a:solidFill>
                  <a:schemeClr val="accent5"/>
                </a:solidFill>
              </a:rPr>
              <a:t>agenda</a:t>
            </a:r>
            <a:r>
              <a:rPr lang="en-AU" sz="1400" dirty="0">
                <a:solidFill>
                  <a:schemeClr val="accent5"/>
                </a:solidFill>
              </a:rPr>
              <a:t>. This can help the learner and family's understanding of the process and reduce uncertainty during the meeting. It also acts as a useful guide for the Lead Professional during the meeting. </a:t>
            </a:r>
          </a:p>
          <a:p>
            <a:pPr>
              <a:spcBef>
                <a:spcPts val="300"/>
              </a:spcBef>
              <a:spcAft>
                <a:spcPts val="300"/>
              </a:spcAft>
            </a:pPr>
            <a:endParaRPr lang="en-AU" sz="1400" dirty="0">
              <a:solidFill>
                <a:schemeClr val="accent5"/>
              </a:solidFill>
            </a:endParaRPr>
          </a:p>
          <a:p>
            <a:pPr>
              <a:spcBef>
                <a:spcPts val="300"/>
              </a:spcBef>
              <a:spcAft>
                <a:spcPts val="300"/>
              </a:spcAft>
            </a:pPr>
            <a:r>
              <a:rPr lang="en-AU" sz="1400" dirty="0">
                <a:solidFill>
                  <a:schemeClr val="accent5"/>
                </a:solidFill>
              </a:rPr>
              <a:t>An agenda should include:</a:t>
            </a:r>
          </a:p>
          <a:p>
            <a:pPr marL="342900" indent="-342900">
              <a:spcBef>
                <a:spcPts val="300"/>
              </a:spcBef>
              <a:spcAft>
                <a:spcPts val="300"/>
              </a:spcAft>
              <a:buFont typeface="Arial" panose="020B0604020202020204" pitchFamily="34" charset="0"/>
              <a:buChar char="•"/>
            </a:pPr>
            <a:r>
              <a:rPr lang="en-AU" sz="1400" dirty="0">
                <a:solidFill>
                  <a:schemeClr val="accent5"/>
                </a:solidFill>
              </a:rPr>
              <a:t>the date, time and location of the meeting</a:t>
            </a:r>
          </a:p>
          <a:p>
            <a:pPr marL="342900" indent="-342900">
              <a:spcBef>
                <a:spcPts val="300"/>
              </a:spcBef>
              <a:spcAft>
                <a:spcPts val="300"/>
              </a:spcAft>
              <a:buFont typeface="Arial" panose="020B0604020202020204" pitchFamily="34" charset="0"/>
              <a:buChar char="•"/>
            </a:pPr>
            <a:r>
              <a:rPr lang="en-AU" sz="1400" dirty="0">
                <a:solidFill>
                  <a:schemeClr val="accent5"/>
                </a:solidFill>
              </a:rPr>
              <a:t>the attendees</a:t>
            </a:r>
          </a:p>
          <a:p>
            <a:pPr marL="342900" indent="-342900">
              <a:spcBef>
                <a:spcPts val="300"/>
              </a:spcBef>
              <a:spcAft>
                <a:spcPts val="300"/>
              </a:spcAft>
              <a:buFont typeface="Arial" panose="020B0604020202020204" pitchFamily="34" charset="0"/>
              <a:buChar char="•"/>
            </a:pPr>
            <a:r>
              <a:rPr lang="en-AU" sz="1400" dirty="0">
                <a:solidFill>
                  <a:schemeClr val="accent5"/>
                </a:solidFill>
              </a:rPr>
              <a:t>the topics to be discussed</a:t>
            </a:r>
          </a:p>
          <a:p>
            <a:pPr marL="342900" indent="-342900">
              <a:spcBef>
                <a:spcPts val="300"/>
              </a:spcBef>
              <a:spcAft>
                <a:spcPts val="300"/>
              </a:spcAft>
              <a:buFont typeface="Arial" panose="020B0604020202020204" pitchFamily="34" charset="0"/>
              <a:buChar char="•"/>
            </a:pPr>
            <a:r>
              <a:rPr lang="en-AU" sz="1400" dirty="0">
                <a:solidFill>
                  <a:schemeClr val="accent5"/>
                </a:solidFill>
              </a:rPr>
              <a:t>the timeframe for each topic </a:t>
            </a:r>
          </a:p>
          <a:p>
            <a:pPr marL="342900" indent="-342900">
              <a:spcBef>
                <a:spcPts val="300"/>
              </a:spcBef>
              <a:spcAft>
                <a:spcPts val="300"/>
              </a:spcAft>
              <a:buFont typeface="Arial" panose="020B0604020202020204" pitchFamily="34" charset="0"/>
              <a:buChar char="•"/>
            </a:pPr>
            <a:r>
              <a:rPr lang="en-AU" sz="1400" dirty="0">
                <a:solidFill>
                  <a:schemeClr val="accent5"/>
                </a:solidFill>
              </a:rPr>
              <a:t>an actions or next steps section</a:t>
            </a:r>
          </a:p>
          <a:p>
            <a:pPr>
              <a:spcBef>
                <a:spcPts val="300"/>
              </a:spcBef>
              <a:spcAft>
                <a:spcPts val="300"/>
              </a:spcAft>
            </a:pPr>
            <a:endParaRPr lang="en-AU" sz="1400" dirty="0">
              <a:solidFill>
                <a:schemeClr val="accent5"/>
              </a:solidFill>
            </a:endParaRPr>
          </a:p>
          <a:p>
            <a:pPr>
              <a:spcBef>
                <a:spcPts val="300"/>
              </a:spcBef>
              <a:spcAft>
                <a:spcPts val="300"/>
              </a:spcAft>
            </a:pPr>
            <a:r>
              <a:rPr lang="en-AU" sz="1400" dirty="0">
                <a:solidFill>
                  <a:schemeClr val="accent5"/>
                </a:solidFill>
              </a:rPr>
              <a:t>The agenda can help you plan for each topic so that all topics are covered in the meeting. </a:t>
            </a:r>
          </a:p>
          <a:p>
            <a:pPr>
              <a:spcBef>
                <a:spcPts val="300"/>
              </a:spcBef>
              <a:spcAft>
                <a:spcPts val="300"/>
              </a:spcAft>
            </a:pPr>
            <a:endParaRPr lang="en-AU" sz="1400" b="1" dirty="0">
              <a:solidFill>
                <a:schemeClr val="accent2"/>
              </a:solidFill>
            </a:endParaRPr>
          </a:p>
          <a:p>
            <a:endParaRPr lang="en-AU" sz="1400" dirty="0"/>
          </a:p>
        </p:txBody>
      </p:sp>
      <p:pic>
        <p:nvPicPr>
          <p:cNvPr id="4"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16087" r="15455"/>
          <a:stretch/>
        </p:blipFill>
        <p:spPr bwMode="auto">
          <a:xfrm>
            <a:off x="7535177" y="115981"/>
            <a:ext cx="1393985" cy="939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3207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AU" dirty="0"/>
              <a:t>Organising meetings and facilitating effective discussion</a:t>
            </a:r>
            <a:br>
              <a:rPr lang="en-AU" sz="1600" dirty="0"/>
            </a:br>
            <a:br>
              <a:rPr lang="en-AU" sz="1600" dirty="0"/>
            </a:br>
            <a:br>
              <a:rPr lang="en-AU" sz="1600" dirty="0"/>
            </a:br>
            <a:br>
              <a:rPr lang="en-AU" sz="1800" dirty="0"/>
            </a:br>
            <a:r>
              <a:rPr lang="en-AU" sz="1800" dirty="0"/>
              <a:t>The Team Around the Learner Key Principles should guide the behaviour and activities of the Team Around the Learner approach.</a:t>
            </a:r>
            <a:br>
              <a:rPr lang="en-AU" sz="1600" dirty="0"/>
            </a:br>
            <a:endParaRPr lang="en-AU" sz="1600" dirty="0"/>
          </a:p>
        </p:txBody>
      </p:sp>
      <p:sp>
        <p:nvSpPr>
          <p:cNvPr id="6" name="Content Placeholder 5"/>
          <p:cNvSpPr>
            <a:spLocks noGrp="1"/>
          </p:cNvSpPr>
          <p:nvPr>
            <p:ph sz="quarter" idx="10"/>
          </p:nvPr>
        </p:nvSpPr>
        <p:spPr>
          <a:xfrm>
            <a:off x="4572000" y="1776006"/>
            <a:ext cx="4212002" cy="4608514"/>
          </a:xfrm>
        </p:spPr>
        <p:txBody>
          <a:bodyPr/>
          <a:lstStyle/>
          <a:p>
            <a:endParaRPr lang="en-AU" sz="1600" dirty="0"/>
          </a:p>
          <a:p>
            <a:pPr>
              <a:spcBef>
                <a:spcPts val="300"/>
              </a:spcBef>
              <a:spcAft>
                <a:spcPts val="300"/>
              </a:spcAft>
            </a:pPr>
            <a:r>
              <a:rPr lang="en-AU" sz="1600" dirty="0">
                <a:solidFill>
                  <a:srgbClr val="4B4B4B"/>
                </a:solidFill>
              </a:rPr>
              <a:t>It is important to revisit the purpose of the Team Around the Learner approach once everyone has been brought together at the meeting.</a:t>
            </a:r>
          </a:p>
          <a:p>
            <a:pPr>
              <a:spcBef>
                <a:spcPts val="300"/>
              </a:spcBef>
              <a:spcAft>
                <a:spcPts val="300"/>
              </a:spcAft>
            </a:pPr>
            <a:endParaRPr lang="en-AU" sz="1600" dirty="0">
              <a:solidFill>
                <a:srgbClr val="4B4B4B"/>
              </a:solidFill>
            </a:endParaRPr>
          </a:p>
          <a:p>
            <a:pPr>
              <a:spcBef>
                <a:spcPts val="300"/>
              </a:spcBef>
              <a:spcAft>
                <a:spcPts val="300"/>
              </a:spcAft>
            </a:pPr>
            <a:r>
              <a:rPr lang="en-AU" sz="1600" dirty="0">
                <a:solidFill>
                  <a:srgbClr val="4B4B4B"/>
                </a:solidFill>
              </a:rPr>
              <a:t>The key principles are there to guide the culture and behaviours of the team. They should inform all aspects of the development and delivery of services for the learner and family. </a:t>
            </a:r>
          </a:p>
          <a:p>
            <a:endParaRPr lang="en-AU" dirty="0"/>
          </a:p>
        </p:txBody>
      </p:sp>
      <p:pic>
        <p:nvPicPr>
          <p:cNvPr id="7"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16336" r="16096"/>
          <a:stretch/>
        </p:blipFill>
        <p:spPr bwMode="auto">
          <a:xfrm>
            <a:off x="7515491" y="165844"/>
            <a:ext cx="1376989" cy="939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Content Placeholder 5">
            <a:extLst>
              <a:ext uri="{FF2B5EF4-FFF2-40B4-BE49-F238E27FC236}">
                <a16:creationId xmlns:a16="http://schemas.microsoft.com/office/drawing/2014/main" id="{03FFA1CE-FD18-4DBE-9E93-1B4660F54C84}"/>
              </a:ext>
            </a:extLst>
          </p:cNvPr>
          <p:cNvGraphicFramePr>
            <a:graphicFrameLocks/>
          </p:cNvGraphicFramePr>
          <p:nvPr>
            <p:extLst>
              <p:ext uri="{D42A27DB-BD31-4B8C-83A1-F6EECF244321}">
                <p14:modId xmlns:p14="http://schemas.microsoft.com/office/powerpoint/2010/main" val="2263675378"/>
              </p:ext>
            </p:extLst>
          </p:nvPr>
        </p:nvGraphicFramePr>
        <p:xfrm>
          <a:off x="323850" y="1855852"/>
          <a:ext cx="4109927" cy="4279083"/>
        </p:xfrm>
        <a:graphic>
          <a:graphicData uri="http://schemas.openxmlformats.org/drawingml/2006/table">
            <a:tbl>
              <a:tblPr firstRow="1" bandRow="1">
                <a:tableStyleId>{5C22544A-7EE6-4342-B048-85BDC9FD1C3A}</a:tableStyleId>
              </a:tblPr>
              <a:tblGrid>
                <a:gridCol w="4109927">
                  <a:extLst>
                    <a:ext uri="{9D8B030D-6E8A-4147-A177-3AD203B41FA5}">
                      <a16:colId xmlns:a16="http://schemas.microsoft.com/office/drawing/2014/main" val="422507468"/>
                    </a:ext>
                  </a:extLst>
                </a:gridCol>
              </a:tblGrid>
              <a:tr h="4279083">
                <a:tc>
                  <a:txBody>
                    <a:bodyPr/>
                    <a:lstStyle/>
                    <a:p>
                      <a:r>
                        <a:rPr lang="en-AU" sz="1600" dirty="0">
                          <a:solidFill>
                            <a:schemeClr val="tx1"/>
                          </a:solidFill>
                        </a:rPr>
                        <a:t>Team Around the Learner Key Principles</a:t>
                      </a:r>
                    </a:p>
                    <a:p>
                      <a:endParaRPr lang="en-AU" sz="1400" dirty="0">
                        <a:solidFill>
                          <a:srgbClr val="0070C0"/>
                        </a:solidFill>
                      </a:endParaRPr>
                    </a:p>
                    <a:p>
                      <a:pPr marL="342900" indent="-342900" algn="l">
                        <a:spcBef>
                          <a:spcPts val="300"/>
                        </a:spcBef>
                        <a:spcAft>
                          <a:spcPts val="300"/>
                        </a:spcAft>
                        <a:buAutoNum type="arabicPeriod"/>
                      </a:pPr>
                      <a:r>
                        <a:rPr lang="en-AU" sz="1600" dirty="0">
                          <a:solidFill>
                            <a:schemeClr val="accent5"/>
                          </a:solidFill>
                        </a:rPr>
                        <a:t>The learner and family are at the centre</a:t>
                      </a:r>
                    </a:p>
                    <a:p>
                      <a:pPr marL="342900" indent="-342900" algn="l">
                        <a:spcBef>
                          <a:spcPts val="300"/>
                        </a:spcBef>
                        <a:spcAft>
                          <a:spcPts val="300"/>
                        </a:spcAft>
                        <a:buAutoNum type="arabicPeriod"/>
                      </a:pPr>
                      <a:r>
                        <a:rPr lang="en-AU" sz="1600" dirty="0">
                          <a:solidFill>
                            <a:schemeClr val="accent5"/>
                          </a:solidFill>
                        </a:rPr>
                        <a:t>Learners</a:t>
                      </a:r>
                      <a:r>
                        <a:rPr lang="en-AU" sz="1600" baseline="0" dirty="0">
                          <a:solidFill>
                            <a:schemeClr val="accent5"/>
                          </a:solidFill>
                        </a:rPr>
                        <a:t> experience a coordinated and seamless service </a:t>
                      </a:r>
                    </a:p>
                    <a:p>
                      <a:pPr marL="342900" indent="-342900" algn="l">
                        <a:spcBef>
                          <a:spcPts val="300"/>
                        </a:spcBef>
                        <a:spcAft>
                          <a:spcPts val="300"/>
                        </a:spcAft>
                        <a:buAutoNum type="arabicPeriod"/>
                      </a:pPr>
                      <a:r>
                        <a:rPr lang="en-AU" sz="1600" dirty="0">
                          <a:solidFill>
                            <a:schemeClr val="accent5"/>
                          </a:solidFill>
                        </a:rPr>
                        <a:t>Team Around the Learner promotes</a:t>
                      </a:r>
                      <a:r>
                        <a:rPr lang="en-AU" sz="1600" baseline="0" dirty="0">
                          <a:solidFill>
                            <a:schemeClr val="accent5"/>
                          </a:solidFill>
                        </a:rPr>
                        <a:t> positive engagement</a:t>
                      </a:r>
                    </a:p>
                    <a:p>
                      <a:pPr marL="342900" indent="-342900" algn="l">
                        <a:spcBef>
                          <a:spcPts val="300"/>
                        </a:spcBef>
                        <a:spcAft>
                          <a:spcPts val="300"/>
                        </a:spcAft>
                        <a:buFont typeface="+mj-lt"/>
                        <a:buAutoNum type="arabicPeriod"/>
                      </a:pPr>
                      <a:r>
                        <a:rPr lang="en-AU" sz="1600" baseline="0" dirty="0">
                          <a:solidFill>
                            <a:schemeClr val="accent5"/>
                          </a:solidFill>
                        </a:rPr>
                        <a:t>Team Around the Learner is outcomes focused </a:t>
                      </a:r>
                    </a:p>
                    <a:p>
                      <a:pPr marL="342900" indent="-342900" algn="l">
                        <a:spcBef>
                          <a:spcPts val="300"/>
                        </a:spcBef>
                        <a:spcAft>
                          <a:spcPts val="300"/>
                        </a:spcAft>
                        <a:buAutoNum type="arabicPeriod"/>
                      </a:pPr>
                      <a:r>
                        <a:rPr lang="en-AU" sz="1600" baseline="0" dirty="0">
                          <a:solidFill>
                            <a:schemeClr val="accent5"/>
                          </a:solidFill>
                        </a:rPr>
                        <a:t>Team Around the Learner is a collaborative and collective team effort within an effective school-wide framework</a:t>
                      </a:r>
                      <a:endParaRPr lang="en-AU" sz="1600" dirty="0">
                        <a:solidFill>
                          <a:schemeClr val="accent5"/>
                        </a:solidFill>
                      </a:endParaRPr>
                    </a:p>
                  </a:txBody>
                  <a:tcPr/>
                </a:tc>
                <a:extLst>
                  <a:ext uri="{0D108BD9-81ED-4DB2-BD59-A6C34878D82A}">
                    <a16:rowId xmlns:a16="http://schemas.microsoft.com/office/drawing/2014/main" val="63617491"/>
                  </a:ext>
                </a:extLst>
              </a:tr>
            </a:tbl>
          </a:graphicData>
        </a:graphic>
      </p:graphicFrame>
    </p:spTree>
    <p:extLst>
      <p:ext uri="{BB962C8B-B14F-4D97-AF65-F5344CB8AC3E}">
        <p14:creationId xmlns:p14="http://schemas.microsoft.com/office/powerpoint/2010/main" val="1339412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662" y="335560"/>
            <a:ext cx="8460150" cy="788333"/>
          </a:xfrm>
        </p:spPr>
        <p:txBody>
          <a:bodyPr>
            <a:normAutofit/>
          </a:bodyPr>
          <a:lstStyle/>
          <a:p>
            <a:r>
              <a:rPr lang="en-AU" sz="2000" dirty="0"/>
              <a:t>Organising meetings and facilitating effective discussion</a:t>
            </a:r>
          </a:p>
        </p:txBody>
      </p:sp>
      <p:sp>
        <p:nvSpPr>
          <p:cNvPr id="3" name="Content Placeholder 2"/>
          <p:cNvSpPr>
            <a:spLocks noGrp="1"/>
          </p:cNvSpPr>
          <p:nvPr>
            <p:ph idx="1"/>
          </p:nvPr>
        </p:nvSpPr>
        <p:spPr>
          <a:xfrm>
            <a:off x="323851" y="1117926"/>
            <a:ext cx="8461374" cy="3932539"/>
          </a:xfrm>
        </p:spPr>
        <p:txBody>
          <a:bodyPr>
            <a:normAutofit/>
          </a:bodyPr>
          <a:lstStyle/>
          <a:p>
            <a:pPr>
              <a:spcBef>
                <a:spcPts val="300"/>
              </a:spcBef>
              <a:spcAft>
                <a:spcPts val="300"/>
              </a:spcAft>
            </a:pPr>
            <a:r>
              <a:rPr lang="en-AU" sz="1400" b="1" dirty="0"/>
              <a:t>Establishing ground rules will help keep the discussion on track and ensure a common understanding of how the meeting/s will be run.</a:t>
            </a:r>
          </a:p>
          <a:p>
            <a:pPr>
              <a:spcBef>
                <a:spcPts val="300"/>
              </a:spcBef>
              <a:spcAft>
                <a:spcPts val="300"/>
              </a:spcAft>
            </a:pPr>
            <a:r>
              <a:rPr lang="en-AU" sz="1400" dirty="0">
                <a:solidFill>
                  <a:schemeClr val="accent5"/>
                </a:solidFill>
              </a:rPr>
              <a:t>Ground rules should be generated as a team and documented so that everyone has a common understanding and they can be referred back to if required. Examples can include:</a:t>
            </a:r>
          </a:p>
          <a:p>
            <a:pPr marL="265113" indent="-265113">
              <a:spcBef>
                <a:spcPts val="300"/>
              </a:spcBef>
              <a:spcAft>
                <a:spcPts val="300"/>
              </a:spcAft>
              <a:buFont typeface="+mj-lt"/>
              <a:buAutoNum type="arabicPeriod"/>
            </a:pPr>
            <a:r>
              <a:rPr lang="en-AU" sz="1400" dirty="0">
                <a:solidFill>
                  <a:schemeClr val="accent5"/>
                </a:solidFill>
              </a:rPr>
              <a:t>maintain a person centred, family sensitive approach</a:t>
            </a:r>
          </a:p>
          <a:p>
            <a:pPr marL="265113" indent="-265113">
              <a:spcBef>
                <a:spcPts val="300"/>
              </a:spcBef>
              <a:spcAft>
                <a:spcPts val="300"/>
              </a:spcAft>
              <a:buFont typeface="+mj-lt"/>
              <a:buAutoNum type="arabicPeriod"/>
            </a:pPr>
            <a:r>
              <a:rPr lang="en-AU" sz="1400" dirty="0">
                <a:solidFill>
                  <a:schemeClr val="accent5"/>
                </a:solidFill>
              </a:rPr>
              <a:t>promote a culture of inclusion</a:t>
            </a:r>
          </a:p>
          <a:p>
            <a:pPr marL="265113" indent="-265113">
              <a:spcBef>
                <a:spcPts val="300"/>
              </a:spcBef>
              <a:spcAft>
                <a:spcPts val="300"/>
              </a:spcAft>
              <a:buFont typeface="+mj-lt"/>
              <a:buAutoNum type="arabicPeriod"/>
            </a:pPr>
            <a:r>
              <a:rPr lang="en-AU" sz="1400" dirty="0">
                <a:solidFill>
                  <a:schemeClr val="accent5"/>
                </a:solidFill>
              </a:rPr>
              <a:t>all members treat one another with respect </a:t>
            </a:r>
          </a:p>
          <a:p>
            <a:pPr marL="265113" indent="-265113">
              <a:spcBef>
                <a:spcPts val="300"/>
              </a:spcBef>
              <a:spcAft>
                <a:spcPts val="300"/>
              </a:spcAft>
              <a:buFont typeface="+mj-lt"/>
              <a:buAutoNum type="arabicPeriod"/>
            </a:pPr>
            <a:r>
              <a:rPr lang="en-AU" sz="1400" dirty="0">
                <a:solidFill>
                  <a:schemeClr val="accent5"/>
                </a:solidFill>
              </a:rPr>
              <a:t>everyone takes turns speaking</a:t>
            </a:r>
          </a:p>
          <a:p>
            <a:pPr marL="265113" indent="-265113">
              <a:spcBef>
                <a:spcPts val="300"/>
              </a:spcBef>
              <a:spcAft>
                <a:spcPts val="300"/>
              </a:spcAft>
              <a:buFont typeface="+mj-lt"/>
              <a:buAutoNum type="arabicPeriod"/>
            </a:pPr>
            <a:r>
              <a:rPr lang="en-AU" sz="1400" dirty="0">
                <a:solidFill>
                  <a:schemeClr val="accent5"/>
                </a:solidFill>
              </a:rPr>
              <a:t>encourage open communication</a:t>
            </a:r>
          </a:p>
          <a:p>
            <a:pPr marL="265113" indent="-265113">
              <a:spcBef>
                <a:spcPts val="300"/>
              </a:spcBef>
              <a:spcAft>
                <a:spcPts val="300"/>
              </a:spcAft>
              <a:buFont typeface="+mj-lt"/>
              <a:buAutoNum type="arabicPeriod"/>
            </a:pPr>
            <a:r>
              <a:rPr lang="en-AU" sz="1400" dirty="0">
                <a:solidFill>
                  <a:schemeClr val="accent5"/>
                </a:solidFill>
              </a:rPr>
              <a:t>focus on strengths and solutions</a:t>
            </a:r>
          </a:p>
          <a:p>
            <a:pPr marL="265113" indent="-265113">
              <a:spcBef>
                <a:spcPts val="300"/>
              </a:spcBef>
              <a:spcAft>
                <a:spcPts val="300"/>
              </a:spcAft>
              <a:buFont typeface="+mj-lt"/>
              <a:buAutoNum type="arabicPeriod"/>
            </a:pPr>
            <a:r>
              <a:rPr lang="en-AU" sz="1400" dirty="0">
                <a:solidFill>
                  <a:schemeClr val="accent5"/>
                </a:solidFill>
              </a:rPr>
              <a:t>make sure all members understand and/or agree on concepts before moving on</a:t>
            </a:r>
          </a:p>
          <a:p>
            <a:pPr marL="265113" indent="-265113">
              <a:spcBef>
                <a:spcPts val="300"/>
              </a:spcBef>
              <a:spcAft>
                <a:spcPts val="300"/>
              </a:spcAft>
              <a:buFont typeface="+mj-lt"/>
              <a:buAutoNum type="arabicPeriod"/>
            </a:pPr>
            <a:r>
              <a:rPr lang="en-AU" sz="1400" dirty="0">
                <a:solidFill>
                  <a:schemeClr val="accent5"/>
                </a:solidFill>
              </a:rPr>
              <a:t>use simple language that all team members can understand</a:t>
            </a:r>
          </a:p>
          <a:p>
            <a:pPr marL="265113" indent="-265113">
              <a:spcBef>
                <a:spcPts val="300"/>
              </a:spcBef>
              <a:spcAft>
                <a:spcPts val="300"/>
              </a:spcAft>
              <a:buFont typeface="+mj-lt"/>
              <a:buAutoNum type="arabicPeriod"/>
            </a:pPr>
            <a:r>
              <a:rPr lang="en-AU" sz="1400" dirty="0">
                <a:solidFill>
                  <a:schemeClr val="accent5"/>
                </a:solidFill>
              </a:rPr>
              <a:t>be clear about action points and decisions made at the end of each meeting</a:t>
            </a:r>
          </a:p>
          <a:p>
            <a:pPr marL="265113" indent="-265113">
              <a:spcBef>
                <a:spcPts val="300"/>
              </a:spcBef>
              <a:spcAft>
                <a:spcPts val="300"/>
              </a:spcAft>
              <a:buFont typeface="+mj-lt"/>
              <a:buAutoNum type="arabicPeriod"/>
            </a:pPr>
            <a:r>
              <a:rPr lang="en-AU" sz="1400" dirty="0">
                <a:solidFill>
                  <a:schemeClr val="accent5"/>
                </a:solidFill>
              </a:rPr>
              <a:t>at the end of each meeting ensure that the team agree on next steps</a:t>
            </a:r>
          </a:p>
          <a:p>
            <a:endParaRPr lang="en-AU" dirty="0"/>
          </a:p>
        </p:txBody>
      </p:sp>
      <p:pic>
        <p:nvPicPr>
          <p:cNvPr id="4"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16336" r="16096"/>
          <a:stretch/>
        </p:blipFill>
        <p:spPr bwMode="auto">
          <a:xfrm>
            <a:off x="7515491" y="165844"/>
            <a:ext cx="1376989" cy="939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358775" y="5237129"/>
            <a:ext cx="8245366" cy="892209"/>
            <a:chOff x="4403074" y="3444405"/>
            <a:chExt cx="2398969" cy="2328627"/>
          </a:xfrm>
        </p:grpSpPr>
        <p:sp>
          <p:nvSpPr>
            <p:cNvPr id="6" name="Rectangle 5"/>
            <p:cNvSpPr/>
            <p:nvPr/>
          </p:nvSpPr>
          <p:spPr bwMode="auto">
            <a:xfrm>
              <a:off x="4455760" y="3444405"/>
              <a:ext cx="2346283" cy="2328627"/>
            </a:xfrm>
            <a:prstGeom prst="rect">
              <a:avLst/>
            </a:prstGeom>
            <a:solidFill>
              <a:srgbClr val="F7E6F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59964"/>
              <a:r>
                <a:rPr lang="en-AU" sz="1100" b="1" dirty="0">
                  <a:solidFill>
                    <a:srgbClr val="B1059D"/>
                  </a:solidFill>
                </a:rPr>
                <a:t>Tips for setting ground rules:</a:t>
              </a:r>
            </a:p>
            <a:p>
              <a:pPr marL="359964"/>
              <a:endParaRPr lang="en-AU" sz="1100" dirty="0">
                <a:solidFill>
                  <a:srgbClr val="B1059D"/>
                </a:solidFill>
              </a:endParaRPr>
            </a:p>
            <a:p>
              <a:pPr marL="531397" indent="-171433">
                <a:buFont typeface="Arial" panose="020B0604020202020204" pitchFamily="34" charset="0"/>
                <a:buChar char="•"/>
              </a:pPr>
              <a:r>
                <a:rPr lang="en-AU" sz="1100" dirty="0">
                  <a:solidFill>
                    <a:srgbClr val="B1059D"/>
                  </a:solidFill>
                </a:rPr>
                <a:t>The Team Around the Learner Key Principles are a great starting place for ideas about ground rules</a:t>
              </a:r>
            </a:p>
            <a:p>
              <a:pPr marL="531397" indent="-171433">
                <a:buFont typeface="Arial" panose="020B0604020202020204" pitchFamily="34" charset="0"/>
                <a:buChar char="•"/>
              </a:pPr>
              <a:r>
                <a:rPr lang="en-AU" sz="1100" dirty="0">
                  <a:solidFill>
                    <a:srgbClr val="B1059D"/>
                  </a:solidFill>
                </a:rPr>
                <a:t>Ground rules should be documented and visible at every meeting as a reminder to the team of the behaviour expected of them</a:t>
              </a:r>
            </a:p>
          </p:txBody>
        </p:sp>
        <p:pic>
          <p:nvPicPr>
            <p:cNvPr id="7" name="Picture 6"/>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4403074" y="3929646"/>
              <a:ext cx="243771" cy="1358151"/>
            </a:xfrm>
            <a:prstGeom prst="rect">
              <a:avLst/>
            </a:prstGeom>
          </p:spPr>
        </p:pic>
      </p:grpSp>
    </p:spTree>
    <p:extLst>
      <p:ext uri="{BB962C8B-B14F-4D97-AF65-F5344CB8AC3E}">
        <p14:creationId xmlns:p14="http://schemas.microsoft.com/office/powerpoint/2010/main" val="5802354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851" y="372130"/>
            <a:ext cx="8460150" cy="974532"/>
          </a:xfrm>
        </p:spPr>
        <p:txBody>
          <a:bodyPr>
            <a:normAutofit fontScale="90000"/>
          </a:bodyPr>
          <a:lstStyle/>
          <a:p>
            <a:pPr>
              <a:spcBef>
                <a:spcPts val="300"/>
              </a:spcBef>
              <a:spcAft>
                <a:spcPts val="300"/>
              </a:spcAft>
            </a:pPr>
            <a:r>
              <a:rPr lang="en-AU" dirty="0"/>
              <a:t>Organising meetings and facilitating effective discussion</a:t>
            </a:r>
            <a:br>
              <a:rPr lang="en-AU" sz="1600" dirty="0"/>
            </a:br>
            <a:br>
              <a:rPr lang="en-AU" sz="1600" dirty="0"/>
            </a:br>
            <a:br>
              <a:rPr lang="en-AU" sz="1600" dirty="0"/>
            </a:br>
            <a:br>
              <a:rPr lang="en-AU" sz="1600" dirty="0"/>
            </a:br>
            <a:br>
              <a:rPr lang="en-AU" sz="1600" dirty="0"/>
            </a:br>
            <a:r>
              <a:rPr lang="en-AU" sz="1600" dirty="0"/>
              <a:t>Once the meeting context is established the Lead Professional's role is to facilitate effective discussions for the development of an agreed individualised plan.</a:t>
            </a:r>
            <a:br>
              <a:rPr lang="en-AU" sz="1600" dirty="0"/>
            </a:br>
            <a:br>
              <a:rPr lang="en-AU" sz="1600" dirty="0"/>
            </a:br>
            <a:endParaRPr lang="en-AU" sz="1600" dirty="0"/>
          </a:p>
        </p:txBody>
      </p:sp>
      <p:sp>
        <p:nvSpPr>
          <p:cNvPr id="5" name="Content Placeholder 4"/>
          <p:cNvSpPr>
            <a:spLocks noGrp="1"/>
          </p:cNvSpPr>
          <p:nvPr>
            <p:ph idx="1"/>
          </p:nvPr>
        </p:nvSpPr>
        <p:spPr>
          <a:xfrm>
            <a:off x="323851" y="1961804"/>
            <a:ext cx="4032249" cy="2643448"/>
          </a:xfrm>
        </p:spPr>
        <p:txBody>
          <a:bodyPr>
            <a:normAutofit/>
          </a:bodyPr>
          <a:lstStyle/>
          <a:p>
            <a:pPr>
              <a:spcBef>
                <a:spcPts val="300"/>
              </a:spcBef>
              <a:spcAft>
                <a:spcPts val="300"/>
              </a:spcAft>
            </a:pPr>
            <a:r>
              <a:rPr lang="en-AU" sz="1400" b="1" kern="0" dirty="0">
                <a:solidFill>
                  <a:schemeClr val="accent5"/>
                </a:solidFill>
              </a:rPr>
              <a:t>Engaging stakeholders</a:t>
            </a:r>
          </a:p>
          <a:p>
            <a:pPr>
              <a:spcBef>
                <a:spcPts val="300"/>
              </a:spcBef>
              <a:spcAft>
                <a:spcPts val="300"/>
              </a:spcAft>
            </a:pPr>
            <a:r>
              <a:rPr lang="en-AU" sz="1400" kern="0" dirty="0">
                <a:solidFill>
                  <a:schemeClr val="accent5"/>
                </a:solidFill>
              </a:rPr>
              <a:t>There will be varying levels of engagement amongst the team, learner and family. Getting people involved in effective discussions will be dependent on them being engaged with the process. Some techniques for this include:</a:t>
            </a:r>
          </a:p>
          <a:p>
            <a:pPr marL="285750" indent="-285750">
              <a:spcBef>
                <a:spcPts val="300"/>
              </a:spcBef>
              <a:spcAft>
                <a:spcPts val="300"/>
              </a:spcAft>
              <a:buFont typeface="Arial" panose="020B0604020202020204" pitchFamily="34" charset="0"/>
              <a:buChar char="•"/>
            </a:pPr>
            <a:r>
              <a:rPr lang="en-AU" sz="1400" kern="0" dirty="0">
                <a:solidFill>
                  <a:schemeClr val="accent5"/>
                </a:solidFill>
              </a:rPr>
              <a:t>Explain the benefits of activities or phases</a:t>
            </a:r>
          </a:p>
          <a:p>
            <a:pPr marL="285750" indent="-285750">
              <a:spcBef>
                <a:spcPts val="300"/>
              </a:spcBef>
              <a:spcAft>
                <a:spcPts val="300"/>
              </a:spcAft>
              <a:buFont typeface="Arial" panose="020B0604020202020204" pitchFamily="34" charset="0"/>
              <a:buChar char="•"/>
            </a:pPr>
            <a:r>
              <a:rPr lang="en-AU" sz="1400" kern="0" dirty="0">
                <a:solidFill>
                  <a:schemeClr val="accent5"/>
                </a:solidFill>
              </a:rPr>
              <a:t>Allow people to participate and ask questions</a:t>
            </a:r>
          </a:p>
          <a:p>
            <a:pPr marL="285750" indent="-285750">
              <a:spcBef>
                <a:spcPts val="300"/>
              </a:spcBef>
              <a:spcAft>
                <a:spcPts val="300"/>
              </a:spcAft>
              <a:buFont typeface="Arial" panose="020B0604020202020204" pitchFamily="34" charset="0"/>
              <a:buChar char="•"/>
            </a:pPr>
            <a:r>
              <a:rPr lang="en-AU" sz="1400" kern="0" dirty="0">
                <a:solidFill>
                  <a:schemeClr val="accent5"/>
                </a:solidFill>
              </a:rPr>
              <a:t>Provide people with information</a:t>
            </a:r>
          </a:p>
          <a:p>
            <a:pPr marL="285750" indent="-285750">
              <a:spcBef>
                <a:spcPts val="300"/>
              </a:spcBef>
              <a:spcAft>
                <a:spcPts val="300"/>
              </a:spcAft>
              <a:buFont typeface="Arial" panose="020B0604020202020204" pitchFamily="34" charset="0"/>
              <a:buChar char="•"/>
            </a:pPr>
            <a:r>
              <a:rPr lang="en-AU" sz="1400" kern="0" dirty="0">
                <a:solidFill>
                  <a:schemeClr val="accent5"/>
                </a:solidFill>
              </a:rPr>
              <a:t>Develop a rapport with the team</a:t>
            </a:r>
          </a:p>
          <a:p>
            <a:endParaRPr lang="en-AU" sz="1400" dirty="0"/>
          </a:p>
        </p:txBody>
      </p:sp>
      <p:sp>
        <p:nvSpPr>
          <p:cNvPr id="6" name="Content Placeholder 5"/>
          <p:cNvSpPr>
            <a:spLocks noGrp="1"/>
          </p:cNvSpPr>
          <p:nvPr>
            <p:ph sz="quarter" idx="10"/>
          </p:nvPr>
        </p:nvSpPr>
        <p:spPr>
          <a:xfrm>
            <a:off x="4716463" y="1961803"/>
            <a:ext cx="4176017" cy="3088662"/>
          </a:xfrm>
        </p:spPr>
        <p:txBody>
          <a:bodyPr>
            <a:normAutofit lnSpcReduction="10000"/>
          </a:bodyPr>
          <a:lstStyle/>
          <a:p>
            <a:pPr>
              <a:spcBef>
                <a:spcPts val="300"/>
              </a:spcBef>
              <a:spcAft>
                <a:spcPts val="300"/>
              </a:spcAft>
            </a:pPr>
            <a:r>
              <a:rPr lang="en-AU" sz="1400" b="1" kern="0" dirty="0">
                <a:solidFill>
                  <a:schemeClr val="accent5"/>
                </a:solidFill>
              </a:rPr>
              <a:t>Facilitating effective discussions</a:t>
            </a:r>
          </a:p>
          <a:p>
            <a:pPr>
              <a:spcBef>
                <a:spcPts val="300"/>
              </a:spcBef>
              <a:spcAft>
                <a:spcPts val="300"/>
              </a:spcAft>
            </a:pPr>
            <a:r>
              <a:rPr lang="en-AU" sz="1400" kern="0" dirty="0">
                <a:solidFill>
                  <a:schemeClr val="accent5"/>
                </a:solidFill>
              </a:rPr>
              <a:t>Getting involved in discussions, particularly of this nature can at times be a daunting experience for some individuals. The structure of the group and the individuals that make up the team can impact on the way other members are able to participate. For discussions to be effective and involve everyone, Lead Professionals can use a number of techniques to make sure everyone gets involved: </a:t>
            </a:r>
          </a:p>
          <a:p>
            <a:pPr marL="171450" indent="-171450">
              <a:spcBef>
                <a:spcPts val="300"/>
              </a:spcBef>
              <a:spcAft>
                <a:spcPts val="300"/>
              </a:spcAft>
              <a:buFont typeface="Arial" panose="020B0604020202020204" pitchFamily="34" charset="0"/>
              <a:buChar char="•"/>
            </a:pPr>
            <a:r>
              <a:rPr lang="en-AU" sz="1400" kern="0" dirty="0">
                <a:solidFill>
                  <a:schemeClr val="accent5"/>
                </a:solidFill>
              </a:rPr>
              <a:t>Use active inclusion</a:t>
            </a:r>
          </a:p>
          <a:p>
            <a:pPr marL="171450" indent="-171450">
              <a:spcBef>
                <a:spcPts val="300"/>
              </a:spcBef>
              <a:spcAft>
                <a:spcPts val="300"/>
              </a:spcAft>
              <a:buFont typeface="Arial" panose="020B0604020202020204" pitchFamily="34" charset="0"/>
              <a:buChar char="•"/>
            </a:pPr>
            <a:r>
              <a:rPr lang="en-AU" sz="1400" kern="0" dirty="0">
                <a:solidFill>
                  <a:schemeClr val="accent5"/>
                </a:solidFill>
              </a:rPr>
              <a:t>Use inclusive language</a:t>
            </a:r>
          </a:p>
          <a:p>
            <a:pPr marL="171450" indent="-171450">
              <a:spcBef>
                <a:spcPts val="300"/>
              </a:spcBef>
              <a:spcAft>
                <a:spcPts val="300"/>
              </a:spcAft>
              <a:buFont typeface="Arial" panose="020B0604020202020204" pitchFamily="34" charset="0"/>
              <a:buChar char="•"/>
            </a:pPr>
            <a:r>
              <a:rPr lang="en-AU" sz="1400" kern="0" dirty="0">
                <a:solidFill>
                  <a:schemeClr val="accent5"/>
                </a:solidFill>
              </a:rPr>
              <a:t>Encourage people to feel like equals </a:t>
            </a:r>
          </a:p>
          <a:p>
            <a:pPr marL="171450" indent="-171450">
              <a:spcBef>
                <a:spcPts val="300"/>
              </a:spcBef>
              <a:spcAft>
                <a:spcPts val="300"/>
              </a:spcAft>
              <a:buFont typeface="Arial" panose="020B0604020202020204" pitchFamily="34" charset="0"/>
              <a:buChar char="•"/>
            </a:pPr>
            <a:r>
              <a:rPr lang="en-AU" sz="1400" kern="0" dirty="0">
                <a:solidFill>
                  <a:schemeClr val="accent5"/>
                </a:solidFill>
              </a:rPr>
              <a:t>Ensure people feel comfortable </a:t>
            </a:r>
          </a:p>
          <a:p>
            <a:endParaRPr lang="en-AU" sz="1200" dirty="0"/>
          </a:p>
        </p:txBody>
      </p:sp>
      <p:pic>
        <p:nvPicPr>
          <p:cNvPr id="7"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16336" r="16096"/>
          <a:stretch/>
        </p:blipFill>
        <p:spPr bwMode="auto">
          <a:xfrm>
            <a:off x="7515491" y="165844"/>
            <a:ext cx="1376989" cy="939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07324" y="5217173"/>
            <a:ext cx="8247578" cy="738664"/>
          </a:xfrm>
          <a:prstGeom prst="rect">
            <a:avLst/>
          </a:prstGeom>
          <a:noFill/>
        </p:spPr>
        <p:txBody>
          <a:bodyPr wrap="square" rtlCol="0">
            <a:spAutoFit/>
          </a:bodyPr>
          <a:lstStyle/>
          <a:p>
            <a:pPr>
              <a:spcBef>
                <a:spcPts val="300"/>
              </a:spcBef>
              <a:spcAft>
                <a:spcPts val="300"/>
              </a:spcAft>
            </a:pPr>
            <a:r>
              <a:rPr lang="en-AU" sz="1400" b="1" kern="0" dirty="0">
                <a:solidFill>
                  <a:schemeClr val="accent5"/>
                </a:solidFill>
              </a:rPr>
              <a:t>As the meeting's facilitator, the Lead Professional will need to manage discussions and make sure they stay on track in achieving the meeting's purpose.  Managing conflicting opinions is a necessary skill of the Lead Professional.</a:t>
            </a:r>
            <a:endParaRPr lang="en-AU" sz="1400" kern="0" dirty="0">
              <a:solidFill>
                <a:schemeClr val="accent5"/>
              </a:solidFill>
            </a:endParaRPr>
          </a:p>
        </p:txBody>
      </p:sp>
    </p:spTree>
    <p:extLst>
      <p:ext uri="{BB962C8B-B14F-4D97-AF65-F5344CB8AC3E}">
        <p14:creationId xmlns:p14="http://schemas.microsoft.com/office/powerpoint/2010/main" val="1020395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Organising meetings and facilitating effective discussion</a:t>
            </a:r>
            <a:br>
              <a:rPr lang="en-AU" sz="1600" dirty="0"/>
            </a:br>
            <a:br>
              <a:rPr lang="en-AU" sz="1600" dirty="0"/>
            </a:br>
            <a:br>
              <a:rPr lang="en-AU" sz="1600" dirty="0"/>
            </a:br>
            <a:br>
              <a:rPr lang="en-AU" sz="1600" dirty="0"/>
            </a:br>
            <a:r>
              <a:rPr lang="en-AU" sz="1600" dirty="0"/>
              <a:t>Below are some techniques for engaging the learner, family and team during meetings.</a:t>
            </a:r>
            <a:br>
              <a:rPr lang="en-AU" sz="1600" dirty="0"/>
            </a:br>
            <a:endParaRPr lang="en-AU" sz="1600" dirty="0"/>
          </a:p>
        </p:txBody>
      </p:sp>
      <p:pic>
        <p:nvPicPr>
          <p:cNvPr id="4"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16336" r="16096"/>
          <a:stretch/>
        </p:blipFill>
        <p:spPr bwMode="auto">
          <a:xfrm>
            <a:off x="7515491" y="165844"/>
            <a:ext cx="1376989" cy="939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idx="1"/>
          </p:nvPr>
        </p:nvSpPr>
        <p:spPr bwMode="auto">
          <a:xfrm>
            <a:off x="323851" y="1520824"/>
            <a:ext cx="1779269" cy="923118"/>
          </a:xfrm>
          <a:prstGeom prst="wedgeRoundRectCallout">
            <a:avLst/>
          </a:prstGeom>
          <a:solidFill>
            <a:schemeClr val="accent1"/>
          </a:solidFill>
          <a:ln>
            <a:solidFill>
              <a:schemeClr val="accent5">
                <a:lumMod val="90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0396" tIns="45256" rIns="90396" bIns="45256" numCol="1" spcCol="0" rtlCol="0" anchor="t" anchorCtr="0" compatLnSpc="1">
            <a:prstTxWarp prst="textNoShape">
              <a:avLst/>
            </a:prstTxWarp>
            <a:normAutofit/>
          </a:bodyPr>
          <a:lstStyle/>
          <a:p>
            <a:pPr algn="ctr" eaLnBrk="0" hangingPunct="0"/>
            <a:r>
              <a:rPr lang="en-AU" sz="1200" dirty="0">
                <a:solidFill>
                  <a:schemeClr val="tx2"/>
                </a:solidFill>
              </a:rPr>
              <a:t>Explain the benefits of strategies and actions and how they can help reach goals</a:t>
            </a:r>
            <a:endParaRPr lang="en-AU" sz="1200" b="1" dirty="0">
              <a:solidFill>
                <a:schemeClr val="tx2"/>
              </a:solidFill>
            </a:endParaRPr>
          </a:p>
        </p:txBody>
      </p:sp>
      <p:sp>
        <p:nvSpPr>
          <p:cNvPr id="6" name="Rounded Rectangular Callout 5"/>
          <p:cNvSpPr/>
          <p:nvPr/>
        </p:nvSpPr>
        <p:spPr bwMode="auto">
          <a:xfrm>
            <a:off x="3077752" y="1601290"/>
            <a:ext cx="2376264" cy="890155"/>
          </a:xfrm>
          <a:prstGeom prst="wedgeRoundRectCallout">
            <a:avLst/>
          </a:prstGeom>
          <a:solidFill>
            <a:schemeClr val="accent6"/>
          </a:solidFill>
          <a:ln>
            <a:solidFill>
              <a:schemeClr val="accent5">
                <a:lumMod val="90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0396" tIns="45256" rIns="90396" bIns="45256" numCol="1" spcCol="0" rtlCol="0" anchor="t" anchorCtr="0" compatLnSpc="1">
            <a:prstTxWarp prst="textNoShape">
              <a:avLst/>
            </a:prstTxWarp>
          </a:bodyPr>
          <a:lstStyle/>
          <a:p>
            <a:pPr algn="ctr" eaLnBrk="0" hangingPunct="0"/>
            <a:r>
              <a:rPr lang="en-AU" sz="1200" dirty="0">
                <a:solidFill>
                  <a:schemeClr val="tx2"/>
                </a:solidFill>
              </a:rPr>
              <a:t>Encourage the team to talk amongst themselves and share ideas</a:t>
            </a:r>
          </a:p>
        </p:txBody>
      </p:sp>
      <p:sp>
        <p:nvSpPr>
          <p:cNvPr id="7" name="Rounded Rectangular Callout 6"/>
          <p:cNvSpPr/>
          <p:nvPr/>
        </p:nvSpPr>
        <p:spPr bwMode="auto">
          <a:xfrm>
            <a:off x="6428648" y="1861546"/>
            <a:ext cx="1908211" cy="824908"/>
          </a:xfrm>
          <a:prstGeom prst="wedgeRoundRectCallout">
            <a:avLst/>
          </a:prstGeom>
          <a:solidFill>
            <a:schemeClr val="accent6"/>
          </a:solidFill>
          <a:ln>
            <a:solidFill>
              <a:schemeClr val="accent5">
                <a:lumMod val="90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0396" tIns="45256" rIns="90396" bIns="45256" numCol="1" spcCol="0" rtlCol="0" anchor="t" anchorCtr="0" compatLnSpc="1">
            <a:prstTxWarp prst="textNoShape">
              <a:avLst/>
            </a:prstTxWarp>
          </a:bodyPr>
          <a:lstStyle/>
          <a:p>
            <a:pPr algn="ctr" eaLnBrk="0" hangingPunct="0"/>
            <a:r>
              <a:rPr lang="en-AU" sz="1200" dirty="0">
                <a:solidFill>
                  <a:schemeClr val="tx2"/>
                </a:solidFill>
              </a:rPr>
              <a:t>Actively ask team members for their input</a:t>
            </a:r>
          </a:p>
        </p:txBody>
      </p:sp>
      <p:sp>
        <p:nvSpPr>
          <p:cNvPr id="8" name="Rounded Rectangular Callout 7"/>
          <p:cNvSpPr/>
          <p:nvPr/>
        </p:nvSpPr>
        <p:spPr bwMode="auto">
          <a:xfrm>
            <a:off x="6609875" y="3239565"/>
            <a:ext cx="1988054" cy="1307207"/>
          </a:xfrm>
          <a:prstGeom prst="wedgeRoundRectCallout">
            <a:avLst/>
          </a:prstGeom>
          <a:solidFill>
            <a:schemeClr val="accent6"/>
          </a:solidFill>
          <a:ln>
            <a:solidFill>
              <a:schemeClr val="accent5">
                <a:lumMod val="90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0396" tIns="45256" rIns="90396" bIns="45256" numCol="1" spcCol="0" rtlCol="0" anchor="t" anchorCtr="0" compatLnSpc="1">
            <a:prstTxWarp prst="textNoShape">
              <a:avLst/>
            </a:prstTxWarp>
          </a:bodyPr>
          <a:lstStyle/>
          <a:p>
            <a:pPr algn="ctr" eaLnBrk="0" hangingPunct="0"/>
            <a:r>
              <a:rPr lang="en-AU" sz="1200" dirty="0">
                <a:solidFill>
                  <a:schemeClr val="tx2"/>
                </a:solidFill>
              </a:rPr>
              <a:t>Using inclusive language that does not insult, patronise, exclude, or stereotype people</a:t>
            </a:r>
          </a:p>
        </p:txBody>
      </p:sp>
      <p:sp>
        <p:nvSpPr>
          <p:cNvPr id="9" name="Rounded Rectangular Callout 8"/>
          <p:cNvSpPr/>
          <p:nvPr/>
        </p:nvSpPr>
        <p:spPr bwMode="auto">
          <a:xfrm>
            <a:off x="3935952" y="2864279"/>
            <a:ext cx="2148216" cy="1040067"/>
          </a:xfrm>
          <a:prstGeom prst="wedgeRoundRectCallout">
            <a:avLst/>
          </a:prstGeom>
          <a:solidFill>
            <a:schemeClr val="accent6"/>
          </a:solidFill>
          <a:ln>
            <a:solidFill>
              <a:schemeClr val="accent5">
                <a:lumMod val="90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0396" tIns="45256" rIns="90396" bIns="45256" numCol="1" spcCol="0" rtlCol="0" anchor="t" anchorCtr="0" compatLnSpc="1">
            <a:prstTxWarp prst="textNoShape">
              <a:avLst/>
            </a:prstTxWarp>
          </a:bodyPr>
          <a:lstStyle/>
          <a:p>
            <a:pPr algn="ctr" eaLnBrk="0" hangingPunct="0"/>
            <a:r>
              <a:rPr lang="en-AU" sz="1200" dirty="0">
                <a:solidFill>
                  <a:schemeClr val="tx2"/>
                </a:solidFill>
              </a:rPr>
              <a:t>Actively ask team members to share experience, knowledge and ideas</a:t>
            </a:r>
          </a:p>
        </p:txBody>
      </p:sp>
      <p:sp>
        <p:nvSpPr>
          <p:cNvPr id="10" name="Rounded Rectangular Callout 9"/>
          <p:cNvSpPr/>
          <p:nvPr/>
        </p:nvSpPr>
        <p:spPr bwMode="auto">
          <a:xfrm>
            <a:off x="611559" y="3007121"/>
            <a:ext cx="2952328" cy="897225"/>
          </a:xfrm>
          <a:prstGeom prst="wedgeRoundRectCallout">
            <a:avLst/>
          </a:prstGeom>
          <a:solidFill>
            <a:schemeClr val="accent6"/>
          </a:solidFill>
          <a:ln>
            <a:solidFill>
              <a:schemeClr val="accent5">
                <a:lumMod val="90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0396" tIns="45256" rIns="90396" bIns="45256" numCol="1" spcCol="0" rtlCol="0" anchor="t" anchorCtr="0" compatLnSpc="1">
            <a:prstTxWarp prst="textNoShape">
              <a:avLst/>
            </a:prstTxWarp>
          </a:bodyPr>
          <a:lstStyle/>
          <a:p>
            <a:pPr algn="ctr" eaLnBrk="0" hangingPunct="0"/>
            <a:r>
              <a:rPr lang="en-AU" sz="1200" dirty="0">
                <a:solidFill>
                  <a:schemeClr val="tx2"/>
                </a:solidFill>
              </a:rPr>
              <a:t>Provide equal opportunity for all team members to  share experience, knowledge and ideas</a:t>
            </a:r>
          </a:p>
        </p:txBody>
      </p:sp>
      <p:sp>
        <p:nvSpPr>
          <p:cNvPr id="11" name="Rounded Rectangular Callout 10"/>
          <p:cNvSpPr/>
          <p:nvPr/>
        </p:nvSpPr>
        <p:spPr bwMode="auto">
          <a:xfrm>
            <a:off x="834407" y="4409360"/>
            <a:ext cx="1731183" cy="1248902"/>
          </a:xfrm>
          <a:prstGeom prst="wedgeRoundRectCallout">
            <a:avLst/>
          </a:prstGeom>
          <a:solidFill>
            <a:schemeClr val="accent6"/>
          </a:solidFill>
          <a:ln>
            <a:solidFill>
              <a:schemeClr val="accent5">
                <a:lumMod val="90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0396" tIns="45256" rIns="90396" bIns="45256" numCol="1" spcCol="0" rtlCol="0" anchor="t" anchorCtr="0" compatLnSpc="1">
            <a:prstTxWarp prst="textNoShape">
              <a:avLst/>
            </a:prstTxWarp>
          </a:bodyPr>
          <a:lstStyle/>
          <a:p>
            <a:pPr algn="ctr" eaLnBrk="0" hangingPunct="0"/>
            <a:r>
              <a:rPr lang="en-AU" sz="1200" dirty="0">
                <a:solidFill>
                  <a:schemeClr val="tx2"/>
                </a:solidFill>
              </a:rPr>
              <a:t>Reward positive behaviour i.e.</a:t>
            </a:r>
          </a:p>
          <a:p>
            <a:pPr algn="ctr" eaLnBrk="0" hangingPunct="0"/>
            <a:r>
              <a:rPr lang="en-AU" sz="1200" dirty="0">
                <a:solidFill>
                  <a:schemeClr val="tx2"/>
                </a:solidFill>
              </a:rPr>
              <a:t> "That's great, tell me more"</a:t>
            </a:r>
          </a:p>
        </p:txBody>
      </p:sp>
      <p:sp>
        <p:nvSpPr>
          <p:cNvPr id="12" name="Rounded Rectangular Callout 11"/>
          <p:cNvSpPr/>
          <p:nvPr/>
        </p:nvSpPr>
        <p:spPr bwMode="auto">
          <a:xfrm>
            <a:off x="3300544" y="4633867"/>
            <a:ext cx="2376264" cy="1019697"/>
          </a:xfrm>
          <a:prstGeom prst="wedgeRoundRectCallout">
            <a:avLst/>
          </a:prstGeom>
          <a:solidFill>
            <a:schemeClr val="accent6"/>
          </a:solidFill>
          <a:ln>
            <a:solidFill>
              <a:schemeClr val="accent5">
                <a:lumMod val="90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0396" tIns="45256" rIns="90396" bIns="45256" numCol="1" spcCol="0" rtlCol="0" anchor="t" anchorCtr="0" compatLnSpc="1">
            <a:prstTxWarp prst="textNoShape">
              <a:avLst/>
            </a:prstTxWarp>
          </a:bodyPr>
          <a:lstStyle/>
          <a:p>
            <a:pPr algn="ctr" eaLnBrk="0" hangingPunct="0"/>
            <a:r>
              <a:rPr lang="en-AU" sz="1200" dirty="0">
                <a:solidFill>
                  <a:schemeClr val="tx2"/>
                </a:solidFill>
              </a:rPr>
              <a:t>Keep track of comments on a white board or sticky notes to show that it is valued</a:t>
            </a:r>
          </a:p>
        </p:txBody>
      </p:sp>
      <p:sp>
        <p:nvSpPr>
          <p:cNvPr id="13" name="Rounded Rectangular Callout 12"/>
          <p:cNvSpPr/>
          <p:nvPr/>
        </p:nvSpPr>
        <p:spPr bwMode="auto">
          <a:xfrm>
            <a:off x="6221665" y="5143715"/>
            <a:ext cx="2376264" cy="854447"/>
          </a:xfrm>
          <a:prstGeom prst="wedgeRoundRectCallout">
            <a:avLst/>
          </a:prstGeom>
          <a:solidFill>
            <a:schemeClr val="accent6"/>
          </a:solidFill>
          <a:ln>
            <a:solidFill>
              <a:schemeClr val="accent5">
                <a:lumMod val="90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0396" tIns="45256" rIns="90396" bIns="45256" numCol="1" spcCol="0" rtlCol="0" anchor="t" anchorCtr="0" compatLnSpc="1">
            <a:prstTxWarp prst="textNoShape">
              <a:avLst/>
            </a:prstTxWarp>
          </a:bodyPr>
          <a:lstStyle/>
          <a:p>
            <a:pPr algn="ctr" eaLnBrk="0" hangingPunct="0"/>
            <a:r>
              <a:rPr lang="en-AU" sz="1200" dirty="0">
                <a:solidFill>
                  <a:schemeClr val="tx2"/>
                </a:solidFill>
              </a:rPr>
              <a:t>Ask follow up questions,  paraphrase, or revisit past contributions</a:t>
            </a:r>
          </a:p>
        </p:txBody>
      </p:sp>
    </p:spTree>
    <p:extLst>
      <p:ext uri="{BB962C8B-B14F-4D97-AF65-F5344CB8AC3E}">
        <p14:creationId xmlns:p14="http://schemas.microsoft.com/office/powerpoint/2010/main" val="1778729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Organising meetings and facilitating effective discussion</a:t>
            </a:r>
            <a:br>
              <a:rPr lang="en-AU" sz="1600" dirty="0"/>
            </a:br>
            <a:br>
              <a:rPr lang="en-AU" sz="1600" dirty="0"/>
            </a:br>
            <a:br>
              <a:rPr lang="en-AU" sz="1600" dirty="0"/>
            </a:br>
            <a:br>
              <a:rPr lang="en-AU" sz="1600" dirty="0"/>
            </a:br>
            <a:br>
              <a:rPr lang="en-AU" sz="1600" dirty="0"/>
            </a:br>
            <a:r>
              <a:rPr lang="en-AU" sz="1600" dirty="0"/>
              <a:t>At the end of the meeting everyone should agree on the next steps and understand their roles and responsibilities.</a:t>
            </a:r>
            <a:br>
              <a:rPr lang="en-AU" sz="1600" dirty="0"/>
            </a:br>
            <a:endParaRPr lang="en-AU" sz="1600" dirty="0"/>
          </a:p>
        </p:txBody>
      </p:sp>
      <p:sp>
        <p:nvSpPr>
          <p:cNvPr id="3" name="Content Placeholder 2"/>
          <p:cNvSpPr>
            <a:spLocks noGrp="1"/>
          </p:cNvSpPr>
          <p:nvPr>
            <p:ph idx="1"/>
          </p:nvPr>
        </p:nvSpPr>
        <p:spPr>
          <a:xfrm>
            <a:off x="323851" y="1845424"/>
            <a:ext cx="8461374" cy="4283913"/>
          </a:xfrm>
        </p:spPr>
        <p:txBody>
          <a:bodyPr>
            <a:normAutofit/>
          </a:bodyPr>
          <a:lstStyle/>
          <a:p>
            <a:pPr>
              <a:spcBef>
                <a:spcPts val="300"/>
              </a:spcBef>
              <a:spcAft>
                <a:spcPts val="300"/>
              </a:spcAft>
            </a:pPr>
            <a:r>
              <a:rPr lang="en-AU" sz="1400" kern="0" dirty="0">
                <a:solidFill>
                  <a:schemeClr val="accent5"/>
                </a:solidFill>
              </a:rPr>
              <a:t>It is important that at the end of the meeting everyone is clear on:</a:t>
            </a:r>
          </a:p>
          <a:p>
            <a:pPr marL="285750" indent="-285750">
              <a:spcBef>
                <a:spcPts val="300"/>
              </a:spcBef>
              <a:spcAft>
                <a:spcPts val="300"/>
              </a:spcAft>
              <a:buFont typeface="Arial" panose="020B0604020202020204" pitchFamily="34" charset="0"/>
              <a:buChar char="•"/>
            </a:pPr>
            <a:r>
              <a:rPr lang="en-AU" sz="1400" kern="0" dirty="0">
                <a:solidFill>
                  <a:schemeClr val="accent5"/>
                </a:solidFill>
              </a:rPr>
              <a:t>What has been accomplished during the meeting </a:t>
            </a:r>
          </a:p>
          <a:p>
            <a:pPr marL="285750" indent="-285750">
              <a:spcBef>
                <a:spcPts val="300"/>
              </a:spcBef>
              <a:spcAft>
                <a:spcPts val="300"/>
              </a:spcAft>
              <a:buFont typeface="Arial" panose="020B0604020202020204" pitchFamily="34" charset="0"/>
              <a:buChar char="•"/>
            </a:pPr>
            <a:r>
              <a:rPr lang="en-AU" sz="1400" kern="0" dirty="0">
                <a:solidFill>
                  <a:schemeClr val="accent5"/>
                </a:solidFill>
              </a:rPr>
              <a:t>Their individual actions and responsibilities </a:t>
            </a:r>
          </a:p>
          <a:p>
            <a:pPr marL="285750" indent="-285750">
              <a:spcBef>
                <a:spcPts val="300"/>
              </a:spcBef>
              <a:spcAft>
                <a:spcPts val="300"/>
              </a:spcAft>
              <a:buFont typeface="Arial" panose="020B0604020202020204" pitchFamily="34" charset="0"/>
              <a:buChar char="•"/>
            </a:pPr>
            <a:r>
              <a:rPr lang="en-AU" sz="1400" kern="0" dirty="0">
                <a:solidFill>
                  <a:schemeClr val="accent5"/>
                </a:solidFill>
              </a:rPr>
              <a:t>The next steps for the learner and the team</a:t>
            </a:r>
          </a:p>
          <a:p>
            <a:pPr marL="285750" indent="-285750">
              <a:spcBef>
                <a:spcPts val="300"/>
              </a:spcBef>
              <a:spcAft>
                <a:spcPts val="300"/>
              </a:spcAft>
              <a:buFont typeface="Arial" panose="020B0604020202020204" pitchFamily="34" charset="0"/>
              <a:buChar char="•"/>
            </a:pPr>
            <a:endParaRPr lang="en-AU" sz="1400" kern="0" dirty="0">
              <a:solidFill>
                <a:schemeClr val="accent5"/>
              </a:solidFill>
            </a:endParaRPr>
          </a:p>
          <a:p>
            <a:pPr>
              <a:spcBef>
                <a:spcPts val="300"/>
              </a:spcBef>
              <a:spcAft>
                <a:spcPts val="300"/>
              </a:spcAft>
            </a:pPr>
            <a:r>
              <a:rPr lang="en-AU" sz="1400" kern="0" dirty="0">
                <a:solidFill>
                  <a:schemeClr val="accent5"/>
                </a:solidFill>
              </a:rPr>
              <a:t>To facilitate this process the Lead Professional should wrap up the planning/review meetings by reviewing the outcomes of each agenda item and making sure the learner and family are comfortable with the next steps in the plan. </a:t>
            </a:r>
          </a:p>
          <a:p>
            <a:pPr marL="171433" indent="-171433">
              <a:spcBef>
                <a:spcPts val="300"/>
              </a:spcBef>
              <a:spcAft>
                <a:spcPts val="300"/>
              </a:spcAft>
              <a:buFont typeface="Arial" panose="020B0604020202020204" pitchFamily="34" charset="0"/>
              <a:buChar char="•"/>
            </a:pPr>
            <a:r>
              <a:rPr lang="en-AU" sz="1400" dirty="0">
                <a:solidFill>
                  <a:schemeClr val="accent5"/>
                </a:solidFill>
              </a:rPr>
              <a:t>You can use a white board to run through the list of actions that need to be completed before the next meeting and assign the actions to various members of the team</a:t>
            </a:r>
          </a:p>
          <a:p>
            <a:pPr marL="171433" indent="-171433">
              <a:spcBef>
                <a:spcPts val="300"/>
              </a:spcBef>
              <a:spcAft>
                <a:spcPts val="300"/>
              </a:spcAft>
              <a:buFont typeface="Arial" panose="020B0604020202020204" pitchFamily="34" charset="0"/>
              <a:buChar char="•"/>
            </a:pPr>
            <a:r>
              <a:rPr lang="en-AU" sz="1400" dirty="0">
                <a:solidFill>
                  <a:schemeClr val="accent5"/>
                </a:solidFill>
              </a:rPr>
              <a:t>Seek group confirmation of the tasks and actions</a:t>
            </a:r>
          </a:p>
          <a:p>
            <a:pPr marL="171433" indent="-171433">
              <a:spcBef>
                <a:spcPts val="300"/>
              </a:spcBef>
              <a:spcAft>
                <a:spcPts val="300"/>
              </a:spcAft>
              <a:buFont typeface="Arial" panose="020B0604020202020204" pitchFamily="34" charset="0"/>
              <a:buChar char="•"/>
            </a:pPr>
            <a:endParaRPr lang="en-AU" sz="1400" dirty="0">
              <a:solidFill>
                <a:schemeClr val="accent5"/>
              </a:solidFill>
            </a:endParaRPr>
          </a:p>
          <a:p>
            <a:pPr>
              <a:spcBef>
                <a:spcPts val="300"/>
              </a:spcBef>
              <a:spcAft>
                <a:spcPts val="300"/>
              </a:spcAft>
            </a:pPr>
            <a:r>
              <a:rPr lang="en-AU" sz="1400" dirty="0">
                <a:solidFill>
                  <a:schemeClr val="accent5"/>
                </a:solidFill>
              </a:rPr>
              <a:t>As a final action for the meeting, the next meeting should be confirmed. </a:t>
            </a:r>
          </a:p>
          <a:p>
            <a:pPr>
              <a:spcBef>
                <a:spcPts val="300"/>
              </a:spcBef>
              <a:spcAft>
                <a:spcPts val="300"/>
              </a:spcAft>
            </a:pPr>
            <a:endParaRPr lang="en-AU" i="1" kern="0" dirty="0"/>
          </a:p>
          <a:p>
            <a:pPr>
              <a:spcBef>
                <a:spcPts val="300"/>
              </a:spcBef>
              <a:spcAft>
                <a:spcPts val="300"/>
              </a:spcAft>
            </a:pPr>
            <a:endParaRPr lang="en-AU" kern="0" dirty="0"/>
          </a:p>
          <a:p>
            <a:endParaRPr lang="en-AU" dirty="0"/>
          </a:p>
        </p:txBody>
      </p:sp>
      <p:pic>
        <p:nvPicPr>
          <p:cNvPr id="4"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16336" r="16096"/>
          <a:stretch/>
        </p:blipFill>
        <p:spPr bwMode="auto">
          <a:xfrm>
            <a:off x="7515491" y="165844"/>
            <a:ext cx="1376989" cy="939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2869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sz="2000" dirty="0"/>
              <a:t>Organising meetings and facilitating effective discussion</a:t>
            </a:r>
            <a:br>
              <a:rPr lang="en-AU" sz="1600" dirty="0"/>
            </a:br>
            <a:br>
              <a:rPr lang="en-AU" sz="1600" dirty="0"/>
            </a:br>
            <a:br>
              <a:rPr lang="en-AU" sz="1600" dirty="0"/>
            </a:br>
            <a:endParaRPr lang="en-AU" sz="1600" dirty="0"/>
          </a:p>
        </p:txBody>
      </p:sp>
      <p:sp>
        <p:nvSpPr>
          <p:cNvPr id="6" name="Content Placeholder 5"/>
          <p:cNvSpPr>
            <a:spLocks noGrp="1"/>
          </p:cNvSpPr>
          <p:nvPr>
            <p:ph idx="1"/>
          </p:nvPr>
        </p:nvSpPr>
        <p:spPr>
          <a:xfrm>
            <a:off x="323852" y="1245315"/>
            <a:ext cx="3184120" cy="4608514"/>
          </a:xfrm>
        </p:spPr>
        <p:txBody>
          <a:bodyPr>
            <a:normAutofit/>
          </a:bodyPr>
          <a:lstStyle/>
          <a:p>
            <a:pPr>
              <a:spcBef>
                <a:spcPts val="300"/>
              </a:spcBef>
              <a:spcAft>
                <a:spcPts val="300"/>
              </a:spcAft>
            </a:pPr>
            <a:r>
              <a:rPr lang="en-AU" sz="1400" b="1" dirty="0"/>
              <a:t>Following the meeting the Lead Professional should formally document the agreed outcomes in the plan and distribute the minutes to the team.</a:t>
            </a:r>
          </a:p>
          <a:p>
            <a:pPr>
              <a:spcBef>
                <a:spcPts val="300"/>
              </a:spcBef>
              <a:spcAft>
                <a:spcPts val="300"/>
              </a:spcAft>
            </a:pPr>
            <a:endParaRPr lang="en-AU" sz="1400" b="1" dirty="0">
              <a:solidFill>
                <a:schemeClr val="accent2"/>
              </a:solidFill>
            </a:endParaRPr>
          </a:p>
          <a:p>
            <a:pPr>
              <a:spcBef>
                <a:spcPts val="300"/>
              </a:spcBef>
              <a:spcAft>
                <a:spcPts val="300"/>
              </a:spcAft>
            </a:pPr>
            <a:r>
              <a:rPr lang="en-AU" sz="1400" dirty="0">
                <a:solidFill>
                  <a:schemeClr val="accent5"/>
                </a:solidFill>
              </a:rPr>
              <a:t>The Lead Professional should ensure that all the discussions and outcomes of the meeting are captured in the minutes of the meeting and distributed to the learner, family and team in a timely manner. </a:t>
            </a:r>
          </a:p>
          <a:p>
            <a:pPr>
              <a:spcBef>
                <a:spcPts val="300"/>
              </a:spcBef>
              <a:spcAft>
                <a:spcPts val="300"/>
              </a:spcAft>
            </a:pPr>
            <a:r>
              <a:rPr lang="en-AU" sz="1400" dirty="0">
                <a:solidFill>
                  <a:schemeClr val="accent5"/>
                </a:solidFill>
              </a:rPr>
              <a:t>Any additional meeting minutes and documentation of those responsible for particular actions should also be distributed where appropriate.</a:t>
            </a:r>
          </a:p>
          <a:p>
            <a:pPr>
              <a:spcBef>
                <a:spcPts val="300"/>
              </a:spcBef>
              <a:spcAft>
                <a:spcPts val="300"/>
              </a:spcAft>
            </a:pPr>
            <a:endParaRPr lang="en-AU" sz="1200" dirty="0">
              <a:solidFill>
                <a:schemeClr val="accent5"/>
              </a:solidFill>
            </a:endParaRPr>
          </a:p>
          <a:p>
            <a:pPr>
              <a:spcBef>
                <a:spcPts val="300"/>
              </a:spcBef>
              <a:spcAft>
                <a:spcPts val="300"/>
              </a:spcAft>
            </a:pPr>
            <a:endParaRPr lang="en-AU" sz="1200" dirty="0"/>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6168" r="16168"/>
          <a:stretch/>
        </p:blipFill>
        <p:spPr bwMode="auto">
          <a:xfrm>
            <a:off x="7504693" y="167162"/>
            <a:ext cx="1376989" cy="938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a:extLst>
              <a:ext uri="{FF2B5EF4-FFF2-40B4-BE49-F238E27FC236}">
                <a16:creationId xmlns:a16="http://schemas.microsoft.com/office/drawing/2014/main" id="{7F005A00-8998-405C-9701-6E94871667FB}"/>
              </a:ext>
            </a:extLst>
          </p:cNvPr>
          <p:cNvGrpSpPr/>
          <p:nvPr/>
        </p:nvGrpSpPr>
        <p:grpSpPr>
          <a:xfrm>
            <a:off x="598655" y="5295207"/>
            <a:ext cx="2970893" cy="666596"/>
            <a:chOff x="598655" y="5295207"/>
            <a:chExt cx="2970893" cy="666596"/>
          </a:xfrm>
        </p:grpSpPr>
        <p:sp>
          <p:nvSpPr>
            <p:cNvPr id="8" name="Rectangle 7"/>
            <p:cNvSpPr/>
            <p:nvPr/>
          </p:nvSpPr>
          <p:spPr bwMode="auto">
            <a:xfrm>
              <a:off x="598655" y="5295207"/>
              <a:ext cx="2970893" cy="666596"/>
            </a:xfrm>
            <a:prstGeom prst="rect">
              <a:avLst/>
            </a:prstGeom>
            <a:solidFill>
              <a:srgbClr val="F7E6F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59928"/>
              <a:r>
                <a:rPr lang="en-AU" sz="1000" dirty="0">
                  <a:solidFill>
                    <a:srgbClr val="B1059D"/>
                  </a:solidFill>
                </a:rPr>
                <a:t>Sharing of information should be done according to the Information Sharing Consent form and DET guidelines</a:t>
              </a:r>
              <a:r>
                <a:rPr lang="en-AU" sz="1100" dirty="0">
                  <a:solidFill>
                    <a:srgbClr val="B1059D"/>
                  </a:solidFill>
                </a:rPr>
                <a:t>. </a:t>
              </a:r>
            </a:p>
          </p:txBody>
        </p:sp>
        <p:pic>
          <p:nvPicPr>
            <p:cNvPr id="9" name="Picture 8"/>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98655" y="5382179"/>
              <a:ext cx="429258" cy="461012"/>
            </a:xfrm>
            <a:prstGeom prst="rect">
              <a:avLst/>
            </a:prstGeom>
          </p:spPr>
        </p:pic>
      </p:grpSp>
      <p:pic>
        <p:nvPicPr>
          <p:cNvPr id="11" name="Picture 10">
            <a:extLst>
              <a:ext uri="{FF2B5EF4-FFF2-40B4-BE49-F238E27FC236}">
                <a16:creationId xmlns:a16="http://schemas.microsoft.com/office/drawing/2014/main" id="{62DC7259-E128-4484-8598-825CA1887E10}"/>
              </a:ext>
            </a:extLst>
          </p:cNvPr>
          <p:cNvPicPr>
            <a:picLocks noChangeAspect="1"/>
          </p:cNvPicPr>
          <p:nvPr/>
        </p:nvPicPr>
        <p:blipFill>
          <a:blip r:embed="rId4"/>
          <a:stretch>
            <a:fillRect/>
          </a:stretch>
        </p:blipFill>
        <p:spPr>
          <a:xfrm rot="344097">
            <a:off x="4590742" y="1112753"/>
            <a:ext cx="3795145" cy="5356653"/>
          </a:xfrm>
          <a:prstGeom prst="rect">
            <a:avLst/>
          </a:prstGeom>
          <a:ln w="3175">
            <a:solidFill>
              <a:schemeClr val="tx1"/>
            </a:solidFill>
          </a:ln>
        </p:spPr>
      </p:pic>
    </p:spTree>
    <p:extLst>
      <p:ext uri="{BB962C8B-B14F-4D97-AF65-F5344CB8AC3E}">
        <p14:creationId xmlns:p14="http://schemas.microsoft.com/office/powerpoint/2010/main" val="18788122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000" dirty="0"/>
              <a:t>Organising meetings and facilitating effective discussion</a:t>
            </a:r>
          </a:p>
        </p:txBody>
      </p:sp>
      <p:pic>
        <p:nvPicPr>
          <p:cNvPr id="4" name="Picture 2" descr="C:\Users\08732741\AppData\Local\Microsoft\Windows\Temporary Internet Files\Content.IE5\8KYL7JNO\iStock_000085240055_Large.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890961" y="3844755"/>
            <a:ext cx="3268769" cy="202809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99011" y="1620982"/>
            <a:ext cx="8384990" cy="2123658"/>
          </a:xfrm>
          <a:prstGeom prst="rect">
            <a:avLst/>
          </a:prstGeom>
          <a:noFill/>
        </p:spPr>
        <p:txBody>
          <a:bodyPr wrap="square" rtlCol="0">
            <a:spAutoFit/>
          </a:bodyPr>
          <a:lstStyle/>
          <a:p>
            <a:pPr>
              <a:spcBef>
                <a:spcPts val="300"/>
              </a:spcBef>
              <a:spcAft>
                <a:spcPts val="300"/>
              </a:spcAft>
            </a:pPr>
            <a:r>
              <a:rPr lang="en-AU" sz="1400" b="1" dirty="0"/>
              <a:t>After the planning meeting/s are concluded and the plan is finalised the team can move to implementing it.</a:t>
            </a:r>
          </a:p>
          <a:p>
            <a:pPr>
              <a:spcBef>
                <a:spcPts val="300"/>
              </a:spcBef>
              <a:spcAft>
                <a:spcPts val="300"/>
              </a:spcAft>
            </a:pPr>
            <a:r>
              <a:rPr lang="en-AU" sz="1400" dirty="0">
                <a:solidFill>
                  <a:schemeClr val="accent5"/>
                </a:solidFill>
              </a:rPr>
              <a:t>The plan should now be implemented with each team member undertaking the actions for which they are responsible. The Lead Professional should aid this process by:</a:t>
            </a:r>
          </a:p>
          <a:p>
            <a:pPr marL="285750" indent="-285750">
              <a:spcBef>
                <a:spcPts val="300"/>
              </a:spcBef>
              <a:spcAft>
                <a:spcPts val="300"/>
              </a:spcAft>
              <a:buFont typeface="Arial" panose="020B0604020202020204" pitchFamily="34" charset="0"/>
              <a:buChar char="•"/>
            </a:pPr>
            <a:r>
              <a:rPr lang="en-AU" sz="1400" dirty="0">
                <a:solidFill>
                  <a:schemeClr val="accent5"/>
                </a:solidFill>
              </a:rPr>
              <a:t>following up with team members</a:t>
            </a:r>
          </a:p>
          <a:p>
            <a:pPr marL="285750" indent="-285750">
              <a:spcBef>
                <a:spcPts val="300"/>
              </a:spcBef>
              <a:spcAft>
                <a:spcPts val="300"/>
              </a:spcAft>
              <a:buFont typeface="Arial" panose="020B0604020202020204" pitchFamily="34" charset="0"/>
              <a:buChar char="•"/>
            </a:pPr>
            <a:r>
              <a:rPr lang="en-AU" sz="1400" dirty="0">
                <a:solidFill>
                  <a:schemeClr val="accent5"/>
                </a:solidFill>
              </a:rPr>
              <a:t>informing community agencies and service providers about the Team Around the Learner process when required</a:t>
            </a:r>
          </a:p>
          <a:p>
            <a:pPr marL="285750" indent="-285750">
              <a:spcBef>
                <a:spcPts val="300"/>
              </a:spcBef>
              <a:spcAft>
                <a:spcPts val="300"/>
              </a:spcAft>
              <a:buFont typeface="Arial" panose="020B0604020202020204" pitchFamily="34" charset="0"/>
              <a:buChar char="•"/>
            </a:pPr>
            <a:r>
              <a:rPr lang="en-AU" sz="1400" dirty="0">
                <a:solidFill>
                  <a:schemeClr val="accent5"/>
                </a:solidFill>
              </a:rPr>
              <a:t>identifying and obtaining necessary resources as required</a:t>
            </a:r>
          </a:p>
        </p:txBody>
      </p:sp>
      <p:pic>
        <p:nvPicPr>
          <p:cNvPr id="6"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16168" r="16168"/>
          <a:stretch/>
        </p:blipFill>
        <p:spPr bwMode="auto">
          <a:xfrm>
            <a:off x="7504693" y="167162"/>
            <a:ext cx="1376989" cy="938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70767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1" y="372131"/>
            <a:ext cx="8460150" cy="542270"/>
          </a:xfrm>
        </p:spPr>
        <p:txBody>
          <a:bodyPr>
            <a:normAutofit/>
          </a:bodyPr>
          <a:lstStyle/>
          <a:p>
            <a:r>
              <a:rPr lang="en-AU" sz="2000" dirty="0"/>
              <a:t>Leading a culture of feedback and growth </a:t>
            </a:r>
          </a:p>
        </p:txBody>
      </p:sp>
      <p:sp>
        <p:nvSpPr>
          <p:cNvPr id="3" name="Content Placeholder 2"/>
          <p:cNvSpPr>
            <a:spLocks noGrp="1"/>
          </p:cNvSpPr>
          <p:nvPr>
            <p:ph idx="1"/>
          </p:nvPr>
        </p:nvSpPr>
        <p:spPr>
          <a:xfrm>
            <a:off x="323851" y="1329508"/>
            <a:ext cx="8461374" cy="5148436"/>
          </a:xfrm>
        </p:spPr>
        <p:txBody>
          <a:bodyPr>
            <a:normAutofit/>
          </a:bodyPr>
          <a:lstStyle/>
          <a:p>
            <a:pPr>
              <a:spcBef>
                <a:spcPts val="300"/>
              </a:spcBef>
              <a:spcAft>
                <a:spcPts val="300"/>
              </a:spcAft>
            </a:pPr>
            <a:r>
              <a:rPr lang="en-AU" sz="1400" b="1" kern="0" dirty="0">
                <a:solidFill>
                  <a:schemeClr val="accent5"/>
                </a:solidFill>
              </a:rPr>
              <a:t>Feedback is used throughout the Team Around the Learner approach as a form of communication that can encourage improvement and raise awareness in the team.</a:t>
            </a:r>
          </a:p>
          <a:p>
            <a:pPr>
              <a:spcBef>
                <a:spcPts val="300"/>
              </a:spcBef>
              <a:spcAft>
                <a:spcPts val="300"/>
              </a:spcAft>
            </a:pPr>
            <a:r>
              <a:rPr lang="en-AU" sz="1400" dirty="0">
                <a:solidFill>
                  <a:schemeClr val="accent5"/>
                </a:solidFill>
              </a:rPr>
              <a:t>Feedback is the process of passing information from one person to another about the effectiveness of the interventions that have been put in place. It involves open communication between the Lead Professional. the learner, family and team. </a:t>
            </a:r>
          </a:p>
          <a:p>
            <a:pPr>
              <a:spcBef>
                <a:spcPts val="300"/>
              </a:spcBef>
              <a:spcAft>
                <a:spcPts val="300"/>
              </a:spcAft>
            </a:pPr>
            <a:r>
              <a:rPr lang="en-AU" sz="1400" dirty="0">
                <a:solidFill>
                  <a:schemeClr val="accent5"/>
                </a:solidFill>
              </a:rPr>
              <a:t>It is essential that the communication is not seen as one way.</a:t>
            </a:r>
          </a:p>
          <a:p>
            <a:pPr>
              <a:spcBef>
                <a:spcPts val="300"/>
              </a:spcBef>
              <a:spcAft>
                <a:spcPts val="300"/>
              </a:spcAft>
            </a:pPr>
            <a:endParaRPr lang="en-AU" sz="1400" b="1" dirty="0">
              <a:solidFill>
                <a:schemeClr val="accent5"/>
              </a:solidFill>
            </a:endParaRPr>
          </a:p>
          <a:p>
            <a:pPr>
              <a:spcBef>
                <a:spcPts val="300"/>
              </a:spcBef>
              <a:spcAft>
                <a:spcPts val="300"/>
              </a:spcAft>
            </a:pPr>
            <a:r>
              <a:rPr lang="en-AU" sz="1400" dirty="0">
                <a:solidFill>
                  <a:schemeClr val="accent5"/>
                </a:solidFill>
              </a:rPr>
              <a:t>Feedback is a powerful tool that can be used to:</a:t>
            </a:r>
          </a:p>
          <a:p>
            <a:pPr marL="285750" indent="-285750">
              <a:spcBef>
                <a:spcPts val="300"/>
              </a:spcBef>
              <a:spcAft>
                <a:spcPts val="300"/>
              </a:spcAft>
              <a:buFont typeface="Arial" panose="020B0604020202020204" pitchFamily="34" charset="0"/>
              <a:buChar char="•"/>
            </a:pPr>
            <a:r>
              <a:rPr lang="en-AU" sz="1400" dirty="0">
                <a:solidFill>
                  <a:schemeClr val="accent5"/>
                </a:solidFill>
              </a:rPr>
              <a:t>encourage and confirm that the team is on track</a:t>
            </a:r>
          </a:p>
          <a:p>
            <a:pPr marL="285750" indent="-285750">
              <a:spcBef>
                <a:spcPts val="300"/>
              </a:spcBef>
              <a:spcAft>
                <a:spcPts val="300"/>
              </a:spcAft>
              <a:buFont typeface="Arial" panose="020B0604020202020204" pitchFamily="34" charset="0"/>
              <a:buChar char="•"/>
            </a:pPr>
            <a:r>
              <a:rPr lang="en-AU" sz="1400" dirty="0">
                <a:solidFill>
                  <a:schemeClr val="accent5"/>
                </a:solidFill>
              </a:rPr>
              <a:t>provide insight as to how the learner, family and team members are working and feeling</a:t>
            </a:r>
          </a:p>
          <a:p>
            <a:pPr marL="285750" indent="-285750">
              <a:spcBef>
                <a:spcPts val="300"/>
              </a:spcBef>
              <a:spcAft>
                <a:spcPts val="300"/>
              </a:spcAft>
              <a:buFont typeface="Arial" panose="020B0604020202020204" pitchFamily="34" charset="0"/>
              <a:buChar char="•"/>
            </a:pPr>
            <a:r>
              <a:rPr lang="en-AU" sz="1400" dirty="0">
                <a:solidFill>
                  <a:schemeClr val="accent5"/>
                </a:solidFill>
              </a:rPr>
              <a:t>increase motivation and team satisfaction</a:t>
            </a:r>
          </a:p>
          <a:p>
            <a:pPr marL="285750" indent="-285750">
              <a:spcBef>
                <a:spcPts val="300"/>
              </a:spcBef>
              <a:spcAft>
                <a:spcPts val="300"/>
              </a:spcAft>
              <a:buFont typeface="Arial" panose="020B0604020202020204" pitchFamily="34" charset="0"/>
              <a:buChar char="•"/>
            </a:pPr>
            <a:r>
              <a:rPr lang="en-AU" sz="1400" dirty="0">
                <a:solidFill>
                  <a:schemeClr val="accent5"/>
                </a:solidFill>
              </a:rPr>
              <a:t>increase feelings of involvement </a:t>
            </a:r>
          </a:p>
          <a:p>
            <a:pPr marL="285750" indent="-285750">
              <a:spcBef>
                <a:spcPts val="300"/>
              </a:spcBef>
              <a:spcAft>
                <a:spcPts val="300"/>
              </a:spcAft>
              <a:buFont typeface="Arial" panose="020B0604020202020204" pitchFamily="34" charset="0"/>
              <a:buChar char="•"/>
            </a:pPr>
            <a:r>
              <a:rPr lang="en-AU" sz="1400" dirty="0">
                <a:solidFill>
                  <a:schemeClr val="accent5"/>
                </a:solidFill>
              </a:rPr>
              <a:t>assist with measuring outcomes of actions and strategies</a:t>
            </a:r>
          </a:p>
          <a:p>
            <a:pPr marL="285750" indent="-285750">
              <a:spcBef>
                <a:spcPts val="300"/>
              </a:spcBef>
              <a:spcAft>
                <a:spcPts val="300"/>
              </a:spcAft>
              <a:buFont typeface="Arial" panose="020B0604020202020204" pitchFamily="34" charset="0"/>
              <a:buChar char="•"/>
            </a:pPr>
            <a:r>
              <a:rPr lang="en-AU" sz="1400" dirty="0">
                <a:solidFill>
                  <a:schemeClr val="accent5"/>
                </a:solidFill>
              </a:rPr>
              <a:t>help identify improvements to increase the effectiveness of strategies, actions, and teamwork.</a:t>
            </a:r>
          </a:p>
          <a:p>
            <a:pPr>
              <a:spcBef>
                <a:spcPts val="300"/>
              </a:spcBef>
              <a:spcAft>
                <a:spcPts val="300"/>
              </a:spcAft>
            </a:pPr>
            <a:endParaRPr lang="en-AU" b="1" kern="0" dirty="0">
              <a:solidFill>
                <a:schemeClr val="accent2"/>
              </a:solidFill>
            </a:endParaRPr>
          </a:p>
          <a:p>
            <a:endParaRPr lang="en-AU" dirty="0"/>
          </a:p>
        </p:txBody>
      </p:sp>
    </p:spTree>
    <p:extLst>
      <p:ext uri="{BB962C8B-B14F-4D97-AF65-F5344CB8AC3E}">
        <p14:creationId xmlns:p14="http://schemas.microsoft.com/office/powerpoint/2010/main" val="21442578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000" dirty="0"/>
              <a:t>Leading a culture of feedback and growth </a:t>
            </a:r>
          </a:p>
        </p:txBody>
      </p:sp>
      <p:sp>
        <p:nvSpPr>
          <p:cNvPr id="3" name="Content Placeholder 2"/>
          <p:cNvSpPr>
            <a:spLocks noGrp="1"/>
          </p:cNvSpPr>
          <p:nvPr>
            <p:ph idx="1"/>
          </p:nvPr>
        </p:nvSpPr>
        <p:spPr>
          <a:xfrm>
            <a:off x="323851" y="1055716"/>
            <a:ext cx="8461374" cy="5073622"/>
          </a:xfrm>
        </p:spPr>
        <p:txBody>
          <a:bodyPr>
            <a:normAutofit/>
          </a:bodyPr>
          <a:lstStyle/>
          <a:p>
            <a:pPr>
              <a:spcBef>
                <a:spcPts val="300"/>
              </a:spcBef>
              <a:spcAft>
                <a:spcPts val="300"/>
              </a:spcAft>
            </a:pPr>
            <a:r>
              <a:rPr lang="en-AU" sz="1400" b="1" kern="0" dirty="0">
                <a:solidFill>
                  <a:schemeClr val="accent5"/>
                </a:solidFill>
              </a:rPr>
              <a:t>The Lead Professional should familiarise themselves with the principles of effective feedback as outlined in Module 5 – The role of the team. It is recognised that they are critical in developing the conditions essential to creating a feedback-rich culture.</a:t>
            </a:r>
          </a:p>
          <a:p>
            <a:pPr>
              <a:spcBef>
                <a:spcPts val="300"/>
              </a:spcBef>
              <a:spcAft>
                <a:spcPts val="300"/>
              </a:spcAft>
            </a:pPr>
            <a:endParaRPr lang="en-AU" sz="1400" b="1" kern="0" dirty="0">
              <a:solidFill>
                <a:schemeClr val="accent5"/>
              </a:solidFill>
            </a:endParaRPr>
          </a:p>
          <a:p>
            <a:r>
              <a:rPr lang="en-AU" sz="1400" b="1" dirty="0">
                <a:solidFill>
                  <a:schemeClr val="accent5"/>
                </a:solidFill>
              </a:rPr>
              <a:t>The essential elements of a feedback-rich culture include:</a:t>
            </a:r>
          </a:p>
          <a:p>
            <a:pPr marL="285750" lvl="0" indent="-285750">
              <a:buFont typeface="Arial" panose="020B0604020202020204" pitchFamily="34" charset="0"/>
              <a:buChar char="•"/>
            </a:pPr>
            <a:r>
              <a:rPr lang="en-AU" sz="1400" dirty="0">
                <a:solidFill>
                  <a:schemeClr val="accent5"/>
                </a:solidFill>
              </a:rPr>
              <a:t>Safety and trust</a:t>
            </a:r>
            <a:endParaRPr lang="en-AU" sz="1400" b="1" dirty="0">
              <a:solidFill>
                <a:schemeClr val="accent5"/>
              </a:solidFill>
            </a:endParaRPr>
          </a:p>
          <a:p>
            <a:pPr marL="285750" lvl="0" indent="-285750">
              <a:buFont typeface="Arial" panose="020B0604020202020204" pitchFamily="34" charset="0"/>
              <a:buChar char="•"/>
            </a:pPr>
            <a:r>
              <a:rPr lang="en-AU" sz="1400" dirty="0">
                <a:solidFill>
                  <a:schemeClr val="accent5"/>
                </a:solidFill>
              </a:rPr>
              <a:t>Balance</a:t>
            </a:r>
            <a:endParaRPr lang="en-AU" sz="1400" b="1" dirty="0">
              <a:solidFill>
                <a:schemeClr val="accent5"/>
              </a:solidFill>
            </a:endParaRPr>
          </a:p>
          <a:p>
            <a:pPr marL="285750" lvl="0" indent="-285750">
              <a:buFont typeface="Arial" panose="020B0604020202020204" pitchFamily="34" charset="0"/>
              <a:buChar char="•"/>
            </a:pPr>
            <a:r>
              <a:rPr lang="en-AU" sz="1400" dirty="0">
                <a:solidFill>
                  <a:schemeClr val="accent5"/>
                </a:solidFill>
              </a:rPr>
              <a:t>Normalcy</a:t>
            </a:r>
            <a:endParaRPr lang="en-AU" sz="1400" b="1" dirty="0">
              <a:solidFill>
                <a:schemeClr val="accent5"/>
              </a:solidFill>
            </a:endParaRPr>
          </a:p>
          <a:p>
            <a:pPr marL="285750" lvl="0" indent="-285750">
              <a:buFont typeface="Arial" panose="020B0604020202020204" pitchFamily="34" charset="0"/>
              <a:buChar char="•"/>
            </a:pPr>
            <a:r>
              <a:rPr lang="en-AU" sz="1400" dirty="0">
                <a:solidFill>
                  <a:schemeClr val="accent5"/>
                </a:solidFill>
              </a:rPr>
              <a:t>Personal accountability</a:t>
            </a:r>
          </a:p>
          <a:p>
            <a:pPr lvl="0"/>
            <a:endParaRPr lang="en-AU" sz="1400" b="1" dirty="0">
              <a:solidFill>
                <a:schemeClr val="accent5"/>
              </a:solidFill>
            </a:endParaRPr>
          </a:p>
          <a:p>
            <a:pPr lvl="0"/>
            <a:endParaRPr lang="en-AU" sz="1400" b="1" dirty="0">
              <a:solidFill>
                <a:schemeClr val="accent5"/>
              </a:solidFill>
            </a:endParaRPr>
          </a:p>
          <a:p>
            <a:r>
              <a:rPr lang="en-AU" sz="1400" dirty="0">
                <a:solidFill>
                  <a:schemeClr val="accent5"/>
                </a:solidFill>
              </a:rPr>
              <a:t>Advice for giving and </a:t>
            </a:r>
            <a:r>
              <a:rPr lang="en-AU" sz="1400">
                <a:solidFill>
                  <a:schemeClr val="accent5"/>
                </a:solidFill>
              </a:rPr>
              <a:t>receiving feedback is </a:t>
            </a:r>
            <a:r>
              <a:rPr lang="en-AU" sz="1400" dirty="0">
                <a:solidFill>
                  <a:schemeClr val="accent5"/>
                </a:solidFill>
              </a:rPr>
              <a:t>outlined in Module 5. It is critical for the Lead Professional to familiarise themselves with these skills as the behaviour modelled to the team will support a culture of feedback. </a:t>
            </a:r>
            <a:endParaRPr lang="en-AU" dirty="0"/>
          </a:p>
        </p:txBody>
      </p:sp>
    </p:spTree>
    <p:extLst>
      <p:ext uri="{BB962C8B-B14F-4D97-AF65-F5344CB8AC3E}">
        <p14:creationId xmlns:p14="http://schemas.microsoft.com/office/powerpoint/2010/main" val="2847217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000" dirty="0"/>
              <a:t>Engaging the right team and bringing them together</a:t>
            </a:r>
            <a:endParaRPr lang="en-US" sz="2000" dirty="0"/>
          </a:p>
        </p:txBody>
      </p:sp>
      <p:sp>
        <p:nvSpPr>
          <p:cNvPr id="3" name="Content Placeholder 2"/>
          <p:cNvSpPr>
            <a:spLocks noGrp="1"/>
          </p:cNvSpPr>
          <p:nvPr>
            <p:ph idx="1"/>
          </p:nvPr>
        </p:nvSpPr>
        <p:spPr>
          <a:xfrm>
            <a:off x="323851" y="939338"/>
            <a:ext cx="8461374" cy="4829696"/>
          </a:xfrm>
        </p:spPr>
        <p:txBody>
          <a:bodyPr>
            <a:normAutofit/>
          </a:bodyPr>
          <a:lstStyle/>
          <a:p>
            <a:pPr>
              <a:spcBef>
                <a:spcPts val="300"/>
              </a:spcBef>
              <a:spcAft>
                <a:spcPts val="300"/>
              </a:spcAft>
            </a:pPr>
            <a:r>
              <a:rPr lang="en-AU" sz="1400" b="1" dirty="0"/>
              <a:t>Having the right team in place to support the learner and their family through the Team Around the Learner approach is important in creating successful and sustainable outcomes.</a:t>
            </a:r>
          </a:p>
          <a:p>
            <a:pPr>
              <a:spcBef>
                <a:spcPts val="300"/>
              </a:spcBef>
              <a:spcAft>
                <a:spcPts val="300"/>
              </a:spcAft>
            </a:pPr>
            <a:endParaRPr lang="en-AU" sz="1400" dirty="0"/>
          </a:p>
          <a:p>
            <a:pPr marL="342900" indent="-342900">
              <a:spcBef>
                <a:spcPts val="300"/>
              </a:spcBef>
              <a:spcAft>
                <a:spcPts val="300"/>
              </a:spcAft>
              <a:buFont typeface="Arial" panose="020B0604020202020204" pitchFamily="34" charset="0"/>
              <a:buChar char="•"/>
            </a:pPr>
            <a:r>
              <a:rPr lang="en-AU" sz="1400" dirty="0">
                <a:solidFill>
                  <a:schemeClr val="accent5"/>
                </a:solidFill>
              </a:rPr>
              <a:t>Teams are made up of people who have </a:t>
            </a:r>
            <a:r>
              <a:rPr lang="en-AU" sz="1400" b="1" dirty="0">
                <a:solidFill>
                  <a:schemeClr val="accent5"/>
                </a:solidFill>
              </a:rPr>
              <a:t>natural</a:t>
            </a:r>
            <a:r>
              <a:rPr lang="en-AU" sz="1400" dirty="0">
                <a:solidFill>
                  <a:schemeClr val="accent5"/>
                </a:solidFill>
              </a:rPr>
              <a:t>, </a:t>
            </a:r>
            <a:r>
              <a:rPr lang="en-AU" sz="1400" b="1" dirty="0">
                <a:solidFill>
                  <a:schemeClr val="accent5"/>
                </a:solidFill>
              </a:rPr>
              <a:t>community </a:t>
            </a:r>
            <a:r>
              <a:rPr lang="en-AU" sz="1400" dirty="0">
                <a:solidFill>
                  <a:schemeClr val="accent5"/>
                </a:solidFill>
              </a:rPr>
              <a:t>and </a:t>
            </a:r>
            <a:r>
              <a:rPr lang="en-AU" sz="1400" b="1" dirty="0">
                <a:solidFill>
                  <a:schemeClr val="accent5"/>
                </a:solidFill>
              </a:rPr>
              <a:t>formal support relationships with the learner. </a:t>
            </a:r>
            <a:r>
              <a:rPr lang="en-AU" sz="1400" dirty="0">
                <a:solidFill>
                  <a:schemeClr val="accent5"/>
                </a:solidFill>
              </a:rPr>
              <a:t> Examples of team members include health professionals, education professionals, external community agencies, other government departments, relatives, friends and community members who are connected to the learner. </a:t>
            </a:r>
          </a:p>
          <a:p>
            <a:pPr marL="177800" indent="-177800">
              <a:spcBef>
                <a:spcPts val="300"/>
              </a:spcBef>
              <a:spcAft>
                <a:spcPts val="300"/>
              </a:spcAft>
            </a:pPr>
            <a:endParaRPr lang="en-AU" sz="1400" dirty="0">
              <a:solidFill>
                <a:schemeClr val="accent5"/>
              </a:solidFill>
            </a:endParaRPr>
          </a:p>
          <a:p>
            <a:pPr marL="342900" indent="-342900">
              <a:spcBef>
                <a:spcPts val="300"/>
              </a:spcBef>
              <a:spcAft>
                <a:spcPts val="300"/>
              </a:spcAft>
              <a:buFont typeface="Arial" panose="020B0604020202020204" pitchFamily="34" charset="0"/>
              <a:buChar char="•"/>
            </a:pPr>
            <a:r>
              <a:rPr lang="en-AU" sz="1400" dirty="0">
                <a:solidFill>
                  <a:schemeClr val="accent5"/>
                </a:solidFill>
              </a:rPr>
              <a:t>As learners and their needs are different, the composition of the team and the skills required will vary for each learner.</a:t>
            </a:r>
          </a:p>
          <a:p>
            <a:pPr marL="177800" indent="-177800">
              <a:spcBef>
                <a:spcPts val="300"/>
              </a:spcBef>
              <a:spcAft>
                <a:spcPts val="300"/>
              </a:spcAft>
            </a:pPr>
            <a:endParaRPr lang="en-AU" sz="1400" dirty="0">
              <a:solidFill>
                <a:schemeClr val="accent5"/>
              </a:solidFill>
            </a:endParaRPr>
          </a:p>
          <a:p>
            <a:pPr marL="342900" indent="-342900">
              <a:spcBef>
                <a:spcPts val="300"/>
              </a:spcBef>
              <a:spcAft>
                <a:spcPts val="300"/>
              </a:spcAft>
              <a:buFont typeface="Arial" panose="020B0604020202020204" pitchFamily="34" charset="0"/>
              <a:buChar char="•"/>
            </a:pPr>
            <a:r>
              <a:rPr lang="en-AU" sz="1400" dirty="0">
                <a:solidFill>
                  <a:schemeClr val="accent5"/>
                </a:solidFill>
              </a:rPr>
              <a:t>Engagement of the learner and family in building the team is the best practice.</a:t>
            </a:r>
          </a:p>
          <a:p>
            <a:pPr marL="177800" indent="-177800">
              <a:spcBef>
                <a:spcPts val="300"/>
              </a:spcBef>
              <a:spcAft>
                <a:spcPts val="300"/>
              </a:spcAft>
            </a:pPr>
            <a:endParaRPr lang="en-AU" sz="1400" dirty="0">
              <a:solidFill>
                <a:schemeClr val="accent5"/>
              </a:solidFill>
            </a:endParaRPr>
          </a:p>
          <a:p>
            <a:pPr marL="342900" indent="-342900">
              <a:spcBef>
                <a:spcPts val="300"/>
              </a:spcBef>
              <a:spcAft>
                <a:spcPts val="300"/>
              </a:spcAft>
              <a:buFont typeface="Arial" panose="020B0604020202020204" pitchFamily="34" charset="0"/>
              <a:buChar char="•"/>
            </a:pPr>
            <a:r>
              <a:rPr lang="en-AU" sz="1400" dirty="0">
                <a:solidFill>
                  <a:schemeClr val="accent5"/>
                </a:solidFill>
              </a:rPr>
              <a:t>The Lead Professional should explain the Team Around the Learner approach to team members and the important roles they can play.</a:t>
            </a:r>
          </a:p>
          <a:p>
            <a:pPr marL="177800" indent="-177800">
              <a:spcBef>
                <a:spcPts val="300"/>
              </a:spcBef>
              <a:spcAft>
                <a:spcPts val="300"/>
              </a:spcAft>
            </a:pPr>
            <a:endParaRPr lang="en-AU" sz="1400" dirty="0">
              <a:solidFill>
                <a:schemeClr val="accent5"/>
              </a:solidFill>
            </a:endParaRPr>
          </a:p>
          <a:p>
            <a:pPr marL="342900" indent="-342900">
              <a:spcBef>
                <a:spcPts val="300"/>
              </a:spcBef>
              <a:spcAft>
                <a:spcPts val="300"/>
              </a:spcAft>
              <a:buFont typeface="Arial" panose="020B0604020202020204" pitchFamily="34" charset="0"/>
              <a:buChar char="•"/>
            </a:pPr>
            <a:r>
              <a:rPr lang="en-AU" sz="1400" dirty="0">
                <a:solidFill>
                  <a:schemeClr val="accent5"/>
                </a:solidFill>
              </a:rPr>
              <a:t>The team should ensure that learning engagement is a priority goal throughout the process.</a:t>
            </a:r>
          </a:p>
          <a:p>
            <a:endParaRPr lang="en-US" dirty="0">
              <a:solidFill>
                <a:schemeClr val="accent5"/>
              </a:solidFill>
            </a:endParaRPr>
          </a:p>
          <a:p>
            <a:endParaRPr lang="en-US" dirty="0"/>
          </a:p>
        </p:txBody>
      </p:sp>
      <p:sp>
        <p:nvSpPr>
          <p:cNvPr id="4" name="Content Placeholder 3"/>
          <p:cNvSpPr>
            <a:spLocks noGrp="1"/>
          </p:cNvSpPr>
          <p:nvPr>
            <p:ph sz="quarter" idx="4294967295"/>
          </p:nvPr>
        </p:nvSpPr>
        <p:spPr>
          <a:xfrm>
            <a:off x="5076825" y="1520825"/>
            <a:ext cx="4067175" cy="4608513"/>
          </a:xfrm>
        </p:spPr>
        <p:txBody>
          <a:bodyPr/>
          <a:lstStyle/>
          <a:p>
            <a:endParaRPr lang="en-US" dirty="0"/>
          </a:p>
          <a:p>
            <a:endParaRPr lang="en-US" dirty="0"/>
          </a:p>
        </p:txBody>
      </p:sp>
    </p:spTree>
    <p:extLst>
      <p:ext uri="{BB962C8B-B14F-4D97-AF65-F5344CB8AC3E}">
        <p14:creationId xmlns:p14="http://schemas.microsoft.com/office/powerpoint/2010/main" val="4777600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000" dirty="0"/>
              <a:t>Identifying the need to escalate issues and asking for help</a:t>
            </a:r>
          </a:p>
        </p:txBody>
      </p:sp>
      <p:sp>
        <p:nvSpPr>
          <p:cNvPr id="3" name="Content Placeholder 2"/>
          <p:cNvSpPr>
            <a:spLocks noGrp="1"/>
          </p:cNvSpPr>
          <p:nvPr>
            <p:ph idx="1"/>
          </p:nvPr>
        </p:nvSpPr>
        <p:spPr>
          <a:xfrm>
            <a:off x="323851" y="922713"/>
            <a:ext cx="8461374" cy="5206625"/>
          </a:xfrm>
        </p:spPr>
        <p:txBody>
          <a:bodyPr>
            <a:normAutofit/>
          </a:bodyPr>
          <a:lstStyle/>
          <a:p>
            <a:pPr>
              <a:spcBef>
                <a:spcPts val="300"/>
              </a:spcBef>
              <a:spcAft>
                <a:spcPts val="300"/>
              </a:spcAft>
            </a:pPr>
            <a:r>
              <a:rPr lang="en-AU" sz="1400" b="1" kern="0" dirty="0">
                <a:solidFill>
                  <a:schemeClr val="accent5"/>
                </a:solidFill>
              </a:rPr>
              <a:t>As the Lead Professional, it is important to understand when there may be a need to escalate issues that arise in team meetings.</a:t>
            </a:r>
          </a:p>
          <a:p>
            <a:pPr>
              <a:spcBef>
                <a:spcPts val="300"/>
              </a:spcBef>
              <a:spcAft>
                <a:spcPts val="300"/>
              </a:spcAft>
            </a:pPr>
            <a:r>
              <a:rPr lang="en-AU" sz="1400" dirty="0">
                <a:solidFill>
                  <a:schemeClr val="accent5"/>
                </a:solidFill>
              </a:rPr>
              <a:t>An issue may be an important topic or action that is causing a problem, debate or frustrations within the team. Issues should be addressed early, as it is often easier to have a difficult conversation earlier rather than later. </a:t>
            </a:r>
          </a:p>
          <a:p>
            <a:pPr>
              <a:spcBef>
                <a:spcPts val="300"/>
              </a:spcBef>
              <a:spcAft>
                <a:spcPts val="300"/>
              </a:spcAft>
            </a:pPr>
            <a:endParaRPr lang="en-AU" sz="800" dirty="0">
              <a:solidFill>
                <a:schemeClr val="accent5"/>
              </a:solidFill>
            </a:endParaRPr>
          </a:p>
          <a:p>
            <a:pPr>
              <a:spcBef>
                <a:spcPts val="300"/>
              </a:spcBef>
              <a:spcAft>
                <a:spcPts val="300"/>
              </a:spcAft>
            </a:pPr>
            <a:r>
              <a:rPr lang="en-AU" sz="1400" dirty="0">
                <a:solidFill>
                  <a:schemeClr val="accent5"/>
                </a:solidFill>
              </a:rPr>
              <a:t>There are a number of options available to the Lead Professional for managing issues depending on their severity:</a:t>
            </a:r>
          </a:p>
          <a:p>
            <a:pPr>
              <a:spcBef>
                <a:spcPts val="300"/>
              </a:spcBef>
              <a:spcAft>
                <a:spcPts val="300"/>
              </a:spcAft>
              <a:buFont typeface="+mj-lt"/>
              <a:buAutoNum type="arabicPeriod"/>
            </a:pPr>
            <a:r>
              <a:rPr lang="en-AU" sz="1400" b="1" dirty="0">
                <a:solidFill>
                  <a:schemeClr val="accent5"/>
                </a:solidFill>
              </a:rPr>
              <a:t>Recognise the issue. </a:t>
            </a:r>
            <a:r>
              <a:rPr lang="en-AU" sz="1400" dirty="0">
                <a:solidFill>
                  <a:schemeClr val="accent5"/>
                </a:solidFill>
              </a:rPr>
              <a:t>Under no circumstances should issues be ignored. Any issue that arises during the Team Around the Learner approach should be addressed as soon as possible. </a:t>
            </a:r>
          </a:p>
          <a:p>
            <a:pPr>
              <a:spcBef>
                <a:spcPts val="300"/>
              </a:spcBef>
              <a:spcAft>
                <a:spcPts val="300"/>
              </a:spcAft>
              <a:buFont typeface="+mj-lt"/>
              <a:buAutoNum type="arabicPeriod"/>
            </a:pPr>
            <a:r>
              <a:rPr lang="en-AU" sz="1400" b="1" dirty="0">
                <a:solidFill>
                  <a:schemeClr val="accent5"/>
                </a:solidFill>
              </a:rPr>
              <a:t>Manage the issues within the team. </a:t>
            </a:r>
            <a:r>
              <a:rPr lang="en-AU" sz="1400" dirty="0">
                <a:solidFill>
                  <a:schemeClr val="accent5"/>
                </a:solidFill>
              </a:rPr>
              <a:t>This involves keeping the issues within the team and working together to identify a solution. During this stage, the Lead Professional may wish to set expectations for when issues should be resolved. If the issue cannot be resolved within the team it may need to be escalated.  </a:t>
            </a:r>
          </a:p>
          <a:p>
            <a:pPr>
              <a:spcBef>
                <a:spcPts val="300"/>
              </a:spcBef>
              <a:spcAft>
                <a:spcPts val="300"/>
              </a:spcAft>
              <a:buFont typeface="+mj-lt"/>
              <a:buAutoNum type="arabicPeriod"/>
            </a:pPr>
            <a:r>
              <a:rPr lang="en-AU" sz="1400" b="1" dirty="0">
                <a:solidFill>
                  <a:schemeClr val="accent5"/>
                </a:solidFill>
              </a:rPr>
              <a:t>Escalate the issues as appropriate.</a:t>
            </a:r>
            <a:r>
              <a:rPr lang="en-AU" sz="1400" dirty="0">
                <a:solidFill>
                  <a:schemeClr val="accent5"/>
                </a:solidFill>
              </a:rPr>
              <a:t> In some cases, you may not be able to identify a solution within the team. This may be due to a lack of authority, effort or resources that are available. In such situations the Lead Professional should seek support from key leaders within the school or the region.</a:t>
            </a:r>
          </a:p>
          <a:p>
            <a:pPr>
              <a:spcBef>
                <a:spcPts val="300"/>
              </a:spcBef>
              <a:spcAft>
                <a:spcPts val="300"/>
              </a:spcAft>
            </a:pPr>
            <a:endParaRPr lang="en-AU" b="1" kern="0" dirty="0">
              <a:solidFill>
                <a:schemeClr val="accent2"/>
              </a:solidFill>
            </a:endParaRPr>
          </a:p>
          <a:p>
            <a:endParaRPr lang="en-AU" dirty="0"/>
          </a:p>
        </p:txBody>
      </p:sp>
      <p:grpSp>
        <p:nvGrpSpPr>
          <p:cNvPr id="7" name="Group 6"/>
          <p:cNvGrpSpPr/>
          <p:nvPr/>
        </p:nvGrpSpPr>
        <p:grpSpPr>
          <a:xfrm>
            <a:off x="2469763" y="5141110"/>
            <a:ext cx="4608512" cy="1399788"/>
            <a:chOff x="2312680" y="4521477"/>
            <a:chExt cx="5540055" cy="1807353"/>
          </a:xfrm>
        </p:grpSpPr>
        <p:sp>
          <p:nvSpPr>
            <p:cNvPr id="8" name="Oval 7"/>
            <p:cNvSpPr/>
            <p:nvPr/>
          </p:nvSpPr>
          <p:spPr>
            <a:xfrm>
              <a:off x="6045716" y="4521477"/>
              <a:ext cx="1807019" cy="1807353"/>
            </a:xfrm>
            <a:prstGeom prst="ellipse">
              <a:avLst/>
            </a:prstGeom>
          </p:spPr>
          <p:style>
            <a:lnRef idx="2">
              <a:schemeClr val="lt1">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sp>
        <p:sp>
          <p:nvSpPr>
            <p:cNvPr id="9" name="Freeform 8"/>
            <p:cNvSpPr/>
            <p:nvPr/>
          </p:nvSpPr>
          <p:spPr>
            <a:xfrm>
              <a:off x="6105715" y="4581733"/>
              <a:ext cx="1687021" cy="1686842"/>
            </a:xfrm>
            <a:custGeom>
              <a:avLst/>
              <a:gdLst>
                <a:gd name="connsiteX0" fmla="*/ 0 w 1687021"/>
                <a:gd name="connsiteY0" fmla="*/ 843421 h 1686842"/>
                <a:gd name="connsiteX1" fmla="*/ 843511 w 1687021"/>
                <a:gd name="connsiteY1" fmla="*/ 0 h 1686842"/>
                <a:gd name="connsiteX2" fmla="*/ 1687022 w 1687021"/>
                <a:gd name="connsiteY2" fmla="*/ 843421 h 1686842"/>
                <a:gd name="connsiteX3" fmla="*/ 843511 w 1687021"/>
                <a:gd name="connsiteY3" fmla="*/ 1686842 h 1686842"/>
                <a:gd name="connsiteX4" fmla="*/ 0 w 1687021"/>
                <a:gd name="connsiteY4" fmla="*/ 843421 h 1686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021" h="1686842">
                  <a:moveTo>
                    <a:pt x="0" y="843421"/>
                  </a:moveTo>
                  <a:cubicBezTo>
                    <a:pt x="0" y="377612"/>
                    <a:pt x="377653" y="0"/>
                    <a:pt x="843511" y="0"/>
                  </a:cubicBezTo>
                  <a:cubicBezTo>
                    <a:pt x="1309369" y="0"/>
                    <a:pt x="1687022" y="377612"/>
                    <a:pt x="1687022" y="843421"/>
                  </a:cubicBezTo>
                  <a:cubicBezTo>
                    <a:pt x="1687022" y="1309230"/>
                    <a:pt x="1309369" y="1686842"/>
                    <a:pt x="843511" y="1686842"/>
                  </a:cubicBezTo>
                  <a:cubicBezTo>
                    <a:pt x="377653" y="1686842"/>
                    <a:pt x="0" y="1309230"/>
                    <a:pt x="0" y="843421"/>
                  </a:cubicBezTo>
                  <a:close/>
                </a:path>
              </a:pathLst>
            </a:custGeom>
          </p:spPr>
          <p:style>
            <a:lnRef idx="2">
              <a:schemeClr val="accent1">
                <a:shade val="5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64031" tIns="263883" rIns="264031" bIns="263883" numCol="1" spcCol="1270" anchor="ctr" anchorCtr="0">
              <a:noAutofit/>
            </a:bodyPr>
            <a:lstStyle/>
            <a:p>
              <a:pPr lvl="0" algn="ctr" defTabSz="800100">
                <a:lnSpc>
                  <a:spcPct val="90000"/>
                </a:lnSpc>
                <a:spcBef>
                  <a:spcPct val="0"/>
                </a:spcBef>
                <a:spcAft>
                  <a:spcPct val="35000"/>
                </a:spcAft>
              </a:pPr>
              <a:r>
                <a:rPr lang="en-AU" sz="1200" b="1" kern="1200" dirty="0"/>
                <a:t>Escalate the issue as appropriate</a:t>
              </a:r>
            </a:p>
          </p:txBody>
        </p:sp>
        <p:sp>
          <p:nvSpPr>
            <p:cNvPr id="10" name="Teardrop 9"/>
            <p:cNvSpPr/>
            <p:nvPr/>
          </p:nvSpPr>
          <p:spPr>
            <a:xfrm rot="2700000">
              <a:off x="4180286" y="4523662"/>
              <a:ext cx="1802666" cy="1802666"/>
            </a:xfrm>
            <a:prstGeom prst="teardrop">
              <a:avLst>
                <a:gd name="adj" fmla="val 100000"/>
              </a:avLst>
            </a:prstGeom>
          </p:spPr>
          <p:style>
            <a:lnRef idx="2">
              <a:schemeClr val="lt1">
                <a:hueOff val="0"/>
                <a:satOff val="0"/>
                <a:lumOff val="0"/>
                <a:alphaOff val="0"/>
              </a:schemeClr>
            </a:lnRef>
            <a:fillRef idx="1">
              <a:schemeClr val="accent1">
                <a:shade val="50000"/>
                <a:hueOff val="11637"/>
                <a:satOff val="16422"/>
                <a:lumOff val="20661"/>
                <a:alphaOff val="0"/>
              </a:schemeClr>
            </a:fillRef>
            <a:effectRef idx="0">
              <a:schemeClr val="accent1">
                <a:shade val="50000"/>
                <a:hueOff val="11637"/>
                <a:satOff val="16422"/>
                <a:lumOff val="20661"/>
                <a:alphaOff val="0"/>
              </a:schemeClr>
            </a:effectRef>
            <a:fontRef idx="minor">
              <a:schemeClr val="lt1"/>
            </a:fontRef>
          </p:style>
        </p:sp>
        <p:sp>
          <p:nvSpPr>
            <p:cNvPr id="11" name="Freeform 10"/>
            <p:cNvSpPr/>
            <p:nvPr/>
          </p:nvSpPr>
          <p:spPr>
            <a:xfrm>
              <a:off x="4238109" y="4581733"/>
              <a:ext cx="1687021" cy="1686842"/>
            </a:xfrm>
            <a:custGeom>
              <a:avLst/>
              <a:gdLst>
                <a:gd name="connsiteX0" fmla="*/ 0 w 1687021"/>
                <a:gd name="connsiteY0" fmla="*/ 843421 h 1686842"/>
                <a:gd name="connsiteX1" fmla="*/ 843511 w 1687021"/>
                <a:gd name="connsiteY1" fmla="*/ 0 h 1686842"/>
                <a:gd name="connsiteX2" fmla="*/ 1687022 w 1687021"/>
                <a:gd name="connsiteY2" fmla="*/ 843421 h 1686842"/>
                <a:gd name="connsiteX3" fmla="*/ 843511 w 1687021"/>
                <a:gd name="connsiteY3" fmla="*/ 1686842 h 1686842"/>
                <a:gd name="connsiteX4" fmla="*/ 0 w 1687021"/>
                <a:gd name="connsiteY4" fmla="*/ 843421 h 1686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021" h="1686842">
                  <a:moveTo>
                    <a:pt x="0" y="843421"/>
                  </a:moveTo>
                  <a:cubicBezTo>
                    <a:pt x="0" y="377612"/>
                    <a:pt x="377653" y="0"/>
                    <a:pt x="843511" y="0"/>
                  </a:cubicBezTo>
                  <a:cubicBezTo>
                    <a:pt x="1309369" y="0"/>
                    <a:pt x="1687022" y="377612"/>
                    <a:pt x="1687022" y="843421"/>
                  </a:cubicBezTo>
                  <a:cubicBezTo>
                    <a:pt x="1687022" y="1309230"/>
                    <a:pt x="1309369" y="1686842"/>
                    <a:pt x="843511" y="1686842"/>
                  </a:cubicBezTo>
                  <a:cubicBezTo>
                    <a:pt x="377653" y="1686842"/>
                    <a:pt x="0" y="1309230"/>
                    <a:pt x="0" y="843421"/>
                  </a:cubicBezTo>
                  <a:close/>
                </a:path>
              </a:pathLst>
            </a:custGeom>
          </p:spPr>
          <p:style>
            <a:lnRef idx="2">
              <a:schemeClr val="accent1">
                <a:shade val="50000"/>
                <a:hueOff val="11637"/>
                <a:satOff val="16422"/>
                <a:lumOff val="20661"/>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64031" tIns="263883" rIns="264031" bIns="263883" numCol="1" spcCol="1270" anchor="ctr" anchorCtr="0">
              <a:noAutofit/>
            </a:bodyPr>
            <a:lstStyle/>
            <a:p>
              <a:pPr lvl="0" algn="ctr" defTabSz="800100">
                <a:lnSpc>
                  <a:spcPct val="90000"/>
                </a:lnSpc>
                <a:spcBef>
                  <a:spcPct val="0"/>
                </a:spcBef>
                <a:spcAft>
                  <a:spcPct val="35000"/>
                </a:spcAft>
              </a:pPr>
              <a:r>
                <a:rPr lang="en-AU" sz="1200" b="1" kern="1200" dirty="0"/>
                <a:t>Manage the issue within the team</a:t>
              </a:r>
            </a:p>
          </p:txBody>
        </p:sp>
        <p:sp>
          <p:nvSpPr>
            <p:cNvPr id="12" name="Teardrop 11"/>
            <p:cNvSpPr/>
            <p:nvPr/>
          </p:nvSpPr>
          <p:spPr>
            <a:xfrm rot="2700000">
              <a:off x="2312680" y="4523662"/>
              <a:ext cx="1802666" cy="1802666"/>
            </a:xfrm>
            <a:prstGeom prst="teardrop">
              <a:avLst>
                <a:gd name="adj" fmla="val 100000"/>
              </a:avLst>
            </a:prstGeom>
          </p:spPr>
          <p:style>
            <a:lnRef idx="2">
              <a:schemeClr val="lt1">
                <a:hueOff val="0"/>
                <a:satOff val="0"/>
                <a:lumOff val="0"/>
                <a:alphaOff val="0"/>
              </a:schemeClr>
            </a:lnRef>
            <a:fillRef idx="1">
              <a:schemeClr val="accent1">
                <a:shade val="50000"/>
                <a:hueOff val="11637"/>
                <a:satOff val="16422"/>
                <a:lumOff val="20661"/>
                <a:alphaOff val="0"/>
              </a:schemeClr>
            </a:fillRef>
            <a:effectRef idx="0">
              <a:schemeClr val="accent1">
                <a:shade val="50000"/>
                <a:hueOff val="11637"/>
                <a:satOff val="16422"/>
                <a:lumOff val="20661"/>
                <a:alphaOff val="0"/>
              </a:schemeClr>
            </a:effectRef>
            <a:fontRef idx="minor">
              <a:schemeClr val="lt1"/>
            </a:fontRef>
          </p:style>
        </p:sp>
        <p:sp>
          <p:nvSpPr>
            <p:cNvPr id="13" name="Freeform 12"/>
            <p:cNvSpPr/>
            <p:nvPr/>
          </p:nvSpPr>
          <p:spPr>
            <a:xfrm>
              <a:off x="2370503" y="4581733"/>
              <a:ext cx="1687021" cy="1686842"/>
            </a:xfrm>
            <a:custGeom>
              <a:avLst/>
              <a:gdLst>
                <a:gd name="connsiteX0" fmla="*/ 0 w 1687021"/>
                <a:gd name="connsiteY0" fmla="*/ 843421 h 1686842"/>
                <a:gd name="connsiteX1" fmla="*/ 843511 w 1687021"/>
                <a:gd name="connsiteY1" fmla="*/ 0 h 1686842"/>
                <a:gd name="connsiteX2" fmla="*/ 1687022 w 1687021"/>
                <a:gd name="connsiteY2" fmla="*/ 843421 h 1686842"/>
                <a:gd name="connsiteX3" fmla="*/ 843511 w 1687021"/>
                <a:gd name="connsiteY3" fmla="*/ 1686842 h 1686842"/>
                <a:gd name="connsiteX4" fmla="*/ 0 w 1687021"/>
                <a:gd name="connsiteY4" fmla="*/ 843421 h 1686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021" h="1686842">
                  <a:moveTo>
                    <a:pt x="0" y="843421"/>
                  </a:moveTo>
                  <a:cubicBezTo>
                    <a:pt x="0" y="377612"/>
                    <a:pt x="377653" y="0"/>
                    <a:pt x="843511" y="0"/>
                  </a:cubicBezTo>
                  <a:cubicBezTo>
                    <a:pt x="1309369" y="0"/>
                    <a:pt x="1687022" y="377612"/>
                    <a:pt x="1687022" y="843421"/>
                  </a:cubicBezTo>
                  <a:cubicBezTo>
                    <a:pt x="1687022" y="1309230"/>
                    <a:pt x="1309369" y="1686842"/>
                    <a:pt x="843511" y="1686842"/>
                  </a:cubicBezTo>
                  <a:cubicBezTo>
                    <a:pt x="377653" y="1686842"/>
                    <a:pt x="0" y="1309230"/>
                    <a:pt x="0" y="843421"/>
                  </a:cubicBezTo>
                  <a:close/>
                </a:path>
              </a:pathLst>
            </a:custGeom>
          </p:spPr>
          <p:style>
            <a:lnRef idx="2">
              <a:schemeClr val="accent1">
                <a:shade val="50000"/>
                <a:hueOff val="11637"/>
                <a:satOff val="16422"/>
                <a:lumOff val="20661"/>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64031" tIns="263883" rIns="264031" bIns="263883" numCol="1" spcCol="1270" anchor="ctr" anchorCtr="0">
              <a:noAutofit/>
            </a:bodyPr>
            <a:lstStyle/>
            <a:p>
              <a:pPr lvl="0" algn="ctr" defTabSz="800100">
                <a:lnSpc>
                  <a:spcPct val="90000"/>
                </a:lnSpc>
                <a:spcBef>
                  <a:spcPct val="0"/>
                </a:spcBef>
                <a:spcAft>
                  <a:spcPct val="35000"/>
                </a:spcAft>
              </a:pPr>
              <a:r>
                <a:rPr lang="en-AU" sz="1200" b="1" kern="1200" dirty="0"/>
                <a:t>Recognise the issue</a:t>
              </a:r>
            </a:p>
          </p:txBody>
        </p:sp>
      </p:grpSp>
    </p:spTree>
    <p:extLst>
      <p:ext uri="{BB962C8B-B14F-4D97-AF65-F5344CB8AC3E}">
        <p14:creationId xmlns:p14="http://schemas.microsoft.com/office/powerpoint/2010/main" val="975284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851" y="372131"/>
            <a:ext cx="8460150" cy="592146"/>
          </a:xfrm>
        </p:spPr>
        <p:txBody>
          <a:bodyPr>
            <a:normAutofit fontScale="90000"/>
          </a:bodyPr>
          <a:lstStyle/>
          <a:p>
            <a:r>
              <a:rPr lang="en-AU" sz="2400" dirty="0"/>
              <a:t>Engaging the right team and bringing them together</a:t>
            </a:r>
            <a:br>
              <a:rPr lang="en-AU" sz="2400" dirty="0"/>
            </a:br>
            <a:br>
              <a:rPr lang="en-AU" sz="2400" dirty="0"/>
            </a:br>
            <a:r>
              <a:rPr lang="en-AU" sz="1800" dirty="0"/>
              <a:t>Identifying and communicating team involvement.</a:t>
            </a:r>
            <a:br>
              <a:rPr lang="en-AU" sz="2400" dirty="0">
                <a:solidFill>
                  <a:schemeClr val="accent2"/>
                </a:solidFill>
              </a:rPr>
            </a:br>
            <a:endParaRPr lang="en-AU" dirty="0"/>
          </a:p>
        </p:txBody>
      </p:sp>
      <p:sp>
        <p:nvSpPr>
          <p:cNvPr id="5" name="Content Placeholder 4"/>
          <p:cNvSpPr>
            <a:spLocks noGrp="1"/>
          </p:cNvSpPr>
          <p:nvPr>
            <p:ph idx="1"/>
          </p:nvPr>
        </p:nvSpPr>
        <p:spPr>
          <a:xfrm>
            <a:off x="323852" y="1520825"/>
            <a:ext cx="2555873" cy="4608513"/>
          </a:xfrm>
        </p:spPr>
        <p:txBody>
          <a:bodyPr>
            <a:normAutofit/>
          </a:bodyPr>
          <a:lstStyle/>
          <a:p>
            <a:pPr>
              <a:spcBef>
                <a:spcPts val="300"/>
              </a:spcBef>
              <a:spcAft>
                <a:spcPts val="300"/>
              </a:spcAft>
            </a:pPr>
            <a:r>
              <a:rPr lang="en-AU" sz="1400" b="1" kern="0" dirty="0">
                <a:solidFill>
                  <a:schemeClr val="accent5"/>
                </a:solidFill>
              </a:rPr>
              <a:t>A team approach</a:t>
            </a:r>
          </a:p>
          <a:p>
            <a:pPr>
              <a:spcBef>
                <a:spcPts val="300"/>
              </a:spcBef>
              <a:spcAft>
                <a:spcPts val="300"/>
              </a:spcAft>
            </a:pPr>
            <a:r>
              <a:rPr lang="en-AU" sz="1400" kern="0" dirty="0">
                <a:solidFill>
                  <a:schemeClr val="accent5"/>
                </a:solidFill>
              </a:rPr>
              <a:t>At different points in the Team Around the Learner approach, individuals will be identified and invited to join the learner's team. Contacting the team members may be undertaken by the Lead Professional on their own or with the learner and family. </a:t>
            </a:r>
          </a:p>
          <a:p>
            <a:pPr>
              <a:spcBef>
                <a:spcPts val="300"/>
              </a:spcBef>
              <a:spcAft>
                <a:spcPts val="300"/>
              </a:spcAft>
            </a:pPr>
            <a:endParaRPr lang="en-AU" sz="1400" kern="0" dirty="0">
              <a:solidFill>
                <a:schemeClr val="accent5"/>
              </a:solidFill>
            </a:endParaRPr>
          </a:p>
          <a:p>
            <a:pPr>
              <a:spcBef>
                <a:spcPts val="300"/>
              </a:spcBef>
              <a:spcAft>
                <a:spcPts val="300"/>
              </a:spcAft>
            </a:pPr>
            <a:r>
              <a:rPr lang="en-AU" sz="1400" kern="0" dirty="0">
                <a:solidFill>
                  <a:schemeClr val="accent5"/>
                </a:solidFill>
              </a:rPr>
              <a:t>The learner should feel involved in the process and given the choice but should not feel as though it is all their responsibility</a:t>
            </a:r>
            <a:r>
              <a:rPr lang="en-AU" sz="1400" kern="0" dirty="0"/>
              <a:t>. </a:t>
            </a:r>
          </a:p>
          <a:p>
            <a:endParaRPr lang="en-AU" dirty="0"/>
          </a:p>
        </p:txBody>
      </p:sp>
      <p:sp>
        <p:nvSpPr>
          <p:cNvPr id="6" name="Content Placeholder 5"/>
          <p:cNvSpPr>
            <a:spLocks noGrp="1"/>
          </p:cNvSpPr>
          <p:nvPr>
            <p:ph sz="quarter" idx="14"/>
          </p:nvPr>
        </p:nvSpPr>
        <p:spPr/>
        <p:txBody>
          <a:bodyPr>
            <a:normAutofit fontScale="92500" lnSpcReduction="10000"/>
          </a:bodyPr>
          <a:lstStyle/>
          <a:p>
            <a:pPr>
              <a:spcBef>
                <a:spcPts val="300"/>
              </a:spcBef>
              <a:spcAft>
                <a:spcPts val="300"/>
              </a:spcAft>
            </a:pPr>
            <a:r>
              <a:rPr lang="en-AU" sz="1500" b="1" kern="0" dirty="0">
                <a:solidFill>
                  <a:schemeClr val="accent5"/>
                </a:solidFill>
              </a:rPr>
              <a:t>Identifying and contacting</a:t>
            </a:r>
          </a:p>
          <a:p>
            <a:pPr>
              <a:spcBef>
                <a:spcPts val="300"/>
              </a:spcBef>
              <a:spcAft>
                <a:spcPts val="300"/>
              </a:spcAft>
            </a:pPr>
            <a:r>
              <a:rPr lang="en-AU" sz="1500" kern="0" dirty="0">
                <a:solidFill>
                  <a:schemeClr val="accent5"/>
                </a:solidFill>
              </a:rPr>
              <a:t>As team members are invited, their levels of engagement and willingness to participate as part of the team should be ascertained. </a:t>
            </a:r>
          </a:p>
          <a:p>
            <a:pPr>
              <a:spcBef>
                <a:spcPts val="300"/>
              </a:spcBef>
              <a:spcAft>
                <a:spcPts val="300"/>
              </a:spcAft>
            </a:pPr>
            <a:r>
              <a:rPr lang="en-AU" sz="1500" kern="0" dirty="0">
                <a:solidFill>
                  <a:schemeClr val="accent5"/>
                </a:solidFill>
              </a:rPr>
              <a:t>Before joining the team, the Lead Professional should brief team members on:</a:t>
            </a:r>
          </a:p>
          <a:p>
            <a:pPr marL="285750" indent="-285750">
              <a:spcBef>
                <a:spcPts val="300"/>
              </a:spcBef>
              <a:spcAft>
                <a:spcPts val="300"/>
              </a:spcAft>
              <a:buFont typeface="Arial" panose="020B0604020202020204" pitchFamily="34" charset="0"/>
              <a:buChar char="•"/>
            </a:pPr>
            <a:r>
              <a:rPr lang="en-AU" sz="1500" kern="0" dirty="0">
                <a:solidFill>
                  <a:schemeClr val="accent5"/>
                </a:solidFill>
              </a:rPr>
              <a:t>The Team Around the Learner approach</a:t>
            </a:r>
          </a:p>
          <a:p>
            <a:pPr marL="285750" indent="-285750">
              <a:spcBef>
                <a:spcPts val="300"/>
              </a:spcBef>
              <a:spcAft>
                <a:spcPts val="300"/>
              </a:spcAft>
              <a:buFont typeface="Arial" panose="020B0604020202020204" pitchFamily="34" charset="0"/>
              <a:buChar char="•"/>
            </a:pPr>
            <a:r>
              <a:rPr lang="en-AU" sz="1500" kern="0" dirty="0">
                <a:solidFill>
                  <a:schemeClr val="accent5"/>
                </a:solidFill>
              </a:rPr>
              <a:t>What will be expected of them</a:t>
            </a:r>
          </a:p>
          <a:p>
            <a:pPr marL="285750" indent="-285750">
              <a:spcBef>
                <a:spcPts val="300"/>
              </a:spcBef>
              <a:spcAft>
                <a:spcPts val="300"/>
              </a:spcAft>
              <a:buFont typeface="Arial" panose="020B0604020202020204" pitchFamily="34" charset="0"/>
              <a:buChar char="•"/>
            </a:pPr>
            <a:r>
              <a:rPr lang="en-AU" sz="1500" kern="0" dirty="0">
                <a:solidFill>
                  <a:schemeClr val="accent5"/>
                </a:solidFill>
              </a:rPr>
              <a:t>How the Team Around the Learner approach will be conducted</a:t>
            </a:r>
          </a:p>
          <a:p>
            <a:pPr marL="285750" indent="-285750">
              <a:spcBef>
                <a:spcPts val="300"/>
              </a:spcBef>
              <a:spcAft>
                <a:spcPts val="300"/>
              </a:spcAft>
              <a:buFont typeface="Arial" panose="020B0604020202020204" pitchFamily="34" charset="0"/>
              <a:buChar char="•"/>
            </a:pPr>
            <a:r>
              <a:rPr lang="en-AU" sz="1500" kern="0" dirty="0">
                <a:solidFill>
                  <a:schemeClr val="accent5"/>
                </a:solidFill>
              </a:rPr>
              <a:t>Who will be involved in the Team Around the Learner</a:t>
            </a:r>
          </a:p>
          <a:p>
            <a:pPr marL="285750" indent="-285750">
              <a:spcBef>
                <a:spcPts val="300"/>
              </a:spcBef>
              <a:spcAft>
                <a:spcPts val="300"/>
              </a:spcAft>
              <a:buFont typeface="Arial" panose="020B0604020202020204" pitchFamily="34" charset="0"/>
              <a:buChar char="•"/>
            </a:pPr>
            <a:r>
              <a:rPr lang="en-AU" sz="1500" kern="0" dirty="0">
                <a:solidFill>
                  <a:schemeClr val="accent5"/>
                </a:solidFill>
              </a:rPr>
              <a:t>The time commitment involved</a:t>
            </a:r>
          </a:p>
          <a:p>
            <a:endParaRPr lang="en-AU" dirty="0"/>
          </a:p>
        </p:txBody>
      </p:sp>
      <p:sp>
        <p:nvSpPr>
          <p:cNvPr id="7" name="Content Placeholder 6"/>
          <p:cNvSpPr>
            <a:spLocks noGrp="1"/>
          </p:cNvSpPr>
          <p:nvPr>
            <p:ph sz="quarter" idx="15"/>
          </p:nvPr>
        </p:nvSpPr>
        <p:spPr>
          <a:xfrm>
            <a:off x="6192838" y="1496291"/>
            <a:ext cx="2590800" cy="4633047"/>
          </a:xfrm>
        </p:spPr>
        <p:txBody>
          <a:bodyPr>
            <a:normAutofit/>
          </a:bodyPr>
          <a:lstStyle/>
          <a:p>
            <a:pPr>
              <a:spcBef>
                <a:spcPts val="300"/>
              </a:spcBef>
              <a:spcAft>
                <a:spcPts val="300"/>
              </a:spcAft>
            </a:pPr>
            <a:r>
              <a:rPr lang="en-AU" sz="1400" b="1" kern="0" dirty="0">
                <a:solidFill>
                  <a:schemeClr val="accent5"/>
                </a:solidFill>
              </a:rPr>
              <a:t>Ascertaining engagement</a:t>
            </a:r>
          </a:p>
          <a:p>
            <a:pPr>
              <a:spcBef>
                <a:spcPts val="300"/>
              </a:spcBef>
              <a:spcAft>
                <a:spcPts val="300"/>
              </a:spcAft>
            </a:pPr>
            <a:r>
              <a:rPr lang="en-AU" sz="1400" kern="0" dirty="0">
                <a:solidFill>
                  <a:schemeClr val="accent5"/>
                </a:solidFill>
              </a:rPr>
              <a:t>The Lead Professional should ascertain each individual’s commitment to the approach. </a:t>
            </a:r>
          </a:p>
          <a:p>
            <a:pPr>
              <a:spcBef>
                <a:spcPts val="300"/>
              </a:spcBef>
              <a:spcAft>
                <a:spcPts val="300"/>
              </a:spcAft>
            </a:pPr>
            <a:r>
              <a:rPr lang="en-AU" sz="1400" kern="0" dirty="0">
                <a:solidFill>
                  <a:schemeClr val="accent5"/>
                </a:solidFill>
              </a:rPr>
              <a:t>If there are team members who are less committed, the Lead Professional should explain further about the value of the process in the educational future of the learner.</a:t>
            </a:r>
          </a:p>
          <a:p>
            <a:pPr>
              <a:spcBef>
                <a:spcPts val="300"/>
              </a:spcBef>
              <a:spcAft>
                <a:spcPts val="300"/>
              </a:spcAft>
            </a:pPr>
            <a:r>
              <a:rPr lang="en-AU" sz="1400" kern="0" dirty="0">
                <a:solidFill>
                  <a:schemeClr val="accent5"/>
                </a:solidFill>
              </a:rPr>
              <a:t>Others in the team may also be able to support reluctant team members by drawing on the connections that they have developed with these team members.</a:t>
            </a:r>
          </a:p>
          <a:p>
            <a:pPr>
              <a:spcBef>
                <a:spcPts val="300"/>
              </a:spcBef>
              <a:spcAft>
                <a:spcPts val="300"/>
              </a:spcAft>
            </a:pPr>
            <a:endParaRPr lang="en-AU" kern="0" dirty="0"/>
          </a:p>
          <a:p>
            <a:endParaRPr lang="en-AU" dirty="0"/>
          </a:p>
        </p:txBody>
      </p:sp>
    </p:spTree>
    <p:extLst>
      <p:ext uri="{BB962C8B-B14F-4D97-AF65-F5344CB8AC3E}">
        <p14:creationId xmlns:p14="http://schemas.microsoft.com/office/powerpoint/2010/main" val="3922786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ight Arrow 8"/>
          <p:cNvSpPr/>
          <p:nvPr/>
        </p:nvSpPr>
        <p:spPr>
          <a:xfrm>
            <a:off x="4553926" y="2262491"/>
            <a:ext cx="978408" cy="2543694"/>
          </a:xfrm>
          <a:prstGeom prst="rightArrow">
            <a:avLst>
              <a:gd name="adj1" fmla="val 50000"/>
              <a:gd name="adj2" fmla="val 550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lstStyle/>
          <a:p>
            <a:r>
              <a:rPr lang="en-AU" sz="2400" dirty="0"/>
              <a:t>Engaging the right team and bringing them together </a:t>
            </a:r>
            <a:endParaRPr lang="en-AU" dirty="0"/>
          </a:p>
        </p:txBody>
      </p:sp>
      <p:sp>
        <p:nvSpPr>
          <p:cNvPr id="3" name="Content Placeholder 2"/>
          <p:cNvSpPr>
            <a:spLocks noGrp="1"/>
          </p:cNvSpPr>
          <p:nvPr>
            <p:ph idx="1"/>
          </p:nvPr>
        </p:nvSpPr>
        <p:spPr>
          <a:xfrm>
            <a:off x="323851" y="939337"/>
            <a:ext cx="8461374" cy="5706011"/>
          </a:xfrm>
        </p:spPr>
        <p:txBody>
          <a:bodyPr>
            <a:normAutofit/>
          </a:bodyPr>
          <a:lstStyle/>
          <a:p>
            <a:pPr>
              <a:spcBef>
                <a:spcPts val="300"/>
              </a:spcBef>
              <a:spcAft>
                <a:spcPts val="300"/>
              </a:spcAft>
            </a:pPr>
            <a:r>
              <a:rPr lang="en-AU" sz="1400" b="1" dirty="0"/>
              <a:t>Who is involved and how?</a:t>
            </a:r>
          </a:p>
          <a:p>
            <a:r>
              <a:rPr lang="en-AU" sz="1400" dirty="0">
                <a:solidFill>
                  <a:schemeClr val="accent5"/>
                </a:solidFill>
              </a:rPr>
              <a:t>This approach recognises that for each learner, the focus and complexity of need will be different. This will impact on the composition and membership of the team and the choice of Lead Professional. It is the Lead Professional’s role to collate and share team details in the </a:t>
            </a:r>
            <a:r>
              <a:rPr lang="en-AU" sz="1400" b="1" dirty="0">
                <a:solidFill>
                  <a:schemeClr val="accent5"/>
                </a:solidFill>
              </a:rPr>
              <a:t>team details form</a:t>
            </a:r>
            <a:r>
              <a:rPr lang="en-AU" sz="1400" dirty="0">
                <a:solidFill>
                  <a:schemeClr val="accent5"/>
                </a:solidFill>
              </a:rPr>
              <a:t>.</a:t>
            </a:r>
            <a:endParaRPr lang="en-AU" sz="800" dirty="0"/>
          </a:p>
          <a:p>
            <a:endParaRPr lang="en-AU" dirty="0"/>
          </a:p>
          <a:p>
            <a:endParaRPr lang="en-AU" dirty="0"/>
          </a:p>
          <a:p>
            <a:endParaRPr lang="en-AU" dirty="0"/>
          </a:p>
          <a:p>
            <a:endParaRPr lang="en-AU" dirty="0"/>
          </a:p>
          <a:p>
            <a:endParaRPr lang="en-AU" dirty="0"/>
          </a:p>
          <a:p>
            <a:endParaRPr lang="en-AU" sz="1200" b="1" dirty="0">
              <a:solidFill>
                <a:srgbClr val="002060"/>
              </a:solidFill>
            </a:endParaRPr>
          </a:p>
          <a:p>
            <a:endParaRPr lang="en-AU" sz="800" b="1" dirty="0"/>
          </a:p>
          <a:p>
            <a:r>
              <a:rPr lang="en-AU" sz="1400" b="1" dirty="0"/>
              <a:t>Here are some questions to consider when forming the team:</a:t>
            </a:r>
          </a:p>
          <a:p>
            <a:pPr marL="273050" lvl="1" indent="-273050">
              <a:buFont typeface="Arial" panose="020B0604020202020204" pitchFamily="34" charset="0"/>
              <a:buChar char="•"/>
              <a:tabLst>
                <a:tab pos="273050" algn="l"/>
              </a:tabLst>
            </a:pPr>
            <a:r>
              <a:rPr lang="en-AU" dirty="0">
                <a:solidFill>
                  <a:srgbClr val="4B4B4B"/>
                </a:solidFill>
              </a:rPr>
              <a:t>Who / which agencies are already involved?</a:t>
            </a:r>
          </a:p>
          <a:p>
            <a:pPr marL="273050" lvl="1" indent="-273050">
              <a:buFont typeface="Arial" panose="020B0604020202020204" pitchFamily="34" charset="0"/>
              <a:buChar char="•"/>
              <a:tabLst>
                <a:tab pos="273050" algn="l"/>
              </a:tabLst>
            </a:pPr>
            <a:r>
              <a:rPr lang="en-AU" dirty="0">
                <a:solidFill>
                  <a:srgbClr val="4B4B4B"/>
                </a:solidFill>
              </a:rPr>
              <a:t>Who else needs to be involved?</a:t>
            </a:r>
          </a:p>
          <a:p>
            <a:pPr marL="273050" lvl="1" indent="-273050">
              <a:buFont typeface="Arial" panose="020B0604020202020204" pitchFamily="34" charset="0"/>
              <a:buChar char="•"/>
              <a:tabLst>
                <a:tab pos="273050" algn="l"/>
              </a:tabLst>
            </a:pPr>
            <a:r>
              <a:rPr lang="en-AU" dirty="0">
                <a:solidFill>
                  <a:srgbClr val="4B4B4B"/>
                </a:solidFill>
              </a:rPr>
              <a:t>How can we share information and planning on a needs to know basis?</a:t>
            </a:r>
          </a:p>
          <a:p>
            <a:pPr marL="273050" lvl="1" indent="-273050">
              <a:buFont typeface="Arial" panose="020B0604020202020204" pitchFamily="34" charset="0"/>
              <a:buChar char="•"/>
              <a:tabLst>
                <a:tab pos="273050" algn="l"/>
              </a:tabLst>
            </a:pPr>
            <a:r>
              <a:rPr lang="en-AU" dirty="0">
                <a:solidFill>
                  <a:srgbClr val="4B4B4B"/>
                </a:solidFill>
              </a:rPr>
              <a:t>Can each team member commit the time and effort required?</a:t>
            </a:r>
          </a:p>
          <a:p>
            <a:endParaRPr lang="en-AU" dirty="0"/>
          </a:p>
          <a:p>
            <a:endParaRPr lang="en-AU" dirty="0"/>
          </a:p>
        </p:txBody>
      </p:sp>
      <p:sp>
        <p:nvSpPr>
          <p:cNvPr id="5" name="Rectangle 4"/>
          <p:cNvSpPr/>
          <p:nvPr/>
        </p:nvSpPr>
        <p:spPr>
          <a:xfrm>
            <a:off x="325200" y="2326315"/>
            <a:ext cx="4555720" cy="24160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p:cNvSpPr txBox="1"/>
          <p:nvPr/>
        </p:nvSpPr>
        <p:spPr>
          <a:xfrm>
            <a:off x="410942" y="2358227"/>
            <a:ext cx="4555720" cy="2416046"/>
          </a:xfrm>
          <a:prstGeom prst="rect">
            <a:avLst/>
          </a:prstGeom>
          <a:noFill/>
        </p:spPr>
        <p:txBody>
          <a:bodyPr wrap="square" rtlCol="0">
            <a:spAutoFit/>
          </a:bodyPr>
          <a:lstStyle/>
          <a:p>
            <a:pPr>
              <a:spcBef>
                <a:spcPts val="300"/>
              </a:spcBef>
              <a:spcAft>
                <a:spcPts val="300"/>
              </a:spcAft>
            </a:pPr>
            <a:r>
              <a:rPr lang="en-AU" sz="1400" b="1" kern="0" dirty="0">
                <a:solidFill>
                  <a:schemeClr val="accent5"/>
                </a:solidFill>
              </a:rPr>
              <a:t>Individual members may not always be able to participate</a:t>
            </a:r>
          </a:p>
          <a:p>
            <a:pPr>
              <a:spcBef>
                <a:spcPts val="300"/>
              </a:spcBef>
              <a:spcAft>
                <a:spcPts val="300"/>
              </a:spcAft>
            </a:pPr>
            <a:r>
              <a:rPr lang="en-AU" sz="1400" kern="0" dirty="0">
                <a:solidFill>
                  <a:schemeClr val="accent5"/>
                </a:solidFill>
              </a:rPr>
              <a:t>There may be circumstances where individuals identified as potential team members are not able to participate for a number of reasons, which include:</a:t>
            </a:r>
          </a:p>
          <a:p>
            <a:pPr marL="285750" indent="-285750">
              <a:spcBef>
                <a:spcPts val="300"/>
              </a:spcBef>
              <a:spcAft>
                <a:spcPts val="300"/>
              </a:spcAft>
              <a:buFont typeface="Arial" panose="020B0604020202020204" pitchFamily="34" charset="0"/>
              <a:buChar char="•"/>
            </a:pPr>
            <a:r>
              <a:rPr lang="en-AU" sz="1400" kern="0" dirty="0">
                <a:solidFill>
                  <a:schemeClr val="accent5"/>
                </a:solidFill>
              </a:rPr>
              <a:t>Conflict of interest</a:t>
            </a:r>
          </a:p>
          <a:p>
            <a:pPr marL="285750" indent="-285750">
              <a:spcBef>
                <a:spcPts val="300"/>
              </a:spcBef>
              <a:spcAft>
                <a:spcPts val="300"/>
              </a:spcAft>
              <a:buFont typeface="Arial" panose="020B0604020202020204" pitchFamily="34" charset="0"/>
              <a:buChar char="•"/>
            </a:pPr>
            <a:r>
              <a:rPr lang="en-AU" sz="1400" kern="0" dirty="0">
                <a:solidFill>
                  <a:schemeClr val="accent5"/>
                </a:solidFill>
              </a:rPr>
              <a:t>Time</a:t>
            </a:r>
          </a:p>
          <a:p>
            <a:pPr marL="285750" indent="-285750">
              <a:spcBef>
                <a:spcPts val="300"/>
              </a:spcBef>
              <a:spcAft>
                <a:spcPts val="300"/>
              </a:spcAft>
              <a:buFont typeface="Arial" panose="020B0604020202020204" pitchFamily="34" charset="0"/>
              <a:buChar char="•"/>
            </a:pPr>
            <a:r>
              <a:rPr lang="en-AU" sz="1400" kern="0" dirty="0">
                <a:solidFill>
                  <a:schemeClr val="accent5"/>
                </a:solidFill>
              </a:rPr>
              <a:t>Capability </a:t>
            </a:r>
          </a:p>
          <a:p>
            <a:pPr marL="285750" indent="-285750">
              <a:spcBef>
                <a:spcPts val="300"/>
              </a:spcBef>
              <a:spcAft>
                <a:spcPts val="300"/>
              </a:spcAft>
              <a:buFont typeface="Arial" panose="020B0604020202020204" pitchFamily="34" charset="0"/>
              <a:buChar char="•"/>
            </a:pPr>
            <a:r>
              <a:rPr lang="en-AU" sz="1400" kern="0" dirty="0">
                <a:solidFill>
                  <a:schemeClr val="accent5"/>
                </a:solidFill>
              </a:rPr>
              <a:t>Lack of understanding about what is involved</a:t>
            </a:r>
          </a:p>
        </p:txBody>
      </p:sp>
      <p:sp>
        <p:nvSpPr>
          <p:cNvPr id="6" name="Rectangle 5"/>
          <p:cNvSpPr/>
          <p:nvPr/>
        </p:nvSpPr>
        <p:spPr>
          <a:xfrm>
            <a:off x="5618076" y="2985698"/>
            <a:ext cx="3167149" cy="1097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300"/>
              </a:spcBef>
              <a:spcAft>
                <a:spcPts val="300"/>
              </a:spcAft>
            </a:pPr>
            <a:r>
              <a:rPr lang="en-AU" sz="1400" b="1" kern="0" dirty="0">
                <a:solidFill>
                  <a:schemeClr val="accent5"/>
                </a:solidFill>
              </a:rPr>
              <a:t>Where an individual cannot participate, an alternate person should be identified where appropriate. </a:t>
            </a:r>
          </a:p>
        </p:txBody>
      </p:sp>
    </p:spTree>
    <p:extLst>
      <p:ext uri="{BB962C8B-B14F-4D97-AF65-F5344CB8AC3E}">
        <p14:creationId xmlns:p14="http://schemas.microsoft.com/office/powerpoint/2010/main" val="763784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1" y="372130"/>
            <a:ext cx="8460150" cy="563535"/>
          </a:xfrm>
        </p:spPr>
        <p:txBody>
          <a:bodyPr>
            <a:normAutofit/>
          </a:bodyPr>
          <a:lstStyle/>
          <a:p>
            <a:r>
              <a:rPr lang="en-AU" sz="2400" dirty="0"/>
              <a:t>Engaging the right team and bringing them together </a:t>
            </a:r>
          </a:p>
        </p:txBody>
      </p:sp>
      <p:sp>
        <p:nvSpPr>
          <p:cNvPr id="3" name="Content Placeholder 2"/>
          <p:cNvSpPr>
            <a:spLocks noGrp="1"/>
          </p:cNvSpPr>
          <p:nvPr>
            <p:ph idx="1"/>
          </p:nvPr>
        </p:nvSpPr>
        <p:spPr>
          <a:xfrm>
            <a:off x="323851" y="1047404"/>
            <a:ext cx="8461374" cy="5081934"/>
          </a:xfrm>
        </p:spPr>
        <p:txBody>
          <a:bodyPr/>
          <a:lstStyle/>
          <a:p>
            <a:pPr>
              <a:spcBef>
                <a:spcPts val="300"/>
              </a:spcBef>
              <a:spcAft>
                <a:spcPts val="300"/>
              </a:spcAft>
            </a:pPr>
            <a:r>
              <a:rPr lang="en-AU" sz="1400" b="1" dirty="0"/>
              <a:t>Handover of the Lead Professional role: </a:t>
            </a:r>
          </a:p>
          <a:p>
            <a:pPr>
              <a:spcBef>
                <a:spcPts val="300"/>
              </a:spcBef>
              <a:spcAft>
                <a:spcPts val="300"/>
              </a:spcAft>
            </a:pPr>
            <a:r>
              <a:rPr lang="en-AU" sz="1400" b="1" dirty="0"/>
              <a:t>If there needs to be a change in Lead Professional, there should be a clear process for transferring information. The process should be kept simple and follow an ISOBAR approach.</a:t>
            </a:r>
          </a:p>
          <a:p>
            <a:pPr>
              <a:spcBef>
                <a:spcPts val="300"/>
              </a:spcBef>
              <a:spcAft>
                <a:spcPts val="300"/>
              </a:spcAft>
            </a:pPr>
            <a:r>
              <a:rPr lang="en-AU" sz="1400" dirty="0">
                <a:solidFill>
                  <a:schemeClr val="accent5"/>
                </a:solidFill>
              </a:rPr>
              <a:t>Where possible handovers should be conducted face-to-face to provide an opportunity to clarify information and hand over physical documentation. The person handing over the role should know what they have to communicate and have any relevant documentation ready. </a:t>
            </a:r>
          </a:p>
          <a:p>
            <a:pPr>
              <a:spcBef>
                <a:spcPts val="300"/>
              </a:spcBef>
              <a:spcAft>
                <a:spcPts val="300"/>
              </a:spcAft>
            </a:pPr>
            <a:r>
              <a:rPr lang="en-AU" sz="1400" dirty="0">
                <a:solidFill>
                  <a:schemeClr val="accent5"/>
                </a:solidFill>
              </a:rPr>
              <a:t>Where possible, the learner and their family should attend the handover meeting so as to provide context to any information necessary. </a:t>
            </a:r>
          </a:p>
          <a:p>
            <a:pPr>
              <a:spcBef>
                <a:spcPts val="300"/>
              </a:spcBef>
              <a:spcAft>
                <a:spcPts val="300"/>
              </a:spcAft>
            </a:pPr>
            <a:r>
              <a:rPr lang="en-AU" sz="1400" dirty="0">
                <a:solidFill>
                  <a:schemeClr val="accent5"/>
                </a:solidFill>
              </a:rPr>
              <a:t>There is no standardised format to a handover process for the purpose of Team Around the Learner but the following ISOBAR acronym can make the handover meeting meaningful.</a:t>
            </a:r>
          </a:p>
          <a:p>
            <a:pPr>
              <a:spcBef>
                <a:spcPts val="300"/>
              </a:spcBef>
              <a:spcAft>
                <a:spcPts val="300"/>
              </a:spcAft>
            </a:pPr>
            <a:endParaRPr lang="en-AU" dirty="0"/>
          </a:p>
          <a:p>
            <a:endParaRPr lang="en-AU" dirty="0"/>
          </a:p>
        </p:txBody>
      </p:sp>
      <p:graphicFrame>
        <p:nvGraphicFramePr>
          <p:cNvPr id="4" name="Table 3"/>
          <p:cNvGraphicFramePr>
            <a:graphicFrameLocks noGrp="1"/>
          </p:cNvGraphicFramePr>
          <p:nvPr>
            <p:extLst>
              <p:ext uri="{D42A27DB-BD31-4B8C-83A1-F6EECF244321}">
                <p14:modId xmlns:p14="http://schemas.microsoft.com/office/powerpoint/2010/main" val="2363414025"/>
              </p:ext>
            </p:extLst>
          </p:nvPr>
        </p:nvGraphicFramePr>
        <p:xfrm>
          <a:off x="323851" y="3765044"/>
          <a:ext cx="8460150" cy="2369126"/>
        </p:xfrm>
        <a:graphic>
          <a:graphicData uri="http://schemas.openxmlformats.org/drawingml/2006/table">
            <a:tbl>
              <a:tblPr firstRow="1" bandRow="1">
                <a:tableStyleId>{5C22544A-7EE6-4342-B048-85BDC9FD1C3A}</a:tableStyleId>
              </a:tblPr>
              <a:tblGrid>
                <a:gridCol w="923058">
                  <a:extLst>
                    <a:ext uri="{9D8B030D-6E8A-4147-A177-3AD203B41FA5}">
                      <a16:colId xmlns:a16="http://schemas.microsoft.com/office/drawing/2014/main" val="2243181860"/>
                    </a:ext>
                  </a:extLst>
                </a:gridCol>
                <a:gridCol w="1695796">
                  <a:extLst>
                    <a:ext uri="{9D8B030D-6E8A-4147-A177-3AD203B41FA5}">
                      <a16:colId xmlns:a16="http://schemas.microsoft.com/office/drawing/2014/main" val="632525039"/>
                    </a:ext>
                  </a:extLst>
                </a:gridCol>
                <a:gridCol w="5841296">
                  <a:extLst>
                    <a:ext uri="{9D8B030D-6E8A-4147-A177-3AD203B41FA5}">
                      <a16:colId xmlns:a16="http://schemas.microsoft.com/office/drawing/2014/main" val="1090830333"/>
                    </a:ext>
                  </a:extLst>
                </a:gridCol>
              </a:tblGrid>
              <a:tr h="320152">
                <a:tc>
                  <a:txBody>
                    <a:bodyPr/>
                    <a:lstStyle/>
                    <a:p>
                      <a:pPr algn="ctr"/>
                      <a:r>
                        <a:rPr lang="en-AU" sz="1400" b="1" dirty="0">
                          <a:solidFill>
                            <a:schemeClr val="tx2"/>
                          </a:solidFill>
                        </a:rPr>
                        <a:t>I</a:t>
                      </a:r>
                    </a:p>
                  </a:txBody>
                  <a:tcPr>
                    <a:solidFill>
                      <a:schemeClr val="accent6">
                        <a:lumMod val="90000"/>
                      </a:schemeClr>
                    </a:solidFill>
                  </a:tcPr>
                </a:tc>
                <a:tc>
                  <a:txBody>
                    <a:bodyPr/>
                    <a:lstStyle/>
                    <a:p>
                      <a:r>
                        <a:rPr lang="en-AU" sz="1400" b="0" dirty="0">
                          <a:solidFill>
                            <a:schemeClr val="accent5"/>
                          </a:solidFill>
                        </a:rPr>
                        <a:t>Identify</a:t>
                      </a:r>
                    </a:p>
                  </a:txBody>
                  <a:tcPr>
                    <a:solidFill>
                      <a:schemeClr val="accent5">
                        <a:lumMod val="20000"/>
                        <a:lumOff val="80000"/>
                      </a:schemeClr>
                    </a:solidFill>
                  </a:tcPr>
                </a:tc>
                <a:tc>
                  <a:txBody>
                    <a:bodyPr/>
                    <a:lstStyle/>
                    <a:p>
                      <a:r>
                        <a:rPr lang="en-AU" sz="1400" b="0" dirty="0">
                          <a:solidFill>
                            <a:schemeClr val="accent5"/>
                          </a:solidFill>
                        </a:rPr>
                        <a:t>Introduce yourself, the learner and</a:t>
                      </a:r>
                      <a:r>
                        <a:rPr lang="en-AU" sz="1400" b="0" baseline="0" dirty="0">
                          <a:solidFill>
                            <a:schemeClr val="accent5"/>
                          </a:solidFill>
                        </a:rPr>
                        <a:t> their family</a:t>
                      </a:r>
                      <a:endParaRPr lang="en-AU" sz="1400" b="0" dirty="0">
                        <a:solidFill>
                          <a:schemeClr val="accent5"/>
                        </a:solidFill>
                      </a:endParaRPr>
                    </a:p>
                  </a:txBody>
                  <a:tcPr>
                    <a:solidFill>
                      <a:schemeClr val="accent5">
                        <a:lumMod val="20000"/>
                        <a:lumOff val="80000"/>
                      </a:schemeClr>
                    </a:solidFill>
                  </a:tcPr>
                </a:tc>
                <a:extLst>
                  <a:ext uri="{0D108BD9-81ED-4DB2-BD59-A6C34878D82A}">
                    <a16:rowId xmlns:a16="http://schemas.microsoft.com/office/drawing/2014/main" val="593539156"/>
                  </a:ext>
                </a:extLst>
              </a:tr>
              <a:tr h="320152">
                <a:tc>
                  <a:txBody>
                    <a:bodyPr/>
                    <a:lstStyle/>
                    <a:p>
                      <a:pPr algn="ctr"/>
                      <a:r>
                        <a:rPr lang="en-AU" sz="1400" b="1" dirty="0">
                          <a:solidFill>
                            <a:schemeClr val="tx2"/>
                          </a:solidFill>
                        </a:rPr>
                        <a:t>S</a:t>
                      </a:r>
                    </a:p>
                  </a:txBody>
                  <a:tcPr>
                    <a:solidFill>
                      <a:schemeClr val="accent6">
                        <a:lumMod val="90000"/>
                      </a:schemeClr>
                    </a:solidFill>
                  </a:tcPr>
                </a:tc>
                <a:tc>
                  <a:txBody>
                    <a:bodyPr/>
                    <a:lstStyle/>
                    <a:p>
                      <a:r>
                        <a:rPr lang="en-AU" sz="1400" dirty="0">
                          <a:solidFill>
                            <a:schemeClr val="accent5"/>
                          </a:solidFill>
                        </a:rPr>
                        <a:t>Situation </a:t>
                      </a:r>
                    </a:p>
                  </a:txBody>
                  <a:tcPr>
                    <a:solidFill>
                      <a:schemeClr val="accent5">
                        <a:lumMod val="20000"/>
                        <a:lumOff val="80000"/>
                      </a:schemeClr>
                    </a:solidFill>
                  </a:tcPr>
                </a:tc>
                <a:tc>
                  <a:txBody>
                    <a:bodyPr/>
                    <a:lstStyle/>
                    <a:p>
                      <a:r>
                        <a:rPr lang="en-AU" sz="1400" dirty="0">
                          <a:solidFill>
                            <a:schemeClr val="accent5"/>
                          </a:solidFill>
                        </a:rPr>
                        <a:t>Describe</a:t>
                      </a:r>
                      <a:r>
                        <a:rPr lang="en-AU" sz="1400" baseline="0" dirty="0">
                          <a:solidFill>
                            <a:schemeClr val="accent5"/>
                          </a:solidFill>
                        </a:rPr>
                        <a:t> the reason for the handover</a:t>
                      </a:r>
                      <a:endParaRPr lang="en-AU" sz="1400" dirty="0">
                        <a:solidFill>
                          <a:schemeClr val="accent5"/>
                        </a:solidFill>
                      </a:endParaRPr>
                    </a:p>
                  </a:txBody>
                  <a:tcPr>
                    <a:solidFill>
                      <a:schemeClr val="accent5">
                        <a:lumMod val="20000"/>
                        <a:lumOff val="80000"/>
                      </a:schemeClr>
                    </a:solidFill>
                  </a:tcPr>
                </a:tc>
                <a:extLst>
                  <a:ext uri="{0D108BD9-81ED-4DB2-BD59-A6C34878D82A}">
                    <a16:rowId xmlns:a16="http://schemas.microsoft.com/office/drawing/2014/main" val="4235652857"/>
                  </a:ext>
                </a:extLst>
              </a:tr>
              <a:tr h="544259">
                <a:tc>
                  <a:txBody>
                    <a:bodyPr/>
                    <a:lstStyle/>
                    <a:p>
                      <a:pPr algn="ctr"/>
                      <a:r>
                        <a:rPr lang="en-AU" sz="1400" b="1" dirty="0">
                          <a:solidFill>
                            <a:schemeClr val="tx2"/>
                          </a:solidFill>
                        </a:rPr>
                        <a:t>O</a:t>
                      </a:r>
                    </a:p>
                  </a:txBody>
                  <a:tcPr>
                    <a:solidFill>
                      <a:schemeClr val="accent6">
                        <a:lumMod val="90000"/>
                      </a:schemeClr>
                    </a:solidFill>
                  </a:tcPr>
                </a:tc>
                <a:tc>
                  <a:txBody>
                    <a:bodyPr/>
                    <a:lstStyle/>
                    <a:p>
                      <a:r>
                        <a:rPr lang="en-AU" sz="1400" dirty="0">
                          <a:solidFill>
                            <a:schemeClr val="accent5"/>
                          </a:solidFill>
                        </a:rPr>
                        <a:t>Observations</a:t>
                      </a:r>
                    </a:p>
                  </a:txBody>
                  <a:tcPr>
                    <a:solidFill>
                      <a:schemeClr val="accent5">
                        <a:lumMod val="20000"/>
                        <a:lumOff val="80000"/>
                      </a:schemeClr>
                    </a:solidFill>
                  </a:tcPr>
                </a:tc>
                <a:tc>
                  <a:txBody>
                    <a:bodyPr/>
                    <a:lstStyle/>
                    <a:p>
                      <a:r>
                        <a:rPr lang="en-AU" sz="1400" dirty="0">
                          <a:solidFill>
                            <a:schemeClr val="accent5"/>
                          </a:solidFill>
                        </a:rPr>
                        <a:t>Include any observations</a:t>
                      </a:r>
                      <a:r>
                        <a:rPr lang="en-AU" sz="1400" baseline="0" dirty="0">
                          <a:solidFill>
                            <a:schemeClr val="accent5"/>
                          </a:solidFill>
                        </a:rPr>
                        <a:t> that have been made so far (including those that have been documented)</a:t>
                      </a:r>
                      <a:endParaRPr lang="en-AU" sz="1400" dirty="0">
                        <a:solidFill>
                          <a:schemeClr val="accent5"/>
                        </a:solidFill>
                      </a:endParaRPr>
                    </a:p>
                  </a:txBody>
                  <a:tcPr>
                    <a:solidFill>
                      <a:schemeClr val="accent5">
                        <a:lumMod val="20000"/>
                        <a:lumOff val="80000"/>
                      </a:schemeClr>
                    </a:solidFill>
                  </a:tcPr>
                </a:tc>
                <a:extLst>
                  <a:ext uri="{0D108BD9-81ED-4DB2-BD59-A6C34878D82A}">
                    <a16:rowId xmlns:a16="http://schemas.microsoft.com/office/drawing/2014/main" val="2891022660"/>
                  </a:ext>
                </a:extLst>
              </a:tr>
              <a:tr h="544259">
                <a:tc>
                  <a:txBody>
                    <a:bodyPr/>
                    <a:lstStyle/>
                    <a:p>
                      <a:pPr algn="ctr"/>
                      <a:r>
                        <a:rPr lang="en-AU" sz="1400" b="1" dirty="0">
                          <a:solidFill>
                            <a:schemeClr val="tx2"/>
                          </a:solidFill>
                        </a:rPr>
                        <a:t>B</a:t>
                      </a:r>
                    </a:p>
                  </a:txBody>
                  <a:tcPr>
                    <a:solidFill>
                      <a:schemeClr val="accent6">
                        <a:lumMod val="90000"/>
                      </a:schemeClr>
                    </a:solidFill>
                  </a:tcPr>
                </a:tc>
                <a:tc>
                  <a:txBody>
                    <a:bodyPr/>
                    <a:lstStyle/>
                    <a:p>
                      <a:r>
                        <a:rPr lang="en-AU" sz="1400" dirty="0">
                          <a:solidFill>
                            <a:schemeClr val="accent5"/>
                          </a:solidFill>
                        </a:rPr>
                        <a:t>Background</a:t>
                      </a:r>
                    </a:p>
                  </a:txBody>
                  <a:tcPr>
                    <a:solidFill>
                      <a:schemeClr val="accent5">
                        <a:lumMod val="20000"/>
                        <a:lumOff val="80000"/>
                      </a:schemeClr>
                    </a:solidFill>
                  </a:tcPr>
                </a:tc>
                <a:tc>
                  <a:txBody>
                    <a:bodyPr/>
                    <a:lstStyle/>
                    <a:p>
                      <a:r>
                        <a:rPr lang="en-AU" sz="1400" dirty="0">
                          <a:solidFill>
                            <a:schemeClr val="accent5"/>
                          </a:solidFill>
                        </a:rPr>
                        <a:t>Provide the background to the Team</a:t>
                      </a:r>
                      <a:r>
                        <a:rPr lang="en-AU" sz="1400" baseline="0" dirty="0">
                          <a:solidFill>
                            <a:schemeClr val="accent5"/>
                          </a:solidFill>
                        </a:rPr>
                        <a:t> Around the Learner approach so far</a:t>
                      </a:r>
                      <a:endParaRPr lang="en-AU" sz="1400" dirty="0">
                        <a:solidFill>
                          <a:schemeClr val="accent5"/>
                        </a:solidFill>
                      </a:endParaRPr>
                    </a:p>
                  </a:txBody>
                  <a:tcPr>
                    <a:solidFill>
                      <a:schemeClr val="accent5">
                        <a:lumMod val="20000"/>
                        <a:lumOff val="80000"/>
                      </a:schemeClr>
                    </a:solidFill>
                  </a:tcPr>
                </a:tc>
                <a:extLst>
                  <a:ext uri="{0D108BD9-81ED-4DB2-BD59-A6C34878D82A}">
                    <a16:rowId xmlns:a16="http://schemas.microsoft.com/office/drawing/2014/main" val="79942454"/>
                  </a:ext>
                </a:extLst>
              </a:tr>
              <a:tr h="320152">
                <a:tc>
                  <a:txBody>
                    <a:bodyPr/>
                    <a:lstStyle/>
                    <a:p>
                      <a:pPr algn="ctr"/>
                      <a:r>
                        <a:rPr lang="en-AU" sz="1400" b="1" dirty="0">
                          <a:solidFill>
                            <a:schemeClr val="tx2"/>
                          </a:solidFill>
                        </a:rPr>
                        <a:t>A</a:t>
                      </a:r>
                    </a:p>
                  </a:txBody>
                  <a:tcPr>
                    <a:solidFill>
                      <a:schemeClr val="accent6">
                        <a:lumMod val="90000"/>
                      </a:schemeClr>
                    </a:solidFill>
                  </a:tcPr>
                </a:tc>
                <a:tc>
                  <a:txBody>
                    <a:bodyPr/>
                    <a:lstStyle/>
                    <a:p>
                      <a:r>
                        <a:rPr lang="en-AU" sz="1400" dirty="0">
                          <a:solidFill>
                            <a:schemeClr val="accent5"/>
                          </a:solidFill>
                        </a:rPr>
                        <a:t>Agree a plan</a:t>
                      </a:r>
                    </a:p>
                  </a:txBody>
                  <a:tcPr>
                    <a:solidFill>
                      <a:schemeClr val="accent5">
                        <a:lumMod val="20000"/>
                        <a:lumOff val="80000"/>
                      </a:schemeClr>
                    </a:solidFill>
                  </a:tcPr>
                </a:tc>
                <a:tc>
                  <a:txBody>
                    <a:bodyPr/>
                    <a:lstStyle/>
                    <a:p>
                      <a:r>
                        <a:rPr lang="en-AU" sz="1400" dirty="0">
                          <a:solidFill>
                            <a:schemeClr val="accent5"/>
                          </a:solidFill>
                        </a:rPr>
                        <a:t>Agree on the next steps</a:t>
                      </a:r>
                    </a:p>
                  </a:txBody>
                  <a:tcPr>
                    <a:solidFill>
                      <a:schemeClr val="accent5">
                        <a:lumMod val="20000"/>
                        <a:lumOff val="80000"/>
                      </a:schemeClr>
                    </a:solidFill>
                  </a:tcPr>
                </a:tc>
                <a:extLst>
                  <a:ext uri="{0D108BD9-81ED-4DB2-BD59-A6C34878D82A}">
                    <a16:rowId xmlns:a16="http://schemas.microsoft.com/office/drawing/2014/main" val="3348593789"/>
                  </a:ext>
                </a:extLst>
              </a:tr>
              <a:tr h="320152">
                <a:tc>
                  <a:txBody>
                    <a:bodyPr/>
                    <a:lstStyle/>
                    <a:p>
                      <a:pPr algn="ctr"/>
                      <a:r>
                        <a:rPr lang="en-AU" sz="1400" b="1" dirty="0">
                          <a:solidFill>
                            <a:schemeClr val="tx2"/>
                          </a:solidFill>
                        </a:rPr>
                        <a:t>R</a:t>
                      </a:r>
                    </a:p>
                  </a:txBody>
                  <a:tcPr>
                    <a:solidFill>
                      <a:schemeClr val="accent6">
                        <a:lumMod val="90000"/>
                      </a:schemeClr>
                    </a:solidFill>
                  </a:tcPr>
                </a:tc>
                <a:tc>
                  <a:txBody>
                    <a:bodyPr/>
                    <a:lstStyle/>
                    <a:p>
                      <a:r>
                        <a:rPr lang="en-AU" sz="1400" dirty="0">
                          <a:solidFill>
                            <a:schemeClr val="accent5"/>
                          </a:solidFill>
                        </a:rPr>
                        <a:t>Read back</a:t>
                      </a:r>
                      <a:r>
                        <a:rPr lang="en-AU" sz="1400" baseline="0" dirty="0">
                          <a:solidFill>
                            <a:schemeClr val="accent5"/>
                          </a:solidFill>
                        </a:rPr>
                        <a:t> </a:t>
                      </a:r>
                      <a:endParaRPr lang="en-AU" sz="1400" dirty="0">
                        <a:solidFill>
                          <a:schemeClr val="accent5"/>
                        </a:solidFill>
                      </a:endParaRPr>
                    </a:p>
                  </a:txBody>
                  <a:tcPr>
                    <a:solidFill>
                      <a:schemeClr val="accent5">
                        <a:lumMod val="20000"/>
                        <a:lumOff val="80000"/>
                      </a:schemeClr>
                    </a:solidFill>
                  </a:tcPr>
                </a:tc>
                <a:tc>
                  <a:txBody>
                    <a:bodyPr/>
                    <a:lstStyle/>
                    <a:p>
                      <a:r>
                        <a:rPr lang="en-AU" sz="1400" dirty="0">
                          <a:solidFill>
                            <a:schemeClr val="accent5"/>
                          </a:solidFill>
                        </a:rPr>
                        <a:t>Confirm a shared understanding </a:t>
                      </a:r>
                    </a:p>
                  </a:txBody>
                  <a:tcPr>
                    <a:solidFill>
                      <a:schemeClr val="accent5">
                        <a:lumMod val="20000"/>
                        <a:lumOff val="80000"/>
                      </a:schemeClr>
                    </a:solidFill>
                  </a:tcPr>
                </a:tc>
                <a:extLst>
                  <a:ext uri="{0D108BD9-81ED-4DB2-BD59-A6C34878D82A}">
                    <a16:rowId xmlns:a16="http://schemas.microsoft.com/office/drawing/2014/main" val="841182356"/>
                  </a:ext>
                </a:extLst>
              </a:tr>
            </a:tbl>
          </a:graphicData>
        </a:graphic>
      </p:graphicFrame>
    </p:spTree>
    <p:extLst>
      <p:ext uri="{BB962C8B-B14F-4D97-AF65-F5344CB8AC3E}">
        <p14:creationId xmlns:p14="http://schemas.microsoft.com/office/powerpoint/2010/main" val="1974412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1800" dirty="0"/>
              <a:t>Building successful relationships to support a high functioning team</a:t>
            </a:r>
          </a:p>
        </p:txBody>
      </p:sp>
      <p:sp>
        <p:nvSpPr>
          <p:cNvPr id="3" name="Content Placeholder 2"/>
          <p:cNvSpPr>
            <a:spLocks noGrp="1"/>
          </p:cNvSpPr>
          <p:nvPr>
            <p:ph idx="1"/>
          </p:nvPr>
        </p:nvSpPr>
        <p:spPr>
          <a:xfrm>
            <a:off x="286339" y="897775"/>
            <a:ext cx="8599966" cy="5231563"/>
          </a:xfrm>
        </p:spPr>
        <p:txBody>
          <a:bodyPr/>
          <a:lstStyle/>
          <a:p>
            <a:r>
              <a:rPr lang="en-AU" sz="1400" b="1" dirty="0"/>
              <a:t>Teamwork is a fundamental element of the Team Around the Learner approach and can only be achieved through successful relationships. Successful relationships are dependent on rapport, trust, respect and open communication. </a:t>
            </a:r>
          </a:p>
          <a:p>
            <a:endParaRPr lang="en-AU" dirty="0"/>
          </a:p>
        </p:txBody>
      </p:sp>
      <p:sp>
        <p:nvSpPr>
          <p:cNvPr id="4" name="Rounded Rectangle 3"/>
          <p:cNvSpPr/>
          <p:nvPr/>
        </p:nvSpPr>
        <p:spPr>
          <a:xfrm>
            <a:off x="3330688" y="1950764"/>
            <a:ext cx="2152996" cy="8146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accent5"/>
                </a:solidFill>
              </a:rPr>
              <a:t>Trust &amp; Respect</a:t>
            </a:r>
          </a:p>
        </p:txBody>
      </p:sp>
      <p:sp>
        <p:nvSpPr>
          <p:cNvPr id="5" name="Rounded Rectangle 4"/>
          <p:cNvSpPr/>
          <p:nvPr/>
        </p:nvSpPr>
        <p:spPr>
          <a:xfrm>
            <a:off x="1666701" y="3106232"/>
            <a:ext cx="1820488" cy="8146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accent5"/>
                </a:solidFill>
              </a:rPr>
              <a:t>Rapport</a:t>
            </a:r>
          </a:p>
        </p:txBody>
      </p:sp>
      <p:sp>
        <p:nvSpPr>
          <p:cNvPr id="6" name="Rounded Rectangle 5"/>
          <p:cNvSpPr/>
          <p:nvPr/>
        </p:nvSpPr>
        <p:spPr>
          <a:xfrm>
            <a:off x="5478808" y="3117242"/>
            <a:ext cx="1952770" cy="8146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accent5"/>
                </a:solidFill>
              </a:rPr>
              <a:t>Open Communication </a:t>
            </a:r>
          </a:p>
        </p:txBody>
      </p:sp>
      <p:sp>
        <p:nvSpPr>
          <p:cNvPr id="7" name="Oval 6"/>
          <p:cNvSpPr/>
          <p:nvPr/>
        </p:nvSpPr>
        <p:spPr>
          <a:xfrm>
            <a:off x="3507971" y="4039985"/>
            <a:ext cx="1762298" cy="1596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accent5"/>
                </a:solidFill>
              </a:rPr>
              <a:t>Teamwork</a:t>
            </a:r>
          </a:p>
        </p:txBody>
      </p:sp>
      <p:cxnSp>
        <p:nvCxnSpPr>
          <p:cNvPr id="14" name="Straight Arrow Connector 13"/>
          <p:cNvCxnSpPr/>
          <p:nvPr/>
        </p:nvCxnSpPr>
        <p:spPr>
          <a:xfrm>
            <a:off x="2709949" y="4039984"/>
            <a:ext cx="698271" cy="5070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5702531" y="4039985"/>
            <a:ext cx="673331" cy="5070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389120" y="2884516"/>
            <a:ext cx="0" cy="10613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478087" y="1950764"/>
            <a:ext cx="1953491" cy="830997"/>
          </a:xfrm>
          <a:prstGeom prst="rect">
            <a:avLst/>
          </a:prstGeom>
          <a:noFill/>
        </p:spPr>
        <p:txBody>
          <a:bodyPr wrap="square" rtlCol="0">
            <a:spAutoFit/>
          </a:bodyPr>
          <a:lstStyle/>
          <a:p>
            <a:r>
              <a:rPr lang="en-AU" sz="1200" dirty="0">
                <a:solidFill>
                  <a:schemeClr val="tx2"/>
                </a:solidFill>
              </a:rPr>
              <a:t>Belief in the reliability or ability of other team members, and their integrity</a:t>
            </a:r>
            <a:r>
              <a:rPr lang="en-AU" sz="900" dirty="0"/>
              <a:t>.</a:t>
            </a:r>
          </a:p>
        </p:txBody>
      </p:sp>
      <p:sp>
        <p:nvSpPr>
          <p:cNvPr id="22" name="TextBox 21"/>
          <p:cNvSpPr txBox="1"/>
          <p:nvPr/>
        </p:nvSpPr>
        <p:spPr>
          <a:xfrm>
            <a:off x="7540191" y="2892829"/>
            <a:ext cx="1338349" cy="1384995"/>
          </a:xfrm>
          <a:prstGeom prst="rect">
            <a:avLst/>
          </a:prstGeom>
          <a:noFill/>
        </p:spPr>
        <p:txBody>
          <a:bodyPr wrap="square" rtlCol="0">
            <a:spAutoFit/>
          </a:bodyPr>
          <a:lstStyle/>
          <a:p>
            <a:r>
              <a:rPr lang="en-AU" sz="1200" dirty="0">
                <a:solidFill>
                  <a:schemeClr val="tx2"/>
                </a:solidFill>
              </a:rPr>
              <a:t>Open communication occurs when all team members are able to express ideas to one another.</a:t>
            </a:r>
          </a:p>
        </p:txBody>
      </p:sp>
      <p:sp>
        <p:nvSpPr>
          <p:cNvPr id="24" name="TextBox 23"/>
          <p:cNvSpPr txBox="1"/>
          <p:nvPr/>
        </p:nvSpPr>
        <p:spPr>
          <a:xfrm>
            <a:off x="152046" y="2883186"/>
            <a:ext cx="1529541" cy="1384995"/>
          </a:xfrm>
          <a:prstGeom prst="rect">
            <a:avLst/>
          </a:prstGeom>
          <a:noFill/>
        </p:spPr>
        <p:txBody>
          <a:bodyPr wrap="square" rtlCol="0">
            <a:spAutoFit/>
          </a:bodyPr>
          <a:lstStyle/>
          <a:p>
            <a:pPr algn="r"/>
            <a:r>
              <a:rPr lang="en-AU" sz="1200" dirty="0">
                <a:solidFill>
                  <a:schemeClr val="tx2"/>
                </a:solidFill>
              </a:rPr>
              <a:t>Relationships in which people understand the perspectives and ideas of others, and communicate well with each other</a:t>
            </a:r>
            <a:r>
              <a:rPr lang="en-AU" sz="1200" dirty="0"/>
              <a:t>. </a:t>
            </a:r>
          </a:p>
        </p:txBody>
      </p:sp>
    </p:spTree>
    <p:extLst>
      <p:ext uri="{BB962C8B-B14F-4D97-AF65-F5344CB8AC3E}">
        <p14:creationId xmlns:p14="http://schemas.microsoft.com/office/powerpoint/2010/main" val="1121686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1" y="372130"/>
            <a:ext cx="8460150" cy="625397"/>
          </a:xfrm>
        </p:spPr>
        <p:txBody>
          <a:bodyPr>
            <a:normAutofit/>
          </a:bodyPr>
          <a:lstStyle/>
          <a:p>
            <a:r>
              <a:rPr lang="en-AU" sz="1800" dirty="0"/>
              <a:t>Building successful relationships to support a </a:t>
            </a:r>
            <a:br>
              <a:rPr lang="en-AU" sz="1800" dirty="0"/>
            </a:br>
            <a:r>
              <a:rPr lang="en-AU" sz="1800" dirty="0"/>
              <a:t>high functioning team - rapport</a:t>
            </a:r>
          </a:p>
        </p:txBody>
      </p:sp>
      <p:sp>
        <p:nvSpPr>
          <p:cNvPr id="3" name="Content Placeholder 2"/>
          <p:cNvSpPr>
            <a:spLocks noGrp="1"/>
          </p:cNvSpPr>
          <p:nvPr>
            <p:ph idx="1"/>
          </p:nvPr>
        </p:nvSpPr>
        <p:spPr>
          <a:xfrm>
            <a:off x="323851" y="1147156"/>
            <a:ext cx="8461374" cy="4982182"/>
          </a:xfrm>
        </p:spPr>
        <p:txBody>
          <a:bodyPr>
            <a:normAutofit/>
          </a:bodyPr>
          <a:lstStyle/>
          <a:p>
            <a:pPr>
              <a:spcBef>
                <a:spcPts val="300"/>
              </a:spcBef>
              <a:spcAft>
                <a:spcPts val="300"/>
              </a:spcAft>
            </a:pPr>
            <a:endParaRPr lang="en-AU" sz="1400" b="1" dirty="0"/>
          </a:p>
          <a:p>
            <a:pPr>
              <a:spcBef>
                <a:spcPts val="300"/>
              </a:spcBef>
              <a:spcAft>
                <a:spcPts val="300"/>
              </a:spcAft>
            </a:pPr>
            <a:endParaRPr lang="en-AU" sz="1400" b="1" dirty="0"/>
          </a:p>
          <a:p>
            <a:pPr>
              <a:spcBef>
                <a:spcPts val="300"/>
              </a:spcBef>
              <a:spcAft>
                <a:spcPts val="300"/>
              </a:spcAft>
            </a:pPr>
            <a:r>
              <a:rPr lang="en-AU" sz="1400" b="1" dirty="0"/>
              <a:t>Building rapport with the learner, family and team members will create a mutual relationship that is based on trust and agreement.</a:t>
            </a:r>
          </a:p>
          <a:p>
            <a:pPr>
              <a:spcBef>
                <a:spcPts val="300"/>
              </a:spcBef>
              <a:spcAft>
                <a:spcPts val="300"/>
              </a:spcAft>
            </a:pPr>
            <a:r>
              <a:rPr lang="en-AU" sz="1400" dirty="0">
                <a:solidFill>
                  <a:schemeClr val="accent5"/>
                </a:solidFill>
              </a:rPr>
              <a:t>Rapport refers to a relationship in which people or groups understand each other’s ideas and communicate well with each other. It is important to create an environment where the learner, family and team members feel comfortable with each other and are able to communicate their feelings, ideas and experiences, knowing that they are being heard. </a:t>
            </a:r>
          </a:p>
          <a:p>
            <a:pPr>
              <a:spcBef>
                <a:spcPts val="300"/>
              </a:spcBef>
              <a:spcAft>
                <a:spcPts val="300"/>
              </a:spcAft>
            </a:pPr>
            <a:endParaRPr lang="en-AU" sz="1400" dirty="0">
              <a:solidFill>
                <a:schemeClr val="accent5"/>
              </a:solidFill>
            </a:endParaRPr>
          </a:p>
          <a:p>
            <a:pPr>
              <a:spcBef>
                <a:spcPts val="300"/>
              </a:spcBef>
              <a:spcAft>
                <a:spcPts val="300"/>
              </a:spcAft>
            </a:pPr>
            <a:r>
              <a:rPr lang="en-AU" sz="1400" dirty="0">
                <a:solidFill>
                  <a:schemeClr val="accent5"/>
                </a:solidFill>
              </a:rPr>
              <a:t>Techniques for building rapport in group situations include:</a:t>
            </a:r>
          </a:p>
          <a:p>
            <a:endParaRPr lang="en-AU" sz="1400" dirty="0"/>
          </a:p>
          <a:p>
            <a:endParaRPr lang="en-AU" sz="1400" dirty="0"/>
          </a:p>
        </p:txBody>
      </p:sp>
      <p:grpSp>
        <p:nvGrpSpPr>
          <p:cNvPr id="4" name="Group 3"/>
          <p:cNvGrpSpPr/>
          <p:nvPr/>
        </p:nvGrpSpPr>
        <p:grpSpPr>
          <a:xfrm>
            <a:off x="611560" y="3958315"/>
            <a:ext cx="7848872" cy="2089102"/>
            <a:chOff x="514375" y="3068960"/>
            <a:chExt cx="7848872" cy="2089102"/>
          </a:xfrm>
          <a:solidFill>
            <a:schemeClr val="accent6">
              <a:lumMod val="90000"/>
            </a:schemeClr>
          </a:solidFill>
        </p:grpSpPr>
        <p:grpSp>
          <p:nvGrpSpPr>
            <p:cNvPr id="5" name="Group 4"/>
            <p:cNvGrpSpPr/>
            <p:nvPr/>
          </p:nvGrpSpPr>
          <p:grpSpPr>
            <a:xfrm>
              <a:off x="514375" y="3068962"/>
              <a:ext cx="2376264" cy="2089100"/>
              <a:chOff x="514375" y="2996084"/>
              <a:chExt cx="2376264" cy="2089100"/>
            </a:xfrm>
            <a:grpFill/>
          </p:grpSpPr>
          <p:sp>
            <p:nvSpPr>
              <p:cNvPr id="12" name="Rectangle 11"/>
              <p:cNvSpPr/>
              <p:nvPr/>
            </p:nvSpPr>
            <p:spPr bwMode="auto">
              <a:xfrm>
                <a:off x="514375" y="3257897"/>
                <a:ext cx="2376264" cy="1827287"/>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1450" indent="-171450">
                  <a:spcBef>
                    <a:spcPts val="300"/>
                  </a:spcBef>
                  <a:spcAft>
                    <a:spcPts val="300"/>
                  </a:spcAft>
                  <a:buFont typeface="Arial" panose="020B0604020202020204" pitchFamily="34" charset="0"/>
                  <a:buChar char="•"/>
                </a:pPr>
                <a:r>
                  <a:rPr lang="en-AU" sz="1200" dirty="0">
                    <a:solidFill>
                      <a:schemeClr val="tx2"/>
                    </a:solidFill>
                  </a:rPr>
                  <a:t>Maintaining eye contact when someone is speaking </a:t>
                </a:r>
              </a:p>
              <a:p>
                <a:pPr marL="171450" indent="-171450">
                  <a:spcBef>
                    <a:spcPts val="300"/>
                  </a:spcBef>
                  <a:spcAft>
                    <a:spcPts val="300"/>
                  </a:spcAft>
                  <a:buFont typeface="Arial" panose="020B0604020202020204" pitchFamily="34" charset="0"/>
                  <a:buChar char="•"/>
                </a:pPr>
                <a:r>
                  <a:rPr lang="en-AU" sz="1200" dirty="0">
                    <a:solidFill>
                      <a:schemeClr val="tx2"/>
                    </a:solidFill>
                  </a:rPr>
                  <a:t>Accurately interpreting body language (stance, facial expressions etc.)</a:t>
                </a:r>
              </a:p>
              <a:p>
                <a:pPr marL="171450" indent="-171450">
                  <a:spcBef>
                    <a:spcPts val="300"/>
                  </a:spcBef>
                  <a:spcAft>
                    <a:spcPts val="300"/>
                  </a:spcAft>
                  <a:buFont typeface="Arial" panose="020B0604020202020204" pitchFamily="34" charset="0"/>
                  <a:buChar char="•"/>
                </a:pPr>
                <a:r>
                  <a:rPr lang="en-AU" sz="1200" dirty="0">
                    <a:solidFill>
                      <a:schemeClr val="tx2"/>
                    </a:solidFill>
                  </a:rPr>
                  <a:t>Being approachable </a:t>
                </a:r>
              </a:p>
              <a:p>
                <a:pPr>
                  <a:spcBef>
                    <a:spcPts val="300"/>
                  </a:spcBef>
                  <a:spcAft>
                    <a:spcPts val="300"/>
                  </a:spcAft>
                </a:pPr>
                <a:endParaRPr lang="en-AU" sz="1200" dirty="0"/>
              </a:p>
              <a:p>
                <a:pPr marL="171450" indent="-171450">
                  <a:spcBef>
                    <a:spcPts val="300"/>
                  </a:spcBef>
                  <a:spcAft>
                    <a:spcPts val="300"/>
                  </a:spcAft>
                  <a:buFont typeface="Arial" panose="020B0604020202020204" pitchFamily="34" charset="0"/>
                  <a:buChar char="•"/>
                </a:pPr>
                <a:endParaRPr lang="en-AU" sz="1200" dirty="0"/>
              </a:p>
            </p:txBody>
          </p:sp>
          <p:sp>
            <p:nvSpPr>
              <p:cNvPr id="13" name="Rectangle 12"/>
              <p:cNvSpPr/>
              <p:nvPr/>
            </p:nvSpPr>
            <p:spPr bwMode="auto">
              <a:xfrm>
                <a:off x="514375" y="2996084"/>
                <a:ext cx="2376264" cy="261813"/>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ts val="300"/>
                  </a:spcBef>
                  <a:spcAft>
                    <a:spcPts val="300"/>
                  </a:spcAft>
                </a:pPr>
                <a:r>
                  <a:rPr lang="en-AU" sz="1200" b="1" dirty="0">
                    <a:solidFill>
                      <a:schemeClr val="tx2"/>
                    </a:solidFill>
                  </a:rPr>
                  <a:t>Visual</a:t>
                </a:r>
              </a:p>
            </p:txBody>
          </p:sp>
        </p:grpSp>
        <p:grpSp>
          <p:nvGrpSpPr>
            <p:cNvPr id="6" name="Group 5"/>
            <p:cNvGrpSpPr/>
            <p:nvPr/>
          </p:nvGrpSpPr>
          <p:grpSpPr>
            <a:xfrm>
              <a:off x="3250679" y="3068961"/>
              <a:ext cx="2376264" cy="2089101"/>
              <a:chOff x="3250679" y="2996083"/>
              <a:chExt cx="2376264" cy="2089101"/>
            </a:xfrm>
            <a:grpFill/>
          </p:grpSpPr>
          <p:sp>
            <p:nvSpPr>
              <p:cNvPr id="10" name="Rectangle 9"/>
              <p:cNvSpPr/>
              <p:nvPr/>
            </p:nvSpPr>
            <p:spPr bwMode="auto">
              <a:xfrm>
                <a:off x="3250679" y="3257897"/>
                <a:ext cx="2376264" cy="1827287"/>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1450" indent="-171450">
                  <a:spcBef>
                    <a:spcPts val="300"/>
                  </a:spcBef>
                  <a:spcAft>
                    <a:spcPts val="300"/>
                  </a:spcAft>
                  <a:buFont typeface="Arial" panose="020B0604020202020204" pitchFamily="34" charset="0"/>
                  <a:buChar char="•"/>
                </a:pPr>
                <a:r>
                  <a:rPr lang="en-AU" sz="1200" dirty="0">
                    <a:solidFill>
                      <a:schemeClr val="tx2"/>
                    </a:solidFill>
                  </a:rPr>
                  <a:t>Show empathy towards others</a:t>
                </a:r>
              </a:p>
              <a:p>
                <a:pPr marL="171450" indent="-171450">
                  <a:spcBef>
                    <a:spcPts val="300"/>
                  </a:spcBef>
                  <a:spcAft>
                    <a:spcPts val="300"/>
                  </a:spcAft>
                  <a:buFont typeface="Arial" panose="020B0604020202020204" pitchFamily="34" charset="0"/>
                  <a:buChar char="•"/>
                </a:pPr>
                <a:r>
                  <a:rPr lang="en-AU" sz="1200" dirty="0">
                    <a:solidFill>
                      <a:schemeClr val="tx2"/>
                    </a:solidFill>
                  </a:rPr>
                  <a:t>Find links between common experiences</a:t>
                </a:r>
              </a:p>
              <a:p>
                <a:pPr marL="171450" indent="-171450">
                  <a:spcBef>
                    <a:spcPts val="300"/>
                  </a:spcBef>
                  <a:spcAft>
                    <a:spcPts val="300"/>
                  </a:spcAft>
                  <a:buFont typeface="Arial" panose="020B0604020202020204" pitchFamily="34" charset="0"/>
                  <a:buChar char="•"/>
                </a:pPr>
                <a:r>
                  <a:rPr lang="en-AU" sz="1200" dirty="0">
                    <a:solidFill>
                      <a:schemeClr val="tx2"/>
                    </a:solidFill>
                  </a:rPr>
                  <a:t>Build on another person's ideas</a:t>
                </a:r>
              </a:p>
              <a:p>
                <a:pPr marL="171450" indent="-171450">
                  <a:spcBef>
                    <a:spcPts val="300"/>
                  </a:spcBef>
                  <a:spcAft>
                    <a:spcPts val="300"/>
                  </a:spcAft>
                  <a:buFont typeface="Arial" panose="020B0604020202020204" pitchFamily="34" charset="0"/>
                  <a:buChar char="•"/>
                </a:pPr>
                <a:r>
                  <a:rPr lang="en-AU" sz="1200" dirty="0">
                    <a:solidFill>
                      <a:schemeClr val="tx2"/>
                    </a:solidFill>
                  </a:rPr>
                  <a:t>Actively listen and respond to comments</a:t>
                </a:r>
              </a:p>
              <a:p>
                <a:pPr marL="171450" indent="-171450">
                  <a:spcBef>
                    <a:spcPts val="300"/>
                  </a:spcBef>
                  <a:spcAft>
                    <a:spcPts val="300"/>
                  </a:spcAft>
                  <a:buFont typeface="Arial" panose="020B0604020202020204" pitchFamily="34" charset="0"/>
                  <a:buChar char="•"/>
                </a:pPr>
                <a:endParaRPr lang="en-AU" sz="1200" dirty="0"/>
              </a:p>
              <a:p>
                <a:pPr marL="171450" indent="-171450">
                  <a:spcBef>
                    <a:spcPts val="300"/>
                  </a:spcBef>
                  <a:spcAft>
                    <a:spcPts val="300"/>
                  </a:spcAft>
                  <a:buFont typeface="Arial" panose="020B0604020202020204" pitchFamily="34" charset="0"/>
                  <a:buChar char="•"/>
                </a:pPr>
                <a:endParaRPr lang="en-AU" sz="1200" dirty="0"/>
              </a:p>
            </p:txBody>
          </p:sp>
          <p:sp>
            <p:nvSpPr>
              <p:cNvPr id="11" name="Rectangle 10"/>
              <p:cNvSpPr/>
              <p:nvPr/>
            </p:nvSpPr>
            <p:spPr bwMode="auto">
              <a:xfrm>
                <a:off x="3250679" y="2996083"/>
                <a:ext cx="2376264" cy="261813"/>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ts val="300"/>
                  </a:spcBef>
                  <a:spcAft>
                    <a:spcPts val="300"/>
                  </a:spcAft>
                </a:pPr>
                <a:r>
                  <a:rPr lang="en-AU" sz="1200" b="1" dirty="0">
                    <a:solidFill>
                      <a:schemeClr val="tx2"/>
                    </a:solidFill>
                  </a:rPr>
                  <a:t>Vocal</a:t>
                </a:r>
              </a:p>
            </p:txBody>
          </p:sp>
        </p:grpSp>
        <p:grpSp>
          <p:nvGrpSpPr>
            <p:cNvPr id="7" name="Group 6"/>
            <p:cNvGrpSpPr/>
            <p:nvPr/>
          </p:nvGrpSpPr>
          <p:grpSpPr>
            <a:xfrm>
              <a:off x="5986983" y="3068960"/>
              <a:ext cx="2376264" cy="2089102"/>
              <a:chOff x="5986983" y="2996082"/>
              <a:chExt cx="2376264" cy="2089102"/>
            </a:xfrm>
            <a:grpFill/>
          </p:grpSpPr>
          <p:sp>
            <p:nvSpPr>
              <p:cNvPr id="8" name="Rectangle 7"/>
              <p:cNvSpPr/>
              <p:nvPr/>
            </p:nvSpPr>
            <p:spPr bwMode="auto">
              <a:xfrm>
                <a:off x="5986983" y="3257897"/>
                <a:ext cx="2376264" cy="1827287"/>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1450" indent="-171450">
                  <a:spcBef>
                    <a:spcPts val="300"/>
                  </a:spcBef>
                  <a:spcAft>
                    <a:spcPts val="300"/>
                  </a:spcAft>
                  <a:buFont typeface="Arial" panose="020B0604020202020204" pitchFamily="34" charset="0"/>
                  <a:buChar char="•"/>
                </a:pPr>
                <a:r>
                  <a:rPr lang="en-AU" sz="1200" dirty="0">
                    <a:solidFill>
                      <a:schemeClr val="tx2"/>
                    </a:solidFill>
                  </a:rPr>
                  <a:t>Using techniques to ensure people feel comfortable</a:t>
                </a:r>
              </a:p>
              <a:p>
                <a:pPr marL="171450" indent="-171450">
                  <a:spcBef>
                    <a:spcPts val="300"/>
                  </a:spcBef>
                  <a:spcAft>
                    <a:spcPts val="300"/>
                  </a:spcAft>
                  <a:buFont typeface="Arial" panose="020B0604020202020204" pitchFamily="34" charset="0"/>
                  <a:buChar char="•"/>
                </a:pPr>
                <a:r>
                  <a:rPr lang="en-AU" sz="1200" dirty="0">
                    <a:solidFill>
                      <a:schemeClr val="tx2"/>
                    </a:solidFill>
                  </a:rPr>
                  <a:t>Do what you say you will do</a:t>
                </a:r>
              </a:p>
              <a:p>
                <a:pPr marL="171450" indent="-171450">
                  <a:spcBef>
                    <a:spcPts val="300"/>
                  </a:spcBef>
                  <a:spcAft>
                    <a:spcPts val="300"/>
                  </a:spcAft>
                  <a:buFont typeface="Arial" panose="020B0604020202020204" pitchFamily="34" charset="0"/>
                  <a:buChar char="•"/>
                </a:pPr>
                <a:r>
                  <a:rPr lang="en-AU" sz="1200" dirty="0">
                    <a:solidFill>
                      <a:schemeClr val="tx2"/>
                    </a:solidFill>
                  </a:rPr>
                  <a:t>Take an interest in team members </a:t>
                </a:r>
              </a:p>
              <a:p>
                <a:pPr marL="171450" indent="-171450">
                  <a:spcBef>
                    <a:spcPts val="300"/>
                  </a:spcBef>
                  <a:spcAft>
                    <a:spcPts val="300"/>
                  </a:spcAft>
                  <a:buFont typeface="Arial" panose="020B0604020202020204" pitchFamily="34" charset="0"/>
                  <a:buChar char="•"/>
                </a:pPr>
                <a:r>
                  <a:rPr lang="en-AU" sz="1200" dirty="0">
                    <a:solidFill>
                      <a:schemeClr val="tx2"/>
                    </a:solidFill>
                  </a:rPr>
                  <a:t>Establish open channels of communication</a:t>
                </a:r>
              </a:p>
              <a:p>
                <a:pPr marL="171450" indent="-171450">
                  <a:spcBef>
                    <a:spcPts val="300"/>
                  </a:spcBef>
                  <a:spcAft>
                    <a:spcPts val="300"/>
                  </a:spcAft>
                  <a:buFont typeface="Arial" panose="020B0604020202020204" pitchFamily="34" charset="0"/>
                  <a:buChar char="•"/>
                </a:pPr>
                <a:endParaRPr lang="en-AU" sz="1200" dirty="0"/>
              </a:p>
              <a:p>
                <a:pPr marL="171450" indent="-171450">
                  <a:spcBef>
                    <a:spcPts val="300"/>
                  </a:spcBef>
                  <a:spcAft>
                    <a:spcPts val="300"/>
                  </a:spcAft>
                  <a:buFont typeface="Arial" panose="020B0604020202020204" pitchFamily="34" charset="0"/>
                  <a:buChar char="•"/>
                </a:pPr>
                <a:endParaRPr lang="en-AU" sz="1200" dirty="0"/>
              </a:p>
              <a:p>
                <a:pPr marL="171450" indent="-171450">
                  <a:spcBef>
                    <a:spcPts val="300"/>
                  </a:spcBef>
                  <a:spcAft>
                    <a:spcPts val="300"/>
                  </a:spcAft>
                  <a:buFont typeface="Arial" panose="020B0604020202020204" pitchFamily="34" charset="0"/>
                  <a:buChar char="•"/>
                </a:pPr>
                <a:endParaRPr lang="en-AU" sz="1200" dirty="0"/>
              </a:p>
            </p:txBody>
          </p:sp>
          <p:sp>
            <p:nvSpPr>
              <p:cNvPr id="9" name="Rectangle 8"/>
              <p:cNvSpPr/>
              <p:nvPr/>
            </p:nvSpPr>
            <p:spPr bwMode="auto">
              <a:xfrm>
                <a:off x="5986983" y="2996082"/>
                <a:ext cx="2376264" cy="261813"/>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ts val="300"/>
                  </a:spcBef>
                  <a:spcAft>
                    <a:spcPts val="300"/>
                  </a:spcAft>
                </a:pPr>
                <a:r>
                  <a:rPr lang="en-AU" sz="1200" b="1" dirty="0">
                    <a:solidFill>
                      <a:schemeClr val="tx2"/>
                    </a:solidFill>
                  </a:rPr>
                  <a:t>Action</a:t>
                </a:r>
              </a:p>
            </p:txBody>
          </p:sp>
        </p:grpSp>
      </p:grpSp>
      <p:graphicFrame>
        <p:nvGraphicFramePr>
          <p:cNvPr id="14" name="Diagram 13"/>
          <p:cNvGraphicFramePr/>
          <p:nvPr>
            <p:extLst>
              <p:ext uri="{D42A27DB-BD31-4B8C-83A1-F6EECF244321}">
                <p14:modId xmlns:p14="http://schemas.microsoft.com/office/powerpoint/2010/main" val="427280629"/>
              </p:ext>
            </p:extLst>
          </p:nvPr>
        </p:nvGraphicFramePr>
        <p:xfrm>
          <a:off x="6732240" y="108248"/>
          <a:ext cx="2592288" cy="1448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5489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1" y="372130"/>
            <a:ext cx="8460150" cy="617085"/>
          </a:xfrm>
        </p:spPr>
        <p:txBody>
          <a:bodyPr>
            <a:normAutofit/>
          </a:bodyPr>
          <a:lstStyle/>
          <a:p>
            <a:r>
              <a:rPr lang="en-AU" sz="1800" dirty="0"/>
              <a:t>Building successful relationships to support a </a:t>
            </a:r>
            <a:br>
              <a:rPr lang="en-AU" sz="1800" dirty="0"/>
            </a:br>
            <a:r>
              <a:rPr lang="en-AU" sz="1800" dirty="0"/>
              <a:t>high functioning team – trust and respect</a:t>
            </a:r>
          </a:p>
        </p:txBody>
      </p:sp>
      <p:sp>
        <p:nvSpPr>
          <p:cNvPr id="3" name="Content Placeholder 2"/>
          <p:cNvSpPr>
            <a:spLocks noGrp="1"/>
          </p:cNvSpPr>
          <p:nvPr>
            <p:ph idx="1"/>
          </p:nvPr>
        </p:nvSpPr>
        <p:spPr>
          <a:xfrm>
            <a:off x="323851" y="1064029"/>
            <a:ext cx="7257356" cy="5065309"/>
          </a:xfrm>
        </p:spPr>
        <p:txBody>
          <a:bodyPr>
            <a:normAutofit/>
          </a:bodyPr>
          <a:lstStyle/>
          <a:p>
            <a:pPr>
              <a:spcBef>
                <a:spcPts val="300"/>
              </a:spcBef>
              <a:spcAft>
                <a:spcPts val="300"/>
              </a:spcAft>
            </a:pPr>
            <a:r>
              <a:rPr lang="en-AU" sz="1400" b="1" dirty="0"/>
              <a:t>Trust and respect form the foundation of successful relationships between the learner, family and team members.</a:t>
            </a:r>
          </a:p>
          <a:p>
            <a:pPr>
              <a:spcBef>
                <a:spcPts val="300"/>
              </a:spcBef>
              <a:spcAft>
                <a:spcPts val="300"/>
              </a:spcAft>
            </a:pPr>
            <a:endParaRPr lang="en-AU" sz="1400" b="1" dirty="0"/>
          </a:p>
          <a:p>
            <a:pPr>
              <a:spcBef>
                <a:spcPts val="300"/>
              </a:spcBef>
              <a:spcAft>
                <a:spcPts val="300"/>
              </a:spcAft>
            </a:pPr>
            <a:r>
              <a:rPr lang="en-AU" sz="1400" dirty="0">
                <a:solidFill>
                  <a:schemeClr val="accent5"/>
                </a:solidFill>
              </a:rPr>
              <a:t>Trust and respect should be valued and promoted. Positive behaviours will be able to be influenced and encouraged through:</a:t>
            </a:r>
          </a:p>
          <a:p>
            <a:pPr marL="285750" indent="-285750">
              <a:spcBef>
                <a:spcPts val="300"/>
              </a:spcBef>
              <a:spcAft>
                <a:spcPts val="300"/>
              </a:spcAft>
              <a:buFont typeface="Arial" panose="020B0604020202020204" pitchFamily="34" charset="0"/>
              <a:buChar char="•"/>
            </a:pPr>
            <a:r>
              <a:rPr lang="en-AU" sz="1400" dirty="0">
                <a:solidFill>
                  <a:schemeClr val="accent5"/>
                </a:solidFill>
              </a:rPr>
              <a:t>promoting a culture of accepting contributions – there is no right or wrong answer</a:t>
            </a:r>
          </a:p>
          <a:p>
            <a:pPr marL="285750" indent="-285750">
              <a:spcBef>
                <a:spcPts val="300"/>
              </a:spcBef>
              <a:spcAft>
                <a:spcPts val="300"/>
              </a:spcAft>
              <a:buFont typeface="Arial" panose="020B0604020202020204" pitchFamily="34" charset="0"/>
              <a:buChar char="•"/>
            </a:pPr>
            <a:r>
              <a:rPr lang="en-AU" sz="1400" dirty="0">
                <a:solidFill>
                  <a:schemeClr val="accent5"/>
                </a:solidFill>
              </a:rPr>
              <a:t>explaining your role to the learner, family and team members </a:t>
            </a:r>
          </a:p>
          <a:p>
            <a:pPr marL="285750" indent="-285750">
              <a:spcBef>
                <a:spcPts val="300"/>
              </a:spcBef>
              <a:spcAft>
                <a:spcPts val="300"/>
              </a:spcAft>
              <a:buFont typeface="Arial" panose="020B0604020202020204" pitchFamily="34" charset="0"/>
              <a:buChar char="•"/>
            </a:pPr>
            <a:r>
              <a:rPr lang="en-AU" sz="1400" dirty="0">
                <a:solidFill>
                  <a:schemeClr val="accent5"/>
                </a:solidFill>
              </a:rPr>
              <a:t>focussing on making sure people are listened to and understood during meetings</a:t>
            </a:r>
          </a:p>
          <a:p>
            <a:pPr marL="285750" indent="-285750">
              <a:spcBef>
                <a:spcPts val="300"/>
              </a:spcBef>
              <a:spcAft>
                <a:spcPts val="300"/>
              </a:spcAft>
              <a:buFont typeface="Arial" panose="020B0604020202020204" pitchFamily="34" charset="0"/>
              <a:buChar char="•"/>
            </a:pPr>
            <a:r>
              <a:rPr lang="en-AU" sz="1400" dirty="0">
                <a:solidFill>
                  <a:schemeClr val="accent5"/>
                </a:solidFill>
              </a:rPr>
              <a:t>being punctual and reliable in meetings and making sure information is provided in a timely manner</a:t>
            </a:r>
          </a:p>
          <a:p>
            <a:pPr marL="285750" indent="-285750">
              <a:spcBef>
                <a:spcPts val="300"/>
              </a:spcBef>
              <a:spcAft>
                <a:spcPts val="300"/>
              </a:spcAft>
              <a:buFont typeface="Arial" panose="020B0604020202020204" pitchFamily="34" charset="0"/>
              <a:buChar char="•"/>
            </a:pPr>
            <a:r>
              <a:rPr lang="en-AU" sz="1400" dirty="0">
                <a:solidFill>
                  <a:schemeClr val="accent5"/>
                </a:solidFill>
              </a:rPr>
              <a:t>promoting shared goals and shared values</a:t>
            </a:r>
          </a:p>
          <a:p>
            <a:pPr marL="285750" indent="-285750">
              <a:spcBef>
                <a:spcPts val="300"/>
              </a:spcBef>
              <a:spcAft>
                <a:spcPts val="300"/>
              </a:spcAft>
              <a:buFont typeface="Arial" panose="020B0604020202020204" pitchFamily="34" charset="0"/>
              <a:buChar char="•"/>
            </a:pPr>
            <a:r>
              <a:rPr lang="en-AU" sz="1400" dirty="0">
                <a:solidFill>
                  <a:schemeClr val="accent5"/>
                </a:solidFill>
              </a:rPr>
              <a:t>respecting confidentiality of information</a:t>
            </a:r>
          </a:p>
          <a:p>
            <a:pPr marL="285750" indent="-285750">
              <a:spcBef>
                <a:spcPts val="300"/>
              </a:spcBef>
              <a:spcAft>
                <a:spcPts val="300"/>
              </a:spcAft>
              <a:buFont typeface="Arial" panose="020B0604020202020204" pitchFamily="34" charset="0"/>
              <a:buChar char="•"/>
            </a:pPr>
            <a:r>
              <a:rPr lang="en-AU" sz="1400" dirty="0">
                <a:solidFill>
                  <a:schemeClr val="accent5"/>
                </a:solidFill>
              </a:rPr>
              <a:t>promoting accountability for roles and responsibilities.</a:t>
            </a:r>
          </a:p>
          <a:p>
            <a:pPr>
              <a:spcBef>
                <a:spcPts val="300"/>
              </a:spcBef>
              <a:spcAft>
                <a:spcPts val="300"/>
              </a:spcAft>
            </a:pPr>
            <a:endParaRPr lang="en-AU" sz="1400" dirty="0"/>
          </a:p>
          <a:p>
            <a:pPr>
              <a:spcBef>
                <a:spcPts val="300"/>
              </a:spcBef>
              <a:spcAft>
                <a:spcPts val="300"/>
              </a:spcAft>
            </a:pPr>
            <a:endParaRPr lang="en-AU" sz="1400" dirty="0"/>
          </a:p>
          <a:p>
            <a:pPr>
              <a:spcBef>
                <a:spcPts val="300"/>
              </a:spcBef>
              <a:spcAft>
                <a:spcPts val="300"/>
              </a:spcAft>
            </a:pPr>
            <a:r>
              <a:rPr lang="en-AU" sz="1400" b="1" dirty="0"/>
              <a:t>The Lead Professional may play a major role in ensuring that the expected behaviours are maintained throughout the Team Around the Learner approach. </a:t>
            </a:r>
          </a:p>
          <a:p>
            <a:endParaRPr lang="en-AU" dirty="0"/>
          </a:p>
        </p:txBody>
      </p:sp>
      <p:graphicFrame>
        <p:nvGraphicFramePr>
          <p:cNvPr id="5" name="Diagram 4"/>
          <p:cNvGraphicFramePr/>
          <p:nvPr>
            <p:extLst>
              <p:ext uri="{D42A27DB-BD31-4B8C-83A1-F6EECF244321}">
                <p14:modId xmlns:p14="http://schemas.microsoft.com/office/powerpoint/2010/main" val="4151401077"/>
              </p:ext>
            </p:extLst>
          </p:nvPr>
        </p:nvGraphicFramePr>
        <p:xfrm>
          <a:off x="6732240" y="44624"/>
          <a:ext cx="2592288" cy="1448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5374081" y="3862511"/>
            <a:ext cx="3279274" cy="914400"/>
          </a:xfrm>
          <a:prstGeom prst="rect">
            <a:avLst/>
          </a:prstGeom>
          <a:solidFill>
            <a:srgbClr val="F7E6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eaLnBrk="0" hangingPunct="0"/>
            <a:r>
              <a:rPr lang="en-AU" sz="1200" i="1" dirty="0">
                <a:solidFill>
                  <a:schemeClr val="tx2"/>
                </a:solidFill>
                <a:ea typeface="ＭＳ Ｐゴシック" pitchFamily="-80" charset="-128"/>
              </a:rPr>
              <a:t>These concepts can be reflected as ground rules to help build trust and respect</a:t>
            </a:r>
            <a:r>
              <a:rPr lang="en-AU" sz="1200" i="1" dirty="0">
                <a:solidFill>
                  <a:schemeClr val="tx1"/>
                </a:solidFill>
                <a:ea typeface="ＭＳ Ｐゴシック" pitchFamily="-80" charset="-128"/>
              </a:rPr>
              <a:t>.</a:t>
            </a:r>
          </a:p>
        </p:txBody>
      </p:sp>
      <p:pic>
        <p:nvPicPr>
          <p:cNvPr id="7" name="Picture 6"/>
          <p:cNvPicPr>
            <a:picLocks noChangeAspect="1"/>
          </p:cNvPicPr>
          <p:nvPr/>
        </p:nvPicPr>
        <p:blipFill>
          <a:blip r:embed="rId7"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374081" y="4250711"/>
            <a:ext cx="418526" cy="526200"/>
          </a:xfrm>
          <a:prstGeom prst="rect">
            <a:avLst/>
          </a:prstGeom>
        </p:spPr>
      </p:pic>
    </p:spTree>
    <p:extLst>
      <p:ext uri="{BB962C8B-B14F-4D97-AF65-F5344CB8AC3E}">
        <p14:creationId xmlns:p14="http://schemas.microsoft.com/office/powerpoint/2010/main" val="1432933088"/>
      </p:ext>
    </p:extLst>
  </p:cSld>
  <p:clrMapOvr>
    <a:masterClrMapping/>
  </p:clrMapOvr>
</p:sld>
</file>

<file path=ppt/theme/theme1.xml><?xml version="1.0" encoding="utf-8"?>
<a:theme xmlns:a="http://schemas.openxmlformats.org/drawingml/2006/main" name="Office Theme">
  <a:themeElements>
    <a:clrScheme name="Custom 8">
      <a:dk1>
        <a:srgbClr val="AF272F"/>
      </a:dk1>
      <a:lt1>
        <a:srgbClr val="FFFFFF"/>
      </a:lt1>
      <a:dk2>
        <a:srgbClr val="000000"/>
      </a:dk2>
      <a:lt2>
        <a:srgbClr val="E7E6E6"/>
      </a:lt2>
      <a:accent1>
        <a:srgbClr val="D9D9D6"/>
      </a:accent1>
      <a:accent2>
        <a:srgbClr val="E57100"/>
      </a:accent2>
      <a:accent3>
        <a:srgbClr val="00B7BD"/>
      </a:accent3>
      <a:accent4>
        <a:srgbClr val="AF272F"/>
      </a:accent4>
      <a:accent5>
        <a:srgbClr val="53565A"/>
      </a:accent5>
      <a:accent6>
        <a:srgbClr val="D9D9D6"/>
      </a:accent6>
      <a:hlink>
        <a:srgbClr val="AF272F"/>
      </a:hlink>
      <a:folHlink>
        <a:srgbClr val="8A2A2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ucation State mm" id="{76674763-5168-5A43-B885-70229A3C9853}" vid="{5B63F1B7-68D2-9544-BF41-7E35658C62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WebCM Documents" ma:contentTypeID="0x0101008840106FE30D4F50BC61A726A7CA6E3800A01D47DD30CBB54F95863B7DC80A2CEC" ma:contentTypeVersion="12" ma:contentTypeDescription="WebCM Documents Content Type" ma:contentTypeScope="" ma:versionID="e4139b3a0e7d3d8cb92e2992b6712403">
  <xsd:schema xmlns:xsd="http://www.w3.org/2001/XMLSchema" xmlns:xs="http://www.w3.org/2001/XMLSchema" xmlns:p="http://schemas.microsoft.com/office/2006/metadata/properties" xmlns:ns1="http://schemas.microsoft.com/sharepoint/v3" xmlns:ns2="76b566cd-adb9-46c2-964b-22eba181fd0b" xmlns:ns3="cb9114c1-daad-44dd-acad-30f4246641f2" targetNamespace="http://schemas.microsoft.com/office/2006/metadata/properties" ma:root="true" ma:fieldsID="df9e21a9d9be030ba6d9139b7d031c32" ns1:_="" ns2:_="" ns3:_="">
    <xsd:import namespace="http://schemas.microsoft.com/sharepoint/v3"/>
    <xsd:import namespace="76b566cd-adb9-46c2-964b-22eba181fd0b"/>
    <xsd:import namespace="cb9114c1-daad-44dd-acad-30f4246641f2"/>
    <xsd:element name="properties">
      <xsd:complexType>
        <xsd:sequence>
          <xsd:element name="documentManagement">
            <xsd:complexType>
              <xsd:all>
                <xsd:element ref="ns1:DEECD_Description" minOccurs="0"/>
                <xsd:element ref="ns1:DEECD_Publisher" minOccurs="0"/>
                <xsd:element ref="ns1:DEECD_Keywords" minOccurs="0"/>
                <xsd:element ref="ns1:DEECD_Expired" minOccurs="0"/>
                <xsd:element ref="ns2:PublishingStartDate" minOccurs="0"/>
                <xsd:element ref="ns1:PublishingExpirationDate" minOccurs="0"/>
                <xsd:element ref="ns3:TaxCatchAll" minOccurs="0"/>
                <xsd:element ref="ns2:pfad5814e62747ed9f131defefc62dac" minOccurs="0"/>
                <xsd:element ref="ns2:a319977fc8504e09982f090ae1d7c602" minOccurs="0"/>
                <xsd:element ref="ns2:ofbb8b9a280a423a91cf717fb81349cd" minOccurs="0"/>
                <xsd:element ref="ns2:b1688cb4a3a940449dc8286705012a42" minOccurs="0"/>
                <xsd:element ref="ns2:hyperlink" minOccurs="0"/>
                <xsd:element ref="ns2:hyperlink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ECD_Description" ma:index="2" nillable="true" ma:displayName="Description" ma:description="" ma:internalName="DEECD_Description">
      <xsd:simpleType>
        <xsd:restriction base="dms:Note">
          <xsd:maxLength value="255"/>
        </xsd:restriction>
      </xsd:simpleType>
    </xsd:element>
    <xsd:element name="DEECD_Publisher" ma:index="3" nillable="true" ma:displayName="Publisher" ma:default="Department of Education and Training" ma:internalName="DEECD_Publisher">
      <xsd:simpleType>
        <xsd:restriction base="dms:Text">
          <xsd:maxLength value="255"/>
        </xsd:restriction>
      </xsd:simpleType>
    </xsd:element>
    <xsd:element name="DEECD_Keywords" ma:index="7" nillable="true" ma:displayName="Keywords" ma:internalName="DEECD_Keywords">
      <xsd:simpleType>
        <xsd:restriction base="dms:Note">
          <xsd:maxLength value="255"/>
        </xsd:restriction>
      </xsd:simpleType>
    </xsd:element>
    <xsd:element name="DEECD_Expired" ma:index="8" nillable="true" ma:displayName="Expired" ma:default="0" ma:internalName="DEECD_Expired">
      <xsd:simpleType>
        <xsd:restriction base="dms:Boolean"/>
      </xsd:simpleType>
    </xsd:element>
    <xsd:element name="PublishingExpirationDate" ma:index="10"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6b566cd-adb9-46c2-964b-22eba181fd0b" elementFormDefault="qualified">
    <xsd:import namespace="http://schemas.microsoft.com/office/2006/documentManagement/types"/>
    <xsd:import namespace="http://schemas.microsoft.com/office/infopath/2007/PartnerControls"/>
    <xsd:element name="PublishingStartDate" ma:index="9" nillable="true" ma:displayName="Scheduling Start Date" ma:internalName="PublishingStartDate">
      <xsd:simpleType>
        <xsd:restriction base="dms:Unknown"/>
      </xsd:simpleType>
    </xsd:element>
    <xsd:element name="pfad5814e62747ed9f131defefc62dac" ma:index="19" nillable="true" ma:taxonomy="true" ma:internalName="pfad5814e62747ed9f131defefc62dac" ma:taxonomyFieldName="DEECD_SubjectCategory" ma:displayName="Subject Category" ma:readOnly="false" ma:fieldId="{9fad5814-e627-47ed-9f13-1defefc62dac}" ma:sspId="272df97b-2740-40bb-9c0d-572a441144cd" ma:termSetId="cc6468fc-15c3-4209-9517-a733b6c80435" ma:anchorId="00000000-0000-0000-0000-000000000000" ma:open="false" ma:isKeyword="false">
      <xsd:complexType>
        <xsd:sequence>
          <xsd:element ref="pc:Terms" minOccurs="0" maxOccurs="1"/>
        </xsd:sequence>
      </xsd:complexType>
    </xsd:element>
    <xsd:element name="a319977fc8504e09982f090ae1d7c602" ma:index="20" nillable="true" ma:taxonomy="true" ma:internalName="a319977fc8504e09982f090ae1d7c602" ma:taxonomyFieldName="DEECD_ItemType" ma:displayName="Item Type" ma:default="101;#Page|eb523acf-a821-456c-a76b-7607578309d7" ma:fieldId="{a319977f-c850-4e09-982f-090ae1d7c602}" ma:sspId="272df97b-2740-40bb-9c0d-572a441144cd" ma:termSetId="87a54e1a-a086-4056-9430-e3def70b5bc0" ma:anchorId="00000000-0000-0000-0000-000000000000" ma:open="false" ma:isKeyword="false">
      <xsd:complexType>
        <xsd:sequence>
          <xsd:element ref="pc:Terms" minOccurs="0" maxOccurs="1"/>
        </xsd:sequence>
      </xsd:complexType>
    </xsd:element>
    <xsd:element name="ofbb8b9a280a423a91cf717fb81349cd" ma:index="21" nillable="true" ma:taxonomy="true" ma:internalName="ofbb8b9a280a423a91cf717fb81349cd" ma:taxonomyFieldName="DEECD_Author" ma:displayName="Author" ma:default="94;#Education|5232e41c-5101-41fe-b638-7d41d1371531" ma:fieldId="{8fbb8b9a-280a-423a-91cf-717fb81349cd}" ma:sspId="272df97b-2740-40bb-9c0d-572a441144cd" ma:termSetId="f9681774-4169-418a-ae49-9bc331f72a4f" ma:anchorId="00000000-0000-0000-0000-000000000000" ma:open="false" ma:isKeyword="false">
      <xsd:complexType>
        <xsd:sequence>
          <xsd:element ref="pc:Terms" minOccurs="0" maxOccurs="1"/>
        </xsd:sequence>
      </xsd:complexType>
    </xsd:element>
    <xsd:element name="b1688cb4a3a940449dc8286705012a42" ma:index="22" nillable="true" ma:taxonomy="true" ma:internalName="b1688cb4a3a940449dc8286705012a42" ma:taxonomyFieldName="DEECD_Audience" ma:displayName="Audience" ma:fieldId="{b1688cb4-a3a9-4044-9dc8-286705012a42}" ma:taxonomyMulti="true" ma:sspId="272df97b-2740-40bb-9c0d-572a441144cd" ma:termSetId="af0be819-ce00-4865-904d-8408c82c2300" ma:anchorId="00000000-0000-0000-0000-000000000000" ma:open="false" ma:isKeyword="false">
      <xsd:complexType>
        <xsd:sequence>
          <xsd:element ref="pc:Terms" minOccurs="0" maxOccurs="1"/>
        </xsd:sequence>
      </xsd:complexType>
    </xsd:element>
    <xsd:element name="hyperlink" ma:index="24" nillable="true" ma:displayName="hyperlink" ma:format="Hyperlink" ma:internalName="hyperlink">
      <xsd:complexType>
        <xsd:complexContent>
          <xsd:extension base="dms:URL">
            <xsd:sequence>
              <xsd:element name="Url" type="dms:ValidUrl" minOccurs="0" nillable="true"/>
              <xsd:element name="Description" type="xsd:string" nillable="true"/>
            </xsd:sequence>
          </xsd:extension>
        </xsd:complexContent>
      </xsd:complexType>
    </xsd:element>
    <xsd:element name="hyperlink2" ma:index="25" nillable="true" ma:displayName="hyperlink2" ma:format="Hyperlink" ma:internalName="hyperlink2"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b9114c1-daad-44dd-acad-30f4246641f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7017a8d-dd8f-40f0-bbcf-d0d7f718f6eb}" ma:internalName="TaxCatchAll" ma:showField="CatchAllData" ma:web="cb9114c1-daad-44dd-acad-30f4246641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76b566cd-adb9-46c2-964b-22eba181fd0b" xsi:nil="true"/>
    <DEECD_Publisher xmlns="http://schemas.microsoft.com/sharepoint/v3">Department of Education and Training</DEECD_Publisher>
    <a319977fc8504e09982f090ae1d7c602 xmlns="76b566cd-adb9-46c2-964b-22eba181fd0b">
      <Terms xmlns="http://schemas.microsoft.com/office/infopath/2007/PartnerControls">
        <TermInfo xmlns="http://schemas.microsoft.com/office/infopath/2007/PartnerControls">
          <TermName xmlns="http://schemas.microsoft.com/office/infopath/2007/PartnerControls">Page</TermName>
          <TermId xmlns="http://schemas.microsoft.com/office/infopath/2007/PartnerControls">eb523acf-a821-456c-a76b-7607578309d7</TermId>
        </TermInfo>
      </Terms>
    </a319977fc8504e09982f090ae1d7c602>
    <TaxCatchAll xmlns="cb9114c1-daad-44dd-acad-30f4246641f2">
      <Value>101</Value>
      <Value>94</Value>
    </TaxCatchAll>
    <DEECD_Expired xmlns="http://schemas.microsoft.com/sharepoint/v3">false</DEECD_Expired>
    <DEECD_Keywords xmlns="http://schemas.microsoft.com/sharepoint/v3" xsi:nil="true"/>
    <DEECD_Description xmlns="http://schemas.microsoft.com/sharepoint/v3">TAL module</DEECD_Description>
    <b1688cb4a3a940449dc8286705012a42 xmlns="76b566cd-adb9-46c2-964b-22eba181fd0b">
      <Terms xmlns="http://schemas.microsoft.com/office/infopath/2007/PartnerControls"/>
    </b1688cb4a3a940449dc8286705012a42>
    <ofbb8b9a280a423a91cf717fb81349cd xmlns="76b566cd-adb9-46c2-964b-22eba181fd0b">
      <Terms xmlns="http://schemas.microsoft.com/office/infopath/2007/PartnerControls">
        <TermInfo xmlns="http://schemas.microsoft.com/office/infopath/2007/PartnerControls">
          <TermName xmlns="http://schemas.microsoft.com/office/infopath/2007/PartnerControls">Education</TermName>
          <TermId xmlns="http://schemas.microsoft.com/office/infopath/2007/PartnerControls">5232e41c-5101-41fe-b638-7d41d1371531</TermId>
        </TermInfo>
      </Terms>
    </ofbb8b9a280a423a91cf717fb81349cd>
    <pfad5814e62747ed9f131defefc62dac xmlns="76b566cd-adb9-46c2-964b-22eba181fd0b">
      <Terms xmlns="http://schemas.microsoft.com/office/infopath/2007/PartnerControls"/>
    </pfad5814e62747ed9f131defefc62dac>
    <hyperlink xmlns="76b566cd-adb9-46c2-964b-22eba181fd0b">
      <Url xsi:nil="true"/>
      <Description xsi:nil="true"/>
    </hyperlink>
    <hyperlink2 xmlns="76b566cd-adb9-46c2-964b-22eba181fd0b">
      <Url xsi:nil="true"/>
      <Description xsi:nil="true"/>
    </hyperlink2>
  </documentManagement>
</p:properties>
</file>

<file path=customXml/itemProps1.xml><?xml version="1.0" encoding="utf-8"?>
<ds:datastoreItem xmlns:ds="http://schemas.openxmlformats.org/officeDocument/2006/customXml" ds:itemID="{FA98DCBB-5828-410B-9989-0E608721D914}"/>
</file>

<file path=customXml/itemProps2.xml><?xml version="1.0" encoding="utf-8"?>
<ds:datastoreItem xmlns:ds="http://schemas.openxmlformats.org/officeDocument/2006/customXml" ds:itemID="{3A17AAFD-F2CA-4C74-B9A7-364DFB6A438F}">
  <ds:schemaRefs>
    <ds:schemaRef ds:uri="http://schemas.microsoft.com/sharepoint/v3/contenttype/forms"/>
  </ds:schemaRefs>
</ds:datastoreItem>
</file>

<file path=customXml/itemProps3.xml><?xml version="1.0" encoding="utf-8"?>
<ds:datastoreItem xmlns:ds="http://schemas.openxmlformats.org/officeDocument/2006/customXml" ds:itemID="{F97B1324-A69B-4756-BD6F-542FACFB5529}">
  <ds:schemaRefs>
    <ds:schemaRef ds:uri="http://purl.org/dc/elements/1.1/"/>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schemas.microsoft.com/office/2006/metadata/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Education State mm</Template>
  <TotalTime>2133</TotalTime>
  <Words>4810</Words>
  <Application>Microsoft Office PowerPoint</Application>
  <PresentationFormat>On-screen Show (4:3)</PresentationFormat>
  <Paragraphs>540</Paragraphs>
  <Slides>30</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.AppleSystemUIFont</vt:lpstr>
      <vt:lpstr>Arial</vt:lpstr>
      <vt:lpstr>Calibri</vt:lpstr>
      <vt:lpstr>Courier New</vt:lpstr>
      <vt:lpstr>Wingdings</vt:lpstr>
      <vt:lpstr>Office Theme</vt:lpstr>
      <vt:lpstr>PowerPoint Presentation</vt:lpstr>
      <vt:lpstr> </vt:lpstr>
      <vt:lpstr>Engaging the right team and bringing them together</vt:lpstr>
      <vt:lpstr>Engaging the right team and bringing them together  Identifying and communicating team involvement. </vt:lpstr>
      <vt:lpstr>Engaging the right team and bringing them together </vt:lpstr>
      <vt:lpstr>Engaging the right team and bringing them together </vt:lpstr>
      <vt:lpstr>Building successful relationships to support a high functioning team</vt:lpstr>
      <vt:lpstr>Building successful relationships to support a  high functioning team - rapport</vt:lpstr>
      <vt:lpstr>Building successful relationships to support a  high functioning team – trust and respect</vt:lpstr>
      <vt:lpstr>Building successful relationships to support a  high functioning team – open communication</vt:lpstr>
      <vt:lpstr>Building successful relationships to support a high functioning team</vt:lpstr>
      <vt:lpstr>Building successful relationships to support a high functioning team </vt:lpstr>
      <vt:lpstr>Building successful relationships to support a high functioning team </vt:lpstr>
      <vt:lpstr>Working with different stakeholders– the learner    In order to engage and work with the learner, it is important to establish a rapport. </vt:lpstr>
      <vt:lpstr>Working with different stakeholders– the family   The family are important members of the Team Around the Learner as they provide perspective, understanding, insight and support.   </vt:lpstr>
      <vt:lpstr>Working with different stakeholders– the team   Team members come together collaboratively to promote improved outcomes for the learner   </vt:lpstr>
      <vt:lpstr>Organising meetings and facilitating effective  discussion</vt:lpstr>
      <vt:lpstr>Organising meetings and facilitating effective discussion    As the Lead Professional, you will need to prepare, facilitate and follow up after the meetings. </vt:lpstr>
      <vt:lpstr>Organising meetings and facilitating effective discussion</vt:lpstr>
      <vt:lpstr>Organising meetings and facilitating effective discussion</vt:lpstr>
      <vt:lpstr>Organising meetings and facilitating effective discussion    The Team Around the Learner Key Principles should guide the behaviour and activities of the Team Around the Learner approach. </vt:lpstr>
      <vt:lpstr>Organising meetings and facilitating effective discussion</vt:lpstr>
      <vt:lpstr>Organising meetings and facilitating effective discussion     Once the meeting context is established the Lead Professional's role is to facilitate effective discussions for the development of an agreed individualised plan.  </vt:lpstr>
      <vt:lpstr>Organising meetings and facilitating effective discussion    Below are some techniques for engaging the learner, family and team during meetings. </vt:lpstr>
      <vt:lpstr>Organising meetings and facilitating effective discussion     At the end of the meeting everyone should agree on the next steps and understand their roles and responsibilities. </vt:lpstr>
      <vt:lpstr>Organising meetings and facilitating effective discussion   </vt:lpstr>
      <vt:lpstr>Organising meetings and facilitating effective discussion</vt:lpstr>
      <vt:lpstr>Leading a culture of feedback and growth </vt:lpstr>
      <vt:lpstr>Leading a culture of feedback and growth </vt:lpstr>
      <vt:lpstr>Identifying the need to escalate issues and asking for help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Eddy, Christine J</cp:lastModifiedBy>
  <cp:revision>215</cp:revision>
  <dcterms:created xsi:type="dcterms:W3CDTF">2017-08-18T01:53:25Z</dcterms:created>
  <dcterms:modified xsi:type="dcterms:W3CDTF">2019-11-04T22:29:55Z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0x0101008840106FE30D4F50BC61A726A7CA6E3800A01D47DD30CBB54F95863B7DC80A2CEC</vt:lpwstr>
  </property>
  <property fmtid="{D5CDD505-2E9C-101B-9397-08002B2CF9AE}" pid="3" name="DEECD_Author">
    <vt:lpwstr>94;#Education|5232e41c-5101-41fe-b638-7d41d1371531</vt:lpwstr>
  </property>
  <property fmtid="{D5CDD505-2E9C-101B-9397-08002B2CF9AE}" pid="4" name="DEECD_ItemType">
    <vt:lpwstr>101;#Page|eb523acf-a821-456c-a76b-7607578309d7</vt:lpwstr>
  </property>
  <property fmtid="{D5CDD505-2E9C-101B-9397-08002B2CF9AE}" pid="5" name="DEECD_SubjectCategory">
    <vt:lpwstr/>
  </property>
  <property fmtid="{D5CDD505-2E9C-101B-9397-08002B2CF9AE}" pid="6" name="DEECD_Audience">
    <vt:lpwstr/>
  </property>
</Properties>
</file>