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90" r:id="rId5"/>
    <p:sldId id="258" r:id="rId6"/>
    <p:sldId id="291" r:id="rId7"/>
    <p:sldId id="300" r:id="rId8"/>
    <p:sldId id="301" r:id="rId9"/>
    <p:sldId id="302" r:id="rId10"/>
    <p:sldId id="303" r:id="rId11"/>
    <p:sldId id="30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AC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94674"/>
  </p:normalViewPr>
  <p:slideViewPr>
    <p:cSldViewPr snapToGrid="0" snapToObjects="1" showGuides="1">
      <p:cViewPr varScale="1">
        <p:scale>
          <a:sx n="69" d="100"/>
          <a:sy n="69" d="100"/>
        </p:scale>
        <p:origin x="16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dirty="0"/>
              <a:t>The transition</a:t>
            </a:r>
            <a:r>
              <a:rPr lang="en-AU" sz="1200" b="0" baseline="0" dirty="0"/>
              <a:t> phase </a:t>
            </a:r>
            <a:r>
              <a:rPr lang="en-AU" sz="1200" b="1" baseline="0" dirty="0"/>
              <a:t>IS NOT </a:t>
            </a:r>
            <a:r>
              <a:rPr lang="en-AU" sz="1200" b="0" baseline="0" dirty="0"/>
              <a:t>related to the transition a learner may make from one year level to the next; from primary to secondary school; or from secondary school to work or further education.</a:t>
            </a:r>
          </a:p>
          <a:p>
            <a:r>
              <a:rPr lang="en-US" b="0" dirty="0"/>
              <a:t>This</a:t>
            </a:r>
            <a:r>
              <a:rPr lang="en-US" b="0" baseline="0" dirty="0"/>
              <a:t> phase is all about how the learner transitions from having additional supports and interventions to being able to satisfactorily manage his/her own success.</a:t>
            </a:r>
            <a:endParaRPr lang="en-US" b="0" dirty="0"/>
          </a:p>
          <a:p>
            <a:pPr marL="0" indent="0" defTabSz="914307">
              <a:buFont typeface="Arial" panose="020B0604020202020204" pitchFamily="34" charset="0"/>
              <a:buNone/>
              <a:defRPr/>
            </a:pPr>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3</a:t>
            </a:fld>
            <a:endParaRPr lang="en-US"/>
          </a:p>
        </p:txBody>
      </p:sp>
    </p:spTree>
    <p:extLst>
      <p:ext uri="{BB962C8B-B14F-4D97-AF65-F5344CB8AC3E}">
        <p14:creationId xmlns:p14="http://schemas.microsoft.com/office/powerpoint/2010/main" val="136236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Arial" charset="0"/>
                <a:ea typeface="ＭＳ Ｐゴシック" pitchFamily="-80" charset="-128"/>
                <a:cs typeface="+mn-cs"/>
              </a:rPr>
              <a:t>Learning mentor</a:t>
            </a:r>
            <a:r>
              <a:rPr lang="en-AU" sz="1200" kern="1200" dirty="0">
                <a:solidFill>
                  <a:schemeClr val="tx1"/>
                </a:solidFill>
                <a:effectLst/>
                <a:latin typeface="Arial" charset="0"/>
                <a:ea typeface="ＭＳ Ｐゴシック" pitchFamily="-80" charset="-128"/>
                <a:cs typeface="+mn-cs"/>
              </a:rPr>
              <a:t> – classroom teacher, year level co-ordinator, wellbeing staff, trusted school staff member. This is usually someone who has the closest connection with the learner to support him/her in accessing learning.</a:t>
            </a:r>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1504482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11</a:t>
            </a:r>
          </a:p>
          <a:p>
            <a:endParaRPr lang="en-US" b="1" dirty="0"/>
          </a:p>
          <a:p>
            <a:r>
              <a:rPr lang="en-US" b="1" dirty="0"/>
              <a:t>Plan Transition from Additional Support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992940" cy="400110"/>
          </a:xfrm>
          <a:prstGeom prst="rect">
            <a:avLst/>
          </a:prstGeom>
          <a:noFill/>
        </p:spPr>
        <p:txBody>
          <a:bodyPr wrap="none" rtlCol="0">
            <a:spAutoFit/>
          </a:bodyPr>
          <a:lstStyle/>
          <a:p>
            <a:r>
              <a:rPr lang="en-AU" sz="2000" b="1" dirty="0"/>
              <a:t>Implementing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
            </a:r>
            <a:br>
              <a:rPr lang="en-US" dirty="0"/>
            </a:br>
            <a:endParaRPr lang="en-US" dirty="0"/>
          </a:p>
        </p:txBody>
      </p:sp>
      <p:sp>
        <p:nvSpPr>
          <p:cNvPr id="3" name="Content Placeholder 2"/>
          <p:cNvSpPr>
            <a:spLocks noGrp="1"/>
          </p:cNvSpPr>
          <p:nvPr>
            <p:ph idx="1"/>
          </p:nvPr>
        </p:nvSpPr>
        <p:spPr>
          <a:xfrm>
            <a:off x="323851" y="914400"/>
            <a:ext cx="8461374" cy="5214938"/>
          </a:xfrm>
        </p:spPr>
        <p:txBody>
          <a:bodyPr/>
          <a:lstStyle/>
          <a:p>
            <a:pPr>
              <a:spcBef>
                <a:spcPts val="300"/>
              </a:spcBef>
              <a:spcAft>
                <a:spcPts val="300"/>
              </a:spcAft>
            </a:pPr>
            <a:r>
              <a:rPr lang="en-AU" sz="1400" b="1" dirty="0"/>
              <a:t>Overview</a:t>
            </a:r>
            <a:r>
              <a:rPr lang="en-AU" sz="1400" b="1" dirty="0">
                <a:solidFill>
                  <a:schemeClr val="accent5"/>
                </a:solidFill>
              </a:rPr>
              <a:t> </a:t>
            </a:r>
          </a:p>
          <a:p>
            <a:pPr>
              <a:spcBef>
                <a:spcPts val="300"/>
              </a:spcBef>
              <a:spcAft>
                <a:spcPts val="300"/>
              </a:spcAft>
            </a:pPr>
            <a:r>
              <a:rPr lang="en-AU" sz="1400" dirty="0">
                <a:solidFill>
                  <a:schemeClr val="accent5"/>
                </a:solidFill>
              </a:rPr>
              <a:t>The aim of this module is for the team to identify when to plan the transition from additional supports for the learner and family. This module outlines how to develop the Transition from Additional Support Plan. The module will also discuss the importance of celebrating successes with the learner, family and team, and how to check in with the learner and family to ensure continued success. </a:t>
            </a:r>
          </a:p>
          <a:p>
            <a:pPr>
              <a:spcBef>
                <a:spcPts val="300"/>
              </a:spcBef>
              <a:spcAft>
                <a:spcPts val="300"/>
              </a:spcAft>
            </a:pPr>
            <a:endParaRPr lang="en-AU" sz="1400" b="1" dirty="0"/>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This module will support your ability to:</a:t>
            </a: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963938" cy="369332"/>
          </a:xfrm>
          <a:prstGeom prst="rect">
            <a:avLst/>
          </a:prstGeom>
          <a:noFill/>
        </p:spPr>
        <p:txBody>
          <a:bodyPr wrap="square" rtlCol="0">
            <a:spAutoFit/>
          </a:bodyPr>
          <a:lstStyle/>
          <a:p>
            <a:r>
              <a:rPr lang="en-AU" b="1" dirty="0"/>
              <a:t>Module 11: Planning Transition from Additional Support   </a:t>
            </a:r>
          </a:p>
        </p:txBody>
      </p:sp>
      <p:graphicFrame>
        <p:nvGraphicFramePr>
          <p:cNvPr id="7" name="Table 6"/>
          <p:cNvGraphicFramePr>
            <a:graphicFrameLocks noGrp="1"/>
          </p:cNvGraphicFramePr>
          <p:nvPr>
            <p:extLst>
              <p:ext uri="{D42A27DB-BD31-4B8C-83A1-F6EECF244321}">
                <p14:modId xmlns:p14="http://schemas.microsoft.com/office/powerpoint/2010/main" val="1871946047"/>
              </p:ext>
            </p:extLst>
          </p:nvPr>
        </p:nvGraphicFramePr>
        <p:xfrm>
          <a:off x="323851" y="3489394"/>
          <a:ext cx="7963938" cy="1822260"/>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364452">
                <a:tc>
                  <a:txBody>
                    <a:bodyPr/>
                    <a:lstStyle/>
                    <a:p>
                      <a:r>
                        <a:rPr lang="en-AU" sz="1400" dirty="0">
                          <a:solidFill>
                            <a:schemeClr val="tx1"/>
                          </a:solidFill>
                        </a:rPr>
                        <a:t>11</a:t>
                      </a:r>
                      <a:r>
                        <a:rPr lang="en-AU" sz="1400" baseline="0" dirty="0">
                          <a:solidFill>
                            <a:schemeClr val="tx1"/>
                          </a:solidFill>
                        </a:rPr>
                        <a:t>         Plan Transition from Additional Support </a:t>
                      </a:r>
                      <a:endParaRPr lang="en-AU" sz="1400" dirty="0">
                        <a:solidFill>
                          <a:schemeClr val="tx1"/>
                        </a:solidFill>
                      </a:endParaRPr>
                    </a:p>
                  </a:txBody>
                  <a:tcPr/>
                </a:tc>
                <a:extLst>
                  <a:ext uri="{0D108BD9-81ED-4DB2-BD59-A6C34878D82A}">
                    <a16:rowId xmlns:a16="http://schemas.microsoft.com/office/drawing/2014/main" val="702522747"/>
                  </a:ext>
                </a:extLst>
              </a:tr>
              <a:tr h="364452">
                <a:tc>
                  <a:txBody>
                    <a:bodyPr/>
                    <a:lstStyle/>
                    <a:p>
                      <a:r>
                        <a:rPr lang="en-AU" sz="1400" dirty="0">
                          <a:solidFill>
                            <a:schemeClr val="tx1"/>
                          </a:solidFill>
                        </a:rPr>
                        <a:t>             Recognising</a:t>
                      </a:r>
                      <a:r>
                        <a:rPr lang="en-AU" sz="1400" baseline="0" dirty="0">
                          <a:solidFill>
                            <a:schemeClr val="tx1"/>
                          </a:solidFill>
                        </a:rPr>
                        <a:t> when to plan transition </a:t>
                      </a:r>
                      <a:endParaRPr lang="en-AU" sz="1400" dirty="0">
                        <a:solidFill>
                          <a:schemeClr val="tx1"/>
                        </a:solidFill>
                      </a:endParaRPr>
                    </a:p>
                  </a:txBody>
                  <a:tcPr/>
                </a:tc>
                <a:extLst>
                  <a:ext uri="{0D108BD9-81ED-4DB2-BD59-A6C34878D82A}">
                    <a16:rowId xmlns:a16="http://schemas.microsoft.com/office/drawing/2014/main" val="2165147118"/>
                  </a:ext>
                </a:extLst>
              </a:tr>
              <a:tr h="364452">
                <a:tc>
                  <a:txBody>
                    <a:bodyPr/>
                    <a:lstStyle/>
                    <a:p>
                      <a:r>
                        <a:rPr lang="en-AU" sz="1400" dirty="0">
                          <a:solidFill>
                            <a:schemeClr val="tx1"/>
                          </a:solidFill>
                        </a:rPr>
                        <a:t>             </a:t>
                      </a:r>
                      <a:r>
                        <a:rPr lang="en-AU" sz="1400" baseline="0" dirty="0">
                          <a:solidFill>
                            <a:schemeClr val="tx1"/>
                          </a:solidFill>
                        </a:rPr>
                        <a:t>Developing a transition from additional supports plan</a:t>
                      </a:r>
                    </a:p>
                  </a:txBody>
                  <a:tcPr/>
                </a:tc>
                <a:extLst>
                  <a:ext uri="{0D108BD9-81ED-4DB2-BD59-A6C34878D82A}">
                    <a16:rowId xmlns:a16="http://schemas.microsoft.com/office/drawing/2014/main" val="1111407107"/>
                  </a:ext>
                </a:extLst>
              </a:tr>
              <a:tr h="364452">
                <a:tc>
                  <a:txBody>
                    <a:bodyPr/>
                    <a:lstStyle/>
                    <a:p>
                      <a:r>
                        <a:rPr lang="en-AU" sz="1400" dirty="0">
                          <a:solidFill>
                            <a:schemeClr val="tx1"/>
                          </a:solidFill>
                        </a:rPr>
                        <a:t>             Celebrating</a:t>
                      </a:r>
                      <a:r>
                        <a:rPr lang="en-AU" sz="1400" baseline="0" dirty="0">
                          <a:solidFill>
                            <a:schemeClr val="tx1"/>
                          </a:solidFill>
                        </a:rPr>
                        <a:t> success</a:t>
                      </a:r>
                      <a:endParaRPr lang="en-AU" sz="1400" dirty="0">
                        <a:solidFill>
                          <a:schemeClr val="tx1"/>
                        </a:solidFill>
                      </a:endParaRPr>
                    </a:p>
                  </a:txBody>
                  <a:tcPr/>
                </a:tc>
                <a:extLst>
                  <a:ext uri="{0D108BD9-81ED-4DB2-BD59-A6C34878D82A}">
                    <a16:rowId xmlns:a16="http://schemas.microsoft.com/office/drawing/2014/main" val="3093514565"/>
                  </a:ext>
                </a:extLst>
              </a:tr>
              <a:tr h="364452">
                <a:tc>
                  <a:txBody>
                    <a:bodyPr/>
                    <a:lstStyle/>
                    <a:p>
                      <a:r>
                        <a:rPr lang="en-AU" sz="1400" dirty="0">
                          <a:solidFill>
                            <a:schemeClr val="tx1"/>
                          </a:solidFill>
                        </a:rPr>
                        <a:t>             Following</a:t>
                      </a:r>
                      <a:r>
                        <a:rPr lang="en-AU" sz="1400" baseline="0" dirty="0">
                          <a:solidFill>
                            <a:schemeClr val="tx1"/>
                          </a:solidFill>
                        </a:rPr>
                        <a:t> – up with the learner and family  </a:t>
                      </a:r>
                      <a:endParaRPr lang="en-AU" sz="1400" dirty="0">
                        <a:solidFill>
                          <a:schemeClr val="tx1"/>
                        </a:solidFill>
                      </a:endParaRPr>
                    </a:p>
                  </a:txBody>
                  <a:tcPr/>
                </a:tc>
                <a:extLst>
                  <a:ext uri="{0D108BD9-81ED-4DB2-BD59-A6C34878D82A}">
                    <a16:rowId xmlns:a16="http://schemas.microsoft.com/office/drawing/2014/main" val="2734138041"/>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4982440" cy="788333"/>
          </a:xfrm>
        </p:spPr>
        <p:txBody>
          <a:bodyPr>
            <a:normAutofit fontScale="90000"/>
          </a:bodyPr>
          <a:lstStyle/>
          <a:p>
            <a:pPr marL="177800">
              <a:spcBef>
                <a:spcPts val="300"/>
              </a:spcBef>
              <a:spcAft>
                <a:spcPts val="300"/>
              </a:spcAft>
            </a:pPr>
            <a:r>
              <a:rPr lang="en-AU" sz="2000" dirty="0"/>
              <a:t>Recognising when to plan transition  </a:t>
            </a:r>
            <a:r>
              <a:rPr lang="en-AU" sz="1800" dirty="0"/>
              <a:t/>
            </a:r>
            <a:br>
              <a:rPr lang="en-AU" sz="1800" dirty="0"/>
            </a:br>
            <a:r>
              <a:rPr lang="en-AU" sz="1800" dirty="0"/>
              <a:t/>
            </a:r>
            <a:br>
              <a:rPr lang="en-AU" sz="1800" dirty="0"/>
            </a:br>
            <a:r>
              <a:rPr lang="en-AU" sz="1800" dirty="0"/>
              <a:t/>
            </a:r>
            <a:br>
              <a:rPr lang="en-AU" sz="1800" dirty="0"/>
            </a:br>
            <a:endParaRPr lang="en-AU" sz="1800" dirty="0"/>
          </a:p>
        </p:txBody>
      </p:sp>
      <p:sp>
        <p:nvSpPr>
          <p:cNvPr id="3" name="Content Placeholder 2"/>
          <p:cNvSpPr>
            <a:spLocks noGrp="1"/>
          </p:cNvSpPr>
          <p:nvPr>
            <p:ph idx="1"/>
          </p:nvPr>
        </p:nvSpPr>
        <p:spPr>
          <a:xfrm>
            <a:off x="323851" y="1325684"/>
            <a:ext cx="6350312" cy="4803654"/>
          </a:xfrm>
        </p:spPr>
        <p:txBody>
          <a:bodyPr>
            <a:normAutofit/>
          </a:bodyPr>
          <a:lstStyle/>
          <a:p>
            <a:r>
              <a:rPr lang="en-AU" sz="1400" b="1" kern="0" dirty="0"/>
              <a:t>Plans are made for a purposeful transition from the formalised Team Around the Learner approach to reengagement in natural supports.</a:t>
            </a:r>
          </a:p>
          <a:p>
            <a:endParaRPr lang="en-AU" sz="1400" b="1" kern="0" dirty="0"/>
          </a:p>
          <a:p>
            <a:endParaRPr lang="en-AU" sz="1400" b="1" kern="0" dirty="0"/>
          </a:p>
          <a:p>
            <a:pPr>
              <a:spcBef>
                <a:spcPts val="300"/>
              </a:spcBef>
              <a:spcAft>
                <a:spcPts val="300"/>
              </a:spcAft>
            </a:pPr>
            <a:r>
              <a:rPr lang="en-AU" sz="1400" dirty="0">
                <a:solidFill>
                  <a:schemeClr val="accent5"/>
                </a:solidFill>
              </a:rPr>
              <a:t>This phase is entered once it has been agreed by the learner, family and team that the goals outlined in the plan have been achieved and sustained. </a:t>
            </a:r>
          </a:p>
          <a:p>
            <a:pPr>
              <a:spcBef>
                <a:spcPts val="300"/>
              </a:spcBef>
              <a:spcAft>
                <a:spcPts val="300"/>
              </a:spcAft>
            </a:pPr>
            <a:endParaRPr lang="en-AU" sz="1400" dirty="0">
              <a:solidFill>
                <a:schemeClr val="accent5"/>
              </a:solidFill>
            </a:endParaRPr>
          </a:p>
          <a:p>
            <a:pPr marL="171450" indent="-171450">
              <a:spcBef>
                <a:spcPts val="300"/>
              </a:spcBef>
              <a:spcAft>
                <a:spcPts val="300"/>
              </a:spcAft>
              <a:buFont typeface="Arial" panose="020B0604020202020204" pitchFamily="34" charset="0"/>
              <a:buChar char="•"/>
              <a:tabLst>
                <a:tab pos="174625" algn="l"/>
              </a:tabLst>
            </a:pPr>
            <a:r>
              <a:rPr lang="en-AU" sz="1400" dirty="0">
                <a:solidFill>
                  <a:schemeClr val="accent5"/>
                </a:solidFill>
              </a:rPr>
              <a:t>A </a:t>
            </a:r>
            <a:r>
              <a:rPr lang="en-AU" sz="1400" b="1" dirty="0">
                <a:solidFill>
                  <a:schemeClr val="accent5"/>
                </a:solidFill>
              </a:rPr>
              <a:t>Transition from Additional Support Plan </a:t>
            </a:r>
            <a:r>
              <a:rPr lang="en-AU" sz="1400" dirty="0">
                <a:solidFill>
                  <a:schemeClr val="accent5"/>
                </a:solidFill>
              </a:rPr>
              <a:t>is created taking into consideration the need for post-transition planning. </a:t>
            </a:r>
          </a:p>
          <a:p>
            <a:pPr>
              <a:spcBef>
                <a:spcPts val="300"/>
              </a:spcBef>
              <a:spcAft>
                <a:spcPts val="300"/>
              </a:spcAft>
              <a:tabLst>
                <a:tab pos="174625" algn="l"/>
              </a:tabLst>
            </a:pPr>
            <a:endParaRPr lang="en-AU" sz="1400" dirty="0">
              <a:solidFill>
                <a:schemeClr val="accent5"/>
              </a:solidFill>
            </a:endParaRPr>
          </a:p>
          <a:p>
            <a:pPr marL="171450" indent="-171450">
              <a:spcBef>
                <a:spcPts val="300"/>
              </a:spcBef>
              <a:spcAft>
                <a:spcPts val="300"/>
              </a:spcAft>
              <a:buFont typeface="Arial" panose="020B0604020202020204" pitchFamily="34" charset="0"/>
              <a:buChar char="•"/>
              <a:tabLst>
                <a:tab pos="174625" algn="l"/>
              </a:tabLst>
            </a:pPr>
            <a:r>
              <a:rPr lang="en-AU" sz="1400" dirty="0">
                <a:solidFill>
                  <a:schemeClr val="accent5"/>
                </a:solidFill>
              </a:rPr>
              <a:t>The Team Around the Learner process is formally concluded with a celebration of the achievements of the learner, family and team.</a:t>
            </a:r>
          </a:p>
          <a:p>
            <a:pPr marL="171450" indent="-171450">
              <a:spcBef>
                <a:spcPts val="300"/>
              </a:spcBef>
              <a:spcAft>
                <a:spcPts val="300"/>
              </a:spcAft>
              <a:buFont typeface="Arial" panose="020B0604020202020204" pitchFamily="34" charset="0"/>
              <a:buChar char="•"/>
              <a:tabLst>
                <a:tab pos="174625" algn="l"/>
              </a:tabLst>
            </a:pPr>
            <a:endParaRPr lang="en-AU" sz="1400" dirty="0">
              <a:solidFill>
                <a:schemeClr val="accent5"/>
              </a:solidFill>
            </a:endParaRPr>
          </a:p>
          <a:p>
            <a:pPr>
              <a:spcBef>
                <a:spcPts val="300"/>
              </a:spcBef>
              <a:spcAft>
                <a:spcPts val="300"/>
              </a:spcAft>
              <a:tabLst>
                <a:tab pos="174625" algn="l"/>
              </a:tabLst>
            </a:pPr>
            <a:endParaRPr lang="en-AU" sz="1400" dirty="0">
              <a:solidFill>
                <a:schemeClr val="accent5"/>
              </a:solidFill>
            </a:endParaRPr>
          </a:p>
          <a:p>
            <a:pPr>
              <a:spcBef>
                <a:spcPts val="300"/>
              </a:spcBef>
              <a:spcAft>
                <a:spcPts val="300"/>
              </a:spcAft>
              <a:tabLst>
                <a:tab pos="174625" algn="l"/>
              </a:tabLst>
            </a:pPr>
            <a:endParaRPr lang="en-AU" sz="1400" dirty="0">
              <a:solidFill>
                <a:schemeClr val="accent5"/>
              </a:solidFill>
            </a:endParaRPr>
          </a:p>
          <a:p>
            <a:pPr>
              <a:spcBef>
                <a:spcPts val="300"/>
              </a:spcBef>
              <a:spcAft>
                <a:spcPts val="300"/>
              </a:spcAft>
              <a:tabLst>
                <a:tab pos="174625" algn="l"/>
              </a:tabLst>
            </a:pPr>
            <a:r>
              <a:rPr lang="en-AU" sz="1400" b="1" dirty="0">
                <a:solidFill>
                  <a:schemeClr val="accent5"/>
                </a:solidFill>
              </a:rPr>
              <a:t>Resources</a:t>
            </a:r>
          </a:p>
          <a:p>
            <a:pPr>
              <a:spcBef>
                <a:spcPts val="300"/>
              </a:spcBef>
              <a:spcAft>
                <a:spcPts val="300"/>
              </a:spcAft>
              <a:tabLst>
                <a:tab pos="174625" algn="l"/>
              </a:tabLst>
            </a:pPr>
            <a:r>
              <a:rPr lang="en-AU" sz="1400" dirty="0">
                <a:solidFill>
                  <a:schemeClr val="accent5"/>
                </a:solidFill>
              </a:rPr>
              <a:t>Transition from Additional Support Plan </a:t>
            </a:r>
          </a:p>
          <a:p>
            <a:endParaRPr lang="en-AU" sz="1400" dirty="0"/>
          </a:p>
          <a:p>
            <a:pPr>
              <a:spcBef>
                <a:spcPts val="300"/>
              </a:spcBef>
              <a:spcAft>
                <a:spcPts val="300"/>
              </a:spcAft>
            </a:pPr>
            <a:endParaRPr lang="en-AU" sz="1400" kern="0" dirty="0">
              <a:solidFill>
                <a:schemeClr val="accent5"/>
              </a:solidFill>
            </a:endParaRPr>
          </a:p>
          <a:p>
            <a:pPr>
              <a:spcBef>
                <a:spcPts val="300"/>
              </a:spcBef>
              <a:spcAft>
                <a:spcPts val="300"/>
              </a:spcAft>
            </a:pPr>
            <a:endParaRPr lang="en-AU" kern="0" dirty="0"/>
          </a:p>
          <a:p>
            <a:endParaRPr lang="en-AU" dirty="0"/>
          </a:p>
        </p:txBody>
      </p:sp>
      <p:grpSp>
        <p:nvGrpSpPr>
          <p:cNvPr id="26" name="Group 25"/>
          <p:cNvGrpSpPr/>
          <p:nvPr/>
        </p:nvGrpSpPr>
        <p:grpSpPr>
          <a:xfrm>
            <a:off x="6354814" y="77102"/>
            <a:ext cx="2717948" cy="1736170"/>
            <a:chOff x="1133972" y="530749"/>
            <a:chExt cx="2717948" cy="1736170"/>
          </a:xfrm>
        </p:grpSpPr>
        <p:pic>
          <p:nvPicPr>
            <p:cNvPr id="27" name="Picture 26"/>
            <p:cNvPicPr/>
            <p:nvPr/>
          </p:nvPicPr>
          <p:blipFill rotWithShape="1">
            <a:blip r:embed="rId3" cstate="print">
              <a:extLst>
                <a:ext uri="{28A0092B-C50C-407E-A947-70E740481C1C}">
                  <a14:useLocalDpi xmlns:a14="http://schemas.microsoft.com/office/drawing/2010/main" val="0"/>
                </a:ext>
              </a:extLst>
            </a:blip>
            <a:srcRect l="2234" t="3797" b="1"/>
            <a:stretch/>
          </p:blipFill>
          <p:spPr bwMode="auto">
            <a:xfrm>
              <a:off x="1177935" y="530749"/>
              <a:ext cx="2673985" cy="1731010"/>
            </a:xfrm>
            <a:prstGeom prst="rect">
              <a:avLst/>
            </a:prstGeom>
            <a:noFill/>
            <a:ln>
              <a:noFill/>
            </a:ln>
            <a:extLst/>
          </p:spPr>
        </p:pic>
        <p:sp>
          <p:nvSpPr>
            <p:cNvPr id="28" name="Flowchart: Alternate Process 27"/>
            <p:cNvSpPr/>
            <p:nvPr/>
          </p:nvSpPr>
          <p:spPr>
            <a:xfrm>
              <a:off x="2720966" y="1203531"/>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29" name="Straight Arrow Connector 28"/>
            <p:cNvCxnSpPr/>
            <p:nvPr/>
          </p:nvCxnSpPr>
          <p:spPr>
            <a:xfrm flipV="1">
              <a:off x="3603705" y="1135758"/>
              <a:ext cx="0" cy="450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Flowchart: Alternate Process 29"/>
            <p:cNvSpPr/>
            <p:nvPr/>
          </p:nvSpPr>
          <p:spPr>
            <a:xfrm>
              <a:off x="1934293" y="54366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31" name="Flowchart: Alternate Process 30"/>
            <p:cNvSpPr/>
            <p:nvPr/>
          </p:nvSpPr>
          <p:spPr>
            <a:xfrm>
              <a:off x="1963861" y="1906919"/>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32" name="Flowchart: Alternate Process 31"/>
            <p:cNvSpPr/>
            <p:nvPr/>
          </p:nvSpPr>
          <p:spPr>
            <a:xfrm>
              <a:off x="1133972" y="1212009"/>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33" name="Flowchart: Alternate Process 32"/>
            <p:cNvSpPr/>
            <p:nvPr/>
          </p:nvSpPr>
          <p:spPr>
            <a:xfrm>
              <a:off x="3117542" y="700615"/>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Tree>
    <p:extLst>
      <p:ext uri="{BB962C8B-B14F-4D97-AF65-F5344CB8AC3E}">
        <p14:creationId xmlns:p14="http://schemas.microsoft.com/office/powerpoint/2010/main" val="125738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Recognising when to plan transition </a:t>
            </a:r>
          </a:p>
        </p:txBody>
      </p:sp>
      <p:sp>
        <p:nvSpPr>
          <p:cNvPr id="3" name="Content Placeholder 2"/>
          <p:cNvSpPr>
            <a:spLocks noGrp="1"/>
          </p:cNvSpPr>
          <p:nvPr>
            <p:ph idx="1"/>
          </p:nvPr>
        </p:nvSpPr>
        <p:spPr>
          <a:xfrm>
            <a:off x="323852" y="2090223"/>
            <a:ext cx="6137411" cy="4039116"/>
          </a:xfrm>
        </p:spPr>
        <p:txBody>
          <a:bodyPr>
            <a:normAutofit/>
          </a:bodyPr>
          <a:lstStyle/>
          <a:p>
            <a:pPr marL="171450" indent="-171450">
              <a:spcBef>
                <a:spcPts val="300"/>
              </a:spcBef>
              <a:spcAft>
                <a:spcPts val="300"/>
              </a:spcAft>
              <a:buFont typeface="Arial" panose="020B0604020202020204" pitchFamily="34" charset="0"/>
              <a:buChar char="•"/>
            </a:pPr>
            <a:r>
              <a:rPr lang="en-AU" sz="1500" dirty="0">
                <a:solidFill>
                  <a:schemeClr val="accent5"/>
                </a:solidFill>
              </a:rPr>
              <a:t>The activities of this phase have no defined timeline.</a:t>
            </a:r>
          </a:p>
          <a:p>
            <a:pPr>
              <a:spcBef>
                <a:spcPts val="300"/>
              </a:spcBef>
              <a:spcAft>
                <a:spcPts val="300"/>
              </a:spcAft>
            </a:pPr>
            <a:r>
              <a:rPr lang="en-AU" sz="1500" dirty="0">
                <a:solidFill>
                  <a:schemeClr val="accent5"/>
                </a:solidFill>
              </a:rPr>
              <a:t> </a:t>
            </a:r>
          </a:p>
          <a:p>
            <a:pPr marL="171450" indent="-171450">
              <a:spcBef>
                <a:spcPts val="300"/>
              </a:spcBef>
              <a:spcAft>
                <a:spcPts val="300"/>
              </a:spcAft>
              <a:buFont typeface="Arial" panose="020B0604020202020204" pitchFamily="34" charset="0"/>
              <a:buChar char="•"/>
            </a:pPr>
            <a:r>
              <a:rPr lang="en-AU" sz="1500" dirty="0">
                <a:solidFill>
                  <a:schemeClr val="accent5"/>
                </a:solidFill>
              </a:rPr>
              <a:t>At this stage, the learner and family are confident to contact the appropriate supports if required. </a:t>
            </a:r>
          </a:p>
          <a:p>
            <a:pPr>
              <a:spcBef>
                <a:spcPts val="300"/>
              </a:spcBef>
              <a:spcAft>
                <a:spcPts val="300"/>
              </a:spcAft>
            </a:pPr>
            <a:endParaRPr lang="en-AU" sz="1500" dirty="0">
              <a:solidFill>
                <a:schemeClr val="accent5"/>
              </a:solidFill>
            </a:endParaRPr>
          </a:p>
          <a:p>
            <a:pPr marL="171450" indent="-171450">
              <a:spcBef>
                <a:spcPts val="300"/>
              </a:spcBef>
              <a:spcAft>
                <a:spcPts val="300"/>
              </a:spcAft>
              <a:buFont typeface="Arial" panose="020B0604020202020204" pitchFamily="34" charset="0"/>
              <a:buChar char="•"/>
            </a:pPr>
            <a:r>
              <a:rPr lang="en-AU" sz="1500" dirty="0">
                <a:solidFill>
                  <a:schemeClr val="accent5"/>
                </a:solidFill>
              </a:rPr>
              <a:t>The learner and family should be followed up to ensure that they are continuing to experience success after the Team Around the Learner process concludes. The Lead Professional should provide support if it becomes necessary again. </a:t>
            </a:r>
          </a:p>
          <a:p>
            <a:pPr>
              <a:spcBef>
                <a:spcPts val="300"/>
              </a:spcBef>
              <a:spcAft>
                <a:spcPts val="300"/>
              </a:spcAft>
            </a:pPr>
            <a:endParaRPr lang="en-AU" sz="1500" dirty="0">
              <a:solidFill>
                <a:schemeClr val="accent5"/>
              </a:solidFill>
            </a:endParaRPr>
          </a:p>
          <a:p>
            <a:pPr marL="171450" indent="-171450">
              <a:spcBef>
                <a:spcPts val="300"/>
              </a:spcBef>
              <a:spcAft>
                <a:spcPts val="300"/>
              </a:spcAft>
              <a:buFont typeface="Arial" panose="020B0604020202020204" pitchFamily="34" charset="0"/>
              <a:buChar char="•"/>
            </a:pPr>
            <a:r>
              <a:rPr lang="en-AU" sz="1500" dirty="0">
                <a:solidFill>
                  <a:schemeClr val="accent5"/>
                </a:solidFill>
              </a:rPr>
              <a:t>It is acknowledged that crises and other events that occur in the learner’s life may flag a need for an increased level of support. At these times the Team Around the Learner approach may need to be reinstated to support the learner.   </a:t>
            </a:r>
          </a:p>
          <a:p>
            <a:endParaRPr lang="en-AU" dirty="0"/>
          </a:p>
        </p:txBody>
      </p:sp>
      <p:grpSp>
        <p:nvGrpSpPr>
          <p:cNvPr id="20" name="Group 19"/>
          <p:cNvGrpSpPr/>
          <p:nvPr/>
        </p:nvGrpSpPr>
        <p:grpSpPr>
          <a:xfrm>
            <a:off x="6354814" y="77102"/>
            <a:ext cx="2717948" cy="1736170"/>
            <a:chOff x="1133972" y="530749"/>
            <a:chExt cx="2717948" cy="1736170"/>
          </a:xfrm>
        </p:grpSpPr>
        <p:pic>
          <p:nvPicPr>
            <p:cNvPr id="21" name="Picture 20"/>
            <p:cNvPicPr/>
            <p:nvPr/>
          </p:nvPicPr>
          <p:blipFill rotWithShape="1">
            <a:blip r:embed="rId2" cstate="print">
              <a:extLst>
                <a:ext uri="{28A0092B-C50C-407E-A947-70E740481C1C}">
                  <a14:useLocalDpi xmlns:a14="http://schemas.microsoft.com/office/drawing/2010/main" val="0"/>
                </a:ext>
              </a:extLst>
            </a:blip>
            <a:srcRect l="2234" t="3797" b="1"/>
            <a:stretch/>
          </p:blipFill>
          <p:spPr bwMode="auto">
            <a:xfrm>
              <a:off x="1177935" y="530749"/>
              <a:ext cx="2673985" cy="1731010"/>
            </a:xfrm>
            <a:prstGeom prst="rect">
              <a:avLst/>
            </a:prstGeom>
            <a:noFill/>
            <a:ln>
              <a:noFill/>
            </a:ln>
            <a:extLst/>
          </p:spPr>
        </p:pic>
        <p:sp>
          <p:nvSpPr>
            <p:cNvPr id="22" name="Flowchart: Alternate Process 21"/>
            <p:cNvSpPr/>
            <p:nvPr/>
          </p:nvSpPr>
          <p:spPr>
            <a:xfrm>
              <a:off x="2720966" y="1203531"/>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Monitor &amp; Evaluate</a:t>
              </a:r>
              <a:endParaRPr lang="en-AU" sz="1100" dirty="0">
                <a:effectLst/>
                <a:ea typeface="Calibri"/>
                <a:cs typeface="Times New Roman"/>
              </a:endParaRPr>
            </a:p>
          </p:txBody>
        </p:sp>
        <p:cxnSp>
          <p:nvCxnSpPr>
            <p:cNvPr id="23" name="Straight Arrow Connector 22"/>
            <p:cNvCxnSpPr/>
            <p:nvPr/>
          </p:nvCxnSpPr>
          <p:spPr>
            <a:xfrm flipV="1">
              <a:off x="3603705" y="1135758"/>
              <a:ext cx="0" cy="450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Flowchart: Alternate Process 23"/>
            <p:cNvSpPr/>
            <p:nvPr/>
          </p:nvSpPr>
          <p:spPr>
            <a:xfrm>
              <a:off x="1934293" y="543666"/>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Initiate </a:t>
              </a:r>
              <a:r>
                <a:rPr lang="en-AU" sz="800" dirty="0">
                  <a:ea typeface="Calibri"/>
                  <a:cs typeface="Times New Roman"/>
                </a:rPr>
                <a:t> Contact</a:t>
              </a:r>
              <a:endParaRPr lang="en-AU" sz="1100" dirty="0">
                <a:effectLst/>
                <a:ea typeface="Calibri"/>
                <a:cs typeface="Times New Roman"/>
              </a:endParaRPr>
            </a:p>
          </p:txBody>
        </p:sp>
        <p:sp>
          <p:nvSpPr>
            <p:cNvPr id="25" name="Flowchart: Alternate Process 24"/>
            <p:cNvSpPr/>
            <p:nvPr/>
          </p:nvSpPr>
          <p:spPr>
            <a:xfrm>
              <a:off x="1963861" y="1906919"/>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&amp; Coordinate</a:t>
              </a:r>
              <a:endParaRPr lang="en-AU" sz="1100" dirty="0">
                <a:effectLst/>
                <a:ea typeface="Calibri"/>
                <a:cs typeface="Times New Roman"/>
              </a:endParaRPr>
            </a:p>
          </p:txBody>
        </p:sp>
        <p:sp>
          <p:nvSpPr>
            <p:cNvPr id="26" name="Flowchart: Alternate Process 25"/>
            <p:cNvSpPr/>
            <p:nvPr/>
          </p:nvSpPr>
          <p:spPr>
            <a:xfrm>
              <a:off x="1133972" y="1212009"/>
              <a:ext cx="720000" cy="360000"/>
            </a:xfrm>
            <a:prstGeom prst="flowChartAlternateProcess">
              <a:avLst/>
            </a:prstGeom>
            <a:solidFill>
              <a:srgbClr val="0070C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Analyse Needs</a:t>
              </a:r>
              <a:endParaRPr lang="en-AU" sz="1100" dirty="0">
                <a:effectLst/>
                <a:ea typeface="Calibri"/>
                <a:cs typeface="Times New Roman"/>
              </a:endParaRPr>
            </a:p>
          </p:txBody>
        </p:sp>
        <p:sp>
          <p:nvSpPr>
            <p:cNvPr id="27" name="Flowchart: Alternate Process 26"/>
            <p:cNvSpPr/>
            <p:nvPr/>
          </p:nvSpPr>
          <p:spPr>
            <a:xfrm>
              <a:off x="3117542" y="700615"/>
              <a:ext cx="720000" cy="360000"/>
            </a:xfrm>
            <a:prstGeom prst="flowChartAlternateProcess">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AU" sz="800" dirty="0">
                  <a:effectLst/>
                  <a:ea typeface="Calibri"/>
                  <a:cs typeface="Times New Roman"/>
                </a:rPr>
                <a:t>Plan  Transition</a:t>
              </a:r>
              <a:endParaRPr lang="en-AU" sz="1100" dirty="0">
                <a:effectLst/>
                <a:ea typeface="Calibri"/>
                <a:cs typeface="Times New Roman"/>
              </a:endParaRPr>
            </a:p>
          </p:txBody>
        </p:sp>
      </p:grpSp>
      <p:sp>
        <p:nvSpPr>
          <p:cNvPr id="28" name="TextBox 27"/>
          <p:cNvSpPr txBox="1"/>
          <p:nvPr/>
        </p:nvSpPr>
        <p:spPr>
          <a:xfrm>
            <a:off x="323852" y="1109884"/>
            <a:ext cx="6030962" cy="738664"/>
          </a:xfrm>
          <a:prstGeom prst="rect">
            <a:avLst/>
          </a:prstGeom>
          <a:noFill/>
        </p:spPr>
        <p:txBody>
          <a:bodyPr wrap="square" rtlCol="0">
            <a:spAutoFit/>
          </a:bodyPr>
          <a:lstStyle/>
          <a:p>
            <a:r>
              <a:rPr lang="en-AU" sz="1400" b="1" kern="0" dirty="0"/>
              <a:t>By this stage the learner and family will be equipped with the knowledge and coping skills to manage situations as they arise and feel that their needs have been met.</a:t>
            </a:r>
          </a:p>
        </p:txBody>
      </p:sp>
    </p:spTree>
    <p:extLst>
      <p:ext uri="{BB962C8B-B14F-4D97-AF65-F5344CB8AC3E}">
        <p14:creationId xmlns:p14="http://schemas.microsoft.com/office/powerpoint/2010/main" val="418952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18852" y="152400"/>
            <a:ext cx="2725148" cy="1743607"/>
          </a:xfrm>
          <a:prstGeom prst="rect">
            <a:avLst/>
          </a:prstGeom>
        </p:spPr>
      </p:pic>
      <p:sp>
        <p:nvSpPr>
          <p:cNvPr id="2" name="Title 1"/>
          <p:cNvSpPr>
            <a:spLocks noGrp="1"/>
          </p:cNvSpPr>
          <p:nvPr>
            <p:ph type="title"/>
          </p:nvPr>
        </p:nvSpPr>
        <p:spPr>
          <a:xfrm>
            <a:off x="323851" y="372130"/>
            <a:ext cx="5979967" cy="788333"/>
          </a:xfrm>
        </p:spPr>
        <p:txBody>
          <a:bodyPr>
            <a:normAutofit/>
          </a:bodyPr>
          <a:lstStyle/>
          <a:p>
            <a:r>
              <a:rPr lang="en-AU" sz="1800" dirty="0"/>
              <a:t>Recognising when to plan transition</a:t>
            </a:r>
          </a:p>
        </p:txBody>
      </p:sp>
      <p:sp>
        <p:nvSpPr>
          <p:cNvPr id="3" name="Content Placeholder 2"/>
          <p:cNvSpPr>
            <a:spLocks noGrp="1"/>
          </p:cNvSpPr>
          <p:nvPr>
            <p:ph idx="1"/>
          </p:nvPr>
        </p:nvSpPr>
        <p:spPr>
          <a:xfrm>
            <a:off x="323851" y="775855"/>
            <a:ext cx="5827567" cy="5353483"/>
          </a:xfrm>
        </p:spPr>
        <p:txBody>
          <a:bodyPr>
            <a:normAutofit lnSpcReduction="10000"/>
          </a:bodyPr>
          <a:lstStyle/>
          <a:p>
            <a:pPr>
              <a:spcBef>
                <a:spcPts val="300"/>
              </a:spcBef>
              <a:spcAft>
                <a:spcPts val="300"/>
              </a:spcAft>
            </a:pPr>
            <a:r>
              <a:rPr lang="en-AU" sz="1400" b="1" dirty="0"/>
              <a:t>Preparation for the transition process commences well before the actual phase begins and intensifies as the team moves closer to achieving all the goals and needs of the learner.</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During the implementation of the plan, the Lead Professional and team are continuously monitoring and evaluating the success of the strategies and the goals being achieved. At this time, they are also carefully monitoring if the learner and family are:</a:t>
            </a:r>
          </a:p>
          <a:p>
            <a:pPr marL="285750" indent="-285750">
              <a:spcBef>
                <a:spcPts val="300"/>
              </a:spcBef>
              <a:spcAft>
                <a:spcPts val="300"/>
              </a:spcAft>
              <a:buFont typeface="Arial" panose="020B0604020202020204" pitchFamily="34" charset="0"/>
              <a:buChar char="•"/>
            </a:pPr>
            <a:r>
              <a:rPr lang="en-AU" sz="1400" dirty="0">
                <a:solidFill>
                  <a:schemeClr val="accent5"/>
                </a:solidFill>
              </a:rPr>
              <a:t>learning new skills to cope with and manage their needs</a:t>
            </a:r>
          </a:p>
          <a:p>
            <a:pPr marL="285750" indent="-285750">
              <a:spcBef>
                <a:spcPts val="300"/>
              </a:spcBef>
              <a:spcAft>
                <a:spcPts val="300"/>
              </a:spcAft>
              <a:buFont typeface="Arial" panose="020B0604020202020204" pitchFamily="34" charset="0"/>
              <a:buChar char="•"/>
            </a:pPr>
            <a:r>
              <a:rPr lang="en-AU" sz="1400" dirty="0">
                <a:solidFill>
                  <a:schemeClr val="accent5"/>
                </a:solidFill>
              </a:rPr>
              <a:t>gaining knowledge of how to access supports and services </a:t>
            </a:r>
          </a:p>
          <a:p>
            <a:pPr marL="285750" indent="-285750">
              <a:spcBef>
                <a:spcPts val="300"/>
              </a:spcBef>
              <a:spcAft>
                <a:spcPts val="300"/>
              </a:spcAft>
              <a:buFont typeface="Arial" panose="020B0604020202020204" pitchFamily="34" charset="0"/>
              <a:buChar char="•"/>
            </a:pPr>
            <a:r>
              <a:rPr lang="en-AU" sz="1400" dirty="0">
                <a:solidFill>
                  <a:schemeClr val="accent5"/>
                </a:solidFill>
              </a:rPr>
              <a:t>building and using their strengths</a:t>
            </a:r>
          </a:p>
          <a:p>
            <a:pPr marL="285750" indent="-285750">
              <a:spcBef>
                <a:spcPts val="300"/>
              </a:spcBef>
              <a:spcAft>
                <a:spcPts val="300"/>
              </a:spcAft>
              <a:buFont typeface="Arial" panose="020B0604020202020204" pitchFamily="34" charset="0"/>
              <a:buChar char="•"/>
            </a:pPr>
            <a:r>
              <a:rPr lang="en-AU" sz="1400" dirty="0">
                <a:solidFill>
                  <a:schemeClr val="accent5"/>
                </a:solidFill>
              </a:rPr>
              <a:t>sustaining the outcomes achieved along the way.</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Once it has been agreed during the Monitor &amp; Evaluate phase that all goals have been achieved and the needs of the learner have been met, the team should come together to discuss the development of a Transition from Additional Support Plan. </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The Lead Professional should schedule a meeting with the team to review the outcomes of the learner. It is important to ask the learner and family how comfortable they are to move into the Plan Transition phase and feel they are capable of supporting themselves.  </a:t>
            </a:r>
          </a:p>
          <a:p>
            <a:endParaRPr lang="en-AU" sz="1400" dirty="0"/>
          </a:p>
        </p:txBody>
      </p:sp>
      <p:grpSp>
        <p:nvGrpSpPr>
          <p:cNvPr id="5" name="Group 4"/>
          <p:cNvGrpSpPr/>
          <p:nvPr/>
        </p:nvGrpSpPr>
        <p:grpSpPr>
          <a:xfrm>
            <a:off x="6726629" y="2375299"/>
            <a:ext cx="1896651" cy="3430465"/>
            <a:chOff x="5812005" y="1639966"/>
            <a:chExt cx="2045900" cy="3552068"/>
          </a:xfrm>
        </p:grpSpPr>
        <p:grpSp>
          <p:nvGrpSpPr>
            <p:cNvPr id="6" name="Group 5"/>
            <p:cNvGrpSpPr/>
            <p:nvPr/>
          </p:nvGrpSpPr>
          <p:grpSpPr>
            <a:xfrm>
              <a:off x="5812005" y="1639966"/>
              <a:ext cx="2045900" cy="938056"/>
              <a:chOff x="729708" y="4388393"/>
              <a:chExt cx="2045900" cy="938056"/>
            </a:xfrm>
          </p:grpSpPr>
          <p:sp>
            <p:nvSpPr>
              <p:cNvPr id="13" name="Rounded Rectangle 12"/>
              <p:cNvSpPr/>
              <p:nvPr/>
            </p:nvSpPr>
            <p:spPr bwMode="auto">
              <a:xfrm>
                <a:off x="729708" y="4388393"/>
                <a:ext cx="1699167" cy="881608"/>
              </a:xfrm>
              <a:prstGeom prst="roundRect">
                <a:avLst/>
              </a:prstGeom>
              <a:solidFill>
                <a:schemeClr val="accent1">
                  <a:lumMod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Arial" charset="0"/>
                    <a:ea typeface="ＭＳ Ｐゴシック" pitchFamily="-80" charset="-128"/>
                  </a:rPr>
                  <a:t>Strategies</a:t>
                </a:r>
                <a:r>
                  <a:rPr kumimoji="0" lang="en-AU" sz="1600" b="1" i="0" u="none" strike="noStrike" cap="none" normalizeH="0" dirty="0">
                    <a:ln>
                      <a:noFill/>
                    </a:ln>
                    <a:solidFill>
                      <a:schemeClr val="bg1"/>
                    </a:solidFill>
                    <a:effectLst/>
                    <a:latin typeface="Arial" charset="0"/>
                    <a:ea typeface="ＭＳ Ｐゴシック" pitchFamily="-80" charset="-128"/>
                  </a:rPr>
                  <a:t> were successful</a:t>
                </a:r>
                <a:endParaRPr kumimoji="0" lang="en-AU" sz="1600" b="1" i="0" u="none" strike="noStrike" cap="none" normalizeH="0" baseline="0" dirty="0">
                  <a:ln>
                    <a:noFill/>
                  </a:ln>
                  <a:solidFill>
                    <a:schemeClr val="bg1"/>
                  </a:solidFill>
                  <a:effectLst/>
                  <a:latin typeface="Arial" charset="0"/>
                  <a:ea typeface="ＭＳ Ｐゴシック" pitchFamily="-80" charset="-128"/>
                </a:endParaRPr>
              </a:p>
            </p:txBody>
          </p:sp>
          <p:pic>
            <p:nvPicPr>
              <p:cNvPr id="14" name="Picture 13"/>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2082142" y="4632983"/>
                <a:ext cx="693466" cy="693466"/>
              </a:xfrm>
              <a:prstGeom prst="rect">
                <a:avLst/>
              </a:prstGeom>
            </p:spPr>
          </p:pic>
        </p:grpSp>
        <p:grpSp>
          <p:nvGrpSpPr>
            <p:cNvPr id="7" name="Group 6"/>
            <p:cNvGrpSpPr/>
            <p:nvPr/>
          </p:nvGrpSpPr>
          <p:grpSpPr>
            <a:xfrm>
              <a:off x="5812005" y="4253978"/>
              <a:ext cx="2045900" cy="938056"/>
              <a:chOff x="729708" y="4388393"/>
              <a:chExt cx="2045900" cy="938056"/>
            </a:xfrm>
          </p:grpSpPr>
          <p:sp>
            <p:nvSpPr>
              <p:cNvPr id="11" name="Rounded Rectangle 10"/>
              <p:cNvSpPr/>
              <p:nvPr/>
            </p:nvSpPr>
            <p:spPr bwMode="auto">
              <a:xfrm>
                <a:off x="729708" y="4388393"/>
                <a:ext cx="1699167" cy="881608"/>
              </a:xfrm>
              <a:prstGeom prst="roundRect">
                <a:avLst/>
              </a:prstGeom>
              <a:solidFill>
                <a:schemeClr val="accent1">
                  <a:lumMod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Arial" charset="0"/>
                    <a:ea typeface="ＭＳ Ｐゴシック" pitchFamily="-80" charset="-128"/>
                  </a:rPr>
                  <a:t>Needs have been</a:t>
                </a:r>
                <a:r>
                  <a:rPr kumimoji="0" lang="en-AU" sz="1600" b="1" i="0" u="none" strike="noStrike" cap="none" normalizeH="0" dirty="0">
                    <a:ln>
                      <a:noFill/>
                    </a:ln>
                    <a:solidFill>
                      <a:schemeClr val="bg1"/>
                    </a:solidFill>
                    <a:effectLst/>
                    <a:latin typeface="Arial" charset="0"/>
                    <a:ea typeface="ＭＳ Ｐゴシック" pitchFamily="-80" charset="-128"/>
                  </a:rPr>
                  <a:t> met</a:t>
                </a:r>
                <a:endParaRPr kumimoji="0" lang="en-AU" sz="1600" b="1" i="0" u="none" strike="noStrike" cap="none" normalizeH="0" baseline="0" dirty="0">
                  <a:ln>
                    <a:noFill/>
                  </a:ln>
                  <a:solidFill>
                    <a:schemeClr val="bg1"/>
                  </a:solidFill>
                  <a:effectLst/>
                  <a:latin typeface="Arial" charset="0"/>
                  <a:ea typeface="ＭＳ Ｐゴシック" pitchFamily="-80" charset="-128"/>
                </a:endParaRPr>
              </a:p>
            </p:txBody>
          </p:sp>
          <p:pic>
            <p:nvPicPr>
              <p:cNvPr id="12" name="Picture 11"/>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2082142" y="4632983"/>
                <a:ext cx="693466" cy="693466"/>
              </a:xfrm>
              <a:prstGeom prst="rect">
                <a:avLst/>
              </a:prstGeom>
            </p:spPr>
          </p:pic>
        </p:grpSp>
        <p:grpSp>
          <p:nvGrpSpPr>
            <p:cNvPr id="8" name="Group 7"/>
            <p:cNvGrpSpPr/>
            <p:nvPr/>
          </p:nvGrpSpPr>
          <p:grpSpPr>
            <a:xfrm>
              <a:off x="5812005" y="2946972"/>
              <a:ext cx="2045900" cy="938056"/>
              <a:chOff x="729708" y="4388393"/>
              <a:chExt cx="2045900" cy="938056"/>
            </a:xfrm>
          </p:grpSpPr>
          <p:sp>
            <p:nvSpPr>
              <p:cNvPr id="9" name="Rounded Rectangle 8"/>
              <p:cNvSpPr/>
              <p:nvPr/>
            </p:nvSpPr>
            <p:spPr bwMode="auto">
              <a:xfrm>
                <a:off x="729708" y="4388393"/>
                <a:ext cx="1699167" cy="881608"/>
              </a:xfrm>
              <a:prstGeom prst="roundRect">
                <a:avLst/>
              </a:prstGeom>
              <a:solidFill>
                <a:schemeClr val="accent1">
                  <a:lumMod val="9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bg1"/>
                    </a:solidFill>
                    <a:effectLst/>
                    <a:latin typeface="Arial" charset="0"/>
                    <a:ea typeface="ＭＳ Ｐゴシック" pitchFamily="-80" charset="-128"/>
                  </a:rPr>
                  <a:t>Goals have been achieved</a:t>
                </a:r>
              </a:p>
            </p:txBody>
          </p:sp>
          <p:pic>
            <p:nvPicPr>
              <p:cNvPr id="10" name="Picture 9"/>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2082142" y="4632983"/>
                <a:ext cx="693466" cy="693466"/>
              </a:xfrm>
              <a:prstGeom prst="rect">
                <a:avLst/>
              </a:prstGeom>
            </p:spPr>
          </p:pic>
        </p:grpSp>
      </p:grpSp>
    </p:spTree>
    <p:extLst>
      <p:ext uri="{BB962C8B-B14F-4D97-AF65-F5344CB8AC3E}">
        <p14:creationId xmlns:p14="http://schemas.microsoft.com/office/powerpoint/2010/main" val="2915492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6095001" cy="528415"/>
          </a:xfrm>
        </p:spPr>
        <p:txBody>
          <a:bodyPr>
            <a:normAutofit/>
          </a:bodyPr>
          <a:lstStyle/>
          <a:p>
            <a:r>
              <a:rPr lang="en-AU" sz="1800" dirty="0"/>
              <a:t>Developing a Transition from Additional Support Plan</a:t>
            </a:r>
          </a:p>
        </p:txBody>
      </p:sp>
      <p:pic>
        <p:nvPicPr>
          <p:cNvPr id="8" name="Content Placeholder 7"/>
          <p:cNvPicPr>
            <a:picLocks noGrp="1" noChangeAspect="1"/>
          </p:cNvPicPr>
          <p:nvPr>
            <p:ph idx="1"/>
          </p:nvPr>
        </p:nvPicPr>
        <p:blipFill>
          <a:blip r:embed="rId2"/>
          <a:stretch>
            <a:fillRect/>
          </a:stretch>
        </p:blipFill>
        <p:spPr>
          <a:xfrm>
            <a:off x="490926" y="1948082"/>
            <a:ext cx="3968840" cy="335309"/>
          </a:xfrm>
          <a:prstGeom prst="rect">
            <a:avLst/>
          </a:prstGeom>
        </p:spPr>
      </p:pic>
      <p:pic>
        <p:nvPicPr>
          <p:cNvPr id="4" name="Picture 3"/>
          <p:cNvPicPr>
            <a:picLocks noChangeAspect="1"/>
          </p:cNvPicPr>
          <p:nvPr/>
        </p:nvPicPr>
        <p:blipFill>
          <a:blip r:embed="rId3"/>
          <a:stretch>
            <a:fillRect/>
          </a:stretch>
        </p:blipFill>
        <p:spPr>
          <a:xfrm>
            <a:off x="6418852" y="104941"/>
            <a:ext cx="2725148" cy="1743607"/>
          </a:xfrm>
          <a:prstGeom prst="rect">
            <a:avLst/>
          </a:prstGeom>
        </p:spPr>
      </p:pic>
      <p:sp>
        <p:nvSpPr>
          <p:cNvPr id="6" name="TextBox 5"/>
          <p:cNvSpPr txBox="1"/>
          <p:nvPr/>
        </p:nvSpPr>
        <p:spPr>
          <a:xfrm>
            <a:off x="323852" y="900545"/>
            <a:ext cx="5902816" cy="523220"/>
          </a:xfrm>
          <a:prstGeom prst="rect">
            <a:avLst/>
          </a:prstGeom>
          <a:noFill/>
        </p:spPr>
        <p:txBody>
          <a:bodyPr wrap="square" rtlCol="0">
            <a:spAutoFit/>
          </a:bodyPr>
          <a:lstStyle/>
          <a:p>
            <a:pPr>
              <a:spcBef>
                <a:spcPts val="300"/>
              </a:spcBef>
              <a:spcAft>
                <a:spcPts val="300"/>
              </a:spcAft>
            </a:pPr>
            <a:r>
              <a:rPr lang="en-AU" sz="1400" b="1" dirty="0"/>
              <a:t>Planning the transition will involve the development of a Transition from Additional Support Plan with the learner, family and team.</a:t>
            </a:r>
          </a:p>
        </p:txBody>
      </p:sp>
      <p:pic>
        <p:nvPicPr>
          <p:cNvPr id="9" name="Picture 8"/>
          <p:cNvPicPr>
            <a:picLocks noChangeAspect="1"/>
          </p:cNvPicPr>
          <p:nvPr/>
        </p:nvPicPr>
        <p:blipFill>
          <a:blip r:embed="rId4"/>
          <a:stretch>
            <a:fillRect/>
          </a:stretch>
        </p:blipFill>
        <p:spPr>
          <a:xfrm>
            <a:off x="497023" y="2283391"/>
            <a:ext cx="3962743" cy="3200677"/>
          </a:xfrm>
          <a:prstGeom prst="rect">
            <a:avLst/>
          </a:prstGeom>
        </p:spPr>
      </p:pic>
      <p:sp>
        <p:nvSpPr>
          <p:cNvPr id="10" name="TextBox 9"/>
          <p:cNvSpPr txBox="1"/>
          <p:nvPr/>
        </p:nvSpPr>
        <p:spPr>
          <a:xfrm>
            <a:off x="497023" y="5767558"/>
            <a:ext cx="3962743" cy="523220"/>
          </a:xfrm>
          <a:prstGeom prst="rect">
            <a:avLst/>
          </a:prstGeom>
          <a:noFill/>
        </p:spPr>
        <p:txBody>
          <a:bodyPr wrap="square" rtlCol="0">
            <a:spAutoFit/>
          </a:bodyPr>
          <a:lstStyle/>
          <a:p>
            <a:r>
              <a:rPr lang="en-AU" sz="1400" b="1" dirty="0"/>
              <a:t>Resource</a:t>
            </a:r>
          </a:p>
          <a:p>
            <a:r>
              <a:rPr lang="en-AU" sz="1400" dirty="0">
                <a:solidFill>
                  <a:srgbClr val="4B4B4B"/>
                </a:solidFill>
              </a:rPr>
              <a:t>Transition from Additional Support Plan </a:t>
            </a:r>
          </a:p>
        </p:txBody>
      </p:sp>
      <p:pic>
        <p:nvPicPr>
          <p:cNvPr id="3" name="Picture 2">
            <a:extLst>
              <a:ext uri="{FF2B5EF4-FFF2-40B4-BE49-F238E27FC236}">
                <a16:creationId xmlns:a16="http://schemas.microsoft.com/office/drawing/2014/main" id="{D7BB34B2-1AE0-496E-9660-6F34B9D01A68}"/>
              </a:ext>
            </a:extLst>
          </p:cNvPr>
          <p:cNvPicPr>
            <a:picLocks noChangeAspect="1"/>
          </p:cNvPicPr>
          <p:nvPr/>
        </p:nvPicPr>
        <p:blipFill>
          <a:blip r:embed="rId5"/>
          <a:stretch>
            <a:fillRect/>
          </a:stretch>
        </p:blipFill>
        <p:spPr>
          <a:xfrm rot="299330">
            <a:off x="5442715" y="2071366"/>
            <a:ext cx="3022862" cy="4303644"/>
          </a:xfrm>
          <a:prstGeom prst="rect">
            <a:avLst/>
          </a:prstGeom>
          <a:ln w="12700">
            <a:solidFill>
              <a:schemeClr val="tx1"/>
            </a:solidFill>
          </a:ln>
        </p:spPr>
      </p:pic>
    </p:spTree>
    <p:extLst>
      <p:ext uri="{BB962C8B-B14F-4D97-AF65-F5344CB8AC3E}">
        <p14:creationId xmlns:p14="http://schemas.microsoft.com/office/powerpoint/2010/main" val="244530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18852" y="110836"/>
            <a:ext cx="2725148" cy="1743607"/>
          </a:xfrm>
          <a:prstGeom prst="rect">
            <a:avLst/>
          </a:prstGeom>
        </p:spPr>
      </p:pic>
      <p:sp>
        <p:nvSpPr>
          <p:cNvPr id="2" name="Title 1"/>
          <p:cNvSpPr>
            <a:spLocks noGrp="1"/>
          </p:cNvSpPr>
          <p:nvPr>
            <p:ph type="title"/>
          </p:nvPr>
        </p:nvSpPr>
        <p:spPr/>
        <p:txBody>
          <a:bodyPr>
            <a:normAutofit/>
          </a:bodyPr>
          <a:lstStyle/>
          <a:p>
            <a:r>
              <a:rPr lang="en-AU" sz="2000" dirty="0"/>
              <a:t>Celebrating success</a:t>
            </a:r>
          </a:p>
        </p:txBody>
      </p:sp>
      <p:sp>
        <p:nvSpPr>
          <p:cNvPr id="3" name="Content Placeholder 2"/>
          <p:cNvSpPr>
            <a:spLocks noGrp="1"/>
          </p:cNvSpPr>
          <p:nvPr>
            <p:ph idx="1"/>
          </p:nvPr>
        </p:nvSpPr>
        <p:spPr>
          <a:xfrm>
            <a:off x="323852" y="914400"/>
            <a:ext cx="4275858" cy="5214938"/>
          </a:xfrm>
        </p:spPr>
        <p:txBody>
          <a:bodyPr/>
          <a:lstStyle/>
          <a:p>
            <a:pPr>
              <a:spcBef>
                <a:spcPts val="300"/>
              </a:spcBef>
              <a:spcAft>
                <a:spcPts val="300"/>
              </a:spcAft>
            </a:pPr>
            <a:r>
              <a:rPr lang="en-AU" sz="1400" b="1" dirty="0">
                <a:solidFill>
                  <a:schemeClr val="accent5"/>
                </a:solidFill>
              </a:rPr>
              <a:t>The transition should be celebrated as a team in recognition of the journey everyone has travelled together and the success that has been achieved .</a:t>
            </a:r>
          </a:p>
          <a:p>
            <a:pPr>
              <a:spcBef>
                <a:spcPts val="300"/>
              </a:spcBef>
              <a:spcAft>
                <a:spcPts val="300"/>
              </a:spcAft>
            </a:pPr>
            <a:endParaRPr lang="en-AU" sz="1400" b="1" dirty="0">
              <a:solidFill>
                <a:schemeClr val="accent5"/>
              </a:solidFill>
            </a:endParaRPr>
          </a:p>
          <a:p>
            <a:pPr>
              <a:spcBef>
                <a:spcPts val="300"/>
              </a:spcBef>
              <a:spcAft>
                <a:spcPts val="300"/>
              </a:spcAft>
            </a:pPr>
            <a:r>
              <a:rPr lang="en-AU" sz="1400" dirty="0">
                <a:solidFill>
                  <a:schemeClr val="accent5"/>
                </a:solidFill>
              </a:rPr>
              <a:t>The Lead Professional should encourage the team to celebrate the transition in a culturally appropriate manner that:</a:t>
            </a:r>
          </a:p>
          <a:p>
            <a:pPr marL="285750" indent="-285750">
              <a:spcBef>
                <a:spcPts val="300"/>
              </a:spcBef>
              <a:spcAft>
                <a:spcPts val="300"/>
              </a:spcAft>
              <a:buFont typeface="Arial" panose="020B0604020202020204" pitchFamily="34" charset="0"/>
              <a:buChar char="•"/>
            </a:pPr>
            <a:r>
              <a:rPr lang="en-AU" sz="1400" dirty="0">
                <a:solidFill>
                  <a:schemeClr val="accent5"/>
                </a:solidFill>
              </a:rPr>
              <a:t>is meaningful to the learner, family and team</a:t>
            </a:r>
          </a:p>
          <a:p>
            <a:pPr marL="285750" indent="-285750">
              <a:spcBef>
                <a:spcPts val="300"/>
              </a:spcBef>
              <a:spcAft>
                <a:spcPts val="300"/>
              </a:spcAft>
              <a:buFont typeface="Arial" panose="020B0604020202020204" pitchFamily="34" charset="0"/>
              <a:buChar char="•"/>
            </a:pPr>
            <a:r>
              <a:rPr lang="en-AU" sz="1400" dirty="0">
                <a:solidFill>
                  <a:schemeClr val="accent5"/>
                </a:solidFill>
              </a:rPr>
              <a:t>recognises accomplishments</a:t>
            </a:r>
          </a:p>
          <a:p>
            <a:pPr marL="285750" indent="-285750">
              <a:spcBef>
                <a:spcPts val="300"/>
              </a:spcBef>
              <a:spcAft>
                <a:spcPts val="300"/>
              </a:spcAft>
              <a:buFont typeface="Arial" panose="020B0604020202020204" pitchFamily="34" charset="0"/>
              <a:buChar char="•"/>
            </a:pPr>
            <a:r>
              <a:rPr lang="en-AU" sz="1400" dirty="0">
                <a:solidFill>
                  <a:schemeClr val="accent5"/>
                </a:solidFill>
              </a:rPr>
              <a:t>highlights the journey that has been travelled together</a:t>
            </a:r>
          </a:p>
          <a:p>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0036" y="2624267"/>
            <a:ext cx="3768337" cy="2401627"/>
          </a:xfrm>
          <a:prstGeom prst="rect">
            <a:avLst/>
          </a:prstGeom>
        </p:spPr>
      </p:pic>
      <p:grpSp>
        <p:nvGrpSpPr>
          <p:cNvPr id="6" name="Group 5"/>
          <p:cNvGrpSpPr/>
          <p:nvPr/>
        </p:nvGrpSpPr>
        <p:grpSpPr>
          <a:xfrm>
            <a:off x="410062" y="4264882"/>
            <a:ext cx="3165706" cy="1008554"/>
            <a:chOff x="10505657" y="1492779"/>
            <a:chExt cx="2861338" cy="1008554"/>
          </a:xfrm>
        </p:grpSpPr>
        <p:sp>
          <p:nvSpPr>
            <p:cNvPr id="7" name="Rectangle 6"/>
            <p:cNvSpPr/>
            <p:nvPr/>
          </p:nvSpPr>
          <p:spPr bwMode="auto">
            <a:xfrm>
              <a:off x="10583579" y="1492779"/>
              <a:ext cx="2783416" cy="1008554"/>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0000"/>
              <a:r>
                <a:rPr lang="en-AU" sz="1100" i="1" dirty="0">
                  <a:solidFill>
                    <a:srgbClr val="B1059D"/>
                  </a:solidFill>
                </a:rPr>
                <a:t>It is important this step does not feel like it is simply part of the process but a genuine celebration of success </a:t>
              </a:r>
            </a:p>
          </p:txBody>
        </p:sp>
        <p:pic>
          <p:nvPicPr>
            <p:cNvPr id="8" name="Picture 7"/>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10505657" y="1733956"/>
              <a:ext cx="552040" cy="526200"/>
            </a:xfrm>
            <a:prstGeom prst="rect">
              <a:avLst/>
            </a:prstGeom>
          </p:spPr>
        </p:pic>
      </p:grpSp>
    </p:spTree>
    <p:extLst>
      <p:ext uri="{BB962C8B-B14F-4D97-AF65-F5344CB8AC3E}">
        <p14:creationId xmlns:p14="http://schemas.microsoft.com/office/powerpoint/2010/main" val="236577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418852" y="124691"/>
            <a:ext cx="2725148" cy="1743607"/>
          </a:xfrm>
          <a:prstGeom prst="rect">
            <a:avLst/>
          </a:prstGeom>
        </p:spPr>
      </p:pic>
      <p:sp>
        <p:nvSpPr>
          <p:cNvPr id="2" name="Title 1"/>
          <p:cNvSpPr>
            <a:spLocks noGrp="1"/>
          </p:cNvSpPr>
          <p:nvPr>
            <p:ph type="title"/>
          </p:nvPr>
        </p:nvSpPr>
        <p:spPr/>
        <p:txBody>
          <a:bodyPr>
            <a:normAutofit/>
          </a:bodyPr>
          <a:lstStyle/>
          <a:p>
            <a:r>
              <a:rPr lang="en-AU" sz="1800" dirty="0"/>
              <a:t>Following-up with the learner and family</a:t>
            </a:r>
          </a:p>
        </p:txBody>
      </p:sp>
      <p:sp>
        <p:nvSpPr>
          <p:cNvPr id="3" name="Content Placeholder 2"/>
          <p:cNvSpPr>
            <a:spLocks noGrp="1"/>
          </p:cNvSpPr>
          <p:nvPr>
            <p:ph idx="1"/>
          </p:nvPr>
        </p:nvSpPr>
        <p:spPr>
          <a:xfrm>
            <a:off x="323851" y="1407902"/>
            <a:ext cx="8461374" cy="4721436"/>
          </a:xfrm>
        </p:spPr>
        <p:txBody>
          <a:bodyPr>
            <a:normAutofit fontScale="70000" lnSpcReduction="20000"/>
          </a:bodyPr>
          <a:lstStyle/>
          <a:p>
            <a:pPr>
              <a:spcBef>
                <a:spcPts val="300"/>
              </a:spcBef>
              <a:spcAft>
                <a:spcPts val="300"/>
              </a:spcAft>
            </a:pPr>
            <a:r>
              <a:rPr lang="en-AU" b="1" dirty="0"/>
              <a:t>The Lead Professional should lead the team in establishing a procedure for </a:t>
            </a:r>
          </a:p>
          <a:p>
            <a:pPr>
              <a:spcBef>
                <a:spcPts val="300"/>
              </a:spcBef>
              <a:spcAft>
                <a:spcPts val="300"/>
              </a:spcAft>
            </a:pPr>
            <a:r>
              <a:rPr lang="en-AU" b="1" dirty="0"/>
              <a:t>periodically following up with the learner and family during the transition phase.</a:t>
            </a:r>
          </a:p>
          <a:p>
            <a:pPr>
              <a:spcBef>
                <a:spcPts val="300"/>
              </a:spcBef>
              <a:spcAft>
                <a:spcPts val="300"/>
              </a:spcAft>
            </a:pPr>
            <a:endParaRPr lang="en-AU" sz="1400" dirty="0"/>
          </a:p>
          <a:p>
            <a:pPr>
              <a:spcBef>
                <a:spcPts val="300"/>
              </a:spcBef>
              <a:spcAft>
                <a:spcPts val="300"/>
              </a:spcAft>
            </a:pPr>
            <a:r>
              <a:rPr lang="en-AU" dirty="0">
                <a:solidFill>
                  <a:schemeClr val="accent5"/>
                </a:solidFill>
              </a:rPr>
              <a:t>Check-ins should be intermittent and should have an end point depending on how the learner and family are progressing post Team Around the Learner. If, during these follow-ups, new needs have emerged to the degree that a Team Around the Learner would be required, the Lead Professional should make the appropriate arrangements and reconvene the team. </a:t>
            </a:r>
          </a:p>
          <a:p>
            <a:pPr>
              <a:spcBef>
                <a:spcPts val="300"/>
              </a:spcBef>
              <a:spcAft>
                <a:spcPts val="300"/>
              </a:spcAft>
            </a:pPr>
            <a:endParaRPr lang="en-AU" sz="1400" dirty="0">
              <a:solidFill>
                <a:schemeClr val="accent5"/>
              </a:solidFill>
            </a:endParaRPr>
          </a:p>
          <a:p>
            <a:pPr>
              <a:spcBef>
                <a:spcPts val="300"/>
              </a:spcBef>
              <a:spcAft>
                <a:spcPts val="300"/>
              </a:spcAft>
            </a:pPr>
            <a:r>
              <a:rPr lang="en-AU" dirty="0">
                <a:solidFill>
                  <a:schemeClr val="accent5"/>
                </a:solidFill>
              </a:rPr>
              <a:t>Intervention may not need to be as formal as beginning a Team Around the Learner process and the Lead Professional may guide the learner and family to other appropriate services and supports that could meet their needs. The learner and family should always feel that they know who they can go to for support, guidance or assistance and feel comfortable to do so. </a:t>
            </a:r>
          </a:p>
          <a:p>
            <a:pPr>
              <a:spcBef>
                <a:spcPts val="300"/>
              </a:spcBef>
              <a:spcAft>
                <a:spcPts val="300"/>
              </a:spcAft>
            </a:pPr>
            <a:endParaRPr lang="en-AU" sz="1400" dirty="0">
              <a:solidFill>
                <a:schemeClr val="accent5"/>
              </a:solidFill>
            </a:endParaRPr>
          </a:p>
          <a:p>
            <a:pPr>
              <a:spcBef>
                <a:spcPts val="300"/>
              </a:spcBef>
              <a:spcAft>
                <a:spcPts val="300"/>
              </a:spcAft>
            </a:pPr>
            <a:r>
              <a:rPr lang="en-AU" dirty="0">
                <a:solidFill>
                  <a:schemeClr val="accent5"/>
                </a:solidFill>
              </a:rPr>
              <a:t>Depending on the team involved in the Team Around the Learner and the Transition from Additional Support Plan, check-ins can be part of existing school, family and learner conversations. The learning mentor* plays a major role in monitoring the ongoing wellbeing and learning direction of the learner. The Lead Professional should provide support where necessary.</a:t>
            </a:r>
          </a:p>
          <a:p>
            <a:pPr>
              <a:spcBef>
                <a:spcPts val="300"/>
              </a:spcBef>
              <a:spcAft>
                <a:spcPts val="300"/>
              </a:spcAft>
            </a:pPr>
            <a:endParaRPr lang="en-AU" sz="1400" dirty="0">
              <a:solidFill>
                <a:schemeClr val="accent5"/>
              </a:solidFill>
            </a:endParaRPr>
          </a:p>
          <a:p>
            <a:pPr>
              <a:spcBef>
                <a:spcPts val="300"/>
              </a:spcBef>
              <a:spcAft>
                <a:spcPts val="300"/>
              </a:spcAft>
            </a:pPr>
            <a:r>
              <a:rPr lang="en-AU" dirty="0">
                <a:solidFill>
                  <a:schemeClr val="accent5"/>
                </a:solidFill>
              </a:rPr>
              <a:t>It is acknowledged that crises and other events that occur in the learner’s life may flag a need for an increased level of support. At these times immediate supports need to be put in place and the team reconvened to support the learner.</a:t>
            </a:r>
          </a:p>
          <a:p>
            <a:endParaRPr lang="en-AU" dirty="0"/>
          </a:p>
        </p:txBody>
      </p:sp>
    </p:spTree>
    <p:extLst>
      <p:ext uri="{BB962C8B-B14F-4D97-AF65-F5344CB8AC3E}">
        <p14:creationId xmlns:p14="http://schemas.microsoft.com/office/powerpoint/2010/main" val="4203680100"/>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2.xml><?xml version="1.0" encoding="utf-8"?>
<ds:datastoreItem xmlns:ds="http://schemas.openxmlformats.org/officeDocument/2006/customXml" ds:itemID="{F97B1324-A69B-4756-BD6F-542FACFB5529}">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481B9CD-E628-4252-8199-48626505F8DD}"/>
</file>

<file path=docProps/app.xml><?xml version="1.0" encoding="utf-8"?>
<Properties xmlns="http://schemas.openxmlformats.org/officeDocument/2006/extended-properties" xmlns:vt="http://schemas.openxmlformats.org/officeDocument/2006/docPropsVTypes">
  <Template>Education State mm</Template>
  <TotalTime>2099</TotalTime>
  <Words>1106</Words>
  <Application>Microsoft Office PowerPoint</Application>
  <PresentationFormat>On-screen Show (4:3)</PresentationFormat>
  <Paragraphs>98</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.AppleSystemUIFont</vt:lpstr>
      <vt:lpstr>Arial</vt:lpstr>
      <vt:lpstr>Calibri</vt:lpstr>
      <vt:lpstr>Courier New</vt:lpstr>
      <vt:lpstr>Times New Roman</vt:lpstr>
      <vt:lpstr>Office Theme</vt:lpstr>
      <vt:lpstr>PowerPoint Presentation</vt:lpstr>
      <vt:lpstr> </vt:lpstr>
      <vt:lpstr>Recognising when to plan transition     </vt:lpstr>
      <vt:lpstr>Recognising when to plan transition </vt:lpstr>
      <vt:lpstr>Recognising when to plan transition</vt:lpstr>
      <vt:lpstr>Developing a Transition from Additional Support Plan</vt:lpstr>
      <vt:lpstr>Celebrating success</vt:lpstr>
      <vt:lpstr>Following-up with the learner and family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Penfold, Katrina J</cp:lastModifiedBy>
  <cp:revision>228</cp:revision>
  <dcterms:created xsi:type="dcterms:W3CDTF">2017-08-18T01:53:25Z</dcterms:created>
  <dcterms:modified xsi:type="dcterms:W3CDTF">2019-12-02T22:58:18Z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