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7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5F188D-A022-E027-4C44-477DC1503341}" name="Rebecca Flanagan" initials="RF" userId="S::Rebecca.Flanagan@education.vic.gov.au::f3387c76-791b-4fbe-b1fb-4f7c0ef97771"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56639" autoAdjust="0"/>
  </p:normalViewPr>
  <p:slideViewPr>
    <p:cSldViewPr snapToGrid="0">
      <p:cViewPr varScale="1">
        <p:scale>
          <a:sx n="64" d="100"/>
          <a:sy n="64" d="100"/>
        </p:scale>
        <p:origin x="2394" y="72"/>
      </p:cViewPr>
      <p:guideLst/>
    </p:cSldViewPr>
  </p:slideViewPr>
  <p:notesTextViewPr>
    <p:cViewPr>
      <p:scale>
        <a:sx n="3" d="2"/>
        <a:sy n="3" d="2"/>
      </p:scale>
      <p:origin x="0" y="-374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dd Roscoe" userId="91a6c598-4234-4d65-b747-5938693fbc3e" providerId="ADAL" clId="{C2A048CE-AA14-4510-A0C0-CF12EEC75761}"/>
    <pc:docChg chg="custSel modSld">
      <pc:chgData name="Todd Roscoe" userId="91a6c598-4234-4d65-b747-5938693fbc3e" providerId="ADAL" clId="{C2A048CE-AA14-4510-A0C0-CF12EEC75761}" dt="2023-08-08T05:18:41.490" v="0" actId="478"/>
      <pc:docMkLst>
        <pc:docMk/>
      </pc:docMkLst>
      <pc:sldChg chg="delSp mod">
        <pc:chgData name="Todd Roscoe" userId="91a6c598-4234-4d65-b747-5938693fbc3e" providerId="ADAL" clId="{C2A048CE-AA14-4510-A0C0-CF12EEC75761}" dt="2023-08-08T05:18:41.490" v="0" actId="478"/>
        <pc:sldMkLst>
          <pc:docMk/>
          <pc:sldMk cId="3746156792" sldId="279"/>
        </pc:sldMkLst>
        <pc:spChg chg="del">
          <ac:chgData name="Todd Roscoe" userId="91a6c598-4234-4d65-b747-5938693fbc3e" providerId="ADAL" clId="{C2A048CE-AA14-4510-A0C0-CF12EEC75761}" dt="2023-08-08T05:18:41.490" v="0" actId="478"/>
          <ac:spMkLst>
            <pc:docMk/>
            <pc:sldMk cId="3746156792" sldId="279"/>
            <ac:spMk id="53" creationId="{67DB70CB-384C-3184-A9E3-3431FEA1364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BAF753-2C56-46F4-B3F0-A394B1C5AA59}" type="datetimeFigureOut">
              <a:rPr lang="en-AU" smtClean="0"/>
              <a:t>8/08/2023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4544C2-636F-4161-82FE-14B860E5B5C2}" type="slidenum">
              <a:rPr lang="en-AU" smtClean="0"/>
              <a:t>‹#›</a:t>
            </a:fld>
            <a:endParaRPr lang="en-AU"/>
          </a:p>
        </p:txBody>
      </p:sp>
    </p:spTree>
    <p:extLst>
      <p:ext uri="{BB962C8B-B14F-4D97-AF65-F5344CB8AC3E}">
        <p14:creationId xmlns:p14="http://schemas.microsoft.com/office/powerpoint/2010/main" val="1595551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vpsc.vic.gov.au/wp-content/uploads/2016/03/VPSC_Code_Directors_2016_Booklet.pdf"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Facilitator Notes:</a:t>
            </a:r>
          </a:p>
          <a:p>
            <a:endParaRPr lang="en-AU" dirty="0"/>
          </a:p>
          <a:p>
            <a:r>
              <a:rPr lang="en-AU" dirty="0"/>
              <a:t>This Integrity Moment is focused on risks associated with personal connections that we might have within our communities that can give rise to a conflict of interest in certain circumstances while serving as a school council member. </a:t>
            </a:r>
          </a:p>
          <a:p>
            <a:endParaRPr lang="en-AU" dirty="0"/>
          </a:p>
          <a:p>
            <a:r>
              <a:rPr lang="en-AU" dirty="0"/>
              <a:t>This discussion will build on our collective understanding of why conflicts of interest are an integrity risk and the best way to manage a COI in a school council setting to ensure the integrity of our decision making and generate confidence in our school community.</a:t>
            </a:r>
          </a:p>
          <a:p>
            <a:endParaRPr lang="en-AU" dirty="0"/>
          </a:p>
          <a:p>
            <a:r>
              <a:rPr lang="en-AU" b="0" i="0" dirty="0">
                <a:solidFill>
                  <a:srgbClr val="011A3C"/>
                </a:solidFill>
                <a:effectLst/>
                <a:latin typeface="VIC-Regular"/>
              </a:rPr>
              <a:t>A conflict of interest occurs when our (school councillor’s) personal interests may influence or be seen to influence our public duty. Conflicts of interest are an inevitable fact of life, and can arise without anyone being at fault. However, where an actual, potential or perceived COI exists, it puts our council and school’s reputation at risk and can jeopardise the public’s confidence in our school and school council. </a:t>
            </a:r>
          </a:p>
          <a:p>
            <a:endParaRPr lang="en-AU" b="0" i="0" dirty="0">
              <a:solidFill>
                <a:srgbClr val="011A3C"/>
              </a:solidFill>
              <a:effectLst/>
              <a:latin typeface="VIC-Regular"/>
            </a:endParaRPr>
          </a:p>
          <a:p>
            <a:r>
              <a:rPr lang="en-AU" b="0" i="0" dirty="0">
                <a:solidFill>
                  <a:srgbClr val="011A3C"/>
                </a:solidFill>
                <a:effectLst/>
                <a:latin typeface="VIC-Regular"/>
              </a:rPr>
              <a:t>We all have an obligation under the </a:t>
            </a:r>
            <a:r>
              <a:rPr lang="en-AU" dirty="0">
                <a:hlinkClick r:id="rId3"/>
              </a:rPr>
              <a:t>Code of Conduct for Directors of Victorian Public Entities (vpsc.vic.gov.au)</a:t>
            </a:r>
            <a:r>
              <a:rPr lang="en-AU" b="0" i="0" dirty="0">
                <a:solidFill>
                  <a:srgbClr val="011A3C"/>
                </a:solidFill>
                <a:effectLst/>
                <a:latin typeface="VIC-Regular"/>
              </a:rPr>
              <a:t> to avoid wherever possible any real, potential or perceived conflicts. </a:t>
            </a:r>
            <a:endParaRPr lang="en-AU" dirty="0"/>
          </a:p>
          <a:p>
            <a:endParaRPr lang="en-AU" dirty="0"/>
          </a:p>
          <a:p>
            <a:r>
              <a:rPr lang="en-AU" dirty="0"/>
              <a:t>The scenario is: [read scenario on Integrity Moment slide]</a:t>
            </a:r>
          </a:p>
          <a:p>
            <a:endParaRPr lang="en-AU" dirty="0"/>
          </a:p>
          <a:p>
            <a:pPr marL="228600" indent="-228600">
              <a:buFont typeface="+mj-lt"/>
              <a:buAutoNum type="arabicPeriod"/>
            </a:pPr>
            <a:r>
              <a:rPr lang="en-AU" b="1" dirty="0"/>
              <a:t>What are the risks associated with this scenario? </a:t>
            </a:r>
          </a:p>
          <a:p>
            <a:pPr marL="228600" indent="-228600">
              <a:buFont typeface="+mj-lt"/>
              <a:buAutoNum type="arabicPeriod"/>
            </a:pPr>
            <a:endParaRPr lang="en-AU" dirty="0"/>
          </a:p>
          <a:p>
            <a:pPr marL="228600" indent="-228600">
              <a:buFont typeface="Arial" panose="020B0604020202020204" pitchFamily="34" charset="0"/>
              <a:buChar char="•"/>
            </a:pPr>
            <a:r>
              <a:rPr lang="en-AU" dirty="0"/>
              <a:t>Conflict of Interest and influence - the council could be influenced to supporting a particular supplier (either explicitly or in subtler ways) – or it might be perceived by the school community that we were influenced.</a:t>
            </a:r>
          </a:p>
          <a:p>
            <a:pPr marL="228600" indent="-228600">
              <a:buFont typeface="Arial" panose="020B0604020202020204" pitchFamily="34" charset="0"/>
              <a:buChar char="•"/>
            </a:pPr>
            <a:r>
              <a:rPr lang="en-AU" dirty="0"/>
              <a:t>Value for money might be jeopardised if the council is influenced to support a particular supplier without an independent analysis of the competitiveness of their product and price</a:t>
            </a:r>
          </a:p>
          <a:p>
            <a:pPr marL="228600" indent="-228600">
              <a:buFont typeface="Arial" panose="020B0604020202020204" pitchFamily="34" charset="0"/>
              <a:buChar char="•"/>
            </a:pPr>
            <a:r>
              <a:rPr lang="en-AU" dirty="0"/>
              <a:t>Confidentiality and probity - the conflicted school council member could have access to information that would help their friend in the procurement process – more specific information about our requirements or what quote to put in to be successful.</a:t>
            </a:r>
          </a:p>
          <a:p>
            <a:pPr marL="0" indent="0">
              <a:buFont typeface="Arial" panose="020B0604020202020204" pitchFamily="34" charset="0"/>
              <a:buNone/>
            </a:pPr>
            <a:endParaRPr lang="en-AU" dirty="0"/>
          </a:p>
          <a:p>
            <a:pPr marL="228600" indent="-228600">
              <a:lnSpc>
                <a:spcPct val="107000"/>
              </a:lnSpc>
              <a:spcBef>
                <a:spcPts val="600"/>
              </a:spcBef>
              <a:spcAft>
                <a:spcPts val="600"/>
              </a:spcAft>
              <a:buFont typeface="+mj-lt"/>
              <a:buAutoNum type="arabicPeriod" startAt="2"/>
            </a:pPr>
            <a:r>
              <a:rPr lang="en-AU" b="1" i="0" dirty="0">
                <a:latin typeface="Calibri" panose="020F0502020204030204" pitchFamily="34" charset="0"/>
                <a:ea typeface="Calibri" panose="020F0502020204030204" pitchFamily="34" charset="0"/>
                <a:cs typeface="Times New Roman" panose="02020603050405020304" pitchFamily="18" charset="0"/>
              </a:rPr>
              <a:t>Considering the various stages in the process before an appropriate supplier is selected and engaged, at what stage in that process would a Conflict of Interest come into play?</a:t>
            </a:r>
          </a:p>
          <a:p>
            <a:pPr marL="228600" indent="-228600">
              <a:lnSpc>
                <a:spcPct val="107000"/>
              </a:lnSpc>
              <a:spcBef>
                <a:spcPts val="600"/>
              </a:spcBef>
              <a:spcAft>
                <a:spcPts val="600"/>
              </a:spcAft>
              <a:buFont typeface="+mj-lt"/>
              <a:buAutoNum type="arabicPeriod" startAt="2"/>
            </a:pPr>
            <a:endParaRPr lang="en-AU" b="1" i="0" dirty="0">
              <a:latin typeface="Calibri" panose="020F0502020204030204" pitchFamily="34" charset="0"/>
              <a:ea typeface="Calibri" panose="020F0502020204030204" pitchFamily="34" charset="0"/>
              <a:cs typeface="Times New Roman" panose="02020603050405020304" pitchFamily="18" charset="0"/>
            </a:endParaRPr>
          </a:p>
          <a:p>
            <a:pPr marL="228600" indent="-228600">
              <a:lnSpc>
                <a:spcPct val="107000"/>
              </a:lnSpc>
              <a:spcBef>
                <a:spcPts val="600"/>
              </a:spcBef>
              <a:spcAft>
                <a:spcPts val="600"/>
              </a:spcAft>
              <a:buFont typeface="Arial" panose="020B0604020202020204" pitchFamily="34" charset="0"/>
              <a:buChar char="•"/>
            </a:pPr>
            <a:r>
              <a:rPr lang="en-AU" b="0" i="0" dirty="0">
                <a:latin typeface="Calibri" panose="020F0502020204030204" pitchFamily="34" charset="0"/>
                <a:cs typeface="Times New Roman" panose="02020603050405020304" pitchFamily="18" charset="0"/>
              </a:rPr>
              <a:t>The first opportunity that the conflict of interest could have been apparent to the school council member in this case was if the idea for a supplier of this product was circulated in the agenda or papers for the meeting. Depending on the context and the depth of detail, this may only have been a Potential COI at this stage, but still should be declared.</a:t>
            </a:r>
          </a:p>
          <a:p>
            <a:pPr marL="228600" indent="-228600">
              <a:lnSpc>
                <a:spcPct val="107000"/>
              </a:lnSpc>
              <a:spcBef>
                <a:spcPts val="600"/>
              </a:spcBef>
              <a:spcAft>
                <a:spcPts val="600"/>
              </a:spcAft>
              <a:buFont typeface="Arial" panose="020B0604020202020204" pitchFamily="34" charset="0"/>
              <a:buChar char="•"/>
            </a:pPr>
            <a:r>
              <a:rPr lang="en-AU" b="0" i="0" dirty="0">
                <a:latin typeface="Calibri" panose="020F0502020204030204" pitchFamily="34" charset="0"/>
                <a:cs typeface="Times New Roman" panose="02020603050405020304" pitchFamily="18" charset="0"/>
              </a:rPr>
              <a:t>The COI might also have become apparent for the first time during general discussion – we can’t always predict when something will be raised that puts us in conflict, but it’s important to identify when it does.</a:t>
            </a:r>
          </a:p>
          <a:p>
            <a:pPr marL="228600" indent="-228600">
              <a:lnSpc>
                <a:spcPct val="107000"/>
              </a:lnSpc>
              <a:spcBef>
                <a:spcPts val="600"/>
              </a:spcBef>
              <a:spcAft>
                <a:spcPts val="600"/>
              </a:spcAft>
              <a:buFont typeface="Arial" panose="020B0604020202020204" pitchFamily="34" charset="0"/>
              <a:buChar char="•"/>
            </a:pPr>
            <a:r>
              <a:rPr lang="en-AU" b="0" i="0" dirty="0">
                <a:latin typeface="Calibri" panose="020F0502020204030204" pitchFamily="34" charset="0"/>
                <a:cs typeface="Times New Roman" panose="02020603050405020304" pitchFamily="18" charset="0"/>
              </a:rPr>
              <a:t>If not identified and declared already, other opportunities to raise the COI might include:</a:t>
            </a:r>
          </a:p>
          <a:p>
            <a:pPr marL="685800" lvl="1" indent="-228600">
              <a:lnSpc>
                <a:spcPct val="107000"/>
              </a:lnSpc>
              <a:spcBef>
                <a:spcPts val="600"/>
              </a:spcBef>
              <a:spcAft>
                <a:spcPts val="600"/>
              </a:spcAft>
              <a:buFont typeface="Arial" panose="020B0604020202020204" pitchFamily="34" charset="0"/>
              <a:buChar char="•"/>
            </a:pPr>
            <a:r>
              <a:rPr lang="en-AU" b="0" i="0" dirty="0">
                <a:latin typeface="Calibri" panose="020F0502020204030204" pitchFamily="34" charset="0"/>
                <a:cs typeface="Times New Roman" panose="02020603050405020304" pitchFamily="18" charset="0"/>
              </a:rPr>
              <a:t>When researching the possible local suppliers and gathering quotes</a:t>
            </a:r>
          </a:p>
          <a:p>
            <a:pPr marL="685800" lvl="1" indent="-228600">
              <a:lnSpc>
                <a:spcPct val="107000"/>
              </a:lnSpc>
              <a:spcBef>
                <a:spcPts val="600"/>
              </a:spcBef>
              <a:spcAft>
                <a:spcPts val="600"/>
              </a:spcAft>
              <a:buFont typeface="Arial" panose="020B0604020202020204" pitchFamily="34" charset="0"/>
              <a:buChar char="•"/>
            </a:pPr>
            <a:r>
              <a:rPr lang="en-AU" b="0" i="0" dirty="0">
                <a:latin typeface="Calibri" panose="020F0502020204030204" pitchFamily="34" charset="0"/>
                <a:cs typeface="Times New Roman" panose="02020603050405020304" pitchFamily="18" charset="0"/>
              </a:rPr>
              <a:t>When a shortlist of possible suppliers has been identified and put to the School Council for decision (in the event it contains the business for which there is a conflict)</a:t>
            </a:r>
          </a:p>
          <a:p>
            <a:pPr marL="685800" lvl="1" indent="-228600">
              <a:lnSpc>
                <a:spcPct val="107000"/>
              </a:lnSpc>
              <a:spcBef>
                <a:spcPts val="600"/>
              </a:spcBef>
              <a:spcAft>
                <a:spcPts val="600"/>
              </a:spcAft>
              <a:buFont typeface="Arial" panose="020B0604020202020204" pitchFamily="34" charset="0"/>
              <a:buChar char="•"/>
            </a:pPr>
            <a:r>
              <a:rPr lang="en-AU" b="0" i="0" dirty="0">
                <a:latin typeface="Calibri" panose="020F0502020204030204" pitchFamily="34" charset="0"/>
                <a:cs typeface="Times New Roman" panose="02020603050405020304" pitchFamily="18" charset="0"/>
              </a:rPr>
              <a:t>If it raised that the school council should approach the business directly to negotiate (whether or not this was suggested by the individual with the conflict – this could be an Actual or a Perceived conflict).</a:t>
            </a:r>
          </a:p>
          <a:p>
            <a:pPr marL="685800" lvl="1" indent="-228600">
              <a:lnSpc>
                <a:spcPct val="107000"/>
              </a:lnSpc>
              <a:spcBef>
                <a:spcPts val="600"/>
              </a:spcBef>
              <a:spcAft>
                <a:spcPts val="600"/>
              </a:spcAft>
              <a:buFont typeface="+mj-lt"/>
              <a:buAutoNum type="arabicPeriod"/>
            </a:pPr>
            <a:endParaRPr lang="en-AU" b="0" i="0" dirty="0">
              <a:latin typeface="Calibri" panose="020F0502020204030204" pitchFamily="34" charset="0"/>
              <a:cs typeface="Times New Roman" panose="02020603050405020304" pitchFamily="18" charset="0"/>
            </a:endParaRPr>
          </a:p>
          <a:p>
            <a:pPr marL="228600" lvl="0" indent="-228600">
              <a:lnSpc>
                <a:spcPct val="107000"/>
              </a:lnSpc>
              <a:spcBef>
                <a:spcPts val="600"/>
              </a:spcBef>
              <a:spcAft>
                <a:spcPts val="600"/>
              </a:spcAft>
              <a:buFont typeface="+mj-lt"/>
              <a:buAutoNum type="arabicPeriod" startAt="3"/>
            </a:pPr>
            <a:r>
              <a:rPr lang="en-AU" b="1" i="0" dirty="0">
                <a:latin typeface="Calibri" panose="020F0502020204030204" pitchFamily="34" charset="0"/>
                <a:cs typeface="Times New Roman" panose="02020603050405020304" pitchFamily="18" charset="0"/>
              </a:rPr>
              <a:t>How should the school councillor declare the COI? </a:t>
            </a:r>
          </a:p>
          <a:p>
            <a:pPr marL="228600" lvl="0" indent="-228600">
              <a:lnSpc>
                <a:spcPct val="107000"/>
              </a:lnSpc>
              <a:spcBef>
                <a:spcPts val="600"/>
              </a:spcBef>
              <a:spcAft>
                <a:spcPts val="600"/>
              </a:spcAft>
              <a:buFont typeface="+mj-lt"/>
              <a:buAutoNum type="arabicPeriod" startAt="3"/>
            </a:pPr>
            <a:endParaRPr lang="en-AU" b="1" i="0" dirty="0">
              <a:latin typeface="Calibri" panose="020F0502020204030204" pitchFamily="34" charset="0"/>
              <a:cs typeface="Times New Roman" panose="02020603050405020304" pitchFamily="18" charset="0"/>
            </a:endParaRPr>
          </a:p>
          <a:p>
            <a:pPr marL="228600" lvl="0" indent="-228600">
              <a:lnSpc>
                <a:spcPct val="107000"/>
              </a:lnSpc>
              <a:spcBef>
                <a:spcPts val="600"/>
              </a:spcBef>
              <a:spcAft>
                <a:spcPts val="600"/>
              </a:spcAft>
              <a:buFont typeface="Arial" panose="020B0604020202020204" pitchFamily="34" charset="0"/>
              <a:buChar char="•"/>
            </a:pPr>
            <a:r>
              <a:rPr lang="en-AU" b="0" i="0" dirty="0">
                <a:latin typeface="Calibri" panose="020F0502020204030204" pitchFamily="34" charset="0"/>
                <a:cs typeface="Times New Roman" panose="02020603050405020304" pitchFamily="18" charset="0"/>
              </a:rPr>
              <a:t>If determined that a COI exists or might exist before the meeting (based on the agenda or papers), school council members should contact the SC President and/or School Principal to discuss. A decision can then be made together whether it is a COI, and ensure that it can be declared and registered, and an approach determined as to how to manage it. They can also discuss whether to share, and how to do that, with the other members. Use the COI section of the agenda to make the declaration and record in the minutes.</a:t>
            </a:r>
          </a:p>
          <a:p>
            <a:pPr marL="228600" lvl="0" indent="-228600">
              <a:lnSpc>
                <a:spcPct val="107000"/>
              </a:lnSpc>
              <a:spcBef>
                <a:spcPts val="600"/>
              </a:spcBef>
              <a:spcAft>
                <a:spcPts val="600"/>
              </a:spcAft>
              <a:buFont typeface="Arial" panose="020B0604020202020204" pitchFamily="34" charset="0"/>
              <a:buChar char="•"/>
            </a:pPr>
            <a:endParaRPr lang="en-AU" b="0" i="0" dirty="0">
              <a:latin typeface="Calibri" panose="020F0502020204030204" pitchFamily="34" charset="0"/>
              <a:cs typeface="Times New Roman" panose="02020603050405020304" pitchFamily="18" charset="0"/>
            </a:endParaRPr>
          </a:p>
          <a:p>
            <a:pPr marL="228600" lvl="0" indent="-228600">
              <a:lnSpc>
                <a:spcPct val="107000"/>
              </a:lnSpc>
              <a:spcBef>
                <a:spcPts val="600"/>
              </a:spcBef>
              <a:spcAft>
                <a:spcPts val="600"/>
              </a:spcAft>
              <a:buFont typeface="Arial" panose="020B0604020202020204" pitchFamily="34" charset="0"/>
              <a:buChar char="•"/>
            </a:pPr>
            <a:r>
              <a:rPr lang="en-AU" b="0" i="0" dirty="0">
                <a:latin typeface="Calibri" panose="020F0502020204030204" pitchFamily="34" charset="0"/>
                <a:cs typeface="Times New Roman" panose="02020603050405020304" pitchFamily="18" charset="0"/>
              </a:rPr>
              <a:t>If details emerge in the meeting that give rise to a COI, a school council member can decide to either:</a:t>
            </a:r>
          </a:p>
          <a:p>
            <a:pPr marL="685800" lvl="1" indent="-228600">
              <a:lnSpc>
                <a:spcPct val="107000"/>
              </a:lnSpc>
              <a:spcBef>
                <a:spcPts val="600"/>
              </a:spcBef>
              <a:spcAft>
                <a:spcPts val="600"/>
              </a:spcAft>
              <a:buFont typeface="Arial" panose="020B0604020202020204" pitchFamily="34" charset="0"/>
              <a:buChar char="•"/>
            </a:pPr>
            <a:r>
              <a:rPr lang="en-AU" b="0" i="0" dirty="0">
                <a:latin typeface="Calibri" panose="020F0502020204030204" pitchFamily="34" charset="0"/>
                <a:cs typeface="Times New Roman" panose="02020603050405020304" pitchFamily="18" charset="0"/>
              </a:rPr>
              <a:t>Immediately let it be known that they have a possible COI with this situation and discuss the details with the council so that a collective decision can be made on how that can be managed. This can be recorded in the minutes for the relevant section of the agenda, and added to the COI register by the secretariat after the meeting.</a:t>
            </a:r>
          </a:p>
          <a:p>
            <a:pPr marL="685800" lvl="1" indent="-228600">
              <a:lnSpc>
                <a:spcPct val="107000"/>
              </a:lnSpc>
              <a:spcBef>
                <a:spcPts val="600"/>
              </a:spcBef>
              <a:spcAft>
                <a:spcPts val="600"/>
              </a:spcAft>
              <a:buFont typeface="Arial" panose="020B0604020202020204" pitchFamily="34" charset="0"/>
              <a:buChar char="•"/>
            </a:pPr>
            <a:r>
              <a:rPr lang="en-AU" b="0" i="0" dirty="0">
                <a:latin typeface="Calibri" panose="020F0502020204030204" pitchFamily="34" charset="0"/>
                <a:cs typeface="Times New Roman" panose="02020603050405020304" pitchFamily="18" charset="0"/>
              </a:rPr>
              <a:t>Let the council know that they would like to remove themselves from this part of the meeting by leaving the room, and re-join once this discussion item is over. A conversation can then be held with the SC President and/or Principal after the meeting to advise of the COI details, and an ongoing management approach. It should be recorded in the minutes if any member leaves for part of the discussion, and entered as a COI in the register if there are ongoing implications of the matter. Some COIs emerge at the time and never develop further than the one meeting. </a:t>
            </a:r>
          </a:p>
          <a:p>
            <a:pPr marL="685800" lvl="1" indent="-228600">
              <a:lnSpc>
                <a:spcPct val="107000"/>
              </a:lnSpc>
              <a:spcBef>
                <a:spcPts val="600"/>
              </a:spcBef>
              <a:spcAft>
                <a:spcPts val="600"/>
              </a:spcAft>
              <a:buFont typeface="Arial" panose="020B0604020202020204" pitchFamily="34" charset="0"/>
              <a:buChar char="•"/>
            </a:pPr>
            <a:endParaRPr lang="en-AU" b="0" i="0" dirty="0">
              <a:latin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600"/>
              </a:spcBef>
              <a:spcAft>
                <a:spcPts val="600"/>
              </a:spcAft>
              <a:buClrTx/>
              <a:buSzTx/>
              <a:buFont typeface="+mj-lt"/>
              <a:buAutoNum type="arabicPeriod" startAt="4"/>
              <a:tabLst/>
              <a:defRPr/>
            </a:pPr>
            <a:r>
              <a:rPr lang="en-AU" b="1" i="0" dirty="0">
                <a:latin typeface="Calibri" panose="020F0502020204030204" pitchFamily="34" charset="0"/>
                <a:ea typeface="Calibri" panose="020F0502020204030204" pitchFamily="34" charset="0"/>
                <a:cs typeface="Times New Roman" panose="02020603050405020304" pitchFamily="18" charset="0"/>
              </a:rPr>
              <a:t>What would good management of this COI look like?</a:t>
            </a:r>
          </a:p>
          <a:p>
            <a:pPr marL="228600" marR="0" lvl="0" indent="-228600" algn="l" defTabSz="914400" rtl="0" eaLnBrk="1" fontAlgn="auto" latinLnBrk="0" hangingPunct="1">
              <a:lnSpc>
                <a:spcPct val="107000"/>
              </a:lnSpc>
              <a:spcBef>
                <a:spcPts val="600"/>
              </a:spcBef>
              <a:spcAft>
                <a:spcPts val="600"/>
              </a:spcAft>
              <a:buClrTx/>
              <a:buSzTx/>
              <a:buFont typeface="+mj-lt"/>
              <a:buAutoNum type="arabicPeriod" startAt="4"/>
              <a:tabLst/>
              <a:defRPr/>
            </a:pPr>
            <a:endParaRPr lang="en-AU" b="1" i="0" dirty="0">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7000"/>
              </a:lnSpc>
              <a:spcBef>
                <a:spcPts val="600"/>
              </a:spcBef>
              <a:spcAft>
                <a:spcPts val="600"/>
              </a:spcAft>
              <a:buClrTx/>
              <a:buSzTx/>
              <a:buFont typeface="Arial" panose="020B0604020202020204" pitchFamily="34" charset="0"/>
              <a:buChar char="•"/>
              <a:tabLst/>
              <a:defRPr/>
            </a:pPr>
            <a:r>
              <a:rPr lang="en-AU" b="0" i="0" dirty="0">
                <a:latin typeface="Calibri" panose="020F0502020204030204" pitchFamily="34" charset="0"/>
                <a:ea typeface="Calibri" panose="020F0502020204030204" pitchFamily="34" charset="0"/>
                <a:cs typeface="Times New Roman" panose="02020603050405020304" pitchFamily="18" charset="0"/>
              </a:rPr>
              <a:t>Register and communicate – Declare the conflict (either to the council or confidentially), register appropriately in a COI Register and in the meeting minutes if appropriate. Determine what information to share with the group and how that will be shared. This builds trust and ensures that others can be aware of the potential for influence.</a:t>
            </a:r>
          </a:p>
          <a:p>
            <a:pPr marL="171450" marR="0" lvl="0" indent="-171450" algn="l" defTabSz="914400" rtl="0" eaLnBrk="1" fontAlgn="auto" latinLnBrk="0" hangingPunct="1">
              <a:lnSpc>
                <a:spcPct val="107000"/>
              </a:lnSpc>
              <a:spcBef>
                <a:spcPts val="600"/>
              </a:spcBef>
              <a:spcAft>
                <a:spcPts val="600"/>
              </a:spcAft>
              <a:buClrTx/>
              <a:buSzTx/>
              <a:buFont typeface="Arial" panose="020B0604020202020204" pitchFamily="34" charset="0"/>
              <a:buChar char="•"/>
              <a:tabLst/>
              <a:defRPr/>
            </a:pPr>
            <a:r>
              <a:rPr lang="en-AU" b="0" i="0" dirty="0">
                <a:latin typeface="Calibri" panose="020F0502020204030204" pitchFamily="34" charset="0"/>
                <a:ea typeface="Calibri" panose="020F0502020204030204" pitchFamily="34" charset="0"/>
                <a:cs typeface="Times New Roman" panose="02020603050405020304" pitchFamily="18" charset="0"/>
              </a:rPr>
              <a:t>Restrict – some COIs are able to be managed by not contributing to the discussion and abstaining from voting</a:t>
            </a:r>
          </a:p>
          <a:p>
            <a:pPr marL="171450" marR="0" lvl="0" indent="-171450" algn="l" defTabSz="914400" rtl="0" eaLnBrk="1" fontAlgn="auto" latinLnBrk="0" hangingPunct="1">
              <a:lnSpc>
                <a:spcPct val="107000"/>
              </a:lnSpc>
              <a:spcBef>
                <a:spcPts val="600"/>
              </a:spcBef>
              <a:spcAft>
                <a:spcPts val="600"/>
              </a:spcAft>
              <a:buClrTx/>
              <a:buSzTx/>
              <a:buFont typeface="Arial" panose="020B0604020202020204" pitchFamily="34" charset="0"/>
              <a:buChar char="•"/>
              <a:tabLst/>
              <a:defRPr/>
            </a:pPr>
            <a:r>
              <a:rPr lang="en-AU" b="0" i="0" dirty="0">
                <a:latin typeface="Calibri" panose="020F0502020204030204" pitchFamily="34" charset="0"/>
                <a:ea typeface="Calibri" panose="020F0502020204030204" pitchFamily="34" charset="0"/>
                <a:cs typeface="Times New Roman" panose="02020603050405020304" pitchFamily="18" charset="0"/>
              </a:rPr>
              <a:t>Remove – most COIs in a school council context should be treated by removing oneself from the room for the duration of the discussion on that agenda item, and not being present for the vote. This builds community confidence that the decision was not influenced by a conflict of interest, especially if the group independently decide to select the supplier where a COI exists with another council member. </a:t>
            </a:r>
            <a:endParaRPr lang="en-AU" b="1" dirty="0"/>
          </a:p>
        </p:txBody>
      </p:sp>
      <p:sp>
        <p:nvSpPr>
          <p:cNvPr id="4" name="Slide Number Placeholder 3"/>
          <p:cNvSpPr>
            <a:spLocks noGrp="1"/>
          </p:cNvSpPr>
          <p:nvPr>
            <p:ph type="sldNum" sz="quarter" idx="5"/>
          </p:nvPr>
        </p:nvSpPr>
        <p:spPr/>
        <p:txBody>
          <a:bodyPr/>
          <a:lstStyle/>
          <a:p>
            <a:fld id="{AA59A870-C8DA-444B-B59A-6CD34FB3C2F8}" type="slidenum">
              <a:rPr lang="en-AU" smtClean="0"/>
              <a:t>1</a:t>
            </a:fld>
            <a:endParaRPr lang="en-AU"/>
          </a:p>
        </p:txBody>
      </p:sp>
    </p:spTree>
    <p:extLst>
      <p:ext uri="{BB962C8B-B14F-4D97-AF65-F5344CB8AC3E}">
        <p14:creationId xmlns:p14="http://schemas.microsoft.com/office/powerpoint/2010/main" val="904386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A9279-CF08-7C40-4A50-EBA3857F29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846F8B9B-F22C-5AD4-B248-8C4DFDAA62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7D92AF55-C5FC-E81C-E20D-47532DA136D4}"/>
              </a:ext>
            </a:extLst>
          </p:cNvPr>
          <p:cNvSpPr>
            <a:spLocks noGrp="1"/>
          </p:cNvSpPr>
          <p:nvPr>
            <p:ph type="dt" sz="half" idx="10"/>
          </p:nvPr>
        </p:nvSpPr>
        <p:spPr/>
        <p:txBody>
          <a:bodyPr/>
          <a:lstStyle/>
          <a:p>
            <a:fld id="{D91ADC7F-BBAD-417A-B404-7F583120F0F1}" type="datetimeFigureOut">
              <a:rPr lang="en-AU" smtClean="0"/>
              <a:t>8/08/2023</a:t>
            </a:fld>
            <a:endParaRPr lang="en-AU"/>
          </a:p>
        </p:txBody>
      </p:sp>
      <p:sp>
        <p:nvSpPr>
          <p:cNvPr id="5" name="Footer Placeholder 4">
            <a:extLst>
              <a:ext uri="{FF2B5EF4-FFF2-40B4-BE49-F238E27FC236}">
                <a16:creationId xmlns:a16="http://schemas.microsoft.com/office/drawing/2014/main" id="{333022AC-1D95-57A9-4412-08D3638B2F8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73EF79F-31F1-9CD1-0BC5-0CD83E50EE08}"/>
              </a:ext>
            </a:extLst>
          </p:cNvPr>
          <p:cNvSpPr>
            <a:spLocks noGrp="1"/>
          </p:cNvSpPr>
          <p:nvPr>
            <p:ph type="sldNum" sz="quarter" idx="12"/>
          </p:nvPr>
        </p:nvSpPr>
        <p:spPr/>
        <p:txBody>
          <a:bodyPr/>
          <a:lstStyle/>
          <a:p>
            <a:fld id="{E27E79C0-37A0-4A2E-8E0E-48BBA1E59C9E}" type="slidenum">
              <a:rPr lang="en-AU" smtClean="0"/>
              <a:t>‹#›</a:t>
            </a:fld>
            <a:endParaRPr lang="en-AU"/>
          </a:p>
        </p:txBody>
      </p:sp>
    </p:spTree>
    <p:extLst>
      <p:ext uri="{BB962C8B-B14F-4D97-AF65-F5344CB8AC3E}">
        <p14:creationId xmlns:p14="http://schemas.microsoft.com/office/powerpoint/2010/main" val="2940662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3F6A0-7872-367B-E7D7-4AD3F3F58339}"/>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8D213C5-6C1D-66C0-3B88-0DF3D8EA5C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9ECBCD7-39BB-64F0-6EFF-F2B112A2E3E1}"/>
              </a:ext>
            </a:extLst>
          </p:cNvPr>
          <p:cNvSpPr>
            <a:spLocks noGrp="1"/>
          </p:cNvSpPr>
          <p:nvPr>
            <p:ph type="dt" sz="half" idx="10"/>
          </p:nvPr>
        </p:nvSpPr>
        <p:spPr/>
        <p:txBody>
          <a:bodyPr/>
          <a:lstStyle/>
          <a:p>
            <a:fld id="{D91ADC7F-BBAD-417A-B404-7F583120F0F1}" type="datetimeFigureOut">
              <a:rPr lang="en-AU" smtClean="0"/>
              <a:t>8/08/2023</a:t>
            </a:fld>
            <a:endParaRPr lang="en-AU"/>
          </a:p>
        </p:txBody>
      </p:sp>
      <p:sp>
        <p:nvSpPr>
          <p:cNvPr id="5" name="Footer Placeholder 4">
            <a:extLst>
              <a:ext uri="{FF2B5EF4-FFF2-40B4-BE49-F238E27FC236}">
                <a16:creationId xmlns:a16="http://schemas.microsoft.com/office/drawing/2014/main" id="{764B052C-943E-6341-65A1-6C16A818D2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44BA984-70F8-62DF-371E-0365034102B6}"/>
              </a:ext>
            </a:extLst>
          </p:cNvPr>
          <p:cNvSpPr>
            <a:spLocks noGrp="1"/>
          </p:cNvSpPr>
          <p:nvPr>
            <p:ph type="sldNum" sz="quarter" idx="12"/>
          </p:nvPr>
        </p:nvSpPr>
        <p:spPr/>
        <p:txBody>
          <a:bodyPr/>
          <a:lstStyle/>
          <a:p>
            <a:fld id="{E27E79C0-37A0-4A2E-8E0E-48BBA1E59C9E}" type="slidenum">
              <a:rPr lang="en-AU" smtClean="0"/>
              <a:t>‹#›</a:t>
            </a:fld>
            <a:endParaRPr lang="en-AU"/>
          </a:p>
        </p:txBody>
      </p:sp>
    </p:spTree>
    <p:extLst>
      <p:ext uri="{BB962C8B-B14F-4D97-AF65-F5344CB8AC3E}">
        <p14:creationId xmlns:p14="http://schemas.microsoft.com/office/powerpoint/2010/main" val="329912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F564D8-816B-8805-0670-D8B8E31A845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D26B74F-1190-6CA8-7DBC-AAF92DCE94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673B862-3072-1E0A-DC2A-008F378D0E6D}"/>
              </a:ext>
            </a:extLst>
          </p:cNvPr>
          <p:cNvSpPr>
            <a:spLocks noGrp="1"/>
          </p:cNvSpPr>
          <p:nvPr>
            <p:ph type="dt" sz="half" idx="10"/>
          </p:nvPr>
        </p:nvSpPr>
        <p:spPr/>
        <p:txBody>
          <a:bodyPr/>
          <a:lstStyle/>
          <a:p>
            <a:fld id="{D91ADC7F-BBAD-417A-B404-7F583120F0F1}" type="datetimeFigureOut">
              <a:rPr lang="en-AU" smtClean="0"/>
              <a:t>8/08/2023</a:t>
            </a:fld>
            <a:endParaRPr lang="en-AU"/>
          </a:p>
        </p:txBody>
      </p:sp>
      <p:sp>
        <p:nvSpPr>
          <p:cNvPr id="5" name="Footer Placeholder 4">
            <a:extLst>
              <a:ext uri="{FF2B5EF4-FFF2-40B4-BE49-F238E27FC236}">
                <a16:creationId xmlns:a16="http://schemas.microsoft.com/office/drawing/2014/main" id="{BFF0D119-1CA1-7BF2-7BF8-A4977945FE3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61E0A35-2091-12E8-7429-BEF446604E3C}"/>
              </a:ext>
            </a:extLst>
          </p:cNvPr>
          <p:cNvSpPr>
            <a:spLocks noGrp="1"/>
          </p:cNvSpPr>
          <p:nvPr>
            <p:ph type="sldNum" sz="quarter" idx="12"/>
          </p:nvPr>
        </p:nvSpPr>
        <p:spPr/>
        <p:txBody>
          <a:bodyPr/>
          <a:lstStyle/>
          <a:p>
            <a:fld id="{E27E79C0-37A0-4A2E-8E0E-48BBA1E59C9E}" type="slidenum">
              <a:rPr lang="en-AU" smtClean="0"/>
              <a:t>‹#›</a:t>
            </a:fld>
            <a:endParaRPr lang="en-AU"/>
          </a:p>
        </p:txBody>
      </p:sp>
    </p:spTree>
    <p:extLst>
      <p:ext uri="{BB962C8B-B14F-4D97-AF65-F5344CB8AC3E}">
        <p14:creationId xmlns:p14="http://schemas.microsoft.com/office/powerpoint/2010/main" val="378154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32957-D4F3-BD4E-9D40-6F3836CB66D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BBFEF32-1D2A-77B3-0158-1C70FE58B1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54B053D-BF60-8771-9CFA-651823F7FABD}"/>
              </a:ext>
            </a:extLst>
          </p:cNvPr>
          <p:cNvSpPr>
            <a:spLocks noGrp="1"/>
          </p:cNvSpPr>
          <p:nvPr>
            <p:ph type="dt" sz="half" idx="10"/>
          </p:nvPr>
        </p:nvSpPr>
        <p:spPr/>
        <p:txBody>
          <a:bodyPr/>
          <a:lstStyle/>
          <a:p>
            <a:fld id="{D91ADC7F-BBAD-417A-B404-7F583120F0F1}" type="datetimeFigureOut">
              <a:rPr lang="en-AU" smtClean="0"/>
              <a:t>8/08/2023</a:t>
            </a:fld>
            <a:endParaRPr lang="en-AU"/>
          </a:p>
        </p:txBody>
      </p:sp>
      <p:sp>
        <p:nvSpPr>
          <p:cNvPr id="5" name="Footer Placeholder 4">
            <a:extLst>
              <a:ext uri="{FF2B5EF4-FFF2-40B4-BE49-F238E27FC236}">
                <a16:creationId xmlns:a16="http://schemas.microsoft.com/office/drawing/2014/main" id="{B604D24B-6F15-4233-9DB7-FD7A1D158CA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C900BCE-6CE2-4311-EA34-07D953C107FE}"/>
              </a:ext>
            </a:extLst>
          </p:cNvPr>
          <p:cNvSpPr>
            <a:spLocks noGrp="1"/>
          </p:cNvSpPr>
          <p:nvPr>
            <p:ph type="sldNum" sz="quarter" idx="12"/>
          </p:nvPr>
        </p:nvSpPr>
        <p:spPr/>
        <p:txBody>
          <a:bodyPr/>
          <a:lstStyle/>
          <a:p>
            <a:fld id="{E27E79C0-37A0-4A2E-8E0E-48BBA1E59C9E}" type="slidenum">
              <a:rPr lang="en-AU" smtClean="0"/>
              <a:t>‹#›</a:t>
            </a:fld>
            <a:endParaRPr lang="en-AU"/>
          </a:p>
        </p:txBody>
      </p:sp>
    </p:spTree>
    <p:extLst>
      <p:ext uri="{BB962C8B-B14F-4D97-AF65-F5344CB8AC3E}">
        <p14:creationId xmlns:p14="http://schemas.microsoft.com/office/powerpoint/2010/main" val="1796677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AB112-0BAC-1F3D-D743-D4A0105A69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1E4D7B78-919F-0F62-356E-7B98084808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1D0AB2-EC06-B3F3-F68E-8B23DE45FDB6}"/>
              </a:ext>
            </a:extLst>
          </p:cNvPr>
          <p:cNvSpPr>
            <a:spLocks noGrp="1"/>
          </p:cNvSpPr>
          <p:nvPr>
            <p:ph type="dt" sz="half" idx="10"/>
          </p:nvPr>
        </p:nvSpPr>
        <p:spPr/>
        <p:txBody>
          <a:bodyPr/>
          <a:lstStyle/>
          <a:p>
            <a:fld id="{D91ADC7F-BBAD-417A-B404-7F583120F0F1}" type="datetimeFigureOut">
              <a:rPr lang="en-AU" smtClean="0"/>
              <a:t>8/08/2023</a:t>
            </a:fld>
            <a:endParaRPr lang="en-AU"/>
          </a:p>
        </p:txBody>
      </p:sp>
      <p:sp>
        <p:nvSpPr>
          <p:cNvPr id="5" name="Footer Placeholder 4">
            <a:extLst>
              <a:ext uri="{FF2B5EF4-FFF2-40B4-BE49-F238E27FC236}">
                <a16:creationId xmlns:a16="http://schemas.microsoft.com/office/drawing/2014/main" id="{65882EEE-393C-88B1-FAAD-4D323D9606C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3E37461-61CC-E6A5-8FA8-A8959E8847CD}"/>
              </a:ext>
            </a:extLst>
          </p:cNvPr>
          <p:cNvSpPr>
            <a:spLocks noGrp="1"/>
          </p:cNvSpPr>
          <p:nvPr>
            <p:ph type="sldNum" sz="quarter" idx="12"/>
          </p:nvPr>
        </p:nvSpPr>
        <p:spPr/>
        <p:txBody>
          <a:bodyPr/>
          <a:lstStyle/>
          <a:p>
            <a:fld id="{E27E79C0-37A0-4A2E-8E0E-48BBA1E59C9E}" type="slidenum">
              <a:rPr lang="en-AU" smtClean="0"/>
              <a:t>‹#›</a:t>
            </a:fld>
            <a:endParaRPr lang="en-AU"/>
          </a:p>
        </p:txBody>
      </p:sp>
    </p:spTree>
    <p:extLst>
      <p:ext uri="{BB962C8B-B14F-4D97-AF65-F5344CB8AC3E}">
        <p14:creationId xmlns:p14="http://schemas.microsoft.com/office/powerpoint/2010/main" val="3208376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0A235-D916-E4BE-6F0A-540B428E8F10}"/>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C185D3D-D9D6-7941-AE4D-283D2EBC1F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CF4F6923-E43E-7F8D-FD67-D695AB0972B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6B07467-F47A-89F0-20C3-3C7ED73840B7}"/>
              </a:ext>
            </a:extLst>
          </p:cNvPr>
          <p:cNvSpPr>
            <a:spLocks noGrp="1"/>
          </p:cNvSpPr>
          <p:nvPr>
            <p:ph type="dt" sz="half" idx="10"/>
          </p:nvPr>
        </p:nvSpPr>
        <p:spPr/>
        <p:txBody>
          <a:bodyPr/>
          <a:lstStyle/>
          <a:p>
            <a:fld id="{D91ADC7F-BBAD-417A-B404-7F583120F0F1}" type="datetimeFigureOut">
              <a:rPr lang="en-AU" smtClean="0"/>
              <a:t>8/08/2023</a:t>
            </a:fld>
            <a:endParaRPr lang="en-AU"/>
          </a:p>
        </p:txBody>
      </p:sp>
      <p:sp>
        <p:nvSpPr>
          <p:cNvPr id="6" name="Footer Placeholder 5">
            <a:extLst>
              <a:ext uri="{FF2B5EF4-FFF2-40B4-BE49-F238E27FC236}">
                <a16:creationId xmlns:a16="http://schemas.microsoft.com/office/drawing/2014/main" id="{3E7ECD62-730B-EA4A-F281-A0D8BF0A163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13256E-C643-6DD5-A18B-124A0CDE3DAD}"/>
              </a:ext>
            </a:extLst>
          </p:cNvPr>
          <p:cNvSpPr>
            <a:spLocks noGrp="1"/>
          </p:cNvSpPr>
          <p:nvPr>
            <p:ph type="sldNum" sz="quarter" idx="12"/>
          </p:nvPr>
        </p:nvSpPr>
        <p:spPr/>
        <p:txBody>
          <a:bodyPr/>
          <a:lstStyle/>
          <a:p>
            <a:fld id="{E27E79C0-37A0-4A2E-8E0E-48BBA1E59C9E}" type="slidenum">
              <a:rPr lang="en-AU" smtClean="0"/>
              <a:t>‹#›</a:t>
            </a:fld>
            <a:endParaRPr lang="en-AU"/>
          </a:p>
        </p:txBody>
      </p:sp>
    </p:spTree>
    <p:extLst>
      <p:ext uri="{BB962C8B-B14F-4D97-AF65-F5344CB8AC3E}">
        <p14:creationId xmlns:p14="http://schemas.microsoft.com/office/powerpoint/2010/main" val="3893484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0FCB0-4FCA-01D6-441D-D9DF13F68009}"/>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38F2C4F-EFD9-A573-7304-CD58F230C0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D052FF-E897-25B9-9D8F-CFBBB3B8C8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EDEB22D-BF1B-87C7-1665-2917D89D26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564FB5-73AE-FF88-FD43-244A76C0C6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53F52E91-6126-4FCA-40E0-24CCBFFE1943}"/>
              </a:ext>
            </a:extLst>
          </p:cNvPr>
          <p:cNvSpPr>
            <a:spLocks noGrp="1"/>
          </p:cNvSpPr>
          <p:nvPr>
            <p:ph type="dt" sz="half" idx="10"/>
          </p:nvPr>
        </p:nvSpPr>
        <p:spPr/>
        <p:txBody>
          <a:bodyPr/>
          <a:lstStyle/>
          <a:p>
            <a:fld id="{D91ADC7F-BBAD-417A-B404-7F583120F0F1}" type="datetimeFigureOut">
              <a:rPr lang="en-AU" smtClean="0"/>
              <a:t>8/08/2023</a:t>
            </a:fld>
            <a:endParaRPr lang="en-AU"/>
          </a:p>
        </p:txBody>
      </p:sp>
      <p:sp>
        <p:nvSpPr>
          <p:cNvPr id="8" name="Footer Placeholder 7">
            <a:extLst>
              <a:ext uri="{FF2B5EF4-FFF2-40B4-BE49-F238E27FC236}">
                <a16:creationId xmlns:a16="http://schemas.microsoft.com/office/drawing/2014/main" id="{B753B8BB-4790-38E3-F42F-20B7128A078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B785D6C-18BA-810A-9591-66D07C411FC1}"/>
              </a:ext>
            </a:extLst>
          </p:cNvPr>
          <p:cNvSpPr>
            <a:spLocks noGrp="1"/>
          </p:cNvSpPr>
          <p:nvPr>
            <p:ph type="sldNum" sz="quarter" idx="12"/>
          </p:nvPr>
        </p:nvSpPr>
        <p:spPr/>
        <p:txBody>
          <a:bodyPr/>
          <a:lstStyle/>
          <a:p>
            <a:fld id="{E27E79C0-37A0-4A2E-8E0E-48BBA1E59C9E}" type="slidenum">
              <a:rPr lang="en-AU" smtClean="0"/>
              <a:t>‹#›</a:t>
            </a:fld>
            <a:endParaRPr lang="en-AU"/>
          </a:p>
        </p:txBody>
      </p:sp>
    </p:spTree>
    <p:extLst>
      <p:ext uri="{BB962C8B-B14F-4D97-AF65-F5344CB8AC3E}">
        <p14:creationId xmlns:p14="http://schemas.microsoft.com/office/powerpoint/2010/main" val="1824716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2D391-F048-0ACF-C9B5-4F38B74CEE89}"/>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EB3D0563-122E-8E2F-A0DD-7B74070F666B}"/>
              </a:ext>
            </a:extLst>
          </p:cNvPr>
          <p:cNvSpPr>
            <a:spLocks noGrp="1"/>
          </p:cNvSpPr>
          <p:nvPr>
            <p:ph type="dt" sz="half" idx="10"/>
          </p:nvPr>
        </p:nvSpPr>
        <p:spPr/>
        <p:txBody>
          <a:bodyPr/>
          <a:lstStyle/>
          <a:p>
            <a:fld id="{D91ADC7F-BBAD-417A-B404-7F583120F0F1}" type="datetimeFigureOut">
              <a:rPr lang="en-AU" smtClean="0"/>
              <a:t>8/08/2023</a:t>
            </a:fld>
            <a:endParaRPr lang="en-AU"/>
          </a:p>
        </p:txBody>
      </p:sp>
      <p:sp>
        <p:nvSpPr>
          <p:cNvPr id="4" name="Footer Placeholder 3">
            <a:extLst>
              <a:ext uri="{FF2B5EF4-FFF2-40B4-BE49-F238E27FC236}">
                <a16:creationId xmlns:a16="http://schemas.microsoft.com/office/drawing/2014/main" id="{74647A06-A40A-A0E5-B9B2-933B8CE1A3D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3400D66-514B-284C-339D-6AA9DC564FF8}"/>
              </a:ext>
            </a:extLst>
          </p:cNvPr>
          <p:cNvSpPr>
            <a:spLocks noGrp="1"/>
          </p:cNvSpPr>
          <p:nvPr>
            <p:ph type="sldNum" sz="quarter" idx="12"/>
          </p:nvPr>
        </p:nvSpPr>
        <p:spPr/>
        <p:txBody>
          <a:bodyPr/>
          <a:lstStyle/>
          <a:p>
            <a:fld id="{E27E79C0-37A0-4A2E-8E0E-48BBA1E59C9E}" type="slidenum">
              <a:rPr lang="en-AU" smtClean="0"/>
              <a:t>‹#›</a:t>
            </a:fld>
            <a:endParaRPr lang="en-AU"/>
          </a:p>
        </p:txBody>
      </p:sp>
    </p:spTree>
    <p:extLst>
      <p:ext uri="{BB962C8B-B14F-4D97-AF65-F5344CB8AC3E}">
        <p14:creationId xmlns:p14="http://schemas.microsoft.com/office/powerpoint/2010/main" val="2540170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E35893-675F-6BF9-AF29-4E997F1D19BF}"/>
              </a:ext>
            </a:extLst>
          </p:cNvPr>
          <p:cNvSpPr>
            <a:spLocks noGrp="1"/>
          </p:cNvSpPr>
          <p:nvPr>
            <p:ph type="dt" sz="half" idx="10"/>
          </p:nvPr>
        </p:nvSpPr>
        <p:spPr/>
        <p:txBody>
          <a:bodyPr/>
          <a:lstStyle/>
          <a:p>
            <a:fld id="{D91ADC7F-BBAD-417A-B404-7F583120F0F1}" type="datetimeFigureOut">
              <a:rPr lang="en-AU" smtClean="0"/>
              <a:t>8/08/2023</a:t>
            </a:fld>
            <a:endParaRPr lang="en-AU"/>
          </a:p>
        </p:txBody>
      </p:sp>
      <p:sp>
        <p:nvSpPr>
          <p:cNvPr id="3" name="Footer Placeholder 2">
            <a:extLst>
              <a:ext uri="{FF2B5EF4-FFF2-40B4-BE49-F238E27FC236}">
                <a16:creationId xmlns:a16="http://schemas.microsoft.com/office/drawing/2014/main" id="{01719938-4ADC-E3A7-F393-794A59F18C5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B858E492-5C20-52CC-44C9-716D99113B9B}"/>
              </a:ext>
            </a:extLst>
          </p:cNvPr>
          <p:cNvSpPr>
            <a:spLocks noGrp="1"/>
          </p:cNvSpPr>
          <p:nvPr>
            <p:ph type="sldNum" sz="quarter" idx="12"/>
          </p:nvPr>
        </p:nvSpPr>
        <p:spPr/>
        <p:txBody>
          <a:bodyPr/>
          <a:lstStyle/>
          <a:p>
            <a:fld id="{E27E79C0-37A0-4A2E-8E0E-48BBA1E59C9E}" type="slidenum">
              <a:rPr lang="en-AU" smtClean="0"/>
              <a:t>‹#›</a:t>
            </a:fld>
            <a:endParaRPr lang="en-AU"/>
          </a:p>
        </p:txBody>
      </p:sp>
    </p:spTree>
    <p:extLst>
      <p:ext uri="{BB962C8B-B14F-4D97-AF65-F5344CB8AC3E}">
        <p14:creationId xmlns:p14="http://schemas.microsoft.com/office/powerpoint/2010/main" val="1645875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CFE42-4A52-504E-4D48-A5877C0F15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208C7E63-F9DA-1DBB-A058-22C7CBC6D6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B20FD361-2BEB-38A0-0B33-94EFCC6778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09EF6D-0BF9-307C-5503-80EC2E737C61}"/>
              </a:ext>
            </a:extLst>
          </p:cNvPr>
          <p:cNvSpPr>
            <a:spLocks noGrp="1"/>
          </p:cNvSpPr>
          <p:nvPr>
            <p:ph type="dt" sz="half" idx="10"/>
          </p:nvPr>
        </p:nvSpPr>
        <p:spPr/>
        <p:txBody>
          <a:bodyPr/>
          <a:lstStyle/>
          <a:p>
            <a:fld id="{D91ADC7F-BBAD-417A-B404-7F583120F0F1}" type="datetimeFigureOut">
              <a:rPr lang="en-AU" smtClean="0"/>
              <a:t>8/08/2023</a:t>
            </a:fld>
            <a:endParaRPr lang="en-AU"/>
          </a:p>
        </p:txBody>
      </p:sp>
      <p:sp>
        <p:nvSpPr>
          <p:cNvPr id="6" name="Footer Placeholder 5">
            <a:extLst>
              <a:ext uri="{FF2B5EF4-FFF2-40B4-BE49-F238E27FC236}">
                <a16:creationId xmlns:a16="http://schemas.microsoft.com/office/drawing/2014/main" id="{6590A6AF-45A9-6D28-5D49-8D0F09981E6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B5E58A9-B907-2C76-AD06-D7188D6E3899}"/>
              </a:ext>
            </a:extLst>
          </p:cNvPr>
          <p:cNvSpPr>
            <a:spLocks noGrp="1"/>
          </p:cNvSpPr>
          <p:nvPr>
            <p:ph type="sldNum" sz="quarter" idx="12"/>
          </p:nvPr>
        </p:nvSpPr>
        <p:spPr/>
        <p:txBody>
          <a:bodyPr/>
          <a:lstStyle/>
          <a:p>
            <a:fld id="{E27E79C0-37A0-4A2E-8E0E-48BBA1E59C9E}" type="slidenum">
              <a:rPr lang="en-AU" smtClean="0"/>
              <a:t>‹#›</a:t>
            </a:fld>
            <a:endParaRPr lang="en-AU"/>
          </a:p>
        </p:txBody>
      </p:sp>
    </p:spTree>
    <p:extLst>
      <p:ext uri="{BB962C8B-B14F-4D97-AF65-F5344CB8AC3E}">
        <p14:creationId xmlns:p14="http://schemas.microsoft.com/office/powerpoint/2010/main" val="2830114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8517A-6EE9-009D-D001-E65AE4ABCD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A8CF1560-89FA-B330-DC7F-6CFB8F7D65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AF765D37-F57B-CEA8-37DC-CEED2DAA95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E858B-454F-98CB-D122-E6613A5F188D}"/>
              </a:ext>
            </a:extLst>
          </p:cNvPr>
          <p:cNvSpPr>
            <a:spLocks noGrp="1"/>
          </p:cNvSpPr>
          <p:nvPr>
            <p:ph type="dt" sz="half" idx="10"/>
          </p:nvPr>
        </p:nvSpPr>
        <p:spPr/>
        <p:txBody>
          <a:bodyPr/>
          <a:lstStyle/>
          <a:p>
            <a:fld id="{D91ADC7F-BBAD-417A-B404-7F583120F0F1}" type="datetimeFigureOut">
              <a:rPr lang="en-AU" smtClean="0"/>
              <a:t>8/08/2023</a:t>
            </a:fld>
            <a:endParaRPr lang="en-AU"/>
          </a:p>
        </p:txBody>
      </p:sp>
      <p:sp>
        <p:nvSpPr>
          <p:cNvPr id="6" name="Footer Placeholder 5">
            <a:extLst>
              <a:ext uri="{FF2B5EF4-FFF2-40B4-BE49-F238E27FC236}">
                <a16:creationId xmlns:a16="http://schemas.microsoft.com/office/drawing/2014/main" id="{2E72AFBA-9F44-B422-2F82-063EF280C42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D50414C-7771-94F5-A579-E0F4812EA4C5}"/>
              </a:ext>
            </a:extLst>
          </p:cNvPr>
          <p:cNvSpPr>
            <a:spLocks noGrp="1"/>
          </p:cNvSpPr>
          <p:nvPr>
            <p:ph type="sldNum" sz="quarter" idx="12"/>
          </p:nvPr>
        </p:nvSpPr>
        <p:spPr/>
        <p:txBody>
          <a:bodyPr/>
          <a:lstStyle/>
          <a:p>
            <a:fld id="{E27E79C0-37A0-4A2E-8E0E-48BBA1E59C9E}" type="slidenum">
              <a:rPr lang="en-AU" smtClean="0"/>
              <a:t>‹#›</a:t>
            </a:fld>
            <a:endParaRPr lang="en-AU"/>
          </a:p>
        </p:txBody>
      </p:sp>
    </p:spTree>
    <p:extLst>
      <p:ext uri="{BB962C8B-B14F-4D97-AF65-F5344CB8AC3E}">
        <p14:creationId xmlns:p14="http://schemas.microsoft.com/office/powerpoint/2010/main" val="3033087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AD4DB2-0B06-648E-7766-F15E43B43F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E5C251A-E4EF-98D0-99B3-676023B62F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4B76E5B-4CD8-6DF1-AAD0-58F41722B8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1ADC7F-BBAD-417A-B404-7F583120F0F1}" type="datetimeFigureOut">
              <a:rPr lang="en-AU" smtClean="0"/>
              <a:t>8/08/2023</a:t>
            </a:fld>
            <a:endParaRPr lang="en-AU"/>
          </a:p>
        </p:txBody>
      </p:sp>
      <p:sp>
        <p:nvSpPr>
          <p:cNvPr id="5" name="Footer Placeholder 4">
            <a:extLst>
              <a:ext uri="{FF2B5EF4-FFF2-40B4-BE49-F238E27FC236}">
                <a16:creationId xmlns:a16="http://schemas.microsoft.com/office/drawing/2014/main" id="{CA4E6DB9-65E6-0296-AA57-D080DEF9E4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B45B0E63-8F6B-BF0C-D213-5EF1496E11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7E79C0-37A0-4A2E-8E0E-48BBA1E59C9E}" type="slidenum">
              <a:rPr lang="en-AU" smtClean="0"/>
              <a:t>‹#›</a:t>
            </a:fld>
            <a:endParaRPr lang="en-AU"/>
          </a:p>
        </p:txBody>
      </p:sp>
    </p:spTree>
    <p:extLst>
      <p:ext uri="{BB962C8B-B14F-4D97-AF65-F5344CB8AC3E}">
        <p14:creationId xmlns:p14="http://schemas.microsoft.com/office/powerpoint/2010/main" val="1065115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hyperlink" Target="https://vimeo.com/724421195" TargetMode="External"/><Relationship Id="rId5" Type="http://schemas.openxmlformats.org/officeDocument/2006/relationships/image" Target="../media/image3.png"/><Relationship Id="rId10" Type="http://schemas.openxmlformats.org/officeDocument/2006/relationships/hyperlink" Target="https://www.education.vic.gov.au/PAL/school-council-improving-school-governance.docx" TargetMode="External"/><Relationship Id="rId4" Type="http://schemas.openxmlformats.org/officeDocument/2006/relationships/image" Target="../media/image2.png"/><Relationship Id="rId9" Type="http://schemas.openxmlformats.org/officeDocument/2006/relationships/hyperlink" Target="https://www2.education.vic.gov.au/pal/conflict-interest/overvie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51">
            <a:extLst>
              <a:ext uri="{FF2B5EF4-FFF2-40B4-BE49-F238E27FC236}">
                <a16:creationId xmlns:a16="http://schemas.microsoft.com/office/drawing/2014/main" id="{9D6E8F0D-50AE-6D1A-A82A-47B3D043AE33}"/>
              </a:ext>
            </a:extLst>
          </p:cNvPr>
          <p:cNvPicPr>
            <a:picLocks noChangeAspect="1"/>
          </p:cNvPicPr>
          <p:nvPr/>
        </p:nvPicPr>
        <p:blipFill>
          <a:blip r:embed="rId3"/>
          <a:stretch>
            <a:fillRect/>
          </a:stretch>
        </p:blipFill>
        <p:spPr>
          <a:xfrm>
            <a:off x="63649" y="6092583"/>
            <a:ext cx="2077404" cy="759254"/>
          </a:xfrm>
          <a:prstGeom prst="rect">
            <a:avLst/>
          </a:prstGeom>
        </p:spPr>
      </p:pic>
      <p:sp>
        <p:nvSpPr>
          <p:cNvPr id="2" name="object 2"/>
          <p:cNvSpPr/>
          <p:nvPr/>
        </p:nvSpPr>
        <p:spPr>
          <a:xfrm>
            <a:off x="5261780" y="11"/>
            <a:ext cx="6923068" cy="1013441"/>
          </a:xfrm>
          <a:custGeom>
            <a:avLst/>
            <a:gdLst/>
            <a:ahLst/>
            <a:cxnLst/>
            <a:rect l="l" t="t" r="r" b="b"/>
            <a:pathLst>
              <a:path w="7634605" h="1117600">
                <a:moveTo>
                  <a:pt x="0" y="1117003"/>
                </a:moveTo>
                <a:lnTo>
                  <a:pt x="7634439" y="1117003"/>
                </a:lnTo>
                <a:lnTo>
                  <a:pt x="7634439" y="0"/>
                </a:lnTo>
                <a:lnTo>
                  <a:pt x="0" y="0"/>
                </a:lnTo>
                <a:lnTo>
                  <a:pt x="0" y="1117003"/>
                </a:lnTo>
                <a:close/>
              </a:path>
            </a:pathLst>
          </a:custGeom>
          <a:solidFill>
            <a:srgbClr val="F26724"/>
          </a:solidFill>
        </p:spPr>
        <p:txBody>
          <a:bodyPr wrap="square" lIns="0" tIns="0" rIns="0" bIns="0" rtlCol="0"/>
          <a:lstStyle/>
          <a:p>
            <a:endParaRPr sz="1632"/>
          </a:p>
        </p:txBody>
      </p:sp>
      <p:sp>
        <p:nvSpPr>
          <p:cNvPr id="3" name="object 3"/>
          <p:cNvSpPr/>
          <p:nvPr/>
        </p:nvSpPr>
        <p:spPr>
          <a:xfrm>
            <a:off x="6404969" y="267536"/>
            <a:ext cx="354704" cy="583304"/>
          </a:xfrm>
          <a:custGeom>
            <a:avLst/>
            <a:gdLst/>
            <a:ahLst/>
            <a:cxnLst/>
            <a:rect l="l" t="t" r="r" b="b"/>
            <a:pathLst>
              <a:path w="391160" h="643255">
                <a:moveTo>
                  <a:pt x="342800" y="90754"/>
                </a:moveTo>
                <a:lnTo>
                  <a:pt x="148528" y="90754"/>
                </a:lnTo>
                <a:lnTo>
                  <a:pt x="208522" y="104686"/>
                </a:lnTo>
                <a:lnTo>
                  <a:pt x="97702" y="258267"/>
                </a:lnTo>
                <a:lnTo>
                  <a:pt x="203887" y="477012"/>
                </a:lnTo>
                <a:lnTo>
                  <a:pt x="128601" y="578218"/>
                </a:lnTo>
                <a:lnTo>
                  <a:pt x="122057" y="591622"/>
                </a:lnTo>
                <a:lnTo>
                  <a:pt x="133465" y="631964"/>
                </a:lnTo>
                <a:lnTo>
                  <a:pt x="165103" y="643213"/>
                </a:lnTo>
                <a:lnTo>
                  <a:pt x="180696" y="638369"/>
                </a:lnTo>
                <a:lnTo>
                  <a:pt x="193460" y="627075"/>
                </a:lnTo>
                <a:lnTo>
                  <a:pt x="298540" y="483971"/>
                </a:lnTo>
                <a:lnTo>
                  <a:pt x="229287" y="349021"/>
                </a:lnTo>
                <a:lnTo>
                  <a:pt x="390869" y="127965"/>
                </a:lnTo>
                <a:lnTo>
                  <a:pt x="342800" y="90754"/>
                </a:lnTo>
                <a:close/>
              </a:path>
              <a:path w="391160" h="643255">
                <a:moveTo>
                  <a:pt x="116206" y="0"/>
                </a:moveTo>
                <a:lnTo>
                  <a:pt x="7227" y="128168"/>
                </a:lnTo>
                <a:lnTo>
                  <a:pt x="811" y="142120"/>
                </a:lnTo>
                <a:lnTo>
                  <a:pt x="0" y="156986"/>
                </a:lnTo>
                <a:lnTo>
                  <a:pt x="4586" y="171139"/>
                </a:lnTo>
                <a:lnTo>
                  <a:pt x="14365" y="182956"/>
                </a:lnTo>
                <a:lnTo>
                  <a:pt x="29090" y="190595"/>
                </a:lnTo>
                <a:lnTo>
                  <a:pt x="44992" y="191635"/>
                </a:lnTo>
                <a:lnTo>
                  <a:pt x="60040" y="186347"/>
                </a:lnTo>
                <a:lnTo>
                  <a:pt x="72201" y="175006"/>
                </a:lnTo>
                <a:lnTo>
                  <a:pt x="148528" y="90754"/>
                </a:lnTo>
                <a:lnTo>
                  <a:pt x="342800" y="90754"/>
                </a:lnTo>
                <a:lnTo>
                  <a:pt x="261608" y="27901"/>
                </a:lnTo>
                <a:lnTo>
                  <a:pt x="116206" y="0"/>
                </a:lnTo>
                <a:close/>
              </a:path>
            </a:pathLst>
          </a:custGeom>
          <a:solidFill>
            <a:srgbClr val="FFFFFF"/>
          </a:solidFill>
        </p:spPr>
        <p:txBody>
          <a:bodyPr wrap="square" lIns="0" tIns="0" rIns="0" bIns="0" rtlCol="0"/>
          <a:lstStyle/>
          <a:p>
            <a:endParaRPr sz="1632"/>
          </a:p>
        </p:txBody>
      </p:sp>
      <p:sp>
        <p:nvSpPr>
          <p:cNvPr id="4" name="object 4"/>
          <p:cNvSpPr/>
          <p:nvPr/>
        </p:nvSpPr>
        <p:spPr>
          <a:xfrm>
            <a:off x="6723833" y="417326"/>
            <a:ext cx="183144" cy="179824"/>
          </a:xfrm>
          <a:prstGeom prst="rect">
            <a:avLst/>
          </a:prstGeom>
          <a:blipFill>
            <a:blip r:embed="rId4" cstate="print"/>
            <a:stretch>
              <a:fillRect/>
            </a:stretch>
          </a:blipFill>
        </p:spPr>
        <p:txBody>
          <a:bodyPr wrap="square" lIns="0" tIns="0" rIns="0" bIns="0" rtlCol="0"/>
          <a:lstStyle/>
          <a:p>
            <a:endParaRPr sz="1632"/>
          </a:p>
        </p:txBody>
      </p:sp>
      <p:sp>
        <p:nvSpPr>
          <p:cNvPr id="5" name="object 5"/>
          <p:cNvSpPr/>
          <p:nvPr/>
        </p:nvSpPr>
        <p:spPr>
          <a:xfrm>
            <a:off x="6265296" y="533377"/>
            <a:ext cx="242995" cy="177352"/>
          </a:xfrm>
          <a:custGeom>
            <a:avLst/>
            <a:gdLst/>
            <a:ahLst/>
            <a:cxnLst/>
            <a:rect l="l" t="t" r="r" b="b"/>
            <a:pathLst>
              <a:path w="267970" h="195579">
                <a:moveTo>
                  <a:pt x="41113" y="56201"/>
                </a:moveTo>
                <a:lnTo>
                  <a:pt x="6739" y="80899"/>
                </a:lnTo>
                <a:lnTo>
                  <a:pt x="0" y="106364"/>
                </a:lnTo>
                <a:lnTo>
                  <a:pt x="3699" y="122177"/>
                </a:lnTo>
                <a:lnTo>
                  <a:pt x="13268" y="135251"/>
                </a:lnTo>
                <a:lnTo>
                  <a:pt x="27808" y="143637"/>
                </a:lnTo>
                <a:lnTo>
                  <a:pt x="189441" y="195478"/>
                </a:lnTo>
                <a:lnTo>
                  <a:pt x="263024" y="90754"/>
                </a:lnTo>
                <a:lnTo>
                  <a:pt x="154808" y="90754"/>
                </a:lnTo>
                <a:lnTo>
                  <a:pt x="56053" y="58127"/>
                </a:lnTo>
                <a:lnTo>
                  <a:pt x="41113" y="56201"/>
                </a:lnTo>
                <a:close/>
              </a:path>
              <a:path w="267970" h="195579">
                <a:moveTo>
                  <a:pt x="226373" y="0"/>
                </a:moveTo>
                <a:lnTo>
                  <a:pt x="154808" y="90754"/>
                </a:lnTo>
                <a:lnTo>
                  <a:pt x="263024" y="90754"/>
                </a:lnTo>
                <a:lnTo>
                  <a:pt x="267915" y="83794"/>
                </a:lnTo>
                <a:lnTo>
                  <a:pt x="226373" y="0"/>
                </a:lnTo>
                <a:close/>
              </a:path>
            </a:pathLst>
          </a:custGeom>
          <a:solidFill>
            <a:srgbClr val="FFFFFF"/>
          </a:solidFill>
        </p:spPr>
        <p:txBody>
          <a:bodyPr wrap="square" lIns="0" tIns="0" rIns="0" bIns="0" rtlCol="0"/>
          <a:lstStyle/>
          <a:p>
            <a:endParaRPr sz="1632"/>
          </a:p>
        </p:txBody>
      </p:sp>
      <p:sp>
        <p:nvSpPr>
          <p:cNvPr id="6" name="object 6"/>
          <p:cNvSpPr/>
          <p:nvPr/>
        </p:nvSpPr>
        <p:spPr>
          <a:xfrm>
            <a:off x="6689959" y="194062"/>
            <a:ext cx="138127" cy="139256"/>
          </a:xfrm>
          <a:prstGeom prst="rect">
            <a:avLst/>
          </a:prstGeom>
          <a:blipFill>
            <a:blip r:embed="rId5" cstate="print"/>
            <a:stretch>
              <a:fillRect/>
            </a:stretch>
          </a:blipFill>
        </p:spPr>
        <p:txBody>
          <a:bodyPr wrap="square" lIns="0" tIns="0" rIns="0" bIns="0" rtlCol="0"/>
          <a:lstStyle/>
          <a:p>
            <a:endParaRPr sz="1632"/>
          </a:p>
        </p:txBody>
      </p:sp>
      <p:sp>
        <p:nvSpPr>
          <p:cNvPr id="7" name="object 7"/>
          <p:cNvSpPr txBox="1"/>
          <p:nvPr/>
        </p:nvSpPr>
        <p:spPr>
          <a:xfrm>
            <a:off x="7182390" y="234745"/>
            <a:ext cx="3735336" cy="500307"/>
          </a:xfrm>
          <a:prstGeom prst="rect">
            <a:avLst/>
          </a:prstGeom>
        </p:spPr>
        <p:txBody>
          <a:bodyPr vert="horz" wrap="square" lIns="0" tIns="13820" rIns="0" bIns="0" rtlCol="0">
            <a:spAutoFit/>
          </a:bodyPr>
          <a:lstStyle/>
          <a:p>
            <a:pPr marL="12668">
              <a:lnSpc>
                <a:spcPts val="2317"/>
              </a:lnSpc>
              <a:spcBef>
                <a:spcPts val="109"/>
              </a:spcBef>
            </a:pPr>
            <a:r>
              <a:rPr sz="1950" b="1" spc="73" dirty="0">
                <a:solidFill>
                  <a:srgbClr val="FFFFFF"/>
                </a:solidFill>
                <a:latin typeface="Lucida Sans"/>
                <a:cs typeface="Lucida Sans"/>
              </a:rPr>
              <a:t>RESPONSIVENESS</a:t>
            </a:r>
            <a:endParaRPr sz="1950">
              <a:latin typeface="Lucida Sans"/>
              <a:cs typeface="Lucida Sans"/>
            </a:endParaRPr>
          </a:p>
          <a:p>
            <a:pPr marL="11516">
              <a:lnSpc>
                <a:spcPts val="1554"/>
              </a:lnSpc>
            </a:pPr>
            <a:r>
              <a:rPr sz="1315" spc="54" dirty="0">
                <a:solidFill>
                  <a:srgbClr val="FFFFFF"/>
                </a:solidFill>
                <a:latin typeface="Lucida Sans"/>
                <a:cs typeface="Lucida Sans"/>
              </a:rPr>
              <a:t>We</a:t>
            </a:r>
            <a:r>
              <a:rPr sz="1315" spc="-100" dirty="0">
                <a:solidFill>
                  <a:srgbClr val="FFFFFF"/>
                </a:solidFill>
                <a:latin typeface="Lucida Sans"/>
                <a:cs typeface="Lucida Sans"/>
              </a:rPr>
              <a:t> </a:t>
            </a:r>
            <a:r>
              <a:rPr sz="1315" spc="-9" dirty="0">
                <a:solidFill>
                  <a:srgbClr val="FFFFFF"/>
                </a:solidFill>
                <a:latin typeface="Lucida Sans"/>
                <a:cs typeface="Lucida Sans"/>
              </a:rPr>
              <a:t>respond</a:t>
            </a:r>
            <a:r>
              <a:rPr sz="1315" spc="-100" dirty="0">
                <a:solidFill>
                  <a:srgbClr val="FFFFFF"/>
                </a:solidFill>
                <a:latin typeface="Lucida Sans"/>
                <a:cs typeface="Lucida Sans"/>
              </a:rPr>
              <a:t> </a:t>
            </a:r>
            <a:r>
              <a:rPr sz="1315" spc="-27" dirty="0">
                <a:solidFill>
                  <a:srgbClr val="FFFFFF"/>
                </a:solidFill>
                <a:latin typeface="Lucida Sans"/>
                <a:cs typeface="Lucida Sans"/>
              </a:rPr>
              <a:t>in</a:t>
            </a:r>
            <a:r>
              <a:rPr sz="1315" spc="-95" dirty="0">
                <a:solidFill>
                  <a:srgbClr val="FFFFFF"/>
                </a:solidFill>
                <a:latin typeface="Lucida Sans"/>
                <a:cs typeface="Lucida Sans"/>
              </a:rPr>
              <a:t> </a:t>
            </a:r>
            <a:r>
              <a:rPr sz="1315" spc="118" dirty="0">
                <a:solidFill>
                  <a:srgbClr val="FFFFFF"/>
                </a:solidFill>
                <a:latin typeface="Lucida Sans"/>
                <a:cs typeface="Lucida Sans"/>
              </a:rPr>
              <a:t>a</a:t>
            </a:r>
            <a:r>
              <a:rPr sz="1315" spc="-100" dirty="0">
                <a:solidFill>
                  <a:srgbClr val="FFFFFF"/>
                </a:solidFill>
                <a:latin typeface="Lucida Sans"/>
                <a:cs typeface="Lucida Sans"/>
              </a:rPr>
              <a:t> </a:t>
            </a:r>
            <a:r>
              <a:rPr sz="1315" dirty="0">
                <a:solidFill>
                  <a:srgbClr val="FFFFFF"/>
                </a:solidFill>
                <a:latin typeface="Lucida Sans"/>
                <a:cs typeface="Lucida Sans"/>
              </a:rPr>
              <a:t>timely</a:t>
            </a:r>
            <a:r>
              <a:rPr sz="1315" spc="-95" dirty="0">
                <a:solidFill>
                  <a:srgbClr val="FFFFFF"/>
                </a:solidFill>
                <a:latin typeface="Lucida Sans"/>
                <a:cs typeface="Lucida Sans"/>
              </a:rPr>
              <a:t> </a:t>
            </a:r>
            <a:r>
              <a:rPr sz="1315" spc="45" dirty="0">
                <a:solidFill>
                  <a:srgbClr val="FFFFFF"/>
                </a:solidFill>
                <a:latin typeface="Lucida Sans"/>
                <a:cs typeface="Lucida Sans"/>
              </a:rPr>
              <a:t>way</a:t>
            </a:r>
            <a:r>
              <a:rPr sz="1315" spc="-100" dirty="0">
                <a:solidFill>
                  <a:srgbClr val="FFFFFF"/>
                </a:solidFill>
                <a:latin typeface="Lucida Sans"/>
                <a:cs typeface="Lucida Sans"/>
              </a:rPr>
              <a:t> </a:t>
            </a:r>
            <a:r>
              <a:rPr sz="1315" spc="-9" dirty="0">
                <a:solidFill>
                  <a:srgbClr val="FFFFFF"/>
                </a:solidFill>
                <a:latin typeface="Lucida Sans"/>
                <a:cs typeface="Lucida Sans"/>
              </a:rPr>
              <a:t>with</a:t>
            </a:r>
            <a:r>
              <a:rPr sz="1315" spc="-95" dirty="0">
                <a:solidFill>
                  <a:srgbClr val="FFFFFF"/>
                </a:solidFill>
                <a:latin typeface="Lucida Sans"/>
                <a:cs typeface="Lucida Sans"/>
              </a:rPr>
              <a:t> </a:t>
            </a:r>
            <a:r>
              <a:rPr sz="1315" spc="-18" dirty="0">
                <a:solidFill>
                  <a:srgbClr val="FFFFFF"/>
                </a:solidFill>
                <a:latin typeface="Lucida Sans"/>
                <a:cs typeface="Lucida Sans"/>
              </a:rPr>
              <a:t>our</a:t>
            </a:r>
            <a:r>
              <a:rPr sz="1315" spc="-100" dirty="0">
                <a:solidFill>
                  <a:srgbClr val="FFFFFF"/>
                </a:solidFill>
                <a:latin typeface="Lucida Sans"/>
                <a:cs typeface="Lucida Sans"/>
              </a:rPr>
              <a:t> </a:t>
            </a:r>
            <a:r>
              <a:rPr sz="1315" spc="14" dirty="0">
                <a:solidFill>
                  <a:srgbClr val="FFFFFF"/>
                </a:solidFill>
                <a:latin typeface="Lucida Sans"/>
                <a:cs typeface="Lucida Sans"/>
              </a:rPr>
              <a:t>best</a:t>
            </a:r>
            <a:r>
              <a:rPr sz="1315" spc="-95" dirty="0">
                <a:solidFill>
                  <a:srgbClr val="FFFFFF"/>
                </a:solidFill>
                <a:latin typeface="Lucida Sans"/>
                <a:cs typeface="Lucida Sans"/>
              </a:rPr>
              <a:t> </a:t>
            </a:r>
            <a:r>
              <a:rPr sz="1315" spc="-18" dirty="0">
                <a:solidFill>
                  <a:srgbClr val="FFFFFF"/>
                </a:solidFill>
                <a:latin typeface="Lucida Sans"/>
                <a:cs typeface="Lucida Sans"/>
              </a:rPr>
              <a:t>work</a:t>
            </a:r>
            <a:endParaRPr sz="1315">
              <a:latin typeface="Lucida Sans"/>
              <a:cs typeface="Lucida Sans"/>
            </a:endParaRPr>
          </a:p>
        </p:txBody>
      </p:sp>
      <p:sp>
        <p:nvSpPr>
          <p:cNvPr id="8" name="object 8"/>
          <p:cNvSpPr/>
          <p:nvPr/>
        </p:nvSpPr>
        <p:spPr>
          <a:xfrm>
            <a:off x="5261803" y="1011391"/>
            <a:ext cx="6923068" cy="981195"/>
          </a:xfrm>
          <a:custGeom>
            <a:avLst/>
            <a:gdLst/>
            <a:ahLst/>
            <a:cxnLst/>
            <a:rect l="l" t="t" r="r" b="b"/>
            <a:pathLst>
              <a:path w="7634605" h="1082039">
                <a:moveTo>
                  <a:pt x="0" y="1081595"/>
                </a:moveTo>
                <a:lnTo>
                  <a:pt x="7634414" y="1081595"/>
                </a:lnTo>
                <a:lnTo>
                  <a:pt x="7634414" y="0"/>
                </a:lnTo>
                <a:lnTo>
                  <a:pt x="0" y="0"/>
                </a:lnTo>
                <a:lnTo>
                  <a:pt x="0" y="1081595"/>
                </a:lnTo>
                <a:close/>
              </a:path>
            </a:pathLst>
          </a:custGeom>
          <a:solidFill>
            <a:srgbClr val="732A81"/>
          </a:solidFill>
        </p:spPr>
        <p:txBody>
          <a:bodyPr wrap="square" lIns="0" tIns="0" rIns="0" bIns="0" rtlCol="0"/>
          <a:lstStyle/>
          <a:p>
            <a:endParaRPr sz="1632"/>
          </a:p>
        </p:txBody>
      </p:sp>
      <p:sp>
        <p:nvSpPr>
          <p:cNvPr id="9" name="object 9"/>
          <p:cNvSpPr/>
          <p:nvPr/>
        </p:nvSpPr>
        <p:spPr>
          <a:xfrm>
            <a:off x="6905788" y="1377603"/>
            <a:ext cx="0" cy="451442"/>
          </a:xfrm>
          <a:custGeom>
            <a:avLst/>
            <a:gdLst/>
            <a:ahLst/>
            <a:cxnLst/>
            <a:rect l="l" t="t" r="r" b="b"/>
            <a:pathLst>
              <a:path h="497839">
                <a:moveTo>
                  <a:pt x="0" y="0"/>
                </a:moveTo>
                <a:lnTo>
                  <a:pt x="0" y="497505"/>
                </a:lnTo>
              </a:path>
            </a:pathLst>
          </a:custGeom>
          <a:ln w="54305">
            <a:solidFill>
              <a:srgbClr val="FFFFFF"/>
            </a:solidFill>
          </a:ln>
        </p:spPr>
        <p:txBody>
          <a:bodyPr wrap="square" lIns="0" tIns="0" rIns="0" bIns="0" rtlCol="0"/>
          <a:lstStyle/>
          <a:p>
            <a:endParaRPr sz="1632"/>
          </a:p>
        </p:txBody>
      </p:sp>
      <p:sp>
        <p:nvSpPr>
          <p:cNvPr id="10" name="object 10"/>
          <p:cNvSpPr/>
          <p:nvPr/>
        </p:nvSpPr>
        <p:spPr>
          <a:xfrm>
            <a:off x="7181548" y="1377603"/>
            <a:ext cx="0" cy="451442"/>
          </a:xfrm>
          <a:custGeom>
            <a:avLst/>
            <a:gdLst/>
            <a:ahLst/>
            <a:cxnLst/>
            <a:rect l="l" t="t" r="r" b="b"/>
            <a:pathLst>
              <a:path h="497839">
                <a:moveTo>
                  <a:pt x="0" y="0"/>
                </a:moveTo>
                <a:lnTo>
                  <a:pt x="0" y="497505"/>
                </a:lnTo>
              </a:path>
            </a:pathLst>
          </a:custGeom>
          <a:ln w="54305">
            <a:solidFill>
              <a:srgbClr val="FFFFFF"/>
            </a:solidFill>
          </a:ln>
        </p:spPr>
        <p:txBody>
          <a:bodyPr wrap="square" lIns="0" tIns="0" rIns="0" bIns="0" rtlCol="0"/>
          <a:lstStyle/>
          <a:p>
            <a:endParaRPr sz="1632"/>
          </a:p>
        </p:txBody>
      </p:sp>
      <p:sp>
        <p:nvSpPr>
          <p:cNvPr id="11" name="object 11"/>
          <p:cNvSpPr/>
          <p:nvPr/>
        </p:nvSpPr>
        <p:spPr>
          <a:xfrm>
            <a:off x="6995161" y="1377603"/>
            <a:ext cx="0" cy="451442"/>
          </a:xfrm>
          <a:custGeom>
            <a:avLst/>
            <a:gdLst/>
            <a:ahLst/>
            <a:cxnLst/>
            <a:rect l="l" t="t" r="r" b="b"/>
            <a:pathLst>
              <a:path h="497839">
                <a:moveTo>
                  <a:pt x="0" y="0"/>
                </a:moveTo>
                <a:lnTo>
                  <a:pt x="0" y="497505"/>
                </a:lnTo>
              </a:path>
            </a:pathLst>
          </a:custGeom>
          <a:ln w="70421">
            <a:solidFill>
              <a:srgbClr val="FFFFFF"/>
            </a:solidFill>
          </a:ln>
        </p:spPr>
        <p:txBody>
          <a:bodyPr wrap="square" lIns="0" tIns="0" rIns="0" bIns="0" rtlCol="0"/>
          <a:lstStyle/>
          <a:p>
            <a:endParaRPr sz="1632"/>
          </a:p>
        </p:txBody>
      </p:sp>
      <p:sp>
        <p:nvSpPr>
          <p:cNvPr id="12" name="object 12"/>
          <p:cNvSpPr/>
          <p:nvPr/>
        </p:nvSpPr>
        <p:spPr>
          <a:xfrm>
            <a:off x="7091162" y="1377603"/>
            <a:ext cx="0" cy="451442"/>
          </a:xfrm>
          <a:custGeom>
            <a:avLst/>
            <a:gdLst/>
            <a:ahLst/>
            <a:cxnLst/>
            <a:rect l="l" t="t" r="r" b="b"/>
            <a:pathLst>
              <a:path h="497839">
                <a:moveTo>
                  <a:pt x="0" y="0"/>
                </a:moveTo>
                <a:lnTo>
                  <a:pt x="0" y="497505"/>
                </a:lnTo>
              </a:path>
            </a:pathLst>
          </a:custGeom>
          <a:ln w="70421">
            <a:solidFill>
              <a:srgbClr val="FFFFFF"/>
            </a:solidFill>
          </a:ln>
        </p:spPr>
        <p:txBody>
          <a:bodyPr wrap="square" lIns="0" tIns="0" rIns="0" bIns="0" rtlCol="0"/>
          <a:lstStyle/>
          <a:p>
            <a:endParaRPr sz="1632"/>
          </a:p>
        </p:txBody>
      </p:sp>
      <p:sp>
        <p:nvSpPr>
          <p:cNvPr id="13" name="object 13"/>
          <p:cNvSpPr/>
          <p:nvPr/>
        </p:nvSpPr>
        <p:spPr>
          <a:xfrm>
            <a:off x="6835401" y="1354017"/>
            <a:ext cx="415741" cy="0"/>
          </a:xfrm>
          <a:custGeom>
            <a:avLst/>
            <a:gdLst/>
            <a:ahLst/>
            <a:cxnLst/>
            <a:rect l="l" t="t" r="r" b="b"/>
            <a:pathLst>
              <a:path w="458470">
                <a:moveTo>
                  <a:pt x="0" y="0"/>
                </a:moveTo>
                <a:lnTo>
                  <a:pt x="458431" y="0"/>
                </a:lnTo>
              </a:path>
            </a:pathLst>
          </a:custGeom>
          <a:ln w="52019">
            <a:solidFill>
              <a:srgbClr val="FFFFFF"/>
            </a:solidFill>
          </a:ln>
        </p:spPr>
        <p:txBody>
          <a:bodyPr wrap="square" lIns="0" tIns="0" rIns="0" bIns="0" rtlCol="0"/>
          <a:lstStyle/>
          <a:p>
            <a:endParaRPr sz="1632"/>
          </a:p>
        </p:txBody>
      </p:sp>
      <p:sp>
        <p:nvSpPr>
          <p:cNvPr id="14" name="object 14"/>
          <p:cNvSpPr/>
          <p:nvPr/>
        </p:nvSpPr>
        <p:spPr>
          <a:xfrm>
            <a:off x="6757427" y="1230653"/>
            <a:ext cx="571788" cy="62188"/>
          </a:xfrm>
          <a:custGeom>
            <a:avLst/>
            <a:gdLst/>
            <a:ahLst/>
            <a:cxnLst/>
            <a:rect l="l" t="t" r="r" b="b"/>
            <a:pathLst>
              <a:path w="630554" h="68580">
                <a:moveTo>
                  <a:pt x="608533" y="0"/>
                </a:moveTo>
                <a:lnTo>
                  <a:pt x="21818" y="0"/>
                </a:lnTo>
                <a:lnTo>
                  <a:pt x="13324" y="1728"/>
                </a:lnTo>
                <a:lnTo>
                  <a:pt x="6389" y="6443"/>
                </a:lnTo>
                <a:lnTo>
                  <a:pt x="1714" y="13442"/>
                </a:lnTo>
                <a:lnTo>
                  <a:pt x="0" y="22021"/>
                </a:lnTo>
                <a:lnTo>
                  <a:pt x="0" y="46202"/>
                </a:lnTo>
                <a:lnTo>
                  <a:pt x="1714" y="54770"/>
                </a:lnTo>
                <a:lnTo>
                  <a:pt x="6389" y="61771"/>
                </a:lnTo>
                <a:lnTo>
                  <a:pt x="13324" y="66492"/>
                </a:lnTo>
                <a:lnTo>
                  <a:pt x="21818" y="68224"/>
                </a:lnTo>
                <a:lnTo>
                  <a:pt x="608533" y="68224"/>
                </a:lnTo>
                <a:lnTo>
                  <a:pt x="617041" y="66492"/>
                </a:lnTo>
                <a:lnTo>
                  <a:pt x="623984" y="61771"/>
                </a:lnTo>
                <a:lnTo>
                  <a:pt x="628662" y="54770"/>
                </a:lnTo>
                <a:lnTo>
                  <a:pt x="630377" y="46202"/>
                </a:lnTo>
                <a:lnTo>
                  <a:pt x="630377" y="22021"/>
                </a:lnTo>
                <a:lnTo>
                  <a:pt x="628662" y="13442"/>
                </a:lnTo>
                <a:lnTo>
                  <a:pt x="623984" y="6443"/>
                </a:lnTo>
                <a:lnTo>
                  <a:pt x="617041" y="1728"/>
                </a:lnTo>
                <a:lnTo>
                  <a:pt x="608533" y="0"/>
                </a:lnTo>
                <a:close/>
              </a:path>
            </a:pathLst>
          </a:custGeom>
          <a:solidFill>
            <a:srgbClr val="FFFFFF"/>
          </a:solidFill>
        </p:spPr>
        <p:txBody>
          <a:bodyPr wrap="square" lIns="0" tIns="0" rIns="0" bIns="0" rtlCol="0"/>
          <a:lstStyle/>
          <a:p>
            <a:endParaRPr sz="1632"/>
          </a:p>
        </p:txBody>
      </p:sp>
      <p:sp>
        <p:nvSpPr>
          <p:cNvPr id="15" name="object 15"/>
          <p:cNvSpPr txBox="1"/>
          <p:nvPr/>
        </p:nvSpPr>
        <p:spPr>
          <a:xfrm>
            <a:off x="7549214" y="1214048"/>
            <a:ext cx="3167003" cy="500307"/>
          </a:xfrm>
          <a:prstGeom prst="rect">
            <a:avLst/>
          </a:prstGeom>
        </p:spPr>
        <p:txBody>
          <a:bodyPr vert="horz" wrap="square" lIns="0" tIns="13820" rIns="0" bIns="0" rtlCol="0">
            <a:spAutoFit/>
          </a:bodyPr>
          <a:lstStyle/>
          <a:p>
            <a:pPr marL="12668">
              <a:lnSpc>
                <a:spcPts val="2317"/>
              </a:lnSpc>
              <a:spcBef>
                <a:spcPts val="109"/>
              </a:spcBef>
            </a:pPr>
            <a:r>
              <a:rPr sz="1950" b="1" spc="-23" dirty="0">
                <a:solidFill>
                  <a:srgbClr val="FFFFFF"/>
                </a:solidFill>
                <a:latin typeface="Lucida Sans"/>
                <a:cs typeface="Lucida Sans"/>
              </a:rPr>
              <a:t>INTEGRITY</a:t>
            </a:r>
            <a:endParaRPr sz="1950" dirty="0">
              <a:latin typeface="Lucida Sans"/>
              <a:cs typeface="Lucida Sans"/>
            </a:endParaRPr>
          </a:p>
          <a:p>
            <a:pPr marL="11516">
              <a:lnSpc>
                <a:spcPts val="1554"/>
              </a:lnSpc>
            </a:pPr>
            <a:r>
              <a:rPr sz="1315" spc="54" dirty="0">
                <a:solidFill>
                  <a:srgbClr val="FFFFFF"/>
                </a:solidFill>
                <a:latin typeface="Lucida Sans"/>
                <a:cs typeface="Lucida Sans"/>
              </a:rPr>
              <a:t>We</a:t>
            </a:r>
            <a:r>
              <a:rPr sz="1315" spc="-103" dirty="0">
                <a:solidFill>
                  <a:srgbClr val="FFFFFF"/>
                </a:solidFill>
                <a:latin typeface="Lucida Sans"/>
                <a:cs typeface="Lucida Sans"/>
              </a:rPr>
              <a:t> </a:t>
            </a:r>
            <a:r>
              <a:rPr sz="1315" spc="32" dirty="0">
                <a:solidFill>
                  <a:srgbClr val="FFFFFF"/>
                </a:solidFill>
                <a:latin typeface="Lucida Sans"/>
                <a:cs typeface="Lucida Sans"/>
              </a:rPr>
              <a:t>are</a:t>
            </a:r>
            <a:r>
              <a:rPr sz="1315" spc="-103" dirty="0">
                <a:solidFill>
                  <a:srgbClr val="FFFFFF"/>
                </a:solidFill>
                <a:latin typeface="Lucida Sans"/>
                <a:cs typeface="Lucida Sans"/>
              </a:rPr>
              <a:t> </a:t>
            </a:r>
            <a:r>
              <a:rPr sz="1315" spc="-14" dirty="0">
                <a:solidFill>
                  <a:srgbClr val="FFFFFF"/>
                </a:solidFill>
                <a:latin typeface="Lucida Sans"/>
                <a:cs typeface="Lucida Sans"/>
              </a:rPr>
              <a:t>honest,</a:t>
            </a:r>
            <a:r>
              <a:rPr sz="1315" spc="-103" dirty="0">
                <a:solidFill>
                  <a:srgbClr val="FFFFFF"/>
                </a:solidFill>
                <a:latin typeface="Lucida Sans"/>
                <a:cs typeface="Lucida Sans"/>
              </a:rPr>
              <a:t> </a:t>
            </a:r>
            <a:r>
              <a:rPr sz="1315" spc="9" dirty="0">
                <a:solidFill>
                  <a:srgbClr val="FFFFFF"/>
                </a:solidFill>
                <a:latin typeface="Lucida Sans"/>
                <a:cs typeface="Lucida Sans"/>
              </a:rPr>
              <a:t>ethical</a:t>
            </a:r>
            <a:r>
              <a:rPr sz="1315" spc="-103" dirty="0">
                <a:solidFill>
                  <a:srgbClr val="FFFFFF"/>
                </a:solidFill>
                <a:latin typeface="Lucida Sans"/>
                <a:cs typeface="Lucida Sans"/>
              </a:rPr>
              <a:t> </a:t>
            </a:r>
            <a:r>
              <a:rPr sz="1315" spc="27" dirty="0">
                <a:solidFill>
                  <a:srgbClr val="FFFFFF"/>
                </a:solidFill>
                <a:latin typeface="Lucida Sans"/>
                <a:cs typeface="Lucida Sans"/>
              </a:rPr>
              <a:t>and</a:t>
            </a:r>
            <a:r>
              <a:rPr sz="1315" spc="-100" dirty="0">
                <a:solidFill>
                  <a:srgbClr val="FFFFFF"/>
                </a:solidFill>
                <a:latin typeface="Lucida Sans"/>
                <a:cs typeface="Lucida Sans"/>
              </a:rPr>
              <a:t> </a:t>
            </a:r>
            <a:r>
              <a:rPr sz="1315" spc="18" dirty="0">
                <a:solidFill>
                  <a:srgbClr val="FFFFFF"/>
                </a:solidFill>
                <a:latin typeface="Lucida Sans"/>
                <a:cs typeface="Lucida Sans"/>
              </a:rPr>
              <a:t>transparent</a:t>
            </a:r>
            <a:endParaRPr sz="1315" dirty="0">
              <a:latin typeface="Lucida Sans"/>
              <a:cs typeface="Lucida Sans"/>
            </a:endParaRPr>
          </a:p>
        </p:txBody>
      </p:sp>
      <p:sp>
        <p:nvSpPr>
          <p:cNvPr id="16" name="object 16"/>
          <p:cNvSpPr/>
          <p:nvPr/>
        </p:nvSpPr>
        <p:spPr>
          <a:xfrm>
            <a:off x="5261803" y="1992182"/>
            <a:ext cx="6923068" cy="981195"/>
          </a:xfrm>
          <a:custGeom>
            <a:avLst/>
            <a:gdLst/>
            <a:ahLst/>
            <a:cxnLst/>
            <a:rect l="l" t="t" r="r" b="b"/>
            <a:pathLst>
              <a:path w="7634605" h="1082039">
                <a:moveTo>
                  <a:pt x="0" y="1081595"/>
                </a:moveTo>
                <a:lnTo>
                  <a:pt x="7634414" y="1081595"/>
                </a:lnTo>
                <a:lnTo>
                  <a:pt x="7634414" y="0"/>
                </a:lnTo>
                <a:lnTo>
                  <a:pt x="0" y="0"/>
                </a:lnTo>
                <a:lnTo>
                  <a:pt x="0" y="1081595"/>
                </a:lnTo>
                <a:close/>
              </a:path>
            </a:pathLst>
          </a:custGeom>
          <a:solidFill>
            <a:srgbClr val="2B2E7C"/>
          </a:solidFill>
        </p:spPr>
        <p:txBody>
          <a:bodyPr wrap="square" lIns="0" tIns="0" rIns="0" bIns="0" rtlCol="0"/>
          <a:lstStyle/>
          <a:p>
            <a:endParaRPr sz="1632"/>
          </a:p>
        </p:txBody>
      </p:sp>
      <p:sp>
        <p:nvSpPr>
          <p:cNvPr id="17" name="object 17"/>
          <p:cNvSpPr/>
          <p:nvPr/>
        </p:nvSpPr>
        <p:spPr>
          <a:xfrm>
            <a:off x="7300363" y="2349184"/>
            <a:ext cx="396739" cy="0"/>
          </a:xfrm>
          <a:custGeom>
            <a:avLst/>
            <a:gdLst/>
            <a:ahLst/>
            <a:cxnLst/>
            <a:rect l="l" t="t" r="r" b="b"/>
            <a:pathLst>
              <a:path w="437514">
                <a:moveTo>
                  <a:pt x="0" y="0"/>
                </a:moveTo>
                <a:lnTo>
                  <a:pt x="437159" y="0"/>
                </a:lnTo>
              </a:path>
            </a:pathLst>
          </a:custGeom>
          <a:ln w="34734">
            <a:solidFill>
              <a:srgbClr val="FFFFFF"/>
            </a:solidFill>
          </a:ln>
        </p:spPr>
        <p:txBody>
          <a:bodyPr wrap="square" lIns="0" tIns="0" rIns="0" bIns="0" rtlCol="0"/>
          <a:lstStyle/>
          <a:p>
            <a:endParaRPr sz="1632"/>
          </a:p>
        </p:txBody>
      </p:sp>
      <p:sp>
        <p:nvSpPr>
          <p:cNvPr id="18" name="object 18"/>
          <p:cNvSpPr/>
          <p:nvPr/>
        </p:nvSpPr>
        <p:spPr>
          <a:xfrm>
            <a:off x="7498580" y="2236676"/>
            <a:ext cx="0" cy="99041"/>
          </a:xfrm>
          <a:custGeom>
            <a:avLst/>
            <a:gdLst/>
            <a:ahLst/>
            <a:cxnLst/>
            <a:rect l="l" t="t" r="r" b="b"/>
            <a:pathLst>
              <a:path h="109219">
                <a:moveTo>
                  <a:pt x="0" y="0"/>
                </a:moveTo>
                <a:lnTo>
                  <a:pt x="0" y="109029"/>
                </a:lnTo>
              </a:path>
            </a:pathLst>
          </a:custGeom>
          <a:ln w="53568">
            <a:solidFill>
              <a:srgbClr val="FFFFFF"/>
            </a:solidFill>
          </a:ln>
        </p:spPr>
        <p:txBody>
          <a:bodyPr wrap="square" lIns="0" tIns="0" rIns="0" bIns="0" rtlCol="0"/>
          <a:lstStyle/>
          <a:p>
            <a:endParaRPr sz="1632"/>
          </a:p>
        </p:txBody>
      </p:sp>
      <p:sp>
        <p:nvSpPr>
          <p:cNvPr id="19" name="object 19"/>
          <p:cNvSpPr/>
          <p:nvPr/>
        </p:nvSpPr>
        <p:spPr>
          <a:xfrm>
            <a:off x="7192753" y="2633392"/>
            <a:ext cx="253936" cy="95586"/>
          </a:xfrm>
          <a:custGeom>
            <a:avLst/>
            <a:gdLst/>
            <a:ahLst/>
            <a:cxnLst/>
            <a:rect l="l" t="t" r="r" b="b"/>
            <a:pathLst>
              <a:path w="280035" h="105410">
                <a:moveTo>
                  <a:pt x="279895" y="0"/>
                </a:moveTo>
                <a:lnTo>
                  <a:pt x="0" y="0"/>
                </a:lnTo>
                <a:lnTo>
                  <a:pt x="0" y="25996"/>
                </a:lnTo>
                <a:lnTo>
                  <a:pt x="6148" y="56695"/>
                </a:lnTo>
                <a:lnTo>
                  <a:pt x="22915" y="81759"/>
                </a:lnTo>
                <a:lnTo>
                  <a:pt x="47786" y="98655"/>
                </a:lnTo>
                <a:lnTo>
                  <a:pt x="78244" y="104851"/>
                </a:lnTo>
                <a:lnTo>
                  <a:pt x="201650" y="104851"/>
                </a:lnTo>
                <a:lnTo>
                  <a:pt x="232108" y="98655"/>
                </a:lnTo>
                <a:lnTo>
                  <a:pt x="256979" y="81759"/>
                </a:lnTo>
                <a:lnTo>
                  <a:pt x="273747" y="56695"/>
                </a:lnTo>
                <a:lnTo>
                  <a:pt x="279895" y="25996"/>
                </a:lnTo>
                <a:lnTo>
                  <a:pt x="279895" y="0"/>
                </a:lnTo>
                <a:close/>
              </a:path>
            </a:pathLst>
          </a:custGeom>
          <a:solidFill>
            <a:srgbClr val="FFFFFF"/>
          </a:solidFill>
        </p:spPr>
        <p:txBody>
          <a:bodyPr wrap="square" lIns="0" tIns="0" rIns="0" bIns="0" rtlCol="0"/>
          <a:lstStyle/>
          <a:p>
            <a:endParaRPr sz="1632"/>
          </a:p>
        </p:txBody>
      </p:sp>
      <p:sp>
        <p:nvSpPr>
          <p:cNvPr id="20" name="object 20"/>
          <p:cNvSpPr/>
          <p:nvPr/>
        </p:nvSpPr>
        <p:spPr>
          <a:xfrm>
            <a:off x="7550603" y="2633392"/>
            <a:ext cx="253936" cy="95586"/>
          </a:xfrm>
          <a:custGeom>
            <a:avLst/>
            <a:gdLst/>
            <a:ahLst/>
            <a:cxnLst/>
            <a:rect l="l" t="t" r="r" b="b"/>
            <a:pathLst>
              <a:path w="280035" h="105410">
                <a:moveTo>
                  <a:pt x="279857" y="0"/>
                </a:moveTo>
                <a:lnTo>
                  <a:pt x="0" y="0"/>
                </a:lnTo>
                <a:lnTo>
                  <a:pt x="0" y="25996"/>
                </a:lnTo>
                <a:lnTo>
                  <a:pt x="6151" y="56695"/>
                </a:lnTo>
                <a:lnTo>
                  <a:pt x="22921" y="81759"/>
                </a:lnTo>
                <a:lnTo>
                  <a:pt x="47786" y="98655"/>
                </a:lnTo>
                <a:lnTo>
                  <a:pt x="78219" y="104851"/>
                </a:lnTo>
                <a:lnTo>
                  <a:pt x="201625" y="104851"/>
                </a:lnTo>
                <a:lnTo>
                  <a:pt x="232081" y="98655"/>
                </a:lnTo>
                <a:lnTo>
                  <a:pt x="256947" y="81759"/>
                </a:lnTo>
                <a:lnTo>
                  <a:pt x="273710" y="56695"/>
                </a:lnTo>
                <a:lnTo>
                  <a:pt x="279857" y="25996"/>
                </a:lnTo>
                <a:lnTo>
                  <a:pt x="279857" y="0"/>
                </a:lnTo>
                <a:close/>
              </a:path>
            </a:pathLst>
          </a:custGeom>
          <a:solidFill>
            <a:srgbClr val="FFFFFF"/>
          </a:solidFill>
        </p:spPr>
        <p:txBody>
          <a:bodyPr wrap="square" lIns="0" tIns="0" rIns="0" bIns="0" rtlCol="0"/>
          <a:lstStyle/>
          <a:p>
            <a:endParaRPr sz="1632"/>
          </a:p>
        </p:txBody>
      </p:sp>
      <p:sp>
        <p:nvSpPr>
          <p:cNvPr id="21" name="object 21"/>
          <p:cNvSpPr/>
          <p:nvPr/>
        </p:nvSpPr>
        <p:spPr>
          <a:xfrm>
            <a:off x="7669472" y="2333738"/>
            <a:ext cx="124953" cy="273514"/>
          </a:xfrm>
          <a:custGeom>
            <a:avLst/>
            <a:gdLst/>
            <a:ahLst/>
            <a:cxnLst/>
            <a:rect l="l" t="t" r="r" b="b"/>
            <a:pathLst>
              <a:path w="137795" h="301625">
                <a:moveTo>
                  <a:pt x="30200" y="0"/>
                </a:moveTo>
                <a:lnTo>
                  <a:pt x="0" y="14122"/>
                </a:lnTo>
                <a:lnTo>
                  <a:pt x="101485" y="301625"/>
                </a:lnTo>
                <a:lnTo>
                  <a:pt x="137680" y="301625"/>
                </a:lnTo>
                <a:lnTo>
                  <a:pt x="30200" y="0"/>
                </a:lnTo>
                <a:close/>
              </a:path>
            </a:pathLst>
          </a:custGeom>
          <a:solidFill>
            <a:srgbClr val="FFFFFF"/>
          </a:solidFill>
        </p:spPr>
        <p:txBody>
          <a:bodyPr wrap="square" lIns="0" tIns="0" rIns="0" bIns="0" rtlCol="0"/>
          <a:lstStyle/>
          <a:p>
            <a:endParaRPr sz="1632"/>
          </a:p>
        </p:txBody>
      </p:sp>
      <p:sp>
        <p:nvSpPr>
          <p:cNvPr id="22" name="object 22"/>
          <p:cNvSpPr/>
          <p:nvPr/>
        </p:nvSpPr>
        <p:spPr>
          <a:xfrm>
            <a:off x="7559755" y="2336375"/>
            <a:ext cx="126680" cy="271211"/>
          </a:xfrm>
          <a:custGeom>
            <a:avLst/>
            <a:gdLst/>
            <a:ahLst/>
            <a:cxnLst/>
            <a:rect l="l" t="t" r="r" b="b"/>
            <a:pathLst>
              <a:path w="139700" h="299085">
                <a:moveTo>
                  <a:pt x="104647" y="0"/>
                </a:moveTo>
                <a:lnTo>
                  <a:pt x="0" y="298716"/>
                </a:lnTo>
                <a:lnTo>
                  <a:pt x="37464" y="298716"/>
                </a:lnTo>
                <a:lnTo>
                  <a:pt x="139357" y="10134"/>
                </a:lnTo>
                <a:lnTo>
                  <a:pt x="104647" y="0"/>
                </a:lnTo>
                <a:close/>
              </a:path>
            </a:pathLst>
          </a:custGeom>
          <a:solidFill>
            <a:srgbClr val="FFFFFF"/>
          </a:solidFill>
        </p:spPr>
        <p:txBody>
          <a:bodyPr wrap="square" lIns="0" tIns="0" rIns="0" bIns="0" rtlCol="0"/>
          <a:lstStyle/>
          <a:p>
            <a:endParaRPr sz="1632"/>
          </a:p>
        </p:txBody>
      </p:sp>
      <p:sp>
        <p:nvSpPr>
          <p:cNvPr id="23" name="object 23"/>
          <p:cNvSpPr/>
          <p:nvPr/>
        </p:nvSpPr>
        <p:spPr>
          <a:xfrm>
            <a:off x="7313221" y="2336375"/>
            <a:ext cx="124377" cy="271211"/>
          </a:xfrm>
          <a:custGeom>
            <a:avLst/>
            <a:gdLst/>
            <a:ahLst/>
            <a:cxnLst/>
            <a:rect l="l" t="t" r="r" b="b"/>
            <a:pathLst>
              <a:path w="137160" h="299085">
                <a:moveTo>
                  <a:pt x="32283" y="0"/>
                </a:moveTo>
                <a:lnTo>
                  <a:pt x="0" y="10134"/>
                </a:lnTo>
                <a:lnTo>
                  <a:pt x="101892" y="298716"/>
                </a:lnTo>
                <a:lnTo>
                  <a:pt x="136931" y="298716"/>
                </a:lnTo>
                <a:lnTo>
                  <a:pt x="32283" y="0"/>
                </a:lnTo>
                <a:close/>
              </a:path>
            </a:pathLst>
          </a:custGeom>
          <a:solidFill>
            <a:srgbClr val="FFFFFF"/>
          </a:solidFill>
        </p:spPr>
        <p:txBody>
          <a:bodyPr wrap="square" lIns="0" tIns="0" rIns="0" bIns="0" rtlCol="0"/>
          <a:lstStyle/>
          <a:p>
            <a:endParaRPr sz="1632"/>
          </a:p>
        </p:txBody>
      </p:sp>
      <p:sp>
        <p:nvSpPr>
          <p:cNvPr id="24" name="object 24"/>
          <p:cNvSpPr/>
          <p:nvPr/>
        </p:nvSpPr>
        <p:spPr>
          <a:xfrm>
            <a:off x="7202808" y="2333738"/>
            <a:ext cx="125528" cy="273514"/>
          </a:xfrm>
          <a:custGeom>
            <a:avLst/>
            <a:gdLst/>
            <a:ahLst/>
            <a:cxnLst/>
            <a:rect l="l" t="t" r="r" b="b"/>
            <a:pathLst>
              <a:path w="138429" h="301625">
                <a:moveTo>
                  <a:pt x="107505" y="0"/>
                </a:moveTo>
                <a:lnTo>
                  <a:pt x="0" y="301625"/>
                </a:lnTo>
                <a:lnTo>
                  <a:pt x="36550" y="301625"/>
                </a:lnTo>
                <a:lnTo>
                  <a:pt x="138036" y="14122"/>
                </a:lnTo>
                <a:lnTo>
                  <a:pt x="107505" y="0"/>
                </a:lnTo>
                <a:close/>
              </a:path>
            </a:pathLst>
          </a:custGeom>
          <a:solidFill>
            <a:srgbClr val="FFFFFF"/>
          </a:solidFill>
        </p:spPr>
        <p:txBody>
          <a:bodyPr wrap="square" lIns="0" tIns="0" rIns="0" bIns="0" rtlCol="0"/>
          <a:lstStyle/>
          <a:p>
            <a:endParaRPr sz="1632"/>
          </a:p>
        </p:txBody>
      </p:sp>
      <p:sp>
        <p:nvSpPr>
          <p:cNvPr id="25" name="object 25"/>
          <p:cNvSpPr txBox="1"/>
          <p:nvPr/>
        </p:nvSpPr>
        <p:spPr>
          <a:xfrm>
            <a:off x="8077137" y="2105105"/>
            <a:ext cx="3705969" cy="693628"/>
          </a:xfrm>
          <a:prstGeom prst="rect">
            <a:avLst/>
          </a:prstGeom>
        </p:spPr>
        <p:txBody>
          <a:bodyPr vert="horz" wrap="square" lIns="0" tIns="13820" rIns="0" bIns="0" rtlCol="0">
            <a:spAutoFit/>
          </a:bodyPr>
          <a:lstStyle/>
          <a:p>
            <a:pPr marL="12668">
              <a:lnSpc>
                <a:spcPts val="2317"/>
              </a:lnSpc>
              <a:spcBef>
                <a:spcPts val="109"/>
              </a:spcBef>
            </a:pPr>
            <a:r>
              <a:rPr sz="1950" b="1" spc="-63" dirty="0">
                <a:solidFill>
                  <a:srgbClr val="FFFFFF"/>
                </a:solidFill>
                <a:latin typeface="Lucida Sans"/>
                <a:cs typeface="Lucida Sans"/>
              </a:rPr>
              <a:t>IMPARTIALITY</a:t>
            </a:r>
            <a:endParaRPr sz="1950" dirty="0">
              <a:latin typeface="Lucida Sans"/>
              <a:cs typeface="Lucida Sans"/>
            </a:endParaRPr>
          </a:p>
          <a:p>
            <a:pPr marL="11516">
              <a:lnSpc>
                <a:spcPts val="1455"/>
              </a:lnSpc>
            </a:pPr>
            <a:r>
              <a:rPr sz="1315" spc="50" dirty="0">
                <a:solidFill>
                  <a:srgbClr val="FFFFFF"/>
                </a:solidFill>
                <a:latin typeface="Lucida Sans"/>
                <a:cs typeface="Lucida Sans"/>
              </a:rPr>
              <a:t>We</a:t>
            </a:r>
            <a:r>
              <a:rPr sz="1315" spc="-100" dirty="0">
                <a:solidFill>
                  <a:srgbClr val="FFFFFF"/>
                </a:solidFill>
                <a:latin typeface="Lucida Sans"/>
                <a:cs typeface="Lucida Sans"/>
              </a:rPr>
              <a:t> </a:t>
            </a:r>
            <a:r>
              <a:rPr sz="1315" spc="36" dirty="0">
                <a:solidFill>
                  <a:srgbClr val="FFFFFF"/>
                </a:solidFill>
                <a:latin typeface="Lucida Sans"/>
                <a:cs typeface="Lucida Sans"/>
              </a:rPr>
              <a:t>behave</a:t>
            </a:r>
            <a:r>
              <a:rPr sz="1315" spc="-95" dirty="0">
                <a:solidFill>
                  <a:srgbClr val="FFFFFF"/>
                </a:solidFill>
                <a:latin typeface="Lucida Sans"/>
                <a:cs typeface="Lucida Sans"/>
              </a:rPr>
              <a:t> </a:t>
            </a:r>
            <a:r>
              <a:rPr sz="1315" spc="-14" dirty="0">
                <a:solidFill>
                  <a:srgbClr val="FFFFFF"/>
                </a:solidFill>
                <a:latin typeface="Lucida Sans"/>
                <a:cs typeface="Lucida Sans"/>
              </a:rPr>
              <a:t>in</a:t>
            </a:r>
            <a:r>
              <a:rPr sz="1315" spc="-95" dirty="0">
                <a:solidFill>
                  <a:srgbClr val="FFFFFF"/>
                </a:solidFill>
                <a:latin typeface="Lucida Sans"/>
                <a:cs typeface="Lucida Sans"/>
              </a:rPr>
              <a:t> </a:t>
            </a:r>
            <a:r>
              <a:rPr sz="1315" spc="23" dirty="0">
                <a:solidFill>
                  <a:srgbClr val="FFFFFF"/>
                </a:solidFill>
                <a:latin typeface="Lucida Sans"/>
                <a:cs typeface="Lucida Sans"/>
              </a:rPr>
              <a:t>the</a:t>
            </a:r>
            <a:r>
              <a:rPr sz="1315" spc="-95" dirty="0">
                <a:solidFill>
                  <a:srgbClr val="FFFFFF"/>
                </a:solidFill>
                <a:latin typeface="Lucida Sans"/>
                <a:cs typeface="Lucida Sans"/>
              </a:rPr>
              <a:t> </a:t>
            </a:r>
            <a:r>
              <a:rPr sz="1315" spc="18" dirty="0">
                <a:solidFill>
                  <a:srgbClr val="FFFFFF"/>
                </a:solidFill>
                <a:latin typeface="Lucida Sans"/>
                <a:cs typeface="Lucida Sans"/>
              </a:rPr>
              <a:t>best</a:t>
            </a:r>
            <a:r>
              <a:rPr sz="1315" spc="-95" dirty="0">
                <a:solidFill>
                  <a:srgbClr val="FFFFFF"/>
                </a:solidFill>
                <a:latin typeface="Lucida Sans"/>
                <a:cs typeface="Lucida Sans"/>
              </a:rPr>
              <a:t> </a:t>
            </a:r>
            <a:r>
              <a:rPr sz="1315" spc="9" dirty="0">
                <a:solidFill>
                  <a:srgbClr val="FFFFFF"/>
                </a:solidFill>
                <a:latin typeface="Lucida Sans"/>
                <a:cs typeface="Lucida Sans"/>
              </a:rPr>
              <a:t>interests</a:t>
            </a:r>
            <a:r>
              <a:rPr sz="1315" spc="-95" dirty="0">
                <a:solidFill>
                  <a:srgbClr val="FFFFFF"/>
                </a:solidFill>
                <a:latin typeface="Lucida Sans"/>
                <a:cs typeface="Lucida Sans"/>
              </a:rPr>
              <a:t> </a:t>
            </a:r>
            <a:r>
              <a:rPr sz="1315" spc="-18" dirty="0">
                <a:solidFill>
                  <a:srgbClr val="FFFFFF"/>
                </a:solidFill>
                <a:latin typeface="Lucida Sans"/>
                <a:cs typeface="Lucida Sans"/>
              </a:rPr>
              <a:t>of</a:t>
            </a:r>
            <a:r>
              <a:rPr sz="1315" spc="-95" dirty="0">
                <a:solidFill>
                  <a:srgbClr val="FFFFFF"/>
                </a:solidFill>
                <a:latin typeface="Lucida Sans"/>
                <a:cs typeface="Lucida Sans"/>
              </a:rPr>
              <a:t> </a:t>
            </a:r>
            <a:r>
              <a:rPr sz="1315" spc="23" dirty="0">
                <a:solidFill>
                  <a:srgbClr val="FFFFFF"/>
                </a:solidFill>
                <a:latin typeface="Lucida Sans"/>
                <a:cs typeface="Lucida Sans"/>
              </a:rPr>
              <a:t>the</a:t>
            </a:r>
            <a:endParaRPr sz="1315" dirty="0">
              <a:latin typeface="Lucida Sans"/>
              <a:cs typeface="Lucida Sans"/>
            </a:endParaRPr>
          </a:p>
          <a:p>
            <a:pPr marL="11516">
              <a:lnSpc>
                <a:spcPts val="1478"/>
              </a:lnSpc>
            </a:pPr>
            <a:r>
              <a:rPr sz="1315" spc="5" dirty="0">
                <a:solidFill>
                  <a:srgbClr val="FFFFFF"/>
                </a:solidFill>
                <a:latin typeface="Lucida Sans"/>
                <a:cs typeface="Lucida Sans"/>
              </a:rPr>
              <a:t>public</a:t>
            </a:r>
            <a:r>
              <a:rPr sz="1315" spc="-95" dirty="0">
                <a:solidFill>
                  <a:srgbClr val="FFFFFF"/>
                </a:solidFill>
                <a:latin typeface="Lucida Sans"/>
                <a:cs typeface="Lucida Sans"/>
              </a:rPr>
              <a:t> </a:t>
            </a:r>
            <a:r>
              <a:rPr sz="1315" spc="27" dirty="0">
                <a:solidFill>
                  <a:srgbClr val="FFFFFF"/>
                </a:solidFill>
                <a:latin typeface="Lucida Sans"/>
                <a:cs typeface="Lucida Sans"/>
              </a:rPr>
              <a:t>by</a:t>
            </a:r>
            <a:r>
              <a:rPr sz="1315" spc="-95" dirty="0">
                <a:solidFill>
                  <a:srgbClr val="FFFFFF"/>
                </a:solidFill>
                <a:latin typeface="Lucida Sans"/>
                <a:cs typeface="Lucida Sans"/>
              </a:rPr>
              <a:t> </a:t>
            </a:r>
            <a:r>
              <a:rPr sz="1315" spc="18" dirty="0">
                <a:solidFill>
                  <a:srgbClr val="FFFFFF"/>
                </a:solidFill>
                <a:latin typeface="Lucida Sans"/>
                <a:cs typeface="Lucida Sans"/>
              </a:rPr>
              <a:t>making</a:t>
            </a:r>
            <a:r>
              <a:rPr sz="1315" spc="-95" dirty="0">
                <a:solidFill>
                  <a:srgbClr val="FFFFFF"/>
                </a:solidFill>
                <a:latin typeface="Lucida Sans"/>
                <a:cs typeface="Lucida Sans"/>
              </a:rPr>
              <a:t> </a:t>
            </a:r>
            <a:r>
              <a:rPr sz="1315" spc="23" dirty="0">
                <a:solidFill>
                  <a:srgbClr val="FFFFFF"/>
                </a:solidFill>
                <a:latin typeface="Lucida Sans"/>
                <a:cs typeface="Lucida Sans"/>
              </a:rPr>
              <a:t>fair</a:t>
            </a:r>
            <a:r>
              <a:rPr sz="1315" spc="-95" dirty="0">
                <a:solidFill>
                  <a:srgbClr val="FFFFFF"/>
                </a:solidFill>
                <a:latin typeface="Lucida Sans"/>
                <a:cs typeface="Lucida Sans"/>
              </a:rPr>
              <a:t> </a:t>
            </a:r>
            <a:r>
              <a:rPr sz="1315" spc="41" dirty="0">
                <a:solidFill>
                  <a:srgbClr val="FFFFFF"/>
                </a:solidFill>
                <a:latin typeface="Lucida Sans"/>
                <a:cs typeface="Lucida Sans"/>
              </a:rPr>
              <a:t>and</a:t>
            </a:r>
            <a:r>
              <a:rPr sz="1315" spc="-95" dirty="0">
                <a:solidFill>
                  <a:srgbClr val="FFFFFF"/>
                </a:solidFill>
                <a:latin typeface="Lucida Sans"/>
                <a:cs typeface="Lucida Sans"/>
              </a:rPr>
              <a:t> </a:t>
            </a:r>
            <a:r>
              <a:rPr sz="1315" spc="18" dirty="0">
                <a:solidFill>
                  <a:srgbClr val="FFFFFF"/>
                </a:solidFill>
                <a:latin typeface="Lucida Sans"/>
                <a:cs typeface="Lucida Sans"/>
              </a:rPr>
              <a:t>objective</a:t>
            </a:r>
            <a:r>
              <a:rPr sz="1315" spc="-95" dirty="0">
                <a:solidFill>
                  <a:srgbClr val="FFFFFF"/>
                </a:solidFill>
                <a:latin typeface="Lucida Sans"/>
                <a:cs typeface="Lucida Sans"/>
              </a:rPr>
              <a:t> </a:t>
            </a:r>
            <a:r>
              <a:rPr sz="1315" spc="5" dirty="0">
                <a:solidFill>
                  <a:srgbClr val="FFFFFF"/>
                </a:solidFill>
                <a:latin typeface="Lucida Sans"/>
                <a:cs typeface="Lucida Sans"/>
              </a:rPr>
              <a:t>decisions</a:t>
            </a:r>
            <a:endParaRPr sz="1315" dirty="0">
              <a:latin typeface="Lucida Sans"/>
              <a:cs typeface="Lucida Sans"/>
            </a:endParaRPr>
          </a:p>
        </p:txBody>
      </p:sp>
      <p:sp>
        <p:nvSpPr>
          <p:cNvPr id="26" name="object 26"/>
          <p:cNvSpPr/>
          <p:nvPr/>
        </p:nvSpPr>
        <p:spPr>
          <a:xfrm>
            <a:off x="5261803" y="2971465"/>
            <a:ext cx="6923068" cy="981195"/>
          </a:xfrm>
          <a:custGeom>
            <a:avLst/>
            <a:gdLst/>
            <a:ahLst/>
            <a:cxnLst/>
            <a:rect l="l" t="t" r="r" b="b"/>
            <a:pathLst>
              <a:path w="7634605" h="1082039">
                <a:moveTo>
                  <a:pt x="0" y="1081570"/>
                </a:moveTo>
                <a:lnTo>
                  <a:pt x="7634414" y="1081570"/>
                </a:lnTo>
                <a:lnTo>
                  <a:pt x="7634414" y="0"/>
                </a:lnTo>
                <a:lnTo>
                  <a:pt x="0" y="0"/>
                </a:lnTo>
                <a:lnTo>
                  <a:pt x="0" y="1081570"/>
                </a:lnTo>
                <a:close/>
              </a:path>
            </a:pathLst>
          </a:custGeom>
          <a:solidFill>
            <a:srgbClr val="F5A81D"/>
          </a:solidFill>
        </p:spPr>
        <p:txBody>
          <a:bodyPr wrap="square" lIns="0" tIns="0" rIns="0" bIns="0" rtlCol="0"/>
          <a:lstStyle/>
          <a:p>
            <a:endParaRPr sz="1632"/>
          </a:p>
        </p:txBody>
      </p:sp>
      <p:sp>
        <p:nvSpPr>
          <p:cNvPr id="27" name="object 27"/>
          <p:cNvSpPr/>
          <p:nvPr/>
        </p:nvSpPr>
        <p:spPr>
          <a:xfrm>
            <a:off x="7625815" y="3157975"/>
            <a:ext cx="602882" cy="608064"/>
          </a:xfrm>
          <a:custGeom>
            <a:avLst/>
            <a:gdLst/>
            <a:ahLst/>
            <a:cxnLst/>
            <a:rect l="l" t="t" r="r" b="b"/>
            <a:pathLst>
              <a:path w="664845" h="670560">
                <a:moveTo>
                  <a:pt x="332409" y="0"/>
                </a:moveTo>
                <a:lnTo>
                  <a:pt x="283355" y="3640"/>
                </a:lnTo>
                <a:lnTo>
                  <a:pt x="236514" y="14213"/>
                </a:lnTo>
                <a:lnTo>
                  <a:pt x="192403" y="31196"/>
                </a:lnTo>
                <a:lnTo>
                  <a:pt x="151541" y="54066"/>
                </a:lnTo>
                <a:lnTo>
                  <a:pt x="114445" y="82301"/>
                </a:lnTo>
                <a:lnTo>
                  <a:pt x="81635" y="115379"/>
                </a:lnTo>
                <a:lnTo>
                  <a:pt x="53628" y="152776"/>
                </a:lnTo>
                <a:lnTo>
                  <a:pt x="30943" y="193971"/>
                </a:lnTo>
                <a:lnTo>
                  <a:pt x="14098" y="238441"/>
                </a:lnTo>
                <a:lnTo>
                  <a:pt x="3610" y="285663"/>
                </a:lnTo>
                <a:lnTo>
                  <a:pt x="0" y="335114"/>
                </a:lnTo>
                <a:lnTo>
                  <a:pt x="3610" y="384560"/>
                </a:lnTo>
                <a:lnTo>
                  <a:pt x="14098" y="431779"/>
                </a:lnTo>
                <a:lnTo>
                  <a:pt x="30943" y="476247"/>
                </a:lnTo>
                <a:lnTo>
                  <a:pt x="53628" y="517441"/>
                </a:lnTo>
                <a:lnTo>
                  <a:pt x="81635" y="554840"/>
                </a:lnTo>
                <a:lnTo>
                  <a:pt x="114445" y="587919"/>
                </a:lnTo>
                <a:lnTo>
                  <a:pt x="151541" y="616156"/>
                </a:lnTo>
                <a:lnTo>
                  <a:pt x="192403" y="639029"/>
                </a:lnTo>
                <a:lnTo>
                  <a:pt x="236514" y="656014"/>
                </a:lnTo>
                <a:lnTo>
                  <a:pt x="283355" y="666588"/>
                </a:lnTo>
                <a:lnTo>
                  <a:pt x="332409" y="670229"/>
                </a:lnTo>
                <a:lnTo>
                  <a:pt x="381467" y="666588"/>
                </a:lnTo>
                <a:lnTo>
                  <a:pt x="428312" y="656014"/>
                </a:lnTo>
                <a:lnTo>
                  <a:pt x="472426" y="639029"/>
                </a:lnTo>
                <a:lnTo>
                  <a:pt x="513291" y="616156"/>
                </a:lnTo>
                <a:lnTo>
                  <a:pt x="537740" y="597547"/>
                </a:lnTo>
                <a:lnTo>
                  <a:pt x="332409" y="597547"/>
                </a:lnTo>
                <a:lnTo>
                  <a:pt x="285679" y="593311"/>
                </a:lnTo>
                <a:lnTo>
                  <a:pt x="241671" y="581102"/>
                </a:lnTo>
                <a:lnTo>
                  <a:pt x="201128" y="561665"/>
                </a:lnTo>
                <a:lnTo>
                  <a:pt x="164789" y="535749"/>
                </a:lnTo>
                <a:lnTo>
                  <a:pt x="133396" y="504100"/>
                </a:lnTo>
                <a:lnTo>
                  <a:pt x="107689" y="467465"/>
                </a:lnTo>
                <a:lnTo>
                  <a:pt x="88410" y="426591"/>
                </a:lnTo>
                <a:lnTo>
                  <a:pt x="76299" y="382225"/>
                </a:lnTo>
                <a:lnTo>
                  <a:pt x="72097" y="335114"/>
                </a:lnTo>
                <a:lnTo>
                  <a:pt x="76299" y="288003"/>
                </a:lnTo>
                <a:lnTo>
                  <a:pt x="88410" y="243637"/>
                </a:lnTo>
                <a:lnTo>
                  <a:pt x="107689" y="202763"/>
                </a:lnTo>
                <a:lnTo>
                  <a:pt x="133396" y="166129"/>
                </a:lnTo>
                <a:lnTo>
                  <a:pt x="164789" y="134479"/>
                </a:lnTo>
                <a:lnTo>
                  <a:pt x="201128" y="108563"/>
                </a:lnTo>
                <a:lnTo>
                  <a:pt x="241671" y="89127"/>
                </a:lnTo>
                <a:lnTo>
                  <a:pt x="285679" y="76917"/>
                </a:lnTo>
                <a:lnTo>
                  <a:pt x="332409" y="72682"/>
                </a:lnTo>
                <a:lnTo>
                  <a:pt x="525859" y="72682"/>
                </a:lnTo>
                <a:lnTo>
                  <a:pt x="532015" y="67310"/>
                </a:lnTo>
                <a:lnTo>
                  <a:pt x="487881" y="38978"/>
                </a:lnTo>
                <a:lnTo>
                  <a:pt x="439418" y="17819"/>
                </a:lnTo>
                <a:lnTo>
                  <a:pt x="387352" y="4578"/>
                </a:lnTo>
                <a:lnTo>
                  <a:pt x="332409" y="0"/>
                </a:lnTo>
                <a:close/>
              </a:path>
              <a:path w="664845" h="670560">
                <a:moveTo>
                  <a:pt x="613600" y="156718"/>
                </a:moveTo>
                <a:lnTo>
                  <a:pt x="601059" y="169272"/>
                </a:lnTo>
                <a:lnTo>
                  <a:pt x="588168" y="182430"/>
                </a:lnTo>
                <a:lnTo>
                  <a:pt x="574963" y="196181"/>
                </a:lnTo>
                <a:lnTo>
                  <a:pt x="561479" y="210515"/>
                </a:lnTo>
                <a:lnTo>
                  <a:pt x="574771" y="239302"/>
                </a:lnTo>
                <a:lnTo>
                  <a:pt x="584585" y="269833"/>
                </a:lnTo>
                <a:lnTo>
                  <a:pt x="590663" y="301855"/>
                </a:lnTo>
                <a:lnTo>
                  <a:pt x="592747" y="335114"/>
                </a:lnTo>
                <a:lnTo>
                  <a:pt x="588545" y="382225"/>
                </a:lnTo>
                <a:lnTo>
                  <a:pt x="576434" y="426591"/>
                </a:lnTo>
                <a:lnTo>
                  <a:pt x="557154" y="467465"/>
                </a:lnTo>
                <a:lnTo>
                  <a:pt x="531446" y="504100"/>
                </a:lnTo>
                <a:lnTo>
                  <a:pt x="500051" y="535749"/>
                </a:lnTo>
                <a:lnTo>
                  <a:pt x="463709" y="561665"/>
                </a:lnTo>
                <a:lnTo>
                  <a:pt x="423161" y="581102"/>
                </a:lnTo>
                <a:lnTo>
                  <a:pt x="379147" y="593311"/>
                </a:lnTo>
                <a:lnTo>
                  <a:pt x="332409" y="597547"/>
                </a:lnTo>
                <a:lnTo>
                  <a:pt x="537740" y="597547"/>
                </a:lnTo>
                <a:lnTo>
                  <a:pt x="583202" y="554840"/>
                </a:lnTo>
                <a:lnTo>
                  <a:pt x="611211" y="517441"/>
                </a:lnTo>
                <a:lnTo>
                  <a:pt x="633898" y="476247"/>
                </a:lnTo>
                <a:lnTo>
                  <a:pt x="650745" y="431779"/>
                </a:lnTo>
                <a:lnTo>
                  <a:pt x="661233" y="384560"/>
                </a:lnTo>
                <a:lnTo>
                  <a:pt x="664845" y="335114"/>
                </a:lnTo>
                <a:lnTo>
                  <a:pt x="661392" y="286855"/>
                </a:lnTo>
                <a:lnTo>
                  <a:pt x="651367" y="240715"/>
                </a:lnTo>
                <a:lnTo>
                  <a:pt x="635269" y="197176"/>
                </a:lnTo>
                <a:lnTo>
                  <a:pt x="613600" y="156718"/>
                </a:lnTo>
                <a:close/>
              </a:path>
              <a:path w="664845" h="670560">
                <a:moveTo>
                  <a:pt x="525859" y="72682"/>
                </a:moveTo>
                <a:lnTo>
                  <a:pt x="332409" y="72682"/>
                </a:lnTo>
                <a:lnTo>
                  <a:pt x="372021" y="75714"/>
                </a:lnTo>
                <a:lnTo>
                  <a:pt x="409771" y="84510"/>
                </a:lnTo>
                <a:lnTo>
                  <a:pt x="445216" y="98619"/>
                </a:lnTo>
                <a:lnTo>
                  <a:pt x="477913" y="117589"/>
                </a:lnTo>
                <a:lnTo>
                  <a:pt x="490905" y="104768"/>
                </a:lnTo>
                <a:lnTo>
                  <a:pt x="504245" y="92087"/>
                </a:lnTo>
                <a:lnTo>
                  <a:pt x="517945" y="79588"/>
                </a:lnTo>
                <a:lnTo>
                  <a:pt x="525859" y="72682"/>
                </a:lnTo>
                <a:close/>
              </a:path>
            </a:pathLst>
          </a:custGeom>
          <a:solidFill>
            <a:srgbClr val="FFFFFF"/>
          </a:solidFill>
        </p:spPr>
        <p:txBody>
          <a:bodyPr wrap="square" lIns="0" tIns="0" rIns="0" bIns="0" rtlCol="0"/>
          <a:lstStyle/>
          <a:p>
            <a:endParaRPr sz="1632"/>
          </a:p>
        </p:txBody>
      </p:sp>
      <p:sp>
        <p:nvSpPr>
          <p:cNvPr id="28" name="object 28"/>
          <p:cNvSpPr/>
          <p:nvPr/>
        </p:nvSpPr>
        <p:spPr>
          <a:xfrm>
            <a:off x="7752007" y="3170684"/>
            <a:ext cx="495780" cy="473899"/>
          </a:xfrm>
          <a:custGeom>
            <a:avLst/>
            <a:gdLst/>
            <a:ahLst/>
            <a:cxnLst/>
            <a:rect l="l" t="t" r="r" b="b"/>
            <a:pathLst>
              <a:path w="546735" h="522604">
                <a:moveTo>
                  <a:pt x="46177" y="319163"/>
                </a:moveTo>
                <a:lnTo>
                  <a:pt x="8788" y="333603"/>
                </a:lnTo>
                <a:lnTo>
                  <a:pt x="0" y="347091"/>
                </a:lnTo>
                <a:lnTo>
                  <a:pt x="406" y="363473"/>
                </a:lnTo>
                <a:lnTo>
                  <a:pt x="3822" y="371017"/>
                </a:lnTo>
                <a:lnTo>
                  <a:pt x="9804" y="376504"/>
                </a:lnTo>
                <a:lnTo>
                  <a:pt x="46765" y="412160"/>
                </a:lnTo>
                <a:lnTo>
                  <a:pt x="76566" y="444966"/>
                </a:lnTo>
                <a:lnTo>
                  <a:pt x="99117" y="474805"/>
                </a:lnTo>
                <a:lnTo>
                  <a:pt x="114325" y="501561"/>
                </a:lnTo>
                <a:lnTo>
                  <a:pt x="119750" y="510057"/>
                </a:lnTo>
                <a:lnTo>
                  <a:pt x="127142" y="516551"/>
                </a:lnTo>
                <a:lnTo>
                  <a:pt x="135978" y="520700"/>
                </a:lnTo>
                <a:lnTo>
                  <a:pt x="145732" y="522160"/>
                </a:lnTo>
                <a:lnTo>
                  <a:pt x="155347" y="520733"/>
                </a:lnTo>
                <a:lnTo>
                  <a:pt x="164091" y="516678"/>
                </a:lnTo>
                <a:lnTo>
                  <a:pt x="171448" y="510335"/>
                </a:lnTo>
                <a:lnTo>
                  <a:pt x="176898" y="502043"/>
                </a:lnTo>
                <a:lnTo>
                  <a:pt x="202835" y="451267"/>
                </a:lnTo>
                <a:lnTo>
                  <a:pt x="225175" y="413258"/>
                </a:lnTo>
                <a:lnTo>
                  <a:pt x="147485" y="413258"/>
                </a:lnTo>
                <a:lnTo>
                  <a:pt x="136321" y="393242"/>
                </a:lnTo>
                <a:lnTo>
                  <a:pt x="120192" y="368544"/>
                </a:lnTo>
                <a:lnTo>
                  <a:pt x="87910" y="336716"/>
                </a:lnTo>
                <a:lnTo>
                  <a:pt x="53230" y="319600"/>
                </a:lnTo>
                <a:lnTo>
                  <a:pt x="46177" y="319163"/>
                </a:lnTo>
                <a:close/>
              </a:path>
              <a:path w="546735" h="522604">
                <a:moveTo>
                  <a:pt x="520865" y="0"/>
                </a:moveTo>
                <a:lnTo>
                  <a:pt x="445152" y="42181"/>
                </a:lnTo>
                <a:lnTo>
                  <a:pt x="393183" y="84947"/>
                </a:lnTo>
                <a:lnTo>
                  <a:pt x="345906" y="130581"/>
                </a:lnTo>
                <a:lnTo>
                  <a:pt x="303494" y="177363"/>
                </a:lnTo>
                <a:lnTo>
                  <a:pt x="266124" y="223577"/>
                </a:lnTo>
                <a:lnTo>
                  <a:pt x="233971" y="267503"/>
                </a:lnTo>
                <a:lnTo>
                  <a:pt x="207209" y="307424"/>
                </a:lnTo>
                <a:lnTo>
                  <a:pt x="186014" y="341620"/>
                </a:lnTo>
                <a:lnTo>
                  <a:pt x="161025" y="385968"/>
                </a:lnTo>
                <a:lnTo>
                  <a:pt x="147485" y="413258"/>
                </a:lnTo>
                <a:lnTo>
                  <a:pt x="225175" y="413258"/>
                </a:lnTo>
                <a:lnTo>
                  <a:pt x="231827" y="401939"/>
                </a:lnTo>
                <a:lnTo>
                  <a:pt x="263175" y="354347"/>
                </a:lnTo>
                <a:lnTo>
                  <a:pt x="296180" y="308780"/>
                </a:lnTo>
                <a:lnTo>
                  <a:pt x="330146" y="265526"/>
                </a:lnTo>
                <a:lnTo>
                  <a:pt x="364374" y="224874"/>
                </a:lnTo>
                <a:lnTo>
                  <a:pt x="398165" y="187112"/>
                </a:lnTo>
                <a:lnTo>
                  <a:pt x="430822" y="152530"/>
                </a:lnTo>
                <a:lnTo>
                  <a:pt x="461646" y="121415"/>
                </a:lnTo>
                <a:lnTo>
                  <a:pt x="489940" y="94057"/>
                </a:lnTo>
                <a:lnTo>
                  <a:pt x="536143" y="51765"/>
                </a:lnTo>
                <a:lnTo>
                  <a:pt x="542264" y="46380"/>
                </a:lnTo>
                <a:lnTo>
                  <a:pt x="545833" y="38938"/>
                </a:lnTo>
                <a:lnTo>
                  <a:pt x="546595" y="22707"/>
                </a:lnTo>
                <a:lnTo>
                  <a:pt x="543763" y="15011"/>
                </a:lnTo>
                <a:lnTo>
                  <a:pt x="538264" y="9067"/>
                </a:lnTo>
                <a:lnTo>
                  <a:pt x="530194" y="2953"/>
                </a:lnTo>
                <a:lnTo>
                  <a:pt x="520865" y="0"/>
                </a:lnTo>
                <a:close/>
              </a:path>
            </a:pathLst>
          </a:custGeom>
          <a:solidFill>
            <a:srgbClr val="FFFFFF"/>
          </a:solidFill>
        </p:spPr>
        <p:txBody>
          <a:bodyPr wrap="square" lIns="0" tIns="0" rIns="0" bIns="0" rtlCol="0"/>
          <a:lstStyle/>
          <a:p>
            <a:endParaRPr sz="1632"/>
          </a:p>
        </p:txBody>
      </p:sp>
      <p:sp>
        <p:nvSpPr>
          <p:cNvPr id="29" name="object 29"/>
          <p:cNvSpPr txBox="1"/>
          <p:nvPr/>
        </p:nvSpPr>
        <p:spPr>
          <a:xfrm>
            <a:off x="8563060" y="3084384"/>
            <a:ext cx="2622278" cy="693628"/>
          </a:xfrm>
          <a:prstGeom prst="rect">
            <a:avLst/>
          </a:prstGeom>
        </p:spPr>
        <p:txBody>
          <a:bodyPr vert="horz" wrap="square" lIns="0" tIns="13820" rIns="0" bIns="0" rtlCol="0">
            <a:spAutoFit/>
          </a:bodyPr>
          <a:lstStyle/>
          <a:p>
            <a:pPr marL="12668">
              <a:lnSpc>
                <a:spcPts val="2317"/>
              </a:lnSpc>
              <a:spcBef>
                <a:spcPts val="109"/>
              </a:spcBef>
            </a:pPr>
            <a:r>
              <a:rPr sz="1950" b="1" spc="-32" dirty="0">
                <a:solidFill>
                  <a:srgbClr val="FFFFFF"/>
                </a:solidFill>
                <a:latin typeface="Lucida Sans"/>
                <a:cs typeface="Lucida Sans"/>
              </a:rPr>
              <a:t>ACCOUNTABILITY</a:t>
            </a:r>
            <a:endParaRPr sz="1950" dirty="0">
              <a:latin typeface="Lucida Sans"/>
              <a:cs typeface="Lucida Sans"/>
            </a:endParaRPr>
          </a:p>
          <a:p>
            <a:pPr marL="11516" marR="4607">
              <a:lnSpc>
                <a:spcPts val="1378"/>
              </a:lnSpc>
              <a:spcBef>
                <a:spcPts val="190"/>
              </a:spcBef>
            </a:pPr>
            <a:r>
              <a:rPr sz="1315" spc="50" dirty="0">
                <a:solidFill>
                  <a:srgbClr val="FFFFFF"/>
                </a:solidFill>
                <a:latin typeface="Lucida Sans"/>
                <a:cs typeface="Lucida Sans"/>
              </a:rPr>
              <a:t>We</a:t>
            </a:r>
            <a:r>
              <a:rPr sz="1315" spc="-103" dirty="0">
                <a:solidFill>
                  <a:srgbClr val="FFFFFF"/>
                </a:solidFill>
                <a:latin typeface="Lucida Sans"/>
                <a:cs typeface="Lucida Sans"/>
              </a:rPr>
              <a:t> </a:t>
            </a:r>
            <a:r>
              <a:rPr sz="1315" spc="-9" dirty="0">
                <a:solidFill>
                  <a:srgbClr val="FFFFFF"/>
                </a:solidFill>
                <a:latin typeface="Lucida Sans"/>
                <a:cs typeface="Lucida Sans"/>
              </a:rPr>
              <a:t>hold</a:t>
            </a:r>
            <a:r>
              <a:rPr sz="1315" spc="-103" dirty="0">
                <a:solidFill>
                  <a:srgbClr val="FFFFFF"/>
                </a:solidFill>
                <a:latin typeface="Lucida Sans"/>
                <a:cs typeface="Lucida Sans"/>
              </a:rPr>
              <a:t> </a:t>
            </a:r>
            <a:r>
              <a:rPr sz="1315" dirty="0">
                <a:solidFill>
                  <a:srgbClr val="FFFFFF"/>
                </a:solidFill>
                <a:latin typeface="Lucida Sans"/>
                <a:cs typeface="Lucida Sans"/>
              </a:rPr>
              <a:t>ourselves</a:t>
            </a:r>
            <a:r>
              <a:rPr sz="1315" spc="-100" dirty="0">
                <a:solidFill>
                  <a:srgbClr val="FFFFFF"/>
                </a:solidFill>
                <a:latin typeface="Lucida Sans"/>
                <a:cs typeface="Lucida Sans"/>
              </a:rPr>
              <a:t> </a:t>
            </a:r>
            <a:r>
              <a:rPr sz="1315" spc="41" dirty="0">
                <a:solidFill>
                  <a:srgbClr val="FFFFFF"/>
                </a:solidFill>
                <a:latin typeface="Lucida Sans"/>
                <a:cs typeface="Lucida Sans"/>
              </a:rPr>
              <a:t>and</a:t>
            </a:r>
            <a:r>
              <a:rPr sz="1315" spc="-103" dirty="0">
                <a:solidFill>
                  <a:srgbClr val="FFFFFF"/>
                </a:solidFill>
                <a:latin typeface="Lucida Sans"/>
                <a:cs typeface="Lucida Sans"/>
              </a:rPr>
              <a:t> </a:t>
            </a:r>
            <a:r>
              <a:rPr sz="1315" spc="9" dirty="0">
                <a:solidFill>
                  <a:srgbClr val="FFFFFF"/>
                </a:solidFill>
                <a:latin typeface="Lucida Sans"/>
                <a:cs typeface="Lucida Sans"/>
              </a:rPr>
              <a:t>others</a:t>
            </a:r>
            <a:r>
              <a:rPr sz="1315" spc="-100" dirty="0">
                <a:solidFill>
                  <a:srgbClr val="FFFFFF"/>
                </a:solidFill>
                <a:latin typeface="Lucida Sans"/>
                <a:cs typeface="Lucida Sans"/>
              </a:rPr>
              <a:t> </a:t>
            </a:r>
            <a:r>
              <a:rPr sz="1315" spc="9" dirty="0">
                <a:solidFill>
                  <a:srgbClr val="FFFFFF"/>
                </a:solidFill>
                <a:latin typeface="Lucida Sans"/>
                <a:cs typeface="Lucida Sans"/>
              </a:rPr>
              <a:t>to  </a:t>
            </a:r>
            <a:r>
              <a:rPr sz="1315" spc="41" dirty="0">
                <a:solidFill>
                  <a:srgbClr val="FFFFFF"/>
                </a:solidFill>
                <a:latin typeface="Lucida Sans"/>
                <a:cs typeface="Lucida Sans"/>
              </a:rPr>
              <a:t>account</a:t>
            </a:r>
            <a:r>
              <a:rPr sz="1315" spc="-103" dirty="0">
                <a:solidFill>
                  <a:srgbClr val="FFFFFF"/>
                </a:solidFill>
                <a:latin typeface="Lucida Sans"/>
                <a:cs typeface="Lucida Sans"/>
              </a:rPr>
              <a:t> </a:t>
            </a:r>
            <a:r>
              <a:rPr sz="1315" spc="-5" dirty="0">
                <a:solidFill>
                  <a:srgbClr val="FFFFFF"/>
                </a:solidFill>
                <a:latin typeface="Lucida Sans"/>
                <a:cs typeface="Lucida Sans"/>
              </a:rPr>
              <a:t>for</a:t>
            </a:r>
            <a:r>
              <a:rPr sz="1315" spc="-103" dirty="0">
                <a:solidFill>
                  <a:srgbClr val="FFFFFF"/>
                </a:solidFill>
                <a:latin typeface="Lucida Sans"/>
                <a:cs typeface="Lucida Sans"/>
              </a:rPr>
              <a:t> </a:t>
            </a:r>
            <a:r>
              <a:rPr sz="1315" spc="23" dirty="0">
                <a:solidFill>
                  <a:srgbClr val="FFFFFF"/>
                </a:solidFill>
                <a:latin typeface="Lucida Sans"/>
                <a:cs typeface="Lucida Sans"/>
              </a:rPr>
              <a:t>the</a:t>
            </a:r>
            <a:r>
              <a:rPr sz="1315" spc="-103" dirty="0">
                <a:solidFill>
                  <a:srgbClr val="FFFFFF"/>
                </a:solidFill>
                <a:latin typeface="Lucida Sans"/>
                <a:cs typeface="Lucida Sans"/>
              </a:rPr>
              <a:t> </a:t>
            </a:r>
            <a:r>
              <a:rPr sz="1315" spc="-5" dirty="0">
                <a:solidFill>
                  <a:srgbClr val="FFFFFF"/>
                </a:solidFill>
                <a:latin typeface="Lucida Sans"/>
                <a:cs typeface="Lucida Sans"/>
              </a:rPr>
              <a:t>work</a:t>
            </a:r>
            <a:r>
              <a:rPr sz="1315" spc="-100" dirty="0">
                <a:solidFill>
                  <a:srgbClr val="FFFFFF"/>
                </a:solidFill>
                <a:latin typeface="Lucida Sans"/>
                <a:cs typeface="Lucida Sans"/>
              </a:rPr>
              <a:t> </a:t>
            </a:r>
            <a:r>
              <a:rPr sz="1315" spc="54" dirty="0">
                <a:solidFill>
                  <a:srgbClr val="FFFFFF"/>
                </a:solidFill>
                <a:latin typeface="Lucida Sans"/>
                <a:cs typeface="Lucida Sans"/>
              </a:rPr>
              <a:t>that</a:t>
            </a:r>
            <a:r>
              <a:rPr sz="1315" spc="-103" dirty="0">
                <a:solidFill>
                  <a:srgbClr val="FFFFFF"/>
                </a:solidFill>
                <a:latin typeface="Lucida Sans"/>
                <a:cs typeface="Lucida Sans"/>
              </a:rPr>
              <a:t> </a:t>
            </a:r>
            <a:r>
              <a:rPr sz="1315" spc="9" dirty="0">
                <a:solidFill>
                  <a:srgbClr val="FFFFFF"/>
                </a:solidFill>
                <a:latin typeface="Lucida Sans"/>
                <a:cs typeface="Lucida Sans"/>
              </a:rPr>
              <a:t>we</a:t>
            </a:r>
            <a:r>
              <a:rPr sz="1315" spc="-103" dirty="0">
                <a:solidFill>
                  <a:srgbClr val="FFFFFF"/>
                </a:solidFill>
                <a:latin typeface="Lucida Sans"/>
                <a:cs typeface="Lucida Sans"/>
              </a:rPr>
              <a:t> </a:t>
            </a:r>
            <a:r>
              <a:rPr sz="1315" dirty="0">
                <a:solidFill>
                  <a:srgbClr val="FFFFFF"/>
                </a:solidFill>
                <a:latin typeface="Lucida Sans"/>
                <a:cs typeface="Lucida Sans"/>
              </a:rPr>
              <a:t>do</a:t>
            </a:r>
            <a:endParaRPr sz="1315" dirty="0">
              <a:latin typeface="Lucida Sans"/>
              <a:cs typeface="Lucida Sans"/>
            </a:endParaRPr>
          </a:p>
        </p:txBody>
      </p:sp>
      <p:sp>
        <p:nvSpPr>
          <p:cNvPr id="30" name="object 30"/>
          <p:cNvSpPr/>
          <p:nvPr/>
        </p:nvSpPr>
        <p:spPr>
          <a:xfrm>
            <a:off x="5261803" y="3952234"/>
            <a:ext cx="6923068" cy="981195"/>
          </a:xfrm>
          <a:custGeom>
            <a:avLst/>
            <a:gdLst/>
            <a:ahLst/>
            <a:cxnLst/>
            <a:rect l="l" t="t" r="r" b="b"/>
            <a:pathLst>
              <a:path w="7634605" h="1082039">
                <a:moveTo>
                  <a:pt x="0" y="1081595"/>
                </a:moveTo>
                <a:lnTo>
                  <a:pt x="7634414" y="1081595"/>
                </a:lnTo>
                <a:lnTo>
                  <a:pt x="7634414" y="0"/>
                </a:lnTo>
                <a:lnTo>
                  <a:pt x="0" y="0"/>
                </a:lnTo>
                <a:lnTo>
                  <a:pt x="0" y="1081595"/>
                </a:lnTo>
                <a:close/>
              </a:path>
            </a:pathLst>
          </a:custGeom>
          <a:solidFill>
            <a:srgbClr val="00955E"/>
          </a:solidFill>
        </p:spPr>
        <p:txBody>
          <a:bodyPr wrap="square" lIns="0" tIns="0" rIns="0" bIns="0" rtlCol="0"/>
          <a:lstStyle/>
          <a:p>
            <a:endParaRPr sz="1632"/>
          </a:p>
        </p:txBody>
      </p:sp>
      <p:sp>
        <p:nvSpPr>
          <p:cNvPr id="31" name="object 31"/>
          <p:cNvSpPr/>
          <p:nvPr/>
        </p:nvSpPr>
        <p:spPr>
          <a:xfrm>
            <a:off x="8458035" y="4695902"/>
            <a:ext cx="38004" cy="38580"/>
          </a:xfrm>
          <a:custGeom>
            <a:avLst/>
            <a:gdLst/>
            <a:ahLst/>
            <a:cxnLst/>
            <a:rect l="l" t="t" r="r" b="b"/>
            <a:pathLst>
              <a:path w="41909" h="42545">
                <a:moveTo>
                  <a:pt x="36271" y="0"/>
                </a:moveTo>
                <a:lnTo>
                  <a:pt x="0" y="36576"/>
                </a:lnTo>
                <a:lnTo>
                  <a:pt x="8299" y="40954"/>
                </a:lnTo>
                <a:lnTo>
                  <a:pt x="17391" y="42076"/>
                </a:lnTo>
                <a:lnTo>
                  <a:pt x="26337" y="39924"/>
                </a:lnTo>
                <a:lnTo>
                  <a:pt x="34201" y="34480"/>
                </a:lnTo>
                <a:lnTo>
                  <a:pt x="39578" y="26569"/>
                </a:lnTo>
                <a:lnTo>
                  <a:pt x="41722" y="17559"/>
                </a:lnTo>
                <a:lnTo>
                  <a:pt x="40623" y="8389"/>
                </a:lnTo>
                <a:lnTo>
                  <a:pt x="36271" y="0"/>
                </a:lnTo>
                <a:close/>
              </a:path>
            </a:pathLst>
          </a:custGeom>
          <a:solidFill>
            <a:srgbClr val="FFFFFF"/>
          </a:solidFill>
        </p:spPr>
        <p:txBody>
          <a:bodyPr wrap="square" lIns="0" tIns="0" rIns="0" bIns="0" rtlCol="0"/>
          <a:lstStyle/>
          <a:p>
            <a:endParaRPr sz="1632"/>
          </a:p>
        </p:txBody>
      </p:sp>
      <p:sp>
        <p:nvSpPr>
          <p:cNvPr id="32" name="object 32"/>
          <p:cNvSpPr/>
          <p:nvPr/>
        </p:nvSpPr>
        <p:spPr>
          <a:xfrm>
            <a:off x="8147856" y="4183166"/>
            <a:ext cx="506145" cy="511327"/>
          </a:xfrm>
          <a:custGeom>
            <a:avLst/>
            <a:gdLst/>
            <a:ahLst/>
            <a:cxnLst/>
            <a:rect l="l" t="t" r="r" b="b"/>
            <a:pathLst>
              <a:path w="558165" h="563879">
                <a:moveTo>
                  <a:pt x="426637" y="492278"/>
                </a:moveTo>
                <a:lnTo>
                  <a:pt x="354965" y="492278"/>
                </a:lnTo>
                <a:lnTo>
                  <a:pt x="362795" y="493046"/>
                </a:lnTo>
                <a:lnTo>
                  <a:pt x="370194" y="495304"/>
                </a:lnTo>
                <a:lnTo>
                  <a:pt x="394691" y="532334"/>
                </a:lnTo>
                <a:lnTo>
                  <a:pt x="394691" y="537185"/>
                </a:lnTo>
                <a:lnTo>
                  <a:pt x="393827" y="541846"/>
                </a:lnTo>
                <a:lnTo>
                  <a:pt x="392227" y="546253"/>
                </a:lnTo>
                <a:lnTo>
                  <a:pt x="408229" y="558509"/>
                </a:lnTo>
                <a:lnTo>
                  <a:pt x="417286" y="562956"/>
                </a:lnTo>
                <a:lnTo>
                  <a:pt x="427009" y="563608"/>
                </a:lnTo>
                <a:lnTo>
                  <a:pt x="436290" y="560602"/>
                </a:lnTo>
                <a:lnTo>
                  <a:pt x="444018" y="554076"/>
                </a:lnTo>
                <a:lnTo>
                  <a:pt x="449314" y="547421"/>
                </a:lnTo>
                <a:lnTo>
                  <a:pt x="453852" y="538848"/>
                </a:lnTo>
                <a:lnTo>
                  <a:pt x="454970" y="529484"/>
                </a:lnTo>
                <a:lnTo>
                  <a:pt x="452723" y="520323"/>
                </a:lnTo>
                <a:lnTo>
                  <a:pt x="447167" y="512357"/>
                </a:lnTo>
                <a:lnTo>
                  <a:pt x="426637" y="492278"/>
                </a:lnTo>
                <a:close/>
              </a:path>
              <a:path w="558165" h="563879">
                <a:moveTo>
                  <a:pt x="418424" y="370066"/>
                </a:moveTo>
                <a:lnTo>
                  <a:pt x="334811" y="370066"/>
                </a:lnTo>
                <a:lnTo>
                  <a:pt x="461544" y="497879"/>
                </a:lnTo>
                <a:lnTo>
                  <a:pt x="470109" y="503601"/>
                </a:lnTo>
                <a:lnTo>
                  <a:pt x="479841" y="505508"/>
                </a:lnTo>
                <a:lnTo>
                  <a:pt x="489569" y="503601"/>
                </a:lnTo>
                <a:lnTo>
                  <a:pt x="498120" y="497879"/>
                </a:lnTo>
                <a:lnTo>
                  <a:pt x="503390" y="492608"/>
                </a:lnTo>
                <a:lnTo>
                  <a:pt x="509055" y="483973"/>
                </a:lnTo>
                <a:lnTo>
                  <a:pt x="510944" y="474155"/>
                </a:lnTo>
                <a:lnTo>
                  <a:pt x="509055" y="464337"/>
                </a:lnTo>
                <a:lnTo>
                  <a:pt x="503390" y="455702"/>
                </a:lnTo>
                <a:lnTo>
                  <a:pt x="418424" y="370066"/>
                </a:lnTo>
                <a:close/>
              </a:path>
              <a:path w="558165" h="563879">
                <a:moveTo>
                  <a:pt x="355286" y="422498"/>
                </a:moveTo>
                <a:lnTo>
                  <a:pt x="318332" y="422498"/>
                </a:lnTo>
                <a:lnTo>
                  <a:pt x="332036" y="425805"/>
                </a:lnTo>
                <a:lnTo>
                  <a:pt x="344082" y="434112"/>
                </a:lnTo>
                <a:lnTo>
                  <a:pt x="352797" y="447367"/>
                </a:lnTo>
                <a:lnTo>
                  <a:pt x="355702" y="462454"/>
                </a:lnTo>
                <a:lnTo>
                  <a:pt x="352797" y="477534"/>
                </a:lnTo>
                <a:lnTo>
                  <a:pt x="344082" y="490767"/>
                </a:lnTo>
                <a:lnTo>
                  <a:pt x="339446" y="495466"/>
                </a:lnTo>
                <a:lnTo>
                  <a:pt x="344310" y="493396"/>
                </a:lnTo>
                <a:lnTo>
                  <a:pt x="349555" y="492278"/>
                </a:lnTo>
                <a:lnTo>
                  <a:pt x="426637" y="492278"/>
                </a:lnTo>
                <a:lnTo>
                  <a:pt x="355286" y="422498"/>
                </a:lnTo>
                <a:close/>
              </a:path>
              <a:path w="558165" h="563879">
                <a:moveTo>
                  <a:pt x="468481" y="312040"/>
                </a:moveTo>
                <a:lnTo>
                  <a:pt x="388049" y="312040"/>
                </a:lnTo>
                <a:lnTo>
                  <a:pt x="509359" y="434341"/>
                </a:lnTo>
                <a:lnTo>
                  <a:pt x="517925" y="440077"/>
                </a:lnTo>
                <a:lnTo>
                  <a:pt x="527657" y="441989"/>
                </a:lnTo>
                <a:lnTo>
                  <a:pt x="537384" y="440077"/>
                </a:lnTo>
                <a:lnTo>
                  <a:pt x="545935" y="434341"/>
                </a:lnTo>
                <a:lnTo>
                  <a:pt x="550114" y="430137"/>
                </a:lnTo>
                <a:lnTo>
                  <a:pt x="555786" y="421523"/>
                </a:lnTo>
                <a:lnTo>
                  <a:pt x="557676" y="411716"/>
                </a:lnTo>
                <a:lnTo>
                  <a:pt x="555786" y="401908"/>
                </a:lnTo>
                <a:lnTo>
                  <a:pt x="550114" y="393294"/>
                </a:lnTo>
                <a:lnTo>
                  <a:pt x="537947" y="381026"/>
                </a:lnTo>
                <a:lnTo>
                  <a:pt x="468481" y="312040"/>
                </a:lnTo>
                <a:close/>
              </a:path>
              <a:path w="558165" h="563879">
                <a:moveTo>
                  <a:pt x="410996" y="362579"/>
                </a:moveTo>
                <a:lnTo>
                  <a:pt x="263440" y="362579"/>
                </a:lnTo>
                <a:lnTo>
                  <a:pt x="278394" y="365508"/>
                </a:lnTo>
                <a:lnTo>
                  <a:pt x="291529" y="374295"/>
                </a:lnTo>
                <a:lnTo>
                  <a:pt x="300235" y="387491"/>
                </a:lnTo>
                <a:lnTo>
                  <a:pt x="303153" y="402529"/>
                </a:lnTo>
                <a:lnTo>
                  <a:pt x="300284" y="417588"/>
                </a:lnTo>
                <a:lnTo>
                  <a:pt x="291631" y="430848"/>
                </a:lnTo>
                <a:lnTo>
                  <a:pt x="304391" y="424182"/>
                </a:lnTo>
                <a:lnTo>
                  <a:pt x="318332" y="422498"/>
                </a:lnTo>
                <a:lnTo>
                  <a:pt x="355286" y="422498"/>
                </a:lnTo>
                <a:lnTo>
                  <a:pt x="318516" y="386538"/>
                </a:lnTo>
                <a:lnTo>
                  <a:pt x="334811" y="370066"/>
                </a:lnTo>
                <a:lnTo>
                  <a:pt x="418424" y="370066"/>
                </a:lnTo>
                <a:lnTo>
                  <a:pt x="410996" y="362579"/>
                </a:lnTo>
                <a:close/>
              </a:path>
              <a:path w="558165" h="563879">
                <a:moveTo>
                  <a:pt x="192842" y="0"/>
                </a:moveTo>
                <a:lnTo>
                  <a:pt x="148855" y="4719"/>
                </a:lnTo>
                <a:lnTo>
                  <a:pt x="102621" y="23171"/>
                </a:lnTo>
                <a:lnTo>
                  <a:pt x="55576" y="59043"/>
                </a:lnTo>
                <a:lnTo>
                  <a:pt x="20707" y="102887"/>
                </a:lnTo>
                <a:lnTo>
                  <a:pt x="3186" y="146868"/>
                </a:lnTo>
                <a:lnTo>
                  <a:pt x="0" y="189986"/>
                </a:lnTo>
                <a:lnTo>
                  <a:pt x="8134" y="231238"/>
                </a:lnTo>
                <a:lnTo>
                  <a:pt x="24577" y="269626"/>
                </a:lnTo>
                <a:lnTo>
                  <a:pt x="46314" y="304147"/>
                </a:lnTo>
                <a:lnTo>
                  <a:pt x="70332" y="333802"/>
                </a:lnTo>
                <a:lnTo>
                  <a:pt x="113157" y="374511"/>
                </a:lnTo>
                <a:lnTo>
                  <a:pt x="115596" y="376416"/>
                </a:lnTo>
                <a:lnTo>
                  <a:pt x="118377" y="378740"/>
                </a:lnTo>
                <a:lnTo>
                  <a:pt x="121489" y="381382"/>
                </a:lnTo>
                <a:lnTo>
                  <a:pt x="166091" y="336449"/>
                </a:lnTo>
                <a:lnTo>
                  <a:pt x="172145" y="331420"/>
                </a:lnTo>
                <a:lnTo>
                  <a:pt x="178955" y="327737"/>
                </a:lnTo>
                <a:lnTo>
                  <a:pt x="186353" y="325473"/>
                </a:lnTo>
                <a:lnTo>
                  <a:pt x="194171" y="324702"/>
                </a:lnTo>
                <a:lnTo>
                  <a:pt x="375504" y="324702"/>
                </a:lnTo>
                <a:lnTo>
                  <a:pt x="388049" y="312040"/>
                </a:lnTo>
                <a:lnTo>
                  <a:pt x="468481" y="312040"/>
                </a:lnTo>
                <a:lnTo>
                  <a:pt x="436332" y="280112"/>
                </a:lnTo>
                <a:lnTo>
                  <a:pt x="200648" y="280112"/>
                </a:lnTo>
                <a:lnTo>
                  <a:pt x="182843" y="276332"/>
                </a:lnTo>
                <a:lnTo>
                  <a:pt x="167183" y="265710"/>
                </a:lnTo>
                <a:lnTo>
                  <a:pt x="156489" y="249483"/>
                </a:lnTo>
                <a:lnTo>
                  <a:pt x="152924" y="231007"/>
                </a:lnTo>
                <a:lnTo>
                  <a:pt x="156489" y="212532"/>
                </a:lnTo>
                <a:lnTo>
                  <a:pt x="167183" y="196305"/>
                </a:lnTo>
                <a:lnTo>
                  <a:pt x="317602" y="44641"/>
                </a:lnTo>
                <a:lnTo>
                  <a:pt x="296963" y="31332"/>
                </a:lnTo>
                <a:lnTo>
                  <a:pt x="268332" y="16995"/>
                </a:lnTo>
                <a:lnTo>
                  <a:pt x="233147" y="5321"/>
                </a:lnTo>
                <a:lnTo>
                  <a:pt x="192842" y="0"/>
                </a:lnTo>
                <a:close/>
              </a:path>
              <a:path w="558165" h="563879">
                <a:moveTo>
                  <a:pt x="375504" y="324702"/>
                </a:moveTo>
                <a:lnTo>
                  <a:pt x="194171" y="324702"/>
                </a:lnTo>
                <a:lnTo>
                  <a:pt x="201995" y="325473"/>
                </a:lnTo>
                <a:lnTo>
                  <a:pt x="209406" y="327737"/>
                </a:lnTo>
                <a:lnTo>
                  <a:pt x="233934" y="364770"/>
                </a:lnTo>
                <a:lnTo>
                  <a:pt x="233934" y="369355"/>
                </a:lnTo>
                <a:lnTo>
                  <a:pt x="233122" y="373787"/>
                </a:lnTo>
                <a:lnTo>
                  <a:pt x="231661" y="377991"/>
                </a:lnTo>
                <a:lnTo>
                  <a:pt x="235331" y="374295"/>
                </a:lnTo>
                <a:lnTo>
                  <a:pt x="248481" y="365508"/>
                </a:lnTo>
                <a:lnTo>
                  <a:pt x="263440" y="362579"/>
                </a:lnTo>
                <a:lnTo>
                  <a:pt x="410996" y="362579"/>
                </a:lnTo>
                <a:lnTo>
                  <a:pt x="374460" y="325756"/>
                </a:lnTo>
                <a:lnTo>
                  <a:pt x="375504" y="324702"/>
                </a:lnTo>
                <a:close/>
              </a:path>
              <a:path w="558165" h="563879">
                <a:moveTo>
                  <a:pt x="331826" y="176327"/>
                </a:moveTo>
                <a:lnTo>
                  <a:pt x="234646" y="267005"/>
                </a:lnTo>
                <a:lnTo>
                  <a:pt x="218586" y="277015"/>
                </a:lnTo>
                <a:lnTo>
                  <a:pt x="200648" y="280112"/>
                </a:lnTo>
                <a:lnTo>
                  <a:pt x="436332" y="280112"/>
                </a:lnTo>
                <a:lnTo>
                  <a:pt x="331826" y="176327"/>
                </a:lnTo>
                <a:close/>
              </a:path>
            </a:pathLst>
          </a:custGeom>
          <a:solidFill>
            <a:srgbClr val="FFFFFF"/>
          </a:solidFill>
        </p:spPr>
        <p:txBody>
          <a:bodyPr wrap="square" lIns="0" tIns="0" rIns="0" bIns="0" rtlCol="0"/>
          <a:lstStyle/>
          <a:p>
            <a:endParaRPr sz="1632"/>
          </a:p>
        </p:txBody>
      </p:sp>
      <p:sp>
        <p:nvSpPr>
          <p:cNvPr id="33" name="object 33"/>
          <p:cNvSpPr/>
          <p:nvPr/>
        </p:nvSpPr>
        <p:spPr>
          <a:xfrm>
            <a:off x="8310155" y="4194244"/>
            <a:ext cx="419196" cy="311518"/>
          </a:xfrm>
          <a:custGeom>
            <a:avLst/>
            <a:gdLst/>
            <a:ahLst/>
            <a:cxnLst/>
            <a:rect l="l" t="t" r="r" b="b"/>
            <a:pathLst>
              <a:path w="462279" h="343535">
                <a:moveTo>
                  <a:pt x="456312" y="127782"/>
                </a:moveTo>
                <a:lnTo>
                  <a:pt x="153387" y="127782"/>
                </a:lnTo>
                <a:lnTo>
                  <a:pt x="370138" y="342984"/>
                </a:lnTo>
                <a:lnTo>
                  <a:pt x="406057" y="304431"/>
                </a:lnTo>
                <a:lnTo>
                  <a:pt x="437041" y="268460"/>
                </a:lnTo>
                <a:lnTo>
                  <a:pt x="454812" y="227261"/>
                </a:lnTo>
                <a:lnTo>
                  <a:pt x="462180" y="190050"/>
                </a:lnTo>
                <a:lnTo>
                  <a:pt x="461171" y="146515"/>
                </a:lnTo>
                <a:lnTo>
                  <a:pt x="456312" y="127782"/>
                </a:lnTo>
                <a:close/>
              </a:path>
              <a:path w="462279" h="343535">
                <a:moveTo>
                  <a:pt x="275172" y="0"/>
                </a:moveTo>
                <a:lnTo>
                  <a:pt x="228368" y="5686"/>
                </a:lnTo>
                <a:lnTo>
                  <a:pt x="174812" y="33129"/>
                </a:lnTo>
                <a:lnTo>
                  <a:pt x="6638" y="202661"/>
                </a:lnTo>
                <a:lnTo>
                  <a:pt x="0" y="218765"/>
                </a:lnTo>
                <a:lnTo>
                  <a:pt x="1659" y="227336"/>
                </a:lnTo>
                <a:lnTo>
                  <a:pt x="6638" y="234869"/>
                </a:lnTo>
                <a:lnTo>
                  <a:pt x="13907" y="239822"/>
                </a:lnTo>
                <a:lnTo>
                  <a:pt x="22174" y="241585"/>
                </a:lnTo>
                <a:lnTo>
                  <a:pt x="30502" y="240146"/>
                </a:lnTo>
                <a:lnTo>
                  <a:pt x="37957" y="235491"/>
                </a:lnTo>
                <a:lnTo>
                  <a:pt x="153387" y="127782"/>
                </a:lnTo>
                <a:lnTo>
                  <a:pt x="456312" y="127782"/>
                </a:lnTo>
                <a:lnTo>
                  <a:pt x="440221" y="90514"/>
                </a:lnTo>
                <a:lnTo>
                  <a:pt x="396440" y="44877"/>
                </a:lnTo>
                <a:lnTo>
                  <a:pt x="332022" y="10384"/>
                </a:lnTo>
                <a:lnTo>
                  <a:pt x="275172" y="0"/>
                </a:lnTo>
                <a:close/>
              </a:path>
            </a:pathLst>
          </a:custGeom>
          <a:solidFill>
            <a:srgbClr val="FFFFFF"/>
          </a:solidFill>
        </p:spPr>
        <p:txBody>
          <a:bodyPr wrap="square" lIns="0" tIns="0" rIns="0" bIns="0" rtlCol="0"/>
          <a:lstStyle/>
          <a:p>
            <a:endParaRPr sz="1632"/>
          </a:p>
        </p:txBody>
      </p:sp>
      <p:sp>
        <p:nvSpPr>
          <p:cNvPr id="34" name="object 34"/>
          <p:cNvSpPr/>
          <p:nvPr/>
        </p:nvSpPr>
        <p:spPr>
          <a:xfrm>
            <a:off x="8261504" y="4495481"/>
            <a:ext cx="226536" cy="233348"/>
          </a:xfrm>
          <a:prstGeom prst="rect">
            <a:avLst/>
          </a:prstGeom>
          <a:blipFill>
            <a:blip r:embed="rId6" cstate="print"/>
            <a:stretch>
              <a:fillRect/>
            </a:stretch>
          </a:blipFill>
        </p:spPr>
        <p:txBody>
          <a:bodyPr wrap="square" lIns="0" tIns="0" rIns="0" bIns="0" rtlCol="0"/>
          <a:lstStyle/>
          <a:p>
            <a:endParaRPr sz="1632"/>
          </a:p>
        </p:txBody>
      </p:sp>
      <p:sp>
        <p:nvSpPr>
          <p:cNvPr id="35" name="object 35"/>
          <p:cNvSpPr txBox="1"/>
          <p:nvPr/>
        </p:nvSpPr>
        <p:spPr>
          <a:xfrm>
            <a:off x="9025350" y="4089684"/>
            <a:ext cx="2259512" cy="693628"/>
          </a:xfrm>
          <a:prstGeom prst="rect">
            <a:avLst/>
          </a:prstGeom>
        </p:spPr>
        <p:txBody>
          <a:bodyPr vert="horz" wrap="square" lIns="0" tIns="13820" rIns="0" bIns="0" rtlCol="0">
            <a:spAutoFit/>
          </a:bodyPr>
          <a:lstStyle/>
          <a:p>
            <a:pPr marL="12668">
              <a:lnSpc>
                <a:spcPts val="2317"/>
              </a:lnSpc>
              <a:spcBef>
                <a:spcPts val="109"/>
              </a:spcBef>
            </a:pPr>
            <a:r>
              <a:rPr sz="1950" b="1" spc="59" dirty="0">
                <a:solidFill>
                  <a:srgbClr val="FFFFFF"/>
                </a:solidFill>
                <a:latin typeface="Lucida Sans"/>
                <a:cs typeface="Lucida Sans"/>
              </a:rPr>
              <a:t>RESPECT</a:t>
            </a:r>
            <a:endParaRPr sz="1950">
              <a:latin typeface="Lucida Sans"/>
              <a:cs typeface="Lucida Sans"/>
            </a:endParaRPr>
          </a:p>
          <a:p>
            <a:pPr marL="11516" marR="4607">
              <a:lnSpc>
                <a:spcPts val="1378"/>
              </a:lnSpc>
              <a:spcBef>
                <a:spcPts val="190"/>
              </a:spcBef>
            </a:pPr>
            <a:r>
              <a:rPr sz="1315" spc="54" dirty="0">
                <a:solidFill>
                  <a:srgbClr val="FFFFFF"/>
                </a:solidFill>
                <a:latin typeface="Lucida Sans"/>
                <a:cs typeface="Lucida Sans"/>
              </a:rPr>
              <a:t>We</a:t>
            </a:r>
            <a:r>
              <a:rPr sz="1315" spc="-103" dirty="0">
                <a:solidFill>
                  <a:srgbClr val="FFFFFF"/>
                </a:solidFill>
                <a:latin typeface="Lucida Sans"/>
                <a:cs typeface="Lucida Sans"/>
              </a:rPr>
              <a:t> </a:t>
            </a:r>
            <a:r>
              <a:rPr sz="1315" spc="9" dirty="0">
                <a:solidFill>
                  <a:srgbClr val="FFFFFF"/>
                </a:solidFill>
                <a:latin typeface="Lucida Sans"/>
                <a:cs typeface="Lucida Sans"/>
              </a:rPr>
              <a:t>value</a:t>
            </a:r>
            <a:r>
              <a:rPr sz="1315" spc="-100" dirty="0">
                <a:solidFill>
                  <a:srgbClr val="FFFFFF"/>
                </a:solidFill>
                <a:latin typeface="Lucida Sans"/>
                <a:cs typeface="Lucida Sans"/>
              </a:rPr>
              <a:t> </a:t>
            </a:r>
            <a:r>
              <a:rPr sz="1315" spc="-5" dirty="0">
                <a:solidFill>
                  <a:srgbClr val="FFFFFF"/>
                </a:solidFill>
                <a:latin typeface="Lucida Sans"/>
                <a:cs typeface="Lucida Sans"/>
              </a:rPr>
              <a:t>others</a:t>
            </a:r>
            <a:r>
              <a:rPr sz="1315" spc="-100" dirty="0">
                <a:solidFill>
                  <a:srgbClr val="FFFFFF"/>
                </a:solidFill>
                <a:latin typeface="Lucida Sans"/>
                <a:cs typeface="Lucida Sans"/>
              </a:rPr>
              <a:t> </a:t>
            </a:r>
            <a:r>
              <a:rPr sz="1315" spc="27" dirty="0">
                <a:solidFill>
                  <a:srgbClr val="FFFFFF"/>
                </a:solidFill>
                <a:latin typeface="Lucida Sans"/>
                <a:cs typeface="Lucida Sans"/>
              </a:rPr>
              <a:t>and</a:t>
            </a:r>
            <a:r>
              <a:rPr sz="1315" spc="-100" dirty="0">
                <a:solidFill>
                  <a:srgbClr val="FFFFFF"/>
                </a:solidFill>
                <a:latin typeface="Lucida Sans"/>
                <a:cs typeface="Lucida Sans"/>
              </a:rPr>
              <a:t> </a:t>
            </a:r>
            <a:r>
              <a:rPr sz="1315" spc="41" dirty="0">
                <a:solidFill>
                  <a:srgbClr val="FFFFFF"/>
                </a:solidFill>
                <a:latin typeface="Lucida Sans"/>
                <a:cs typeface="Lucida Sans"/>
              </a:rPr>
              <a:t>accept  </a:t>
            </a:r>
            <a:r>
              <a:rPr sz="1315" spc="-5" dirty="0">
                <a:solidFill>
                  <a:srgbClr val="FFFFFF"/>
                </a:solidFill>
                <a:latin typeface="Lucida Sans"/>
                <a:cs typeface="Lucida Sans"/>
              </a:rPr>
              <a:t>their</a:t>
            </a:r>
            <a:r>
              <a:rPr sz="1315" spc="-100" dirty="0">
                <a:solidFill>
                  <a:srgbClr val="FFFFFF"/>
                </a:solidFill>
                <a:latin typeface="Lucida Sans"/>
                <a:cs typeface="Lucida Sans"/>
              </a:rPr>
              <a:t> </a:t>
            </a:r>
            <a:r>
              <a:rPr sz="1315" spc="-5" dirty="0">
                <a:solidFill>
                  <a:srgbClr val="FFFFFF"/>
                </a:solidFill>
                <a:latin typeface="Lucida Sans"/>
                <a:cs typeface="Lucida Sans"/>
              </a:rPr>
              <a:t>differences</a:t>
            </a:r>
            <a:endParaRPr sz="1315">
              <a:latin typeface="Lucida Sans"/>
              <a:cs typeface="Lucida Sans"/>
            </a:endParaRPr>
          </a:p>
        </p:txBody>
      </p:sp>
      <p:sp>
        <p:nvSpPr>
          <p:cNvPr id="36" name="object 36"/>
          <p:cNvSpPr/>
          <p:nvPr/>
        </p:nvSpPr>
        <p:spPr>
          <a:xfrm>
            <a:off x="5261803" y="4931978"/>
            <a:ext cx="6923068" cy="981195"/>
          </a:xfrm>
          <a:custGeom>
            <a:avLst/>
            <a:gdLst/>
            <a:ahLst/>
            <a:cxnLst/>
            <a:rect l="l" t="t" r="r" b="b"/>
            <a:pathLst>
              <a:path w="7634605" h="1082040">
                <a:moveTo>
                  <a:pt x="0" y="1081582"/>
                </a:moveTo>
                <a:lnTo>
                  <a:pt x="7634414" y="1081582"/>
                </a:lnTo>
                <a:lnTo>
                  <a:pt x="7634414" y="0"/>
                </a:lnTo>
                <a:lnTo>
                  <a:pt x="0" y="0"/>
                </a:lnTo>
                <a:lnTo>
                  <a:pt x="0" y="1081582"/>
                </a:lnTo>
                <a:close/>
              </a:path>
            </a:pathLst>
          </a:custGeom>
          <a:solidFill>
            <a:srgbClr val="009DA7"/>
          </a:solidFill>
        </p:spPr>
        <p:txBody>
          <a:bodyPr wrap="square" lIns="0" tIns="0" rIns="0" bIns="0" rtlCol="0"/>
          <a:lstStyle/>
          <a:p>
            <a:endParaRPr sz="1632"/>
          </a:p>
        </p:txBody>
      </p:sp>
      <p:sp>
        <p:nvSpPr>
          <p:cNvPr id="37" name="object 37"/>
          <p:cNvSpPr/>
          <p:nvPr/>
        </p:nvSpPr>
        <p:spPr>
          <a:xfrm>
            <a:off x="8945626" y="5231561"/>
            <a:ext cx="130711" cy="447987"/>
          </a:xfrm>
          <a:custGeom>
            <a:avLst/>
            <a:gdLst/>
            <a:ahLst/>
            <a:cxnLst/>
            <a:rect l="l" t="t" r="r" b="b"/>
            <a:pathLst>
              <a:path w="144145" h="494029">
                <a:moveTo>
                  <a:pt x="80657" y="0"/>
                </a:moveTo>
                <a:lnTo>
                  <a:pt x="5473" y="0"/>
                </a:lnTo>
                <a:lnTo>
                  <a:pt x="3695" y="2349"/>
                </a:lnTo>
                <a:lnTo>
                  <a:pt x="1904" y="4635"/>
                </a:lnTo>
                <a:lnTo>
                  <a:pt x="0" y="6883"/>
                </a:lnTo>
                <a:lnTo>
                  <a:pt x="26222" y="20073"/>
                </a:lnTo>
                <a:lnTo>
                  <a:pt x="50096" y="39392"/>
                </a:lnTo>
                <a:lnTo>
                  <a:pt x="67467" y="65297"/>
                </a:lnTo>
                <a:lnTo>
                  <a:pt x="74180" y="98247"/>
                </a:lnTo>
                <a:lnTo>
                  <a:pt x="74180" y="259651"/>
                </a:lnTo>
                <a:lnTo>
                  <a:pt x="59570" y="316366"/>
                </a:lnTo>
                <a:lnTo>
                  <a:pt x="31724" y="352158"/>
                </a:lnTo>
                <a:lnTo>
                  <a:pt x="31724" y="374408"/>
                </a:lnTo>
                <a:lnTo>
                  <a:pt x="45846" y="467487"/>
                </a:lnTo>
                <a:lnTo>
                  <a:pt x="76022" y="493585"/>
                </a:lnTo>
                <a:lnTo>
                  <a:pt x="87907" y="491165"/>
                </a:lnTo>
                <a:lnTo>
                  <a:pt x="97612" y="484568"/>
                </a:lnTo>
                <a:lnTo>
                  <a:pt x="104154" y="474790"/>
                </a:lnTo>
                <a:lnTo>
                  <a:pt x="106552" y="462826"/>
                </a:lnTo>
                <a:lnTo>
                  <a:pt x="106552" y="258584"/>
                </a:lnTo>
                <a:lnTo>
                  <a:pt x="118009" y="254711"/>
                </a:lnTo>
                <a:lnTo>
                  <a:pt x="139661" y="220218"/>
                </a:lnTo>
                <a:lnTo>
                  <a:pt x="143560" y="205473"/>
                </a:lnTo>
                <a:lnTo>
                  <a:pt x="143560" y="57188"/>
                </a:lnTo>
                <a:lnTo>
                  <a:pt x="133732" y="29901"/>
                </a:lnTo>
                <a:lnTo>
                  <a:pt x="112109" y="12282"/>
                </a:lnTo>
                <a:lnTo>
                  <a:pt x="90486" y="2818"/>
                </a:lnTo>
                <a:lnTo>
                  <a:pt x="80657" y="0"/>
                </a:lnTo>
                <a:close/>
              </a:path>
            </a:pathLst>
          </a:custGeom>
          <a:solidFill>
            <a:srgbClr val="FFFFFF"/>
          </a:solidFill>
        </p:spPr>
        <p:txBody>
          <a:bodyPr wrap="square" lIns="0" tIns="0" rIns="0" bIns="0" rtlCol="0"/>
          <a:lstStyle/>
          <a:p>
            <a:endParaRPr sz="1632"/>
          </a:p>
        </p:txBody>
      </p:sp>
      <p:sp>
        <p:nvSpPr>
          <p:cNvPr id="38" name="object 38"/>
          <p:cNvSpPr/>
          <p:nvPr/>
        </p:nvSpPr>
        <p:spPr>
          <a:xfrm>
            <a:off x="8939269" y="5069825"/>
            <a:ext cx="101874" cy="142008"/>
          </a:xfrm>
          <a:prstGeom prst="rect">
            <a:avLst/>
          </a:prstGeom>
          <a:blipFill>
            <a:blip r:embed="rId7" cstate="print"/>
            <a:stretch>
              <a:fillRect/>
            </a:stretch>
          </a:blipFill>
        </p:spPr>
        <p:txBody>
          <a:bodyPr wrap="square" lIns="0" tIns="0" rIns="0" bIns="0" rtlCol="0"/>
          <a:lstStyle/>
          <a:p>
            <a:endParaRPr sz="1632"/>
          </a:p>
        </p:txBody>
      </p:sp>
      <p:sp>
        <p:nvSpPr>
          <p:cNvPr id="39" name="object 39"/>
          <p:cNvSpPr/>
          <p:nvPr/>
        </p:nvSpPr>
        <p:spPr>
          <a:xfrm>
            <a:off x="8641879" y="5231561"/>
            <a:ext cx="133014" cy="447987"/>
          </a:xfrm>
          <a:custGeom>
            <a:avLst/>
            <a:gdLst/>
            <a:ahLst/>
            <a:cxnLst/>
            <a:rect l="l" t="t" r="r" b="b"/>
            <a:pathLst>
              <a:path w="146684" h="494029">
                <a:moveTo>
                  <a:pt x="143764" y="0"/>
                </a:moveTo>
                <a:lnTo>
                  <a:pt x="64147" y="0"/>
                </a:lnTo>
                <a:lnTo>
                  <a:pt x="53851" y="1264"/>
                </a:lnTo>
                <a:lnTo>
                  <a:pt x="15821" y="31031"/>
                </a:lnTo>
                <a:lnTo>
                  <a:pt x="0" y="85102"/>
                </a:lnTo>
                <a:lnTo>
                  <a:pt x="0" y="206413"/>
                </a:lnTo>
                <a:lnTo>
                  <a:pt x="6359" y="227603"/>
                </a:lnTo>
                <a:lnTo>
                  <a:pt x="20351" y="242744"/>
                </a:lnTo>
                <a:lnTo>
                  <a:pt x="34343" y="251833"/>
                </a:lnTo>
                <a:lnTo>
                  <a:pt x="40703" y="254863"/>
                </a:lnTo>
                <a:lnTo>
                  <a:pt x="40703" y="462826"/>
                </a:lnTo>
                <a:lnTo>
                  <a:pt x="43103" y="474790"/>
                </a:lnTo>
                <a:lnTo>
                  <a:pt x="49649" y="484568"/>
                </a:lnTo>
                <a:lnTo>
                  <a:pt x="59354" y="491165"/>
                </a:lnTo>
                <a:lnTo>
                  <a:pt x="71234" y="493585"/>
                </a:lnTo>
                <a:lnTo>
                  <a:pt x="74498" y="493585"/>
                </a:lnTo>
                <a:lnTo>
                  <a:pt x="104775" y="467004"/>
                </a:lnTo>
                <a:lnTo>
                  <a:pt x="113284" y="404406"/>
                </a:lnTo>
                <a:lnTo>
                  <a:pt x="113284" y="345617"/>
                </a:lnTo>
                <a:lnTo>
                  <a:pt x="109918" y="343471"/>
                </a:lnTo>
                <a:lnTo>
                  <a:pt x="106375" y="340969"/>
                </a:lnTo>
                <a:lnTo>
                  <a:pt x="75796" y="306531"/>
                </a:lnTo>
                <a:lnTo>
                  <a:pt x="66548" y="269519"/>
                </a:lnTo>
                <a:lnTo>
                  <a:pt x="66548" y="130314"/>
                </a:lnTo>
                <a:lnTo>
                  <a:pt x="77731" y="73225"/>
                </a:lnTo>
                <a:lnTo>
                  <a:pt x="109308" y="26631"/>
                </a:lnTo>
                <a:lnTo>
                  <a:pt x="146240" y="3340"/>
                </a:lnTo>
                <a:lnTo>
                  <a:pt x="145338" y="2247"/>
                </a:lnTo>
                <a:lnTo>
                  <a:pt x="144551" y="1092"/>
                </a:lnTo>
                <a:lnTo>
                  <a:pt x="143764" y="0"/>
                </a:lnTo>
                <a:close/>
              </a:path>
            </a:pathLst>
          </a:custGeom>
          <a:solidFill>
            <a:srgbClr val="FFFFFF"/>
          </a:solidFill>
        </p:spPr>
        <p:txBody>
          <a:bodyPr wrap="square" lIns="0" tIns="0" rIns="0" bIns="0" rtlCol="0"/>
          <a:lstStyle/>
          <a:p>
            <a:endParaRPr sz="1632"/>
          </a:p>
        </p:txBody>
      </p:sp>
      <p:sp>
        <p:nvSpPr>
          <p:cNvPr id="40" name="object 40"/>
          <p:cNvSpPr/>
          <p:nvPr/>
        </p:nvSpPr>
        <p:spPr>
          <a:xfrm>
            <a:off x="8683267" y="5069779"/>
            <a:ext cx="259015" cy="175831"/>
          </a:xfrm>
          <a:prstGeom prst="rect">
            <a:avLst/>
          </a:prstGeom>
          <a:blipFill>
            <a:blip r:embed="rId8" cstate="print"/>
            <a:stretch>
              <a:fillRect/>
            </a:stretch>
          </a:blipFill>
        </p:spPr>
        <p:txBody>
          <a:bodyPr wrap="square" lIns="0" tIns="0" rIns="0" bIns="0" rtlCol="0"/>
          <a:lstStyle/>
          <a:p>
            <a:endParaRPr sz="1632"/>
          </a:p>
        </p:txBody>
      </p:sp>
      <p:sp>
        <p:nvSpPr>
          <p:cNvPr id="41" name="object 41"/>
          <p:cNvSpPr/>
          <p:nvPr/>
        </p:nvSpPr>
        <p:spPr>
          <a:xfrm>
            <a:off x="8733026" y="5261128"/>
            <a:ext cx="249329" cy="514206"/>
          </a:xfrm>
          <a:custGeom>
            <a:avLst/>
            <a:gdLst/>
            <a:ahLst/>
            <a:cxnLst/>
            <a:rect l="l" t="t" r="r" b="b"/>
            <a:pathLst>
              <a:path w="274954" h="567054">
                <a:moveTo>
                  <a:pt x="202463" y="0"/>
                </a:moveTo>
                <a:lnTo>
                  <a:pt x="73621" y="0"/>
                </a:lnTo>
                <a:lnTo>
                  <a:pt x="61826" y="1449"/>
                </a:lnTo>
                <a:lnTo>
                  <a:pt x="18189" y="35628"/>
                </a:lnTo>
                <a:lnTo>
                  <a:pt x="2040" y="75790"/>
                </a:lnTo>
                <a:lnTo>
                  <a:pt x="0" y="97688"/>
                </a:lnTo>
                <a:lnTo>
                  <a:pt x="0" y="236918"/>
                </a:lnTo>
                <a:lnTo>
                  <a:pt x="7302" y="261267"/>
                </a:lnTo>
                <a:lnTo>
                  <a:pt x="23367" y="278653"/>
                </a:lnTo>
                <a:lnTo>
                  <a:pt x="39433" y="289082"/>
                </a:lnTo>
                <a:lnTo>
                  <a:pt x="46735" y="292557"/>
                </a:lnTo>
                <a:lnTo>
                  <a:pt x="46735" y="531279"/>
                </a:lnTo>
                <a:lnTo>
                  <a:pt x="49487" y="545017"/>
                </a:lnTo>
                <a:lnTo>
                  <a:pt x="56991" y="556236"/>
                </a:lnTo>
                <a:lnTo>
                  <a:pt x="68124" y="563799"/>
                </a:lnTo>
                <a:lnTo>
                  <a:pt x="81762" y="566572"/>
                </a:lnTo>
                <a:lnTo>
                  <a:pt x="85534" y="566572"/>
                </a:lnTo>
                <a:lnTo>
                  <a:pt x="120268" y="536067"/>
                </a:lnTo>
                <a:lnTo>
                  <a:pt x="140169" y="389623"/>
                </a:lnTo>
                <a:lnTo>
                  <a:pt x="232168" y="389623"/>
                </a:lnTo>
                <a:lnTo>
                  <a:pt x="232168" y="296862"/>
                </a:lnTo>
                <a:lnTo>
                  <a:pt x="245319" y="292410"/>
                </a:lnTo>
                <a:lnTo>
                  <a:pt x="256044" y="281316"/>
                </a:lnTo>
                <a:lnTo>
                  <a:pt x="272144" y="246515"/>
                </a:lnTo>
                <a:lnTo>
                  <a:pt x="274662" y="227050"/>
                </a:lnTo>
                <a:lnTo>
                  <a:pt x="274662" y="65646"/>
                </a:lnTo>
                <a:lnTo>
                  <a:pt x="264674" y="35995"/>
                </a:lnTo>
                <a:lnTo>
                  <a:pt x="242084" y="16159"/>
                </a:lnTo>
                <a:lnTo>
                  <a:pt x="217955" y="4711"/>
                </a:lnTo>
                <a:lnTo>
                  <a:pt x="203352" y="228"/>
                </a:lnTo>
                <a:lnTo>
                  <a:pt x="202463" y="0"/>
                </a:lnTo>
                <a:close/>
              </a:path>
              <a:path w="274954" h="567054">
                <a:moveTo>
                  <a:pt x="232168" y="389623"/>
                </a:moveTo>
                <a:lnTo>
                  <a:pt x="140169" y="389623"/>
                </a:lnTo>
                <a:lnTo>
                  <a:pt x="162521" y="536625"/>
                </a:lnTo>
                <a:lnTo>
                  <a:pt x="166595" y="548575"/>
                </a:lnTo>
                <a:lnTo>
                  <a:pt x="174315" y="558061"/>
                </a:lnTo>
                <a:lnTo>
                  <a:pt x="184790" y="564316"/>
                </a:lnTo>
                <a:lnTo>
                  <a:pt x="197129" y="566572"/>
                </a:lnTo>
                <a:lnTo>
                  <a:pt x="210774" y="563799"/>
                </a:lnTo>
                <a:lnTo>
                  <a:pt x="221911" y="556236"/>
                </a:lnTo>
                <a:lnTo>
                  <a:pt x="229417" y="545017"/>
                </a:lnTo>
                <a:lnTo>
                  <a:pt x="232168" y="531279"/>
                </a:lnTo>
                <a:lnTo>
                  <a:pt x="232168" y="389623"/>
                </a:lnTo>
                <a:close/>
              </a:path>
            </a:pathLst>
          </a:custGeom>
          <a:solidFill>
            <a:srgbClr val="FFFFFF"/>
          </a:solidFill>
        </p:spPr>
        <p:txBody>
          <a:bodyPr wrap="square" lIns="0" tIns="0" rIns="0" bIns="0" rtlCol="0"/>
          <a:lstStyle/>
          <a:p>
            <a:endParaRPr sz="1632"/>
          </a:p>
        </p:txBody>
      </p:sp>
      <p:sp>
        <p:nvSpPr>
          <p:cNvPr id="42" name="object 42"/>
          <p:cNvSpPr txBox="1"/>
          <p:nvPr/>
        </p:nvSpPr>
        <p:spPr>
          <a:xfrm>
            <a:off x="9439197" y="5044897"/>
            <a:ext cx="2233601" cy="693628"/>
          </a:xfrm>
          <a:prstGeom prst="rect">
            <a:avLst/>
          </a:prstGeom>
        </p:spPr>
        <p:txBody>
          <a:bodyPr vert="horz" wrap="square" lIns="0" tIns="13820" rIns="0" bIns="0" rtlCol="0">
            <a:spAutoFit/>
          </a:bodyPr>
          <a:lstStyle/>
          <a:p>
            <a:pPr marL="12668">
              <a:lnSpc>
                <a:spcPts val="2317"/>
              </a:lnSpc>
              <a:spcBef>
                <a:spcPts val="109"/>
              </a:spcBef>
            </a:pPr>
            <a:r>
              <a:rPr sz="1950" b="1" spc="14" dirty="0">
                <a:solidFill>
                  <a:srgbClr val="FFFFFF"/>
                </a:solidFill>
                <a:latin typeface="Lucida Sans"/>
                <a:cs typeface="Lucida Sans"/>
              </a:rPr>
              <a:t>LEADERSHIP</a:t>
            </a:r>
            <a:endParaRPr sz="1950">
              <a:latin typeface="Lucida Sans"/>
              <a:cs typeface="Lucida Sans"/>
            </a:endParaRPr>
          </a:p>
          <a:p>
            <a:pPr marL="11516" marR="4607">
              <a:lnSpc>
                <a:spcPts val="1378"/>
              </a:lnSpc>
              <a:spcBef>
                <a:spcPts val="190"/>
              </a:spcBef>
            </a:pPr>
            <a:r>
              <a:rPr sz="1315" spc="50" dirty="0">
                <a:solidFill>
                  <a:srgbClr val="FFFFFF"/>
                </a:solidFill>
                <a:latin typeface="Lucida Sans"/>
                <a:cs typeface="Lucida Sans"/>
              </a:rPr>
              <a:t>We</a:t>
            </a:r>
            <a:r>
              <a:rPr sz="1315" spc="-100" dirty="0">
                <a:solidFill>
                  <a:srgbClr val="FFFFFF"/>
                </a:solidFill>
                <a:latin typeface="Lucida Sans"/>
                <a:cs typeface="Lucida Sans"/>
              </a:rPr>
              <a:t> </a:t>
            </a:r>
            <a:r>
              <a:rPr sz="1315" spc="45" dirty="0">
                <a:solidFill>
                  <a:srgbClr val="FFFFFF"/>
                </a:solidFill>
                <a:latin typeface="Lucida Sans"/>
                <a:cs typeface="Lucida Sans"/>
              </a:rPr>
              <a:t>are</a:t>
            </a:r>
            <a:r>
              <a:rPr sz="1315" spc="-100" dirty="0">
                <a:solidFill>
                  <a:srgbClr val="FFFFFF"/>
                </a:solidFill>
                <a:latin typeface="Lucida Sans"/>
                <a:cs typeface="Lucida Sans"/>
              </a:rPr>
              <a:t> </a:t>
            </a:r>
            <a:r>
              <a:rPr sz="1315" spc="-18" dirty="0">
                <a:solidFill>
                  <a:srgbClr val="FFFFFF"/>
                </a:solidFill>
                <a:latin typeface="Lucida Sans"/>
                <a:cs typeface="Lucida Sans"/>
              </a:rPr>
              <a:t>genuine,</a:t>
            </a:r>
            <a:r>
              <a:rPr sz="1315" spc="-100" dirty="0">
                <a:solidFill>
                  <a:srgbClr val="FFFFFF"/>
                </a:solidFill>
                <a:latin typeface="Lucida Sans"/>
                <a:cs typeface="Lucida Sans"/>
              </a:rPr>
              <a:t> </a:t>
            </a:r>
            <a:r>
              <a:rPr sz="1315" spc="9" dirty="0">
                <a:solidFill>
                  <a:srgbClr val="FFFFFF"/>
                </a:solidFill>
                <a:latin typeface="Lucida Sans"/>
                <a:cs typeface="Lucida Sans"/>
              </a:rPr>
              <a:t>supportive  </a:t>
            </a:r>
            <a:r>
              <a:rPr sz="1315" spc="41" dirty="0">
                <a:solidFill>
                  <a:srgbClr val="FFFFFF"/>
                </a:solidFill>
                <a:latin typeface="Lucida Sans"/>
                <a:cs typeface="Lucida Sans"/>
              </a:rPr>
              <a:t>and</a:t>
            </a:r>
            <a:r>
              <a:rPr sz="1315" spc="-100" dirty="0">
                <a:solidFill>
                  <a:srgbClr val="FFFFFF"/>
                </a:solidFill>
                <a:latin typeface="Lucida Sans"/>
                <a:cs typeface="Lucida Sans"/>
              </a:rPr>
              <a:t> </a:t>
            </a:r>
            <a:r>
              <a:rPr sz="1315" dirty="0">
                <a:solidFill>
                  <a:srgbClr val="FFFFFF"/>
                </a:solidFill>
                <a:latin typeface="Lucida Sans"/>
                <a:cs typeface="Lucida Sans"/>
              </a:rPr>
              <a:t>do</a:t>
            </a:r>
            <a:r>
              <a:rPr sz="1315" spc="-100" dirty="0">
                <a:solidFill>
                  <a:srgbClr val="FFFFFF"/>
                </a:solidFill>
                <a:latin typeface="Lucida Sans"/>
                <a:cs typeface="Lucida Sans"/>
              </a:rPr>
              <a:t> </a:t>
            </a:r>
            <a:r>
              <a:rPr sz="1315" spc="23" dirty="0">
                <a:solidFill>
                  <a:srgbClr val="FFFFFF"/>
                </a:solidFill>
                <a:latin typeface="Lucida Sans"/>
                <a:cs typeface="Lucida Sans"/>
              </a:rPr>
              <a:t>the</a:t>
            </a:r>
            <a:r>
              <a:rPr sz="1315" spc="-95" dirty="0">
                <a:solidFill>
                  <a:srgbClr val="FFFFFF"/>
                </a:solidFill>
                <a:latin typeface="Lucida Sans"/>
                <a:cs typeface="Lucida Sans"/>
              </a:rPr>
              <a:t> </a:t>
            </a:r>
            <a:r>
              <a:rPr sz="1315" spc="9" dirty="0">
                <a:solidFill>
                  <a:srgbClr val="FFFFFF"/>
                </a:solidFill>
                <a:latin typeface="Lucida Sans"/>
                <a:cs typeface="Lucida Sans"/>
              </a:rPr>
              <a:t>right</a:t>
            </a:r>
            <a:r>
              <a:rPr sz="1315" spc="-100" dirty="0">
                <a:solidFill>
                  <a:srgbClr val="FFFFFF"/>
                </a:solidFill>
                <a:latin typeface="Lucida Sans"/>
                <a:cs typeface="Lucida Sans"/>
              </a:rPr>
              <a:t> </a:t>
            </a:r>
            <a:r>
              <a:rPr sz="1315" spc="5" dirty="0">
                <a:solidFill>
                  <a:srgbClr val="FFFFFF"/>
                </a:solidFill>
                <a:latin typeface="Lucida Sans"/>
                <a:cs typeface="Lucida Sans"/>
              </a:rPr>
              <a:t>thing</a:t>
            </a:r>
            <a:endParaRPr sz="1315">
              <a:latin typeface="Lucida Sans"/>
              <a:cs typeface="Lucida Sans"/>
            </a:endParaRPr>
          </a:p>
        </p:txBody>
      </p:sp>
      <p:sp>
        <p:nvSpPr>
          <p:cNvPr id="43" name="object 43"/>
          <p:cNvSpPr/>
          <p:nvPr/>
        </p:nvSpPr>
        <p:spPr>
          <a:xfrm>
            <a:off x="5261803" y="5912620"/>
            <a:ext cx="6923068" cy="943191"/>
          </a:xfrm>
          <a:custGeom>
            <a:avLst/>
            <a:gdLst/>
            <a:ahLst/>
            <a:cxnLst/>
            <a:rect l="l" t="t" r="r" b="b"/>
            <a:pathLst>
              <a:path w="7634605" h="1040129">
                <a:moveTo>
                  <a:pt x="0" y="1039698"/>
                </a:moveTo>
                <a:lnTo>
                  <a:pt x="7634414" y="1039698"/>
                </a:lnTo>
                <a:lnTo>
                  <a:pt x="7634414" y="0"/>
                </a:lnTo>
                <a:lnTo>
                  <a:pt x="0" y="0"/>
                </a:lnTo>
                <a:lnTo>
                  <a:pt x="0" y="1039698"/>
                </a:lnTo>
                <a:close/>
              </a:path>
            </a:pathLst>
          </a:custGeom>
          <a:solidFill>
            <a:srgbClr val="E11F8F"/>
          </a:solidFill>
        </p:spPr>
        <p:txBody>
          <a:bodyPr wrap="square" lIns="0" tIns="0" rIns="0" bIns="0" rtlCol="0"/>
          <a:lstStyle/>
          <a:p>
            <a:endParaRPr sz="1632"/>
          </a:p>
        </p:txBody>
      </p:sp>
      <p:sp>
        <p:nvSpPr>
          <p:cNvPr id="44" name="object 44"/>
          <p:cNvSpPr/>
          <p:nvPr/>
        </p:nvSpPr>
        <p:spPr>
          <a:xfrm>
            <a:off x="9095327" y="6184752"/>
            <a:ext cx="360462" cy="520540"/>
          </a:xfrm>
          <a:custGeom>
            <a:avLst/>
            <a:gdLst/>
            <a:ahLst/>
            <a:cxnLst/>
            <a:rect l="l" t="t" r="r" b="b"/>
            <a:pathLst>
              <a:path w="397509" h="574040">
                <a:moveTo>
                  <a:pt x="350227" y="0"/>
                </a:moveTo>
                <a:lnTo>
                  <a:pt x="0" y="0"/>
                </a:lnTo>
                <a:lnTo>
                  <a:pt x="27547" y="3107"/>
                </a:lnTo>
                <a:lnTo>
                  <a:pt x="41694" y="11666"/>
                </a:lnTo>
                <a:lnTo>
                  <a:pt x="46905" y="32448"/>
                </a:lnTo>
                <a:lnTo>
                  <a:pt x="47650" y="72224"/>
                </a:lnTo>
                <a:lnTo>
                  <a:pt x="47650" y="545553"/>
                </a:lnTo>
                <a:lnTo>
                  <a:pt x="49866" y="556608"/>
                </a:lnTo>
                <a:lnTo>
                  <a:pt x="55908" y="565648"/>
                </a:lnTo>
                <a:lnTo>
                  <a:pt x="64870" y="571750"/>
                </a:lnTo>
                <a:lnTo>
                  <a:pt x="75844" y="573989"/>
                </a:lnTo>
                <a:lnTo>
                  <a:pt x="83667" y="573989"/>
                </a:lnTo>
                <a:lnTo>
                  <a:pt x="102913" y="552278"/>
                </a:lnTo>
                <a:lnTo>
                  <a:pt x="102109" y="541937"/>
                </a:lnTo>
                <a:lnTo>
                  <a:pt x="98803" y="529905"/>
                </a:lnTo>
                <a:lnTo>
                  <a:pt x="93052" y="516445"/>
                </a:lnTo>
                <a:lnTo>
                  <a:pt x="74853" y="479793"/>
                </a:lnTo>
                <a:lnTo>
                  <a:pt x="397065" y="479793"/>
                </a:lnTo>
                <a:lnTo>
                  <a:pt x="397065" y="252107"/>
                </a:lnTo>
                <a:lnTo>
                  <a:pt x="113588" y="252107"/>
                </a:lnTo>
                <a:lnTo>
                  <a:pt x="113588" y="219430"/>
                </a:lnTo>
                <a:lnTo>
                  <a:pt x="397065" y="219430"/>
                </a:lnTo>
                <a:lnTo>
                  <a:pt x="397065" y="191452"/>
                </a:lnTo>
                <a:lnTo>
                  <a:pt x="113588" y="191452"/>
                </a:lnTo>
                <a:lnTo>
                  <a:pt x="113588" y="158749"/>
                </a:lnTo>
                <a:lnTo>
                  <a:pt x="397065" y="158750"/>
                </a:lnTo>
                <a:lnTo>
                  <a:pt x="397065" y="130721"/>
                </a:lnTo>
                <a:lnTo>
                  <a:pt x="113588" y="130721"/>
                </a:lnTo>
                <a:lnTo>
                  <a:pt x="113588" y="98043"/>
                </a:lnTo>
                <a:lnTo>
                  <a:pt x="397065" y="98043"/>
                </a:lnTo>
                <a:lnTo>
                  <a:pt x="397065" y="47218"/>
                </a:lnTo>
                <a:lnTo>
                  <a:pt x="393385" y="28841"/>
                </a:lnTo>
                <a:lnTo>
                  <a:pt x="383347" y="13831"/>
                </a:lnTo>
                <a:lnTo>
                  <a:pt x="368460" y="3711"/>
                </a:lnTo>
                <a:lnTo>
                  <a:pt x="350227" y="0"/>
                </a:lnTo>
                <a:close/>
              </a:path>
              <a:path w="397509" h="574040">
                <a:moveTo>
                  <a:pt x="397065" y="219430"/>
                </a:moveTo>
                <a:lnTo>
                  <a:pt x="349821" y="219430"/>
                </a:lnTo>
                <a:lnTo>
                  <a:pt x="349821" y="252107"/>
                </a:lnTo>
                <a:lnTo>
                  <a:pt x="397065" y="252107"/>
                </a:lnTo>
                <a:lnTo>
                  <a:pt x="397065" y="219430"/>
                </a:lnTo>
                <a:close/>
              </a:path>
              <a:path w="397509" h="574040">
                <a:moveTo>
                  <a:pt x="397065" y="158750"/>
                </a:moveTo>
                <a:lnTo>
                  <a:pt x="349821" y="158749"/>
                </a:lnTo>
                <a:lnTo>
                  <a:pt x="349821" y="191452"/>
                </a:lnTo>
                <a:lnTo>
                  <a:pt x="397065" y="191452"/>
                </a:lnTo>
                <a:lnTo>
                  <a:pt x="397065" y="158750"/>
                </a:lnTo>
                <a:close/>
              </a:path>
              <a:path w="397509" h="574040">
                <a:moveTo>
                  <a:pt x="397065" y="98043"/>
                </a:moveTo>
                <a:lnTo>
                  <a:pt x="349821" y="98043"/>
                </a:lnTo>
                <a:lnTo>
                  <a:pt x="349821" y="130721"/>
                </a:lnTo>
                <a:lnTo>
                  <a:pt x="397065" y="130721"/>
                </a:lnTo>
                <a:lnTo>
                  <a:pt x="397065" y="98043"/>
                </a:lnTo>
                <a:close/>
              </a:path>
            </a:pathLst>
          </a:custGeom>
          <a:solidFill>
            <a:srgbClr val="FFFFFF"/>
          </a:solidFill>
        </p:spPr>
        <p:txBody>
          <a:bodyPr wrap="square" lIns="0" tIns="0" rIns="0" bIns="0" rtlCol="0"/>
          <a:lstStyle/>
          <a:p>
            <a:endParaRPr sz="1632"/>
          </a:p>
        </p:txBody>
      </p:sp>
      <p:sp>
        <p:nvSpPr>
          <p:cNvPr id="45" name="object 45"/>
          <p:cNvSpPr/>
          <p:nvPr/>
        </p:nvSpPr>
        <p:spPr>
          <a:xfrm>
            <a:off x="9180693" y="6642800"/>
            <a:ext cx="393284" cy="84070"/>
          </a:xfrm>
          <a:custGeom>
            <a:avLst/>
            <a:gdLst/>
            <a:ahLst/>
            <a:cxnLst/>
            <a:rect l="l" t="t" r="r" b="b"/>
            <a:pathLst>
              <a:path w="433704" h="92709">
                <a:moveTo>
                  <a:pt x="387743" y="0"/>
                </a:moveTo>
                <a:lnTo>
                  <a:pt x="21386" y="0"/>
                </a:lnTo>
                <a:lnTo>
                  <a:pt x="42255" y="44208"/>
                </a:lnTo>
                <a:lnTo>
                  <a:pt x="46983" y="68581"/>
                </a:lnTo>
                <a:lnTo>
                  <a:pt x="33566" y="81794"/>
                </a:lnTo>
                <a:lnTo>
                  <a:pt x="0" y="92519"/>
                </a:lnTo>
                <a:lnTo>
                  <a:pt x="387743" y="92519"/>
                </a:lnTo>
                <a:lnTo>
                  <a:pt x="405604" y="88881"/>
                </a:lnTo>
                <a:lnTo>
                  <a:pt x="420193" y="78960"/>
                </a:lnTo>
                <a:lnTo>
                  <a:pt x="430032" y="64246"/>
                </a:lnTo>
                <a:lnTo>
                  <a:pt x="433641" y="46228"/>
                </a:lnTo>
                <a:lnTo>
                  <a:pt x="430032" y="28230"/>
                </a:lnTo>
                <a:lnTo>
                  <a:pt x="420193" y="13536"/>
                </a:lnTo>
                <a:lnTo>
                  <a:pt x="405604" y="3631"/>
                </a:lnTo>
                <a:lnTo>
                  <a:pt x="387743" y="0"/>
                </a:lnTo>
                <a:close/>
              </a:path>
            </a:pathLst>
          </a:custGeom>
          <a:solidFill>
            <a:srgbClr val="FFFFFF"/>
          </a:solidFill>
        </p:spPr>
        <p:txBody>
          <a:bodyPr wrap="square" lIns="0" tIns="0" rIns="0" bIns="0" rtlCol="0"/>
          <a:lstStyle/>
          <a:p>
            <a:endParaRPr sz="1632"/>
          </a:p>
        </p:txBody>
      </p:sp>
      <p:sp>
        <p:nvSpPr>
          <p:cNvPr id="46" name="object 46"/>
          <p:cNvSpPr txBox="1"/>
          <p:nvPr/>
        </p:nvSpPr>
        <p:spPr>
          <a:xfrm>
            <a:off x="9839844" y="6025224"/>
            <a:ext cx="2207113" cy="693628"/>
          </a:xfrm>
          <a:prstGeom prst="rect">
            <a:avLst/>
          </a:prstGeom>
        </p:spPr>
        <p:txBody>
          <a:bodyPr vert="horz" wrap="square" lIns="0" tIns="13820" rIns="0" bIns="0" rtlCol="0">
            <a:spAutoFit/>
          </a:bodyPr>
          <a:lstStyle/>
          <a:p>
            <a:pPr marL="12668">
              <a:lnSpc>
                <a:spcPts val="2317"/>
              </a:lnSpc>
              <a:spcBef>
                <a:spcPts val="109"/>
              </a:spcBef>
            </a:pPr>
            <a:r>
              <a:rPr sz="1950" b="1" spc="-54" dirty="0">
                <a:solidFill>
                  <a:srgbClr val="FFFFFF"/>
                </a:solidFill>
                <a:latin typeface="Lucida Sans"/>
                <a:cs typeface="Lucida Sans"/>
              </a:rPr>
              <a:t>HUMAN</a:t>
            </a:r>
            <a:r>
              <a:rPr sz="1950" b="1" spc="-141" dirty="0">
                <a:solidFill>
                  <a:srgbClr val="FFFFFF"/>
                </a:solidFill>
                <a:latin typeface="Lucida Sans"/>
                <a:cs typeface="Lucida Sans"/>
              </a:rPr>
              <a:t> </a:t>
            </a:r>
            <a:r>
              <a:rPr sz="1950" b="1" spc="-9" dirty="0">
                <a:solidFill>
                  <a:srgbClr val="FFFFFF"/>
                </a:solidFill>
                <a:latin typeface="Lucida Sans"/>
                <a:cs typeface="Lucida Sans"/>
              </a:rPr>
              <a:t>RIGHTS</a:t>
            </a:r>
            <a:endParaRPr sz="1950">
              <a:latin typeface="Lucida Sans"/>
              <a:cs typeface="Lucida Sans"/>
            </a:endParaRPr>
          </a:p>
          <a:p>
            <a:pPr marL="11516" marR="4607">
              <a:lnSpc>
                <a:spcPts val="1378"/>
              </a:lnSpc>
              <a:spcBef>
                <a:spcPts val="190"/>
              </a:spcBef>
            </a:pPr>
            <a:r>
              <a:rPr sz="1315" spc="50" dirty="0">
                <a:solidFill>
                  <a:srgbClr val="FFFFFF"/>
                </a:solidFill>
                <a:latin typeface="Lucida Sans"/>
                <a:cs typeface="Lucida Sans"/>
              </a:rPr>
              <a:t>We</a:t>
            </a:r>
            <a:r>
              <a:rPr sz="1315" spc="-103" dirty="0">
                <a:solidFill>
                  <a:srgbClr val="FFFFFF"/>
                </a:solidFill>
                <a:latin typeface="Lucida Sans"/>
                <a:cs typeface="Lucida Sans"/>
              </a:rPr>
              <a:t> </a:t>
            </a:r>
            <a:r>
              <a:rPr sz="1315" spc="-5" dirty="0">
                <a:solidFill>
                  <a:srgbClr val="FFFFFF"/>
                </a:solidFill>
                <a:latin typeface="Lucida Sans"/>
                <a:cs typeface="Lucida Sans"/>
              </a:rPr>
              <a:t>uphold</a:t>
            </a:r>
            <a:r>
              <a:rPr sz="1315" spc="-100" dirty="0">
                <a:solidFill>
                  <a:srgbClr val="FFFFFF"/>
                </a:solidFill>
                <a:latin typeface="Lucida Sans"/>
                <a:cs typeface="Lucida Sans"/>
              </a:rPr>
              <a:t> </a:t>
            </a:r>
            <a:r>
              <a:rPr sz="1315" spc="41" dirty="0">
                <a:solidFill>
                  <a:srgbClr val="FFFFFF"/>
                </a:solidFill>
                <a:latin typeface="Lucida Sans"/>
                <a:cs typeface="Lucida Sans"/>
              </a:rPr>
              <a:t>and</a:t>
            </a:r>
            <a:r>
              <a:rPr sz="1315" spc="-103" dirty="0">
                <a:solidFill>
                  <a:srgbClr val="FFFFFF"/>
                </a:solidFill>
                <a:latin typeface="Lucida Sans"/>
                <a:cs typeface="Lucida Sans"/>
              </a:rPr>
              <a:t> </a:t>
            </a:r>
            <a:r>
              <a:rPr sz="1315" spc="23" dirty="0">
                <a:solidFill>
                  <a:srgbClr val="FFFFFF"/>
                </a:solidFill>
                <a:latin typeface="Lucida Sans"/>
                <a:cs typeface="Lucida Sans"/>
              </a:rPr>
              <a:t>respect</a:t>
            </a:r>
            <a:r>
              <a:rPr sz="1315" spc="-100" dirty="0">
                <a:solidFill>
                  <a:srgbClr val="FFFFFF"/>
                </a:solidFill>
                <a:latin typeface="Lucida Sans"/>
                <a:cs typeface="Lucida Sans"/>
              </a:rPr>
              <a:t> </a:t>
            </a:r>
            <a:r>
              <a:rPr sz="1315" spc="23" dirty="0">
                <a:solidFill>
                  <a:srgbClr val="FFFFFF"/>
                </a:solidFill>
                <a:latin typeface="Lucida Sans"/>
                <a:cs typeface="Lucida Sans"/>
              </a:rPr>
              <a:t>the  </a:t>
            </a:r>
            <a:r>
              <a:rPr sz="1315" spc="5" dirty="0">
                <a:solidFill>
                  <a:srgbClr val="FFFFFF"/>
                </a:solidFill>
                <a:latin typeface="Lucida Sans"/>
                <a:cs typeface="Lucida Sans"/>
              </a:rPr>
              <a:t>rights </a:t>
            </a:r>
            <a:r>
              <a:rPr sz="1315" spc="-18" dirty="0">
                <a:solidFill>
                  <a:srgbClr val="FFFFFF"/>
                </a:solidFill>
                <a:latin typeface="Lucida Sans"/>
                <a:cs typeface="Lucida Sans"/>
              </a:rPr>
              <a:t>of</a:t>
            </a:r>
            <a:r>
              <a:rPr sz="1315" spc="-204" dirty="0">
                <a:solidFill>
                  <a:srgbClr val="FFFFFF"/>
                </a:solidFill>
                <a:latin typeface="Lucida Sans"/>
                <a:cs typeface="Lucida Sans"/>
              </a:rPr>
              <a:t> </a:t>
            </a:r>
            <a:r>
              <a:rPr sz="1315" spc="9" dirty="0">
                <a:solidFill>
                  <a:srgbClr val="FFFFFF"/>
                </a:solidFill>
                <a:latin typeface="Lucida Sans"/>
                <a:cs typeface="Lucida Sans"/>
              </a:rPr>
              <a:t>others</a:t>
            </a:r>
            <a:endParaRPr sz="1315">
              <a:latin typeface="Lucida Sans"/>
              <a:cs typeface="Lucida Sans"/>
            </a:endParaRPr>
          </a:p>
        </p:txBody>
      </p:sp>
      <p:sp>
        <p:nvSpPr>
          <p:cNvPr id="47" name="object 47"/>
          <p:cNvSpPr/>
          <p:nvPr/>
        </p:nvSpPr>
        <p:spPr>
          <a:xfrm>
            <a:off x="5095506" y="0"/>
            <a:ext cx="3424968" cy="6858000"/>
          </a:xfrm>
          <a:custGeom>
            <a:avLst/>
            <a:gdLst/>
            <a:ahLst/>
            <a:cxnLst/>
            <a:rect l="l" t="t" r="r" b="b"/>
            <a:pathLst>
              <a:path w="3776979" h="7560309">
                <a:moveTo>
                  <a:pt x="221729" y="0"/>
                </a:moveTo>
                <a:lnTo>
                  <a:pt x="0" y="0"/>
                </a:lnTo>
                <a:lnTo>
                  <a:pt x="50" y="7559992"/>
                </a:lnTo>
                <a:lnTo>
                  <a:pt x="3776979" y="7559992"/>
                </a:lnTo>
                <a:lnTo>
                  <a:pt x="221729" y="0"/>
                </a:lnTo>
                <a:close/>
              </a:path>
            </a:pathLst>
          </a:custGeom>
          <a:solidFill>
            <a:srgbClr val="FFFFFF"/>
          </a:solidFill>
        </p:spPr>
        <p:txBody>
          <a:bodyPr wrap="square" lIns="0" tIns="0" rIns="0" bIns="0" rtlCol="0"/>
          <a:lstStyle/>
          <a:p>
            <a:endParaRPr sz="1632"/>
          </a:p>
        </p:txBody>
      </p:sp>
      <p:sp>
        <p:nvSpPr>
          <p:cNvPr id="55" name="object 55"/>
          <p:cNvSpPr txBox="1"/>
          <p:nvPr/>
        </p:nvSpPr>
        <p:spPr>
          <a:xfrm>
            <a:off x="1531675" y="2577285"/>
            <a:ext cx="1701544" cy="1334939"/>
          </a:xfrm>
          <a:prstGeom prst="rect">
            <a:avLst/>
          </a:prstGeom>
        </p:spPr>
        <p:txBody>
          <a:bodyPr vert="horz" wrap="square" lIns="0" tIns="11516" rIns="0" bIns="0" rtlCol="0">
            <a:spAutoFit/>
          </a:bodyPr>
          <a:lstStyle/>
          <a:p>
            <a:pPr marL="11516">
              <a:spcBef>
                <a:spcPts val="91"/>
              </a:spcBef>
            </a:pPr>
            <a:endParaRPr lang="en-US" sz="2811" b="1" spc="376" dirty="0">
              <a:latin typeface="Trebuchet MS"/>
              <a:cs typeface="Trebuchet MS"/>
            </a:endParaRPr>
          </a:p>
          <a:p>
            <a:pPr marL="11516">
              <a:spcBef>
                <a:spcPts val="91"/>
              </a:spcBef>
            </a:pPr>
            <a:endParaRPr lang="en-AU" sz="2811" b="1" spc="376" dirty="0">
              <a:latin typeface="Trebuchet MS"/>
              <a:cs typeface="Trebuchet MS"/>
            </a:endParaRPr>
          </a:p>
          <a:p>
            <a:pPr marL="11516">
              <a:spcBef>
                <a:spcPts val="91"/>
              </a:spcBef>
            </a:pPr>
            <a:endParaRPr lang="en-AU" sz="2811" dirty="0">
              <a:latin typeface="Trebuchet MS"/>
              <a:cs typeface="Trebuchet MS"/>
            </a:endParaRPr>
          </a:p>
        </p:txBody>
      </p:sp>
      <p:sp>
        <p:nvSpPr>
          <p:cNvPr id="58" name="TextBox 57">
            <a:extLst>
              <a:ext uri="{FF2B5EF4-FFF2-40B4-BE49-F238E27FC236}">
                <a16:creationId xmlns:a16="http://schemas.microsoft.com/office/drawing/2014/main" id="{DBD6A67B-1C04-4861-A6FC-D97AFC048560}"/>
              </a:ext>
            </a:extLst>
          </p:cNvPr>
          <p:cNvSpPr txBox="1"/>
          <p:nvPr/>
        </p:nvSpPr>
        <p:spPr>
          <a:xfrm>
            <a:off x="15588" y="2792535"/>
            <a:ext cx="7719714" cy="2672976"/>
          </a:xfrm>
          <a:prstGeom prst="rect">
            <a:avLst/>
          </a:prstGeom>
          <a:noFill/>
        </p:spPr>
        <p:txBody>
          <a:bodyPr wrap="square" rtlCol="0">
            <a:spAutoFit/>
          </a:bodyPr>
          <a:lstStyle/>
          <a:p>
            <a:r>
              <a:rPr lang="en-AU" b="1" dirty="0"/>
              <a:t>DISCUSSION</a:t>
            </a:r>
            <a:endParaRPr lang="en-AU" dirty="0"/>
          </a:p>
          <a:p>
            <a:pPr marL="342900" indent="-342900">
              <a:lnSpc>
                <a:spcPct val="107000"/>
              </a:lnSpc>
              <a:spcBef>
                <a:spcPts val="600"/>
              </a:spcBef>
              <a:spcAft>
                <a:spcPts val="600"/>
              </a:spcAft>
              <a:buFont typeface="+mj-lt"/>
              <a:buAutoNum type="arabicPeriod"/>
            </a:pPr>
            <a:r>
              <a:rPr lang="en-AU" i="1" dirty="0">
                <a:latin typeface="Calibri" panose="020F0502020204030204" pitchFamily="34" charset="0"/>
                <a:ea typeface="Calibri" panose="020F0502020204030204" pitchFamily="34" charset="0"/>
                <a:cs typeface="Times New Roman" panose="02020603050405020304" pitchFamily="18" charset="0"/>
              </a:rPr>
              <a:t>What are the risks in this scenario?</a:t>
            </a:r>
          </a:p>
          <a:p>
            <a:pPr marL="342900" indent="-342900">
              <a:lnSpc>
                <a:spcPct val="107000"/>
              </a:lnSpc>
              <a:spcBef>
                <a:spcPts val="600"/>
              </a:spcBef>
              <a:spcAft>
                <a:spcPts val="600"/>
              </a:spcAft>
              <a:buFont typeface="+mj-lt"/>
              <a:buAutoNum type="arabicPeriod"/>
            </a:pPr>
            <a:r>
              <a:rPr lang="en-AU" i="1" dirty="0">
                <a:latin typeface="Calibri" panose="020F0502020204030204" pitchFamily="34" charset="0"/>
                <a:ea typeface="Calibri" panose="020F0502020204030204" pitchFamily="34" charset="0"/>
                <a:cs typeface="Times New Roman" panose="02020603050405020304" pitchFamily="18" charset="0"/>
              </a:rPr>
              <a:t>Considering the various stages in the process before an appropriate             supplier is selected and engaged, at what stage in that process would a Conflict of Interest come into play?</a:t>
            </a:r>
          </a:p>
          <a:p>
            <a:pPr marL="342900" indent="-342900">
              <a:lnSpc>
                <a:spcPct val="107000"/>
              </a:lnSpc>
              <a:spcBef>
                <a:spcPts val="600"/>
              </a:spcBef>
              <a:spcAft>
                <a:spcPts val="600"/>
              </a:spcAft>
              <a:buFont typeface="+mj-lt"/>
              <a:buAutoNum type="arabicPeriod"/>
            </a:pPr>
            <a:r>
              <a:rPr lang="en-AU" i="1" dirty="0">
                <a:latin typeface="Calibri" panose="020F0502020204030204" pitchFamily="34" charset="0"/>
                <a:ea typeface="Calibri" panose="020F0502020204030204" pitchFamily="34" charset="0"/>
                <a:cs typeface="Times New Roman" panose="02020603050405020304" pitchFamily="18" charset="0"/>
              </a:rPr>
              <a:t>How should the school councillor declare the Conflict of Interest?</a:t>
            </a:r>
          </a:p>
          <a:p>
            <a:pPr marL="342900" indent="-342900">
              <a:lnSpc>
                <a:spcPct val="107000"/>
              </a:lnSpc>
              <a:spcBef>
                <a:spcPts val="600"/>
              </a:spcBef>
              <a:spcAft>
                <a:spcPts val="600"/>
              </a:spcAft>
              <a:buFont typeface="+mj-lt"/>
              <a:buAutoNum type="arabicPeriod"/>
            </a:pPr>
            <a:r>
              <a:rPr lang="en-AU" i="1" dirty="0">
                <a:latin typeface="Calibri" panose="020F0502020204030204" pitchFamily="34" charset="0"/>
                <a:ea typeface="Calibri" panose="020F0502020204030204" pitchFamily="34" charset="0"/>
                <a:cs typeface="Times New Roman" panose="02020603050405020304" pitchFamily="18" charset="0"/>
              </a:rPr>
              <a:t>What would good management of this COI look like? </a:t>
            </a:r>
          </a:p>
        </p:txBody>
      </p:sp>
      <p:sp>
        <p:nvSpPr>
          <p:cNvPr id="62" name="TextBox 61">
            <a:extLst>
              <a:ext uri="{FF2B5EF4-FFF2-40B4-BE49-F238E27FC236}">
                <a16:creationId xmlns:a16="http://schemas.microsoft.com/office/drawing/2014/main" id="{B0BCFA93-261E-4A89-9395-930D73202AE9}"/>
              </a:ext>
            </a:extLst>
          </p:cNvPr>
          <p:cNvSpPr txBox="1"/>
          <p:nvPr/>
        </p:nvSpPr>
        <p:spPr>
          <a:xfrm>
            <a:off x="38336" y="31693"/>
            <a:ext cx="6245228" cy="400110"/>
          </a:xfrm>
          <a:prstGeom prst="rect">
            <a:avLst/>
          </a:prstGeom>
          <a:noFill/>
        </p:spPr>
        <p:txBody>
          <a:bodyPr wrap="square">
            <a:spAutoFit/>
          </a:bodyPr>
          <a:lstStyle/>
          <a:p>
            <a:r>
              <a:rPr lang="en-AU" sz="2000" b="1" dirty="0"/>
              <a:t>INTEGRITY MOMENT</a:t>
            </a:r>
          </a:p>
        </p:txBody>
      </p:sp>
      <p:sp>
        <p:nvSpPr>
          <p:cNvPr id="65" name="TextBox 64">
            <a:extLst>
              <a:ext uri="{FF2B5EF4-FFF2-40B4-BE49-F238E27FC236}">
                <a16:creationId xmlns:a16="http://schemas.microsoft.com/office/drawing/2014/main" id="{A89F9F87-B88A-4DEB-86D9-2956AD7363A7}"/>
              </a:ext>
            </a:extLst>
          </p:cNvPr>
          <p:cNvSpPr txBox="1"/>
          <p:nvPr/>
        </p:nvSpPr>
        <p:spPr>
          <a:xfrm>
            <a:off x="7129" y="5444053"/>
            <a:ext cx="1551088" cy="369332"/>
          </a:xfrm>
          <a:prstGeom prst="rect">
            <a:avLst/>
          </a:prstGeom>
          <a:noFill/>
        </p:spPr>
        <p:txBody>
          <a:bodyPr wrap="square">
            <a:spAutoFit/>
          </a:bodyPr>
          <a:lstStyle/>
          <a:p>
            <a:r>
              <a:rPr lang="en-AU" sz="1800" b="1" dirty="0"/>
              <a:t>RESOURCES</a:t>
            </a:r>
            <a:endParaRPr lang="en-AU" sz="1400" dirty="0"/>
          </a:p>
        </p:txBody>
      </p:sp>
      <p:sp>
        <p:nvSpPr>
          <p:cNvPr id="48" name="TextBox 47">
            <a:extLst>
              <a:ext uri="{FF2B5EF4-FFF2-40B4-BE49-F238E27FC236}">
                <a16:creationId xmlns:a16="http://schemas.microsoft.com/office/drawing/2014/main" id="{01A4D635-80AE-2152-4515-D723DE8EB7AD}"/>
              </a:ext>
            </a:extLst>
          </p:cNvPr>
          <p:cNvSpPr txBox="1"/>
          <p:nvPr/>
        </p:nvSpPr>
        <p:spPr>
          <a:xfrm>
            <a:off x="50760" y="324125"/>
            <a:ext cx="5335827" cy="369332"/>
          </a:xfrm>
          <a:prstGeom prst="rect">
            <a:avLst/>
          </a:prstGeom>
          <a:noFill/>
        </p:spPr>
        <p:txBody>
          <a:bodyPr wrap="square" rtlCol="0">
            <a:spAutoFit/>
          </a:bodyPr>
          <a:lstStyle/>
          <a:p>
            <a:r>
              <a:rPr lang="en-AU" b="1" dirty="0"/>
              <a:t>Conflict of Interest – School council meeting</a:t>
            </a:r>
          </a:p>
        </p:txBody>
      </p:sp>
      <p:sp>
        <p:nvSpPr>
          <p:cNvPr id="49" name="TextBox 48">
            <a:extLst>
              <a:ext uri="{FF2B5EF4-FFF2-40B4-BE49-F238E27FC236}">
                <a16:creationId xmlns:a16="http://schemas.microsoft.com/office/drawing/2014/main" id="{B8CC3241-E4B8-EF91-81D0-6A074F16A8D5}"/>
              </a:ext>
            </a:extLst>
          </p:cNvPr>
          <p:cNvSpPr txBox="1"/>
          <p:nvPr/>
        </p:nvSpPr>
        <p:spPr>
          <a:xfrm>
            <a:off x="11203" y="749000"/>
            <a:ext cx="6182189" cy="2539157"/>
          </a:xfrm>
          <a:prstGeom prst="rect">
            <a:avLst/>
          </a:prstGeom>
          <a:noFill/>
        </p:spPr>
        <p:txBody>
          <a:bodyPr wrap="square" rtlCol="0">
            <a:spAutoFit/>
          </a:bodyPr>
          <a:lstStyle/>
          <a:p>
            <a:pPr>
              <a:spcAft>
                <a:spcPts val="600"/>
              </a:spcAft>
            </a:pPr>
            <a:r>
              <a:rPr lang="en-AU" dirty="0"/>
              <a:t>As school council members we have personal connections to  our school and within our local community – it’s a natural      part of school life.</a:t>
            </a:r>
          </a:p>
          <a:p>
            <a:pPr>
              <a:spcAft>
                <a:spcPts val="600"/>
              </a:spcAft>
            </a:pPr>
            <a:r>
              <a:rPr lang="en-AU" dirty="0"/>
              <a:t>At a school council meeting, it was raised that a local business should be hired to provide a particular product for an upcoming school event. One of the school councillors’ friends happens to own one of the possible businesses that provide the product.</a:t>
            </a:r>
          </a:p>
          <a:p>
            <a:r>
              <a:rPr lang="en-AU" dirty="0"/>
              <a:t>  </a:t>
            </a:r>
          </a:p>
        </p:txBody>
      </p:sp>
      <p:sp>
        <p:nvSpPr>
          <p:cNvPr id="50" name="TextBox 49">
            <a:extLst>
              <a:ext uri="{FF2B5EF4-FFF2-40B4-BE49-F238E27FC236}">
                <a16:creationId xmlns:a16="http://schemas.microsoft.com/office/drawing/2014/main" id="{42C96EC0-B7A7-C4E7-AD88-692E5AD65FCB}"/>
              </a:ext>
            </a:extLst>
          </p:cNvPr>
          <p:cNvSpPr txBox="1"/>
          <p:nvPr/>
        </p:nvSpPr>
        <p:spPr>
          <a:xfrm>
            <a:off x="12931" y="5709890"/>
            <a:ext cx="6317225" cy="369332"/>
          </a:xfrm>
          <a:prstGeom prst="rect">
            <a:avLst/>
          </a:prstGeom>
          <a:noFill/>
        </p:spPr>
        <p:txBody>
          <a:bodyPr wrap="square" rtlCol="0">
            <a:spAutoFit/>
          </a:bodyPr>
          <a:lstStyle/>
          <a:p>
            <a:pPr marL="285750" indent="-285750">
              <a:buFont typeface="Arial" panose="020B0604020202020204" pitchFamily="34" charset="0"/>
              <a:buChar char="•"/>
            </a:pPr>
            <a:r>
              <a:rPr lang="en-AU" dirty="0">
                <a:hlinkClick r:id="rId9"/>
              </a:rPr>
              <a:t>School Councils – Conduct and Conflict of Interest policy (PAL)</a:t>
            </a:r>
            <a:endParaRPr lang="en-AU" dirty="0"/>
          </a:p>
        </p:txBody>
      </p:sp>
      <p:sp>
        <p:nvSpPr>
          <p:cNvPr id="51" name="TextBox 50">
            <a:extLst>
              <a:ext uri="{FF2B5EF4-FFF2-40B4-BE49-F238E27FC236}">
                <a16:creationId xmlns:a16="http://schemas.microsoft.com/office/drawing/2014/main" id="{82650415-96A8-FCA8-F508-D790704EC442}"/>
              </a:ext>
            </a:extLst>
          </p:cNvPr>
          <p:cNvSpPr txBox="1"/>
          <p:nvPr/>
        </p:nvSpPr>
        <p:spPr>
          <a:xfrm>
            <a:off x="2036028" y="6068651"/>
            <a:ext cx="6422007" cy="369332"/>
          </a:xfrm>
          <a:prstGeom prst="rect">
            <a:avLst/>
          </a:prstGeom>
          <a:noFill/>
        </p:spPr>
        <p:txBody>
          <a:bodyPr wrap="square" rtlCol="0">
            <a:spAutoFit/>
          </a:bodyPr>
          <a:lstStyle/>
          <a:p>
            <a:pPr marL="285750" indent="-285750">
              <a:buFont typeface="Arial" panose="020B0604020202020204" pitchFamily="34" charset="0"/>
              <a:buChar char="•"/>
            </a:pPr>
            <a:r>
              <a:rPr lang="en-AU" dirty="0">
                <a:hlinkClick r:id="rId10"/>
              </a:rPr>
              <a:t>Improving school governance guide – High risk areas for COI </a:t>
            </a:r>
            <a:endParaRPr lang="en-AU" dirty="0"/>
          </a:p>
        </p:txBody>
      </p:sp>
      <p:sp>
        <p:nvSpPr>
          <p:cNvPr id="56" name="TextBox 55">
            <a:extLst>
              <a:ext uri="{FF2B5EF4-FFF2-40B4-BE49-F238E27FC236}">
                <a16:creationId xmlns:a16="http://schemas.microsoft.com/office/drawing/2014/main" id="{C832CE34-81D8-36A8-30A6-EB39E0E1A979}"/>
              </a:ext>
            </a:extLst>
          </p:cNvPr>
          <p:cNvSpPr txBox="1"/>
          <p:nvPr/>
        </p:nvSpPr>
        <p:spPr>
          <a:xfrm>
            <a:off x="2036028" y="6433036"/>
            <a:ext cx="6078553" cy="369332"/>
          </a:xfrm>
          <a:prstGeom prst="rect">
            <a:avLst/>
          </a:prstGeom>
          <a:noFill/>
        </p:spPr>
        <p:txBody>
          <a:bodyPr wrap="square" rtlCol="0">
            <a:spAutoFit/>
          </a:bodyPr>
          <a:lstStyle/>
          <a:p>
            <a:pPr marL="285750" indent="-285750">
              <a:buFont typeface="Arial" panose="020B0604020202020204" pitchFamily="34" charset="0"/>
              <a:buChar char="•"/>
            </a:pPr>
            <a:r>
              <a:rPr lang="en-AU" dirty="0">
                <a:hlinkClick r:id="rId11"/>
              </a:rPr>
              <a:t>Conflict of Interest at the department– animation video</a:t>
            </a:r>
            <a:endParaRPr lang="en-AU" dirty="0"/>
          </a:p>
        </p:txBody>
      </p:sp>
    </p:spTree>
    <p:extLst>
      <p:ext uri="{BB962C8B-B14F-4D97-AF65-F5344CB8AC3E}">
        <p14:creationId xmlns:p14="http://schemas.microsoft.com/office/powerpoint/2010/main" val="37461567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opic xmlns="bb5ce4db-eb21-467d-b968-528655912a38">306</Topic>
    <Expired xmlns="bb5ce4db-eb21-467d-b968-528655912a38">false</Expired>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D837B29B15B0F4C8E944F501DC9554C" ma:contentTypeVersion="3" ma:contentTypeDescription="Create a new document." ma:contentTypeScope="" ma:versionID="742c1b615d1c85084ac60a45f7d4878e">
  <xsd:schema xmlns:xsd="http://www.w3.org/2001/XMLSchema" xmlns:xs="http://www.w3.org/2001/XMLSchema" xmlns:p="http://schemas.microsoft.com/office/2006/metadata/properties" xmlns:ns2="bb5ce4db-eb21-467d-b968-528655912a38" targetNamespace="http://schemas.microsoft.com/office/2006/metadata/properties" ma:root="true" ma:fieldsID="16d0a27a9a6b576d2aff482f8eb37c1a" ns2:_="">
    <xsd:import namespace="bb5ce4db-eb21-467d-b968-528655912a38"/>
    <xsd:element name="properties">
      <xsd:complexType>
        <xsd:sequence>
          <xsd:element name="documentManagement">
            <xsd:complexType>
              <xsd:all>
                <xsd:element ref="ns2:Topic"/>
                <xsd:element ref="ns2:Expir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5ce4db-eb21-467d-b968-528655912a38" elementFormDefault="qualified">
    <xsd:import namespace="http://schemas.microsoft.com/office/2006/documentManagement/types"/>
    <xsd:import namespace="http://schemas.microsoft.com/office/infopath/2007/PartnerControls"/>
    <xsd:element name="Topic" ma:index="8" ma:displayName="Topic" ma:list="{be22996b-4de5-44e4-8aae-d6a5ca3a4d30}" ma:internalName="Topic" ma:showField="Title">
      <xsd:simpleType>
        <xsd:restriction base="dms:Lookup"/>
      </xsd:simpleType>
    </xsd:element>
    <xsd:element name="Expired" ma:index="10" nillable="true" ma:displayName="Expired" ma:default="0" ma:internalName="Expired">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F6241E-8FF5-43FF-9BEC-FD5C1A58ED1E}">
  <ds:schemaRefs>
    <ds:schemaRef ds:uri="http://schemas.microsoft.com/sharepoint/v3"/>
    <ds:schemaRef ds:uri="4245a9bc-0dd7-4bb3-91db-403cc6c77ff4"/>
    <ds:schemaRef ds:uri="http://schemas.microsoft.com/office/2006/documentManagement/types"/>
    <ds:schemaRef ds:uri="http://purl.org/dc/elements/1.1/"/>
    <ds:schemaRef ds:uri="851b19df-033b-45da-b94b-cd6671221f7f"/>
    <ds:schemaRef ds:uri="http://schemas.microsoft.com/office/infopath/2007/PartnerControls"/>
    <ds:schemaRef ds:uri="http://purl.org/dc/dcmitype/"/>
    <ds:schemaRef ds:uri="http://schemas.openxmlformats.org/package/2006/metadata/core-properties"/>
    <ds:schemaRef ds:uri="http://www.w3.org/XML/1998/namespace"/>
    <ds:schemaRef ds:uri="http://schemas.microsoft.com/Sharepoint/v3"/>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BEA37990-FD11-459F-9009-2508005FF336}">
  <ds:schemaRefs>
    <ds:schemaRef ds:uri="http://schemas.microsoft.com/sharepoint/v3/contenttype/forms"/>
  </ds:schemaRefs>
</ds:datastoreItem>
</file>

<file path=customXml/itemProps3.xml><?xml version="1.0" encoding="utf-8"?>
<ds:datastoreItem xmlns:ds="http://schemas.openxmlformats.org/officeDocument/2006/customXml" ds:itemID="{646CB5EF-8ECA-4F04-81D1-B43268027E8A}"/>
</file>

<file path=docProps/app.xml><?xml version="1.0" encoding="utf-8"?>
<Properties xmlns="http://schemas.openxmlformats.org/officeDocument/2006/extended-properties" xmlns:vt="http://schemas.openxmlformats.org/officeDocument/2006/docPropsVTypes">
  <TotalTime>405</TotalTime>
  <Words>1289</Words>
  <Application>Microsoft Office PowerPoint</Application>
  <PresentationFormat>Widescreen</PresentationFormat>
  <Paragraphs>71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Lucida Sans</vt:lpstr>
      <vt:lpstr>Trebuchet MS</vt:lpstr>
      <vt:lpstr>VIC-Regular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Todd Roscoe</dc:creator>
  <cp:lastModifiedBy>Todd Roscoe</cp:lastModifiedBy>
  <cp:revision>6</cp:revision>
  <dcterms:created xsi:type="dcterms:W3CDTF">2022-08-22T03:32:51Z</dcterms:created>
  <dcterms:modified xsi:type="dcterms:W3CDTF">2023-08-08T05:18:49Z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0x0101008D837B29B15B0F4C8E944F501DC9554C</vt:lpwstr>
  </property>
  <property fmtid="{D5CDD505-2E9C-101B-9397-08002B2CF9AE}" pid="3" name="RecordPoint_WorkflowType">
    <vt:lpwstr>ActiveSubmitStub</vt:lpwstr>
  </property>
  <property fmtid="{D5CDD505-2E9C-101B-9397-08002B2CF9AE}" pid="4" name="RecordPoint_ActiveItemSiteId">
    <vt:lpwstr>{3933c066-9ca3-49e4-8ee1-434ab78a54c8}</vt:lpwstr>
  </property>
  <property fmtid="{D5CDD505-2E9C-101B-9397-08002B2CF9AE}" pid="5" name="RecordPoint_ActiveItemListId">
    <vt:lpwstr>{4245a9bc-0dd7-4bb3-91db-403cc6c77ff4}</vt:lpwstr>
  </property>
  <property fmtid="{D5CDD505-2E9C-101B-9397-08002B2CF9AE}" pid="6" name="RecordPoint_ActiveItemWebId">
    <vt:lpwstr>{ca3eb1fa-2973-4327-85b6-b3e7c569b7a1}</vt:lpwstr>
  </property>
  <property fmtid="{D5CDD505-2E9C-101B-9397-08002B2CF9AE}" pid="7" name="DET_EDRMS_BusUnit">
    <vt:lpwstr/>
  </property>
  <property fmtid="{D5CDD505-2E9C-101B-9397-08002B2CF9AE}" pid="8" name="DET_EDRMS_SecClass">
    <vt:lpwstr/>
  </property>
  <property fmtid="{D5CDD505-2E9C-101B-9397-08002B2CF9AE}" pid="9" name="RecordPoint_RecordFormat">
    <vt:lpwstr/>
  </property>
  <property fmtid="{D5CDD505-2E9C-101B-9397-08002B2CF9AE}" pid="10" name="RecordPoint_ActiveItemUniqueId">
    <vt:lpwstr>{eadb53f6-8cb1-42e5-821b-585414a2f70b}</vt:lpwstr>
  </property>
  <property fmtid="{D5CDD505-2E9C-101B-9397-08002B2CF9AE}" pid="11" name="RecordPoint_ActiveItemMoved">
    <vt:lpwstr/>
  </property>
  <property fmtid="{D5CDD505-2E9C-101B-9397-08002B2CF9AE}" pid="12" name="RecordPoint_SubmissionDate">
    <vt:lpwstr/>
  </property>
  <property fmtid="{D5CDD505-2E9C-101B-9397-08002B2CF9AE}" pid="13" name="RecordPoint_RecordNumberSubmitted">
    <vt:lpwstr>R20230286607</vt:lpwstr>
  </property>
  <property fmtid="{D5CDD505-2E9C-101B-9397-08002B2CF9AE}" pid="14" name="RecordPoint_SubmissionCompleted">
    <vt:lpwstr>2023-06-02T13:09:20.8287634+10:00</vt:lpwstr>
  </property>
  <property fmtid="{D5CDD505-2E9C-101B-9397-08002B2CF9AE}" pid="15" name="ClassificationContentMarkingHeaderLocations">
    <vt:lpwstr>Office Theme:8</vt:lpwstr>
  </property>
  <property fmtid="{D5CDD505-2E9C-101B-9397-08002B2CF9AE}" pid="16" name="ClassificationContentMarkingHeaderText">
    <vt:lpwstr>Official</vt:lpwstr>
  </property>
</Properties>
</file>