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5">
  <p:sldMasterIdLst>
    <p:sldMasterId id="2147483648" r:id="rId5"/>
  </p:sld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79A2265-A6F6-4297-8030-8EE8631496FE}" type="datetimeFigureOut">
              <a:rPr lang="en-AU" smtClean="0"/>
              <a:t>10/02/2022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3464371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79A2265-A6F6-4297-8030-8EE8631496FE}" type="datetimeFigureOut">
              <a:rPr lang="en-AU" smtClean="0"/>
              <a:t>10/02/2022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356755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79A2265-A6F6-4297-8030-8EE8631496FE}" type="datetimeFigureOut">
              <a:rPr lang="en-AU" smtClean="0"/>
              <a:t>10/02/2022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34944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79A2265-A6F6-4297-8030-8EE8631496FE}" type="datetimeFigureOut">
              <a:rPr lang="en-AU" smtClean="0"/>
              <a:t>10/02/2022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44554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9A2265-A6F6-4297-8030-8EE8631496FE}" type="datetimeFigureOut">
              <a:rPr lang="en-AU" smtClean="0"/>
              <a:t>10/02/2022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23458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79A2265-A6F6-4297-8030-8EE8631496FE}" type="datetimeFigureOut">
              <a:rPr lang="en-AU" smtClean="0"/>
              <a:t>10/02/2022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145489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79A2265-A6F6-4297-8030-8EE8631496FE}" type="datetimeFigureOut">
              <a:rPr lang="en-AU" smtClean="0"/>
              <a:t>10/02/2022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104200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79A2265-A6F6-4297-8030-8EE8631496FE}" type="datetimeFigureOut">
              <a:rPr lang="en-AU" smtClean="0"/>
              <a:t>10/02/2022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310771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A2265-A6F6-4297-8030-8EE8631496FE}" type="datetimeFigureOut">
              <a:rPr lang="en-AU" smtClean="0"/>
              <a:t>10/02/2022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157120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9A2265-A6F6-4297-8030-8EE8631496FE}" type="datetimeFigureOut">
              <a:rPr lang="en-AU" smtClean="0"/>
              <a:t>10/02/2022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88157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9A2265-A6F6-4297-8030-8EE8631496FE}" type="datetimeFigureOut">
              <a:rPr lang="en-AU" smtClean="0"/>
              <a:t>10/02/2022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DD0532-E86A-4EDB-B5C1-3E31E45D0C11}" type="slidenum">
              <a:rPr lang="en-AU" smtClean="0"/>
              <a:t>‹#›</a:t>
            </a:fld>
            <a:endParaRPr lang="en-AU"/>
          </a:p>
        </p:txBody>
      </p:sp>
    </p:spTree>
    <p:extLst>
      <p:ext uri="{BB962C8B-B14F-4D97-AF65-F5344CB8AC3E}">
        <p14:creationId xmlns:p14="http://schemas.microsoft.com/office/powerpoint/2010/main" val="307773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A2265-A6F6-4297-8030-8EE8631496FE}" type="datetimeFigureOut">
              <a:rPr lang="en-AU" smtClean="0"/>
              <a:t>10/02/2022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D0532-E86A-4EDB-B5C1-3E31E45D0C11}" type="slidenum">
              <a:rPr lang="en-AU" smtClean="0"/>
              <a:t>‹#›</a:t>
            </a:fld>
            <a:endParaRPr lang="en-AU"/>
          </a:p>
        </p:txBody>
      </p:sp>
    </p:spTree>
    <p:extLst>
      <p:ext uri="{BB962C8B-B14F-4D97-AF65-F5344CB8AC3E}">
        <p14:creationId xmlns:p14="http://schemas.microsoft.com/office/powerpoint/2010/main" val="2759225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a:spLocks noChangeArrowheads="1"/>
          </p:cNvSpPr>
          <p:nvPr/>
        </p:nvSpPr>
        <p:spPr bwMode="auto">
          <a:xfrm>
            <a:off x="1858988" y="1438296"/>
            <a:ext cx="2179638" cy="41783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rot="0" vert="horz" wrap="square" lIns="91440" tIns="45720" rIns="91440" bIns="45720" anchor="ctr" anchorCtr="0" upright="1">
            <a:noAutofit/>
          </a:bodyPr>
          <a:lstStyle/>
          <a:p>
            <a:pPr algn="ctr">
              <a:lnSpc>
                <a:spcPts val="1200"/>
              </a:lnSpc>
              <a:spcAft>
                <a:spcPts val="0"/>
              </a:spcAft>
            </a:pPr>
            <a:r>
              <a:rPr lang="en-AU" sz="900" b="1" dirty="0">
                <a:effectLst/>
                <a:latin typeface="Arial" panose="020B0604020202020204" pitchFamily="34" charset="0"/>
                <a:ea typeface="MS Mincho"/>
              </a:rPr>
              <a:t>SSS</a:t>
            </a:r>
          </a:p>
          <a:p>
            <a:pPr lvl="0" algn="ctr" eaLnBrk="0" fontAlgn="base" hangingPunct="0">
              <a:spcBef>
                <a:spcPct val="0"/>
              </a:spcBef>
              <a:spcAft>
                <a:spcPct val="0"/>
              </a:spcAft>
            </a:pPr>
            <a:r>
              <a:rPr lang="en-US" sz="800" dirty="0">
                <a:latin typeface="Arial" panose="020B0604020202020204" pitchFamily="34" charset="0"/>
                <a:ea typeface="MS Mincho"/>
                <a:cs typeface="Arial" panose="020B0604020202020204" pitchFamily="34" charset="0"/>
              </a:rPr>
              <a:t> </a:t>
            </a:r>
            <a:r>
              <a:rPr lang="en-US" altLang="en-US" sz="800" dirty="0">
                <a:latin typeface="Arial" panose="020B0604020202020204" pitchFamily="34" charset="0"/>
                <a:ea typeface="MS Mincho"/>
                <a:cs typeface="Arial" panose="020B0604020202020204" pitchFamily="34" charset="0"/>
              </a:rPr>
              <a:t>XXXX </a:t>
            </a:r>
          </a:p>
          <a:p>
            <a:pPr marR="0" lvl="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cxnSp>
        <p:nvCxnSpPr>
          <p:cNvPr id="10" name="Straight Arrow Connector 9"/>
          <p:cNvCxnSpPr>
            <a:cxnSpLocks noChangeShapeType="1"/>
          </p:cNvCxnSpPr>
          <p:nvPr/>
        </p:nvCxnSpPr>
        <p:spPr bwMode="auto">
          <a:xfrm>
            <a:off x="5549265" y="6271723"/>
            <a:ext cx="0"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 name="Rounded Rectangle 90"/>
          <p:cNvSpPr>
            <a:spLocks noChangeArrowheads="1"/>
          </p:cNvSpPr>
          <p:nvPr/>
        </p:nvSpPr>
        <p:spPr bwMode="auto">
          <a:xfrm>
            <a:off x="8328610" y="4776094"/>
            <a:ext cx="1709988" cy="52112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Staff (SPECIFY)</a:t>
            </a:r>
          </a:p>
          <a:p>
            <a:pPr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p>
          <a:p>
            <a:pPr marR="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14" name="Rounded Rectangle 919"/>
          <p:cNvSpPr>
            <a:spLocks noChangeArrowheads="1"/>
          </p:cNvSpPr>
          <p:nvPr/>
        </p:nvSpPr>
        <p:spPr bwMode="auto">
          <a:xfrm>
            <a:off x="3044910" y="3213624"/>
            <a:ext cx="2197735" cy="569912"/>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Assistant Principal</a:t>
            </a:r>
          </a:p>
          <a:p>
            <a:pPr marR="0" lvl="0" indent="0" algn="ctr" eaLnBrk="0" fontAlgn="base" hangingPunct="0">
              <a:lnSpc>
                <a:spcPct val="100000"/>
              </a:lnSpc>
              <a:spcBef>
                <a:spcPct val="0"/>
              </a:spcBef>
              <a:spcAft>
                <a:spcPct val="0"/>
              </a:spcAft>
              <a:buClrTx/>
              <a:buSzTx/>
              <a:buFontTx/>
              <a:buNone/>
              <a:tabLst/>
            </a:pPr>
            <a:r>
              <a:rPr lang="en-US" altLang="en-US" sz="800" dirty="0">
                <a:latin typeface="Arial" panose="020B0604020202020204" pitchFamily="34" charset="0"/>
                <a:ea typeface="MS Mincho"/>
                <a:cs typeface="Arial" panose="020B0604020202020204" pitchFamily="34" charset="0"/>
              </a:rPr>
              <a:t>XXXX </a:t>
            </a:r>
          </a:p>
          <a:p>
            <a:pPr marR="0" lvl="0" indent="0" algn="ctr" eaLnBrk="0" fontAlgn="base" hangingPunct="0">
              <a:lnSpc>
                <a:spcPct val="100000"/>
              </a:lnSpc>
              <a:spcBef>
                <a:spcPct val="0"/>
              </a:spcBef>
              <a:spcAft>
                <a:spcPct val="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15" name="Rounded Rectangle 913"/>
          <p:cNvSpPr>
            <a:spLocks noChangeArrowheads="1"/>
          </p:cNvSpPr>
          <p:nvPr/>
        </p:nvSpPr>
        <p:spPr bwMode="auto">
          <a:xfrm>
            <a:off x="5434284" y="3403398"/>
            <a:ext cx="1367713" cy="433388"/>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Admin staff</a:t>
            </a:r>
            <a:endParaRPr kumimoji="0" lang="en-US" altLang="en-US" sz="800" b="0" i="0" u="none" strike="noStrike" cap="none" normalizeH="0" baseline="0" dirty="0">
              <a:ln>
                <a:noFill/>
              </a:ln>
              <a:solidFill>
                <a:schemeClr val="tx1"/>
              </a:solidFill>
              <a:effectLst/>
            </a:endParaRPr>
          </a:p>
        </p:txBody>
      </p:sp>
      <p:sp>
        <p:nvSpPr>
          <p:cNvPr id="17" name="Rounded Rectangle 926"/>
          <p:cNvSpPr>
            <a:spLocks noChangeArrowheads="1"/>
          </p:cNvSpPr>
          <p:nvPr/>
        </p:nvSpPr>
        <p:spPr bwMode="auto">
          <a:xfrm>
            <a:off x="8194824" y="2232781"/>
            <a:ext cx="2179638" cy="561486"/>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US" altLang="en-US" sz="900" b="1" i="0" u="none" strike="noStrike" cap="none" normalizeH="0" baseline="0" dirty="0" err="1">
                <a:ln>
                  <a:noFill/>
                </a:ln>
                <a:solidFill>
                  <a:schemeClr val="tx1"/>
                </a:solidFill>
                <a:effectLst/>
                <a:latin typeface="Arial" panose="020B0604020202020204" pitchFamily="34" charset="0"/>
                <a:ea typeface="MS Mincho"/>
                <a:cs typeface="Arial" panose="020B0604020202020204" pitchFamily="34" charset="0"/>
              </a:rPr>
              <a:t>Mgr</a:t>
            </a: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 Operations &amp; Emergency Mgt </a:t>
            </a:r>
          </a:p>
          <a:p>
            <a:pPr marR="0" lvl="0" indent="0" algn="ctr" eaLnBrk="0" fontAlgn="base" hangingPunct="0">
              <a:lnSpc>
                <a:spcPct val="100000"/>
              </a:lnSpc>
              <a:spcBef>
                <a:spcPct val="0"/>
              </a:spcBef>
              <a:spcAft>
                <a:spcPct val="0"/>
              </a:spcAft>
              <a:buClrTx/>
              <a:buSzTx/>
              <a:buFontTx/>
              <a:buNone/>
              <a:tabLst/>
            </a:pPr>
            <a:r>
              <a:rPr lang="en-US" altLang="en-US" sz="800" dirty="0">
                <a:latin typeface="Arial" panose="020B0604020202020204" pitchFamily="34" charset="0"/>
                <a:ea typeface="MS Mincho"/>
                <a:cs typeface="Arial" panose="020B0604020202020204" pitchFamily="34" charset="0"/>
              </a:rPr>
              <a:t>XXXX</a:t>
            </a:r>
          </a:p>
          <a:p>
            <a:pPr marR="0" lvl="0" indent="0" algn="ctr" eaLnBrk="0" fontAlgn="base" hangingPunct="0">
              <a:lnSpc>
                <a:spcPct val="100000"/>
              </a:lnSpc>
              <a:spcBef>
                <a:spcPct val="0"/>
              </a:spcBef>
              <a:spcAft>
                <a:spcPct val="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19" name="Rounded Rectangle 912"/>
          <p:cNvSpPr>
            <a:spLocks noChangeArrowheads="1"/>
          </p:cNvSpPr>
          <p:nvPr/>
        </p:nvSpPr>
        <p:spPr bwMode="auto">
          <a:xfrm>
            <a:off x="4397603" y="4776094"/>
            <a:ext cx="1690083" cy="4111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Canteen</a:t>
            </a:r>
          </a:p>
          <a:p>
            <a:pPr lvl="0"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endParaRPr lang="en-US" altLang="en-US" sz="700" dirty="0"/>
          </a:p>
          <a:p>
            <a:pPr marR="0" lvl="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cs typeface="Arial" panose="020B0604020202020204" pitchFamily="34" charset="0"/>
              </a:rPr>
              <a:t>AH/mobile:</a:t>
            </a:r>
          </a:p>
        </p:txBody>
      </p:sp>
      <p:sp>
        <p:nvSpPr>
          <p:cNvPr id="23" name="Flowchart: Alternate Process 291"/>
          <p:cNvSpPr>
            <a:spLocks noChangeArrowheads="1"/>
          </p:cNvSpPr>
          <p:nvPr/>
        </p:nvSpPr>
        <p:spPr bwMode="auto">
          <a:xfrm>
            <a:off x="8194824" y="1725704"/>
            <a:ext cx="2179638" cy="403225"/>
          </a:xfrm>
          <a:prstGeom prst="flowChartAlternateProcess">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Emergency Services</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panose="020B0604020202020204" pitchFamily="34" charset="0"/>
                <a:ea typeface="MS Mincho"/>
                <a:cs typeface="Arial" panose="020B0604020202020204" pitchFamily="34" charset="0"/>
              </a:rPr>
              <a:t>000</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4" name="Rounded Rectangle 901"/>
          <p:cNvSpPr>
            <a:spLocks noChangeArrowheads="1"/>
          </p:cNvSpPr>
          <p:nvPr/>
        </p:nvSpPr>
        <p:spPr bwMode="auto">
          <a:xfrm>
            <a:off x="6427889" y="5908283"/>
            <a:ext cx="1690083" cy="4365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Neighbouring Schools</a:t>
            </a:r>
            <a:endParaRPr kumimoji="0" lang="en-US" altLang="en-US" sz="800" b="0" i="0" u="none" strike="noStrike" cap="none" normalizeH="0" baseline="0" dirty="0">
              <a:ln>
                <a:noFill/>
              </a:ln>
              <a:solidFill>
                <a:schemeClr val="tx1"/>
              </a:solidFill>
              <a:effectLst/>
            </a:endParaRPr>
          </a:p>
        </p:txBody>
      </p:sp>
      <p:sp>
        <p:nvSpPr>
          <p:cNvPr id="25" name="Rounded Rectangle 914"/>
          <p:cNvSpPr>
            <a:spLocks noChangeArrowheads="1"/>
          </p:cNvSpPr>
          <p:nvPr/>
        </p:nvSpPr>
        <p:spPr bwMode="auto">
          <a:xfrm>
            <a:off x="2453694" y="5318450"/>
            <a:ext cx="1690083" cy="529069"/>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Bus Coordinator </a:t>
            </a:r>
            <a:endParaRPr kumimoji="0" lang="en-US" altLang="en-US" sz="800" b="0" i="0" u="none" strike="noStrike" cap="none" normalizeH="0" baseline="0" dirty="0">
              <a:ln>
                <a:noFill/>
              </a:ln>
              <a:solidFill>
                <a:schemeClr val="tx1"/>
              </a:solidFill>
              <a:effectLst/>
            </a:endParaRPr>
          </a:p>
          <a:p>
            <a:pPr lvl="0"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p>
          <a:p>
            <a:pPr marR="0" lvl="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33" name="Rounded Rectangle 910"/>
          <p:cNvSpPr>
            <a:spLocks noChangeArrowheads="1"/>
          </p:cNvSpPr>
          <p:nvPr/>
        </p:nvSpPr>
        <p:spPr bwMode="auto">
          <a:xfrm>
            <a:off x="8348515" y="5473091"/>
            <a:ext cx="1690083" cy="502367"/>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Leading Teacher</a:t>
            </a:r>
            <a:endParaRPr kumimoji="0" lang="en-US" altLang="en-US" sz="800" b="0" i="0" u="none" strike="noStrike" cap="none" normalizeH="0" baseline="0" dirty="0">
              <a:ln>
                <a:noFill/>
              </a:ln>
              <a:solidFill>
                <a:schemeClr val="tx1"/>
              </a:solidFill>
              <a:effectLst/>
            </a:endParaRPr>
          </a:p>
          <a:p>
            <a:pPr lvl="0"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p>
          <a:p>
            <a:pPr marR="0" lvl="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37" name="Rounded Rectangle 917"/>
          <p:cNvSpPr>
            <a:spLocks noChangeArrowheads="1"/>
          </p:cNvSpPr>
          <p:nvPr/>
        </p:nvSpPr>
        <p:spPr bwMode="auto">
          <a:xfrm>
            <a:off x="6993636" y="3217013"/>
            <a:ext cx="2179638" cy="556809"/>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Business Manager</a:t>
            </a:r>
          </a:p>
          <a:p>
            <a:pPr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p>
          <a:p>
            <a:pPr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AH/mobile:</a:t>
            </a:r>
          </a:p>
        </p:txBody>
      </p:sp>
      <p:sp>
        <p:nvSpPr>
          <p:cNvPr id="38" name="Flowchart: Alternate Process 898"/>
          <p:cNvSpPr>
            <a:spLocks noChangeArrowheads="1"/>
          </p:cNvSpPr>
          <p:nvPr/>
        </p:nvSpPr>
        <p:spPr bwMode="auto">
          <a:xfrm>
            <a:off x="4405916" y="5916613"/>
            <a:ext cx="1690083" cy="331787"/>
          </a:xfrm>
          <a:prstGeom prst="flowChartAlternateProcess">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Parents/</a:t>
            </a:r>
            <a:r>
              <a:rPr kumimoji="0" lang="en-US" altLang="en-US" sz="900" b="1" i="0" u="none" strike="noStrike" cap="none" normalizeH="0" baseline="0" dirty="0" err="1">
                <a:ln>
                  <a:noFill/>
                </a:ln>
                <a:solidFill>
                  <a:schemeClr val="tx1"/>
                </a:solidFill>
                <a:effectLst/>
                <a:latin typeface="Arial" panose="020B0604020202020204" pitchFamily="34" charset="0"/>
                <a:ea typeface="MS Mincho"/>
                <a:cs typeface="Arial" panose="020B0604020202020204" pitchFamily="34" charset="0"/>
              </a:rPr>
              <a:t>Carers</a:t>
            </a: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ounded Rectangle 900"/>
          <p:cNvSpPr>
            <a:spLocks noChangeArrowheads="1"/>
          </p:cNvSpPr>
          <p:nvPr/>
        </p:nvSpPr>
        <p:spPr bwMode="auto">
          <a:xfrm>
            <a:off x="2453694" y="5975458"/>
            <a:ext cx="1690083" cy="4365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Contractors</a:t>
            </a:r>
            <a:endParaRPr kumimoji="0" lang="en-US" altLang="en-US" sz="800" b="0" i="0" u="none" strike="noStrike" cap="none" normalizeH="0" baseline="0" dirty="0">
              <a:ln>
                <a:noFill/>
              </a:ln>
              <a:solidFill>
                <a:schemeClr val="tx1"/>
              </a:solidFill>
              <a:effectLst/>
            </a:endParaRPr>
          </a:p>
        </p:txBody>
      </p:sp>
      <p:sp>
        <p:nvSpPr>
          <p:cNvPr id="45" name="Rectangle 37"/>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46" name="Rectangle 5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AU" altLang="en-US" sz="1800" b="0" i="0" u="none" strike="noStrike" cap="none" normalizeH="0" baseline="0">
                <a:ln>
                  <a:noFill/>
                </a:ln>
                <a:solidFill>
                  <a:schemeClr val="tx1"/>
                </a:solidFill>
                <a:effectLst/>
                <a:latin typeface="Arial" panose="020B0604020202020204" pitchFamily="34" charset="0"/>
              </a:rPr>
            </a:br>
            <a:endParaRPr kumimoji="0" lang="en-AU"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56"/>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AU"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AU" altLang="en-US" sz="1800" b="0" i="0" u="none" strike="noStrike" cap="none" normalizeH="0" baseline="0">
              <a:ln>
                <a:noFill/>
              </a:ln>
              <a:solidFill>
                <a:schemeClr val="tx1"/>
              </a:solidFill>
              <a:effectLst/>
              <a:latin typeface="Arial" panose="020B0604020202020204" pitchFamily="34" charset="0"/>
            </a:endParaRPr>
          </a:p>
        </p:txBody>
      </p:sp>
      <p:sp>
        <p:nvSpPr>
          <p:cNvPr id="48" name="Rounded Rectangle 917"/>
          <p:cNvSpPr>
            <a:spLocks noChangeArrowheads="1"/>
          </p:cNvSpPr>
          <p:nvPr/>
        </p:nvSpPr>
        <p:spPr bwMode="auto">
          <a:xfrm>
            <a:off x="4894672" y="1817068"/>
            <a:ext cx="2179638" cy="556809"/>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Principal</a:t>
            </a:r>
          </a:p>
          <a:p>
            <a:pPr algn="ctr" eaLnBrk="0" fontAlgn="base" hangingPunct="0">
              <a:spcBef>
                <a:spcPct val="0"/>
              </a:spcBef>
              <a:spcAft>
                <a:spcPct val="0"/>
              </a:spcAft>
            </a:pPr>
            <a:r>
              <a:rPr lang="en-US" sz="800" dirty="0">
                <a:latin typeface="Arial" panose="020B0604020202020204" pitchFamily="34" charset="0"/>
                <a:ea typeface="MS Mincho"/>
                <a:cs typeface="Arial" panose="020B0604020202020204" pitchFamily="34" charset="0"/>
              </a:rPr>
              <a:t> </a:t>
            </a:r>
            <a:r>
              <a:rPr lang="en-US" altLang="en-US" sz="800" dirty="0">
                <a:latin typeface="Arial" panose="020B0604020202020204" pitchFamily="34" charset="0"/>
                <a:ea typeface="MS Mincho"/>
                <a:cs typeface="Arial" panose="020B0604020202020204" pitchFamily="34" charset="0"/>
              </a:rPr>
              <a:t>XXXX </a:t>
            </a:r>
          </a:p>
          <a:p>
            <a:pPr marR="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21" name="Rounded Rectangle 20"/>
          <p:cNvSpPr>
            <a:spLocks noChangeArrowheads="1"/>
          </p:cNvSpPr>
          <p:nvPr/>
        </p:nvSpPr>
        <p:spPr bwMode="auto">
          <a:xfrm>
            <a:off x="1858988" y="2401898"/>
            <a:ext cx="2179638" cy="41783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rot="0" vert="horz" wrap="square" lIns="91440" tIns="45720" rIns="91440" bIns="45720" anchor="ctr" anchorCtr="0" upright="1">
            <a:noAutofit/>
          </a:bodyPr>
          <a:lstStyle/>
          <a:p>
            <a:pPr algn="ctr">
              <a:lnSpc>
                <a:spcPts val="1200"/>
              </a:lnSpc>
              <a:spcAft>
                <a:spcPts val="0"/>
              </a:spcAft>
            </a:pPr>
            <a:r>
              <a:rPr lang="en-AU" sz="900" b="1" dirty="0">
                <a:effectLst/>
                <a:latin typeface="Arial" panose="020B0604020202020204" pitchFamily="34" charset="0"/>
                <a:ea typeface="MS Mincho"/>
              </a:rPr>
              <a:t>ISOC</a:t>
            </a:r>
          </a:p>
          <a:p>
            <a:pPr algn="ctr">
              <a:lnSpc>
                <a:spcPts val="1200"/>
              </a:lnSpc>
              <a:spcAft>
                <a:spcPts val="0"/>
              </a:spcAft>
            </a:pPr>
            <a:r>
              <a:rPr lang="en-AU" sz="900" b="1" dirty="0">
                <a:latin typeface="Arial" panose="020B0604020202020204" pitchFamily="34" charset="0"/>
                <a:ea typeface="MS Mincho"/>
              </a:rPr>
              <a:t>1800 126 126</a:t>
            </a:r>
            <a:endParaRPr lang="en-AU" sz="900" b="1" dirty="0">
              <a:effectLst/>
              <a:latin typeface="Arial" panose="020B0604020202020204" pitchFamily="34" charset="0"/>
              <a:ea typeface="MS Mincho"/>
            </a:endParaRPr>
          </a:p>
        </p:txBody>
      </p:sp>
      <p:cxnSp>
        <p:nvCxnSpPr>
          <p:cNvPr id="3" name="Elbow Connector 2"/>
          <p:cNvCxnSpPr>
            <a:stCxn id="48" idx="3"/>
            <a:endCxn id="23" idx="1"/>
          </p:cNvCxnSpPr>
          <p:nvPr/>
        </p:nvCxnSpPr>
        <p:spPr>
          <a:xfrm flipV="1">
            <a:off x="7074310" y="1927317"/>
            <a:ext cx="1120514" cy="1681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48" idx="3"/>
            <a:endCxn id="17" idx="1"/>
          </p:cNvCxnSpPr>
          <p:nvPr/>
        </p:nvCxnSpPr>
        <p:spPr>
          <a:xfrm>
            <a:off x="7074310" y="2095473"/>
            <a:ext cx="1120514" cy="41805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48" idx="1"/>
            <a:endCxn id="21" idx="3"/>
          </p:cNvCxnSpPr>
          <p:nvPr/>
        </p:nvCxnSpPr>
        <p:spPr>
          <a:xfrm rot="10800000" flipV="1">
            <a:off x="4038626" y="2095473"/>
            <a:ext cx="856046" cy="51534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48" idx="1"/>
            <a:endCxn id="8" idx="3"/>
          </p:cNvCxnSpPr>
          <p:nvPr/>
        </p:nvCxnSpPr>
        <p:spPr>
          <a:xfrm rot="10800000">
            <a:off x="4038626" y="1647211"/>
            <a:ext cx="856046" cy="44826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48" idx="2"/>
            <a:endCxn id="14" idx="0"/>
          </p:cNvCxnSpPr>
          <p:nvPr/>
        </p:nvCxnSpPr>
        <p:spPr>
          <a:xfrm rot="5400000">
            <a:off x="4644262" y="1873394"/>
            <a:ext cx="839747" cy="184071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48" idx="2"/>
            <a:endCxn id="37" idx="0"/>
          </p:cNvCxnSpPr>
          <p:nvPr/>
        </p:nvCxnSpPr>
        <p:spPr>
          <a:xfrm rot="16200000" flipH="1">
            <a:off x="6612405" y="1745963"/>
            <a:ext cx="843136" cy="209896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CE2AD53-1E37-4FC2-B7F1-D70F77CB85A0}"/>
              </a:ext>
            </a:extLst>
          </p:cNvPr>
          <p:cNvSpPr txBox="1"/>
          <p:nvPr/>
        </p:nvSpPr>
        <p:spPr>
          <a:xfrm>
            <a:off x="1970359" y="331191"/>
            <a:ext cx="8028264" cy="461665"/>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AU" sz="2400" b="1" dirty="0">
                <a:solidFill>
                  <a:schemeClr val="tx1"/>
                </a:solidFill>
              </a:rPr>
              <a:t>COMMUNICATIONS TREE: </a:t>
            </a:r>
            <a:r>
              <a:rPr lang="en-AU" sz="2400" b="1" dirty="0"/>
              <a:t>&lt;SCHOOL/FACILITY NAME&gt;</a:t>
            </a:r>
          </a:p>
        </p:txBody>
      </p:sp>
      <p:sp>
        <p:nvSpPr>
          <p:cNvPr id="35" name="Rounded Rectangle 900">
            <a:extLst>
              <a:ext uri="{FF2B5EF4-FFF2-40B4-BE49-F238E27FC236}">
                <a16:creationId xmlns:a16="http://schemas.microsoft.com/office/drawing/2014/main" id="{7C849460-ED85-4B74-A307-CDEBFE28ED1F}"/>
              </a:ext>
            </a:extLst>
          </p:cNvPr>
          <p:cNvSpPr>
            <a:spLocks noChangeArrowheads="1"/>
          </p:cNvSpPr>
          <p:nvPr/>
        </p:nvSpPr>
        <p:spPr bwMode="auto">
          <a:xfrm>
            <a:off x="2453694" y="4753948"/>
            <a:ext cx="1690083" cy="4365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School Council President</a:t>
            </a:r>
          </a:p>
          <a:p>
            <a:pPr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p>
          <a:p>
            <a:pPr marR="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41" name="Rounded Rectangle 7">
            <a:extLst>
              <a:ext uri="{FF2B5EF4-FFF2-40B4-BE49-F238E27FC236}">
                <a16:creationId xmlns:a16="http://schemas.microsoft.com/office/drawing/2014/main" id="{164FC95D-1B08-42E9-88B3-5CAE897094FA}"/>
              </a:ext>
            </a:extLst>
          </p:cNvPr>
          <p:cNvSpPr>
            <a:spLocks noChangeArrowheads="1"/>
          </p:cNvSpPr>
          <p:nvPr/>
        </p:nvSpPr>
        <p:spPr bwMode="auto">
          <a:xfrm>
            <a:off x="1858988" y="1927316"/>
            <a:ext cx="2179638" cy="41783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rot="0" vert="horz" wrap="square" lIns="91440" tIns="45720" rIns="91440" bIns="45720" anchor="ctr" anchorCtr="0" upright="1">
            <a:noAutofit/>
          </a:bodyPr>
          <a:lstStyle/>
          <a:p>
            <a:pPr algn="ctr">
              <a:lnSpc>
                <a:spcPts val="1200"/>
              </a:lnSpc>
              <a:spcAft>
                <a:spcPts val="0"/>
              </a:spcAft>
            </a:pPr>
            <a:r>
              <a:rPr lang="en-AU" sz="900" b="1" dirty="0">
                <a:effectLst/>
                <a:latin typeface="Arial" panose="020B0604020202020204" pitchFamily="34" charset="0"/>
                <a:ea typeface="MS Mincho"/>
              </a:rPr>
              <a:t>SEIL</a:t>
            </a:r>
          </a:p>
          <a:p>
            <a:pPr algn="ctr" eaLnBrk="0" fontAlgn="base" hangingPunct="0">
              <a:spcBef>
                <a:spcPct val="0"/>
              </a:spcBef>
              <a:spcAft>
                <a:spcPct val="0"/>
              </a:spcAft>
            </a:pPr>
            <a:r>
              <a:rPr lang="en-US" sz="800" dirty="0">
                <a:latin typeface="Arial" panose="020B0604020202020204" pitchFamily="34" charset="0"/>
                <a:ea typeface="MS Mincho"/>
                <a:cs typeface="Arial" panose="020B0604020202020204" pitchFamily="34" charset="0"/>
              </a:rPr>
              <a:t> </a:t>
            </a:r>
            <a:r>
              <a:rPr lang="en-US" altLang="en-US" sz="800" dirty="0">
                <a:latin typeface="Arial" panose="020B0604020202020204" pitchFamily="34" charset="0"/>
                <a:ea typeface="MS Mincho"/>
                <a:cs typeface="Arial" panose="020B0604020202020204" pitchFamily="34" charset="0"/>
              </a:rPr>
              <a:t>XXXX </a:t>
            </a:r>
          </a:p>
          <a:p>
            <a:pPr marR="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30" name="Rounded Rectangle 912">
            <a:extLst>
              <a:ext uri="{FF2B5EF4-FFF2-40B4-BE49-F238E27FC236}">
                <a16:creationId xmlns:a16="http://schemas.microsoft.com/office/drawing/2014/main" id="{6AECD01E-534D-4888-AF84-9FAB9A4C408D}"/>
              </a:ext>
            </a:extLst>
          </p:cNvPr>
          <p:cNvSpPr>
            <a:spLocks noChangeArrowheads="1"/>
          </p:cNvSpPr>
          <p:nvPr/>
        </p:nvSpPr>
        <p:spPr bwMode="auto">
          <a:xfrm>
            <a:off x="4405917" y="5331974"/>
            <a:ext cx="1690083" cy="4111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Co-located Facility</a:t>
            </a:r>
          </a:p>
          <a:p>
            <a:pPr lvl="0"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endParaRPr lang="en-US" altLang="en-US" sz="700" dirty="0"/>
          </a:p>
          <a:p>
            <a:pPr marR="0" lvl="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cs typeface="Arial" panose="020B0604020202020204" pitchFamily="34" charset="0"/>
              </a:rPr>
              <a:t>AH/mobile:</a:t>
            </a:r>
          </a:p>
        </p:txBody>
      </p:sp>
      <p:sp>
        <p:nvSpPr>
          <p:cNvPr id="32" name="Rounded Rectangle 912">
            <a:extLst>
              <a:ext uri="{FF2B5EF4-FFF2-40B4-BE49-F238E27FC236}">
                <a16:creationId xmlns:a16="http://schemas.microsoft.com/office/drawing/2014/main" id="{7C59ED2C-B817-42F0-9555-9EBBDC54B663}"/>
              </a:ext>
            </a:extLst>
          </p:cNvPr>
          <p:cNvSpPr>
            <a:spLocks noChangeArrowheads="1"/>
          </p:cNvSpPr>
          <p:nvPr/>
        </p:nvSpPr>
        <p:spPr bwMode="auto">
          <a:xfrm>
            <a:off x="6427889" y="4776094"/>
            <a:ext cx="1690083" cy="4111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After Hours Site Users</a:t>
            </a:r>
          </a:p>
          <a:p>
            <a:pPr marR="0" indent="0" algn="ctr" eaLnBrk="0" fontAlgn="base" hangingPunct="0">
              <a:lnSpc>
                <a:spcPct val="100000"/>
              </a:lnSpc>
              <a:spcBef>
                <a:spcPct val="0"/>
              </a:spcBef>
              <a:spcAft>
                <a:spcPct val="0"/>
              </a:spcAft>
              <a:buClrTx/>
              <a:buSzTx/>
              <a:buFontTx/>
              <a:buNone/>
              <a:tabLst/>
            </a:pPr>
            <a:r>
              <a:rPr lang="en-US" altLang="en-US" sz="800" dirty="0">
                <a:latin typeface="Arial" panose="020B0604020202020204" pitchFamily="34" charset="0"/>
                <a:ea typeface="MS Mincho"/>
                <a:cs typeface="Arial" panose="020B0604020202020204" pitchFamily="34" charset="0"/>
              </a:rPr>
              <a:t>XXXX </a:t>
            </a:r>
          </a:p>
          <a:p>
            <a:pPr marR="0" indent="0" algn="ctr" eaLnBrk="0" fontAlgn="base" hangingPunct="0">
              <a:lnSpc>
                <a:spcPct val="100000"/>
              </a:lnSpc>
              <a:spcBef>
                <a:spcPct val="0"/>
              </a:spcBef>
              <a:spcAft>
                <a:spcPts val="600"/>
              </a:spcAft>
              <a:buClrTx/>
              <a:buSzTx/>
              <a:buFontTx/>
              <a:buNone/>
              <a:tabLst/>
            </a:pPr>
            <a:r>
              <a:rPr lang="en-US" altLang="en-US" sz="800" dirty="0">
                <a:latin typeface="Arial" panose="020B0604020202020204" pitchFamily="34" charset="0"/>
                <a:ea typeface="MS Mincho"/>
                <a:cs typeface="Arial" panose="020B0604020202020204" pitchFamily="34" charset="0"/>
              </a:rPr>
              <a:t>AH/mobile:</a:t>
            </a:r>
          </a:p>
        </p:txBody>
      </p:sp>
      <p:sp>
        <p:nvSpPr>
          <p:cNvPr id="36" name="Rounded Rectangle 912">
            <a:extLst>
              <a:ext uri="{FF2B5EF4-FFF2-40B4-BE49-F238E27FC236}">
                <a16:creationId xmlns:a16="http://schemas.microsoft.com/office/drawing/2014/main" id="{550400B9-22C4-4B2E-9A86-93C9ADA9C3C9}"/>
              </a:ext>
            </a:extLst>
          </p:cNvPr>
          <p:cNvSpPr>
            <a:spLocks noChangeArrowheads="1"/>
          </p:cNvSpPr>
          <p:nvPr/>
        </p:nvSpPr>
        <p:spPr bwMode="auto">
          <a:xfrm>
            <a:off x="6427889" y="5377402"/>
            <a:ext cx="1690083" cy="411163"/>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ea typeface="MS Mincho"/>
                <a:cs typeface="Arial" panose="020B0604020202020204" pitchFamily="34" charset="0"/>
              </a:rPr>
              <a:t>OSHC</a:t>
            </a:r>
          </a:p>
          <a:p>
            <a:pPr lvl="0" algn="ctr" eaLnBrk="0" fontAlgn="base" hangingPunct="0">
              <a:spcBef>
                <a:spcPct val="0"/>
              </a:spcBef>
              <a:spcAft>
                <a:spcPct val="0"/>
              </a:spcAft>
            </a:pPr>
            <a:r>
              <a:rPr lang="en-US" altLang="en-US" sz="800" dirty="0">
                <a:latin typeface="Arial" panose="020B0604020202020204" pitchFamily="34" charset="0"/>
                <a:ea typeface="MS Mincho"/>
                <a:cs typeface="Arial" panose="020B0604020202020204" pitchFamily="34" charset="0"/>
              </a:rPr>
              <a:t>XXXX </a:t>
            </a:r>
          </a:p>
          <a:p>
            <a:pPr lvl="0" algn="ctr" eaLnBrk="0" fontAlgn="base" hangingPunct="0">
              <a:spcBef>
                <a:spcPct val="0"/>
              </a:spcBef>
              <a:spcAft>
                <a:spcPts val="600"/>
              </a:spcAft>
            </a:pPr>
            <a:r>
              <a:rPr lang="en-US" altLang="en-US" sz="800" dirty="0">
                <a:latin typeface="Arial" panose="020B0604020202020204" pitchFamily="34" charset="0"/>
                <a:ea typeface="MS Mincho"/>
                <a:cs typeface="Arial" panose="020B0604020202020204" pitchFamily="34" charset="0"/>
              </a:rPr>
              <a:t>AH/mobile:</a:t>
            </a:r>
          </a:p>
        </p:txBody>
      </p:sp>
      <p:cxnSp>
        <p:nvCxnSpPr>
          <p:cNvPr id="43" name="Straight Arrow Connector 42">
            <a:extLst>
              <a:ext uri="{FF2B5EF4-FFF2-40B4-BE49-F238E27FC236}">
                <a16:creationId xmlns:a16="http://schemas.microsoft.com/office/drawing/2014/main" id="{48650371-6F40-4605-BD2D-17C3036AAAF1}"/>
              </a:ext>
            </a:extLst>
          </p:cNvPr>
          <p:cNvCxnSpPr>
            <a:stCxn id="14" idx="2"/>
          </p:cNvCxnSpPr>
          <p:nvPr/>
        </p:nvCxnSpPr>
        <p:spPr>
          <a:xfrm flipH="1">
            <a:off x="4143777" y="3783536"/>
            <a:ext cx="1" cy="248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AAF1652-CF4E-483B-818B-9CBBFFCECADF}"/>
              </a:ext>
            </a:extLst>
          </p:cNvPr>
          <p:cNvCxnSpPr/>
          <p:nvPr/>
        </p:nvCxnSpPr>
        <p:spPr>
          <a:xfrm flipH="1">
            <a:off x="8194824" y="3805251"/>
            <a:ext cx="1" cy="248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D1B77D3-CAE9-4320-AB69-25E151CF7014}"/>
              </a:ext>
            </a:extLst>
          </p:cNvPr>
          <p:cNvCxnSpPr>
            <a:cxnSpLocks/>
          </p:cNvCxnSpPr>
          <p:nvPr/>
        </p:nvCxnSpPr>
        <p:spPr>
          <a:xfrm flipH="1">
            <a:off x="6096000" y="3898904"/>
            <a:ext cx="1" cy="248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4C1E87E8-EF88-4BB1-809E-CCEDBA8B13E9}"/>
              </a:ext>
            </a:extLst>
          </p:cNvPr>
          <p:cNvSpPr/>
          <p:nvPr/>
        </p:nvSpPr>
        <p:spPr>
          <a:xfrm>
            <a:off x="8820256" y="6479005"/>
            <a:ext cx="3270446" cy="246221"/>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tabLst>
                <a:tab pos="2865755" algn="ctr"/>
                <a:tab pos="5731510" algn="r"/>
              </a:tabLst>
            </a:pPr>
            <a:r>
              <a:rPr lang="en-AU" sz="1000" cap="all" dirty="0">
                <a:solidFill>
                  <a:srgbClr val="5B9BD5"/>
                </a:solidFill>
                <a:latin typeface="Calibri" panose="020F0502020204030204" pitchFamily="34" charset="0"/>
                <a:ea typeface="Calibri" panose="020F0502020204030204" pitchFamily="34" charset="0"/>
                <a:cs typeface="Times New Roman" panose="02020603050405020304" pitchFamily="18" charset="0"/>
              </a:rPr>
              <a:t>Communications Tree Template </a:t>
            </a:r>
            <a:r>
              <a:rPr lang="en-AU" sz="1000" cap="all" dirty="0">
                <a:solidFill>
                  <a:srgbClr val="808080"/>
                </a:solidFill>
                <a:latin typeface="Calibri" panose="020F0502020204030204" pitchFamily="34" charset="0"/>
                <a:ea typeface="Calibri" panose="020F0502020204030204" pitchFamily="34" charset="0"/>
                <a:cs typeface="Times New Roman" panose="02020603050405020304" pitchFamily="18" charset="0"/>
              </a:rPr>
              <a:t>| </a:t>
            </a:r>
            <a:r>
              <a:rPr lang="en-AU" sz="1000" dirty="0">
                <a:solidFill>
                  <a:srgbClr val="808080"/>
                </a:solidFill>
                <a:latin typeface="Calibri" panose="020F0502020204030204" pitchFamily="34" charset="0"/>
                <a:ea typeface="Calibri" panose="020F0502020204030204" pitchFamily="34" charset="0"/>
                <a:cs typeface="Times New Roman" panose="02020603050405020304" pitchFamily="18" charset="0"/>
              </a:rPr>
              <a:t>Reviewed June 2021</a:t>
            </a:r>
            <a:endParaRPr lang="en-AU"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1FFF6AB-894D-4EBB-B474-72C5FF9A8ED7}"/>
              </a:ext>
            </a:extLst>
          </p:cNvPr>
          <p:cNvSpPr txBox="1"/>
          <p:nvPr/>
        </p:nvSpPr>
        <p:spPr>
          <a:xfrm>
            <a:off x="94659" y="3109900"/>
            <a:ext cx="2263216" cy="3323987"/>
          </a:xfrm>
          <a:prstGeom prst="rect">
            <a:avLst/>
          </a:prstGeom>
          <a:noFill/>
          <a:ln w="28575">
            <a:solidFill>
              <a:srgbClr val="FF0000"/>
            </a:solidFill>
            <a:prstDash val="dash"/>
          </a:ln>
        </p:spPr>
        <p:txBody>
          <a:bodyPr wrap="square" rtlCol="0">
            <a:spAutoFit/>
          </a:bodyPr>
          <a:lstStyle/>
          <a:p>
            <a:pPr algn="ctr"/>
            <a:r>
              <a:rPr lang="en-US" sz="1000" b="1" dirty="0">
                <a:solidFill>
                  <a:srgbClr val="FF0000"/>
                </a:solidFill>
                <a:highlight>
                  <a:srgbClr val="FFFF00"/>
                </a:highlight>
              </a:rPr>
              <a:t>INSTRUCTIONS FOR USING THIS TEMPLATE</a:t>
            </a:r>
          </a:p>
          <a:p>
            <a:pPr algn="ctr"/>
            <a:r>
              <a:rPr lang="en-US" sz="1000" b="1" dirty="0">
                <a:solidFill>
                  <a:srgbClr val="FF0000"/>
                </a:solidFill>
                <a:highlight>
                  <a:srgbClr val="FFFF00"/>
                </a:highlight>
              </a:rPr>
              <a:t> - PLEASE DELETE THIS BOX BEFORE FINALISATION</a:t>
            </a:r>
          </a:p>
          <a:p>
            <a:endParaRPr lang="en-US" sz="500" dirty="0"/>
          </a:p>
          <a:p>
            <a:r>
              <a:rPr lang="en-AU" sz="1000" dirty="0"/>
              <a:t>This resource is a guide only and should be used as an aid to develop and supplement your Emergency Management Plan. </a:t>
            </a:r>
            <a:r>
              <a:rPr lang="en-US" sz="1000" dirty="0"/>
              <a:t>Please adapt it as appropriate to ensure relevance to your facility and services. </a:t>
            </a:r>
          </a:p>
          <a:p>
            <a:endParaRPr lang="en-US" sz="500" dirty="0"/>
          </a:p>
          <a:p>
            <a:r>
              <a:rPr lang="en-US" sz="1000" dirty="0"/>
              <a:t>Please use or adapt any of the suggested contact tiles/boxes as required.</a:t>
            </a:r>
          </a:p>
          <a:p>
            <a:endParaRPr lang="en-US" sz="500" dirty="0"/>
          </a:p>
          <a:p>
            <a:r>
              <a:rPr lang="en-US" sz="1000" dirty="0"/>
              <a:t>Arrange tiles in the most appropriate order for your facility and delete any unnecessary contact tiles. </a:t>
            </a:r>
          </a:p>
          <a:p>
            <a:endParaRPr lang="en-US" sz="500" dirty="0"/>
          </a:p>
          <a:p>
            <a:r>
              <a:rPr lang="en-US" sz="1000" dirty="0"/>
              <a:t>If you would like to add tiles and lines copy, paste and locate a tile and vary the text as required</a:t>
            </a:r>
          </a:p>
        </p:txBody>
      </p:sp>
    </p:spTree>
    <p:extLst>
      <p:ext uri="{BB962C8B-B14F-4D97-AF65-F5344CB8AC3E}">
        <p14:creationId xmlns:p14="http://schemas.microsoft.com/office/powerpoint/2010/main" val="1854560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837B29B15B0F4C8E944F501DC9554C" ma:contentTypeVersion="3" ma:contentTypeDescription="Create a new document." ma:contentTypeScope="" ma:versionID="742c1b615d1c85084ac60a45f7d4878e">
  <xsd:schema xmlns:xsd="http://www.w3.org/2001/XMLSchema" xmlns:xs="http://www.w3.org/2001/XMLSchema" xmlns:p="http://schemas.microsoft.com/office/2006/metadata/properties" xmlns:ns2="bb5ce4db-eb21-467d-b968-528655912a38" targetNamespace="http://schemas.microsoft.com/office/2006/metadata/properties" ma:root="true" ma:fieldsID="16d0a27a9a6b576d2aff482f8eb37c1a" ns2:_="">
    <xsd:import namespace="bb5ce4db-eb21-467d-b968-528655912a38"/>
    <xsd:element name="properties">
      <xsd:complexType>
        <xsd:sequence>
          <xsd:element name="documentManagement">
            <xsd:complexType>
              <xsd:all>
                <xsd:element ref="ns2:Topic"/>
                <xsd:element ref="ns2: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5ce4db-eb21-467d-b968-528655912a38" elementFormDefault="qualified">
    <xsd:import namespace="http://schemas.microsoft.com/office/2006/documentManagement/types"/>
    <xsd:import namespace="http://schemas.microsoft.com/office/infopath/2007/PartnerControls"/>
    <xsd:element name="Topic" ma:index="8" ma:displayName="Topic" ma:list="{be22996b-4de5-44e4-8aae-d6a5ca3a4d30}" ma:internalName="Topic" ma:showField="Title">
      <xsd:simpleType>
        <xsd:restriction base="dms:Lookup"/>
      </xsd:simpleType>
    </xsd:element>
    <xsd:element name="Expired" ma:index="10" nillable="true" ma:displayName="Expired" ma:default="0" ma:internalName="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pic xmlns="bb5ce4db-eb21-467d-b968-528655912a38">107</Topic>
    <Expired xmlns="bb5ce4db-eb21-467d-b968-528655912a38">false</Expired>
  </documentManagement>
</p:properties>
</file>

<file path=customXml/item4.xml><?xml version="1.0" encoding="utf-8"?>
<ct:contentTypeSchema xmlns:ct="http://schemas.microsoft.com/office/2006/metadata/contentType" xmlns:ma="http://schemas.microsoft.com/office/2006/metadata/properties/metaAttributes" ct:_="" ma:_="" ma:contentTypeName="DET Document" ma:contentTypeID="0x010100C1A95F885C0B4A62AE4D0515D220750C0099FFAB071F5945479E6AACF900F657F9" ma:contentTypeVersion="15" ma:contentTypeDescription="DET Document" ma:contentTypeScope="" ma:versionID="5161a7a41a254738e9cee68c12bdf652">
  <xsd:schema xmlns:xsd="http://www.w3.org/2001/XMLSchema" xmlns:xs="http://www.w3.org/2001/XMLSchema" xmlns:p="http://schemas.microsoft.com/office/2006/metadata/properties" xmlns:ns1="http://schemas.microsoft.com/sharepoint/v3" xmlns:ns2="http://schemas.microsoft.com/Sharepoint/v3" xmlns:ns3="0cef8406-c5f7-4435-841a-750b59bfaa60" xmlns:ns4="0fd33b2d-21e8-4b50-be0c-c57d78551f41" targetNamespace="http://schemas.microsoft.com/office/2006/metadata/properties" ma:root="true" ma:fieldsID="ddcfd98b655c8b9b326cacfc1ea835b1" ns1:_="" ns2:_="" ns3:_="" ns4:_="">
    <xsd:import namespace="http://schemas.microsoft.com/sharepoint/v3"/>
    <xsd:import namespace="http://schemas.microsoft.com/Sharepoint/v3"/>
    <xsd:import namespace="0cef8406-c5f7-4435-841a-750b59bfaa60"/>
    <xsd:import namespace="0fd33b2d-21e8-4b50-be0c-c57d78551f41"/>
    <xsd:element name="properties">
      <xsd:complexType>
        <xsd:sequence>
          <xsd:element name="documentManagement">
            <xsd:complexType>
              <xsd:all>
                <xsd:element ref="ns2:DET_EDRMS_Date" minOccurs="0"/>
                <xsd:element ref="ns2:DET_EDRMS_Author" minOccurs="0"/>
                <xsd:element ref="ns3:TaxCatchAll" minOccurs="0"/>
                <xsd:element ref="ns3:TaxCatchAllLabel" minOccurs="0"/>
                <xsd:element ref="ns2:DET_EDRMS_Description" minOccurs="0"/>
                <xsd:element ref="ns1:PublishingContactName" minOccurs="0"/>
                <xsd:element ref="ns4:Region" minOccurs="0"/>
                <xsd:element ref="ns4:Year" minOccurs="0"/>
                <xsd:element ref="ns4:Topic"/>
                <xsd:element ref="ns4:Subtopic"/>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13"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format="DateOnly" ma:internalName="DET_EDRMS_Date">
      <xsd:simpleType>
        <xsd:restriction base="dms:DateTime"/>
      </xsd:simpleType>
    </xsd:element>
    <xsd:element name="DET_EDRMS_Author" ma:index="9" nillable="true" ma:displayName="Author" ma:internalName="DET_EDRMS_Author">
      <xsd:simpleType>
        <xsd:restriction base="dms:Text">
          <xsd:maxLength value="255"/>
        </xsd:restriction>
      </xsd:simpleType>
    </xsd:element>
    <xsd:element name="DET_EDRMS_Description" ma:index="12" nillable="true" ma:displayName="Document Description" ma:description="" ma:internalName="DET_EDRMS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ef8406-c5f7-4435-841a-750b59bfaa60"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caab1fef-9415-4062-b4b6-823545c66dff}" ma:internalName="TaxCatchAll" ma:readOnly="false" ma:showField="CatchAllData" ma:web="0cef8406-c5f7-4435-841a-750b59bfaa60">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caab1fef-9415-4062-b4b6-823545c66dff}" ma:internalName="TaxCatchAllLabel" ma:readOnly="true" ma:showField="CatchAllDataLabel" ma:web="0cef8406-c5f7-4435-841a-750b59bfaa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d33b2d-21e8-4b50-be0c-c57d78551f41" elementFormDefault="qualified">
    <xsd:import namespace="http://schemas.microsoft.com/office/2006/documentManagement/types"/>
    <xsd:import namespace="http://schemas.microsoft.com/office/infopath/2007/PartnerControls"/>
    <xsd:element name="Region" ma:index="14" nillable="true" ma:displayName="Region" ma:format="Dropdown" ma:internalName="Region">
      <xsd:simpleType>
        <xsd:restriction base="dms:Choice">
          <xsd:enumeration value="NE"/>
          <xsd:enumeration value="NW"/>
          <xsd:enumeration value="SE"/>
          <xsd:enumeration value="SW"/>
        </xsd:restriction>
      </xsd:simpleType>
    </xsd:element>
    <xsd:element name="Year" ma:index="15" nillable="true" ma:displayName="Year" ma:format="Dropdown" ma:hidden="true" ma:internalName="Year" ma:readOnly="false">
      <xsd:simpleType>
        <xsd:restriction base="dms:Choice">
          <xsd:enumeration value="2013"/>
          <xsd:enumeration value="2014"/>
          <xsd:enumeration value="2015"/>
          <xsd:enumeration value="2016"/>
          <xsd:enumeration value="2017"/>
          <xsd:enumeration value="2018"/>
          <xsd:enumeration value="2019"/>
          <xsd:enumeration value="2020"/>
          <xsd:enumeration value="2021"/>
        </xsd:restriction>
      </xsd:simpleType>
    </xsd:element>
    <xsd:element name="Topic" ma:index="16" ma:displayName="Topic" ma:format="Dropdown" ma:internalName="Topic">
      <xsd:simpleType>
        <xsd:union memberTypes="dms:Text">
          <xsd:simpleType>
            <xsd:restriction base="dms:Choice">
              <xsd:enumeration value="BARR"/>
              <xsd:enumeration value="Bushfire Preparedness"/>
              <xsd:enumeration value="Catholic SAL"/>
              <xsd:enumeration value="Corporate Emergency Management"/>
              <xsd:enumeration value="Corporate Security"/>
              <xsd:enumeration value="Critical Incident"/>
              <xsd:enumeration value="EM Applications"/>
              <xsd:enumeration value="EM Planning"/>
              <xsd:enumeration value="EM Plan Converter"/>
              <xsd:enumeration value="EM Sharepoint Sites"/>
              <xsd:enumeration value="EM Toolkit"/>
              <xsd:enumeration value="Extreme Day FDR"/>
              <xsd:enumeration value="First Aid"/>
              <xsd:enumeration value="HR"/>
              <xsd:enumeration value="Incident Reporting"/>
              <xsd:enumeration value="IMT"/>
              <xsd:enumeration value="IRIS"/>
              <xsd:enumeration value="Operational Readiness"/>
              <xsd:enumeration value="Report for Support"/>
              <xsd:enumeration value="Risk and Consequence"/>
              <xsd:enumeration value="Social Cohesion"/>
              <xsd:enumeration value="Student Activity Locator"/>
              <xsd:enumeration value="Situation Report"/>
              <xsd:enumeration value="Risk and Consequence"/>
              <xsd:enumeration value="Security and Emergency Management Division"/>
              <xsd:enumeration value="SCRC"/>
              <xsd:enumeration value="SEMC"/>
              <xsd:enumeration value="Situation Report"/>
              <xsd:enumeration value="Statement of Strategic Intent"/>
              <xsd:enumeration value="Trauma"/>
              <xsd:enumeration value="1. SEMD Leave Calendar"/>
              <xsd:enumeration value="VSBA"/>
            </xsd:restriction>
          </xsd:simpleType>
        </xsd:union>
      </xsd:simpleType>
    </xsd:element>
    <xsd:element name="Subtopic" ma:index="17" ma:displayName="Subtopic" ma:format="Dropdown" ma:internalName="Subtopic">
      <xsd:simpleType>
        <xsd:union memberTypes="dms:Text">
          <xsd:simpleType>
            <xsd:restriction base="dms:Choice">
              <xsd:enumeration value="BAL Assessments"/>
              <xsd:enumeration value="Contents Page"/>
              <xsd:enumeration value="Defibrillator"/>
              <xsd:enumeration value="FAQ Questionnaires"/>
              <xsd:enumeration value="First Aid Certificates"/>
              <xsd:enumeration value="First Aid Officers"/>
              <xsd:enumeration value="First Aid Summary Sheets"/>
              <xsd:enumeration value="Flowcharts"/>
              <xsd:enumeration value="Guidelines"/>
              <xsd:enumeration value="Maps"/>
              <xsd:enumeration value="Passwords and User IDs"/>
              <xsd:enumeration value="Plans"/>
              <xsd:enumeration value="Previous Security Reviews"/>
              <xsd:enumeration value="Procedures"/>
              <xsd:enumeration value="Project Charters"/>
              <xsd:enumeration value="Resources"/>
              <xsd:enumeration value="School Assessments - Bushfire SIPs"/>
              <xsd:enumeration value="User Guides"/>
              <xsd:enumeration value="Warden and First Aid Officer Registers"/>
              <xsd:enumeration value="Neighbourhood Safer Places (NSPs)"/>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9270C4-64F0-4E9D-8C4C-D2FA8FB843F0}"/>
</file>

<file path=customXml/itemProps2.xml><?xml version="1.0" encoding="utf-8"?>
<ds:datastoreItem xmlns:ds="http://schemas.openxmlformats.org/officeDocument/2006/customXml" ds:itemID="{2F6F9AB9-52DB-490A-8C83-95A05235294D}">
  <ds:schemaRefs>
    <ds:schemaRef ds:uri="http://schemas.microsoft.com/sharepoint/v3/contenttype/forms"/>
  </ds:schemaRefs>
</ds:datastoreItem>
</file>

<file path=customXml/itemProps3.xml><?xml version="1.0" encoding="utf-8"?>
<ds:datastoreItem xmlns:ds="http://schemas.openxmlformats.org/officeDocument/2006/customXml" ds:itemID="{F1F1665E-669D-47E8-A71C-497534CE110D}">
  <ds:schemaRefs>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schemas.microsoft.com/Sharepoint/v3"/>
    <ds:schemaRef ds:uri="http://schemas.microsoft.com/sharepoint/v3"/>
    <ds:schemaRef ds:uri="http://purl.org/dc/terms/"/>
    <ds:schemaRef ds:uri="0fd33b2d-21e8-4b50-be0c-c57d78551f41"/>
    <ds:schemaRef ds:uri="0cef8406-c5f7-4435-841a-750b59bfaa60"/>
    <ds:schemaRef ds:uri="http://purl.org/dc/dcmitype/"/>
  </ds:schemaRefs>
</ds:datastoreItem>
</file>

<file path=customXml/itemProps4.xml><?xml version="1.0" encoding="utf-8"?>
<ds:datastoreItem xmlns:ds="http://schemas.openxmlformats.org/officeDocument/2006/customXml" ds:itemID="{C7542CFC-045B-44DD-AC72-0D43A19539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0cef8406-c5f7-4435-841a-750b59bfaa60"/>
    <ds:schemaRef ds:uri="0fd33b2d-21e8-4b50-be0c-c57d78551f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486</TotalTime>
  <Words>239</Words>
  <Application>Microsoft Office PowerPoint</Application>
  <PresentationFormat>Widescreen</PresentationFormat>
  <Paragraphs>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Montague, Rosemary J</dc:creator>
  <cp:lastModifiedBy>Paul Casha</cp:lastModifiedBy>
  <cp:revision>14</cp:revision>
  <dcterms:created xsi:type="dcterms:W3CDTF">2019-02-08T00:02:04Z</dcterms:created>
  <dcterms:modified xsi:type="dcterms:W3CDTF">2022-02-10T02:02:20Z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0x0101008D837B29B15B0F4C8E944F501DC9554C</vt:lpwstr>
  </property>
  <property fmtid="{D5CDD505-2E9C-101B-9397-08002B2CF9AE}" pid="3" name="RecordPoint_WorkflowType">
    <vt:lpwstr>ActiveSubmitStub</vt:lpwstr>
  </property>
  <property fmtid="{D5CDD505-2E9C-101B-9397-08002B2CF9AE}" pid="4" name="RecordPoint_ActiveItemSiteId">
    <vt:lpwstr>{61b3ca93-a8bf-4c99-aff3-b46cc7f4149e}</vt:lpwstr>
  </property>
  <property fmtid="{D5CDD505-2E9C-101B-9397-08002B2CF9AE}" pid="5" name="RecordPoint_ActiveItemListId">
    <vt:lpwstr>{0fd33b2d-21e8-4b50-be0c-c57d78551f41}</vt:lpwstr>
  </property>
  <property fmtid="{D5CDD505-2E9C-101B-9397-08002B2CF9AE}" pid="6" name="RecordPoint_ActiveItemUniqueId">
    <vt:lpwstr>{603ca6d1-bfc1-4492-bc77-307483a8d608}</vt:lpwstr>
  </property>
  <property fmtid="{D5CDD505-2E9C-101B-9397-08002B2CF9AE}" pid="7" name="RecordPoint_ActiveItemWebId">
    <vt:lpwstr>{0cef8406-c5f7-4435-841a-750b59bfaa60}</vt:lpwstr>
  </property>
  <property fmtid="{D5CDD505-2E9C-101B-9397-08002B2CF9AE}" pid="8" name="RecordPoint_RecordNumberSubmitted">
    <vt:lpwstr>R20211749925</vt:lpwstr>
  </property>
  <property fmtid="{D5CDD505-2E9C-101B-9397-08002B2CF9AE}" pid="9" name="RecordPoint_SubmissionCompleted">
    <vt:lpwstr>2021-07-26T17:07:00.4964040+10:00</vt:lpwstr>
  </property>
</Properties>
</file>