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49" r:id="rId2"/>
  </p:sldMasterIdLst>
  <p:notesMasterIdLst>
    <p:notesMasterId r:id="rId29"/>
  </p:notesMasterIdLst>
  <p:handoutMasterIdLst>
    <p:handoutMasterId r:id="rId30"/>
  </p:handoutMasterIdLst>
  <p:sldIdLst>
    <p:sldId id="629" r:id="rId3"/>
    <p:sldId id="681" r:id="rId4"/>
    <p:sldId id="717" r:id="rId5"/>
    <p:sldId id="719" r:id="rId6"/>
    <p:sldId id="720" r:id="rId7"/>
    <p:sldId id="721" r:id="rId8"/>
    <p:sldId id="724" r:id="rId9"/>
    <p:sldId id="698" r:id="rId10"/>
    <p:sldId id="722" r:id="rId11"/>
    <p:sldId id="705" r:id="rId12"/>
    <p:sldId id="691" r:id="rId13"/>
    <p:sldId id="697" r:id="rId14"/>
    <p:sldId id="704" r:id="rId15"/>
    <p:sldId id="706" r:id="rId16"/>
    <p:sldId id="726" r:id="rId17"/>
    <p:sldId id="687" r:id="rId18"/>
    <p:sldId id="707" r:id="rId19"/>
    <p:sldId id="708" r:id="rId20"/>
    <p:sldId id="693" r:id="rId21"/>
    <p:sldId id="699" r:id="rId22"/>
    <p:sldId id="710" r:id="rId23"/>
    <p:sldId id="711" r:id="rId24"/>
    <p:sldId id="694" r:id="rId25"/>
    <p:sldId id="712" r:id="rId26"/>
    <p:sldId id="702" r:id="rId27"/>
    <p:sldId id="684" r:id="rId28"/>
  </p:sldIdLst>
  <p:sldSz cx="9906000" cy="6858000" type="A4"/>
  <p:notesSz cx="6797675" cy="9926638"/>
  <p:defaultTextStyle>
    <a:defPPr>
      <a:defRPr lang="en-US"/>
    </a:defPPr>
    <a:lvl1pPr algn="l" defTabSz="455613" rtl="0" fontAlgn="base">
      <a:spcBef>
        <a:spcPct val="0"/>
      </a:spcBef>
      <a:spcAft>
        <a:spcPct val="0"/>
      </a:spcAft>
      <a:defRPr b="1" kern="1200">
        <a:solidFill>
          <a:schemeClr val="tx1"/>
        </a:solidFill>
        <a:latin typeface="Arial" charset="0"/>
        <a:ea typeface="ＭＳ Ｐゴシック" pitchFamily="34" charset="-128"/>
        <a:cs typeface="+mn-cs"/>
      </a:defRPr>
    </a:lvl1pPr>
    <a:lvl2pPr marL="455613" indent="1588" algn="l" defTabSz="455613" rtl="0" fontAlgn="base">
      <a:spcBef>
        <a:spcPct val="0"/>
      </a:spcBef>
      <a:spcAft>
        <a:spcPct val="0"/>
      </a:spcAft>
      <a:defRPr b="1" kern="1200">
        <a:solidFill>
          <a:schemeClr val="tx1"/>
        </a:solidFill>
        <a:latin typeface="Arial" charset="0"/>
        <a:ea typeface="ＭＳ Ｐゴシック" pitchFamily="34" charset="-128"/>
        <a:cs typeface="+mn-cs"/>
      </a:defRPr>
    </a:lvl2pPr>
    <a:lvl3pPr marL="912813" indent="1588" algn="l" defTabSz="455613" rtl="0" fontAlgn="base">
      <a:spcBef>
        <a:spcPct val="0"/>
      </a:spcBef>
      <a:spcAft>
        <a:spcPct val="0"/>
      </a:spcAft>
      <a:defRPr b="1" kern="1200">
        <a:solidFill>
          <a:schemeClr val="tx1"/>
        </a:solidFill>
        <a:latin typeface="Arial" charset="0"/>
        <a:ea typeface="ＭＳ Ｐゴシック" pitchFamily="34" charset="-128"/>
        <a:cs typeface="+mn-cs"/>
      </a:defRPr>
    </a:lvl3pPr>
    <a:lvl4pPr marL="1370013" indent="1588" algn="l" defTabSz="455613" rtl="0" fontAlgn="base">
      <a:spcBef>
        <a:spcPct val="0"/>
      </a:spcBef>
      <a:spcAft>
        <a:spcPct val="0"/>
      </a:spcAft>
      <a:defRPr b="1" kern="1200">
        <a:solidFill>
          <a:schemeClr val="tx1"/>
        </a:solidFill>
        <a:latin typeface="Arial" charset="0"/>
        <a:ea typeface="ＭＳ Ｐゴシック" pitchFamily="34" charset="-128"/>
        <a:cs typeface="+mn-cs"/>
      </a:defRPr>
    </a:lvl4pPr>
    <a:lvl5pPr marL="1827213" indent="1588" algn="l" defTabSz="455613"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8EE"/>
    <a:srgbClr val="C5DFFF"/>
    <a:srgbClr val="FBD7C7"/>
    <a:srgbClr val="CCECFF"/>
    <a:srgbClr val="9999FF"/>
    <a:srgbClr val="A70240"/>
    <a:srgbClr val="FFFF00"/>
    <a:srgbClr val="122B4A"/>
    <a:srgbClr val="B2B2B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7" autoAdjust="0"/>
    <p:restoredTop sz="66391" autoAdjust="0"/>
  </p:normalViewPr>
  <p:slideViewPr>
    <p:cSldViewPr snapToObjects="1">
      <p:cViewPr>
        <p:scale>
          <a:sx n="66" d="100"/>
          <a:sy n="66" d="100"/>
        </p:scale>
        <p:origin x="-1368" y="-5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2"/>
    </p:cViewPr>
  </p:sorterViewPr>
  <p:notesViewPr>
    <p:cSldViewPr snapToObjects="1">
      <p:cViewPr varScale="1">
        <p:scale>
          <a:sx n="79" d="100"/>
          <a:sy n="79" d="100"/>
        </p:scale>
        <p:origin x="-210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0221A-7867-47EA-9475-15C95A1C7A1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AU"/>
        </a:p>
      </dgm:t>
    </dgm:pt>
    <dgm:pt modelId="{FF02A1ED-6B61-4704-AF29-E5D0EF346F4E}">
      <dgm:prSet phldrT="[Text]"/>
      <dgm:spPr/>
      <dgm:t>
        <a:bodyPr/>
        <a:lstStyle/>
        <a:p>
          <a:r>
            <a:rPr lang="en-AU" dirty="0" smtClean="0"/>
            <a:t>Communities of Practice</a:t>
          </a:r>
          <a:endParaRPr lang="en-AU" dirty="0"/>
        </a:p>
      </dgm:t>
    </dgm:pt>
    <dgm:pt modelId="{AC0533E9-8482-43E5-A059-36F167505EB9}" type="parTrans" cxnId="{A667BA79-BB31-4EEC-9FB8-DD4292E8081B}">
      <dgm:prSet/>
      <dgm:spPr/>
      <dgm:t>
        <a:bodyPr/>
        <a:lstStyle/>
        <a:p>
          <a:endParaRPr lang="en-AU"/>
        </a:p>
      </dgm:t>
    </dgm:pt>
    <dgm:pt modelId="{B42B1F37-6E30-4FCE-BB57-A4EE6225C1BE}" type="sibTrans" cxnId="{A667BA79-BB31-4EEC-9FB8-DD4292E8081B}">
      <dgm:prSet/>
      <dgm:spPr/>
      <dgm:t>
        <a:bodyPr/>
        <a:lstStyle/>
        <a:p>
          <a:endParaRPr lang="en-AU"/>
        </a:p>
      </dgm:t>
    </dgm:pt>
    <dgm:pt modelId="{5306D2DD-3FA9-4A86-9631-36EE973B2702}">
      <dgm:prSet phldrT="[Text]"/>
      <dgm:spPr/>
      <dgm:t>
        <a:bodyPr/>
        <a:lstStyle/>
        <a:p>
          <a:r>
            <a:rPr lang="en-AU" b="1" dirty="0" smtClean="0"/>
            <a:t>Common interests</a:t>
          </a:r>
          <a:endParaRPr lang="en-AU" b="1" dirty="0"/>
        </a:p>
      </dgm:t>
    </dgm:pt>
    <dgm:pt modelId="{842425CB-E30C-4498-8B79-8ED18F58A3ED}" type="parTrans" cxnId="{2B8B26FA-0CEC-4219-9685-94C01B93C775}">
      <dgm:prSet/>
      <dgm:spPr/>
      <dgm:t>
        <a:bodyPr/>
        <a:lstStyle/>
        <a:p>
          <a:endParaRPr lang="en-AU"/>
        </a:p>
      </dgm:t>
    </dgm:pt>
    <dgm:pt modelId="{70AE708E-A711-44A8-BA26-D56953EF13F4}" type="sibTrans" cxnId="{2B8B26FA-0CEC-4219-9685-94C01B93C775}">
      <dgm:prSet/>
      <dgm:spPr/>
      <dgm:t>
        <a:bodyPr/>
        <a:lstStyle/>
        <a:p>
          <a:endParaRPr lang="en-AU"/>
        </a:p>
      </dgm:t>
    </dgm:pt>
    <dgm:pt modelId="{7498F6AE-ADF0-4F99-83CC-9713AC655F20}">
      <dgm:prSet phldrT="[Text]"/>
      <dgm:spPr/>
      <dgm:t>
        <a:bodyPr/>
        <a:lstStyle/>
        <a:p>
          <a:r>
            <a:rPr lang="en-AU" b="1" dirty="0" smtClean="0"/>
            <a:t>One organisation or many</a:t>
          </a:r>
          <a:endParaRPr lang="en-AU" b="1" dirty="0"/>
        </a:p>
      </dgm:t>
    </dgm:pt>
    <dgm:pt modelId="{E6C60FDA-13D0-49E5-87AC-0F2895E04A91}" type="parTrans" cxnId="{73B6700E-FE0D-466F-B56C-83C4DC6328F0}">
      <dgm:prSet/>
      <dgm:spPr/>
      <dgm:t>
        <a:bodyPr/>
        <a:lstStyle/>
        <a:p>
          <a:endParaRPr lang="en-AU"/>
        </a:p>
      </dgm:t>
    </dgm:pt>
    <dgm:pt modelId="{74D4385F-DD74-4439-BE4D-6F2A65ABF61A}" type="sibTrans" cxnId="{73B6700E-FE0D-466F-B56C-83C4DC6328F0}">
      <dgm:prSet/>
      <dgm:spPr/>
      <dgm:t>
        <a:bodyPr/>
        <a:lstStyle/>
        <a:p>
          <a:endParaRPr lang="en-AU"/>
        </a:p>
      </dgm:t>
    </dgm:pt>
    <dgm:pt modelId="{F148906C-1465-495B-B22C-DC8629BAB008}">
      <dgm:prSet phldrT="[Text]" phldr="1" custScaleX="152313" custScaleY="106150" custRadScaleRad="123624" custRadScaleInc="0"/>
      <dgm:spPr/>
      <dgm:t>
        <a:bodyPr/>
        <a:lstStyle/>
        <a:p>
          <a:endParaRPr lang="en-AU"/>
        </a:p>
      </dgm:t>
    </dgm:pt>
    <dgm:pt modelId="{3803E2BE-053C-405C-A7C8-80B5C4AC7590}" type="parTrans" cxnId="{5C21A2A2-9089-46A4-861D-931EBAF77515}">
      <dgm:prSet/>
      <dgm:spPr/>
      <dgm:t>
        <a:bodyPr/>
        <a:lstStyle/>
        <a:p>
          <a:endParaRPr lang="en-AU"/>
        </a:p>
      </dgm:t>
    </dgm:pt>
    <dgm:pt modelId="{1133022E-58A5-415E-B69B-007E9A1A599A}" type="sibTrans" cxnId="{5C21A2A2-9089-46A4-861D-931EBAF77515}">
      <dgm:prSet/>
      <dgm:spPr/>
      <dgm:t>
        <a:bodyPr/>
        <a:lstStyle/>
        <a:p>
          <a:endParaRPr lang="en-AU"/>
        </a:p>
      </dgm:t>
    </dgm:pt>
    <dgm:pt modelId="{68F72D03-97CF-485A-92D3-9552DC696882}">
      <dgm:prSet phldrT="[Text]" phldr="1" custScaleX="152313" custScaleY="106150" custRadScaleRad="123624" custRadScaleInc="0"/>
      <dgm:spPr/>
      <dgm:t>
        <a:bodyPr/>
        <a:lstStyle/>
        <a:p>
          <a:endParaRPr lang="en-AU"/>
        </a:p>
      </dgm:t>
    </dgm:pt>
    <dgm:pt modelId="{6EC072D6-E715-42F9-B0A1-B452CFCA6DA0}" type="parTrans" cxnId="{FF8A8395-5B59-4E4C-B0BB-32DD18331AAD}">
      <dgm:prSet/>
      <dgm:spPr/>
      <dgm:t>
        <a:bodyPr/>
        <a:lstStyle/>
        <a:p>
          <a:endParaRPr lang="en-AU"/>
        </a:p>
      </dgm:t>
    </dgm:pt>
    <dgm:pt modelId="{2A44FD13-2EBD-463A-8B60-8FAD7217F144}" type="sibTrans" cxnId="{FF8A8395-5B59-4E4C-B0BB-32DD18331AAD}">
      <dgm:prSet/>
      <dgm:spPr/>
      <dgm:t>
        <a:bodyPr/>
        <a:lstStyle/>
        <a:p>
          <a:endParaRPr lang="en-AU"/>
        </a:p>
      </dgm:t>
    </dgm:pt>
    <dgm:pt modelId="{75B3D8B4-E416-4A21-AD9E-BE294CFCDE17}">
      <dgm:prSet phldrT="[Text]" phldr="1" custScaleX="152313" custScaleY="106150" custRadScaleRad="123624" custRadScaleInc="0"/>
      <dgm:spPr/>
      <dgm:t>
        <a:bodyPr/>
        <a:lstStyle/>
        <a:p>
          <a:endParaRPr lang="en-AU"/>
        </a:p>
      </dgm:t>
    </dgm:pt>
    <dgm:pt modelId="{81E0C163-646C-4379-A0AA-D897DEFB9FC1}" type="parTrans" cxnId="{8ACB45A8-40A4-42C0-97E4-23E77BBC9CA4}">
      <dgm:prSet/>
      <dgm:spPr/>
      <dgm:t>
        <a:bodyPr/>
        <a:lstStyle/>
        <a:p>
          <a:endParaRPr lang="en-AU"/>
        </a:p>
      </dgm:t>
    </dgm:pt>
    <dgm:pt modelId="{F01ACE6E-2F46-4FAB-B8E0-92DECD2D023C}" type="sibTrans" cxnId="{8ACB45A8-40A4-42C0-97E4-23E77BBC9CA4}">
      <dgm:prSet/>
      <dgm:spPr/>
      <dgm:t>
        <a:bodyPr/>
        <a:lstStyle/>
        <a:p>
          <a:endParaRPr lang="en-AU"/>
        </a:p>
      </dgm:t>
    </dgm:pt>
    <dgm:pt modelId="{721BBF52-2B2F-476F-A002-E2C060E3F5A3}">
      <dgm:prSet phldrT="[Text]" phldr="1" custScaleX="152313" custScaleY="106150" custRadScaleRad="121840" custRadScaleInc="2366"/>
      <dgm:spPr/>
      <dgm:t>
        <a:bodyPr/>
        <a:lstStyle/>
        <a:p>
          <a:endParaRPr lang="en-AU"/>
        </a:p>
      </dgm:t>
    </dgm:pt>
    <dgm:pt modelId="{F98FEEED-5241-4A80-B9DA-508AFCC4EEE0}" type="parTrans" cxnId="{998C82F7-EBD9-46C5-840E-581A2FD8C815}">
      <dgm:prSet/>
      <dgm:spPr/>
      <dgm:t>
        <a:bodyPr/>
        <a:lstStyle/>
        <a:p>
          <a:endParaRPr lang="en-AU"/>
        </a:p>
      </dgm:t>
    </dgm:pt>
    <dgm:pt modelId="{6993885E-E3F2-4851-A4D6-FC4E9B231CB8}" type="sibTrans" cxnId="{998C82F7-EBD9-46C5-840E-581A2FD8C815}">
      <dgm:prSet/>
      <dgm:spPr/>
      <dgm:t>
        <a:bodyPr/>
        <a:lstStyle/>
        <a:p>
          <a:endParaRPr lang="en-AU"/>
        </a:p>
      </dgm:t>
    </dgm:pt>
    <dgm:pt modelId="{3F2F703F-774D-4119-9A4E-7229C82FB5CE}">
      <dgm:prSet phldrT="[Text]"/>
      <dgm:spPr/>
      <dgm:t>
        <a:bodyPr/>
        <a:lstStyle/>
        <a:p>
          <a:r>
            <a:rPr lang="en-AU" b="1" dirty="0" smtClean="0"/>
            <a:t>Long term benefits</a:t>
          </a:r>
          <a:endParaRPr lang="en-AU" b="1" dirty="0"/>
        </a:p>
      </dgm:t>
    </dgm:pt>
    <dgm:pt modelId="{80E8FFC9-7BC1-4E97-9F69-58D4DE0056BA}" type="parTrans" cxnId="{805F1CE7-5EF7-4442-B684-4E5ED6729199}">
      <dgm:prSet/>
      <dgm:spPr/>
      <dgm:t>
        <a:bodyPr/>
        <a:lstStyle/>
        <a:p>
          <a:endParaRPr lang="en-AU"/>
        </a:p>
      </dgm:t>
    </dgm:pt>
    <dgm:pt modelId="{1EA1C8C5-448A-4FF5-A14D-93ACE37C8B48}" type="sibTrans" cxnId="{805F1CE7-5EF7-4442-B684-4E5ED6729199}">
      <dgm:prSet/>
      <dgm:spPr/>
      <dgm:t>
        <a:bodyPr/>
        <a:lstStyle/>
        <a:p>
          <a:endParaRPr lang="en-AU"/>
        </a:p>
      </dgm:t>
    </dgm:pt>
    <dgm:pt modelId="{AC89A838-437D-41C3-B06D-AEEC6E73C715}">
      <dgm:prSet phldrT="[Text]"/>
      <dgm:spPr/>
      <dgm:t>
        <a:bodyPr/>
        <a:lstStyle/>
        <a:p>
          <a:r>
            <a:rPr lang="en-AU" b="1" dirty="0" smtClean="0"/>
            <a:t>Often informal</a:t>
          </a:r>
          <a:endParaRPr lang="en-AU" b="1" dirty="0"/>
        </a:p>
      </dgm:t>
    </dgm:pt>
    <dgm:pt modelId="{190E13D7-6F85-406B-B59C-E9AD45326DC9}" type="parTrans" cxnId="{E32D7DAC-F67C-4170-9573-3ED503DEFA54}">
      <dgm:prSet/>
      <dgm:spPr/>
      <dgm:t>
        <a:bodyPr/>
        <a:lstStyle/>
        <a:p>
          <a:endParaRPr lang="en-AU"/>
        </a:p>
      </dgm:t>
    </dgm:pt>
    <dgm:pt modelId="{24B8DD63-AF84-4BDC-905F-035A96B6DE31}" type="sibTrans" cxnId="{E32D7DAC-F67C-4170-9573-3ED503DEFA54}">
      <dgm:prSet/>
      <dgm:spPr/>
      <dgm:t>
        <a:bodyPr/>
        <a:lstStyle/>
        <a:p>
          <a:endParaRPr lang="en-AU"/>
        </a:p>
      </dgm:t>
    </dgm:pt>
    <dgm:pt modelId="{D418576F-1538-43AE-B68A-3DE4CCD08E15}">
      <dgm:prSet phldrT="[Text]"/>
      <dgm:spPr/>
      <dgm:t>
        <a:bodyPr/>
        <a:lstStyle/>
        <a:p>
          <a:r>
            <a:rPr lang="en-AU" b="1" dirty="0" smtClean="0"/>
            <a:t>Professional skills</a:t>
          </a:r>
          <a:endParaRPr lang="en-AU" b="1" dirty="0"/>
        </a:p>
      </dgm:t>
    </dgm:pt>
    <dgm:pt modelId="{02BC71F7-629E-49B7-95D9-A8C86BA54649}" type="parTrans" cxnId="{02073907-DB69-45EC-9944-04644B3589EC}">
      <dgm:prSet/>
      <dgm:spPr/>
      <dgm:t>
        <a:bodyPr/>
        <a:lstStyle/>
        <a:p>
          <a:endParaRPr lang="en-AU"/>
        </a:p>
      </dgm:t>
    </dgm:pt>
    <dgm:pt modelId="{324F37A3-F537-4832-8420-C25F775CD945}" type="sibTrans" cxnId="{02073907-DB69-45EC-9944-04644B3589EC}">
      <dgm:prSet/>
      <dgm:spPr/>
      <dgm:t>
        <a:bodyPr/>
        <a:lstStyle/>
        <a:p>
          <a:endParaRPr lang="en-AU"/>
        </a:p>
      </dgm:t>
    </dgm:pt>
    <dgm:pt modelId="{B8C44F71-0029-4133-896D-74469FD4072A}">
      <dgm:prSet phldrT="[Text]"/>
      <dgm:spPr/>
      <dgm:t>
        <a:bodyPr/>
        <a:lstStyle/>
        <a:p>
          <a:r>
            <a:rPr lang="en-AU" b="1" dirty="0" smtClean="0"/>
            <a:t>Good practice</a:t>
          </a:r>
          <a:endParaRPr lang="en-AU" b="1" dirty="0"/>
        </a:p>
      </dgm:t>
    </dgm:pt>
    <dgm:pt modelId="{0F469116-DAD5-4F67-A32B-0ACA600613CA}" type="parTrans" cxnId="{42598E1B-7270-404A-806A-7AE1135C9CE8}">
      <dgm:prSet/>
      <dgm:spPr/>
      <dgm:t>
        <a:bodyPr/>
        <a:lstStyle/>
        <a:p>
          <a:endParaRPr lang="en-AU"/>
        </a:p>
      </dgm:t>
    </dgm:pt>
    <dgm:pt modelId="{0860657D-57F4-4604-B37B-DF019FA48456}" type="sibTrans" cxnId="{42598E1B-7270-404A-806A-7AE1135C9CE8}">
      <dgm:prSet/>
      <dgm:spPr/>
      <dgm:t>
        <a:bodyPr/>
        <a:lstStyle/>
        <a:p>
          <a:endParaRPr lang="en-AU"/>
        </a:p>
      </dgm:t>
    </dgm:pt>
    <dgm:pt modelId="{AFD59B84-39AC-4085-A855-8A2B0BEEFCBB}" type="pres">
      <dgm:prSet presAssocID="{DC40221A-7867-47EA-9475-15C95A1C7A1A}" presName="composite" presStyleCnt="0">
        <dgm:presLayoutVars>
          <dgm:chMax val="1"/>
          <dgm:dir/>
          <dgm:resizeHandles val="exact"/>
        </dgm:presLayoutVars>
      </dgm:prSet>
      <dgm:spPr/>
      <dgm:t>
        <a:bodyPr/>
        <a:lstStyle/>
        <a:p>
          <a:endParaRPr lang="en-AU"/>
        </a:p>
      </dgm:t>
    </dgm:pt>
    <dgm:pt modelId="{8997D5D0-05CE-45CF-997B-83F0B6DEB5D6}" type="pres">
      <dgm:prSet presAssocID="{DC40221A-7867-47EA-9475-15C95A1C7A1A}" presName="radial" presStyleCnt="0">
        <dgm:presLayoutVars>
          <dgm:animLvl val="ctr"/>
        </dgm:presLayoutVars>
      </dgm:prSet>
      <dgm:spPr/>
    </dgm:pt>
    <dgm:pt modelId="{7100E3B4-5840-4037-B591-B605B5CFFD60}" type="pres">
      <dgm:prSet presAssocID="{FF02A1ED-6B61-4704-AF29-E5D0EF346F4E}" presName="centerShape" presStyleLbl="vennNode1" presStyleIdx="0" presStyleCnt="7" custScaleX="157103"/>
      <dgm:spPr/>
      <dgm:t>
        <a:bodyPr/>
        <a:lstStyle/>
        <a:p>
          <a:endParaRPr lang="en-AU"/>
        </a:p>
      </dgm:t>
    </dgm:pt>
    <dgm:pt modelId="{F68594EB-2766-4634-B1B7-BD72D511A25F}" type="pres">
      <dgm:prSet presAssocID="{5306D2DD-3FA9-4A86-9631-36EE973B2702}" presName="node" presStyleLbl="vennNode1" presStyleIdx="1" presStyleCnt="7" custScaleX="179894" custScaleY="115833" custRadScaleRad="96143" custRadScaleInc="25432">
        <dgm:presLayoutVars>
          <dgm:bulletEnabled val="1"/>
        </dgm:presLayoutVars>
      </dgm:prSet>
      <dgm:spPr/>
      <dgm:t>
        <a:bodyPr/>
        <a:lstStyle/>
        <a:p>
          <a:endParaRPr lang="en-AU"/>
        </a:p>
      </dgm:t>
    </dgm:pt>
    <dgm:pt modelId="{777B2CDB-6B1D-4C15-8440-DFAA3D960B05}" type="pres">
      <dgm:prSet presAssocID="{7498F6AE-ADF0-4F99-83CC-9713AC655F20}" presName="node" presStyleLbl="vennNode1" presStyleIdx="2" presStyleCnt="7" custScaleX="190312" custScaleY="101296" custRadScaleRad="160238" custRadScaleInc="27614">
        <dgm:presLayoutVars>
          <dgm:bulletEnabled val="1"/>
        </dgm:presLayoutVars>
      </dgm:prSet>
      <dgm:spPr/>
      <dgm:t>
        <a:bodyPr/>
        <a:lstStyle/>
        <a:p>
          <a:endParaRPr lang="en-AU"/>
        </a:p>
      </dgm:t>
    </dgm:pt>
    <dgm:pt modelId="{1A889C59-4AA9-4A6C-8EE6-45E837BD7186}" type="pres">
      <dgm:prSet presAssocID="{AC89A838-437D-41C3-B06D-AEEC6E73C715}" presName="node" presStyleLbl="vennNode1" presStyleIdx="3" presStyleCnt="7" custScaleX="188450" custRadScaleRad="149741" custRadScaleInc="-10467">
        <dgm:presLayoutVars>
          <dgm:bulletEnabled val="1"/>
        </dgm:presLayoutVars>
      </dgm:prSet>
      <dgm:spPr/>
      <dgm:t>
        <a:bodyPr/>
        <a:lstStyle/>
        <a:p>
          <a:endParaRPr lang="en-AU"/>
        </a:p>
      </dgm:t>
    </dgm:pt>
    <dgm:pt modelId="{1BECB2CC-9AF6-4C0F-B3EE-1617D7FB5E5E}" type="pres">
      <dgm:prSet presAssocID="{D418576F-1538-43AE-B68A-3DE4CCD08E15}" presName="node" presStyleLbl="vennNode1" presStyleIdx="4" presStyleCnt="7" custScaleX="174317" custScaleY="122062" custRadScaleRad="88800" custRadScaleInc="8517">
        <dgm:presLayoutVars>
          <dgm:bulletEnabled val="1"/>
        </dgm:presLayoutVars>
      </dgm:prSet>
      <dgm:spPr/>
      <dgm:t>
        <a:bodyPr/>
        <a:lstStyle/>
        <a:p>
          <a:endParaRPr lang="en-AU"/>
        </a:p>
      </dgm:t>
    </dgm:pt>
    <dgm:pt modelId="{88F49958-CB6C-4EC6-BF92-7800E893B909}" type="pres">
      <dgm:prSet presAssocID="{B8C44F71-0029-4133-896D-74469FD4072A}" presName="node" presStyleLbl="vennNode1" presStyleIdx="5" presStyleCnt="7" custScaleX="173425" custScaleY="128856" custRadScaleRad="150582" custRadScaleInc="21322">
        <dgm:presLayoutVars>
          <dgm:bulletEnabled val="1"/>
        </dgm:presLayoutVars>
      </dgm:prSet>
      <dgm:spPr/>
      <dgm:t>
        <a:bodyPr/>
        <a:lstStyle/>
        <a:p>
          <a:endParaRPr lang="en-AU"/>
        </a:p>
      </dgm:t>
    </dgm:pt>
    <dgm:pt modelId="{DB2A672A-9F9F-4933-A8EA-498C0763EF95}" type="pres">
      <dgm:prSet presAssocID="{3F2F703F-774D-4119-9A4E-7229C82FB5CE}" presName="node" presStyleLbl="vennNode1" presStyleIdx="6" presStyleCnt="7" custScaleX="191296" custScaleY="132931" custRadScaleRad="143978" custRadScaleInc="-1688">
        <dgm:presLayoutVars>
          <dgm:bulletEnabled val="1"/>
        </dgm:presLayoutVars>
      </dgm:prSet>
      <dgm:spPr/>
      <dgm:t>
        <a:bodyPr/>
        <a:lstStyle/>
        <a:p>
          <a:endParaRPr lang="en-AU"/>
        </a:p>
      </dgm:t>
    </dgm:pt>
  </dgm:ptLst>
  <dgm:cxnLst>
    <dgm:cxn modelId="{42598E1B-7270-404A-806A-7AE1135C9CE8}" srcId="{FF02A1ED-6B61-4704-AF29-E5D0EF346F4E}" destId="{B8C44F71-0029-4133-896D-74469FD4072A}" srcOrd="4" destOrd="0" parTransId="{0F469116-DAD5-4F67-A32B-0ACA600613CA}" sibTransId="{0860657D-57F4-4604-B37B-DF019FA48456}"/>
    <dgm:cxn modelId="{805F1CE7-5EF7-4442-B684-4E5ED6729199}" srcId="{FF02A1ED-6B61-4704-AF29-E5D0EF346F4E}" destId="{3F2F703F-774D-4119-9A4E-7229C82FB5CE}" srcOrd="5" destOrd="0" parTransId="{80E8FFC9-7BC1-4E97-9F69-58D4DE0056BA}" sibTransId="{1EA1C8C5-448A-4FF5-A14D-93ACE37C8B48}"/>
    <dgm:cxn modelId="{BE68D3F0-5E08-4001-8F76-D383C5DB93F6}" type="presOf" srcId="{D418576F-1538-43AE-B68A-3DE4CCD08E15}" destId="{1BECB2CC-9AF6-4C0F-B3EE-1617D7FB5E5E}" srcOrd="0" destOrd="0" presId="urn:microsoft.com/office/officeart/2005/8/layout/radial3"/>
    <dgm:cxn modelId="{E32D7DAC-F67C-4170-9573-3ED503DEFA54}" srcId="{FF02A1ED-6B61-4704-AF29-E5D0EF346F4E}" destId="{AC89A838-437D-41C3-B06D-AEEC6E73C715}" srcOrd="2" destOrd="0" parTransId="{190E13D7-6F85-406B-B59C-E9AD45326DC9}" sibTransId="{24B8DD63-AF84-4BDC-905F-035A96B6DE31}"/>
    <dgm:cxn modelId="{5C21A2A2-9089-46A4-861D-931EBAF77515}" srcId="{DC40221A-7867-47EA-9475-15C95A1C7A1A}" destId="{F148906C-1465-495B-B22C-DC8629BAB008}" srcOrd="1" destOrd="0" parTransId="{3803E2BE-053C-405C-A7C8-80B5C4AC7590}" sibTransId="{1133022E-58A5-415E-B69B-007E9A1A599A}"/>
    <dgm:cxn modelId="{998C82F7-EBD9-46C5-840E-581A2FD8C815}" srcId="{DC40221A-7867-47EA-9475-15C95A1C7A1A}" destId="{721BBF52-2B2F-476F-A002-E2C060E3F5A3}" srcOrd="4" destOrd="0" parTransId="{F98FEEED-5241-4A80-B9DA-508AFCC4EEE0}" sibTransId="{6993885E-E3F2-4851-A4D6-FC4E9B231CB8}"/>
    <dgm:cxn modelId="{321A5200-9B92-419D-AA30-E03F816446E5}" type="presOf" srcId="{7498F6AE-ADF0-4F99-83CC-9713AC655F20}" destId="{777B2CDB-6B1D-4C15-8440-DFAA3D960B05}" srcOrd="0" destOrd="0" presId="urn:microsoft.com/office/officeart/2005/8/layout/radial3"/>
    <dgm:cxn modelId="{42CE6C6F-4E39-4267-BE11-0835C10C2762}" type="presOf" srcId="{B8C44F71-0029-4133-896D-74469FD4072A}" destId="{88F49958-CB6C-4EC6-BF92-7800E893B909}" srcOrd="0" destOrd="0" presId="urn:microsoft.com/office/officeart/2005/8/layout/radial3"/>
    <dgm:cxn modelId="{C1C5FED4-6405-4373-A5AF-B4EC7059DEEA}" type="presOf" srcId="{3F2F703F-774D-4119-9A4E-7229C82FB5CE}" destId="{DB2A672A-9F9F-4933-A8EA-498C0763EF95}" srcOrd="0" destOrd="0" presId="urn:microsoft.com/office/officeart/2005/8/layout/radial3"/>
    <dgm:cxn modelId="{F8CB9D5B-0A09-4A11-8E80-62F2638AEB3F}" type="presOf" srcId="{AC89A838-437D-41C3-B06D-AEEC6E73C715}" destId="{1A889C59-4AA9-4A6C-8EE6-45E837BD7186}" srcOrd="0" destOrd="0" presId="urn:microsoft.com/office/officeart/2005/8/layout/radial3"/>
    <dgm:cxn modelId="{73B6700E-FE0D-466F-B56C-83C4DC6328F0}" srcId="{FF02A1ED-6B61-4704-AF29-E5D0EF346F4E}" destId="{7498F6AE-ADF0-4F99-83CC-9713AC655F20}" srcOrd="1" destOrd="0" parTransId="{E6C60FDA-13D0-49E5-87AC-0F2895E04A91}" sibTransId="{74D4385F-DD74-4439-BE4D-6F2A65ABF61A}"/>
    <dgm:cxn modelId="{2973240B-0412-4D7D-8FDD-D9BCCD0A5DA1}" type="presOf" srcId="{FF02A1ED-6B61-4704-AF29-E5D0EF346F4E}" destId="{7100E3B4-5840-4037-B591-B605B5CFFD60}" srcOrd="0" destOrd="0" presId="urn:microsoft.com/office/officeart/2005/8/layout/radial3"/>
    <dgm:cxn modelId="{FF8A8395-5B59-4E4C-B0BB-32DD18331AAD}" srcId="{DC40221A-7867-47EA-9475-15C95A1C7A1A}" destId="{68F72D03-97CF-485A-92D3-9552DC696882}" srcOrd="2" destOrd="0" parTransId="{6EC072D6-E715-42F9-B0A1-B452CFCA6DA0}" sibTransId="{2A44FD13-2EBD-463A-8B60-8FAD7217F144}"/>
    <dgm:cxn modelId="{9FDF821D-737D-40BB-8536-C53620C09358}" type="presOf" srcId="{DC40221A-7867-47EA-9475-15C95A1C7A1A}" destId="{AFD59B84-39AC-4085-A855-8A2B0BEEFCBB}" srcOrd="0" destOrd="0" presId="urn:microsoft.com/office/officeart/2005/8/layout/radial3"/>
    <dgm:cxn modelId="{02073907-DB69-45EC-9944-04644B3589EC}" srcId="{FF02A1ED-6B61-4704-AF29-E5D0EF346F4E}" destId="{D418576F-1538-43AE-B68A-3DE4CCD08E15}" srcOrd="3" destOrd="0" parTransId="{02BC71F7-629E-49B7-95D9-A8C86BA54649}" sibTransId="{324F37A3-F537-4832-8420-C25F775CD945}"/>
    <dgm:cxn modelId="{A667BA79-BB31-4EEC-9FB8-DD4292E8081B}" srcId="{DC40221A-7867-47EA-9475-15C95A1C7A1A}" destId="{FF02A1ED-6B61-4704-AF29-E5D0EF346F4E}" srcOrd="0" destOrd="0" parTransId="{AC0533E9-8482-43E5-A059-36F167505EB9}" sibTransId="{B42B1F37-6E30-4FCE-BB57-A4EE6225C1BE}"/>
    <dgm:cxn modelId="{D559F61D-9F87-4AB8-8BBD-CA5374E6C18D}" type="presOf" srcId="{5306D2DD-3FA9-4A86-9631-36EE973B2702}" destId="{F68594EB-2766-4634-B1B7-BD72D511A25F}" srcOrd="0" destOrd="0" presId="urn:microsoft.com/office/officeart/2005/8/layout/radial3"/>
    <dgm:cxn modelId="{8ACB45A8-40A4-42C0-97E4-23E77BBC9CA4}" srcId="{DC40221A-7867-47EA-9475-15C95A1C7A1A}" destId="{75B3D8B4-E416-4A21-AD9E-BE294CFCDE17}" srcOrd="3" destOrd="0" parTransId="{81E0C163-646C-4379-A0AA-D897DEFB9FC1}" sibTransId="{F01ACE6E-2F46-4FAB-B8E0-92DECD2D023C}"/>
    <dgm:cxn modelId="{2B8B26FA-0CEC-4219-9685-94C01B93C775}" srcId="{FF02A1ED-6B61-4704-AF29-E5D0EF346F4E}" destId="{5306D2DD-3FA9-4A86-9631-36EE973B2702}" srcOrd="0" destOrd="0" parTransId="{842425CB-E30C-4498-8B79-8ED18F58A3ED}" sibTransId="{70AE708E-A711-44A8-BA26-D56953EF13F4}"/>
    <dgm:cxn modelId="{58BAD4F1-7C62-481D-8DF5-5EB4BC93A494}" type="presParOf" srcId="{AFD59B84-39AC-4085-A855-8A2B0BEEFCBB}" destId="{8997D5D0-05CE-45CF-997B-83F0B6DEB5D6}" srcOrd="0" destOrd="0" presId="urn:microsoft.com/office/officeart/2005/8/layout/radial3"/>
    <dgm:cxn modelId="{DE0AD9B3-5895-4092-A44E-25C7A6832D33}" type="presParOf" srcId="{8997D5D0-05CE-45CF-997B-83F0B6DEB5D6}" destId="{7100E3B4-5840-4037-B591-B605B5CFFD60}" srcOrd="0" destOrd="0" presId="urn:microsoft.com/office/officeart/2005/8/layout/radial3"/>
    <dgm:cxn modelId="{A86545E4-598F-4852-9D7F-F98BF337C11E}" type="presParOf" srcId="{8997D5D0-05CE-45CF-997B-83F0B6DEB5D6}" destId="{F68594EB-2766-4634-B1B7-BD72D511A25F}" srcOrd="1" destOrd="0" presId="urn:microsoft.com/office/officeart/2005/8/layout/radial3"/>
    <dgm:cxn modelId="{AE22A4E3-51FA-4A6B-9072-A2678EA02A45}" type="presParOf" srcId="{8997D5D0-05CE-45CF-997B-83F0B6DEB5D6}" destId="{777B2CDB-6B1D-4C15-8440-DFAA3D960B05}" srcOrd="2" destOrd="0" presId="urn:microsoft.com/office/officeart/2005/8/layout/radial3"/>
    <dgm:cxn modelId="{441D2DA6-A510-419E-979E-6CFB3ED657BF}" type="presParOf" srcId="{8997D5D0-05CE-45CF-997B-83F0B6DEB5D6}" destId="{1A889C59-4AA9-4A6C-8EE6-45E837BD7186}" srcOrd="3" destOrd="0" presId="urn:microsoft.com/office/officeart/2005/8/layout/radial3"/>
    <dgm:cxn modelId="{F5D8F635-D0C3-49AD-BABF-FAA7D862FA6C}" type="presParOf" srcId="{8997D5D0-05CE-45CF-997B-83F0B6DEB5D6}" destId="{1BECB2CC-9AF6-4C0F-B3EE-1617D7FB5E5E}" srcOrd="4" destOrd="0" presId="urn:microsoft.com/office/officeart/2005/8/layout/radial3"/>
    <dgm:cxn modelId="{02F06EBE-2F1B-4EFF-B4E2-74E6D4C1F6E1}" type="presParOf" srcId="{8997D5D0-05CE-45CF-997B-83F0B6DEB5D6}" destId="{88F49958-CB6C-4EC6-BF92-7800E893B909}" srcOrd="5" destOrd="0" presId="urn:microsoft.com/office/officeart/2005/8/layout/radial3"/>
    <dgm:cxn modelId="{F5D8673A-FBF9-4ADE-AA43-F6E7B546B5C3}" type="presParOf" srcId="{8997D5D0-05CE-45CF-997B-83F0B6DEB5D6}" destId="{DB2A672A-9F9F-4933-A8EA-498C0763EF95}"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lgn="l" eaLnBrk="0" hangingPunct="0">
              <a:defRPr sz="1200" b="0">
                <a:latin typeface="Arial" charset="0"/>
                <a:ea typeface="ＭＳ Ｐゴシック" charset="-128"/>
                <a:cs typeface="+mn-cs"/>
              </a:defRPr>
            </a:lvl1pPr>
          </a:lstStyle>
          <a:p>
            <a:pPr>
              <a:defRPr/>
            </a:pPr>
            <a:endParaRPr lang="en-AU" dirty="0"/>
          </a:p>
        </p:txBody>
      </p:sp>
      <p:sp>
        <p:nvSpPr>
          <p:cNvPr id="5123"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lgn="r" eaLnBrk="0" hangingPunct="0">
              <a:defRPr sz="1200" b="0">
                <a:latin typeface="Arial" charset="0"/>
                <a:ea typeface="ＭＳ Ｐゴシック" charset="-128"/>
                <a:cs typeface="+mn-cs"/>
              </a:defRPr>
            </a:lvl1pPr>
          </a:lstStyle>
          <a:p>
            <a:pPr>
              <a:defRPr/>
            </a:pPr>
            <a:fld id="{C83059A3-B890-455E-A443-F9FEC415763E}" type="datetime1">
              <a:rPr lang="en-AU"/>
              <a:pPr>
                <a:defRPr/>
              </a:pPr>
              <a:t>17/03/2014</a:t>
            </a:fld>
            <a:endParaRPr lang="en-AU" dirty="0"/>
          </a:p>
        </p:txBody>
      </p:sp>
      <p:sp>
        <p:nvSpPr>
          <p:cNvPr id="51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lgn="l" eaLnBrk="0" hangingPunct="0">
              <a:defRPr sz="1200" b="0">
                <a:latin typeface="Arial" charset="0"/>
                <a:ea typeface="ＭＳ Ｐゴシック" charset="-128"/>
                <a:cs typeface="+mn-cs"/>
              </a:defRPr>
            </a:lvl1pPr>
          </a:lstStyle>
          <a:p>
            <a:pPr>
              <a:defRPr/>
            </a:pPr>
            <a:endParaRPr lang="en-AU" dirty="0"/>
          </a:p>
        </p:txBody>
      </p:sp>
      <p:sp>
        <p:nvSpPr>
          <p:cNvPr id="5125"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lgn="r" eaLnBrk="0" hangingPunct="0">
              <a:defRPr sz="1200" b="0">
                <a:latin typeface="Arial" charset="0"/>
                <a:ea typeface="ＭＳ Ｐゴシック" charset="-128"/>
                <a:cs typeface="+mn-cs"/>
              </a:defRPr>
            </a:lvl1pPr>
          </a:lstStyle>
          <a:p>
            <a:pPr>
              <a:defRPr/>
            </a:pPr>
            <a:fld id="{EED59A36-6CED-4298-9B76-CBCBCD793068}" type="slidenum">
              <a:rPr lang="en-AU"/>
              <a:pPr>
                <a:defRPr/>
              </a:pPr>
              <a:t>‹#›</a:t>
            </a:fld>
            <a:endParaRPr lang="en-AU" dirty="0"/>
          </a:p>
        </p:txBody>
      </p:sp>
    </p:spTree>
    <p:extLst>
      <p:ext uri="{BB962C8B-B14F-4D97-AF65-F5344CB8AC3E}">
        <p14:creationId xmlns:p14="http://schemas.microsoft.com/office/powerpoint/2010/main" val="35083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lgn="l" eaLnBrk="0" hangingPunct="0">
              <a:defRPr sz="1200" b="0">
                <a:latin typeface="Arial" charset="0"/>
                <a:ea typeface="ＭＳ Ｐゴシック" charset="-128"/>
                <a:cs typeface="+mn-cs"/>
              </a:defRPr>
            </a:lvl1pPr>
          </a:lstStyle>
          <a:p>
            <a:pPr>
              <a:defRPr/>
            </a:pPr>
            <a:endParaRPr lang="en-AU" dirty="0"/>
          </a:p>
        </p:txBody>
      </p:sp>
      <p:sp>
        <p:nvSpPr>
          <p:cNvPr id="9219"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lvl1pPr algn="r" eaLnBrk="0" hangingPunct="0">
              <a:defRPr sz="1200" b="0">
                <a:latin typeface="Arial" charset="0"/>
                <a:ea typeface="ＭＳ Ｐゴシック" charset="-128"/>
                <a:cs typeface="+mn-cs"/>
              </a:defRPr>
            </a:lvl1pPr>
          </a:lstStyle>
          <a:p>
            <a:pPr>
              <a:defRPr/>
            </a:pPr>
            <a:fld id="{EBE9AE7A-368B-4536-B63B-49A141EB8C6C}" type="datetime1">
              <a:rPr lang="en-AU"/>
              <a:pPr>
                <a:defRPr/>
              </a:pPr>
              <a:t>17/03/2014</a:t>
            </a:fld>
            <a:endParaRPr lang="en-AU" dirty="0"/>
          </a:p>
        </p:txBody>
      </p:sp>
      <p:sp>
        <p:nvSpPr>
          <p:cNvPr id="13316" name="Rectangle 4"/>
          <p:cNvSpPr>
            <a:spLocks noGrp="1" noRot="1" noChangeAspect="1" noChangeArrowheads="1" noTextEdit="1"/>
          </p:cNvSpPr>
          <p:nvPr>
            <p:ph type="sldImg" idx="2"/>
          </p:nvPr>
        </p:nvSpPr>
        <p:spPr bwMode="auto">
          <a:xfrm>
            <a:off x="711200" y="744538"/>
            <a:ext cx="5376863"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lgn="l" eaLnBrk="0" hangingPunct="0">
              <a:defRPr sz="1200" b="0">
                <a:latin typeface="Arial" charset="0"/>
                <a:ea typeface="ＭＳ Ｐゴシック" charset="-128"/>
                <a:cs typeface="+mn-cs"/>
              </a:defRPr>
            </a:lvl1pPr>
          </a:lstStyle>
          <a:p>
            <a:pPr>
              <a:defRPr/>
            </a:pPr>
            <a:endParaRPr lang="en-AU" dirty="0"/>
          </a:p>
        </p:txBody>
      </p:sp>
      <p:sp>
        <p:nvSpPr>
          <p:cNvPr id="9223"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7" rIns="91456" bIns="45727" numCol="1" anchor="b" anchorCtr="0" compatLnSpc="1">
            <a:prstTxWarp prst="textNoShape">
              <a:avLst/>
            </a:prstTxWarp>
          </a:bodyPr>
          <a:lstStyle>
            <a:lvl1pPr algn="r" eaLnBrk="0" hangingPunct="0">
              <a:defRPr sz="1200" b="0">
                <a:latin typeface="Arial" charset="0"/>
                <a:ea typeface="ＭＳ Ｐゴシック" charset="-128"/>
                <a:cs typeface="+mn-cs"/>
              </a:defRPr>
            </a:lvl1pPr>
          </a:lstStyle>
          <a:p>
            <a:pPr>
              <a:defRPr/>
            </a:pPr>
            <a:fld id="{B66FD100-D16D-4AD2-A11B-838E86E0C12A}" type="slidenum">
              <a:rPr lang="en-AU"/>
              <a:pPr>
                <a:defRPr/>
              </a:pPr>
              <a:t>‹#›</a:t>
            </a:fld>
            <a:endParaRPr lang="en-AU" dirty="0"/>
          </a:p>
        </p:txBody>
      </p:sp>
    </p:spTree>
    <p:extLst>
      <p:ext uri="{BB962C8B-B14F-4D97-AF65-F5344CB8AC3E}">
        <p14:creationId xmlns:p14="http://schemas.microsoft.com/office/powerpoint/2010/main" val="5897537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buFontTx/>
              <a:buNone/>
            </a:pPr>
            <a:endParaRPr lang="en-AU"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10</a:t>
            </a:fld>
            <a:endParaRPr lang="en-AU" dirty="0"/>
          </a:p>
        </p:txBody>
      </p:sp>
    </p:spTree>
    <p:extLst>
      <p:ext uri="{BB962C8B-B14F-4D97-AF65-F5344CB8AC3E}">
        <p14:creationId xmlns:p14="http://schemas.microsoft.com/office/powerpoint/2010/main" val="419633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There is a strategic need to partner.</a:t>
            </a:r>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Possible models for ‘Community Service Centres’ may include:</a:t>
            </a:r>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dirty="0" smtClean="0"/>
              <a:t>Expanded neighbourhood houses: </a:t>
            </a:r>
            <a:r>
              <a:rPr lang="en-AU" sz="1000" b="0" dirty="0" smtClean="0"/>
              <a:t>Complementary education services could be included within an existing Learn Local location where the community need is for more informal educational settings and where no other infrastructure is available.</a:t>
            </a:r>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dirty="0" smtClean="0"/>
              <a:t>Education precincts: </a:t>
            </a:r>
            <a:r>
              <a:rPr lang="en-AU" sz="1000" b="0" dirty="0" smtClean="0"/>
              <a:t>Learn Local vocational training services could be located with an existing educational service with good infrastructure, such as a school or early childhood centre. This form of co-location could be appropriate in communities where the local school is a strong focus of community life and activities and where there may be issues with intergenerational unemployment.</a:t>
            </a:r>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dirty="0" smtClean="0"/>
              <a:t>Community hubs: </a:t>
            </a:r>
            <a:r>
              <a:rPr lang="en-AU" sz="1000" b="0" dirty="0" smtClean="0"/>
              <a:t>Facilities could be centralised and shared across a range of training, education and other social services and located in a single, integrated community facility. This may be appropriate in outer metropolitan and regional centres where there is a wide range of government and community services with dispersed and duplicated infrastructure.</a:t>
            </a:r>
            <a:endParaRPr lang="en-AU" sz="100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11</a:t>
            </a:fld>
            <a:endParaRPr lang="en-AU" dirty="0"/>
          </a:p>
        </p:txBody>
      </p:sp>
    </p:spTree>
    <p:extLst>
      <p:ext uri="{BB962C8B-B14F-4D97-AF65-F5344CB8AC3E}">
        <p14:creationId xmlns:p14="http://schemas.microsoft.com/office/powerpoint/2010/main" val="261670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The benefits of co-location may include:</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INCREASED</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Increased visible profile and unified presence within a community.</a:t>
            </a:r>
          </a:p>
          <a:p>
            <a:pPr marL="285750" indent="-285750">
              <a:buFont typeface="Arial" pitchFamily="34" charset="0"/>
              <a:buChar char="•"/>
            </a:pPr>
            <a:r>
              <a:rPr lang="en-AU" sz="1000" b="0" dirty="0" smtClean="0"/>
              <a:t>Purpose built higher quality facility than could be afforded by individual organisations.</a:t>
            </a:r>
          </a:p>
          <a:p>
            <a:pPr marL="285750" indent="-285750">
              <a:buFont typeface="Arial" pitchFamily="34" charset="0"/>
              <a:buChar char="•"/>
            </a:pPr>
            <a:r>
              <a:rPr lang="en-AU" sz="1000" b="0" dirty="0" smtClean="0"/>
              <a:t>Potential to develop the facility at a more accessible location.</a:t>
            </a:r>
          </a:p>
          <a:p>
            <a:pPr marL="285750" indent="-285750">
              <a:buFont typeface="Arial" pitchFamily="34" charset="0"/>
              <a:buChar char="•"/>
            </a:pPr>
            <a:r>
              <a:rPr lang="en-AU" sz="1000" b="0" dirty="0" smtClean="0"/>
              <a:t>Access to shared spaces such as meeting space; car parking and other larger spaces may be possible.</a:t>
            </a:r>
          </a:p>
          <a:p>
            <a:pPr marL="285750" indent="-285750">
              <a:buFont typeface="Arial" pitchFamily="34" charset="0"/>
              <a:buChar char="•"/>
            </a:pPr>
            <a:r>
              <a:rPr lang="en-AU" sz="1000" b="0" dirty="0" smtClean="0"/>
              <a:t>Peer support opportunities are enhanced through the co-location of professionals.</a:t>
            </a:r>
          </a:p>
          <a:p>
            <a:pPr marL="285750" indent="-285750">
              <a:buFont typeface="Arial" pitchFamily="34" charset="0"/>
              <a:buChar char="•"/>
            </a:pPr>
            <a:r>
              <a:rPr lang="en-AU" sz="1000" b="0" dirty="0" smtClean="0"/>
              <a:t>Opportunity to establish connections or partnerships between co-located services.</a:t>
            </a:r>
          </a:p>
          <a:p>
            <a:pPr marL="285750" indent="-285750">
              <a:buFont typeface="Arial" pitchFamily="34" charset="0"/>
              <a:buChar char="•"/>
            </a:pPr>
            <a:r>
              <a:rPr lang="en-AU" sz="1000" b="0" dirty="0" smtClean="0"/>
              <a:t>Increased opportunities for resource sharing i.e. utilities, cleaning and gardening.</a:t>
            </a:r>
          </a:p>
          <a:p>
            <a:pPr marL="285750" indent="-285750">
              <a:buFont typeface="Arial" pitchFamily="34" charset="0"/>
              <a:buChar char="•"/>
            </a:pPr>
            <a:r>
              <a:rPr lang="en-AU" sz="1000" b="0" dirty="0" smtClean="0"/>
              <a:t>Opportunity to incorporate environmentally sustainable design principles into the building of new facilities thus reducing the environmental impact of users and providing practical examples for the community.</a:t>
            </a:r>
          </a:p>
          <a:p>
            <a:pPr marL="285750" indent="-285750">
              <a:buFont typeface="Arial" pitchFamily="34" charset="0"/>
              <a:buChar char="•"/>
            </a:pPr>
            <a:r>
              <a:rPr lang="en-AU" sz="1000" b="0" dirty="0" smtClean="0"/>
              <a:t>Opportunity for property rationalisation of older or less suitable facilities.</a:t>
            </a:r>
          </a:p>
          <a:p>
            <a:pPr marL="285750" indent="-285750">
              <a:buFont typeface="Arial" pitchFamily="34" charset="0"/>
              <a:buChar char="•"/>
            </a:pPr>
            <a:endParaRPr lang="en-AU" sz="1000" b="0" dirty="0" smtClean="0"/>
          </a:p>
          <a:p>
            <a:pPr marL="0" indent="0">
              <a:buFont typeface="Arial" pitchFamily="34" charset="0"/>
              <a:buNone/>
            </a:pPr>
            <a:r>
              <a:rPr lang="en-AU" sz="1000" b="0" dirty="0" smtClean="0"/>
              <a:t>DECREASED</a:t>
            </a:r>
            <a:endParaRPr lang="en-AU" sz="1000" dirty="0" smtClean="0"/>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Lower capital costs than creating and managing stand alone facilities.</a:t>
            </a:r>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12</a:t>
            </a:fld>
            <a:endParaRPr lang="en-AU" dirty="0"/>
          </a:p>
        </p:txBody>
      </p:sp>
    </p:spTree>
    <p:extLst>
      <p:ext uri="{BB962C8B-B14F-4D97-AF65-F5344CB8AC3E}">
        <p14:creationId xmlns:p14="http://schemas.microsoft.com/office/powerpoint/2010/main" val="339245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smtClean="0"/>
              <a:t>3</a:t>
            </a:r>
            <a:r>
              <a:rPr lang="en-AU" sz="1000" baseline="0" dirty="0" smtClean="0"/>
              <a:t> questions to work through in groups (or individually as numbers dictate). Please choose a scribe as appropriate to capture the groups input for consolidation following the session.</a:t>
            </a:r>
          </a:p>
          <a:p>
            <a:endParaRPr lang="en-AU" sz="10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aseline="0" dirty="0" smtClean="0"/>
              <a:t>1. </a:t>
            </a:r>
            <a:r>
              <a:rPr lang="en-AU" sz="1000" dirty="0" smtClean="0">
                <a:solidFill>
                  <a:schemeClr val="tx1"/>
                </a:solidFill>
              </a:rPr>
              <a:t>What do you understand of the concept of co-location and the opportunities it presents?</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solidFill>
                  <a:schemeClr val="tx1"/>
                </a:solidFill>
              </a:rPr>
              <a:t>2. What are the challenges you are experiencing in pursing these opportunities?</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aseline="0" dirty="0" smtClean="0"/>
              <a:t>3. </a:t>
            </a:r>
            <a:r>
              <a:rPr lang="en-AU" sz="1000" dirty="0" smtClean="0">
                <a:solidFill>
                  <a:schemeClr val="tx1"/>
                </a:solidFill>
              </a:rPr>
              <a:t>What support do you need from DEECD and the ACFE Board in pursuing these opportunities and addressing the challenges?</a:t>
            </a:r>
          </a:p>
          <a:p>
            <a:endParaRPr lang="en-AU" sz="1000" baseline="0" dirty="0" smtClean="0"/>
          </a:p>
          <a:p>
            <a:endParaRPr lang="en-AU" sz="1000" baseline="0" dirty="0" smtClean="0"/>
          </a:p>
          <a:p>
            <a:r>
              <a:rPr lang="en-AU" sz="1000" baseline="0" dirty="0" smtClean="0"/>
              <a:t>Spend 5 minutes on each and then a further 5 minutes for a whole of group discussion to share views.</a:t>
            </a:r>
            <a:endParaRPr lang="en-AU" sz="1000"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13</a:t>
            </a:fld>
            <a:endParaRPr lang="en-AU" dirty="0"/>
          </a:p>
        </p:txBody>
      </p:sp>
    </p:spTree>
    <p:extLst>
      <p:ext uri="{BB962C8B-B14F-4D97-AF65-F5344CB8AC3E}">
        <p14:creationId xmlns:p14="http://schemas.microsoft.com/office/powerpoint/2010/main" val="1029603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14</a:t>
            </a:fld>
            <a:endParaRPr lang="en-AU" dirty="0"/>
          </a:p>
        </p:txBody>
      </p:sp>
    </p:spTree>
    <p:extLst>
      <p:ext uri="{BB962C8B-B14F-4D97-AF65-F5344CB8AC3E}">
        <p14:creationId xmlns:p14="http://schemas.microsoft.com/office/powerpoint/2010/main" val="419633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000" kern="1200" dirty="0" smtClean="0">
                <a:solidFill>
                  <a:schemeClr val="tx1"/>
                </a:solidFill>
                <a:latin typeface="Calibri" pitchFamily="34" charset="0"/>
                <a:ea typeface="MS PGothic" pitchFamily="34" charset="-128"/>
                <a:cs typeface="+mn-cs"/>
              </a:rPr>
              <a:t>Partnerships models can sit on a spectrum from informal cooperation through to formal mergers which are included for</a:t>
            </a:r>
            <a:r>
              <a:rPr lang="en-AU" sz="1000" kern="1200" baseline="0" dirty="0" smtClean="0">
                <a:solidFill>
                  <a:schemeClr val="tx1"/>
                </a:solidFill>
                <a:latin typeface="Calibri" pitchFamily="34" charset="0"/>
                <a:ea typeface="MS PGothic" pitchFamily="34" charset="-128"/>
                <a:cs typeface="+mn-cs"/>
              </a:rPr>
              <a:t> illustrative purposes. </a:t>
            </a:r>
            <a:r>
              <a:rPr lang="en-AU" sz="1000" dirty="0" smtClean="0"/>
              <a:t>These activities are more substantial than an informal partnerships.</a:t>
            </a:r>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dirty="0" smtClean="0"/>
              <a:t>Purchasing consortium – </a:t>
            </a:r>
            <a:r>
              <a:rPr lang="en-AU" sz="1000" b="0" dirty="0" smtClean="0"/>
              <a:t>For example a</a:t>
            </a:r>
            <a:r>
              <a:rPr lang="en-AU" sz="1000" dirty="0" smtClean="0"/>
              <a:t> group of ten providers decide to join together to procure new computers for their respective classrooms which makes their business more attractive to the supplier and results in a reduction in the supplier’s cost. </a:t>
            </a:r>
          </a:p>
          <a:p>
            <a:pPr marL="0" indent="0">
              <a:spcAft>
                <a:spcPts val="600"/>
              </a:spcAft>
              <a:buFont typeface="Arial" pitchFamily="34" charset="0"/>
              <a:buNone/>
              <a:defRPr/>
            </a:pPr>
            <a:r>
              <a:rPr lang="en-AU" sz="1000" b="1" dirty="0" smtClean="0"/>
              <a:t>Shared</a:t>
            </a:r>
            <a:r>
              <a:rPr lang="en-AU" sz="1000" b="1" baseline="0" dirty="0" smtClean="0"/>
              <a:t> Training Delivery - </a:t>
            </a:r>
            <a:r>
              <a:rPr lang="en-AU" sz="1000" dirty="0" smtClean="0">
                <a:ln w="0">
                  <a:noFill/>
                </a:ln>
                <a:solidFill>
                  <a:schemeClr val="tx1"/>
                </a:solidFill>
              </a:rPr>
              <a:t>Providers in collaboration develop and deliver training in partnership. </a:t>
            </a:r>
            <a:r>
              <a:rPr lang="en-AU" sz="1000" dirty="0" smtClean="0">
                <a:solidFill>
                  <a:schemeClr val="tx1"/>
                </a:solidFill>
              </a:rPr>
              <a:t>This may provide improved access to training for their students (particularly in regional areas). It may also encourage the sharing of specialist academic expertise in specific areas of the training</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dirty="0" smtClean="0"/>
              <a:t>Shared corporate services - </a:t>
            </a:r>
            <a:r>
              <a:rPr lang="en-AU" sz="1000" b="0" dirty="0" smtClean="0">
                <a:ln w="0">
                  <a:noFill/>
                </a:ln>
                <a:solidFill>
                  <a:schemeClr val="tx1"/>
                </a:solidFill>
              </a:rPr>
              <a:t>T</a:t>
            </a:r>
            <a:r>
              <a:rPr lang="en-AU" sz="1000" dirty="0" smtClean="0">
                <a:ln w="0">
                  <a:noFill/>
                </a:ln>
                <a:solidFill>
                  <a:schemeClr val="tx1"/>
                </a:solidFill>
              </a:rPr>
              <a:t>wo or more organisations working together to manage or deliver non-client services. Back-of-house services include any service that does not directly support clients, for example, human resources, finance, payroll, marketing procurement and legal advice. </a:t>
            </a:r>
            <a:endParaRPr lang="en-AU" sz="1000" dirty="0" smtClean="0">
              <a:ln w="0">
                <a:noFill/>
              </a:ln>
              <a:solidFill>
                <a:srgbClr val="FF0000"/>
              </a:solidFill>
            </a:endParaRPr>
          </a:p>
          <a:p>
            <a:pPr marL="0" indent="0">
              <a:spcAft>
                <a:spcPts val="600"/>
              </a:spcAft>
              <a:buFont typeface="Arial" pitchFamily="34" charset="0"/>
              <a:buNone/>
              <a:defRPr/>
            </a:pPr>
            <a:r>
              <a:rPr lang="en-AU" sz="1000" b="1" dirty="0" smtClean="0"/>
              <a:t>Joint venture - </a:t>
            </a:r>
            <a:r>
              <a:rPr lang="en-AU" sz="1000" b="0" dirty="0" smtClean="0"/>
              <a:t>C</a:t>
            </a:r>
            <a:r>
              <a:rPr lang="en-AU" sz="1000" dirty="0" smtClean="0">
                <a:solidFill>
                  <a:schemeClr val="tx1"/>
                </a:solidFill>
              </a:rPr>
              <a:t>reated by agreement between two or more organisations wanting to undertake a project together where, at the end of the project, both will share in the output.  Benefit from complementary expertise  but common aims. </a:t>
            </a:r>
            <a:endParaRPr lang="en-AU" sz="1000" b="1" dirty="0" smtClean="0"/>
          </a:p>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AU" sz="1000" b="1" dirty="0" smtClean="0"/>
              <a:t>Shared</a:t>
            </a:r>
            <a:r>
              <a:rPr lang="en-AU" sz="1000" b="1" baseline="0" dirty="0" smtClean="0"/>
              <a:t> facility - </a:t>
            </a:r>
            <a:r>
              <a:rPr lang="en-AU" sz="1000" dirty="0" smtClean="0">
                <a:ln w="0">
                  <a:noFill/>
                </a:ln>
                <a:solidFill>
                  <a:schemeClr val="tx1"/>
                </a:solidFill>
              </a:rPr>
              <a:t>An agreement between parties to share the use of an existing or planned facility. This could include License</a:t>
            </a:r>
            <a:r>
              <a:rPr lang="en-AU" sz="1000" baseline="0" dirty="0" smtClean="0">
                <a:ln w="0">
                  <a:noFill/>
                </a:ln>
                <a:solidFill>
                  <a:schemeClr val="tx1"/>
                </a:solidFill>
              </a:rPr>
              <a:t> </a:t>
            </a:r>
            <a:r>
              <a:rPr lang="en-AU" sz="1000" dirty="0" smtClean="0">
                <a:ln w="0">
                  <a:noFill/>
                </a:ln>
                <a:solidFill>
                  <a:schemeClr val="tx1"/>
                </a:solidFill>
              </a:rPr>
              <a:t>agreements that apply when a provider used another organisation’s facility on a regular basis. For example</a:t>
            </a:r>
            <a:r>
              <a:rPr lang="en-AU" sz="1000" baseline="0" dirty="0" smtClean="0">
                <a:ln w="0">
                  <a:noFill/>
                </a:ln>
                <a:solidFill>
                  <a:schemeClr val="tx1"/>
                </a:solidFill>
              </a:rPr>
              <a:t> - </a:t>
            </a:r>
            <a:r>
              <a:rPr lang="en-AU" sz="1000" dirty="0" smtClean="0"/>
              <a:t>Provider A enters into a licence agreement with the local Neighbourhood House to use its kitchen facilities to deliver hospitality courses. </a:t>
            </a:r>
          </a:p>
          <a:p>
            <a:pPr marL="0" indent="0">
              <a:buFont typeface="Arial" pitchFamily="34" charset="0"/>
              <a:buNone/>
              <a:defRPr/>
            </a:pPr>
            <a:r>
              <a:rPr lang="en-AU" sz="1000" b="1" baseline="0" dirty="0" smtClean="0"/>
              <a:t>Formal strategic alliance - </a:t>
            </a:r>
            <a:r>
              <a:rPr lang="en-AU" sz="1000" dirty="0" smtClean="0">
                <a:solidFill>
                  <a:schemeClr val="tx1"/>
                </a:solidFill>
              </a:rPr>
              <a:t>A Strategic Alliance is a relationship between two or more provider to pursue a set of agreed upon goals or to meet a critical business need while remaining independent organizations.</a:t>
            </a:r>
            <a:r>
              <a:rPr lang="en-AU" sz="1000" baseline="0" dirty="0" smtClean="0">
                <a:solidFill>
                  <a:schemeClr val="tx1"/>
                </a:solidFill>
              </a:rPr>
              <a:t> </a:t>
            </a:r>
            <a:r>
              <a:rPr lang="en-AU" sz="1000" dirty="0" smtClean="0">
                <a:solidFill>
                  <a:schemeClr val="tx1"/>
                </a:solidFill>
              </a:rPr>
              <a:t>Strategic alliances can take on many forms such as: technology transfer, purchasing and distribution agreements, marketing and promotional collaboration and joint product development</a:t>
            </a:r>
            <a:endParaRPr lang="en-AU" sz="1000"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baseline="0" dirty="0" smtClean="0"/>
              <a:t>Federation – </a:t>
            </a:r>
            <a:r>
              <a:rPr lang="en-AU" sz="1000" b="0" baseline="0" dirty="0" smtClean="0"/>
              <a:t> A federation is </a:t>
            </a:r>
            <a:r>
              <a:rPr lang="en-AU" sz="1000" dirty="0" smtClean="0">
                <a:solidFill>
                  <a:schemeClr val="tx1"/>
                </a:solidFill>
                <a:ea typeface="MS PGothic" pitchFamily="34" charset="-128"/>
              </a:rPr>
              <a:t>an organisation or group within which smaller divisions have some degree of internal autonomy. For example - </a:t>
            </a:r>
            <a:r>
              <a:rPr lang="en-AU" sz="1000" dirty="0" smtClean="0"/>
              <a:t>Provider A and Provider B decide to operate under an umbrella name but retain their respective Boards of Management and introduce a combined Committee to oversee joint operations including strategy and marketing.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b="1" dirty="0" smtClean="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ea typeface="MS PGothic" pitchFamily="34" charset="-128"/>
              </a:defRPr>
            </a:lvl1pPr>
            <a:lvl2pPr marL="742950" indent="-285750" eaLnBrk="0" hangingPunct="0">
              <a:defRPr sz="1400">
                <a:solidFill>
                  <a:schemeClr val="tx1"/>
                </a:solidFill>
                <a:latin typeface="Calibri" pitchFamily="34" charset="0"/>
                <a:ea typeface="MS PGothic" pitchFamily="34" charset="-128"/>
              </a:defRPr>
            </a:lvl2pPr>
            <a:lvl3pPr marL="1143000" indent="-228600" eaLnBrk="0" hangingPunct="0">
              <a:defRPr sz="1400">
                <a:solidFill>
                  <a:schemeClr val="tx1"/>
                </a:solidFill>
                <a:latin typeface="Calibri" pitchFamily="34" charset="0"/>
                <a:ea typeface="MS PGothic" pitchFamily="34" charset="-128"/>
              </a:defRPr>
            </a:lvl3pPr>
            <a:lvl4pPr marL="1600200" indent="-228600" eaLnBrk="0" hangingPunct="0">
              <a:defRPr sz="1400">
                <a:solidFill>
                  <a:schemeClr val="tx1"/>
                </a:solidFill>
                <a:latin typeface="Calibri" pitchFamily="34" charset="0"/>
                <a:ea typeface="MS PGothic" pitchFamily="34" charset="-128"/>
              </a:defRPr>
            </a:lvl4pPr>
            <a:lvl5pPr marL="2057400" indent="-228600" eaLnBrk="0" hangingPunct="0">
              <a:defRPr sz="1400">
                <a:solidFill>
                  <a:schemeClr val="tx1"/>
                </a:solidFill>
                <a:latin typeface="Calibri" pitchFamily="34" charset="0"/>
                <a:ea typeface="MS PGothic" pitchFamily="34"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MS PGothic" pitchFamily="34"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MS PGothic" pitchFamily="34"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MS PGothic" pitchFamily="34"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MS PGothic" pitchFamily="34" charset="-128"/>
              </a:defRPr>
            </a:lvl9pPr>
          </a:lstStyle>
          <a:p>
            <a:pPr>
              <a:defRPr/>
            </a:pPr>
            <a:fld id="{C8633129-950A-4B61-B5AE-739254C060AF}" type="slidenum">
              <a:rPr lang="en-AU" sz="1200" smtClean="0">
                <a:latin typeface="Arial" charset="0"/>
              </a:rPr>
              <a:pPr>
                <a:defRPr/>
              </a:pPr>
              <a:t>15</a:t>
            </a:fld>
            <a:endParaRPr lang="en-AU" sz="1200"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Partnerships are already widespread in the ACE sector, delivering considerable benefits, and there is scope for further promotion.</a:t>
            </a:r>
          </a:p>
          <a:p>
            <a:endParaRPr lang="en-AU" sz="1000" dirty="0" smtClean="0"/>
          </a:p>
          <a:p>
            <a:r>
              <a:rPr lang="en-AU" sz="1000" dirty="0" smtClean="0"/>
              <a:t>Successful partnerships exhibit a number of characteristics, including:</a:t>
            </a:r>
          </a:p>
          <a:p>
            <a:r>
              <a:rPr lang="en-AU" sz="1000" dirty="0" smtClean="0"/>
              <a:t>Strong cooperative relationships between partners</a:t>
            </a:r>
          </a:p>
          <a:p>
            <a:r>
              <a:rPr lang="en-AU" sz="1000" dirty="0" smtClean="0"/>
              <a:t>Entrepreneurial local leadership and a willingness to make things happen</a:t>
            </a:r>
          </a:p>
          <a:p>
            <a:r>
              <a:rPr lang="en-AU" sz="1000" dirty="0" smtClean="0"/>
              <a:t>A clear understanding among all partners of how the relationship will be managed</a:t>
            </a:r>
          </a:p>
          <a:p>
            <a:endParaRPr lang="en-AU" sz="1000" dirty="0" smtClean="0"/>
          </a:p>
          <a:p>
            <a:r>
              <a:rPr lang="en-AU" sz="1000" b="0" dirty="0" smtClean="0"/>
              <a:t>The benefits of new partnership models may include:</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improved access to training for their students (particularly in regional areas)</a:t>
            </a:r>
          </a:p>
          <a:p>
            <a:pPr marL="285750" lvl="0" indent="-285750">
              <a:buFont typeface="Arial" pitchFamily="34" charset="0"/>
              <a:buChar char="•"/>
            </a:pPr>
            <a:r>
              <a:rPr lang="en-AU" sz="1000" b="0" dirty="0" smtClean="0"/>
              <a:t>Reductions in costs  which can promote higher levels of quality, improved service and the ability to allocate more resources to investment services that support learners</a:t>
            </a:r>
          </a:p>
          <a:p>
            <a:pPr marL="285750" indent="-285750">
              <a:buFont typeface="Arial" pitchFamily="34" charset="0"/>
              <a:buChar char="•"/>
            </a:pPr>
            <a:r>
              <a:rPr lang="en-AU" sz="1000" b="0" dirty="0" smtClean="0"/>
              <a:t>encourage the sharing of specialist academic expertise in specific areas of training</a:t>
            </a:r>
          </a:p>
          <a:p>
            <a:pPr marL="285750" lvl="0" indent="-285750">
              <a:buFont typeface="Arial" pitchFamily="34" charset="0"/>
              <a:buChar char="•"/>
            </a:pPr>
            <a:r>
              <a:rPr lang="en-AU" sz="1000" b="0" dirty="0" smtClean="0"/>
              <a:t>Reduced cost of back-of-house services by leveraging economies of scale or gaining access to better systems/processes than are available by working alone</a:t>
            </a:r>
          </a:p>
          <a:p>
            <a:pPr marL="285750" indent="-285750">
              <a:buFont typeface="Arial" pitchFamily="34" charset="0"/>
              <a:buChar char="•"/>
            </a:pPr>
            <a:r>
              <a:rPr lang="en-AU" sz="1000" b="0" dirty="0" smtClean="0"/>
              <a:t>Improved quality of back of house services so that staff spend less time working on administrative tasks</a:t>
            </a:r>
          </a:p>
          <a:p>
            <a:pPr marL="285750" lvl="0" indent="-285750">
              <a:buFont typeface="Arial" pitchFamily="34" charset="0"/>
              <a:buChar char="•"/>
            </a:pPr>
            <a:r>
              <a:rPr lang="en-AU" sz="1000" b="0" dirty="0" smtClean="0"/>
              <a:t>Opportunity  for greater market reach and greater opportunities for growth</a:t>
            </a:r>
          </a:p>
          <a:p>
            <a:pPr marL="285750" marR="0" lvl="0" indent="-2857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Opportunities to expand course offerings </a:t>
            </a:r>
          </a:p>
          <a:p>
            <a:pPr marL="285750" indent="-285750">
              <a:buFont typeface="Arial" pitchFamily="34" charset="0"/>
              <a:buChar char="•"/>
            </a:pPr>
            <a:r>
              <a:rPr lang="en-AU" sz="1000" b="0" dirty="0" smtClean="0"/>
              <a:t>Less duplication/maximum use of facilities and services</a:t>
            </a:r>
          </a:p>
          <a:p>
            <a:pPr marL="285750" marR="0" indent="-2857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Shared training delivery can reduce costs by the pooling of expertise and resources</a:t>
            </a:r>
          </a:p>
          <a:p>
            <a:pPr marL="285750" indent="-285750">
              <a:buFont typeface="Arial" pitchFamily="34" charset="0"/>
              <a:buChar char="•"/>
            </a:pPr>
            <a:endParaRPr lang="en-AU" sz="1200" b="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16</a:t>
            </a:fld>
            <a:endParaRPr lang="en-AU" dirty="0"/>
          </a:p>
        </p:txBody>
      </p:sp>
    </p:spTree>
    <p:extLst>
      <p:ext uri="{BB962C8B-B14F-4D97-AF65-F5344CB8AC3E}">
        <p14:creationId xmlns:p14="http://schemas.microsoft.com/office/powerpoint/2010/main" val="34983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smtClean="0"/>
              <a:t>3</a:t>
            </a:r>
            <a:r>
              <a:rPr lang="en-AU" sz="1000" baseline="0" dirty="0" smtClean="0"/>
              <a:t> questions to work through in groups (or individually as numbers dictate). Please choose a scribe as appropriate to capture to groups input for consolidation following the session.</a:t>
            </a:r>
          </a:p>
          <a:p>
            <a:endParaRPr lang="en-AU" sz="1000" baseline="0" dirty="0" smtClean="0"/>
          </a:p>
          <a:p>
            <a:r>
              <a:rPr lang="en-AU" sz="1000" baseline="0" dirty="0" smtClean="0"/>
              <a:t>1. </a:t>
            </a:r>
            <a:r>
              <a:rPr lang="en-AU" sz="1000" dirty="0" smtClean="0">
                <a:solidFill>
                  <a:schemeClr val="tx1"/>
                </a:solidFill>
              </a:rPr>
              <a:t>What do you understand of the concept of new partnership models and the opportunities they present?</a:t>
            </a:r>
          </a:p>
          <a:p>
            <a:r>
              <a:rPr lang="en-AU" sz="1000" dirty="0" smtClean="0">
                <a:solidFill>
                  <a:schemeClr val="tx1"/>
                </a:solidFill>
              </a:rPr>
              <a:t>2. What are the challenges you are experiencing in pursing these opportunities?</a:t>
            </a:r>
          </a:p>
          <a:p>
            <a:r>
              <a:rPr lang="en-AU" sz="1000" baseline="0" dirty="0" smtClean="0"/>
              <a:t>3. </a:t>
            </a:r>
            <a:r>
              <a:rPr lang="en-AU" sz="1000" dirty="0" smtClean="0">
                <a:solidFill>
                  <a:schemeClr val="tx1"/>
                </a:solidFill>
              </a:rPr>
              <a:t>What support do you need from DEECD and the ACFE Board in pursuing these opportunities and addressing these challenges?</a:t>
            </a:r>
            <a:endParaRPr lang="en-AU" sz="1000" baseline="0" dirty="0" smtClean="0"/>
          </a:p>
          <a:p>
            <a:endParaRPr lang="en-AU" sz="1000" baseline="0" dirty="0" smtClean="0"/>
          </a:p>
          <a:p>
            <a:r>
              <a:rPr lang="en-AU" sz="1000" baseline="0" dirty="0" smtClean="0"/>
              <a:t>Spend 5 minutes on each and then a further 5 minutes for a whole of group discussion to share views.</a:t>
            </a:r>
            <a:endParaRPr lang="en-AU" sz="100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17</a:t>
            </a:fld>
            <a:endParaRPr lang="en-AU" dirty="0"/>
          </a:p>
        </p:txBody>
      </p:sp>
    </p:spTree>
    <p:extLst>
      <p:ext uri="{BB962C8B-B14F-4D97-AF65-F5344CB8AC3E}">
        <p14:creationId xmlns:p14="http://schemas.microsoft.com/office/powerpoint/2010/main" val="366057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18</a:t>
            </a:fld>
            <a:endParaRPr lang="en-AU" dirty="0"/>
          </a:p>
        </p:txBody>
      </p:sp>
    </p:spTree>
    <p:extLst>
      <p:ext uri="{BB962C8B-B14F-4D97-AF65-F5344CB8AC3E}">
        <p14:creationId xmlns:p14="http://schemas.microsoft.com/office/powerpoint/2010/main" val="4196333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sz="1000" b="0" dirty="0" smtClean="0">
                <a:solidFill>
                  <a:schemeClr val="tx1"/>
                </a:solidFill>
              </a:rPr>
              <a:t>Communities</a:t>
            </a:r>
            <a:r>
              <a:rPr lang="en-AU" sz="1000" b="0" baseline="0" dirty="0" smtClean="0">
                <a:solidFill>
                  <a:schemeClr val="tx1"/>
                </a:solidFill>
              </a:rPr>
              <a:t> of practice can be multi faceted much like other forms of partnership.</a:t>
            </a:r>
          </a:p>
          <a:p>
            <a:pPr marL="342900" indent="-342900">
              <a:buFont typeface="Arial" pitchFamily="34" charset="0"/>
              <a:buChar char="•"/>
            </a:pPr>
            <a:endParaRPr lang="en-AU" sz="1000" b="0" dirty="0" smtClean="0">
              <a:solidFill>
                <a:schemeClr val="tx1"/>
              </a:solidFill>
            </a:endParaRPr>
          </a:p>
          <a:p>
            <a:pPr marL="342900" indent="-342900">
              <a:buFont typeface="Arial" pitchFamily="34" charset="0"/>
              <a:buChar char="•"/>
            </a:pPr>
            <a:r>
              <a:rPr lang="en-AU" sz="1000" b="0" dirty="0" smtClean="0">
                <a:solidFill>
                  <a:schemeClr val="tx1"/>
                </a:solidFill>
              </a:rPr>
              <a:t>Communities of practice are groups of staff bound together by common interests and a passion for a cause, and who continually interact. Communities are sometimes formed within the one organisation, and sometimes across many organisations. </a:t>
            </a:r>
          </a:p>
          <a:p>
            <a:pPr marL="342900" indent="-342900">
              <a:buFont typeface="Arial" pitchFamily="34" charset="0"/>
              <a:buChar char="•"/>
            </a:pPr>
            <a:r>
              <a:rPr lang="en-AU" sz="1000" b="0" dirty="0" smtClean="0">
                <a:solidFill>
                  <a:schemeClr val="tx1"/>
                </a:solidFill>
              </a:rPr>
              <a:t>They are often informal, with fluctuating membership and people can belong to more than one community at a time. </a:t>
            </a:r>
          </a:p>
          <a:p>
            <a:pPr marL="342900" indent="-342900">
              <a:buFont typeface="Arial" pitchFamily="34" charset="0"/>
              <a:buChar char="•"/>
            </a:pPr>
            <a:r>
              <a:rPr lang="en-AU" sz="1000" b="0" dirty="0" smtClean="0">
                <a:solidFill>
                  <a:schemeClr val="tx1"/>
                </a:solidFill>
              </a:rPr>
              <a:t>Are different from formal work groups, project teams or informal networks, in emphasising the development of members’ capabilities and the building and exchange of knowledge. </a:t>
            </a:r>
          </a:p>
          <a:p>
            <a:pPr marL="342900" indent="-342900">
              <a:buFont typeface="Arial" pitchFamily="34" charset="0"/>
              <a:buChar char="•"/>
            </a:pPr>
            <a:r>
              <a:rPr lang="en-AU" sz="1000" b="0" dirty="0" smtClean="0">
                <a:solidFill>
                  <a:schemeClr val="tx1"/>
                </a:solidFill>
              </a:rPr>
              <a:t>Additionally, communities of practice can change their agenda to suit the needs of the members; assist with the development of professional skills; assist in the transfer of good practice; and have long-term benefits on organisational practice and productivity. </a:t>
            </a:r>
            <a:endParaRPr lang="en-AU" sz="1000" dirty="0" smtClean="0">
              <a:solidFill>
                <a:schemeClr val="tx1"/>
              </a:solidFill>
            </a:endParaRPr>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19</a:t>
            </a:fld>
            <a:endParaRPr lang="en-AU" dirty="0"/>
          </a:p>
        </p:txBody>
      </p:sp>
    </p:spTree>
    <p:extLst>
      <p:ext uri="{BB962C8B-B14F-4D97-AF65-F5344CB8AC3E}">
        <p14:creationId xmlns:p14="http://schemas.microsoft.com/office/powerpoint/2010/main" val="42774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Approximate</a:t>
            </a:r>
            <a:r>
              <a:rPr lang="en-AU" baseline="0" dirty="0" smtClean="0"/>
              <a:t> timing of today’s session.</a:t>
            </a:r>
          </a:p>
          <a:p>
            <a:endParaRPr lang="en-AU" baseline="0" dirty="0" smtClean="0"/>
          </a:p>
          <a:p>
            <a:r>
              <a:rPr lang="en-AU" baseline="0" dirty="0" smtClean="0"/>
              <a:t>Opportunity to discuss slides and their content as we progress. There will be 20 minutes dedicated to the consideration of three key topics.</a:t>
            </a:r>
          </a:p>
          <a:p>
            <a:endParaRPr lang="en-AU" baseline="0" dirty="0" smtClean="0"/>
          </a:p>
          <a:p>
            <a:r>
              <a:rPr lang="en-AU" b="1" baseline="0" dirty="0" smtClean="0"/>
              <a:t>10.40</a:t>
            </a:r>
            <a:r>
              <a:rPr lang="en-AU" baseline="0" dirty="0" smtClean="0"/>
              <a:t> - ACFE Board member introduction (5 minutes)</a:t>
            </a:r>
          </a:p>
          <a:p>
            <a:r>
              <a:rPr lang="en-AU" b="1" baseline="0" dirty="0" smtClean="0"/>
              <a:t>10.45</a:t>
            </a:r>
            <a:r>
              <a:rPr lang="en-AU" baseline="0" dirty="0" smtClean="0"/>
              <a:t> - Slides 3-9, allowing for discussion on case studies/prompts where required (15 minutes)</a:t>
            </a:r>
          </a:p>
          <a:p>
            <a:r>
              <a:rPr lang="en-AU" b="1" baseline="0" dirty="0" smtClean="0"/>
              <a:t>11.00</a:t>
            </a:r>
            <a:r>
              <a:rPr lang="en-AU" baseline="0" dirty="0" smtClean="0"/>
              <a:t> - Colocation slides, 11-12 (5 minutes)</a:t>
            </a:r>
          </a:p>
          <a:p>
            <a:r>
              <a:rPr lang="en-AU" b="1" baseline="0" dirty="0" smtClean="0"/>
              <a:t>11.05</a:t>
            </a:r>
            <a:r>
              <a:rPr lang="en-AU" baseline="0" dirty="0" smtClean="0"/>
              <a:t> - Colocation workshop and discussion, slide 13 (20 minutes)</a:t>
            </a:r>
          </a:p>
          <a:p>
            <a:pPr marL="0" marR="0" indent="0" algn="l" defTabSz="457200" rtl="0" eaLnBrk="0" fontAlgn="base" latinLnBrk="0" hangingPunct="0">
              <a:lnSpc>
                <a:spcPct val="100000"/>
              </a:lnSpc>
              <a:spcBef>
                <a:spcPct val="30000"/>
              </a:spcBef>
              <a:spcAft>
                <a:spcPct val="0"/>
              </a:spcAft>
              <a:buClrTx/>
              <a:buSzTx/>
              <a:buFontTx/>
              <a:buNone/>
              <a:tabLst/>
              <a:defRPr/>
            </a:pPr>
            <a:r>
              <a:rPr lang="en-AU" b="1" baseline="0" dirty="0" smtClean="0"/>
              <a:t>11.25 </a:t>
            </a:r>
            <a:r>
              <a:rPr lang="en-AU" baseline="0" dirty="0" smtClean="0"/>
              <a:t>- Partnership slides, 15-16 (5 minutes)</a:t>
            </a:r>
          </a:p>
          <a:p>
            <a:pPr marL="0" marR="0" indent="0" algn="l" defTabSz="457200" rtl="0" eaLnBrk="0" fontAlgn="base" latinLnBrk="0" hangingPunct="0">
              <a:lnSpc>
                <a:spcPct val="100000"/>
              </a:lnSpc>
              <a:spcBef>
                <a:spcPct val="30000"/>
              </a:spcBef>
              <a:spcAft>
                <a:spcPct val="0"/>
              </a:spcAft>
              <a:buClrTx/>
              <a:buSzTx/>
              <a:buFontTx/>
              <a:buNone/>
              <a:tabLst/>
              <a:defRPr/>
            </a:pPr>
            <a:r>
              <a:rPr lang="en-AU" b="1" baseline="0" dirty="0" smtClean="0"/>
              <a:t>11.30</a:t>
            </a:r>
            <a:r>
              <a:rPr lang="en-AU" baseline="0" dirty="0" smtClean="0"/>
              <a:t> - Partnership workshop and discussion, slide 17 (20 minutes)</a:t>
            </a:r>
          </a:p>
          <a:p>
            <a:pPr marL="0" marR="0" indent="0" algn="l" defTabSz="457200" rtl="0" eaLnBrk="0" fontAlgn="base" latinLnBrk="0" hangingPunct="0">
              <a:lnSpc>
                <a:spcPct val="100000"/>
              </a:lnSpc>
              <a:spcBef>
                <a:spcPct val="30000"/>
              </a:spcBef>
              <a:spcAft>
                <a:spcPct val="0"/>
              </a:spcAft>
              <a:buClrTx/>
              <a:buSzTx/>
              <a:buFontTx/>
              <a:buNone/>
              <a:tabLst/>
              <a:defRPr/>
            </a:pPr>
            <a:r>
              <a:rPr lang="en-AU" b="1" baseline="0" dirty="0" smtClean="0"/>
              <a:t>11.50</a:t>
            </a:r>
            <a:r>
              <a:rPr lang="en-AU" baseline="0" dirty="0" smtClean="0"/>
              <a:t> - Communities of Practice slides, 19-20 (5 minutes)</a:t>
            </a:r>
          </a:p>
          <a:p>
            <a:r>
              <a:rPr lang="en-AU" b="1" baseline="0" dirty="0" smtClean="0"/>
              <a:t>11.55</a:t>
            </a:r>
            <a:r>
              <a:rPr lang="en-AU" baseline="0" dirty="0" smtClean="0"/>
              <a:t> - Communities of Practice workshop and discussion, slide 21 (20 minutes)</a:t>
            </a:r>
          </a:p>
          <a:p>
            <a:r>
              <a:rPr lang="en-AU" b="1" baseline="0" dirty="0" smtClean="0"/>
              <a:t>12.15</a:t>
            </a:r>
            <a:r>
              <a:rPr lang="en-AU" baseline="0" dirty="0" smtClean="0"/>
              <a:t> - Mechanisms to support Learn Local, slide 23 (10 minutes)</a:t>
            </a:r>
          </a:p>
          <a:p>
            <a:r>
              <a:rPr lang="en-AU" b="1" baseline="0" dirty="0" smtClean="0"/>
              <a:t>12.25</a:t>
            </a:r>
            <a:r>
              <a:rPr lang="en-AU" baseline="0" dirty="0" smtClean="0"/>
              <a:t> - Wrap up, slides 25-26 (5 minutes)</a:t>
            </a:r>
          </a:p>
          <a:p>
            <a:r>
              <a:rPr lang="en-AU" b="1" baseline="0" dirty="0" smtClean="0"/>
              <a:t>12.30</a:t>
            </a:r>
            <a:r>
              <a:rPr lang="en-AU" baseline="0" dirty="0" smtClean="0"/>
              <a:t> - Lunch</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a:t>
            </a:fld>
            <a:endParaRPr lang="en-AU" dirty="0"/>
          </a:p>
        </p:txBody>
      </p:sp>
    </p:spTree>
    <p:extLst>
      <p:ext uri="{BB962C8B-B14F-4D97-AF65-F5344CB8AC3E}">
        <p14:creationId xmlns:p14="http://schemas.microsoft.com/office/powerpoint/2010/main" val="419633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0" dirty="0" smtClean="0"/>
              <a:t>To support continuous improvement in teaching and learning practice in the sector, the government and the ACFE Board will encourage Learn Local organisations to share information and build collaborative practices in relation to pre-accredited training delivery</a:t>
            </a:r>
          </a:p>
          <a:p>
            <a:endParaRPr lang="en-AU" sz="1000" b="0" dirty="0" smtClean="0"/>
          </a:p>
          <a:p>
            <a:r>
              <a:rPr lang="en-AU" sz="1000" b="0" dirty="0" smtClean="0"/>
              <a:t>Benefits</a:t>
            </a:r>
          </a:p>
          <a:p>
            <a:pPr marL="285750" indent="-285750">
              <a:buFont typeface="Arial" pitchFamily="34" charset="0"/>
              <a:buChar char="•"/>
            </a:pPr>
            <a:r>
              <a:rPr lang="en-AU" sz="1000" b="0" dirty="0" smtClean="0"/>
              <a:t>Benefits for individual organisations</a:t>
            </a:r>
            <a:r>
              <a:rPr lang="en-AU" sz="1000" b="0" baseline="0" dirty="0" smtClean="0"/>
              <a:t> </a:t>
            </a:r>
            <a:r>
              <a:rPr lang="en-AU" sz="1000" b="0" dirty="0" smtClean="0"/>
              <a:t>could include: enabling employees to manage change, access to new knowledge and fostering a sense of common purpose amongst staff. </a:t>
            </a:r>
          </a:p>
          <a:p>
            <a:pPr marL="285750" indent="-285750">
              <a:buFont typeface="Arial" pitchFamily="34" charset="0"/>
              <a:buChar char="•"/>
            </a:pPr>
            <a:r>
              <a:rPr lang="en-AU" sz="1000" b="0" dirty="0" smtClean="0"/>
              <a:t>The organisational and network benefits of communities of practice would include: the informal dissemination of valuable information, improvements in productivity and the fostering of innovation.</a:t>
            </a:r>
          </a:p>
          <a:p>
            <a:pPr marL="285750" marR="0" indent="-2857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Improved quality of programs, services and pathways for learners</a:t>
            </a:r>
          </a:p>
          <a:p>
            <a:pPr marL="285750" marR="0" indent="-2857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Reduction</a:t>
            </a:r>
            <a:r>
              <a:rPr lang="en-AU" sz="1000" b="0" baseline="0" dirty="0" smtClean="0"/>
              <a:t> in costs of program development and compliance.</a:t>
            </a:r>
            <a:endParaRPr lang="en-AU" sz="1000" b="0" dirty="0" smtClean="0"/>
          </a:p>
          <a:p>
            <a:pPr marL="285750" indent="-285750">
              <a:buFont typeface="Arial" pitchFamily="34" charset="0"/>
              <a:buChar char="•"/>
            </a:pPr>
            <a:endParaRPr lang="en-AU" sz="1000" b="0" dirty="0" smtClean="0"/>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A focus on improvement and innovation in training curricula, pedagogy and assessment that aligns with the government’s objective for the broader training sector to deliver high-quality training</a:t>
            </a:r>
            <a:endParaRPr lang="en-AU" sz="100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20</a:t>
            </a:fld>
            <a:endParaRPr lang="en-AU" dirty="0"/>
          </a:p>
        </p:txBody>
      </p:sp>
    </p:spTree>
    <p:extLst>
      <p:ext uri="{BB962C8B-B14F-4D97-AF65-F5344CB8AC3E}">
        <p14:creationId xmlns:p14="http://schemas.microsoft.com/office/powerpoint/2010/main" val="18262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smtClean="0"/>
              <a:t>3</a:t>
            </a:r>
            <a:r>
              <a:rPr lang="en-AU" sz="1000" baseline="0" dirty="0" smtClean="0"/>
              <a:t> questions to work through in groups (or individually as suitable). Please choose a scribe as appropriate to capture to groups input for consolidation following the session.</a:t>
            </a:r>
          </a:p>
          <a:p>
            <a:endParaRPr lang="en-AU" sz="1000" baseline="0" dirty="0" smtClean="0"/>
          </a:p>
          <a:p>
            <a:r>
              <a:rPr lang="en-AU" sz="1000" dirty="0" smtClean="0">
                <a:solidFill>
                  <a:schemeClr val="tx1"/>
                </a:solidFill>
              </a:rPr>
              <a:t>1. What do you understand of the concept of communities of practice and the opportunities they present?</a:t>
            </a:r>
          </a:p>
          <a:p>
            <a:r>
              <a:rPr lang="en-AU" sz="1000" dirty="0" smtClean="0">
                <a:solidFill>
                  <a:schemeClr val="tx1"/>
                </a:solidFill>
              </a:rPr>
              <a:t>2. What are the challenges you are experiencing in pursing these opportunities?</a:t>
            </a:r>
          </a:p>
          <a:p>
            <a:r>
              <a:rPr lang="en-AU" sz="1000" baseline="0" dirty="0" smtClean="0"/>
              <a:t>3. </a:t>
            </a:r>
            <a:r>
              <a:rPr lang="en-AU" sz="1000" dirty="0" smtClean="0">
                <a:solidFill>
                  <a:schemeClr val="tx1"/>
                </a:solidFill>
              </a:rPr>
              <a:t>What support do you need from DEECD and the ACFE Board in pursuing these opportunities and addressing the challenges?</a:t>
            </a:r>
          </a:p>
          <a:p>
            <a:endParaRPr lang="en-AU" sz="1000" baseline="0" dirty="0" smtClean="0"/>
          </a:p>
          <a:p>
            <a:r>
              <a:rPr lang="en-AU" sz="1000" baseline="0" dirty="0" smtClean="0"/>
              <a:t>Spend 5 minutes on each and then a further 5 minutes for a whole of group discussion to share views.</a:t>
            </a:r>
            <a:endParaRPr lang="en-AU" sz="100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21</a:t>
            </a:fld>
            <a:endParaRPr lang="en-AU" dirty="0"/>
          </a:p>
        </p:txBody>
      </p:sp>
    </p:spTree>
    <p:extLst>
      <p:ext uri="{BB962C8B-B14F-4D97-AF65-F5344CB8AC3E}">
        <p14:creationId xmlns:p14="http://schemas.microsoft.com/office/powerpoint/2010/main" val="231341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22</a:t>
            </a:fld>
            <a:endParaRPr lang="en-AU" dirty="0"/>
          </a:p>
        </p:txBody>
      </p:sp>
    </p:spTree>
    <p:extLst>
      <p:ext uri="{BB962C8B-B14F-4D97-AF65-F5344CB8AC3E}">
        <p14:creationId xmlns:p14="http://schemas.microsoft.com/office/powerpoint/2010/main" val="4196333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sz="1000" b="0" baseline="0" dirty="0" smtClean="0"/>
              <a:t>There are a range of supports committed to in Learn Local: Focusing on the Future which your feedback today will assist in developing.</a:t>
            </a:r>
            <a:endParaRPr lang="en-AU" sz="1000" b="0" dirty="0" smtClean="0"/>
          </a:p>
          <a:p>
            <a:pPr algn="l"/>
            <a:endParaRPr lang="en-AU" sz="1000" dirty="0" smtClean="0"/>
          </a:p>
          <a:p>
            <a:pPr algn="l"/>
            <a:r>
              <a:rPr lang="en-AU" sz="1000" b="1" dirty="0" smtClean="0"/>
              <a:t>Proposed DEECD and ACFE Board Support</a:t>
            </a:r>
          </a:p>
          <a:p>
            <a:pPr marL="285750" indent="-285750">
              <a:buFont typeface="Arial" pitchFamily="34" charset="0"/>
              <a:buChar char="•"/>
            </a:pPr>
            <a:r>
              <a:rPr lang="en-AU" sz="1000" b="0" dirty="0" smtClean="0"/>
              <a:t>clearer guidelines to support co-location and improved use of Victorian Government owned properties.</a:t>
            </a:r>
          </a:p>
          <a:p>
            <a:pPr marL="285750" marR="0" indent="-2857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1000" b="0" dirty="0" smtClean="0"/>
              <a:t>longer activity schedules - as part of the funding contracts for pre-accredited training to individual or networks of Learn Local organisations that can deliver training above a specified delivery level. This could include consideration of </a:t>
            </a:r>
            <a:r>
              <a:rPr lang="en-AU" sz="1000" dirty="0" smtClean="0"/>
              <a:t>multiple-year funding contracts for pre-accredited training </a:t>
            </a:r>
            <a:r>
              <a:rPr lang="en-AU" sz="1000" b="0" dirty="0" smtClean="0"/>
              <a:t>to Learn Local organisations that enter into durable and consolidated structural arrangements for the delivery of accredited and pre-accredited training.</a:t>
            </a:r>
          </a:p>
          <a:p>
            <a:pPr marL="285750" indent="-285750">
              <a:buFont typeface="Arial" pitchFamily="34" charset="0"/>
              <a:buChar char="•"/>
            </a:pPr>
            <a:r>
              <a:rPr lang="en-AU" sz="1000" b="0" dirty="0" smtClean="0"/>
              <a:t>multiple-year funding contracts –</a:t>
            </a:r>
            <a:r>
              <a:rPr lang="en-AU" sz="1000" b="0" baseline="0" dirty="0" smtClean="0"/>
              <a:t> potentially </a:t>
            </a:r>
            <a:r>
              <a:rPr lang="en-AU" sz="1000" b="0" dirty="0" smtClean="0"/>
              <a:t>to Learn Local organisations that enter into durable and consolidated structural arrangements for the delivery of accredited and pre-accredited training.</a:t>
            </a:r>
          </a:p>
          <a:p>
            <a:pPr marL="285750" indent="-285750">
              <a:buFont typeface="Arial" pitchFamily="34" charset="0"/>
              <a:buChar char="•"/>
            </a:pPr>
            <a:r>
              <a:rPr lang="en-AU" sz="1000" b="0" dirty="0" smtClean="0"/>
              <a:t>applying greater consideration of scale, sustainability and Learn Local organisational networks and partnership durability to inform the operation of the Capacity and Innovation Grant Program.</a:t>
            </a:r>
          </a:p>
          <a:p>
            <a:pPr marL="285750" indent="-285750">
              <a:buFont typeface="Arial" pitchFamily="34" charset="0"/>
              <a:buChar char="•"/>
            </a:pPr>
            <a:r>
              <a:rPr lang="en-AU" sz="1000" dirty="0" smtClean="0"/>
              <a:t>DEECD Regional offices </a:t>
            </a:r>
            <a:r>
              <a:rPr lang="en-AU" sz="1000" b="0" dirty="0" smtClean="0"/>
              <a:t>to facilitate engagement of Learn Local organisations in cross-sectoral Community of Practice networks. </a:t>
            </a:r>
          </a:p>
          <a:p>
            <a:endParaRPr lang="en-AU" sz="1000" dirty="0" smtClean="0"/>
          </a:p>
          <a:p>
            <a:pPr lvl="0"/>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23</a:t>
            </a:fld>
            <a:endParaRPr lang="en-AU" dirty="0"/>
          </a:p>
        </p:txBody>
      </p:sp>
    </p:spTree>
    <p:extLst>
      <p:ext uri="{BB962C8B-B14F-4D97-AF65-F5344CB8AC3E}">
        <p14:creationId xmlns:p14="http://schemas.microsoft.com/office/powerpoint/2010/main" val="2188151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24</a:t>
            </a:fld>
            <a:endParaRPr lang="en-AU" dirty="0"/>
          </a:p>
        </p:txBody>
      </p:sp>
    </p:spTree>
    <p:extLst>
      <p:ext uri="{BB962C8B-B14F-4D97-AF65-F5344CB8AC3E}">
        <p14:creationId xmlns:p14="http://schemas.microsoft.com/office/powerpoint/2010/main" val="4196333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All partnerships require development and commitment over a sustained period to ensure success and achievement of outcomes. </a:t>
            </a:r>
          </a:p>
          <a:p>
            <a:endParaRPr lang="en-AU" sz="1000" dirty="0" smtClean="0"/>
          </a:p>
          <a:p>
            <a:r>
              <a:rPr lang="en-AU" sz="1000" dirty="0" smtClean="0">
                <a:latin typeface="Calibri" pitchFamily="34" charset="0"/>
                <a:ea typeface="ＭＳ Ｐゴシック" pitchFamily="34" charset="-128"/>
              </a:rPr>
              <a:t>Vertical axis: Represents the level of involvement and ownership from low to high</a:t>
            </a:r>
          </a:p>
          <a:p>
            <a:r>
              <a:rPr lang="en-AU" sz="1000" dirty="0" smtClean="0">
                <a:latin typeface="Calibri" pitchFamily="34" charset="0"/>
                <a:ea typeface="ＭＳ Ｐゴシック" pitchFamily="34" charset="-128"/>
              </a:rPr>
              <a:t>Horizontal axis: Represents elapsed time from low to high</a:t>
            </a:r>
          </a:p>
          <a:p>
            <a:endParaRPr lang="en-AU" sz="1000" dirty="0" smtClean="0">
              <a:latin typeface="Calibri" pitchFamily="34" charset="0"/>
              <a:ea typeface="ＭＳ Ｐゴシック" pitchFamily="34" charset="-128"/>
            </a:endParaRPr>
          </a:p>
          <a:p>
            <a:r>
              <a:rPr lang="en-AU" sz="1000" dirty="0" smtClean="0">
                <a:latin typeface="Calibri" pitchFamily="34" charset="0"/>
                <a:ea typeface="ＭＳ Ｐゴシック" pitchFamily="34" charset="-128"/>
              </a:rPr>
              <a:t>Lowest point on x and y axis. </a:t>
            </a:r>
            <a:r>
              <a:rPr lang="en-AU" sz="1000" b="1" dirty="0" smtClean="0">
                <a:latin typeface="Calibri" pitchFamily="34" charset="0"/>
                <a:ea typeface="ＭＳ Ｐゴシック" pitchFamily="34" charset="-128"/>
              </a:rPr>
              <a:t>Set direction </a:t>
            </a:r>
            <a:r>
              <a:rPr lang="en-AU" sz="1000" dirty="0" smtClean="0">
                <a:latin typeface="Calibri" pitchFamily="34" charset="0"/>
                <a:ea typeface="ＭＳ Ｐゴシック" pitchFamily="34" charset="-128"/>
              </a:rPr>
              <a:t>stage. Need to build awareness, define where we are going and why.</a:t>
            </a:r>
          </a:p>
          <a:p>
            <a:r>
              <a:rPr lang="en-AU" sz="1000" dirty="0" smtClean="0">
                <a:latin typeface="Calibri" pitchFamily="34" charset="0"/>
                <a:ea typeface="ＭＳ Ｐゴシック" pitchFamily="34" charset="-128"/>
              </a:rPr>
              <a:t>Higher on x and y axis. </a:t>
            </a:r>
            <a:r>
              <a:rPr lang="en-AU" sz="1000" b="1" dirty="0" smtClean="0">
                <a:latin typeface="Calibri" pitchFamily="34" charset="0"/>
                <a:ea typeface="ＭＳ Ｐゴシック" pitchFamily="34" charset="-128"/>
              </a:rPr>
              <a:t>Engage for action </a:t>
            </a:r>
            <a:r>
              <a:rPr lang="en-AU" sz="1000" dirty="0" smtClean="0">
                <a:latin typeface="Calibri" pitchFamily="34" charset="0"/>
                <a:ea typeface="ＭＳ Ｐゴシック" pitchFamily="34" charset="-128"/>
              </a:rPr>
              <a:t>stage. Need to deepen understanding, equip and activate leaders to drive change.</a:t>
            </a:r>
          </a:p>
          <a:p>
            <a:r>
              <a:rPr lang="en-AU" sz="1000" dirty="0" smtClean="0">
                <a:latin typeface="Calibri" pitchFamily="34" charset="0"/>
                <a:ea typeface="ＭＳ Ｐゴシック" pitchFamily="34" charset="-128"/>
              </a:rPr>
              <a:t>Higher on x and y axis. </a:t>
            </a:r>
            <a:r>
              <a:rPr lang="en-AU" sz="1000" b="1" dirty="0" smtClean="0">
                <a:latin typeface="Calibri" pitchFamily="34" charset="0"/>
                <a:ea typeface="ＭＳ Ｐゴシック" pitchFamily="34" charset="-128"/>
              </a:rPr>
              <a:t>Build and mobilise </a:t>
            </a:r>
            <a:r>
              <a:rPr lang="en-AU" sz="1000" dirty="0" smtClean="0">
                <a:latin typeface="Calibri" pitchFamily="34" charset="0"/>
                <a:ea typeface="ＭＳ Ｐゴシック" pitchFamily="34" charset="-128"/>
              </a:rPr>
              <a:t>stage. Need to create buy-in, use leverage and engagement at scale to build critical mass.</a:t>
            </a:r>
          </a:p>
          <a:p>
            <a:r>
              <a:rPr lang="en-AU" sz="1000" dirty="0" smtClean="0">
                <a:latin typeface="Calibri" pitchFamily="34" charset="0"/>
                <a:ea typeface="ＭＳ Ｐゴシック" pitchFamily="34" charset="-128"/>
              </a:rPr>
              <a:t>Highest on x and y axis. </a:t>
            </a:r>
            <a:r>
              <a:rPr lang="en-AU" sz="1000" b="1" dirty="0" smtClean="0">
                <a:latin typeface="Calibri" pitchFamily="34" charset="0"/>
                <a:ea typeface="ＭＳ Ｐゴシック" pitchFamily="34" charset="-128"/>
              </a:rPr>
              <a:t>Make it stick</a:t>
            </a:r>
            <a:r>
              <a:rPr lang="en-AU" sz="1000" dirty="0" smtClean="0">
                <a:latin typeface="Calibri" pitchFamily="34" charset="0"/>
                <a:ea typeface="ＭＳ Ｐゴシック" pitchFamily="34" charset="-128"/>
              </a:rPr>
              <a:t>. Need to take action, embed and sustain the change.</a:t>
            </a:r>
          </a:p>
          <a:p>
            <a:endParaRPr lang="en-AU" sz="1000" dirty="0" smtClean="0">
              <a:latin typeface="Calibri" pitchFamily="34" charset="0"/>
              <a:ea typeface="ＭＳ Ｐゴシック" pitchFamily="34" charset="-128"/>
            </a:endParaRPr>
          </a:p>
          <a:p>
            <a:r>
              <a:rPr lang="en-AU" sz="1000" dirty="0" smtClean="0">
                <a:latin typeface="Calibri" pitchFamily="34" charset="0"/>
                <a:ea typeface="ＭＳ Ｐゴシック" pitchFamily="34" charset="-128"/>
              </a:rPr>
              <a:t>‘Buy in’ from</a:t>
            </a:r>
            <a:r>
              <a:rPr lang="en-AU" sz="1000" baseline="0" dirty="0" smtClean="0">
                <a:latin typeface="Calibri" pitchFamily="34" charset="0"/>
                <a:ea typeface="ＭＳ Ｐゴシック" pitchFamily="34" charset="-128"/>
              </a:rPr>
              <a:t> partner organisations is essential to creating lasting benefits – this is not an easy process. </a:t>
            </a:r>
            <a:endParaRPr lang="en-US" sz="1000" dirty="0" smtClean="0">
              <a:latin typeface="Calibri"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25</a:t>
            </a:fld>
            <a:endParaRPr lang="en-AU" dirty="0"/>
          </a:p>
        </p:txBody>
      </p:sp>
    </p:spTree>
    <p:extLst>
      <p:ext uri="{BB962C8B-B14F-4D97-AF65-F5344CB8AC3E}">
        <p14:creationId xmlns:p14="http://schemas.microsoft.com/office/powerpoint/2010/main" val="2321553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000" dirty="0" smtClean="0"/>
              <a:t>Recap outcomes from todays discussion:</a:t>
            </a:r>
          </a:p>
          <a:p>
            <a:pPr marL="741363" lvl="1" indent="-285750">
              <a:buFont typeface="Arial" pitchFamily="34" charset="0"/>
              <a:buChar char="•"/>
              <a:defRPr/>
            </a:pPr>
            <a:r>
              <a:rPr lang="en-AU" sz="1000" dirty="0" smtClean="0"/>
              <a:t>Co-location.</a:t>
            </a:r>
          </a:p>
          <a:p>
            <a:pPr marL="741363" lvl="1" indent="-285750">
              <a:buFont typeface="Arial" pitchFamily="34" charset="0"/>
              <a:buChar char="•"/>
              <a:defRPr/>
            </a:pPr>
            <a:r>
              <a:rPr lang="en-AU" sz="1000" dirty="0" smtClean="0"/>
              <a:t>Partnership models.</a:t>
            </a:r>
          </a:p>
          <a:p>
            <a:pPr marL="741363" lvl="1" indent="-285750">
              <a:buFont typeface="Arial" pitchFamily="34" charset="0"/>
              <a:buChar char="•"/>
              <a:defRPr/>
            </a:pPr>
            <a:r>
              <a:rPr lang="en-AU" sz="1000" dirty="0" smtClean="0"/>
              <a:t>Communities of practice.</a:t>
            </a:r>
          </a:p>
          <a:p>
            <a:pPr marL="0" lvl="0" indent="-1587">
              <a:buFont typeface="Arial" pitchFamily="34" charset="0"/>
              <a:buNone/>
              <a:defRPr/>
            </a:pPr>
            <a:endParaRPr lang="en-AU" sz="1000" dirty="0" smtClean="0"/>
          </a:p>
          <a:p>
            <a:pPr algn="l">
              <a:defRPr/>
            </a:pPr>
            <a:r>
              <a:rPr lang="en-AU" sz="1000" dirty="0" smtClean="0"/>
              <a:t>A further opportunity for Learn Locals to provide input through the survey circulated to the sector in Participation Branch memorandum. </a:t>
            </a:r>
          </a:p>
          <a:p>
            <a:pPr algn="l">
              <a:defRPr/>
            </a:pPr>
            <a:endParaRPr lang="en-AU" sz="1000" dirty="0" smtClean="0"/>
          </a:p>
          <a:p>
            <a:pPr algn="l">
              <a:defRPr/>
            </a:pPr>
            <a:r>
              <a:rPr lang="en-AU" sz="1000" dirty="0" smtClean="0"/>
              <a:t>Tell us more: </a:t>
            </a:r>
            <a:r>
              <a:rPr lang="en-AU" sz="1000" dirty="0" smtClean="0">
                <a:solidFill>
                  <a:schemeClr val="accent1">
                    <a:lumMod val="50000"/>
                  </a:schemeClr>
                </a:solidFill>
              </a:rPr>
              <a:t>access.equity@edumail.vic.gov.au</a:t>
            </a:r>
            <a:r>
              <a:rPr lang="en-AU" sz="1000" dirty="0" smtClean="0"/>
              <a:t> by Friday 4</a:t>
            </a:r>
            <a:r>
              <a:rPr lang="en-AU" sz="1000" baseline="30000" dirty="0" smtClean="0"/>
              <a:t>th</a:t>
            </a:r>
            <a:r>
              <a:rPr lang="en-AU" sz="1000" dirty="0" smtClean="0"/>
              <a:t> April 2014.</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Discussion and contributions to the survey will help shape the </a:t>
            </a:r>
            <a:r>
              <a:rPr lang="en-AU" sz="1000" i="1" dirty="0" smtClean="0"/>
              <a:t>Partnerships for Access</a:t>
            </a:r>
            <a:r>
              <a:rPr lang="en-AU" sz="1000" dirty="0" smtClean="0"/>
              <a:t> stream of the CAIF and further implementation of commitments in </a:t>
            </a:r>
            <a:r>
              <a:rPr lang="en-AU" sz="1000" i="1" dirty="0" smtClean="0"/>
              <a:t>Learn Local: Focusing on the Future. </a:t>
            </a:r>
          </a:p>
          <a:p>
            <a:endParaRPr lang="en-AU" sz="1000" dirty="0" smtClean="0"/>
          </a:p>
          <a:p>
            <a:r>
              <a:rPr lang="en-AU" sz="1000" dirty="0" smtClean="0"/>
              <a:t>Thank</a:t>
            </a:r>
            <a:r>
              <a:rPr lang="en-AU" sz="1000" baseline="0" dirty="0" smtClean="0"/>
              <a:t> participants.</a:t>
            </a:r>
            <a:endParaRPr lang="en-AU" sz="1000"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26</a:t>
            </a:fld>
            <a:endParaRPr lang="en-AU" dirty="0"/>
          </a:p>
        </p:txBody>
      </p:sp>
    </p:spTree>
    <p:extLst>
      <p:ext uri="{BB962C8B-B14F-4D97-AF65-F5344CB8AC3E}">
        <p14:creationId xmlns:p14="http://schemas.microsoft.com/office/powerpoint/2010/main" val="118818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smtClean="0"/>
              <a:t>Learn Local: Focusing on the Future contains a commitment to consult with the sector in the implementation and further development of a number of strategic directions.</a:t>
            </a:r>
            <a:endParaRPr lang="en-AU" sz="900" kern="1200" baseline="0" dirty="0" smtClean="0">
              <a:solidFill>
                <a:schemeClr val="tx1"/>
              </a:solidFill>
              <a:effectLst/>
              <a:latin typeface="Calibri" pitchFamily="34" charset="0"/>
              <a:ea typeface="ＭＳ Ｐゴシック" charset="-128"/>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900" b="1" kern="1200" baseline="0" dirty="0" smtClean="0">
                <a:solidFill>
                  <a:schemeClr val="tx1"/>
                </a:solidFill>
                <a:effectLst/>
                <a:latin typeface="Calibri" pitchFamily="34" charset="0"/>
                <a:ea typeface="ＭＳ Ｐゴシック" charset="-128"/>
                <a:cs typeface="+mn-cs"/>
              </a:rPr>
              <a:t>SD1 </a:t>
            </a:r>
            <a:r>
              <a:rPr lang="en-AU" sz="900" kern="1200" baseline="0" dirty="0" smtClean="0">
                <a:solidFill>
                  <a:schemeClr val="tx1"/>
                </a:solidFill>
                <a:effectLst/>
                <a:latin typeface="Calibri" pitchFamily="34" charset="0"/>
                <a:ea typeface="ＭＳ Ｐゴシック" charset="-128"/>
                <a:cs typeface="+mn-cs"/>
              </a:rPr>
              <a:t>involves refocusing and refining the role of Learn Local to focus on learner needs.  This element of the strategy recognises that the Learn Local sector has particular strengths in supporting learners facing barriers to participation and meeting the needs of adults who choose Learn Local for training at the foundation level.</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900" b="1" kern="1200" baseline="0" dirty="0" smtClean="0">
                <a:solidFill>
                  <a:schemeClr val="tx1"/>
                </a:solidFill>
                <a:effectLst/>
                <a:latin typeface="Calibri" pitchFamily="34" charset="0"/>
                <a:ea typeface="ＭＳ Ｐゴシック" charset="-128"/>
                <a:cs typeface="+mn-cs"/>
              </a:rPr>
              <a:t>SD2 </a:t>
            </a:r>
            <a:r>
              <a:rPr lang="en-AU" sz="900" kern="1200" baseline="0" dirty="0" smtClean="0">
                <a:solidFill>
                  <a:schemeClr val="tx1"/>
                </a:solidFill>
                <a:effectLst/>
                <a:latin typeface="Calibri" pitchFamily="34" charset="0"/>
                <a:ea typeface="ＭＳ Ｐゴシック" charset="-128"/>
                <a:cs typeface="+mn-cs"/>
              </a:rPr>
              <a:t>aims to promote durable networks and co-location of services to improve pathways and sustainability.  This element of the strategy recognises that a defining characteristic of the Learn Local sector is its ability to establish and maintain strong connections with its local community.</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AU" sz="900" b="1" kern="1200" baseline="0" dirty="0" smtClean="0">
                <a:solidFill>
                  <a:schemeClr val="tx1"/>
                </a:solidFill>
                <a:effectLst/>
                <a:latin typeface="Calibri" pitchFamily="34" charset="0"/>
                <a:ea typeface="ＭＳ Ｐゴシック" charset="-128"/>
                <a:cs typeface="+mn-cs"/>
              </a:rPr>
              <a:t>SD3 </a:t>
            </a:r>
            <a:r>
              <a:rPr lang="en-AU" sz="900" kern="1200" baseline="0" dirty="0" smtClean="0">
                <a:solidFill>
                  <a:schemeClr val="tx1"/>
                </a:solidFill>
                <a:effectLst/>
                <a:latin typeface="Calibri" pitchFamily="34" charset="0"/>
                <a:ea typeface="ＭＳ Ｐゴシック" charset="-128"/>
                <a:cs typeface="+mn-cs"/>
              </a:rPr>
              <a:t>involves building the Learn Local sector’s capability to deliver high quality education services.  This element of the strategy recognises that keeping up to date with the best information on teaching practice, curriculum and assessment, as well as meeting administrative and regulatory requirements, can be a significant overhead for smaller organisations.</a:t>
            </a:r>
          </a:p>
          <a:p>
            <a:endParaRPr lang="en-AU" sz="900" dirty="0" smtClean="0"/>
          </a:p>
          <a:p>
            <a:r>
              <a:rPr lang="en-AU" sz="900" dirty="0" smtClean="0"/>
              <a:t>Two rounds of consultation will be held in 2014 focusing on key themes of the Strategy. Todays session will focus on the following three topics:</a:t>
            </a:r>
          </a:p>
          <a:p>
            <a:pPr marL="285750" indent="-285750">
              <a:buFont typeface="Arial" pitchFamily="34" charset="0"/>
              <a:buChar char="•"/>
            </a:pPr>
            <a:r>
              <a:rPr lang="en-AU" sz="900" dirty="0" smtClean="0"/>
              <a:t>identifying and supporting opportunities for co-location;</a:t>
            </a:r>
          </a:p>
          <a:p>
            <a:pPr marL="285750" indent="-285750">
              <a:buFont typeface="Arial" pitchFamily="34" charset="0"/>
              <a:buChar char="•"/>
            </a:pPr>
            <a:r>
              <a:rPr lang="en-AU" sz="900" dirty="0" smtClean="0"/>
              <a:t>new partnership models;</a:t>
            </a:r>
          </a:p>
          <a:p>
            <a:pPr marL="285750" indent="-285750">
              <a:buFont typeface="Arial" pitchFamily="34" charset="0"/>
              <a:buChar char="•"/>
            </a:pPr>
            <a:r>
              <a:rPr lang="en-AU" sz="900" dirty="0" smtClean="0"/>
              <a:t>Support for Learn Local organisations involvement in communities of practice.</a:t>
            </a:r>
          </a:p>
          <a:p>
            <a:endParaRPr lang="en-AU" sz="900" dirty="0" smtClean="0"/>
          </a:p>
          <a:p>
            <a:r>
              <a:rPr lang="en-AU" sz="900" dirty="0" smtClean="0"/>
              <a:t>A further round will be held later in 2014.</a:t>
            </a:r>
            <a:r>
              <a:rPr lang="en-AU" sz="900" baseline="0" dirty="0" smtClean="0"/>
              <a:t> It’s focus will include:</a:t>
            </a:r>
          </a:p>
          <a:p>
            <a:pPr marL="171450" indent="-171450">
              <a:buFont typeface="Arial" pitchFamily="34" charset="0"/>
              <a:buChar char="•"/>
            </a:pPr>
            <a:r>
              <a:rPr lang="en-AU" sz="900" baseline="0" dirty="0" smtClean="0"/>
              <a:t>restructuring and streamlining funding and property management arrangements to support certainty and efficiency. </a:t>
            </a:r>
          </a:p>
          <a:p>
            <a:pPr marL="171450" indent="-171450">
              <a:buFont typeface="Arial" pitchFamily="34" charset="0"/>
              <a:buChar char="•"/>
            </a:pPr>
            <a:r>
              <a:rPr lang="en-AU" sz="900" dirty="0" smtClean="0"/>
              <a:t>integrating Learn Local into DEECD planning and resourcing processes and strategies.</a:t>
            </a:r>
          </a:p>
          <a:p>
            <a:pPr marL="171450" indent="-171450">
              <a:buFont typeface="Arial" pitchFamily="34" charset="0"/>
              <a:buChar char="•"/>
            </a:pPr>
            <a:r>
              <a:rPr lang="en-AU" sz="900" dirty="0" smtClean="0"/>
              <a:t>improving regional governance to</a:t>
            </a:r>
            <a:r>
              <a:rPr lang="en-AU" sz="900" baseline="0" dirty="0" smtClean="0"/>
              <a:t> </a:t>
            </a:r>
            <a:r>
              <a:rPr lang="en-AU" sz="900" dirty="0" smtClean="0"/>
              <a:t>give a strong voice to the Learn Local sector.</a:t>
            </a:r>
            <a:endParaRPr lang="en-AU" sz="900"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3</a:t>
            </a:fld>
            <a:endParaRPr lang="en-AU" dirty="0"/>
          </a:p>
        </p:txBody>
      </p:sp>
    </p:spTree>
    <p:extLst>
      <p:ext uri="{BB962C8B-B14F-4D97-AF65-F5344CB8AC3E}">
        <p14:creationId xmlns:p14="http://schemas.microsoft.com/office/powerpoint/2010/main" val="186306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Implementation of the Strategy has already begun, which has included the review of the Capacity and Innovation</a:t>
            </a:r>
            <a:r>
              <a:rPr lang="en-AU" sz="1000" b="0" baseline="0" dirty="0" smtClean="0"/>
              <a:t> Fund which involved consultation with the sector.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b="0" kern="1200" baseline="0" dirty="0" smtClean="0">
              <a:solidFill>
                <a:schemeClr val="tx1"/>
              </a:solidFill>
              <a:effectLst/>
              <a:latin typeface="Calibri" pitchFamily="34" charset="0"/>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Calibri" pitchFamily="34" charset="0"/>
                <a:ea typeface="ＭＳ Ｐゴシック" charset="-128"/>
                <a:cs typeface="+mn-cs"/>
              </a:rPr>
              <a:t>In 2013, the ACFE Board commissioned the review of the Capacity and Innovation Fund and endorsed a number of changes to the Fund in February 2014.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effectLst/>
              <a:latin typeface="Calibri" pitchFamily="34" charset="0"/>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Calibri" pitchFamily="34" charset="0"/>
                <a:ea typeface="ＭＳ Ｐゴシック" charset="-128"/>
                <a:cs typeface="+mn-cs"/>
              </a:rPr>
              <a:t>New streams have been developed that align with the strategic directions outlined in the </a:t>
            </a:r>
            <a:r>
              <a:rPr lang="en-US" sz="1000" i="1" kern="1200" dirty="0" smtClean="0">
                <a:solidFill>
                  <a:schemeClr val="tx1"/>
                </a:solidFill>
                <a:effectLst/>
                <a:latin typeface="Calibri" pitchFamily="34" charset="0"/>
                <a:ea typeface="ＭＳ Ｐゴシック" charset="-128"/>
                <a:cs typeface="+mn-cs"/>
              </a:rPr>
              <a:t>Learn Local: Focusing on the Future</a:t>
            </a:r>
            <a:r>
              <a:rPr lang="en-US" sz="1000" kern="1200" dirty="0" smtClean="0">
                <a:solidFill>
                  <a:schemeClr val="tx1"/>
                </a:solidFill>
                <a:effectLst/>
                <a:latin typeface="Calibri" pitchFamily="34" charset="0"/>
                <a:ea typeface="ＭＳ Ｐゴシック" charset="-128"/>
                <a:cs typeface="+mn-cs"/>
              </a:rPr>
              <a:t> strategy. </a:t>
            </a:r>
            <a:r>
              <a:rPr lang="en-US" sz="1000" i="1" kern="1200" dirty="0" smtClean="0">
                <a:solidFill>
                  <a:schemeClr val="tx1"/>
                </a:solidFill>
                <a:effectLst/>
                <a:latin typeface="Calibri" pitchFamily="34" charset="0"/>
                <a:ea typeface="ＭＳ Ｐゴシック" charset="-128"/>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b="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The Strategy</a:t>
            </a:r>
            <a:r>
              <a:rPr lang="en-AU" sz="1000" b="0" baseline="0" dirty="0" smtClean="0"/>
              <a:t> also committed a further $1 million to augment the Capacity and Innovation Fund to promote partnerships. </a:t>
            </a:r>
            <a:r>
              <a:rPr lang="en-AU" sz="1000" b="0" dirty="0" smtClean="0"/>
              <a:t>The Fund has already clearly helped establish partnerships throughout the sector. Particularly, 45 projects have been delivered through a partnership or consortium arrangements. The Partnerships for Access</a:t>
            </a:r>
            <a:r>
              <a:rPr lang="en-AU" sz="1000" b="0" baseline="0" dirty="0" smtClean="0"/>
              <a:t> stream will be further informed by this consultation period and open for applications later in the year. </a:t>
            </a:r>
            <a:endParaRPr lang="en-AU" sz="1000" b="0" dirty="0" smtClean="0"/>
          </a:p>
          <a:p>
            <a:endParaRPr lang="en-AU" sz="1000" kern="1200" dirty="0" smtClean="0">
              <a:solidFill>
                <a:schemeClr val="tx1"/>
              </a:solidFill>
              <a:effectLst/>
              <a:latin typeface="Calibri" pitchFamily="34" charset="0"/>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The redesign of the Capacity and Innovation Fund has provided an opportunity to support Learn Local organisations achieve some of the aims of Learn Local: Focusing on the Future.</a:t>
            </a:r>
          </a:p>
          <a:p>
            <a:endParaRPr lang="en-AU" sz="1000" kern="1200" dirty="0" smtClean="0">
              <a:solidFill>
                <a:schemeClr val="tx1"/>
              </a:solidFill>
              <a:effectLst/>
              <a:latin typeface="Calibri" pitchFamily="34" charset="0"/>
              <a:ea typeface="ＭＳ Ｐゴシック" charset="-128"/>
              <a:cs typeface="+mn-cs"/>
            </a:endParaRPr>
          </a:p>
          <a:p>
            <a:r>
              <a:rPr lang="en-US" sz="1000" b="1" kern="1200" dirty="0" smtClean="0">
                <a:solidFill>
                  <a:schemeClr val="tx1"/>
                </a:solidFill>
                <a:effectLst/>
                <a:latin typeface="Calibri" pitchFamily="34" charset="0"/>
                <a:ea typeface="ＭＳ Ｐゴシック" charset="-128"/>
                <a:cs typeface="+mn-cs"/>
              </a:rPr>
              <a:t>Stream 1:  Pathways for Achievement </a:t>
            </a:r>
          </a:p>
          <a:p>
            <a:r>
              <a:rPr lang="en-US" sz="1000" b="1" kern="1200" dirty="0" smtClean="0">
                <a:solidFill>
                  <a:schemeClr val="tx1"/>
                </a:solidFill>
                <a:effectLst/>
                <a:latin typeface="Calibri" pitchFamily="34" charset="0"/>
                <a:ea typeface="ＭＳ Ｐゴシック" charset="-128"/>
                <a:cs typeface="+mn-cs"/>
              </a:rPr>
              <a:t>Stream 2:  Communities of Practice for Quality </a:t>
            </a:r>
          </a:p>
          <a:p>
            <a:r>
              <a:rPr lang="en-US" sz="1000" b="1" kern="1200" dirty="0" smtClean="0">
                <a:solidFill>
                  <a:schemeClr val="tx1"/>
                </a:solidFill>
                <a:effectLst/>
                <a:latin typeface="Calibri" pitchFamily="34" charset="0"/>
                <a:ea typeface="ＭＳ Ｐゴシック" charset="-128"/>
                <a:cs typeface="+mn-cs"/>
              </a:rPr>
              <a:t>Stream 3:  Strengthening Key Provision </a:t>
            </a:r>
            <a:endParaRPr lang="en-AU" sz="1000" kern="1200" dirty="0" smtClean="0">
              <a:solidFill>
                <a:schemeClr val="tx1"/>
              </a:solidFill>
              <a:effectLst/>
              <a:latin typeface="Calibri" pitchFamily="34" charset="0"/>
              <a:ea typeface="ＭＳ Ｐゴシック" charset="-128"/>
              <a:cs typeface="+mn-cs"/>
            </a:endParaRPr>
          </a:p>
          <a:p>
            <a:r>
              <a:rPr lang="en-US" sz="1000" b="1" kern="1200" dirty="0" smtClean="0">
                <a:solidFill>
                  <a:schemeClr val="tx1"/>
                </a:solidFill>
                <a:effectLst/>
                <a:latin typeface="Calibri" pitchFamily="34" charset="0"/>
                <a:ea typeface="ＭＳ Ｐゴシック" charset="-128"/>
                <a:cs typeface="+mn-cs"/>
              </a:rPr>
              <a:t>Stream 4:  Partnerships for Access</a:t>
            </a:r>
            <a:endParaRPr lang="en-AU" sz="1000" kern="1200" dirty="0" smtClean="0">
              <a:solidFill>
                <a:schemeClr val="tx1"/>
              </a:solidFill>
              <a:effectLst/>
              <a:latin typeface="Calibri" pitchFamily="34" charset="0"/>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4</a:t>
            </a:fld>
            <a:endParaRPr lang="en-AU" dirty="0"/>
          </a:p>
        </p:txBody>
      </p:sp>
    </p:spTree>
    <p:extLst>
      <p:ext uri="{BB962C8B-B14F-4D97-AF65-F5344CB8AC3E}">
        <p14:creationId xmlns:p14="http://schemas.microsoft.com/office/powerpoint/2010/main" val="388308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kern="1200" baseline="0" dirty="0" smtClean="0">
                <a:solidFill>
                  <a:schemeClr val="tx1"/>
                </a:solidFill>
                <a:effectLst/>
                <a:latin typeface="Calibri" pitchFamily="34" charset="0"/>
                <a:ea typeface="ＭＳ Ｐゴシック" charset="-128"/>
                <a:cs typeface="+mn-cs"/>
              </a:rPr>
              <a:t>Two case studies to set the scene and provide some background to aid our discussion. Further case studies are included in Learn Local: Focusing on the Future.</a:t>
            </a:r>
            <a:endParaRPr lang="en-AU" sz="1000" kern="1200" dirty="0" smtClean="0">
              <a:solidFill>
                <a:schemeClr val="tx1"/>
              </a:solidFill>
              <a:effectLst/>
              <a:latin typeface="Calibri" pitchFamily="34" charset="0"/>
              <a:ea typeface="ＭＳ Ｐゴシック" charset="-128"/>
              <a:cs typeface="+mn-cs"/>
            </a:endParaRPr>
          </a:p>
          <a:p>
            <a:endParaRPr lang="en-AU" sz="1000" kern="1200" dirty="0" smtClean="0">
              <a:solidFill>
                <a:schemeClr val="tx1"/>
              </a:solidFill>
              <a:effectLst/>
              <a:latin typeface="Calibri" pitchFamily="34" charset="0"/>
              <a:ea typeface="ＭＳ Ｐゴシック" charset="-128"/>
              <a:cs typeface="+mn-cs"/>
            </a:endParaRPr>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5</a:t>
            </a:fld>
            <a:endParaRPr lang="en-AU" dirty="0"/>
          </a:p>
        </p:txBody>
      </p:sp>
    </p:spTree>
    <p:extLst>
      <p:ext uri="{BB962C8B-B14F-4D97-AF65-F5344CB8AC3E}">
        <p14:creationId xmlns:p14="http://schemas.microsoft.com/office/powerpoint/2010/main" val="134949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b="0" dirty="0" smtClean="0"/>
              <a:t>This partnership was formed initially in 2009 with a Shared Services grant from ACFE and has since received funding from the City of Melbourne and from ACFE’s Capacity and Innovation Fund (Round 2 and 5).</a:t>
            </a:r>
          </a:p>
          <a:p>
            <a:endParaRPr lang="en-AU" sz="1000" kern="1200" dirty="0" smtClean="0">
              <a:solidFill>
                <a:schemeClr val="tx1"/>
              </a:solidFill>
              <a:effectLst/>
              <a:latin typeface="Calibri" pitchFamily="34" charset="0"/>
              <a:ea typeface="ＭＳ Ｐゴシック" charset="-128"/>
              <a:cs typeface="+mn-cs"/>
            </a:endParaRPr>
          </a:p>
          <a:p>
            <a:r>
              <a:rPr lang="en-AU" sz="1000" kern="1200" dirty="0" smtClean="0">
                <a:solidFill>
                  <a:schemeClr val="tx1"/>
                </a:solidFill>
                <a:effectLst/>
                <a:latin typeface="Calibri" pitchFamily="34" charset="0"/>
                <a:ea typeface="ＭＳ Ｐゴシック" charset="-128"/>
                <a:cs typeface="+mn-cs"/>
              </a:rPr>
              <a:t>Involves 6 Learn Local</a:t>
            </a:r>
            <a:r>
              <a:rPr lang="en-AU" sz="1000" kern="1200" baseline="0" dirty="0" smtClean="0">
                <a:solidFill>
                  <a:schemeClr val="tx1"/>
                </a:solidFill>
                <a:effectLst/>
                <a:latin typeface="Calibri" pitchFamily="34" charset="0"/>
                <a:ea typeface="ＭＳ Ｐゴシック" charset="-128"/>
                <a:cs typeface="+mn-cs"/>
              </a:rPr>
              <a:t> organisations </a:t>
            </a:r>
            <a:r>
              <a:rPr lang="en-AU" sz="1000" kern="1200" dirty="0" smtClean="0">
                <a:solidFill>
                  <a:schemeClr val="tx1"/>
                </a:solidFill>
                <a:effectLst/>
                <a:latin typeface="Calibri" pitchFamily="34" charset="0"/>
                <a:ea typeface="ＭＳ Ｐゴシック" charset="-128"/>
                <a:cs typeface="+mn-cs"/>
              </a:rPr>
              <a:t>- North Melbourne Language &amp; Learning, The Centre Connecting  Community in North &amp; West Melbourne, Kensington Neighbourhood House, Wingate Avenue Community Centre, Carlton Neighbourhood Learning Centre, Farnham Street Neighbourhood Learning Centre. </a:t>
            </a:r>
          </a:p>
          <a:p>
            <a:endParaRPr lang="en-AU" sz="1000" b="1" kern="1200" dirty="0" smtClean="0">
              <a:solidFill>
                <a:schemeClr val="tx1"/>
              </a:solidFill>
              <a:effectLst/>
              <a:latin typeface="Calibri" pitchFamily="34" charset="0"/>
              <a:ea typeface="ＭＳ Ｐゴシック" charset="-128"/>
              <a:cs typeface="+mn-cs"/>
            </a:endParaRPr>
          </a:p>
          <a:p>
            <a:r>
              <a:rPr lang="en-AU" sz="1000" b="1" kern="1200" dirty="0" smtClean="0">
                <a:solidFill>
                  <a:schemeClr val="tx1"/>
                </a:solidFill>
                <a:effectLst/>
                <a:latin typeface="Calibri" pitchFamily="34" charset="0"/>
                <a:ea typeface="ＭＳ Ｐゴシック" charset="-128"/>
                <a:cs typeface="+mn-cs"/>
              </a:rPr>
              <a:t>Objectives</a:t>
            </a:r>
            <a:endParaRPr lang="en-AU" sz="1000" kern="1200" dirty="0" smtClean="0">
              <a:solidFill>
                <a:schemeClr val="tx1"/>
              </a:solidFill>
              <a:effectLst/>
              <a:latin typeface="Calibri" pitchFamily="34" charset="0"/>
              <a:ea typeface="ＭＳ Ｐゴシック" charset="-128"/>
              <a:cs typeface="+mn-cs"/>
            </a:endParaRP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Improve community program service delivery to local communities of the inner North of Melbourne, and into the municipalities of Moonee Valley and Yarra</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Access reciprocal expertise and assistance for all partner organisations</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Improve efficiencies in compliance and quality delivery</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Improve financial accountability and business viability</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Improve community accountability</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Share knowledge and develop skills</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Investigate initiatives and opportunities for a broader provision of (program) community development</a:t>
            </a:r>
          </a:p>
          <a:p>
            <a:r>
              <a:rPr lang="en-AU" sz="1000" kern="1200" dirty="0" smtClean="0">
                <a:solidFill>
                  <a:schemeClr val="tx1"/>
                </a:solidFill>
                <a:effectLst/>
                <a:latin typeface="Calibri" pitchFamily="34" charset="0"/>
                <a:ea typeface="ＭＳ Ｐゴシック" charset="-128"/>
                <a:cs typeface="+mn-cs"/>
              </a:rPr>
              <a:t> </a:t>
            </a:r>
          </a:p>
          <a:p>
            <a:r>
              <a:rPr lang="en-AU" sz="1000" b="1" kern="1200" dirty="0" smtClean="0">
                <a:solidFill>
                  <a:schemeClr val="tx1"/>
                </a:solidFill>
                <a:effectLst/>
                <a:latin typeface="Calibri" pitchFamily="34" charset="0"/>
                <a:ea typeface="ＭＳ Ｐゴシック" charset="-128"/>
                <a:cs typeface="+mn-cs"/>
              </a:rPr>
              <a:t>Challenges</a:t>
            </a:r>
            <a:endParaRPr lang="en-AU" sz="1000" kern="1200" dirty="0" smtClean="0">
              <a:solidFill>
                <a:schemeClr val="tx1"/>
              </a:solidFill>
              <a:effectLst/>
              <a:latin typeface="Calibri" pitchFamily="34" charset="0"/>
              <a:ea typeface="ＭＳ Ｐゴシック" charset="-128"/>
              <a:cs typeface="+mn-cs"/>
            </a:endParaRP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Addressing the impact of changes in accredited training funding and regulatory requirements on small community managed organisations (RTO’s)</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The challenge of focussing on issues common to partnering organisations while maintaining their independence</a:t>
            </a:r>
          </a:p>
          <a:p>
            <a:pPr marL="171450" lvl="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Small organisations committing to partnerships when day to day business operations remain a priority and organisational resources are limited</a:t>
            </a:r>
          </a:p>
          <a:p>
            <a:pPr marL="171450" indent="-171450">
              <a:buFont typeface="Arial" pitchFamily="34" charset="0"/>
              <a:buChar char="•"/>
            </a:pPr>
            <a:r>
              <a:rPr lang="en-AU" sz="1000" kern="1200" dirty="0" smtClean="0">
                <a:solidFill>
                  <a:schemeClr val="tx1"/>
                </a:solidFill>
                <a:effectLst/>
                <a:latin typeface="Calibri" pitchFamily="34" charset="0"/>
                <a:ea typeface="ＭＳ Ｐゴシック" charset="-128"/>
                <a:cs typeface="+mn-cs"/>
              </a:rPr>
              <a:t>This partnership was formed in response to the changes in the training system in Victoria and the need for smaller providers to improve business operations. </a:t>
            </a:r>
          </a:p>
          <a:p>
            <a:pPr marL="171450" indent="-171450">
              <a:buFont typeface="Arial" pitchFamily="34" charset="0"/>
              <a:buChar char="•"/>
            </a:pPr>
            <a:endParaRPr lang="en-AU" sz="1000" kern="1200" dirty="0" smtClean="0">
              <a:solidFill>
                <a:schemeClr val="tx1"/>
              </a:solidFill>
              <a:effectLst/>
              <a:latin typeface="Calibri" pitchFamily="34" charset="0"/>
              <a:ea typeface="ＭＳ Ｐゴシック" charset="-128"/>
              <a:cs typeface="+mn-cs"/>
            </a:endParaRPr>
          </a:p>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AU" sz="1000" b="1" kern="1200" dirty="0" smtClean="0">
                <a:solidFill>
                  <a:schemeClr val="tx1"/>
                </a:solidFill>
                <a:effectLst/>
                <a:latin typeface="Calibri" pitchFamily="34" charset="0"/>
                <a:ea typeface="ＭＳ Ｐゴシック" charset="-128"/>
                <a:cs typeface="+mn-cs"/>
              </a:rPr>
              <a:t>(Opportunity to open discussion and reflect on peoples</a:t>
            </a:r>
            <a:r>
              <a:rPr lang="en-AU" sz="1000" b="1" kern="1200" baseline="0" dirty="0" smtClean="0">
                <a:solidFill>
                  <a:schemeClr val="tx1"/>
                </a:solidFill>
                <a:effectLst/>
                <a:latin typeface="Calibri" pitchFamily="34" charset="0"/>
                <a:ea typeface="ＭＳ Ｐゴシック" charset="-128"/>
                <a:cs typeface="+mn-cs"/>
              </a:rPr>
              <a:t> experience in the room)</a:t>
            </a:r>
            <a:endParaRPr lang="en-AU" sz="1000" b="1" dirty="0" smtClean="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6</a:t>
            </a:fld>
            <a:endParaRPr lang="en-AU" dirty="0"/>
          </a:p>
        </p:txBody>
      </p:sp>
    </p:spTree>
    <p:extLst>
      <p:ext uri="{BB962C8B-B14F-4D97-AF65-F5344CB8AC3E}">
        <p14:creationId xmlns:p14="http://schemas.microsoft.com/office/powerpoint/2010/main" val="54744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Earlier consultations (December</a:t>
            </a:r>
            <a:r>
              <a:rPr lang="en-AU" sz="1000" baseline="0" dirty="0" smtClean="0"/>
              <a:t> 2012) </a:t>
            </a:r>
            <a:r>
              <a:rPr lang="en-AU" sz="1000" dirty="0" smtClean="0"/>
              <a:t>with the sector have informed the content and strategic directions in </a:t>
            </a:r>
            <a:r>
              <a:rPr lang="en-AU" sz="1000" i="1" dirty="0" smtClean="0"/>
              <a:t>Learn Local: Focusing on the Future</a:t>
            </a:r>
            <a:r>
              <a:rPr lang="en-AU" sz="1000" i="0" baseline="0" dirty="0" smtClean="0"/>
              <a:t> which aim to; </a:t>
            </a:r>
            <a:endParaRPr lang="en-AU" sz="1000" dirty="0" smtClean="0"/>
          </a:p>
          <a:p>
            <a:pPr marL="628650" marR="0" lvl="1" indent="-171450" algn="l" defTabSz="457200" rtl="0" eaLnBrk="0" fontAlgn="base" latinLnBrk="0" hangingPunct="0">
              <a:lnSpc>
                <a:spcPct val="100000"/>
              </a:lnSpc>
              <a:spcBef>
                <a:spcPct val="30000"/>
              </a:spcBef>
              <a:spcAft>
                <a:spcPct val="0"/>
              </a:spcAft>
              <a:buClrTx/>
              <a:buSzTx/>
              <a:buFont typeface="Courier New" pitchFamily="49" charset="0"/>
              <a:buChar char="o"/>
              <a:tabLst/>
              <a:defRPr/>
            </a:pPr>
            <a:r>
              <a:rPr lang="en-AU" sz="1000" kern="1200" baseline="0" dirty="0" smtClean="0">
                <a:solidFill>
                  <a:schemeClr val="tx1"/>
                </a:solidFill>
                <a:effectLst/>
                <a:latin typeface="Calibri" pitchFamily="34" charset="0"/>
                <a:ea typeface="ＭＳ Ｐゴシック" charset="-128"/>
                <a:cs typeface="+mn-cs"/>
              </a:rPr>
              <a:t>Increase participation and improve outcomes for low skilled and disadvantaged Victorians;</a:t>
            </a:r>
          </a:p>
          <a:p>
            <a:pPr marL="628650" marR="0" lvl="1" indent="-171450" algn="l" defTabSz="457200" rtl="0" eaLnBrk="0" fontAlgn="base" latinLnBrk="0" hangingPunct="0">
              <a:lnSpc>
                <a:spcPct val="100000"/>
              </a:lnSpc>
              <a:spcBef>
                <a:spcPct val="30000"/>
              </a:spcBef>
              <a:spcAft>
                <a:spcPct val="0"/>
              </a:spcAft>
              <a:buClrTx/>
              <a:buSzTx/>
              <a:buFont typeface="Courier New" pitchFamily="49" charset="0"/>
              <a:buChar char="o"/>
              <a:tabLst/>
              <a:defRPr/>
            </a:pPr>
            <a:r>
              <a:rPr lang="en-AU" sz="1000" kern="1200" baseline="0" dirty="0" smtClean="0">
                <a:solidFill>
                  <a:schemeClr val="tx1"/>
                </a:solidFill>
                <a:effectLst/>
                <a:latin typeface="Calibri" pitchFamily="34" charset="0"/>
                <a:ea typeface="ＭＳ Ｐゴシック" charset="-128"/>
                <a:cs typeface="+mn-cs"/>
              </a:rPr>
              <a:t>Meet demand for vocational education in some parts of the state with less provider coverage;</a:t>
            </a:r>
          </a:p>
          <a:p>
            <a:pPr marL="628650" marR="0" lvl="1" indent="-171450" algn="l" defTabSz="457200" rtl="0" eaLnBrk="0" fontAlgn="base" latinLnBrk="0" hangingPunct="0">
              <a:lnSpc>
                <a:spcPct val="100000"/>
              </a:lnSpc>
              <a:spcBef>
                <a:spcPct val="30000"/>
              </a:spcBef>
              <a:spcAft>
                <a:spcPct val="0"/>
              </a:spcAft>
              <a:buClrTx/>
              <a:buSzTx/>
              <a:buFont typeface="Courier New" pitchFamily="49" charset="0"/>
              <a:buChar char="o"/>
              <a:tabLst/>
              <a:defRPr/>
            </a:pPr>
            <a:r>
              <a:rPr lang="en-AU" sz="1000" kern="1200" baseline="0" dirty="0" smtClean="0">
                <a:solidFill>
                  <a:schemeClr val="tx1"/>
                </a:solidFill>
                <a:effectLst/>
                <a:latin typeface="Calibri" pitchFamily="34" charset="0"/>
                <a:ea typeface="ＭＳ Ｐゴシック" charset="-128"/>
                <a:cs typeface="+mn-cs"/>
              </a:rPr>
              <a:t>Ensure consistently high quality vocational education across providers; and</a:t>
            </a:r>
          </a:p>
          <a:p>
            <a:pPr marL="628650" marR="0" lvl="1" indent="-171450" algn="l" defTabSz="457200" rtl="0" eaLnBrk="0" fontAlgn="base" latinLnBrk="0" hangingPunct="0">
              <a:lnSpc>
                <a:spcPct val="100000"/>
              </a:lnSpc>
              <a:spcBef>
                <a:spcPct val="30000"/>
              </a:spcBef>
              <a:spcAft>
                <a:spcPct val="0"/>
              </a:spcAft>
              <a:buClrTx/>
              <a:buSzTx/>
              <a:buFont typeface="Courier New" pitchFamily="49" charset="0"/>
              <a:buChar char="o"/>
              <a:tabLst/>
              <a:defRPr/>
            </a:pPr>
            <a:r>
              <a:rPr lang="en-AU" sz="1000" kern="1200" baseline="0" dirty="0" smtClean="0">
                <a:solidFill>
                  <a:schemeClr val="tx1"/>
                </a:solidFill>
                <a:effectLst/>
                <a:latin typeface="Calibri" pitchFamily="34" charset="0"/>
                <a:ea typeface="ＭＳ Ｐゴシック" charset="-128"/>
                <a:cs typeface="+mn-cs"/>
              </a:rPr>
              <a:t>Improve the efficiency of cost structures, regulation, oversight and governance.</a:t>
            </a:r>
          </a:p>
          <a:p>
            <a:pPr marL="628650" marR="0" lvl="1" indent="-171450" algn="l" defTabSz="457200" rtl="0" eaLnBrk="0" fontAlgn="base" latinLnBrk="0" hangingPunct="0">
              <a:lnSpc>
                <a:spcPct val="100000"/>
              </a:lnSpc>
              <a:spcBef>
                <a:spcPct val="30000"/>
              </a:spcBef>
              <a:spcAft>
                <a:spcPct val="0"/>
              </a:spcAft>
              <a:buClrTx/>
              <a:buSzTx/>
              <a:buFont typeface="Courier New" pitchFamily="49" charset="0"/>
              <a:buChar char="o"/>
              <a:tabLst/>
              <a:defRPr/>
            </a:pPr>
            <a:endParaRPr lang="en-AU" sz="1000" kern="1200" baseline="0" dirty="0" smtClean="0">
              <a:solidFill>
                <a:schemeClr val="tx1"/>
              </a:solidFill>
              <a:effectLst/>
              <a:latin typeface="Calibri" pitchFamily="34" charset="0"/>
              <a:ea typeface="ＭＳ Ｐゴシック" charset="-128"/>
              <a:cs typeface="+mn-cs"/>
            </a:endParaRPr>
          </a:p>
          <a:p>
            <a:pPr marL="0" marR="0" lvl="0" indent="0" algn="l" defTabSz="457200" rtl="0" eaLnBrk="0" fontAlgn="base" latinLnBrk="0" hangingPunct="0">
              <a:lnSpc>
                <a:spcPct val="100000"/>
              </a:lnSpc>
              <a:spcBef>
                <a:spcPct val="30000"/>
              </a:spcBef>
              <a:spcAft>
                <a:spcPct val="0"/>
              </a:spcAft>
              <a:buClrTx/>
              <a:buSzTx/>
              <a:buFont typeface="Courier New" pitchFamily="49" charset="0"/>
              <a:buNone/>
              <a:tabLst/>
              <a:defRPr/>
            </a:pPr>
            <a:r>
              <a:rPr lang="en-AU" sz="1000" kern="1200" baseline="0" dirty="0" smtClean="0">
                <a:solidFill>
                  <a:schemeClr val="tx1"/>
                </a:solidFill>
                <a:effectLst/>
                <a:latin typeface="Calibri" pitchFamily="34" charset="0"/>
                <a:ea typeface="ＭＳ Ｐゴシック" charset="-128"/>
                <a:cs typeface="+mn-cs"/>
              </a:rPr>
              <a:t>Tensions exist in pursuing new operating models and autonomy is a recognised and valued part of the sector and its identity. Change is not for everyone.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dirty="0" smtClean="0"/>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7</a:t>
            </a:fld>
            <a:endParaRPr lang="en-AU" dirty="0"/>
          </a:p>
        </p:txBody>
      </p:sp>
    </p:spTree>
    <p:extLst>
      <p:ext uri="{BB962C8B-B14F-4D97-AF65-F5344CB8AC3E}">
        <p14:creationId xmlns:p14="http://schemas.microsoft.com/office/powerpoint/2010/main" val="228050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Similar motivations exist for Learn Local providers for considering co-location, new partnership models and communities of practice</a:t>
            </a:r>
          </a:p>
          <a:p>
            <a:endParaRPr lang="en-AU" sz="1000" dirty="0" smtClean="0"/>
          </a:p>
          <a:p>
            <a:r>
              <a:rPr lang="en-AU" sz="1000" dirty="0" smtClean="0"/>
              <a:t>Establishment</a:t>
            </a:r>
            <a:r>
              <a:rPr lang="en-AU" sz="1000" baseline="0" dirty="0" smtClean="0"/>
              <a:t> of more formal partnerships has the capacity to generate real change and deliver more cohesive and sustainable networks of providers. </a:t>
            </a:r>
          </a:p>
          <a:p>
            <a:endParaRPr lang="en-AU" sz="1000" baseline="0" dirty="0" smtClean="0"/>
          </a:p>
          <a:p>
            <a:r>
              <a:rPr lang="en-AU" sz="1000" baseline="0" dirty="0" smtClean="0"/>
              <a:t>Potential to share services, resource and expertise. </a:t>
            </a:r>
          </a:p>
          <a:p>
            <a:r>
              <a:rPr lang="en-AU" sz="1000" baseline="0" dirty="0" smtClean="0"/>
              <a:t>Deliver cost efficiencies by leveraging economies of scale. </a:t>
            </a:r>
          </a:p>
          <a:p>
            <a:r>
              <a:rPr lang="en-AU" sz="1000" baseline="0" dirty="0" smtClean="0"/>
              <a:t>Improve service levels that may enable to you to penetrate new markets more quickly and expand market share.</a:t>
            </a:r>
          </a:p>
          <a:p>
            <a:r>
              <a:rPr lang="en-AU" sz="1000" baseline="0" dirty="0" smtClean="0"/>
              <a:t>Reduce organisational risk. </a:t>
            </a:r>
          </a:p>
          <a:p>
            <a:r>
              <a:rPr lang="en-AU" sz="1000" baseline="0" dirty="0" smtClean="0"/>
              <a:t>Improve service quality and staff capacity. </a:t>
            </a:r>
          </a:p>
          <a:p>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1" dirty="0" smtClean="0"/>
              <a:t>(Opportunity to discuss- Are there other motivating factors your organisation experiences?)</a:t>
            </a:r>
          </a:p>
          <a:p>
            <a:endParaRPr lang="en-AU"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8</a:t>
            </a:fld>
            <a:endParaRPr lang="en-AU" dirty="0"/>
          </a:p>
        </p:txBody>
      </p:sp>
    </p:spTree>
    <p:extLst>
      <p:ext uri="{BB962C8B-B14F-4D97-AF65-F5344CB8AC3E}">
        <p14:creationId xmlns:p14="http://schemas.microsoft.com/office/powerpoint/2010/main" val="361072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Through</a:t>
            </a:r>
            <a:r>
              <a:rPr lang="en-AU" sz="1000" baseline="0" dirty="0" smtClean="0"/>
              <a:t> the development of the Learn Local Strategy the broad directions have been set for the coming decade.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aseline="0" dirty="0" smtClean="0"/>
              <a:t>This has been developed in close consultation with the sector with over 200 Learn Local organisations participating.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baseline="0" dirty="0" smtClean="0"/>
              <a:t>Our next step is to begin to design and implement the structures and supports that will help us achieve the outcomes we all seek. </a:t>
            </a:r>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AU" sz="10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000" dirty="0" smtClean="0"/>
              <a:t>We will</a:t>
            </a:r>
            <a:r>
              <a:rPr lang="en-AU" sz="1000" baseline="0" dirty="0" smtClean="0"/>
              <a:t> be </a:t>
            </a:r>
            <a:r>
              <a:rPr lang="en-AU" sz="1000" dirty="0" smtClean="0"/>
              <a:t>workshopping</a:t>
            </a:r>
            <a:r>
              <a:rPr lang="en-AU" sz="1000" baseline="0" dirty="0" smtClean="0"/>
              <a:t> </a:t>
            </a:r>
            <a:r>
              <a:rPr lang="en-AU" sz="1000" dirty="0" smtClean="0"/>
              <a:t> 3 topics</a:t>
            </a:r>
            <a:r>
              <a:rPr lang="en-AU" sz="1000" baseline="0" dirty="0" smtClean="0"/>
              <a:t> today</a:t>
            </a:r>
            <a:r>
              <a:rPr lang="en-AU" sz="1000" dirty="0" smtClean="0"/>
              <a:t> after a brief introduction of each. </a:t>
            </a:r>
          </a:p>
          <a:p>
            <a:endParaRPr lang="en-AU" sz="1000" dirty="0" smtClean="0"/>
          </a:p>
          <a:p>
            <a:pPr marL="285750" indent="-285750">
              <a:buFont typeface="Arial" pitchFamily="34" charset="0"/>
              <a:buChar char="•"/>
            </a:pPr>
            <a:r>
              <a:rPr lang="en-AU" sz="1000" dirty="0" smtClean="0"/>
              <a:t>identifying and supporting opportunities for co-location;</a:t>
            </a:r>
          </a:p>
          <a:p>
            <a:pPr marL="285750" indent="-285750">
              <a:buFont typeface="Arial" pitchFamily="34" charset="0"/>
              <a:buChar char="•"/>
            </a:pPr>
            <a:r>
              <a:rPr lang="en-AU" sz="1000" dirty="0" smtClean="0"/>
              <a:t>new partnership models;</a:t>
            </a:r>
          </a:p>
          <a:p>
            <a:pPr marL="285750" indent="-285750">
              <a:buFont typeface="Arial" pitchFamily="34" charset="0"/>
              <a:buChar char="•"/>
            </a:pPr>
            <a:r>
              <a:rPr lang="en-AU" sz="1000" dirty="0" smtClean="0"/>
              <a:t>support for Learn Local organisations involvement in communities of practice.</a:t>
            </a:r>
            <a:endParaRPr lang="en-AU" sz="1000" dirty="0"/>
          </a:p>
        </p:txBody>
      </p:sp>
      <p:sp>
        <p:nvSpPr>
          <p:cNvPr id="4" name="Slide Number Placeholder 3"/>
          <p:cNvSpPr>
            <a:spLocks noGrp="1"/>
          </p:cNvSpPr>
          <p:nvPr>
            <p:ph type="sldNum" sz="quarter" idx="10"/>
          </p:nvPr>
        </p:nvSpPr>
        <p:spPr/>
        <p:txBody>
          <a:bodyPr/>
          <a:lstStyle/>
          <a:p>
            <a:pPr>
              <a:defRPr/>
            </a:pPr>
            <a:fld id="{B66FD100-D16D-4AD2-A11B-838E86E0C12A}" type="slidenum">
              <a:rPr lang="en-AU" smtClean="0"/>
              <a:pPr>
                <a:defRPr/>
              </a:pPr>
              <a:t>9</a:t>
            </a:fld>
            <a:endParaRPr lang="en-AU" dirty="0"/>
          </a:p>
        </p:txBody>
      </p:sp>
    </p:spTree>
    <p:extLst>
      <p:ext uri="{BB962C8B-B14F-4D97-AF65-F5344CB8AC3E}">
        <p14:creationId xmlns:p14="http://schemas.microsoft.com/office/powerpoint/2010/main" val="167482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495300" y="2057402"/>
            <a:ext cx="9080500" cy="39624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Title Placeholder 1"/>
          <p:cNvSpPr>
            <a:spLocks noGrp="1"/>
          </p:cNvSpPr>
          <p:nvPr>
            <p:ph type="title"/>
          </p:nvPr>
        </p:nvSpPr>
        <p:spPr bwMode="auto">
          <a:xfrm>
            <a:off x="495302" y="274640"/>
            <a:ext cx="6438900" cy="1143000"/>
          </a:xfrm>
          <a:prstGeom prst="rect">
            <a:avLst/>
          </a:prstGeom>
          <a:noFill/>
          <a:ln w="9525">
            <a:noFill/>
            <a:miter lim="800000"/>
            <a:headEnd/>
            <a:tailEnd/>
          </a:ln>
        </p:spPr>
        <p:txBody>
          <a:bodyPr/>
          <a:lstStyle/>
          <a:p>
            <a:pPr lvl="0"/>
            <a:r>
              <a:rPr lang="en-AU"/>
              <a:t>Click to edit Master title style</a:t>
            </a:r>
            <a:endParaRPr lang="en-US"/>
          </a:p>
        </p:txBody>
      </p:sp>
    </p:spTree>
    <p:extLst>
      <p:ext uri="{BB962C8B-B14F-4D97-AF65-F5344CB8AC3E}">
        <p14:creationId xmlns:p14="http://schemas.microsoft.com/office/powerpoint/2010/main" val="20702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4166FE63-6896-4D4E-9CA4-FE2A54E4B8E0}" type="datetime1">
              <a:rPr lang="en-AU"/>
              <a:pPr>
                <a:defRPr/>
              </a:pPr>
              <a:t>17/03/2014</a:t>
            </a:fld>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198D2F1A-C5EC-4FB0-BDD1-920CB1ED8CCF}" type="slidenum">
              <a:rPr lang="en-AU"/>
              <a:pPr>
                <a:defRPr/>
              </a:pPr>
              <a:t>‹#›</a:t>
            </a:fld>
            <a:endParaRPr lang="en-AU" dirty="0"/>
          </a:p>
        </p:txBody>
      </p:sp>
    </p:spTree>
    <p:extLst>
      <p:ext uri="{BB962C8B-B14F-4D97-AF65-F5344CB8AC3E}">
        <p14:creationId xmlns:p14="http://schemas.microsoft.com/office/powerpoint/2010/main" val="36672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F48CA68C-2A1F-49FB-800B-D2AB565D00D2}" type="datetime1">
              <a:rPr lang="en-AU"/>
              <a:pPr>
                <a:defRPr/>
              </a:pPr>
              <a:t>17/03/2014</a:t>
            </a:fld>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C370FAC8-96E6-4612-9C3A-5C48AEEAD520}" type="slidenum">
              <a:rPr lang="en-AU"/>
              <a:pPr>
                <a:defRPr/>
              </a:pPr>
              <a:t>‹#›</a:t>
            </a:fld>
            <a:endParaRPr lang="en-AU" dirty="0"/>
          </a:p>
        </p:txBody>
      </p:sp>
    </p:spTree>
    <p:extLst>
      <p:ext uri="{BB962C8B-B14F-4D97-AF65-F5344CB8AC3E}">
        <p14:creationId xmlns:p14="http://schemas.microsoft.com/office/powerpoint/2010/main" val="77344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B859C165-C25E-43EB-8F91-C67DD5ADEC70}" type="datetime1">
              <a:rPr lang="en-AU"/>
              <a:pPr>
                <a:defRPr/>
              </a:pPr>
              <a:t>17/03/2014</a:t>
            </a:fld>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DA4D529C-F259-4980-97A8-176F59133406}" type="slidenum">
              <a:rPr lang="en-AU"/>
              <a:pPr>
                <a:defRPr/>
              </a:pPr>
              <a:t>‹#›</a:t>
            </a:fld>
            <a:endParaRPr lang="en-AU" dirty="0"/>
          </a:p>
        </p:txBody>
      </p:sp>
    </p:spTree>
    <p:extLst>
      <p:ext uri="{BB962C8B-B14F-4D97-AF65-F5344CB8AC3E}">
        <p14:creationId xmlns:p14="http://schemas.microsoft.com/office/powerpoint/2010/main" val="188788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A7A5FD-D1EC-4E70-ACC4-5AAC9DC70DFE}" type="datetime1">
              <a:rPr lang="en-AU"/>
              <a:pPr>
                <a:defRPr/>
              </a:pPr>
              <a:t>17/03/2014</a:t>
            </a:fld>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7EF3E4AF-FF1A-415C-B0DE-9E173EDB1005}" type="slidenum">
              <a:rPr lang="en-AU"/>
              <a:pPr>
                <a:defRPr/>
              </a:pPr>
              <a:t>‹#›</a:t>
            </a:fld>
            <a:endParaRPr lang="en-AU" dirty="0"/>
          </a:p>
        </p:txBody>
      </p:sp>
    </p:spTree>
    <p:extLst>
      <p:ext uri="{BB962C8B-B14F-4D97-AF65-F5344CB8AC3E}">
        <p14:creationId xmlns:p14="http://schemas.microsoft.com/office/powerpoint/2010/main" val="2564498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4" y="273050"/>
            <a:ext cx="3259138"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E0BCDD-A5E9-4500-B63B-D6374477406C}" type="datetime1">
              <a:rPr lang="en-AU"/>
              <a:pPr>
                <a:defRPr/>
              </a:pPr>
              <a:t>17/03/2014</a:t>
            </a:fld>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6D757064-DA90-4B43-B9A9-B54C56758017}" type="slidenum">
              <a:rPr lang="en-AU"/>
              <a:pPr>
                <a:defRPr/>
              </a:pPr>
              <a:t>‹#›</a:t>
            </a:fld>
            <a:endParaRPr lang="en-AU" dirty="0"/>
          </a:p>
        </p:txBody>
      </p:sp>
    </p:spTree>
    <p:extLst>
      <p:ext uri="{BB962C8B-B14F-4D97-AF65-F5344CB8AC3E}">
        <p14:creationId xmlns:p14="http://schemas.microsoft.com/office/powerpoint/2010/main" val="2770395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412A42-0ADD-4987-BE09-B57AA71FDC80}" type="datetime1">
              <a:rPr lang="en-AU"/>
              <a:pPr>
                <a:defRPr/>
              </a:pPr>
              <a:t>17/03/2014</a:t>
            </a:fld>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25D9CE80-7393-4076-AE00-6BCCFFF62FDD}" type="slidenum">
              <a:rPr lang="en-AU"/>
              <a:pPr>
                <a:defRPr/>
              </a:pPr>
              <a:t>‹#›</a:t>
            </a:fld>
            <a:endParaRPr lang="en-AU" dirty="0"/>
          </a:p>
        </p:txBody>
      </p:sp>
    </p:spTree>
    <p:extLst>
      <p:ext uri="{BB962C8B-B14F-4D97-AF65-F5344CB8AC3E}">
        <p14:creationId xmlns:p14="http://schemas.microsoft.com/office/powerpoint/2010/main" val="155372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2A6966B4-4C4C-47F9-87B0-6F2093675C66}" type="datetime1">
              <a:rPr lang="en-AU"/>
              <a:pPr>
                <a:defRPr/>
              </a:pPr>
              <a:t>17/03/2014</a:t>
            </a:fld>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68161A21-F383-4F29-8BF2-CDD4555D3E1A}" type="slidenum">
              <a:rPr lang="en-AU"/>
              <a:pPr>
                <a:defRPr/>
              </a:pPr>
              <a:t>‹#›</a:t>
            </a:fld>
            <a:endParaRPr lang="en-AU" dirty="0"/>
          </a:p>
        </p:txBody>
      </p:sp>
    </p:spTree>
    <p:extLst>
      <p:ext uri="{BB962C8B-B14F-4D97-AF65-F5344CB8AC3E}">
        <p14:creationId xmlns:p14="http://schemas.microsoft.com/office/powerpoint/2010/main" val="181287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6"/>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4" y="274646"/>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320CFA69-3267-4713-9CAE-C73DE88F88C2}" type="datetime1">
              <a:rPr lang="en-AU"/>
              <a:pPr>
                <a:defRPr/>
              </a:pPr>
              <a:t>17/03/2014</a:t>
            </a:fld>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255DFF26-6C1A-46BF-90F7-905E6C64B0A4}" type="slidenum">
              <a:rPr lang="en-AU"/>
              <a:pPr>
                <a:defRPr/>
              </a:pPr>
              <a:t>‹#›</a:t>
            </a:fld>
            <a:endParaRPr lang="en-AU" dirty="0"/>
          </a:p>
        </p:txBody>
      </p:sp>
    </p:spTree>
    <p:extLst>
      <p:ext uri="{BB962C8B-B14F-4D97-AF65-F5344CB8AC3E}">
        <p14:creationId xmlns:p14="http://schemas.microsoft.com/office/powerpoint/2010/main" val="394966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85552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
            <a:ext cx="9906000" cy="836613"/>
          </a:xfrm>
        </p:spPr>
        <p:txBody>
          <a:bodyPr/>
          <a:lstStyle/>
          <a:p>
            <a:r>
              <a:rPr lang="en-US" smtClean="0"/>
              <a:t>Click to edit Master title style</a:t>
            </a:r>
            <a:endParaRPr lang="en-AU"/>
          </a:p>
        </p:txBody>
      </p:sp>
      <p:sp>
        <p:nvSpPr>
          <p:cNvPr id="3" name="Content Placeholder 2"/>
          <p:cNvSpPr>
            <a:spLocks noGrp="1"/>
          </p:cNvSpPr>
          <p:nvPr>
            <p:ph idx="1"/>
          </p:nvPr>
        </p:nvSpPr>
        <p:spPr>
          <a:xfrm>
            <a:off x="495300" y="1042988"/>
            <a:ext cx="9080500" cy="531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7123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
            <a:ext cx="9906000" cy="836613"/>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3" y="1042988"/>
            <a:ext cx="4464051" cy="5313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11749" y="1042988"/>
            <a:ext cx="4464051" cy="5313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7874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8"/>
            <a:ext cx="9906000" cy="836613"/>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95300" y="1042988"/>
            <a:ext cx="9080500" cy="5313362"/>
          </a:xfrm>
        </p:spPr>
        <p:txBody>
          <a:bodyPr/>
          <a:lstStyle/>
          <a:p>
            <a:pPr lvl="0"/>
            <a:endParaRPr lang="en-AU" noProof="0" dirty="0"/>
          </a:p>
        </p:txBody>
      </p:sp>
    </p:spTree>
    <p:extLst>
      <p:ext uri="{BB962C8B-B14F-4D97-AF65-F5344CB8AC3E}">
        <p14:creationId xmlns:p14="http://schemas.microsoft.com/office/powerpoint/2010/main" val="4038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88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1A9776AA-82D8-4068-B673-80574B1B3062}" type="datetime1">
              <a:rPr lang="en-AU"/>
              <a:pPr>
                <a:defRPr/>
              </a:pPr>
              <a:t>17/03/2014</a:t>
            </a:fld>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3F377EB2-959E-47F8-A655-6367C74F44C0}" type="slidenum">
              <a:rPr lang="en-AU"/>
              <a:pPr>
                <a:defRPr/>
              </a:pPr>
              <a:t>‹#›</a:t>
            </a:fld>
            <a:endParaRPr lang="en-AU" dirty="0"/>
          </a:p>
        </p:txBody>
      </p:sp>
    </p:spTree>
    <p:extLst>
      <p:ext uri="{BB962C8B-B14F-4D97-AF65-F5344CB8AC3E}">
        <p14:creationId xmlns:p14="http://schemas.microsoft.com/office/powerpoint/2010/main" val="7114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D37C548B-B25C-43E6-BB5A-2FBC1200C7F8}" type="datetime1">
              <a:rPr lang="en-AU"/>
              <a:pPr>
                <a:defRPr/>
              </a:pPr>
              <a:t>17/03/2014</a:t>
            </a:fld>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A21EB485-0442-4FC5-8031-B0CB63352668}" type="slidenum">
              <a:rPr lang="en-AU"/>
              <a:pPr>
                <a:defRPr/>
              </a:pPr>
              <a:t>‹#›</a:t>
            </a:fld>
            <a:endParaRPr lang="en-AU" dirty="0"/>
          </a:p>
        </p:txBody>
      </p:sp>
    </p:spTree>
    <p:extLst>
      <p:ext uri="{BB962C8B-B14F-4D97-AF65-F5344CB8AC3E}">
        <p14:creationId xmlns:p14="http://schemas.microsoft.com/office/powerpoint/2010/main" val="237190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8"/>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DE475FC-9DF4-49DA-B3C8-87BBD80AB13F}" type="datetime1">
              <a:rPr lang="en-AU"/>
              <a:pPr>
                <a:defRPr/>
              </a:pPr>
              <a:t>17/03/2014</a:t>
            </a:fld>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37041A6E-9125-4C8C-95AE-EFE9224F6D60}" type="slidenum">
              <a:rPr lang="en-AU"/>
              <a:pPr>
                <a:defRPr/>
              </a:pPr>
              <a:t>‹#›</a:t>
            </a:fld>
            <a:endParaRPr lang="en-AU" dirty="0"/>
          </a:p>
        </p:txBody>
      </p:sp>
    </p:spTree>
    <p:extLst>
      <p:ext uri="{BB962C8B-B14F-4D97-AF65-F5344CB8AC3E}">
        <p14:creationId xmlns:p14="http://schemas.microsoft.com/office/powerpoint/2010/main" val="899661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906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7" rIns="91436" bIns="45717"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95300" y="1042988"/>
            <a:ext cx="90805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7" rIns="91436" bIns="4571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1034" name="Text Box 10"/>
          <p:cNvSpPr txBox="1">
            <a:spLocks noChangeArrowheads="1"/>
          </p:cNvSpPr>
          <p:nvPr userDrawn="1"/>
        </p:nvSpPr>
        <p:spPr bwMode="auto">
          <a:xfrm>
            <a:off x="-57150" y="6524625"/>
            <a:ext cx="990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Arial" charset="0"/>
                <a:ea typeface="ＭＳ Ｐゴシック" charset="-128"/>
              </a:defRPr>
            </a:lvl1pPr>
            <a:lvl2pPr algn="l">
              <a:defRPr sz="2400">
                <a:solidFill>
                  <a:schemeClr val="tx1"/>
                </a:solidFill>
                <a:latin typeface="Arial" charset="0"/>
                <a:ea typeface="ＭＳ Ｐゴシック" charset="-128"/>
              </a:defRPr>
            </a:lvl2pPr>
            <a:lvl3pPr algn="l">
              <a:defRPr sz="2400">
                <a:solidFill>
                  <a:schemeClr val="tx1"/>
                </a:solidFill>
                <a:latin typeface="Arial" charset="0"/>
                <a:ea typeface="ＭＳ Ｐゴシック" charset="-128"/>
              </a:defRPr>
            </a:lvl3pPr>
            <a:lvl4pPr algn="l">
              <a:defRPr sz="2400">
                <a:solidFill>
                  <a:schemeClr val="tx1"/>
                </a:solidFill>
                <a:latin typeface="Arial" charset="0"/>
                <a:ea typeface="ＭＳ Ｐゴシック" charset="-128"/>
              </a:defRPr>
            </a:lvl4pPr>
            <a:lvl5pPr algn="l">
              <a:defRPr sz="2400">
                <a:solidFill>
                  <a:schemeClr val="tx1"/>
                </a:solidFill>
                <a:latin typeface="Arial" charset="0"/>
                <a:ea typeface="ＭＳ Ｐゴシック" charset="-128"/>
              </a:defRPr>
            </a:lvl5pPr>
            <a:lvl6pPr marL="2284413" indent="1588" eaLnBrk="0" fontAlgn="base" hangingPunct="0">
              <a:spcBef>
                <a:spcPct val="0"/>
              </a:spcBef>
              <a:spcAft>
                <a:spcPct val="0"/>
              </a:spcAft>
              <a:defRPr sz="2400">
                <a:solidFill>
                  <a:schemeClr val="tx1"/>
                </a:solidFill>
                <a:latin typeface="Arial" charset="0"/>
                <a:ea typeface="ＭＳ Ｐゴシック" charset="-128"/>
              </a:defRPr>
            </a:lvl6pPr>
            <a:lvl7pPr marL="2741613" indent="1588" eaLnBrk="0" fontAlgn="base" hangingPunct="0">
              <a:spcBef>
                <a:spcPct val="0"/>
              </a:spcBef>
              <a:spcAft>
                <a:spcPct val="0"/>
              </a:spcAft>
              <a:defRPr sz="2400">
                <a:solidFill>
                  <a:schemeClr val="tx1"/>
                </a:solidFill>
                <a:latin typeface="Arial" charset="0"/>
                <a:ea typeface="ＭＳ Ｐゴシック" charset="-128"/>
              </a:defRPr>
            </a:lvl7pPr>
            <a:lvl8pPr marL="3198813" indent="1588" eaLnBrk="0" fontAlgn="base" hangingPunct="0">
              <a:spcBef>
                <a:spcPct val="0"/>
              </a:spcBef>
              <a:spcAft>
                <a:spcPct val="0"/>
              </a:spcAft>
              <a:defRPr sz="2400">
                <a:solidFill>
                  <a:schemeClr val="tx1"/>
                </a:solidFill>
                <a:latin typeface="Arial" charset="0"/>
                <a:ea typeface="ＭＳ Ｐゴシック" charset="-128"/>
              </a:defRPr>
            </a:lvl8pPr>
            <a:lvl9pPr marL="3656013" indent="1588"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a:spcBef>
                <a:spcPct val="50000"/>
              </a:spcBef>
              <a:defRPr/>
            </a:pPr>
            <a:r>
              <a:rPr lang="en-AU" sz="1400" dirty="0" smtClean="0">
                <a:solidFill>
                  <a:srgbClr val="003399"/>
                </a:solidFill>
                <a:latin typeface="Calibri" pitchFamily="34" charset="0"/>
              </a:rPr>
              <a:t>			  		</a:t>
            </a:r>
            <a:r>
              <a:rPr lang="en-AU" sz="1400" dirty="0" smtClean="0">
                <a:latin typeface="Calibri" pitchFamily="34" charset="0"/>
              </a:rPr>
              <a:t>	     	</a:t>
            </a:r>
            <a:fld id="{9F8F00F7-3F90-4732-AE9F-736B4711E5EB}" type="slidenum">
              <a:rPr lang="en-AU" sz="1400" smtClean="0">
                <a:latin typeface="Calibri" pitchFamily="34" charset="0"/>
              </a:rPr>
              <a:pPr algn="r" defTabSz="914400">
                <a:spcBef>
                  <a:spcPct val="50000"/>
                </a:spcBef>
                <a:defRPr/>
              </a:pPr>
              <a:t>‹#›</a:t>
            </a:fld>
            <a:r>
              <a:rPr lang="en-AU" sz="1400" dirty="0" smtClean="0">
                <a:solidFill>
                  <a:srgbClr val="003399"/>
                </a:solidFill>
                <a:latin typeface="Calibri" pitchFamily="34" charset="0"/>
              </a:rPr>
              <a:t> </a:t>
            </a:r>
          </a:p>
        </p:txBody>
      </p:sp>
      <p:sp>
        <p:nvSpPr>
          <p:cNvPr id="1029" name="Line 11"/>
          <p:cNvSpPr>
            <a:spLocks noChangeShapeType="1"/>
          </p:cNvSpPr>
          <p:nvPr userDrawn="1"/>
        </p:nvSpPr>
        <p:spPr bwMode="auto">
          <a:xfrm>
            <a:off x="0" y="836613"/>
            <a:ext cx="9906000" cy="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xStyles>
    <p:titleStyle>
      <a:lvl1pPr algn="l" defTabSz="455613" rtl="0" eaLnBrk="0" fontAlgn="base" hangingPunct="0">
        <a:spcBef>
          <a:spcPct val="0"/>
        </a:spcBef>
        <a:spcAft>
          <a:spcPct val="0"/>
        </a:spcAft>
        <a:defRPr sz="3200" kern="1200">
          <a:solidFill>
            <a:schemeClr val="tx1"/>
          </a:solidFill>
          <a:latin typeface="Calibri" pitchFamily="34" charset="0"/>
          <a:ea typeface="ＭＳ Ｐゴシック" pitchFamily="-65" charset="-128"/>
          <a:cs typeface="Arial"/>
        </a:defRPr>
      </a:lvl1pPr>
      <a:lvl2pPr algn="l" defTabSz="455613" rtl="0" eaLnBrk="0" fontAlgn="base" hangingPunct="0">
        <a:spcBef>
          <a:spcPct val="0"/>
        </a:spcBef>
        <a:spcAft>
          <a:spcPct val="0"/>
        </a:spcAft>
        <a:defRPr sz="3200">
          <a:solidFill>
            <a:schemeClr val="tx1"/>
          </a:solidFill>
          <a:latin typeface="Calibri" pitchFamily="34" charset="0"/>
          <a:ea typeface="ＭＳ Ｐゴシック" pitchFamily="-65" charset="-128"/>
          <a:cs typeface="Arial" charset="0"/>
        </a:defRPr>
      </a:lvl2pPr>
      <a:lvl3pPr algn="l" defTabSz="455613" rtl="0" eaLnBrk="0" fontAlgn="base" hangingPunct="0">
        <a:spcBef>
          <a:spcPct val="0"/>
        </a:spcBef>
        <a:spcAft>
          <a:spcPct val="0"/>
        </a:spcAft>
        <a:defRPr sz="3200">
          <a:solidFill>
            <a:schemeClr val="tx1"/>
          </a:solidFill>
          <a:latin typeface="Calibri" pitchFamily="34" charset="0"/>
          <a:ea typeface="ＭＳ Ｐゴシック" pitchFamily="-65" charset="-128"/>
          <a:cs typeface="Arial" charset="0"/>
        </a:defRPr>
      </a:lvl3pPr>
      <a:lvl4pPr algn="l" defTabSz="455613" rtl="0" eaLnBrk="0" fontAlgn="base" hangingPunct="0">
        <a:spcBef>
          <a:spcPct val="0"/>
        </a:spcBef>
        <a:spcAft>
          <a:spcPct val="0"/>
        </a:spcAft>
        <a:defRPr sz="3200">
          <a:solidFill>
            <a:schemeClr val="tx1"/>
          </a:solidFill>
          <a:latin typeface="Calibri" pitchFamily="34" charset="0"/>
          <a:ea typeface="ＭＳ Ｐゴシック" pitchFamily="-65" charset="-128"/>
          <a:cs typeface="Arial" charset="0"/>
        </a:defRPr>
      </a:lvl4pPr>
      <a:lvl5pPr algn="l" defTabSz="455613" rtl="0" eaLnBrk="0" fontAlgn="base" hangingPunct="0">
        <a:spcBef>
          <a:spcPct val="0"/>
        </a:spcBef>
        <a:spcAft>
          <a:spcPct val="0"/>
        </a:spcAft>
        <a:defRPr sz="3200">
          <a:solidFill>
            <a:schemeClr val="tx1"/>
          </a:solidFill>
          <a:latin typeface="Calibri" pitchFamily="34" charset="0"/>
          <a:ea typeface="ＭＳ Ｐゴシック" pitchFamily="-65" charset="-128"/>
          <a:cs typeface="Arial" charset="0"/>
        </a:defRPr>
      </a:lvl5pPr>
      <a:lvl6pPr marL="457173" algn="l" defTabSz="457173" rtl="0" fontAlgn="base">
        <a:spcBef>
          <a:spcPct val="0"/>
        </a:spcBef>
        <a:spcAft>
          <a:spcPct val="0"/>
        </a:spcAft>
        <a:defRPr sz="3200">
          <a:solidFill>
            <a:schemeClr val="bg1"/>
          </a:solidFill>
          <a:latin typeface="Arial" pitchFamily="-65" charset="0"/>
          <a:ea typeface="ＭＳ Ｐゴシック" pitchFamily="-65" charset="-128"/>
        </a:defRPr>
      </a:lvl6pPr>
      <a:lvl7pPr marL="914347" algn="l" defTabSz="457173" rtl="0" fontAlgn="base">
        <a:spcBef>
          <a:spcPct val="0"/>
        </a:spcBef>
        <a:spcAft>
          <a:spcPct val="0"/>
        </a:spcAft>
        <a:defRPr sz="3200">
          <a:solidFill>
            <a:schemeClr val="bg1"/>
          </a:solidFill>
          <a:latin typeface="Arial" pitchFamily="-65" charset="0"/>
          <a:ea typeface="ＭＳ Ｐゴシック" pitchFamily="-65" charset="-128"/>
        </a:defRPr>
      </a:lvl7pPr>
      <a:lvl8pPr marL="1371520" algn="l" defTabSz="457173" rtl="0" fontAlgn="base">
        <a:spcBef>
          <a:spcPct val="0"/>
        </a:spcBef>
        <a:spcAft>
          <a:spcPct val="0"/>
        </a:spcAft>
        <a:defRPr sz="3200">
          <a:solidFill>
            <a:schemeClr val="bg1"/>
          </a:solidFill>
          <a:latin typeface="Arial" pitchFamily="-65" charset="0"/>
          <a:ea typeface="ＭＳ Ｐゴシック" pitchFamily="-65" charset="-128"/>
        </a:defRPr>
      </a:lvl8pPr>
      <a:lvl9pPr marL="1828694" algn="l" defTabSz="457173" rtl="0" fontAlgn="base">
        <a:spcBef>
          <a:spcPct val="0"/>
        </a:spcBef>
        <a:spcAft>
          <a:spcPct val="0"/>
        </a:spcAft>
        <a:defRPr sz="3200">
          <a:solidFill>
            <a:schemeClr val="bg1"/>
          </a:solidFill>
          <a:latin typeface="Arial" pitchFamily="-65" charset="0"/>
          <a:ea typeface="ＭＳ Ｐゴシック" pitchFamily="-65" charset="-128"/>
        </a:defRPr>
      </a:lvl9pPr>
    </p:titleStyle>
    <p:bodyStyle>
      <a:lvl1pPr marL="341313" indent="-341313" algn="l" defTabSz="455613" rtl="0" eaLnBrk="0" fontAlgn="base" hangingPunct="0">
        <a:spcBef>
          <a:spcPct val="20000"/>
        </a:spcBef>
        <a:spcAft>
          <a:spcPct val="0"/>
        </a:spcAft>
        <a:buFont typeface="Wingdings" pitchFamily="2" charset="2"/>
        <a:buChar char="§"/>
        <a:defRPr sz="3200" kern="1200">
          <a:solidFill>
            <a:srgbClr val="000000"/>
          </a:solidFill>
          <a:latin typeface="Calibri" pitchFamily="34" charset="0"/>
          <a:ea typeface="ＭＳ Ｐゴシック" pitchFamily="-65" charset="-128"/>
          <a:cs typeface="Arial"/>
        </a:defRPr>
      </a:lvl1pPr>
      <a:lvl2pPr marL="741363" indent="-284163" algn="l" defTabSz="455613" rtl="0" eaLnBrk="0" fontAlgn="base" hangingPunct="0">
        <a:spcBef>
          <a:spcPct val="20000"/>
        </a:spcBef>
        <a:spcAft>
          <a:spcPct val="0"/>
        </a:spcAft>
        <a:buFont typeface="Wingdings" pitchFamily="2" charset="2"/>
        <a:buChar char="§"/>
        <a:defRPr sz="2800" kern="1200">
          <a:solidFill>
            <a:schemeClr val="tx1"/>
          </a:solidFill>
          <a:latin typeface="Calibri" pitchFamily="34" charset="0"/>
          <a:ea typeface="ＭＳ Ｐゴシック" pitchFamily="-65" charset="-128"/>
          <a:cs typeface="Arial"/>
        </a:defRPr>
      </a:lvl2pPr>
      <a:lvl3pPr marL="1141413" indent="-227013" algn="l" defTabSz="455613" rtl="0" eaLnBrk="0" fontAlgn="base" hangingPunct="0">
        <a:spcBef>
          <a:spcPct val="20000"/>
        </a:spcBef>
        <a:spcAft>
          <a:spcPct val="0"/>
        </a:spcAft>
        <a:buFont typeface="Wingdings" pitchFamily="2" charset="2"/>
        <a:buChar char="§"/>
        <a:defRPr sz="2400" kern="1200">
          <a:solidFill>
            <a:schemeClr val="tx1"/>
          </a:solidFill>
          <a:latin typeface="Calibri" pitchFamily="34" charset="0"/>
          <a:ea typeface="ＭＳ Ｐゴシック" pitchFamily="-65" charset="-128"/>
          <a:cs typeface="Arial"/>
        </a:defRPr>
      </a:lvl3pPr>
      <a:lvl4pPr marL="1598613" indent="-227013" algn="l" defTabSz="455613" rtl="0" eaLnBrk="0" fontAlgn="base" hangingPunct="0">
        <a:spcBef>
          <a:spcPct val="20000"/>
        </a:spcBef>
        <a:spcAft>
          <a:spcPct val="0"/>
        </a:spcAft>
        <a:buFont typeface="Wingdings" pitchFamily="2" charset="2"/>
        <a:buChar char="§"/>
        <a:defRPr sz="2000" kern="1200">
          <a:solidFill>
            <a:schemeClr val="tx1"/>
          </a:solidFill>
          <a:latin typeface="Calibri" pitchFamily="34" charset="0"/>
          <a:ea typeface="ＭＳ Ｐゴシック" pitchFamily="-65" charset="-128"/>
          <a:cs typeface="Arial"/>
        </a:defRPr>
      </a:lvl4pPr>
      <a:lvl5pPr marL="2055813" indent="-227013" algn="l" defTabSz="455613" rtl="0" eaLnBrk="0" fontAlgn="base" hangingPunct="0">
        <a:spcBef>
          <a:spcPct val="20000"/>
        </a:spcBef>
        <a:spcAft>
          <a:spcPct val="0"/>
        </a:spcAft>
        <a:buFont typeface="Wingdings" pitchFamily="2" charset="2"/>
        <a:buChar char="§"/>
        <a:defRPr sz="2000" kern="1200">
          <a:solidFill>
            <a:schemeClr val="tx1"/>
          </a:solidFill>
          <a:latin typeface="Calibri" pitchFamily="34" charset="0"/>
          <a:ea typeface="ＭＳ Ｐゴシック" pitchFamily="-65" charset="-128"/>
          <a:cs typeface="Arial"/>
        </a:defRPr>
      </a:lvl5pPr>
      <a:lvl6pPr marL="2514454" indent="-228587" algn="l" defTabSz="457173" rtl="0" eaLnBrk="1" latinLnBrk="0" hangingPunct="1">
        <a:spcBef>
          <a:spcPct val="20000"/>
        </a:spcBef>
        <a:buFont typeface="Arial"/>
        <a:buChar char="•"/>
        <a:defRPr sz="2000" kern="1200">
          <a:solidFill>
            <a:schemeClr val="tx1"/>
          </a:solidFill>
          <a:latin typeface="+mn-lt"/>
          <a:ea typeface="+mn-ea"/>
          <a:cs typeface="+mn-cs"/>
        </a:defRPr>
      </a:lvl6pPr>
      <a:lvl7pPr marL="2971628" indent="-228587" algn="l" defTabSz="457173" rtl="0" eaLnBrk="1" latinLnBrk="0" hangingPunct="1">
        <a:spcBef>
          <a:spcPct val="20000"/>
        </a:spcBef>
        <a:buFont typeface="Arial"/>
        <a:buChar char="•"/>
        <a:defRPr sz="2000" kern="1200">
          <a:solidFill>
            <a:schemeClr val="tx1"/>
          </a:solidFill>
          <a:latin typeface="+mn-lt"/>
          <a:ea typeface="+mn-ea"/>
          <a:cs typeface="+mn-cs"/>
        </a:defRPr>
      </a:lvl7pPr>
      <a:lvl8pPr marL="3428800" indent="-228587" algn="l" defTabSz="457173" rtl="0" eaLnBrk="1" latinLnBrk="0" hangingPunct="1">
        <a:spcBef>
          <a:spcPct val="20000"/>
        </a:spcBef>
        <a:buFont typeface="Arial"/>
        <a:buChar char="•"/>
        <a:defRPr sz="2000" kern="1200">
          <a:solidFill>
            <a:schemeClr val="tx1"/>
          </a:solidFill>
          <a:latin typeface="+mn-lt"/>
          <a:ea typeface="+mn-ea"/>
          <a:cs typeface="+mn-cs"/>
        </a:defRPr>
      </a:lvl8pPr>
      <a:lvl9pPr marL="3885974" indent="-228587" algn="l" defTabSz="45717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051"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55396"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ＭＳ Ｐゴシック" charset="-128"/>
                <a:cs typeface="+mn-cs"/>
              </a:defRPr>
            </a:lvl1pPr>
          </a:lstStyle>
          <a:p>
            <a:pPr>
              <a:defRPr/>
            </a:pPr>
            <a:fld id="{A775227C-623E-447C-BDB5-C8A4853285DB}" type="datetime1">
              <a:rPr lang="en-AU"/>
              <a:pPr>
                <a:defRPr/>
              </a:pPr>
              <a:t>17/03/2014</a:t>
            </a:fld>
            <a:endParaRPr lang="en-AU" dirty="0"/>
          </a:p>
        </p:txBody>
      </p:sp>
      <p:sp>
        <p:nvSpPr>
          <p:cNvPr id="955397"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charset="-128"/>
                <a:cs typeface="+mn-cs"/>
              </a:defRPr>
            </a:lvl1pPr>
          </a:lstStyle>
          <a:p>
            <a:pPr>
              <a:defRPr/>
            </a:pPr>
            <a:endParaRPr lang="en-AU" dirty="0"/>
          </a:p>
        </p:txBody>
      </p:sp>
      <p:sp>
        <p:nvSpPr>
          <p:cNvPr id="955398"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ＭＳ Ｐゴシック" charset="-128"/>
                <a:cs typeface="+mn-cs"/>
              </a:defRPr>
            </a:lvl1pPr>
          </a:lstStyle>
          <a:p>
            <a:pPr>
              <a:defRPr/>
            </a:pPr>
            <a:fld id="{31C5A1D5-FBB0-4225-8321-F1CA15C3D41A}"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248400" y="6515100"/>
            <a:ext cx="3384550" cy="304800"/>
          </a:xfrm>
          <a:prstGeom prst="rect">
            <a:avLst/>
          </a:prstGeom>
          <a:solidFill>
            <a:schemeClr val="bg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AU" dirty="0"/>
          </a:p>
        </p:txBody>
      </p:sp>
      <p:sp>
        <p:nvSpPr>
          <p:cNvPr id="3075" name="Rectangle 3"/>
          <p:cNvSpPr>
            <a:spLocks noGrp="1"/>
          </p:cNvSpPr>
          <p:nvPr>
            <p:ph type="ctrTitle"/>
          </p:nvPr>
        </p:nvSpPr>
        <p:spPr>
          <a:xfrm>
            <a:off x="416496" y="1124743"/>
            <a:ext cx="8064896" cy="1152129"/>
          </a:xfrm>
        </p:spPr>
        <p:txBody>
          <a:bodyPr/>
          <a:lstStyle/>
          <a:p>
            <a:r>
              <a:rPr lang="en-AU" sz="2400" b="1" dirty="0" smtClean="0">
                <a:ea typeface="ＭＳ Ｐゴシック" pitchFamily="34" charset="-128"/>
                <a:cs typeface="Arial" charset="0"/>
              </a:rPr>
              <a:t>Learn Local: Focusing on the Future</a:t>
            </a:r>
            <a:br>
              <a:rPr lang="en-AU" sz="2400" b="1" dirty="0" smtClean="0">
                <a:ea typeface="ＭＳ Ｐゴシック" pitchFamily="34" charset="-128"/>
                <a:cs typeface="Arial" charset="0"/>
              </a:rPr>
            </a:br>
            <a:r>
              <a:rPr lang="en-AU" sz="2400" b="1" dirty="0" smtClean="0">
                <a:ea typeface="ＭＳ Ｐゴシック" pitchFamily="34" charset="-128"/>
                <a:cs typeface="Arial" charset="0"/>
              </a:rPr>
              <a:t>Consultation</a:t>
            </a:r>
            <a:r>
              <a:rPr lang="en-AU" sz="2400" dirty="0">
                <a:ea typeface="ＭＳ Ｐゴシック" pitchFamily="34" charset="-128"/>
                <a:cs typeface="Arial" charset="0"/>
              </a:rPr>
              <a:t/>
            </a:r>
            <a:br>
              <a:rPr lang="en-AU" sz="2400" dirty="0">
                <a:ea typeface="ＭＳ Ｐゴシック" pitchFamily="34" charset="-128"/>
                <a:cs typeface="Arial" charset="0"/>
              </a:rPr>
            </a:br>
            <a:endParaRPr lang="en-AU" sz="1800" dirty="0" smtClean="0">
              <a:ea typeface="ＭＳ Ｐゴシック" pitchFamily="34" charset="-128"/>
              <a:cs typeface="Arial" charset="0"/>
            </a:endParaRPr>
          </a:p>
        </p:txBody>
      </p:sp>
      <p:sp>
        <p:nvSpPr>
          <p:cNvPr id="3076" name="Text Box 4"/>
          <p:cNvSpPr txBox="1">
            <a:spLocks noChangeArrowheads="1"/>
          </p:cNvSpPr>
          <p:nvPr/>
        </p:nvSpPr>
        <p:spPr bwMode="auto">
          <a:xfrm>
            <a:off x="9632950" y="6515100"/>
            <a:ext cx="273050" cy="304800"/>
          </a:xfrm>
          <a:prstGeom prst="rect">
            <a:avLst/>
          </a:prstGeom>
          <a:solidFill>
            <a:schemeClr val="bg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914400" eaLnBrk="1" hangingPunct="1">
              <a:spcBef>
                <a:spcPct val="50000"/>
              </a:spcBef>
              <a:buFontTx/>
              <a:buChar char="•"/>
            </a:pPr>
            <a:endParaRPr lang="en-AU" sz="1400" b="0" dirty="0">
              <a:latin typeface="Calibri" pitchFamily="34" charset="0"/>
            </a:endParaRPr>
          </a:p>
        </p:txBody>
      </p:sp>
      <p:pic>
        <p:nvPicPr>
          <p:cNvPr id="30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88913"/>
            <a:ext cx="25574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83" name="Rectangle 11"/>
          <p:cNvSpPr>
            <a:spLocks/>
          </p:cNvSpPr>
          <p:nvPr/>
        </p:nvSpPr>
        <p:spPr bwMode="auto">
          <a:xfrm>
            <a:off x="6230938" y="404813"/>
            <a:ext cx="3675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7" rIns="91436" bIns="45717" anchor="ctr"/>
          <a:lstStyle/>
          <a:p>
            <a:pPr algn="r" eaLnBrk="0" hangingPunct="0"/>
            <a:endParaRPr lang="en-AU" sz="2000" b="0" dirty="0">
              <a:latin typeface="Calibri" pitchFamily="34" charset="0"/>
            </a:endParaRPr>
          </a:p>
        </p:txBody>
      </p:sp>
      <p:pic>
        <p:nvPicPr>
          <p:cNvPr id="16" name="Picture 15" descr="C:\Users\09072141\AppData\Local\Microsoft\Windows\Temporary Internet Files\Content.Outlook\YBZRGGFO\IMG_4480 (2).JPG"/>
          <p:cNvPicPr/>
          <p:nvPr/>
        </p:nvPicPr>
        <p:blipFill>
          <a:blip r:embed="rId4">
            <a:extLst>
              <a:ext uri="{28A0092B-C50C-407E-A947-70E740481C1C}">
                <a14:useLocalDpi xmlns:a14="http://schemas.microsoft.com/office/drawing/2010/main" val="0"/>
              </a:ext>
            </a:extLst>
          </a:blip>
          <a:srcRect/>
          <a:stretch>
            <a:fillRect/>
          </a:stretch>
        </p:blipFill>
        <p:spPr bwMode="auto">
          <a:xfrm>
            <a:off x="7587555" y="2877319"/>
            <a:ext cx="2016224" cy="1797173"/>
          </a:xfrm>
          <a:prstGeom prst="rect">
            <a:avLst/>
          </a:prstGeom>
          <a:noFill/>
          <a:ln>
            <a:noFill/>
          </a:ln>
        </p:spPr>
      </p:pic>
      <p:pic>
        <p:nvPicPr>
          <p:cNvPr id="1027" name="Picture 3" descr="C:\Users\09072141\AppData\Local\Microsoft\Windows\Temporary Internet Files\Content.Outlook\YBZRGGFO\D70_24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941" y="2877319"/>
            <a:ext cx="2436067" cy="1797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072141\AppData\Local\Microsoft\Windows\Temporary Internet Files\Content.Outlook\YBZRGGFO\IMG_288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990" y="2877319"/>
            <a:ext cx="2068488" cy="1797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072141\AppData\Local\Microsoft\Windows\Temporary Internet Files\Content.Outlook\YBZRGGFO\Jes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485" y="2885816"/>
            <a:ext cx="2368202" cy="17917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09131310\AppData\Local\OpenText\Enterprise Connect\DocTmp\EDUTRACK_n751303_ACFE_Logo_in_black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664" y="4869160"/>
            <a:ext cx="1373411" cy="1246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gray">
          <a:xfrm>
            <a:off x="835197" y="3541941"/>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Mechanisms to support Learn Local organisations</a:t>
            </a:r>
            <a:endParaRPr lang="en-AU" dirty="0">
              <a:solidFill>
                <a:srgbClr val="000000"/>
              </a:solidFill>
            </a:endParaRPr>
          </a:p>
        </p:txBody>
      </p:sp>
      <p:sp>
        <p:nvSpPr>
          <p:cNvPr id="5" name="Text Box 6"/>
          <p:cNvSpPr txBox="1">
            <a:spLocks noChangeArrowheads="1"/>
          </p:cNvSpPr>
          <p:nvPr/>
        </p:nvSpPr>
        <p:spPr bwMode="gray">
          <a:xfrm>
            <a:off x="835198" y="2747282"/>
            <a:ext cx="5614987" cy="539750"/>
          </a:xfrm>
          <a:prstGeom prst="rect">
            <a:avLst/>
          </a:prstGeom>
          <a:solidFill>
            <a:schemeClr val="accent1"/>
          </a:solidFill>
          <a:ln w="6350" algn="ctr">
            <a:solidFill>
              <a:srgbClr val="B2B2B2"/>
            </a:solidFill>
            <a:miter lim="800000"/>
            <a:headEnd/>
            <a:tailEnd/>
          </a:ln>
          <a:effectLs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sz="1600" dirty="0">
                <a:solidFill>
                  <a:srgbClr val="000000"/>
                </a:solidFill>
              </a:rPr>
              <a:t>Co-location</a:t>
            </a:r>
            <a:r>
              <a:rPr lang="en-AU" dirty="0">
                <a:solidFill>
                  <a:srgbClr val="000000"/>
                </a:solidFill>
              </a:rPr>
              <a:t>, new partnership models, communities of practice</a:t>
            </a:r>
          </a:p>
        </p:txBody>
      </p:sp>
      <p:sp>
        <p:nvSpPr>
          <p:cNvPr id="6" name="Text Box 7"/>
          <p:cNvSpPr txBox="1">
            <a:spLocks noChangeArrowheads="1"/>
          </p:cNvSpPr>
          <p:nvPr/>
        </p:nvSpPr>
        <p:spPr bwMode="gray">
          <a:xfrm>
            <a:off x="856395" y="1971675"/>
            <a:ext cx="5614988"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Context for consultation</a:t>
            </a:r>
          </a:p>
        </p:txBody>
      </p:sp>
      <p:sp>
        <p:nvSpPr>
          <p:cNvPr id="7" name="TextBox 6"/>
          <p:cNvSpPr txBox="1"/>
          <p:nvPr/>
        </p:nvSpPr>
        <p:spPr>
          <a:xfrm>
            <a:off x="272480" y="188640"/>
            <a:ext cx="3528392" cy="584775"/>
          </a:xfrm>
          <a:prstGeom prst="rect">
            <a:avLst/>
          </a:prstGeom>
          <a:noFill/>
        </p:spPr>
        <p:txBody>
          <a:bodyPr wrap="square" rtlCol="0">
            <a:spAutoFit/>
          </a:bodyPr>
          <a:lstStyle/>
          <a:p>
            <a:r>
              <a:rPr lang="en-AU" sz="3200" dirty="0" smtClean="0">
                <a:latin typeface="+mn-lt"/>
                <a:ea typeface="ＭＳ Ｐゴシック" charset="-128"/>
                <a:cs typeface="Arial" charset="0"/>
              </a:rPr>
              <a:t>	Contents</a:t>
            </a:r>
            <a:endParaRPr lang="en-AU" sz="3200" dirty="0">
              <a:latin typeface="+mn-l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41232" y="1550988"/>
            <a:ext cx="2087880" cy="2959100"/>
          </a:xfrm>
          <a:prstGeom prst="rect">
            <a:avLst/>
          </a:prstGeom>
          <a:noFill/>
          <a:ln>
            <a:noFill/>
          </a:ln>
          <a:effectLst>
            <a:glow rad="63500">
              <a:schemeClr val="accent1">
                <a:satMod val="175000"/>
                <a:alpha val="40000"/>
              </a:schemeClr>
            </a:glow>
          </a:effectLst>
        </p:spPr>
      </p:pic>
      <p:sp>
        <p:nvSpPr>
          <p:cNvPr id="9" name="Text Box 4"/>
          <p:cNvSpPr txBox="1">
            <a:spLocks noChangeArrowheads="1"/>
          </p:cNvSpPr>
          <p:nvPr/>
        </p:nvSpPr>
        <p:spPr bwMode="gray">
          <a:xfrm>
            <a:off x="835196" y="4240213"/>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Next steps</a:t>
            </a:r>
            <a:endParaRPr lang="en-AU" dirty="0">
              <a:solidFill>
                <a:srgbClr val="000000"/>
              </a:solidFill>
            </a:endParaRPr>
          </a:p>
        </p:txBody>
      </p:sp>
    </p:spTree>
    <p:extLst>
      <p:ext uri="{BB962C8B-B14F-4D97-AF65-F5344CB8AC3E}">
        <p14:creationId xmlns:p14="http://schemas.microsoft.com/office/powerpoint/2010/main" val="1541375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496" y="188640"/>
            <a:ext cx="6624736" cy="369332"/>
          </a:xfrm>
          <a:prstGeom prst="rect">
            <a:avLst/>
          </a:prstGeom>
          <a:noFill/>
        </p:spPr>
        <p:txBody>
          <a:bodyPr wrap="square" rtlCol="0">
            <a:spAutoFit/>
          </a:bodyPr>
          <a:lstStyle/>
          <a:p>
            <a:r>
              <a:rPr lang="en-AU" dirty="0" smtClean="0"/>
              <a:t>‘Community Service Centres’</a:t>
            </a:r>
            <a:endParaRPr lang="en-AU" dirty="0"/>
          </a:p>
        </p:txBody>
      </p:sp>
      <p:sp>
        <p:nvSpPr>
          <p:cNvPr id="2" name="TextBox 1"/>
          <p:cNvSpPr txBox="1"/>
          <p:nvPr/>
        </p:nvSpPr>
        <p:spPr>
          <a:xfrm>
            <a:off x="956556" y="1011765"/>
            <a:ext cx="8208912" cy="646331"/>
          </a:xfrm>
          <a:prstGeom prst="rect">
            <a:avLst/>
          </a:prstGeom>
          <a:solidFill>
            <a:schemeClr val="bg2"/>
          </a:solidFill>
        </p:spPr>
        <p:txBody>
          <a:bodyPr wrap="square" rtlCol="0">
            <a:spAutoFit/>
          </a:bodyPr>
          <a:lstStyle/>
          <a:p>
            <a:pPr algn="ctr"/>
            <a:r>
              <a:rPr lang="en-AU" b="0" dirty="0" smtClean="0"/>
              <a:t>Co-location </a:t>
            </a:r>
            <a:r>
              <a:rPr lang="en-AU" b="0" dirty="0"/>
              <a:t>will depend on the particular learning needs of communities and the availability of existing services and infrastructure. </a:t>
            </a:r>
          </a:p>
        </p:txBody>
      </p:sp>
      <p:sp>
        <p:nvSpPr>
          <p:cNvPr id="6" name="Up Arrow 5"/>
          <p:cNvSpPr/>
          <p:nvPr/>
        </p:nvSpPr>
        <p:spPr>
          <a:xfrm rot="3766315">
            <a:off x="2127971" y="4394440"/>
            <a:ext cx="917079" cy="2465430"/>
          </a:xfrm>
          <a:prstGeom prst="upArrow">
            <a:avLst/>
          </a:prstGeom>
          <a:gradFill>
            <a:lin ang="10800000" scaled="0"/>
          </a:gradFill>
        </p:spPr>
        <p:style>
          <a:lnRef idx="1">
            <a:schemeClr val="accent1"/>
          </a:lnRef>
          <a:fillRef idx="3">
            <a:schemeClr val="accent1"/>
          </a:fillRef>
          <a:effectRef idx="2">
            <a:schemeClr val="accent1"/>
          </a:effectRef>
          <a:fontRef idx="minor">
            <a:schemeClr val="lt1"/>
          </a:fontRef>
        </p:style>
        <p:txBody>
          <a:bodyPr vert="vert270" rtlCol="0" anchor="ctr">
            <a:spAutoFit/>
          </a:bodyPr>
          <a:lstStyle/>
          <a:p>
            <a:pPr algn="ctr"/>
            <a:r>
              <a:rPr lang="en-AU" dirty="0">
                <a:solidFill>
                  <a:schemeClr val="tx1"/>
                </a:solidFill>
              </a:rPr>
              <a:t>Community hubs</a:t>
            </a:r>
            <a:endParaRPr lang="en-AU" b="0" dirty="0">
              <a:solidFill>
                <a:schemeClr val="tx1"/>
              </a:solidFill>
            </a:endParaRPr>
          </a:p>
        </p:txBody>
      </p:sp>
      <p:sp>
        <p:nvSpPr>
          <p:cNvPr id="10" name="Up Arrow 9"/>
          <p:cNvSpPr/>
          <p:nvPr/>
        </p:nvSpPr>
        <p:spPr>
          <a:xfrm rot="6600000">
            <a:off x="1514876" y="825080"/>
            <a:ext cx="917079" cy="3586341"/>
          </a:xfrm>
          <a:prstGeom prst="upArrow">
            <a:avLst/>
          </a:prstGeom>
          <a:gradFill>
            <a:lin ang="10800000" scaled="0"/>
          </a:gradFill>
        </p:spPr>
        <p:style>
          <a:lnRef idx="1">
            <a:schemeClr val="accent1"/>
          </a:lnRef>
          <a:fillRef idx="3">
            <a:schemeClr val="accent1"/>
          </a:fillRef>
          <a:effectRef idx="2">
            <a:schemeClr val="accent1"/>
          </a:effectRef>
          <a:fontRef idx="minor">
            <a:schemeClr val="lt1"/>
          </a:fontRef>
        </p:style>
        <p:txBody>
          <a:bodyPr vert="vert270" rtlCol="0" anchor="ctr">
            <a:spAutoFit/>
          </a:bodyPr>
          <a:lstStyle/>
          <a:p>
            <a:pPr algn="ctr"/>
            <a:r>
              <a:rPr lang="en-AU" dirty="0" smtClean="0">
                <a:solidFill>
                  <a:schemeClr val="tx1"/>
                </a:solidFill>
              </a:rPr>
              <a:t>Expanded neighbourhood houses</a:t>
            </a:r>
            <a:endParaRPr lang="en-AU" dirty="0">
              <a:solidFill>
                <a:schemeClr val="tx1"/>
              </a:solidFill>
            </a:endParaRPr>
          </a:p>
        </p:txBody>
      </p:sp>
      <p:sp>
        <p:nvSpPr>
          <p:cNvPr id="13" name="Up Arrow 12"/>
          <p:cNvSpPr/>
          <p:nvPr/>
        </p:nvSpPr>
        <p:spPr>
          <a:xfrm rot="5400000">
            <a:off x="1514876" y="2961230"/>
            <a:ext cx="917079" cy="2465430"/>
          </a:xfrm>
          <a:prstGeom prst="upArrow">
            <a:avLst/>
          </a:prstGeom>
          <a:gradFill>
            <a:lin ang="10800000" scaled="0"/>
          </a:gradFill>
        </p:spPr>
        <p:style>
          <a:lnRef idx="1">
            <a:schemeClr val="accent1"/>
          </a:lnRef>
          <a:fillRef idx="3">
            <a:schemeClr val="accent1"/>
          </a:fillRef>
          <a:effectRef idx="2">
            <a:schemeClr val="accent1"/>
          </a:effectRef>
          <a:fontRef idx="minor">
            <a:schemeClr val="lt1"/>
          </a:fontRef>
        </p:style>
        <p:txBody>
          <a:bodyPr vert="vert270" rtlCol="0" anchor="ctr">
            <a:spAutoFit/>
          </a:bodyPr>
          <a:lstStyle/>
          <a:p>
            <a:pPr algn="ctr"/>
            <a:r>
              <a:rPr lang="en-AU" dirty="0" smtClean="0">
                <a:solidFill>
                  <a:schemeClr val="tx1"/>
                </a:solidFill>
              </a:rPr>
              <a:t>Education precincts</a:t>
            </a:r>
            <a:endParaRPr lang="en-AU" dirty="0">
              <a:solidFill>
                <a:schemeClr val="tx1"/>
              </a:solidFill>
            </a:endParaRPr>
          </a:p>
        </p:txBody>
      </p:sp>
      <p:sp>
        <p:nvSpPr>
          <p:cNvPr id="8" name="Left Arrow 7"/>
          <p:cNvSpPr/>
          <p:nvPr/>
        </p:nvSpPr>
        <p:spPr>
          <a:xfrm>
            <a:off x="6465168" y="3735405"/>
            <a:ext cx="2916324" cy="8640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chemeClr val="tx1"/>
                </a:solidFill>
              </a:rPr>
              <a:t>Employment services</a:t>
            </a:r>
            <a:endParaRPr lang="en-AU" dirty="0">
              <a:solidFill>
                <a:schemeClr val="tx1"/>
              </a:solidFill>
            </a:endParaRPr>
          </a:p>
        </p:txBody>
      </p:sp>
      <p:sp>
        <p:nvSpPr>
          <p:cNvPr id="16" name="Left Arrow 15"/>
          <p:cNvSpPr/>
          <p:nvPr/>
        </p:nvSpPr>
        <p:spPr>
          <a:xfrm rot="1154189">
            <a:off x="6143341" y="5374449"/>
            <a:ext cx="2916324" cy="8640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chemeClr val="tx1"/>
                </a:solidFill>
              </a:rPr>
              <a:t>Local Government</a:t>
            </a:r>
            <a:endParaRPr lang="en-AU" dirty="0">
              <a:solidFill>
                <a:schemeClr val="tx1"/>
              </a:solidFill>
            </a:endParaRPr>
          </a:p>
        </p:txBody>
      </p:sp>
      <p:sp>
        <p:nvSpPr>
          <p:cNvPr id="17" name="Left Arrow 16"/>
          <p:cNvSpPr/>
          <p:nvPr/>
        </p:nvSpPr>
        <p:spPr>
          <a:xfrm rot="20144336">
            <a:off x="6355798" y="2130388"/>
            <a:ext cx="2740447" cy="8640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chemeClr val="tx1"/>
                </a:solidFill>
              </a:rPr>
              <a:t>Maternal Child Health</a:t>
            </a:r>
            <a:endParaRPr lang="en-AU" dirty="0">
              <a:solidFill>
                <a:schemeClr val="tx1"/>
              </a:solidFill>
            </a:endParaRPr>
          </a:p>
        </p:txBody>
      </p:sp>
      <p:pic>
        <p:nvPicPr>
          <p:cNvPr id="1028" name="Picture 4" descr="C:\Users\09131310\AppData\Local\Microsoft\Windows\Temporary Internet Files\Content.IE5\BV3RBUVJ\MC90002998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775" y="2924944"/>
            <a:ext cx="2376264" cy="217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756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96" y="188640"/>
            <a:ext cx="6624736" cy="369332"/>
          </a:xfrm>
          <a:prstGeom prst="rect">
            <a:avLst/>
          </a:prstGeom>
          <a:noFill/>
        </p:spPr>
        <p:txBody>
          <a:bodyPr wrap="square" rtlCol="0">
            <a:spAutoFit/>
          </a:bodyPr>
          <a:lstStyle/>
          <a:p>
            <a:r>
              <a:rPr lang="en-AU" dirty="0" smtClean="0"/>
              <a:t>Identifying and supporting opportunities for co-location</a:t>
            </a:r>
            <a:endParaRPr lang="en-AU" dirty="0"/>
          </a:p>
        </p:txBody>
      </p:sp>
      <p:sp>
        <p:nvSpPr>
          <p:cNvPr id="4" name="TextBox 3"/>
          <p:cNvSpPr txBox="1"/>
          <p:nvPr/>
        </p:nvSpPr>
        <p:spPr>
          <a:xfrm>
            <a:off x="4867109" y="1233777"/>
            <a:ext cx="4320480" cy="369332"/>
          </a:xfrm>
          <a:prstGeom prst="rect">
            <a:avLst/>
          </a:prstGeom>
          <a:solidFill>
            <a:schemeClr val="bg1"/>
          </a:solidFill>
        </p:spPr>
        <p:txBody>
          <a:bodyPr wrap="square" rtlCol="0">
            <a:spAutoFit/>
          </a:bodyPr>
          <a:lstStyle/>
          <a:p>
            <a:pPr marL="285750" indent="-285750">
              <a:buFont typeface="Arial" pitchFamily="34" charset="0"/>
              <a:buChar char="•"/>
            </a:pPr>
            <a:endParaRPr lang="en-AU" dirty="0"/>
          </a:p>
        </p:txBody>
      </p:sp>
      <p:sp>
        <p:nvSpPr>
          <p:cNvPr id="5" name="TextBox 4"/>
          <p:cNvSpPr txBox="1"/>
          <p:nvPr/>
        </p:nvSpPr>
        <p:spPr>
          <a:xfrm>
            <a:off x="2864768" y="821697"/>
            <a:ext cx="4392488" cy="646331"/>
          </a:xfrm>
          <a:prstGeom prst="rect">
            <a:avLst/>
          </a:prstGeom>
          <a:noFill/>
        </p:spPr>
        <p:txBody>
          <a:bodyPr wrap="square" rtlCol="0">
            <a:spAutoFit/>
          </a:bodyPr>
          <a:lstStyle/>
          <a:p>
            <a:r>
              <a:rPr lang="en-AU" dirty="0"/>
              <a:t>What are the benefits of co-location?</a:t>
            </a:r>
          </a:p>
          <a:p>
            <a:endParaRPr lang="en-AU" dirty="0"/>
          </a:p>
        </p:txBody>
      </p:sp>
      <p:sp>
        <p:nvSpPr>
          <p:cNvPr id="6" name="TextBox 5"/>
          <p:cNvSpPr txBox="1"/>
          <p:nvPr/>
        </p:nvSpPr>
        <p:spPr>
          <a:xfrm>
            <a:off x="1712640" y="1706681"/>
            <a:ext cx="6051321" cy="369332"/>
          </a:xfrm>
          <a:prstGeom prst="rect">
            <a:avLst/>
          </a:prstGeom>
          <a:noFill/>
        </p:spPr>
        <p:txBody>
          <a:bodyPr wrap="square" rtlCol="0">
            <a:spAutoFit/>
          </a:bodyPr>
          <a:lstStyle/>
          <a:p>
            <a:pPr defTabSz="457200" eaLnBrk="0" hangingPunct="0">
              <a:spcBef>
                <a:spcPct val="30000"/>
              </a:spcBef>
              <a:defRPr/>
            </a:pPr>
            <a:r>
              <a:rPr lang="en-AU" b="0" dirty="0"/>
              <a:t>P</a:t>
            </a:r>
            <a:r>
              <a:rPr lang="en-AU" b="0" dirty="0" smtClean="0"/>
              <a:t>rofile </a:t>
            </a:r>
            <a:r>
              <a:rPr lang="en-AU" b="0" dirty="0"/>
              <a:t>and unified presence within a </a:t>
            </a:r>
            <a:r>
              <a:rPr lang="en-AU" b="0" dirty="0" smtClean="0"/>
              <a:t>community</a:t>
            </a:r>
            <a:endParaRPr lang="en-AU" b="0" dirty="0"/>
          </a:p>
        </p:txBody>
      </p:sp>
      <p:sp>
        <p:nvSpPr>
          <p:cNvPr id="7" name="Down Arrow 6"/>
          <p:cNvSpPr/>
          <p:nvPr/>
        </p:nvSpPr>
        <p:spPr>
          <a:xfrm rot="10800000">
            <a:off x="612697" y="1212514"/>
            <a:ext cx="720080" cy="322459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Down Arrow 7"/>
          <p:cNvSpPr/>
          <p:nvPr/>
        </p:nvSpPr>
        <p:spPr>
          <a:xfrm>
            <a:off x="8193360" y="4725144"/>
            <a:ext cx="763027" cy="12241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TextBox 8"/>
          <p:cNvSpPr txBox="1"/>
          <p:nvPr/>
        </p:nvSpPr>
        <p:spPr>
          <a:xfrm>
            <a:off x="2108684" y="5337212"/>
            <a:ext cx="6048672" cy="369332"/>
          </a:xfrm>
          <a:prstGeom prst="rect">
            <a:avLst/>
          </a:prstGeom>
          <a:noFill/>
        </p:spPr>
        <p:txBody>
          <a:bodyPr wrap="square" rtlCol="0">
            <a:spAutoFit/>
          </a:bodyPr>
          <a:lstStyle/>
          <a:p>
            <a:r>
              <a:rPr lang="en-AU" b="0" dirty="0" smtClean="0"/>
              <a:t>Capital </a:t>
            </a:r>
            <a:r>
              <a:rPr lang="en-AU" b="0" dirty="0"/>
              <a:t>costs </a:t>
            </a:r>
            <a:r>
              <a:rPr lang="en-AU" b="0" dirty="0" smtClean="0"/>
              <a:t>compared to stand </a:t>
            </a:r>
            <a:r>
              <a:rPr lang="en-AU" b="0" dirty="0"/>
              <a:t>alone </a:t>
            </a:r>
            <a:r>
              <a:rPr lang="en-AU" b="0" dirty="0" smtClean="0"/>
              <a:t>facilities</a:t>
            </a:r>
            <a:endParaRPr lang="en-AU" dirty="0"/>
          </a:p>
        </p:txBody>
      </p:sp>
      <p:sp>
        <p:nvSpPr>
          <p:cNvPr id="10" name="TextBox 9"/>
          <p:cNvSpPr txBox="1"/>
          <p:nvPr/>
        </p:nvSpPr>
        <p:spPr>
          <a:xfrm>
            <a:off x="1694135" y="2824813"/>
            <a:ext cx="7923529" cy="369332"/>
          </a:xfrm>
          <a:prstGeom prst="rect">
            <a:avLst/>
          </a:prstGeom>
          <a:noFill/>
        </p:spPr>
        <p:txBody>
          <a:bodyPr wrap="square" rtlCol="0">
            <a:spAutoFit/>
          </a:bodyPr>
          <a:lstStyle/>
          <a:p>
            <a:r>
              <a:rPr lang="en-AU" b="0" dirty="0" smtClean="0"/>
              <a:t>Support </a:t>
            </a:r>
            <a:r>
              <a:rPr lang="en-AU" b="0" dirty="0"/>
              <a:t>opportunities </a:t>
            </a:r>
            <a:r>
              <a:rPr lang="en-AU" b="0" dirty="0" smtClean="0"/>
              <a:t>enhanced </a:t>
            </a:r>
            <a:r>
              <a:rPr lang="en-AU" b="0" dirty="0"/>
              <a:t>through the co-location of professionals</a:t>
            </a:r>
            <a:endParaRPr lang="en-AU" dirty="0"/>
          </a:p>
        </p:txBody>
      </p:sp>
      <p:sp>
        <p:nvSpPr>
          <p:cNvPr id="11" name="TextBox 10"/>
          <p:cNvSpPr txBox="1"/>
          <p:nvPr/>
        </p:nvSpPr>
        <p:spPr>
          <a:xfrm>
            <a:off x="1694135" y="2451174"/>
            <a:ext cx="6192688" cy="369332"/>
          </a:xfrm>
          <a:prstGeom prst="rect">
            <a:avLst/>
          </a:prstGeom>
          <a:noFill/>
        </p:spPr>
        <p:txBody>
          <a:bodyPr wrap="square" rtlCol="0">
            <a:spAutoFit/>
          </a:bodyPr>
          <a:lstStyle/>
          <a:p>
            <a:r>
              <a:rPr lang="en-AU" b="0" dirty="0"/>
              <a:t>A</a:t>
            </a:r>
            <a:r>
              <a:rPr lang="en-AU" b="0" dirty="0" smtClean="0"/>
              <a:t>ccessibility – location, but also other resources</a:t>
            </a:r>
            <a:r>
              <a:rPr lang="en-AU" dirty="0" smtClean="0"/>
              <a:t> </a:t>
            </a:r>
            <a:endParaRPr lang="en-AU" dirty="0"/>
          </a:p>
        </p:txBody>
      </p:sp>
      <p:sp>
        <p:nvSpPr>
          <p:cNvPr id="12" name="TextBox 11"/>
          <p:cNvSpPr txBox="1"/>
          <p:nvPr/>
        </p:nvSpPr>
        <p:spPr>
          <a:xfrm>
            <a:off x="1712640" y="3206094"/>
            <a:ext cx="6624736" cy="369332"/>
          </a:xfrm>
          <a:prstGeom prst="rect">
            <a:avLst/>
          </a:prstGeom>
          <a:noFill/>
        </p:spPr>
        <p:txBody>
          <a:bodyPr wrap="square" rtlCol="0">
            <a:spAutoFit/>
          </a:bodyPr>
          <a:lstStyle/>
          <a:p>
            <a:r>
              <a:rPr lang="en-AU" b="0" dirty="0" smtClean="0"/>
              <a:t>Connections </a:t>
            </a:r>
            <a:r>
              <a:rPr lang="en-AU" b="0" dirty="0"/>
              <a:t>or </a:t>
            </a:r>
            <a:r>
              <a:rPr lang="en-AU" b="0" dirty="0" smtClean="0"/>
              <a:t>partnerships </a:t>
            </a:r>
            <a:endParaRPr lang="en-AU" dirty="0"/>
          </a:p>
        </p:txBody>
      </p:sp>
      <p:sp>
        <p:nvSpPr>
          <p:cNvPr id="13" name="TextBox 12"/>
          <p:cNvSpPr txBox="1"/>
          <p:nvPr/>
        </p:nvSpPr>
        <p:spPr>
          <a:xfrm>
            <a:off x="1712640" y="3579335"/>
            <a:ext cx="6840760" cy="369332"/>
          </a:xfrm>
          <a:prstGeom prst="rect">
            <a:avLst/>
          </a:prstGeom>
          <a:noFill/>
        </p:spPr>
        <p:txBody>
          <a:bodyPr wrap="square" rtlCol="0">
            <a:spAutoFit/>
          </a:bodyPr>
          <a:lstStyle/>
          <a:p>
            <a:r>
              <a:rPr lang="en-AU" b="0" dirty="0" smtClean="0"/>
              <a:t>Resource </a:t>
            </a:r>
            <a:r>
              <a:rPr lang="en-AU" b="0" dirty="0"/>
              <a:t>sharing i.e. utilities, cleaning and </a:t>
            </a:r>
            <a:r>
              <a:rPr lang="en-AU" b="0" dirty="0" smtClean="0"/>
              <a:t>gardening</a:t>
            </a:r>
            <a:endParaRPr lang="en-AU" dirty="0"/>
          </a:p>
        </p:txBody>
      </p:sp>
      <p:sp>
        <p:nvSpPr>
          <p:cNvPr id="14" name="TextBox 13"/>
          <p:cNvSpPr txBox="1"/>
          <p:nvPr/>
        </p:nvSpPr>
        <p:spPr>
          <a:xfrm>
            <a:off x="1712640" y="2081842"/>
            <a:ext cx="8064896" cy="369332"/>
          </a:xfrm>
          <a:prstGeom prst="rect">
            <a:avLst/>
          </a:prstGeom>
          <a:noFill/>
        </p:spPr>
        <p:txBody>
          <a:bodyPr wrap="square" rtlCol="0">
            <a:spAutoFit/>
          </a:bodyPr>
          <a:lstStyle/>
          <a:p>
            <a:r>
              <a:rPr lang="en-AU" b="0" dirty="0" smtClean="0"/>
              <a:t>Improved quality of facility </a:t>
            </a:r>
            <a:r>
              <a:rPr lang="en-AU" b="0" dirty="0"/>
              <a:t>than could be afforded by individual </a:t>
            </a:r>
            <a:r>
              <a:rPr lang="en-AU" b="0" dirty="0" smtClean="0"/>
              <a:t>organisations</a:t>
            </a:r>
            <a:endParaRPr lang="en-AU" dirty="0"/>
          </a:p>
        </p:txBody>
      </p:sp>
      <p:sp>
        <p:nvSpPr>
          <p:cNvPr id="15" name="TextBox 14"/>
          <p:cNvSpPr txBox="1"/>
          <p:nvPr/>
        </p:nvSpPr>
        <p:spPr>
          <a:xfrm>
            <a:off x="1694135" y="3966961"/>
            <a:ext cx="7243747" cy="369332"/>
          </a:xfrm>
          <a:prstGeom prst="rect">
            <a:avLst/>
          </a:prstGeom>
          <a:noFill/>
        </p:spPr>
        <p:txBody>
          <a:bodyPr wrap="square" rtlCol="0">
            <a:spAutoFit/>
          </a:bodyPr>
          <a:lstStyle/>
          <a:p>
            <a:r>
              <a:rPr lang="en-AU" b="0" dirty="0"/>
              <a:t>O</a:t>
            </a:r>
            <a:r>
              <a:rPr lang="en-AU" b="0" dirty="0" smtClean="0"/>
              <a:t>pportunity for rationalisation of older or less suitable facilities</a:t>
            </a:r>
            <a:endParaRPr lang="en-AU" b="0" dirty="0"/>
          </a:p>
        </p:txBody>
      </p:sp>
    </p:spTree>
    <p:extLst>
      <p:ext uri="{BB962C8B-B14F-4D97-AF65-F5344CB8AC3E}">
        <p14:creationId xmlns:p14="http://schemas.microsoft.com/office/powerpoint/2010/main" val="3728213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96" y="203109"/>
            <a:ext cx="8928992" cy="646331"/>
          </a:xfrm>
          <a:prstGeom prst="rect">
            <a:avLst/>
          </a:prstGeom>
          <a:noFill/>
        </p:spPr>
        <p:txBody>
          <a:bodyPr wrap="square" rtlCol="0">
            <a:spAutoFit/>
          </a:bodyPr>
          <a:lstStyle/>
          <a:p>
            <a:r>
              <a:rPr lang="en-AU" dirty="0" smtClean="0"/>
              <a:t>Workshop questions - Identifying </a:t>
            </a:r>
            <a:r>
              <a:rPr lang="en-AU" dirty="0"/>
              <a:t>and supporting opportunities for co-location</a:t>
            </a:r>
          </a:p>
          <a:p>
            <a:endParaRPr lang="en-AU" dirty="0"/>
          </a:p>
        </p:txBody>
      </p:sp>
      <p:sp>
        <p:nvSpPr>
          <p:cNvPr id="3" name="TextBox 2"/>
          <p:cNvSpPr txBox="1"/>
          <p:nvPr/>
        </p:nvSpPr>
        <p:spPr>
          <a:xfrm>
            <a:off x="848544" y="1052736"/>
            <a:ext cx="8208912" cy="923330"/>
          </a:xfrm>
          <a:prstGeom prst="rect">
            <a:avLst/>
          </a:prstGeom>
          <a:noFill/>
        </p:spPr>
        <p:txBody>
          <a:bodyPr wrap="square" rtlCol="0">
            <a:spAutoFit/>
          </a:bodyPr>
          <a:lstStyle/>
          <a:p>
            <a:endParaRPr lang="en-AU" b="0" dirty="0" smtClean="0"/>
          </a:p>
          <a:p>
            <a:endParaRPr lang="en-AU" b="0" dirty="0" smtClean="0"/>
          </a:p>
          <a:p>
            <a:endParaRPr lang="en-AU" dirty="0"/>
          </a:p>
        </p:txBody>
      </p:sp>
      <p:pic>
        <p:nvPicPr>
          <p:cNvPr id="7" name="Picture 6" descr="C:\Users\09131310\AppData\Local\Microsoft\Windows\Temporary Internet Files\Content.IE5\9BC2QJU1\MC90005695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685" y="4221088"/>
            <a:ext cx="2736787" cy="182121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848544" y="952923"/>
            <a:ext cx="4104456"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What do you understand of the concept of co-location and the opportunities it presents?</a:t>
            </a:r>
          </a:p>
        </p:txBody>
      </p:sp>
      <p:sp>
        <p:nvSpPr>
          <p:cNvPr id="8" name="Oval Callout 7"/>
          <p:cNvSpPr/>
          <p:nvPr/>
        </p:nvSpPr>
        <p:spPr>
          <a:xfrm>
            <a:off x="2504728" y="3551642"/>
            <a:ext cx="3983171"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smtClean="0">
                <a:solidFill>
                  <a:schemeClr val="tx1"/>
                </a:solidFill>
              </a:rPr>
              <a:t>What support do you need from DEECD </a:t>
            </a:r>
            <a:r>
              <a:rPr lang="en-AU" dirty="0">
                <a:solidFill>
                  <a:schemeClr val="tx1"/>
                </a:solidFill>
              </a:rPr>
              <a:t>and the ACFE Board </a:t>
            </a:r>
            <a:r>
              <a:rPr lang="en-AU" dirty="0" smtClean="0">
                <a:solidFill>
                  <a:schemeClr val="tx1"/>
                </a:solidFill>
              </a:rPr>
              <a:t>in </a:t>
            </a:r>
            <a:r>
              <a:rPr lang="en-AU" dirty="0">
                <a:solidFill>
                  <a:schemeClr val="tx1"/>
                </a:solidFill>
              </a:rPr>
              <a:t>pursuing these opportunities and addressing </a:t>
            </a:r>
            <a:r>
              <a:rPr lang="en-AU" dirty="0" smtClean="0">
                <a:solidFill>
                  <a:schemeClr val="tx1"/>
                </a:solidFill>
              </a:rPr>
              <a:t>the challenges</a:t>
            </a:r>
            <a:r>
              <a:rPr lang="en-AU" dirty="0">
                <a:solidFill>
                  <a:schemeClr val="tx1"/>
                </a:solidFill>
              </a:rPr>
              <a:t>?</a:t>
            </a:r>
          </a:p>
        </p:txBody>
      </p:sp>
      <p:sp>
        <p:nvSpPr>
          <p:cNvPr id="10" name="Oval Callout 9"/>
          <p:cNvSpPr/>
          <p:nvPr/>
        </p:nvSpPr>
        <p:spPr>
          <a:xfrm>
            <a:off x="5529064" y="942368"/>
            <a:ext cx="3816424"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What are the challenges you are experiencing in pursing these opportunities?</a:t>
            </a:r>
          </a:p>
        </p:txBody>
      </p:sp>
    </p:spTree>
    <p:extLst>
      <p:ext uri="{BB962C8B-B14F-4D97-AF65-F5344CB8AC3E}">
        <p14:creationId xmlns:p14="http://schemas.microsoft.com/office/powerpoint/2010/main" val="1830548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gray">
          <a:xfrm>
            <a:off x="844054" y="3565073"/>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Mechanisms to support Learn Local organisations</a:t>
            </a:r>
            <a:endParaRPr lang="en-AU" dirty="0">
              <a:solidFill>
                <a:srgbClr val="000000"/>
              </a:solidFill>
            </a:endParaRPr>
          </a:p>
        </p:txBody>
      </p:sp>
      <p:sp>
        <p:nvSpPr>
          <p:cNvPr id="5" name="Text Box 6"/>
          <p:cNvSpPr txBox="1">
            <a:spLocks noChangeArrowheads="1"/>
          </p:cNvSpPr>
          <p:nvPr/>
        </p:nvSpPr>
        <p:spPr bwMode="gray">
          <a:xfrm>
            <a:off x="820738" y="2760663"/>
            <a:ext cx="5614987" cy="539750"/>
          </a:xfrm>
          <a:prstGeom prst="rect">
            <a:avLst/>
          </a:prstGeom>
          <a:solidFill>
            <a:schemeClr val="accent1"/>
          </a:solidFill>
          <a:ln w="6350" algn="ctr">
            <a:solidFill>
              <a:srgbClr val="B2B2B2"/>
            </a:solidFill>
            <a:miter lim="800000"/>
            <a:headEnd/>
            <a:tailEnd/>
          </a:ln>
          <a:effectLs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Co-location, </a:t>
            </a:r>
            <a:r>
              <a:rPr lang="en-AU" sz="1800" dirty="0">
                <a:solidFill>
                  <a:srgbClr val="000000"/>
                </a:solidFill>
              </a:rPr>
              <a:t>new partnership models</a:t>
            </a:r>
            <a:r>
              <a:rPr lang="en-AU" dirty="0">
                <a:solidFill>
                  <a:srgbClr val="000000"/>
                </a:solidFill>
              </a:rPr>
              <a:t>, communities of practice</a:t>
            </a:r>
          </a:p>
        </p:txBody>
      </p:sp>
      <p:sp>
        <p:nvSpPr>
          <p:cNvPr id="6" name="Text Box 7"/>
          <p:cNvSpPr txBox="1">
            <a:spLocks noChangeArrowheads="1"/>
          </p:cNvSpPr>
          <p:nvPr/>
        </p:nvSpPr>
        <p:spPr bwMode="gray">
          <a:xfrm>
            <a:off x="819150" y="1971675"/>
            <a:ext cx="5614988"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Context for consultation</a:t>
            </a:r>
          </a:p>
        </p:txBody>
      </p:sp>
      <p:sp>
        <p:nvSpPr>
          <p:cNvPr id="7" name="TextBox 6"/>
          <p:cNvSpPr txBox="1"/>
          <p:nvPr/>
        </p:nvSpPr>
        <p:spPr>
          <a:xfrm>
            <a:off x="272480" y="188640"/>
            <a:ext cx="3528392" cy="584775"/>
          </a:xfrm>
          <a:prstGeom prst="rect">
            <a:avLst/>
          </a:prstGeom>
          <a:noFill/>
        </p:spPr>
        <p:txBody>
          <a:bodyPr wrap="square" rtlCol="0">
            <a:spAutoFit/>
          </a:bodyPr>
          <a:lstStyle/>
          <a:p>
            <a:r>
              <a:rPr lang="en-AU" sz="3200" dirty="0" smtClean="0">
                <a:latin typeface="+mn-lt"/>
                <a:ea typeface="ＭＳ Ｐゴシック" charset="-128"/>
                <a:cs typeface="Arial" charset="0"/>
              </a:rPr>
              <a:t>	Contents</a:t>
            </a:r>
            <a:endParaRPr lang="en-AU" sz="3200" dirty="0">
              <a:latin typeface="+mn-l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41232" y="1550988"/>
            <a:ext cx="2087880" cy="2959100"/>
          </a:xfrm>
          <a:prstGeom prst="rect">
            <a:avLst/>
          </a:prstGeom>
          <a:noFill/>
          <a:ln>
            <a:noFill/>
          </a:ln>
          <a:effectLst>
            <a:glow rad="63500">
              <a:schemeClr val="accent1">
                <a:satMod val="175000"/>
                <a:alpha val="40000"/>
              </a:schemeClr>
            </a:glow>
          </a:effectLst>
        </p:spPr>
      </p:pic>
      <p:sp>
        <p:nvSpPr>
          <p:cNvPr id="9" name="Text Box 4"/>
          <p:cNvSpPr txBox="1">
            <a:spLocks noChangeArrowheads="1"/>
          </p:cNvSpPr>
          <p:nvPr/>
        </p:nvSpPr>
        <p:spPr bwMode="gray">
          <a:xfrm>
            <a:off x="856395" y="4365104"/>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Next steps</a:t>
            </a:r>
            <a:endParaRPr lang="en-AU" dirty="0">
              <a:solidFill>
                <a:srgbClr val="000000"/>
              </a:solidFill>
            </a:endParaRPr>
          </a:p>
        </p:txBody>
      </p:sp>
    </p:spTree>
    <p:extLst>
      <p:ext uri="{BB962C8B-B14F-4D97-AF65-F5344CB8AC3E}">
        <p14:creationId xmlns:p14="http://schemas.microsoft.com/office/powerpoint/2010/main" val="1541375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625" y="989013"/>
            <a:ext cx="3041650" cy="44561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6" name="Rectangle 5"/>
          <p:cNvSpPr/>
          <p:nvPr/>
        </p:nvSpPr>
        <p:spPr>
          <a:xfrm>
            <a:off x="3470275" y="984250"/>
            <a:ext cx="3043238" cy="44608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 name="Rectangle 6"/>
          <p:cNvSpPr/>
          <p:nvPr/>
        </p:nvSpPr>
        <p:spPr>
          <a:xfrm>
            <a:off x="6513513" y="984250"/>
            <a:ext cx="3041650" cy="446087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174" name="TextBox 7"/>
          <p:cNvSpPr txBox="1">
            <a:spLocks noChangeArrowheads="1"/>
          </p:cNvSpPr>
          <p:nvPr/>
        </p:nvSpPr>
        <p:spPr bwMode="auto">
          <a:xfrm>
            <a:off x="428625" y="984250"/>
            <a:ext cx="304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algn="ctr" eaLnBrk="1" hangingPunct="1"/>
            <a:r>
              <a:rPr lang="en-AU" b="1" dirty="0"/>
              <a:t>Cooperation</a:t>
            </a:r>
          </a:p>
        </p:txBody>
      </p:sp>
      <p:sp>
        <p:nvSpPr>
          <p:cNvPr id="7175" name="TextBox 9"/>
          <p:cNvSpPr txBox="1">
            <a:spLocks noChangeArrowheads="1"/>
          </p:cNvSpPr>
          <p:nvPr/>
        </p:nvSpPr>
        <p:spPr bwMode="auto">
          <a:xfrm>
            <a:off x="3470275" y="992642"/>
            <a:ext cx="30432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algn="ctr" eaLnBrk="1" hangingPunct="1"/>
            <a:r>
              <a:rPr lang="en-AU" b="1" dirty="0"/>
              <a:t>Alliance</a:t>
            </a:r>
          </a:p>
        </p:txBody>
      </p:sp>
      <p:sp>
        <p:nvSpPr>
          <p:cNvPr id="7176" name="TextBox 10"/>
          <p:cNvSpPr txBox="1">
            <a:spLocks noChangeArrowheads="1"/>
          </p:cNvSpPr>
          <p:nvPr/>
        </p:nvSpPr>
        <p:spPr bwMode="auto">
          <a:xfrm>
            <a:off x="6513513" y="989013"/>
            <a:ext cx="304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algn="ctr" eaLnBrk="1" hangingPunct="1"/>
            <a:r>
              <a:rPr lang="en-AU" b="1" dirty="0"/>
              <a:t>Merger</a:t>
            </a:r>
          </a:p>
        </p:txBody>
      </p:sp>
      <p:sp>
        <p:nvSpPr>
          <p:cNvPr id="12" name="Pentagon 11"/>
          <p:cNvSpPr/>
          <p:nvPr/>
        </p:nvSpPr>
        <p:spPr>
          <a:xfrm>
            <a:off x="428625" y="1484313"/>
            <a:ext cx="9126538" cy="504825"/>
          </a:xfrm>
          <a:prstGeom prst="homePlate">
            <a:avLst/>
          </a:prstGeom>
          <a:gradFill flip="none" rotWithShape="1">
            <a:gsLst>
              <a:gs pos="0">
                <a:srgbClr val="5E9EFF"/>
              </a:gs>
              <a:gs pos="39999">
                <a:srgbClr val="85C2FF"/>
              </a:gs>
              <a:gs pos="70000">
                <a:srgbClr val="C4D6EB"/>
              </a:gs>
              <a:gs pos="100000">
                <a:srgbClr val="FFEBFA"/>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chemeClr val="tx1"/>
                </a:solidFill>
              </a:rPr>
              <a:t>Models for Collaboration</a:t>
            </a:r>
          </a:p>
        </p:txBody>
      </p:sp>
      <p:sp>
        <p:nvSpPr>
          <p:cNvPr id="7179" name="TextBox 14"/>
          <p:cNvSpPr txBox="1">
            <a:spLocks noChangeArrowheads="1"/>
          </p:cNvSpPr>
          <p:nvPr/>
        </p:nvSpPr>
        <p:spPr bwMode="auto">
          <a:xfrm>
            <a:off x="1839913" y="2833688"/>
            <a:ext cx="3041650"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Shared training </a:t>
            </a:r>
            <a:r>
              <a:rPr lang="en-AU" dirty="0" smtClean="0"/>
              <a:t>delivery</a:t>
            </a:r>
            <a:endParaRPr lang="en-AU" dirty="0"/>
          </a:p>
        </p:txBody>
      </p:sp>
      <p:sp>
        <p:nvSpPr>
          <p:cNvPr id="7180" name="TextBox 15"/>
          <p:cNvSpPr txBox="1">
            <a:spLocks noChangeArrowheads="1"/>
          </p:cNvSpPr>
          <p:nvPr/>
        </p:nvSpPr>
        <p:spPr bwMode="auto">
          <a:xfrm>
            <a:off x="1847850" y="3213100"/>
            <a:ext cx="3041650"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Shared corporate </a:t>
            </a:r>
            <a:r>
              <a:rPr lang="en-AU" dirty="0" smtClean="0"/>
              <a:t>services</a:t>
            </a:r>
            <a:endParaRPr lang="en-AU" dirty="0"/>
          </a:p>
        </p:txBody>
      </p:sp>
      <p:sp>
        <p:nvSpPr>
          <p:cNvPr id="7181" name="TextBox 13"/>
          <p:cNvSpPr txBox="1">
            <a:spLocks noChangeArrowheads="1"/>
          </p:cNvSpPr>
          <p:nvPr/>
        </p:nvSpPr>
        <p:spPr bwMode="auto">
          <a:xfrm>
            <a:off x="1831975" y="2420938"/>
            <a:ext cx="3043238"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Purchasing </a:t>
            </a:r>
            <a:r>
              <a:rPr lang="en-AU" dirty="0" smtClean="0"/>
              <a:t>consortium</a:t>
            </a:r>
            <a:endParaRPr lang="en-AU" dirty="0"/>
          </a:p>
        </p:txBody>
      </p:sp>
      <p:sp>
        <p:nvSpPr>
          <p:cNvPr id="7182" name="TextBox 16"/>
          <p:cNvSpPr txBox="1">
            <a:spLocks noChangeArrowheads="1"/>
          </p:cNvSpPr>
          <p:nvPr/>
        </p:nvSpPr>
        <p:spPr bwMode="auto">
          <a:xfrm>
            <a:off x="3470275" y="3644900"/>
            <a:ext cx="3043238"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Joint </a:t>
            </a:r>
            <a:r>
              <a:rPr lang="en-AU" dirty="0" smtClean="0"/>
              <a:t>venture</a:t>
            </a:r>
            <a:endParaRPr lang="en-AU" dirty="0"/>
          </a:p>
        </p:txBody>
      </p:sp>
      <p:sp>
        <p:nvSpPr>
          <p:cNvPr id="7183" name="TextBox 17"/>
          <p:cNvSpPr txBox="1">
            <a:spLocks noChangeArrowheads="1"/>
          </p:cNvSpPr>
          <p:nvPr/>
        </p:nvSpPr>
        <p:spPr bwMode="auto">
          <a:xfrm>
            <a:off x="3470275" y="4057650"/>
            <a:ext cx="3043238"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Shared </a:t>
            </a:r>
            <a:r>
              <a:rPr lang="en-AU" dirty="0" smtClean="0"/>
              <a:t>facility</a:t>
            </a:r>
            <a:endParaRPr lang="en-AU" dirty="0"/>
          </a:p>
        </p:txBody>
      </p:sp>
      <p:sp>
        <p:nvSpPr>
          <p:cNvPr id="7184" name="TextBox 18"/>
          <p:cNvSpPr txBox="1">
            <a:spLocks noChangeArrowheads="1"/>
          </p:cNvSpPr>
          <p:nvPr/>
        </p:nvSpPr>
        <p:spPr bwMode="auto">
          <a:xfrm>
            <a:off x="3470275" y="4437063"/>
            <a:ext cx="3043238"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Formal strategic </a:t>
            </a:r>
            <a:r>
              <a:rPr lang="en-AU" dirty="0" smtClean="0"/>
              <a:t>alliance</a:t>
            </a:r>
            <a:endParaRPr lang="en-AU" dirty="0"/>
          </a:p>
        </p:txBody>
      </p:sp>
      <p:sp>
        <p:nvSpPr>
          <p:cNvPr id="7185" name="TextBox 19"/>
          <p:cNvSpPr txBox="1">
            <a:spLocks noChangeArrowheads="1"/>
          </p:cNvSpPr>
          <p:nvPr/>
        </p:nvSpPr>
        <p:spPr bwMode="auto">
          <a:xfrm>
            <a:off x="5062828" y="4816702"/>
            <a:ext cx="3043237"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smtClean="0"/>
              <a:t>Federation</a:t>
            </a:r>
            <a:endParaRPr lang="en-AU" dirty="0"/>
          </a:p>
        </p:txBody>
      </p:sp>
      <p:sp>
        <p:nvSpPr>
          <p:cNvPr id="7186" name="TextBox 20"/>
          <p:cNvSpPr txBox="1">
            <a:spLocks noChangeArrowheads="1"/>
          </p:cNvSpPr>
          <p:nvPr/>
        </p:nvSpPr>
        <p:spPr bwMode="auto">
          <a:xfrm>
            <a:off x="6519863" y="2581275"/>
            <a:ext cx="3043237" cy="307975"/>
          </a:xfrm>
          <a:prstGeom prst="rect">
            <a:avLst/>
          </a:prstGeom>
          <a:solidFill>
            <a:schemeClr val="accent1"/>
          </a:solidFill>
          <a:ln w="9525">
            <a:solidFill>
              <a:schemeClr val="tx1"/>
            </a:solidFill>
            <a:miter lim="800000"/>
            <a:headEnd/>
            <a:tailEnd/>
          </a:ln>
        </p:spPr>
        <p:txBody>
          <a:bodyPr>
            <a:spAutoFit/>
          </a:bodyP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defRPr sz="1400">
                <a:solidFill>
                  <a:schemeClr val="tx1"/>
                </a:solidFill>
                <a:latin typeface="Calibri" pitchFamily="34" charset="0"/>
                <a:ea typeface="ＭＳ Ｐゴシック" charset="-128"/>
              </a:defRPr>
            </a:lvl9pPr>
          </a:lstStyle>
          <a:p>
            <a:pPr eaLnBrk="1" hangingPunct="1"/>
            <a:r>
              <a:rPr lang="en-AU" dirty="0"/>
              <a:t>Incorporation with existing entity</a:t>
            </a:r>
          </a:p>
        </p:txBody>
      </p:sp>
      <p:sp>
        <p:nvSpPr>
          <p:cNvPr id="27" name="TextBox 26"/>
          <p:cNvSpPr txBox="1"/>
          <p:nvPr/>
        </p:nvSpPr>
        <p:spPr>
          <a:xfrm>
            <a:off x="344488" y="260648"/>
            <a:ext cx="6912768" cy="369332"/>
          </a:xfrm>
          <a:prstGeom prst="rect">
            <a:avLst/>
          </a:prstGeom>
          <a:noFill/>
        </p:spPr>
        <p:txBody>
          <a:bodyPr wrap="square" rtlCol="0">
            <a:spAutoFit/>
          </a:bodyPr>
          <a:lstStyle/>
          <a:p>
            <a:r>
              <a:rPr lang="en-AU" dirty="0" smtClean="0"/>
              <a:t>Partnership models</a:t>
            </a:r>
            <a:endParaRPr lang="en-AU" dirty="0"/>
          </a:p>
        </p:txBody>
      </p:sp>
    </p:spTree>
    <p:extLst>
      <p:ext uri="{BB962C8B-B14F-4D97-AF65-F5344CB8AC3E}">
        <p14:creationId xmlns:p14="http://schemas.microsoft.com/office/powerpoint/2010/main" val="2027084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260648"/>
            <a:ext cx="6912768" cy="369332"/>
          </a:xfrm>
          <a:prstGeom prst="rect">
            <a:avLst/>
          </a:prstGeom>
          <a:noFill/>
        </p:spPr>
        <p:txBody>
          <a:bodyPr wrap="square" rtlCol="0">
            <a:spAutoFit/>
          </a:bodyPr>
          <a:lstStyle/>
          <a:p>
            <a:r>
              <a:rPr lang="en-AU" dirty="0" smtClean="0"/>
              <a:t>Partnership models</a:t>
            </a:r>
            <a:endParaRPr lang="en-AU" dirty="0"/>
          </a:p>
        </p:txBody>
      </p:sp>
      <p:sp>
        <p:nvSpPr>
          <p:cNvPr id="5" name="TextBox 4"/>
          <p:cNvSpPr txBox="1"/>
          <p:nvPr/>
        </p:nvSpPr>
        <p:spPr>
          <a:xfrm>
            <a:off x="704528" y="1052860"/>
            <a:ext cx="8208912" cy="369332"/>
          </a:xfrm>
          <a:prstGeom prst="rect">
            <a:avLst/>
          </a:prstGeom>
          <a:noFill/>
        </p:spPr>
        <p:txBody>
          <a:bodyPr wrap="square" rtlCol="0">
            <a:spAutoFit/>
          </a:bodyPr>
          <a:lstStyle/>
          <a:p>
            <a:pPr algn="ctr"/>
            <a:r>
              <a:rPr lang="en-AU" dirty="0" smtClean="0"/>
              <a:t>What are the benefits of new partnership models?</a:t>
            </a:r>
            <a:endParaRPr lang="en-AU" dirty="0"/>
          </a:p>
        </p:txBody>
      </p:sp>
      <p:sp>
        <p:nvSpPr>
          <p:cNvPr id="6" name="Up Arrow 5"/>
          <p:cNvSpPr/>
          <p:nvPr/>
        </p:nvSpPr>
        <p:spPr>
          <a:xfrm>
            <a:off x="704528" y="1422192"/>
            <a:ext cx="792088" cy="2510864"/>
          </a:xfrm>
          <a:prstGeom prst="up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smtClean="0"/>
          </a:p>
        </p:txBody>
      </p:sp>
      <p:sp>
        <p:nvSpPr>
          <p:cNvPr id="7" name="Down Arrow 6"/>
          <p:cNvSpPr/>
          <p:nvPr/>
        </p:nvSpPr>
        <p:spPr>
          <a:xfrm>
            <a:off x="8121352" y="4252446"/>
            <a:ext cx="792088" cy="1872208"/>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smtClean="0"/>
          </a:p>
        </p:txBody>
      </p:sp>
      <p:sp>
        <p:nvSpPr>
          <p:cNvPr id="8" name="TextBox 7"/>
          <p:cNvSpPr txBox="1"/>
          <p:nvPr/>
        </p:nvSpPr>
        <p:spPr>
          <a:xfrm>
            <a:off x="1794474" y="4634552"/>
            <a:ext cx="6048672" cy="646331"/>
          </a:xfrm>
          <a:prstGeom prst="rect">
            <a:avLst/>
          </a:prstGeom>
          <a:noFill/>
        </p:spPr>
        <p:txBody>
          <a:bodyPr wrap="square" rtlCol="0">
            <a:spAutoFit/>
          </a:bodyPr>
          <a:lstStyle/>
          <a:p>
            <a:r>
              <a:rPr lang="en-AU" b="0" dirty="0" smtClean="0"/>
              <a:t>Reduced duplication resulting maximum </a:t>
            </a:r>
            <a:r>
              <a:rPr lang="en-AU" b="0" dirty="0"/>
              <a:t>use of facilities and </a:t>
            </a:r>
            <a:r>
              <a:rPr lang="en-AU" b="0" dirty="0" smtClean="0"/>
              <a:t>services</a:t>
            </a:r>
            <a:endParaRPr lang="en-AU" b="0" dirty="0"/>
          </a:p>
        </p:txBody>
      </p:sp>
      <p:sp>
        <p:nvSpPr>
          <p:cNvPr id="9" name="TextBox 8"/>
          <p:cNvSpPr txBox="1"/>
          <p:nvPr/>
        </p:nvSpPr>
        <p:spPr>
          <a:xfrm>
            <a:off x="1640632" y="3290682"/>
            <a:ext cx="5040560" cy="369332"/>
          </a:xfrm>
          <a:prstGeom prst="rect">
            <a:avLst/>
          </a:prstGeom>
          <a:noFill/>
        </p:spPr>
        <p:txBody>
          <a:bodyPr wrap="square" rtlCol="0">
            <a:spAutoFit/>
          </a:bodyPr>
          <a:lstStyle/>
          <a:p>
            <a:r>
              <a:rPr lang="en-AU" b="0" dirty="0"/>
              <a:t>Opportunities to expand course offerings </a:t>
            </a:r>
          </a:p>
        </p:txBody>
      </p:sp>
      <p:sp>
        <p:nvSpPr>
          <p:cNvPr id="11" name="TextBox 10"/>
          <p:cNvSpPr txBox="1"/>
          <p:nvPr/>
        </p:nvSpPr>
        <p:spPr>
          <a:xfrm>
            <a:off x="1640632" y="1776209"/>
            <a:ext cx="6696744" cy="369332"/>
          </a:xfrm>
          <a:prstGeom prst="rect">
            <a:avLst/>
          </a:prstGeom>
          <a:noFill/>
        </p:spPr>
        <p:txBody>
          <a:bodyPr wrap="square" rtlCol="0">
            <a:spAutoFit/>
          </a:bodyPr>
          <a:lstStyle/>
          <a:p>
            <a:pPr lvl="0"/>
            <a:r>
              <a:rPr lang="en-AU" b="0" dirty="0" smtClean="0"/>
              <a:t>Improved </a:t>
            </a:r>
            <a:r>
              <a:rPr lang="en-AU" b="0" dirty="0"/>
              <a:t>access to training for </a:t>
            </a:r>
            <a:r>
              <a:rPr lang="en-AU" b="0" dirty="0" smtClean="0"/>
              <a:t>students</a:t>
            </a:r>
            <a:endParaRPr lang="en-AU" b="0" dirty="0"/>
          </a:p>
        </p:txBody>
      </p:sp>
      <p:sp>
        <p:nvSpPr>
          <p:cNvPr id="12" name="TextBox 11"/>
          <p:cNvSpPr txBox="1"/>
          <p:nvPr/>
        </p:nvSpPr>
        <p:spPr>
          <a:xfrm>
            <a:off x="1640632" y="2156855"/>
            <a:ext cx="7128792" cy="369332"/>
          </a:xfrm>
          <a:prstGeom prst="rect">
            <a:avLst/>
          </a:prstGeom>
          <a:noFill/>
        </p:spPr>
        <p:txBody>
          <a:bodyPr wrap="square" rtlCol="0">
            <a:spAutoFit/>
          </a:bodyPr>
          <a:lstStyle/>
          <a:p>
            <a:r>
              <a:rPr lang="en-AU" b="0" dirty="0" smtClean="0"/>
              <a:t>Sharing </a:t>
            </a:r>
            <a:r>
              <a:rPr lang="en-AU" b="0" dirty="0"/>
              <a:t>of specialist academic expertise in specific areas of </a:t>
            </a:r>
            <a:r>
              <a:rPr lang="en-AU" b="0" dirty="0" smtClean="0"/>
              <a:t>training</a:t>
            </a:r>
            <a:endParaRPr lang="en-AU" b="0" dirty="0"/>
          </a:p>
        </p:txBody>
      </p:sp>
      <p:sp>
        <p:nvSpPr>
          <p:cNvPr id="13" name="TextBox 12"/>
          <p:cNvSpPr txBox="1"/>
          <p:nvPr/>
        </p:nvSpPr>
        <p:spPr>
          <a:xfrm>
            <a:off x="1794474" y="5309297"/>
            <a:ext cx="6048672" cy="369332"/>
          </a:xfrm>
          <a:prstGeom prst="rect">
            <a:avLst/>
          </a:prstGeom>
          <a:noFill/>
        </p:spPr>
        <p:txBody>
          <a:bodyPr wrap="square" rtlCol="0">
            <a:spAutoFit/>
          </a:bodyPr>
          <a:lstStyle/>
          <a:p>
            <a:r>
              <a:rPr lang="en-AU" b="0" dirty="0" smtClean="0"/>
              <a:t>Reduced </a:t>
            </a:r>
            <a:r>
              <a:rPr lang="en-AU" b="0" dirty="0"/>
              <a:t>costs by the pooling of expertise and </a:t>
            </a:r>
            <a:r>
              <a:rPr lang="en-AU" b="0" dirty="0" smtClean="0"/>
              <a:t>resources</a:t>
            </a:r>
            <a:endParaRPr lang="en-AU" b="0" dirty="0"/>
          </a:p>
        </p:txBody>
      </p:sp>
      <p:sp>
        <p:nvSpPr>
          <p:cNvPr id="14" name="TextBox 13"/>
          <p:cNvSpPr txBox="1"/>
          <p:nvPr/>
        </p:nvSpPr>
        <p:spPr>
          <a:xfrm>
            <a:off x="1640632" y="2552018"/>
            <a:ext cx="8016957" cy="369332"/>
          </a:xfrm>
          <a:prstGeom prst="rect">
            <a:avLst/>
          </a:prstGeom>
          <a:noFill/>
        </p:spPr>
        <p:txBody>
          <a:bodyPr wrap="square" rtlCol="0">
            <a:spAutoFit/>
          </a:bodyPr>
          <a:lstStyle/>
          <a:p>
            <a:r>
              <a:rPr lang="en-AU" b="0" dirty="0" smtClean="0"/>
              <a:t>Quality </a:t>
            </a:r>
            <a:r>
              <a:rPr lang="en-AU" b="0" dirty="0"/>
              <a:t>of back of house services </a:t>
            </a:r>
            <a:r>
              <a:rPr lang="en-AU" b="0" dirty="0" smtClean="0"/>
              <a:t>- less </a:t>
            </a:r>
            <a:r>
              <a:rPr lang="en-AU" b="0" dirty="0"/>
              <a:t>time working on administrative </a:t>
            </a:r>
            <a:r>
              <a:rPr lang="en-AU" b="0" dirty="0" smtClean="0"/>
              <a:t>tasks</a:t>
            </a:r>
            <a:endParaRPr lang="en-AU" b="0" dirty="0"/>
          </a:p>
        </p:txBody>
      </p:sp>
      <p:sp>
        <p:nvSpPr>
          <p:cNvPr id="15" name="TextBox 14"/>
          <p:cNvSpPr txBox="1"/>
          <p:nvPr/>
        </p:nvSpPr>
        <p:spPr>
          <a:xfrm>
            <a:off x="1640632" y="2921350"/>
            <a:ext cx="7807200" cy="369332"/>
          </a:xfrm>
          <a:prstGeom prst="rect">
            <a:avLst/>
          </a:prstGeom>
          <a:noFill/>
        </p:spPr>
        <p:txBody>
          <a:bodyPr wrap="square" rtlCol="0">
            <a:spAutoFit/>
          </a:bodyPr>
          <a:lstStyle/>
          <a:p>
            <a:pPr lvl="0"/>
            <a:r>
              <a:rPr lang="en-AU" b="0" dirty="0" smtClean="0"/>
              <a:t>Opportunity </a:t>
            </a:r>
            <a:r>
              <a:rPr lang="en-AU" b="0" dirty="0"/>
              <a:t>for greater market reach and greater opportunities for </a:t>
            </a:r>
            <a:r>
              <a:rPr lang="en-AU" b="0" dirty="0" smtClean="0"/>
              <a:t>growth</a:t>
            </a:r>
            <a:endParaRPr lang="en-AU" b="0" dirty="0"/>
          </a:p>
        </p:txBody>
      </p:sp>
    </p:spTree>
    <p:extLst>
      <p:ext uri="{BB962C8B-B14F-4D97-AF65-F5344CB8AC3E}">
        <p14:creationId xmlns:p14="http://schemas.microsoft.com/office/powerpoint/2010/main" val="1476300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512" y="232137"/>
            <a:ext cx="7704856" cy="369332"/>
          </a:xfrm>
          <a:prstGeom prst="rect">
            <a:avLst/>
          </a:prstGeom>
          <a:noFill/>
        </p:spPr>
        <p:txBody>
          <a:bodyPr wrap="square" rtlCol="0">
            <a:spAutoFit/>
          </a:bodyPr>
          <a:lstStyle/>
          <a:p>
            <a:r>
              <a:rPr lang="en-AU" dirty="0" smtClean="0"/>
              <a:t>Partnership models</a:t>
            </a:r>
            <a:endParaRPr lang="en-AU" dirty="0"/>
          </a:p>
        </p:txBody>
      </p:sp>
      <p:pic>
        <p:nvPicPr>
          <p:cNvPr id="5" name="Picture 6" descr="C:\Users\09131310\AppData\Local\Microsoft\Windows\Temporary Internet Files\Content.IE5\9BC2QJU1\MC90005695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68" y="4141351"/>
            <a:ext cx="2736787" cy="1821217"/>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1216842" y="942689"/>
            <a:ext cx="3816424"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What do you understand of the concept of new partnership models and the opportunities they present?</a:t>
            </a:r>
          </a:p>
        </p:txBody>
      </p:sp>
      <p:sp>
        <p:nvSpPr>
          <p:cNvPr id="7" name="Oval Callout 6"/>
          <p:cNvSpPr/>
          <p:nvPr/>
        </p:nvSpPr>
        <p:spPr>
          <a:xfrm>
            <a:off x="2288704" y="3573016"/>
            <a:ext cx="4176464"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smtClean="0">
                <a:solidFill>
                  <a:schemeClr val="tx1"/>
                </a:solidFill>
              </a:rPr>
              <a:t>What support do you need from DEECD </a:t>
            </a:r>
            <a:r>
              <a:rPr lang="en-AU" dirty="0">
                <a:solidFill>
                  <a:schemeClr val="tx1"/>
                </a:solidFill>
              </a:rPr>
              <a:t>and the ACFE Board </a:t>
            </a:r>
            <a:r>
              <a:rPr lang="en-AU" dirty="0" smtClean="0">
                <a:solidFill>
                  <a:schemeClr val="tx1"/>
                </a:solidFill>
              </a:rPr>
              <a:t>in </a:t>
            </a:r>
            <a:r>
              <a:rPr lang="en-AU" dirty="0">
                <a:solidFill>
                  <a:schemeClr val="tx1"/>
                </a:solidFill>
              </a:rPr>
              <a:t>pursuing these opportunities and addressing these challenges?</a:t>
            </a:r>
          </a:p>
        </p:txBody>
      </p:sp>
      <p:sp>
        <p:nvSpPr>
          <p:cNvPr id="8" name="Oval Callout 7"/>
          <p:cNvSpPr/>
          <p:nvPr/>
        </p:nvSpPr>
        <p:spPr>
          <a:xfrm>
            <a:off x="5529064" y="921594"/>
            <a:ext cx="3816424"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What are the challenges you are experiencing in pursing these opportunities?</a:t>
            </a:r>
          </a:p>
        </p:txBody>
      </p:sp>
    </p:spTree>
    <p:extLst>
      <p:ext uri="{BB962C8B-B14F-4D97-AF65-F5344CB8AC3E}">
        <p14:creationId xmlns:p14="http://schemas.microsoft.com/office/powerpoint/2010/main" val="89129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gray">
          <a:xfrm>
            <a:off x="797975" y="3383534"/>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Mechanisms to support Learn Local organisations</a:t>
            </a:r>
            <a:endParaRPr lang="en-AU" dirty="0">
              <a:solidFill>
                <a:srgbClr val="000000"/>
              </a:solidFill>
            </a:endParaRPr>
          </a:p>
        </p:txBody>
      </p:sp>
      <p:sp>
        <p:nvSpPr>
          <p:cNvPr id="5" name="Text Box 6"/>
          <p:cNvSpPr txBox="1">
            <a:spLocks noChangeArrowheads="1"/>
          </p:cNvSpPr>
          <p:nvPr/>
        </p:nvSpPr>
        <p:spPr bwMode="gray">
          <a:xfrm>
            <a:off x="801536" y="2636912"/>
            <a:ext cx="5614987" cy="539750"/>
          </a:xfrm>
          <a:prstGeom prst="rect">
            <a:avLst/>
          </a:prstGeom>
          <a:solidFill>
            <a:schemeClr val="accent1"/>
          </a:solidFill>
          <a:ln w="6350" algn="ctr">
            <a:solidFill>
              <a:srgbClr val="B2B2B2"/>
            </a:solidFill>
            <a:miter lim="800000"/>
            <a:headEnd/>
            <a:tailEnd/>
          </a:ln>
          <a:effectLs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Co-location, new partnership models, </a:t>
            </a:r>
            <a:r>
              <a:rPr lang="en-AU" sz="1800" dirty="0">
                <a:solidFill>
                  <a:srgbClr val="000000"/>
                </a:solidFill>
              </a:rPr>
              <a:t>communities of practice</a:t>
            </a:r>
          </a:p>
        </p:txBody>
      </p:sp>
      <p:sp>
        <p:nvSpPr>
          <p:cNvPr id="6" name="Text Box 7"/>
          <p:cNvSpPr txBox="1">
            <a:spLocks noChangeArrowheads="1"/>
          </p:cNvSpPr>
          <p:nvPr/>
        </p:nvSpPr>
        <p:spPr bwMode="gray">
          <a:xfrm>
            <a:off x="801536" y="1844824"/>
            <a:ext cx="5614988"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Context for consultation</a:t>
            </a:r>
          </a:p>
        </p:txBody>
      </p:sp>
      <p:sp>
        <p:nvSpPr>
          <p:cNvPr id="7" name="TextBox 6"/>
          <p:cNvSpPr txBox="1"/>
          <p:nvPr/>
        </p:nvSpPr>
        <p:spPr>
          <a:xfrm>
            <a:off x="272480" y="188640"/>
            <a:ext cx="3528392" cy="584775"/>
          </a:xfrm>
          <a:prstGeom prst="rect">
            <a:avLst/>
          </a:prstGeom>
          <a:noFill/>
        </p:spPr>
        <p:txBody>
          <a:bodyPr wrap="square" rtlCol="0">
            <a:spAutoFit/>
          </a:bodyPr>
          <a:lstStyle/>
          <a:p>
            <a:r>
              <a:rPr lang="en-AU" sz="3200" dirty="0" smtClean="0">
                <a:latin typeface="+mn-lt"/>
                <a:ea typeface="ＭＳ Ｐゴシック" charset="-128"/>
                <a:cs typeface="Arial" charset="0"/>
              </a:rPr>
              <a:t>	Contents</a:t>
            </a:r>
            <a:endParaRPr lang="en-AU" sz="3200" dirty="0">
              <a:latin typeface="+mn-l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41232" y="1550988"/>
            <a:ext cx="2087880" cy="2959100"/>
          </a:xfrm>
          <a:prstGeom prst="rect">
            <a:avLst/>
          </a:prstGeom>
          <a:noFill/>
          <a:ln>
            <a:noFill/>
          </a:ln>
          <a:effectLst>
            <a:glow rad="63500">
              <a:schemeClr val="accent1">
                <a:satMod val="175000"/>
                <a:alpha val="40000"/>
              </a:schemeClr>
            </a:glow>
          </a:effectLst>
        </p:spPr>
      </p:pic>
      <p:sp>
        <p:nvSpPr>
          <p:cNvPr id="9" name="Text Box 4"/>
          <p:cNvSpPr txBox="1">
            <a:spLocks noChangeArrowheads="1"/>
          </p:cNvSpPr>
          <p:nvPr/>
        </p:nvSpPr>
        <p:spPr bwMode="gray">
          <a:xfrm>
            <a:off x="797974" y="4130176"/>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Next steps</a:t>
            </a:r>
            <a:endParaRPr lang="en-AU" dirty="0">
              <a:solidFill>
                <a:srgbClr val="000000"/>
              </a:solidFill>
            </a:endParaRPr>
          </a:p>
        </p:txBody>
      </p:sp>
    </p:spTree>
    <p:extLst>
      <p:ext uri="{BB962C8B-B14F-4D97-AF65-F5344CB8AC3E}">
        <p14:creationId xmlns:p14="http://schemas.microsoft.com/office/powerpoint/2010/main" val="3577469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188640"/>
            <a:ext cx="9217024" cy="369332"/>
          </a:xfrm>
          <a:prstGeom prst="rect">
            <a:avLst/>
          </a:prstGeom>
          <a:noFill/>
        </p:spPr>
        <p:txBody>
          <a:bodyPr wrap="square" rtlCol="0">
            <a:spAutoFit/>
          </a:bodyPr>
          <a:lstStyle/>
          <a:p>
            <a:r>
              <a:rPr lang="en-AU" dirty="0"/>
              <a:t>Support for Learn Local organisations involvement </a:t>
            </a:r>
            <a:r>
              <a:rPr lang="en-AU" dirty="0" smtClean="0"/>
              <a:t>in communities </a:t>
            </a:r>
            <a:r>
              <a:rPr lang="en-AU" dirty="0"/>
              <a:t>of practice</a:t>
            </a:r>
          </a:p>
        </p:txBody>
      </p:sp>
      <p:sp>
        <p:nvSpPr>
          <p:cNvPr id="7" name="TextBox 6"/>
          <p:cNvSpPr txBox="1"/>
          <p:nvPr/>
        </p:nvSpPr>
        <p:spPr>
          <a:xfrm>
            <a:off x="892808" y="5988644"/>
            <a:ext cx="8136904" cy="369332"/>
          </a:xfrm>
          <a:prstGeom prst="rect">
            <a:avLst/>
          </a:prstGeom>
          <a:solidFill>
            <a:schemeClr val="bg2"/>
          </a:solidFill>
        </p:spPr>
        <p:txBody>
          <a:bodyPr wrap="square" rtlCol="0">
            <a:spAutoFit/>
          </a:bodyPr>
          <a:lstStyle/>
          <a:p>
            <a:pPr algn="ctr"/>
            <a:r>
              <a:rPr lang="en-AU" dirty="0" smtClean="0"/>
              <a:t>What are communities of practice?</a:t>
            </a:r>
          </a:p>
        </p:txBody>
      </p:sp>
      <p:graphicFrame>
        <p:nvGraphicFramePr>
          <p:cNvPr id="3" name="Diagram 2"/>
          <p:cNvGraphicFramePr/>
          <p:nvPr>
            <p:extLst>
              <p:ext uri="{D42A27DB-BD31-4B8C-83A1-F6EECF244321}">
                <p14:modId xmlns:p14="http://schemas.microsoft.com/office/powerpoint/2010/main" val="923438343"/>
              </p:ext>
            </p:extLst>
          </p:nvPr>
        </p:nvGraphicFramePr>
        <p:xfrm>
          <a:off x="272480" y="948084"/>
          <a:ext cx="94330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2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gray">
          <a:xfrm>
            <a:off x="820737" y="1904549"/>
            <a:ext cx="5614987" cy="539750"/>
          </a:xfrm>
          <a:prstGeom prst="rect">
            <a:avLst/>
          </a:prstGeom>
          <a:solidFill>
            <a:schemeClr val="accent1"/>
          </a:solidFill>
          <a:ln w="6350" algn="ctr">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Context for consultation</a:t>
            </a:r>
          </a:p>
        </p:txBody>
      </p:sp>
      <p:sp>
        <p:nvSpPr>
          <p:cNvPr id="3" name="Text Box 4"/>
          <p:cNvSpPr txBox="1">
            <a:spLocks noChangeArrowheads="1"/>
          </p:cNvSpPr>
          <p:nvPr/>
        </p:nvSpPr>
        <p:spPr bwMode="gray">
          <a:xfrm>
            <a:off x="839016" y="3380469"/>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Mechanisms to support Learn Local organisations</a:t>
            </a:r>
            <a:endParaRPr lang="en-AU" dirty="0">
              <a:solidFill>
                <a:srgbClr val="000000"/>
              </a:solidFill>
            </a:endParaRPr>
          </a:p>
        </p:txBody>
      </p:sp>
      <p:sp>
        <p:nvSpPr>
          <p:cNvPr id="5" name="Text Box 6"/>
          <p:cNvSpPr txBox="1">
            <a:spLocks noChangeArrowheads="1"/>
          </p:cNvSpPr>
          <p:nvPr/>
        </p:nvSpPr>
        <p:spPr bwMode="gray">
          <a:xfrm>
            <a:off x="820738" y="2649764"/>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Co-location, new partnership models, communities of practice</a:t>
            </a:r>
          </a:p>
        </p:txBody>
      </p:sp>
      <p:sp>
        <p:nvSpPr>
          <p:cNvPr id="7" name="TextBox 6"/>
          <p:cNvSpPr txBox="1"/>
          <p:nvPr/>
        </p:nvSpPr>
        <p:spPr>
          <a:xfrm>
            <a:off x="272480" y="188640"/>
            <a:ext cx="3528392" cy="584775"/>
          </a:xfrm>
          <a:prstGeom prst="rect">
            <a:avLst/>
          </a:prstGeom>
          <a:noFill/>
        </p:spPr>
        <p:txBody>
          <a:bodyPr wrap="square" rtlCol="0">
            <a:spAutoFit/>
          </a:bodyPr>
          <a:lstStyle/>
          <a:p>
            <a:r>
              <a:rPr lang="en-AU" sz="3200" dirty="0" smtClean="0">
                <a:latin typeface="+mn-lt"/>
                <a:ea typeface="ＭＳ Ｐゴシック" charset="-128"/>
                <a:cs typeface="Arial" charset="0"/>
              </a:rPr>
              <a:t>	Contents</a:t>
            </a:r>
            <a:endParaRPr lang="en-AU" sz="3200" dirty="0">
              <a:latin typeface="+mn-l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41232" y="1550988"/>
            <a:ext cx="2087880" cy="2959100"/>
          </a:xfrm>
          <a:prstGeom prst="rect">
            <a:avLst/>
          </a:prstGeom>
          <a:noFill/>
          <a:ln>
            <a:noFill/>
          </a:ln>
          <a:effectLst>
            <a:glow rad="63500">
              <a:schemeClr val="accent1">
                <a:satMod val="175000"/>
                <a:alpha val="40000"/>
              </a:schemeClr>
            </a:glow>
          </a:effectLst>
        </p:spPr>
      </p:pic>
      <p:sp>
        <p:nvSpPr>
          <p:cNvPr id="9" name="Text Box 4"/>
          <p:cNvSpPr txBox="1">
            <a:spLocks noChangeArrowheads="1"/>
          </p:cNvSpPr>
          <p:nvPr/>
        </p:nvSpPr>
        <p:spPr bwMode="gray">
          <a:xfrm>
            <a:off x="856395" y="4122738"/>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Next steps</a:t>
            </a:r>
            <a:endParaRPr lang="en-AU" dirty="0">
              <a:solidFill>
                <a:srgbClr val="000000"/>
              </a:solidFill>
            </a:endParaRPr>
          </a:p>
        </p:txBody>
      </p:sp>
    </p:spTree>
    <p:extLst>
      <p:ext uri="{BB962C8B-B14F-4D97-AF65-F5344CB8AC3E}">
        <p14:creationId xmlns:p14="http://schemas.microsoft.com/office/powerpoint/2010/main" val="174969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188640"/>
            <a:ext cx="9217024" cy="369332"/>
          </a:xfrm>
          <a:prstGeom prst="rect">
            <a:avLst/>
          </a:prstGeom>
          <a:noFill/>
        </p:spPr>
        <p:txBody>
          <a:bodyPr wrap="square" rtlCol="0">
            <a:spAutoFit/>
          </a:bodyPr>
          <a:lstStyle/>
          <a:p>
            <a:r>
              <a:rPr lang="en-AU" dirty="0"/>
              <a:t>Support for Learn Local organisations involvement </a:t>
            </a:r>
            <a:r>
              <a:rPr lang="en-AU" dirty="0" smtClean="0"/>
              <a:t>in communities </a:t>
            </a:r>
            <a:r>
              <a:rPr lang="en-AU" dirty="0"/>
              <a:t>of practice</a:t>
            </a:r>
          </a:p>
        </p:txBody>
      </p:sp>
      <p:sp>
        <p:nvSpPr>
          <p:cNvPr id="5" name="TextBox 4"/>
          <p:cNvSpPr txBox="1"/>
          <p:nvPr/>
        </p:nvSpPr>
        <p:spPr>
          <a:xfrm>
            <a:off x="807501" y="5661248"/>
            <a:ext cx="8568952" cy="646331"/>
          </a:xfrm>
          <a:prstGeom prst="rect">
            <a:avLst/>
          </a:prstGeom>
          <a:solidFill>
            <a:schemeClr val="accent1"/>
          </a:solidFill>
        </p:spPr>
        <p:txBody>
          <a:bodyPr wrap="square" rtlCol="0">
            <a:spAutoFit/>
          </a:bodyPr>
          <a:lstStyle/>
          <a:p>
            <a:pPr algn="ctr"/>
            <a:r>
              <a:rPr lang="en-AU" b="0" dirty="0" smtClean="0"/>
              <a:t>Improvement and </a:t>
            </a:r>
            <a:r>
              <a:rPr lang="en-AU" b="0" dirty="0"/>
              <a:t>innovation in training curricula, pedagogy and </a:t>
            </a:r>
            <a:r>
              <a:rPr lang="en-AU" b="0" dirty="0" smtClean="0"/>
              <a:t>assessment that deliver </a:t>
            </a:r>
            <a:r>
              <a:rPr lang="en-AU" b="0" dirty="0"/>
              <a:t>high-quality </a:t>
            </a:r>
            <a:r>
              <a:rPr lang="en-AU" b="0" dirty="0" smtClean="0"/>
              <a:t>training</a:t>
            </a:r>
            <a:endParaRPr lang="en-AU" dirty="0"/>
          </a:p>
        </p:txBody>
      </p:sp>
      <p:sp>
        <p:nvSpPr>
          <p:cNvPr id="7" name="TextBox 6"/>
          <p:cNvSpPr txBox="1"/>
          <p:nvPr/>
        </p:nvSpPr>
        <p:spPr>
          <a:xfrm>
            <a:off x="1944870" y="2708920"/>
            <a:ext cx="7240396" cy="646331"/>
          </a:xfrm>
          <a:prstGeom prst="rect">
            <a:avLst/>
          </a:prstGeom>
          <a:noFill/>
        </p:spPr>
        <p:txBody>
          <a:bodyPr wrap="square" rtlCol="0">
            <a:spAutoFit/>
          </a:bodyPr>
          <a:lstStyle/>
          <a:p>
            <a:r>
              <a:rPr lang="en-AU" b="0" dirty="0" smtClean="0"/>
              <a:t>Enabling </a:t>
            </a:r>
            <a:r>
              <a:rPr lang="en-AU" b="0" dirty="0"/>
              <a:t>employees to manage change, access to new knowledge and fostering a sense of common purpose amongst staff. </a:t>
            </a:r>
            <a:endParaRPr lang="en-AU" b="0" dirty="0" smtClean="0"/>
          </a:p>
        </p:txBody>
      </p:sp>
      <p:sp>
        <p:nvSpPr>
          <p:cNvPr id="3" name="Flowchart: Sequential Access Storage 2"/>
          <p:cNvSpPr/>
          <p:nvPr/>
        </p:nvSpPr>
        <p:spPr>
          <a:xfrm>
            <a:off x="272481" y="908720"/>
            <a:ext cx="9289032" cy="1512168"/>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TextBox 5"/>
          <p:cNvSpPr txBox="1"/>
          <p:nvPr/>
        </p:nvSpPr>
        <p:spPr>
          <a:xfrm>
            <a:off x="1535154" y="1480138"/>
            <a:ext cx="7128792" cy="369332"/>
          </a:xfrm>
          <a:prstGeom prst="rect">
            <a:avLst/>
          </a:prstGeom>
          <a:noFill/>
        </p:spPr>
        <p:txBody>
          <a:bodyPr wrap="square" rtlCol="0">
            <a:spAutoFit/>
          </a:bodyPr>
          <a:lstStyle/>
          <a:p>
            <a:r>
              <a:rPr lang="en-AU" b="0" i="1" dirty="0" smtClean="0"/>
              <a:t>Encourage sharing </a:t>
            </a:r>
            <a:r>
              <a:rPr lang="en-AU" b="0" i="1" dirty="0"/>
              <a:t>information and </a:t>
            </a:r>
            <a:r>
              <a:rPr lang="en-AU" b="0" i="1" dirty="0" smtClean="0"/>
              <a:t>building </a:t>
            </a:r>
            <a:r>
              <a:rPr lang="en-AU" b="0" i="1" dirty="0"/>
              <a:t>collaborative </a:t>
            </a:r>
            <a:r>
              <a:rPr lang="en-AU" b="0" i="1" dirty="0" smtClean="0"/>
              <a:t>practices</a:t>
            </a:r>
            <a:endParaRPr lang="en-AU" b="0" i="1" dirty="0"/>
          </a:p>
        </p:txBody>
      </p:sp>
      <p:sp>
        <p:nvSpPr>
          <p:cNvPr id="4" name="Up Arrow 3"/>
          <p:cNvSpPr/>
          <p:nvPr/>
        </p:nvSpPr>
        <p:spPr>
          <a:xfrm>
            <a:off x="996914" y="2708920"/>
            <a:ext cx="538240" cy="1654442"/>
          </a:xfrm>
          <a:prstGeom prst="up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smtClean="0"/>
          </a:p>
        </p:txBody>
      </p:sp>
      <p:sp>
        <p:nvSpPr>
          <p:cNvPr id="8" name="TextBox 7"/>
          <p:cNvSpPr txBox="1"/>
          <p:nvPr/>
        </p:nvSpPr>
        <p:spPr>
          <a:xfrm>
            <a:off x="1965267" y="3355251"/>
            <a:ext cx="6552728" cy="646331"/>
          </a:xfrm>
          <a:prstGeom prst="rect">
            <a:avLst/>
          </a:prstGeom>
          <a:noFill/>
        </p:spPr>
        <p:txBody>
          <a:bodyPr wrap="square" rtlCol="0">
            <a:spAutoFit/>
          </a:bodyPr>
          <a:lstStyle/>
          <a:p>
            <a:r>
              <a:rPr lang="en-AU" b="0" dirty="0" smtClean="0"/>
              <a:t>Informal </a:t>
            </a:r>
            <a:r>
              <a:rPr lang="en-AU" b="0" dirty="0"/>
              <a:t>dissemination of valuable information, improvements in productivity and the fostering of innovation</a:t>
            </a:r>
            <a:r>
              <a:rPr lang="en-AU" b="0" dirty="0" smtClean="0"/>
              <a:t>.</a:t>
            </a:r>
            <a:endParaRPr lang="en-AU" b="0" dirty="0"/>
          </a:p>
        </p:txBody>
      </p:sp>
      <p:sp>
        <p:nvSpPr>
          <p:cNvPr id="9" name="TextBox 8"/>
          <p:cNvSpPr txBox="1"/>
          <p:nvPr/>
        </p:nvSpPr>
        <p:spPr>
          <a:xfrm>
            <a:off x="1965267" y="4001582"/>
            <a:ext cx="7431583" cy="369332"/>
          </a:xfrm>
          <a:prstGeom prst="rect">
            <a:avLst/>
          </a:prstGeom>
          <a:noFill/>
        </p:spPr>
        <p:txBody>
          <a:bodyPr wrap="square" rtlCol="0">
            <a:spAutoFit/>
          </a:bodyPr>
          <a:lstStyle/>
          <a:p>
            <a:r>
              <a:rPr lang="en-AU" b="0" dirty="0" smtClean="0"/>
              <a:t>Improved quality of programs, services and pathways for learners</a:t>
            </a:r>
            <a:endParaRPr lang="en-AU" b="0" dirty="0"/>
          </a:p>
        </p:txBody>
      </p:sp>
      <p:sp>
        <p:nvSpPr>
          <p:cNvPr id="10" name="Down Arrow 9"/>
          <p:cNvSpPr/>
          <p:nvPr/>
        </p:nvSpPr>
        <p:spPr>
          <a:xfrm>
            <a:off x="8453266" y="4580257"/>
            <a:ext cx="720080" cy="936104"/>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smtClean="0"/>
          </a:p>
        </p:txBody>
      </p:sp>
      <p:sp>
        <p:nvSpPr>
          <p:cNvPr id="11" name="TextBox 10"/>
          <p:cNvSpPr txBox="1"/>
          <p:nvPr/>
        </p:nvSpPr>
        <p:spPr>
          <a:xfrm>
            <a:off x="2002673" y="4863643"/>
            <a:ext cx="6982840" cy="369332"/>
          </a:xfrm>
          <a:prstGeom prst="rect">
            <a:avLst/>
          </a:prstGeom>
          <a:noFill/>
        </p:spPr>
        <p:txBody>
          <a:bodyPr wrap="square" rtlCol="0">
            <a:spAutoFit/>
          </a:bodyPr>
          <a:lstStyle/>
          <a:p>
            <a:r>
              <a:rPr lang="en-AU" b="0" dirty="0" smtClean="0"/>
              <a:t>Reduction in costs of program development and compliance</a:t>
            </a:r>
            <a:endParaRPr lang="en-AU" b="0" dirty="0"/>
          </a:p>
        </p:txBody>
      </p:sp>
    </p:spTree>
    <p:extLst>
      <p:ext uri="{BB962C8B-B14F-4D97-AF65-F5344CB8AC3E}">
        <p14:creationId xmlns:p14="http://schemas.microsoft.com/office/powerpoint/2010/main" val="740581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188640"/>
            <a:ext cx="9145016" cy="646331"/>
          </a:xfrm>
          <a:prstGeom prst="rect">
            <a:avLst/>
          </a:prstGeom>
          <a:noFill/>
        </p:spPr>
        <p:txBody>
          <a:bodyPr wrap="square" rtlCol="0">
            <a:spAutoFit/>
          </a:bodyPr>
          <a:lstStyle/>
          <a:p>
            <a:r>
              <a:rPr lang="en-AU" dirty="0"/>
              <a:t>Support for Learn Local organisations involvement in communities of practice</a:t>
            </a:r>
          </a:p>
          <a:p>
            <a:endParaRPr lang="en-AU" dirty="0"/>
          </a:p>
        </p:txBody>
      </p:sp>
      <p:pic>
        <p:nvPicPr>
          <p:cNvPr id="1030" name="Picture 6" descr="C:\Users\09131310\AppData\Local\Microsoft\Windows\Temporary Internet Files\Content.IE5\9BC2QJU1\MC90005695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084" y="4221088"/>
            <a:ext cx="2736787" cy="1821217"/>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740532" y="1056492"/>
            <a:ext cx="4104456"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What do you understand of the concept of communities of practice and the opportunities they present?</a:t>
            </a:r>
          </a:p>
        </p:txBody>
      </p:sp>
      <p:sp>
        <p:nvSpPr>
          <p:cNvPr id="7" name="Oval Callout 6"/>
          <p:cNvSpPr/>
          <p:nvPr/>
        </p:nvSpPr>
        <p:spPr>
          <a:xfrm>
            <a:off x="5529064" y="1064990"/>
            <a:ext cx="4032448"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a:solidFill>
                  <a:schemeClr val="tx1"/>
                </a:solidFill>
              </a:rPr>
              <a:t>What are the challenges you are experiencing in pursing these opportunities?</a:t>
            </a:r>
          </a:p>
        </p:txBody>
      </p:sp>
      <p:sp>
        <p:nvSpPr>
          <p:cNvPr id="8" name="Oval Callout 7"/>
          <p:cNvSpPr/>
          <p:nvPr/>
        </p:nvSpPr>
        <p:spPr>
          <a:xfrm>
            <a:off x="1939588" y="3717032"/>
            <a:ext cx="4464496" cy="249066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AU" dirty="0" smtClean="0">
                <a:solidFill>
                  <a:schemeClr val="tx1"/>
                </a:solidFill>
              </a:rPr>
              <a:t>What support do you need from DEECD </a:t>
            </a:r>
            <a:r>
              <a:rPr lang="en-AU" dirty="0">
                <a:solidFill>
                  <a:schemeClr val="tx1"/>
                </a:solidFill>
              </a:rPr>
              <a:t>and the ACFE Board </a:t>
            </a:r>
            <a:r>
              <a:rPr lang="en-AU" dirty="0" smtClean="0">
                <a:solidFill>
                  <a:schemeClr val="tx1"/>
                </a:solidFill>
              </a:rPr>
              <a:t>in </a:t>
            </a:r>
            <a:r>
              <a:rPr lang="en-AU" dirty="0">
                <a:solidFill>
                  <a:schemeClr val="tx1"/>
                </a:solidFill>
              </a:rPr>
              <a:t>pursuing these opportunities and addressing </a:t>
            </a:r>
            <a:r>
              <a:rPr lang="en-AU" dirty="0" smtClean="0">
                <a:solidFill>
                  <a:schemeClr val="tx1"/>
                </a:solidFill>
              </a:rPr>
              <a:t>the </a:t>
            </a:r>
            <a:r>
              <a:rPr lang="en-AU" dirty="0">
                <a:solidFill>
                  <a:schemeClr val="tx1"/>
                </a:solidFill>
              </a:rPr>
              <a:t>challenges?</a:t>
            </a:r>
          </a:p>
        </p:txBody>
      </p:sp>
    </p:spTree>
    <p:extLst>
      <p:ext uri="{BB962C8B-B14F-4D97-AF65-F5344CB8AC3E}">
        <p14:creationId xmlns:p14="http://schemas.microsoft.com/office/powerpoint/2010/main" val="157005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gray">
          <a:xfrm>
            <a:off x="847639" y="3212976"/>
            <a:ext cx="5614987" cy="539750"/>
          </a:xfrm>
          <a:prstGeom prst="rect">
            <a:avLst/>
          </a:prstGeom>
          <a:solidFill>
            <a:schemeClr val="accent1"/>
          </a:solidFill>
          <a:ln w="6350" algn="ctr">
            <a:solidFill>
              <a:srgbClr val="B2B2B2"/>
            </a:solidFill>
            <a:miter lim="800000"/>
            <a:headEnd/>
            <a:tailEnd/>
          </a:ln>
          <a:effectLs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Mechanisms to support Learn Local organisations</a:t>
            </a:r>
            <a:endParaRPr lang="en-AU" dirty="0">
              <a:solidFill>
                <a:srgbClr val="000000"/>
              </a:solidFill>
            </a:endParaRPr>
          </a:p>
        </p:txBody>
      </p:sp>
      <p:sp>
        <p:nvSpPr>
          <p:cNvPr id="5" name="Text Box 6"/>
          <p:cNvSpPr txBox="1">
            <a:spLocks noChangeArrowheads="1"/>
          </p:cNvSpPr>
          <p:nvPr/>
        </p:nvSpPr>
        <p:spPr bwMode="gray">
          <a:xfrm>
            <a:off x="820738" y="2402795"/>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Co-location, new partnership models, communities of practice</a:t>
            </a:r>
          </a:p>
        </p:txBody>
      </p:sp>
      <p:sp>
        <p:nvSpPr>
          <p:cNvPr id="6" name="Text Box 7"/>
          <p:cNvSpPr txBox="1">
            <a:spLocks noChangeArrowheads="1"/>
          </p:cNvSpPr>
          <p:nvPr/>
        </p:nvSpPr>
        <p:spPr bwMode="gray">
          <a:xfrm>
            <a:off x="820738" y="1550988"/>
            <a:ext cx="5614988"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Context for consultation</a:t>
            </a:r>
          </a:p>
        </p:txBody>
      </p:sp>
      <p:sp>
        <p:nvSpPr>
          <p:cNvPr id="7" name="TextBox 6"/>
          <p:cNvSpPr txBox="1"/>
          <p:nvPr/>
        </p:nvSpPr>
        <p:spPr>
          <a:xfrm>
            <a:off x="272480" y="188640"/>
            <a:ext cx="3528392" cy="584775"/>
          </a:xfrm>
          <a:prstGeom prst="rect">
            <a:avLst/>
          </a:prstGeom>
          <a:noFill/>
        </p:spPr>
        <p:txBody>
          <a:bodyPr wrap="square" rtlCol="0">
            <a:spAutoFit/>
          </a:bodyPr>
          <a:lstStyle/>
          <a:p>
            <a:r>
              <a:rPr lang="en-AU" sz="3200" dirty="0" smtClean="0">
                <a:latin typeface="+mn-lt"/>
                <a:ea typeface="ＭＳ Ｐゴシック" charset="-128"/>
                <a:cs typeface="Arial" charset="0"/>
              </a:rPr>
              <a:t>	Contents</a:t>
            </a:r>
            <a:endParaRPr lang="en-AU" sz="3200" dirty="0">
              <a:latin typeface="+mn-l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41232" y="1550988"/>
            <a:ext cx="2087880" cy="2959100"/>
          </a:xfrm>
          <a:prstGeom prst="rect">
            <a:avLst/>
          </a:prstGeom>
          <a:noFill/>
          <a:ln>
            <a:noFill/>
          </a:ln>
          <a:effectLst>
            <a:glow rad="63500">
              <a:schemeClr val="accent1">
                <a:satMod val="175000"/>
                <a:alpha val="40000"/>
              </a:schemeClr>
            </a:glow>
          </a:effectLst>
        </p:spPr>
      </p:pic>
      <p:sp>
        <p:nvSpPr>
          <p:cNvPr id="9" name="Text Box 4"/>
          <p:cNvSpPr txBox="1">
            <a:spLocks noChangeArrowheads="1"/>
          </p:cNvSpPr>
          <p:nvPr/>
        </p:nvSpPr>
        <p:spPr bwMode="gray">
          <a:xfrm>
            <a:off x="856395" y="4054930"/>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Wrap up</a:t>
            </a:r>
            <a:endParaRPr lang="en-AU" dirty="0">
              <a:solidFill>
                <a:srgbClr val="000000"/>
              </a:solidFill>
            </a:endParaRPr>
          </a:p>
        </p:txBody>
      </p:sp>
    </p:spTree>
    <p:extLst>
      <p:ext uri="{BB962C8B-B14F-4D97-AF65-F5344CB8AC3E}">
        <p14:creationId xmlns:p14="http://schemas.microsoft.com/office/powerpoint/2010/main" val="3170478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488" y="260648"/>
            <a:ext cx="8280920" cy="646331"/>
          </a:xfrm>
          <a:prstGeom prst="rect">
            <a:avLst/>
          </a:prstGeom>
          <a:noFill/>
        </p:spPr>
        <p:txBody>
          <a:bodyPr wrap="square" rtlCol="0">
            <a:spAutoFit/>
          </a:bodyPr>
          <a:lstStyle/>
          <a:p>
            <a:r>
              <a:rPr lang="en-AU" dirty="0" smtClean="0"/>
              <a:t>Mechanisms </a:t>
            </a:r>
            <a:r>
              <a:rPr lang="en-AU" dirty="0"/>
              <a:t>to support Learn Local organisations</a:t>
            </a:r>
          </a:p>
          <a:p>
            <a:endParaRPr lang="en-AU" dirty="0"/>
          </a:p>
        </p:txBody>
      </p:sp>
      <p:sp>
        <p:nvSpPr>
          <p:cNvPr id="5" name="Cloud Callout 4"/>
          <p:cNvSpPr/>
          <p:nvPr/>
        </p:nvSpPr>
        <p:spPr>
          <a:xfrm>
            <a:off x="992560" y="4114522"/>
            <a:ext cx="3744416" cy="1872208"/>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smtClean="0">
                <a:solidFill>
                  <a:schemeClr val="tx1"/>
                </a:solidFill>
              </a:rPr>
              <a:t>Multiple-year </a:t>
            </a:r>
            <a:r>
              <a:rPr lang="en-AU" dirty="0">
                <a:solidFill>
                  <a:schemeClr val="tx1"/>
                </a:solidFill>
              </a:rPr>
              <a:t>funding contracts </a:t>
            </a:r>
            <a:endParaRPr lang="en-AU" dirty="0" smtClean="0">
              <a:solidFill>
                <a:schemeClr val="tx1"/>
              </a:solidFill>
            </a:endParaRPr>
          </a:p>
        </p:txBody>
      </p:sp>
      <p:sp>
        <p:nvSpPr>
          <p:cNvPr id="12" name="Cloud Callout 11"/>
          <p:cNvSpPr/>
          <p:nvPr/>
        </p:nvSpPr>
        <p:spPr>
          <a:xfrm>
            <a:off x="6138168" y="1627467"/>
            <a:ext cx="3744416" cy="1872208"/>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smtClean="0">
                <a:solidFill>
                  <a:schemeClr val="tx1"/>
                </a:solidFill>
              </a:rPr>
              <a:t>Longer </a:t>
            </a:r>
            <a:r>
              <a:rPr lang="en-AU" dirty="0">
                <a:solidFill>
                  <a:schemeClr val="tx1"/>
                </a:solidFill>
              </a:rPr>
              <a:t>activity schedules </a:t>
            </a:r>
            <a:endParaRPr lang="en-AU" dirty="0" smtClean="0">
              <a:solidFill>
                <a:schemeClr val="tx1"/>
              </a:solidFill>
            </a:endParaRPr>
          </a:p>
        </p:txBody>
      </p:sp>
      <p:sp>
        <p:nvSpPr>
          <p:cNvPr id="13" name="Cloud Callout 12"/>
          <p:cNvSpPr/>
          <p:nvPr/>
        </p:nvSpPr>
        <p:spPr>
          <a:xfrm>
            <a:off x="4880992" y="4146006"/>
            <a:ext cx="3744416" cy="1872208"/>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solidFill>
                  <a:schemeClr val="tx1"/>
                </a:solidFill>
              </a:rPr>
              <a:t>Capacity and Innovation Grant Program</a:t>
            </a:r>
            <a:endParaRPr lang="en-AU" dirty="0" smtClean="0">
              <a:solidFill>
                <a:schemeClr val="tx1"/>
              </a:solidFill>
            </a:endParaRPr>
          </a:p>
        </p:txBody>
      </p:sp>
      <p:sp>
        <p:nvSpPr>
          <p:cNvPr id="14" name="Cloud Callout 13"/>
          <p:cNvSpPr/>
          <p:nvPr/>
        </p:nvSpPr>
        <p:spPr>
          <a:xfrm>
            <a:off x="128464" y="1484784"/>
            <a:ext cx="3744416" cy="1872208"/>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solidFill>
                  <a:schemeClr val="tx1"/>
                </a:solidFill>
              </a:rPr>
              <a:t>C</a:t>
            </a:r>
            <a:r>
              <a:rPr lang="en-AU" dirty="0" smtClean="0">
                <a:solidFill>
                  <a:schemeClr val="tx1"/>
                </a:solidFill>
              </a:rPr>
              <a:t>ross-sectoral community of practice </a:t>
            </a:r>
            <a:r>
              <a:rPr lang="en-AU" dirty="0">
                <a:solidFill>
                  <a:schemeClr val="tx1"/>
                </a:solidFill>
              </a:rPr>
              <a:t>networks</a:t>
            </a:r>
            <a:endParaRPr lang="en-AU" dirty="0" smtClean="0">
              <a:solidFill>
                <a:schemeClr val="tx1"/>
              </a:solidFill>
            </a:endParaRPr>
          </a:p>
        </p:txBody>
      </p:sp>
      <p:sp>
        <p:nvSpPr>
          <p:cNvPr id="11" name="Cloud Callout 10"/>
          <p:cNvSpPr/>
          <p:nvPr/>
        </p:nvSpPr>
        <p:spPr>
          <a:xfrm>
            <a:off x="3188703" y="1124744"/>
            <a:ext cx="3744416" cy="1872208"/>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smtClean="0">
                <a:solidFill>
                  <a:schemeClr val="tx1"/>
                </a:solidFill>
              </a:rPr>
              <a:t>Clearer </a:t>
            </a:r>
            <a:r>
              <a:rPr lang="en-AU" dirty="0">
                <a:solidFill>
                  <a:schemeClr val="tx1"/>
                </a:solidFill>
              </a:rPr>
              <a:t>guidelines </a:t>
            </a:r>
            <a:endParaRPr lang="en-AU" dirty="0" smtClean="0">
              <a:solidFill>
                <a:schemeClr val="tx1"/>
              </a:solidFill>
            </a:endParaRPr>
          </a:p>
        </p:txBody>
      </p:sp>
      <p:sp>
        <p:nvSpPr>
          <p:cNvPr id="6" name="TextBox 5"/>
          <p:cNvSpPr txBox="1"/>
          <p:nvPr/>
        </p:nvSpPr>
        <p:spPr>
          <a:xfrm>
            <a:off x="704427" y="3499675"/>
            <a:ext cx="8712968" cy="646331"/>
          </a:xfrm>
          <a:prstGeom prst="rect">
            <a:avLst/>
          </a:prstGeom>
          <a:solidFill>
            <a:schemeClr val="bg2"/>
          </a:solidFill>
        </p:spPr>
        <p:txBody>
          <a:bodyPr wrap="square" rtlCol="0">
            <a:spAutoFit/>
          </a:bodyPr>
          <a:lstStyle/>
          <a:p>
            <a:pPr algn="ctr"/>
            <a:r>
              <a:rPr lang="en-AU" dirty="0"/>
              <a:t>How can DEED and the ACFE Board best support Learn Local organisations in achieving strategic outcomes?</a:t>
            </a:r>
          </a:p>
        </p:txBody>
      </p:sp>
    </p:spTree>
    <p:extLst>
      <p:ext uri="{BB962C8B-B14F-4D97-AF65-F5344CB8AC3E}">
        <p14:creationId xmlns:p14="http://schemas.microsoft.com/office/powerpoint/2010/main" val="1597841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gray">
          <a:xfrm>
            <a:off x="812241" y="3284984"/>
            <a:ext cx="5614987" cy="539750"/>
          </a:xfrm>
          <a:prstGeom prst="rect">
            <a:avLst/>
          </a:prstGeom>
          <a:solidFill>
            <a:schemeClr val="bg1"/>
          </a:solidFill>
          <a:ln w="6350" algn="ctr">
            <a:solidFill>
              <a:srgbClr val="B2B2B2"/>
            </a:solidFill>
            <a:miter lim="800000"/>
            <a:headEnd/>
            <a:tailEnd/>
          </a:ln>
          <a:effectLs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Mechanisms to support Learn Local organisations</a:t>
            </a:r>
            <a:endParaRPr lang="en-AU" dirty="0">
              <a:solidFill>
                <a:srgbClr val="000000"/>
              </a:solidFill>
            </a:endParaRPr>
          </a:p>
        </p:txBody>
      </p:sp>
      <p:sp>
        <p:nvSpPr>
          <p:cNvPr id="5" name="Text Box 6"/>
          <p:cNvSpPr txBox="1">
            <a:spLocks noChangeArrowheads="1"/>
          </p:cNvSpPr>
          <p:nvPr/>
        </p:nvSpPr>
        <p:spPr bwMode="gray">
          <a:xfrm>
            <a:off x="793219" y="2490788"/>
            <a:ext cx="5614987"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Co-location, new partnership models, communities of practice</a:t>
            </a:r>
          </a:p>
        </p:txBody>
      </p:sp>
      <p:sp>
        <p:nvSpPr>
          <p:cNvPr id="6" name="Text Box 7"/>
          <p:cNvSpPr txBox="1">
            <a:spLocks noChangeArrowheads="1"/>
          </p:cNvSpPr>
          <p:nvPr/>
        </p:nvSpPr>
        <p:spPr bwMode="gray">
          <a:xfrm>
            <a:off x="793219" y="1701800"/>
            <a:ext cx="5614988" cy="539750"/>
          </a:xfrm>
          <a:prstGeom prst="rect">
            <a:avLst/>
          </a:prstGeom>
          <a:noFill/>
          <a:ln w="6350" algn="ctr">
            <a:solidFill>
              <a:srgbClr val="B2B2B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a:solidFill>
                  <a:srgbClr val="000000"/>
                </a:solidFill>
              </a:rPr>
              <a:t>Context for consultation</a:t>
            </a:r>
          </a:p>
        </p:txBody>
      </p:sp>
      <p:sp>
        <p:nvSpPr>
          <p:cNvPr id="7" name="TextBox 6"/>
          <p:cNvSpPr txBox="1"/>
          <p:nvPr/>
        </p:nvSpPr>
        <p:spPr>
          <a:xfrm>
            <a:off x="272480" y="188640"/>
            <a:ext cx="3528392" cy="584775"/>
          </a:xfrm>
          <a:prstGeom prst="rect">
            <a:avLst/>
          </a:prstGeom>
          <a:noFill/>
        </p:spPr>
        <p:txBody>
          <a:bodyPr wrap="square" rtlCol="0">
            <a:spAutoFit/>
          </a:bodyPr>
          <a:lstStyle/>
          <a:p>
            <a:r>
              <a:rPr lang="en-AU" sz="3200" dirty="0" smtClean="0">
                <a:latin typeface="+mn-lt"/>
                <a:ea typeface="ＭＳ Ｐゴシック" charset="-128"/>
                <a:cs typeface="Arial" charset="0"/>
              </a:rPr>
              <a:t>	Contents</a:t>
            </a:r>
            <a:endParaRPr lang="en-AU" sz="3200" dirty="0">
              <a:latin typeface="+mn-lt"/>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041232" y="1550988"/>
            <a:ext cx="2087880" cy="2959100"/>
          </a:xfrm>
          <a:prstGeom prst="rect">
            <a:avLst/>
          </a:prstGeom>
          <a:noFill/>
          <a:ln>
            <a:noFill/>
          </a:ln>
          <a:effectLst>
            <a:glow rad="63500">
              <a:schemeClr val="accent1">
                <a:satMod val="175000"/>
                <a:alpha val="40000"/>
              </a:schemeClr>
            </a:glow>
          </a:effectLst>
        </p:spPr>
      </p:pic>
      <p:sp>
        <p:nvSpPr>
          <p:cNvPr id="9" name="Text Box 4"/>
          <p:cNvSpPr txBox="1">
            <a:spLocks noChangeArrowheads="1"/>
          </p:cNvSpPr>
          <p:nvPr/>
        </p:nvSpPr>
        <p:spPr bwMode="gray">
          <a:xfrm>
            <a:off x="812241" y="4043375"/>
            <a:ext cx="5614987" cy="539750"/>
          </a:xfrm>
          <a:prstGeom prst="rect">
            <a:avLst/>
          </a:prstGeom>
          <a:solidFill>
            <a:schemeClr val="accent1"/>
          </a:solidFill>
          <a:ln w="6350" algn="ctr">
            <a:solidFill>
              <a:srgbClr val="B2B2B2"/>
            </a:solidFill>
            <a:miter lim="800000"/>
            <a:headEnd/>
            <a:tailEnd/>
          </a:ln>
          <a:effectLst/>
          <a:extLst/>
        </p:spPr>
        <p:txBody>
          <a:bodyPr lIns="72000" tIns="72000" rIns="72000" bIns="72000" anchor="ctr"/>
          <a:lstStyle>
            <a:lvl1pPr eaLnBrk="0" hangingPunct="0">
              <a:defRPr sz="1400">
                <a:solidFill>
                  <a:schemeClr val="tx1"/>
                </a:solidFill>
                <a:latin typeface="Calibri" pitchFamily="34" charset="0"/>
                <a:ea typeface="ＭＳ Ｐゴシック" charset="-128"/>
              </a:defRPr>
            </a:lvl1pPr>
            <a:lvl2pPr marL="742950" indent="-285750" eaLnBrk="0" hangingPunct="0">
              <a:defRPr sz="1400">
                <a:solidFill>
                  <a:schemeClr val="tx1"/>
                </a:solidFill>
                <a:latin typeface="Calibri" pitchFamily="34" charset="0"/>
                <a:ea typeface="ＭＳ Ｐゴシック" charset="-128"/>
              </a:defRPr>
            </a:lvl2pPr>
            <a:lvl3pPr marL="1143000" indent="-228600" eaLnBrk="0" hangingPunct="0">
              <a:defRPr sz="1400">
                <a:solidFill>
                  <a:schemeClr val="tx1"/>
                </a:solidFill>
                <a:latin typeface="Calibri" pitchFamily="34" charset="0"/>
                <a:ea typeface="ＭＳ Ｐゴシック" charset="-128"/>
              </a:defRPr>
            </a:lvl3pPr>
            <a:lvl4pPr marL="1600200" indent="-228600" eaLnBrk="0" hangingPunct="0">
              <a:defRPr sz="1400">
                <a:solidFill>
                  <a:schemeClr val="tx1"/>
                </a:solidFill>
                <a:latin typeface="Calibri" pitchFamily="34" charset="0"/>
                <a:ea typeface="ＭＳ Ｐゴシック" charset="-128"/>
              </a:defRPr>
            </a:lvl4pPr>
            <a:lvl5pPr marL="2057400" indent="-228600" eaLnBrk="0" hangingPunct="0">
              <a:defRPr sz="1400">
                <a:solidFill>
                  <a:schemeClr val="tx1"/>
                </a:solidFill>
                <a:latin typeface="Calibri" pitchFamily="34" charset="0"/>
                <a:ea typeface="ＭＳ Ｐゴシック" charset="-128"/>
              </a:defRPr>
            </a:lvl5pPr>
            <a:lvl6pPr marL="25146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6pPr>
            <a:lvl7pPr marL="29718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7pPr>
            <a:lvl8pPr marL="34290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8pPr>
            <a:lvl9pPr marL="3886200" indent="-228600" defTabSz="455613" eaLnBrk="0" fontAlgn="base" hangingPunct="0">
              <a:spcBef>
                <a:spcPct val="0"/>
              </a:spcBef>
              <a:spcAft>
                <a:spcPct val="0"/>
              </a:spcAft>
              <a:buChar char="•"/>
              <a:defRPr sz="1400">
                <a:solidFill>
                  <a:schemeClr val="tx1"/>
                </a:solidFill>
                <a:latin typeface="Calibri" pitchFamily="34" charset="0"/>
                <a:ea typeface="ＭＳ Ｐゴシック" charset="-128"/>
              </a:defRPr>
            </a:lvl9pPr>
          </a:lstStyle>
          <a:p>
            <a:pPr eaLnBrk="1" hangingPunct="1"/>
            <a:r>
              <a:rPr lang="en-AU" dirty="0" smtClean="0">
                <a:solidFill>
                  <a:srgbClr val="000000"/>
                </a:solidFill>
              </a:rPr>
              <a:t>Next steps</a:t>
            </a:r>
            <a:endParaRPr lang="en-AU" dirty="0">
              <a:solidFill>
                <a:srgbClr val="000000"/>
              </a:solidFill>
            </a:endParaRPr>
          </a:p>
        </p:txBody>
      </p:sp>
    </p:spTree>
    <p:extLst>
      <p:ext uri="{BB962C8B-B14F-4D97-AF65-F5344CB8AC3E}">
        <p14:creationId xmlns:p14="http://schemas.microsoft.com/office/powerpoint/2010/main" val="2255249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descr="Vertical axis: Involvement and ownership&#10;Horizontal axis: elapsed time&#10;Lowest on x and y axis. Set direction, build awareness, define where we are going and why.&#10;Higher on x and y axis. Engage for action, deepen understanding, equip and activate leaders to drive change.&#10;Higher on x and y axis. Build and mobilise, create buy-in, use leverage and engagement at scale to build critical mass.&#10;Highest on x and y axis. Make it stick, take action, embed and sustain the change."/>
          <p:cNvGrpSpPr>
            <a:grpSpLocks/>
          </p:cNvGrpSpPr>
          <p:nvPr/>
        </p:nvGrpSpPr>
        <p:grpSpPr bwMode="auto">
          <a:xfrm>
            <a:off x="1270000" y="1682489"/>
            <a:ext cx="7448550" cy="3889375"/>
            <a:chOff x="250" y="963"/>
            <a:chExt cx="4692" cy="3245"/>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r="2922"/>
            <a:stretch>
              <a:fillRect/>
            </a:stretch>
          </p:blipFill>
          <p:spPr bwMode="auto">
            <a:xfrm>
              <a:off x="622" y="1564"/>
              <a:ext cx="4320" cy="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p:nvSpPr>
          <p:spPr bwMode="auto">
            <a:xfrm>
              <a:off x="881" y="3457"/>
              <a:ext cx="9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r>
                <a:rPr lang="en-CA" sz="1600" b="1" dirty="0">
                  <a:cs typeface="Arial" charset="0"/>
                </a:rPr>
                <a:t>Set direction</a:t>
              </a:r>
            </a:p>
          </p:txBody>
        </p:sp>
        <p:sp>
          <p:nvSpPr>
            <p:cNvPr id="5" name="Rectangle 11"/>
            <p:cNvSpPr>
              <a:spLocks noChangeArrowheads="1"/>
            </p:cNvSpPr>
            <p:nvPr/>
          </p:nvSpPr>
          <p:spPr bwMode="auto">
            <a:xfrm>
              <a:off x="3828" y="1927"/>
              <a:ext cx="103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r>
                <a:rPr lang="en-CA" sz="1600" b="1" dirty="0">
                  <a:cs typeface="Arial" charset="0"/>
                </a:rPr>
                <a:t>Make it stick</a:t>
              </a:r>
            </a:p>
          </p:txBody>
        </p:sp>
        <p:sp>
          <p:nvSpPr>
            <p:cNvPr id="6" name="Rectangle 12"/>
            <p:cNvSpPr>
              <a:spLocks noChangeArrowheads="1"/>
            </p:cNvSpPr>
            <p:nvPr/>
          </p:nvSpPr>
          <p:spPr bwMode="auto">
            <a:xfrm>
              <a:off x="3146" y="2460"/>
              <a:ext cx="9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r>
                <a:rPr lang="en-CA" sz="1600" b="1" dirty="0">
                  <a:cs typeface="Arial" charset="0"/>
                </a:rPr>
                <a:t>Build and mobilise</a:t>
              </a:r>
            </a:p>
          </p:txBody>
        </p:sp>
        <p:sp>
          <p:nvSpPr>
            <p:cNvPr id="7" name="Rectangle 13"/>
            <p:cNvSpPr>
              <a:spLocks noChangeArrowheads="1"/>
            </p:cNvSpPr>
            <p:nvPr/>
          </p:nvSpPr>
          <p:spPr bwMode="auto">
            <a:xfrm>
              <a:off x="2275" y="3096"/>
              <a:ext cx="97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r>
                <a:rPr lang="en-CA" sz="1600" b="1" dirty="0">
                  <a:cs typeface="Arial" charset="0"/>
                </a:rPr>
                <a:t>Engage for action </a:t>
              </a:r>
            </a:p>
          </p:txBody>
        </p:sp>
        <p:sp>
          <p:nvSpPr>
            <p:cNvPr id="8" name="Oval 14"/>
            <p:cNvSpPr>
              <a:spLocks noChangeArrowheads="1"/>
            </p:cNvSpPr>
            <p:nvPr/>
          </p:nvSpPr>
          <p:spPr bwMode="auto">
            <a:xfrm>
              <a:off x="2213" y="2915"/>
              <a:ext cx="89" cy="110"/>
            </a:xfrm>
            <a:prstGeom prst="ellipse">
              <a:avLst/>
            </a:prstGeom>
            <a:solidFill>
              <a:schemeClr val="accent5">
                <a:lumMod val="50000"/>
              </a:schemeClr>
            </a:solidFill>
            <a:ln>
              <a:noFill/>
            </a:ln>
          </p:spPr>
          <p:txBody>
            <a:bodyPr wrap="none" anchor="ctr"/>
            <a:lstStyle/>
            <a:p>
              <a:pPr algn="ctr" defTabSz="914400" eaLnBrk="0" hangingPunct="0">
                <a:defRPr/>
              </a:pPr>
              <a:endParaRPr lang="en-AU" sz="2000" dirty="0">
                <a:solidFill>
                  <a:srgbClr val="000000"/>
                </a:solidFill>
                <a:latin typeface="Arial" pitchFamily="34" charset="0"/>
                <a:ea typeface="MS PGothic" pitchFamily="34" charset="-128"/>
                <a:cs typeface="Arial" pitchFamily="34" charset="0"/>
              </a:endParaRPr>
            </a:p>
          </p:txBody>
        </p:sp>
        <p:sp>
          <p:nvSpPr>
            <p:cNvPr id="9" name="Oval 14"/>
            <p:cNvSpPr>
              <a:spLocks noChangeArrowheads="1"/>
            </p:cNvSpPr>
            <p:nvPr/>
          </p:nvSpPr>
          <p:spPr bwMode="auto">
            <a:xfrm>
              <a:off x="3738" y="1738"/>
              <a:ext cx="90" cy="111"/>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eaLnBrk="0" hangingPunct="0"/>
              <a:endParaRPr lang="en-US" sz="2000" dirty="0">
                <a:solidFill>
                  <a:srgbClr val="000000"/>
                </a:solidFill>
                <a:cs typeface="Arial" charset="0"/>
              </a:endParaRPr>
            </a:p>
          </p:txBody>
        </p:sp>
        <p:sp>
          <p:nvSpPr>
            <p:cNvPr id="10" name="TextBox 12"/>
            <p:cNvSpPr txBox="1">
              <a:spLocks noChangeArrowheads="1"/>
            </p:cNvSpPr>
            <p:nvPr/>
          </p:nvSpPr>
          <p:spPr bwMode="auto">
            <a:xfrm>
              <a:off x="599" y="2478"/>
              <a:ext cx="100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r>
                <a:rPr lang="en-US" sz="1400" b="1" dirty="0">
                  <a:cs typeface="Arial" charset="0"/>
                </a:rPr>
                <a:t>Build awareness</a:t>
              </a:r>
              <a:endParaRPr lang="en-AU" sz="1400" b="1" dirty="0">
                <a:cs typeface="Arial" charset="0"/>
              </a:endParaRPr>
            </a:p>
            <a:p>
              <a:pPr algn="ctr" defTabSz="914400" eaLnBrk="1" hangingPunct="1"/>
              <a:r>
                <a:rPr lang="en-AU" sz="1400" dirty="0">
                  <a:cs typeface="Arial" charset="0"/>
                </a:rPr>
                <a:t>Define where we are going and why</a:t>
              </a:r>
            </a:p>
          </p:txBody>
        </p:sp>
        <p:sp>
          <p:nvSpPr>
            <p:cNvPr id="11" name="TextBox 13"/>
            <p:cNvSpPr txBox="1">
              <a:spLocks noChangeArrowheads="1"/>
            </p:cNvSpPr>
            <p:nvPr/>
          </p:nvSpPr>
          <p:spPr bwMode="auto">
            <a:xfrm>
              <a:off x="1602" y="1883"/>
              <a:ext cx="983"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r>
                <a:rPr lang="en-US" sz="1400" b="1" dirty="0">
                  <a:cs typeface="Arial" charset="0"/>
                </a:rPr>
                <a:t>Deepen understanding</a:t>
              </a:r>
              <a:endParaRPr lang="en-AU" sz="1400" b="1" dirty="0">
                <a:cs typeface="Arial" charset="0"/>
              </a:endParaRPr>
            </a:p>
            <a:p>
              <a:pPr algn="ctr" defTabSz="914400" eaLnBrk="1" hangingPunct="1"/>
              <a:r>
                <a:rPr lang="en-AU" sz="1400" dirty="0">
                  <a:cs typeface="Arial" charset="0"/>
                </a:rPr>
                <a:t>Equip and activate leaders to drive change</a:t>
              </a:r>
            </a:p>
          </p:txBody>
        </p:sp>
        <p:sp>
          <p:nvSpPr>
            <p:cNvPr id="12" name="TextBox 14"/>
            <p:cNvSpPr txBox="1">
              <a:spLocks noChangeArrowheads="1"/>
            </p:cNvSpPr>
            <p:nvPr/>
          </p:nvSpPr>
          <p:spPr bwMode="auto">
            <a:xfrm>
              <a:off x="2525" y="1123"/>
              <a:ext cx="98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r>
                <a:rPr lang="en-US" sz="1400" b="1" dirty="0">
                  <a:cs typeface="Arial" charset="0"/>
                </a:rPr>
                <a:t>Create buy-in</a:t>
              </a:r>
              <a:endParaRPr lang="en-AU" sz="1400" b="1" dirty="0">
                <a:cs typeface="Arial" charset="0"/>
              </a:endParaRPr>
            </a:p>
            <a:p>
              <a:pPr algn="ctr" defTabSz="914400" eaLnBrk="1" hangingPunct="1"/>
              <a:r>
                <a:rPr lang="en-AU" sz="1400" dirty="0">
                  <a:cs typeface="Arial" charset="0"/>
                </a:rPr>
                <a:t>Use leverage and engagement at scale to build critical mass</a:t>
              </a:r>
            </a:p>
          </p:txBody>
        </p:sp>
        <p:sp>
          <p:nvSpPr>
            <p:cNvPr id="13" name="TextBox 15"/>
            <p:cNvSpPr txBox="1">
              <a:spLocks noChangeArrowheads="1"/>
            </p:cNvSpPr>
            <p:nvPr/>
          </p:nvSpPr>
          <p:spPr bwMode="auto">
            <a:xfrm>
              <a:off x="3489" y="963"/>
              <a:ext cx="869"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r>
                <a:rPr lang="en-US" sz="1400" b="1" dirty="0">
                  <a:cs typeface="Arial" charset="0"/>
                </a:rPr>
                <a:t>Take action</a:t>
              </a:r>
              <a:endParaRPr lang="en-AU" sz="1400" b="1" dirty="0">
                <a:cs typeface="Arial" charset="0"/>
              </a:endParaRPr>
            </a:p>
            <a:p>
              <a:pPr algn="ctr" defTabSz="914400" eaLnBrk="1" hangingPunct="1"/>
              <a:r>
                <a:rPr lang="en-AU" sz="1400" dirty="0">
                  <a:cs typeface="Arial" charset="0"/>
                </a:rPr>
                <a:t>Embed and sustain the change</a:t>
              </a:r>
            </a:p>
          </p:txBody>
        </p:sp>
        <p:sp>
          <p:nvSpPr>
            <p:cNvPr id="14" name="Oval 19"/>
            <p:cNvSpPr>
              <a:spLocks noChangeArrowheads="1"/>
            </p:cNvSpPr>
            <p:nvPr/>
          </p:nvSpPr>
          <p:spPr bwMode="auto">
            <a:xfrm>
              <a:off x="3101" y="2252"/>
              <a:ext cx="89" cy="11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eaLnBrk="0" hangingPunct="0"/>
              <a:endParaRPr lang="en-US" sz="2000" dirty="0">
                <a:solidFill>
                  <a:srgbClr val="000000"/>
                </a:solidFill>
                <a:cs typeface="Arial" charset="0"/>
              </a:endParaRPr>
            </a:p>
          </p:txBody>
        </p:sp>
        <p:sp>
          <p:nvSpPr>
            <p:cNvPr id="15" name="Oval 21"/>
            <p:cNvSpPr>
              <a:spLocks noChangeArrowheads="1"/>
            </p:cNvSpPr>
            <p:nvPr/>
          </p:nvSpPr>
          <p:spPr bwMode="auto">
            <a:xfrm>
              <a:off x="1071" y="3245"/>
              <a:ext cx="89" cy="11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eaLnBrk="0" hangingPunct="0"/>
              <a:endParaRPr lang="en-US" sz="2000" dirty="0">
                <a:solidFill>
                  <a:srgbClr val="000000"/>
                </a:solidFill>
                <a:cs typeface="Arial" charset="0"/>
              </a:endParaRPr>
            </a:p>
          </p:txBody>
        </p:sp>
        <p:grpSp>
          <p:nvGrpSpPr>
            <p:cNvPr id="16" name="Group 22"/>
            <p:cNvGrpSpPr>
              <a:grpSpLocks/>
            </p:cNvGrpSpPr>
            <p:nvPr/>
          </p:nvGrpSpPr>
          <p:grpSpPr bwMode="auto">
            <a:xfrm>
              <a:off x="250" y="1153"/>
              <a:ext cx="4668" cy="3055"/>
              <a:chOff x="250" y="1153"/>
              <a:chExt cx="4668" cy="3055"/>
            </a:xfrm>
          </p:grpSpPr>
          <p:sp>
            <p:nvSpPr>
              <p:cNvPr id="17" name="Freeform 7"/>
              <p:cNvSpPr>
                <a:spLocks/>
              </p:cNvSpPr>
              <p:nvPr/>
            </p:nvSpPr>
            <p:spPr bwMode="auto">
              <a:xfrm>
                <a:off x="602" y="1153"/>
                <a:ext cx="4316" cy="2820"/>
              </a:xfrm>
              <a:custGeom>
                <a:avLst/>
                <a:gdLst>
                  <a:gd name="T0" fmla="*/ 0 w 4717"/>
                  <a:gd name="T1" fmla="*/ 0 h 2359"/>
                  <a:gd name="T2" fmla="*/ 0 w 4717"/>
                  <a:gd name="T3" fmla="*/ 2147483647 h 2359"/>
                  <a:gd name="T4" fmla="*/ 676600232 w 4717"/>
                  <a:gd name="T5" fmla="*/ 2147483647 h 2359"/>
                  <a:gd name="T6" fmla="*/ 0 60000 65536"/>
                  <a:gd name="T7" fmla="*/ 0 60000 65536"/>
                  <a:gd name="T8" fmla="*/ 0 60000 65536"/>
                  <a:gd name="T9" fmla="*/ 0 w 4717"/>
                  <a:gd name="T10" fmla="*/ 0 h 2359"/>
                  <a:gd name="T11" fmla="*/ 4717 w 4717"/>
                  <a:gd name="T12" fmla="*/ 2359 h 2359"/>
                </a:gdLst>
                <a:ahLst/>
                <a:cxnLst>
                  <a:cxn ang="T6">
                    <a:pos x="T0" y="T1"/>
                  </a:cxn>
                  <a:cxn ang="T7">
                    <a:pos x="T2" y="T3"/>
                  </a:cxn>
                  <a:cxn ang="T8">
                    <a:pos x="T4" y="T5"/>
                  </a:cxn>
                </a:cxnLst>
                <a:rect l="T9" t="T10" r="T11" b="T12"/>
                <a:pathLst>
                  <a:path w="4717" h="2359">
                    <a:moveTo>
                      <a:pt x="0" y="0"/>
                    </a:moveTo>
                    <a:lnTo>
                      <a:pt x="0" y="2359"/>
                    </a:lnTo>
                    <a:lnTo>
                      <a:pt x="4717" y="2359"/>
                    </a:lnTo>
                  </a:path>
                </a:pathLst>
              </a:custGeom>
              <a:noFill/>
              <a:ln w="19050" cap="flat" cmpd="sng">
                <a:solidFill>
                  <a:schemeClr val="tx1"/>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AU" dirty="0"/>
              </a:p>
            </p:txBody>
          </p:sp>
          <p:sp>
            <p:nvSpPr>
              <p:cNvPr id="18" name="Text Box 10"/>
              <p:cNvSpPr txBox="1">
                <a:spLocks noChangeArrowheads="1"/>
              </p:cNvSpPr>
              <p:nvPr/>
            </p:nvSpPr>
            <p:spPr bwMode="auto">
              <a:xfrm rot="-5400000">
                <a:off x="-434" y="2342"/>
                <a:ext cx="173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r>
                  <a:rPr lang="en-CA" sz="1600" b="1" dirty="0">
                    <a:solidFill>
                      <a:srgbClr val="717074"/>
                    </a:solidFill>
                    <a:cs typeface="Arial" charset="0"/>
                  </a:rPr>
                  <a:t>Involvement and ownership</a:t>
                </a:r>
              </a:p>
            </p:txBody>
          </p:sp>
          <p:sp>
            <p:nvSpPr>
              <p:cNvPr id="19" name="Text Box 11"/>
              <p:cNvSpPr txBox="1">
                <a:spLocks noChangeArrowheads="1"/>
              </p:cNvSpPr>
              <p:nvPr/>
            </p:nvSpPr>
            <p:spPr bwMode="auto">
              <a:xfrm>
                <a:off x="2220" y="3995"/>
                <a:ext cx="108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r>
                  <a:rPr lang="en-CA" sz="1600" b="1" dirty="0">
                    <a:solidFill>
                      <a:srgbClr val="717074"/>
                    </a:solidFill>
                    <a:cs typeface="Arial" charset="0"/>
                  </a:rPr>
                  <a:t>Elapsed time</a:t>
                </a:r>
              </a:p>
            </p:txBody>
          </p:sp>
        </p:grpSp>
      </p:grpSp>
      <p:sp>
        <p:nvSpPr>
          <p:cNvPr id="20" name="TextBox 19"/>
          <p:cNvSpPr txBox="1"/>
          <p:nvPr/>
        </p:nvSpPr>
        <p:spPr>
          <a:xfrm>
            <a:off x="488504" y="1079667"/>
            <a:ext cx="9001000" cy="369332"/>
          </a:xfrm>
          <a:prstGeom prst="rect">
            <a:avLst/>
          </a:prstGeom>
          <a:solidFill>
            <a:schemeClr val="bg2"/>
          </a:solidFill>
        </p:spPr>
        <p:txBody>
          <a:bodyPr wrap="square" rtlCol="0">
            <a:spAutoFit/>
          </a:bodyPr>
          <a:lstStyle/>
          <a:p>
            <a:r>
              <a:rPr lang="en-AU" dirty="0" smtClean="0"/>
              <a:t>All partnerships require development and commitment over a sustained period</a:t>
            </a:r>
            <a:endParaRPr lang="en-AU" dirty="0"/>
          </a:p>
        </p:txBody>
      </p:sp>
      <p:sp>
        <p:nvSpPr>
          <p:cNvPr id="21" name="TextBox 20"/>
          <p:cNvSpPr txBox="1"/>
          <p:nvPr/>
        </p:nvSpPr>
        <p:spPr>
          <a:xfrm>
            <a:off x="476626" y="188640"/>
            <a:ext cx="6613178" cy="369332"/>
          </a:xfrm>
          <a:prstGeom prst="rect">
            <a:avLst/>
          </a:prstGeom>
          <a:noFill/>
        </p:spPr>
        <p:txBody>
          <a:bodyPr wrap="square" rtlCol="0">
            <a:spAutoFit/>
          </a:bodyPr>
          <a:lstStyle/>
          <a:p>
            <a:r>
              <a:rPr lang="en-AU" dirty="0" smtClean="0"/>
              <a:t>Wrap up</a:t>
            </a:r>
            <a:endParaRPr lang="en-AU" dirty="0"/>
          </a:p>
        </p:txBody>
      </p:sp>
    </p:spTree>
    <p:extLst>
      <p:ext uri="{BB962C8B-B14F-4D97-AF65-F5344CB8AC3E}">
        <p14:creationId xmlns:p14="http://schemas.microsoft.com/office/powerpoint/2010/main" val="278479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536" y="1052736"/>
            <a:ext cx="8352928" cy="4093428"/>
          </a:xfrm>
          <a:prstGeom prst="rect">
            <a:avLst/>
          </a:prstGeom>
          <a:noFill/>
        </p:spPr>
        <p:txBody>
          <a:bodyPr wrap="square" rtlCol="0">
            <a:spAutoFit/>
          </a:bodyPr>
          <a:lstStyle/>
          <a:p>
            <a:pPr marL="0" indent="0">
              <a:buFont typeface="Wingdings" pitchFamily="2" charset="2"/>
              <a:buNone/>
              <a:defRPr/>
            </a:pPr>
            <a:endParaRPr lang="en-AU" sz="1000" dirty="0" smtClean="0"/>
          </a:p>
          <a:p>
            <a:pPr marL="0" indent="0">
              <a:buFont typeface="Wingdings" pitchFamily="2" charset="2"/>
              <a:buNone/>
              <a:defRPr/>
            </a:pPr>
            <a:endParaRPr lang="en-AU" sz="1000" dirty="0"/>
          </a:p>
          <a:p>
            <a:pPr marL="0" indent="0">
              <a:buFont typeface="Wingdings" pitchFamily="2" charset="2"/>
              <a:buNone/>
              <a:defRPr/>
            </a:pPr>
            <a:endParaRPr lang="en-AU" sz="1000" dirty="0" smtClean="0"/>
          </a:p>
          <a:p>
            <a:pPr marL="0" indent="0">
              <a:buFont typeface="Wingdings" pitchFamily="2" charset="2"/>
              <a:buNone/>
              <a:defRPr/>
            </a:pPr>
            <a:endParaRPr lang="en-AU" sz="1000" dirty="0"/>
          </a:p>
          <a:p>
            <a:pPr marL="0" indent="0">
              <a:buFont typeface="Wingdings" pitchFamily="2" charset="2"/>
              <a:buNone/>
              <a:defRPr/>
            </a:pPr>
            <a:endParaRPr lang="en-AU" sz="1000" dirty="0" smtClean="0"/>
          </a:p>
          <a:p>
            <a:pPr marL="0" indent="0">
              <a:buFont typeface="Wingdings" pitchFamily="2" charset="2"/>
              <a:buNone/>
              <a:defRPr/>
            </a:pPr>
            <a:endParaRPr lang="en-AU" sz="1000" dirty="0"/>
          </a:p>
          <a:p>
            <a:pPr marL="0" indent="0">
              <a:buFont typeface="Wingdings" pitchFamily="2" charset="2"/>
              <a:buNone/>
              <a:defRPr/>
            </a:pPr>
            <a:endParaRPr lang="en-AU" sz="1000" dirty="0" smtClean="0"/>
          </a:p>
          <a:p>
            <a:pPr marL="0" indent="0">
              <a:buFont typeface="Wingdings" pitchFamily="2" charset="2"/>
              <a:buNone/>
              <a:defRPr/>
            </a:pPr>
            <a:endParaRPr lang="en-AU" sz="1000" dirty="0"/>
          </a:p>
          <a:p>
            <a:pPr marL="0" indent="0">
              <a:buFont typeface="Wingdings" pitchFamily="2" charset="2"/>
              <a:buNone/>
              <a:defRPr/>
            </a:pPr>
            <a:endParaRPr lang="en-AU" sz="1000" dirty="0" smtClean="0"/>
          </a:p>
          <a:p>
            <a:pPr marL="0" indent="0">
              <a:buFont typeface="Wingdings" pitchFamily="2" charset="2"/>
              <a:buNone/>
              <a:defRPr/>
            </a:pPr>
            <a:endParaRPr lang="en-AU" sz="1000" dirty="0"/>
          </a:p>
          <a:p>
            <a:pPr>
              <a:defRPr/>
            </a:pPr>
            <a:endParaRPr lang="en-AU" sz="1600" dirty="0"/>
          </a:p>
          <a:p>
            <a:pPr algn="ctr">
              <a:defRPr/>
            </a:pPr>
            <a:r>
              <a:rPr lang="en-AU" sz="1600" dirty="0" smtClean="0"/>
              <a:t>A further opportunity for Learn Locals to provide input through the survey circulated via Participation Branch memorandum</a:t>
            </a:r>
            <a:r>
              <a:rPr lang="en-AU" sz="1600" dirty="0"/>
              <a:t> also available at: </a:t>
            </a:r>
            <a:r>
              <a:rPr lang="en-AU" sz="1600" dirty="0">
                <a:solidFill>
                  <a:schemeClr val="accent1">
                    <a:lumMod val="50000"/>
                  </a:schemeClr>
                </a:solidFill>
              </a:rPr>
              <a:t>http://</a:t>
            </a:r>
            <a:r>
              <a:rPr lang="en-AU" sz="1600" dirty="0" smtClean="0">
                <a:solidFill>
                  <a:schemeClr val="accent1">
                    <a:lumMod val="50000"/>
                  </a:schemeClr>
                </a:solidFill>
              </a:rPr>
              <a:t>www.education.vic.gov.au/training/providers/learnlocal/Pages/memo.aspx  </a:t>
            </a:r>
          </a:p>
          <a:p>
            <a:pPr>
              <a:defRPr/>
            </a:pPr>
            <a:endParaRPr lang="en-AU" sz="1600" dirty="0"/>
          </a:p>
          <a:p>
            <a:pPr algn="ctr">
              <a:defRPr/>
            </a:pPr>
            <a:r>
              <a:rPr lang="en-AU" sz="1600" dirty="0" smtClean="0"/>
              <a:t>Tell us more </a:t>
            </a:r>
            <a:r>
              <a:rPr lang="en-AU" sz="1600" smtClean="0"/>
              <a:t>by responding to: </a:t>
            </a:r>
            <a:r>
              <a:rPr lang="en-AU" sz="1600" dirty="0" smtClean="0">
                <a:solidFill>
                  <a:schemeClr val="accent1">
                    <a:lumMod val="50000"/>
                  </a:schemeClr>
                </a:solidFill>
              </a:rPr>
              <a:t>access.equity@edumail.vic.gov.au</a:t>
            </a:r>
            <a:r>
              <a:rPr lang="en-AU" sz="1600" dirty="0" smtClean="0"/>
              <a:t> by Friday 4</a:t>
            </a:r>
            <a:r>
              <a:rPr lang="en-AU" sz="1600" baseline="30000" dirty="0" smtClean="0"/>
              <a:t>th</a:t>
            </a:r>
            <a:r>
              <a:rPr lang="en-AU" sz="1600" dirty="0" smtClean="0"/>
              <a:t> April 2014.</a:t>
            </a:r>
          </a:p>
          <a:p>
            <a:pPr>
              <a:defRPr/>
            </a:pPr>
            <a:endParaRPr lang="en-AU" sz="1600" dirty="0"/>
          </a:p>
          <a:p>
            <a:pPr algn="ctr">
              <a:defRPr/>
            </a:pPr>
            <a:r>
              <a:rPr lang="en-AU" sz="1600" dirty="0" smtClean="0"/>
              <a:t>Contributions will help shape the </a:t>
            </a:r>
            <a:r>
              <a:rPr lang="en-AU" sz="1600" i="1" dirty="0" smtClean="0"/>
              <a:t>Partnerships for Access</a:t>
            </a:r>
            <a:r>
              <a:rPr lang="en-AU" sz="1600" dirty="0" smtClean="0"/>
              <a:t> stream of the CAIF and further implementation of commitments in </a:t>
            </a:r>
            <a:r>
              <a:rPr lang="en-AU" sz="1600" i="1" dirty="0" smtClean="0"/>
              <a:t>Learn Local: Focusing on the Future. </a:t>
            </a:r>
            <a:endParaRPr lang="en-AU" i="1" dirty="0"/>
          </a:p>
        </p:txBody>
      </p:sp>
      <p:sp>
        <p:nvSpPr>
          <p:cNvPr id="3" name="TextBox 2"/>
          <p:cNvSpPr txBox="1"/>
          <p:nvPr/>
        </p:nvSpPr>
        <p:spPr>
          <a:xfrm>
            <a:off x="560512" y="251356"/>
            <a:ext cx="9345488" cy="369332"/>
          </a:xfrm>
          <a:prstGeom prst="rect">
            <a:avLst/>
          </a:prstGeom>
          <a:noFill/>
        </p:spPr>
        <p:txBody>
          <a:bodyPr wrap="square" rtlCol="0">
            <a:spAutoFit/>
          </a:bodyPr>
          <a:lstStyle/>
          <a:p>
            <a:r>
              <a:rPr lang="en-AU" dirty="0" smtClean="0"/>
              <a:t>Next steps</a:t>
            </a:r>
            <a:endParaRPr lang="en-AU" dirty="0"/>
          </a:p>
        </p:txBody>
      </p:sp>
      <p:sp>
        <p:nvSpPr>
          <p:cNvPr id="4" name="TextBox 3"/>
          <p:cNvSpPr txBox="1"/>
          <p:nvPr/>
        </p:nvSpPr>
        <p:spPr>
          <a:xfrm>
            <a:off x="704528" y="1037381"/>
            <a:ext cx="8568952" cy="1569660"/>
          </a:xfrm>
          <a:prstGeom prst="rect">
            <a:avLst/>
          </a:prstGeom>
          <a:solidFill>
            <a:schemeClr val="bg2">
              <a:lumMod val="40000"/>
              <a:lumOff val="60000"/>
            </a:schemeClr>
          </a:solidFill>
        </p:spPr>
        <p:txBody>
          <a:bodyPr wrap="square" rtlCol="0">
            <a:spAutoFit/>
          </a:bodyPr>
          <a:lstStyle/>
          <a:p>
            <a:endParaRPr lang="en-AU" sz="1400" dirty="0" smtClean="0"/>
          </a:p>
          <a:p>
            <a:r>
              <a:rPr lang="en-AU" sz="1600" b="0" i="1" dirty="0" smtClean="0"/>
              <a:t>“The </a:t>
            </a:r>
            <a:r>
              <a:rPr lang="en-AU" sz="1600" b="0" i="1" dirty="0"/>
              <a:t>sector needs greater </a:t>
            </a:r>
            <a:r>
              <a:rPr lang="en-AU" sz="1600" b="0" i="1" dirty="0" smtClean="0"/>
              <a:t>support in </a:t>
            </a:r>
            <a:r>
              <a:rPr lang="en-AU" sz="1600" b="0" i="1" dirty="0"/>
              <a:t>forming partnerships, alliances and networks, and </a:t>
            </a:r>
            <a:r>
              <a:rPr lang="en-AU" sz="1600" b="0" i="1" dirty="0" smtClean="0"/>
              <a:t>integrating more </a:t>
            </a:r>
            <a:r>
              <a:rPr lang="en-AU" sz="1600" b="0" i="1" dirty="0"/>
              <a:t>effectively with other training providers and </a:t>
            </a:r>
            <a:r>
              <a:rPr lang="en-AU" sz="1600" b="0" i="1" dirty="0" smtClean="0"/>
              <a:t>community organisations</a:t>
            </a:r>
            <a:r>
              <a:rPr lang="en-AU" sz="1600" b="0" i="1" dirty="0"/>
              <a:t>. This would provide a complete service </a:t>
            </a:r>
            <a:r>
              <a:rPr lang="en-AU" sz="1600" b="0" i="1" dirty="0" smtClean="0"/>
              <a:t>for learners </a:t>
            </a:r>
            <a:r>
              <a:rPr lang="en-AU" sz="1600" b="0" i="1" dirty="0"/>
              <a:t>and result in programs being accessed by a </a:t>
            </a:r>
            <a:r>
              <a:rPr lang="en-AU" sz="1600" b="0" i="1" dirty="0" smtClean="0"/>
              <a:t>greater number </a:t>
            </a:r>
            <a:r>
              <a:rPr lang="en-AU" sz="1600" b="0" i="1" dirty="0"/>
              <a:t>of people</a:t>
            </a:r>
            <a:r>
              <a:rPr lang="en-AU" sz="1600" b="0" i="1" dirty="0" smtClean="0"/>
              <a:t>.”</a:t>
            </a:r>
            <a:endParaRPr lang="en-AU" sz="1600" i="1" dirty="0"/>
          </a:p>
          <a:p>
            <a:endParaRPr lang="en-AU" dirty="0"/>
          </a:p>
        </p:txBody>
      </p:sp>
    </p:spTree>
    <p:extLst>
      <p:ext uri="{BB962C8B-B14F-4D97-AF65-F5344CB8AC3E}">
        <p14:creationId xmlns:p14="http://schemas.microsoft.com/office/powerpoint/2010/main" val="338736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512" y="188640"/>
            <a:ext cx="7992888" cy="369332"/>
          </a:xfrm>
          <a:prstGeom prst="rect">
            <a:avLst/>
          </a:prstGeom>
          <a:noFill/>
        </p:spPr>
        <p:txBody>
          <a:bodyPr wrap="square" rtlCol="0">
            <a:spAutoFit/>
          </a:bodyPr>
          <a:lstStyle/>
          <a:p>
            <a:r>
              <a:rPr lang="en-AU" dirty="0" smtClean="0"/>
              <a:t>Context for consultation</a:t>
            </a:r>
            <a:endParaRPr lang="en-AU" dirty="0"/>
          </a:p>
        </p:txBody>
      </p:sp>
      <p:sp>
        <p:nvSpPr>
          <p:cNvPr id="3" name="Oval Callout 2"/>
          <p:cNvSpPr/>
          <p:nvPr/>
        </p:nvSpPr>
        <p:spPr>
          <a:xfrm>
            <a:off x="335405" y="1025527"/>
            <a:ext cx="6984776" cy="834685"/>
          </a:xfrm>
          <a:prstGeom prst="wedgeEllipseCallout">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 name="TextBox 3"/>
          <p:cNvSpPr txBox="1"/>
          <p:nvPr/>
        </p:nvSpPr>
        <p:spPr>
          <a:xfrm>
            <a:off x="884548" y="1242815"/>
            <a:ext cx="504056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AU" sz="2000" dirty="0" smtClean="0">
                <a:solidFill>
                  <a:schemeClr val="tx1"/>
                </a:solidFill>
              </a:rPr>
              <a:t>Why are we here today?</a:t>
            </a:r>
            <a:endParaRPr lang="en-AU" sz="2000" dirty="0">
              <a:solidFill>
                <a:schemeClr val="tx1"/>
              </a:solidFill>
            </a:endParaRPr>
          </a:p>
        </p:txBody>
      </p:sp>
      <p:sp>
        <p:nvSpPr>
          <p:cNvPr id="5" name="TextBox 4"/>
          <p:cNvSpPr txBox="1"/>
          <p:nvPr/>
        </p:nvSpPr>
        <p:spPr>
          <a:xfrm>
            <a:off x="632520" y="2132856"/>
            <a:ext cx="5976664" cy="193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AU" sz="2000" dirty="0" smtClean="0">
                <a:solidFill>
                  <a:schemeClr val="tx1"/>
                </a:solidFill>
              </a:rPr>
              <a:t>Commitment </a:t>
            </a:r>
            <a:r>
              <a:rPr lang="en-AU" sz="2000" dirty="0">
                <a:solidFill>
                  <a:schemeClr val="tx1"/>
                </a:solidFill>
              </a:rPr>
              <a:t>to </a:t>
            </a:r>
            <a:r>
              <a:rPr lang="en-AU" sz="2000" dirty="0" smtClean="0">
                <a:solidFill>
                  <a:schemeClr val="tx1"/>
                </a:solidFill>
              </a:rPr>
              <a:t>consult:</a:t>
            </a:r>
          </a:p>
          <a:p>
            <a:pPr marL="342900" indent="-342900">
              <a:buFont typeface="Arial" pitchFamily="34" charset="0"/>
              <a:buChar char="•"/>
            </a:pPr>
            <a:r>
              <a:rPr lang="en-AU" sz="2000" dirty="0" smtClean="0">
                <a:solidFill>
                  <a:schemeClr val="tx1"/>
                </a:solidFill>
              </a:rPr>
              <a:t>identifying </a:t>
            </a:r>
            <a:r>
              <a:rPr lang="en-AU" sz="2000" dirty="0">
                <a:solidFill>
                  <a:schemeClr val="tx1"/>
                </a:solidFill>
              </a:rPr>
              <a:t>and supporting opportunities for co-location;</a:t>
            </a:r>
          </a:p>
          <a:p>
            <a:pPr marL="285750" indent="-285750">
              <a:buFont typeface="Arial" pitchFamily="34" charset="0"/>
              <a:buChar char="•"/>
            </a:pPr>
            <a:r>
              <a:rPr lang="en-AU" sz="2000" dirty="0">
                <a:solidFill>
                  <a:schemeClr val="tx1"/>
                </a:solidFill>
              </a:rPr>
              <a:t>new partnership models;</a:t>
            </a:r>
          </a:p>
          <a:p>
            <a:pPr marL="285750" indent="-285750">
              <a:buFont typeface="Arial" pitchFamily="34" charset="0"/>
              <a:buChar char="•"/>
            </a:pPr>
            <a:r>
              <a:rPr lang="en-AU" sz="2000" dirty="0">
                <a:solidFill>
                  <a:schemeClr val="tx1"/>
                </a:solidFill>
              </a:rPr>
              <a:t>s</a:t>
            </a:r>
            <a:r>
              <a:rPr lang="en-AU" sz="2000" dirty="0" smtClean="0">
                <a:solidFill>
                  <a:schemeClr val="tx1"/>
                </a:solidFill>
              </a:rPr>
              <a:t>upport </a:t>
            </a:r>
            <a:r>
              <a:rPr lang="en-AU" sz="2000" dirty="0">
                <a:solidFill>
                  <a:schemeClr val="tx1"/>
                </a:solidFill>
              </a:rPr>
              <a:t>for Learn Local organisations involvement in communities of practice</a:t>
            </a:r>
            <a:r>
              <a:rPr lang="en-AU" sz="2000" dirty="0" smtClean="0">
                <a:solidFill>
                  <a:schemeClr val="tx1"/>
                </a:solidFill>
              </a:rPr>
              <a:t>.</a:t>
            </a:r>
            <a:endParaRPr lang="en-AU" sz="2000" dirty="0">
              <a:solidFill>
                <a:schemeClr val="tx1"/>
              </a:solidFill>
            </a:endParaRPr>
          </a:p>
        </p:txBody>
      </p:sp>
      <p:sp>
        <p:nvSpPr>
          <p:cNvPr id="6" name="Down Arrow 5"/>
          <p:cNvSpPr/>
          <p:nvPr/>
        </p:nvSpPr>
        <p:spPr>
          <a:xfrm>
            <a:off x="2967179" y="4221088"/>
            <a:ext cx="4320480" cy="6453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TextBox 6"/>
          <p:cNvSpPr txBox="1"/>
          <p:nvPr/>
        </p:nvSpPr>
        <p:spPr>
          <a:xfrm>
            <a:off x="733556" y="5067853"/>
            <a:ext cx="8712968"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AU" sz="2000" dirty="0" smtClean="0">
                <a:solidFill>
                  <a:schemeClr val="tx1"/>
                </a:solidFill>
              </a:rPr>
              <a:t>Opportunity to help shape supports to assist Learn Local organisations</a:t>
            </a:r>
            <a:endParaRPr lang="en-AU" sz="2000" dirty="0">
              <a:solidFill>
                <a:schemeClr val="tx1"/>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509460" y="1240381"/>
            <a:ext cx="2087880" cy="2959100"/>
          </a:xfrm>
          <a:prstGeom prst="rect">
            <a:avLst/>
          </a:prstGeom>
          <a:noFill/>
          <a:ln>
            <a:noFill/>
          </a:ln>
          <a:effectLst>
            <a:glow rad="63500">
              <a:schemeClr val="accent1">
                <a:satMod val="175000"/>
                <a:alpha val="40000"/>
              </a:schemeClr>
            </a:glow>
          </a:effectLst>
        </p:spPr>
      </p:pic>
    </p:spTree>
    <p:extLst>
      <p:ext uri="{BB962C8B-B14F-4D97-AF65-F5344CB8AC3E}">
        <p14:creationId xmlns:p14="http://schemas.microsoft.com/office/powerpoint/2010/main" val="3665637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004" y="156673"/>
            <a:ext cx="8917475" cy="369332"/>
          </a:xfrm>
          <a:prstGeom prst="rect">
            <a:avLst/>
          </a:prstGeom>
          <a:noFill/>
        </p:spPr>
        <p:txBody>
          <a:bodyPr wrap="square" rtlCol="0">
            <a:spAutoFit/>
          </a:bodyPr>
          <a:lstStyle/>
          <a:p>
            <a:r>
              <a:rPr lang="en-AU" dirty="0" smtClean="0"/>
              <a:t>Implementation has begun - Capacity and Innovation Fund commitment</a:t>
            </a:r>
            <a:endParaRPr lang="en-AU" dirty="0"/>
          </a:p>
        </p:txBody>
      </p:sp>
      <p:pic>
        <p:nvPicPr>
          <p:cNvPr id="5122" name="Picture 2" descr="C:\Users\09131310\AppData\Local\Microsoft\Windows\Temporary Internet Files\Content.IE5\KHFLYWV9\MC9004393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856" y="2760545"/>
            <a:ext cx="3304456" cy="3038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5653" y="3717032"/>
            <a:ext cx="5112568" cy="1477328"/>
          </a:xfrm>
          <a:prstGeom prst="rect">
            <a:avLst/>
          </a:prstGeom>
          <a:noFill/>
        </p:spPr>
        <p:txBody>
          <a:bodyPr wrap="square" rtlCol="0">
            <a:spAutoFit/>
          </a:bodyPr>
          <a:lstStyle/>
          <a:p>
            <a:r>
              <a:rPr lang="en-AU" dirty="0" smtClean="0"/>
              <a:t>Four Streams of Funding Available:</a:t>
            </a:r>
          </a:p>
          <a:p>
            <a:pPr marL="741363" lvl="1" indent="-285750">
              <a:buFont typeface="Arial" pitchFamily="34" charset="0"/>
              <a:buChar char="•"/>
            </a:pPr>
            <a:r>
              <a:rPr lang="en-AU" b="0" dirty="0" smtClean="0"/>
              <a:t>Pathways for achievement </a:t>
            </a:r>
          </a:p>
          <a:p>
            <a:pPr marL="741363" lvl="1" indent="-285750">
              <a:buFont typeface="Arial" pitchFamily="34" charset="0"/>
              <a:buChar char="•"/>
            </a:pPr>
            <a:r>
              <a:rPr lang="en-AU" b="0" dirty="0" smtClean="0"/>
              <a:t>Communities of Practice for Quality</a:t>
            </a:r>
          </a:p>
          <a:p>
            <a:pPr marL="741363" lvl="1" indent="-285750">
              <a:buFont typeface="Arial" pitchFamily="34" charset="0"/>
              <a:buChar char="•"/>
            </a:pPr>
            <a:r>
              <a:rPr lang="en-AU" b="0" dirty="0" smtClean="0"/>
              <a:t>Strengthening Key Provision</a:t>
            </a:r>
          </a:p>
          <a:p>
            <a:pPr marL="741363" lvl="1" indent="-285750">
              <a:buFont typeface="Arial" pitchFamily="34" charset="0"/>
              <a:buChar char="•"/>
            </a:pPr>
            <a:r>
              <a:rPr lang="en-AU" b="0" dirty="0"/>
              <a:t>Partnerships for </a:t>
            </a:r>
            <a:r>
              <a:rPr lang="en-AU" b="0" dirty="0" smtClean="0"/>
              <a:t>Access</a:t>
            </a:r>
            <a:endParaRPr lang="en-AU" b="0" dirty="0"/>
          </a:p>
        </p:txBody>
      </p:sp>
      <p:sp>
        <p:nvSpPr>
          <p:cNvPr id="6" name="TextBox 5"/>
          <p:cNvSpPr txBox="1"/>
          <p:nvPr/>
        </p:nvSpPr>
        <p:spPr>
          <a:xfrm>
            <a:off x="1035653" y="1283217"/>
            <a:ext cx="7877787" cy="1477328"/>
          </a:xfrm>
          <a:prstGeom prst="rect">
            <a:avLst/>
          </a:prstGeom>
          <a:noFill/>
        </p:spPr>
        <p:txBody>
          <a:bodyPr wrap="square" rtlCol="0">
            <a:spAutoFit/>
          </a:bodyPr>
          <a:lstStyle/>
          <a:p>
            <a:r>
              <a:rPr lang="en-AU" dirty="0" smtClean="0"/>
              <a:t>$1 million committed </a:t>
            </a:r>
            <a:r>
              <a:rPr lang="en-AU" i="1" dirty="0" smtClean="0"/>
              <a:t>in Learn Local: Focusing on the Future </a:t>
            </a:r>
            <a:r>
              <a:rPr lang="en-AU" dirty="0" smtClean="0"/>
              <a:t>will support the Partnerships </a:t>
            </a:r>
            <a:r>
              <a:rPr lang="en-AU" dirty="0"/>
              <a:t>for </a:t>
            </a:r>
            <a:r>
              <a:rPr lang="en-AU" dirty="0" smtClean="0"/>
              <a:t>Access stream.</a:t>
            </a:r>
          </a:p>
          <a:p>
            <a:endParaRPr lang="en-AU" dirty="0" smtClean="0"/>
          </a:p>
          <a:p>
            <a:r>
              <a:rPr lang="en-AU" dirty="0" smtClean="0"/>
              <a:t>This will open later in 2014 following outcomes from this consultation process. </a:t>
            </a:r>
            <a:endParaRPr lang="en-AU" dirty="0"/>
          </a:p>
        </p:txBody>
      </p:sp>
    </p:spTree>
    <p:extLst>
      <p:ext uri="{BB962C8B-B14F-4D97-AF65-F5344CB8AC3E}">
        <p14:creationId xmlns:p14="http://schemas.microsoft.com/office/powerpoint/2010/main" val="45130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09131310\AppData\Local\Microsoft\Windows\Temporary Internet Files\Content.IE5\BV3RBUVJ\MC90039169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072" y="3573016"/>
            <a:ext cx="3841352" cy="278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6496" y="188640"/>
            <a:ext cx="6984776" cy="369332"/>
          </a:xfrm>
          <a:prstGeom prst="rect">
            <a:avLst/>
          </a:prstGeom>
          <a:noFill/>
        </p:spPr>
        <p:txBody>
          <a:bodyPr wrap="square" rtlCol="0">
            <a:spAutoFit/>
          </a:bodyPr>
          <a:lstStyle/>
          <a:p>
            <a:r>
              <a:rPr lang="en-AU" dirty="0" smtClean="0"/>
              <a:t>Partnerships @ work in Learn Local</a:t>
            </a:r>
            <a:endParaRPr lang="en-AU" dirty="0"/>
          </a:p>
        </p:txBody>
      </p:sp>
      <p:sp>
        <p:nvSpPr>
          <p:cNvPr id="3" name="TextBox 2"/>
          <p:cNvSpPr txBox="1"/>
          <p:nvPr/>
        </p:nvSpPr>
        <p:spPr>
          <a:xfrm>
            <a:off x="560512" y="1052736"/>
            <a:ext cx="8640960" cy="646331"/>
          </a:xfrm>
          <a:prstGeom prst="rect">
            <a:avLst/>
          </a:prstGeom>
          <a:noFill/>
        </p:spPr>
        <p:txBody>
          <a:bodyPr wrap="square" rtlCol="0">
            <a:spAutoFit/>
          </a:bodyPr>
          <a:lstStyle/>
          <a:p>
            <a:pPr algn="ctr"/>
            <a:r>
              <a:rPr lang="en-AU" dirty="0"/>
              <a:t>Prahran Community Learning </a:t>
            </a:r>
            <a:r>
              <a:rPr lang="en-AU" dirty="0" smtClean="0"/>
              <a:t>Centre (PCLC) and </a:t>
            </a:r>
            <a:r>
              <a:rPr lang="en-AU" dirty="0"/>
              <a:t>New Hope </a:t>
            </a:r>
            <a:r>
              <a:rPr lang="en-AU" dirty="0" smtClean="0"/>
              <a:t>Foundation</a:t>
            </a:r>
          </a:p>
          <a:p>
            <a:pPr algn="ctr"/>
            <a:r>
              <a:rPr lang="en-AU" dirty="0" smtClean="0"/>
              <a:t>Grattan Gardens Community Centre</a:t>
            </a:r>
            <a:endParaRPr lang="en-AU" dirty="0"/>
          </a:p>
        </p:txBody>
      </p:sp>
      <p:sp>
        <p:nvSpPr>
          <p:cNvPr id="5" name="TextBox 4"/>
          <p:cNvSpPr txBox="1"/>
          <p:nvPr/>
        </p:nvSpPr>
        <p:spPr>
          <a:xfrm>
            <a:off x="726615" y="1875362"/>
            <a:ext cx="8208912" cy="923330"/>
          </a:xfrm>
          <a:prstGeom prst="rect">
            <a:avLst/>
          </a:prstGeom>
          <a:noFill/>
        </p:spPr>
        <p:txBody>
          <a:bodyPr wrap="square" rtlCol="0">
            <a:spAutoFit/>
          </a:bodyPr>
          <a:lstStyle/>
          <a:p>
            <a:r>
              <a:rPr lang="en-AU" b="0" dirty="0"/>
              <a:t>PCLC and the New Hope Foundation share the premises at 40 Grattan Street. Many groups use the Centre </a:t>
            </a:r>
            <a:r>
              <a:rPr lang="en-AU" b="0" dirty="0" smtClean="0"/>
              <a:t>and an estimated </a:t>
            </a:r>
            <a:r>
              <a:rPr lang="en-AU" b="0" dirty="0"/>
              <a:t>750 people </a:t>
            </a:r>
            <a:r>
              <a:rPr lang="en-AU" b="0" dirty="0" smtClean="0"/>
              <a:t>attend on a weekly basis.</a:t>
            </a:r>
            <a:endParaRPr lang="en-AU" b="0" dirty="0"/>
          </a:p>
        </p:txBody>
      </p:sp>
      <p:sp>
        <p:nvSpPr>
          <p:cNvPr id="6" name="TextBox 5"/>
          <p:cNvSpPr txBox="1"/>
          <p:nvPr/>
        </p:nvSpPr>
        <p:spPr>
          <a:xfrm>
            <a:off x="920552" y="2924944"/>
            <a:ext cx="4392488" cy="3416320"/>
          </a:xfrm>
          <a:prstGeom prst="rect">
            <a:avLst/>
          </a:prstGeom>
          <a:noFill/>
        </p:spPr>
        <p:txBody>
          <a:bodyPr wrap="square" rtlCol="0">
            <a:spAutoFit/>
          </a:bodyPr>
          <a:lstStyle/>
          <a:p>
            <a:r>
              <a:rPr lang="en-AU" b="0" dirty="0" smtClean="0"/>
              <a:t>These include:</a:t>
            </a:r>
          </a:p>
          <a:p>
            <a:pPr marL="285750" lvl="0" indent="-285750">
              <a:buFont typeface="Arial" pitchFamily="34" charset="0"/>
              <a:buChar char="•"/>
            </a:pPr>
            <a:r>
              <a:rPr lang="en-AU" b="0" dirty="0"/>
              <a:t>VCAL </a:t>
            </a:r>
            <a:r>
              <a:rPr lang="en-AU" b="0" dirty="0" smtClean="0"/>
              <a:t>groups</a:t>
            </a:r>
            <a:endParaRPr lang="en-AU" b="0" dirty="0"/>
          </a:p>
          <a:p>
            <a:pPr marL="285750" lvl="0" indent="-285750">
              <a:buFont typeface="Arial" pitchFamily="34" charset="0"/>
              <a:buChar char="•"/>
            </a:pPr>
            <a:r>
              <a:rPr lang="en-AU" b="0" dirty="0" smtClean="0"/>
              <a:t>Playgroups </a:t>
            </a:r>
          </a:p>
          <a:p>
            <a:pPr marL="285750" lvl="0" indent="-285750">
              <a:buFont typeface="Arial" pitchFamily="34" charset="0"/>
              <a:buChar char="•"/>
            </a:pPr>
            <a:r>
              <a:rPr lang="en-AU" b="0" dirty="0" smtClean="0"/>
              <a:t>Occasional </a:t>
            </a:r>
            <a:r>
              <a:rPr lang="en-AU" b="0" dirty="0"/>
              <a:t>Child </a:t>
            </a:r>
            <a:r>
              <a:rPr lang="en-AU" b="0" dirty="0" smtClean="0"/>
              <a:t>Care</a:t>
            </a:r>
            <a:endParaRPr lang="en-AU" b="0" dirty="0"/>
          </a:p>
          <a:p>
            <a:pPr marL="285750" lvl="0" indent="-285750">
              <a:buFont typeface="Arial" pitchFamily="34" charset="0"/>
              <a:buChar char="•"/>
            </a:pPr>
            <a:r>
              <a:rPr lang="en-AU" b="0" dirty="0" smtClean="0"/>
              <a:t>Computer </a:t>
            </a:r>
            <a:r>
              <a:rPr lang="en-AU" b="0" dirty="0"/>
              <a:t>classes </a:t>
            </a:r>
            <a:endParaRPr lang="en-AU" b="0" dirty="0" smtClean="0"/>
          </a:p>
          <a:p>
            <a:pPr marL="285750" lvl="0" indent="-285750">
              <a:buFont typeface="Arial" pitchFamily="34" charset="0"/>
              <a:buChar char="•"/>
            </a:pPr>
            <a:r>
              <a:rPr lang="en-AU" b="0" dirty="0" smtClean="0"/>
              <a:t>Yoga </a:t>
            </a:r>
            <a:r>
              <a:rPr lang="en-AU" b="0" dirty="0"/>
              <a:t>classes / 4 days </a:t>
            </a:r>
          </a:p>
          <a:p>
            <a:pPr marL="285750" lvl="0" indent="-285750">
              <a:buFont typeface="Arial" pitchFamily="34" charset="0"/>
              <a:buChar char="•"/>
            </a:pPr>
            <a:r>
              <a:rPr lang="en-AU" b="0" dirty="0" smtClean="0"/>
              <a:t>35 </a:t>
            </a:r>
            <a:r>
              <a:rPr lang="en-AU" b="0" dirty="0"/>
              <a:t>ethnic groups who meet at GGCC each week</a:t>
            </a:r>
          </a:p>
          <a:p>
            <a:pPr marL="285750" lvl="0" indent="-285750">
              <a:buFont typeface="Arial" pitchFamily="34" charset="0"/>
              <a:buChar char="•"/>
            </a:pPr>
            <a:r>
              <a:rPr lang="en-AU" b="0" dirty="0" smtClean="0"/>
              <a:t>Immigration </a:t>
            </a:r>
            <a:r>
              <a:rPr lang="en-AU" b="0" dirty="0"/>
              <a:t>Settlement Services</a:t>
            </a:r>
          </a:p>
          <a:p>
            <a:pPr marL="285750" lvl="0" indent="-285750">
              <a:buFont typeface="Arial" pitchFamily="34" charset="0"/>
              <a:buChar char="•"/>
            </a:pPr>
            <a:r>
              <a:rPr lang="en-AU" b="0" dirty="0"/>
              <a:t>Migrant English classes</a:t>
            </a:r>
          </a:p>
          <a:p>
            <a:pPr marL="285750" indent="-285750">
              <a:buFont typeface="Arial" pitchFamily="34" charset="0"/>
              <a:buChar char="•"/>
            </a:pPr>
            <a:r>
              <a:rPr lang="en-AU" b="0" dirty="0" smtClean="0"/>
              <a:t>Social </a:t>
            </a:r>
            <a:r>
              <a:rPr lang="en-AU" b="0" dirty="0"/>
              <a:t>work / counselling / youth and adult</a:t>
            </a:r>
          </a:p>
        </p:txBody>
      </p:sp>
    </p:spTree>
    <p:extLst>
      <p:ext uri="{BB962C8B-B14F-4D97-AF65-F5344CB8AC3E}">
        <p14:creationId xmlns:p14="http://schemas.microsoft.com/office/powerpoint/2010/main" val="915714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188640"/>
            <a:ext cx="8064896" cy="646331"/>
          </a:xfrm>
          <a:prstGeom prst="rect">
            <a:avLst/>
          </a:prstGeom>
          <a:noFill/>
        </p:spPr>
        <p:txBody>
          <a:bodyPr wrap="square" rtlCol="0">
            <a:spAutoFit/>
          </a:bodyPr>
          <a:lstStyle/>
          <a:p>
            <a:r>
              <a:rPr lang="en-AU" dirty="0"/>
              <a:t>Partnerships @ work in Learn Local</a:t>
            </a:r>
          </a:p>
          <a:p>
            <a:endParaRPr lang="en-AU" dirty="0"/>
          </a:p>
        </p:txBody>
      </p:sp>
      <p:pic>
        <p:nvPicPr>
          <p:cNvPr id="3" name="Picture 2" descr="C:\Users\09131310\AppData\Local\Microsoft\Windows\Temporary Internet Files\Content.IE5\BV3RBUVJ\MC90039169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072" y="3573016"/>
            <a:ext cx="3841352" cy="2784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528" y="1196752"/>
            <a:ext cx="8424936" cy="1477328"/>
          </a:xfrm>
          <a:prstGeom prst="rect">
            <a:avLst/>
          </a:prstGeom>
          <a:noFill/>
        </p:spPr>
        <p:txBody>
          <a:bodyPr wrap="square" rtlCol="0">
            <a:spAutoFit/>
          </a:bodyPr>
          <a:lstStyle/>
          <a:p>
            <a:pPr algn="ctr"/>
            <a:r>
              <a:rPr lang="en-AU" dirty="0"/>
              <a:t>Inner North Cluster (INC</a:t>
            </a:r>
            <a:r>
              <a:rPr lang="en-AU" dirty="0" smtClean="0"/>
              <a:t>)</a:t>
            </a:r>
          </a:p>
          <a:p>
            <a:pPr algn="ctr"/>
            <a:endParaRPr lang="en-AU" dirty="0"/>
          </a:p>
          <a:p>
            <a:r>
              <a:rPr lang="en-AU" b="0" dirty="0" smtClean="0"/>
              <a:t>Partnership </a:t>
            </a:r>
            <a:r>
              <a:rPr lang="en-AU" b="0" dirty="0"/>
              <a:t>was formed to develop common objectives in cooperation and to obtain efficiencies and economies of scale that strengthen program provision and increase outcomes for </a:t>
            </a:r>
            <a:r>
              <a:rPr lang="en-AU" b="0" dirty="0" smtClean="0"/>
              <a:t>the communities </a:t>
            </a:r>
            <a:r>
              <a:rPr lang="en-AU" b="0" dirty="0"/>
              <a:t>of the inner north of Melbourne</a:t>
            </a:r>
            <a:r>
              <a:rPr lang="en-AU" b="0" dirty="0" smtClean="0"/>
              <a:t>.</a:t>
            </a:r>
            <a:endParaRPr lang="en-AU" b="0" dirty="0"/>
          </a:p>
        </p:txBody>
      </p:sp>
      <p:sp>
        <p:nvSpPr>
          <p:cNvPr id="6" name="TextBox 5"/>
          <p:cNvSpPr txBox="1"/>
          <p:nvPr/>
        </p:nvSpPr>
        <p:spPr>
          <a:xfrm>
            <a:off x="920552" y="3140968"/>
            <a:ext cx="4464496" cy="1754326"/>
          </a:xfrm>
          <a:prstGeom prst="rect">
            <a:avLst/>
          </a:prstGeom>
          <a:noFill/>
        </p:spPr>
        <p:txBody>
          <a:bodyPr wrap="square" rtlCol="0">
            <a:spAutoFit/>
          </a:bodyPr>
          <a:lstStyle/>
          <a:p>
            <a:pPr marL="285750" indent="-285750">
              <a:buFont typeface="Arial" pitchFamily="34" charset="0"/>
              <a:buChar char="•"/>
            </a:pPr>
            <a:r>
              <a:rPr lang="en-AU" dirty="0" smtClean="0"/>
              <a:t>6 Learn Local RTOs</a:t>
            </a:r>
          </a:p>
          <a:p>
            <a:pPr marL="285750" indent="-285750">
              <a:buFont typeface="Arial" pitchFamily="34" charset="0"/>
              <a:buChar char="•"/>
            </a:pPr>
            <a:r>
              <a:rPr lang="en-AU" dirty="0" smtClean="0"/>
              <a:t>Reference group of sector and non-sector stakeholders</a:t>
            </a:r>
          </a:p>
          <a:p>
            <a:pPr marL="285750" indent="-285750">
              <a:buFont typeface="Arial" pitchFamily="34" charset="0"/>
              <a:buChar char="•"/>
            </a:pPr>
            <a:r>
              <a:rPr lang="en-AU" dirty="0" smtClean="0"/>
              <a:t>Community service delivery focus</a:t>
            </a:r>
          </a:p>
          <a:p>
            <a:pPr marL="285750" indent="-285750">
              <a:buFont typeface="Arial" pitchFamily="34" charset="0"/>
              <a:buChar char="•"/>
            </a:pPr>
            <a:r>
              <a:rPr lang="en-AU" dirty="0" smtClean="0"/>
              <a:t>Shared expertise and increased efficiency</a:t>
            </a:r>
            <a:endParaRPr lang="en-AU" dirty="0"/>
          </a:p>
        </p:txBody>
      </p:sp>
    </p:spTree>
    <p:extLst>
      <p:ext uri="{BB962C8B-B14F-4D97-AF65-F5344CB8AC3E}">
        <p14:creationId xmlns:p14="http://schemas.microsoft.com/office/powerpoint/2010/main" val="4059956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88" y="188640"/>
            <a:ext cx="8640960" cy="369332"/>
          </a:xfrm>
          <a:prstGeom prst="rect">
            <a:avLst/>
          </a:prstGeom>
          <a:noFill/>
        </p:spPr>
        <p:txBody>
          <a:bodyPr wrap="square" rtlCol="0">
            <a:spAutoFit/>
          </a:bodyPr>
          <a:lstStyle/>
          <a:p>
            <a:r>
              <a:rPr lang="en-AU" dirty="0" smtClean="0"/>
              <a:t>Partnerships – what you’ve already told us</a:t>
            </a:r>
            <a:endParaRPr lang="en-AU" dirty="0"/>
          </a:p>
        </p:txBody>
      </p:sp>
      <p:sp>
        <p:nvSpPr>
          <p:cNvPr id="3" name="TextBox 2"/>
          <p:cNvSpPr txBox="1"/>
          <p:nvPr/>
        </p:nvSpPr>
        <p:spPr>
          <a:xfrm>
            <a:off x="560512" y="980728"/>
            <a:ext cx="8640960" cy="646331"/>
          </a:xfrm>
          <a:prstGeom prst="rect">
            <a:avLst/>
          </a:prstGeom>
          <a:noFill/>
        </p:spPr>
        <p:txBody>
          <a:bodyPr wrap="square" rtlCol="0">
            <a:spAutoFit/>
          </a:bodyPr>
          <a:lstStyle/>
          <a:p>
            <a:r>
              <a:rPr lang="en-AU" dirty="0" smtClean="0"/>
              <a:t>Opportunity to build on the collaboration and partnerships already evident within the sector to achieve further benefits.</a:t>
            </a:r>
          </a:p>
        </p:txBody>
      </p:sp>
      <p:sp>
        <p:nvSpPr>
          <p:cNvPr id="5" name="TextBox 4"/>
          <p:cNvSpPr txBox="1"/>
          <p:nvPr/>
        </p:nvSpPr>
        <p:spPr>
          <a:xfrm>
            <a:off x="704528" y="1843083"/>
            <a:ext cx="4320480" cy="1477328"/>
          </a:xfrm>
          <a:prstGeom prst="rect">
            <a:avLst/>
          </a:prstGeom>
          <a:noFill/>
        </p:spPr>
        <p:txBody>
          <a:bodyPr wrap="square" rtlCol="0">
            <a:spAutoFit/>
          </a:bodyPr>
          <a:lstStyle/>
          <a:p>
            <a:r>
              <a:rPr lang="en-AU" b="0" i="1" dirty="0"/>
              <a:t>“There are opportunities to support more Learn Local organisations interested in undertaking additional functions such as training delivery and administration through networks</a:t>
            </a:r>
            <a:r>
              <a:rPr lang="en-AU" b="0" i="1" dirty="0" smtClean="0"/>
              <a:t>.”</a:t>
            </a:r>
            <a:endParaRPr lang="en-AU" b="0" i="1" dirty="0"/>
          </a:p>
        </p:txBody>
      </p:sp>
      <p:sp>
        <p:nvSpPr>
          <p:cNvPr id="6" name="TextBox 5"/>
          <p:cNvSpPr txBox="1"/>
          <p:nvPr/>
        </p:nvSpPr>
        <p:spPr>
          <a:xfrm>
            <a:off x="5169024" y="1857417"/>
            <a:ext cx="3888432" cy="1477328"/>
          </a:xfrm>
          <a:prstGeom prst="rect">
            <a:avLst/>
          </a:prstGeom>
          <a:noFill/>
        </p:spPr>
        <p:txBody>
          <a:bodyPr wrap="square" rtlCol="0">
            <a:spAutoFit/>
          </a:bodyPr>
          <a:lstStyle/>
          <a:p>
            <a:r>
              <a:rPr lang="en-AU" b="0" i="1" dirty="0"/>
              <a:t>“The Learn Local sector has developed informal and formal networks for a range of activities such as professional development, marketing and information-sharing</a:t>
            </a:r>
            <a:r>
              <a:rPr lang="en-AU" b="0" i="1" dirty="0" smtClean="0"/>
              <a:t>.”</a:t>
            </a:r>
            <a:endParaRPr lang="en-AU" b="0" i="1" dirty="0"/>
          </a:p>
        </p:txBody>
      </p:sp>
      <p:sp>
        <p:nvSpPr>
          <p:cNvPr id="7" name="TextBox 6"/>
          <p:cNvSpPr txBox="1"/>
          <p:nvPr/>
        </p:nvSpPr>
        <p:spPr>
          <a:xfrm>
            <a:off x="776536" y="3429000"/>
            <a:ext cx="8208912" cy="646331"/>
          </a:xfrm>
          <a:prstGeom prst="rect">
            <a:avLst/>
          </a:prstGeom>
          <a:noFill/>
        </p:spPr>
        <p:txBody>
          <a:bodyPr wrap="square" rtlCol="0">
            <a:spAutoFit/>
          </a:bodyPr>
          <a:lstStyle/>
          <a:p>
            <a:pPr algn="ctr"/>
            <a:r>
              <a:rPr lang="en-AU" dirty="0" smtClean="0"/>
              <a:t>Interest in opportunities presented by new models but recognised importance of local identify and autonomy. </a:t>
            </a:r>
            <a:endParaRPr lang="en-AU" dirty="0"/>
          </a:p>
        </p:txBody>
      </p:sp>
      <p:sp>
        <p:nvSpPr>
          <p:cNvPr id="8" name="TextBox 7"/>
          <p:cNvSpPr txBox="1"/>
          <p:nvPr/>
        </p:nvSpPr>
        <p:spPr>
          <a:xfrm>
            <a:off x="848544" y="4219347"/>
            <a:ext cx="3960440" cy="2308324"/>
          </a:xfrm>
          <a:prstGeom prst="rect">
            <a:avLst/>
          </a:prstGeom>
          <a:noFill/>
        </p:spPr>
        <p:txBody>
          <a:bodyPr wrap="square" rtlCol="0">
            <a:spAutoFit/>
          </a:bodyPr>
          <a:lstStyle/>
          <a:p>
            <a:r>
              <a:rPr lang="en-AU" b="0" i="1" dirty="0"/>
              <a:t>“Small providers of pre-accredited training were most cautious about changes to the operating model. However, they did support the ability of smaller networks to provide collegiate support and foster innovation.”</a:t>
            </a:r>
          </a:p>
          <a:p>
            <a:endParaRPr lang="en-AU" dirty="0"/>
          </a:p>
        </p:txBody>
      </p:sp>
      <p:sp>
        <p:nvSpPr>
          <p:cNvPr id="10" name="TextBox 9"/>
          <p:cNvSpPr txBox="1"/>
          <p:nvPr/>
        </p:nvSpPr>
        <p:spPr>
          <a:xfrm>
            <a:off x="5169024" y="4219347"/>
            <a:ext cx="3744416" cy="2308324"/>
          </a:xfrm>
          <a:prstGeom prst="rect">
            <a:avLst/>
          </a:prstGeom>
          <a:noFill/>
        </p:spPr>
        <p:txBody>
          <a:bodyPr wrap="square" rtlCol="0">
            <a:spAutoFit/>
          </a:bodyPr>
          <a:lstStyle/>
          <a:p>
            <a:r>
              <a:rPr lang="en-AU" b="0" i="1" dirty="0"/>
              <a:t>“Some providers recognised that there needs to be a change in the model but they cautioned that it would require external investment, facilitation and time to build up a level of trust and allow for the cultural shift.”</a:t>
            </a:r>
          </a:p>
          <a:p>
            <a:endParaRPr lang="en-AU" dirty="0"/>
          </a:p>
        </p:txBody>
      </p:sp>
    </p:spTree>
    <p:extLst>
      <p:ext uri="{BB962C8B-B14F-4D97-AF65-F5344CB8AC3E}">
        <p14:creationId xmlns:p14="http://schemas.microsoft.com/office/powerpoint/2010/main" val="7796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5396" y="1772816"/>
            <a:ext cx="8496945" cy="3046988"/>
          </a:xfrm>
          <a:prstGeom prst="rect">
            <a:avLst/>
          </a:prstGeom>
          <a:noFill/>
        </p:spPr>
        <p:txBody>
          <a:bodyPr wrap="square" numCol="2" rtlCol="0" anchor="ctr">
            <a:spAutoFit/>
          </a:bodyPr>
          <a:lstStyle/>
          <a:p>
            <a:pPr marL="285750" indent="-285750">
              <a:buFont typeface="Arial" pitchFamily="34" charset="0"/>
              <a:buChar char="•"/>
            </a:pPr>
            <a:r>
              <a:rPr lang="en-AU" sz="2400" b="0" dirty="0"/>
              <a:t>Reduce costs</a:t>
            </a:r>
          </a:p>
          <a:p>
            <a:pPr marL="285750" indent="-285750">
              <a:buFont typeface="Arial" pitchFamily="34" charset="0"/>
              <a:buChar char="•"/>
            </a:pPr>
            <a:r>
              <a:rPr lang="en-AU" sz="2400" b="0" dirty="0"/>
              <a:t>Make better use of resources</a:t>
            </a:r>
          </a:p>
          <a:p>
            <a:pPr marL="285750" indent="-285750">
              <a:buFont typeface="Arial" pitchFamily="34" charset="0"/>
              <a:buChar char="•"/>
            </a:pPr>
            <a:r>
              <a:rPr lang="en-AU" sz="2400" b="0" dirty="0"/>
              <a:t>Access to specialist skills</a:t>
            </a:r>
          </a:p>
          <a:p>
            <a:pPr marL="285750" indent="-285750">
              <a:buFont typeface="Arial" pitchFamily="34" charset="0"/>
              <a:buChar char="•"/>
            </a:pPr>
            <a:r>
              <a:rPr lang="en-AU" sz="2400" b="0" dirty="0"/>
              <a:t>Improve the quality and reliability of </a:t>
            </a:r>
            <a:r>
              <a:rPr lang="en-AU" sz="2400" b="0" dirty="0" smtClean="0"/>
              <a:t>services</a:t>
            </a:r>
          </a:p>
          <a:p>
            <a:endParaRPr lang="en-AU" sz="2400" b="0" dirty="0"/>
          </a:p>
          <a:p>
            <a:endParaRPr lang="en-AU" sz="2400" b="0" dirty="0" smtClean="0"/>
          </a:p>
          <a:p>
            <a:pPr marL="342900" indent="-342900">
              <a:buFont typeface="Arial" pitchFamily="34" charset="0"/>
              <a:buChar char="•"/>
            </a:pPr>
            <a:r>
              <a:rPr lang="en-AU" sz="2400" b="0" dirty="0" smtClean="0"/>
              <a:t>Reduce </a:t>
            </a:r>
            <a:r>
              <a:rPr lang="en-AU" sz="2400" b="0" dirty="0"/>
              <a:t>organisation risk</a:t>
            </a:r>
          </a:p>
          <a:p>
            <a:pPr marL="342900" indent="-342900">
              <a:buFont typeface="Arial" pitchFamily="34" charset="0"/>
              <a:buChar char="•"/>
            </a:pPr>
            <a:r>
              <a:rPr lang="en-AU" sz="2400" b="0" dirty="0"/>
              <a:t>To help another organisation</a:t>
            </a:r>
          </a:p>
          <a:p>
            <a:pPr marL="342900" indent="-342900">
              <a:buFont typeface="Arial" pitchFamily="34" charset="0"/>
              <a:buChar char="•"/>
            </a:pPr>
            <a:r>
              <a:rPr lang="en-AU" sz="2400" b="0" dirty="0"/>
              <a:t>Demand pressures</a:t>
            </a:r>
          </a:p>
          <a:p>
            <a:pPr marL="342900" indent="-342900">
              <a:buFont typeface="Arial" pitchFamily="34" charset="0"/>
              <a:buChar char="•"/>
            </a:pPr>
            <a:r>
              <a:rPr lang="en-AU" sz="2400" b="0" dirty="0"/>
              <a:t>Sustainability </a:t>
            </a:r>
            <a:r>
              <a:rPr lang="en-AU" sz="2400" b="0" dirty="0" smtClean="0"/>
              <a:t>pressures</a:t>
            </a:r>
          </a:p>
          <a:p>
            <a:pPr marL="342900" indent="-342900">
              <a:buFont typeface="Arial" pitchFamily="34" charset="0"/>
              <a:buChar char="•"/>
            </a:pPr>
            <a:r>
              <a:rPr lang="en-AU" sz="2400" b="0" dirty="0" smtClean="0"/>
              <a:t>Increase breadth of delivery</a:t>
            </a:r>
            <a:endParaRPr lang="en-AU" sz="2400" b="0" dirty="0"/>
          </a:p>
        </p:txBody>
      </p:sp>
      <p:sp>
        <p:nvSpPr>
          <p:cNvPr id="9" name="TextBox 8"/>
          <p:cNvSpPr txBox="1"/>
          <p:nvPr/>
        </p:nvSpPr>
        <p:spPr>
          <a:xfrm>
            <a:off x="848544" y="5373216"/>
            <a:ext cx="8496944" cy="369332"/>
          </a:xfrm>
          <a:prstGeom prst="rect">
            <a:avLst/>
          </a:prstGeom>
          <a:solidFill>
            <a:schemeClr val="bg2"/>
          </a:solidFill>
        </p:spPr>
        <p:txBody>
          <a:bodyPr wrap="square" rtlCol="0">
            <a:spAutoFit/>
          </a:bodyPr>
          <a:lstStyle/>
          <a:p>
            <a:pPr algn="ctr"/>
            <a:r>
              <a:rPr lang="en-AU" dirty="0" smtClean="0"/>
              <a:t>Are there other motivating factors your organisation experiences?</a:t>
            </a:r>
            <a:endParaRPr lang="en-AU" dirty="0"/>
          </a:p>
        </p:txBody>
      </p:sp>
      <p:sp>
        <p:nvSpPr>
          <p:cNvPr id="2" name="TextBox 1"/>
          <p:cNvSpPr txBox="1"/>
          <p:nvPr/>
        </p:nvSpPr>
        <p:spPr>
          <a:xfrm>
            <a:off x="344488" y="188640"/>
            <a:ext cx="7704856" cy="369332"/>
          </a:xfrm>
          <a:prstGeom prst="rect">
            <a:avLst/>
          </a:prstGeom>
          <a:noFill/>
        </p:spPr>
        <p:txBody>
          <a:bodyPr wrap="square" rtlCol="0">
            <a:spAutoFit/>
          </a:bodyPr>
          <a:lstStyle/>
          <a:p>
            <a:r>
              <a:rPr lang="en-AU" dirty="0" smtClean="0"/>
              <a:t>Partnerships – why do it?</a:t>
            </a:r>
            <a:endParaRPr lang="en-AU" dirty="0"/>
          </a:p>
        </p:txBody>
      </p:sp>
    </p:spTree>
    <p:extLst>
      <p:ext uri="{BB962C8B-B14F-4D97-AF65-F5344CB8AC3E}">
        <p14:creationId xmlns:p14="http://schemas.microsoft.com/office/powerpoint/2010/main" val="1431135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09131310\AppData\Local\Microsoft\Windows\Temporary Internet Files\Content.IE5\8W3YRP7L\MC90005363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3394954"/>
            <a:ext cx="2711307" cy="2698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0512" y="188640"/>
            <a:ext cx="5544616" cy="369332"/>
          </a:xfrm>
          <a:prstGeom prst="rect">
            <a:avLst/>
          </a:prstGeom>
          <a:noFill/>
        </p:spPr>
        <p:txBody>
          <a:bodyPr wrap="square" rtlCol="0">
            <a:spAutoFit/>
          </a:bodyPr>
          <a:lstStyle/>
          <a:p>
            <a:r>
              <a:rPr lang="en-AU" dirty="0" smtClean="0"/>
              <a:t>Context for consultation</a:t>
            </a:r>
            <a:endParaRPr lang="en-AU" dirty="0"/>
          </a:p>
        </p:txBody>
      </p:sp>
      <p:sp>
        <p:nvSpPr>
          <p:cNvPr id="4" name="TextBox 3"/>
          <p:cNvSpPr txBox="1"/>
          <p:nvPr/>
        </p:nvSpPr>
        <p:spPr>
          <a:xfrm>
            <a:off x="704528" y="1400747"/>
            <a:ext cx="8496944" cy="369332"/>
          </a:xfrm>
          <a:prstGeom prst="rect">
            <a:avLst/>
          </a:prstGeom>
          <a:noFill/>
        </p:spPr>
        <p:txBody>
          <a:bodyPr wrap="square" rtlCol="0">
            <a:spAutoFit/>
          </a:bodyPr>
          <a:lstStyle/>
          <a:p>
            <a:pPr algn="ctr"/>
            <a:r>
              <a:rPr lang="en-AU" dirty="0" smtClean="0"/>
              <a:t>The benefits and challenges are well understood by the sector. </a:t>
            </a:r>
          </a:p>
        </p:txBody>
      </p:sp>
      <p:sp>
        <p:nvSpPr>
          <p:cNvPr id="6" name="TextBox 5"/>
          <p:cNvSpPr txBox="1"/>
          <p:nvPr/>
        </p:nvSpPr>
        <p:spPr>
          <a:xfrm>
            <a:off x="1172580" y="2089939"/>
            <a:ext cx="7560840" cy="646331"/>
          </a:xfrm>
          <a:prstGeom prst="rect">
            <a:avLst/>
          </a:prstGeom>
          <a:noFill/>
        </p:spPr>
        <p:txBody>
          <a:bodyPr wrap="square" rtlCol="0">
            <a:spAutoFit/>
          </a:bodyPr>
          <a:lstStyle/>
          <a:p>
            <a:pPr algn="ctr"/>
            <a:r>
              <a:rPr lang="en-AU" dirty="0"/>
              <a:t>Opportunity to consider the possibilities available to us all and the supports required to achieve them. </a:t>
            </a:r>
          </a:p>
        </p:txBody>
      </p:sp>
      <p:sp>
        <p:nvSpPr>
          <p:cNvPr id="7" name="TextBox 6"/>
          <p:cNvSpPr txBox="1"/>
          <p:nvPr/>
        </p:nvSpPr>
        <p:spPr>
          <a:xfrm>
            <a:off x="4160912" y="3394954"/>
            <a:ext cx="5040560" cy="1754326"/>
          </a:xfrm>
          <a:prstGeom prst="rect">
            <a:avLst/>
          </a:prstGeom>
          <a:noFill/>
        </p:spPr>
        <p:txBody>
          <a:bodyPr wrap="square" rtlCol="0">
            <a:spAutoFit/>
          </a:bodyPr>
          <a:lstStyle/>
          <a:p>
            <a:r>
              <a:rPr lang="en-AU" dirty="0" smtClean="0"/>
              <a:t>Explore and discuss three elements:</a:t>
            </a:r>
          </a:p>
          <a:p>
            <a:pPr marL="285750" indent="-285750">
              <a:buFont typeface="Arial" pitchFamily="34" charset="0"/>
              <a:buChar char="•"/>
            </a:pPr>
            <a:r>
              <a:rPr lang="en-AU" dirty="0" smtClean="0"/>
              <a:t>identifying </a:t>
            </a:r>
            <a:r>
              <a:rPr lang="en-AU" dirty="0"/>
              <a:t>and supporting </a:t>
            </a:r>
            <a:r>
              <a:rPr lang="en-AU" dirty="0" smtClean="0"/>
              <a:t>opportunities for </a:t>
            </a:r>
            <a:r>
              <a:rPr lang="en-AU" dirty="0"/>
              <a:t>co-location;</a:t>
            </a:r>
          </a:p>
          <a:p>
            <a:pPr marL="285750" indent="-285750">
              <a:buFont typeface="Arial" pitchFamily="34" charset="0"/>
              <a:buChar char="•"/>
            </a:pPr>
            <a:r>
              <a:rPr lang="en-AU" dirty="0"/>
              <a:t>new partnership models;</a:t>
            </a:r>
          </a:p>
          <a:p>
            <a:pPr marL="285750" indent="-285750">
              <a:buFont typeface="Arial" pitchFamily="34" charset="0"/>
              <a:buChar char="•"/>
            </a:pPr>
            <a:r>
              <a:rPr lang="en-AU" dirty="0"/>
              <a:t>support for Learn Local organisations involvement in communities of practice</a:t>
            </a:r>
            <a:r>
              <a:rPr lang="en-AU" dirty="0" smtClean="0"/>
              <a:t>.</a:t>
            </a:r>
            <a:endParaRPr lang="en-AU" dirty="0"/>
          </a:p>
        </p:txBody>
      </p:sp>
    </p:spTree>
    <p:extLst>
      <p:ext uri="{BB962C8B-B14F-4D97-AF65-F5344CB8AC3E}">
        <p14:creationId xmlns:p14="http://schemas.microsoft.com/office/powerpoint/2010/main" val="339871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8">
      <a:dk1>
        <a:srgbClr val="000000"/>
      </a:dk1>
      <a:lt1>
        <a:srgbClr val="FFFFFF"/>
      </a:lt1>
      <a:dk2>
        <a:srgbClr val="EAEAEA"/>
      </a:dk2>
      <a:lt2>
        <a:srgbClr val="FFCC66"/>
      </a:lt2>
      <a:accent1>
        <a:srgbClr val="99CCFF"/>
      </a:accent1>
      <a:accent2>
        <a:srgbClr val="99FF99"/>
      </a:accent2>
      <a:accent3>
        <a:srgbClr val="FFFFFF"/>
      </a:accent3>
      <a:accent4>
        <a:srgbClr val="000000"/>
      </a:accent4>
      <a:accent5>
        <a:srgbClr val="CAE2FF"/>
      </a:accent5>
      <a:accent6>
        <a:srgbClr val="8AE78A"/>
      </a:accent6>
      <a:hlink>
        <a:srgbClr val="FFFF66"/>
      </a:hlink>
      <a:folHlink>
        <a:srgbClr val="CC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F497D"/>
        </a:dk2>
        <a:lt2>
          <a:srgbClr val="DDDDDD"/>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F497D"/>
        </a:dk2>
        <a:lt2>
          <a:srgbClr val="DDDDDD"/>
        </a:lt2>
        <a:accent1>
          <a:srgbClr val="4F81BD"/>
        </a:accent1>
        <a:accent2>
          <a:srgbClr val="4F81BD"/>
        </a:accent2>
        <a:accent3>
          <a:srgbClr val="FFFFFF"/>
        </a:accent3>
        <a:accent4>
          <a:srgbClr val="000000"/>
        </a:accent4>
        <a:accent5>
          <a:srgbClr val="B2C1DB"/>
        </a:accent5>
        <a:accent6>
          <a:srgbClr val="4774AB"/>
        </a:accent6>
        <a:hlink>
          <a:srgbClr val="1F497D"/>
        </a:hlink>
        <a:folHlink>
          <a:srgbClr val="4F81B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CC99"/>
        </a:dk2>
        <a:lt2>
          <a:srgbClr val="DDDDDD"/>
        </a:lt2>
        <a:accent1>
          <a:srgbClr val="CCECFF"/>
        </a:accent1>
        <a:accent2>
          <a:srgbClr val="FFCCFF"/>
        </a:accent2>
        <a:accent3>
          <a:srgbClr val="FFFFFF"/>
        </a:accent3>
        <a:accent4>
          <a:srgbClr val="000000"/>
        </a:accent4>
        <a:accent5>
          <a:srgbClr val="E2F4FF"/>
        </a:accent5>
        <a:accent6>
          <a:srgbClr val="E7B9E7"/>
        </a:accent6>
        <a:hlink>
          <a:srgbClr val="CCFFCC"/>
        </a:hlink>
        <a:folHlink>
          <a:srgbClr val="FFFF99"/>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FFCC99"/>
        </a:dk2>
        <a:lt2>
          <a:srgbClr val="DDDDDD"/>
        </a:lt2>
        <a:accent1>
          <a:srgbClr val="CCECFF"/>
        </a:accent1>
        <a:accent2>
          <a:srgbClr val="CCFFCC"/>
        </a:accent2>
        <a:accent3>
          <a:srgbClr val="FFFFFF"/>
        </a:accent3>
        <a:accent4>
          <a:srgbClr val="000000"/>
        </a:accent4>
        <a:accent5>
          <a:srgbClr val="E2F4FF"/>
        </a:accent5>
        <a:accent6>
          <a:srgbClr val="B9E7B9"/>
        </a:accent6>
        <a:hlink>
          <a:srgbClr val="FFFF99"/>
        </a:hlink>
        <a:folHlink>
          <a:srgbClr val="FFCC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CC99FF"/>
        </a:dk2>
        <a:lt2>
          <a:srgbClr val="FFCC66"/>
        </a:lt2>
        <a:accent1>
          <a:srgbClr val="99CCFF"/>
        </a:accent1>
        <a:accent2>
          <a:srgbClr val="99FFCC"/>
        </a:accent2>
        <a:accent3>
          <a:srgbClr val="FFFFFF"/>
        </a:accent3>
        <a:accent4>
          <a:srgbClr val="000000"/>
        </a:accent4>
        <a:accent5>
          <a:srgbClr val="CAE2FF"/>
        </a:accent5>
        <a:accent6>
          <a:srgbClr val="8AE7B9"/>
        </a:accent6>
        <a:hlink>
          <a:srgbClr val="FFFF66"/>
        </a:hlink>
        <a:folHlink>
          <a:srgbClr val="FF99CC"/>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CC99FF"/>
        </a:dk2>
        <a:lt2>
          <a:srgbClr val="FFCC66"/>
        </a:lt2>
        <a:accent1>
          <a:srgbClr val="99CCFF"/>
        </a:accent1>
        <a:accent2>
          <a:srgbClr val="99FF99"/>
        </a:accent2>
        <a:accent3>
          <a:srgbClr val="FFFFFF"/>
        </a:accent3>
        <a:accent4>
          <a:srgbClr val="000000"/>
        </a:accent4>
        <a:accent5>
          <a:srgbClr val="CAE2FF"/>
        </a:accent5>
        <a:accent6>
          <a:srgbClr val="8AE78A"/>
        </a:accent6>
        <a:hlink>
          <a:srgbClr val="FFFF66"/>
        </a:hlink>
        <a:folHlink>
          <a:srgbClr val="FF99CC"/>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EAEAEA"/>
        </a:dk2>
        <a:lt2>
          <a:srgbClr val="FFCC66"/>
        </a:lt2>
        <a:accent1>
          <a:srgbClr val="99CCFF"/>
        </a:accent1>
        <a:accent2>
          <a:srgbClr val="99FF99"/>
        </a:accent2>
        <a:accent3>
          <a:srgbClr val="FFFFFF"/>
        </a:accent3>
        <a:accent4>
          <a:srgbClr val="000000"/>
        </a:accent4>
        <a:accent5>
          <a:srgbClr val="CAE2FF"/>
        </a:accent5>
        <a:accent6>
          <a:srgbClr val="8AE78A"/>
        </a:accent6>
        <a:hlink>
          <a:srgbClr val="FFFF66"/>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ECD_Publisher xmlns="http://schemas.microsoft.com/sharepoint/v3">Department of Education and early Childhood Development</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94</Value>
      <Value>101</Value>
    </TaxCatchAll>
    <DEECD_Expired xmlns="http://schemas.microsoft.com/sharepoint/v3">false</DEECD_Expired>
    <DEECD_Keywords xmlns="http://schemas.microsoft.com/sharepoint/v3" xsi:nil="true"/>
    <PublishingExpirationDate xmlns="http://schemas.microsoft.com/sharepoint/v3" xsi:nil="true"/>
    <DEECD_Description xmlns="http://schemas.microsoft.com/sharepoint/v3" xsi:nil="true"/>
    <b1688cb4a3a940449dc8286705012a42 xmlns="76b566cd-adb9-46c2-964b-22eba181fd0b">
      <Terms xmlns="http://schemas.microsoft.com/office/infopath/2007/PartnerControls"/>
    </b1688cb4a3a940449dc8286705012a42>
    <PublishingStartDate xmlns="76b566cd-adb9-46c2-964b-22eba181fd0b" xsi:nil="true"/>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Props1.xml><?xml version="1.0" encoding="utf-8"?>
<ds:datastoreItem xmlns:ds="http://schemas.openxmlformats.org/officeDocument/2006/customXml" ds:itemID="{E8DD3A57-07B6-4FF9-9AAF-C57304C07C53}"/>
</file>

<file path=customXml/itemProps2.xml><?xml version="1.0" encoding="utf-8"?>
<ds:datastoreItem xmlns:ds="http://schemas.openxmlformats.org/officeDocument/2006/customXml" ds:itemID="{5B80975B-D2A4-4D81-AF19-A1564F379C8E}"/>
</file>

<file path=customXml/itemProps3.xml><?xml version="1.0" encoding="utf-8"?>
<ds:datastoreItem xmlns:ds="http://schemas.openxmlformats.org/officeDocument/2006/customXml" ds:itemID="{C36E8F0A-16BF-4EF7-B643-C428F6C9FBB6}"/>
</file>

<file path=docProps/app.xml><?xml version="1.0" encoding="utf-8"?>
<Properties xmlns="http://schemas.openxmlformats.org/officeDocument/2006/extended-properties" xmlns:vt="http://schemas.openxmlformats.org/officeDocument/2006/docPropsVTypes">
  <TotalTime>31646</TotalTime>
  <Words>4455</Words>
  <Application>Microsoft Office PowerPoint</Application>
  <PresentationFormat>A4 Paper (210x297 mm)</PresentationFormat>
  <Paragraphs>444</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Learn Local: Focusing on the Future Consultation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DIIRD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Branch Memorandum Learn Local: Focusing on the Future Attachment 2</dc:title>
  <dc:creator>Dean McInnes</dc:creator>
  <cp:lastModifiedBy>Morrow, Jackie A</cp:lastModifiedBy>
  <cp:revision>1247</cp:revision>
  <cp:lastPrinted>2014-03-16T21:40:17Z</cp:lastPrinted>
  <dcterms:created xsi:type="dcterms:W3CDTF">2010-11-01T04:11:42Z</dcterms:created>
  <dcterms:modified xsi:type="dcterms:W3CDTF">2014-03-17T05:49:32Z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