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90" r:id="rId5"/>
    <p:sldId id="258" r:id="rId6"/>
    <p:sldId id="291" r:id="rId7"/>
    <p:sldId id="292" r:id="rId8"/>
    <p:sldId id="293" r:id="rId9"/>
    <p:sldId id="294" r:id="rId10"/>
    <p:sldId id="295" r:id="rId11"/>
    <p:sldId id="296" r:id="rId12"/>
    <p:sldId id="297" r:id="rId13"/>
    <p:sldId id="298" r:id="rId14"/>
    <p:sldId id="29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565A"/>
    <a:srgbClr val="77ACCD"/>
    <a:srgbClr val="AF272F"/>
    <a:srgbClr val="B1059D"/>
    <a:srgbClr val="F7E6F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06"/>
    <p:restoredTop sz="94674"/>
  </p:normalViewPr>
  <p:slideViewPr>
    <p:cSldViewPr snapToGrid="0" snapToObjects="1" showGuides="1">
      <p:cViewPr varScale="1">
        <p:scale>
          <a:sx n="104" d="100"/>
          <a:sy n="104" d="100"/>
        </p:scale>
        <p:origin x="207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11/5/2019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Lead Professional should present the findings from the strengths document in the Initiate Contact phase to the team. Feedback should be sought from the team and any additional strengths added. The discussion should then be steered towards setting the culture of the team moving forward and identifying the vision for the learner for the future. The idea of a vision and what it could look like should be introduced and the learner and family given the opportunity to present their views.</a:t>
            </a:r>
          </a:p>
          <a:p>
            <a:r>
              <a:rPr lang="en-AU" dirty="0"/>
              <a:t> </a:t>
            </a:r>
          </a:p>
          <a:p>
            <a:r>
              <a:rPr lang="en-AU" dirty="0"/>
              <a:t>The vision for the future should be summarised into one to two sentences and captured in the learner’s Plan.   </a:t>
            </a:r>
          </a:p>
          <a:p>
            <a:endParaRPr lang="en-US"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6</a:t>
            </a:fld>
            <a:endParaRPr lang="en-US"/>
          </a:p>
        </p:txBody>
      </p:sp>
    </p:spTree>
    <p:extLst>
      <p:ext uri="{BB962C8B-B14F-4D97-AF65-F5344CB8AC3E}">
        <p14:creationId xmlns:p14="http://schemas.microsoft.com/office/powerpoint/2010/main" val="3152053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Critical factors about goals:</a:t>
            </a:r>
          </a:p>
          <a:p>
            <a:pPr marL="171210" indent="-171210">
              <a:buFont typeface="Wingdings" panose="05000000000000000000" pitchFamily="2" charset="2"/>
              <a:buChar char="q"/>
            </a:pPr>
            <a:r>
              <a:rPr lang="en-US" dirty="0"/>
              <a:t>They should be agreed to beforehand</a:t>
            </a:r>
          </a:p>
          <a:p>
            <a:pPr marL="171210" indent="-171210">
              <a:buFont typeface="Wingdings" panose="05000000000000000000" pitchFamily="2" charset="2"/>
              <a:buChar char="q"/>
            </a:pPr>
            <a:r>
              <a:rPr lang="en-US" dirty="0"/>
              <a:t>They should reflect the indicators of success in their design</a:t>
            </a:r>
          </a:p>
          <a:p>
            <a:pPr marL="171210" indent="-171210">
              <a:buFont typeface="Wingdings" panose="05000000000000000000" pitchFamily="2" charset="2"/>
              <a:buChar char="q"/>
            </a:pPr>
            <a:r>
              <a:rPr lang="en-US" dirty="0"/>
              <a:t>Their measurement needs to be determined and agreed to</a:t>
            </a:r>
          </a:p>
          <a:p>
            <a:pPr marL="171210" indent="-171210">
              <a:buFont typeface="Wingdings" panose="05000000000000000000" pitchFamily="2" charset="2"/>
              <a:buChar char="q"/>
            </a:pPr>
            <a:r>
              <a:rPr lang="en-US" dirty="0"/>
              <a:t>How frequently they will be measured and reviewed should be determined</a:t>
            </a:r>
          </a:p>
          <a:p>
            <a:pPr marL="171210" indent="-171210">
              <a:buFont typeface="Wingdings" panose="05000000000000000000" pitchFamily="2" charset="2"/>
              <a:buChar char="q"/>
            </a:pPr>
            <a:r>
              <a:rPr lang="en-US" dirty="0"/>
              <a:t>Their measurement should inform the success of each goals</a:t>
            </a:r>
          </a:p>
          <a:p>
            <a:pPr marL="171210" indent="-171210">
              <a:buFont typeface="Wingdings" panose="05000000000000000000" pitchFamily="2" charset="2"/>
              <a:buChar char="q"/>
            </a:pPr>
            <a:r>
              <a:rPr lang="en-US" dirty="0"/>
              <a:t>How they link to the monitor and evaluate phase</a:t>
            </a:r>
          </a:p>
          <a:p>
            <a:pPr marL="171210" indent="-171210">
              <a:buFont typeface="Wingdings" panose="05000000000000000000" pitchFamily="2" charset="2"/>
              <a:buChar char="q"/>
            </a:pPr>
            <a:r>
              <a:rPr lang="en-US" dirty="0"/>
              <a:t>They should be captured in the Individual</a:t>
            </a:r>
            <a:r>
              <a:rPr lang="en-US" baseline="0" dirty="0"/>
              <a:t> Learning P</a:t>
            </a:r>
            <a:r>
              <a:rPr lang="en-US" dirty="0"/>
              <a:t>lan</a:t>
            </a:r>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8</a:t>
            </a:fld>
            <a:endParaRPr lang="en-US"/>
          </a:p>
        </p:txBody>
      </p:sp>
    </p:spTree>
    <p:extLst>
      <p:ext uri="{BB962C8B-B14F-4D97-AF65-F5344CB8AC3E}">
        <p14:creationId xmlns:p14="http://schemas.microsoft.com/office/powerpoint/2010/main" val="1813683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Discuss actions and strategies that have been successful in the past</a:t>
            </a:r>
          </a:p>
          <a:p>
            <a:r>
              <a:rPr lang="en-AU" dirty="0"/>
              <a:t>A powerful way of increasing the likelihood of success of the Individual</a:t>
            </a:r>
            <a:r>
              <a:rPr lang="en-AU" baseline="0" dirty="0"/>
              <a:t> Learning P</a:t>
            </a:r>
            <a:r>
              <a:rPr lang="en-AU" dirty="0"/>
              <a:t>lan is to discuss the actions and strategies that have worked well in the past and learn from the ones that have not. This should be an open discussion facilitated by the Lead Professional, where blame should not be placed on why things might not have worked well, but instead on how they can be improved for next time. </a:t>
            </a:r>
          </a:p>
          <a:p>
            <a:r>
              <a:rPr lang="en-AU" dirty="0"/>
              <a:t> </a:t>
            </a:r>
          </a:p>
          <a:p>
            <a:r>
              <a:rPr lang="en-AU" dirty="0"/>
              <a:t>The learner and family should be afforded the opportunity to discuss what works well for them and why. Providing insights into the reasons strategies were unsuccessful in the past from their perspective can make planning for the implementation of similar strategies smarter and more effective for them.</a:t>
            </a:r>
          </a:p>
          <a:p>
            <a:endParaRPr lang="en-US"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9</a:t>
            </a:fld>
            <a:endParaRPr lang="en-US"/>
          </a:p>
        </p:txBody>
      </p:sp>
    </p:spTree>
    <p:extLst>
      <p:ext uri="{BB962C8B-B14F-4D97-AF65-F5344CB8AC3E}">
        <p14:creationId xmlns:p14="http://schemas.microsoft.com/office/powerpoint/2010/main" val="163569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buFont typeface="+mj-lt"/>
              <a:buAutoNum type="arabicPeriod"/>
            </a:pPr>
            <a:r>
              <a:rPr lang="en-AU" kern="0" dirty="0"/>
              <a:t>Develop specific actions for achieving the strategies</a:t>
            </a:r>
          </a:p>
          <a:p>
            <a:pPr>
              <a:spcBef>
                <a:spcPts val="300"/>
              </a:spcBef>
              <a:spcAft>
                <a:spcPts val="300"/>
              </a:spcAft>
              <a:buFont typeface="+mj-lt"/>
              <a:buAutoNum type="arabicPeriod"/>
            </a:pPr>
            <a:r>
              <a:rPr lang="en-AU" kern="0" dirty="0"/>
              <a:t>Assigning roles and responsibilities to team members to achieve the actions and strategies</a:t>
            </a:r>
          </a:p>
          <a:p>
            <a:endParaRPr lang="en-US" dirty="0"/>
          </a:p>
          <a:p>
            <a:endParaRPr lang="en-AU" dirty="0"/>
          </a:p>
        </p:txBody>
      </p:sp>
      <p:sp>
        <p:nvSpPr>
          <p:cNvPr id="4" name="Slide Number Placeholder 3"/>
          <p:cNvSpPr>
            <a:spLocks noGrp="1"/>
          </p:cNvSpPr>
          <p:nvPr>
            <p:ph type="sldNum" sz="quarter" idx="10"/>
          </p:nvPr>
        </p:nvSpPr>
        <p:spPr/>
        <p:txBody>
          <a:bodyPr/>
          <a:lstStyle/>
          <a:p>
            <a:fld id="{ED6696EE-E175-4144-B35C-D4A1B167B917}" type="slidenum">
              <a:rPr lang="en-US" smtClean="0"/>
              <a:t>10</a:t>
            </a:fld>
            <a:endParaRPr lang="en-US"/>
          </a:p>
        </p:txBody>
      </p:sp>
    </p:spTree>
    <p:extLst>
      <p:ext uri="{BB962C8B-B14F-4D97-AF65-F5344CB8AC3E}">
        <p14:creationId xmlns:p14="http://schemas.microsoft.com/office/powerpoint/2010/main" val="662614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490753"/>
            <a:ext cx="9144000" cy="4572118"/>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9756"/>
            <a:ext cx="9144000" cy="1481069"/>
          </a:xfrm>
          <a:prstGeom prst="rect">
            <a:avLst/>
          </a:prstGeom>
        </p:spPr>
      </p:pic>
      <p:sp>
        <p:nvSpPr>
          <p:cNvPr id="12" name="Rectangle 11"/>
          <p:cNvSpPr/>
          <p:nvPr userDrawn="1"/>
        </p:nvSpPr>
        <p:spPr>
          <a:xfrm>
            <a:off x="0" y="6062870"/>
            <a:ext cx="9144000" cy="791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323850" y="370045"/>
            <a:ext cx="8461375" cy="790418"/>
          </a:xfrm>
        </p:spPr>
        <p:txBody>
          <a:bodyPr anchor="t">
            <a:normAutofit/>
          </a:bodyPr>
          <a:lstStyle>
            <a:lvl1pPr algn="l">
              <a:defRPr sz="2200"/>
            </a:lvl1pPr>
          </a:lstStyle>
          <a:p>
            <a:r>
              <a:rPr lang="en-US" dirty="0"/>
              <a:t>CLICK TO EDIT MASTER TITLE STYLE</a:t>
            </a:r>
          </a:p>
        </p:txBody>
      </p:sp>
      <p:pic>
        <p:nvPicPr>
          <p:cNvPr id="4" name="Picture 3">
            <a:extLst>
              <a:ext uri="{FF2B5EF4-FFF2-40B4-BE49-F238E27FC236}">
                <a16:creationId xmlns:a16="http://schemas.microsoft.com/office/drawing/2014/main" id="{3623F561-4D0C-A043-8F6E-663F20E9227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1527019"/>
            <a:ext cx="2514600" cy="5334000"/>
          </a:xfrm>
          <a:prstGeom prst="rect">
            <a:avLst/>
          </a:prstGeom>
        </p:spPr>
      </p:pic>
      <p:sp>
        <p:nvSpPr>
          <p:cNvPr id="13" name="Rectangle 12">
            <a:extLst>
              <a:ext uri="{FF2B5EF4-FFF2-40B4-BE49-F238E27FC236}">
                <a16:creationId xmlns:a16="http://schemas.microsoft.com/office/drawing/2014/main" id="{ABD5F51F-DE47-694A-B11A-F126108BDE66}"/>
              </a:ext>
            </a:extLst>
          </p:cNvPr>
          <p:cNvSpPr/>
          <p:nvPr userDrawn="1"/>
        </p:nvSpPr>
        <p:spPr>
          <a:xfrm>
            <a:off x="4941358" y="1977406"/>
            <a:ext cx="3843867" cy="359858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lang="en-AU" sz="1250" b="1" kern="1200" dirty="0">
                <a:solidFill>
                  <a:schemeClr val="tx1"/>
                </a:solidFill>
                <a:effectLst/>
                <a:latin typeface="+mn-lt"/>
                <a:ea typeface="+mn-ea"/>
                <a:cs typeface="+mn-cs"/>
              </a:rPr>
              <a:t>INSTRUCTIONS ONLY (DELETE WHEN READ)</a:t>
            </a:r>
            <a:endParaRPr lang="en-AU" sz="1250" kern="1200" dirty="0">
              <a:solidFill>
                <a:schemeClr val="tx1"/>
              </a:solidFill>
              <a:effectLst/>
              <a:latin typeface="+mn-lt"/>
              <a:ea typeface="+mn-ea"/>
              <a:cs typeface="+mn-cs"/>
            </a:endParaRPr>
          </a:p>
          <a:p>
            <a:pPr>
              <a:lnSpc>
                <a:spcPct val="150000"/>
              </a:lnSpc>
            </a:pPr>
            <a:r>
              <a:rPr lang="en-US" sz="1200" dirty="0">
                <a:solidFill>
                  <a:schemeClr val="bg2">
                    <a:lumMod val="10000"/>
                  </a:schemeClr>
                </a:solidFill>
              </a:rPr>
              <a:t>To update image, click VIEW in the menu at top, then SLIDE MASTER, You will then be able to right click the image and choose ‘Change Image…’</a:t>
            </a:r>
          </a:p>
          <a:p>
            <a:endParaRPr lang="en-GB" sz="1200" b="1" kern="1200" dirty="0">
              <a:solidFill>
                <a:schemeClr val="tx2"/>
              </a:solidFill>
              <a:effectLst/>
              <a:latin typeface="+mn-lt"/>
              <a:ea typeface="+mn-ea"/>
              <a:cs typeface="+mn-cs"/>
            </a:endParaRPr>
          </a:p>
          <a:p>
            <a:r>
              <a:rPr lang="en-GB" sz="1200" b="1" kern="1200" dirty="0">
                <a:solidFill>
                  <a:schemeClr val="tx2"/>
                </a:solidFill>
                <a:effectLst/>
                <a:latin typeface="+mn-lt"/>
                <a:ea typeface="+mn-ea"/>
                <a:cs typeface="+mn-cs"/>
              </a:rPr>
              <a:t>IMAGE ATTRIBUTION</a:t>
            </a:r>
            <a:endParaRPr lang="en-AU" sz="1200" b="1" kern="1200" dirty="0">
              <a:solidFill>
                <a:schemeClr val="tx2"/>
              </a:solidFill>
              <a:effectLst/>
              <a:latin typeface="+mn-lt"/>
              <a:ea typeface="+mn-ea"/>
              <a:cs typeface="+mn-cs"/>
            </a:endParaRPr>
          </a:p>
          <a:p>
            <a:pPr>
              <a:lnSpc>
                <a:spcPct val="150000"/>
              </a:lnSpc>
            </a:pPr>
            <a:r>
              <a:rPr lang="en-GB" sz="1200" kern="1200" dirty="0">
                <a:solidFill>
                  <a:schemeClr val="tx2"/>
                </a:solidFill>
                <a:effectLst/>
                <a:latin typeface="+mn-lt"/>
                <a:ea typeface="+mn-ea"/>
                <a:cs typeface="+mn-cs"/>
              </a:rPr>
              <a:t>Third party images, other than those licenced through the Department’s image management system, should be attributed as close to the work as possible. Attribution should include the work’s title, the name of the creator/owner, the source, and note the terms under which it was copied (for example ‘used with permission’ or ‘licensed under CC BY’).</a:t>
            </a:r>
            <a:endParaRPr lang="en-AU" sz="1200" kern="1200" dirty="0">
              <a:solidFill>
                <a:schemeClr val="tx2"/>
              </a:solidFill>
              <a:effectLst/>
              <a:latin typeface="+mn-lt"/>
              <a:ea typeface="+mn-ea"/>
              <a:cs typeface="+mn-cs"/>
            </a:endParaRPr>
          </a:p>
        </p:txBody>
      </p:sp>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4"/>
            <a:ext cx="8461374"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067175"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2 Column w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1" y="1520825"/>
            <a:ext cx="4032249"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4716463" y="1520825"/>
            <a:ext cx="4427537" cy="46085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5908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3674" userDrawn="1">
          <p15:clr>
            <a:srgbClr val="FBAE40"/>
          </p15:clr>
        </p15:guide>
        <p15:guide id="2" pos="390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3 Column with p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323852" y="1520824"/>
            <a:ext cx="2555873"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3240088" y="1520825"/>
            <a:ext cx="2592387"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6192838" y="1520825"/>
            <a:ext cx="2951162" cy="4608513"/>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cSld>
  <p:clrMapOvr>
    <a:masterClrMapping/>
  </p:clrMapOvr>
  <p:extLst mod="1">
    <p:ext uri="{DCECCB84-F9BA-43D5-87BE-67443E8EF086}">
      <p15:sldGuideLst xmlns:p15="http://schemas.microsoft.com/office/powerpoint/2012/main">
        <p15:guide id="1" pos="3674">
          <p15:clr>
            <a:srgbClr val="FBAE40"/>
          </p15:clr>
        </p15:guide>
        <p15:guide id="2" pos="39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879724" y="0"/>
            <a:ext cx="6264275" cy="6858000"/>
          </a:xfrm>
          <a:prstGeom prst="rect">
            <a:avLst/>
          </a:prstGeom>
        </p:spPr>
      </p:pic>
      <p:pic>
        <p:nvPicPr>
          <p:cNvPr id="2" name="Picture 1"/>
          <p:cNvPicPr>
            <a:picLocks noChangeAspect="1"/>
          </p:cNvPicPr>
          <p:nvPr userDrawn="1"/>
        </p:nvPicPr>
        <p:blipFill>
          <a:blip r:embed="rId3"/>
          <a:stretch>
            <a:fillRect/>
          </a:stretch>
        </p:blipFill>
        <p:spPr>
          <a:xfrm>
            <a:off x="1" y="1090"/>
            <a:ext cx="6669222" cy="6856910"/>
          </a:xfrm>
          <a:prstGeom prst="rect">
            <a:avLst/>
          </a:prstGeom>
        </p:spPr>
      </p:pic>
      <p:pic>
        <p:nvPicPr>
          <p:cNvPr id="11" name="Picture 10"/>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
        <p:nvSpPr>
          <p:cNvPr id="12" name="Rectangle 11"/>
          <p:cNvSpPr/>
          <p:nvPr userDrawn="1"/>
        </p:nvSpPr>
        <p:spPr>
          <a:xfrm>
            <a:off x="6360459" y="318486"/>
            <a:ext cx="2419926" cy="2038724"/>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1400" dirty="0">
                <a:solidFill>
                  <a:schemeClr val="bg2">
                    <a:lumMod val="10000"/>
                  </a:schemeClr>
                </a:solidFill>
              </a:rPr>
              <a:t>To update image, </a:t>
            </a:r>
          </a:p>
          <a:p>
            <a:pPr>
              <a:lnSpc>
                <a:spcPct val="150000"/>
              </a:lnSpc>
            </a:pPr>
            <a:r>
              <a:rPr lang="en-US" sz="1400" dirty="0">
                <a:solidFill>
                  <a:schemeClr val="bg2">
                    <a:lumMod val="10000"/>
                  </a:schemeClr>
                </a:solidFill>
              </a:rPr>
              <a:t>Click VIEW in the menu at top, then SLIDE MASTER, You will then be able to right click the image and choose ‘Change Image…’</a:t>
            </a:r>
          </a:p>
        </p:txBody>
      </p:sp>
      <p:sp>
        <p:nvSpPr>
          <p:cNvPr id="16"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1556103"/>
      </p:ext>
    </p:extLst>
  </p:cSld>
  <p:clrMapOvr>
    <a:masterClrMapping/>
  </p:clrMapOvr>
  <p:extLst mod="1">
    <p:ext uri="{DCECCB84-F9BA-43D5-87BE-67443E8EF086}">
      <p15:sldGuideLst xmlns:p15="http://schemas.microsoft.com/office/powerpoint/2012/main">
        <p15:guide id="1" orient="horz" pos="16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323850" y="2673350"/>
            <a:ext cx="4032250" cy="1187450"/>
          </a:xfrm>
          <a:prstGeom prst="rect">
            <a:avLst/>
          </a:prstGeom>
        </p:spPr>
        <p:txBody>
          <a:bodyPr>
            <a:normAutofit/>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78752" y="0"/>
            <a:ext cx="2365248" cy="4986528"/>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7996" y="6312688"/>
            <a:ext cx="2425936" cy="356400"/>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9289" y="6312688"/>
            <a:ext cx="2425936" cy="356400"/>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851" y="372130"/>
            <a:ext cx="8460150" cy="788333"/>
          </a:xfrm>
          <a:prstGeom prst="rect">
            <a:avLst/>
          </a:prstGeom>
        </p:spPr>
        <p:txBody>
          <a:bodyPr vert="horz" lIns="0" tIns="0" rIns="0" bIns="0" rtlCol="0" anchor="t">
            <a:normAutofit/>
          </a:bodyPr>
          <a:lstStyle/>
          <a:p>
            <a:r>
              <a:rPr lang="en-US" dirty="0"/>
              <a:t>CLICK TO EDIT MASTER TITLE</a:t>
            </a:r>
          </a:p>
        </p:txBody>
      </p:sp>
      <p:pic>
        <p:nvPicPr>
          <p:cNvPr id="7" name="Picture 6"/>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23850" y="6315262"/>
            <a:ext cx="2451549" cy="360000"/>
          </a:xfrm>
          <a:prstGeom prst="rect">
            <a:avLst/>
          </a:prstGeom>
        </p:spPr>
      </p:pic>
      <p:sp>
        <p:nvSpPr>
          <p:cNvPr id="15" name="Text Placeholder 14"/>
          <p:cNvSpPr>
            <a:spLocks noGrp="1"/>
          </p:cNvSpPr>
          <p:nvPr>
            <p:ph type="body" idx="1"/>
          </p:nvPr>
        </p:nvSpPr>
        <p:spPr>
          <a:xfrm>
            <a:off x="323849" y="1520824"/>
            <a:ext cx="846015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8347229" y="6315262"/>
            <a:ext cx="43677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mtClean="0">
                <a:latin typeface="Arial" charset="0"/>
                <a:ea typeface="Arial" charset="0"/>
                <a:cs typeface="Arial" charset="0"/>
              </a:rPr>
              <a:pPr/>
              <a:t>‹#›</a:t>
            </a:fld>
            <a:endParaRPr lang="en-US"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86" r:id="rId4"/>
    <p:sldLayoutId id="2147483675" r:id="rId5"/>
    <p:sldLayoutId id="2147483687" r:id="rId6"/>
    <p:sldLayoutId id="2147483673" r:id="rId7"/>
    <p:sldLayoutId id="2147483663" r:id="rId8"/>
    <p:sldLayoutId id="2147483685" r:id="rId9"/>
  </p:sldLayoutIdLst>
  <p:txStyles>
    <p:titleStyle>
      <a:lvl1pPr algn="l" defTabSz="914400" rtl="0" eaLnBrk="1" latinLnBrk="0" hangingPunct="1">
        <a:lnSpc>
          <a:spcPct val="90000"/>
        </a:lnSpc>
        <a:spcBef>
          <a:spcPct val="0"/>
        </a:spcBef>
        <a:buNone/>
        <a:defRPr sz="2200" b="1" i="0" kern="1200" baseline="0">
          <a:solidFill>
            <a:schemeClr val="tx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4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4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4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4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04" userDrawn="1">
          <p15:clr>
            <a:srgbClr val="F26B43"/>
          </p15:clr>
        </p15:guide>
        <p15:guide id="2" pos="1587" userDrawn="1">
          <p15:clr>
            <a:srgbClr val="F26B43"/>
          </p15:clr>
        </p15:guide>
        <p15:guide id="3" pos="1360" userDrawn="1">
          <p15:clr>
            <a:srgbClr val="F26B43"/>
          </p15:clr>
        </p15:guide>
        <p15:guide id="4" pos="2971" userDrawn="1">
          <p15:clr>
            <a:srgbClr val="F26B43"/>
          </p15:clr>
        </p15:guide>
        <p15:guide id="5" pos="2744" userDrawn="1">
          <p15:clr>
            <a:srgbClr val="F26B43"/>
          </p15:clr>
        </p15:guide>
        <p15:guide id="6" pos="5534" userDrawn="1">
          <p15:clr>
            <a:srgbClr val="F26B43"/>
          </p15:clr>
        </p15:guide>
        <p15:guide id="7" orient="horz" pos="232" userDrawn="1">
          <p15:clr>
            <a:srgbClr val="F26B43"/>
          </p15:clr>
        </p15:guide>
        <p15:guide id="8" pos="4377" userDrawn="1">
          <p15:clr>
            <a:srgbClr val="F26B43"/>
          </p15:clr>
        </p15:guide>
        <p15:guide id="9" pos="4127" userDrawn="1">
          <p15:clr>
            <a:srgbClr val="F26B43"/>
          </p15:clr>
        </p15:guide>
        <p15:guide id="10" pos="1814" userDrawn="1">
          <p15:clr>
            <a:srgbClr val="F26B43"/>
          </p15:clr>
        </p15:guide>
        <p15:guide id="11" pos="204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23851" y="2164166"/>
            <a:ext cx="2555873" cy="3383282"/>
          </a:xfrm>
        </p:spPr>
        <p:txBody>
          <a:bodyPr/>
          <a:lstStyle/>
          <a:p>
            <a:endParaRPr lang="en-US" b="1" dirty="0">
              <a:solidFill>
                <a:srgbClr val="0070C0"/>
              </a:solidFill>
            </a:endParaRPr>
          </a:p>
          <a:p>
            <a:r>
              <a:rPr lang="en-US" b="1" dirty="0"/>
              <a:t>Module 9</a:t>
            </a:r>
          </a:p>
          <a:p>
            <a:endParaRPr lang="en-US" b="1" dirty="0"/>
          </a:p>
          <a:p>
            <a:r>
              <a:rPr lang="en-US" b="1" dirty="0"/>
              <a:t>Plan and Coordinate Support  </a:t>
            </a:r>
          </a:p>
        </p:txBody>
      </p:sp>
      <p:pic>
        <p:nvPicPr>
          <p:cNvPr id="8" name="Content Placeholder 7"/>
          <p:cNvPicPr>
            <a:picLocks noGrp="1" noChangeAspect="1"/>
          </p:cNvPicPr>
          <p:nvPr>
            <p:ph sz="quarter" idx="14"/>
          </p:nvPr>
        </p:nvPicPr>
        <p:blipFill rotWithShape="1">
          <a:blip r:embed="rId2" cstate="screen">
            <a:extLst>
              <a:ext uri="{28A0092B-C50C-407E-A947-70E740481C1C}">
                <a14:useLocalDpi xmlns:a14="http://schemas.microsoft.com/office/drawing/2010/main"/>
              </a:ext>
            </a:extLst>
          </a:blip>
          <a:srcRect/>
          <a:stretch/>
        </p:blipFill>
        <p:spPr>
          <a:xfrm>
            <a:off x="4480560" y="2164166"/>
            <a:ext cx="4422371" cy="3383281"/>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1" y="406632"/>
            <a:ext cx="8460150" cy="719328"/>
          </a:xfrm>
          <a:prstGeom prst="rect">
            <a:avLst/>
          </a:prstGeom>
        </p:spPr>
      </p:pic>
      <p:sp>
        <p:nvSpPr>
          <p:cNvPr id="4" name="TextBox 3"/>
          <p:cNvSpPr txBox="1"/>
          <p:nvPr/>
        </p:nvSpPr>
        <p:spPr>
          <a:xfrm>
            <a:off x="423949" y="1429789"/>
            <a:ext cx="6992940" cy="400110"/>
          </a:xfrm>
          <a:prstGeom prst="rect">
            <a:avLst/>
          </a:prstGeom>
          <a:noFill/>
        </p:spPr>
        <p:txBody>
          <a:bodyPr wrap="none" rtlCol="0">
            <a:spAutoFit/>
          </a:bodyPr>
          <a:lstStyle/>
          <a:p>
            <a:r>
              <a:rPr lang="en-AU" sz="2000" b="1" dirty="0"/>
              <a:t>Implementing the Team Around the Learner approach </a:t>
            </a:r>
          </a:p>
        </p:txBody>
      </p:sp>
    </p:spTree>
    <p:extLst>
      <p:ext uri="{BB962C8B-B14F-4D97-AF65-F5344CB8AC3E}">
        <p14:creationId xmlns:p14="http://schemas.microsoft.com/office/powerpoint/2010/main" val="954755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Actions to achieve the strategies </a:t>
            </a:r>
            <a:br>
              <a:rPr lang="en-AU" sz="2000" dirty="0"/>
            </a:br>
            <a:br>
              <a:rPr lang="en-AU" sz="2000" dirty="0"/>
            </a:br>
            <a:br>
              <a:rPr lang="en-AU" sz="2000" dirty="0"/>
            </a:br>
            <a:br>
              <a:rPr lang="en-AU" sz="2000" dirty="0"/>
            </a:br>
            <a:endParaRPr lang="en-AU" sz="2000" dirty="0"/>
          </a:p>
        </p:txBody>
      </p:sp>
      <p:sp>
        <p:nvSpPr>
          <p:cNvPr id="4" name="Content Placeholder 3"/>
          <p:cNvSpPr>
            <a:spLocks noGrp="1"/>
          </p:cNvSpPr>
          <p:nvPr>
            <p:ph idx="1"/>
          </p:nvPr>
        </p:nvSpPr>
        <p:spPr>
          <a:xfrm>
            <a:off x="323851" y="2121212"/>
            <a:ext cx="4032249" cy="4369812"/>
          </a:xfrm>
        </p:spPr>
        <p:txBody>
          <a:bodyPr>
            <a:normAutofit/>
          </a:bodyPr>
          <a:lstStyle/>
          <a:p>
            <a:pPr>
              <a:spcBef>
                <a:spcPts val="300"/>
              </a:spcBef>
              <a:spcAft>
                <a:spcPts val="300"/>
              </a:spcAft>
            </a:pPr>
            <a:r>
              <a:rPr lang="en-AU" sz="1400" dirty="0">
                <a:solidFill>
                  <a:schemeClr val="accent5"/>
                </a:solidFill>
              </a:rPr>
              <a:t>For each strategy a number of specific actions should be outlined. The Lead Professional should facilitate a team discussion on the development of the actions for each strategy: </a:t>
            </a:r>
          </a:p>
          <a:p>
            <a:pPr marL="285750" indent="-285750">
              <a:spcBef>
                <a:spcPts val="300"/>
              </a:spcBef>
              <a:spcAft>
                <a:spcPts val="300"/>
              </a:spcAft>
              <a:buFont typeface="Arial" panose="020B0604020202020204" pitchFamily="34" charset="0"/>
              <a:buChar char="•"/>
            </a:pPr>
            <a:r>
              <a:rPr lang="en-AU" sz="1400" dirty="0">
                <a:solidFill>
                  <a:schemeClr val="accent5"/>
                </a:solidFill>
              </a:rPr>
              <a:t>actions should be specific to ensure that they are completed and that team members can be held accountable</a:t>
            </a:r>
          </a:p>
          <a:p>
            <a:pPr marL="285750" indent="-285750">
              <a:spcBef>
                <a:spcPts val="300"/>
              </a:spcBef>
              <a:spcAft>
                <a:spcPts val="300"/>
              </a:spcAft>
              <a:buFont typeface="Arial" panose="020B0604020202020204" pitchFamily="34" charset="0"/>
              <a:buChar char="•"/>
            </a:pPr>
            <a:r>
              <a:rPr lang="en-AU" sz="1400" dirty="0">
                <a:solidFill>
                  <a:schemeClr val="accent5"/>
                </a:solidFill>
              </a:rPr>
              <a:t>actions should be agreed as a team and should focus on the strengths of the learner and  consider a person centred, family sensitive approach. </a:t>
            </a:r>
          </a:p>
          <a:p>
            <a:pPr marL="285750" indent="-285750">
              <a:spcBef>
                <a:spcPts val="300"/>
              </a:spcBef>
              <a:spcAft>
                <a:spcPts val="300"/>
              </a:spcAft>
              <a:buFont typeface="Arial" panose="020B0604020202020204" pitchFamily="34" charset="0"/>
              <a:buChar char="•"/>
            </a:pPr>
            <a:r>
              <a:rPr lang="en-AU" sz="1400" dirty="0">
                <a:solidFill>
                  <a:schemeClr val="accent5"/>
                </a:solidFill>
              </a:rPr>
              <a:t>the learner and family should be consulted throughout the process and agree on the actions</a:t>
            </a:r>
          </a:p>
        </p:txBody>
      </p:sp>
      <p:sp>
        <p:nvSpPr>
          <p:cNvPr id="5" name="Content Placeholder 4"/>
          <p:cNvSpPr>
            <a:spLocks noGrp="1"/>
          </p:cNvSpPr>
          <p:nvPr>
            <p:ph sz="quarter" idx="10"/>
          </p:nvPr>
        </p:nvSpPr>
        <p:spPr>
          <a:xfrm>
            <a:off x="4716826" y="2121212"/>
            <a:ext cx="4067175" cy="3414334"/>
          </a:xfrm>
        </p:spPr>
        <p:txBody>
          <a:bodyPr>
            <a:normAutofit/>
          </a:bodyPr>
          <a:lstStyle/>
          <a:p>
            <a:pPr>
              <a:spcBef>
                <a:spcPts val="300"/>
              </a:spcBef>
              <a:spcAft>
                <a:spcPts val="300"/>
              </a:spcAft>
            </a:pPr>
            <a:r>
              <a:rPr lang="en-AU" sz="1400" dirty="0">
                <a:solidFill>
                  <a:schemeClr val="accent5"/>
                </a:solidFill>
              </a:rPr>
              <a:t>These might be as simple as assigning who needs to make a phone call, to whom and by when. The following should be considered when assigning responsibilities:</a:t>
            </a:r>
          </a:p>
          <a:p>
            <a:pPr marL="285750" indent="-285750">
              <a:spcBef>
                <a:spcPts val="300"/>
              </a:spcBef>
              <a:spcAft>
                <a:spcPts val="300"/>
              </a:spcAft>
              <a:buFont typeface="Arial" panose="020B0604020202020204" pitchFamily="34" charset="0"/>
              <a:buChar char="•"/>
            </a:pPr>
            <a:r>
              <a:rPr lang="en-AU" sz="1400" dirty="0">
                <a:solidFill>
                  <a:schemeClr val="accent5"/>
                </a:solidFill>
              </a:rPr>
              <a:t>what is the learner’s commitment at this stage?</a:t>
            </a:r>
          </a:p>
          <a:p>
            <a:pPr marL="285750" indent="-285750">
              <a:spcBef>
                <a:spcPts val="300"/>
              </a:spcBef>
              <a:spcAft>
                <a:spcPts val="300"/>
              </a:spcAft>
              <a:buFont typeface="Arial" panose="020B0604020202020204" pitchFamily="34" charset="0"/>
              <a:buChar char="•"/>
            </a:pPr>
            <a:r>
              <a:rPr lang="en-AU" sz="1400" dirty="0">
                <a:solidFill>
                  <a:schemeClr val="accent5"/>
                </a:solidFill>
              </a:rPr>
              <a:t>is the team member the right person for completing the action/s?</a:t>
            </a:r>
          </a:p>
          <a:p>
            <a:pPr marL="285750" indent="-285750">
              <a:spcBef>
                <a:spcPts val="300"/>
              </a:spcBef>
              <a:spcAft>
                <a:spcPts val="300"/>
              </a:spcAft>
              <a:buFont typeface="Arial" panose="020B0604020202020204" pitchFamily="34" charset="0"/>
              <a:buChar char="•"/>
            </a:pPr>
            <a:r>
              <a:rPr lang="en-AU" sz="1400" dirty="0">
                <a:solidFill>
                  <a:schemeClr val="accent5"/>
                </a:solidFill>
              </a:rPr>
              <a:t>does the team member have the right capability for completing the action/s?</a:t>
            </a:r>
          </a:p>
          <a:p>
            <a:pPr marL="285750" indent="-285750">
              <a:spcBef>
                <a:spcPts val="300"/>
              </a:spcBef>
              <a:spcAft>
                <a:spcPts val="300"/>
              </a:spcAft>
              <a:buFont typeface="Arial" panose="020B0604020202020204" pitchFamily="34" charset="0"/>
              <a:buChar char="•"/>
            </a:pPr>
            <a:r>
              <a:rPr lang="en-AU" sz="1400" dirty="0">
                <a:solidFill>
                  <a:schemeClr val="accent5"/>
                </a:solidFill>
              </a:rPr>
              <a:t>not all team members will have equal amounts of responsibility to undertake. However, the Lead Professional should ensure that team members are not overburdened with the number of responsibilities they are assigned. </a:t>
            </a:r>
          </a:p>
        </p:txBody>
      </p:sp>
      <p:sp>
        <p:nvSpPr>
          <p:cNvPr id="6" name="TextBox 5"/>
          <p:cNvSpPr txBox="1"/>
          <p:nvPr/>
        </p:nvSpPr>
        <p:spPr>
          <a:xfrm>
            <a:off x="197462" y="1196793"/>
            <a:ext cx="8460150" cy="830997"/>
          </a:xfrm>
          <a:prstGeom prst="rect">
            <a:avLst/>
          </a:prstGeom>
          <a:noFill/>
        </p:spPr>
        <p:txBody>
          <a:bodyPr wrap="square" rtlCol="0">
            <a:spAutoFit/>
          </a:bodyPr>
          <a:lstStyle/>
          <a:p>
            <a:r>
              <a:rPr lang="en-AU" sz="1600" b="1" dirty="0">
                <a:solidFill>
                  <a:srgbClr val="C00000"/>
                </a:solidFill>
              </a:rPr>
              <a:t>Specific actions for achieving the strategies should be developed and documented.</a:t>
            </a:r>
          </a:p>
          <a:p>
            <a:r>
              <a:rPr lang="en-AU" sz="1600" dirty="0">
                <a:solidFill>
                  <a:schemeClr val="accent5"/>
                </a:solidFill>
              </a:rPr>
              <a:t>Responsibility for undertaking each of the strategies should be assigned to the appropriate individual at the meeting </a:t>
            </a:r>
          </a:p>
        </p:txBody>
      </p:sp>
      <p:grpSp>
        <p:nvGrpSpPr>
          <p:cNvPr id="9" name="Group 8205"/>
          <p:cNvGrpSpPr/>
          <p:nvPr/>
        </p:nvGrpSpPr>
        <p:grpSpPr>
          <a:xfrm>
            <a:off x="1537093" y="5458379"/>
            <a:ext cx="3375149" cy="666750"/>
            <a:chOff x="4524376" y="4597970"/>
            <a:chExt cx="3375149" cy="666750"/>
          </a:xfrm>
        </p:grpSpPr>
        <p:sp>
          <p:nvSpPr>
            <p:cNvPr id="10" name="Rectangle 8206"/>
            <p:cNvSpPr/>
            <p:nvPr/>
          </p:nvSpPr>
          <p:spPr bwMode="auto">
            <a:xfrm>
              <a:off x="4562475" y="4597970"/>
              <a:ext cx="3337050" cy="666750"/>
            </a:xfrm>
            <a:prstGeom prst="rect">
              <a:avLst/>
            </a:prstGeom>
            <a:solidFill>
              <a:srgbClr val="F7E6F5"/>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60000"/>
              <a:r>
                <a:rPr lang="en-AU" sz="1100" dirty="0">
                  <a:solidFill>
                    <a:srgbClr val="B1059D"/>
                  </a:solidFill>
                </a:rPr>
                <a:t>Actions, roles and responsibilities should be clearly defined and documented in the plan</a:t>
              </a:r>
            </a:p>
          </p:txBody>
        </p:sp>
        <p:pic>
          <p:nvPicPr>
            <p:cNvPr id="11" name="Picture 8207"/>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4524376" y="4699662"/>
              <a:ext cx="552040" cy="526200"/>
            </a:xfrm>
            <a:prstGeom prst="rect">
              <a:avLst/>
            </a:prstGeom>
          </p:spPr>
        </p:pic>
      </p:grpSp>
      <p:grpSp>
        <p:nvGrpSpPr>
          <p:cNvPr id="12" name="Group 2"/>
          <p:cNvGrpSpPr/>
          <p:nvPr/>
        </p:nvGrpSpPr>
        <p:grpSpPr>
          <a:xfrm>
            <a:off x="7028597" y="93300"/>
            <a:ext cx="1892119" cy="1160065"/>
            <a:chOff x="7028597" y="122797"/>
            <a:chExt cx="1892119" cy="1160065"/>
          </a:xfrm>
        </p:grpSpPr>
        <p:sp>
          <p:nvSpPr>
            <p:cNvPr id="13" name="Right Arrow 3"/>
            <p:cNvSpPr/>
            <p:nvPr/>
          </p:nvSpPr>
          <p:spPr bwMode="auto">
            <a:xfrm>
              <a:off x="7028597" y="122797"/>
              <a:ext cx="1834633"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Vision</a:t>
              </a:r>
            </a:p>
          </p:txBody>
        </p:sp>
        <p:sp>
          <p:nvSpPr>
            <p:cNvPr id="14" name="Right Arrow 10"/>
            <p:cNvSpPr/>
            <p:nvPr/>
          </p:nvSpPr>
          <p:spPr bwMode="auto">
            <a:xfrm>
              <a:off x="7421733" y="359174"/>
              <a:ext cx="1441497"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Goals</a:t>
              </a:r>
            </a:p>
          </p:txBody>
        </p:sp>
        <p:sp>
          <p:nvSpPr>
            <p:cNvPr id="15" name="Right Arrow 15"/>
            <p:cNvSpPr/>
            <p:nvPr/>
          </p:nvSpPr>
          <p:spPr bwMode="auto">
            <a:xfrm>
              <a:off x="7814868" y="588277"/>
              <a:ext cx="1048362"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Strategies</a:t>
              </a:r>
            </a:p>
          </p:txBody>
        </p:sp>
        <p:sp>
          <p:nvSpPr>
            <p:cNvPr id="16" name="Right Arrow 16"/>
            <p:cNvSpPr/>
            <p:nvPr/>
          </p:nvSpPr>
          <p:spPr bwMode="auto">
            <a:xfrm>
              <a:off x="8142481" y="817381"/>
              <a:ext cx="778235" cy="46548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solidFill>
                    <a:schemeClr val="bg1"/>
                  </a:solidFill>
                  <a:effectLst/>
                  <a:latin typeface="Arial" charset="0"/>
                  <a:ea typeface="ＭＳ Ｐゴシック" pitchFamily="-80" charset="-128"/>
                </a:rPr>
                <a:t>Actions</a:t>
              </a:r>
            </a:p>
          </p:txBody>
        </p:sp>
      </p:grpSp>
    </p:spTree>
    <p:extLst>
      <p:ext uri="{BB962C8B-B14F-4D97-AF65-F5344CB8AC3E}">
        <p14:creationId xmlns:p14="http://schemas.microsoft.com/office/powerpoint/2010/main" val="2691733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1" y="372130"/>
            <a:ext cx="7097882" cy="1244019"/>
          </a:xfrm>
        </p:spPr>
        <p:txBody>
          <a:bodyPr>
            <a:normAutofit fontScale="90000"/>
          </a:bodyPr>
          <a:lstStyle/>
          <a:p>
            <a:r>
              <a:rPr lang="en-AU" sz="2000" dirty="0"/>
              <a:t>Supporting </a:t>
            </a:r>
            <a:r>
              <a:rPr lang="en-AU" sz="2000" dirty="0">
                <a:solidFill>
                  <a:srgbClr val="AF272F"/>
                </a:solidFill>
              </a:rPr>
              <a:t>the</a:t>
            </a:r>
            <a:r>
              <a:rPr lang="en-AU" sz="2000" dirty="0"/>
              <a:t> team through implementation </a:t>
            </a:r>
            <a:br>
              <a:rPr lang="en-AU" sz="2000" dirty="0"/>
            </a:br>
            <a:br>
              <a:rPr lang="en-AU" sz="2000" dirty="0"/>
            </a:br>
            <a:r>
              <a:rPr lang="en-AU" sz="1800" dirty="0">
                <a:solidFill>
                  <a:srgbClr val="AF272F"/>
                </a:solidFill>
              </a:rPr>
              <a:t>The plan should be reviewed by the team once all goals, key success indicators, strategies and actions have been documented and roles and responsibilities allocated.</a:t>
            </a:r>
            <a:br>
              <a:rPr lang="en-AU" sz="2000" dirty="0">
                <a:solidFill>
                  <a:schemeClr val="accent5"/>
                </a:solidFill>
              </a:rPr>
            </a:br>
            <a:endParaRPr lang="en-AU" sz="2000" dirty="0"/>
          </a:p>
        </p:txBody>
      </p:sp>
      <p:sp>
        <p:nvSpPr>
          <p:cNvPr id="5" name="Content Placeholder 4"/>
          <p:cNvSpPr>
            <a:spLocks noGrp="1"/>
          </p:cNvSpPr>
          <p:nvPr>
            <p:ph idx="1"/>
          </p:nvPr>
        </p:nvSpPr>
        <p:spPr>
          <a:xfrm>
            <a:off x="323851" y="1711572"/>
            <a:ext cx="8224726" cy="4136335"/>
          </a:xfrm>
        </p:spPr>
        <p:txBody>
          <a:bodyPr>
            <a:normAutofit/>
          </a:bodyPr>
          <a:lstStyle/>
          <a:p>
            <a:pPr>
              <a:spcBef>
                <a:spcPts val="300"/>
              </a:spcBef>
              <a:spcAft>
                <a:spcPts val="300"/>
              </a:spcAft>
            </a:pPr>
            <a:r>
              <a:rPr lang="en-AU" sz="1400" dirty="0">
                <a:solidFill>
                  <a:schemeClr val="accent5"/>
                </a:solidFill>
              </a:rPr>
              <a:t>The Lead Professional should seek confirmation from the learner, family and team that they agree to the actions and are clear on the next steps. Any issues identified should be raised and discussed at this time. </a:t>
            </a:r>
          </a:p>
          <a:p>
            <a:pPr>
              <a:spcBef>
                <a:spcPts val="300"/>
              </a:spcBef>
              <a:spcAft>
                <a:spcPts val="300"/>
              </a:spcAft>
            </a:pPr>
            <a:r>
              <a:rPr lang="en-AU" sz="1400" dirty="0">
                <a:solidFill>
                  <a:schemeClr val="accent5"/>
                </a:solidFill>
              </a:rPr>
              <a:t>Final approval for the plan must come from the learner and family at the meeting. The Lead Professional should ensure that all the information covered in the discussions is captured in the plan and each team member receives a copy. </a:t>
            </a:r>
          </a:p>
          <a:p>
            <a:pPr>
              <a:spcBef>
                <a:spcPts val="300"/>
              </a:spcBef>
              <a:spcAft>
                <a:spcPts val="300"/>
              </a:spcAft>
            </a:pPr>
            <a:endParaRPr lang="en-AU" sz="1400" dirty="0">
              <a:solidFill>
                <a:schemeClr val="accent5"/>
              </a:solidFill>
            </a:endParaRPr>
          </a:p>
          <a:p>
            <a:pPr>
              <a:spcBef>
                <a:spcPts val="300"/>
              </a:spcBef>
              <a:spcAft>
                <a:spcPts val="300"/>
              </a:spcAft>
            </a:pPr>
            <a:r>
              <a:rPr lang="en-AU" sz="1400" b="1" kern="0" dirty="0">
                <a:solidFill>
                  <a:schemeClr val="accent5"/>
                </a:solidFill>
              </a:rPr>
              <a:t>Support the learner, family and team members to ensure strategies are implemented.</a:t>
            </a:r>
          </a:p>
          <a:p>
            <a:pPr marL="342900" indent="-342900">
              <a:spcBef>
                <a:spcPts val="300"/>
              </a:spcBef>
              <a:spcAft>
                <a:spcPts val="300"/>
              </a:spcAft>
              <a:buFont typeface="Arial" panose="020B0604020202020204" pitchFamily="34" charset="0"/>
              <a:buChar char="•"/>
            </a:pPr>
            <a:r>
              <a:rPr lang="en-AU" sz="1400" kern="0" dirty="0">
                <a:solidFill>
                  <a:schemeClr val="accent5"/>
                </a:solidFill>
              </a:rPr>
              <a:t>The Lead Professional supports the family and team members to implement the plan by checking in and following up with them, providing them with advice and support where needed. </a:t>
            </a:r>
          </a:p>
          <a:p>
            <a:pPr marL="342900" indent="-342900">
              <a:spcBef>
                <a:spcPts val="300"/>
              </a:spcBef>
              <a:spcAft>
                <a:spcPts val="300"/>
              </a:spcAft>
              <a:buFont typeface="Arial" panose="020B0604020202020204" pitchFamily="34" charset="0"/>
              <a:buChar char="•"/>
            </a:pPr>
            <a:r>
              <a:rPr lang="en-AU" sz="1400" kern="0" dirty="0">
                <a:solidFill>
                  <a:schemeClr val="accent5"/>
                </a:solidFill>
              </a:rPr>
              <a:t>Throughout the implementation process, the Lead Professional will act as the point of contact for both the learner and team and provide advice, guidance and assistance where necessary. </a:t>
            </a:r>
          </a:p>
          <a:p>
            <a:pPr marL="342900" indent="-342900">
              <a:spcBef>
                <a:spcPts val="300"/>
              </a:spcBef>
              <a:spcAft>
                <a:spcPts val="300"/>
              </a:spcAft>
              <a:buFont typeface="Arial" panose="020B0604020202020204" pitchFamily="34" charset="0"/>
              <a:buChar char="•"/>
            </a:pPr>
            <a:r>
              <a:rPr lang="en-AU" sz="1400" kern="0" dirty="0">
                <a:solidFill>
                  <a:schemeClr val="accent5"/>
                </a:solidFill>
              </a:rPr>
              <a:t>Any issues that occur during the implementation of the plan should be communicated so that appropriate measures can be taken. This may involve reconvening the team and revising the plan. </a:t>
            </a:r>
          </a:p>
          <a:p>
            <a:pPr marL="342900" indent="-342900">
              <a:spcBef>
                <a:spcPts val="300"/>
              </a:spcBef>
              <a:spcAft>
                <a:spcPts val="300"/>
              </a:spcAft>
              <a:buFont typeface="Arial" panose="020B0604020202020204" pitchFamily="34" charset="0"/>
              <a:buChar char="•"/>
            </a:pPr>
            <a:r>
              <a:rPr lang="en-AU" sz="1400" kern="0" dirty="0">
                <a:solidFill>
                  <a:schemeClr val="accent5"/>
                </a:solidFill>
              </a:rPr>
              <a:t>The Lead Professional should establish formal and informal channels of communication with the team.</a:t>
            </a:r>
          </a:p>
        </p:txBody>
      </p:sp>
      <p:grpSp>
        <p:nvGrpSpPr>
          <p:cNvPr id="7" name="Group 2"/>
          <p:cNvGrpSpPr/>
          <p:nvPr/>
        </p:nvGrpSpPr>
        <p:grpSpPr>
          <a:xfrm>
            <a:off x="7028597" y="93300"/>
            <a:ext cx="1892119" cy="1160065"/>
            <a:chOff x="7028597" y="122797"/>
            <a:chExt cx="1892119" cy="1160065"/>
          </a:xfrm>
        </p:grpSpPr>
        <p:sp>
          <p:nvSpPr>
            <p:cNvPr id="8" name="Right Arrow 3"/>
            <p:cNvSpPr/>
            <p:nvPr/>
          </p:nvSpPr>
          <p:spPr bwMode="auto">
            <a:xfrm>
              <a:off x="7028597" y="122797"/>
              <a:ext cx="1834633"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Vision</a:t>
              </a:r>
            </a:p>
          </p:txBody>
        </p:sp>
        <p:sp>
          <p:nvSpPr>
            <p:cNvPr id="9" name="Right Arrow 10"/>
            <p:cNvSpPr/>
            <p:nvPr/>
          </p:nvSpPr>
          <p:spPr bwMode="auto">
            <a:xfrm>
              <a:off x="7421733" y="359174"/>
              <a:ext cx="1441497"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Goals</a:t>
              </a:r>
            </a:p>
          </p:txBody>
        </p:sp>
        <p:sp>
          <p:nvSpPr>
            <p:cNvPr id="10" name="Right Arrow 15"/>
            <p:cNvSpPr/>
            <p:nvPr/>
          </p:nvSpPr>
          <p:spPr bwMode="auto">
            <a:xfrm>
              <a:off x="7814868" y="588277"/>
              <a:ext cx="1048362"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Strategies</a:t>
              </a:r>
            </a:p>
          </p:txBody>
        </p:sp>
        <p:sp>
          <p:nvSpPr>
            <p:cNvPr id="11" name="Right Arrow 16"/>
            <p:cNvSpPr/>
            <p:nvPr/>
          </p:nvSpPr>
          <p:spPr bwMode="auto">
            <a:xfrm>
              <a:off x="8142481" y="817381"/>
              <a:ext cx="778235" cy="46548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solidFill>
                    <a:schemeClr val="bg1"/>
                  </a:solidFill>
                  <a:effectLst/>
                  <a:latin typeface="Arial" charset="0"/>
                  <a:ea typeface="ＭＳ Ｐゴシック" pitchFamily="-80" charset="-128"/>
                </a:rPr>
                <a:t>Actions</a:t>
              </a:r>
            </a:p>
          </p:txBody>
        </p:sp>
      </p:grpSp>
    </p:spTree>
    <p:extLst>
      <p:ext uri="{BB962C8B-B14F-4D97-AF65-F5344CB8AC3E}">
        <p14:creationId xmlns:p14="http://schemas.microsoft.com/office/powerpoint/2010/main" val="1751217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br>
              <a:rPr lang="en-US" dirty="0"/>
            </a:br>
            <a:endParaRPr lang="en-US" dirty="0"/>
          </a:p>
        </p:txBody>
      </p:sp>
      <p:sp>
        <p:nvSpPr>
          <p:cNvPr id="3" name="Content Placeholder 2"/>
          <p:cNvSpPr>
            <a:spLocks noGrp="1"/>
          </p:cNvSpPr>
          <p:nvPr>
            <p:ph idx="1"/>
          </p:nvPr>
        </p:nvSpPr>
        <p:spPr>
          <a:xfrm>
            <a:off x="323851" y="914400"/>
            <a:ext cx="8461374" cy="5214938"/>
          </a:xfrm>
        </p:spPr>
        <p:txBody>
          <a:bodyPr/>
          <a:lstStyle/>
          <a:p>
            <a:pPr>
              <a:spcBef>
                <a:spcPts val="300"/>
              </a:spcBef>
              <a:spcAft>
                <a:spcPts val="300"/>
              </a:spcAft>
            </a:pPr>
            <a:r>
              <a:rPr lang="en-AU" sz="1400" b="1" dirty="0"/>
              <a:t>Overview</a:t>
            </a:r>
            <a:r>
              <a:rPr lang="en-AU" sz="1400" b="1" dirty="0">
                <a:solidFill>
                  <a:schemeClr val="accent5"/>
                </a:solidFill>
              </a:rPr>
              <a:t> </a:t>
            </a:r>
          </a:p>
          <a:p>
            <a:pPr>
              <a:spcBef>
                <a:spcPts val="300"/>
              </a:spcBef>
              <a:spcAft>
                <a:spcPts val="300"/>
              </a:spcAft>
            </a:pPr>
            <a:r>
              <a:rPr lang="en-AU" sz="1400" dirty="0">
                <a:solidFill>
                  <a:schemeClr val="accent5"/>
                </a:solidFill>
              </a:rPr>
              <a:t>The aim of this module is to provide the team with the required skills to develop and implement an individualised plan for a learner. The module will follow the phases from needs identification through to goals and strategy development and assignment of roles and responsibilities. The final part of this module looks at the role of the Lead Professional in supporting the learner, family and team through implementation of the plan. </a:t>
            </a:r>
            <a:endParaRPr lang="en-AU" sz="1400" b="1" dirty="0"/>
          </a:p>
          <a:p>
            <a:pPr>
              <a:spcBef>
                <a:spcPts val="300"/>
              </a:spcBef>
              <a:spcAft>
                <a:spcPts val="300"/>
              </a:spcAft>
            </a:pPr>
            <a:r>
              <a:rPr lang="en-AU" sz="1400" b="1" dirty="0"/>
              <a:t>Focus</a:t>
            </a:r>
          </a:p>
          <a:p>
            <a:pPr>
              <a:spcBef>
                <a:spcPts val="300"/>
              </a:spcBef>
              <a:spcAft>
                <a:spcPts val="300"/>
              </a:spcAft>
            </a:pPr>
            <a:r>
              <a:rPr lang="en-AU" sz="1400" dirty="0">
                <a:solidFill>
                  <a:schemeClr val="accent5"/>
                </a:solidFill>
              </a:rPr>
              <a:t>This module will support your ability to:</a:t>
            </a:r>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dirty="0"/>
          </a:p>
          <a:p>
            <a:pPr>
              <a:spcBef>
                <a:spcPts val="300"/>
              </a:spcBef>
              <a:spcAft>
                <a:spcPts val="300"/>
              </a:spcAft>
            </a:pPr>
            <a:endParaRPr lang="en-AU" b="1" dirty="0">
              <a:solidFill>
                <a:schemeClr val="accent2"/>
              </a:solidFill>
            </a:endParaRPr>
          </a:p>
          <a:p>
            <a:pPr>
              <a:spcBef>
                <a:spcPts val="300"/>
              </a:spcBef>
              <a:spcAft>
                <a:spcPts val="300"/>
              </a:spcAft>
            </a:pPr>
            <a:endParaRPr lang="en-AU" dirty="0"/>
          </a:p>
          <a:p>
            <a:pPr lvl="0"/>
            <a:endParaRPr lang="en-US" dirty="0"/>
          </a:p>
        </p:txBody>
      </p:sp>
      <p:sp>
        <p:nvSpPr>
          <p:cNvPr id="6" name="TextBox 5"/>
          <p:cNvSpPr txBox="1"/>
          <p:nvPr/>
        </p:nvSpPr>
        <p:spPr>
          <a:xfrm>
            <a:off x="323851" y="372130"/>
            <a:ext cx="7015942" cy="369332"/>
          </a:xfrm>
          <a:prstGeom prst="rect">
            <a:avLst/>
          </a:prstGeom>
          <a:noFill/>
        </p:spPr>
        <p:txBody>
          <a:bodyPr wrap="square" rtlCol="0">
            <a:spAutoFit/>
          </a:bodyPr>
          <a:lstStyle/>
          <a:p>
            <a:r>
              <a:rPr lang="en-AU" b="1" dirty="0"/>
              <a:t>Module 9: Plan and Coordinate Support   </a:t>
            </a:r>
          </a:p>
        </p:txBody>
      </p:sp>
      <p:graphicFrame>
        <p:nvGraphicFramePr>
          <p:cNvPr id="7" name="Table 6"/>
          <p:cNvGraphicFramePr>
            <a:graphicFrameLocks noGrp="1"/>
          </p:cNvGraphicFramePr>
          <p:nvPr>
            <p:extLst>
              <p:ext uri="{D42A27DB-BD31-4B8C-83A1-F6EECF244321}">
                <p14:modId xmlns:p14="http://schemas.microsoft.com/office/powerpoint/2010/main" val="2891156622"/>
              </p:ext>
            </p:extLst>
          </p:nvPr>
        </p:nvGraphicFramePr>
        <p:xfrm>
          <a:off x="323851" y="2849270"/>
          <a:ext cx="7963938" cy="3280068"/>
        </p:xfrm>
        <a:graphic>
          <a:graphicData uri="http://schemas.openxmlformats.org/drawingml/2006/table">
            <a:tbl>
              <a:tblPr firstRow="1" bandRow="1">
                <a:tableStyleId>{5C22544A-7EE6-4342-B048-85BDC9FD1C3A}</a:tableStyleId>
              </a:tblPr>
              <a:tblGrid>
                <a:gridCol w="7963938">
                  <a:extLst>
                    <a:ext uri="{9D8B030D-6E8A-4147-A177-3AD203B41FA5}">
                      <a16:colId xmlns:a16="http://schemas.microsoft.com/office/drawing/2014/main" val="831194745"/>
                    </a:ext>
                  </a:extLst>
                </a:gridCol>
              </a:tblGrid>
              <a:tr h="364452">
                <a:tc>
                  <a:txBody>
                    <a:bodyPr/>
                    <a:lstStyle/>
                    <a:p>
                      <a:r>
                        <a:rPr lang="en-AU" sz="1400" baseline="0" dirty="0">
                          <a:solidFill>
                            <a:schemeClr val="tx1"/>
                          </a:solidFill>
                        </a:rPr>
                        <a:t>9           Plan and Coordinate Support </a:t>
                      </a:r>
                      <a:endParaRPr lang="en-AU" sz="1400" dirty="0">
                        <a:solidFill>
                          <a:schemeClr val="tx1"/>
                        </a:solidFill>
                      </a:endParaRPr>
                    </a:p>
                  </a:txBody>
                  <a:tcPr/>
                </a:tc>
                <a:extLst>
                  <a:ext uri="{0D108BD9-81ED-4DB2-BD59-A6C34878D82A}">
                    <a16:rowId xmlns:a16="http://schemas.microsoft.com/office/drawing/2014/main" val="702522747"/>
                  </a:ext>
                </a:extLst>
              </a:tr>
              <a:tr h="364452">
                <a:tc>
                  <a:txBody>
                    <a:bodyPr/>
                    <a:lstStyle/>
                    <a:p>
                      <a:r>
                        <a:rPr lang="en-AU" sz="1400" dirty="0">
                          <a:solidFill>
                            <a:schemeClr val="tx1"/>
                          </a:solidFill>
                        </a:rPr>
                        <a:t>             An</a:t>
                      </a:r>
                      <a:r>
                        <a:rPr lang="en-AU" sz="1400" baseline="0" dirty="0">
                          <a:solidFill>
                            <a:schemeClr val="tx1"/>
                          </a:solidFill>
                        </a:rPr>
                        <a:t> overview of the Plan &amp; Coordinate Support phase </a:t>
                      </a:r>
                      <a:endParaRPr lang="en-AU" sz="1400" dirty="0">
                        <a:solidFill>
                          <a:schemeClr val="tx1"/>
                        </a:solidFill>
                      </a:endParaRPr>
                    </a:p>
                  </a:txBody>
                  <a:tcPr/>
                </a:tc>
                <a:extLst>
                  <a:ext uri="{0D108BD9-81ED-4DB2-BD59-A6C34878D82A}">
                    <a16:rowId xmlns:a16="http://schemas.microsoft.com/office/drawing/2014/main" val="2165147118"/>
                  </a:ext>
                </a:extLst>
              </a:tr>
              <a:tr h="364452">
                <a:tc>
                  <a:txBody>
                    <a:bodyPr/>
                    <a:lstStyle/>
                    <a:p>
                      <a:r>
                        <a:rPr lang="en-AU" sz="1400" dirty="0">
                          <a:solidFill>
                            <a:schemeClr val="tx1"/>
                          </a:solidFill>
                        </a:rPr>
                        <a:t>             Developing</a:t>
                      </a:r>
                      <a:r>
                        <a:rPr lang="en-AU" sz="1400" baseline="0" dirty="0">
                          <a:solidFill>
                            <a:schemeClr val="tx1"/>
                          </a:solidFill>
                        </a:rPr>
                        <a:t> the plan </a:t>
                      </a:r>
                      <a:endParaRPr lang="en-AU" sz="1400" dirty="0">
                        <a:solidFill>
                          <a:schemeClr val="tx1"/>
                        </a:solidFill>
                      </a:endParaRPr>
                    </a:p>
                  </a:txBody>
                  <a:tcPr/>
                </a:tc>
                <a:extLst>
                  <a:ext uri="{0D108BD9-81ED-4DB2-BD59-A6C34878D82A}">
                    <a16:rowId xmlns:a16="http://schemas.microsoft.com/office/drawing/2014/main" val="1111407107"/>
                  </a:ext>
                </a:extLst>
              </a:tr>
              <a:tr h="364452">
                <a:tc>
                  <a:txBody>
                    <a:bodyPr/>
                    <a:lstStyle/>
                    <a:p>
                      <a:r>
                        <a:rPr lang="en-AU" sz="1400" dirty="0">
                          <a:solidFill>
                            <a:schemeClr val="tx1"/>
                          </a:solidFill>
                        </a:rPr>
                        <a:t>             Create</a:t>
                      </a:r>
                      <a:r>
                        <a:rPr lang="en-AU" sz="1400" baseline="0" dirty="0">
                          <a:solidFill>
                            <a:schemeClr val="tx1"/>
                          </a:solidFill>
                        </a:rPr>
                        <a:t> a shared vision </a:t>
                      </a:r>
                      <a:endParaRPr lang="en-AU" sz="1400" dirty="0">
                        <a:solidFill>
                          <a:schemeClr val="tx1"/>
                        </a:solidFill>
                      </a:endParaRPr>
                    </a:p>
                  </a:txBody>
                  <a:tcPr/>
                </a:tc>
                <a:extLst>
                  <a:ext uri="{0D108BD9-81ED-4DB2-BD59-A6C34878D82A}">
                    <a16:rowId xmlns:a16="http://schemas.microsoft.com/office/drawing/2014/main" val="3093514565"/>
                  </a:ext>
                </a:extLst>
              </a:tr>
              <a:tr h="364452">
                <a:tc>
                  <a:txBody>
                    <a:bodyPr/>
                    <a:lstStyle/>
                    <a:p>
                      <a:r>
                        <a:rPr lang="en-AU" sz="1400" dirty="0">
                          <a:solidFill>
                            <a:schemeClr val="tx1"/>
                          </a:solidFill>
                        </a:rPr>
                        <a:t>             Understanding and prioritising</a:t>
                      </a:r>
                      <a:r>
                        <a:rPr lang="en-AU" sz="1400" baseline="0" dirty="0">
                          <a:solidFill>
                            <a:schemeClr val="tx1"/>
                          </a:solidFill>
                        </a:rPr>
                        <a:t> the needs of the learner </a:t>
                      </a:r>
                      <a:endParaRPr lang="en-AU" sz="1400" dirty="0">
                        <a:solidFill>
                          <a:schemeClr val="tx1"/>
                        </a:solidFill>
                      </a:endParaRPr>
                    </a:p>
                  </a:txBody>
                  <a:tcPr/>
                </a:tc>
                <a:extLst>
                  <a:ext uri="{0D108BD9-81ED-4DB2-BD59-A6C34878D82A}">
                    <a16:rowId xmlns:a16="http://schemas.microsoft.com/office/drawing/2014/main" val="2734138041"/>
                  </a:ext>
                </a:extLst>
              </a:tr>
              <a:tr h="364452">
                <a:tc>
                  <a:txBody>
                    <a:bodyPr/>
                    <a:lstStyle/>
                    <a:p>
                      <a:r>
                        <a:rPr lang="en-AU" sz="1400" dirty="0">
                          <a:solidFill>
                            <a:schemeClr val="tx1"/>
                          </a:solidFill>
                        </a:rPr>
                        <a:t>          </a:t>
                      </a:r>
                      <a:r>
                        <a:rPr lang="en-AU" sz="1400" baseline="0" dirty="0">
                          <a:solidFill>
                            <a:schemeClr val="tx1"/>
                          </a:solidFill>
                        </a:rPr>
                        <a:t>   Developing goals and key success indicators </a:t>
                      </a:r>
                      <a:endParaRPr lang="en-AU" sz="1400" dirty="0">
                        <a:solidFill>
                          <a:schemeClr val="tx1"/>
                        </a:solidFill>
                      </a:endParaRPr>
                    </a:p>
                  </a:txBody>
                  <a:tcPr/>
                </a:tc>
                <a:extLst>
                  <a:ext uri="{0D108BD9-81ED-4DB2-BD59-A6C34878D82A}">
                    <a16:rowId xmlns:a16="http://schemas.microsoft.com/office/drawing/2014/main" val="3499423382"/>
                  </a:ext>
                </a:extLst>
              </a:tr>
              <a:tr h="364452">
                <a:tc>
                  <a:txBody>
                    <a:bodyPr/>
                    <a:lstStyle/>
                    <a:p>
                      <a:r>
                        <a:rPr lang="en-AU" sz="1400" dirty="0">
                          <a:solidFill>
                            <a:schemeClr val="tx1"/>
                          </a:solidFill>
                        </a:rPr>
                        <a:t>             Collaboratively</a:t>
                      </a:r>
                      <a:r>
                        <a:rPr lang="en-AU" sz="1400" baseline="0" dirty="0">
                          <a:solidFill>
                            <a:schemeClr val="tx1"/>
                          </a:solidFill>
                        </a:rPr>
                        <a:t> develop strategies </a:t>
                      </a:r>
                      <a:endParaRPr lang="en-AU" sz="1400" dirty="0">
                        <a:solidFill>
                          <a:schemeClr val="tx1"/>
                        </a:solidFill>
                      </a:endParaRPr>
                    </a:p>
                  </a:txBody>
                  <a:tcPr/>
                </a:tc>
                <a:extLst>
                  <a:ext uri="{0D108BD9-81ED-4DB2-BD59-A6C34878D82A}">
                    <a16:rowId xmlns:a16="http://schemas.microsoft.com/office/drawing/2014/main" val="1042077254"/>
                  </a:ext>
                </a:extLst>
              </a:tr>
              <a:tr h="364452">
                <a:tc>
                  <a:txBody>
                    <a:bodyPr/>
                    <a:lstStyle/>
                    <a:p>
                      <a:r>
                        <a:rPr lang="en-AU" sz="1400" dirty="0">
                          <a:solidFill>
                            <a:schemeClr val="tx1"/>
                          </a:solidFill>
                        </a:rPr>
                        <a:t>             Actions to achieve strategies </a:t>
                      </a:r>
                    </a:p>
                  </a:txBody>
                  <a:tcPr/>
                </a:tc>
                <a:extLst>
                  <a:ext uri="{0D108BD9-81ED-4DB2-BD59-A6C34878D82A}">
                    <a16:rowId xmlns:a16="http://schemas.microsoft.com/office/drawing/2014/main" val="2692695334"/>
                  </a:ext>
                </a:extLst>
              </a:tr>
              <a:tr h="364452">
                <a:tc>
                  <a:txBody>
                    <a:bodyPr/>
                    <a:lstStyle/>
                    <a:p>
                      <a:r>
                        <a:rPr lang="en-AU" sz="1400" dirty="0">
                          <a:solidFill>
                            <a:schemeClr val="tx1"/>
                          </a:solidFill>
                        </a:rPr>
                        <a:t>             Supporting the team through implementation </a:t>
                      </a:r>
                    </a:p>
                  </a:txBody>
                  <a:tcPr/>
                </a:tc>
                <a:extLst>
                  <a:ext uri="{0D108BD9-81ED-4DB2-BD59-A6C34878D82A}">
                    <a16:rowId xmlns:a16="http://schemas.microsoft.com/office/drawing/2014/main" val="1692245708"/>
                  </a:ext>
                </a:extLst>
              </a:tr>
            </a:tbl>
          </a:graphicData>
        </a:graphic>
      </p:graphicFrame>
    </p:spTree>
    <p:extLst>
      <p:ext uri="{BB962C8B-B14F-4D97-AF65-F5344CB8AC3E}">
        <p14:creationId xmlns:p14="http://schemas.microsoft.com/office/powerpoint/2010/main" val="188239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6007676" cy="788333"/>
          </a:xfrm>
        </p:spPr>
        <p:txBody>
          <a:bodyPr>
            <a:normAutofit fontScale="90000"/>
          </a:bodyPr>
          <a:lstStyle/>
          <a:p>
            <a:pPr marL="177800">
              <a:spcBef>
                <a:spcPts val="300"/>
              </a:spcBef>
              <a:spcAft>
                <a:spcPts val="300"/>
              </a:spcAft>
            </a:pPr>
            <a:r>
              <a:rPr lang="en-AU" dirty="0"/>
              <a:t>An overview of the Plan and Coordinate Support phase</a:t>
            </a:r>
            <a:br>
              <a:rPr lang="en-AU" sz="1800" dirty="0"/>
            </a:br>
            <a:br>
              <a:rPr lang="en-AU" sz="1800" dirty="0"/>
            </a:br>
            <a:br>
              <a:rPr lang="en-AU" sz="1800" dirty="0"/>
            </a:br>
            <a:endParaRPr lang="en-AU" sz="1800" dirty="0"/>
          </a:p>
        </p:txBody>
      </p:sp>
      <p:sp>
        <p:nvSpPr>
          <p:cNvPr id="3" name="Content Placeholder 2"/>
          <p:cNvSpPr>
            <a:spLocks noGrp="1"/>
          </p:cNvSpPr>
          <p:nvPr>
            <p:ph idx="1"/>
          </p:nvPr>
        </p:nvSpPr>
        <p:spPr/>
        <p:txBody>
          <a:bodyPr/>
          <a:lstStyle/>
          <a:p>
            <a:pPr>
              <a:spcBef>
                <a:spcPts val="300"/>
              </a:spcBef>
              <a:spcAft>
                <a:spcPts val="300"/>
              </a:spcAft>
            </a:pPr>
            <a:br>
              <a:rPr lang="en-AU" sz="1400" dirty="0"/>
            </a:br>
            <a:r>
              <a:rPr lang="en-AU" sz="1400" b="1" dirty="0"/>
              <a:t>The aim of the Plan and Coordinate Support phase is to develop an</a:t>
            </a:r>
            <a:br>
              <a:rPr lang="en-AU" sz="1400" b="1" dirty="0"/>
            </a:br>
            <a:r>
              <a:rPr lang="en-AU" sz="1400" b="1" dirty="0"/>
              <a:t>individualised plan that will improve outcomes for the learner.</a:t>
            </a:r>
            <a:endParaRPr lang="en-AU" sz="1400" b="1" kern="0" dirty="0"/>
          </a:p>
          <a:p>
            <a:pPr>
              <a:spcBef>
                <a:spcPts val="300"/>
              </a:spcBef>
              <a:spcAft>
                <a:spcPts val="300"/>
              </a:spcAft>
            </a:pPr>
            <a:endParaRPr lang="en-AU" sz="1400" kern="0" dirty="0">
              <a:solidFill>
                <a:schemeClr val="accent5"/>
              </a:solidFill>
            </a:endParaRPr>
          </a:p>
          <a:p>
            <a:pPr>
              <a:spcBef>
                <a:spcPts val="300"/>
              </a:spcBef>
              <a:spcAft>
                <a:spcPts val="300"/>
              </a:spcAft>
            </a:pPr>
            <a:r>
              <a:rPr lang="en-AU" sz="1400" kern="0" dirty="0">
                <a:solidFill>
                  <a:schemeClr val="accent5"/>
                </a:solidFill>
              </a:rPr>
              <a:t>This module will look at:</a:t>
            </a:r>
          </a:p>
          <a:p>
            <a:pPr marL="342900" indent="-342900">
              <a:spcBef>
                <a:spcPts val="300"/>
              </a:spcBef>
              <a:spcAft>
                <a:spcPts val="300"/>
              </a:spcAft>
              <a:buFont typeface="Arial" panose="020B0604020202020204" pitchFamily="34" charset="0"/>
              <a:buChar char="•"/>
            </a:pPr>
            <a:r>
              <a:rPr lang="en-AU" sz="1400" kern="0" dirty="0">
                <a:solidFill>
                  <a:schemeClr val="accent5"/>
                </a:solidFill>
              </a:rPr>
              <a:t>how the team considers the information gathered in the extensive Analyse Needs phase</a:t>
            </a:r>
          </a:p>
          <a:p>
            <a:pPr marL="342900" indent="-342900">
              <a:spcBef>
                <a:spcPts val="300"/>
              </a:spcBef>
              <a:spcAft>
                <a:spcPts val="300"/>
              </a:spcAft>
              <a:buFont typeface="Arial" panose="020B0604020202020204" pitchFamily="34" charset="0"/>
              <a:buChar char="•"/>
            </a:pPr>
            <a:r>
              <a:rPr lang="en-AU" sz="1400" kern="0" dirty="0">
                <a:solidFill>
                  <a:schemeClr val="accent5"/>
                </a:solidFill>
              </a:rPr>
              <a:t>the long term goals or vision of the learner and how this is shared with others</a:t>
            </a:r>
          </a:p>
          <a:p>
            <a:pPr marL="342900" indent="-342900">
              <a:spcBef>
                <a:spcPts val="300"/>
              </a:spcBef>
              <a:spcAft>
                <a:spcPts val="300"/>
              </a:spcAft>
              <a:buFont typeface="Arial" panose="020B0604020202020204" pitchFamily="34" charset="0"/>
              <a:buChar char="•"/>
            </a:pPr>
            <a:r>
              <a:rPr lang="en-AU" sz="1400" kern="0" dirty="0">
                <a:solidFill>
                  <a:schemeClr val="accent5"/>
                </a:solidFill>
              </a:rPr>
              <a:t>the smaller achievable steps (short term goals) that can be planned </a:t>
            </a:r>
          </a:p>
          <a:p>
            <a:pPr marL="342900" indent="-342900">
              <a:spcBef>
                <a:spcPts val="300"/>
              </a:spcBef>
              <a:spcAft>
                <a:spcPts val="300"/>
              </a:spcAft>
              <a:buFont typeface="Arial" panose="020B0604020202020204" pitchFamily="34" charset="0"/>
              <a:buChar char="•"/>
            </a:pPr>
            <a:r>
              <a:rPr lang="en-AU" sz="1400" kern="0" dirty="0">
                <a:solidFill>
                  <a:schemeClr val="accent5"/>
                </a:solidFill>
              </a:rPr>
              <a:t>the most appropriate and feasible strategies that will assist the learner to achieve the goals</a:t>
            </a:r>
          </a:p>
          <a:p>
            <a:pPr marL="342900" indent="-342900">
              <a:spcBef>
                <a:spcPts val="300"/>
              </a:spcBef>
              <a:spcAft>
                <a:spcPts val="300"/>
              </a:spcAft>
              <a:buFont typeface="Arial" panose="020B0604020202020204" pitchFamily="34" charset="0"/>
              <a:buChar char="•"/>
            </a:pPr>
            <a:r>
              <a:rPr lang="en-AU" sz="1400" kern="0" dirty="0">
                <a:solidFill>
                  <a:schemeClr val="accent5"/>
                </a:solidFill>
              </a:rPr>
              <a:t>what success would look and feel like for the learner as goals are achieved</a:t>
            </a:r>
          </a:p>
          <a:p>
            <a:pPr marL="342900" indent="-342900">
              <a:spcBef>
                <a:spcPts val="300"/>
              </a:spcBef>
              <a:spcAft>
                <a:spcPts val="300"/>
              </a:spcAft>
              <a:buFont typeface="Arial" panose="020B0604020202020204" pitchFamily="34" charset="0"/>
              <a:buChar char="•"/>
            </a:pPr>
            <a:r>
              <a:rPr lang="en-AU" sz="1400" kern="0" dirty="0">
                <a:solidFill>
                  <a:schemeClr val="accent5"/>
                </a:solidFill>
              </a:rPr>
              <a:t>who will assist the learner at each stage to achieve the goals</a:t>
            </a:r>
          </a:p>
          <a:p>
            <a:pPr marL="342900" indent="-342900">
              <a:spcBef>
                <a:spcPts val="300"/>
              </a:spcBef>
              <a:spcAft>
                <a:spcPts val="300"/>
              </a:spcAft>
              <a:buFont typeface="Arial" panose="020B0604020202020204" pitchFamily="34" charset="0"/>
              <a:buChar char="•"/>
            </a:pPr>
            <a:r>
              <a:rPr lang="en-AU" sz="1400" kern="0" dirty="0">
                <a:solidFill>
                  <a:schemeClr val="accent5"/>
                </a:solidFill>
              </a:rPr>
              <a:t>how the team will coordinate support </a:t>
            </a:r>
          </a:p>
          <a:p>
            <a:pPr>
              <a:spcBef>
                <a:spcPts val="300"/>
              </a:spcBef>
              <a:spcAft>
                <a:spcPts val="300"/>
              </a:spcAft>
            </a:pPr>
            <a:endParaRPr lang="en-AU" kern="0" dirty="0"/>
          </a:p>
          <a:p>
            <a:endParaRPr lang="en-AU" dirty="0"/>
          </a:p>
        </p:txBody>
      </p:sp>
      <p:pic>
        <p:nvPicPr>
          <p:cNvPr id="7" name="Picture 6"/>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4" t="3797" b="1"/>
          <a:stretch/>
        </p:blipFill>
        <p:spPr bwMode="auto">
          <a:xfrm>
            <a:off x="6287658" y="142558"/>
            <a:ext cx="2812473" cy="1731010"/>
          </a:xfrm>
          <a:prstGeom prst="rect">
            <a:avLst/>
          </a:prstGeom>
          <a:noFill/>
          <a:ln>
            <a:solidFill>
              <a:schemeClr val="tx1"/>
            </a:solidFill>
          </a:ln>
          <a:extLst/>
        </p:spPr>
      </p:pic>
      <p:sp>
        <p:nvSpPr>
          <p:cNvPr id="11" name="Rounded Rectangle 10"/>
          <p:cNvSpPr/>
          <p:nvPr/>
        </p:nvSpPr>
        <p:spPr>
          <a:xfrm>
            <a:off x="7113878" y="1368425"/>
            <a:ext cx="810922" cy="47108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t>Plan &amp; Coordinate</a:t>
            </a:r>
          </a:p>
        </p:txBody>
      </p:sp>
      <p:sp>
        <p:nvSpPr>
          <p:cNvPr id="13" name="Right Arrow 12"/>
          <p:cNvSpPr/>
          <p:nvPr/>
        </p:nvSpPr>
        <p:spPr>
          <a:xfrm>
            <a:off x="6379588" y="1520824"/>
            <a:ext cx="616958" cy="21043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57381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Developing the plan </a:t>
            </a:r>
          </a:p>
        </p:txBody>
      </p:sp>
      <p:sp>
        <p:nvSpPr>
          <p:cNvPr id="3" name="Content Placeholder 2"/>
          <p:cNvSpPr>
            <a:spLocks noGrp="1"/>
          </p:cNvSpPr>
          <p:nvPr>
            <p:ph idx="1"/>
          </p:nvPr>
        </p:nvSpPr>
        <p:spPr>
          <a:xfrm>
            <a:off x="393241" y="1008063"/>
            <a:ext cx="4008283" cy="4608514"/>
          </a:xfrm>
        </p:spPr>
        <p:txBody>
          <a:bodyPr>
            <a:normAutofit/>
          </a:bodyPr>
          <a:lstStyle/>
          <a:p>
            <a:pPr>
              <a:spcBef>
                <a:spcPts val="300"/>
              </a:spcBef>
              <a:spcAft>
                <a:spcPts val="300"/>
              </a:spcAft>
            </a:pPr>
            <a:r>
              <a:rPr lang="en-AU" sz="1400" dirty="0">
                <a:solidFill>
                  <a:schemeClr val="accent5"/>
                </a:solidFill>
              </a:rPr>
              <a:t>The plan starts with the development of a </a:t>
            </a:r>
            <a:r>
              <a:rPr lang="en-AU" sz="1400" b="1" dirty="0">
                <a:solidFill>
                  <a:schemeClr val="accent5"/>
                </a:solidFill>
              </a:rPr>
              <a:t>vision</a:t>
            </a:r>
            <a:r>
              <a:rPr lang="en-AU" sz="1400" dirty="0">
                <a:solidFill>
                  <a:schemeClr val="accent5"/>
                </a:solidFill>
              </a:rPr>
              <a:t> of what the learner and family want to achieve. </a:t>
            </a:r>
          </a:p>
          <a:p>
            <a:pPr>
              <a:spcBef>
                <a:spcPts val="300"/>
              </a:spcBef>
              <a:spcAft>
                <a:spcPts val="300"/>
              </a:spcAft>
            </a:pPr>
            <a:r>
              <a:rPr lang="en-AU" sz="1400" dirty="0">
                <a:solidFill>
                  <a:schemeClr val="accent5"/>
                </a:solidFill>
              </a:rPr>
              <a:t>The team needs to understand the learner's current needs</a:t>
            </a:r>
            <a:r>
              <a:rPr lang="en-AU" sz="1400" b="1" dirty="0">
                <a:solidFill>
                  <a:schemeClr val="accent5"/>
                </a:solidFill>
              </a:rPr>
              <a:t> </a:t>
            </a:r>
            <a:r>
              <a:rPr lang="en-AU" sz="1400" dirty="0">
                <a:solidFill>
                  <a:schemeClr val="accent5"/>
                </a:solidFill>
              </a:rPr>
              <a:t>and set long term and short term </a:t>
            </a:r>
            <a:r>
              <a:rPr lang="en-AU" sz="1400" b="1" dirty="0">
                <a:solidFill>
                  <a:schemeClr val="accent5"/>
                </a:solidFill>
              </a:rPr>
              <a:t>goals</a:t>
            </a:r>
            <a:r>
              <a:rPr lang="en-AU" sz="1400" dirty="0">
                <a:solidFill>
                  <a:schemeClr val="accent5"/>
                </a:solidFill>
              </a:rPr>
              <a:t> to improve outcomes for the learner.</a:t>
            </a:r>
          </a:p>
          <a:p>
            <a:pPr>
              <a:spcBef>
                <a:spcPts val="300"/>
              </a:spcBef>
              <a:spcAft>
                <a:spcPts val="300"/>
              </a:spcAft>
            </a:pPr>
            <a:endParaRPr lang="en-AU" sz="1400" dirty="0">
              <a:solidFill>
                <a:schemeClr val="accent5"/>
              </a:solidFill>
            </a:endParaRPr>
          </a:p>
          <a:p>
            <a:pPr>
              <a:spcBef>
                <a:spcPts val="300"/>
              </a:spcBef>
              <a:spcAft>
                <a:spcPts val="300"/>
              </a:spcAft>
            </a:pPr>
            <a:r>
              <a:rPr lang="en-AU" sz="1400" dirty="0">
                <a:solidFill>
                  <a:schemeClr val="accent5"/>
                </a:solidFill>
              </a:rPr>
              <a:t>The plan involves:</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Setting a vision (long term goals) for the learner and family</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Understanding and prioritising the needs of the learner</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Developing short term goals and key success indicators with the team</a:t>
            </a:r>
          </a:p>
          <a:p>
            <a:pPr marL="285750" indent="-285750">
              <a:spcBef>
                <a:spcPts val="300"/>
              </a:spcBef>
              <a:spcAft>
                <a:spcPts val="300"/>
              </a:spcAft>
              <a:buFont typeface="Arial" panose="020B0604020202020204" pitchFamily="34" charset="0"/>
              <a:buChar char="•"/>
            </a:pPr>
            <a:r>
              <a:rPr lang="en-AU" sz="1400" kern="0" dirty="0">
                <a:solidFill>
                  <a:schemeClr val="accent5"/>
                </a:solidFill>
              </a:rPr>
              <a:t>Collaboratively developing strategies and allocating roles and responsibilities</a:t>
            </a:r>
          </a:p>
          <a:p>
            <a:endParaRPr lang="en-AU" dirty="0"/>
          </a:p>
        </p:txBody>
      </p:sp>
      <p:pic>
        <p:nvPicPr>
          <p:cNvPr id="4" name="Picture 3"/>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2234" t="3797" b="1"/>
          <a:stretch/>
        </p:blipFill>
        <p:spPr bwMode="auto">
          <a:xfrm>
            <a:off x="6287658" y="142558"/>
            <a:ext cx="2812473" cy="1731010"/>
          </a:xfrm>
          <a:prstGeom prst="rect">
            <a:avLst/>
          </a:prstGeom>
          <a:noFill/>
          <a:ln>
            <a:noFill/>
          </a:ln>
          <a:extLst/>
        </p:spPr>
      </p:pic>
      <p:sp>
        <p:nvSpPr>
          <p:cNvPr id="5" name="Rounded Rectangle 4"/>
          <p:cNvSpPr/>
          <p:nvPr/>
        </p:nvSpPr>
        <p:spPr>
          <a:xfrm>
            <a:off x="7113878" y="1368425"/>
            <a:ext cx="810922" cy="471082"/>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900" dirty="0"/>
              <a:t>Plan &amp; Coordinate</a:t>
            </a:r>
          </a:p>
        </p:txBody>
      </p:sp>
      <p:sp>
        <p:nvSpPr>
          <p:cNvPr id="6" name="Right Arrow 5"/>
          <p:cNvSpPr/>
          <p:nvPr/>
        </p:nvSpPr>
        <p:spPr>
          <a:xfrm>
            <a:off x="6379588" y="1520824"/>
            <a:ext cx="616958" cy="210433"/>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8" name="Group 7"/>
          <p:cNvGrpSpPr/>
          <p:nvPr/>
        </p:nvGrpSpPr>
        <p:grpSpPr>
          <a:xfrm>
            <a:off x="4572000" y="2253406"/>
            <a:ext cx="4350161" cy="2921455"/>
            <a:chOff x="3848667" y="1815152"/>
            <a:chExt cx="4810258" cy="2921455"/>
          </a:xfrm>
          <a:solidFill>
            <a:schemeClr val="bg2">
              <a:lumMod val="60000"/>
              <a:lumOff val="40000"/>
            </a:schemeClr>
          </a:solidFill>
        </p:grpSpPr>
        <p:sp>
          <p:nvSpPr>
            <p:cNvPr id="9" name="Right Arrow 1"/>
            <p:cNvSpPr/>
            <p:nvPr/>
          </p:nvSpPr>
          <p:spPr bwMode="auto">
            <a:xfrm>
              <a:off x="3848668" y="1815152"/>
              <a:ext cx="4771494" cy="819836"/>
            </a:xfrm>
            <a:prstGeom prst="rightArrow">
              <a:avLst/>
            </a:prstGeom>
            <a:solidFill>
              <a:schemeClr val="tx1">
                <a:lumMod val="60000"/>
                <a:lumOff val="40000"/>
              </a:schemeClr>
            </a:solidFill>
            <a:ln w="9525"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a:ln>
                    <a:noFill/>
                  </a:ln>
                  <a:solidFill>
                    <a:schemeClr val="bg1"/>
                  </a:solidFill>
                  <a:effectLst/>
                  <a:latin typeface="Arial" charset="0"/>
                  <a:ea typeface="ＭＳ Ｐゴシック" pitchFamily="-80" charset="-128"/>
                </a:rPr>
                <a:t>Vision</a:t>
              </a:r>
            </a:p>
          </p:txBody>
        </p:sp>
        <p:sp>
          <p:nvSpPr>
            <p:cNvPr id="10" name="Right Arrow 3"/>
            <p:cNvSpPr/>
            <p:nvPr/>
          </p:nvSpPr>
          <p:spPr bwMode="auto">
            <a:xfrm>
              <a:off x="4871131" y="2231474"/>
              <a:ext cx="3749031" cy="819836"/>
            </a:xfrm>
            <a:prstGeom prst="rightArrow">
              <a:avLst/>
            </a:prstGeom>
            <a:solidFill>
              <a:schemeClr val="tx1">
                <a:lumMod val="60000"/>
                <a:lumOff val="40000"/>
              </a:schemeClr>
            </a:solidFill>
            <a:ln w="9525"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a:ln>
                    <a:noFill/>
                  </a:ln>
                  <a:solidFill>
                    <a:schemeClr val="bg1"/>
                  </a:solidFill>
                  <a:effectLst/>
                  <a:latin typeface="Arial" charset="0"/>
                  <a:ea typeface="ＭＳ Ｐゴシック" pitchFamily="-80" charset="-128"/>
                </a:rPr>
                <a:t>Goals</a:t>
              </a:r>
            </a:p>
          </p:txBody>
        </p:sp>
        <p:sp>
          <p:nvSpPr>
            <p:cNvPr id="11" name="Right Arrow 4"/>
            <p:cNvSpPr/>
            <p:nvPr/>
          </p:nvSpPr>
          <p:spPr bwMode="auto">
            <a:xfrm>
              <a:off x="5893594" y="2634986"/>
              <a:ext cx="2726568" cy="819836"/>
            </a:xfrm>
            <a:prstGeom prst="rightArrow">
              <a:avLst/>
            </a:prstGeom>
            <a:solidFill>
              <a:schemeClr val="tx1">
                <a:lumMod val="60000"/>
                <a:lumOff val="40000"/>
              </a:schemeClr>
            </a:solidFill>
            <a:ln w="9525"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a:ln>
                    <a:noFill/>
                  </a:ln>
                  <a:solidFill>
                    <a:schemeClr val="bg1"/>
                  </a:solidFill>
                  <a:effectLst/>
                  <a:latin typeface="Arial" charset="0"/>
                  <a:ea typeface="ＭＳ Ｐゴシック" pitchFamily="-80" charset="-128"/>
                </a:rPr>
                <a:t>Strategies</a:t>
              </a:r>
            </a:p>
          </p:txBody>
        </p:sp>
        <p:sp>
          <p:nvSpPr>
            <p:cNvPr id="12" name="Right Arrow 5"/>
            <p:cNvSpPr/>
            <p:nvPr/>
          </p:nvSpPr>
          <p:spPr bwMode="auto">
            <a:xfrm>
              <a:off x="6954820" y="3038498"/>
              <a:ext cx="1704105" cy="819836"/>
            </a:xfrm>
            <a:prstGeom prst="rightArrow">
              <a:avLst/>
            </a:prstGeom>
            <a:solidFill>
              <a:schemeClr val="tx1">
                <a:lumMod val="60000"/>
                <a:lumOff val="40000"/>
              </a:schemeClr>
            </a:solidFill>
            <a:ln w="9525"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2400" b="1" i="0" u="none" strike="noStrike" cap="none" normalizeH="0" baseline="0" dirty="0">
                  <a:ln>
                    <a:noFill/>
                  </a:ln>
                  <a:solidFill>
                    <a:schemeClr val="bg1"/>
                  </a:solidFill>
                  <a:effectLst/>
                  <a:latin typeface="Arial" charset="0"/>
                  <a:ea typeface="ＭＳ Ｐゴシック" pitchFamily="-80" charset="-128"/>
                </a:rPr>
                <a:t>Actions</a:t>
              </a:r>
            </a:p>
          </p:txBody>
        </p:sp>
        <p:sp>
          <p:nvSpPr>
            <p:cNvPr id="13" name="Rectangle 15"/>
            <p:cNvSpPr/>
            <p:nvPr/>
          </p:nvSpPr>
          <p:spPr bwMode="auto">
            <a:xfrm>
              <a:off x="3848668" y="2448451"/>
              <a:ext cx="1022463" cy="1090433"/>
            </a:xfrm>
            <a:prstGeom prst="rect">
              <a:avLst/>
            </a:prstGeom>
            <a:grpFill/>
            <a:ln w="9525"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ＭＳ Ｐゴシック" pitchFamily="-80" charset="-128"/>
              </a:endParaRPr>
            </a:p>
          </p:txBody>
        </p:sp>
        <p:sp>
          <p:nvSpPr>
            <p:cNvPr id="14" name="Rectangle 19"/>
            <p:cNvSpPr/>
            <p:nvPr/>
          </p:nvSpPr>
          <p:spPr bwMode="auto">
            <a:xfrm>
              <a:off x="6954820" y="3646174"/>
              <a:ext cx="1022463" cy="1090433"/>
            </a:xfrm>
            <a:prstGeom prst="rect">
              <a:avLst/>
            </a:prstGeom>
            <a:grpFill/>
            <a:ln w="9525"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ＭＳ Ｐゴシック" pitchFamily="-80" charset="-128"/>
              </a:endParaRPr>
            </a:p>
          </p:txBody>
        </p:sp>
        <p:sp>
          <p:nvSpPr>
            <p:cNvPr id="15" name="Rectangle 20"/>
            <p:cNvSpPr/>
            <p:nvPr/>
          </p:nvSpPr>
          <p:spPr bwMode="auto">
            <a:xfrm>
              <a:off x="4879318" y="2839148"/>
              <a:ext cx="1022463" cy="1090433"/>
            </a:xfrm>
            <a:prstGeom prst="rect">
              <a:avLst/>
            </a:prstGeom>
            <a:grpFill/>
            <a:ln w="9525"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ＭＳ Ｐゴシック" pitchFamily="-80" charset="-128"/>
              </a:endParaRPr>
            </a:p>
          </p:txBody>
        </p:sp>
        <p:sp>
          <p:nvSpPr>
            <p:cNvPr id="16" name="Rectangle 21"/>
            <p:cNvSpPr/>
            <p:nvPr/>
          </p:nvSpPr>
          <p:spPr bwMode="auto">
            <a:xfrm>
              <a:off x="5905787" y="3246930"/>
              <a:ext cx="1044000" cy="1090433"/>
            </a:xfrm>
            <a:prstGeom prst="rect">
              <a:avLst/>
            </a:prstGeom>
            <a:grpFill/>
            <a:ln w="9525" cap="flat" cmpd="sng" algn="ctr">
              <a:solidFill>
                <a:schemeClr val="bg2">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Arial" charset="0"/>
                <a:ea typeface="ＭＳ Ｐゴシック" pitchFamily="-80" charset="-128"/>
              </a:endParaRPr>
            </a:p>
          </p:txBody>
        </p:sp>
        <p:sp>
          <p:nvSpPr>
            <p:cNvPr id="17" name="TextBox 22"/>
            <p:cNvSpPr txBox="1"/>
            <p:nvPr/>
          </p:nvSpPr>
          <p:spPr>
            <a:xfrm>
              <a:off x="3848667" y="2441130"/>
              <a:ext cx="1022463" cy="1097754"/>
            </a:xfrm>
            <a:prstGeom prst="rect">
              <a:avLst/>
            </a:prstGeom>
            <a:grpFill/>
            <a:ln>
              <a:solidFill>
                <a:schemeClr val="bg2">
                  <a:lumMod val="20000"/>
                  <a:lumOff val="80000"/>
                </a:schemeClr>
              </a:solidFill>
            </a:ln>
          </p:spPr>
          <p:txBody>
            <a:bodyPr wrap="square" rtlCol="0">
              <a:spAutoFit/>
            </a:bodyPr>
            <a:lstStyle/>
            <a:p>
              <a:r>
                <a:rPr lang="en-AU" sz="1400" dirty="0"/>
                <a:t>What do we want the future to look like?</a:t>
              </a:r>
            </a:p>
          </p:txBody>
        </p:sp>
        <p:sp>
          <p:nvSpPr>
            <p:cNvPr id="18" name="TextBox 23"/>
            <p:cNvSpPr txBox="1"/>
            <p:nvPr/>
          </p:nvSpPr>
          <p:spPr>
            <a:xfrm>
              <a:off x="4896973" y="2876256"/>
              <a:ext cx="1022463" cy="693318"/>
            </a:xfrm>
            <a:prstGeom prst="rect">
              <a:avLst/>
            </a:prstGeom>
            <a:grpFill/>
            <a:ln>
              <a:solidFill>
                <a:schemeClr val="bg2">
                  <a:lumMod val="20000"/>
                  <a:lumOff val="80000"/>
                </a:schemeClr>
              </a:solidFill>
            </a:ln>
          </p:spPr>
          <p:txBody>
            <a:bodyPr wrap="square" rtlCol="0">
              <a:spAutoFit/>
            </a:bodyPr>
            <a:lstStyle/>
            <a:p>
              <a:r>
                <a:rPr lang="en-AU" sz="1400" dirty="0"/>
                <a:t>What do we want to achieve?</a:t>
              </a:r>
            </a:p>
          </p:txBody>
        </p:sp>
        <p:sp>
          <p:nvSpPr>
            <p:cNvPr id="19" name="TextBox 24"/>
            <p:cNvSpPr txBox="1"/>
            <p:nvPr/>
          </p:nvSpPr>
          <p:spPr>
            <a:xfrm>
              <a:off x="5932357" y="3247726"/>
              <a:ext cx="1022463" cy="693318"/>
            </a:xfrm>
            <a:prstGeom prst="rect">
              <a:avLst/>
            </a:prstGeom>
            <a:grpFill/>
            <a:ln>
              <a:solidFill>
                <a:schemeClr val="bg2">
                  <a:lumMod val="20000"/>
                  <a:lumOff val="80000"/>
                </a:schemeClr>
              </a:solidFill>
            </a:ln>
          </p:spPr>
          <p:txBody>
            <a:bodyPr wrap="square" rtlCol="0">
              <a:spAutoFit/>
            </a:bodyPr>
            <a:lstStyle/>
            <a:p>
              <a:r>
                <a:rPr lang="en-AU" sz="1400" dirty="0"/>
                <a:t>How will we achieve it?</a:t>
              </a:r>
            </a:p>
          </p:txBody>
        </p:sp>
        <p:sp>
          <p:nvSpPr>
            <p:cNvPr id="20" name="TextBox 25"/>
            <p:cNvSpPr txBox="1"/>
            <p:nvPr/>
          </p:nvSpPr>
          <p:spPr>
            <a:xfrm>
              <a:off x="6941899" y="3646970"/>
              <a:ext cx="1022463" cy="491100"/>
            </a:xfrm>
            <a:prstGeom prst="rect">
              <a:avLst/>
            </a:prstGeom>
            <a:grpFill/>
            <a:ln>
              <a:solidFill>
                <a:schemeClr val="bg2">
                  <a:lumMod val="20000"/>
                  <a:lumOff val="80000"/>
                </a:schemeClr>
              </a:solidFill>
            </a:ln>
          </p:spPr>
          <p:txBody>
            <a:bodyPr wrap="square" rtlCol="0">
              <a:spAutoFit/>
            </a:bodyPr>
            <a:lstStyle/>
            <a:p>
              <a:r>
                <a:rPr lang="en-AU" sz="1400" dirty="0"/>
                <a:t>Who will do what?</a:t>
              </a:r>
            </a:p>
          </p:txBody>
        </p:sp>
      </p:grpSp>
    </p:spTree>
    <p:extLst>
      <p:ext uri="{BB962C8B-B14F-4D97-AF65-F5344CB8AC3E}">
        <p14:creationId xmlns:p14="http://schemas.microsoft.com/office/powerpoint/2010/main" val="208308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Developing the Individual Education Plan</a:t>
            </a:r>
          </a:p>
        </p:txBody>
      </p:sp>
      <p:sp>
        <p:nvSpPr>
          <p:cNvPr id="3" name="Content Placeholder 2"/>
          <p:cNvSpPr>
            <a:spLocks noGrp="1"/>
          </p:cNvSpPr>
          <p:nvPr>
            <p:ph idx="1"/>
          </p:nvPr>
        </p:nvSpPr>
        <p:spPr>
          <a:xfrm>
            <a:off x="323850" y="734291"/>
            <a:ext cx="8129034" cy="5395047"/>
          </a:xfrm>
        </p:spPr>
        <p:txBody>
          <a:bodyPr>
            <a:normAutofit/>
          </a:bodyPr>
          <a:lstStyle/>
          <a:p>
            <a:pPr>
              <a:spcBef>
                <a:spcPts val="300"/>
              </a:spcBef>
              <a:spcAft>
                <a:spcPts val="600"/>
              </a:spcAft>
            </a:pPr>
            <a:endParaRPr lang="en-AU" b="1" dirty="0"/>
          </a:p>
          <a:p>
            <a:pPr>
              <a:spcBef>
                <a:spcPts val="300"/>
              </a:spcBef>
              <a:spcAft>
                <a:spcPts val="600"/>
              </a:spcAft>
            </a:pPr>
            <a:r>
              <a:rPr lang="en-AU" sz="1400" b="1" dirty="0"/>
              <a:t>An effective plan clearly outlines the goals, timelines and supports for the learner; and allows for feedback at the end of each stage.</a:t>
            </a:r>
          </a:p>
          <a:p>
            <a:pPr>
              <a:spcBef>
                <a:spcPts val="300"/>
              </a:spcBef>
              <a:spcAft>
                <a:spcPts val="600"/>
              </a:spcAft>
            </a:pPr>
            <a:endParaRPr lang="en-AU" sz="1400" b="1" dirty="0"/>
          </a:p>
          <a:p>
            <a:pPr>
              <a:spcBef>
                <a:spcPts val="0"/>
              </a:spcBef>
              <a:spcAft>
                <a:spcPts val="600"/>
              </a:spcAft>
            </a:pPr>
            <a:r>
              <a:rPr lang="en-AU" sz="1400" dirty="0">
                <a:solidFill>
                  <a:schemeClr val="accent5"/>
                </a:solidFill>
              </a:rPr>
              <a:t>The </a:t>
            </a:r>
            <a:r>
              <a:rPr lang="en-AU" sz="1400" b="1" dirty="0">
                <a:solidFill>
                  <a:schemeClr val="accent5"/>
                </a:solidFill>
              </a:rPr>
              <a:t>Individual Education Plan </a:t>
            </a:r>
            <a:r>
              <a:rPr lang="en-AU" sz="1400" dirty="0">
                <a:solidFill>
                  <a:schemeClr val="accent5"/>
                </a:solidFill>
              </a:rPr>
              <a:t>should be a cumulative document that clearly shows: </a:t>
            </a:r>
          </a:p>
          <a:p>
            <a:pPr marL="342900" indent="-342900">
              <a:spcBef>
                <a:spcPts val="0"/>
              </a:spcBef>
              <a:spcAft>
                <a:spcPts val="600"/>
              </a:spcAft>
              <a:buFont typeface="Arial" panose="020B0604020202020204" pitchFamily="34" charset="0"/>
              <a:buChar char="•"/>
            </a:pPr>
            <a:r>
              <a:rPr lang="en-AU" sz="1400" dirty="0">
                <a:solidFill>
                  <a:schemeClr val="accent5"/>
                </a:solidFill>
              </a:rPr>
              <a:t>the learner’s goals at the beginning of each stage </a:t>
            </a:r>
          </a:p>
          <a:p>
            <a:pPr marL="342900" indent="-342900">
              <a:spcBef>
                <a:spcPts val="0"/>
              </a:spcBef>
              <a:spcAft>
                <a:spcPts val="600"/>
              </a:spcAft>
              <a:buFont typeface="Arial" panose="020B0604020202020204" pitchFamily="34" charset="0"/>
              <a:buChar char="•"/>
            </a:pPr>
            <a:r>
              <a:rPr lang="en-AU" sz="1400" dirty="0">
                <a:solidFill>
                  <a:schemeClr val="accent5"/>
                </a:solidFill>
              </a:rPr>
              <a:t>the feedback from the team on the effectiveness of the strategies and actions </a:t>
            </a:r>
            <a:endParaRPr lang="en-AU" sz="1400" b="1" dirty="0">
              <a:solidFill>
                <a:schemeClr val="accent5"/>
              </a:solidFill>
            </a:endParaRPr>
          </a:p>
          <a:p>
            <a:pPr>
              <a:spcBef>
                <a:spcPts val="0"/>
              </a:spcBef>
              <a:spcAft>
                <a:spcPts val="600"/>
              </a:spcAft>
            </a:pPr>
            <a:r>
              <a:rPr lang="en-AU" sz="1400" dirty="0">
                <a:solidFill>
                  <a:schemeClr val="accent5"/>
                </a:solidFill>
              </a:rPr>
              <a:t>Plans put in place in isolation from the learner will generally alienate the learner from the process. They will feel being ‘done to’ and will not feel connected to the plan.</a:t>
            </a:r>
          </a:p>
          <a:p>
            <a:pPr>
              <a:spcBef>
                <a:spcPts val="0"/>
              </a:spcBef>
              <a:spcAft>
                <a:spcPts val="600"/>
              </a:spcAft>
            </a:pPr>
            <a:r>
              <a:rPr lang="en-AU" sz="1400" dirty="0">
                <a:solidFill>
                  <a:schemeClr val="accent5"/>
                </a:solidFill>
              </a:rPr>
              <a:t>To make this an enabling process, the learner needs to be involved throughout. This involvement, of course, will be adjusted to suit the age and capabilities of the learner. He/she will provide information related to their needs and wants, and this will encourage their commitment to the vision, goals, strategies and actions.</a:t>
            </a:r>
          </a:p>
          <a:p>
            <a:pPr>
              <a:spcBef>
                <a:spcPts val="0"/>
              </a:spcBef>
              <a:spcAft>
                <a:spcPts val="600"/>
              </a:spcAft>
            </a:pPr>
            <a:r>
              <a:rPr lang="en-AU" sz="1400" dirty="0">
                <a:solidFill>
                  <a:schemeClr val="accent5"/>
                </a:solidFill>
              </a:rPr>
              <a:t>The team should agree to when a review meeting will take place. Feedback from the learner and team will form part of the Monitor &amp; Evaluate phase of the Team Around the Learner approach. </a:t>
            </a:r>
          </a:p>
          <a:p>
            <a:pPr>
              <a:spcBef>
                <a:spcPts val="600"/>
              </a:spcBef>
            </a:pPr>
            <a:r>
              <a:rPr lang="en-AU" sz="1400" b="1" dirty="0"/>
              <a:t>Resources</a:t>
            </a:r>
            <a:r>
              <a:rPr lang="en-AU" sz="1400" b="1" dirty="0">
                <a:solidFill>
                  <a:schemeClr val="accent5"/>
                </a:solidFill>
              </a:rPr>
              <a:t> </a:t>
            </a:r>
          </a:p>
          <a:p>
            <a:pPr>
              <a:spcAft>
                <a:spcPts val="600"/>
              </a:spcAft>
            </a:pPr>
            <a:r>
              <a:rPr lang="en-AU" sz="1400" dirty="0">
                <a:solidFill>
                  <a:schemeClr val="accent5"/>
                </a:solidFill>
              </a:rPr>
              <a:t>Individual Education Plan</a:t>
            </a:r>
            <a:endParaRPr lang="en-AU" sz="1400" b="1" dirty="0">
              <a:solidFill>
                <a:schemeClr val="accent5"/>
              </a:solidFill>
            </a:endParaRPr>
          </a:p>
          <a:p>
            <a:endParaRPr lang="en-AU" dirty="0"/>
          </a:p>
        </p:txBody>
      </p:sp>
    </p:spTree>
    <p:extLst>
      <p:ext uri="{BB962C8B-B14F-4D97-AF65-F5344CB8AC3E}">
        <p14:creationId xmlns:p14="http://schemas.microsoft.com/office/powerpoint/2010/main" val="44771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1800" dirty="0"/>
              <a:t>Creating a shared vision – long term goals</a:t>
            </a:r>
          </a:p>
        </p:txBody>
      </p:sp>
      <p:sp>
        <p:nvSpPr>
          <p:cNvPr id="3" name="Content Placeholder 2"/>
          <p:cNvSpPr>
            <a:spLocks noGrp="1"/>
          </p:cNvSpPr>
          <p:nvPr>
            <p:ph idx="1"/>
          </p:nvPr>
        </p:nvSpPr>
        <p:spPr>
          <a:xfrm>
            <a:off x="323851" y="1053758"/>
            <a:ext cx="5813713" cy="5075580"/>
          </a:xfrm>
        </p:spPr>
        <p:txBody>
          <a:bodyPr>
            <a:normAutofit/>
          </a:bodyPr>
          <a:lstStyle/>
          <a:p>
            <a:r>
              <a:rPr lang="en-AU" sz="1400" b="1" dirty="0"/>
              <a:t>The team should create some long term goals with the learner that clearly outline a shared vision for the future.</a:t>
            </a:r>
          </a:p>
          <a:p>
            <a:endParaRPr lang="en-AU" sz="1400" b="1" dirty="0"/>
          </a:p>
          <a:p>
            <a:pPr>
              <a:spcBef>
                <a:spcPts val="300"/>
              </a:spcBef>
              <a:spcAft>
                <a:spcPts val="300"/>
              </a:spcAft>
            </a:pPr>
            <a:r>
              <a:rPr lang="en-AU" sz="1400" dirty="0">
                <a:solidFill>
                  <a:schemeClr val="accent5"/>
                </a:solidFill>
              </a:rPr>
              <a:t>The following outlines a process for facilitating a discussion on the development of the vision:</a:t>
            </a:r>
          </a:p>
          <a:p>
            <a:pPr marL="285750" indent="-285750">
              <a:spcBef>
                <a:spcPts val="300"/>
              </a:spcBef>
              <a:spcAft>
                <a:spcPts val="300"/>
              </a:spcAft>
              <a:buFont typeface="Arial" panose="020B0604020202020204" pitchFamily="34" charset="0"/>
              <a:buChar char="•"/>
            </a:pPr>
            <a:r>
              <a:rPr lang="en-AU" sz="1400" dirty="0">
                <a:solidFill>
                  <a:schemeClr val="accent5"/>
                </a:solidFill>
              </a:rPr>
              <a:t>the learner and family should be given the opportunity to present their views on what they think the vision should look like</a:t>
            </a:r>
          </a:p>
          <a:p>
            <a:pPr marL="285750" indent="-285750">
              <a:spcBef>
                <a:spcPts val="300"/>
              </a:spcBef>
              <a:spcAft>
                <a:spcPts val="300"/>
              </a:spcAft>
              <a:buFont typeface="Arial" panose="020B0604020202020204" pitchFamily="34" charset="0"/>
              <a:buChar char="•"/>
            </a:pPr>
            <a:r>
              <a:rPr lang="en-AU" sz="1400" dirty="0">
                <a:solidFill>
                  <a:schemeClr val="accent5"/>
                </a:solidFill>
              </a:rPr>
              <a:t>refer to the comprehensive Analyse Needs phase</a:t>
            </a:r>
          </a:p>
          <a:p>
            <a:pPr marL="285750" indent="-285750">
              <a:spcBef>
                <a:spcPts val="300"/>
              </a:spcBef>
              <a:spcAft>
                <a:spcPts val="300"/>
              </a:spcAft>
              <a:buFont typeface="Arial" panose="020B0604020202020204" pitchFamily="34" charset="0"/>
              <a:buChar char="•"/>
            </a:pPr>
            <a:r>
              <a:rPr lang="en-AU" sz="1400" dirty="0">
                <a:solidFill>
                  <a:schemeClr val="accent5"/>
                </a:solidFill>
              </a:rPr>
              <a:t>the team should collaboratively add their input</a:t>
            </a:r>
          </a:p>
          <a:p>
            <a:pPr marL="285750" indent="-285750">
              <a:spcBef>
                <a:spcPts val="300"/>
              </a:spcBef>
              <a:spcAft>
                <a:spcPts val="300"/>
              </a:spcAft>
              <a:buFont typeface="Arial" panose="020B0604020202020204" pitchFamily="34" charset="0"/>
              <a:buChar char="•"/>
            </a:pPr>
            <a:r>
              <a:rPr lang="en-AU" sz="1400" dirty="0">
                <a:solidFill>
                  <a:schemeClr val="accent5"/>
                </a:solidFill>
              </a:rPr>
              <a:t>the learner should agree on what the vision will be</a:t>
            </a:r>
          </a:p>
          <a:p>
            <a:pPr marL="285750" indent="-285750">
              <a:spcBef>
                <a:spcPts val="300"/>
              </a:spcBef>
              <a:spcAft>
                <a:spcPts val="300"/>
              </a:spcAft>
              <a:buFont typeface="Arial" panose="020B0604020202020204" pitchFamily="34" charset="0"/>
              <a:buChar char="•"/>
            </a:pPr>
            <a:r>
              <a:rPr lang="en-AU" sz="1400" dirty="0">
                <a:solidFill>
                  <a:schemeClr val="accent5"/>
                </a:solidFill>
              </a:rPr>
              <a:t>the vision should be clear and simple and summarised into 1-2 sentences </a:t>
            </a:r>
          </a:p>
          <a:p>
            <a:pPr marL="285750" indent="-285750">
              <a:spcBef>
                <a:spcPts val="300"/>
              </a:spcBef>
              <a:spcAft>
                <a:spcPts val="300"/>
              </a:spcAft>
              <a:buFont typeface="Arial" panose="020B0604020202020204" pitchFamily="34" charset="0"/>
              <a:buChar char="•"/>
            </a:pPr>
            <a:r>
              <a:rPr lang="en-AU" sz="1400" dirty="0">
                <a:solidFill>
                  <a:schemeClr val="accent5"/>
                </a:solidFill>
              </a:rPr>
              <a:t>the Lead Professional should capture the vision in the plan</a:t>
            </a:r>
          </a:p>
          <a:p>
            <a:pPr marL="285750" indent="-285750">
              <a:spcBef>
                <a:spcPts val="300"/>
              </a:spcBef>
              <a:spcAft>
                <a:spcPts val="300"/>
              </a:spcAft>
              <a:buFont typeface="Arial" panose="020B0604020202020204" pitchFamily="34" charset="0"/>
              <a:buChar char="•"/>
            </a:pPr>
            <a:r>
              <a:rPr lang="en-AU" sz="1400" dirty="0">
                <a:solidFill>
                  <a:schemeClr val="accent5"/>
                </a:solidFill>
              </a:rPr>
              <a:t>to understand how to get the learner and family to where they want to be, their current needs should be identified. </a:t>
            </a:r>
          </a:p>
          <a:p>
            <a:pPr>
              <a:spcBef>
                <a:spcPts val="300"/>
              </a:spcBef>
              <a:spcAft>
                <a:spcPts val="300"/>
              </a:spcAft>
            </a:pPr>
            <a:endParaRPr lang="en-AU" sz="1400" dirty="0"/>
          </a:p>
          <a:p>
            <a:pPr>
              <a:spcBef>
                <a:spcPts val="300"/>
              </a:spcBef>
              <a:spcAft>
                <a:spcPts val="300"/>
              </a:spcAft>
            </a:pPr>
            <a:r>
              <a:rPr lang="en-AU" sz="1400" dirty="0">
                <a:solidFill>
                  <a:schemeClr val="accent5"/>
                </a:solidFill>
              </a:rPr>
              <a:t>This should guide the development of the goals, strategies and actions for the learner.</a:t>
            </a:r>
          </a:p>
          <a:p>
            <a:endParaRPr lang="en-AU" sz="1400" dirty="0"/>
          </a:p>
          <a:p>
            <a:endParaRPr lang="en-AU" sz="1400" dirty="0"/>
          </a:p>
        </p:txBody>
      </p:sp>
      <p:grpSp>
        <p:nvGrpSpPr>
          <p:cNvPr id="4" name="Group 39"/>
          <p:cNvGrpSpPr/>
          <p:nvPr/>
        </p:nvGrpSpPr>
        <p:grpSpPr>
          <a:xfrm>
            <a:off x="7110485" y="122797"/>
            <a:ext cx="1892119" cy="1160065"/>
            <a:chOff x="7110485" y="122797"/>
            <a:chExt cx="1892119" cy="1160065"/>
          </a:xfrm>
        </p:grpSpPr>
        <p:sp>
          <p:nvSpPr>
            <p:cNvPr id="5" name="Right Arrow 29"/>
            <p:cNvSpPr/>
            <p:nvPr/>
          </p:nvSpPr>
          <p:spPr bwMode="auto">
            <a:xfrm>
              <a:off x="7110485" y="122797"/>
              <a:ext cx="1834633" cy="465481"/>
            </a:xfrm>
            <a:prstGeom prst="rightArrow">
              <a:avLst/>
            </a:prstGeom>
            <a:solidFill>
              <a:schemeClr val="tx1"/>
            </a:solidFill>
            <a:ln w="9525" cap="flat" cmpd="sng" algn="ctr">
              <a:solidFill>
                <a:schemeClr val="tx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solidFill>
                    <a:schemeClr val="bg1"/>
                  </a:solidFill>
                  <a:effectLst/>
                  <a:latin typeface="Arial" charset="0"/>
                  <a:ea typeface="ＭＳ Ｐゴシック" pitchFamily="-80" charset="-128"/>
                </a:rPr>
                <a:t>Vision</a:t>
              </a:r>
            </a:p>
          </p:txBody>
        </p:sp>
        <p:sp>
          <p:nvSpPr>
            <p:cNvPr id="6" name="Right Arrow 30"/>
            <p:cNvSpPr/>
            <p:nvPr/>
          </p:nvSpPr>
          <p:spPr bwMode="auto">
            <a:xfrm>
              <a:off x="7503621" y="359174"/>
              <a:ext cx="1441497" cy="465481"/>
            </a:xfrm>
            <a:prstGeom prst="rightArrow">
              <a:avLst/>
            </a:prstGeom>
            <a:solidFill>
              <a:schemeClr val="bg1"/>
            </a:solidFill>
            <a:ln w="9525" cap="flat" cmpd="sng" algn="ctr">
              <a:solidFill>
                <a:schemeClr val="tx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Goals</a:t>
              </a:r>
            </a:p>
          </p:txBody>
        </p:sp>
        <p:sp>
          <p:nvSpPr>
            <p:cNvPr id="7" name="Right Arrow 31"/>
            <p:cNvSpPr/>
            <p:nvPr/>
          </p:nvSpPr>
          <p:spPr bwMode="auto">
            <a:xfrm>
              <a:off x="7896756" y="588277"/>
              <a:ext cx="1048362" cy="465481"/>
            </a:xfrm>
            <a:prstGeom prst="rightArrow">
              <a:avLst/>
            </a:prstGeom>
            <a:solidFill>
              <a:schemeClr val="bg1"/>
            </a:solidFill>
            <a:ln w="9525" cap="flat" cmpd="sng" algn="ctr">
              <a:solidFill>
                <a:schemeClr val="tx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Strategies</a:t>
              </a:r>
            </a:p>
          </p:txBody>
        </p:sp>
        <p:sp>
          <p:nvSpPr>
            <p:cNvPr id="8" name="Right Arrow 32"/>
            <p:cNvSpPr/>
            <p:nvPr/>
          </p:nvSpPr>
          <p:spPr bwMode="auto">
            <a:xfrm>
              <a:off x="8224369" y="817381"/>
              <a:ext cx="778235" cy="465481"/>
            </a:xfrm>
            <a:prstGeom prst="rightArrow">
              <a:avLst/>
            </a:prstGeom>
            <a:solidFill>
              <a:schemeClr val="bg1"/>
            </a:solidFill>
            <a:ln w="9525" cap="flat" cmpd="sng" algn="ctr">
              <a:solidFill>
                <a:schemeClr val="tx1">
                  <a:lumMod val="20000"/>
                  <a:lumOff val="8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Actions</a:t>
              </a:r>
            </a:p>
          </p:txBody>
        </p:sp>
      </p:grpSp>
      <p:sp>
        <p:nvSpPr>
          <p:cNvPr id="9" name="Rectangle 8"/>
          <p:cNvSpPr/>
          <p:nvPr/>
        </p:nvSpPr>
        <p:spPr bwMode="auto">
          <a:xfrm>
            <a:off x="5699051" y="3104062"/>
            <a:ext cx="3084950" cy="1053267"/>
          </a:xfrm>
          <a:prstGeom prst="rect">
            <a:avLst/>
          </a:prstGeom>
          <a:solidFill>
            <a:srgbClr val="F7E6F5"/>
          </a:solidFill>
          <a:ln>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361950" lvl="1" algn="ctr"/>
            <a:r>
              <a:rPr lang="en-AU" sz="1200" b="1" dirty="0">
                <a:solidFill>
                  <a:srgbClr val="B1059D"/>
                </a:solidFill>
              </a:rPr>
              <a:t>Example Vision for Brody Smith</a:t>
            </a:r>
          </a:p>
          <a:p>
            <a:pPr marL="361950" lvl="1" algn="ctr"/>
            <a:endParaRPr lang="en-AU" sz="1200" dirty="0">
              <a:solidFill>
                <a:srgbClr val="B1059D"/>
              </a:solidFill>
            </a:endParaRPr>
          </a:p>
          <a:p>
            <a:pPr marL="361950" lvl="1" algn="ctr"/>
            <a:r>
              <a:rPr lang="en-AU" sz="1200" i="1" dirty="0">
                <a:solidFill>
                  <a:srgbClr val="B1059D"/>
                </a:solidFill>
              </a:rPr>
              <a:t>To be engaged in school until Year 12 and enjoy learning with friends</a:t>
            </a:r>
          </a:p>
          <a:p>
            <a:pPr lvl="1" algn="ctr"/>
            <a:endParaRPr lang="en-AU" sz="1200" i="1" dirty="0">
              <a:solidFill>
                <a:srgbClr val="B1059D"/>
              </a:solidFill>
            </a:endParaRPr>
          </a:p>
        </p:txBody>
      </p:sp>
      <p:pic>
        <p:nvPicPr>
          <p:cNvPr id="10" name="Picture 9">
            <a:extLst>
              <a:ext uri="{FF2B5EF4-FFF2-40B4-BE49-F238E27FC236}">
                <a16:creationId xmlns:a16="http://schemas.microsoft.com/office/drawing/2014/main" id="{0CFE78C6-3F6C-4680-8AE7-DFE3D2FC6DC5}"/>
              </a:ext>
            </a:extLst>
          </p:cNvPr>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699051" y="3282583"/>
            <a:ext cx="552040" cy="617930"/>
          </a:xfrm>
          <a:prstGeom prst="rect">
            <a:avLst/>
          </a:prstGeom>
        </p:spPr>
      </p:pic>
    </p:spTree>
    <p:extLst>
      <p:ext uri="{BB962C8B-B14F-4D97-AF65-F5344CB8AC3E}">
        <p14:creationId xmlns:p14="http://schemas.microsoft.com/office/powerpoint/2010/main" val="1225201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1" y="372130"/>
            <a:ext cx="6813930" cy="1886161"/>
          </a:xfrm>
        </p:spPr>
        <p:txBody>
          <a:bodyPr>
            <a:normAutofit fontScale="90000"/>
          </a:bodyPr>
          <a:lstStyle/>
          <a:p>
            <a:pPr>
              <a:spcBef>
                <a:spcPts val="300"/>
              </a:spcBef>
              <a:spcAft>
                <a:spcPts val="300"/>
              </a:spcAft>
            </a:pPr>
            <a:r>
              <a:rPr lang="en-AU" sz="2000" dirty="0"/>
              <a:t>Developing goals and key success indicators </a:t>
            </a:r>
            <a:br>
              <a:rPr lang="en-AU" sz="1800" dirty="0"/>
            </a:br>
            <a:br>
              <a:rPr lang="en-AU" sz="1800" dirty="0"/>
            </a:br>
            <a:r>
              <a:rPr lang="en-AU" sz="1600" dirty="0"/>
              <a:t>Short term goals are developed with the learner, family and team to achieve the vision.</a:t>
            </a:r>
            <a:br>
              <a:rPr lang="en-AU" sz="1600" dirty="0"/>
            </a:br>
            <a:br>
              <a:rPr lang="en-AU" sz="1600" dirty="0">
                <a:solidFill>
                  <a:schemeClr val="accent5"/>
                </a:solidFill>
              </a:rPr>
            </a:br>
            <a:r>
              <a:rPr lang="en-AU" sz="1600" b="0" dirty="0">
                <a:solidFill>
                  <a:schemeClr val="accent5"/>
                </a:solidFill>
              </a:rPr>
              <a:t>Together with the learner and family, the team should develop a number of goals that when achieved will be successful in meeting the prioritised needs of the learner. This activity should be facilitated by the Lead Professional.</a:t>
            </a:r>
            <a:br>
              <a:rPr lang="en-AU" sz="1600" dirty="0">
                <a:solidFill>
                  <a:schemeClr val="accent5"/>
                </a:solidFill>
              </a:rPr>
            </a:br>
            <a:br>
              <a:rPr lang="en-AU" sz="1600" dirty="0">
                <a:solidFill>
                  <a:schemeClr val="accent5"/>
                </a:solidFill>
              </a:rPr>
            </a:br>
            <a:r>
              <a:rPr lang="en-AU" sz="1600" dirty="0">
                <a:solidFill>
                  <a:schemeClr val="accent5"/>
                </a:solidFill>
              </a:rPr>
              <a:t>Using a SMART approach to goal development </a:t>
            </a:r>
            <a:br>
              <a:rPr lang="en-AU" sz="1600" dirty="0">
                <a:solidFill>
                  <a:schemeClr val="accent5"/>
                </a:solidFill>
              </a:rPr>
            </a:br>
            <a:endParaRPr lang="en-AU" sz="1600" dirty="0">
              <a:solidFill>
                <a:schemeClr val="accent5"/>
              </a:solidFill>
            </a:endParaRPr>
          </a:p>
        </p:txBody>
      </p:sp>
      <p:grpSp>
        <p:nvGrpSpPr>
          <p:cNvPr id="4" name="Group 10"/>
          <p:cNvGrpSpPr/>
          <p:nvPr/>
        </p:nvGrpSpPr>
        <p:grpSpPr>
          <a:xfrm>
            <a:off x="7137781" y="122797"/>
            <a:ext cx="1892119" cy="1160065"/>
            <a:chOff x="7137781" y="122797"/>
            <a:chExt cx="1892119" cy="1160065"/>
          </a:xfrm>
        </p:grpSpPr>
        <p:sp>
          <p:nvSpPr>
            <p:cNvPr id="5" name="Right Arrow 5"/>
            <p:cNvSpPr/>
            <p:nvPr/>
          </p:nvSpPr>
          <p:spPr bwMode="auto">
            <a:xfrm>
              <a:off x="7137781" y="122797"/>
              <a:ext cx="1834633"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Vision</a:t>
              </a:r>
            </a:p>
          </p:txBody>
        </p:sp>
        <p:sp>
          <p:nvSpPr>
            <p:cNvPr id="6" name="Right Arrow 10"/>
            <p:cNvSpPr/>
            <p:nvPr/>
          </p:nvSpPr>
          <p:spPr bwMode="auto">
            <a:xfrm>
              <a:off x="7530917" y="359174"/>
              <a:ext cx="1441497" cy="46548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solidFill>
                    <a:schemeClr val="bg1"/>
                  </a:solidFill>
                  <a:effectLst/>
                  <a:latin typeface="Arial" charset="0"/>
                  <a:ea typeface="ＭＳ Ｐゴシック" pitchFamily="-80" charset="-128"/>
                </a:rPr>
                <a:t>Goals</a:t>
              </a:r>
            </a:p>
          </p:txBody>
        </p:sp>
        <p:sp>
          <p:nvSpPr>
            <p:cNvPr id="7" name="Right Arrow 11"/>
            <p:cNvSpPr/>
            <p:nvPr/>
          </p:nvSpPr>
          <p:spPr bwMode="auto">
            <a:xfrm>
              <a:off x="7924052" y="588277"/>
              <a:ext cx="1048362"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Strategies</a:t>
              </a:r>
            </a:p>
          </p:txBody>
        </p:sp>
        <p:sp>
          <p:nvSpPr>
            <p:cNvPr id="8" name="Right Arrow 17"/>
            <p:cNvSpPr/>
            <p:nvPr/>
          </p:nvSpPr>
          <p:spPr bwMode="auto">
            <a:xfrm>
              <a:off x="8251665" y="817381"/>
              <a:ext cx="778235"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Actions</a:t>
              </a:r>
            </a:p>
          </p:txBody>
        </p:sp>
      </p:grpSp>
      <p:graphicFrame>
        <p:nvGraphicFramePr>
          <p:cNvPr id="10" name="Table 9">
            <a:extLst>
              <a:ext uri="{FF2B5EF4-FFF2-40B4-BE49-F238E27FC236}">
                <a16:creationId xmlns:a16="http://schemas.microsoft.com/office/drawing/2014/main" id="{26A682C4-4187-4A47-AA03-09D68BB25F7D}"/>
              </a:ext>
            </a:extLst>
          </p:cNvPr>
          <p:cNvGraphicFramePr>
            <a:graphicFrameLocks noGrp="1"/>
          </p:cNvGraphicFramePr>
          <p:nvPr>
            <p:extLst>
              <p:ext uri="{D42A27DB-BD31-4B8C-83A1-F6EECF244321}">
                <p14:modId xmlns:p14="http://schemas.microsoft.com/office/powerpoint/2010/main" val="2605556464"/>
              </p:ext>
            </p:extLst>
          </p:nvPr>
        </p:nvGraphicFramePr>
        <p:xfrm>
          <a:off x="476090" y="2405528"/>
          <a:ext cx="7775575" cy="3467592"/>
        </p:xfrm>
        <a:graphic>
          <a:graphicData uri="http://schemas.openxmlformats.org/drawingml/2006/table">
            <a:tbl>
              <a:tblPr firstRow="1" bandRow="1">
                <a:tableStyleId>{5C22544A-7EE6-4342-B048-85BDC9FD1C3A}</a:tableStyleId>
              </a:tblPr>
              <a:tblGrid>
                <a:gridCol w="1480357">
                  <a:extLst>
                    <a:ext uri="{9D8B030D-6E8A-4147-A177-3AD203B41FA5}">
                      <a16:colId xmlns:a16="http://schemas.microsoft.com/office/drawing/2014/main" val="3621950346"/>
                    </a:ext>
                  </a:extLst>
                </a:gridCol>
                <a:gridCol w="1486525">
                  <a:extLst>
                    <a:ext uri="{9D8B030D-6E8A-4147-A177-3AD203B41FA5}">
                      <a16:colId xmlns:a16="http://schemas.microsoft.com/office/drawing/2014/main" val="2124810967"/>
                    </a:ext>
                  </a:extLst>
                </a:gridCol>
                <a:gridCol w="1573496">
                  <a:extLst>
                    <a:ext uri="{9D8B030D-6E8A-4147-A177-3AD203B41FA5}">
                      <a16:colId xmlns:a16="http://schemas.microsoft.com/office/drawing/2014/main" val="1541364546"/>
                    </a:ext>
                  </a:extLst>
                </a:gridCol>
                <a:gridCol w="1486525">
                  <a:extLst>
                    <a:ext uri="{9D8B030D-6E8A-4147-A177-3AD203B41FA5}">
                      <a16:colId xmlns:a16="http://schemas.microsoft.com/office/drawing/2014/main" val="1027779967"/>
                    </a:ext>
                  </a:extLst>
                </a:gridCol>
                <a:gridCol w="1748672">
                  <a:extLst>
                    <a:ext uri="{9D8B030D-6E8A-4147-A177-3AD203B41FA5}">
                      <a16:colId xmlns:a16="http://schemas.microsoft.com/office/drawing/2014/main" val="1129350481"/>
                    </a:ext>
                  </a:extLst>
                </a:gridCol>
              </a:tblGrid>
              <a:tr h="330613">
                <a:tc>
                  <a:txBody>
                    <a:bodyPr/>
                    <a:lstStyle/>
                    <a:p>
                      <a:pPr>
                        <a:lnSpc>
                          <a:spcPct val="107000"/>
                        </a:lnSpc>
                        <a:spcAft>
                          <a:spcPts val="800"/>
                        </a:spcAft>
                      </a:pPr>
                      <a:r>
                        <a:rPr lang="en-AU" sz="1100" dirty="0">
                          <a:effectLst/>
                        </a:rPr>
                        <a:t>Specific</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nchor="ctr">
                    <a:solidFill>
                      <a:srgbClr val="77ACCD"/>
                    </a:solidFill>
                  </a:tcPr>
                </a:tc>
                <a:tc>
                  <a:txBody>
                    <a:bodyPr/>
                    <a:lstStyle/>
                    <a:p>
                      <a:pPr>
                        <a:lnSpc>
                          <a:spcPct val="107000"/>
                        </a:lnSpc>
                        <a:spcAft>
                          <a:spcPts val="800"/>
                        </a:spcAft>
                      </a:pPr>
                      <a:r>
                        <a:rPr lang="en-AU" sz="1100">
                          <a:effectLst/>
                        </a:rPr>
                        <a:t>Measurable</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nchor="ctr">
                    <a:solidFill>
                      <a:srgbClr val="77ACCD"/>
                    </a:solidFill>
                  </a:tcPr>
                </a:tc>
                <a:tc>
                  <a:txBody>
                    <a:bodyPr/>
                    <a:lstStyle/>
                    <a:p>
                      <a:pPr>
                        <a:lnSpc>
                          <a:spcPct val="107000"/>
                        </a:lnSpc>
                        <a:spcAft>
                          <a:spcPts val="800"/>
                        </a:spcAft>
                      </a:pPr>
                      <a:r>
                        <a:rPr lang="en-AU" sz="1100">
                          <a:effectLst/>
                        </a:rPr>
                        <a:t>Agreed</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nchor="ctr">
                    <a:solidFill>
                      <a:srgbClr val="77ACCD"/>
                    </a:solidFill>
                  </a:tcPr>
                </a:tc>
                <a:tc>
                  <a:txBody>
                    <a:bodyPr/>
                    <a:lstStyle/>
                    <a:p>
                      <a:pPr>
                        <a:lnSpc>
                          <a:spcPct val="107000"/>
                        </a:lnSpc>
                        <a:spcAft>
                          <a:spcPts val="800"/>
                        </a:spcAft>
                      </a:pPr>
                      <a:r>
                        <a:rPr lang="en-AU" sz="1100">
                          <a:effectLst/>
                        </a:rPr>
                        <a:t>Relevant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nchor="ctr">
                    <a:solidFill>
                      <a:srgbClr val="77ACCD"/>
                    </a:solidFill>
                  </a:tcPr>
                </a:tc>
                <a:tc>
                  <a:txBody>
                    <a:bodyPr/>
                    <a:lstStyle/>
                    <a:p>
                      <a:pPr>
                        <a:lnSpc>
                          <a:spcPct val="107000"/>
                        </a:lnSpc>
                        <a:spcAft>
                          <a:spcPts val="800"/>
                        </a:spcAft>
                      </a:pPr>
                      <a:r>
                        <a:rPr lang="en-AU" sz="1100" dirty="0">
                          <a:effectLst/>
                        </a:rPr>
                        <a:t>Timebound</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nchor="ctr">
                    <a:solidFill>
                      <a:srgbClr val="77ACCD"/>
                    </a:solidFill>
                  </a:tcPr>
                </a:tc>
                <a:extLst>
                  <a:ext uri="{0D108BD9-81ED-4DB2-BD59-A6C34878D82A}">
                    <a16:rowId xmlns:a16="http://schemas.microsoft.com/office/drawing/2014/main" val="4034742099"/>
                  </a:ext>
                </a:extLst>
              </a:tr>
              <a:tr h="886364">
                <a:tc>
                  <a:txBody>
                    <a:bodyPr/>
                    <a:lstStyle/>
                    <a:p>
                      <a:pPr>
                        <a:lnSpc>
                          <a:spcPct val="107000"/>
                        </a:lnSpc>
                        <a:spcAft>
                          <a:spcPts val="800"/>
                        </a:spcAft>
                      </a:pPr>
                      <a:r>
                        <a:rPr lang="en-AU" sz="1100">
                          <a:solidFill>
                            <a:srgbClr val="53565A"/>
                          </a:solidFill>
                          <a:effectLst/>
                        </a:rPr>
                        <a:t>What is it exactly that you want to achieve?</a:t>
                      </a:r>
                      <a:endParaRPr lang="en-AU" sz="1100">
                        <a:solidFill>
                          <a:srgbClr val="535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tc>
                <a:tc>
                  <a:txBody>
                    <a:bodyPr/>
                    <a:lstStyle/>
                    <a:p>
                      <a:pPr>
                        <a:lnSpc>
                          <a:spcPct val="107000"/>
                        </a:lnSpc>
                        <a:spcAft>
                          <a:spcPts val="800"/>
                        </a:spcAft>
                      </a:pPr>
                      <a:r>
                        <a:rPr lang="en-AU" sz="1100">
                          <a:solidFill>
                            <a:srgbClr val="53565A"/>
                          </a:solidFill>
                          <a:effectLst/>
                        </a:rPr>
                        <a:t>How will you know when you have accomplished the goal?</a:t>
                      </a:r>
                      <a:endParaRPr lang="en-AU" sz="1100">
                        <a:solidFill>
                          <a:srgbClr val="535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tc>
                <a:tc>
                  <a:txBody>
                    <a:bodyPr/>
                    <a:lstStyle/>
                    <a:p>
                      <a:pPr>
                        <a:lnSpc>
                          <a:spcPct val="107000"/>
                        </a:lnSpc>
                        <a:spcAft>
                          <a:spcPts val="800"/>
                        </a:spcAft>
                      </a:pPr>
                      <a:r>
                        <a:rPr lang="en-GB" sz="1100">
                          <a:solidFill>
                            <a:srgbClr val="53565A"/>
                          </a:solidFill>
                          <a:effectLst/>
                        </a:rPr>
                        <a:t>Does the team, including student and family, agree on this goal?</a:t>
                      </a:r>
                      <a:endParaRPr lang="en-AU" sz="1100">
                        <a:solidFill>
                          <a:srgbClr val="535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tc>
                <a:tc>
                  <a:txBody>
                    <a:bodyPr/>
                    <a:lstStyle/>
                    <a:p>
                      <a:pPr>
                        <a:lnSpc>
                          <a:spcPct val="107000"/>
                        </a:lnSpc>
                        <a:spcAft>
                          <a:spcPts val="800"/>
                        </a:spcAft>
                      </a:pPr>
                      <a:r>
                        <a:rPr lang="en-AU" sz="1100" dirty="0">
                          <a:solidFill>
                            <a:srgbClr val="53565A"/>
                          </a:solidFill>
                          <a:effectLst/>
                        </a:rPr>
                        <a:t>Is this goal relevant to the needs of the learner?</a:t>
                      </a:r>
                      <a:endParaRPr lang="en-AU" sz="1100" dirty="0">
                        <a:solidFill>
                          <a:srgbClr val="535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tc>
                <a:tc>
                  <a:txBody>
                    <a:bodyPr/>
                    <a:lstStyle/>
                    <a:p>
                      <a:pPr>
                        <a:lnSpc>
                          <a:spcPct val="107000"/>
                        </a:lnSpc>
                        <a:spcAft>
                          <a:spcPts val="800"/>
                        </a:spcAft>
                      </a:pPr>
                      <a:r>
                        <a:rPr lang="en-AU" sz="1100">
                          <a:solidFill>
                            <a:srgbClr val="53565A"/>
                          </a:solidFill>
                          <a:effectLst/>
                        </a:rPr>
                        <a:t>When will this goal be accomplished? </a:t>
                      </a:r>
                    </a:p>
                    <a:p>
                      <a:pPr>
                        <a:lnSpc>
                          <a:spcPct val="107000"/>
                        </a:lnSpc>
                        <a:spcAft>
                          <a:spcPts val="800"/>
                        </a:spcAft>
                      </a:pPr>
                      <a:r>
                        <a:rPr lang="en-AU" sz="1100">
                          <a:solidFill>
                            <a:srgbClr val="53565A"/>
                          </a:solidFill>
                          <a:effectLst/>
                        </a:rPr>
                        <a:t>How often will it be reviewed?</a:t>
                      </a:r>
                      <a:endParaRPr lang="en-AU" sz="1100">
                        <a:solidFill>
                          <a:srgbClr val="535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tc>
                <a:extLst>
                  <a:ext uri="{0D108BD9-81ED-4DB2-BD59-A6C34878D82A}">
                    <a16:rowId xmlns:a16="http://schemas.microsoft.com/office/drawing/2014/main" val="3497074009"/>
                  </a:ext>
                </a:extLst>
              </a:tr>
              <a:tr h="960074">
                <a:tc>
                  <a:txBody>
                    <a:bodyPr/>
                    <a:lstStyle/>
                    <a:p>
                      <a:pPr>
                        <a:lnSpc>
                          <a:spcPct val="107000"/>
                        </a:lnSpc>
                        <a:spcAft>
                          <a:spcPts val="800"/>
                        </a:spcAft>
                      </a:pPr>
                      <a:r>
                        <a:rPr lang="en-AU" sz="1100">
                          <a:solidFill>
                            <a:srgbClr val="53565A"/>
                          </a:solidFill>
                          <a:effectLst/>
                        </a:rPr>
                        <a:t>The goal should be clear and concise where possible</a:t>
                      </a:r>
                      <a:endParaRPr lang="en-AU" sz="1100">
                        <a:solidFill>
                          <a:srgbClr val="535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tc>
                <a:tc>
                  <a:txBody>
                    <a:bodyPr/>
                    <a:lstStyle/>
                    <a:p>
                      <a:pPr>
                        <a:lnSpc>
                          <a:spcPct val="107000"/>
                        </a:lnSpc>
                        <a:spcAft>
                          <a:spcPts val="800"/>
                        </a:spcAft>
                      </a:pPr>
                      <a:r>
                        <a:rPr lang="en-AU" sz="1100">
                          <a:solidFill>
                            <a:srgbClr val="53565A"/>
                          </a:solidFill>
                          <a:effectLst/>
                        </a:rPr>
                        <a:t>The goal must be written in a way that can be measured – concrete and observable</a:t>
                      </a:r>
                      <a:endParaRPr lang="en-AU" sz="1100">
                        <a:solidFill>
                          <a:srgbClr val="535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tc>
                <a:tc>
                  <a:txBody>
                    <a:bodyPr/>
                    <a:lstStyle/>
                    <a:p>
                      <a:pPr>
                        <a:lnSpc>
                          <a:spcPct val="107000"/>
                        </a:lnSpc>
                        <a:spcAft>
                          <a:spcPts val="800"/>
                        </a:spcAft>
                      </a:pPr>
                      <a:r>
                        <a:rPr lang="en-GB" sz="1100">
                          <a:solidFill>
                            <a:srgbClr val="53565A"/>
                          </a:solidFill>
                          <a:effectLst/>
                        </a:rPr>
                        <a:t>Specify what involvement the student had in the process of developing the agreed goals.</a:t>
                      </a:r>
                      <a:endParaRPr lang="en-AU" sz="1100">
                        <a:solidFill>
                          <a:srgbClr val="535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tc>
                <a:tc>
                  <a:txBody>
                    <a:bodyPr/>
                    <a:lstStyle/>
                    <a:p>
                      <a:pPr>
                        <a:lnSpc>
                          <a:spcPct val="107000"/>
                        </a:lnSpc>
                        <a:spcAft>
                          <a:spcPts val="800"/>
                        </a:spcAft>
                      </a:pPr>
                      <a:r>
                        <a:rPr lang="en-AU" sz="1100">
                          <a:solidFill>
                            <a:srgbClr val="53565A"/>
                          </a:solidFill>
                          <a:effectLst/>
                        </a:rPr>
                        <a:t>The goal should bear in mind any factors that may impact on your ability to reach the goal</a:t>
                      </a:r>
                      <a:endParaRPr lang="en-AU" sz="1100">
                        <a:solidFill>
                          <a:srgbClr val="535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tc>
                <a:tc>
                  <a:txBody>
                    <a:bodyPr/>
                    <a:lstStyle/>
                    <a:p>
                      <a:pPr>
                        <a:lnSpc>
                          <a:spcPct val="107000"/>
                        </a:lnSpc>
                        <a:spcAft>
                          <a:spcPts val="800"/>
                        </a:spcAft>
                      </a:pPr>
                      <a:r>
                        <a:rPr lang="en-AU" sz="1100" dirty="0">
                          <a:solidFill>
                            <a:srgbClr val="53565A"/>
                          </a:solidFill>
                          <a:effectLst/>
                        </a:rPr>
                        <a:t>Having a specific time frame provides motivation to get started</a:t>
                      </a:r>
                      <a:endParaRPr lang="en-AU" sz="1100" dirty="0">
                        <a:solidFill>
                          <a:srgbClr val="535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tc>
                <a:extLst>
                  <a:ext uri="{0D108BD9-81ED-4DB2-BD59-A6C34878D82A}">
                    <a16:rowId xmlns:a16="http://schemas.microsoft.com/office/drawing/2014/main" val="3781230462"/>
                  </a:ext>
                </a:extLst>
              </a:tr>
              <a:tr h="1081894">
                <a:tc gridSpan="5">
                  <a:txBody>
                    <a:bodyPr/>
                    <a:lstStyle/>
                    <a:p>
                      <a:pPr>
                        <a:lnSpc>
                          <a:spcPct val="107000"/>
                        </a:lnSpc>
                        <a:spcAft>
                          <a:spcPts val="800"/>
                        </a:spcAft>
                      </a:pPr>
                      <a:r>
                        <a:rPr lang="en-AU" sz="1100" dirty="0">
                          <a:solidFill>
                            <a:srgbClr val="53565A"/>
                          </a:solidFill>
                          <a:effectLst/>
                        </a:rPr>
                        <a:t>Example of a SMART goal</a:t>
                      </a:r>
                    </a:p>
                    <a:p>
                      <a:pPr>
                        <a:lnSpc>
                          <a:spcPct val="100000"/>
                        </a:lnSpc>
                        <a:spcAft>
                          <a:spcPts val="0"/>
                        </a:spcAft>
                      </a:pPr>
                      <a:r>
                        <a:rPr lang="en-AU" sz="1100" dirty="0">
                          <a:solidFill>
                            <a:srgbClr val="53565A"/>
                          </a:solidFill>
                          <a:effectLst/>
                        </a:rPr>
                        <a:t>Brody will attend three maths classes and one tutoring session per week during term three. </a:t>
                      </a:r>
                    </a:p>
                    <a:p>
                      <a:pPr>
                        <a:lnSpc>
                          <a:spcPct val="100000"/>
                        </a:lnSpc>
                        <a:spcAft>
                          <a:spcPts val="0"/>
                        </a:spcAft>
                      </a:pPr>
                      <a:r>
                        <a:rPr lang="en-AU" sz="1100" dirty="0">
                          <a:solidFill>
                            <a:srgbClr val="53565A"/>
                          </a:solidFill>
                          <a:effectLst/>
                        </a:rPr>
                        <a:t>The frequency of Brody’s attendance will be measured by maths class attendance data and completion of set tasks. </a:t>
                      </a:r>
                    </a:p>
                    <a:p>
                      <a:pPr>
                        <a:lnSpc>
                          <a:spcPct val="100000"/>
                        </a:lnSpc>
                        <a:spcAft>
                          <a:spcPts val="0"/>
                        </a:spcAft>
                      </a:pPr>
                      <a:r>
                        <a:rPr lang="en-AU" sz="1100" dirty="0">
                          <a:solidFill>
                            <a:srgbClr val="53565A"/>
                          </a:solidFill>
                          <a:effectLst/>
                        </a:rPr>
                        <a:t>This will be monitored by the Lead Professional in conjunction with his teachers and family.</a:t>
                      </a:r>
                      <a:endParaRPr lang="en-AU" sz="1100" dirty="0">
                        <a:solidFill>
                          <a:srgbClr val="53565A"/>
                        </a:solidFill>
                        <a:effectLst/>
                        <a:latin typeface="Calibri" panose="020F0502020204030204" pitchFamily="34" charset="0"/>
                        <a:ea typeface="Calibri" panose="020F0502020204030204" pitchFamily="34" charset="0"/>
                        <a:cs typeface="Times New Roman" panose="02020603050405020304" pitchFamily="18" charset="0"/>
                      </a:endParaRPr>
                    </a:p>
                  </a:txBody>
                  <a:tcPr marL="88821" marR="88821" marT="44411" marB="44411"/>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2876611384"/>
                  </a:ext>
                </a:extLst>
              </a:tr>
            </a:tbl>
          </a:graphicData>
        </a:graphic>
      </p:graphicFrame>
    </p:spTree>
    <p:extLst>
      <p:ext uri="{BB962C8B-B14F-4D97-AF65-F5344CB8AC3E}">
        <p14:creationId xmlns:p14="http://schemas.microsoft.com/office/powerpoint/2010/main" val="375030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000" dirty="0"/>
              <a:t>Developing goals and key success indicators </a:t>
            </a:r>
          </a:p>
        </p:txBody>
      </p:sp>
      <p:sp>
        <p:nvSpPr>
          <p:cNvPr id="3" name="Content Placeholder 2"/>
          <p:cNvSpPr>
            <a:spLocks noGrp="1"/>
          </p:cNvSpPr>
          <p:nvPr>
            <p:ph idx="1"/>
          </p:nvPr>
        </p:nvSpPr>
        <p:spPr>
          <a:xfrm>
            <a:off x="323851" y="1389566"/>
            <a:ext cx="8461374" cy="4739772"/>
          </a:xfrm>
        </p:spPr>
        <p:txBody>
          <a:bodyPr>
            <a:normAutofit fontScale="85000" lnSpcReduction="10000"/>
          </a:bodyPr>
          <a:lstStyle/>
          <a:p>
            <a:pPr>
              <a:spcBef>
                <a:spcPts val="300"/>
              </a:spcBef>
              <a:spcAft>
                <a:spcPts val="300"/>
              </a:spcAft>
            </a:pPr>
            <a:r>
              <a:rPr lang="en-AU" sz="1800" b="1" dirty="0">
                <a:solidFill>
                  <a:srgbClr val="C00000"/>
                </a:solidFill>
              </a:rPr>
              <a:t>Establishing key success indicators is a vital component of the goal setting phase. </a:t>
            </a:r>
          </a:p>
          <a:p>
            <a:pPr>
              <a:spcBef>
                <a:spcPts val="300"/>
              </a:spcBef>
              <a:spcAft>
                <a:spcPts val="300"/>
              </a:spcAft>
            </a:pPr>
            <a:r>
              <a:rPr lang="en-AU" sz="1800" b="1" dirty="0">
                <a:solidFill>
                  <a:srgbClr val="C00000"/>
                </a:solidFill>
              </a:rPr>
              <a:t>Key success indicators are a set of criterion that outline what success would look like when the goal is achieved.</a:t>
            </a:r>
            <a:endParaRPr lang="en-AU" sz="1800" dirty="0">
              <a:solidFill>
                <a:srgbClr val="C00000"/>
              </a:solidFill>
            </a:endParaRPr>
          </a:p>
          <a:p>
            <a:pPr>
              <a:spcBef>
                <a:spcPts val="300"/>
              </a:spcBef>
              <a:spcAft>
                <a:spcPts val="300"/>
              </a:spcAft>
            </a:pPr>
            <a:endParaRPr lang="en-AU" sz="1800" dirty="0">
              <a:solidFill>
                <a:schemeClr val="accent5"/>
              </a:solidFill>
            </a:endParaRPr>
          </a:p>
          <a:p>
            <a:pPr>
              <a:spcBef>
                <a:spcPts val="300"/>
              </a:spcBef>
              <a:spcAft>
                <a:spcPts val="300"/>
              </a:spcAft>
            </a:pPr>
            <a:endParaRPr lang="en-AU" sz="1800" dirty="0">
              <a:solidFill>
                <a:schemeClr val="accent5"/>
              </a:solidFill>
            </a:endParaRPr>
          </a:p>
          <a:p>
            <a:pPr>
              <a:spcBef>
                <a:spcPts val="300"/>
              </a:spcBef>
              <a:spcAft>
                <a:spcPts val="300"/>
              </a:spcAft>
            </a:pPr>
            <a:r>
              <a:rPr lang="en-AU" sz="1800" dirty="0">
                <a:solidFill>
                  <a:schemeClr val="accent5"/>
                </a:solidFill>
              </a:rPr>
              <a:t>The indicators should be: </a:t>
            </a:r>
          </a:p>
          <a:p>
            <a:pPr marL="285750" indent="-285750">
              <a:spcBef>
                <a:spcPts val="300"/>
              </a:spcBef>
              <a:spcAft>
                <a:spcPts val="300"/>
              </a:spcAft>
              <a:buFont typeface="Arial" panose="020B0604020202020204" pitchFamily="34" charset="0"/>
              <a:buChar char="•"/>
            </a:pPr>
            <a:r>
              <a:rPr lang="en-AU" sz="1800" dirty="0">
                <a:solidFill>
                  <a:schemeClr val="accent5"/>
                </a:solidFill>
              </a:rPr>
              <a:t>developed by the team</a:t>
            </a:r>
          </a:p>
          <a:p>
            <a:pPr marL="285750" indent="-285750">
              <a:spcBef>
                <a:spcPts val="300"/>
              </a:spcBef>
              <a:spcAft>
                <a:spcPts val="300"/>
              </a:spcAft>
              <a:buFont typeface="Arial" panose="020B0604020202020204" pitchFamily="34" charset="0"/>
              <a:buChar char="•"/>
            </a:pPr>
            <a:r>
              <a:rPr lang="en-AU" sz="1800" dirty="0">
                <a:solidFill>
                  <a:schemeClr val="accent5"/>
                </a:solidFill>
              </a:rPr>
              <a:t>derived from the SMART goal development </a:t>
            </a:r>
          </a:p>
          <a:p>
            <a:pPr marL="285750" indent="-285750">
              <a:spcBef>
                <a:spcPts val="300"/>
              </a:spcBef>
              <a:spcAft>
                <a:spcPts val="300"/>
              </a:spcAft>
              <a:buFont typeface="Arial" panose="020B0604020202020204" pitchFamily="34" charset="0"/>
              <a:buChar char="•"/>
            </a:pPr>
            <a:r>
              <a:rPr lang="en-AU" sz="1800" dirty="0">
                <a:solidFill>
                  <a:schemeClr val="accent5"/>
                </a:solidFill>
              </a:rPr>
              <a:t>measurable</a:t>
            </a:r>
          </a:p>
          <a:p>
            <a:pPr marL="285750" indent="-285750">
              <a:spcBef>
                <a:spcPts val="300"/>
              </a:spcBef>
              <a:spcAft>
                <a:spcPts val="300"/>
              </a:spcAft>
              <a:buFont typeface="Arial" panose="020B0604020202020204" pitchFamily="34" charset="0"/>
              <a:buChar char="•"/>
            </a:pPr>
            <a:r>
              <a:rPr lang="en-AU" sz="1800" dirty="0">
                <a:solidFill>
                  <a:schemeClr val="accent5"/>
                </a:solidFill>
              </a:rPr>
              <a:t>reviewed frequently</a:t>
            </a:r>
          </a:p>
          <a:p>
            <a:pPr>
              <a:spcBef>
                <a:spcPts val="300"/>
              </a:spcBef>
              <a:spcAft>
                <a:spcPts val="300"/>
              </a:spcAft>
            </a:pPr>
            <a:endParaRPr lang="en-AU" sz="1800" dirty="0">
              <a:solidFill>
                <a:schemeClr val="accent5"/>
              </a:solidFill>
            </a:endParaRPr>
          </a:p>
          <a:p>
            <a:pPr>
              <a:spcBef>
                <a:spcPts val="300"/>
              </a:spcBef>
              <a:spcAft>
                <a:spcPts val="300"/>
              </a:spcAft>
            </a:pPr>
            <a:endParaRPr lang="en-AU" sz="1800" dirty="0">
              <a:solidFill>
                <a:schemeClr val="accent5"/>
              </a:solidFill>
            </a:endParaRPr>
          </a:p>
          <a:p>
            <a:pPr>
              <a:spcBef>
                <a:spcPts val="300"/>
              </a:spcBef>
              <a:spcAft>
                <a:spcPts val="300"/>
              </a:spcAft>
            </a:pPr>
            <a:r>
              <a:rPr lang="en-AU" sz="1800" dirty="0">
                <a:solidFill>
                  <a:schemeClr val="accent5"/>
                </a:solidFill>
              </a:rPr>
              <a:t>These indicators are linked to the Monitor &amp; Evaluate phase and will be captured within the plan. </a:t>
            </a:r>
          </a:p>
          <a:p>
            <a:pPr>
              <a:spcBef>
                <a:spcPts val="300"/>
              </a:spcBef>
              <a:spcAft>
                <a:spcPts val="300"/>
              </a:spcAft>
            </a:pPr>
            <a:r>
              <a:rPr lang="en-AU" sz="1800" dirty="0">
                <a:solidFill>
                  <a:schemeClr val="accent5"/>
                </a:solidFill>
              </a:rPr>
              <a:t>Depending on the need being considered, there may be multiple goals defined by the team and subsequently multiple indicators developed to be measured and tracked. Although, there is no limit on the number of needs, goals </a:t>
            </a:r>
            <a:r>
              <a:rPr lang="en-AU" sz="1800" dirty="0">
                <a:solidFill>
                  <a:srgbClr val="53565A"/>
                </a:solidFill>
              </a:rPr>
              <a:t>and</a:t>
            </a:r>
            <a:r>
              <a:rPr lang="en-AU" sz="1800" dirty="0">
                <a:solidFill>
                  <a:schemeClr val="accent5"/>
                </a:solidFill>
              </a:rPr>
              <a:t> </a:t>
            </a:r>
            <a:r>
              <a:rPr lang="en-AU" sz="1800" dirty="0">
                <a:solidFill>
                  <a:srgbClr val="53565A"/>
                </a:solidFill>
              </a:rPr>
              <a:t>indicators, the number should not overwhelm the learner and should be considered by all as achievable. </a:t>
            </a:r>
          </a:p>
          <a:p>
            <a:endParaRPr lang="en-AU" dirty="0"/>
          </a:p>
        </p:txBody>
      </p:sp>
      <p:grpSp>
        <p:nvGrpSpPr>
          <p:cNvPr id="4" name="Group 10"/>
          <p:cNvGrpSpPr/>
          <p:nvPr/>
        </p:nvGrpSpPr>
        <p:grpSpPr>
          <a:xfrm>
            <a:off x="7137781" y="122797"/>
            <a:ext cx="1892119" cy="1160065"/>
            <a:chOff x="7137781" y="122797"/>
            <a:chExt cx="1892119" cy="1160065"/>
          </a:xfrm>
        </p:grpSpPr>
        <p:sp>
          <p:nvSpPr>
            <p:cNvPr id="5" name="Right Arrow 5"/>
            <p:cNvSpPr/>
            <p:nvPr/>
          </p:nvSpPr>
          <p:spPr bwMode="auto">
            <a:xfrm>
              <a:off x="7137781" y="122797"/>
              <a:ext cx="1834633"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Vision</a:t>
              </a:r>
            </a:p>
          </p:txBody>
        </p:sp>
        <p:sp>
          <p:nvSpPr>
            <p:cNvPr id="6" name="Right Arrow 10"/>
            <p:cNvSpPr/>
            <p:nvPr/>
          </p:nvSpPr>
          <p:spPr bwMode="auto">
            <a:xfrm>
              <a:off x="7530917" y="359174"/>
              <a:ext cx="1441497" cy="46548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solidFill>
                    <a:schemeClr val="bg1"/>
                  </a:solidFill>
                  <a:effectLst/>
                  <a:latin typeface="Arial" charset="0"/>
                  <a:ea typeface="ＭＳ Ｐゴシック" pitchFamily="-80" charset="-128"/>
                </a:rPr>
                <a:t>Goals</a:t>
              </a:r>
            </a:p>
          </p:txBody>
        </p:sp>
        <p:sp>
          <p:nvSpPr>
            <p:cNvPr id="7" name="Right Arrow 11"/>
            <p:cNvSpPr/>
            <p:nvPr/>
          </p:nvSpPr>
          <p:spPr bwMode="auto">
            <a:xfrm>
              <a:off x="7924052" y="588277"/>
              <a:ext cx="1048362"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Strategies</a:t>
              </a:r>
            </a:p>
          </p:txBody>
        </p:sp>
        <p:sp>
          <p:nvSpPr>
            <p:cNvPr id="8" name="Right Arrow 17"/>
            <p:cNvSpPr/>
            <p:nvPr/>
          </p:nvSpPr>
          <p:spPr bwMode="auto">
            <a:xfrm>
              <a:off x="8251665" y="817381"/>
              <a:ext cx="778235"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Actions</a:t>
              </a:r>
            </a:p>
          </p:txBody>
        </p:sp>
      </p:grpSp>
      <p:grpSp>
        <p:nvGrpSpPr>
          <p:cNvPr id="12" name="Group 11">
            <a:extLst>
              <a:ext uri="{FF2B5EF4-FFF2-40B4-BE49-F238E27FC236}">
                <a16:creationId xmlns:a16="http://schemas.microsoft.com/office/drawing/2014/main" id="{FCE63425-4D4E-4803-86FA-6FCBB0D087E0}"/>
              </a:ext>
            </a:extLst>
          </p:cNvPr>
          <p:cNvGrpSpPr/>
          <p:nvPr/>
        </p:nvGrpSpPr>
        <p:grpSpPr>
          <a:xfrm>
            <a:off x="5189717" y="2065678"/>
            <a:ext cx="3258516" cy="2492990"/>
            <a:chOff x="5189717" y="2065678"/>
            <a:chExt cx="3258516" cy="2492990"/>
          </a:xfrm>
        </p:grpSpPr>
        <p:sp>
          <p:nvSpPr>
            <p:cNvPr id="9" name="TextBox 4"/>
            <p:cNvSpPr txBox="1"/>
            <p:nvPr/>
          </p:nvSpPr>
          <p:spPr>
            <a:xfrm>
              <a:off x="5221527" y="2065678"/>
              <a:ext cx="3226706" cy="2492990"/>
            </a:xfrm>
            <a:prstGeom prst="rect">
              <a:avLst/>
            </a:prstGeom>
            <a:solidFill>
              <a:srgbClr val="F7E6F5"/>
            </a:solidFill>
          </p:spPr>
          <p:txBody>
            <a:bodyPr wrap="square" rtlCol="0">
              <a:spAutoFit/>
            </a:bodyPr>
            <a:lstStyle/>
            <a:p>
              <a:pPr marL="446088" indent="-84138"/>
              <a:r>
                <a:rPr lang="en-AU" sz="1200" b="1" dirty="0">
                  <a:solidFill>
                    <a:srgbClr val="B1059D"/>
                  </a:solidFill>
                </a:rPr>
                <a:t>Brody’s goal</a:t>
              </a:r>
            </a:p>
            <a:p>
              <a:pPr marL="446088" indent="-84138"/>
              <a:r>
                <a:rPr lang="en-AU" sz="1200" dirty="0">
                  <a:solidFill>
                    <a:srgbClr val="B1059D"/>
                  </a:solidFill>
                </a:rPr>
                <a:t>To attend three maths classes and one tutoring class per week during term three.</a:t>
              </a:r>
            </a:p>
            <a:p>
              <a:pPr marL="180975" indent="-180975"/>
              <a:r>
                <a:rPr lang="en-AU" sz="1200" b="1" dirty="0">
                  <a:solidFill>
                    <a:srgbClr val="B1059D"/>
                  </a:solidFill>
                </a:rPr>
                <a:t>Success indicators</a:t>
              </a:r>
              <a:endParaRPr lang="en-AU" sz="1200" dirty="0">
                <a:solidFill>
                  <a:srgbClr val="B1059D"/>
                </a:solidFill>
              </a:endParaRPr>
            </a:p>
            <a:p>
              <a:pPr marL="180975" indent="-180975">
                <a:buFont typeface="Arial" panose="020B0604020202020204" pitchFamily="34" charset="0"/>
                <a:buChar char="•"/>
              </a:pPr>
              <a:r>
                <a:rPr lang="en-AU" sz="1200" dirty="0">
                  <a:solidFill>
                    <a:srgbClr val="B1059D"/>
                  </a:solidFill>
                </a:rPr>
                <a:t>Attend one/two tutoring sessions per week with Ms Jones.</a:t>
              </a:r>
            </a:p>
            <a:p>
              <a:pPr marL="180975" indent="-180975">
                <a:buFont typeface="Arial" panose="020B0604020202020204" pitchFamily="34" charset="0"/>
                <a:buChar char="•"/>
              </a:pPr>
              <a:r>
                <a:rPr lang="en-AU" sz="1200" dirty="0">
                  <a:solidFill>
                    <a:srgbClr val="B1059D"/>
                  </a:solidFill>
                </a:rPr>
                <a:t>Commence attending a maths class, and build up to attending three classes per week. Complete set tasks.</a:t>
              </a:r>
            </a:p>
            <a:p>
              <a:pPr marL="180975" indent="-180975">
                <a:buFont typeface="Arial" panose="020B0604020202020204" pitchFamily="34" charset="0"/>
                <a:buChar char="•"/>
              </a:pPr>
              <a:r>
                <a:rPr lang="en-AU" sz="1200" dirty="0">
                  <a:solidFill>
                    <a:srgbClr val="B1059D"/>
                  </a:solidFill>
                </a:rPr>
                <a:t>Attendance and engagement in each class will be recorded and available for learner and family to view </a:t>
              </a:r>
            </a:p>
          </p:txBody>
        </p:sp>
        <p:pic>
          <p:nvPicPr>
            <p:cNvPr id="10" name="Picture 9">
              <a:extLst>
                <a:ext uri="{FF2B5EF4-FFF2-40B4-BE49-F238E27FC236}">
                  <a16:creationId xmlns:a16="http://schemas.microsoft.com/office/drawing/2014/main" id="{5A984F43-435E-4075-AEAA-7145A8C151FF}"/>
                </a:ext>
              </a:extLst>
            </p:cNvPr>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189717" y="2140106"/>
              <a:ext cx="552040" cy="617930"/>
            </a:xfrm>
            <a:prstGeom prst="rect">
              <a:avLst/>
            </a:prstGeom>
          </p:spPr>
        </p:pic>
      </p:grpSp>
    </p:spTree>
    <p:extLst>
      <p:ext uri="{BB962C8B-B14F-4D97-AF65-F5344CB8AC3E}">
        <p14:creationId xmlns:p14="http://schemas.microsoft.com/office/powerpoint/2010/main" val="550719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3851" y="372130"/>
            <a:ext cx="8460150" cy="1248852"/>
          </a:xfrm>
        </p:spPr>
        <p:txBody>
          <a:bodyPr>
            <a:normAutofit fontScale="90000"/>
          </a:bodyPr>
          <a:lstStyle/>
          <a:p>
            <a:r>
              <a:rPr lang="en-AU" dirty="0"/>
              <a:t>Collaboratively develop strategies</a:t>
            </a:r>
            <a:br>
              <a:rPr lang="en-AU" sz="1800" dirty="0"/>
            </a:br>
            <a:br>
              <a:rPr lang="en-AU" sz="1800" dirty="0"/>
            </a:br>
            <a:br>
              <a:rPr lang="en-AU" sz="1800" dirty="0"/>
            </a:br>
            <a:br>
              <a:rPr lang="en-AU" sz="1800" dirty="0"/>
            </a:br>
            <a:r>
              <a:rPr lang="en-AU" sz="1800" dirty="0" err="1"/>
              <a:t>Strategies</a:t>
            </a:r>
            <a:r>
              <a:rPr lang="en-AU" sz="1800" dirty="0"/>
              <a:t> and actions should be developed to support the achievement of each goal. </a:t>
            </a:r>
            <a:br>
              <a:rPr lang="en-AU" sz="1800" dirty="0">
                <a:solidFill>
                  <a:schemeClr val="accent2"/>
                </a:solidFill>
              </a:rPr>
            </a:br>
            <a:endParaRPr lang="en-AU" sz="1800" dirty="0"/>
          </a:p>
        </p:txBody>
      </p:sp>
      <p:sp>
        <p:nvSpPr>
          <p:cNvPr id="5" name="Content Placeholder 4"/>
          <p:cNvSpPr>
            <a:spLocks noGrp="1"/>
          </p:cNvSpPr>
          <p:nvPr>
            <p:ph idx="1"/>
          </p:nvPr>
        </p:nvSpPr>
        <p:spPr>
          <a:xfrm>
            <a:off x="323851" y="2299855"/>
            <a:ext cx="4032249" cy="3829484"/>
          </a:xfrm>
        </p:spPr>
        <p:txBody>
          <a:bodyPr>
            <a:normAutofit/>
          </a:bodyPr>
          <a:lstStyle/>
          <a:p>
            <a:pPr>
              <a:spcBef>
                <a:spcPts val="300"/>
              </a:spcBef>
              <a:spcAft>
                <a:spcPts val="300"/>
              </a:spcAft>
            </a:pPr>
            <a:r>
              <a:rPr lang="en-AU" sz="1400" b="1" kern="0" dirty="0">
                <a:solidFill>
                  <a:schemeClr val="accent5"/>
                </a:solidFill>
              </a:rPr>
              <a:t>The Lead Professional should guide an open and collaborative conversation to develop strategies and actions for each goal .</a:t>
            </a:r>
          </a:p>
          <a:p>
            <a:pPr>
              <a:spcBef>
                <a:spcPts val="300"/>
              </a:spcBef>
              <a:spcAft>
                <a:spcPts val="300"/>
              </a:spcAft>
            </a:pPr>
            <a:endParaRPr lang="en-AU" sz="1400" kern="0" dirty="0">
              <a:solidFill>
                <a:schemeClr val="accent5"/>
              </a:solidFill>
            </a:endParaRPr>
          </a:p>
          <a:p>
            <a:pPr>
              <a:spcBef>
                <a:spcPts val="300"/>
              </a:spcBef>
              <a:spcAft>
                <a:spcPts val="300"/>
              </a:spcAft>
            </a:pPr>
            <a:r>
              <a:rPr lang="en-AU" sz="1400" kern="0" dirty="0">
                <a:solidFill>
                  <a:schemeClr val="accent5"/>
                </a:solidFill>
              </a:rPr>
              <a:t>Strategies should incorporate the strengths of the learner and family and be consistent with their culture and values. The actions should be agreed upon as a team and focus on person centred, family sensitive practice. The confirmed actions and strategies should be documented in the plan. </a:t>
            </a:r>
          </a:p>
          <a:p>
            <a:endParaRPr lang="en-AU" dirty="0"/>
          </a:p>
        </p:txBody>
      </p:sp>
      <p:sp>
        <p:nvSpPr>
          <p:cNvPr id="6" name="Content Placeholder 5"/>
          <p:cNvSpPr>
            <a:spLocks noGrp="1"/>
          </p:cNvSpPr>
          <p:nvPr>
            <p:ph sz="quarter" idx="10"/>
          </p:nvPr>
        </p:nvSpPr>
        <p:spPr>
          <a:xfrm>
            <a:off x="4573607" y="2299855"/>
            <a:ext cx="4067175" cy="3427703"/>
          </a:xfrm>
        </p:spPr>
        <p:txBody>
          <a:bodyPr/>
          <a:lstStyle/>
          <a:p>
            <a:pPr>
              <a:spcBef>
                <a:spcPts val="300"/>
              </a:spcBef>
              <a:spcAft>
                <a:spcPts val="300"/>
              </a:spcAft>
            </a:pPr>
            <a:r>
              <a:rPr lang="en-AU" sz="1400" b="1" kern="0" dirty="0">
                <a:solidFill>
                  <a:schemeClr val="accent5"/>
                </a:solidFill>
              </a:rPr>
              <a:t>In developing the strategies for each goal the following steps should be considered</a:t>
            </a:r>
          </a:p>
          <a:p>
            <a:pPr>
              <a:spcBef>
                <a:spcPts val="300"/>
              </a:spcBef>
              <a:spcAft>
                <a:spcPts val="300"/>
              </a:spcAft>
            </a:pPr>
            <a:endParaRPr lang="en-AU" sz="1400" b="1" kern="0" dirty="0">
              <a:solidFill>
                <a:schemeClr val="accent5"/>
              </a:solidFill>
            </a:endParaRPr>
          </a:p>
          <a:p>
            <a:pPr marL="273050" indent="-273050">
              <a:spcBef>
                <a:spcPts val="300"/>
              </a:spcBef>
              <a:spcAft>
                <a:spcPts val="300"/>
              </a:spcAft>
              <a:buFont typeface="+mj-lt"/>
              <a:buAutoNum type="arabicPeriod"/>
            </a:pPr>
            <a:r>
              <a:rPr lang="en-AU" sz="1400" kern="0" dirty="0">
                <a:solidFill>
                  <a:schemeClr val="accent5"/>
                </a:solidFill>
              </a:rPr>
              <a:t>Brainstorm different strategies for achieving each goal</a:t>
            </a:r>
          </a:p>
          <a:p>
            <a:pPr marL="273050" indent="-273050">
              <a:spcBef>
                <a:spcPts val="300"/>
              </a:spcBef>
              <a:spcAft>
                <a:spcPts val="300"/>
              </a:spcAft>
              <a:buFont typeface="+mj-lt"/>
              <a:buAutoNum type="arabicPeriod"/>
            </a:pPr>
            <a:r>
              <a:rPr lang="en-AU" sz="1400" kern="0" dirty="0">
                <a:solidFill>
                  <a:schemeClr val="accent5"/>
                </a:solidFill>
              </a:rPr>
              <a:t>Discuss previous strategies – what has worked in the past?</a:t>
            </a:r>
          </a:p>
          <a:p>
            <a:pPr marL="273050" indent="-273050">
              <a:spcBef>
                <a:spcPts val="300"/>
              </a:spcBef>
              <a:spcAft>
                <a:spcPts val="300"/>
              </a:spcAft>
              <a:buFont typeface="+mj-lt"/>
              <a:buAutoNum type="arabicPeriod"/>
            </a:pPr>
            <a:r>
              <a:rPr lang="en-AU" sz="1400" kern="0" dirty="0">
                <a:solidFill>
                  <a:schemeClr val="accent5"/>
                </a:solidFill>
              </a:rPr>
              <a:t>Choose the strategies that will be used to support the achievement of the goals</a:t>
            </a:r>
          </a:p>
          <a:p>
            <a:endParaRPr lang="en-AU" dirty="0"/>
          </a:p>
        </p:txBody>
      </p:sp>
      <p:grpSp>
        <p:nvGrpSpPr>
          <p:cNvPr id="7" name="Group 10"/>
          <p:cNvGrpSpPr/>
          <p:nvPr/>
        </p:nvGrpSpPr>
        <p:grpSpPr>
          <a:xfrm>
            <a:off x="7137781" y="122797"/>
            <a:ext cx="1892119" cy="1160065"/>
            <a:chOff x="7137781" y="122797"/>
            <a:chExt cx="1892119" cy="1160065"/>
          </a:xfrm>
        </p:grpSpPr>
        <p:sp>
          <p:nvSpPr>
            <p:cNvPr id="8" name="Right Arrow 5"/>
            <p:cNvSpPr/>
            <p:nvPr/>
          </p:nvSpPr>
          <p:spPr bwMode="auto">
            <a:xfrm>
              <a:off x="7137781" y="122797"/>
              <a:ext cx="1834633"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Vision</a:t>
              </a:r>
            </a:p>
          </p:txBody>
        </p:sp>
        <p:sp>
          <p:nvSpPr>
            <p:cNvPr id="9" name="Right Arrow 10"/>
            <p:cNvSpPr/>
            <p:nvPr/>
          </p:nvSpPr>
          <p:spPr bwMode="auto">
            <a:xfrm>
              <a:off x="7530917" y="359174"/>
              <a:ext cx="1441497"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Goals</a:t>
              </a:r>
            </a:p>
          </p:txBody>
        </p:sp>
        <p:sp>
          <p:nvSpPr>
            <p:cNvPr id="10" name="Right Arrow 11"/>
            <p:cNvSpPr/>
            <p:nvPr/>
          </p:nvSpPr>
          <p:spPr bwMode="auto">
            <a:xfrm>
              <a:off x="7924052" y="588277"/>
              <a:ext cx="1048362" cy="465481"/>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solidFill>
                    <a:schemeClr val="bg1"/>
                  </a:solidFill>
                  <a:effectLst/>
                  <a:latin typeface="Arial" charset="0"/>
                  <a:ea typeface="ＭＳ Ｐゴシック" pitchFamily="-80" charset="-128"/>
                </a:rPr>
                <a:t>Strategies</a:t>
              </a:r>
            </a:p>
          </p:txBody>
        </p:sp>
        <p:sp>
          <p:nvSpPr>
            <p:cNvPr id="11" name="Right Arrow 17"/>
            <p:cNvSpPr/>
            <p:nvPr/>
          </p:nvSpPr>
          <p:spPr bwMode="auto">
            <a:xfrm>
              <a:off x="8251665" y="817381"/>
              <a:ext cx="778235" cy="465481"/>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000" b="1" i="0" u="none" strike="noStrike" cap="none" normalizeH="0" baseline="0" dirty="0">
                  <a:ln>
                    <a:noFill/>
                  </a:ln>
                  <a:effectLst/>
                  <a:latin typeface="Arial" charset="0"/>
                  <a:ea typeface="ＭＳ Ｐゴシック" pitchFamily="-80" charset="-128"/>
                </a:rPr>
                <a:t>Actions</a:t>
              </a:r>
            </a:p>
          </p:txBody>
        </p:sp>
      </p:grpSp>
    </p:spTree>
    <p:extLst>
      <p:ext uri="{BB962C8B-B14F-4D97-AF65-F5344CB8AC3E}">
        <p14:creationId xmlns:p14="http://schemas.microsoft.com/office/powerpoint/2010/main" val="4289662860"/>
      </p:ext>
    </p:extLst>
  </p:cSld>
  <p:clrMapOvr>
    <a:masterClrMapping/>
  </p:clrMapOvr>
</p:sld>
</file>

<file path=ppt/theme/theme1.xml><?xml version="1.0" encoding="utf-8"?>
<a:theme xmlns:a="http://schemas.openxmlformats.org/drawingml/2006/main" name="Office Theme">
  <a:themeElements>
    <a:clrScheme name="Custom 8">
      <a:dk1>
        <a:srgbClr val="AF272F"/>
      </a:dk1>
      <a:lt1>
        <a:srgbClr val="FFFFFF"/>
      </a:lt1>
      <a:dk2>
        <a:srgbClr val="000000"/>
      </a:dk2>
      <a:lt2>
        <a:srgbClr val="E7E6E6"/>
      </a:lt2>
      <a:accent1>
        <a:srgbClr val="D9D9D6"/>
      </a:accent1>
      <a:accent2>
        <a:srgbClr val="E57100"/>
      </a:accent2>
      <a:accent3>
        <a:srgbClr val="00B7BD"/>
      </a:accent3>
      <a:accent4>
        <a:srgbClr val="AF272F"/>
      </a:accent4>
      <a:accent5>
        <a:srgbClr val="53565A"/>
      </a:accent5>
      <a:accent6>
        <a:srgbClr val="D9D9D6"/>
      </a:accent6>
      <a:hlink>
        <a:srgbClr val="AF272F"/>
      </a:hlink>
      <a:folHlink>
        <a:srgbClr val="8A2A2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76b566cd-adb9-46c2-964b-22eba181fd0b" xsi:nil="true"/>
    <DEECD_Publisher xmlns="http://schemas.microsoft.com/sharepoint/v3">Department of Education and Training</DEECD_Publisher>
    <a319977fc8504e09982f090ae1d7c602 xmlns="76b566cd-adb9-46c2-964b-22eba181fd0b">
      <Terms xmlns="http://schemas.microsoft.com/office/infopath/2007/PartnerControls">
        <TermInfo xmlns="http://schemas.microsoft.com/office/infopath/2007/PartnerControls">
          <TermName xmlns="http://schemas.microsoft.com/office/infopath/2007/PartnerControls">Page</TermName>
          <TermId xmlns="http://schemas.microsoft.com/office/infopath/2007/PartnerControls">eb523acf-a821-456c-a76b-7607578309d7</TermId>
        </TermInfo>
      </Terms>
    </a319977fc8504e09982f090ae1d7c602>
    <TaxCatchAll xmlns="cb9114c1-daad-44dd-acad-30f4246641f2">
      <Value>101</Value>
      <Value>94</Value>
    </TaxCatchAll>
    <DEECD_Expired xmlns="http://schemas.microsoft.com/sharepoint/v3">false</DEECD_Expired>
    <DEECD_Keywords xmlns="http://schemas.microsoft.com/sharepoint/v3" xsi:nil="true"/>
    <DEECD_Description xmlns="http://schemas.microsoft.com/sharepoint/v3">TAL module</DEECD_Description>
    <b1688cb4a3a940449dc8286705012a42 xmlns="76b566cd-adb9-46c2-964b-22eba181fd0b">
      <Terms xmlns="http://schemas.microsoft.com/office/infopath/2007/PartnerControls"/>
    </b1688cb4a3a940449dc8286705012a42>
    <ofbb8b9a280a423a91cf717fb81349cd xmlns="76b566cd-adb9-46c2-964b-22eba181fd0b">
      <Terms xmlns="http://schemas.microsoft.com/office/infopath/2007/PartnerControls">
        <TermInfo xmlns="http://schemas.microsoft.com/office/infopath/2007/PartnerControls">
          <TermName xmlns="http://schemas.microsoft.com/office/infopath/2007/PartnerControls">Education</TermName>
          <TermId xmlns="http://schemas.microsoft.com/office/infopath/2007/PartnerControls">5232e41c-5101-41fe-b638-7d41d1371531</TermId>
        </TermInfo>
      </Terms>
    </ofbb8b9a280a423a91cf717fb81349cd>
    <pfad5814e62747ed9f131defefc62dac xmlns="76b566cd-adb9-46c2-964b-22eba181fd0b">
      <Terms xmlns="http://schemas.microsoft.com/office/infopath/2007/PartnerControls"/>
    </pfad5814e62747ed9f131defefc62dac>
    <hyperlink xmlns="76b566cd-adb9-46c2-964b-22eba181fd0b">
      <Url xsi:nil="true"/>
      <Description xsi:nil="true"/>
    </hyperlink>
    <hyperlink2 xmlns="76b566cd-adb9-46c2-964b-22eba181fd0b">
      <Url xsi:nil="true"/>
      <Description xsi:nil="true"/>
    </hyperlink2>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WebCM Documents" ma:contentTypeID="0x0101008840106FE30D4F50BC61A726A7CA6E3800A01D47DD30CBB54F95863B7DC80A2CEC" ma:contentTypeVersion="12" ma:contentTypeDescription="WebCM Documents Content Type" ma:contentTypeScope="" ma:versionID="e4139b3a0e7d3d8cb92e2992b6712403">
  <xsd:schema xmlns:xsd="http://www.w3.org/2001/XMLSchema" xmlns:xs="http://www.w3.org/2001/XMLSchema" xmlns:p="http://schemas.microsoft.com/office/2006/metadata/properties" xmlns:ns1="http://schemas.microsoft.com/sharepoint/v3" xmlns:ns2="76b566cd-adb9-46c2-964b-22eba181fd0b" xmlns:ns3="cb9114c1-daad-44dd-acad-30f4246641f2" targetNamespace="http://schemas.microsoft.com/office/2006/metadata/properties" ma:root="true" ma:fieldsID="df9e21a9d9be030ba6d9139b7d031c32" ns1:_="" ns2:_="" ns3:_="">
    <xsd:import namespace="http://schemas.microsoft.com/sharepoint/v3"/>
    <xsd:import namespace="76b566cd-adb9-46c2-964b-22eba181fd0b"/>
    <xsd:import namespace="cb9114c1-daad-44dd-acad-30f4246641f2"/>
    <xsd:element name="properties">
      <xsd:complexType>
        <xsd:sequence>
          <xsd:element name="documentManagement">
            <xsd:complexType>
              <xsd:all>
                <xsd:element ref="ns1:DEECD_Description" minOccurs="0"/>
                <xsd:element ref="ns1:DEECD_Publisher" minOccurs="0"/>
                <xsd:element ref="ns1:DEECD_Keywords" minOccurs="0"/>
                <xsd:element ref="ns1:DEECD_Expired" minOccurs="0"/>
                <xsd:element ref="ns2:PublishingStartDate" minOccurs="0"/>
                <xsd:element ref="ns1:PublishingExpirationDate" minOccurs="0"/>
                <xsd:element ref="ns3:TaxCatchAll" minOccurs="0"/>
                <xsd:element ref="ns2:pfad5814e62747ed9f131defefc62dac" minOccurs="0"/>
                <xsd:element ref="ns2:a319977fc8504e09982f090ae1d7c602" minOccurs="0"/>
                <xsd:element ref="ns2:ofbb8b9a280a423a91cf717fb81349cd" minOccurs="0"/>
                <xsd:element ref="ns2:b1688cb4a3a940449dc8286705012a42" minOccurs="0"/>
                <xsd:element ref="ns2:hyperlink" minOccurs="0"/>
                <xsd:element ref="ns2:hyperlink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ECD_Description" ma:index="2" nillable="true" ma:displayName="Description" ma:description="" ma:internalName="DEECD_Description">
      <xsd:simpleType>
        <xsd:restriction base="dms:Note">
          <xsd:maxLength value="255"/>
        </xsd:restriction>
      </xsd:simpleType>
    </xsd:element>
    <xsd:element name="DEECD_Publisher" ma:index="3" nillable="true" ma:displayName="Publisher" ma:default="Department of Education and Training" ma:internalName="DEECD_Publisher">
      <xsd:simpleType>
        <xsd:restriction base="dms:Text">
          <xsd:maxLength value="255"/>
        </xsd:restriction>
      </xsd:simpleType>
    </xsd:element>
    <xsd:element name="DEECD_Keywords" ma:index="7" nillable="true" ma:displayName="Keywords" ma:internalName="DEECD_Keywords">
      <xsd:simpleType>
        <xsd:restriction base="dms:Note">
          <xsd:maxLength value="255"/>
        </xsd:restriction>
      </xsd:simpleType>
    </xsd:element>
    <xsd:element name="DEECD_Expired" ma:index="8" nillable="true" ma:displayName="Expired" ma:default="0" ma:internalName="DEECD_Expired">
      <xsd:simpleType>
        <xsd:restriction base="dms:Boolea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b566cd-adb9-46c2-964b-22eba181fd0b"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fad5814e62747ed9f131defefc62dac" ma:index="19" nillable="true" ma:taxonomy="true" ma:internalName="pfad5814e62747ed9f131defefc62dac" ma:taxonomyFieldName="DEECD_SubjectCategory" ma:displayName="Subject Category" ma:readOnly="false" ma:fieldId="{9fad5814-e627-47ed-9f13-1defefc62dac}" ma:sspId="272df97b-2740-40bb-9c0d-572a441144cd" ma:termSetId="cc6468fc-15c3-4209-9517-a733b6c80435" ma:anchorId="00000000-0000-0000-0000-000000000000" ma:open="false" ma:isKeyword="false">
      <xsd:complexType>
        <xsd:sequence>
          <xsd:element ref="pc:Terms" minOccurs="0" maxOccurs="1"/>
        </xsd:sequence>
      </xsd:complexType>
    </xsd:element>
    <xsd:element name="a319977fc8504e09982f090ae1d7c602" ma:index="20" nillable="true" ma:taxonomy="true" ma:internalName="a319977fc8504e09982f090ae1d7c602" ma:taxonomyFieldName="DEECD_ItemType" ma:displayName="Item Type" ma:default="101;#Page|eb523acf-a821-456c-a76b-7607578309d7" ma:fieldId="{a319977f-c850-4e09-982f-090ae1d7c602}" ma:sspId="272df97b-2740-40bb-9c0d-572a441144cd" ma:termSetId="87a54e1a-a086-4056-9430-e3def70b5bc0" ma:anchorId="00000000-0000-0000-0000-000000000000" ma:open="false" ma:isKeyword="false">
      <xsd:complexType>
        <xsd:sequence>
          <xsd:element ref="pc:Terms" minOccurs="0" maxOccurs="1"/>
        </xsd:sequence>
      </xsd:complexType>
    </xsd:element>
    <xsd:element name="ofbb8b9a280a423a91cf717fb81349cd" ma:index="21" nillable="true" ma:taxonomy="true" ma:internalName="ofbb8b9a280a423a91cf717fb81349cd" ma:taxonomyFieldName="DEECD_Author" ma:displayName="Author" ma:default="94;#Education|5232e41c-5101-41fe-b638-7d41d1371531" ma:fieldId="{8fbb8b9a-280a-423a-91cf-717fb81349cd}" ma:sspId="272df97b-2740-40bb-9c0d-572a441144cd" ma:termSetId="f9681774-4169-418a-ae49-9bc331f72a4f" ma:anchorId="00000000-0000-0000-0000-000000000000" ma:open="false" ma:isKeyword="false">
      <xsd:complexType>
        <xsd:sequence>
          <xsd:element ref="pc:Terms" minOccurs="0" maxOccurs="1"/>
        </xsd:sequence>
      </xsd:complexType>
    </xsd:element>
    <xsd:element name="b1688cb4a3a940449dc8286705012a42" ma:index="22" nillable="true" ma:taxonomy="true" ma:internalName="b1688cb4a3a940449dc8286705012a42" ma:taxonomyFieldName="DEECD_Audience" ma:displayName="Audience" ma:fieldId="{b1688cb4-a3a9-4044-9dc8-286705012a42}" ma:taxonomyMulti="true" ma:sspId="272df97b-2740-40bb-9c0d-572a441144cd" ma:termSetId="af0be819-ce00-4865-904d-8408c82c2300" ma:anchorId="00000000-0000-0000-0000-000000000000" ma:open="false" ma:isKeyword="false">
      <xsd:complexType>
        <xsd:sequence>
          <xsd:element ref="pc:Terms" minOccurs="0" maxOccurs="1"/>
        </xsd:sequence>
      </xsd:complexType>
    </xsd:element>
    <xsd:element name="hyperlink" ma:index="24" nillable="true" ma:displayName="hyperlink" ma:format="Hyperlink" ma:internalName="hyperlink">
      <xsd:complexType>
        <xsd:complexContent>
          <xsd:extension base="dms:URL">
            <xsd:sequence>
              <xsd:element name="Url" type="dms:ValidUrl" minOccurs="0" nillable="true"/>
              <xsd:element name="Description" type="xsd:string" nillable="true"/>
            </xsd:sequence>
          </xsd:extension>
        </xsd:complexContent>
      </xsd:complexType>
    </xsd:element>
    <xsd:element name="hyperlink2" ma:index="25" nillable="true" ma:displayName="hyperlink2" ma:format="Hyperlink" ma:internalName="hyperlink2"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b9114c1-daad-44dd-acad-30f4246641f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7017a8d-dd8f-40f0-bbcf-d0d7f718f6eb}" ma:internalName="TaxCatchAll" ma:showField="CatchAllData" ma:web="cb9114c1-daad-44dd-acad-30f4246641f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B1324-A69B-4756-BD6F-542FACFB5529}">
  <ds:schemaRefs>
    <ds:schemaRef ds:uri="http://schemas.microsoft.com/sharepoint/v3"/>
    <ds:schemaRef ds:uri="http://schemas.microsoft.com/office/2006/documentManagement/types"/>
    <ds:schemaRef ds:uri="http://www.w3.org/XML/1998/namespace"/>
    <ds:schemaRef ds:uri="http://schemas.openxmlformats.org/package/2006/metadata/core-properties"/>
    <ds:schemaRef ds:uri="http://purl.org/dc/dcmitype/"/>
    <ds:schemaRef ds:uri="http://purl.org/dc/terms/"/>
    <ds:schemaRef ds:uri="http://purl.org/dc/elements/1.1/"/>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3A17AAFD-F2CA-4C74-B9A7-364DFB6A438F}">
  <ds:schemaRefs>
    <ds:schemaRef ds:uri="http://schemas.microsoft.com/sharepoint/v3/contenttype/forms"/>
  </ds:schemaRefs>
</ds:datastoreItem>
</file>

<file path=customXml/itemProps3.xml><?xml version="1.0" encoding="utf-8"?>
<ds:datastoreItem xmlns:ds="http://schemas.openxmlformats.org/officeDocument/2006/customXml" ds:itemID="{59797FEA-A257-414D-9371-265176C68920}"/>
</file>

<file path=docProps/app.xml><?xml version="1.0" encoding="utf-8"?>
<Properties xmlns="http://schemas.openxmlformats.org/officeDocument/2006/extended-properties" xmlns:vt="http://schemas.openxmlformats.org/officeDocument/2006/docPropsVTypes">
  <Template>Education State mm</Template>
  <TotalTime>2071</TotalTime>
  <Words>1925</Words>
  <Application>Microsoft Office PowerPoint</Application>
  <PresentationFormat>On-screen Show (4:3)</PresentationFormat>
  <Paragraphs>199</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.AppleSystemUIFont</vt:lpstr>
      <vt:lpstr>Arial</vt:lpstr>
      <vt:lpstr>Calibri</vt:lpstr>
      <vt:lpstr>Courier New</vt:lpstr>
      <vt:lpstr>Wingdings</vt:lpstr>
      <vt:lpstr>Office Theme</vt:lpstr>
      <vt:lpstr>PowerPoint Presentation</vt:lpstr>
      <vt:lpstr> </vt:lpstr>
      <vt:lpstr>An overview of the Plan and Coordinate Support phase   </vt:lpstr>
      <vt:lpstr>Developing the plan </vt:lpstr>
      <vt:lpstr>Developing the Individual Education Plan</vt:lpstr>
      <vt:lpstr>Creating a shared vision – long term goals</vt:lpstr>
      <vt:lpstr>Developing goals and key success indicators   Short term goals are developed with the learner, family and team to achieve the vision.  Together with the learner and family, the team should develop a number of goals that when achieved will be successful in meeting the prioritised needs of the learner. This activity should be facilitated by the Lead Professional.  Using a SMART approach to goal development  </vt:lpstr>
      <vt:lpstr>Developing goals and key success indicators </vt:lpstr>
      <vt:lpstr>Collaboratively develop strategies    Strategies and actions should be developed to support the achievement of each goal.  </vt:lpstr>
      <vt:lpstr>Actions to achieve the strategies     </vt:lpstr>
      <vt:lpstr>Supporting the team through implementation   The plan should be reviewed by the team once all goals, key success indicators, strategies and actions have been documented and roles and responsibilities allocated.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Eddy, Christine J</cp:lastModifiedBy>
  <cp:revision>214</cp:revision>
  <dcterms:created xsi:type="dcterms:W3CDTF">2017-08-18T01:53:25Z</dcterms:created>
  <dcterms:modified xsi:type="dcterms:W3CDTF">2019-11-04T23:18:02Z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0x0101008840106FE30D4F50BC61A726A7CA6E3800A01D47DD30CBB54F95863B7DC80A2CEC</vt:lpwstr>
  </property>
  <property fmtid="{D5CDD505-2E9C-101B-9397-08002B2CF9AE}" pid="3" name="DEECD_Author">
    <vt:lpwstr>94;#Education|5232e41c-5101-41fe-b638-7d41d1371531</vt:lpwstr>
  </property>
  <property fmtid="{D5CDD505-2E9C-101B-9397-08002B2CF9AE}" pid="4" name="DEECD_ItemType">
    <vt:lpwstr>101;#Page|eb523acf-a821-456c-a76b-7607578309d7</vt:lpwstr>
  </property>
  <property fmtid="{D5CDD505-2E9C-101B-9397-08002B2CF9AE}" pid="5" name="DEECD_SubjectCategory">
    <vt:lpwstr/>
  </property>
  <property fmtid="{D5CDD505-2E9C-101B-9397-08002B2CF9AE}" pid="6" name="DEECD_Audience">
    <vt:lpwstr/>
  </property>
</Properties>
</file>