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90" r:id="rId5"/>
    <p:sldId id="258" r:id="rId6"/>
    <p:sldId id="292" r:id="rId7"/>
    <p:sldId id="293" r:id="rId8"/>
    <p:sldId id="303" r:id="rId9"/>
    <p:sldId id="305" r:id="rId10"/>
    <p:sldId id="30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4674"/>
  </p:normalViewPr>
  <p:slideViewPr>
    <p:cSldViewPr snapToGrid="0" snapToObjects="1" showGuides="1">
      <p:cViewPr varScale="1">
        <p:scale>
          <a:sx n="104" d="100"/>
          <a:sy n="104" d="100"/>
        </p:scale>
        <p:origin x="20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a:t>The Initiate Contact phase may</a:t>
            </a:r>
            <a:r>
              <a:rPr lang="en-AU" baseline="0" dirty="0"/>
              <a:t> be</a:t>
            </a:r>
            <a:r>
              <a:rPr lang="en-AU" dirty="0"/>
              <a:t> the learner’s first contact with the Team Around the Learner approach. The learner and family are first engaged and oriented with the process and any issues are clarified. It is important that in this phase the level of assistance required is ascertained and a thorough history is captured to inform future phases. The identification of the Lead Professional should be ascertained before the end of this phase. At the outset, a conversation around ‘information sharing’ needs to occur, where the person conducting this phase should obtain formal consent from the learner and family. </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a:t>Many schools would have the view that</a:t>
            </a:r>
            <a:r>
              <a:rPr lang="en-AU" baseline="0" dirty="0"/>
              <a:t> every staff member is responsible for this stage.</a:t>
            </a:r>
          </a:p>
          <a:p>
            <a:pPr marL="0" marR="0" indent="0" algn="l" defTabSz="914400" rtl="0" eaLnBrk="1" fontAlgn="base" latinLnBrk="0" hangingPunct="1">
              <a:lnSpc>
                <a:spcPct val="100000"/>
              </a:lnSpc>
              <a:spcBef>
                <a:spcPct val="30000"/>
              </a:spcBef>
              <a:spcAft>
                <a:spcPct val="0"/>
              </a:spcAft>
              <a:buClrTx/>
              <a:buSzTx/>
              <a:buFontTx/>
              <a:buNone/>
              <a:tabLst/>
              <a:defRPr/>
            </a:pPr>
            <a:r>
              <a:rPr lang="en-AU" baseline="0" dirty="0"/>
              <a:t>When a learner first enrols in a school, the classroom/home-group teacher would establish a relationship with the learner and family to gain an understanding of strengths and challenges in learning, development and wellbeing so that a suitable program could be planned and implemented.</a:t>
            </a:r>
          </a:p>
          <a:p>
            <a:pPr marL="0" marR="0" indent="0" algn="l" defTabSz="914400" rtl="0" eaLnBrk="1" fontAlgn="base" latinLnBrk="0" hangingPunct="1">
              <a:lnSpc>
                <a:spcPct val="100000"/>
              </a:lnSpc>
              <a:spcBef>
                <a:spcPct val="30000"/>
              </a:spcBef>
              <a:spcAft>
                <a:spcPct val="0"/>
              </a:spcAft>
              <a:buClrTx/>
              <a:buSzTx/>
              <a:buFontTx/>
              <a:buNone/>
              <a:tabLst/>
              <a:defRPr/>
            </a:pPr>
            <a:r>
              <a:rPr lang="en-AU" baseline="0" dirty="0"/>
              <a:t>If additional needs are detected at any stage, a more formal Team Around the Learner approach would be put in place and suitable team members enlisted to support the learner.</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a:t>
            </a:fld>
            <a:endParaRPr lang="en-US"/>
          </a:p>
        </p:txBody>
      </p:sp>
    </p:spTree>
    <p:extLst>
      <p:ext uri="{BB962C8B-B14F-4D97-AF65-F5344CB8AC3E}">
        <p14:creationId xmlns:p14="http://schemas.microsoft.com/office/powerpoint/2010/main" val="263675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simplest level, the Initiate Contact phase would be conducted</a:t>
            </a:r>
            <a:r>
              <a:rPr lang="en-AU" baseline="0" dirty="0"/>
              <a:t> by</a:t>
            </a:r>
            <a:r>
              <a:rPr lang="en-AU" dirty="0"/>
              <a:t> the classroom/home-group/wellbeing</a:t>
            </a:r>
            <a:r>
              <a:rPr lang="en-AU" baseline="0" dirty="0"/>
              <a:t> staff.</a:t>
            </a:r>
          </a:p>
          <a:p>
            <a:r>
              <a:rPr lang="en-AU" baseline="0" dirty="0"/>
              <a:t>If the needs of the learner become more complex, consideration should be given as to who the best person should be to continue this phase to gather all relevant data and information. </a:t>
            </a:r>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4</a:t>
            </a:fld>
            <a:endParaRPr lang="en-US"/>
          </a:p>
        </p:txBody>
      </p:sp>
    </p:spTree>
    <p:extLst>
      <p:ext uri="{BB962C8B-B14F-4D97-AF65-F5344CB8AC3E}">
        <p14:creationId xmlns:p14="http://schemas.microsoft.com/office/powerpoint/2010/main" val="159942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https://www.education.vic.gov.au/school/teachers/health/childprotection/Pages/infosharing.aspx </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5</a:t>
            </a:fld>
            <a:endParaRPr lang="en-US"/>
          </a:p>
        </p:txBody>
      </p:sp>
    </p:spTree>
    <p:extLst>
      <p:ext uri="{BB962C8B-B14F-4D97-AF65-F5344CB8AC3E}">
        <p14:creationId xmlns:p14="http://schemas.microsoft.com/office/powerpoint/2010/main" val="239449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simplest level, the Initiate Contact phase would be conducted</a:t>
            </a:r>
            <a:r>
              <a:rPr lang="en-AU" baseline="0" dirty="0"/>
              <a:t> by</a:t>
            </a:r>
            <a:r>
              <a:rPr lang="en-AU" dirty="0"/>
              <a:t> the classroom/home-group/wellbeing</a:t>
            </a:r>
            <a:r>
              <a:rPr lang="en-AU" baseline="0" dirty="0"/>
              <a:t> staff.</a:t>
            </a:r>
          </a:p>
          <a:p>
            <a:r>
              <a:rPr lang="en-AU" baseline="0" dirty="0"/>
              <a:t>If the needs of the learner become more complex, consideration should be given as to who the best person should be to continue this phase to gather all relevant data and information. </a:t>
            </a:r>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190568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Lead Professional has a pivotal</a:t>
            </a:r>
            <a:r>
              <a:rPr lang="en-AU" baseline="0" dirty="0"/>
              <a:t> role in ensuring that the learner and family are comfortable in collaborating with all those involved in the case are included in the team so that coordinated and effective support can be promoted.</a:t>
            </a:r>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7</a:t>
            </a:fld>
            <a:endParaRPr lang="en-US"/>
          </a:p>
        </p:txBody>
      </p:sp>
    </p:spTree>
    <p:extLst>
      <p:ext uri="{BB962C8B-B14F-4D97-AF65-F5344CB8AC3E}">
        <p14:creationId xmlns:p14="http://schemas.microsoft.com/office/powerpoint/2010/main" val="4068058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7</a:t>
            </a:r>
          </a:p>
          <a:p>
            <a:endParaRPr lang="en-US" b="1" dirty="0"/>
          </a:p>
          <a:p>
            <a:r>
              <a:rPr lang="en-US" b="1" dirty="0"/>
              <a:t>Initiate Contact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992940" cy="400110"/>
          </a:xfrm>
          <a:prstGeom prst="rect">
            <a:avLst/>
          </a:prstGeom>
          <a:noFill/>
        </p:spPr>
        <p:txBody>
          <a:bodyPr wrap="none" rtlCol="0">
            <a:spAutoFit/>
          </a:bodyPr>
          <a:lstStyle/>
          <a:p>
            <a:r>
              <a:rPr lang="en-AU" sz="2000" b="1"/>
              <a:t>Implementing </a:t>
            </a:r>
            <a:r>
              <a:rPr lang="en-AU" sz="2000" b="1" dirty="0"/>
              <a:t>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p:txBody>
          <a:bodyPr/>
          <a:lstStyle/>
          <a:p>
            <a:pPr>
              <a:spcBef>
                <a:spcPts val="300"/>
              </a:spcBef>
              <a:spcAft>
                <a:spcPts val="300"/>
              </a:spcAft>
            </a:pPr>
            <a:r>
              <a:rPr lang="en-AU" sz="1400" b="1" dirty="0"/>
              <a:t>Overview</a:t>
            </a:r>
            <a:r>
              <a:rPr lang="en-AU" sz="1400" b="1" dirty="0">
                <a:solidFill>
                  <a:schemeClr val="accent5"/>
                </a:solidFill>
              </a:rPr>
              <a:t> </a:t>
            </a:r>
          </a:p>
          <a:p>
            <a:pPr>
              <a:spcBef>
                <a:spcPts val="300"/>
              </a:spcBef>
              <a:spcAft>
                <a:spcPts val="300"/>
              </a:spcAft>
            </a:pPr>
            <a:r>
              <a:rPr lang="en-AU" sz="1400" dirty="0">
                <a:solidFill>
                  <a:schemeClr val="tx2">
                    <a:lumMod val="65000"/>
                    <a:lumOff val="35000"/>
                  </a:schemeClr>
                </a:solidFill>
              </a:rPr>
              <a:t>The aim of this module is to provide individuals with a detailed understanding of how to implement the Initiate Contact phase of the Team Around the Learner approach for improving outcomes for learners and their families. It explains in detail the purpose of the phase, the activities undertaken, who is involved and their roles and responsibilities.</a:t>
            </a:r>
            <a:endParaRPr lang="en-AU" sz="1400" b="1" dirty="0">
              <a:solidFill>
                <a:schemeClr val="accent2"/>
              </a:solidFill>
            </a:endParaRPr>
          </a:p>
          <a:p>
            <a:pPr>
              <a:spcBef>
                <a:spcPts val="300"/>
              </a:spcBef>
              <a:spcAft>
                <a:spcPts val="300"/>
              </a:spcAft>
            </a:pPr>
            <a:endParaRPr lang="en-AU" sz="1600" b="1" dirty="0">
              <a:solidFill>
                <a:schemeClr val="accent2"/>
              </a:solidFill>
            </a:endParaRPr>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Completion of this module will support your ability to:</a:t>
            </a:r>
          </a:p>
          <a:p>
            <a:pPr>
              <a:spcBef>
                <a:spcPts val="300"/>
              </a:spcBef>
              <a:spcAft>
                <a:spcPts val="300"/>
              </a:spcAft>
            </a:pPr>
            <a:endParaRPr lang="en-AU" sz="1600" dirty="0">
              <a:solidFill>
                <a:schemeClr val="accent5"/>
              </a:solidFill>
            </a:endParaRP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015942" cy="400110"/>
          </a:xfrm>
          <a:prstGeom prst="rect">
            <a:avLst/>
          </a:prstGeom>
          <a:noFill/>
        </p:spPr>
        <p:txBody>
          <a:bodyPr wrap="square" rtlCol="0">
            <a:spAutoFit/>
          </a:bodyPr>
          <a:lstStyle/>
          <a:p>
            <a:r>
              <a:rPr lang="en-AU" sz="2000" b="1" dirty="0"/>
              <a:t>Module 7: Initiate Contact   </a:t>
            </a:r>
          </a:p>
        </p:txBody>
      </p:sp>
      <p:graphicFrame>
        <p:nvGraphicFramePr>
          <p:cNvPr id="7" name="Table 6"/>
          <p:cNvGraphicFramePr>
            <a:graphicFrameLocks noGrp="1"/>
          </p:cNvGraphicFramePr>
          <p:nvPr>
            <p:extLst>
              <p:ext uri="{D42A27DB-BD31-4B8C-83A1-F6EECF244321}">
                <p14:modId xmlns:p14="http://schemas.microsoft.com/office/powerpoint/2010/main" val="1791715163"/>
              </p:ext>
            </p:extLst>
          </p:nvPr>
        </p:nvGraphicFramePr>
        <p:xfrm>
          <a:off x="323851" y="3823852"/>
          <a:ext cx="7963938" cy="2186712"/>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364452">
                <a:tc>
                  <a:txBody>
                    <a:bodyPr/>
                    <a:lstStyle/>
                    <a:p>
                      <a:r>
                        <a:rPr lang="en-AU" sz="1400" dirty="0">
                          <a:solidFill>
                            <a:schemeClr val="tx1"/>
                          </a:solidFill>
                        </a:rPr>
                        <a:t>7</a:t>
                      </a:r>
                      <a:r>
                        <a:rPr lang="en-AU" sz="1400" baseline="0" dirty="0">
                          <a:solidFill>
                            <a:schemeClr val="tx1"/>
                          </a:solidFill>
                        </a:rPr>
                        <a:t>           Implement the Initiate Contact phase of the Team Around the Learner</a:t>
                      </a:r>
                      <a:endParaRPr lang="en-AU" sz="1400" dirty="0">
                        <a:solidFill>
                          <a:schemeClr val="tx1"/>
                        </a:solidFill>
                      </a:endParaRPr>
                    </a:p>
                  </a:txBody>
                  <a:tcPr/>
                </a:tc>
                <a:extLst>
                  <a:ext uri="{0D108BD9-81ED-4DB2-BD59-A6C34878D82A}">
                    <a16:rowId xmlns:a16="http://schemas.microsoft.com/office/drawing/2014/main" val="702522747"/>
                  </a:ext>
                </a:extLst>
              </a:tr>
              <a:tr h="364452">
                <a:tc>
                  <a:txBody>
                    <a:bodyPr/>
                    <a:lstStyle/>
                    <a:p>
                      <a:r>
                        <a:rPr lang="en-AU" sz="1400" dirty="0">
                          <a:solidFill>
                            <a:schemeClr val="tx1"/>
                          </a:solidFill>
                        </a:rPr>
                        <a:t>             An</a:t>
                      </a:r>
                      <a:r>
                        <a:rPr lang="en-AU" sz="1400" baseline="0" dirty="0">
                          <a:solidFill>
                            <a:schemeClr val="tx1"/>
                          </a:solidFill>
                        </a:rPr>
                        <a:t> overview of the Initiate Contact phase of the Team Around the Learner</a:t>
                      </a:r>
                      <a:endParaRPr lang="en-AU" sz="1400" dirty="0">
                        <a:solidFill>
                          <a:schemeClr val="tx1"/>
                        </a:solidFill>
                      </a:endParaRPr>
                    </a:p>
                  </a:txBody>
                  <a:tcPr/>
                </a:tc>
                <a:extLst>
                  <a:ext uri="{0D108BD9-81ED-4DB2-BD59-A6C34878D82A}">
                    <a16:rowId xmlns:a16="http://schemas.microsoft.com/office/drawing/2014/main" val="2165147118"/>
                  </a:ext>
                </a:extLst>
              </a:tr>
              <a:tr h="364452">
                <a:tc>
                  <a:txBody>
                    <a:bodyPr/>
                    <a:lstStyle/>
                    <a:p>
                      <a:r>
                        <a:rPr lang="en-AU" sz="1400" dirty="0">
                          <a:solidFill>
                            <a:schemeClr val="tx1"/>
                          </a:solidFill>
                        </a:rPr>
                        <a:t>             Undertaking</a:t>
                      </a:r>
                      <a:r>
                        <a:rPr lang="en-AU" sz="1400" baseline="0" dirty="0">
                          <a:solidFill>
                            <a:schemeClr val="tx1"/>
                          </a:solidFill>
                        </a:rPr>
                        <a:t> the Initiate Contact phase </a:t>
                      </a:r>
                      <a:endParaRPr lang="en-AU" sz="1400" dirty="0">
                        <a:solidFill>
                          <a:schemeClr val="tx1"/>
                        </a:solidFill>
                      </a:endParaRPr>
                    </a:p>
                  </a:txBody>
                  <a:tcPr/>
                </a:tc>
                <a:extLst>
                  <a:ext uri="{0D108BD9-81ED-4DB2-BD59-A6C34878D82A}">
                    <a16:rowId xmlns:a16="http://schemas.microsoft.com/office/drawing/2014/main" val="1111407107"/>
                  </a:ext>
                </a:extLst>
              </a:tr>
              <a:tr h="364452">
                <a:tc>
                  <a:txBody>
                    <a:bodyPr/>
                    <a:lstStyle/>
                    <a:p>
                      <a:r>
                        <a:rPr lang="en-AU" sz="1400" dirty="0">
                          <a:solidFill>
                            <a:schemeClr val="tx1"/>
                          </a:solidFill>
                        </a:rPr>
                        <a:t>             Roles and Responsibilities </a:t>
                      </a:r>
                    </a:p>
                  </a:txBody>
                  <a:tcPr/>
                </a:tc>
                <a:extLst>
                  <a:ext uri="{0D108BD9-81ED-4DB2-BD59-A6C34878D82A}">
                    <a16:rowId xmlns:a16="http://schemas.microsoft.com/office/drawing/2014/main" val="3093514565"/>
                  </a:ext>
                </a:extLst>
              </a:tr>
              <a:tr h="364452">
                <a:tc>
                  <a:txBody>
                    <a:bodyPr/>
                    <a:lstStyle/>
                    <a:p>
                      <a:r>
                        <a:rPr lang="en-AU" sz="1400" dirty="0">
                          <a:solidFill>
                            <a:schemeClr val="tx1"/>
                          </a:solidFill>
                        </a:rPr>
                        <a:t>             Engaging the</a:t>
                      </a:r>
                      <a:r>
                        <a:rPr lang="en-AU" sz="1400" baseline="0" dirty="0">
                          <a:solidFill>
                            <a:schemeClr val="tx1"/>
                          </a:solidFill>
                        </a:rPr>
                        <a:t> Lead Professional </a:t>
                      </a:r>
                      <a:endParaRPr lang="en-AU" sz="1400" dirty="0">
                        <a:solidFill>
                          <a:schemeClr val="tx1"/>
                        </a:solidFill>
                      </a:endParaRPr>
                    </a:p>
                  </a:txBody>
                  <a:tcPr/>
                </a:tc>
                <a:extLst>
                  <a:ext uri="{0D108BD9-81ED-4DB2-BD59-A6C34878D82A}">
                    <a16:rowId xmlns:a16="http://schemas.microsoft.com/office/drawing/2014/main" val="2734138041"/>
                  </a:ext>
                </a:extLst>
              </a:tr>
              <a:tr h="364452">
                <a:tc>
                  <a:txBody>
                    <a:bodyPr/>
                    <a:lstStyle/>
                    <a:p>
                      <a:r>
                        <a:rPr lang="en-AU" sz="1400" dirty="0">
                          <a:solidFill>
                            <a:schemeClr val="tx1"/>
                          </a:solidFill>
                        </a:rPr>
                        <a:t>             Engaging</a:t>
                      </a:r>
                      <a:r>
                        <a:rPr lang="en-AU" sz="1400" baseline="0" dirty="0">
                          <a:solidFill>
                            <a:schemeClr val="tx1"/>
                          </a:solidFill>
                        </a:rPr>
                        <a:t> the other team members </a:t>
                      </a:r>
                      <a:endParaRPr lang="en-AU" sz="1400" dirty="0">
                        <a:solidFill>
                          <a:schemeClr val="tx1"/>
                        </a:solidFill>
                      </a:endParaRPr>
                    </a:p>
                  </a:txBody>
                  <a:tcPr/>
                </a:tc>
                <a:extLst>
                  <a:ext uri="{0D108BD9-81ED-4DB2-BD59-A6C34878D82A}">
                    <a16:rowId xmlns:a16="http://schemas.microsoft.com/office/drawing/2014/main" val="3499423382"/>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03377"/>
            <a:ext cx="8460150" cy="1346260"/>
          </a:xfrm>
        </p:spPr>
        <p:txBody>
          <a:bodyPr>
            <a:normAutofit fontScale="90000"/>
          </a:bodyPr>
          <a:lstStyle/>
          <a:p>
            <a:r>
              <a:rPr lang="en-AU" dirty="0"/>
              <a:t>An overview of the Initiate Contact phase </a:t>
            </a:r>
            <a:br>
              <a:rPr lang="en-AU" sz="1800" dirty="0"/>
            </a:br>
            <a:br>
              <a:rPr lang="en-AU" sz="1800" dirty="0"/>
            </a:br>
            <a:br>
              <a:rPr lang="en-AU" sz="1800" dirty="0"/>
            </a:br>
            <a:r>
              <a:rPr lang="en-AU" sz="1600" dirty="0"/>
              <a:t>The Initiate Contact phase lays the groundwork for the Team Around </a:t>
            </a:r>
            <a:br>
              <a:rPr lang="en-AU" sz="1600" dirty="0"/>
            </a:br>
            <a:r>
              <a:rPr lang="en-AU" sz="1600" dirty="0"/>
              <a:t>the Learner approach </a:t>
            </a:r>
            <a:br>
              <a:rPr lang="en-AU" sz="1600" dirty="0"/>
            </a:br>
            <a:br>
              <a:rPr lang="en-AU" sz="1600" dirty="0"/>
            </a:br>
            <a:endParaRPr lang="en-AU" sz="1600" dirty="0"/>
          </a:p>
        </p:txBody>
      </p:sp>
      <p:sp>
        <p:nvSpPr>
          <p:cNvPr id="3" name="Content Placeholder 2"/>
          <p:cNvSpPr>
            <a:spLocks noGrp="1"/>
          </p:cNvSpPr>
          <p:nvPr>
            <p:ph idx="1"/>
          </p:nvPr>
        </p:nvSpPr>
        <p:spPr>
          <a:xfrm>
            <a:off x="323851" y="1634618"/>
            <a:ext cx="8461374" cy="4361496"/>
          </a:xfrm>
        </p:spPr>
        <p:txBody>
          <a:bodyPr>
            <a:normAutofit lnSpcReduction="10000"/>
          </a:bodyPr>
          <a:lstStyle/>
          <a:p>
            <a:pPr marL="171450" indent="-171450">
              <a:spcBef>
                <a:spcPts val="0"/>
              </a:spcBef>
              <a:spcAft>
                <a:spcPts val="300"/>
              </a:spcAft>
              <a:buFont typeface="Arial" panose="020B0604020202020204" pitchFamily="34" charset="0"/>
              <a:buChar char="•"/>
            </a:pPr>
            <a:r>
              <a:rPr lang="en-AU" sz="1400" dirty="0">
                <a:solidFill>
                  <a:srgbClr val="4B4B4B"/>
                </a:solidFill>
              </a:rPr>
              <a:t>The person responsible for this phase is someone who has the appropriate </a:t>
            </a:r>
          </a:p>
          <a:p>
            <a:pPr>
              <a:spcBef>
                <a:spcPts val="0"/>
              </a:spcBef>
              <a:spcAft>
                <a:spcPts val="300"/>
              </a:spcAft>
            </a:pPr>
            <a:r>
              <a:rPr lang="en-AU" sz="1400" dirty="0">
                <a:solidFill>
                  <a:srgbClr val="4B4B4B"/>
                </a:solidFill>
              </a:rPr>
              <a:t>    knowledge and skills to initiate the Team Around the Learner process.</a:t>
            </a:r>
          </a:p>
          <a:p>
            <a:pPr marL="171450" indent="-171450">
              <a:spcBef>
                <a:spcPts val="0"/>
              </a:spcBef>
              <a:spcAft>
                <a:spcPts val="300"/>
              </a:spcAft>
              <a:buFont typeface="Arial" panose="020B0604020202020204" pitchFamily="34" charset="0"/>
              <a:buChar char="•"/>
            </a:pPr>
            <a:r>
              <a:rPr lang="en-AU" sz="1400" dirty="0">
                <a:solidFill>
                  <a:srgbClr val="4B4B4B"/>
                </a:solidFill>
              </a:rPr>
              <a:t>As this may be the learner’s first contact with the Team Around the Learner approach, effective communication about the Team Around the Learner approach is paramount.</a:t>
            </a:r>
          </a:p>
          <a:p>
            <a:pPr marL="171450" indent="-171450">
              <a:spcBef>
                <a:spcPts val="0"/>
              </a:spcBef>
              <a:spcAft>
                <a:spcPts val="300"/>
              </a:spcAft>
              <a:buFont typeface="Arial" panose="020B0604020202020204" pitchFamily="34" charset="0"/>
              <a:buChar char="•"/>
            </a:pPr>
            <a:r>
              <a:rPr lang="en-AU" sz="1400" dirty="0">
                <a:solidFill>
                  <a:srgbClr val="4B4B4B"/>
                </a:solidFill>
              </a:rPr>
              <a:t>A trusting relationship is built with the learner and family and the process of engagement commences.</a:t>
            </a:r>
          </a:p>
          <a:p>
            <a:pPr marL="171450" indent="-171450">
              <a:spcBef>
                <a:spcPts val="0"/>
              </a:spcBef>
              <a:spcAft>
                <a:spcPts val="300"/>
              </a:spcAft>
              <a:buFont typeface="Arial" panose="020B0604020202020204" pitchFamily="34" charset="0"/>
              <a:buChar char="•"/>
            </a:pPr>
            <a:r>
              <a:rPr lang="en-AU" sz="1400" dirty="0">
                <a:solidFill>
                  <a:srgbClr val="4B4B4B"/>
                </a:solidFill>
              </a:rPr>
              <a:t>Through contact or appropriate screening tools, the learner is identified as vulnerable and at risk of disengagement, or is already disengaged from learning.</a:t>
            </a:r>
          </a:p>
          <a:p>
            <a:pPr marL="171450" indent="-171450">
              <a:spcBef>
                <a:spcPts val="0"/>
              </a:spcBef>
              <a:buFont typeface="Arial" panose="020B0604020202020204" pitchFamily="34" charset="0"/>
              <a:buChar char="•"/>
            </a:pPr>
            <a:r>
              <a:rPr lang="en-AU" sz="1400" dirty="0">
                <a:solidFill>
                  <a:srgbClr val="4B4B4B"/>
                </a:solidFill>
              </a:rPr>
              <a:t>The learner and family are empowered with information and assisted to make the most informed choice for the learner’s needs.</a:t>
            </a:r>
          </a:p>
          <a:p>
            <a:pPr marL="171450" indent="-171450">
              <a:spcBef>
                <a:spcPts val="0"/>
              </a:spcBef>
              <a:buFont typeface="Arial" panose="020B0604020202020204" pitchFamily="34" charset="0"/>
              <a:buChar char="•"/>
            </a:pPr>
            <a:r>
              <a:rPr lang="en-AU" sz="1400" dirty="0">
                <a:solidFill>
                  <a:srgbClr val="4B4B4B"/>
                </a:solidFill>
              </a:rPr>
              <a:t>The </a:t>
            </a:r>
            <a:r>
              <a:rPr lang="en-AU" sz="1400" b="1" dirty="0">
                <a:solidFill>
                  <a:srgbClr val="4B4B4B"/>
                </a:solidFill>
              </a:rPr>
              <a:t>Initial Needs Identification tool </a:t>
            </a:r>
            <a:r>
              <a:rPr lang="en-AU" sz="1400" dirty="0">
                <a:solidFill>
                  <a:srgbClr val="4B4B4B"/>
                </a:solidFill>
              </a:rPr>
              <a:t>is completed with a thorough history and other information captured to inform future phases. </a:t>
            </a:r>
          </a:p>
          <a:p>
            <a:pPr marL="171450" indent="-171450">
              <a:spcBef>
                <a:spcPts val="300"/>
              </a:spcBef>
              <a:spcAft>
                <a:spcPts val="300"/>
              </a:spcAft>
              <a:buFont typeface="Arial" panose="020B0604020202020204" pitchFamily="34" charset="0"/>
              <a:buChar char="•"/>
            </a:pPr>
            <a:r>
              <a:rPr lang="en-AU" sz="1400" dirty="0">
                <a:solidFill>
                  <a:srgbClr val="4B4B4B"/>
                </a:solidFill>
              </a:rPr>
              <a:t>Engage the members of the team to support the learner and family in this process.</a:t>
            </a:r>
          </a:p>
          <a:p>
            <a:pPr marL="171450" indent="-171450">
              <a:spcBef>
                <a:spcPts val="300"/>
              </a:spcBef>
              <a:spcAft>
                <a:spcPts val="300"/>
              </a:spcAft>
              <a:buFont typeface="Arial" panose="020B0604020202020204" pitchFamily="34" charset="0"/>
              <a:buChar char="•"/>
            </a:pPr>
            <a:r>
              <a:rPr lang="en-AU" sz="1400" dirty="0">
                <a:solidFill>
                  <a:srgbClr val="4B4B4B"/>
                </a:solidFill>
              </a:rPr>
              <a:t>The approach recognises that for each individual, the focus and complexity of need will be different. This will impact on the composition and membership of the team and the choice of Lead Professional.</a:t>
            </a:r>
          </a:p>
          <a:p>
            <a:pPr marL="171450" indent="-171450">
              <a:spcBef>
                <a:spcPts val="300"/>
              </a:spcBef>
              <a:spcAft>
                <a:spcPts val="300"/>
              </a:spcAft>
              <a:buFont typeface="Arial" panose="020B0604020202020204" pitchFamily="34" charset="0"/>
              <a:buChar char="•"/>
            </a:pPr>
            <a:r>
              <a:rPr lang="en-AU" sz="1400" dirty="0">
                <a:solidFill>
                  <a:srgbClr val="4B4B4B"/>
                </a:solidFill>
              </a:rPr>
              <a:t>This phase should begin to emphasise the learner and family’s orientation, as one where they understand that they are an integral part of the process and their preferences will be prioritised throughout the process.</a:t>
            </a:r>
          </a:p>
          <a:p>
            <a:pPr>
              <a:spcBef>
                <a:spcPts val="300"/>
              </a:spcBef>
              <a:spcAft>
                <a:spcPts val="300"/>
              </a:spcAft>
            </a:pPr>
            <a:endParaRPr lang="en-AU" sz="1400" dirty="0">
              <a:solidFill>
                <a:srgbClr val="4B4B4B"/>
              </a:solidFill>
            </a:endParaRPr>
          </a:p>
          <a:p>
            <a:pPr>
              <a:spcBef>
                <a:spcPts val="300"/>
              </a:spcBef>
              <a:spcAft>
                <a:spcPts val="300"/>
              </a:spcAft>
            </a:pPr>
            <a:r>
              <a:rPr lang="en-AU" sz="1400" b="1" dirty="0"/>
              <a:t>RESOURCES – </a:t>
            </a:r>
            <a:r>
              <a:rPr lang="en-AU" sz="1400" b="1" dirty="0">
                <a:solidFill>
                  <a:schemeClr val="accent5"/>
                </a:solidFill>
              </a:rPr>
              <a:t>Initial Needs Identification tool</a:t>
            </a:r>
          </a:p>
        </p:txBody>
      </p:sp>
      <p:grpSp>
        <p:nvGrpSpPr>
          <p:cNvPr id="4" name="Group 3"/>
          <p:cNvGrpSpPr/>
          <p:nvPr/>
        </p:nvGrpSpPr>
        <p:grpSpPr>
          <a:xfrm>
            <a:off x="6426052" y="142558"/>
            <a:ext cx="2717948" cy="1736647"/>
            <a:chOff x="5140088" y="3501008"/>
            <a:chExt cx="2717948" cy="1736647"/>
          </a:xfrm>
        </p:grpSpPr>
        <p:pic>
          <p:nvPicPr>
            <p:cNvPr id="5" name="Picture 4"/>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 t="3797" b="1"/>
            <a:stretch/>
          </p:blipFill>
          <p:spPr bwMode="auto">
            <a:xfrm>
              <a:off x="5184051" y="3501008"/>
              <a:ext cx="2673985" cy="1731010"/>
            </a:xfrm>
            <a:prstGeom prst="rect">
              <a:avLst/>
            </a:prstGeom>
            <a:noFill/>
            <a:ln>
              <a:noFill/>
            </a:ln>
            <a:extLst/>
          </p:spPr>
        </p:pic>
        <p:sp>
          <p:nvSpPr>
            <p:cNvPr id="6" name="Flowchart: Alternate Process 5"/>
            <p:cNvSpPr/>
            <p:nvPr/>
          </p:nvSpPr>
          <p:spPr>
            <a:xfrm>
              <a:off x="6727082" y="4174267"/>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5287283" y="3699925"/>
              <a:ext cx="450000"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5940409" y="3542977"/>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5969977" y="487765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5140088" y="418274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7123658" y="366182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238528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Undertaking the Initiate Contact phase </a:t>
            </a:r>
            <a:br>
              <a:rPr lang="en-AU" sz="1800" dirty="0"/>
            </a:br>
            <a:br>
              <a:rPr lang="en-AU" sz="1800" dirty="0"/>
            </a:br>
            <a:r>
              <a:rPr lang="en-AU" sz="1800" dirty="0"/>
              <a:t> </a:t>
            </a:r>
          </a:p>
        </p:txBody>
      </p:sp>
      <p:sp>
        <p:nvSpPr>
          <p:cNvPr id="3" name="Content Placeholder 2"/>
          <p:cNvSpPr>
            <a:spLocks noGrp="1"/>
          </p:cNvSpPr>
          <p:nvPr>
            <p:ph idx="1"/>
          </p:nvPr>
        </p:nvSpPr>
        <p:spPr>
          <a:xfrm>
            <a:off x="323851" y="2034386"/>
            <a:ext cx="8461374" cy="4094951"/>
          </a:xfrm>
        </p:spPr>
        <p:txBody>
          <a:bodyPr>
            <a:normAutofit/>
          </a:bodyPr>
          <a:lstStyle/>
          <a:p>
            <a:pPr marL="171450" indent="-171450">
              <a:spcBef>
                <a:spcPts val="300"/>
              </a:spcBef>
              <a:spcAft>
                <a:spcPts val="300"/>
              </a:spcAft>
              <a:buFont typeface="Arial" panose="020B0604020202020204" pitchFamily="34" charset="0"/>
              <a:buChar char="•"/>
            </a:pPr>
            <a:r>
              <a:rPr lang="en-AU" sz="1500" dirty="0">
                <a:solidFill>
                  <a:srgbClr val="4B4B4B"/>
                </a:solidFill>
              </a:rPr>
              <a:t>The person who begins the Initiate Contact phase should be someone who cares for, supports or works with the learner, and may be someone from within the education setting. </a:t>
            </a:r>
          </a:p>
          <a:p>
            <a:pPr marL="171450" indent="-171450">
              <a:spcBef>
                <a:spcPts val="300"/>
              </a:spcBef>
              <a:spcAft>
                <a:spcPts val="300"/>
              </a:spcAft>
              <a:buFont typeface="Arial" panose="020B0604020202020204" pitchFamily="34" charset="0"/>
              <a:buChar char="•"/>
            </a:pPr>
            <a:r>
              <a:rPr lang="en-AU" sz="1500" dirty="0">
                <a:solidFill>
                  <a:srgbClr val="4B4B4B"/>
                </a:solidFill>
              </a:rPr>
              <a:t>This person must be able to recognise and articulate the need for a co-ordinated approach to address the learner’s vulnerability and complex needs. </a:t>
            </a:r>
          </a:p>
          <a:p>
            <a:pPr marL="171450" indent="-171450">
              <a:spcBef>
                <a:spcPts val="300"/>
              </a:spcBef>
              <a:spcAft>
                <a:spcPts val="300"/>
              </a:spcAft>
              <a:buFont typeface="Arial" panose="020B0604020202020204" pitchFamily="34" charset="0"/>
              <a:buChar char="•"/>
            </a:pPr>
            <a:r>
              <a:rPr lang="en-AU" sz="1500" dirty="0">
                <a:solidFill>
                  <a:srgbClr val="4B4B4B"/>
                </a:solidFill>
              </a:rPr>
              <a:t>Information is gathered from the learner, family and other support agencies involved with the learner.</a:t>
            </a:r>
          </a:p>
          <a:p>
            <a:pPr marL="171450" indent="-171450">
              <a:spcBef>
                <a:spcPts val="300"/>
              </a:spcBef>
              <a:spcAft>
                <a:spcPts val="300"/>
              </a:spcAft>
              <a:buFont typeface="Arial" panose="020B0604020202020204" pitchFamily="34" charset="0"/>
              <a:buChar char="•"/>
            </a:pPr>
            <a:r>
              <a:rPr lang="en-AU" sz="1500" dirty="0">
                <a:solidFill>
                  <a:srgbClr val="4B4B4B"/>
                </a:solidFill>
              </a:rPr>
              <a:t>Information may be recognised by other people working with the learner as significant and add to the broad range of information to be considered in future phases.</a:t>
            </a:r>
          </a:p>
          <a:p>
            <a:pPr marL="171450" indent="-171450">
              <a:spcBef>
                <a:spcPts val="300"/>
              </a:spcBef>
              <a:spcAft>
                <a:spcPts val="300"/>
              </a:spcAft>
              <a:buFont typeface="Arial" panose="020B0604020202020204" pitchFamily="34" charset="0"/>
              <a:buChar char="•"/>
            </a:pPr>
            <a:r>
              <a:rPr lang="en-AU" sz="1500" dirty="0">
                <a:solidFill>
                  <a:srgbClr val="4B4B4B"/>
                </a:solidFill>
              </a:rPr>
              <a:t>All information is collated in the Initial Needs Identification tool.</a:t>
            </a:r>
            <a:endParaRPr lang="en-AU" sz="1500" b="1" dirty="0">
              <a:solidFill>
                <a:srgbClr val="4B4B4B"/>
              </a:solidFill>
            </a:endParaRPr>
          </a:p>
          <a:p>
            <a:pPr marL="171450" indent="-171450">
              <a:spcBef>
                <a:spcPts val="300"/>
              </a:spcBef>
              <a:spcAft>
                <a:spcPts val="300"/>
              </a:spcAft>
              <a:buFont typeface="Arial" panose="020B0604020202020204" pitchFamily="34" charset="0"/>
              <a:buChar char="•"/>
            </a:pPr>
            <a:r>
              <a:rPr lang="en-AU" sz="1500" dirty="0">
                <a:solidFill>
                  <a:srgbClr val="4B4B4B"/>
                </a:solidFill>
              </a:rPr>
              <a:t>The person taking responsibility for the Initiate Contact phase has the appropriate knowledge and skills to begin the Team Around the Learner process.</a:t>
            </a:r>
          </a:p>
          <a:p>
            <a:endParaRPr lang="en-AU" dirty="0"/>
          </a:p>
        </p:txBody>
      </p:sp>
      <p:grpSp>
        <p:nvGrpSpPr>
          <p:cNvPr id="8" name="Group 7"/>
          <p:cNvGrpSpPr/>
          <p:nvPr/>
        </p:nvGrpSpPr>
        <p:grpSpPr>
          <a:xfrm>
            <a:off x="6426052" y="142558"/>
            <a:ext cx="2717948" cy="1736647"/>
            <a:chOff x="5140088" y="3501008"/>
            <a:chExt cx="2717948" cy="1736647"/>
          </a:xfrm>
        </p:grpSpPr>
        <p:pic>
          <p:nvPicPr>
            <p:cNvPr id="9" name="Picture 8"/>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 t="3797" b="1"/>
            <a:stretch/>
          </p:blipFill>
          <p:spPr bwMode="auto">
            <a:xfrm>
              <a:off x="5184051" y="3501008"/>
              <a:ext cx="2673985" cy="1731010"/>
            </a:xfrm>
            <a:prstGeom prst="rect">
              <a:avLst/>
            </a:prstGeom>
            <a:noFill/>
            <a:ln>
              <a:noFill/>
            </a:ln>
            <a:extLst/>
          </p:spPr>
        </p:pic>
        <p:sp>
          <p:nvSpPr>
            <p:cNvPr id="10" name="Flowchart: Alternate Process 9"/>
            <p:cNvSpPr/>
            <p:nvPr/>
          </p:nvSpPr>
          <p:spPr>
            <a:xfrm>
              <a:off x="6727082" y="4174267"/>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11" name="Straight Arrow Connector 10"/>
            <p:cNvCxnSpPr/>
            <p:nvPr/>
          </p:nvCxnSpPr>
          <p:spPr>
            <a:xfrm flipV="1">
              <a:off x="5287283" y="3699925"/>
              <a:ext cx="450000"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lowchart: Alternate Process 11"/>
            <p:cNvSpPr/>
            <p:nvPr/>
          </p:nvSpPr>
          <p:spPr>
            <a:xfrm>
              <a:off x="5940409" y="3542977"/>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3" name="Flowchart: Alternate Process 12"/>
            <p:cNvSpPr/>
            <p:nvPr/>
          </p:nvSpPr>
          <p:spPr>
            <a:xfrm>
              <a:off x="5969977" y="487765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4" name="Flowchart: Alternate Process 13"/>
            <p:cNvSpPr/>
            <p:nvPr/>
          </p:nvSpPr>
          <p:spPr>
            <a:xfrm>
              <a:off x="5140088" y="418274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5" name="Flowchart: Alternate Process 14"/>
            <p:cNvSpPr/>
            <p:nvPr/>
          </p:nvSpPr>
          <p:spPr>
            <a:xfrm>
              <a:off x="7123658" y="366182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8283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Roles and Responsibilities </a:t>
            </a:r>
          </a:p>
        </p:txBody>
      </p:sp>
      <p:sp>
        <p:nvSpPr>
          <p:cNvPr id="3" name="Content Placeholder 2"/>
          <p:cNvSpPr>
            <a:spLocks noGrp="1"/>
          </p:cNvSpPr>
          <p:nvPr>
            <p:ph idx="1"/>
          </p:nvPr>
        </p:nvSpPr>
        <p:spPr>
          <a:xfrm>
            <a:off x="323851" y="1107063"/>
            <a:ext cx="8461374" cy="5022275"/>
          </a:xfrm>
        </p:spPr>
        <p:txBody>
          <a:bodyPr>
            <a:normAutofit lnSpcReduction="10000"/>
          </a:bodyPr>
          <a:lstStyle/>
          <a:p>
            <a:r>
              <a:rPr lang="en-AU" sz="1600" b="1" dirty="0"/>
              <a:t>The person who takes on the Initiate Contact phase should:</a:t>
            </a:r>
          </a:p>
          <a:p>
            <a:pPr marL="171450" indent="-171450">
              <a:spcBef>
                <a:spcPts val="0"/>
              </a:spcBef>
              <a:buFont typeface="Arial" panose="020B0604020202020204" pitchFamily="34" charset="0"/>
              <a:buChar char="•"/>
            </a:pPr>
            <a:endParaRPr lang="en-AU" sz="1200" dirty="0">
              <a:solidFill>
                <a:srgbClr val="4B4B4B"/>
              </a:solidFill>
            </a:endParaRPr>
          </a:p>
          <a:p>
            <a:pPr marL="171450" indent="-171450">
              <a:spcBef>
                <a:spcPts val="0"/>
              </a:spcBef>
              <a:buFont typeface="Arial" panose="020B0604020202020204" pitchFamily="34" charset="0"/>
              <a:buChar char="•"/>
            </a:pPr>
            <a:r>
              <a:rPr lang="en-AU" sz="1400" dirty="0">
                <a:solidFill>
                  <a:srgbClr val="4B4B4B"/>
                </a:solidFill>
              </a:rPr>
              <a:t>engage with the learner and family, and undertake a face to face discussion </a:t>
            </a:r>
          </a:p>
          <a:p>
            <a:pPr>
              <a:spcBef>
                <a:spcPts val="0"/>
              </a:spcBef>
              <a:spcAft>
                <a:spcPts val="300"/>
              </a:spcAft>
            </a:pPr>
            <a:r>
              <a:rPr lang="en-AU" sz="1400" dirty="0">
                <a:solidFill>
                  <a:srgbClr val="4B4B4B"/>
                </a:solidFill>
              </a:rPr>
              <a:t>    to identify the needs and clarify the issues being experienced.</a:t>
            </a:r>
          </a:p>
          <a:p>
            <a:pPr marL="171450" indent="-171450">
              <a:spcBef>
                <a:spcPts val="0"/>
              </a:spcBef>
              <a:buFont typeface="Arial" panose="020B0604020202020204" pitchFamily="34" charset="0"/>
              <a:buChar char="•"/>
            </a:pPr>
            <a:r>
              <a:rPr lang="en-AU" sz="1400" dirty="0">
                <a:solidFill>
                  <a:srgbClr val="4B4B4B"/>
                </a:solidFill>
              </a:rPr>
              <a:t>identify the level of assistance that is required and commence the process of completing </a:t>
            </a:r>
          </a:p>
          <a:p>
            <a:pPr marL="180000">
              <a:spcBef>
                <a:spcPts val="0"/>
              </a:spcBef>
              <a:spcAft>
                <a:spcPts val="0"/>
              </a:spcAft>
            </a:pPr>
            <a:r>
              <a:rPr lang="en-AU" sz="1400" dirty="0">
                <a:solidFill>
                  <a:srgbClr val="4B4B4B"/>
                </a:solidFill>
              </a:rPr>
              <a:t>the Initial Needs Identification tool.</a:t>
            </a:r>
          </a:p>
          <a:p>
            <a:pPr marL="171450" indent="-171450">
              <a:spcBef>
                <a:spcPts val="0"/>
              </a:spcBef>
              <a:spcAft>
                <a:spcPts val="300"/>
              </a:spcAft>
              <a:buFont typeface="Arial" panose="020B0604020202020204" pitchFamily="34" charset="0"/>
              <a:buChar char="•"/>
            </a:pPr>
            <a:r>
              <a:rPr lang="en-AU" sz="1400" dirty="0">
                <a:solidFill>
                  <a:srgbClr val="4B4B4B"/>
                </a:solidFill>
              </a:rPr>
              <a:t>introduce the notion of the Team Around the Learner approach as being a way that the learner and family experience a coordinated and seamless service response. Answer any subsequent questions.</a:t>
            </a:r>
          </a:p>
          <a:p>
            <a:pPr marL="171450" indent="-171450">
              <a:spcBef>
                <a:spcPts val="0"/>
              </a:spcBef>
              <a:spcAft>
                <a:spcPts val="300"/>
              </a:spcAft>
              <a:buFont typeface="Arial" panose="020B0604020202020204" pitchFamily="34" charset="0"/>
              <a:buChar char="•"/>
            </a:pPr>
            <a:r>
              <a:rPr lang="en-AU" sz="1400" dirty="0">
                <a:solidFill>
                  <a:srgbClr val="4B4B4B"/>
                </a:solidFill>
              </a:rPr>
              <a:t>engage in a conversation around ‘information sharing’ to explain to the learner and family what information will be collected, why it is being requested, who will have access to it and how it will be stored. The learner and family are asked to formally agree to consent to how the information will be used and with whom it will be shared by signing a </a:t>
            </a:r>
            <a:r>
              <a:rPr lang="en-AU" sz="1400" b="1" dirty="0">
                <a:solidFill>
                  <a:srgbClr val="4B4B4B"/>
                </a:solidFill>
              </a:rPr>
              <a:t>Consent to Share Information </a:t>
            </a:r>
            <a:r>
              <a:rPr lang="en-AU" sz="1400" dirty="0">
                <a:solidFill>
                  <a:srgbClr val="4B4B4B"/>
                </a:solidFill>
              </a:rPr>
              <a:t>agreement.</a:t>
            </a:r>
          </a:p>
          <a:p>
            <a:pPr>
              <a:spcBef>
                <a:spcPts val="0"/>
              </a:spcBef>
              <a:spcAft>
                <a:spcPts val="300"/>
              </a:spcAft>
            </a:pPr>
            <a:endParaRPr lang="en-AU" sz="1400" dirty="0">
              <a:solidFill>
                <a:srgbClr val="4B4B4B"/>
              </a:solidFill>
            </a:endParaRPr>
          </a:p>
          <a:p>
            <a:pPr>
              <a:spcBef>
                <a:spcPts val="0"/>
              </a:spcBef>
              <a:spcAft>
                <a:spcPts val="300"/>
              </a:spcAft>
            </a:pPr>
            <a:r>
              <a:rPr lang="en-AU" sz="1400" dirty="0">
                <a:solidFill>
                  <a:srgbClr val="4B4B4B"/>
                </a:solidFill>
              </a:rPr>
              <a:t>Helpful and effective questions that could be asked to ensure that the learner’s vulnerabilities and signs of disengagement are adequately addressed could be:</a:t>
            </a:r>
          </a:p>
          <a:p>
            <a:pPr marL="180975" indent="-180975">
              <a:spcBef>
                <a:spcPts val="300"/>
              </a:spcBef>
              <a:spcAft>
                <a:spcPts val="300"/>
              </a:spcAft>
              <a:buFont typeface="Arial" panose="020B0604020202020204" pitchFamily="34" charset="0"/>
              <a:buChar char="•"/>
            </a:pPr>
            <a:r>
              <a:rPr lang="en-AU" sz="1400" dirty="0">
                <a:solidFill>
                  <a:srgbClr val="4B4B4B"/>
                </a:solidFill>
              </a:rPr>
              <a:t>Who / which agencies are already involved?</a:t>
            </a:r>
          </a:p>
          <a:p>
            <a:pPr marL="180975" indent="-180975">
              <a:spcBef>
                <a:spcPts val="300"/>
              </a:spcBef>
              <a:spcAft>
                <a:spcPts val="300"/>
              </a:spcAft>
              <a:buFont typeface="Arial" panose="020B0604020202020204" pitchFamily="34" charset="0"/>
              <a:buChar char="•"/>
            </a:pPr>
            <a:r>
              <a:rPr lang="en-AU" sz="1400" dirty="0">
                <a:solidFill>
                  <a:srgbClr val="4B4B4B"/>
                </a:solidFill>
              </a:rPr>
              <a:t>Who else needs to be involved?</a:t>
            </a:r>
          </a:p>
          <a:p>
            <a:pPr marL="180975" indent="-180975">
              <a:spcBef>
                <a:spcPts val="300"/>
              </a:spcBef>
              <a:spcAft>
                <a:spcPts val="300"/>
              </a:spcAft>
              <a:buFont typeface="Arial" panose="020B0604020202020204" pitchFamily="34" charset="0"/>
              <a:buChar char="•"/>
            </a:pPr>
            <a:r>
              <a:rPr lang="en-AU" sz="1400" dirty="0">
                <a:solidFill>
                  <a:srgbClr val="4B4B4B"/>
                </a:solidFill>
              </a:rPr>
              <a:t>How can we form an internal or cross agency team focus?</a:t>
            </a:r>
          </a:p>
          <a:p>
            <a:pPr marL="180975" indent="-180975">
              <a:spcBef>
                <a:spcPts val="300"/>
              </a:spcBef>
              <a:spcAft>
                <a:spcPts val="300"/>
              </a:spcAft>
              <a:buFont typeface="Arial" panose="020B0604020202020204" pitchFamily="34" charset="0"/>
              <a:buChar char="•"/>
            </a:pPr>
            <a:r>
              <a:rPr lang="en-AU" sz="1400" dirty="0">
                <a:solidFill>
                  <a:srgbClr val="4B4B4B"/>
                </a:solidFill>
              </a:rPr>
              <a:t>Who is best placed to play the Lead Professional role?</a:t>
            </a:r>
          </a:p>
          <a:p>
            <a:pPr marL="180975" indent="-180975">
              <a:spcBef>
                <a:spcPts val="300"/>
              </a:spcBef>
              <a:spcAft>
                <a:spcPts val="300"/>
              </a:spcAft>
              <a:buFont typeface="Arial" panose="020B0604020202020204" pitchFamily="34" charset="0"/>
              <a:buChar char="•"/>
            </a:pPr>
            <a:r>
              <a:rPr lang="en-AU" sz="1400" dirty="0">
                <a:solidFill>
                  <a:srgbClr val="4B4B4B"/>
                </a:solidFill>
              </a:rPr>
              <a:t>How can we share information and plan on a needs to know basis?</a:t>
            </a:r>
          </a:p>
          <a:p>
            <a:pPr marL="180975" indent="-180975">
              <a:spcBef>
                <a:spcPts val="300"/>
              </a:spcBef>
              <a:spcAft>
                <a:spcPts val="300"/>
              </a:spcAft>
              <a:buFont typeface="Arial" panose="020B0604020202020204" pitchFamily="34" charset="0"/>
              <a:buChar char="•"/>
            </a:pPr>
            <a:r>
              <a:rPr lang="en-AU" sz="1400" dirty="0">
                <a:solidFill>
                  <a:srgbClr val="4B4B4B"/>
                </a:solidFill>
              </a:rPr>
              <a:t>If barriers to team work or information sharing are significant, does the situation need to be escalated to seek support from an area or regional level? </a:t>
            </a:r>
          </a:p>
          <a:p>
            <a:endParaRPr lang="en-AU" sz="1600" b="1" dirty="0"/>
          </a:p>
        </p:txBody>
      </p:sp>
      <p:grpSp>
        <p:nvGrpSpPr>
          <p:cNvPr id="4" name="Group 3"/>
          <p:cNvGrpSpPr/>
          <p:nvPr/>
        </p:nvGrpSpPr>
        <p:grpSpPr>
          <a:xfrm>
            <a:off x="6426052" y="142558"/>
            <a:ext cx="2717948" cy="1736647"/>
            <a:chOff x="5140088" y="3501008"/>
            <a:chExt cx="2717948" cy="1736647"/>
          </a:xfrm>
        </p:grpSpPr>
        <p:pic>
          <p:nvPicPr>
            <p:cNvPr id="5" name="Picture 4"/>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 t="3797" b="1"/>
            <a:stretch/>
          </p:blipFill>
          <p:spPr bwMode="auto">
            <a:xfrm>
              <a:off x="5184051" y="3501008"/>
              <a:ext cx="2673985" cy="1731010"/>
            </a:xfrm>
            <a:prstGeom prst="rect">
              <a:avLst/>
            </a:prstGeom>
            <a:noFill/>
            <a:ln>
              <a:noFill/>
            </a:ln>
            <a:extLst/>
          </p:spPr>
        </p:pic>
        <p:sp>
          <p:nvSpPr>
            <p:cNvPr id="6" name="Flowchart: Alternate Process 5"/>
            <p:cNvSpPr/>
            <p:nvPr/>
          </p:nvSpPr>
          <p:spPr>
            <a:xfrm>
              <a:off x="6727082" y="4174267"/>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5287283" y="3699925"/>
              <a:ext cx="450000"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5940409" y="3542977"/>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5969977" y="487765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5140088" y="418274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7123658" y="366182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406109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Engaging the Lead Professional </a:t>
            </a:r>
          </a:p>
        </p:txBody>
      </p:sp>
      <p:sp>
        <p:nvSpPr>
          <p:cNvPr id="3" name="Content Placeholder 2"/>
          <p:cNvSpPr>
            <a:spLocks noGrp="1"/>
          </p:cNvSpPr>
          <p:nvPr>
            <p:ph idx="1"/>
          </p:nvPr>
        </p:nvSpPr>
        <p:spPr>
          <a:xfrm>
            <a:off x="323851" y="774099"/>
            <a:ext cx="8461374" cy="5355239"/>
          </a:xfrm>
        </p:spPr>
        <p:txBody>
          <a:bodyPr>
            <a:normAutofit fontScale="92500" lnSpcReduction="10000"/>
          </a:bodyPr>
          <a:lstStyle/>
          <a:p>
            <a:r>
              <a:rPr lang="en-AU" sz="1600" b="1" dirty="0"/>
              <a:t>A Lead Professional should be identified as early as possible to </a:t>
            </a:r>
          </a:p>
          <a:p>
            <a:r>
              <a:rPr lang="en-AU" sz="1600" b="1" dirty="0"/>
              <a:t>guide the response and collaborative team work.</a:t>
            </a:r>
          </a:p>
          <a:p>
            <a:endParaRPr lang="en-AU" sz="1200" dirty="0"/>
          </a:p>
          <a:p>
            <a:pPr marL="285750" indent="-285750">
              <a:spcBef>
                <a:spcPts val="600"/>
              </a:spcBef>
              <a:buFont typeface="Arial" panose="020B0604020202020204" pitchFamily="34" charset="0"/>
              <a:buChar char="•"/>
            </a:pPr>
            <a:r>
              <a:rPr lang="en-AU" sz="1500" dirty="0">
                <a:solidFill>
                  <a:schemeClr val="accent5"/>
                </a:solidFill>
              </a:rPr>
              <a:t>During the Initiate Contact phase, the Lead Professional is identified as early as </a:t>
            </a:r>
          </a:p>
          <a:p>
            <a:pPr>
              <a:spcBef>
                <a:spcPts val="0"/>
              </a:spcBef>
              <a:spcAft>
                <a:spcPts val="600"/>
              </a:spcAft>
            </a:pPr>
            <a:r>
              <a:rPr lang="en-AU" sz="1500" dirty="0">
                <a:solidFill>
                  <a:schemeClr val="accent5"/>
                </a:solidFill>
              </a:rPr>
              <a:t>      possible to support and steer the process.</a:t>
            </a:r>
          </a:p>
          <a:p>
            <a:pPr marL="285750" indent="-285750">
              <a:spcBef>
                <a:spcPts val="600"/>
              </a:spcBef>
              <a:spcAft>
                <a:spcPts val="300"/>
              </a:spcAft>
              <a:buFont typeface="Arial" panose="020B0604020202020204" pitchFamily="34" charset="0"/>
              <a:buChar char="•"/>
            </a:pPr>
            <a:r>
              <a:rPr lang="en-AU" sz="1500" dirty="0">
                <a:solidFill>
                  <a:schemeClr val="accent5"/>
                </a:solidFill>
              </a:rPr>
              <a:t>In identifying the Lead Professional the following factors should be considered:</a:t>
            </a:r>
          </a:p>
          <a:p>
            <a:pPr marL="627063" lvl="1" indent="266700" defTabSz="265113">
              <a:spcBef>
                <a:spcPts val="600"/>
              </a:spcBef>
              <a:spcAft>
                <a:spcPts val="300"/>
              </a:spcAft>
              <a:buFont typeface="Wingdings" panose="05000000000000000000" pitchFamily="2" charset="2"/>
              <a:buChar char="Ø"/>
            </a:pPr>
            <a:r>
              <a:rPr lang="en-AU" sz="1500" dirty="0">
                <a:solidFill>
                  <a:schemeClr val="accent5"/>
                </a:solidFill>
              </a:rPr>
              <a:t>who is best placed to take on this role</a:t>
            </a:r>
          </a:p>
          <a:p>
            <a:pPr marL="627063" lvl="1" indent="266700" defTabSz="265113">
              <a:spcBef>
                <a:spcPts val="600"/>
              </a:spcBef>
              <a:spcAft>
                <a:spcPts val="300"/>
              </a:spcAft>
              <a:buFont typeface="Wingdings" panose="05000000000000000000" pitchFamily="2" charset="2"/>
              <a:buChar char="Ø"/>
            </a:pPr>
            <a:r>
              <a:rPr lang="en-AU" sz="1500" dirty="0">
                <a:solidFill>
                  <a:schemeClr val="accent5"/>
                </a:solidFill>
              </a:rPr>
              <a:t>the relationship with the learner</a:t>
            </a:r>
          </a:p>
          <a:p>
            <a:pPr marL="627063" lvl="1" indent="266700" defTabSz="265113">
              <a:spcBef>
                <a:spcPts val="600"/>
              </a:spcBef>
              <a:spcAft>
                <a:spcPts val="300"/>
              </a:spcAft>
              <a:buFont typeface="Wingdings" panose="05000000000000000000" pitchFamily="2" charset="2"/>
              <a:buChar char="Ø"/>
            </a:pPr>
            <a:r>
              <a:rPr lang="en-AU" sz="1500" dirty="0">
                <a:solidFill>
                  <a:schemeClr val="accent5"/>
                </a:solidFill>
              </a:rPr>
              <a:t>the level of engagement with the learner and family</a:t>
            </a:r>
          </a:p>
          <a:p>
            <a:pPr marL="627063" lvl="1" indent="266700" defTabSz="265113">
              <a:spcBef>
                <a:spcPts val="600"/>
              </a:spcBef>
              <a:spcAft>
                <a:spcPts val="300"/>
              </a:spcAft>
              <a:buFont typeface="Wingdings" panose="05000000000000000000" pitchFamily="2" charset="2"/>
              <a:buChar char="Ø"/>
            </a:pPr>
            <a:r>
              <a:rPr lang="en-AU" sz="1500" dirty="0">
                <a:solidFill>
                  <a:schemeClr val="accent5"/>
                </a:solidFill>
              </a:rPr>
              <a:t>frequency of contact with learner and family</a:t>
            </a:r>
          </a:p>
          <a:p>
            <a:pPr marL="627063" lvl="1" indent="266700" defTabSz="265113">
              <a:spcBef>
                <a:spcPts val="600"/>
              </a:spcBef>
              <a:spcAft>
                <a:spcPts val="300"/>
              </a:spcAft>
              <a:buFont typeface="Wingdings" panose="05000000000000000000" pitchFamily="2" charset="2"/>
              <a:buChar char="Ø"/>
            </a:pPr>
            <a:r>
              <a:rPr lang="en-AU" sz="1500" dirty="0">
                <a:solidFill>
                  <a:schemeClr val="accent5"/>
                </a:solidFill>
              </a:rPr>
              <a:t>the skill level and capacity of the individual to undertake this role.</a:t>
            </a:r>
          </a:p>
          <a:p>
            <a:pPr marL="285750" indent="-285750">
              <a:spcBef>
                <a:spcPts val="600"/>
              </a:spcBef>
              <a:spcAft>
                <a:spcPts val="600"/>
              </a:spcAft>
              <a:buFont typeface="Arial" panose="020B0604020202020204" pitchFamily="34" charset="0"/>
              <a:buChar char="•"/>
            </a:pPr>
            <a:r>
              <a:rPr lang="en-AU" sz="1500" dirty="0">
                <a:solidFill>
                  <a:schemeClr val="accent5"/>
                </a:solidFill>
              </a:rPr>
              <a:t>In some instances the Lead Professional may not be a professional from the education setting, but may be someone who is already involved with the learner and family i.e. a DHHS Case Manager.   </a:t>
            </a:r>
          </a:p>
          <a:p>
            <a:pPr marL="285750" indent="-285750">
              <a:spcBef>
                <a:spcPts val="600"/>
              </a:spcBef>
              <a:spcAft>
                <a:spcPts val="600"/>
              </a:spcAft>
              <a:buFont typeface="Arial" panose="020B0604020202020204" pitchFamily="34" charset="0"/>
              <a:buChar char="•"/>
            </a:pPr>
            <a:r>
              <a:rPr lang="en-AU" sz="1500" dirty="0">
                <a:solidFill>
                  <a:schemeClr val="accent5"/>
                </a:solidFill>
              </a:rPr>
              <a:t>If the Lead Professional is not a learning mentor*, it would be beneficial to include him/her in the team.</a:t>
            </a:r>
          </a:p>
          <a:p>
            <a:pPr marL="285750" indent="-285750">
              <a:spcBef>
                <a:spcPts val="600"/>
              </a:spcBef>
              <a:spcAft>
                <a:spcPts val="600"/>
              </a:spcAft>
              <a:buFont typeface="Arial" panose="020B0604020202020204" pitchFamily="34" charset="0"/>
              <a:buChar char="•"/>
            </a:pPr>
            <a:r>
              <a:rPr lang="en-AU" sz="1500" dirty="0">
                <a:solidFill>
                  <a:schemeClr val="accent5"/>
                </a:solidFill>
              </a:rPr>
              <a:t>Decide who will be undertaking the most direct work with the learner. This person/s should not be the Lead Professional as they have a different role, capacity and relationship with the learner. </a:t>
            </a:r>
          </a:p>
          <a:p>
            <a:r>
              <a:rPr lang="en-AU" sz="1500" b="1" dirty="0"/>
              <a:t>Resources</a:t>
            </a:r>
          </a:p>
          <a:p>
            <a:r>
              <a:rPr lang="en-AU" sz="1500" dirty="0">
                <a:solidFill>
                  <a:schemeClr val="accent5"/>
                </a:solidFill>
              </a:rPr>
              <a:t>Module 3 The Role of the Lead Professional</a:t>
            </a:r>
          </a:p>
          <a:p>
            <a:endParaRPr lang="en-AU" dirty="0"/>
          </a:p>
        </p:txBody>
      </p:sp>
      <p:grpSp>
        <p:nvGrpSpPr>
          <p:cNvPr id="5" name="Group 4"/>
          <p:cNvGrpSpPr/>
          <p:nvPr/>
        </p:nvGrpSpPr>
        <p:grpSpPr>
          <a:xfrm>
            <a:off x="6426052" y="142558"/>
            <a:ext cx="2717948" cy="1736647"/>
            <a:chOff x="5140088" y="3501008"/>
            <a:chExt cx="2717948" cy="1736647"/>
          </a:xfrm>
        </p:grpSpPr>
        <p:pic>
          <p:nvPicPr>
            <p:cNvPr id="6" name="Picture 5"/>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 t="3797" b="1"/>
            <a:stretch/>
          </p:blipFill>
          <p:spPr bwMode="auto">
            <a:xfrm>
              <a:off x="5184051" y="3501008"/>
              <a:ext cx="2673985" cy="1731010"/>
            </a:xfrm>
            <a:prstGeom prst="rect">
              <a:avLst/>
            </a:prstGeom>
            <a:noFill/>
            <a:ln>
              <a:noFill/>
            </a:ln>
            <a:extLst/>
          </p:spPr>
        </p:pic>
        <p:sp>
          <p:nvSpPr>
            <p:cNvPr id="7" name="Flowchart: Alternate Process 6"/>
            <p:cNvSpPr/>
            <p:nvPr/>
          </p:nvSpPr>
          <p:spPr>
            <a:xfrm>
              <a:off x="6727082" y="4174267"/>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8" name="Straight Arrow Connector 7"/>
            <p:cNvCxnSpPr/>
            <p:nvPr/>
          </p:nvCxnSpPr>
          <p:spPr>
            <a:xfrm flipV="1">
              <a:off x="5287283" y="3699925"/>
              <a:ext cx="450000"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Alternate Process 8"/>
            <p:cNvSpPr/>
            <p:nvPr/>
          </p:nvSpPr>
          <p:spPr>
            <a:xfrm>
              <a:off x="5940409" y="3542977"/>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0" name="Flowchart: Alternate Process 9"/>
            <p:cNvSpPr/>
            <p:nvPr/>
          </p:nvSpPr>
          <p:spPr>
            <a:xfrm>
              <a:off x="5969977" y="487765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1" name="Flowchart: Alternate Process 10"/>
            <p:cNvSpPr/>
            <p:nvPr/>
          </p:nvSpPr>
          <p:spPr>
            <a:xfrm>
              <a:off x="5140088" y="418274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2" name="Flowchart: Alternate Process 11"/>
            <p:cNvSpPr/>
            <p:nvPr/>
          </p:nvSpPr>
          <p:spPr>
            <a:xfrm>
              <a:off x="7123658" y="366182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382265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Engaging the other team members</a:t>
            </a:r>
          </a:p>
        </p:txBody>
      </p:sp>
      <p:sp>
        <p:nvSpPr>
          <p:cNvPr id="3" name="Content Placeholder 2"/>
          <p:cNvSpPr>
            <a:spLocks noGrp="1"/>
          </p:cNvSpPr>
          <p:nvPr>
            <p:ph idx="1"/>
          </p:nvPr>
        </p:nvSpPr>
        <p:spPr>
          <a:xfrm>
            <a:off x="323851" y="774099"/>
            <a:ext cx="8461374" cy="5355239"/>
          </a:xfrm>
        </p:spPr>
        <p:txBody>
          <a:bodyPr>
            <a:normAutofit fontScale="85000" lnSpcReduction="20000"/>
          </a:bodyPr>
          <a:lstStyle/>
          <a:p>
            <a:endParaRPr lang="en-AU" sz="1500" b="1" dirty="0"/>
          </a:p>
          <a:p>
            <a:r>
              <a:rPr lang="en-AU" sz="1600" b="1" dirty="0"/>
              <a:t>It is important to consider the composition of the members </a:t>
            </a:r>
          </a:p>
          <a:p>
            <a:r>
              <a:rPr lang="en-AU" sz="1600" b="1" dirty="0"/>
              <a:t>of the team.</a:t>
            </a:r>
            <a:r>
              <a:rPr lang="en-AU" sz="1600" dirty="0"/>
              <a:t> </a:t>
            </a:r>
          </a:p>
          <a:p>
            <a:pPr>
              <a:spcBef>
                <a:spcPts val="0"/>
              </a:spcBef>
            </a:pPr>
            <a:endParaRPr lang="en-AU" sz="1600" dirty="0"/>
          </a:p>
          <a:p>
            <a:pPr marL="285750" indent="-285750">
              <a:spcBef>
                <a:spcPts val="0"/>
              </a:spcBef>
              <a:buFont typeface="Arial" panose="020B0604020202020204" pitchFamily="34" charset="0"/>
              <a:buChar char="•"/>
            </a:pPr>
            <a:r>
              <a:rPr lang="en-AU" sz="1600" dirty="0">
                <a:solidFill>
                  <a:schemeClr val="accent5"/>
                </a:solidFill>
              </a:rPr>
              <a:t>The Initiate Contact phase lays the groundwork for the collaborative team </a:t>
            </a:r>
          </a:p>
          <a:p>
            <a:pPr>
              <a:spcBef>
                <a:spcPts val="0"/>
              </a:spcBef>
            </a:pPr>
            <a:r>
              <a:rPr lang="en-AU" sz="1600" dirty="0">
                <a:solidFill>
                  <a:schemeClr val="accent5"/>
                </a:solidFill>
              </a:rPr>
              <a:t>      work, goal setting and planning that will follow. Therefore the composition of the</a:t>
            </a:r>
          </a:p>
          <a:p>
            <a:pPr>
              <a:spcBef>
                <a:spcPts val="0"/>
              </a:spcBef>
            </a:pPr>
            <a:r>
              <a:rPr lang="en-AU" sz="1600" dirty="0">
                <a:solidFill>
                  <a:schemeClr val="accent5"/>
                </a:solidFill>
              </a:rPr>
              <a:t>      team is an essential component. </a:t>
            </a:r>
          </a:p>
          <a:p>
            <a:pPr>
              <a:spcBef>
                <a:spcPts val="0"/>
              </a:spcBef>
              <a:buFont typeface="Arial" panose="020B0604020202020204" pitchFamily="34" charset="0"/>
              <a:buChar char="•"/>
            </a:pPr>
            <a:endParaRPr lang="en-AU" sz="1600" dirty="0">
              <a:solidFill>
                <a:schemeClr val="accent5"/>
              </a:solidFill>
            </a:endParaRPr>
          </a:p>
          <a:p>
            <a:pPr marL="285750" indent="-285750">
              <a:spcBef>
                <a:spcPts val="0"/>
              </a:spcBef>
              <a:buFont typeface="Arial" panose="020B0604020202020204" pitchFamily="34" charset="0"/>
              <a:buChar char="•"/>
            </a:pPr>
            <a:r>
              <a:rPr lang="en-AU" sz="1600" dirty="0">
                <a:solidFill>
                  <a:schemeClr val="accent5"/>
                </a:solidFill>
              </a:rPr>
              <a:t>The tone needs to be set for teamwork and team interactions that are consistent with Team Around the Learner principles to ensure that a trusting relationship and a culture of inclusion is established. </a:t>
            </a:r>
          </a:p>
          <a:p>
            <a:pPr>
              <a:spcBef>
                <a:spcPts val="0"/>
              </a:spcBef>
            </a:pPr>
            <a:endParaRPr lang="en-AU" sz="1600" dirty="0">
              <a:solidFill>
                <a:schemeClr val="accent5"/>
              </a:solidFill>
            </a:endParaRPr>
          </a:p>
          <a:p>
            <a:pPr marL="285750" indent="-285750">
              <a:spcBef>
                <a:spcPts val="0"/>
              </a:spcBef>
              <a:spcAft>
                <a:spcPts val="0"/>
              </a:spcAft>
              <a:buFont typeface="Arial" panose="020B0604020202020204" pitchFamily="34" charset="0"/>
              <a:buChar char="•"/>
            </a:pPr>
            <a:r>
              <a:rPr lang="en-AU" sz="1600" dirty="0">
                <a:solidFill>
                  <a:schemeClr val="accent5"/>
                </a:solidFill>
              </a:rPr>
              <a:t>The team is made up of people who are connected to the learner through natural, community and formal support relationships. Examples of team members include the learner and family, education professionals, external community agencies, other government departments, relatives or friends. </a:t>
            </a:r>
          </a:p>
          <a:p>
            <a:pPr>
              <a:spcBef>
                <a:spcPts val="0"/>
              </a:spcBef>
              <a:spcAft>
                <a:spcPts val="0"/>
              </a:spcAft>
            </a:pPr>
            <a:endParaRPr lang="en-AU" sz="1600" dirty="0">
              <a:solidFill>
                <a:schemeClr val="accent5"/>
              </a:solidFill>
            </a:endParaRPr>
          </a:p>
          <a:p>
            <a:pPr marL="285750" indent="-285750">
              <a:spcBef>
                <a:spcPts val="0"/>
              </a:spcBef>
              <a:spcAft>
                <a:spcPts val="0"/>
              </a:spcAft>
              <a:buFont typeface="Arial" panose="020B0604020202020204" pitchFamily="34" charset="0"/>
              <a:buChar char="•"/>
            </a:pPr>
            <a:r>
              <a:rPr lang="en-AU" sz="1600" dirty="0">
                <a:solidFill>
                  <a:schemeClr val="accent5"/>
                </a:solidFill>
              </a:rPr>
              <a:t>The team could include the following: </a:t>
            </a:r>
          </a:p>
          <a:p>
            <a:pPr marL="531813" lvl="1" indent="-176213">
              <a:spcBef>
                <a:spcPts val="0"/>
              </a:spcBef>
              <a:spcAft>
                <a:spcPts val="0"/>
              </a:spcAft>
              <a:buFont typeface="Wingdings" panose="05000000000000000000" pitchFamily="2" charset="2"/>
              <a:buChar char="Ø"/>
            </a:pPr>
            <a:r>
              <a:rPr lang="en-AU" sz="1600" dirty="0">
                <a:solidFill>
                  <a:schemeClr val="accent5"/>
                </a:solidFill>
              </a:rPr>
              <a:t>education professionals: Teacher, Principal, Assistant Principal, Wellbeing Coordinator, Student Support Services Officers</a:t>
            </a:r>
          </a:p>
          <a:p>
            <a:pPr marL="531813" lvl="1" indent="-176213">
              <a:spcBef>
                <a:spcPts val="0"/>
              </a:spcBef>
              <a:spcAft>
                <a:spcPts val="0"/>
              </a:spcAft>
              <a:buFont typeface="Wingdings" panose="05000000000000000000" pitchFamily="2" charset="2"/>
              <a:buChar char="Ø"/>
            </a:pPr>
            <a:r>
              <a:rPr lang="en-AU" sz="1600" dirty="0">
                <a:solidFill>
                  <a:schemeClr val="accent5"/>
                </a:solidFill>
              </a:rPr>
              <a:t>community agencies: advocate, Family Service case manager, counsellor, psychologist, mental health worker</a:t>
            </a:r>
          </a:p>
          <a:p>
            <a:pPr marL="531813" lvl="1" indent="-176213">
              <a:spcBef>
                <a:spcPts val="0"/>
              </a:spcBef>
              <a:spcAft>
                <a:spcPts val="0"/>
              </a:spcAft>
              <a:buFont typeface="Wingdings" panose="05000000000000000000" pitchFamily="2" charset="2"/>
              <a:buChar char="Ø"/>
            </a:pPr>
            <a:r>
              <a:rPr lang="en-AU" sz="1600" dirty="0">
                <a:solidFill>
                  <a:schemeClr val="accent5"/>
                </a:solidFill>
              </a:rPr>
              <a:t>other government departments: Disability Services case manager </a:t>
            </a:r>
          </a:p>
          <a:p>
            <a:pPr>
              <a:spcBef>
                <a:spcPts val="0"/>
              </a:spcBef>
            </a:pPr>
            <a:endParaRPr lang="en-AU" sz="1600" dirty="0">
              <a:solidFill>
                <a:schemeClr val="accent5"/>
              </a:solidFill>
            </a:endParaRPr>
          </a:p>
          <a:p>
            <a:pPr marL="285750" indent="-285750">
              <a:spcBef>
                <a:spcPts val="0"/>
              </a:spcBef>
              <a:buFont typeface="Arial" panose="020B0604020202020204" pitchFamily="34" charset="0"/>
              <a:buChar char="•"/>
            </a:pPr>
            <a:r>
              <a:rPr lang="en-AU" sz="1600" dirty="0">
                <a:solidFill>
                  <a:schemeClr val="accent5"/>
                </a:solidFill>
              </a:rPr>
              <a:t>The learner and family should be involved in identifying the appropriate members of the team and they should all be listed on the Initial </a:t>
            </a:r>
            <a:r>
              <a:rPr lang="en-AU" sz="1600" b="1" dirty="0">
                <a:solidFill>
                  <a:schemeClr val="accent5"/>
                </a:solidFill>
              </a:rPr>
              <a:t>Needs Identification form</a:t>
            </a:r>
            <a:r>
              <a:rPr lang="en-AU" sz="1600" dirty="0">
                <a:solidFill>
                  <a:schemeClr val="accent5"/>
                </a:solidFill>
              </a:rPr>
              <a:t>.</a:t>
            </a:r>
            <a:endParaRPr lang="en-AU" sz="1600" b="1" dirty="0">
              <a:solidFill>
                <a:schemeClr val="accent5"/>
              </a:solidFill>
            </a:endParaRPr>
          </a:p>
          <a:p>
            <a:r>
              <a:rPr lang="en-AU" sz="1600" b="1" dirty="0"/>
              <a:t>Resources</a:t>
            </a:r>
          </a:p>
          <a:p>
            <a:r>
              <a:rPr lang="en-AU" sz="1600" dirty="0">
                <a:solidFill>
                  <a:schemeClr val="accent5"/>
                </a:solidFill>
              </a:rPr>
              <a:t>Module 2  Who is in the Team</a:t>
            </a:r>
          </a:p>
          <a:p>
            <a:r>
              <a:rPr lang="en-AU" sz="1600" dirty="0">
                <a:solidFill>
                  <a:schemeClr val="accent5"/>
                </a:solidFill>
              </a:rPr>
              <a:t>Initial Needs Identification form</a:t>
            </a:r>
          </a:p>
        </p:txBody>
      </p:sp>
      <p:grpSp>
        <p:nvGrpSpPr>
          <p:cNvPr id="4" name="Group 3"/>
          <p:cNvGrpSpPr/>
          <p:nvPr/>
        </p:nvGrpSpPr>
        <p:grpSpPr>
          <a:xfrm>
            <a:off x="6426052" y="142558"/>
            <a:ext cx="2717948" cy="1736647"/>
            <a:chOff x="5140088" y="3501008"/>
            <a:chExt cx="2717948" cy="1736647"/>
          </a:xfrm>
        </p:grpSpPr>
        <p:pic>
          <p:nvPicPr>
            <p:cNvPr id="5" name="Picture 4"/>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 t="3797" b="1"/>
            <a:stretch/>
          </p:blipFill>
          <p:spPr bwMode="auto">
            <a:xfrm>
              <a:off x="5184051" y="3501008"/>
              <a:ext cx="2673985" cy="1731010"/>
            </a:xfrm>
            <a:prstGeom prst="rect">
              <a:avLst/>
            </a:prstGeom>
            <a:noFill/>
            <a:ln>
              <a:noFill/>
            </a:ln>
            <a:extLst/>
          </p:spPr>
        </p:pic>
        <p:sp>
          <p:nvSpPr>
            <p:cNvPr id="6" name="Flowchart: Alternate Process 5"/>
            <p:cNvSpPr/>
            <p:nvPr/>
          </p:nvSpPr>
          <p:spPr>
            <a:xfrm>
              <a:off x="6727082" y="4174267"/>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5287283" y="3699925"/>
              <a:ext cx="450000"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5940409" y="3542977"/>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5969977" y="487765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5140088" y="4182745"/>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7123658" y="366182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3392501832"/>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B1324-A69B-4756-BD6F-542FACFB5529}">
  <ds:schemaRefs>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purl.org/dc/dcmitype/"/>
    <ds:schemaRef ds:uri="http://purl.org/dc/elements/1.1/"/>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3.xml><?xml version="1.0" encoding="utf-8"?>
<ds:datastoreItem xmlns:ds="http://schemas.openxmlformats.org/officeDocument/2006/customXml" ds:itemID="{4EE78662-90DD-4D43-8718-2EE0DFC54C30}"/>
</file>

<file path=docProps/app.xml><?xml version="1.0" encoding="utf-8"?>
<Properties xmlns="http://schemas.openxmlformats.org/officeDocument/2006/extended-properties" xmlns:vt="http://schemas.openxmlformats.org/officeDocument/2006/docPropsVTypes">
  <Template>Education State mm</Template>
  <TotalTime>1837</TotalTime>
  <Words>1664</Words>
  <Application>Microsoft Office PowerPoint</Application>
  <PresentationFormat>On-screen Show (4:3)</PresentationFormat>
  <Paragraphs>139</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.AppleSystemUIFont</vt:lpstr>
      <vt:lpstr>Arial</vt:lpstr>
      <vt:lpstr>Calibri</vt:lpstr>
      <vt:lpstr>Courier New</vt:lpstr>
      <vt:lpstr>Wingdings</vt:lpstr>
      <vt:lpstr>Office Theme</vt:lpstr>
      <vt:lpstr>PowerPoint Presentation</vt:lpstr>
      <vt:lpstr> </vt:lpstr>
      <vt:lpstr>An overview of the Initiate Contact phase    The Initiate Contact phase lays the groundwork for the Team Around  the Learner approach   </vt:lpstr>
      <vt:lpstr>Undertaking the Initiate Contact phase    </vt:lpstr>
      <vt:lpstr>Roles and Responsibilities </vt:lpstr>
      <vt:lpstr>Engaging the Lead Professional </vt:lpstr>
      <vt:lpstr>Engaging the other team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194</cp:revision>
  <dcterms:created xsi:type="dcterms:W3CDTF">2017-08-18T01:53:25Z</dcterms:created>
  <dcterms:modified xsi:type="dcterms:W3CDTF">2019-11-04T22:37:53Z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