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4"/>
  </p:notesMasterIdLst>
  <p:sldIdLst>
    <p:sldId id="290" r:id="rId5"/>
    <p:sldId id="258" r:id="rId6"/>
    <p:sldId id="292" r:id="rId7"/>
    <p:sldId id="293" r:id="rId8"/>
    <p:sldId id="302" r:id="rId9"/>
    <p:sldId id="297" r:id="rId10"/>
    <p:sldId id="303" r:id="rId11"/>
    <p:sldId id="304" r:id="rId12"/>
    <p:sldId id="30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BAF5"/>
    <a:srgbClr val="91ABF3"/>
    <a:srgbClr val="77AC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06"/>
    <p:restoredTop sz="94674"/>
  </p:normalViewPr>
  <p:slideViewPr>
    <p:cSldViewPr snapToGrid="0" snapToObjects="1" showGuides="1">
      <p:cViewPr varScale="1">
        <p:scale>
          <a:sx n="104" d="100"/>
          <a:sy n="104" d="100"/>
        </p:scale>
        <p:origin x="207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B6F6F-BF66-B147-B528-34B96D2910EC}" type="datetimeFigureOut">
              <a:rPr lang="en-US" smtClean="0"/>
              <a:t>11/5/2019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696EE-E175-4144-B35C-D4A1B167B917}" type="slidenum">
              <a:rPr lang="en-US" smtClean="0"/>
              <a:t>‹#›</a:t>
            </a:fld>
            <a:endParaRPr lang="en-US"/>
          </a:p>
        </p:txBody>
      </p:sp>
    </p:spTree>
    <p:extLst>
      <p:ext uri="{BB962C8B-B14F-4D97-AF65-F5344CB8AC3E}">
        <p14:creationId xmlns:p14="http://schemas.microsoft.com/office/powerpoint/2010/main" val="1513577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Consent is inherently understood to be part of the data collection process</a:t>
            </a:r>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5</a:t>
            </a:fld>
            <a:endParaRPr lang="en-US"/>
          </a:p>
        </p:txBody>
      </p:sp>
    </p:spTree>
    <p:extLst>
      <p:ext uri="{BB962C8B-B14F-4D97-AF65-F5344CB8AC3E}">
        <p14:creationId xmlns:p14="http://schemas.microsoft.com/office/powerpoint/2010/main" val="20014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Because there</a:t>
            </a:r>
            <a:r>
              <a:rPr lang="en-US" sz="1200" baseline="0" dirty="0">
                <a:latin typeface="Arial" panose="020B0604020202020204" pitchFamily="34" charset="0"/>
                <a:cs typeface="Arial" panose="020B0604020202020204" pitchFamily="34" charset="0"/>
              </a:rPr>
              <a:t> might be a range of people (advocate, footy coach, DHHS Case Manager, community agency, doctor</a:t>
            </a:r>
            <a:r>
              <a:rPr lang="en-US" sz="1200" dirty="0">
                <a:latin typeface="Arial" panose="020B0604020202020204" pitchFamily="34" charset="0"/>
                <a:cs typeface="Arial" panose="020B0604020202020204" pitchFamily="34" charset="0"/>
              </a:rPr>
              <a:t> </a:t>
            </a:r>
            <a:r>
              <a:rPr lang="en-US" sz="1200" baseline="0" dirty="0">
                <a:latin typeface="Arial" panose="020B0604020202020204" pitchFamily="34" charset="0"/>
                <a:cs typeface="Arial" panose="020B0604020202020204" pitchFamily="34" charset="0"/>
              </a:rPr>
              <a:t>) within this ‘team’, this form clearly lists all who are involved have agreed to share info.</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dirty="0">
                <a:latin typeface="Arial" panose="020B0604020202020204" pitchFamily="34" charset="0"/>
                <a:cs typeface="Arial" panose="020B0604020202020204" pitchFamily="34" charset="0"/>
              </a:rPr>
              <a:t>Information sharing can occur </a:t>
            </a:r>
            <a:r>
              <a:rPr lang="en-AU" sz="1200" u="sng" dirty="0">
                <a:latin typeface="Arial" panose="020B0604020202020204" pitchFamily="34" charset="0"/>
                <a:cs typeface="Arial" panose="020B0604020202020204" pitchFamily="34" charset="0"/>
              </a:rPr>
              <a:t>without</a:t>
            </a:r>
            <a:r>
              <a:rPr lang="en-AU" sz="1200" dirty="0">
                <a:latin typeface="Arial" panose="020B0604020202020204" pitchFamily="34" charset="0"/>
                <a:cs typeface="Arial" panose="020B0604020202020204" pitchFamily="34" charset="0"/>
              </a:rPr>
              <a:t> the consent of the learner or family if the information is being shared with other statutory services or if it is in the best interests of the learner and family. If the learner and family do not have capacity to consent then it must be sought from an authorised representative on behalf of the learner and family.</a:t>
            </a:r>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6</a:t>
            </a:fld>
            <a:endParaRPr lang="en-US"/>
          </a:p>
        </p:txBody>
      </p:sp>
    </p:spTree>
    <p:extLst>
      <p:ext uri="{BB962C8B-B14F-4D97-AF65-F5344CB8AC3E}">
        <p14:creationId xmlns:p14="http://schemas.microsoft.com/office/powerpoint/2010/main" val="1645424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Good communication and the development of</a:t>
            </a:r>
            <a:r>
              <a:rPr lang="en-US" sz="1200" baseline="0" dirty="0">
                <a:latin typeface="Arial" panose="020B0604020202020204" pitchFamily="34" charset="0"/>
                <a:cs typeface="Arial" panose="020B0604020202020204" pitchFamily="34" charset="0"/>
              </a:rPr>
              <a:t> a trusting relationship is key to information sharing</a:t>
            </a:r>
            <a:endParaRPr lang="en-US" sz="1200"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7</a:t>
            </a:fld>
            <a:endParaRPr lang="en-US"/>
          </a:p>
        </p:txBody>
      </p:sp>
    </p:spTree>
    <p:extLst>
      <p:ext uri="{BB962C8B-B14F-4D97-AF65-F5344CB8AC3E}">
        <p14:creationId xmlns:p14="http://schemas.microsoft.com/office/powerpoint/2010/main" val="26664648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490753"/>
            <a:ext cx="9144000" cy="4572118"/>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39756"/>
            <a:ext cx="9144000" cy="1481069"/>
          </a:xfrm>
          <a:prstGeom prst="rect">
            <a:avLst/>
          </a:prstGeom>
        </p:spPr>
      </p:pic>
      <p:sp>
        <p:nvSpPr>
          <p:cNvPr id="12" name="Rectangle 11"/>
          <p:cNvSpPr/>
          <p:nvPr userDrawn="1"/>
        </p:nvSpPr>
        <p:spPr>
          <a:xfrm>
            <a:off x="0" y="6062870"/>
            <a:ext cx="9144000" cy="791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23850" y="370045"/>
            <a:ext cx="8461375" cy="790418"/>
          </a:xfrm>
        </p:spPr>
        <p:txBody>
          <a:bodyPr anchor="t">
            <a:normAutofit/>
          </a:bodyPr>
          <a:lstStyle>
            <a:lvl1pPr algn="l">
              <a:defRPr sz="2200"/>
            </a:lvl1pPr>
          </a:lstStyle>
          <a:p>
            <a:r>
              <a:rPr lang="en-US" dirty="0"/>
              <a:t>CLICK TO EDIT MASTER TITLE STYLE</a:t>
            </a:r>
          </a:p>
        </p:txBody>
      </p:sp>
      <p:pic>
        <p:nvPicPr>
          <p:cNvPr id="4" name="Picture 3">
            <a:extLst>
              <a:ext uri="{FF2B5EF4-FFF2-40B4-BE49-F238E27FC236}">
                <a16:creationId xmlns:a16="http://schemas.microsoft.com/office/drawing/2014/main" id="{3623F561-4D0C-A043-8F6E-663F20E9227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1527019"/>
            <a:ext cx="2514600" cy="5334000"/>
          </a:xfrm>
          <a:prstGeom prst="rect">
            <a:avLst/>
          </a:prstGeom>
        </p:spPr>
      </p:pic>
      <p:sp>
        <p:nvSpPr>
          <p:cNvPr id="13" name="Rectangle 12">
            <a:extLst>
              <a:ext uri="{FF2B5EF4-FFF2-40B4-BE49-F238E27FC236}">
                <a16:creationId xmlns:a16="http://schemas.microsoft.com/office/drawing/2014/main" id="{ABD5F51F-DE47-694A-B11A-F126108BDE66}"/>
              </a:ext>
            </a:extLst>
          </p:cNvPr>
          <p:cNvSpPr/>
          <p:nvPr userDrawn="1"/>
        </p:nvSpPr>
        <p:spPr>
          <a:xfrm>
            <a:off x="4941358" y="1977406"/>
            <a:ext cx="3843867" cy="359858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lang="en-AU" sz="1250" b="1" kern="1200" dirty="0">
                <a:solidFill>
                  <a:schemeClr val="tx1"/>
                </a:solidFill>
                <a:effectLst/>
                <a:latin typeface="+mn-lt"/>
                <a:ea typeface="+mn-ea"/>
                <a:cs typeface="+mn-cs"/>
              </a:rPr>
              <a:t>INSTRUCTIONS ONLY (DELETE WHEN READ)</a:t>
            </a:r>
            <a:endParaRPr lang="en-AU" sz="1250" kern="1200" dirty="0">
              <a:solidFill>
                <a:schemeClr val="tx1"/>
              </a:solidFill>
              <a:effectLst/>
              <a:latin typeface="+mn-lt"/>
              <a:ea typeface="+mn-ea"/>
              <a:cs typeface="+mn-cs"/>
            </a:endParaRPr>
          </a:p>
          <a:p>
            <a:pPr>
              <a:lnSpc>
                <a:spcPct val="150000"/>
              </a:lnSpc>
            </a:pPr>
            <a:r>
              <a:rPr lang="en-US" sz="1200" dirty="0">
                <a:solidFill>
                  <a:schemeClr val="bg2">
                    <a:lumMod val="10000"/>
                  </a:schemeClr>
                </a:solidFill>
              </a:rPr>
              <a:t>To update image, click VIEW in the menu at top, then SLIDE MASTER, You will then be able to right click the image and choose ‘Change Image…’</a:t>
            </a:r>
          </a:p>
          <a:p>
            <a:endParaRPr lang="en-GB" sz="1200" b="1" kern="1200" dirty="0">
              <a:solidFill>
                <a:schemeClr val="tx2"/>
              </a:solidFill>
              <a:effectLst/>
              <a:latin typeface="+mn-lt"/>
              <a:ea typeface="+mn-ea"/>
              <a:cs typeface="+mn-cs"/>
            </a:endParaRPr>
          </a:p>
          <a:p>
            <a:r>
              <a:rPr lang="en-GB" sz="1200" b="1" kern="1200" dirty="0">
                <a:solidFill>
                  <a:schemeClr val="tx2"/>
                </a:solidFill>
                <a:effectLst/>
                <a:latin typeface="+mn-lt"/>
                <a:ea typeface="+mn-ea"/>
                <a:cs typeface="+mn-cs"/>
              </a:rPr>
              <a:t>IMAGE ATTRIBUTION</a:t>
            </a:r>
            <a:endParaRPr lang="en-AU" sz="1200" b="1" kern="1200" dirty="0">
              <a:solidFill>
                <a:schemeClr val="tx2"/>
              </a:solidFill>
              <a:effectLst/>
              <a:latin typeface="+mn-lt"/>
              <a:ea typeface="+mn-ea"/>
              <a:cs typeface="+mn-cs"/>
            </a:endParaRPr>
          </a:p>
          <a:p>
            <a:pPr>
              <a:lnSpc>
                <a:spcPct val="150000"/>
              </a:lnSpc>
            </a:pPr>
            <a:r>
              <a:rPr lang="en-GB" sz="1200" kern="1200" dirty="0">
                <a:solidFill>
                  <a:schemeClr val="tx2"/>
                </a:solidFill>
                <a:effectLst/>
                <a:latin typeface="+mn-lt"/>
                <a:ea typeface="+mn-ea"/>
                <a:cs typeface="+mn-cs"/>
              </a:rPr>
              <a:t>Third party images, other than those licenced through the Department’s image management system, should be attributed as close to the work as possible. Attribution should include the work’s title, the name of the creator/owner, the source, and note the terms under which it was copied (for example ‘used with permission’ or ‘licensed under CC BY’).</a:t>
            </a:r>
            <a:endParaRPr lang="en-AU" sz="1200" kern="1200" dirty="0">
              <a:solidFill>
                <a:schemeClr val="tx2"/>
              </a:solidFill>
              <a:effectLst/>
              <a:latin typeface="+mn-lt"/>
              <a:ea typeface="+mn-ea"/>
              <a:cs typeface="+mn-cs"/>
            </a:endParaRPr>
          </a:p>
        </p:txBody>
      </p:sp>
    </p:spTree>
    <p:extLst>
      <p:ext uri="{BB962C8B-B14F-4D97-AF65-F5344CB8AC3E}">
        <p14:creationId xmlns:p14="http://schemas.microsoft.com/office/powerpoint/2010/main" val="39932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4"/>
            <a:ext cx="8461374"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575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5"/>
            <a:ext cx="4032249" cy="4608514"/>
          </a:xfrm>
          <a:prstGeom prst="rect">
            <a:avLst/>
          </a:prstGeom>
        </p:spPr>
        <p:txBody>
          <a:bodyPr/>
          <a:lstStyle>
            <a:lvl1pPr>
              <a:defRPr sz="2000"/>
            </a:lvl1pPr>
            <a:lvl3pPr marL="180000" indent="-180000">
              <a:tabLs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0"/>
          </p:nvPr>
        </p:nvSpPr>
        <p:spPr>
          <a:xfrm>
            <a:off x="4716463" y="1520825"/>
            <a:ext cx="4067175" cy="4608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7921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 Column w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5"/>
            <a:ext cx="4032249" cy="4608514"/>
          </a:xfrm>
          <a:prstGeom prst="rect">
            <a:avLst/>
          </a:prstGeom>
        </p:spPr>
        <p:txBody>
          <a:bodyPr/>
          <a:lstStyle>
            <a:lvl1pPr>
              <a:defRPr sz="2000"/>
            </a:lvl1pPr>
            <a:lvl3pPr marL="180000" indent="-180000">
              <a:tabLs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0"/>
          </p:nvPr>
        </p:nvSpPr>
        <p:spPr>
          <a:xfrm>
            <a:off x="4716463" y="1520825"/>
            <a:ext cx="4427537" cy="46085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2" y="1520824"/>
            <a:ext cx="2555873"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4"/>
          </p:nvPr>
        </p:nvSpPr>
        <p:spPr>
          <a:xfrm>
            <a:off x="3240088" y="1520825"/>
            <a:ext cx="2592387" cy="4608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5"/>
          </p:nvPr>
        </p:nvSpPr>
        <p:spPr>
          <a:xfrm>
            <a:off x="6192838" y="1520825"/>
            <a:ext cx="2590800" cy="4608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9310148"/>
      </p:ext>
    </p:extLst>
  </p:cSld>
  <p:clrMapOvr>
    <a:masterClrMapping/>
  </p:clrMapOvr>
  <p:extLst>
    <p:ext uri="{DCECCB84-F9BA-43D5-87BE-67443E8EF086}">
      <p15:sldGuideLst xmlns:p15="http://schemas.microsoft.com/office/powerpoint/2012/main">
        <p15:guide id="1" pos="3674" userDrawn="1">
          <p15:clr>
            <a:srgbClr val="FBAE40"/>
          </p15:clr>
        </p15:guide>
        <p15:guide id="2" pos="390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3 Column with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2" y="1520824"/>
            <a:ext cx="2555873"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4"/>
          </p:nvPr>
        </p:nvSpPr>
        <p:spPr>
          <a:xfrm>
            <a:off x="3240088" y="1520825"/>
            <a:ext cx="2592387" cy="4608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5"/>
          </p:nvPr>
        </p:nvSpPr>
        <p:spPr>
          <a:xfrm>
            <a:off x="6192838" y="1520825"/>
            <a:ext cx="2951162" cy="4608513"/>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extLst mod="1">
    <p:ext uri="{DCECCB84-F9BA-43D5-87BE-67443E8EF086}">
      <p15:sldGuideLst xmlns:p15="http://schemas.microsoft.com/office/powerpoint/2012/main">
        <p15:guide id="1" pos="3674">
          <p15:clr>
            <a:srgbClr val="FBAE40"/>
          </p15:clr>
        </p15:guide>
        <p15:guide id="2" pos="390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879724" y="0"/>
            <a:ext cx="6264275" cy="6858000"/>
          </a:xfrm>
          <a:prstGeom prst="rect">
            <a:avLst/>
          </a:prstGeom>
        </p:spPr>
      </p:pic>
      <p:pic>
        <p:nvPicPr>
          <p:cNvPr id="2" name="Picture 1"/>
          <p:cNvPicPr>
            <a:picLocks noChangeAspect="1"/>
          </p:cNvPicPr>
          <p:nvPr userDrawn="1"/>
        </p:nvPicPr>
        <p:blipFill>
          <a:blip r:embed="rId3"/>
          <a:stretch>
            <a:fillRect/>
          </a:stretch>
        </p:blipFill>
        <p:spPr>
          <a:xfrm>
            <a:off x="1" y="1090"/>
            <a:ext cx="6669222" cy="6856910"/>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996" y="6312688"/>
            <a:ext cx="2425936" cy="356400"/>
          </a:xfrm>
          <a:prstGeom prst="rect">
            <a:avLst/>
          </a:prstGeom>
        </p:spPr>
      </p:pic>
      <p:sp>
        <p:nvSpPr>
          <p:cNvPr id="12" name="Rectangle 11"/>
          <p:cNvSpPr/>
          <p:nvPr userDrawn="1"/>
        </p:nvSpPr>
        <p:spPr>
          <a:xfrm>
            <a:off x="6360459" y="318486"/>
            <a:ext cx="2419926" cy="203872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400" dirty="0">
                <a:solidFill>
                  <a:schemeClr val="bg2">
                    <a:lumMod val="10000"/>
                  </a:schemeClr>
                </a:solidFill>
              </a:rPr>
              <a:t>To update image, </a:t>
            </a:r>
          </a:p>
          <a:p>
            <a:pPr>
              <a:lnSpc>
                <a:spcPct val="150000"/>
              </a:lnSpc>
            </a:pPr>
            <a:r>
              <a:rPr lang="en-US" sz="1400" dirty="0">
                <a:solidFill>
                  <a:schemeClr val="bg2">
                    <a:lumMod val="10000"/>
                  </a:schemeClr>
                </a:solidFill>
              </a:rPr>
              <a:t>Click VIEW in the menu at top, then SLIDE MASTER, You will then be able to right click the image and choose ‘Change Image…’</a:t>
            </a:r>
          </a:p>
        </p:txBody>
      </p:sp>
      <p:sp>
        <p:nvSpPr>
          <p:cNvPr id="16" name="Text Placeholder 2"/>
          <p:cNvSpPr>
            <a:spLocks noGrp="1"/>
          </p:cNvSpPr>
          <p:nvPr>
            <p:ph type="body" idx="1" hasCustomPrompt="1"/>
          </p:nvPr>
        </p:nvSpPr>
        <p:spPr>
          <a:xfrm>
            <a:off x="323850" y="2673350"/>
            <a:ext cx="4032250" cy="1187450"/>
          </a:xfrm>
          <a:prstGeom prst="rect">
            <a:avLst/>
          </a:prstGeom>
        </p:spPr>
        <p:txBody>
          <a:bodyPr>
            <a:normAutofit/>
          </a:bodyPr>
          <a:lstStyle>
            <a:lvl1pPr marL="0" indent="0">
              <a:buNone/>
              <a:defRPr sz="2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556103"/>
      </p:ext>
    </p:extLst>
  </p:cSld>
  <p:clrMapOvr>
    <a:masterClrMapping/>
  </p:clrMapOvr>
  <p:extLst mod="1">
    <p:ext uri="{DCECCB84-F9BA-43D5-87BE-67443E8EF086}">
      <p15:sldGuideLst xmlns:p15="http://schemas.microsoft.com/office/powerpoint/2012/main">
        <p15:guide id="1" orient="horz" pos="16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323850" y="2673350"/>
            <a:ext cx="4032250" cy="1187450"/>
          </a:xfrm>
          <a:prstGeom prst="rect">
            <a:avLst/>
          </a:prstGeom>
        </p:spPr>
        <p:txBody>
          <a:bodyPr>
            <a:normAutofit/>
          </a:bodyPr>
          <a:lstStyle>
            <a:lvl1pPr marL="0" indent="0">
              <a:buNone/>
              <a:defRPr sz="2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78752" y="0"/>
            <a:ext cx="2365248" cy="4986528"/>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996" y="6312688"/>
            <a:ext cx="2425936" cy="356400"/>
          </a:xfrm>
          <a:prstGeom prst="rect">
            <a:avLst/>
          </a:prstGeom>
        </p:spPr>
      </p:pic>
    </p:spTree>
    <p:extLst>
      <p:ext uri="{BB962C8B-B14F-4D97-AF65-F5344CB8AC3E}">
        <p14:creationId xmlns:p14="http://schemas.microsoft.com/office/powerpoint/2010/main" val="1812856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9289" y="6312688"/>
            <a:ext cx="2425936" cy="356400"/>
          </a:xfrm>
          <a:prstGeom prst="rect">
            <a:avLst/>
          </a:prstGeom>
        </p:spPr>
      </p:pic>
    </p:spTree>
    <p:extLst>
      <p:ext uri="{BB962C8B-B14F-4D97-AF65-F5344CB8AC3E}">
        <p14:creationId xmlns:p14="http://schemas.microsoft.com/office/powerpoint/2010/main" val="182180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851" y="372130"/>
            <a:ext cx="8460150" cy="788333"/>
          </a:xfrm>
          <a:prstGeom prst="rect">
            <a:avLst/>
          </a:prstGeom>
        </p:spPr>
        <p:txBody>
          <a:bodyPr vert="horz" lIns="0" tIns="0" rIns="0" bIns="0" rtlCol="0" anchor="t">
            <a:normAutofit/>
          </a:bodyPr>
          <a:lstStyle/>
          <a:p>
            <a:r>
              <a:rPr lang="en-US" dirty="0"/>
              <a:t>CLICK TO EDIT MASTER TITLE</a:t>
            </a:r>
          </a:p>
        </p:txBody>
      </p:sp>
      <p:pic>
        <p:nvPicPr>
          <p:cNvPr id="7" name="Picture 6"/>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23850" y="6315262"/>
            <a:ext cx="2451549" cy="360000"/>
          </a:xfrm>
          <a:prstGeom prst="rect">
            <a:avLst/>
          </a:prstGeom>
        </p:spPr>
      </p:pic>
      <p:sp>
        <p:nvSpPr>
          <p:cNvPr id="15" name="Text Placeholder 14"/>
          <p:cNvSpPr>
            <a:spLocks noGrp="1"/>
          </p:cNvSpPr>
          <p:nvPr>
            <p:ph type="body" idx="1"/>
          </p:nvPr>
        </p:nvSpPr>
        <p:spPr>
          <a:xfrm>
            <a:off x="323849" y="1520824"/>
            <a:ext cx="8460151" cy="460851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txBox="1">
            <a:spLocks/>
          </p:cNvSpPr>
          <p:nvPr userDrawn="1"/>
        </p:nvSpPr>
        <p:spPr>
          <a:xfrm>
            <a:off x="8347229" y="6315262"/>
            <a:ext cx="43677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A24533-5F6B-C74A-A407-C6E152561DB3}" type="slidenum">
              <a:rPr lang="en-US" smtClean="0">
                <a:latin typeface="Arial" charset="0"/>
                <a:ea typeface="Arial" charset="0"/>
                <a:cs typeface="Arial" charset="0"/>
              </a:rPr>
              <a:pPr/>
              <a:t>‹#›</a:t>
            </a:fld>
            <a:endParaRPr lang="en-US" dirty="0">
              <a:latin typeface="Arial" charset="0"/>
              <a:ea typeface="Arial" charset="0"/>
              <a:cs typeface="Arial" charset="0"/>
            </a:endParaRPr>
          </a:p>
        </p:txBody>
      </p:sp>
    </p:spTree>
    <p:extLst>
      <p:ext uri="{BB962C8B-B14F-4D97-AF65-F5344CB8AC3E}">
        <p14:creationId xmlns:p14="http://schemas.microsoft.com/office/powerpoint/2010/main" val="1937320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86" r:id="rId4"/>
    <p:sldLayoutId id="2147483675" r:id="rId5"/>
    <p:sldLayoutId id="2147483687" r:id="rId6"/>
    <p:sldLayoutId id="2147483673" r:id="rId7"/>
    <p:sldLayoutId id="2147483663" r:id="rId8"/>
    <p:sldLayoutId id="2147483685" r:id="rId9"/>
  </p:sldLayoutIdLst>
  <p:txStyles>
    <p:titleStyle>
      <a:lvl1pPr algn="l" defTabSz="914400" rtl="0" eaLnBrk="1" latinLnBrk="0" hangingPunct="1">
        <a:lnSpc>
          <a:spcPct val="90000"/>
        </a:lnSpc>
        <a:spcBef>
          <a:spcPct val="0"/>
        </a:spcBef>
        <a:buNone/>
        <a:defRPr sz="2200" b="1" i="0" kern="1200" baseline="0">
          <a:solidFill>
            <a:schemeClr val="tx1"/>
          </a:solidFill>
          <a:latin typeface="Arial" charset="0"/>
          <a:ea typeface="Arial" charset="0"/>
          <a:cs typeface="Arial"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charset="0"/>
          <a:ea typeface="Arial" charset="0"/>
          <a:cs typeface="Arial" charset="0"/>
        </a:defRPr>
      </a:lvl1pPr>
      <a:lvl2pPr marL="0" indent="0" algn="l" defTabSz="914400" rtl="0" eaLnBrk="1" latinLnBrk="0" hangingPunct="1">
        <a:lnSpc>
          <a:spcPct val="100000"/>
        </a:lnSpc>
        <a:spcBef>
          <a:spcPts val="500"/>
        </a:spcBef>
        <a:buFont typeface="Arial" panose="020B0604020202020204" pitchFamily="34" charset="0"/>
        <a:buNone/>
        <a:defRPr sz="1400" kern="1200">
          <a:solidFill>
            <a:schemeClr val="bg2">
              <a:lumMod val="10000"/>
            </a:schemeClr>
          </a:solidFill>
          <a:latin typeface="Arial" charset="0"/>
          <a:ea typeface="Arial" charset="0"/>
          <a:cs typeface="Arial" charset="0"/>
        </a:defRPr>
      </a:lvl2pPr>
      <a:lvl3pPr marL="180000" indent="-180000" algn="l" defTabSz="914400" rtl="0" eaLnBrk="1" latinLnBrk="0" hangingPunct="1">
        <a:lnSpc>
          <a:spcPct val="100000"/>
        </a:lnSpc>
        <a:spcBef>
          <a:spcPts val="600"/>
        </a:spcBef>
        <a:buFont typeface="Arial" panose="020B0604020202020204" pitchFamily="34" charset="0"/>
        <a:buChar char="•"/>
        <a:defRPr sz="1400" kern="1200" baseline="0">
          <a:solidFill>
            <a:schemeClr val="bg2">
              <a:lumMod val="10000"/>
            </a:schemeClr>
          </a:solidFill>
          <a:latin typeface="Arial" charset="0"/>
          <a:ea typeface="Arial" charset="0"/>
          <a:cs typeface="Arial" charset="0"/>
        </a:defRPr>
      </a:lvl3pPr>
      <a:lvl4pPr marL="360000" indent="-180000" algn="l" defTabSz="914400" rtl="0" eaLnBrk="1" latinLnBrk="0" hangingPunct="1">
        <a:lnSpc>
          <a:spcPct val="100000"/>
        </a:lnSpc>
        <a:spcBef>
          <a:spcPts val="500"/>
        </a:spcBef>
        <a:buFont typeface=".AppleSystemUIFont" charset="-120"/>
        <a:buChar char="-"/>
        <a:defRPr sz="1400" kern="1200" baseline="0">
          <a:solidFill>
            <a:schemeClr val="bg2">
              <a:lumMod val="10000"/>
            </a:schemeClr>
          </a:solidFill>
          <a:latin typeface="Arial" charset="0"/>
          <a:ea typeface="Arial" charset="0"/>
          <a:cs typeface="Arial" charset="0"/>
        </a:defRPr>
      </a:lvl4pPr>
      <a:lvl5pPr marL="540000" indent="-180000" algn="l" defTabSz="914400" rtl="0" eaLnBrk="1" latinLnBrk="0" hangingPunct="1">
        <a:lnSpc>
          <a:spcPct val="100000"/>
        </a:lnSpc>
        <a:spcBef>
          <a:spcPts val="500"/>
        </a:spcBef>
        <a:buFont typeface="Courier New" charset="0"/>
        <a:buChar char="o"/>
        <a:defRPr sz="1400" kern="1200">
          <a:solidFill>
            <a:schemeClr val="bg2">
              <a:lumMod val="1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userDrawn="1">
          <p15:clr>
            <a:srgbClr val="F26B43"/>
          </p15:clr>
        </p15:guide>
        <p15:guide id="2" pos="1587" userDrawn="1">
          <p15:clr>
            <a:srgbClr val="F26B43"/>
          </p15:clr>
        </p15:guide>
        <p15:guide id="3" pos="1360" userDrawn="1">
          <p15:clr>
            <a:srgbClr val="F26B43"/>
          </p15:clr>
        </p15:guide>
        <p15:guide id="4" pos="2971" userDrawn="1">
          <p15:clr>
            <a:srgbClr val="F26B43"/>
          </p15:clr>
        </p15:guide>
        <p15:guide id="5" pos="2744" userDrawn="1">
          <p15:clr>
            <a:srgbClr val="F26B43"/>
          </p15:clr>
        </p15:guide>
        <p15:guide id="6" pos="5534" userDrawn="1">
          <p15:clr>
            <a:srgbClr val="F26B43"/>
          </p15:clr>
        </p15:guide>
        <p15:guide id="7" orient="horz" pos="232" userDrawn="1">
          <p15:clr>
            <a:srgbClr val="F26B43"/>
          </p15:clr>
        </p15:guide>
        <p15:guide id="8" pos="4377" userDrawn="1">
          <p15:clr>
            <a:srgbClr val="F26B43"/>
          </p15:clr>
        </p15:guide>
        <p15:guide id="9" pos="4127" userDrawn="1">
          <p15:clr>
            <a:srgbClr val="F26B43"/>
          </p15:clr>
        </p15:guide>
        <p15:guide id="10" pos="1814" userDrawn="1">
          <p15:clr>
            <a:srgbClr val="F26B43"/>
          </p15:clr>
        </p15:guide>
        <p15:guide id="11" pos="2041" userDrawn="1">
          <p15:clr>
            <a:srgbClr val="F26B43"/>
          </p15:clr>
        </p15:guide>
        <p15:guide id="12" orient="horz" pos="731" userDrawn="1">
          <p15:clr>
            <a:srgbClr val="F26B43"/>
          </p15:clr>
        </p15:guide>
        <p15:guide id="13" orient="horz" pos="958" userDrawn="1">
          <p15:clr>
            <a:srgbClr val="F26B43"/>
          </p15:clr>
        </p15:guide>
        <p15:guide id="14" orient="horz" pos="4201" userDrawn="1">
          <p15:clr>
            <a:srgbClr val="F26B43"/>
          </p15:clr>
        </p15:guide>
        <p15:guide id="15" orient="horz" pos="3974" userDrawn="1">
          <p15:clr>
            <a:srgbClr val="F26B43"/>
          </p15:clr>
        </p15:guide>
        <p15:guide id="16" orient="horz" pos="3861" userDrawn="1">
          <p15:clr>
            <a:srgbClr val="F26B43"/>
          </p15:clr>
        </p15:guide>
        <p15:guide id="17" orient="horz" pos="2432" userDrawn="1">
          <p15:clr>
            <a:srgbClr val="F26B43"/>
          </p15:clr>
        </p15:guide>
        <p15:guide id="18" orient="horz" pos="16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education.vic.gov.au/school/teachers/health/childprotection/Pages/infosharing.asp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23851" y="2164166"/>
            <a:ext cx="2555873" cy="3383282"/>
          </a:xfrm>
        </p:spPr>
        <p:txBody>
          <a:bodyPr/>
          <a:lstStyle/>
          <a:p>
            <a:endParaRPr lang="en-US" b="1" dirty="0">
              <a:solidFill>
                <a:srgbClr val="0070C0"/>
              </a:solidFill>
            </a:endParaRPr>
          </a:p>
          <a:p>
            <a:r>
              <a:rPr lang="en-US" b="1" dirty="0"/>
              <a:t>Module 6</a:t>
            </a:r>
          </a:p>
          <a:p>
            <a:endParaRPr lang="en-US" b="1" dirty="0"/>
          </a:p>
          <a:p>
            <a:r>
              <a:rPr lang="en-US" b="1" dirty="0"/>
              <a:t>How does the team share information  </a:t>
            </a:r>
          </a:p>
        </p:txBody>
      </p:sp>
      <p:pic>
        <p:nvPicPr>
          <p:cNvPr id="8" name="Content Placeholder 7"/>
          <p:cNvPicPr>
            <a:picLocks noGrp="1" noChangeAspect="1"/>
          </p:cNvPicPr>
          <p:nvPr>
            <p:ph sz="quarter" idx="14"/>
          </p:nvPr>
        </p:nvPicPr>
        <p:blipFill rotWithShape="1">
          <a:blip r:embed="rId2" cstate="screen">
            <a:extLst>
              <a:ext uri="{28A0092B-C50C-407E-A947-70E740481C1C}">
                <a14:useLocalDpi xmlns:a14="http://schemas.microsoft.com/office/drawing/2010/main"/>
              </a:ext>
            </a:extLst>
          </a:blip>
          <a:srcRect/>
          <a:stretch/>
        </p:blipFill>
        <p:spPr>
          <a:xfrm>
            <a:off x="4480560" y="2164166"/>
            <a:ext cx="4422371" cy="3383281"/>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1" y="406632"/>
            <a:ext cx="8460150" cy="719328"/>
          </a:xfrm>
          <a:prstGeom prst="rect">
            <a:avLst/>
          </a:prstGeom>
        </p:spPr>
      </p:pic>
      <p:sp>
        <p:nvSpPr>
          <p:cNvPr id="4" name="TextBox 3"/>
          <p:cNvSpPr txBox="1"/>
          <p:nvPr/>
        </p:nvSpPr>
        <p:spPr>
          <a:xfrm>
            <a:off x="423949" y="1429789"/>
            <a:ext cx="6550511" cy="400110"/>
          </a:xfrm>
          <a:prstGeom prst="rect">
            <a:avLst/>
          </a:prstGeom>
          <a:noFill/>
        </p:spPr>
        <p:txBody>
          <a:bodyPr wrap="none" rtlCol="0">
            <a:spAutoFit/>
          </a:bodyPr>
          <a:lstStyle/>
          <a:p>
            <a:r>
              <a:rPr lang="en-AU" sz="2000" b="1" dirty="0"/>
              <a:t>Overview of the Team Around the Learner approach </a:t>
            </a:r>
          </a:p>
        </p:txBody>
      </p:sp>
    </p:spTree>
    <p:extLst>
      <p:ext uri="{BB962C8B-B14F-4D97-AF65-F5344CB8AC3E}">
        <p14:creationId xmlns:p14="http://schemas.microsoft.com/office/powerpoint/2010/main" val="954755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br>
              <a:rPr lang="en-US" dirty="0"/>
            </a:br>
            <a:endParaRPr lang="en-US" dirty="0"/>
          </a:p>
        </p:txBody>
      </p:sp>
      <p:sp>
        <p:nvSpPr>
          <p:cNvPr id="3" name="Content Placeholder 2"/>
          <p:cNvSpPr>
            <a:spLocks noGrp="1"/>
          </p:cNvSpPr>
          <p:nvPr>
            <p:ph idx="1"/>
          </p:nvPr>
        </p:nvSpPr>
        <p:spPr/>
        <p:txBody>
          <a:bodyPr/>
          <a:lstStyle/>
          <a:p>
            <a:pPr>
              <a:spcBef>
                <a:spcPts val="300"/>
              </a:spcBef>
              <a:spcAft>
                <a:spcPts val="300"/>
              </a:spcAft>
            </a:pPr>
            <a:r>
              <a:rPr lang="en-AU" sz="1400" b="1" dirty="0"/>
              <a:t>Overview</a:t>
            </a:r>
            <a:r>
              <a:rPr lang="en-AU" sz="1400" b="1" dirty="0">
                <a:solidFill>
                  <a:schemeClr val="accent5"/>
                </a:solidFill>
              </a:rPr>
              <a:t> </a:t>
            </a:r>
          </a:p>
          <a:p>
            <a:pPr>
              <a:spcBef>
                <a:spcPts val="300"/>
              </a:spcBef>
              <a:spcAft>
                <a:spcPts val="300"/>
              </a:spcAft>
            </a:pPr>
            <a:r>
              <a:rPr lang="en-AU" sz="1400" dirty="0">
                <a:solidFill>
                  <a:schemeClr val="accent5"/>
                </a:solidFill>
              </a:rPr>
              <a:t>This module is focussed on understanding how to discuss information sharing with the learner, family and team members. It also covers how to collect, use, store and share information legally and professionally during the Team Around the Learner approach.</a:t>
            </a:r>
            <a:endParaRPr lang="en-AU" sz="1400" b="1" dirty="0">
              <a:solidFill>
                <a:schemeClr val="accent5"/>
              </a:solidFill>
            </a:endParaRPr>
          </a:p>
          <a:p>
            <a:pPr>
              <a:spcBef>
                <a:spcPts val="300"/>
              </a:spcBef>
              <a:spcAft>
                <a:spcPts val="300"/>
              </a:spcAft>
            </a:pPr>
            <a:endParaRPr lang="en-AU" sz="1400" b="1" dirty="0">
              <a:solidFill>
                <a:schemeClr val="accent5"/>
              </a:solidFill>
            </a:endParaRPr>
          </a:p>
          <a:p>
            <a:pPr>
              <a:spcBef>
                <a:spcPts val="300"/>
              </a:spcBef>
              <a:spcAft>
                <a:spcPts val="300"/>
              </a:spcAft>
            </a:pPr>
            <a:endParaRPr lang="en-AU" sz="1600" b="1" dirty="0">
              <a:solidFill>
                <a:schemeClr val="accent2"/>
              </a:solidFill>
            </a:endParaRPr>
          </a:p>
          <a:p>
            <a:pPr>
              <a:spcBef>
                <a:spcPts val="300"/>
              </a:spcBef>
              <a:spcAft>
                <a:spcPts val="300"/>
              </a:spcAft>
            </a:pPr>
            <a:r>
              <a:rPr lang="en-AU" sz="1400" b="1" dirty="0"/>
              <a:t>Focus</a:t>
            </a:r>
          </a:p>
          <a:p>
            <a:pPr>
              <a:spcBef>
                <a:spcPts val="300"/>
              </a:spcBef>
              <a:spcAft>
                <a:spcPts val="300"/>
              </a:spcAft>
            </a:pPr>
            <a:r>
              <a:rPr lang="en-AU" sz="1400" dirty="0">
                <a:solidFill>
                  <a:schemeClr val="accent5"/>
                </a:solidFill>
              </a:rPr>
              <a:t>Completion of this module will support your understanding of:</a:t>
            </a:r>
          </a:p>
          <a:p>
            <a:pPr>
              <a:spcBef>
                <a:spcPts val="300"/>
              </a:spcBef>
              <a:spcAft>
                <a:spcPts val="300"/>
              </a:spcAft>
            </a:pPr>
            <a:endParaRPr lang="en-AU" sz="1600" dirty="0">
              <a:solidFill>
                <a:schemeClr val="accent5"/>
              </a:solidFill>
            </a:endParaRPr>
          </a:p>
          <a:p>
            <a:pPr>
              <a:spcBef>
                <a:spcPts val="300"/>
              </a:spcBef>
              <a:spcAft>
                <a:spcPts val="300"/>
              </a:spcAft>
            </a:pPr>
            <a:endParaRPr lang="en-AU" dirty="0"/>
          </a:p>
          <a:p>
            <a:pPr>
              <a:spcBef>
                <a:spcPts val="300"/>
              </a:spcBef>
              <a:spcAft>
                <a:spcPts val="300"/>
              </a:spcAft>
            </a:pPr>
            <a:endParaRPr lang="en-AU" dirty="0"/>
          </a:p>
          <a:p>
            <a:pPr>
              <a:spcBef>
                <a:spcPts val="300"/>
              </a:spcBef>
              <a:spcAft>
                <a:spcPts val="300"/>
              </a:spcAft>
            </a:pPr>
            <a:endParaRPr lang="en-AU" dirty="0"/>
          </a:p>
          <a:p>
            <a:pPr>
              <a:spcBef>
                <a:spcPts val="300"/>
              </a:spcBef>
              <a:spcAft>
                <a:spcPts val="300"/>
              </a:spcAft>
            </a:pPr>
            <a:endParaRPr lang="en-AU" b="1" dirty="0">
              <a:solidFill>
                <a:schemeClr val="accent2"/>
              </a:solidFill>
            </a:endParaRPr>
          </a:p>
          <a:p>
            <a:pPr>
              <a:spcBef>
                <a:spcPts val="300"/>
              </a:spcBef>
              <a:spcAft>
                <a:spcPts val="300"/>
              </a:spcAft>
            </a:pPr>
            <a:endParaRPr lang="en-AU" dirty="0"/>
          </a:p>
          <a:p>
            <a:pPr lvl="0"/>
            <a:endParaRPr lang="en-US" dirty="0"/>
          </a:p>
        </p:txBody>
      </p:sp>
      <p:sp>
        <p:nvSpPr>
          <p:cNvPr id="6" name="TextBox 5"/>
          <p:cNvSpPr txBox="1"/>
          <p:nvPr/>
        </p:nvSpPr>
        <p:spPr>
          <a:xfrm>
            <a:off x="323851" y="372130"/>
            <a:ext cx="7015942" cy="400110"/>
          </a:xfrm>
          <a:prstGeom prst="rect">
            <a:avLst/>
          </a:prstGeom>
          <a:noFill/>
        </p:spPr>
        <p:txBody>
          <a:bodyPr wrap="square" rtlCol="0">
            <a:spAutoFit/>
          </a:bodyPr>
          <a:lstStyle/>
          <a:p>
            <a:r>
              <a:rPr lang="en-AU" sz="2000" b="1" dirty="0"/>
              <a:t>Module 6: How does the team share information  </a:t>
            </a:r>
          </a:p>
        </p:txBody>
      </p:sp>
      <p:graphicFrame>
        <p:nvGraphicFramePr>
          <p:cNvPr id="7" name="Table 6"/>
          <p:cNvGraphicFramePr>
            <a:graphicFrameLocks noGrp="1"/>
          </p:cNvGraphicFramePr>
          <p:nvPr>
            <p:extLst>
              <p:ext uri="{D42A27DB-BD31-4B8C-83A1-F6EECF244321}">
                <p14:modId xmlns:p14="http://schemas.microsoft.com/office/powerpoint/2010/main" val="4093779729"/>
              </p:ext>
            </p:extLst>
          </p:nvPr>
        </p:nvGraphicFramePr>
        <p:xfrm>
          <a:off x="323851" y="4181764"/>
          <a:ext cx="7963938" cy="1219200"/>
        </p:xfrm>
        <a:graphic>
          <a:graphicData uri="http://schemas.openxmlformats.org/drawingml/2006/table">
            <a:tbl>
              <a:tblPr firstRow="1" bandRow="1">
                <a:tableStyleId>{5C22544A-7EE6-4342-B048-85BDC9FD1C3A}</a:tableStyleId>
              </a:tblPr>
              <a:tblGrid>
                <a:gridCol w="7963938">
                  <a:extLst>
                    <a:ext uri="{9D8B030D-6E8A-4147-A177-3AD203B41FA5}">
                      <a16:colId xmlns:a16="http://schemas.microsoft.com/office/drawing/2014/main" val="831194745"/>
                    </a:ext>
                  </a:extLst>
                </a:gridCol>
              </a:tblGrid>
              <a:tr h="256232">
                <a:tc>
                  <a:txBody>
                    <a:bodyPr/>
                    <a:lstStyle/>
                    <a:p>
                      <a:r>
                        <a:rPr lang="en-AU" sz="1400" dirty="0">
                          <a:solidFill>
                            <a:schemeClr val="tx1"/>
                          </a:solidFill>
                        </a:rPr>
                        <a:t>6</a:t>
                      </a:r>
                      <a:r>
                        <a:rPr lang="en-AU" sz="1400" baseline="0" dirty="0">
                          <a:solidFill>
                            <a:schemeClr val="tx1"/>
                          </a:solidFill>
                        </a:rPr>
                        <a:t>           How to discuss, collect, store and distribute information legally and professionally</a:t>
                      </a:r>
                      <a:endParaRPr lang="en-AU" sz="1400" dirty="0">
                        <a:solidFill>
                          <a:schemeClr val="tx1"/>
                        </a:solidFill>
                      </a:endParaRPr>
                    </a:p>
                  </a:txBody>
                  <a:tcPr/>
                </a:tc>
                <a:extLst>
                  <a:ext uri="{0D108BD9-81ED-4DB2-BD59-A6C34878D82A}">
                    <a16:rowId xmlns:a16="http://schemas.microsoft.com/office/drawing/2014/main" val="702522747"/>
                  </a:ext>
                </a:extLst>
              </a:tr>
              <a:tr h="256232">
                <a:tc>
                  <a:txBody>
                    <a:bodyPr/>
                    <a:lstStyle/>
                    <a:p>
                      <a:r>
                        <a:rPr lang="en-AU" sz="1400" dirty="0">
                          <a:solidFill>
                            <a:schemeClr val="tx1"/>
                          </a:solidFill>
                        </a:rPr>
                        <a:t>             Information</a:t>
                      </a:r>
                      <a:r>
                        <a:rPr lang="en-AU" sz="1400" baseline="0" dirty="0">
                          <a:solidFill>
                            <a:schemeClr val="tx1"/>
                          </a:solidFill>
                        </a:rPr>
                        <a:t> sharing in the Team Around the Learner approach </a:t>
                      </a:r>
                      <a:endParaRPr lang="en-AU" sz="1400" dirty="0">
                        <a:solidFill>
                          <a:schemeClr val="tx1"/>
                        </a:solidFill>
                      </a:endParaRPr>
                    </a:p>
                  </a:txBody>
                  <a:tcPr/>
                </a:tc>
                <a:extLst>
                  <a:ext uri="{0D108BD9-81ED-4DB2-BD59-A6C34878D82A}">
                    <a16:rowId xmlns:a16="http://schemas.microsoft.com/office/drawing/2014/main" val="2165147118"/>
                  </a:ext>
                </a:extLst>
              </a:tr>
              <a:tr h="256232">
                <a:tc>
                  <a:txBody>
                    <a:bodyPr/>
                    <a:lstStyle/>
                    <a:p>
                      <a:r>
                        <a:rPr lang="en-AU" sz="1400" dirty="0">
                          <a:solidFill>
                            <a:schemeClr val="tx1"/>
                          </a:solidFill>
                        </a:rPr>
                        <a:t>             Informing</a:t>
                      </a:r>
                      <a:r>
                        <a:rPr lang="en-AU" sz="1400" baseline="0" dirty="0">
                          <a:solidFill>
                            <a:schemeClr val="tx1"/>
                          </a:solidFill>
                        </a:rPr>
                        <a:t> the learner, family and team members about how information will be used</a:t>
                      </a:r>
                      <a:endParaRPr lang="en-AU" sz="1400" dirty="0">
                        <a:solidFill>
                          <a:schemeClr val="tx1"/>
                        </a:solidFill>
                      </a:endParaRPr>
                    </a:p>
                  </a:txBody>
                  <a:tcPr/>
                </a:tc>
                <a:extLst>
                  <a:ext uri="{0D108BD9-81ED-4DB2-BD59-A6C34878D82A}">
                    <a16:rowId xmlns:a16="http://schemas.microsoft.com/office/drawing/2014/main" val="1111407107"/>
                  </a:ext>
                </a:extLst>
              </a:tr>
              <a:tr h="256232">
                <a:tc>
                  <a:txBody>
                    <a:bodyPr/>
                    <a:lstStyle/>
                    <a:p>
                      <a:r>
                        <a:rPr lang="en-AU" sz="1400" dirty="0">
                          <a:solidFill>
                            <a:schemeClr val="tx1"/>
                          </a:solidFill>
                        </a:rPr>
                        <a:t>             Collecting</a:t>
                      </a:r>
                      <a:r>
                        <a:rPr lang="en-AU" sz="1400" baseline="0" dirty="0">
                          <a:solidFill>
                            <a:schemeClr val="tx1"/>
                          </a:solidFill>
                        </a:rPr>
                        <a:t>, sharing, using and storing information</a:t>
                      </a:r>
                      <a:endParaRPr lang="en-AU" sz="1400" dirty="0">
                        <a:solidFill>
                          <a:schemeClr val="tx1"/>
                        </a:solidFill>
                      </a:endParaRPr>
                    </a:p>
                  </a:txBody>
                  <a:tcPr/>
                </a:tc>
                <a:extLst>
                  <a:ext uri="{0D108BD9-81ED-4DB2-BD59-A6C34878D82A}">
                    <a16:rowId xmlns:a16="http://schemas.microsoft.com/office/drawing/2014/main" val="3093514565"/>
                  </a:ext>
                </a:extLst>
              </a:tr>
            </a:tbl>
          </a:graphicData>
        </a:graphic>
      </p:graphicFrame>
    </p:spTree>
    <p:extLst>
      <p:ext uri="{BB962C8B-B14F-4D97-AF65-F5344CB8AC3E}">
        <p14:creationId xmlns:p14="http://schemas.microsoft.com/office/powerpoint/2010/main" val="1882391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000" dirty="0"/>
              <a:t>Information sharing in the Team Around the Learner approach</a:t>
            </a:r>
          </a:p>
        </p:txBody>
      </p:sp>
      <p:sp>
        <p:nvSpPr>
          <p:cNvPr id="3" name="Content Placeholder 2"/>
          <p:cNvSpPr>
            <a:spLocks noGrp="1"/>
          </p:cNvSpPr>
          <p:nvPr>
            <p:ph idx="1"/>
          </p:nvPr>
        </p:nvSpPr>
        <p:spPr>
          <a:xfrm>
            <a:off x="323851" y="1022465"/>
            <a:ext cx="8461374" cy="5106873"/>
          </a:xfrm>
        </p:spPr>
        <p:txBody>
          <a:bodyPr>
            <a:normAutofit/>
          </a:bodyPr>
          <a:lstStyle/>
          <a:p>
            <a:pPr>
              <a:spcBef>
                <a:spcPts val="300"/>
              </a:spcBef>
              <a:spcAft>
                <a:spcPts val="300"/>
              </a:spcAft>
            </a:pPr>
            <a:r>
              <a:rPr lang="en-AU" sz="1700" b="1" dirty="0"/>
              <a:t>Information sharing is critical to the delivery of the Team Around the Learner approach.</a:t>
            </a:r>
          </a:p>
          <a:p>
            <a:pPr>
              <a:spcBef>
                <a:spcPts val="300"/>
              </a:spcBef>
              <a:spcAft>
                <a:spcPts val="300"/>
              </a:spcAft>
            </a:pPr>
            <a:r>
              <a:rPr lang="en-AU" sz="1500" dirty="0">
                <a:solidFill>
                  <a:schemeClr val="accent5"/>
                </a:solidFill>
              </a:rPr>
              <a:t>Information sharing will occur throughout the entire Team Around the Learner approach. It plays an important role in providing a seamless coordinated service by reducing duplication of effort, removing barriers to effective communication and enabling better discussions through sharing of ideas.</a:t>
            </a:r>
          </a:p>
          <a:p>
            <a:pPr>
              <a:spcBef>
                <a:spcPts val="300"/>
              </a:spcBef>
              <a:spcAft>
                <a:spcPts val="300"/>
              </a:spcAft>
            </a:pPr>
            <a:endParaRPr lang="en-AU" sz="1500" b="1" dirty="0">
              <a:solidFill>
                <a:schemeClr val="accent5"/>
              </a:solidFill>
            </a:endParaRPr>
          </a:p>
          <a:p>
            <a:pPr>
              <a:spcBef>
                <a:spcPts val="300"/>
              </a:spcBef>
              <a:spcAft>
                <a:spcPts val="300"/>
              </a:spcAft>
            </a:pPr>
            <a:endParaRPr lang="en-AU" sz="1500" dirty="0">
              <a:solidFill>
                <a:schemeClr val="accent5"/>
              </a:solidFill>
            </a:endParaRPr>
          </a:p>
          <a:p>
            <a:pPr>
              <a:spcBef>
                <a:spcPts val="300"/>
              </a:spcBef>
              <a:spcAft>
                <a:spcPts val="300"/>
              </a:spcAft>
            </a:pPr>
            <a:r>
              <a:rPr lang="en-AU" sz="1500" dirty="0">
                <a:solidFill>
                  <a:schemeClr val="accent5"/>
                </a:solidFill>
              </a:rPr>
              <a:t>The type of information collected and shared during the Team Around the Learner approach may include:</a:t>
            </a:r>
          </a:p>
          <a:p>
            <a:pPr marL="285750" indent="-285750">
              <a:spcBef>
                <a:spcPts val="300"/>
              </a:spcBef>
              <a:spcAft>
                <a:spcPts val="300"/>
              </a:spcAft>
              <a:buFont typeface="Arial" panose="020B0604020202020204" pitchFamily="34" charset="0"/>
              <a:buChar char="•"/>
            </a:pPr>
            <a:r>
              <a:rPr lang="en-AU" sz="1500" dirty="0">
                <a:solidFill>
                  <a:schemeClr val="accent5"/>
                </a:solidFill>
              </a:rPr>
              <a:t>relevant and critical information on needs and history, reports and assessments</a:t>
            </a:r>
          </a:p>
          <a:p>
            <a:pPr marL="285750" indent="-285750">
              <a:spcBef>
                <a:spcPts val="300"/>
              </a:spcBef>
              <a:spcAft>
                <a:spcPts val="300"/>
              </a:spcAft>
              <a:buFont typeface="Arial" panose="020B0604020202020204" pitchFamily="34" charset="0"/>
              <a:buChar char="•"/>
            </a:pPr>
            <a:r>
              <a:rPr lang="en-AU" sz="1500" dirty="0">
                <a:solidFill>
                  <a:schemeClr val="accent5"/>
                </a:solidFill>
              </a:rPr>
              <a:t>past and current services and supports</a:t>
            </a:r>
          </a:p>
          <a:p>
            <a:pPr marL="285750" indent="-285750">
              <a:spcBef>
                <a:spcPts val="300"/>
              </a:spcBef>
              <a:spcAft>
                <a:spcPts val="300"/>
              </a:spcAft>
              <a:buFont typeface="Arial" panose="020B0604020202020204" pitchFamily="34" charset="0"/>
              <a:buChar char="•"/>
            </a:pPr>
            <a:r>
              <a:rPr lang="en-AU" sz="1500" dirty="0">
                <a:solidFill>
                  <a:schemeClr val="accent5"/>
                </a:solidFill>
              </a:rPr>
              <a:t>meeting minutes</a:t>
            </a:r>
          </a:p>
          <a:p>
            <a:pPr marL="285750" indent="-285750">
              <a:spcBef>
                <a:spcPts val="300"/>
              </a:spcBef>
              <a:spcAft>
                <a:spcPts val="300"/>
              </a:spcAft>
              <a:buFont typeface="Arial" panose="020B0604020202020204" pitchFamily="34" charset="0"/>
              <a:buChar char="•"/>
            </a:pPr>
            <a:r>
              <a:rPr lang="en-AU" sz="1500" dirty="0">
                <a:solidFill>
                  <a:schemeClr val="accent5"/>
                </a:solidFill>
              </a:rPr>
              <a:t>outcomes from monitoring and evaluation</a:t>
            </a:r>
          </a:p>
          <a:p>
            <a:pPr marL="285750" indent="-285750">
              <a:spcBef>
                <a:spcPts val="300"/>
              </a:spcBef>
              <a:spcAft>
                <a:spcPts val="300"/>
              </a:spcAft>
              <a:buFont typeface="Arial" panose="020B0604020202020204" pitchFamily="34" charset="0"/>
              <a:buChar char="•"/>
            </a:pPr>
            <a:r>
              <a:rPr lang="en-AU" sz="1500" dirty="0">
                <a:solidFill>
                  <a:schemeClr val="accent5"/>
                </a:solidFill>
              </a:rPr>
              <a:t>consent to share information</a:t>
            </a:r>
          </a:p>
          <a:p>
            <a:pPr marL="285750" indent="-285750">
              <a:spcBef>
                <a:spcPts val="300"/>
              </a:spcBef>
              <a:spcAft>
                <a:spcPts val="300"/>
              </a:spcAft>
              <a:buFont typeface="Arial" panose="020B0604020202020204" pitchFamily="34" charset="0"/>
              <a:buChar char="•"/>
            </a:pPr>
            <a:r>
              <a:rPr lang="en-AU" sz="1500" dirty="0">
                <a:solidFill>
                  <a:schemeClr val="accent5"/>
                </a:solidFill>
              </a:rPr>
              <a:t>the Individual Education Plan and learner profile</a:t>
            </a:r>
          </a:p>
          <a:p>
            <a:endParaRPr lang="en-AU" dirty="0"/>
          </a:p>
        </p:txBody>
      </p:sp>
    </p:spTree>
    <p:extLst>
      <p:ext uri="{BB962C8B-B14F-4D97-AF65-F5344CB8AC3E}">
        <p14:creationId xmlns:p14="http://schemas.microsoft.com/office/powerpoint/2010/main" val="2385287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000" dirty="0"/>
              <a:t>Information sharing in the Team Around the Learner approach </a:t>
            </a:r>
          </a:p>
        </p:txBody>
      </p:sp>
      <p:sp>
        <p:nvSpPr>
          <p:cNvPr id="3" name="Content Placeholder 2"/>
          <p:cNvSpPr>
            <a:spLocks noGrp="1"/>
          </p:cNvSpPr>
          <p:nvPr>
            <p:ph idx="1"/>
          </p:nvPr>
        </p:nvSpPr>
        <p:spPr>
          <a:xfrm>
            <a:off x="323851" y="872836"/>
            <a:ext cx="8461374" cy="5256502"/>
          </a:xfrm>
        </p:spPr>
        <p:txBody>
          <a:bodyPr/>
          <a:lstStyle/>
          <a:p>
            <a:pPr>
              <a:spcBef>
                <a:spcPts val="300"/>
              </a:spcBef>
              <a:spcAft>
                <a:spcPts val="300"/>
              </a:spcAft>
            </a:pPr>
            <a:r>
              <a:rPr lang="en-AU" sz="1400" b="1" dirty="0"/>
              <a:t>As a learner, family, team member or Lead Professional, it is important to understand the role that information plays in enabling the Team Around the Learner  approach.</a:t>
            </a:r>
          </a:p>
          <a:p>
            <a:pPr>
              <a:spcBef>
                <a:spcPts val="300"/>
              </a:spcBef>
              <a:spcAft>
                <a:spcPts val="300"/>
              </a:spcAft>
            </a:pPr>
            <a:r>
              <a:rPr lang="en-AU" sz="1400" dirty="0">
                <a:solidFill>
                  <a:schemeClr val="accent5"/>
                </a:solidFill>
              </a:rPr>
              <a:t>Information is collected in the Team Around the Learner approach in order to:</a:t>
            </a:r>
          </a:p>
          <a:p>
            <a:pPr marL="285750" indent="-285750">
              <a:spcBef>
                <a:spcPts val="300"/>
              </a:spcBef>
              <a:spcAft>
                <a:spcPts val="300"/>
              </a:spcAft>
              <a:buFont typeface="Arial" panose="020B0604020202020204" pitchFamily="34" charset="0"/>
              <a:buChar char="•"/>
            </a:pPr>
            <a:r>
              <a:rPr lang="en-AU" sz="1400" dirty="0">
                <a:solidFill>
                  <a:schemeClr val="accent5"/>
                </a:solidFill>
              </a:rPr>
              <a:t>understand who should be part of the team </a:t>
            </a:r>
          </a:p>
          <a:p>
            <a:pPr marL="285750" indent="-285750">
              <a:spcBef>
                <a:spcPts val="300"/>
              </a:spcBef>
              <a:spcAft>
                <a:spcPts val="300"/>
              </a:spcAft>
              <a:buFont typeface="Arial" panose="020B0604020202020204" pitchFamily="34" charset="0"/>
              <a:buChar char="•"/>
            </a:pPr>
            <a:r>
              <a:rPr lang="en-AU" sz="1400" dirty="0">
                <a:solidFill>
                  <a:schemeClr val="accent5"/>
                </a:solidFill>
              </a:rPr>
              <a:t>determine the supports and services that are required</a:t>
            </a:r>
          </a:p>
          <a:p>
            <a:pPr marL="285750" indent="-285750">
              <a:spcBef>
                <a:spcPts val="300"/>
              </a:spcBef>
              <a:spcAft>
                <a:spcPts val="300"/>
              </a:spcAft>
              <a:buFont typeface="Arial" panose="020B0604020202020204" pitchFamily="34" charset="0"/>
              <a:buChar char="•"/>
            </a:pPr>
            <a:r>
              <a:rPr lang="en-AU" sz="1400" dirty="0">
                <a:solidFill>
                  <a:schemeClr val="accent5"/>
                </a:solidFill>
              </a:rPr>
              <a:t>comprehend what assessments, interventions and referrals need to be made and why</a:t>
            </a:r>
          </a:p>
          <a:p>
            <a:pPr marL="285750" indent="-285750">
              <a:spcBef>
                <a:spcPts val="300"/>
              </a:spcBef>
              <a:spcAft>
                <a:spcPts val="300"/>
              </a:spcAft>
              <a:buFont typeface="Arial" panose="020B0604020202020204" pitchFamily="34" charset="0"/>
              <a:buChar char="•"/>
            </a:pPr>
            <a:r>
              <a:rPr lang="en-AU" sz="1400" dirty="0">
                <a:solidFill>
                  <a:schemeClr val="accent5"/>
                </a:solidFill>
              </a:rPr>
              <a:t>develop a relevant and effective plan</a:t>
            </a:r>
          </a:p>
          <a:p>
            <a:pPr marL="285750" indent="-285750">
              <a:spcBef>
                <a:spcPts val="300"/>
              </a:spcBef>
              <a:spcAft>
                <a:spcPts val="300"/>
              </a:spcAft>
              <a:buFont typeface="Arial" panose="020B0604020202020204" pitchFamily="34" charset="0"/>
              <a:buChar char="•"/>
            </a:pPr>
            <a:r>
              <a:rPr lang="en-AU" sz="1400" dirty="0">
                <a:solidFill>
                  <a:schemeClr val="accent5"/>
                </a:solidFill>
              </a:rPr>
              <a:t>monitor and evaluate the progress of team member’s </a:t>
            </a:r>
          </a:p>
          <a:p>
            <a:pPr>
              <a:spcBef>
                <a:spcPts val="300"/>
              </a:spcBef>
              <a:spcAft>
                <a:spcPts val="300"/>
              </a:spcAft>
            </a:pPr>
            <a:r>
              <a:rPr lang="en-AU" sz="1400" dirty="0">
                <a:solidFill>
                  <a:schemeClr val="accent5"/>
                </a:solidFill>
              </a:rPr>
              <a:t>      actions against goals and strategies.</a:t>
            </a:r>
          </a:p>
          <a:p>
            <a:pPr>
              <a:spcBef>
                <a:spcPts val="300"/>
              </a:spcBef>
              <a:spcAft>
                <a:spcPts val="300"/>
              </a:spcAft>
            </a:pPr>
            <a:endParaRPr lang="en-AU" dirty="0"/>
          </a:p>
          <a:p>
            <a:pPr>
              <a:spcBef>
                <a:spcPts val="300"/>
              </a:spcBef>
              <a:spcAft>
                <a:spcPts val="300"/>
              </a:spcAft>
            </a:pPr>
            <a:endParaRPr lang="en-AU" dirty="0"/>
          </a:p>
          <a:p>
            <a:pPr>
              <a:spcBef>
                <a:spcPts val="300"/>
              </a:spcBef>
              <a:spcAft>
                <a:spcPts val="300"/>
              </a:spcAft>
            </a:pPr>
            <a:endParaRPr lang="en-AU" dirty="0"/>
          </a:p>
          <a:p>
            <a:pPr>
              <a:spcBef>
                <a:spcPts val="300"/>
              </a:spcBef>
              <a:spcAft>
                <a:spcPts val="300"/>
              </a:spcAft>
            </a:pPr>
            <a:endParaRPr lang="en-AU" dirty="0"/>
          </a:p>
          <a:p>
            <a:pPr>
              <a:spcBef>
                <a:spcPts val="300"/>
              </a:spcBef>
              <a:spcAft>
                <a:spcPts val="300"/>
              </a:spcAft>
            </a:pPr>
            <a:endParaRPr lang="en-AU" dirty="0"/>
          </a:p>
          <a:p>
            <a:endParaRPr lang="en-AU" dirty="0"/>
          </a:p>
        </p:txBody>
      </p:sp>
      <p:sp>
        <p:nvSpPr>
          <p:cNvPr id="6" name="TextBox 5"/>
          <p:cNvSpPr txBox="1"/>
          <p:nvPr/>
        </p:nvSpPr>
        <p:spPr>
          <a:xfrm>
            <a:off x="5310554" y="2708031"/>
            <a:ext cx="3587261" cy="3200876"/>
          </a:xfrm>
          <a:prstGeom prst="rect">
            <a:avLst/>
          </a:prstGeom>
          <a:solidFill>
            <a:schemeClr val="accent1"/>
          </a:solidFill>
        </p:spPr>
        <p:txBody>
          <a:bodyPr wrap="square" rtlCol="0">
            <a:spAutoFit/>
          </a:bodyPr>
          <a:lstStyle/>
          <a:p>
            <a:pPr algn="ctr">
              <a:spcBef>
                <a:spcPts val="300"/>
              </a:spcBef>
              <a:spcAft>
                <a:spcPts val="300"/>
              </a:spcAft>
            </a:pPr>
            <a:r>
              <a:rPr lang="en-AU" sz="1400" b="1" kern="0" dirty="0"/>
              <a:t>Here are some points to help you discuss information sharing with the learner and family:</a:t>
            </a:r>
          </a:p>
          <a:p>
            <a:pPr marL="285750" indent="-285750">
              <a:spcBef>
                <a:spcPts val="300"/>
              </a:spcBef>
              <a:spcAft>
                <a:spcPts val="300"/>
              </a:spcAft>
              <a:buFont typeface="Arial" panose="020B0604020202020204" pitchFamily="34" charset="0"/>
              <a:buChar char="•"/>
            </a:pPr>
            <a:r>
              <a:rPr lang="en-AU" sz="1400" kern="0" dirty="0">
                <a:solidFill>
                  <a:schemeClr val="accent5"/>
                </a:solidFill>
              </a:rPr>
              <a:t>Explain that information collected will only be used for the primary purpose for which it was originally provided.</a:t>
            </a:r>
          </a:p>
          <a:p>
            <a:pPr marL="285750" indent="-285750">
              <a:spcBef>
                <a:spcPts val="300"/>
              </a:spcBef>
              <a:spcAft>
                <a:spcPts val="300"/>
              </a:spcAft>
              <a:buFont typeface="Arial" panose="020B0604020202020204" pitchFamily="34" charset="0"/>
              <a:buChar char="•"/>
            </a:pPr>
            <a:r>
              <a:rPr lang="en-AU" sz="1400" kern="0" dirty="0">
                <a:solidFill>
                  <a:schemeClr val="accent5"/>
                </a:solidFill>
              </a:rPr>
              <a:t>If it is used for a secondary purpose, consent will be obtained.</a:t>
            </a:r>
          </a:p>
          <a:p>
            <a:pPr marL="285750" indent="-285750">
              <a:spcBef>
                <a:spcPts val="300"/>
              </a:spcBef>
              <a:spcAft>
                <a:spcPts val="300"/>
              </a:spcAft>
              <a:buFont typeface="Arial" panose="020B0604020202020204" pitchFamily="34" charset="0"/>
              <a:buChar char="•"/>
            </a:pPr>
            <a:r>
              <a:rPr lang="en-AU" sz="1400" kern="0" dirty="0">
                <a:solidFill>
                  <a:schemeClr val="accent5"/>
                </a:solidFill>
              </a:rPr>
              <a:t>Ask the learner and family if they understand the reasons why information sharing is important.</a:t>
            </a:r>
          </a:p>
          <a:p>
            <a:pPr marL="285750" indent="-285750">
              <a:spcBef>
                <a:spcPts val="300"/>
              </a:spcBef>
              <a:spcAft>
                <a:spcPts val="300"/>
              </a:spcAft>
              <a:buFont typeface="Arial" panose="020B0604020202020204" pitchFamily="34" charset="0"/>
              <a:buChar char="•"/>
            </a:pPr>
            <a:r>
              <a:rPr lang="en-AU" sz="1400" kern="0" dirty="0">
                <a:solidFill>
                  <a:schemeClr val="accent5"/>
                </a:solidFill>
              </a:rPr>
              <a:t>Information will only be shared with those who </a:t>
            </a:r>
            <a:r>
              <a:rPr lang="en-AU" sz="1400" u="sng" kern="0" dirty="0">
                <a:solidFill>
                  <a:schemeClr val="accent5"/>
                </a:solidFill>
              </a:rPr>
              <a:t>need to know.</a:t>
            </a:r>
            <a:endParaRPr lang="en-AU" sz="1400" kern="0" dirty="0">
              <a:solidFill>
                <a:schemeClr val="accent5"/>
              </a:solidFill>
            </a:endParaRPr>
          </a:p>
        </p:txBody>
      </p:sp>
      <p:sp>
        <p:nvSpPr>
          <p:cNvPr id="7" name="TextBox 6"/>
          <p:cNvSpPr txBox="1"/>
          <p:nvPr/>
        </p:nvSpPr>
        <p:spPr>
          <a:xfrm>
            <a:off x="211261" y="3513432"/>
            <a:ext cx="4818185" cy="2769989"/>
          </a:xfrm>
          <a:prstGeom prst="rect">
            <a:avLst/>
          </a:prstGeom>
          <a:noFill/>
        </p:spPr>
        <p:txBody>
          <a:bodyPr wrap="square" rtlCol="0">
            <a:spAutoFit/>
          </a:bodyPr>
          <a:lstStyle/>
          <a:p>
            <a:pPr>
              <a:spcBef>
                <a:spcPts val="300"/>
              </a:spcBef>
              <a:spcAft>
                <a:spcPts val="300"/>
              </a:spcAft>
            </a:pPr>
            <a:r>
              <a:rPr lang="en-AU" sz="1400" b="1" kern="0" dirty="0">
                <a:solidFill>
                  <a:schemeClr val="accent5"/>
                </a:solidFill>
              </a:rPr>
              <a:t>The Lead Professional works with the learner and family to obtain consent for information to be collected, shared, used and stored. </a:t>
            </a:r>
          </a:p>
          <a:p>
            <a:pPr>
              <a:spcBef>
                <a:spcPts val="300"/>
              </a:spcBef>
              <a:spcAft>
                <a:spcPts val="300"/>
              </a:spcAft>
            </a:pPr>
            <a:endParaRPr lang="en-AU" kern="0" dirty="0"/>
          </a:p>
          <a:p>
            <a:pPr>
              <a:spcBef>
                <a:spcPts val="300"/>
              </a:spcBef>
              <a:spcAft>
                <a:spcPts val="300"/>
              </a:spcAft>
            </a:pPr>
            <a:r>
              <a:rPr lang="en-AU" sz="1400" kern="0" dirty="0">
                <a:solidFill>
                  <a:schemeClr val="accent5"/>
                </a:solidFill>
              </a:rPr>
              <a:t>The initial contact person or Lead Professional in the first phase of the approach needs to discuss information sharing with the learner and family to ensure they understand what is being asked of them.</a:t>
            </a:r>
            <a:endParaRPr lang="en-AU" sz="800" kern="0" dirty="0">
              <a:solidFill>
                <a:schemeClr val="accent5"/>
              </a:solidFill>
            </a:endParaRPr>
          </a:p>
          <a:p>
            <a:pPr>
              <a:spcBef>
                <a:spcPts val="300"/>
              </a:spcBef>
              <a:spcAft>
                <a:spcPts val="300"/>
              </a:spcAft>
            </a:pPr>
            <a:endParaRPr lang="en-AU" sz="1400" kern="0" dirty="0">
              <a:solidFill>
                <a:schemeClr val="accent5"/>
              </a:solidFill>
            </a:endParaRPr>
          </a:p>
          <a:p>
            <a:pPr>
              <a:spcBef>
                <a:spcPts val="300"/>
              </a:spcBef>
              <a:spcAft>
                <a:spcPts val="300"/>
              </a:spcAft>
            </a:pPr>
            <a:r>
              <a:rPr lang="en-AU" sz="1200" kern="0" dirty="0">
                <a:solidFill>
                  <a:schemeClr val="accent5"/>
                </a:solidFill>
                <a:hlinkClick r:id="rId2"/>
              </a:rPr>
              <a:t>https://www.education.vic.gov.au/school/teachers/health/childprotection/Pages/infosharing.aspx</a:t>
            </a:r>
            <a:r>
              <a:rPr lang="en-AU" sz="1200" kern="0" dirty="0">
                <a:solidFill>
                  <a:schemeClr val="accent5"/>
                </a:solidFill>
              </a:rPr>
              <a:t> </a:t>
            </a:r>
          </a:p>
        </p:txBody>
      </p:sp>
    </p:spTree>
    <p:extLst>
      <p:ext uri="{BB962C8B-B14F-4D97-AF65-F5344CB8AC3E}">
        <p14:creationId xmlns:p14="http://schemas.microsoft.com/office/powerpoint/2010/main" val="828370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372130"/>
            <a:ext cx="8460150" cy="1192901"/>
          </a:xfrm>
        </p:spPr>
        <p:txBody>
          <a:bodyPr>
            <a:normAutofit fontScale="90000"/>
          </a:bodyPr>
          <a:lstStyle/>
          <a:p>
            <a:r>
              <a:rPr lang="en-AU" dirty="0"/>
              <a:t>Collecting, sharing, using, and storing information</a:t>
            </a:r>
            <a:br>
              <a:rPr lang="en-AU" sz="1800" dirty="0"/>
            </a:br>
            <a:br>
              <a:rPr lang="en-AU" sz="1800" dirty="0"/>
            </a:br>
            <a:br>
              <a:rPr lang="en-AU" sz="1800" dirty="0"/>
            </a:br>
            <a:r>
              <a:rPr lang="en-AU" sz="1800" dirty="0"/>
              <a:t>Information obtained from the learner and family will be used in different ways throughout the Team Around the Learner approach.</a:t>
            </a:r>
            <a:br>
              <a:rPr lang="en-AU" sz="1800" dirty="0"/>
            </a:br>
            <a:endParaRPr lang="en-AU" sz="1800" dirty="0"/>
          </a:p>
        </p:txBody>
      </p:sp>
      <p:grpSp>
        <p:nvGrpSpPr>
          <p:cNvPr id="4" name="Group 3"/>
          <p:cNvGrpSpPr/>
          <p:nvPr/>
        </p:nvGrpSpPr>
        <p:grpSpPr>
          <a:xfrm>
            <a:off x="215436" y="2245024"/>
            <a:ext cx="8581813" cy="2552128"/>
            <a:chOff x="1428415" y="2533054"/>
            <a:chExt cx="6189798" cy="1791890"/>
          </a:xfrm>
          <a:solidFill>
            <a:srgbClr val="A5BAF5"/>
          </a:solidFill>
        </p:grpSpPr>
        <p:sp>
          <p:nvSpPr>
            <p:cNvPr id="5" name="Freeform 4"/>
            <p:cNvSpPr/>
            <p:nvPr/>
          </p:nvSpPr>
          <p:spPr>
            <a:xfrm>
              <a:off x="1428415" y="2533054"/>
              <a:ext cx="1791890" cy="179189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grpFill/>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361030" tIns="286546" rIns="361030" bIns="286546" numCol="1" spcCol="1270" anchor="ctr" anchorCtr="0">
              <a:noAutofit/>
            </a:bodyPr>
            <a:lstStyle/>
            <a:p>
              <a:pPr lvl="0" algn="ctr" defTabSz="844550">
                <a:lnSpc>
                  <a:spcPct val="90000"/>
                </a:lnSpc>
                <a:spcBef>
                  <a:spcPct val="0"/>
                </a:spcBef>
                <a:spcAft>
                  <a:spcPct val="35000"/>
                </a:spcAft>
              </a:pPr>
              <a:r>
                <a:rPr lang="en-AU" kern="1200" dirty="0">
                  <a:solidFill>
                    <a:schemeClr val="tx2"/>
                  </a:solidFill>
                </a:rPr>
                <a:t>Collecting</a:t>
              </a:r>
            </a:p>
          </p:txBody>
        </p:sp>
        <p:sp>
          <p:nvSpPr>
            <p:cNvPr id="6" name="Freeform 5"/>
            <p:cNvSpPr/>
            <p:nvPr/>
          </p:nvSpPr>
          <p:spPr>
            <a:xfrm>
              <a:off x="2959298" y="2533054"/>
              <a:ext cx="1791890" cy="179189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grpFill/>
          </p:spPr>
          <p:style>
            <a:lnRef idx="2">
              <a:schemeClr val="lt1">
                <a:hueOff val="0"/>
                <a:satOff val="0"/>
                <a:lumOff val="0"/>
                <a:alphaOff val="0"/>
              </a:schemeClr>
            </a:lnRef>
            <a:fillRef idx="1">
              <a:schemeClr val="accent5">
                <a:alpha val="50000"/>
                <a:hueOff val="1085675"/>
                <a:satOff val="3732"/>
                <a:lumOff val="-17909"/>
                <a:alphaOff val="0"/>
              </a:schemeClr>
            </a:fillRef>
            <a:effectRef idx="0">
              <a:schemeClr val="accent5">
                <a:alpha val="50000"/>
                <a:hueOff val="1085675"/>
                <a:satOff val="3732"/>
                <a:lumOff val="-17909"/>
                <a:alphaOff val="0"/>
              </a:schemeClr>
            </a:effectRef>
            <a:fontRef idx="minor">
              <a:schemeClr val="tx1"/>
            </a:fontRef>
          </p:style>
          <p:txBody>
            <a:bodyPr spcFirstLastPara="0" vert="horz" wrap="square" lIns="361030" tIns="286546" rIns="361030" bIns="286546" numCol="1" spcCol="1270" anchor="ctr" anchorCtr="0">
              <a:noAutofit/>
            </a:bodyPr>
            <a:lstStyle/>
            <a:p>
              <a:pPr lvl="0" algn="ctr" defTabSz="844550">
                <a:lnSpc>
                  <a:spcPct val="90000"/>
                </a:lnSpc>
                <a:spcBef>
                  <a:spcPct val="0"/>
                </a:spcBef>
                <a:spcAft>
                  <a:spcPct val="35000"/>
                </a:spcAft>
              </a:pPr>
              <a:r>
                <a:rPr lang="en-AU" kern="1200" dirty="0">
                  <a:solidFill>
                    <a:schemeClr val="tx2"/>
                  </a:solidFill>
                </a:rPr>
                <a:t>Sharing</a:t>
              </a:r>
            </a:p>
          </p:txBody>
        </p:sp>
        <p:sp>
          <p:nvSpPr>
            <p:cNvPr id="7" name="Freeform 6"/>
            <p:cNvSpPr/>
            <p:nvPr/>
          </p:nvSpPr>
          <p:spPr>
            <a:xfrm>
              <a:off x="4392810" y="2533054"/>
              <a:ext cx="1791890" cy="179189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grpFill/>
          </p:spPr>
          <p:style>
            <a:lnRef idx="2">
              <a:schemeClr val="lt1">
                <a:hueOff val="0"/>
                <a:satOff val="0"/>
                <a:lumOff val="0"/>
                <a:alphaOff val="0"/>
              </a:schemeClr>
            </a:lnRef>
            <a:fillRef idx="1">
              <a:schemeClr val="accent5">
                <a:alpha val="50000"/>
                <a:hueOff val="2171350"/>
                <a:satOff val="7464"/>
                <a:lumOff val="-35817"/>
                <a:alphaOff val="0"/>
              </a:schemeClr>
            </a:fillRef>
            <a:effectRef idx="0">
              <a:schemeClr val="accent5">
                <a:alpha val="50000"/>
                <a:hueOff val="2171350"/>
                <a:satOff val="7464"/>
                <a:lumOff val="-35817"/>
                <a:alphaOff val="0"/>
              </a:schemeClr>
            </a:effectRef>
            <a:fontRef idx="minor">
              <a:schemeClr val="tx1"/>
            </a:fontRef>
          </p:style>
          <p:txBody>
            <a:bodyPr spcFirstLastPara="0" vert="horz" wrap="square" lIns="361030" tIns="286546" rIns="361030" bIns="286546" numCol="1" spcCol="1270" anchor="ctr" anchorCtr="0">
              <a:noAutofit/>
            </a:bodyPr>
            <a:lstStyle/>
            <a:p>
              <a:pPr lvl="0" algn="ctr" defTabSz="844550">
                <a:lnSpc>
                  <a:spcPct val="90000"/>
                </a:lnSpc>
                <a:spcBef>
                  <a:spcPct val="0"/>
                </a:spcBef>
                <a:spcAft>
                  <a:spcPct val="35000"/>
                </a:spcAft>
              </a:pPr>
              <a:r>
                <a:rPr lang="en-AU" kern="1200" dirty="0">
                  <a:solidFill>
                    <a:schemeClr val="tx2"/>
                  </a:solidFill>
                </a:rPr>
                <a:t>Using</a:t>
              </a:r>
            </a:p>
          </p:txBody>
        </p:sp>
        <p:sp>
          <p:nvSpPr>
            <p:cNvPr id="8" name="Freeform 7"/>
            <p:cNvSpPr/>
            <p:nvPr/>
          </p:nvSpPr>
          <p:spPr>
            <a:xfrm>
              <a:off x="5826323" y="2533054"/>
              <a:ext cx="1791890" cy="1791890"/>
            </a:xfrm>
            <a:custGeom>
              <a:avLst/>
              <a:gdLst>
                <a:gd name="connsiteX0" fmla="*/ 0 w 1791890"/>
                <a:gd name="connsiteY0" fmla="*/ 895945 h 1791890"/>
                <a:gd name="connsiteX1" fmla="*/ 895945 w 1791890"/>
                <a:gd name="connsiteY1" fmla="*/ 0 h 1791890"/>
                <a:gd name="connsiteX2" fmla="*/ 1791890 w 1791890"/>
                <a:gd name="connsiteY2" fmla="*/ 895945 h 1791890"/>
                <a:gd name="connsiteX3" fmla="*/ 895945 w 1791890"/>
                <a:gd name="connsiteY3" fmla="*/ 1791890 h 1791890"/>
                <a:gd name="connsiteX4" fmla="*/ 0 w 1791890"/>
                <a:gd name="connsiteY4" fmla="*/ 895945 h 179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890" h="1791890">
                  <a:moveTo>
                    <a:pt x="0" y="895945"/>
                  </a:moveTo>
                  <a:cubicBezTo>
                    <a:pt x="0" y="401128"/>
                    <a:pt x="401128" y="0"/>
                    <a:pt x="895945" y="0"/>
                  </a:cubicBezTo>
                  <a:cubicBezTo>
                    <a:pt x="1390762" y="0"/>
                    <a:pt x="1791890" y="401128"/>
                    <a:pt x="1791890" y="895945"/>
                  </a:cubicBezTo>
                  <a:cubicBezTo>
                    <a:pt x="1791890" y="1390762"/>
                    <a:pt x="1390762" y="1791890"/>
                    <a:pt x="895945" y="1791890"/>
                  </a:cubicBezTo>
                  <a:cubicBezTo>
                    <a:pt x="401128" y="1791890"/>
                    <a:pt x="0" y="1390762"/>
                    <a:pt x="0" y="895945"/>
                  </a:cubicBezTo>
                  <a:close/>
                </a:path>
              </a:pathLst>
            </a:custGeom>
            <a:grpFill/>
          </p:spPr>
          <p:style>
            <a:lnRef idx="2">
              <a:schemeClr val="lt1">
                <a:hueOff val="0"/>
                <a:satOff val="0"/>
                <a:lumOff val="0"/>
                <a:alphaOff val="0"/>
              </a:schemeClr>
            </a:lnRef>
            <a:fillRef idx="1">
              <a:schemeClr val="accent5">
                <a:alpha val="50000"/>
                <a:hueOff val="3257024"/>
                <a:satOff val="11196"/>
                <a:lumOff val="-53726"/>
                <a:alphaOff val="0"/>
              </a:schemeClr>
            </a:fillRef>
            <a:effectRef idx="0">
              <a:schemeClr val="accent5">
                <a:alpha val="50000"/>
                <a:hueOff val="3257024"/>
                <a:satOff val="11196"/>
                <a:lumOff val="-53726"/>
                <a:alphaOff val="0"/>
              </a:schemeClr>
            </a:effectRef>
            <a:fontRef idx="minor">
              <a:schemeClr val="tx1"/>
            </a:fontRef>
          </p:style>
          <p:txBody>
            <a:bodyPr spcFirstLastPara="0" vert="horz" wrap="square" lIns="361030" tIns="286546" rIns="361030" bIns="286546" numCol="1" spcCol="1270" anchor="ctr" anchorCtr="0">
              <a:noAutofit/>
            </a:bodyPr>
            <a:lstStyle/>
            <a:p>
              <a:pPr lvl="0" algn="ctr" defTabSz="844550">
                <a:lnSpc>
                  <a:spcPct val="90000"/>
                </a:lnSpc>
                <a:spcBef>
                  <a:spcPct val="0"/>
                </a:spcBef>
                <a:spcAft>
                  <a:spcPct val="35000"/>
                </a:spcAft>
              </a:pPr>
              <a:r>
                <a:rPr lang="en-AU" kern="1200" dirty="0">
                  <a:solidFill>
                    <a:schemeClr val="tx2"/>
                  </a:solidFill>
                </a:rPr>
                <a:t>Storing</a:t>
              </a:r>
            </a:p>
          </p:txBody>
        </p:sp>
      </p:grpSp>
    </p:spTree>
    <p:extLst>
      <p:ext uri="{BB962C8B-B14F-4D97-AF65-F5344CB8AC3E}">
        <p14:creationId xmlns:p14="http://schemas.microsoft.com/office/powerpoint/2010/main" val="1593602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2400" dirty="0">
                <a:latin typeface="+mj-lt"/>
              </a:rPr>
              <a:t>Collecting Information </a:t>
            </a:r>
            <a:br>
              <a:rPr lang="en-AU" sz="1800" dirty="0">
                <a:latin typeface="+mj-lt"/>
              </a:rPr>
            </a:br>
            <a:br>
              <a:rPr lang="en-AU" sz="1800" dirty="0">
                <a:latin typeface="+mj-lt"/>
              </a:rPr>
            </a:br>
            <a:br>
              <a:rPr lang="en-AU" sz="1800" dirty="0">
                <a:latin typeface="+mj-lt"/>
              </a:rPr>
            </a:br>
            <a:r>
              <a:rPr lang="en-AU" sz="1800" dirty="0"/>
              <a:t>.</a:t>
            </a:r>
            <a:br>
              <a:rPr lang="en-AU" sz="1800" dirty="0"/>
            </a:br>
            <a:br>
              <a:rPr lang="en-AU" sz="1800" dirty="0">
                <a:latin typeface="+mj-lt"/>
              </a:rPr>
            </a:br>
            <a:endParaRPr lang="en-AU" sz="1800" dirty="0">
              <a:latin typeface="+mj-lt"/>
            </a:endParaRPr>
          </a:p>
        </p:txBody>
      </p:sp>
      <p:sp>
        <p:nvSpPr>
          <p:cNvPr id="3" name="Content Placeholder 2"/>
          <p:cNvSpPr>
            <a:spLocks noGrp="1"/>
          </p:cNvSpPr>
          <p:nvPr>
            <p:ph idx="1"/>
          </p:nvPr>
        </p:nvSpPr>
        <p:spPr>
          <a:xfrm>
            <a:off x="323851" y="1160463"/>
            <a:ext cx="8460150" cy="4924453"/>
          </a:xfrm>
        </p:spPr>
        <p:txBody>
          <a:bodyPr>
            <a:normAutofit fontScale="85000" lnSpcReduction="10000"/>
          </a:bodyPr>
          <a:lstStyle/>
          <a:p>
            <a:pPr>
              <a:spcBef>
                <a:spcPts val="300"/>
              </a:spcBef>
              <a:spcAft>
                <a:spcPts val="300"/>
              </a:spcAft>
            </a:pPr>
            <a:r>
              <a:rPr lang="en-AU" b="1" dirty="0"/>
              <a:t>An agreement to Consent to Share Information should be used to capture all and any consent given by the learner and family for their information to be shared.</a:t>
            </a:r>
          </a:p>
          <a:p>
            <a:pPr>
              <a:spcBef>
                <a:spcPts val="300"/>
              </a:spcBef>
              <a:spcAft>
                <a:spcPts val="300"/>
              </a:spcAft>
            </a:pPr>
            <a:endParaRPr lang="en-AU" dirty="0">
              <a:solidFill>
                <a:schemeClr val="accent5"/>
              </a:solidFill>
            </a:endParaRPr>
          </a:p>
          <a:p>
            <a:pPr>
              <a:spcBef>
                <a:spcPts val="300"/>
              </a:spcBef>
              <a:spcAft>
                <a:spcPts val="300"/>
              </a:spcAft>
            </a:pPr>
            <a:r>
              <a:rPr lang="en-AU" dirty="0">
                <a:solidFill>
                  <a:schemeClr val="accent5"/>
                </a:solidFill>
              </a:rPr>
              <a:t>This </a:t>
            </a:r>
            <a:r>
              <a:rPr lang="en-AU" b="1" dirty="0">
                <a:solidFill>
                  <a:schemeClr val="accent5"/>
                </a:solidFill>
              </a:rPr>
              <a:t>Consent to Share Information </a:t>
            </a:r>
            <a:r>
              <a:rPr lang="en-AU" dirty="0">
                <a:solidFill>
                  <a:schemeClr val="accent5"/>
                </a:solidFill>
              </a:rPr>
              <a:t>should be completed in the Initiate Contact phase by the initial contact person or Lead Professional.</a:t>
            </a:r>
          </a:p>
          <a:p>
            <a:pPr>
              <a:spcBef>
                <a:spcPts val="300"/>
              </a:spcBef>
              <a:spcAft>
                <a:spcPts val="300"/>
              </a:spcAft>
            </a:pPr>
            <a:r>
              <a:rPr lang="en-AU" dirty="0">
                <a:solidFill>
                  <a:schemeClr val="accent5"/>
                </a:solidFill>
              </a:rPr>
              <a:t>This form will be updated during all stages of the Team Around the Learner approach as new members join the team. The Lead Professional  should ensure that:</a:t>
            </a:r>
          </a:p>
          <a:p>
            <a:pPr marL="342900" indent="-342900">
              <a:spcBef>
                <a:spcPts val="300"/>
              </a:spcBef>
              <a:spcAft>
                <a:spcPts val="300"/>
              </a:spcAft>
              <a:buFont typeface="Arial" panose="020B0604020202020204" pitchFamily="34" charset="0"/>
              <a:buChar char="•"/>
            </a:pPr>
            <a:r>
              <a:rPr lang="en-AU" dirty="0">
                <a:solidFill>
                  <a:schemeClr val="accent5"/>
                </a:solidFill>
              </a:rPr>
              <a:t>All team members, services and supports are familiar with this </a:t>
            </a:r>
          </a:p>
          <a:p>
            <a:pPr marL="342900" indent="-342900">
              <a:spcBef>
                <a:spcPts val="300"/>
              </a:spcBef>
              <a:spcAft>
                <a:spcPts val="300"/>
              </a:spcAft>
              <a:buFont typeface="Arial" panose="020B0604020202020204" pitchFamily="34" charset="0"/>
              <a:buChar char="•"/>
            </a:pPr>
            <a:r>
              <a:rPr lang="en-AU" dirty="0">
                <a:solidFill>
                  <a:schemeClr val="accent5"/>
                </a:solidFill>
              </a:rPr>
              <a:t>The agreement is reviewed and updated regularly.</a:t>
            </a:r>
          </a:p>
          <a:p>
            <a:pPr>
              <a:spcBef>
                <a:spcPts val="300"/>
              </a:spcBef>
              <a:spcAft>
                <a:spcPts val="300"/>
              </a:spcAft>
            </a:pPr>
            <a:endParaRPr lang="en-AU" b="1" dirty="0">
              <a:solidFill>
                <a:schemeClr val="accent5"/>
              </a:solidFill>
            </a:endParaRPr>
          </a:p>
          <a:p>
            <a:pPr>
              <a:spcBef>
                <a:spcPts val="300"/>
              </a:spcBef>
              <a:spcAft>
                <a:spcPts val="300"/>
              </a:spcAft>
            </a:pPr>
            <a:r>
              <a:rPr lang="en-AU" b="1" dirty="0">
                <a:solidFill>
                  <a:schemeClr val="accent5"/>
                </a:solidFill>
              </a:rPr>
              <a:t>Information can be collected through:</a:t>
            </a:r>
          </a:p>
          <a:p>
            <a:pPr marL="342900" indent="-342900">
              <a:spcBef>
                <a:spcPts val="300"/>
              </a:spcBef>
              <a:spcAft>
                <a:spcPts val="300"/>
              </a:spcAft>
              <a:buFont typeface="Arial" panose="020B0604020202020204" pitchFamily="34" charset="0"/>
              <a:buChar char="•"/>
            </a:pPr>
            <a:r>
              <a:rPr lang="en-AU" dirty="0">
                <a:solidFill>
                  <a:schemeClr val="accent5"/>
                </a:solidFill>
              </a:rPr>
              <a:t>existing documents or publications: such as previous care plans used by the learner and family</a:t>
            </a:r>
          </a:p>
          <a:p>
            <a:pPr marL="342900" indent="-342900">
              <a:spcBef>
                <a:spcPts val="300"/>
              </a:spcBef>
              <a:spcAft>
                <a:spcPts val="300"/>
              </a:spcAft>
              <a:buFont typeface="Arial" panose="020B0604020202020204" pitchFamily="34" charset="0"/>
              <a:buChar char="•"/>
            </a:pPr>
            <a:r>
              <a:rPr lang="en-AU" dirty="0">
                <a:solidFill>
                  <a:schemeClr val="accent5"/>
                </a:solidFill>
              </a:rPr>
              <a:t>oral conversations: such as group meetings</a:t>
            </a:r>
          </a:p>
          <a:p>
            <a:pPr marL="342900" indent="-342900">
              <a:spcBef>
                <a:spcPts val="300"/>
              </a:spcBef>
              <a:spcAft>
                <a:spcPts val="300"/>
              </a:spcAft>
              <a:buFont typeface="Arial" panose="020B0604020202020204" pitchFamily="34" charset="0"/>
              <a:buChar char="•"/>
            </a:pPr>
            <a:r>
              <a:rPr lang="en-AU" dirty="0">
                <a:solidFill>
                  <a:schemeClr val="accent5"/>
                </a:solidFill>
              </a:rPr>
              <a:t>observations: such as daily interactions with the learner, family and team members. </a:t>
            </a:r>
          </a:p>
          <a:p>
            <a:endParaRPr lang="en-AU" dirty="0"/>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7043" y="116632"/>
            <a:ext cx="2409453" cy="715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6798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372130"/>
            <a:ext cx="5550476" cy="788333"/>
          </a:xfrm>
        </p:spPr>
        <p:txBody>
          <a:bodyPr>
            <a:normAutofit/>
          </a:bodyPr>
          <a:lstStyle/>
          <a:p>
            <a:r>
              <a:rPr lang="en-AU" dirty="0"/>
              <a:t>Sharing Information </a:t>
            </a:r>
          </a:p>
        </p:txBody>
      </p:sp>
      <p:sp>
        <p:nvSpPr>
          <p:cNvPr id="3" name="Content Placeholder 2"/>
          <p:cNvSpPr>
            <a:spLocks noGrp="1"/>
          </p:cNvSpPr>
          <p:nvPr>
            <p:ph idx="1"/>
          </p:nvPr>
        </p:nvSpPr>
        <p:spPr>
          <a:xfrm>
            <a:off x="323851" y="1160463"/>
            <a:ext cx="8461374" cy="4968875"/>
          </a:xfrm>
        </p:spPr>
        <p:txBody>
          <a:bodyPr/>
          <a:lstStyle/>
          <a:p>
            <a:r>
              <a:rPr lang="en-AU" sz="1400" b="1" dirty="0"/>
              <a:t>Learners and families may accept or reject information sharing for various reasons. Some of the common actions to assist with these issues are: </a:t>
            </a:r>
          </a:p>
          <a:p>
            <a:endParaRPr lang="en-AU" dirty="0"/>
          </a:p>
        </p:txBody>
      </p:sp>
      <p:pic>
        <p:nvPicPr>
          <p:cNvPr id="5" name="Picture 4"/>
          <p:cNvPicPr>
            <a:picLocks noChangeAspect="1"/>
          </p:cNvPicPr>
          <p:nvPr/>
        </p:nvPicPr>
        <p:blipFill>
          <a:blip r:embed="rId3"/>
          <a:stretch>
            <a:fillRect/>
          </a:stretch>
        </p:blipFill>
        <p:spPr>
          <a:xfrm>
            <a:off x="358775" y="1838435"/>
            <a:ext cx="7907197" cy="3859102"/>
          </a:xfrm>
          <a:prstGeom prst="rect">
            <a:avLst/>
          </a:prstGeom>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3608" y="188947"/>
            <a:ext cx="2422534" cy="719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880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372130"/>
            <a:ext cx="8460150" cy="611543"/>
          </a:xfrm>
        </p:spPr>
        <p:txBody>
          <a:bodyPr/>
          <a:lstStyle/>
          <a:p>
            <a:r>
              <a:rPr lang="en-AU" dirty="0"/>
              <a:t>Using Information </a:t>
            </a:r>
          </a:p>
        </p:txBody>
      </p:sp>
      <p:sp>
        <p:nvSpPr>
          <p:cNvPr id="3" name="Content Placeholder 2"/>
          <p:cNvSpPr>
            <a:spLocks noGrp="1"/>
          </p:cNvSpPr>
          <p:nvPr>
            <p:ph idx="1"/>
          </p:nvPr>
        </p:nvSpPr>
        <p:spPr>
          <a:xfrm>
            <a:off x="323851" y="1084835"/>
            <a:ext cx="8461374" cy="5044503"/>
          </a:xfrm>
        </p:spPr>
        <p:txBody>
          <a:bodyPr>
            <a:normAutofit fontScale="62500" lnSpcReduction="20000"/>
          </a:bodyPr>
          <a:lstStyle/>
          <a:p>
            <a:r>
              <a:rPr lang="en-AU" sz="2200" b="1" dirty="0"/>
              <a:t>Information should always be used in an ethical and professional manner that meets the requirements of the Privacy Act.</a:t>
            </a:r>
          </a:p>
          <a:p>
            <a:endParaRPr lang="en-AU" sz="1400" b="1" dirty="0"/>
          </a:p>
          <a:p>
            <a:pPr>
              <a:spcBef>
                <a:spcPts val="300"/>
              </a:spcBef>
              <a:spcAft>
                <a:spcPts val="300"/>
              </a:spcAft>
            </a:pPr>
            <a:r>
              <a:rPr lang="en-AU" kern="0" dirty="0">
                <a:solidFill>
                  <a:schemeClr val="accent5"/>
                </a:solidFill>
              </a:rPr>
              <a:t>The information that is collected during the Team Around the Learner approach must be used ethically and in accordance with the Information Privacy Act 2000. The primary use of information during the Team Around the Learner approach is to assist with coordinating support for the learner and family throughout the Plan. </a:t>
            </a:r>
          </a:p>
          <a:p>
            <a:pPr>
              <a:spcBef>
                <a:spcPts val="300"/>
              </a:spcBef>
              <a:spcAft>
                <a:spcPts val="300"/>
              </a:spcAft>
            </a:pPr>
            <a:endParaRPr lang="en-AU" kern="0" dirty="0">
              <a:solidFill>
                <a:schemeClr val="accent5"/>
              </a:solidFill>
            </a:endParaRPr>
          </a:p>
          <a:p>
            <a:pPr>
              <a:spcBef>
                <a:spcPts val="300"/>
              </a:spcBef>
              <a:spcAft>
                <a:spcPts val="300"/>
              </a:spcAft>
            </a:pPr>
            <a:r>
              <a:rPr lang="en-AU" kern="0" dirty="0">
                <a:solidFill>
                  <a:schemeClr val="accent5"/>
                </a:solidFill>
              </a:rPr>
              <a:t>The Lead Professional plays an important role when informing the learner and family that their information will be used and in some cases shared with others. </a:t>
            </a:r>
          </a:p>
          <a:p>
            <a:pPr>
              <a:spcBef>
                <a:spcPts val="300"/>
              </a:spcBef>
              <a:spcAft>
                <a:spcPts val="300"/>
              </a:spcAft>
            </a:pPr>
            <a:endParaRPr lang="en-AU" kern="0" dirty="0">
              <a:solidFill>
                <a:schemeClr val="accent5"/>
              </a:solidFill>
            </a:endParaRPr>
          </a:p>
          <a:p>
            <a:pPr>
              <a:spcBef>
                <a:spcPts val="300"/>
              </a:spcBef>
              <a:spcAft>
                <a:spcPts val="300"/>
              </a:spcAft>
            </a:pPr>
            <a:r>
              <a:rPr lang="en-AU" kern="0" dirty="0">
                <a:solidFill>
                  <a:schemeClr val="accent5"/>
                </a:solidFill>
              </a:rPr>
              <a:t>It is important to ease the concerns of the learner and family which can be done by:</a:t>
            </a:r>
          </a:p>
          <a:p>
            <a:pPr marL="342900" indent="-342900">
              <a:spcBef>
                <a:spcPts val="300"/>
              </a:spcBef>
              <a:spcAft>
                <a:spcPts val="300"/>
              </a:spcAft>
              <a:buFont typeface="Arial" panose="020B0604020202020204" pitchFamily="34" charset="0"/>
              <a:buChar char="•"/>
            </a:pPr>
            <a:r>
              <a:rPr lang="en-AU" kern="0" dirty="0">
                <a:solidFill>
                  <a:schemeClr val="accent5"/>
                </a:solidFill>
              </a:rPr>
              <a:t>only using information for its intended purpose as outlined in the Consent to Share Information agreement</a:t>
            </a:r>
          </a:p>
          <a:p>
            <a:pPr marL="342900" indent="-342900">
              <a:spcBef>
                <a:spcPts val="300"/>
              </a:spcBef>
              <a:spcAft>
                <a:spcPts val="300"/>
              </a:spcAft>
              <a:buFont typeface="Arial" panose="020B0604020202020204" pitchFamily="34" charset="0"/>
              <a:buChar char="•"/>
            </a:pPr>
            <a:r>
              <a:rPr lang="en-AU" kern="0" dirty="0">
                <a:solidFill>
                  <a:schemeClr val="accent5"/>
                </a:solidFill>
              </a:rPr>
              <a:t>informing the learner and family and obtaining consent should the information be needed for other purposes unrelated to the Team Around the Learner approach</a:t>
            </a:r>
          </a:p>
          <a:p>
            <a:pPr>
              <a:spcBef>
                <a:spcPts val="300"/>
              </a:spcBef>
              <a:spcAft>
                <a:spcPts val="300"/>
              </a:spcAft>
            </a:pPr>
            <a:endParaRPr lang="en-AU" b="1" kern="0" dirty="0">
              <a:solidFill>
                <a:schemeClr val="accent5"/>
              </a:solidFill>
            </a:endParaRPr>
          </a:p>
          <a:p>
            <a:pPr>
              <a:spcBef>
                <a:spcPts val="300"/>
              </a:spcBef>
              <a:spcAft>
                <a:spcPts val="300"/>
              </a:spcAft>
            </a:pPr>
            <a:r>
              <a:rPr lang="en-AU" b="1" kern="0" dirty="0">
                <a:solidFill>
                  <a:schemeClr val="accent5"/>
                </a:solidFill>
              </a:rPr>
              <a:t>Who can access the information?</a:t>
            </a:r>
          </a:p>
          <a:p>
            <a:pPr>
              <a:spcBef>
                <a:spcPts val="300"/>
              </a:spcBef>
              <a:spcAft>
                <a:spcPts val="300"/>
              </a:spcAft>
            </a:pPr>
            <a:r>
              <a:rPr lang="en-AU" kern="0" dirty="0">
                <a:solidFill>
                  <a:schemeClr val="accent5"/>
                </a:solidFill>
              </a:rPr>
              <a:t>Information should only be used by those who require access to it in order to conduct activities within the Team Around the Learner approach. This may include the learner, family and team members where required. </a:t>
            </a:r>
          </a:p>
          <a:p>
            <a:pPr>
              <a:spcBef>
                <a:spcPts val="300"/>
              </a:spcBef>
              <a:spcAft>
                <a:spcPts val="300"/>
              </a:spcAft>
            </a:pPr>
            <a:endParaRPr lang="en-AU" kern="0" dirty="0">
              <a:solidFill>
                <a:schemeClr val="accent5"/>
              </a:solidFill>
            </a:endParaRPr>
          </a:p>
          <a:p>
            <a:pPr>
              <a:spcBef>
                <a:spcPts val="300"/>
              </a:spcBef>
              <a:spcAft>
                <a:spcPts val="300"/>
              </a:spcAft>
            </a:pPr>
            <a:r>
              <a:rPr lang="en-AU" kern="0" dirty="0">
                <a:solidFill>
                  <a:schemeClr val="accent5"/>
                </a:solidFill>
              </a:rPr>
              <a:t>The learner and family may access personal information and seek corrections should any information be incorrect or inaccurate.</a:t>
            </a:r>
          </a:p>
          <a:p>
            <a:pPr>
              <a:spcBef>
                <a:spcPts val="300"/>
              </a:spcBef>
              <a:spcAft>
                <a:spcPts val="300"/>
              </a:spcAft>
            </a:pPr>
            <a:r>
              <a:rPr lang="en-AU" kern="0" dirty="0">
                <a:solidFill>
                  <a:schemeClr val="accent5"/>
                </a:solidFill>
              </a:rPr>
              <a:t> </a:t>
            </a:r>
            <a:endParaRPr lang="en-AU" b="1" kern="0" dirty="0">
              <a:solidFill>
                <a:schemeClr val="accent5"/>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6723" y="116632"/>
            <a:ext cx="2399773" cy="712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7925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Storing Information </a:t>
            </a:r>
          </a:p>
        </p:txBody>
      </p:sp>
      <p:sp>
        <p:nvSpPr>
          <p:cNvPr id="3" name="Content Placeholder 2"/>
          <p:cNvSpPr>
            <a:spLocks noGrp="1"/>
          </p:cNvSpPr>
          <p:nvPr>
            <p:ph idx="1"/>
          </p:nvPr>
        </p:nvSpPr>
        <p:spPr>
          <a:xfrm>
            <a:off x="323851" y="1160463"/>
            <a:ext cx="8461374" cy="4968875"/>
          </a:xfrm>
        </p:spPr>
        <p:txBody>
          <a:bodyPr>
            <a:normAutofit/>
          </a:bodyPr>
          <a:lstStyle/>
          <a:p>
            <a:r>
              <a:rPr lang="en-AU" sz="1400" b="1" dirty="0"/>
              <a:t>Storing Information </a:t>
            </a:r>
          </a:p>
          <a:p>
            <a:endParaRPr lang="en-AU" sz="1400" b="1" dirty="0"/>
          </a:p>
          <a:p>
            <a:pPr>
              <a:spcBef>
                <a:spcPts val="300"/>
              </a:spcBef>
              <a:spcAft>
                <a:spcPts val="300"/>
              </a:spcAft>
            </a:pPr>
            <a:r>
              <a:rPr lang="en-AU" sz="1400" dirty="0">
                <a:solidFill>
                  <a:schemeClr val="accent5"/>
                </a:solidFill>
              </a:rPr>
              <a:t>It is the role of the Lead Professional to ensure that the information collected throughout the Team Around the Learner approach is securely stored.</a:t>
            </a:r>
          </a:p>
          <a:p>
            <a:pPr>
              <a:spcBef>
                <a:spcPts val="300"/>
              </a:spcBef>
              <a:spcAft>
                <a:spcPts val="300"/>
              </a:spcAft>
            </a:pPr>
            <a:endParaRPr lang="en-AU" sz="1400" dirty="0">
              <a:solidFill>
                <a:schemeClr val="accent5"/>
              </a:solidFill>
            </a:endParaRPr>
          </a:p>
          <a:p>
            <a:pPr>
              <a:spcBef>
                <a:spcPts val="300"/>
              </a:spcBef>
              <a:spcAft>
                <a:spcPts val="300"/>
              </a:spcAft>
            </a:pPr>
            <a:r>
              <a:rPr lang="en-AU" sz="1400" dirty="0">
                <a:solidFill>
                  <a:schemeClr val="accent5"/>
                </a:solidFill>
              </a:rPr>
              <a:t>It is important that the learner and family are provided with opportunities to review any documents and forms that are completed and that they are comfortable with the information before approving its content. </a:t>
            </a:r>
          </a:p>
          <a:p>
            <a:pPr>
              <a:spcBef>
                <a:spcPts val="300"/>
              </a:spcBef>
              <a:spcAft>
                <a:spcPts val="300"/>
              </a:spcAft>
            </a:pPr>
            <a:endParaRPr lang="en-AU" sz="1400" dirty="0">
              <a:solidFill>
                <a:schemeClr val="accent5"/>
              </a:solidFill>
            </a:endParaRPr>
          </a:p>
          <a:p>
            <a:pPr>
              <a:spcBef>
                <a:spcPts val="300"/>
              </a:spcBef>
              <a:spcAft>
                <a:spcPts val="300"/>
              </a:spcAft>
            </a:pPr>
            <a:r>
              <a:rPr lang="en-AU" sz="1400" dirty="0">
                <a:solidFill>
                  <a:schemeClr val="accent5"/>
                </a:solidFill>
              </a:rPr>
              <a:t>It is the responsibility of the school to create, manage and dispose of public records (electronic and hardcopy) in accordance with the standards set by the Public Record Office Victoria and guidelines issued by the Department.</a:t>
            </a:r>
          </a:p>
          <a:p>
            <a:pPr>
              <a:spcBef>
                <a:spcPts val="300"/>
              </a:spcBef>
              <a:spcAft>
                <a:spcPts val="300"/>
              </a:spcAft>
            </a:pPr>
            <a:endParaRPr lang="en-AU" sz="1400" dirty="0">
              <a:solidFill>
                <a:schemeClr val="accent5"/>
              </a:solidFill>
            </a:endParaRPr>
          </a:p>
          <a:p>
            <a:pPr>
              <a:spcBef>
                <a:spcPts val="300"/>
              </a:spcBef>
              <a:spcAft>
                <a:spcPts val="300"/>
              </a:spcAft>
            </a:pPr>
            <a:r>
              <a:rPr lang="en-AU" sz="1400" dirty="0">
                <a:solidFill>
                  <a:schemeClr val="accent5"/>
                </a:solidFill>
              </a:rPr>
              <a:t>In accordance with the Public Record Office Victoria, the department is to securely store the following records: request for services, referrals made by professionals in contact with the children, parental/ carer consents and records documenting progress. These records are to be destroyed 7 years after the last service is completed, provided the learner has attained the age of 25 years. </a:t>
            </a:r>
          </a:p>
          <a:p>
            <a:endParaRPr lang="en-AU" sz="1400" b="1"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66534"/>
            <a:ext cx="2440790" cy="72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3730122"/>
      </p:ext>
    </p:extLst>
  </p:cSld>
  <p:clrMapOvr>
    <a:masterClrMapping/>
  </p:clrMapOvr>
</p:sld>
</file>

<file path=ppt/theme/theme1.xml><?xml version="1.0" encoding="utf-8"?>
<a:theme xmlns:a="http://schemas.openxmlformats.org/drawingml/2006/main" name="Office Theme">
  <a:themeElements>
    <a:clrScheme name="Custom 8">
      <a:dk1>
        <a:srgbClr val="AF272F"/>
      </a:dk1>
      <a:lt1>
        <a:srgbClr val="FFFFFF"/>
      </a:lt1>
      <a:dk2>
        <a:srgbClr val="000000"/>
      </a:dk2>
      <a:lt2>
        <a:srgbClr val="E7E6E6"/>
      </a:lt2>
      <a:accent1>
        <a:srgbClr val="D9D9D6"/>
      </a:accent1>
      <a:accent2>
        <a:srgbClr val="E57100"/>
      </a:accent2>
      <a:accent3>
        <a:srgbClr val="00B7BD"/>
      </a:accent3>
      <a:accent4>
        <a:srgbClr val="AF272F"/>
      </a:accent4>
      <a:accent5>
        <a:srgbClr val="53565A"/>
      </a:accent5>
      <a:accent6>
        <a:srgbClr val="D9D9D6"/>
      </a:accent6>
      <a:hlink>
        <a:srgbClr val="AF272F"/>
      </a:hlink>
      <a:folHlink>
        <a:srgbClr val="8A2A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State mm" id="{76674763-5168-5A43-B885-70229A3C9853}" vid="{5B63F1B7-68D2-9544-BF41-7E35658C62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WebCM Documents" ma:contentTypeID="0x0101008840106FE30D4F50BC61A726A7CA6E3800A01D47DD30CBB54F95863B7DC80A2CEC" ma:contentTypeVersion="12" ma:contentTypeDescription="WebCM Documents Content Type" ma:contentTypeScope="" ma:versionID="e4139b3a0e7d3d8cb92e2992b6712403">
  <xsd:schema xmlns:xsd="http://www.w3.org/2001/XMLSchema" xmlns:xs="http://www.w3.org/2001/XMLSchema" xmlns:p="http://schemas.microsoft.com/office/2006/metadata/properties" xmlns:ns1="http://schemas.microsoft.com/sharepoint/v3" xmlns:ns2="76b566cd-adb9-46c2-964b-22eba181fd0b" xmlns:ns3="cb9114c1-daad-44dd-acad-30f4246641f2" targetNamespace="http://schemas.microsoft.com/office/2006/metadata/properties" ma:root="true" ma:fieldsID="df9e21a9d9be030ba6d9139b7d031c32" ns1:_="" ns2:_="" ns3:_="">
    <xsd:import namespace="http://schemas.microsoft.com/sharepoint/v3"/>
    <xsd:import namespace="76b566cd-adb9-46c2-964b-22eba181fd0b"/>
    <xsd:import namespace="cb9114c1-daad-44dd-acad-30f4246641f2"/>
    <xsd:element name="properties">
      <xsd:complexType>
        <xsd:sequence>
          <xsd:element name="documentManagement">
            <xsd:complexType>
              <xsd:all>
                <xsd:element ref="ns1:DEECD_Description" minOccurs="0"/>
                <xsd:element ref="ns1:DEECD_Publisher" minOccurs="0"/>
                <xsd:element ref="ns1:DEECD_Keywords" minOccurs="0"/>
                <xsd:element ref="ns1:DEECD_Expired" minOccurs="0"/>
                <xsd:element ref="ns2:PublishingStartDate" minOccurs="0"/>
                <xsd:element ref="ns1:PublishingExpirationDate" minOccurs="0"/>
                <xsd:element ref="ns3:TaxCatchAll" minOccurs="0"/>
                <xsd:element ref="ns2:pfad5814e62747ed9f131defefc62dac" minOccurs="0"/>
                <xsd:element ref="ns2:a319977fc8504e09982f090ae1d7c602" minOccurs="0"/>
                <xsd:element ref="ns2:ofbb8b9a280a423a91cf717fb81349cd" minOccurs="0"/>
                <xsd:element ref="ns2:b1688cb4a3a940449dc8286705012a42" minOccurs="0"/>
                <xsd:element ref="ns2:hyperlink" minOccurs="0"/>
                <xsd:element ref="ns2:hyperlink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ECD_Description" ma:index="2" nillable="true" ma:displayName="Description" ma:description="" ma:internalName="DEECD_Description">
      <xsd:simpleType>
        <xsd:restriction base="dms:Note">
          <xsd:maxLength value="255"/>
        </xsd:restriction>
      </xsd:simpleType>
    </xsd:element>
    <xsd:element name="DEECD_Publisher" ma:index="3" nillable="true" ma:displayName="Publisher" ma:default="Department of Education and Training" ma:internalName="DEECD_Publisher">
      <xsd:simpleType>
        <xsd:restriction base="dms:Text">
          <xsd:maxLength value="255"/>
        </xsd:restriction>
      </xsd:simpleType>
    </xsd:element>
    <xsd:element name="DEECD_Keywords" ma:index="7" nillable="true" ma:displayName="Keywords" ma:internalName="DEECD_Keywords">
      <xsd:simpleType>
        <xsd:restriction base="dms:Note">
          <xsd:maxLength value="255"/>
        </xsd:restriction>
      </xsd:simpleType>
    </xsd:element>
    <xsd:element name="DEECD_Expired" ma:index="8" nillable="true" ma:displayName="Expired" ma:default="0" ma:internalName="DEECD_Expired">
      <xsd:simpleType>
        <xsd:restriction base="dms:Boolea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b566cd-adb9-46c2-964b-22eba181fd0b" elementFormDefault="qualified">
    <xsd:import namespace="http://schemas.microsoft.com/office/2006/documentManagement/types"/>
    <xsd:import namespace="http://schemas.microsoft.com/office/infopath/2007/PartnerControls"/>
    <xsd:element name="PublishingStartDate" ma:index="9" nillable="true" ma:displayName="Scheduling Start Date" ma:internalName="PublishingStartDate">
      <xsd:simpleType>
        <xsd:restriction base="dms:Unknown"/>
      </xsd:simpleType>
    </xsd:element>
    <xsd:element name="pfad5814e62747ed9f131defefc62dac" ma:index="19" nillable="true" ma:taxonomy="true" ma:internalName="pfad5814e62747ed9f131defefc62dac" ma:taxonomyFieldName="DEECD_SubjectCategory" ma:displayName="Subject Category" ma:readOnly="false" ma:fieldId="{9fad5814-e627-47ed-9f13-1defefc62dac}" ma:sspId="272df97b-2740-40bb-9c0d-572a441144cd" ma:termSetId="cc6468fc-15c3-4209-9517-a733b6c80435" ma:anchorId="00000000-0000-0000-0000-000000000000" ma:open="false" ma:isKeyword="false">
      <xsd:complexType>
        <xsd:sequence>
          <xsd:element ref="pc:Terms" minOccurs="0" maxOccurs="1"/>
        </xsd:sequence>
      </xsd:complexType>
    </xsd:element>
    <xsd:element name="a319977fc8504e09982f090ae1d7c602" ma:index="20" nillable="true" ma:taxonomy="true" ma:internalName="a319977fc8504e09982f090ae1d7c602" ma:taxonomyFieldName="DEECD_ItemType" ma:displayName="Item Type" ma:default="101;#Page|eb523acf-a821-456c-a76b-7607578309d7" ma:fieldId="{a319977f-c850-4e09-982f-090ae1d7c602}" ma:sspId="272df97b-2740-40bb-9c0d-572a441144cd" ma:termSetId="87a54e1a-a086-4056-9430-e3def70b5bc0" ma:anchorId="00000000-0000-0000-0000-000000000000" ma:open="false" ma:isKeyword="false">
      <xsd:complexType>
        <xsd:sequence>
          <xsd:element ref="pc:Terms" minOccurs="0" maxOccurs="1"/>
        </xsd:sequence>
      </xsd:complexType>
    </xsd:element>
    <xsd:element name="ofbb8b9a280a423a91cf717fb81349cd" ma:index="21" nillable="true" ma:taxonomy="true" ma:internalName="ofbb8b9a280a423a91cf717fb81349cd" ma:taxonomyFieldName="DEECD_Author" ma:displayName="Author" ma:default="94;#Education|5232e41c-5101-41fe-b638-7d41d1371531" ma:fieldId="{8fbb8b9a-280a-423a-91cf-717fb81349cd}" ma:sspId="272df97b-2740-40bb-9c0d-572a441144cd" ma:termSetId="f9681774-4169-418a-ae49-9bc331f72a4f" ma:anchorId="00000000-0000-0000-0000-000000000000" ma:open="false" ma:isKeyword="false">
      <xsd:complexType>
        <xsd:sequence>
          <xsd:element ref="pc:Terms" minOccurs="0" maxOccurs="1"/>
        </xsd:sequence>
      </xsd:complexType>
    </xsd:element>
    <xsd:element name="b1688cb4a3a940449dc8286705012a42" ma:index="22" nillable="true" ma:taxonomy="true" ma:internalName="b1688cb4a3a940449dc8286705012a42" ma:taxonomyFieldName="DEECD_Audience" ma:displayName="Audience" ma:fieldId="{b1688cb4-a3a9-4044-9dc8-286705012a42}" ma:taxonomyMulti="true" ma:sspId="272df97b-2740-40bb-9c0d-572a441144cd" ma:termSetId="af0be819-ce00-4865-904d-8408c82c2300" ma:anchorId="00000000-0000-0000-0000-000000000000" ma:open="false" ma:isKeyword="false">
      <xsd:complexType>
        <xsd:sequence>
          <xsd:element ref="pc:Terms" minOccurs="0" maxOccurs="1"/>
        </xsd:sequence>
      </xsd:complexType>
    </xsd:element>
    <xsd:element name="hyperlink" ma:index="24"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hyperlink2" ma:index="25" nillable="true" ma:displayName="hyperlink2" ma:format="Hyperlink" ma:internalName="hyperlink2"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b9114c1-daad-44dd-acad-30f4246641f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7017a8d-dd8f-40f0-bbcf-d0d7f718f6eb}" ma:internalName="TaxCatchAll" ma:showField="CatchAllData" ma:web="cb9114c1-daad-44dd-acad-30f4246641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76b566cd-adb9-46c2-964b-22eba181fd0b" xsi:nil="true"/>
    <DEECD_Publisher xmlns="http://schemas.microsoft.com/sharepoint/v3">Department of Education and Training</DEECD_Publisher>
    <a319977fc8504e09982f090ae1d7c602 xmlns="76b566cd-adb9-46c2-964b-22eba181fd0b">
      <Terms xmlns="http://schemas.microsoft.com/office/infopath/2007/PartnerControls">
        <TermInfo xmlns="http://schemas.microsoft.com/office/infopath/2007/PartnerControls">
          <TermName xmlns="http://schemas.microsoft.com/office/infopath/2007/PartnerControls">Page</TermName>
          <TermId xmlns="http://schemas.microsoft.com/office/infopath/2007/PartnerControls">eb523acf-a821-456c-a76b-7607578309d7</TermId>
        </TermInfo>
      </Terms>
    </a319977fc8504e09982f090ae1d7c602>
    <TaxCatchAll xmlns="cb9114c1-daad-44dd-acad-30f4246641f2">
      <Value>101</Value>
      <Value>94</Value>
    </TaxCatchAll>
    <DEECD_Expired xmlns="http://schemas.microsoft.com/sharepoint/v3">false</DEECD_Expired>
    <DEECD_Keywords xmlns="http://schemas.microsoft.com/sharepoint/v3" xsi:nil="true"/>
    <DEECD_Description xmlns="http://schemas.microsoft.com/sharepoint/v3">TAL module</DEECD_Description>
    <b1688cb4a3a940449dc8286705012a42 xmlns="76b566cd-adb9-46c2-964b-22eba181fd0b">
      <Terms xmlns="http://schemas.microsoft.com/office/infopath/2007/PartnerControls"/>
    </b1688cb4a3a940449dc8286705012a42>
    <ofbb8b9a280a423a91cf717fb81349cd xmlns="76b566cd-adb9-46c2-964b-22eba181fd0b">
      <Terms xmlns="http://schemas.microsoft.com/office/infopath/2007/PartnerControls">
        <TermInfo xmlns="http://schemas.microsoft.com/office/infopath/2007/PartnerControls">
          <TermName xmlns="http://schemas.microsoft.com/office/infopath/2007/PartnerControls">Education</TermName>
          <TermId xmlns="http://schemas.microsoft.com/office/infopath/2007/PartnerControls">5232e41c-5101-41fe-b638-7d41d1371531</TermId>
        </TermInfo>
      </Terms>
    </ofbb8b9a280a423a91cf717fb81349cd>
    <pfad5814e62747ed9f131defefc62dac xmlns="76b566cd-adb9-46c2-964b-22eba181fd0b">
      <Terms xmlns="http://schemas.microsoft.com/office/infopath/2007/PartnerControls"/>
    </pfad5814e62747ed9f131defefc62dac>
    <hyperlink xmlns="76b566cd-adb9-46c2-964b-22eba181fd0b">
      <Url xsi:nil="true"/>
      <Description xsi:nil="true"/>
    </hyperlink>
    <hyperlink2 xmlns="76b566cd-adb9-46c2-964b-22eba181fd0b">
      <Url xsi:nil="true"/>
      <Description xsi:nil="true"/>
    </hyperlink2>
  </documentManagement>
</p:properties>
</file>

<file path=customXml/itemProps1.xml><?xml version="1.0" encoding="utf-8"?>
<ds:datastoreItem xmlns:ds="http://schemas.openxmlformats.org/officeDocument/2006/customXml" ds:itemID="{01441FA7-F3A1-4427-9CDE-6C8603B19D6B}"/>
</file>

<file path=customXml/itemProps2.xml><?xml version="1.0" encoding="utf-8"?>
<ds:datastoreItem xmlns:ds="http://schemas.openxmlformats.org/officeDocument/2006/customXml" ds:itemID="{3A17AAFD-F2CA-4C74-B9A7-364DFB6A438F}">
  <ds:schemaRefs>
    <ds:schemaRef ds:uri="http://schemas.microsoft.com/sharepoint/v3/contenttype/forms"/>
  </ds:schemaRefs>
</ds:datastoreItem>
</file>

<file path=customXml/itemProps3.xml><?xml version="1.0" encoding="utf-8"?>
<ds:datastoreItem xmlns:ds="http://schemas.openxmlformats.org/officeDocument/2006/customXml" ds:itemID="{F97B1324-A69B-4756-BD6F-542FACFB5529}">
  <ds:schemaRefs>
    <ds:schemaRef ds:uri="http://schemas.microsoft.com/office/2006/documentManagement/types"/>
    <ds:schemaRef ds:uri="http://schemas.microsoft.com/office/2006/metadata/properties"/>
    <ds:schemaRef ds:uri="http://purl.org/dc/elements/1.1/"/>
    <ds:schemaRef ds:uri="http://purl.org/dc/dcmitype/"/>
    <ds:schemaRef ds:uri="http://purl.org/dc/terms/"/>
    <ds:schemaRef ds:uri="http://schemas.openxmlformats.org/package/2006/metadata/core-properties"/>
    <ds:schemaRef ds:uri="http://schemas.microsoft.com/sharepoint/v3"/>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Education State mm</Template>
  <TotalTime>1770</TotalTime>
  <Words>1230</Words>
  <Application>Microsoft Office PowerPoint</Application>
  <PresentationFormat>On-screen Show (4:3)</PresentationFormat>
  <Paragraphs>109</Paragraphs>
  <Slides>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.AppleSystemUIFont</vt:lpstr>
      <vt:lpstr>Arial</vt:lpstr>
      <vt:lpstr>Calibri</vt:lpstr>
      <vt:lpstr>Courier New</vt:lpstr>
      <vt:lpstr>Office Theme</vt:lpstr>
      <vt:lpstr>PowerPoint Presentation</vt:lpstr>
      <vt:lpstr> </vt:lpstr>
      <vt:lpstr>Information sharing in the Team Around the Learner approach</vt:lpstr>
      <vt:lpstr>Information sharing in the Team Around the Learner approach </vt:lpstr>
      <vt:lpstr>Collecting, sharing, using, and storing information   Information obtained from the learner and family will be used in different ways throughout the Team Around the Learner approach. </vt:lpstr>
      <vt:lpstr>Collecting Information    .  </vt:lpstr>
      <vt:lpstr>Sharing Information </vt:lpstr>
      <vt:lpstr>Using Information </vt:lpstr>
      <vt:lpstr>Storing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Eddy, Christine J</cp:lastModifiedBy>
  <cp:revision>186</cp:revision>
  <dcterms:created xsi:type="dcterms:W3CDTF">2017-08-18T01:53:25Z</dcterms:created>
  <dcterms:modified xsi:type="dcterms:W3CDTF">2019-11-04T22:32:59Z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0x0101008840106FE30D4F50BC61A726A7CA6E3800A01D47DD30CBB54F95863B7DC80A2CEC</vt:lpwstr>
  </property>
  <property fmtid="{D5CDD505-2E9C-101B-9397-08002B2CF9AE}" pid="3" name="DEECD_Author">
    <vt:lpwstr>94;#Education|5232e41c-5101-41fe-b638-7d41d1371531</vt:lpwstr>
  </property>
  <property fmtid="{D5CDD505-2E9C-101B-9397-08002B2CF9AE}" pid="4" name="DEECD_ItemType">
    <vt:lpwstr>101;#Page|eb523acf-a821-456c-a76b-7607578309d7</vt:lpwstr>
  </property>
  <property fmtid="{D5CDD505-2E9C-101B-9397-08002B2CF9AE}" pid="5" name="DEECD_SubjectCategory">
    <vt:lpwstr/>
  </property>
  <property fmtid="{D5CDD505-2E9C-101B-9397-08002B2CF9AE}" pid="6" name="DEECD_Audience">
    <vt:lpwstr/>
  </property>
</Properties>
</file>