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90" r:id="rId5"/>
    <p:sldId id="258" r:id="rId6"/>
    <p:sldId id="292" r:id="rId7"/>
    <p:sldId id="293" r:id="rId8"/>
    <p:sldId id="302" r:id="rId9"/>
    <p:sldId id="297" r:id="rId10"/>
    <p:sldId id="301" r:id="rId11"/>
    <p:sldId id="300" r:id="rId12"/>
    <p:sldId id="299" r:id="rId13"/>
    <p:sldId id="296" r:id="rId14"/>
    <p:sldId id="295" r:id="rId15"/>
    <p:sldId id="29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AC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674"/>
  </p:normalViewPr>
  <p:slideViewPr>
    <p:cSldViewPr snapToGrid="0" snapToObjects="1" showGuides="1">
      <p:cViewPr varScale="1">
        <p:scale>
          <a:sx n="104" d="100"/>
          <a:sy n="104" d="100"/>
        </p:scale>
        <p:origin x="20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AU" sz="1200" b="1" dirty="0">
                <a:latin typeface="Arial" panose="020B0604020202020204" pitchFamily="34" charset="0"/>
                <a:cs typeface="Arial" panose="020B0604020202020204" pitchFamily="34" charset="0"/>
              </a:rPr>
              <a:t>Goal Driven: </a:t>
            </a:r>
            <a:r>
              <a:rPr lang="en-AU" sz="1200" dirty="0">
                <a:latin typeface="Arial" panose="020B0604020202020204" pitchFamily="34" charset="0"/>
                <a:cs typeface="Arial" panose="020B0604020202020204" pitchFamily="34" charset="0"/>
              </a:rPr>
              <a:t>Refer back to the goals and vision </a:t>
            </a:r>
          </a:p>
          <a:p>
            <a:pPr>
              <a:spcBef>
                <a:spcPts val="300"/>
              </a:spcBef>
              <a:spcAft>
                <a:spcPts val="300"/>
              </a:spcAft>
            </a:pPr>
            <a:r>
              <a:rPr lang="en-AU" sz="1200" b="1" dirty="0">
                <a:latin typeface="Arial" panose="020B0604020202020204" pitchFamily="34" charset="0"/>
                <a:cs typeface="Arial" panose="020B0604020202020204" pitchFamily="34" charset="0"/>
              </a:rPr>
              <a:t>Actionable: </a:t>
            </a:r>
            <a:r>
              <a:rPr lang="en-AU" sz="1200" dirty="0">
                <a:latin typeface="Arial" panose="020B0604020202020204" pitchFamily="34" charset="0"/>
                <a:cs typeface="Arial" panose="020B0604020202020204" pitchFamily="34" charset="0"/>
              </a:rPr>
              <a:t>Ensure that the feedback is actionable and specific</a:t>
            </a:r>
          </a:p>
          <a:p>
            <a:pPr>
              <a:spcBef>
                <a:spcPts val="300"/>
              </a:spcBef>
              <a:spcAft>
                <a:spcPts val="300"/>
              </a:spcAft>
            </a:pPr>
            <a:r>
              <a:rPr lang="en-AU" sz="1200" b="1" dirty="0">
                <a:latin typeface="Arial" panose="020B0604020202020204" pitchFamily="34" charset="0"/>
                <a:cs typeface="Arial" panose="020B0604020202020204" pitchFamily="34" charset="0"/>
              </a:rPr>
              <a:t>User Friendly: </a:t>
            </a:r>
            <a:r>
              <a:rPr lang="en-AU" sz="1200" dirty="0">
                <a:latin typeface="Arial" panose="020B0604020202020204" pitchFamily="34" charset="0"/>
                <a:cs typeface="Arial" panose="020B0604020202020204" pitchFamily="34" charset="0"/>
              </a:rPr>
              <a:t>Use simple language to ensure that the learner, family and team members understand what is being said. Avoid technical jargon </a:t>
            </a:r>
          </a:p>
          <a:p>
            <a:pPr>
              <a:spcBef>
                <a:spcPts val="300"/>
              </a:spcBef>
              <a:spcAft>
                <a:spcPts val="300"/>
              </a:spcAft>
            </a:pPr>
            <a:r>
              <a:rPr lang="en-AU" sz="1200" b="1" dirty="0">
                <a:latin typeface="Arial" panose="020B0604020202020204" pitchFamily="34" charset="0"/>
                <a:cs typeface="Arial" panose="020B0604020202020204" pitchFamily="34" charset="0"/>
              </a:rPr>
              <a:t>Timely: </a:t>
            </a:r>
            <a:r>
              <a:rPr lang="en-AU" sz="1200" dirty="0">
                <a:latin typeface="Arial" panose="020B0604020202020204" pitchFamily="34" charset="0"/>
                <a:cs typeface="Arial" panose="020B0604020202020204" pitchFamily="34" charset="0"/>
              </a:rPr>
              <a:t>Ensure that the feedback is timely. In most cases, the sooner the better. Feedback should be provided in an appropriate environment</a:t>
            </a:r>
          </a:p>
          <a:p>
            <a:pPr>
              <a:spcBef>
                <a:spcPts val="300"/>
              </a:spcBef>
              <a:spcAft>
                <a:spcPts val="300"/>
              </a:spcAft>
            </a:pPr>
            <a:r>
              <a:rPr lang="en-AU" sz="1200" b="1" dirty="0">
                <a:latin typeface="Arial" panose="020B0604020202020204" pitchFamily="34" charset="0"/>
                <a:cs typeface="Arial" panose="020B0604020202020204" pitchFamily="34" charset="0"/>
              </a:rPr>
              <a:t>Consistent: </a:t>
            </a:r>
            <a:r>
              <a:rPr lang="en-AU" sz="1200" dirty="0">
                <a:latin typeface="Arial" panose="020B0604020202020204" pitchFamily="34" charset="0"/>
                <a:cs typeface="Arial" panose="020B0604020202020204" pitchFamily="34" charset="0"/>
              </a:rPr>
              <a:t>Feedback should be consistent and fed back to the team in a stable, accurate and trustworthy way. </a:t>
            </a:r>
          </a:p>
          <a:p>
            <a:pPr>
              <a:spcBef>
                <a:spcPts val="300"/>
              </a:spcBef>
              <a:spcAft>
                <a:spcPts val="300"/>
              </a:spcAft>
            </a:pPr>
            <a:r>
              <a:rPr lang="en-AU" sz="1200" b="1" dirty="0">
                <a:latin typeface="Arial" panose="020B0604020202020204" pitchFamily="34" charset="0"/>
                <a:cs typeface="Arial" panose="020B0604020202020204" pitchFamily="34" charset="0"/>
              </a:rPr>
              <a:t>Ongoing: </a:t>
            </a:r>
            <a:r>
              <a:rPr lang="en-AU" sz="1200" dirty="0">
                <a:latin typeface="Arial" panose="020B0604020202020204" pitchFamily="34" charset="0"/>
                <a:cs typeface="Arial" panose="020B0604020202020204" pitchFamily="34" charset="0"/>
              </a:rPr>
              <a:t>Feedback should be open and encouraged through the Team Around the Learner approach. This ensures that the learner, family and team members have opportunities to take it on-board and practise it.  </a:t>
            </a:r>
          </a:p>
          <a:p>
            <a:pPr marL="171433" indent="-171433" defTabSz="914307">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6</a:t>
            </a:fld>
            <a:endParaRPr lang="en-US"/>
          </a:p>
        </p:txBody>
      </p:sp>
    </p:spTree>
    <p:extLst>
      <p:ext uri="{BB962C8B-B14F-4D97-AF65-F5344CB8AC3E}">
        <p14:creationId xmlns:p14="http://schemas.microsoft.com/office/powerpoint/2010/main" val="164542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1" y="2164166"/>
            <a:ext cx="2555873" cy="3383282"/>
          </a:xfrm>
        </p:spPr>
        <p:txBody>
          <a:bodyPr/>
          <a:lstStyle/>
          <a:p>
            <a:endParaRPr lang="en-US" b="1" dirty="0">
              <a:solidFill>
                <a:srgbClr val="0070C0"/>
              </a:solidFill>
            </a:endParaRPr>
          </a:p>
          <a:p>
            <a:r>
              <a:rPr lang="en-US" b="1" dirty="0"/>
              <a:t>Module 5 </a:t>
            </a:r>
          </a:p>
          <a:p>
            <a:endParaRPr lang="en-US" b="1" dirty="0"/>
          </a:p>
          <a:p>
            <a:r>
              <a:rPr lang="en-US" b="1" dirty="0"/>
              <a:t>The role of the team </a:t>
            </a: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80560" y="2164166"/>
            <a:ext cx="4422371" cy="33832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4" name="TextBox 3"/>
          <p:cNvSpPr txBox="1"/>
          <p:nvPr/>
        </p:nvSpPr>
        <p:spPr>
          <a:xfrm>
            <a:off x="423949" y="1429789"/>
            <a:ext cx="6550511" cy="400110"/>
          </a:xfrm>
          <a:prstGeom prst="rect">
            <a:avLst/>
          </a:prstGeom>
          <a:noFill/>
        </p:spPr>
        <p:txBody>
          <a:bodyPr wrap="none" rtlCol="0">
            <a:spAutoFit/>
          </a:bodyPr>
          <a:lstStyle/>
          <a:p>
            <a:r>
              <a:rPr lang="en-AU" sz="2000" b="1" dirty="0"/>
              <a:t>Overview of the Team Around the Learner approach </a:t>
            </a:r>
          </a:p>
        </p:txBody>
      </p:sp>
    </p:spTree>
    <p:extLst>
      <p:ext uri="{BB962C8B-B14F-4D97-AF65-F5344CB8AC3E}">
        <p14:creationId xmlns:p14="http://schemas.microsoft.com/office/powerpoint/2010/main" val="95475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Providing Feedback </a:t>
            </a:r>
          </a:p>
        </p:txBody>
      </p:sp>
      <p:sp>
        <p:nvSpPr>
          <p:cNvPr id="3" name="Content Placeholder 2"/>
          <p:cNvSpPr>
            <a:spLocks noGrp="1"/>
          </p:cNvSpPr>
          <p:nvPr>
            <p:ph idx="1"/>
          </p:nvPr>
        </p:nvSpPr>
        <p:spPr>
          <a:xfrm>
            <a:off x="323851" y="905608"/>
            <a:ext cx="8461374" cy="5223730"/>
          </a:xfrm>
        </p:spPr>
        <p:txBody>
          <a:bodyPr>
            <a:normAutofit fontScale="92500" lnSpcReduction="10000"/>
          </a:bodyPr>
          <a:lstStyle/>
          <a:p>
            <a:pPr>
              <a:spcBef>
                <a:spcPts val="300"/>
              </a:spcBef>
              <a:spcAft>
                <a:spcPts val="300"/>
              </a:spcAft>
            </a:pPr>
            <a:r>
              <a:rPr lang="en-AU" sz="1600" b="1" dirty="0"/>
              <a:t>The tips on this page will support you in providing feedback for improvement. </a:t>
            </a:r>
          </a:p>
          <a:p>
            <a:pPr>
              <a:spcBef>
                <a:spcPts val="300"/>
              </a:spcBef>
              <a:spcAft>
                <a:spcPts val="300"/>
              </a:spcAft>
            </a:pPr>
            <a:r>
              <a:rPr lang="en-AU" sz="1600" dirty="0">
                <a:solidFill>
                  <a:schemeClr val="accent5"/>
                </a:solidFill>
              </a:rPr>
              <a:t>It is probably safe to say that it is the delivery of feedback for improvement that can elicit some undesirable reactions from the recipient. Some people have a very difficult time dealing with feedback for improvement. </a:t>
            </a:r>
          </a:p>
          <a:p>
            <a:pPr>
              <a:spcBef>
                <a:spcPts val="300"/>
              </a:spcBef>
              <a:spcAft>
                <a:spcPts val="300"/>
              </a:spcAft>
            </a:pPr>
            <a:endParaRPr lang="en-AU" sz="1600" dirty="0">
              <a:solidFill>
                <a:schemeClr val="accent5"/>
              </a:solidFill>
            </a:endParaRPr>
          </a:p>
          <a:p>
            <a:pPr>
              <a:spcBef>
                <a:spcPts val="300"/>
              </a:spcBef>
              <a:spcAft>
                <a:spcPts val="300"/>
              </a:spcAft>
            </a:pPr>
            <a:r>
              <a:rPr lang="en-AU" sz="1600" dirty="0">
                <a:solidFill>
                  <a:schemeClr val="accent5"/>
                </a:solidFill>
              </a:rPr>
              <a:t>The recipient may:</a:t>
            </a:r>
          </a:p>
          <a:p>
            <a:pPr marL="342900" indent="-342900">
              <a:spcBef>
                <a:spcPts val="300"/>
              </a:spcBef>
              <a:spcAft>
                <a:spcPts val="300"/>
              </a:spcAft>
              <a:buFont typeface="Arial" panose="020B0604020202020204" pitchFamily="34" charset="0"/>
              <a:buChar char="•"/>
            </a:pPr>
            <a:r>
              <a:rPr lang="en-AU" sz="1600" dirty="0">
                <a:solidFill>
                  <a:schemeClr val="accent5"/>
                </a:solidFill>
              </a:rPr>
              <a:t>Question your comments</a:t>
            </a:r>
          </a:p>
          <a:p>
            <a:pPr marL="342900" indent="-342900">
              <a:spcBef>
                <a:spcPts val="300"/>
              </a:spcBef>
              <a:spcAft>
                <a:spcPts val="300"/>
              </a:spcAft>
              <a:buFont typeface="Arial" panose="020B0604020202020204" pitchFamily="34" charset="0"/>
              <a:buChar char="•"/>
            </a:pPr>
            <a:r>
              <a:rPr lang="en-AU" sz="1600" dirty="0">
                <a:solidFill>
                  <a:schemeClr val="accent5"/>
                </a:solidFill>
              </a:rPr>
              <a:t>Become upset or emotional</a:t>
            </a:r>
          </a:p>
          <a:p>
            <a:pPr marL="342900" indent="-342900">
              <a:spcBef>
                <a:spcPts val="300"/>
              </a:spcBef>
              <a:spcAft>
                <a:spcPts val="300"/>
              </a:spcAft>
              <a:buFont typeface="Arial" panose="020B0604020202020204" pitchFamily="34" charset="0"/>
              <a:buChar char="•"/>
            </a:pPr>
            <a:r>
              <a:rPr lang="en-AU" sz="1600" dirty="0">
                <a:solidFill>
                  <a:schemeClr val="accent5"/>
                </a:solidFill>
              </a:rPr>
              <a:t>Make a complaint</a:t>
            </a:r>
          </a:p>
          <a:p>
            <a:pPr>
              <a:spcBef>
                <a:spcPts val="300"/>
              </a:spcBef>
              <a:spcAft>
                <a:spcPts val="300"/>
              </a:spcAft>
            </a:pPr>
            <a:endParaRPr lang="en-AU" sz="1600" dirty="0">
              <a:solidFill>
                <a:schemeClr val="accent5"/>
              </a:solidFill>
            </a:endParaRPr>
          </a:p>
          <a:p>
            <a:pPr>
              <a:spcBef>
                <a:spcPts val="300"/>
              </a:spcBef>
              <a:spcAft>
                <a:spcPts val="300"/>
              </a:spcAft>
            </a:pPr>
            <a:r>
              <a:rPr lang="en-AU" sz="1600" dirty="0">
                <a:solidFill>
                  <a:schemeClr val="accent5"/>
                </a:solidFill>
              </a:rPr>
              <a:t>In these circumstances, it is important to immediately address any concerns the recipient has. This can be done by:</a:t>
            </a:r>
          </a:p>
          <a:p>
            <a:pPr marL="342900" indent="-342900">
              <a:spcBef>
                <a:spcPts val="300"/>
              </a:spcBef>
              <a:spcAft>
                <a:spcPts val="300"/>
              </a:spcAft>
              <a:buFont typeface="Arial" panose="020B0604020202020204" pitchFamily="34" charset="0"/>
              <a:buChar char="•"/>
            </a:pPr>
            <a:r>
              <a:rPr lang="en-AU" sz="1600" dirty="0">
                <a:solidFill>
                  <a:schemeClr val="accent5"/>
                </a:solidFill>
              </a:rPr>
              <a:t>Reassuring them of the things that they are doing well</a:t>
            </a:r>
          </a:p>
          <a:p>
            <a:pPr marL="342900" indent="-342900">
              <a:spcBef>
                <a:spcPts val="300"/>
              </a:spcBef>
              <a:spcAft>
                <a:spcPts val="300"/>
              </a:spcAft>
              <a:buFont typeface="Arial" panose="020B0604020202020204" pitchFamily="34" charset="0"/>
              <a:buChar char="•"/>
            </a:pPr>
            <a:r>
              <a:rPr lang="en-AU" sz="1600" dirty="0">
                <a:solidFill>
                  <a:schemeClr val="accent5"/>
                </a:solidFill>
              </a:rPr>
              <a:t>Explaining that feedback is a normal part of the Team Around the Learner process to support the team in delivering on the learner's needs</a:t>
            </a:r>
          </a:p>
          <a:p>
            <a:pPr marL="342900" indent="-342900">
              <a:spcBef>
                <a:spcPts val="300"/>
              </a:spcBef>
              <a:spcAft>
                <a:spcPts val="300"/>
              </a:spcAft>
              <a:buFont typeface="Arial" panose="020B0604020202020204" pitchFamily="34" charset="0"/>
              <a:buChar char="•"/>
            </a:pPr>
            <a:r>
              <a:rPr lang="en-AU" sz="1600" dirty="0">
                <a:solidFill>
                  <a:schemeClr val="accent5"/>
                </a:solidFill>
              </a:rPr>
              <a:t>Providing further clarification regarding your comments</a:t>
            </a:r>
          </a:p>
          <a:p>
            <a:pPr marL="342900" indent="-342900">
              <a:spcBef>
                <a:spcPts val="300"/>
              </a:spcBef>
              <a:spcAft>
                <a:spcPts val="300"/>
              </a:spcAft>
              <a:buFont typeface="Arial" panose="020B0604020202020204" pitchFamily="34" charset="0"/>
              <a:buChar char="•"/>
            </a:pPr>
            <a:r>
              <a:rPr lang="en-AU" sz="1600" dirty="0">
                <a:solidFill>
                  <a:schemeClr val="accent5"/>
                </a:solidFill>
              </a:rPr>
              <a:t>Giving the individual time to calm down</a:t>
            </a:r>
          </a:p>
          <a:p>
            <a:pPr marL="342900" indent="-342900">
              <a:spcBef>
                <a:spcPts val="300"/>
              </a:spcBef>
              <a:spcAft>
                <a:spcPts val="300"/>
              </a:spcAft>
              <a:buFont typeface="Arial" panose="020B0604020202020204" pitchFamily="34" charset="0"/>
              <a:buChar char="•"/>
            </a:pPr>
            <a:r>
              <a:rPr lang="en-AU" sz="1600" dirty="0">
                <a:solidFill>
                  <a:schemeClr val="accent5"/>
                </a:solidFill>
              </a:rPr>
              <a:t>Offering support</a:t>
            </a:r>
          </a:p>
          <a:p>
            <a:pPr marL="342900" indent="-342900">
              <a:spcBef>
                <a:spcPts val="300"/>
              </a:spcBef>
              <a:spcAft>
                <a:spcPts val="300"/>
              </a:spcAft>
              <a:buFont typeface="Arial" panose="020B0604020202020204" pitchFamily="34" charset="0"/>
              <a:buChar char="•"/>
            </a:pPr>
            <a:r>
              <a:rPr lang="en-AU" sz="1600" dirty="0">
                <a:solidFill>
                  <a:schemeClr val="accent5"/>
                </a:solidFill>
              </a:rPr>
              <a:t>Focusing on the improvement rather than the issue</a:t>
            </a:r>
          </a:p>
          <a:p>
            <a:endParaRPr lang="en-AU" dirty="0"/>
          </a:p>
        </p:txBody>
      </p:sp>
    </p:spTree>
    <p:extLst>
      <p:ext uri="{BB962C8B-B14F-4D97-AF65-F5344CB8AC3E}">
        <p14:creationId xmlns:p14="http://schemas.microsoft.com/office/powerpoint/2010/main" val="109797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Receiving Feedback </a:t>
            </a:r>
          </a:p>
        </p:txBody>
      </p:sp>
      <p:sp>
        <p:nvSpPr>
          <p:cNvPr id="3" name="Content Placeholder 2"/>
          <p:cNvSpPr>
            <a:spLocks noGrp="1"/>
          </p:cNvSpPr>
          <p:nvPr>
            <p:ph idx="1"/>
          </p:nvPr>
        </p:nvSpPr>
        <p:spPr>
          <a:xfrm>
            <a:off x="323851" y="1160463"/>
            <a:ext cx="4499395" cy="4608514"/>
          </a:xfrm>
        </p:spPr>
        <p:txBody>
          <a:bodyPr>
            <a:normAutofit lnSpcReduction="10000"/>
          </a:bodyPr>
          <a:lstStyle/>
          <a:p>
            <a:pPr>
              <a:spcBef>
                <a:spcPts val="300"/>
              </a:spcBef>
              <a:spcAft>
                <a:spcPts val="300"/>
              </a:spcAft>
            </a:pPr>
            <a:r>
              <a:rPr lang="en-AU" sz="1500" dirty="0">
                <a:solidFill>
                  <a:schemeClr val="accent5"/>
                </a:solidFill>
              </a:rPr>
              <a:t>Feedback can be collected during:</a:t>
            </a:r>
          </a:p>
          <a:p>
            <a:pPr marL="285750" indent="-285750">
              <a:spcBef>
                <a:spcPts val="300"/>
              </a:spcBef>
              <a:spcAft>
                <a:spcPts val="300"/>
              </a:spcAft>
              <a:buFont typeface="Arial" panose="020B0604020202020204" pitchFamily="34" charset="0"/>
              <a:buChar char="•"/>
            </a:pPr>
            <a:r>
              <a:rPr lang="en-AU" sz="1500" dirty="0">
                <a:solidFill>
                  <a:schemeClr val="accent5"/>
                </a:solidFill>
              </a:rPr>
              <a:t>Meetings with the learner, family, and team members</a:t>
            </a:r>
          </a:p>
          <a:p>
            <a:pPr marL="285750" indent="-285750">
              <a:spcBef>
                <a:spcPts val="300"/>
              </a:spcBef>
              <a:spcAft>
                <a:spcPts val="300"/>
              </a:spcAft>
              <a:buFont typeface="Arial" panose="020B0604020202020204" pitchFamily="34" charset="0"/>
              <a:buChar char="•"/>
            </a:pPr>
            <a:r>
              <a:rPr lang="en-AU" sz="1500" dirty="0">
                <a:solidFill>
                  <a:schemeClr val="accent5"/>
                </a:solidFill>
              </a:rPr>
              <a:t>Phone calls with the learner, family, and team members</a:t>
            </a:r>
          </a:p>
          <a:p>
            <a:pPr marL="285750" indent="-285750">
              <a:spcBef>
                <a:spcPts val="300"/>
              </a:spcBef>
              <a:spcAft>
                <a:spcPts val="300"/>
              </a:spcAft>
              <a:buFont typeface="Arial" panose="020B0604020202020204" pitchFamily="34" charset="0"/>
              <a:buChar char="•"/>
            </a:pPr>
            <a:r>
              <a:rPr lang="en-AU" sz="1500" dirty="0">
                <a:solidFill>
                  <a:schemeClr val="accent5"/>
                </a:solidFill>
              </a:rPr>
              <a:t>Forms</a:t>
            </a:r>
          </a:p>
          <a:p>
            <a:pPr marL="285750" indent="-285750">
              <a:spcBef>
                <a:spcPts val="300"/>
              </a:spcBef>
              <a:spcAft>
                <a:spcPts val="300"/>
              </a:spcAft>
              <a:buFont typeface="Arial" panose="020B0604020202020204" pitchFamily="34" charset="0"/>
              <a:buChar char="•"/>
            </a:pPr>
            <a:r>
              <a:rPr lang="en-AU" sz="1500" dirty="0">
                <a:solidFill>
                  <a:schemeClr val="accent5"/>
                </a:solidFill>
              </a:rPr>
              <a:t>Surveys or questionnaires</a:t>
            </a:r>
          </a:p>
          <a:p>
            <a:pPr>
              <a:spcBef>
                <a:spcPts val="300"/>
              </a:spcBef>
              <a:spcAft>
                <a:spcPts val="300"/>
              </a:spcAft>
            </a:pPr>
            <a:endParaRPr lang="en-AU" sz="1500" dirty="0">
              <a:solidFill>
                <a:schemeClr val="accent5"/>
              </a:solidFill>
            </a:endParaRPr>
          </a:p>
          <a:p>
            <a:pPr>
              <a:spcBef>
                <a:spcPts val="300"/>
              </a:spcBef>
              <a:spcAft>
                <a:spcPts val="300"/>
              </a:spcAft>
            </a:pPr>
            <a:r>
              <a:rPr lang="en-AU" sz="1500" dirty="0">
                <a:solidFill>
                  <a:schemeClr val="accent5"/>
                </a:solidFill>
              </a:rPr>
              <a:t>All team members should recognise that feedback can also be:</a:t>
            </a:r>
          </a:p>
          <a:p>
            <a:pPr marL="285750" indent="-285750">
              <a:spcBef>
                <a:spcPts val="300"/>
              </a:spcBef>
              <a:spcAft>
                <a:spcPts val="300"/>
              </a:spcAft>
              <a:buFont typeface="Arial" panose="020B0604020202020204" pitchFamily="34" charset="0"/>
              <a:buChar char="•"/>
            </a:pPr>
            <a:r>
              <a:rPr lang="en-AU" sz="1500" dirty="0">
                <a:solidFill>
                  <a:schemeClr val="accent5"/>
                </a:solidFill>
              </a:rPr>
              <a:t>An initial reaction during or following an action, activity or idea</a:t>
            </a:r>
          </a:p>
          <a:p>
            <a:pPr marL="285750" indent="-285750">
              <a:spcBef>
                <a:spcPts val="300"/>
              </a:spcBef>
              <a:spcAft>
                <a:spcPts val="300"/>
              </a:spcAft>
              <a:buFont typeface="Arial" panose="020B0604020202020204" pitchFamily="34" charset="0"/>
              <a:buChar char="•"/>
            </a:pPr>
            <a:r>
              <a:rPr lang="en-AU" sz="1500" dirty="0">
                <a:solidFill>
                  <a:schemeClr val="accent5"/>
                </a:solidFill>
              </a:rPr>
              <a:t>Verbal conversations </a:t>
            </a:r>
          </a:p>
          <a:p>
            <a:pPr marL="285750" indent="-285750">
              <a:spcBef>
                <a:spcPts val="300"/>
              </a:spcBef>
              <a:spcAft>
                <a:spcPts val="300"/>
              </a:spcAft>
              <a:buFont typeface="Arial" panose="020B0604020202020204" pitchFamily="34" charset="0"/>
              <a:buChar char="•"/>
            </a:pPr>
            <a:r>
              <a:rPr lang="en-AU" sz="1500" dirty="0">
                <a:solidFill>
                  <a:schemeClr val="accent5"/>
                </a:solidFill>
              </a:rPr>
              <a:t>Observations (body language and facial expressions)</a:t>
            </a:r>
          </a:p>
          <a:p>
            <a:pPr marL="285750" indent="-285750">
              <a:spcBef>
                <a:spcPts val="300"/>
              </a:spcBef>
              <a:spcAft>
                <a:spcPts val="300"/>
              </a:spcAft>
              <a:buFont typeface="Arial" panose="020B0604020202020204" pitchFamily="34" charset="0"/>
              <a:buChar char="•"/>
            </a:pPr>
            <a:r>
              <a:rPr lang="en-AU" sz="1500" dirty="0">
                <a:solidFill>
                  <a:schemeClr val="accent5"/>
                </a:solidFill>
              </a:rPr>
              <a:t>Surveys and forms can be used for recording feedback. These should be clear, easy to understand and appropriate for the audience.</a:t>
            </a:r>
          </a:p>
          <a:p>
            <a:endParaRPr lang="en-AU" dirty="0"/>
          </a:p>
        </p:txBody>
      </p:sp>
      <p:grpSp>
        <p:nvGrpSpPr>
          <p:cNvPr id="4" name="Group 3"/>
          <p:cNvGrpSpPr/>
          <p:nvPr/>
        </p:nvGrpSpPr>
        <p:grpSpPr>
          <a:xfrm>
            <a:off x="4974333" y="1525241"/>
            <a:ext cx="3561814" cy="3847975"/>
            <a:chOff x="4932040" y="1412776"/>
            <a:chExt cx="3672408" cy="3847975"/>
          </a:xfrm>
        </p:grpSpPr>
        <p:sp>
          <p:nvSpPr>
            <p:cNvPr id="5" name="Rounded Rectangle 4"/>
            <p:cNvSpPr/>
            <p:nvPr/>
          </p:nvSpPr>
          <p:spPr>
            <a:xfrm>
              <a:off x="4932040" y="1412776"/>
              <a:ext cx="3672408" cy="1731589"/>
            </a:xfrm>
            <a:prstGeom prst="roundRect">
              <a:avLst>
                <a:gd name="adj" fmla="val 10000"/>
              </a:avLst>
            </a:pr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 name="Rounded Rectangle 5"/>
            <p:cNvSpPr/>
            <p:nvPr/>
          </p:nvSpPr>
          <p:spPr>
            <a:xfrm>
              <a:off x="5042633" y="1643654"/>
              <a:ext cx="1643438" cy="1269832"/>
            </a:xfrm>
            <a:prstGeom prst="roundRect">
              <a:avLst>
                <a:gd name="adj" fmla="val 10000"/>
              </a:avLst>
            </a:prstGeom>
            <a:blipFill rotWithShape="1">
              <a:blip r:embed="rId2"/>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7" name="Freeform 6"/>
            <p:cNvSpPr/>
            <p:nvPr/>
          </p:nvSpPr>
          <p:spPr>
            <a:xfrm rot="21600000">
              <a:off x="5042632" y="3144364"/>
              <a:ext cx="1643439" cy="2116387"/>
            </a:xfrm>
            <a:custGeom>
              <a:avLst/>
              <a:gdLst>
                <a:gd name="connsiteX0" fmla="*/ 172561 w 1643438"/>
                <a:gd name="connsiteY0" fmla="*/ 0 h 2116386"/>
                <a:gd name="connsiteX1" fmla="*/ 1470877 w 1643438"/>
                <a:gd name="connsiteY1" fmla="*/ 0 h 2116386"/>
                <a:gd name="connsiteX2" fmla="*/ 1643438 w 1643438"/>
                <a:gd name="connsiteY2" fmla="*/ 172561 h 2116386"/>
                <a:gd name="connsiteX3" fmla="*/ 1643438 w 1643438"/>
                <a:gd name="connsiteY3" fmla="*/ 2116386 h 2116386"/>
                <a:gd name="connsiteX4" fmla="*/ 1643438 w 1643438"/>
                <a:gd name="connsiteY4" fmla="*/ 2116386 h 2116386"/>
                <a:gd name="connsiteX5" fmla="*/ 0 w 1643438"/>
                <a:gd name="connsiteY5" fmla="*/ 2116386 h 2116386"/>
                <a:gd name="connsiteX6" fmla="*/ 0 w 1643438"/>
                <a:gd name="connsiteY6" fmla="*/ 2116386 h 2116386"/>
                <a:gd name="connsiteX7" fmla="*/ 0 w 1643438"/>
                <a:gd name="connsiteY7" fmla="*/ 172561 h 2116386"/>
                <a:gd name="connsiteX8" fmla="*/ 172561 w 1643438"/>
                <a:gd name="connsiteY8" fmla="*/ 0 h 21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3438" h="2116386">
                  <a:moveTo>
                    <a:pt x="1470877" y="2116386"/>
                  </a:moveTo>
                  <a:lnTo>
                    <a:pt x="172561" y="2116386"/>
                  </a:lnTo>
                  <a:cubicBezTo>
                    <a:pt x="77258" y="2116386"/>
                    <a:pt x="0" y="2039128"/>
                    <a:pt x="0" y="1943825"/>
                  </a:cubicBezTo>
                  <a:lnTo>
                    <a:pt x="0" y="0"/>
                  </a:lnTo>
                  <a:lnTo>
                    <a:pt x="0" y="0"/>
                  </a:lnTo>
                  <a:lnTo>
                    <a:pt x="1643438" y="0"/>
                  </a:lnTo>
                  <a:lnTo>
                    <a:pt x="1643438" y="0"/>
                  </a:lnTo>
                  <a:lnTo>
                    <a:pt x="1643438" y="1943825"/>
                  </a:lnTo>
                  <a:cubicBezTo>
                    <a:pt x="1643438" y="2039128"/>
                    <a:pt x="1566180" y="2116386"/>
                    <a:pt x="1470877" y="211638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7222" tIns="106681" rIns="157221" bIns="157221" numCol="1" spcCol="1270" anchor="t" anchorCtr="0">
              <a:noAutofit/>
            </a:bodyPr>
            <a:lstStyle/>
            <a:p>
              <a:pPr lvl="0" algn="ctr" defTabSz="666750">
                <a:lnSpc>
                  <a:spcPct val="90000"/>
                </a:lnSpc>
                <a:spcBef>
                  <a:spcPct val="0"/>
                </a:spcBef>
                <a:spcAft>
                  <a:spcPct val="35000"/>
                </a:spcAft>
              </a:pPr>
              <a:r>
                <a:rPr lang="en-AU" sz="1400" kern="1200" dirty="0"/>
                <a:t>Open Discussions</a:t>
              </a:r>
            </a:p>
            <a:p>
              <a:pPr lvl="0" algn="l" defTabSz="666750">
                <a:lnSpc>
                  <a:spcPct val="90000"/>
                </a:lnSpc>
                <a:spcBef>
                  <a:spcPct val="0"/>
                </a:spcBef>
                <a:spcAft>
                  <a:spcPct val="35000"/>
                </a:spcAft>
              </a:pPr>
              <a:r>
                <a:rPr lang="en-AU" sz="1200" kern="1200" dirty="0"/>
                <a:t>You may want to ask questions like:</a:t>
              </a:r>
            </a:p>
            <a:p>
              <a:pPr marL="114300" lvl="1" indent="-114300" algn="l" defTabSz="533400">
                <a:lnSpc>
                  <a:spcPct val="90000"/>
                </a:lnSpc>
                <a:spcBef>
                  <a:spcPct val="0"/>
                </a:spcBef>
                <a:spcAft>
                  <a:spcPct val="15000"/>
                </a:spcAft>
                <a:buChar char="••"/>
              </a:pPr>
              <a:r>
                <a:rPr lang="en-AU" sz="1200" kern="1200" dirty="0"/>
                <a:t>Am I doing this </a:t>
              </a:r>
              <a:r>
                <a:rPr lang="en-AU" sz="1200" dirty="0"/>
                <a:t>correctly</a:t>
              </a:r>
              <a:r>
                <a:rPr lang="en-AU" sz="1200" kern="1200" dirty="0"/>
                <a:t>?</a:t>
              </a:r>
            </a:p>
            <a:p>
              <a:pPr marL="114300" lvl="1" indent="-114300" algn="l" defTabSz="533400">
                <a:lnSpc>
                  <a:spcPct val="90000"/>
                </a:lnSpc>
                <a:spcBef>
                  <a:spcPct val="0"/>
                </a:spcBef>
                <a:spcAft>
                  <a:spcPct val="15000"/>
                </a:spcAft>
                <a:buChar char="••"/>
              </a:pPr>
              <a:r>
                <a:rPr lang="en-AU" sz="1200" kern="1200" dirty="0"/>
                <a:t>Is there another way I can do this? </a:t>
              </a:r>
            </a:p>
          </p:txBody>
        </p:sp>
        <p:sp>
          <p:nvSpPr>
            <p:cNvPr id="8" name="Rounded Rectangle 7"/>
            <p:cNvSpPr/>
            <p:nvPr/>
          </p:nvSpPr>
          <p:spPr>
            <a:xfrm>
              <a:off x="6850415" y="1643654"/>
              <a:ext cx="1643438" cy="1269832"/>
            </a:xfrm>
            <a:prstGeom prst="roundRect">
              <a:avLst>
                <a:gd name="adj" fmla="val 10000"/>
              </a:avLst>
            </a:prstGeom>
            <a:blipFill rotWithShape="1">
              <a:blip r:embed="rId3"/>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9" name="Freeform 8"/>
            <p:cNvSpPr/>
            <p:nvPr/>
          </p:nvSpPr>
          <p:spPr>
            <a:xfrm rot="21600000">
              <a:off x="6850415" y="3144364"/>
              <a:ext cx="1643439" cy="2116387"/>
            </a:xfrm>
            <a:custGeom>
              <a:avLst/>
              <a:gdLst>
                <a:gd name="connsiteX0" fmla="*/ 172561 w 1643438"/>
                <a:gd name="connsiteY0" fmla="*/ 0 h 2116386"/>
                <a:gd name="connsiteX1" fmla="*/ 1470877 w 1643438"/>
                <a:gd name="connsiteY1" fmla="*/ 0 h 2116386"/>
                <a:gd name="connsiteX2" fmla="*/ 1643438 w 1643438"/>
                <a:gd name="connsiteY2" fmla="*/ 172561 h 2116386"/>
                <a:gd name="connsiteX3" fmla="*/ 1643438 w 1643438"/>
                <a:gd name="connsiteY3" fmla="*/ 2116386 h 2116386"/>
                <a:gd name="connsiteX4" fmla="*/ 1643438 w 1643438"/>
                <a:gd name="connsiteY4" fmla="*/ 2116386 h 2116386"/>
                <a:gd name="connsiteX5" fmla="*/ 0 w 1643438"/>
                <a:gd name="connsiteY5" fmla="*/ 2116386 h 2116386"/>
                <a:gd name="connsiteX6" fmla="*/ 0 w 1643438"/>
                <a:gd name="connsiteY6" fmla="*/ 2116386 h 2116386"/>
                <a:gd name="connsiteX7" fmla="*/ 0 w 1643438"/>
                <a:gd name="connsiteY7" fmla="*/ 172561 h 2116386"/>
                <a:gd name="connsiteX8" fmla="*/ 172561 w 1643438"/>
                <a:gd name="connsiteY8" fmla="*/ 0 h 21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3438" h="2116386">
                  <a:moveTo>
                    <a:pt x="1470877" y="2116386"/>
                  </a:moveTo>
                  <a:lnTo>
                    <a:pt x="172561" y="2116386"/>
                  </a:lnTo>
                  <a:cubicBezTo>
                    <a:pt x="77258" y="2116386"/>
                    <a:pt x="0" y="2039128"/>
                    <a:pt x="0" y="1943825"/>
                  </a:cubicBezTo>
                  <a:lnTo>
                    <a:pt x="0" y="0"/>
                  </a:lnTo>
                  <a:lnTo>
                    <a:pt x="0" y="0"/>
                  </a:lnTo>
                  <a:lnTo>
                    <a:pt x="1643438" y="0"/>
                  </a:lnTo>
                  <a:lnTo>
                    <a:pt x="1643438" y="0"/>
                  </a:lnTo>
                  <a:lnTo>
                    <a:pt x="1643438" y="1943825"/>
                  </a:lnTo>
                  <a:cubicBezTo>
                    <a:pt x="1643438" y="2039128"/>
                    <a:pt x="1566180" y="2116386"/>
                    <a:pt x="1470877" y="211638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8557" tIns="128017" rIns="178558" bIns="178557" numCol="1" spcCol="1270" anchor="t" anchorCtr="0">
              <a:noAutofit/>
            </a:bodyPr>
            <a:lstStyle/>
            <a:p>
              <a:pPr lvl="0" algn="ctr" defTabSz="800100">
                <a:lnSpc>
                  <a:spcPct val="90000"/>
                </a:lnSpc>
                <a:spcBef>
                  <a:spcPct val="0"/>
                </a:spcBef>
                <a:spcAft>
                  <a:spcPct val="35000"/>
                </a:spcAft>
              </a:pPr>
              <a:r>
                <a:rPr lang="en-AU" sz="1400" kern="1200" dirty="0"/>
                <a:t>Surveys &amp; Questionnaires</a:t>
              </a:r>
            </a:p>
            <a:p>
              <a:pPr lvl="0" algn="l" defTabSz="800100">
                <a:lnSpc>
                  <a:spcPct val="90000"/>
                </a:lnSpc>
                <a:spcBef>
                  <a:spcPct val="0"/>
                </a:spcBef>
                <a:spcAft>
                  <a:spcPct val="35000"/>
                </a:spcAft>
              </a:pPr>
              <a:r>
                <a:rPr lang="en-AU" sz="1200" kern="1200" dirty="0"/>
                <a:t>The structure and type of survey should be specific to its target audience</a:t>
              </a:r>
              <a:endParaRPr lang="en-AU" sz="1800" kern="1200" dirty="0"/>
            </a:p>
          </p:txBody>
        </p:sp>
      </p:grpSp>
    </p:spTree>
    <p:extLst>
      <p:ext uri="{BB962C8B-B14F-4D97-AF65-F5344CB8AC3E}">
        <p14:creationId xmlns:p14="http://schemas.microsoft.com/office/powerpoint/2010/main" val="357013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08732741\AppData\Local\Microsoft\Windows\Temporary Internet Files\Content.IE5\FQBOVUT9\iStock_000074902285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6685" y="1988840"/>
            <a:ext cx="4282553"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AU" dirty="0"/>
              <a:t>Receiving feedback </a:t>
            </a:r>
            <a:br>
              <a:rPr lang="en-AU" dirty="0"/>
            </a:br>
            <a:br>
              <a:rPr lang="en-AU" dirty="0"/>
            </a:br>
            <a:r>
              <a:rPr lang="en-AU" sz="1300" kern="0" dirty="0"/>
              <a:t>It is important to practice self-reflection to continuously improve the way each team member conducts themselves.</a:t>
            </a:r>
            <a:br>
              <a:rPr lang="en-AU" sz="1300" kern="0" dirty="0"/>
            </a:br>
            <a:endParaRPr lang="en-AU" sz="1300" dirty="0"/>
          </a:p>
        </p:txBody>
      </p:sp>
      <p:sp>
        <p:nvSpPr>
          <p:cNvPr id="3" name="Content Placeholder 2"/>
          <p:cNvSpPr>
            <a:spLocks noGrp="1"/>
          </p:cNvSpPr>
          <p:nvPr>
            <p:ph idx="1"/>
          </p:nvPr>
        </p:nvSpPr>
        <p:spPr>
          <a:xfrm>
            <a:off x="323850" y="1362808"/>
            <a:ext cx="5435111" cy="4766530"/>
          </a:xfrm>
        </p:spPr>
        <p:txBody>
          <a:bodyPr>
            <a:normAutofit lnSpcReduction="10000"/>
          </a:bodyPr>
          <a:lstStyle/>
          <a:p>
            <a:pPr>
              <a:spcBef>
                <a:spcPts val="300"/>
              </a:spcBef>
              <a:spcAft>
                <a:spcPts val="300"/>
              </a:spcAft>
            </a:pPr>
            <a:r>
              <a:rPr lang="en-AU" sz="1500" dirty="0">
                <a:solidFill>
                  <a:schemeClr val="accent5"/>
                </a:solidFill>
              </a:rPr>
              <a:t>Reflective practice involves taking the time to think about different aspects of the role of team members and what can be done better. It is a form of providing feedback to yourself. </a:t>
            </a:r>
          </a:p>
          <a:p>
            <a:pPr>
              <a:spcBef>
                <a:spcPts val="300"/>
              </a:spcBef>
              <a:spcAft>
                <a:spcPts val="300"/>
              </a:spcAft>
            </a:pPr>
            <a:r>
              <a:rPr lang="en-AU" sz="1500" dirty="0">
                <a:solidFill>
                  <a:schemeClr val="accent5"/>
                </a:solidFill>
              </a:rPr>
              <a:t>Reflective practice in the context of  the Team Around the Learner approach can be the most important source of personal professional development and improvement. </a:t>
            </a:r>
          </a:p>
          <a:p>
            <a:pPr>
              <a:spcBef>
                <a:spcPts val="300"/>
              </a:spcBef>
              <a:spcAft>
                <a:spcPts val="300"/>
              </a:spcAft>
            </a:pPr>
            <a:endParaRPr lang="en-AU" sz="1500" dirty="0">
              <a:solidFill>
                <a:schemeClr val="accent5"/>
              </a:solidFill>
            </a:endParaRPr>
          </a:p>
          <a:p>
            <a:pPr>
              <a:spcBef>
                <a:spcPts val="300"/>
              </a:spcBef>
              <a:spcAft>
                <a:spcPts val="300"/>
              </a:spcAft>
            </a:pPr>
            <a:r>
              <a:rPr lang="en-AU" sz="1500" dirty="0">
                <a:solidFill>
                  <a:schemeClr val="accent5"/>
                </a:solidFill>
              </a:rPr>
              <a:t>Self reflection can be achieved by:</a:t>
            </a:r>
          </a:p>
          <a:p>
            <a:pPr marL="342900" indent="-342900">
              <a:spcBef>
                <a:spcPts val="300"/>
              </a:spcBef>
              <a:spcAft>
                <a:spcPts val="300"/>
              </a:spcAft>
              <a:buFont typeface="Arial" panose="020B0604020202020204" pitchFamily="34" charset="0"/>
              <a:buChar char="•"/>
            </a:pPr>
            <a:r>
              <a:rPr lang="en-AU" sz="1500" dirty="0">
                <a:solidFill>
                  <a:schemeClr val="accent5"/>
                </a:solidFill>
              </a:rPr>
              <a:t>Reflecting on your work and seeing if there are any improvements that can be made</a:t>
            </a:r>
          </a:p>
          <a:p>
            <a:pPr marL="342900" indent="-342900">
              <a:spcBef>
                <a:spcPts val="300"/>
              </a:spcBef>
              <a:spcAft>
                <a:spcPts val="300"/>
              </a:spcAft>
              <a:buFont typeface="Arial" panose="020B0604020202020204" pitchFamily="34" charset="0"/>
              <a:buChar char="•"/>
            </a:pPr>
            <a:r>
              <a:rPr lang="en-AU" sz="1500" dirty="0">
                <a:solidFill>
                  <a:schemeClr val="accent5"/>
                </a:solidFill>
              </a:rPr>
              <a:t>Listening to feedback from others</a:t>
            </a:r>
          </a:p>
          <a:p>
            <a:pPr marL="342900" indent="-342900">
              <a:spcBef>
                <a:spcPts val="300"/>
              </a:spcBef>
              <a:spcAft>
                <a:spcPts val="300"/>
              </a:spcAft>
              <a:buFont typeface="Arial" panose="020B0604020202020204" pitchFamily="34" charset="0"/>
              <a:buChar char="•"/>
            </a:pPr>
            <a:r>
              <a:rPr lang="en-AU" sz="1500" dirty="0">
                <a:solidFill>
                  <a:schemeClr val="accent5"/>
                </a:solidFill>
              </a:rPr>
              <a:t>Taking on training opportunities to continue your development</a:t>
            </a:r>
          </a:p>
          <a:p>
            <a:pPr>
              <a:spcBef>
                <a:spcPts val="300"/>
              </a:spcBef>
              <a:spcAft>
                <a:spcPts val="300"/>
              </a:spcAft>
              <a:buFont typeface="+mj-lt"/>
              <a:buChar char="•"/>
            </a:pPr>
            <a:endParaRPr lang="en-AU" sz="1500" dirty="0">
              <a:solidFill>
                <a:schemeClr val="accent5"/>
              </a:solidFill>
            </a:endParaRPr>
          </a:p>
          <a:p>
            <a:pPr>
              <a:spcBef>
                <a:spcPts val="300"/>
              </a:spcBef>
              <a:spcAft>
                <a:spcPts val="300"/>
              </a:spcAft>
            </a:pPr>
            <a:r>
              <a:rPr lang="en-AU" sz="1500" dirty="0">
                <a:solidFill>
                  <a:schemeClr val="accent5"/>
                </a:solidFill>
              </a:rPr>
              <a:t>Questions you can ask yourself include:</a:t>
            </a:r>
          </a:p>
          <a:p>
            <a:pPr marL="342900" indent="-342900">
              <a:spcBef>
                <a:spcPts val="300"/>
              </a:spcBef>
              <a:spcAft>
                <a:spcPts val="300"/>
              </a:spcAft>
              <a:buFont typeface="Arial" panose="020B0604020202020204" pitchFamily="34" charset="0"/>
              <a:buChar char="•"/>
            </a:pPr>
            <a:r>
              <a:rPr lang="en-AU" sz="1500" dirty="0">
                <a:solidFill>
                  <a:schemeClr val="accent5"/>
                </a:solidFill>
              </a:rPr>
              <a:t>How did I decide to do things this way?</a:t>
            </a:r>
          </a:p>
          <a:p>
            <a:pPr marL="342900" indent="-342900">
              <a:spcBef>
                <a:spcPts val="300"/>
              </a:spcBef>
              <a:spcAft>
                <a:spcPts val="300"/>
              </a:spcAft>
              <a:buFont typeface="Arial" panose="020B0604020202020204" pitchFamily="34" charset="0"/>
              <a:buChar char="•"/>
            </a:pPr>
            <a:r>
              <a:rPr lang="en-AU" sz="1500" dirty="0">
                <a:solidFill>
                  <a:schemeClr val="accent5"/>
                </a:solidFill>
              </a:rPr>
              <a:t>Who benefits from the way I do things?</a:t>
            </a:r>
          </a:p>
          <a:p>
            <a:pPr marL="342900" indent="-342900">
              <a:spcBef>
                <a:spcPts val="300"/>
              </a:spcBef>
              <a:spcAft>
                <a:spcPts val="300"/>
              </a:spcAft>
              <a:buFont typeface="Arial" panose="020B0604020202020204" pitchFamily="34" charset="0"/>
              <a:buChar char="•"/>
            </a:pPr>
            <a:r>
              <a:rPr lang="en-AU" sz="1500" dirty="0">
                <a:solidFill>
                  <a:schemeClr val="accent5"/>
                </a:solidFill>
              </a:rPr>
              <a:t>Can I do it better in a different way?</a:t>
            </a:r>
          </a:p>
          <a:p>
            <a:endParaRPr lang="en-AU" dirty="0"/>
          </a:p>
        </p:txBody>
      </p:sp>
    </p:spTree>
    <p:extLst>
      <p:ext uri="{BB962C8B-B14F-4D97-AF65-F5344CB8AC3E}">
        <p14:creationId xmlns:p14="http://schemas.microsoft.com/office/powerpoint/2010/main" val="112189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en-US" dirty="0"/>
            </a:br>
            <a:endParaRPr lang="en-US" dirty="0"/>
          </a:p>
        </p:txBody>
      </p:sp>
      <p:sp>
        <p:nvSpPr>
          <p:cNvPr id="3" name="Content Placeholder 2"/>
          <p:cNvSpPr>
            <a:spLocks noGrp="1"/>
          </p:cNvSpPr>
          <p:nvPr>
            <p:ph idx="1"/>
          </p:nvPr>
        </p:nvSpPr>
        <p:spPr>
          <a:xfrm>
            <a:off x="322627" y="1124743"/>
            <a:ext cx="8461374" cy="4608514"/>
          </a:xfrm>
        </p:spPr>
        <p:txBody>
          <a:bodyPr/>
          <a:lstStyle/>
          <a:p>
            <a:pPr>
              <a:spcBef>
                <a:spcPts val="300"/>
              </a:spcBef>
              <a:spcAft>
                <a:spcPts val="300"/>
              </a:spcAft>
            </a:pPr>
            <a:r>
              <a:rPr lang="en-AU" sz="1400" b="1" dirty="0"/>
              <a:t>Overview</a:t>
            </a:r>
            <a:r>
              <a:rPr lang="en-AU" sz="1400" b="1" dirty="0">
                <a:solidFill>
                  <a:schemeClr val="accent5"/>
                </a:solidFill>
              </a:rPr>
              <a:t> </a:t>
            </a:r>
          </a:p>
          <a:p>
            <a:pPr>
              <a:spcBef>
                <a:spcPts val="300"/>
              </a:spcBef>
              <a:spcAft>
                <a:spcPts val="300"/>
              </a:spcAft>
            </a:pPr>
            <a:r>
              <a:rPr lang="en-AU" sz="1400" dirty="0">
                <a:solidFill>
                  <a:schemeClr val="accent5"/>
                </a:solidFill>
              </a:rPr>
              <a:t>This section focuses on clarifying and describing the role and expectations of those who make up the support team for the learner. As outlined in Module 2, teams are made up of people who are connected to the learner through natural, community and formal support relationships. Examples of team members include the learner and family, education professionals, external community  agencies, other government departments, relatives. It is important that the team are able to put aside individual agendas to work collaboratively for the best outcomes of the learner.  </a:t>
            </a:r>
            <a:endParaRPr lang="en-AU" sz="1400" b="1" dirty="0">
              <a:solidFill>
                <a:schemeClr val="accent5"/>
              </a:solidFill>
            </a:endParaRPr>
          </a:p>
          <a:p>
            <a:pPr>
              <a:spcBef>
                <a:spcPts val="300"/>
              </a:spcBef>
              <a:spcAft>
                <a:spcPts val="300"/>
              </a:spcAft>
            </a:pPr>
            <a:endParaRPr lang="en-AU" sz="1600" b="1" dirty="0">
              <a:solidFill>
                <a:schemeClr val="accent2"/>
              </a:solidFill>
            </a:endParaRPr>
          </a:p>
          <a:p>
            <a:pPr>
              <a:spcBef>
                <a:spcPts val="300"/>
              </a:spcBef>
              <a:spcAft>
                <a:spcPts val="300"/>
              </a:spcAft>
            </a:pPr>
            <a:r>
              <a:rPr lang="en-AU" sz="1400" b="1" dirty="0"/>
              <a:t>Focus</a:t>
            </a:r>
          </a:p>
          <a:p>
            <a:pPr>
              <a:spcBef>
                <a:spcPts val="300"/>
              </a:spcBef>
              <a:spcAft>
                <a:spcPts val="300"/>
              </a:spcAft>
            </a:pPr>
            <a:r>
              <a:rPr lang="en-AU" sz="1400" dirty="0">
                <a:solidFill>
                  <a:schemeClr val="accent5"/>
                </a:solidFill>
              </a:rPr>
              <a:t>Completion of this module will support your understanding of:</a:t>
            </a:r>
          </a:p>
          <a:p>
            <a:pPr>
              <a:spcBef>
                <a:spcPts val="300"/>
              </a:spcBef>
              <a:spcAft>
                <a:spcPts val="300"/>
              </a:spcAft>
            </a:pPr>
            <a:endParaRPr lang="en-AU" sz="1600" dirty="0">
              <a:solidFill>
                <a:schemeClr val="accent5"/>
              </a:solidFill>
            </a:endParaRPr>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b="1" dirty="0">
              <a:solidFill>
                <a:schemeClr val="accent2"/>
              </a:solidFill>
            </a:endParaRPr>
          </a:p>
          <a:p>
            <a:pPr>
              <a:spcBef>
                <a:spcPts val="300"/>
              </a:spcBef>
              <a:spcAft>
                <a:spcPts val="300"/>
              </a:spcAft>
            </a:pPr>
            <a:endParaRPr lang="en-AU" dirty="0"/>
          </a:p>
          <a:p>
            <a:pPr lvl="0"/>
            <a:endParaRPr lang="en-US" dirty="0"/>
          </a:p>
        </p:txBody>
      </p:sp>
      <p:sp>
        <p:nvSpPr>
          <p:cNvPr id="6" name="TextBox 5"/>
          <p:cNvSpPr txBox="1"/>
          <p:nvPr/>
        </p:nvSpPr>
        <p:spPr>
          <a:xfrm>
            <a:off x="323851" y="372130"/>
            <a:ext cx="7015942" cy="400110"/>
          </a:xfrm>
          <a:prstGeom prst="rect">
            <a:avLst/>
          </a:prstGeom>
          <a:noFill/>
        </p:spPr>
        <p:txBody>
          <a:bodyPr wrap="square" rtlCol="0">
            <a:spAutoFit/>
          </a:bodyPr>
          <a:lstStyle/>
          <a:p>
            <a:r>
              <a:rPr lang="en-AU" sz="2000" b="1" dirty="0"/>
              <a:t>Module 5: The role of the team  </a:t>
            </a:r>
          </a:p>
        </p:txBody>
      </p:sp>
      <p:graphicFrame>
        <p:nvGraphicFramePr>
          <p:cNvPr id="7" name="Table 6"/>
          <p:cNvGraphicFramePr>
            <a:graphicFrameLocks noGrp="1"/>
          </p:cNvGraphicFramePr>
          <p:nvPr>
            <p:extLst>
              <p:ext uri="{D42A27DB-BD31-4B8C-83A1-F6EECF244321}">
                <p14:modId xmlns:p14="http://schemas.microsoft.com/office/powerpoint/2010/main" val="4116652818"/>
              </p:ext>
            </p:extLst>
          </p:nvPr>
        </p:nvGraphicFramePr>
        <p:xfrm>
          <a:off x="323851" y="3788359"/>
          <a:ext cx="7963938" cy="1524000"/>
        </p:xfrm>
        <a:graphic>
          <a:graphicData uri="http://schemas.openxmlformats.org/drawingml/2006/table">
            <a:tbl>
              <a:tblPr firstRow="1" bandRow="1">
                <a:tableStyleId>{5C22544A-7EE6-4342-B048-85BDC9FD1C3A}</a:tableStyleId>
              </a:tblPr>
              <a:tblGrid>
                <a:gridCol w="7963938">
                  <a:extLst>
                    <a:ext uri="{9D8B030D-6E8A-4147-A177-3AD203B41FA5}">
                      <a16:colId xmlns:a16="http://schemas.microsoft.com/office/drawing/2014/main" val="831194745"/>
                    </a:ext>
                  </a:extLst>
                </a:gridCol>
              </a:tblGrid>
              <a:tr h="256232">
                <a:tc>
                  <a:txBody>
                    <a:bodyPr/>
                    <a:lstStyle/>
                    <a:p>
                      <a:r>
                        <a:rPr lang="en-AU" sz="1400" dirty="0">
                          <a:solidFill>
                            <a:schemeClr val="tx1"/>
                          </a:solidFill>
                        </a:rPr>
                        <a:t>5           How to work collaboratively</a:t>
                      </a:r>
                      <a:r>
                        <a:rPr lang="en-AU" sz="1400" baseline="0" dirty="0">
                          <a:solidFill>
                            <a:schemeClr val="tx1"/>
                          </a:solidFill>
                        </a:rPr>
                        <a:t> as part of a learner’s support team </a:t>
                      </a:r>
                      <a:endParaRPr lang="en-AU" sz="1400" dirty="0">
                        <a:solidFill>
                          <a:schemeClr val="tx1"/>
                        </a:solidFill>
                      </a:endParaRPr>
                    </a:p>
                  </a:txBody>
                  <a:tcPr/>
                </a:tc>
                <a:extLst>
                  <a:ext uri="{0D108BD9-81ED-4DB2-BD59-A6C34878D82A}">
                    <a16:rowId xmlns:a16="http://schemas.microsoft.com/office/drawing/2014/main" val="702522747"/>
                  </a:ext>
                </a:extLst>
              </a:tr>
              <a:tr h="256232">
                <a:tc>
                  <a:txBody>
                    <a:bodyPr/>
                    <a:lstStyle/>
                    <a:p>
                      <a:r>
                        <a:rPr lang="en-AU" sz="1400" dirty="0">
                          <a:solidFill>
                            <a:schemeClr val="tx1"/>
                          </a:solidFill>
                        </a:rPr>
                        <a:t>             Working collaboratively</a:t>
                      </a:r>
                      <a:r>
                        <a:rPr lang="en-AU" sz="1400" baseline="0" dirty="0">
                          <a:solidFill>
                            <a:schemeClr val="tx1"/>
                          </a:solidFill>
                        </a:rPr>
                        <a:t> as a part of the learners support team </a:t>
                      </a:r>
                      <a:endParaRPr lang="en-AU" sz="1400" dirty="0">
                        <a:solidFill>
                          <a:schemeClr val="tx1"/>
                        </a:solidFill>
                      </a:endParaRPr>
                    </a:p>
                  </a:txBody>
                  <a:tcPr/>
                </a:tc>
                <a:extLst>
                  <a:ext uri="{0D108BD9-81ED-4DB2-BD59-A6C34878D82A}">
                    <a16:rowId xmlns:a16="http://schemas.microsoft.com/office/drawing/2014/main" val="2165147118"/>
                  </a:ext>
                </a:extLst>
              </a:tr>
              <a:tr h="256232">
                <a:tc>
                  <a:txBody>
                    <a:bodyPr/>
                    <a:lstStyle/>
                    <a:p>
                      <a:r>
                        <a:rPr lang="en-AU" sz="1400" dirty="0">
                          <a:solidFill>
                            <a:schemeClr val="tx1"/>
                          </a:solidFill>
                        </a:rPr>
                        <a:t>             Understanding the role of feedback </a:t>
                      </a:r>
                    </a:p>
                  </a:txBody>
                  <a:tcPr/>
                </a:tc>
                <a:extLst>
                  <a:ext uri="{0D108BD9-81ED-4DB2-BD59-A6C34878D82A}">
                    <a16:rowId xmlns:a16="http://schemas.microsoft.com/office/drawing/2014/main" val="1111407107"/>
                  </a:ext>
                </a:extLst>
              </a:tr>
              <a:tr h="256232">
                <a:tc>
                  <a:txBody>
                    <a:bodyPr/>
                    <a:lstStyle/>
                    <a:p>
                      <a:r>
                        <a:rPr lang="en-AU" sz="1400" dirty="0">
                          <a:solidFill>
                            <a:schemeClr val="tx1"/>
                          </a:solidFill>
                        </a:rPr>
                        <a:t>             Providing feedback </a:t>
                      </a:r>
                    </a:p>
                  </a:txBody>
                  <a:tcPr/>
                </a:tc>
                <a:extLst>
                  <a:ext uri="{0D108BD9-81ED-4DB2-BD59-A6C34878D82A}">
                    <a16:rowId xmlns:a16="http://schemas.microsoft.com/office/drawing/2014/main" val="3093514565"/>
                  </a:ext>
                </a:extLst>
              </a:tr>
              <a:tr h="256232">
                <a:tc>
                  <a:txBody>
                    <a:bodyPr/>
                    <a:lstStyle/>
                    <a:p>
                      <a:r>
                        <a:rPr lang="en-AU" sz="1400" dirty="0">
                          <a:solidFill>
                            <a:schemeClr val="tx1"/>
                          </a:solidFill>
                        </a:rPr>
                        <a:t>             Receiving feedback </a:t>
                      </a:r>
                    </a:p>
                  </a:txBody>
                  <a:tcPr/>
                </a:tc>
                <a:extLst>
                  <a:ext uri="{0D108BD9-81ED-4DB2-BD59-A6C34878D82A}">
                    <a16:rowId xmlns:a16="http://schemas.microsoft.com/office/drawing/2014/main" val="330063370"/>
                  </a:ext>
                </a:extLst>
              </a:tr>
            </a:tbl>
          </a:graphicData>
        </a:graphic>
      </p:graphicFrame>
    </p:spTree>
    <p:extLst>
      <p:ext uri="{BB962C8B-B14F-4D97-AF65-F5344CB8AC3E}">
        <p14:creationId xmlns:p14="http://schemas.microsoft.com/office/powerpoint/2010/main" val="18823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Working collaboratively as a part of the learner’s support team</a:t>
            </a:r>
          </a:p>
        </p:txBody>
      </p:sp>
      <p:sp>
        <p:nvSpPr>
          <p:cNvPr id="3" name="Content Placeholder 2"/>
          <p:cNvSpPr>
            <a:spLocks noGrp="1"/>
          </p:cNvSpPr>
          <p:nvPr>
            <p:ph idx="1"/>
          </p:nvPr>
        </p:nvSpPr>
        <p:spPr>
          <a:xfrm>
            <a:off x="323851" y="1022465"/>
            <a:ext cx="8461374" cy="5106873"/>
          </a:xfrm>
        </p:spPr>
        <p:txBody>
          <a:bodyPr>
            <a:normAutofit fontScale="92500" lnSpcReduction="10000"/>
          </a:bodyPr>
          <a:lstStyle/>
          <a:p>
            <a:pPr>
              <a:spcBef>
                <a:spcPts val="300"/>
              </a:spcBef>
              <a:spcAft>
                <a:spcPts val="300"/>
              </a:spcAft>
            </a:pPr>
            <a:r>
              <a:rPr lang="en-AU" sz="1700" b="1" dirty="0"/>
              <a:t>Teamwork is the cornerstone of the Team Around the Learner approach.</a:t>
            </a:r>
          </a:p>
          <a:p>
            <a:pPr>
              <a:spcBef>
                <a:spcPts val="300"/>
              </a:spcBef>
              <a:spcAft>
                <a:spcPts val="300"/>
              </a:spcAft>
            </a:pPr>
            <a:r>
              <a:rPr lang="en-AU" sz="1600" dirty="0">
                <a:solidFill>
                  <a:schemeClr val="accent5"/>
                </a:solidFill>
              </a:rPr>
              <a:t>Teamwork is the reason why this approach works in meeting the needs of the learner and sustaining them in education. The team is required to effectively collaborate and connect with each other with the primary focus on the learner’s positive educational outcomes.</a:t>
            </a:r>
          </a:p>
          <a:p>
            <a:pPr>
              <a:spcBef>
                <a:spcPts val="300"/>
              </a:spcBef>
              <a:spcAft>
                <a:spcPts val="300"/>
              </a:spcAft>
            </a:pPr>
            <a:endParaRPr lang="en-AU" sz="1800" dirty="0">
              <a:solidFill>
                <a:schemeClr val="accent5"/>
              </a:solidFill>
            </a:endParaRPr>
          </a:p>
          <a:p>
            <a:pPr>
              <a:spcBef>
                <a:spcPts val="300"/>
              </a:spcBef>
              <a:spcAft>
                <a:spcPts val="300"/>
              </a:spcAft>
            </a:pPr>
            <a:r>
              <a:rPr lang="en-AU" sz="1700" b="1" dirty="0"/>
              <a:t>Working collaboratively as a team requires the team members to:</a:t>
            </a:r>
          </a:p>
          <a:p>
            <a:pPr marL="342900" indent="-342900">
              <a:spcBef>
                <a:spcPts val="300"/>
              </a:spcBef>
              <a:spcAft>
                <a:spcPts val="300"/>
              </a:spcAft>
              <a:buFont typeface="Arial" panose="020B0604020202020204" pitchFamily="34" charset="0"/>
              <a:buChar char="•"/>
            </a:pPr>
            <a:r>
              <a:rPr lang="en-AU" sz="1600" dirty="0">
                <a:solidFill>
                  <a:schemeClr val="accent5"/>
                </a:solidFill>
              </a:rPr>
              <a:t>Be able to recognise the need for a co-ordinated service and support approach</a:t>
            </a:r>
          </a:p>
          <a:p>
            <a:pPr marL="342900" indent="-342900">
              <a:spcBef>
                <a:spcPts val="300"/>
              </a:spcBef>
              <a:spcAft>
                <a:spcPts val="300"/>
              </a:spcAft>
              <a:buFont typeface="Arial" panose="020B0604020202020204" pitchFamily="34" charset="0"/>
              <a:buChar char="•"/>
            </a:pPr>
            <a:r>
              <a:rPr lang="en-AU" sz="1600" dirty="0">
                <a:solidFill>
                  <a:schemeClr val="accent5"/>
                </a:solidFill>
              </a:rPr>
              <a:t>Work to freely articulate their knowledge and views regarding the learner (fully participate)</a:t>
            </a:r>
          </a:p>
          <a:p>
            <a:pPr marL="342900" indent="-342900">
              <a:spcBef>
                <a:spcPts val="300"/>
              </a:spcBef>
              <a:spcAft>
                <a:spcPts val="300"/>
              </a:spcAft>
              <a:buFont typeface="Arial" panose="020B0604020202020204" pitchFamily="34" charset="0"/>
              <a:buChar char="•"/>
            </a:pPr>
            <a:r>
              <a:rPr lang="en-AU" sz="1600" dirty="0">
                <a:solidFill>
                  <a:schemeClr val="accent5"/>
                </a:solidFill>
              </a:rPr>
              <a:t>Be able to listen respectfully to all views of team members (respect the opinion of others)</a:t>
            </a:r>
          </a:p>
          <a:p>
            <a:pPr marL="342900" indent="-342900">
              <a:spcBef>
                <a:spcPts val="300"/>
              </a:spcBef>
              <a:spcAft>
                <a:spcPts val="300"/>
              </a:spcAft>
              <a:buFont typeface="Arial" panose="020B0604020202020204" pitchFamily="34" charset="0"/>
              <a:buChar char="•"/>
            </a:pPr>
            <a:r>
              <a:rPr lang="en-AU" sz="1600" dirty="0">
                <a:solidFill>
                  <a:schemeClr val="accent5"/>
                </a:solidFill>
              </a:rPr>
              <a:t>Uphold the Team Around the Learner key principles</a:t>
            </a:r>
          </a:p>
          <a:p>
            <a:pPr marL="342900" indent="-342900">
              <a:spcBef>
                <a:spcPts val="300"/>
              </a:spcBef>
              <a:spcAft>
                <a:spcPts val="300"/>
              </a:spcAft>
              <a:buFont typeface="Arial" panose="020B0604020202020204" pitchFamily="34" charset="0"/>
              <a:buChar char="•"/>
            </a:pPr>
            <a:r>
              <a:rPr lang="en-AU" sz="1600" dirty="0">
                <a:solidFill>
                  <a:schemeClr val="accent5"/>
                </a:solidFill>
              </a:rPr>
              <a:t>Work with others to develop a coordinated plan</a:t>
            </a:r>
          </a:p>
          <a:p>
            <a:pPr marL="342900" indent="-342900">
              <a:spcBef>
                <a:spcPts val="300"/>
              </a:spcBef>
              <a:spcAft>
                <a:spcPts val="300"/>
              </a:spcAft>
              <a:buFont typeface="Arial" panose="020B0604020202020204" pitchFamily="34" charset="0"/>
              <a:buChar char="•"/>
            </a:pPr>
            <a:r>
              <a:rPr lang="en-AU" sz="1600" dirty="0">
                <a:solidFill>
                  <a:schemeClr val="accent5"/>
                </a:solidFill>
              </a:rPr>
              <a:t>Support the Lead Professional where required</a:t>
            </a:r>
          </a:p>
          <a:p>
            <a:pPr marL="342900" indent="-342900">
              <a:spcBef>
                <a:spcPts val="300"/>
              </a:spcBef>
              <a:spcAft>
                <a:spcPts val="300"/>
              </a:spcAft>
              <a:buFont typeface="Arial" panose="020B0604020202020204" pitchFamily="34" charset="0"/>
              <a:buChar char="•"/>
            </a:pPr>
            <a:r>
              <a:rPr lang="en-AU" sz="1600" dirty="0">
                <a:solidFill>
                  <a:schemeClr val="accent5"/>
                </a:solidFill>
              </a:rPr>
              <a:t>Commit to meetings and actions as determined by the group</a:t>
            </a:r>
          </a:p>
          <a:p>
            <a:pPr marL="342900" indent="-342900" algn="just">
              <a:spcBef>
                <a:spcPts val="300"/>
              </a:spcBef>
              <a:spcAft>
                <a:spcPts val="300"/>
              </a:spcAft>
              <a:buFont typeface="Arial" panose="020B0604020202020204" pitchFamily="34" charset="0"/>
              <a:buChar char="•"/>
            </a:pPr>
            <a:r>
              <a:rPr lang="en-AU" sz="1600" dirty="0">
                <a:solidFill>
                  <a:schemeClr val="accent5"/>
                </a:solidFill>
              </a:rPr>
              <a:t>Share ideas and collaborate with other team members</a:t>
            </a:r>
          </a:p>
          <a:p>
            <a:pPr marL="342900" indent="-342900" algn="just">
              <a:spcBef>
                <a:spcPts val="300"/>
              </a:spcBef>
              <a:spcAft>
                <a:spcPts val="300"/>
              </a:spcAft>
              <a:buFont typeface="Arial" panose="020B0604020202020204" pitchFamily="34" charset="0"/>
              <a:buChar char="•"/>
            </a:pPr>
            <a:r>
              <a:rPr lang="en-AU" sz="1600" dirty="0">
                <a:solidFill>
                  <a:schemeClr val="accent5"/>
                </a:solidFill>
              </a:rPr>
              <a:t>Remain accountable for their actions</a:t>
            </a:r>
          </a:p>
          <a:p>
            <a:pPr marL="342900" indent="-342900" algn="just">
              <a:spcBef>
                <a:spcPts val="300"/>
              </a:spcBef>
              <a:spcAft>
                <a:spcPts val="300"/>
              </a:spcAft>
              <a:buFont typeface="Arial" panose="020B0604020202020204" pitchFamily="34" charset="0"/>
              <a:buChar char="•"/>
            </a:pPr>
            <a:r>
              <a:rPr lang="en-AU" sz="1600" dirty="0">
                <a:solidFill>
                  <a:schemeClr val="accent5"/>
                </a:solidFill>
              </a:rPr>
              <a:t>Work with families because of the learner’s specific needs and to help the learner engage in education</a:t>
            </a:r>
          </a:p>
          <a:p>
            <a:pPr marL="342900" indent="-342900" algn="just">
              <a:spcBef>
                <a:spcPts val="300"/>
              </a:spcBef>
              <a:spcAft>
                <a:spcPts val="300"/>
              </a:spcAft>
              <a:buFont typeface="Arial" panose="020B0604020202020204" pitchFamily="34" charset="0"/>
              <a:buChar char="•"/>
            </a:pPr>
            <a:r>
              <a:rPr lang="en-AU" sz="1600" dirty="0">
                <a:solidFill>
                  <a:schemeClr val="accent5"/>
                </a:solidFill>
              </a:rPr>
              <a:t>Be sensitive to the context of the family as it relates to the learner’s ability to engage in education</a:t>
            </a:r>
          </a:p>
          <a:p>
            <a:endParaRPr lang="en-AU" dirty="0"/>
          </a:p>
        </p:txBody>
      </p:sp>
    </p:spTree>
    <p:extLst>
      <p:ext uri="{BB962C8B-B14F-4D97-AF65-F5344CB8AC3E}">
        <p14:creationId xmlns:p14="http://schemas.microsoft.com/office/powerpoint/2010/main" val="238528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460066"/>
          </a:xfrm>
        </p:spPr>
        <p:txBody>
          <a:bodyPr>
            <a:normAutofit/>
          </a:bodyPr>
          <a:lstStyle/>
          <a:p>
            <a:r>
              <a:rPr lang="en-AU" sz="2000" dirty="0"/>
              <a:t>Working collaboratively as a part of the learner’s support team</a:t>
            </a:r>
          </a:p>
        </p:txBody>
      </p:sp>
      <p:sp>
        <p:nvSpPr>
          <p:cNvPr id="3" name="Content Placeholder 2"/>
          <p:cNvSpPr>
            <a:spLocks noGrp="1"/>
          </p:cNvSpPr>
          <p:nvPr>
            <p:ph idx="1"/>
          </p:nvPr>
        </p:nvSpPr>
        <p:spPr>
          <a:xfrm>
            <a:off x="323851" y="872836"/>
            <a:ext cx="8461374" cy="5256502"/>
          </a:xfrm>
        </p:spPr>
        <p:txBody>
          <a:bodyPr/>
          <a:lstStyle/>
          <a:p>
            <a:pPr>
              <a:spcBef>
                <a:spcPts val="300"/>
              </a:spcBef>
              <a:spcAft>
                <a:spcPts val="300"/>
              </a:spcAft>
            </a:pPr>
            <a:r>
              <a:rPr lang="en-AU" sz="1400" b="1" dirty="0"/>
              <a:t>The following pages outline the responsibilities of the key roles in each phase of the Team Around the Learner approach.</a:t>
            </a:r>
          </a:p>
          <a:p>
            <a:pPr>
              <a:spcBef>
                <a:spcPts val="300"/>
              </a:spcBef>
              <a:spcAft>
                <a:spcPts val="300"/>
              </a:spcAft>
            </a:pPr>
            <a:r>
              <a:rPr lang="en-AU" sz="1400" dirty="0">
                <a:solidFill>
                  <a:schemeClr val="accent5"/>
                </a:solidFill>
              </a:rPr>
              <a:t>Members of the support team must engage in all phases of the Team Around the Learner approach. The following table (from Module 2) highlights some activities that a team member might engage in throughout the approach.</a:t>
            </a:r>
            <a:endParaRPr lang="en-AU" sz="1400" b="1" dirty="0">
              <a:solidFill>
                <a:schemeClr val="accent5"/>
              </a:solidFill>
            </a:endParaRP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475931355"/>
              </p:ext>
            </p:extLst>
          </p:nvPr>
        </p:nvGraphicFramePr>
        <p:xfrm>
          <a:off x="323851" y="2121218"/>
          <a:ext cx="8461374" cy="4048760"/>
        </p:xfrm>
        <a:graphic>
          <a:graphicData uri="http://schemas.openxmlformats.org/drawingml/2006/table">
            <a:tbl>
              <a:tblPr firstRow="1" bandRow="1">
                <a:tableStyleId>{5C22544A-7EE6-4342-B048-85BDC9FD1C3A}</a:tableStyleId>
              </a:tblPr>
              <a:tblGrid>
                <a:gridCol w="1692275">
                  <a:extLst>
                    <a:ext uri="{9D8B030D-6E8A-4147-A177-3AD203B41FA5}">
                      <a16:colId xmlns:a16="http://schemas.microsoft.com/office/drawing/2014/main" val="1849536234"/>
                    </a:ext>
                  </a:extLst>
                </a:gridCol>
                <a:gridCol w="1692275">
                  <a:extLst>
                    <a:ext uri="{9D8B030D-6E8A-4147-A177-3AD203B41FA5}">
                      <a16:colId xmlns:a16="http://schemas.microsoft.com/office/drawing/2014/main" val="2085094974"/>
                    </a:ext>
                  </a:extLst>
                </a:gridCol>
                <a:gridCol w="1692274">
                  <a:extLst>
                    <a:ext uri="{9D8B030D-6E8A-4147-A177-3AD203B41FA5}">
                      <a16:colId xmlns:a16="http://schemas.microsoft.com/office/drawing/2014/main" val="3850792574"/>
                    </a:ext>
                  </a:extLst>
                </a:gridCol>
                <a:gridCol w="1692275">
                  <a:extLst>
                    <a:ext uri="{9D8B030D-6E8A-4147-A177-3AD203B41FA5}">
                      <a16:colId xmlns:a16="http://schemas.microsoft.com/office/drawing/2014/main" val="3678139617"/>
                    </a:ext>
                  </a:extLst>
                </a:gridCol>
                <a:gridCol w="1692275">
                  <a:extLst>
                    <a:ext uri="{9D8B030D-6E8A-4147-A177-3AD203B41FA5}">
                      <a16:colId xmlns:a16="http://schemas.microsoft.com/office/drawing/2014/main" val="4021906273"/>
                    </a:ext>
                  </a:extLst>
                </a:gridCol>
              </a:tblGrid>
              <a:tr h="370840">
                <a:tc gridSpan="5">
                  <a:txBody>
                    <a:bodyPr/>
                    <a:lstStyle/>
                    <a:p>
                      <a:pPr algn="ctr"/>
                      <a:r>
                        <a:rPr lang="en-AU" sz="1200" dirty="0">
                          <a:solidFill>
                            <a:schemeClr val="accent5"/>
                          </a:solidFill>
                        </a:rPr>
                        <a:t>Phases</a:t>
                      </a:r>
                      <a:r>
                        <a:rPr lang="en-AU" sz="1200" baseline="0" dirty="0">
                          <a:solidFill>
                            <a:schemeClr val="accent5"/>
                          </a:solidFill>
                        </a:rPr>
                        <a:t> of Team Around the Learner</a:t>
                      </a:r>
                      <a:endParaRPr lang="en-AU" sz="1200" dirty="0">
                        <a:solidFill>
                          <a:schemeClr val="accent5"/>
                        </a:solidFill>
                      </a:endParaRPr>
                    </a:p>
                  </a:txBody>
                  <a:tcPr>
                    <a:solidFill>
                      <a:srgbClr val="77ACCD"/>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164975452"/>
                  </a:ext>
                </a:extLst>
              </a:tr>
              <a:tr h="370840">
                <a:tc>
                  <a:txBody>
                    <a:bodyPr/>
                    <a:lstStyle/>
                    <a:p>
                      <a:pPr algn="ctr"/>
                      <a:r>
                        <a:rPr lang="en-AU" sz="1200" dirty="0">
                          <a:solidFill>
                            <a:schemeClr val="accent5"/>
                          </a:solidFill>
                        </a:rPr>
                        <a:t>Initiate Contact </a:t>
                      </a:r>
                    </a:p>
                  </a:txBody>
                  <a:tcPr>
                    <a:solidFill>
                      <a:srgbClr val="77ACCD"/>
                    </a:solidFill>
                  </a:tcPr>
                </a:tc>
                <a:tc>
                  <a:txBody>
                    <a:bodyPr/>
                    <a:lstStyle/>
                    <a:p>
                      <a:pPr algn="ctr"/>
                      <a:r>
                        <a:rPr lang="en-AU" sz="1200" dirty="0">
                          <a:solidFill>
                            <a:schemeClr val="accent5"/>
                          </a:solidFill>
                        </a:rPr>
                        <a:t>Analyse Needs</a:t>
                      </a:r>
                    </a:p>
                  </a:txBody>
                  <a:tcPr>
                    <a:solidFill>
                      <a:srgbClr val="77ACCD"/>
                    </a:solidFill>
                  </a:tcPr>
                </a:tc>
                <a:tc>
                  <a:txBody>
                    <a:bodyPr/>
                    <a:lstStyle/>
                    <a:p>
                      <a:pPr algn="ctr"/>
                      <a:r>
                        <a:rPr lang="en-AU" sz="1200" dirty="0">
                          <a:solidFill>
                            <a:schemeClr val="accent5"/>
                          </a:solidFill>
                        </a:rPr>
                        <a:t>Plan &amp; Coordinate</a:t>
                      </a:r>
                      <a:r>
                        <a:rPr lang="en-AU" sz="1200" baseline="0" dirty="0">
                          <a:solidFill>
                            <a:schemeClr val="accent5"/>
                          </a:solidFill>
                        </a:rPr>
                        <a:t> Support </a:t>
                      </a:r>
                      <a:endParaRPr lang="en-AU" sz="1200" dirty="0">
                        <a:solidFill>
                          <a:schemeClr val="accent5"/>
                        </a:solidFill>
                      </a:endParaRPr>
                    </a:p>
                  </a:txBody>
                  <a:tcPr>
                    <a:solidFill>
                      <a:srgbClr val="77ACCD"/>
                    </a:solidFill>
                  </a:tcPr>
                </a:tc>
                <a:tc>
                  <a:txBody>
                    <a:bodyPr/>
                    <a:lstStyle/>
                    <a:p>
                      <a:pPr algn="ctr"/>
                      <a:r>
                        <a:rPr lang="en-AU" sz="1200" dirty="0">
                          <a:solidFill>
                            <a:schemeClr val="accent5"/>
                          </a:solidFill>
                        </a:rPr>
                        <a:t>Monitor &amp; Evaluate</a:t>
                      </a:r>
                      <a:r>
                        <a:rPr lang="en-AU" sz="1200" baseline="0" dirty="0">
                          <a:solidFill>
                            <a:schemeClr val="accent5"/>
                          </a:solidFill>
                        </a:rPr>
                        <a:t> </a:t>
                      </a:r>
                      <a:endParaRPr lang="en-AU" sz="1200" dirty="0">
                        <a:solidFill>
                          <a:schemeClr val="accent5"/>
                        </a:solidFill>
                      </a:endParaRPr>
                    </a:p>
                  </a:txBody>
                  <a:tcPr>
                    <a:solidFill>
                      <a:srgbClr val="77ACCD"/>
                    </a:solidFill>
                  </a:tcPr>
                </a:tc>
                <a:tc>
                  <a:txBody>
                    <a:bodyPr/>
                    <a:lstStyle/>
                    <a:p>
                      <a:pPr algn="ctr"/>
                      <a:r>
                        <a:rPr lang="en-AU" sz="1200" dirty="0">
                          <a:solidFill>
                            <a:schemeClr val="accent5"/>
                          </a:solidFill>
                        </a:rPr>
                        <a:t>Plan Transition</a:t>
                      </a:r>
                    </a:p>
                  </a:txBody>
                  <a:tcPr>
                    <a:solidFill>
                      <a:srgbClr val="77ACCD"/>
                    </a:solidFill>
                  </a:tcPr>
                </a:tc>
                <a:extLst>
                  <a:ext uri="{0D108BD9-81ED-4DB2-BD59-A6C34878D82A}">
                    <a16:rowId xmlns:a16="http://schemas.microsoft.com/office/drawing/2014/main" val="2755023603"/>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a:solidFill>
                            <a:schemeClr val="accent5"/>
                          </a:solidFill>
                          <a:effectLst/>
                        </a:rPr>
                        <a:t>Be open to participating in the Team Around the Learner process as required </a:t>
                      </a:r>
                      <a:endParaRPr lang="en-AU" sz="1100" dirty="0">
                        <a:solidFill>
                          <a:schemeClr val="accent5"/>
                        </a:solidFill>
                        <a:effectLst/>
                        <a:latin typeface="Times New Roman"/>
                        <a:cs typeface="Times New Roman"/>
                      </a:endParaRPr>
                    </a:p>
                    <a:p>
                      <a:endParaRPr lang="en-AU" sz="1100" dirty="0">
                        <a:solidFill>
                          <a:schemeClr val="accent5"/>
                        </a:solidFill>
                      </a:endParaRPr>
                    </a:p>
                  </a:txBody>
                  <a:tcPr/>
                </a:tc>
                <a:tc>
                  <a:txBody>
                    <a:bodyPr/>
                    <a:lstStyle/>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Participate in team activities as required </a:t>
                      </a:r>
                      <a:endParaRPr lang="en-AU" sz="11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Assist in conducting needs analysis where able and required</a:t>
                      </a:r>
                      <a:endParaRPr lang="en-AU" sz="1100" dirty="0">
                        <a:solidFill>
                          <a:schemeClr val="accent5"/>
                        </a:solidFill>
                        <a:effectLst/>
                        <a:latin typeface="Times New Roman"/>
                        <a:cs typeface="Times New Roman"/>
                      </a:endParaRPr>
                    </a:p>
                    <a:p>
                      <a:endParaRPr lang="en-AU" sz="1100" dirty="0">
                        <a:solidFill>
                          <a:schemeClr val="accent5"/>
                        </a:solidFill>
                      </a:endParaRPr>
                    </a:p>
                  </a:txBody>
                  <a:tcPr/>
                </a:tc>
                <a:tc>
                  <a:txBody>
                    <a:bodyPr/>
                    <a:lstStyle/>
                    <a:p>
                      <a:pPr marL="180000" marR="0" lvl="0" indent="-180000" algn="l" defTabSz="643006" rtl="0" eaLnBrk="1" fontAlgn="auto" latinLnBrk="0" hangingPunct="1">
                        <a:lnSpc>
                          <a:spcPct val="100000"/>
                        </a:lnSpc>
                        <a:spcBef>
                          <a:spcPts val="240"/>
                        </a:spcBef>
                        <a:spcAft>
                          <a:spcPts val="240"/>
                        </a:spcAft>
                        <a:buClrTx/>
                        <a:buSzTx/>
                        <a:buFont typeface="Arial"/>
                        <a:buChar char="•"/>
                        <a:tabLst>
                          <a:tab pos="-558165" algn="l"/>
                          <a:tab pos="457200" algn="l"/>
                        </a:tabLst>
                        <a:defRPr/>
                      </a:pPr>
                      <a:r>
                        <a:rPr lang="en-AU" sz="1100" kern="1200" dirty="0">
                          <a:solidFill>
                            <a:schemeClr val="accent5"/>
                          </a:solidFill>
                          <a:effectLst/>
                        </a:rPr>
                        <a:t>Contribute to the development of  a Plan </a:t>
                      </a:r>
                      <a:endParaRPr lang="en-AU" sz="11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Conduct roles and responsibilities as outlined in the Plan </a:t>
                      </a:r>
                      <a:endParaRPr lang="en-AU" sz="11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Support the Lead Professional</a:t>
                      </a: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Work as part of a team, cooperating and communicating with others </a:t>
                      </a:r>
                      <a:endParaRPr lang="en-AU" sz="11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Uphold the principles of the Team Around the Learner process</a:t>
                      </a:r>
                      <a:endParaRPr lang="en-AU" sz="11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Attend meetings </a:t>
                      </a:r>
                      <a:endParaRPr lang="en-AU" sz="1100" dirty="0">
                        <a:solidFill>
                          <a:schemeClr val="accent5"/>
                        </a:solidFill>
                        <a:effectLst/>
                        <a:latin typeface="Times New Roman"/>
                        <a:cs typeface="Times New Roman"/>
                      </a:endParaRPr>
                    </a:p>
                    <a:p>
                      <a:endParaRPr lang="en-AU" sz="1100" dirty="0"/>
                    </a:p>
                  </a:txBody>
                  <a:tcPr/>
                </a:tc>
                <a:tc>
                  <a:txBody>
                    <a:bodyPr/>
                    <a:lstStyle/>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Uphold roles and responsibilities</a:t>
                      </a: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Communicate the progress of actions and strategies with the Lead Professional and other Team members in a timely manner </a:t>
                      </a:r>
                      <a:endParaRPr lang="en-AU" sz="11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Continue to implement the Plan </a:t>
                      </a:r>
                      <a:endParaRPr lang="en-AU" sz="11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Attend and participate in team meetings and activities </a:t>
                      </a:r>
                      <a:endParaRPr lang="en-AU" sz="1100" dirty="0">
                        <a:solidFill>
                          <a:schemeClr val="accent5"/>
                        </a:solidFill>
                        <a:effectLst/>
                        <a:latin typeface="Times New Roman"/>
                        <a:cs typeface="Times New Roman"/>
                      </a:endParaRPr>
                    </a:p>
                    <a:p>
                      <a:endParaRPr lang="en-AU" sz="1100" dirty="0"/>
                    </a:p>
                  </a:txBody>
                  <a:tcPr/>
                </a:tc>
                <a:tc>
                  <a:txBody>
                    <a:bodyPr/>
                    <a:lstStyle/>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Participate in the development of the Transition Plan</a:t>
                      </a:r>
                      <a:endParaRPr lang="en-AU" sz="11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Celebrate successes</a:t>
                      </a:r>
                      <a:endParaRPr lang="en-AU" sz="11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100" kern="1200" dirty="0">
                          <a:solidFill>
                            <a:schemeClr val="accent5"/>
                          </a:solidFill>
                          <a:effectLst/>
                        </a:rPr>
                        <a:t>Continue to support the learner and family as required</a:t>
                      </a:r>
                      <a:endParaRPr lang="en-AU" sz="1100" dirty="0">
                        <a:solidFill>
                          <a:schemeClr val="accent5"/>
                        </a:solidFill>
                        <a:effectLst/>
                        <a:latin typeface="Times New Roman"/>
                        <a:cs typeface="Times New Roman"/>
                      </a:endParaRPr>
                    </a:p>
                    <a:p>
                      <a:endParaRPr lang="en-AU" sz="1100" dirty="0">
                        <a:solidFill>
                          <a:schemeClr val="accent5"/>
                        </a:solidFill>
                      </a:endParaRPr>
                    </a:p>
                  </a:txBody>
                  <a:tcPr/>
                </a:tc>
                <a:extLst>
                  <a:ext uri="{0D108BD9-81ED-4DB2-BD59-A6C34878D82A}">
                    <a16:rowId xmlns:a16="http://schemas.microsoft.com/office/drawing/2014/main" val="3842159514"/>
                  </a:ext>
                </a:extLst>
              </a:tr>
            </a:tbl>
          </a:graphicData>
        </a:graphic>
      </p:graphicFrame>
    </p:spTree>
    <p:extLst>
      <p:ext uri="{BB962C8B-B14F-4D97-AF65-F5344CB8AC3E}">
        <p14:creationId xmlns:p14="http://schemas.microsoft.com/office/powerpoint/2010/main" val="82837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Understanding the role of feedback</a:t>
            </a:r>
          </a:p>
        </p:txBody>
      </p:sp>
      <p:sp>
        <p:nvSpPr>
          <p:cNvPr id="3" name="Content Placeholder 2"/>
          <p:cNvSpPr>
            <a:spLocks noGrp="1"/>
          </p:cNvSpPr>
          <p:nvPr>
            <p:ph idx="1"/>
          </p:nvPr>
        </p:nvSpPr>
        <p:spPr>
          <a:xfrm>
            <a:off x="323851" y="1005840"/>
            <a:ext cx="8461374" cy="5123498"/>
          </a:xfrm>
        </p:spPr>
        <p:txBody>
          <a:bodyPr>
            <a:normAutofit/>
          </a:bodyPr>
          <a:lstStyle/>
          <a:p>
            <a:pPr>
              <a:spcBef>
                <a:spcPts val="300"/>
              </a:spcBef>
              <a:spcAft>
                <a:spcPts val="300"/>
              </a:spcAft>
            </a:pPr>
            <a:r>
              <a:rPr lang="en-AU" sz="1400" dirty="0"/>
              <a:t>Feedback is the process of passing information from one person to another about the effectiveness of the interventions that have been put in place. It involves open communication between all members of the team. </a:t>
            </a:r>
          </a:p>
          <a:p>
            <a:pPr>
              <a:spcBef>
                <a:spcPts val="300"/>
              </a:spcBef>
              <a:spcAft>
                <a:spcPts val="300"/>
              </a:spcAft>
            </a:pPr>
            <a:endParaRPr lang="en-AU" sz="1400" dirty="0"/>
          </a:p>
          <a:p>
            <a:pPr>
              <a:spcBef>
                <a:spcPts val="300"/>
              </a:spcBef>
              <a:spcAft>
                <a:spcPts val="300"/>
              </a:spcAft>
            </a:pPr>
            <a:r>
              <a:rPr lang="en-AU" sz="1400" dirty="0">
                <a:solidFill>
                  <a:schemeClr val="accent5"/>
                </a:solidFill>
              </a:rPr>
              <a:t>It is essential that the communication is not seen as one way.</a:t>
            </a:r>
          </a:p>
          <a:p>
            <a:pPr>
              <a:spcBef>
                <a:spcPts val="300"/>
              </a:spcBef>
              <a:spcAft>
                <a:spcPts val="300"/>
              </a:spcAft>
            </a:pPr>
            <a:endParaRPr lang="en-AU" sz="1400" b="1" dirty="0">
              <a:solidFill>
                <a:schemeClr val="accent5"/>
              </a:solidFill>
            </a:endParaRPr>
          </a:p>
          <a:p>
            <a:pPr>
              <a:spcBef>
                <a:spcPts val="300"/>
              </a:spcBef>
              <a:spcAft>
                <a:spcPts val="300"/>
              </a:spcAft>
            </a:pPr>
            <a:r>
              <a:rPr lang="en-AU" sz="1400" dirty="0">
                <a:solidFill>
                  <a:schemeClr val="accent5"/>
                </a:solidFill>
              </a:rPr>
              <a:t>Feedback is a powerful tool that can be used to:</a:t>
            </a:r>
          </a:p>
          <a:p>
            <a:pPr marL="285750" indent="-285750">
              <a:spcBef>
                <a:spcPts val="300"/>
              </a:spcBef>
              <a:spcAft>
                <a:spcPts val="300"/>
              </a:spcAft>
              <a:buFont typeface="Arial" panose="020B0604020202020204" pitchFamily="34" charset="0"/>
              <a:buChar char="•"/>
            </a:pPr>
            <a:r>
              <a:rPr lang="en-AU" sz="1400" dirty="0">
                <a:solidFill>
                  <a:schemeClr val="accent5"/>
                </a:solidFill>
              </a:rPr>
              <a:t>encourage and confirm that the team is on track</a:t>
            </a:r>
          </a:p>
          <a:p>
            <a:pPr marL="285750" indent="-285750">
              <a:spcBef>
                <a:spcPts val="300"/>
              </a:spcBef>
              <a:spcAft>
                <a:spcPts val="300"/>
              </a:spcAft>
              <a:buFont typeface="Arial" panose="020B0604020202020204" pitchFamily="34" charset="0"/>
              <a:buChar char="•"/>
            </a:pPr>
            <a:r>
              <a:rPr lang="en-AU" sz="1400" dirty="0">
                <a:solidFill>
                  <a:schemeClr val="accent5"/>
                </a:solidFill>
              </a:rPr>
              <a:t>provide insight as to how the learner, family and team members are working and feeling</a:t>
            </a:r>
          </a:p>
          <a:p>
            <a:pPr marL="285750" indent="-285750">
              <a:spcBef>
                <a:spcPts val="300"/>
              </a:spcBef>
              <a:spcAft>
                <a:spcPts val="300"/>
              </a:spcAft>
              <a:buFont typeface="Arial" panose="020B0604020202020204" pitchFamily="34" charset="0"/>
              <a:buChar char="•"/>
            </a:pPr>
            <a:r>
              <a:rPr lang="en-AU" sz="1400" dirty="0">
                <a:solidFill>
                  <a:schemeClr val="accent5"/>
                </a:solidFill>
              </a:rPr>
              <a:t>increase motivation and team satisfaction</a:t>
            </a:r>
          </a:p>
          <a:p>
            <a:pPr marL="285750" indent="-285750">
              <a:spcBef>
                <a:spcPts val="300"/>
              </a:spcBef>
              <a:spcAft>
                <a:spcPts val="300"/>
              </a:spcAft>
              <a:buFont typeface="Arial" panose="020B0604020202020204" pitchFamily="34" charset="0"/>
              <a:buChar char="•"/>
            </a:pPr>
            <a:r>
              <a:rPr lang="en-AU" sz="1400" dirty="0">
                <a:solidFill>
                  <a:schemeClr val="accent5"/>
                </a:solidFill>
              </a:rPr>
              <a:t>increase feelings of involvement </a:t>
            </a:r>
          </a:p>
          <a:p>
            <a:pPr marL="285750" indent="-285750">
              <a:spcBef>
                <a:spcPts val="300"/>
              </a:spcBef>
              <a:spcAft>
                <a:spcPts val="300"/>
              </a:spcAft>
              <a:buFont typeface="Arial" panose="020B0604020202020204" pitchFamily="34" charset="0"/>
              <a:buChar char="•"/>
            </a:pPr>
            <a:r>
              <a:rPr lang="en-AU" sz="1400" dirty="0">
                <a:solidFill>
                  <a:schemeClr val="accent5"/>
                </a:solidFill>
              </a:rPr>
              <a:t>assist with measuring outcomes of actions and strategies</a:t>
            </a:r>
          </a:p>
          <a:p>
            <a:pPr marL="285750" indent="-285750">
              <a:spcBef>
                <a:spcPts val="300"/>
              </a:spcBef>
              <a:spcAft>
                <a:spcPts val="300"/>
              </a:spcAft>
              <a:buFont typeface="Arial" panose="020B0604020202020204" pitchFamily="34" charset="0"/>
              <a:buChar char="•"/>
            </a:pPr>
            <a:r>
              <a:rPr lang="en-AU" sz="1400" dirty="0">
                <a:solidFill>
                  <a:schemeClr val="accent5"/>
                </a:solidFill>
              </a:rPr>
              <a:t>help identify improvements to increase the effectiveness of strategies, actions and teamwork </a:t>
            </a:r>
          </a:p>
          <a:p>
            <a:endParaRPr lang="en-AU" dirty="0"/>
          </a:p>
        </p:txBody>
      </p:sp>
    </p:spTree>
    <p:extLst>
      <p:ext uri="{BB962C8B-B14F-4D97-AF65-F5344CB8AC3E}">
        <p14:creationId xmlns:p14="http://schemas.microsoft.com/office/powerpoint/2010/main" val="159360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latin typeface="+mj-lt"/>
              </a:rPr>
              <a:t>Maximising the impact of feedback</a:t>
            </a:r>
            <a:br>
              <a:rPr lang="en-AU" sz="1800" dirty="0">
                <a:latin typeface="+mj-lt"/>
              </a:rPr>
            </a:br>
            <a:br>
              <a:rPr lang="en-AU" sz="1800" dirty="0">
                <a:latin typeface="+mj-lt"/>
              </a:rPr>
            </a:br>
            <a:br>
              <a:rPr lang="en-AU" sz="1800" dirty="0">
                <a:latin typeface="+mj-lt"/>
              </a:rPr>
            </a:br>
            <a:r>
              <a:rPr lang="en-AU" sz="1800" dirty="0"/>
              <a:t>For feedback to be effective, there are a number of forms that it should take.</a:t>
            </a:r>
            <a:br>
              <a:rPr lang="en-AU" sz="1800" dirty="0"/>
            </a:br>
            <a:br>
              <a:rPr lang="en-AU" sz="1800" dirty="0">
                <a:latin typeface="+mj-lt"/>
              </a:rPr>
            </a:br>
            <a:endParaRPr lang="en-AU" sz="1800" dirty="0">
              <a:latin typeface="+mj-lt"/>
            </a:endParaRPr>
          </a:p>
        </p:txBody>
      </p:sp>
      <p:sp>
        <p:nvSpPr>
          <p:cNvPr id="3" name="Content Placeholder 2"/>
          <p:cNvSpPr>
            <a:spLocks noGrp="1"/>
          </p:cNvSpPr>
          <p:nvPr>
            <p:ph idx="1"/>
          </p:nvPr>
        </p:nvSpPr>
        <p:spPr>
          <a:xfrm>
            <a:off x="323851" y="1438102"/>
            <a:ext cx="3849138" cy="4646814"/>
          </a:xfrm>
        </p:spPr>
        <p:txBody>
          <a:bodyPr>
            <a:normAutofit fontScale="70000" lnSpcReduction="20000"/>
          </a:bodyPr>
          <a:lstStyle/>
          <a:p>
            <a:pPr>
              <a:spcBef>
                <a:spcPts val="300"/>
              </a:spcBef>
              <a:spcAft>
                <a:spcPts val="300"/>
              </a:spcAft>
            </a:pPr>
            <a:r>
              <a:rPr lang="en-AU" dirty="0">
                <a:solidFill>
                  <a:schemeClr val="accent5"/>
                </a:solidFill>
              </a:rPr>
              <a:t>During the Team Around the Learner approach, the Lead Professional will provide feedback to the learner, family and team members to inform them about their actions, strategies and behaviours. Team members can also provide feedback to improve the team's ability in achieving learner goals. </a:t>
            </a:r>
          </a:p>
          <a:p>
            <a:pPr>
              <a:spcBef>
                <a:spcPts val="300"/>
              </a:spcBef>
              <a:spcAft>
                <a:spcPts val="300"/>
              </a:spcAft>
            </a:pPr>
            <a:endParaRPr lang="en-AU" dirty="0">
              <a:solidFill>
                <a:schemeClr val="accent5"/>
              </a:solidFill>
            </a:endParaRPr>
          </a:p>
          <a:p>
            <a:pPr>
              <a:spcBef>
                <a:spcPts val="300"/>
              </a:spcBef>
              <a:spcAft>
                <a:spcPts val="300"/>
              </a:spcAft>
            </a:pPr>
            <a:r>
              <a:rPr lang="en-AU" dirty="0">
                <a:solidFill>
                  <a:schemeClr val="accent5"/>
                </a:solidFill>
              </a:rPr>
              <a:t>The number one rule for providing feedback is:</a:t>
            </a:r>
            <a:endParaRPr lang="en-AU" b="1" i="1" dirty="0">
              <a:solidFill>
                <a:schemeClr val="accent5"/>
              </a:solidFill>
            </a:endParaRPr>
          </a:p>
          <a:p>
            <a:pPr algn="ctr">
              <a:spcBef>
                <a:spcPts val="300"/>
              </a:spcBef>
              <a:spcAft>
                <a:spcPts val="300"/>
              </a:spcAft>
            </a:pPr>
            <a:r>
              <a:rPr lang="en-AU" sz="2400" b="1" i="1" dirty="0"/>
              <a:t>Try to make it a positive and constructive process and experience</a:t>
            </a:r>
          </a:p>
          <a:p>
            <a:pPr>
              <a:spcBef>
                <a:spcPts val="300"/>
              </a:spcBef>
              <a:spcAft>
                <a:spcPts val="300"/>
              </a:spcAft>
            </a:pPr>
            <a:endParaRPr lang="en-AU" dirty="0"/>
          </a:p>
          <a:p>
            <a:pPr>
              <a:spcBef>
                <a:spcPts val="300"/>
              </a:spcBef>
              <a:spcAft>
                <a:spcPts val="300"/>
              </a:spcAft>
            </a:pPr>
            <a:r>
              <a:rPr lang="en-AU" dirty="0">
                <a:solidFill>
                  <a:schemeClr val="accent5"/>
                </a:solidFill>
              </a:rPr>
              <a:t>Some tips for delivery include:</a:t>
            </a:r>
          </a:p>
          <a:p>
            <a:pPr marL="342900" indent="-342900">
              <a:spcBef>
                <a:spcPts val="300"/>
              </a:spcBef>
              <a:spcAft>
                <a:spcPts val="300"/>
              </a:spcAft>
              <a:buFont typeface="Arial" panose="020B0604020202020204" pitchFamily="34" charset="0"/>
              <a:buChar char="•"/>
            </a:pPr>
            <a:r>
              <a:rPr lang="en-AU" dirty="0">
                <a:solidFill>
                  <a:schemeClr val="accent5"/>
                </a:solidFill>
              </a:rPr>
              <a:t>Prepare your comments</a:t>
            </a:r>
          </a:p>
          <a:p>
            <a:pPr marL="342900" indent="-342900">
              <a:spcBef>
                <a:spcPts val="300"/>
              </a:spcBef>
              <a:spcAft>
                <a:spcPts val="300"/>
              </a:spcAft>
              <a:buFont typeface="Arial" panose="020B0604020202020204" pitchFamily="34" charset="0"/>
              <a:buChar char="•"/>
            </a:pPr>
            <a:r>
              <a:rPr lang="en-AU" dirty="0">
                <a:solidFill>
                  <a:schemeClr val="accent5"/>
                </a:solidFill>
              </a:rPr>
              <a:t>Be specific</a:t>
            </a:r>
          </a:p>
          <a:p>
            <a:pPr marL="342900" indent="-342900">
              <a:spcBef>
                <a:spcPts val="300"/>
              </a:spcBef>
              <a:spcAft>
                <a:spcPts val="300"/>
              </a:spcAft>
              <a:buFont typeface="Arial" panose="020B0604020202020204" pitchFamily="34" charset="0"/>
              <a:buChar char="•"/>
            </a:pPr>
            <a:r>
              <a:rPr lang="en-AU" dirty="0">
                <a:solidFill>
                  <a:schemeClr val="accent5"/>
                </a:solidFill>
              </a:rPr>
              <a:t>Focus on feedback that looks for improvements</a:t>
            </a:r>
          </a:p>
          <a:p>
            <a:pPr marL="342900" indent="-342900">
              <a:spcBef>
                <a:spcPts val="300"/>
              </a:spcBef>
              <a:spcAft>
                <a:spcPts val="300"/>
              </a:spcAft>
              <a:buFont typeface="Arial" panose="020B0604020202020204" pitchFamily="34" charset="0"/>
              <a:buChar char="•"/>
            </a:pPr>
            <a:r>
              <a:rPr lang="en-AU" dirty="0">
                <a:solidFill>
                  <a:schemeClr val="accent5"/>
                </a:solidFill>
              </a:rPr>
              <a:t>Use "I" statements to avoid labelling the person</a:t>
            </a:r>
          </a:p>
          <a:p>
            <a:pPr marL="342900" indent="-342900">
              <a:spcBef>
                <a:spcPts val="300"/>
              </a:spcBef>
              <a:spcAft>
                <a:spcPts val="300"/>
              </a:spcAft>
              <a:buFont typeface="Arial" panose="020B0604020202020204" pitchFamily="34" charset="0"/>
              <a:buChar char="•"/>
            </a:pPr>
            <a:r>
              <a:rPr lang="en-AU" dirty="0">
                <a:solidFill>
                  <a:schemeClr val="accent5"/>
                </a:solidFill>
              </a:rPr>
              <a:t>Provide specific suggestions </a:t>
            </a:r>
          </a:p>
          <a:p>
            <a:pPr marL="342900" indent="-342900">
              <a:spcBef>
                <a:spcPts val="300"/>
              </a:spcBef>
              <a:spcAft>
                <a:spcPts val="300"/>
              </a:spcAft>
              <a:buFont typeface="Arial" panose="020B0604020202020204" pitchFamily="34" charset="0"/>
              <a:buChar char="•"/>
            </a:pPr>
            <a:r>
              <a:rPr lang="en-AU" dirty="0">
                <a:solidFill>
                  <a:schemeClr val="accent5"/>
                </a:solidFill>
              </a:rPr>
              <a:t>Follow-up</a:t>
            </a:r>
          </a:p>
          <a:p>
            <a:endParaRPr lang="en-AU" dirty="0"/>
          </a:p>
        </p:txBody>
      </p:sp>
      <p:grpSp>
        <p:nvGrpSpPr>
          <p:cNvPr id="5" name="Group 4"/>
          <p:cNvGrpSpPr/>
          <p:nvPr/>
        </p:nvGrpSpPr>
        <p:grpSpPr>
          <a:xfrm>
            <a:off x="5045637" y="2050058"/>
            <a:ext cx="3528392" cy="3672408"/>
            <a:chOff x="2699136" y="2278410"/>
            <a:chExt cx="3649039" cy="4060922"/>
          </a:xfrm>
          <a:solidFill>
            <a:schemeClr val="tx1"/>
          </a:solidFill>
        </p:grpSpPr>
        <p:sp>
          <p:nvSpPr>
            <p:cNvPr id="6" name="Block Arc 5"/>
            <p:cNvSpPr/>
            <p:nvPr/>
          </p:nvSpPr>
          <p:spPr>
            <a:xfrm>
              <a:off x="2950968" y="2736184"/>
              <a:ext cx="3145375" cy="3145375"/>
            </a:xfrm>
            <a:prstGeom prst="blockArc">
              <a:avLst>
                <a:gd name="adj1" fmla="val 12600000"/>
                <a:gd name="adj2" fmla="val 16200000"/>
                <a:gd name="adj3" fmla="val 4517"/>
              </a:avLst>
            </a:prstGeom>
            <a:grpFill/>
          </p:spPr>
          <p:style>
            <a:lnRef idx="0">
              <a:schemeClr val="accent2">
                <a:shade val="90000"/>
                <a:hueOff val="0"/>
                <a:satOff val="-27650"/>
                <a:lumOff val="29667"/>
                <a:alphaOff val="0"/>
              </a:schemeClr>
            </a:lnRef>
            <a:fillRef idx="1">
              <a:schemeClr val="accent2">
                <a:shade val="90000"/>
                <a:hueOff val="0"/>
                <a:satOff val="-27650"/>
                <a:lumOff val="29667"/>
                <a:alphaOff val="0"/>
              </a:schemeClr>
            </a:fillRef>
            <a:effectRef idx="0">
              <a:schemeClr val="accent2">
                <a:shade val="90000"/>
                <a:hueOff val="0"/>
                <a:satOff val="-27650"/>
                <a:lumOff val="29667"/>
                <a:alphaOff val="0"/>
              </a:schemeClr>
            </a:effectRef>
            <a:fontRef idx="minor">
              <a:schemeClr val="lt1"/>
            </a:fontRef>
          </p:style>
        </p:sp>
        <p:sp>
          <p:nvSpPr>
            <p:cNvPr id="7" name="Block Arc 6"/>
            <p:cNvSpPr/>
            <p:nvPr/>
          </p:nvSpPr>
          <p:spPr>
            <a:xfrm>
              <a:off x="2950968" y="2736184"/>
              <a:ext cx="3145375" cy="3145375"/>
            </a:xfrm>
            <a:prstGeom prst="blockArc">
              <a:avLst>
                <a:gd name="adj1" fmla="val 9000000"/>
                <a:gd name="adj2" fmla="val 12600000"/>
                <a:gd name="adj3" fmla="val 4517"/>
              </a:avLst>
            </a:prstGeom>
            <a:grpFill/>
          </p:spPr>
          <p:style>
            <a:lnRef idx="0">
              <a:schemeClr val="accent2">
                <a:shade val="90000"/>
                <a:hueOff val="0"/>
                <a:satOff val="-22120"/>
                <a:lumOff val="23734"/>
                <a:alphaOff val="0"/>
              </a:schemeClr>
            </a:lnRef>
            <a:fillRef idx="1">
              <a:schemeClr val="accent2">
                <a:shade val="90000"/>
                <a:hueOff val="0"/>
                <a:satOff val="-22120"/>
                <a:lumOff val="23734"/>
                <a:alphaOff val="0"/>
              </a:schemeClr>
            </a:fillRef>
            <a:effectRef idx="0">
              <a:schemeClr val="accent2">
                <a:shade val="90000"/>
                <a:hueOff val="0"/>
                <a:satOff val="-22120"/>
                <a:lumOff val="23734"/>
                <a:alphaOff val="0"/>
              </a:schemeClr>
            </a:effectRef>
            <a:fontRef idx="minor">
              <a:schemeClr val="lt1"/>
            </a:fontRef>
          </p:style>
        </p:sp>
        <p:sp>
          <p:nvSpPr>
            <p:cNvPr id="8" name="Block Arc 7"/>
            <p:cNvSpPr/>
            <p:nvPr/>
          </p:nvSpPr>
          <p:spPr>
            <a:xfrm>
              <a:off x="2950968" y="2736184"/>
              <a:ext cx="3145375" cy="3145375"/>
            </a:xfrm>
            <a:prstGeom prst="blockArc">
              <a:avLst>
                <a:gd name="adj1" fmla="val 5400000"/>
                <a:gd name="adj2" fmla="val 9000000"/>
                <a:gd name="adj3" fmla="val 4517"/>
              </a:avLst>
            </a:prstGeom>
            <a:grpFill/>
          </p:spPr>
          <p:style>
            <a:lnRef idx="0">
              <a:schemeClr val="accent2">
                <a:shade val="90000"/>
                <a:hueOff val="0"/>
                <a:satOff val="-16590"/>
                <a:lumOff val="17800"/>
                <a:alphaOff val="0"/>
              </a:schemeClr>
            </a:lnRef>
            <a:fillRef idx="1">
              <a:schemeClr val="accent2">
                <a:shade val="90000"/>
                <a:hueOff val="0"/>
                <a:satOff val="-16590"/>
                <a:lumOff val="17800"/>
                <a:alphaOff val="0"/>
              </a:schemeClr>
            </a:fillRef>
            <a:effectRef idx="0">
              <a:schemeClr val="accent2">
                <a:shade val="90000"/>
                <a:hueOff val="0"/>
                <a:satOff val="-16590"/>
                <a:lumOff val="17800"/>
                <a:alphaOff val="0"/>
              </a:schemeClr>
            </a:effectRef>
            <a:fontRef idx="minor">
              <a:schemeClr val="lt1"/>
            </a:fontRef>
          </p:style>
        </p:sp>
        <p:sp>
          <p:nvSpPr>
            <p:cNvPr id="9" name="Block Arc 8"/>
            <p:cNvSpPr/>
            <p:nvPr/>
          </p:nvSpPr>
          <p:spPr>
            <a:xfrm>
              <a:off x="2950968" y="2736184"/>
              <a:ext cx="3145375" cy="3145375"/>
            </a:xfrm>
            <a:prstGeom prst="blockArc">
              <a:avLst>
                <a:gd name="adj1" fmla="val 1800000"/>
                <a:gd name="adj2" fmla="val 5400000"/>
                <a:gd name="adj3" fmla="val 4517"/>
              </a:avLst>
            </a:prstGeom>
            <a:grpFill/>
          </p:spPr>
          <p:style>
            <a:lnRef idx="0">
              <a:schemeClr val="accent2">
                <a:shade val="90000"/>
                <a:hueOff val="0"/>
                <a:satOff val="-11060"/>
                <a:lumOff val="11867"/>
                <a:alphaOff val="0"/>
              </a:schemeClr>
            </a:lnRef>
            <a:fillRef idx="1">
              <a:schemeClr val="accent2">
                <a:shade val="90000"/>
                <a:hueOff val="0"/>
                <a:satOff val="-11060"/>
                <a:lumOff val="11867"/>
                <a:alphaOff val="0"/>
              </a:schemeClr>
            </a:fillRef>
            <a:effectRef idx="0">
              <a:schemeClr val="accent2">
                <a:shade val="90000"/>
                <a:hueOff val="0"/>
                <a:satOff val="-11060"/>
                <a:lumOff val="11867"/>
                <a:alphaOff val="0"/>
              </a:schemeClr>
            </a:effectRef>
            <a:fontRef idx="minor">
              <a:schemeClr val="lt1"/>
            </a:fontRef>
          </p:style>
        </p:sp>
        <p:sp>
          <p:nvSpPr>
            <p:cNvPr id="10" name="Block Arc 9"/>
            <p:cNvSpPr/>
            <p:nvPr/>
          </p:nvSpPr>
          <p:spPr>
            <a:xfrm>
              <a:off x="2950968" y="2736184"/>
              <a:ext cx="3145375" cy="3145375"/>
            </a:xfrm>
            <a:prstGeom prst="blockArc">
              <a:avLst>
                <a:gd name="adj1" fmla="val 19800000"/>
                <a:gd name="adj2" fmla="val 1800000"/>
                <a:gd name="adj3" fmla="val 4517"/>
              </a:avLst>
            </a:prstGeom>
            <a:grpFill/>
          </p:spPr>
          <p:style>
            <a:lnRef idx="0">
              <a:schemeClr val="accent2">
                <a:shade val="90000"/>
                <a:hueOff val="0"/>
                <a:satOff val="-5530"/>
                <a:lumOff val="5933"/>
                <a:alphaOff val="0"/>
              </a:schemeClr>
            </a:lnRef>
            <a:fillRef idx="1">
              <a:schemeClr val="accent2">
                <a:shade val="90000"/>
                <a:hueOff val="0"/>
                <a:satOff val="-5530"/>
                <a:lumOff val="5933"/>
                <a:alphaOff val="0"/>
              </a:schemeClr>
            </a:fillRef>
            <a:effectRef idx="0">
              <a:schemeClr val="accent2">
                <a:shade val="90000"/>
                <a:hueOff val="0"/>
                <a:satOff val="-5530"/>
                <a:lumOff val="5933"/>
                <a:alphaOff val="0"/>
              </a:schemeClr>
            </a:effectRef>
            <a:fontRef idx="minor">
              <a:schemeClr val="lt1"/>
            </a:fontRef>
          </p:style>
        </p:sp>
        <p:sp>
          <p:nvSpPr>
            <p:cNvPr id="11" name="Block Arc 10"/>
            <p:cNvSpPr/>
            <p:nvPr/>
          </p:nvSpPr>
          <p:spPr>
            <a:xfrm>
              <a:off x="2950968" y="2736184"/>
              <a:ext cx="3145375" cy="3145375"/>
            </a:xfrm>
            <a:prstGeom prst="blockArc">
              <a:avLst>
                <a:gd name="adj1" fmla="val 16200000"/>
                <a:gd name="adj2" fmla="val 19800000"/>
                <a:gd name="adj3" fmla="val 4517"/>
              </a:avLst>
            </a:prstGeom>
            <a:grpFill/>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12" name="Freeform 11"/>
            <p:cNvSpPr/>
            <p:nvPr/>
          </p:nvSpPr>
          <p:spPr>
            <a:xfrm>
              <a:off x="3818954" y="3604170"/>
              <a:ext cx="1409402" cy="1409402"/>
            </a:xfrm>
            <a:custGeom>
              <a:avLst/>
              <a:gdLst>
                <a:gd name="connsiteX0" fmla="*/ 0 w 1409402"/>
                <a:gd name="connsiteY0" fmla="*/ 704701 h 1409402"/>
                <a:gd name="connsiteX1" fmla="*/ 704701 w 1409402"/>
                <a:gd name="connsiteY1" fmla="*/ 0 h 1409402"/>
                <a:gd name="connsiteX2" fmla="*/ 1409402 w 1409402"/>
                <a:gd name="connsiteY2" fmla="*/ 704701 h 1409402"/>
                <a:gd name="connsiteX3" fmla="*/ 704701 w 1409402"/>
                <a:gd name="connsiteY3" fmla="*/ 1409402 h 1409402"/>
                <a:gd name="connsiteX4" fmla="*/ 0 w 1409402"/>
                <a:gd name="connsiteY4" fmla="*/ 704701 h 140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02" h="1409402">
                  <a:moveTo>
                    <a:pt x="0" y="704701"/>
                  </a:moveTo>
                  <a:cubicBezTo>
                    <a:pt x="0" y="315505"/>
                    <a:pt x="315505" y="0"/>
                    <a:pt x="704701" y="0"/>
                  </a:cubicBezTo>
                  <a:cubicBezTo>
                    <a:pt x="1093897" y="0"/>
                    <a:pt x="1409402" y="315505"/>
                    <a:pt x="1409402" y="704701"/>
                  </a:cubicBezTo>
                  <a:cubicBezTo>
                    <a:pt x="1409402" y="1093897"/>
                    <a:pt x="1093897" y="1409402"/>
                    <a:pt x="704701" y="1409402"/>
                  </a:cubicBezTo>
                  <a:cubicBezTo>
                    <a:pt x="315505" y="1409402"/>
                    <a:pt x="0" y="1093897"/>
                    <a:pt x="0" y="704701"/>
                  </a:cubicBezTo>
                  <a:close/>
                </a:path>
              </a:pathLst>
            </a:custGeom>
            <a:grp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27992" tIns="227992" rIns="227992" bIns="227992" numCol="1" spcCol="1270" anchor="ctr" anchorCtr="0">
              <a:noAutofit/>
            </a:bodyPr>
            <a:lstStyle/>
            <a:p>
              <a:pPr lvl="0" algn="ctr" defTabSz="755650">
                <a:lnSpc>
                  <a:spcPct val="90000"/>
                </a:lnSpc>
                <a:spcBef>
                  <a:spcPct val="0"/>
                </a:spcBef>
                <a:spcAft>
                  <a:spcPct val="35000"/>
                </a:spcAft>
              </a:pPr>
              <a:r>
                <a:rPr lang="en-AU" sz="1200" kern="1200" dirty="0"/>
                <a:t>Effective Feedback</a:t>
              </a:r>
            </a:p>
          </p:txBody>
        </p:sp>
        <p:sp>
          <p:nvSpPr>
            <p:cNvPr id="13" name="Freeform 12"/>
            <p:cNvSpPr/>
            <p:nvPr/>
          </p:nvSpPr>
          <p:spPr>
            <a:xfrm>
              <a:off x="4030365" y="2278410"/>
              <a:ext cx="986581" cy="986581"/>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a:grp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153371" tIns="153371" rIns="153371" bIns="153371" numCol="1" spcCol="1270" anchor="ctr" anchorCtr="0">
              <a:noAutofit/>
            </a:bodyPr>
            <a:lstStyle/>
            <a:p>
              <a:pPr lvl="0" algn="ctr" defTabSz="311150">
                <a:lnSpc>
                  <a:spcPct val="90000"/>
                </a:lnSpc>
                <a:spcBef>
                  <a:spcPct val="0"/>
                </a:spcBef>
                <a:spcAft>
                  <a:spcPct val="35000"/>
                </a:spcAft>
              </a:pPr>
              <a:r>
                <a:rPr lang="en-AU" sz="1050" kern="1200" dirty="0"/>
                <a:t>Goal Driven</a:t>
              </a:r>
            </a:p>
          </p:txBody>
        </p:sp>
        <p:sp>
          <p:nvSpPr>
            <p:cNvPr id="14" name="Freeform 13"/>
            <p:cNvSpPr/>
            <p:nvPr/>
          </p:nvSpPr>
          <p:spPr>
            <a:xfrm>
              <a:off x="5361594" y="3046995"/>
              <a:ext cx="986581" cy="986581"/>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a:grpFill/>
          </p:spPr>
          <p:style>
            <a:lnRef idx="2">
              <a:schemeClr val="lt1">
                <a:hueOff val="0"/>
                <a:satOff val="0"/>
                <a:lumOff val="0"/>
                <a:alphaOff val="0"/>
              </a:schemeClr>
            </a:lnRef>
            <a:fillRef idx="1">
              <a:schemeClr val="accent2">
                <a:shade val="80000"/>
                <a:hueOff val="0"/>
                <a:satOff val="-5604"/>
                <a:lumOff val="6350"/>
                <a:alphaOff val="0"/>
              </a:schemeClr>
            </a:fillRef>
            <a:effectRef idx="0">
              <a:schemeClr val="accent2">
                <a:shade val="80000"/>
                <a:hueOff val="0"/>
                <a:satOff val="-5604"/>
                <a:lumOff val="6350"/>
                <a:alphaOff val="0"/>
              </a:schemeClr>
            </a:effectRef>
            <a:fontRef idx="minor">
              <a:schemeClr val="lt1"/>
            </a:fontRef>
          </p:style>
          <p:txBody>
            <a:bodyPr spcFirstLastPara="0" vert="horz" wrap="square" lIns="153371" tIns="153371" rIns="153371" bIns="153371" numCol="1" spcCol="1270" anchor="ctr" anchorCtr="0">
              <a:noAutofit/>
            </a:bodyPr>
            <a:lstStyle/>
            <a:p>
              <a:pPr lvl="0" algn="ctr" defTabSz="311150">
                <a:lnSpc>
                  <a:spcPct val="90000"/>
                </a:lnSpc>
                <a:spcBef>
                  <a:spcPct val="0"/>
                </a:spcBef>
                <a:spcAft>
                  <a:spcPct val="35000"/>
                </a:spcAft>
              </a:pPr>
              <a:r>
                <a:rPr lang="en-AU" sz="1050" kern="1200" dirty="0"/>
                <a:t>Focuses on a behaviour not an individual</a:t>
              </a:r>
            </a:p>
          </p:txBody>
        </p:sp>
        <p:sp>
          <p:nvSpPr>
            <p:cNvPr id="15" name="Freeform 14"/>
            <p:cNvSpPr/>
            <p:nvPr/>
          </p:nvSpPr>
          <p:spPr>
            <a:xfrm>
              <a:off x="5361594" y="4584166"/>
              <a:ext cx="986581" cy="986581"/>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a:grpFill/>
          </p:spPr>
          <p:style>
            <a:lnRef idx="2">
              <a:schemeClr val="lt1">
                <a:hueOff val="0"/>
                <a:satOff val="0"/>
                <a:lumOff val="0"/>
                <a:alphaOff val="0"/>
              </a:schemeClr>
            </a:lnRef>
            <a:fillRef idx="1">
              <a:schemeClr val="accent2">
                <a:shade val="80000"/>
                <a:hueOff val="0"/>
                <a:satOff val="-11208"/>
                <a:lumOff val="12701"/>
                <a:alphaOff val="0"/>
              </a:schemeClr>
            </a:fillRef>
            <a:effectRef idx="0">
              <a:schemeClr val="accent2">
                <a:shade val="80000"/>
                <a:hueOff val="0"/>
                <a:satOff val="-11208"/>
                <a:lumOff val="12701"/>
                <a:alphaOff val="0"/>
              </a:schemeClr>
            </a:effectRef>
            <a:fontRef idx="minor">
              <a:schemeClr val="lt1"/>
            </a:fontRef>
          </p:style>
          <p:txBody>
            <a:bodyPr spcFirstLastPara="0" vert="horz" wrap="square" lIns="153371" tIns="153371" rIns="153371" bIns="153371" numCol="1" spcCol="1270" anchor="ctr" anchorCtr="0">
              <a:noAutofit/>
            </a:bodyPr>
            <a:lstStyle/>
            <a:p>
              <a:pPr lvl="0" algn="ctr" defTabSz="311150">
                <a:lnSpc>
                  <a:spcPct val="90000"/>
                </a:lnSpc>
                <a:spcBef>
                  <a:spcPct val="0"/>
                </a:spcBef>
                <a:spcAft>
                  <a:spcPct val="35000"/>
                </a:spcAft>
              </a:pPr>
              <a:r>
                <a:rPr lang="en-AU" sz="1050" kern="1200" dirty="0"/>
                <a:t>Is objective</a:t>
              </a:r>
            </a:p>
          </p:txBody>
        </p:sp>
        <p:sp>
          <p:nvSpPr>
            <p:cNvPr id="16" name="Freeform 15"/>
            <p:cNvSpPr/>
            <p:nvPr/>
          </p:nvSpPr>
          <p:spPr>
            <a:xfrm>
              <a:off x="4030365" y="5352751"/>
              <a:ext cx="986581" cy="986581"/>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a:grpFill/>
          </p:spPr>
          <p:style>
            <a:lnRef idx="2">
              <a:schemeClr val="lt1">
                <a:hueOff val="0"/>
                <a:satOff val="0"/>
                <a:lumOff val="0"/>
                <a:alphaOff val="0"/>
              </a:schemeClr>
            </a:lnRef>
            <a:fillRef idx="1">
              <a:schemeClr val="accent2">
                <a:shade val="80000"/>
                <a:hueOff val="0"/>
                <a:satOff val="-16811"/>
                <a:lumOff val="19051"/>
                <a:alphaOff val="0"/>
              </a:schemeClr>
            </a:fillRef>
            <a:effectRef idx="0">
              <a:schemeClr val="accent2">
                <a:shade val="80000"/>
                <a:hueOff val="0"/>
                <a:satOff val="-16811"/>
                <a:lumOff val="19051"/>
                <a:alphaOff val="0"/>
              </a:schemeClr>
            </a:effectRef>
            <a:fontRef idx="minor">
              <a:schemeClr val="lt1"/>
            </a:fontRef>
          </p:style>
          <p:txBody>
            <a:bodyPr spcFirstLastPara="0" vert="horz" wrap="square" lIns="153371" tIns="153371" rIns="153371" bIns="153371" numCol="1" spcCol="1270" anchor="ctr" anchorCtr="0">
              <a:noAutofit/>
            </a:bodyPr>
            <a:lstStyle/>
            <a:p>
              <a:pPr lvl="0" algn="ctr" defTabSz="311150">
                <a:lnSpc>
                  <a:spcPct val="90000"/>
                </a:lnSpc>
                <a:spcBef>
                  <a:spcPct val="0"/>
                </a:spcBef>
                <a:spcAft>
                  <a:spcPct val="35000"/>
                </a:spcAft>
              </a:pPr>
              <a:r>
                <a:rPr lang="en-AU" sz="1050" kern="1200" dirty="0"/>
                <a:t>Is timely and specific</a:t>
              </a:r>
            </a:p>
          </p:txBody>
        </p:sp>
        <p:sp>
          <p:nvSpPr>
            <p:cNvPr id="17" name="Freeform 16"/>
            <p:cNvSpPr/>
            <p:nvPr/>
          </p:nvSpPr>
          <p:spPr>
            <a:xfrm>
              <a:off x="2699136" y="4584166"/>
              <a:ext cx="986581" cy="986581"/>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a:grpFill/>
          </p:spPr>
          <p:style>
            <a:lnRef idx="2">
              <a:schemeClr val="lt1">
                <a:hueOff val="0"/>
                <a:satOff val="0"/>
                <a:lumOff val="0"/>
                <a:alphaOff val="0"/>
              </a:schemeClr>
            </a:lnRef>
            <a:fillRef idx="1">
              <a:schemeClr val="accent2">
                <a:shade val="80000"/>
                <a:hueOff val="0"/>
                <a:satOff val="-22415"/>
                <a:lumOff val="25402"/>
                <a:alphaOff val="0"/>
              </a:schemeClr>
            </a:fillRef>
            <a:effectRef idx="0">
              <a:schemeClr val="accent2">
                <a:shade val="80000"/>
                <a:hueOff val="0"/>
                <a:satOff val="-22415"/>
                <a:lumOff val="25402"/>
                <a:alphaOff val="0"/>
              </a:schemeClr>
            </a:effectRef>
            <a:fontRef idx="minor">
              <a:schemeClr val="lt1"/>
            </a:fontRef>
          </p:style>
          <p:txBody>
            <a:bodyPr spcFirstLastPara="0" vert="horz" wrap="square" lIns="153371" tIns="153371" rIns="153371" bIns="153371" numCol="1" spcCol="1270" anchor="ctr" anchorCtr="0">
              <a:noAutofit/>
            </a:bodyPr>
            <a:lstStyle/>
            <a:p>
              <a:pPr lvl="0" algn="ctr" defTabSz="311150">
                <a:lnSpc>
                  <a:spcPct val="90000"/>
                </a:lnSpc>
                <a:spcBef>
                  <a:spcPct val="0"/>
                </a:spcBef>
                <a:spcAft>
                  <a:spcPct val="35000"/>
                </a:spcAft>
              </a:pPr>
              <a:r>
                <a:rPr lang="en-AU" sz="1050" kern="1200" dirty="0"/>
                <a:t>Is specific</a:t>
              </a:r>
            </a:p>
          </p:txBody>
        </p:sp>
        <p:sp>
          <p:nvSpPr>
            <p:cNvPr id="18" name="Freeform 17"/>
            <p:cNvSpPr/>
            <p:nvPr/>
          </p:nvSpPr>
          <p:spPr>
            <a:xfrm>
              <a:off x="2699136" y="3046995"/>
              <a:ext cx="986581" cy="986581"/>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a:grpFill/>
          </p:spPr>
          <p:style>
            <a:lnRef idx="2">
              <a:schemeClr val="lt1">
                <a:hueOff val="0"/>
                <a:satOff val="0"/>
                <a:lumOff val="0"/>
                <a:alphaOff val="0"/>
              </a:schemeClr>
            </a:lnRef>
            <a:fillRef idx="1">
              <a:schemeClr val="accent2">
                <a:shade val="80000"/>
                <a:hueOff val="0"/>
                <a:satOff val="-28019"/>
                <a:lumOff val="31752"/>
                <a:alphaOff val="0"/>
              </a:schemeClr>
            </a:fillRef>
            <a:effectRef idx="0">
              <a:schemeClr val="accent2">
                <a:shade val="80000"/>
                <a:hueOff val="0"/>
                <a:satOff val="-28019"/>
                <a:lumOff val="31752"/>
                <a:alphaOff val="0"/>
              </a:schemeClr>
            </a:effectRef>
            <a:fontRef idx="minor">
              <a:schemeClr val="lt1"/>
            </a:fontRef>
          </p:style>
          <p:txBody>
            <a:bodyPr spcFirstLastPara="0" vert="horz" wrap="square" lIns="153371" tIns="153371" rIns="153371" bIns="153371" numCol="1" spcCol="1270" anchor="ctr" anchorCtr="0">
              <a:noAutofit/>
            </a:bodyPr>
            <a:lstStyle/>
            <a:p>
              <a:pPr lvl="0" algn="ctr" defTabSz="311150">
                <a:lnSpc>
                  <a:spcPct val="90000"/>
                </a:lnSpc>
                <a:spcBef>
                  <a:spcPct val="0"/>
                </a:spcBef>
                <a:spcAft>
                  <a:spcPct val="35000"/>
                </a:spcAft>
              </a:pPr>
              <a:r>
                <a:rPr lang="en-AU" sz="1050" kern="1200" dirty="0"/>
                <a:t>Is two way</a:t>
              </a:r>
            </a:p>
          </p:txBody>
        </p:sp>
      </p:grpSp>
    </p:spTree>
    <p:extLst>
      <p:ext uri="{BB962C8B-B14F-4D97-AF65-F5344CB8AC3E}">
        <p14:creationId xmlns:p14="http://schemas.microsoft.com/office/powerpoint/2010/main" val="422679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8460150" cy="788333"/>
          </a:xfrm>
        </p:spPr>
        <p:txBody>
          <a:bodyPr>
            <a:normAutofit/>
          </a:bodyPr>
          <a:lstStyle/>
          <a:p>
            <a:r>
              <a:rPr lang="en-AU" sz="2000" dirty="0"/>
              <a:t>Providing feedback</a:t>
            </a:r>
          </a:p>
        </p:txBody>
      </p:sp>
      <p:sp>
        <p:nvSpPr>
          <p:cNvPr id="3" name="Content Placeholder 2"/>
          <p:cNvSpPr>
            <a:spLocks noGrp="1"/>
          </p:cNvSpPr>
          <p:nvPr>
            <p:ph idx="1"/>
          </p:nvPr>
        </p:nvSpPr>
        <p:spPr>
          <a:xfrm>
            <a:off x="323851" y="1080074"/>
            <a:ext cx="4193032" cy="4130544"/>
          </a:xfrm>
        </p:spPr>
        <p:txBody>
          <a:bodyPr>
            <a:normAutofit/>
          </a:bodyPr>
          <a:lstStyle/>
          <a:p>
            <a:pPr>
              <a:spcBef>
                <a:spcPts val="300"/>
              </a:spcBef>
              <a:spcAft>
                <a:spcPts val="300"/>
              </a:spcAft>
            </a:pPr>
            <a:r>
              <a:rPr lang="en-AU" sz="1400" dirty="0">
                <a:solidFill>
                  <a:schemeClr val="accent5"/>
                </a:solidFill>
              </a:rPr>
              <a:t>Feedback is given to provide insight into a particular task, action and/or behaviours that was done well or that need improvement.</a:t>
            </a:r>
          </a:p>
          <a:p>
            <a:pPr>
              <a:spcBef>
                <a:spcPts val="300"/>
              </a:spcBef>
              <a:spcAft>
                <a:spcPts val="300"/>
              </a:spcAft>
            </a:pPr>
            <a:r>
              <a:rPr lang="en-AU" sz="1400" dirty="0">
                <a:solidFill>
                  <a:schemeClr val="accent5"/>
                </a:solidFill>
              </a:rPr>
              <a:t>This can reinforce a behaviour or help people to determine an alternative way of working </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There are two main types of feedback that people most often use:</a:t>
            </a:r>
          </a:p>
          <a:p>
            <a:pPr>
              <a:spcBef>
                <a:spcPts val="300"/>
              </a:spcBef>
              <a:spcAft>
                <a:spcPts val="600"/>
              </a:spcAft>
            </a:pPr>
            <a:r>
              <a:rPr lang="en-AU" sz="1400" b="1" dirty="0">
                <a:solidFill>
                  <a:schemeClr val="accent5"/>
                </a:solidFill>
              </a:rPr>
              <a:t>Positive Feedback:</a:t>
            </a:r>
            <a:r>
              <a:rPr lang="en-AU" sz="1400" dirty="0">
                <a:solidFill>
                  <a:schemeClr val="accent5"/>
                </a:solidFill>
              </a:rPr>
              <a:t> affirming comments about the impact of behaviour or actions. These are things that went well and should be repeated. </a:t>
            </a:r>
          </a:p>
          <a:p>
            <a:pPr>
              <a:spcBef>
                <a:spcPts val="300"/>
              </a:spcBef>
              <a:spcAft>
                <a:spcPts val="600"/>
              </a:spcAft>
            </a:pPr>
            <a:r>
              <a:rPr lang="en-AU" sz="1400" b="1" dirty="0">
                <a:solidFill>
                  <a:schemeClr val="accent5"/>
                </a:solidFill>
              </a:rPr>
              <a:t>Feedback for Improvement:</a:t>
            </a:r>
            <a:r>
              <a:rPr lang="en-AU" sz="1400" dirty="0">
                <a:solidFill>
                  <a:schemeClr val="accent5"/>
                </a:solidFill>
              </a:rPr>
              <a:t> comments that outline less effective outcomes of a task or action; or the impact of behaviours. Alternative strategies or actions are suggested to improve things for the future.</a:t>
            </a:r>
          </a:p>
          <a:p>
            <a:endParaRPr lang="en-AU" sz="1400" dirty="0">
              <a:solidFill>
                <a:schemeClr val="accent5"/>
              </a:solidFill>
            </a:endParaRPr>
          </a:p>
        </p:txBody>
      </p:sp>
      <p:grpSp>
        <p:nvGrpSpPr>
          <p:cNvPr id="4" name="Group 3"/>
          <p:cNvGrpSpPr/>
          <p:nvPr/>
        </p:nvGrpSpPr>
        <p:grpSpPr>
          <a:xfrm>
            <a:off x="4516883" y="1916832"/>
            <a:ext cx="4231581" cy="2020602"/>
            <a:chOff x="2543373" y="1844824"/>
            <a:chExt cx="4231581" cy="2020602"/>
          </a:xfrm>
          <a:solidFill>
            <a:schemeClr val="tx1">
              <a:lumMod val="40000"/>
              <a:lumOff val="60000"/>
            </a:schemeClr>
          </a:solidFill>
        </p:grpSpPr>
        <p:sp>
          <p:nvSpPr>
            <p:cNvPr id="5" name="Rounded Rectangle 4"/>
            <p:cNvSpPr/>
            <p:nvPr/>
          </p:nvSpPr>
          <p:spPr bwMode="auto">
            <a:xfrm>
              <a:off x="2621310" y="1844824"/>
              <a:ext cx="1872208" cy="1224136"/>
            </a:xfrm>
            <a:prstGeom prst="roundRect">
              <a:avLst/>
            </a:prstGeom>
            <a:grp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en-AU" sz="1600" b="1" dirty="0">
                  <a:solidFill>
                    <a:schemeClr val="accent5"/>
                  </a:solidFill>
                  <a:ea typeface="ＭＳ Ｐゴシック" pitchFamily="-80" charset="-128"/>
                </a:rPr>
                <a:t>Positive Feedback </a:t>
              </a:r>
            </a:p>
          </p:txBody>
        </p:sp>
        <p:sp>
          <p:nvSpPr>
            <p:cNvPr id="6" name="Rounded Rectangle 5"/>
            <p:cNvSpPr/>
            <p:nvPr/>
          </p:nvSpPr>
          <p:spPr bwMode="auto">
            <a:xfrm>
              <a:off x="4746873" y="1844824"/>
              <a:ext cx="1872208" cy="1224136"/>
            </a:xfrm>
            <a:prstGeom prst="roundRect">
              <a:avLst/>
            </a:prstGeom>
            <a:grp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chemeClr val="accent5"/>
                  </a:solidFill>
                  <a:ea typeface="ＭＳ Ｐゴシック" pitchFamily="-80" charset="-128"/>
                </a:rPr>
                <a:t>Feedback for Improvement</a:t>
              </a:r>
              <a:endParaRPr kumimoji="0" lang="en-AU" sz="1000" b="1" i="0" u="none" strike="noStrike" cap="none" normalizeH="0" baseline="0" dirty="0">
                <a:ln>
                  <a:noFill/>
                </a:ln>
                <a:solidFill>
                  <a:schemeClr val="accent5"/>
                </a:solidFill>
                <a:effectLst/>
                <a:latin typeface="Arial" charset="0"/>
                <a:ea typeface="ＭＳ Ｐゴシック" pitchFamily="-80" charset="-128"/>
              </a:endParaRPr>
            </a:p>
          </p:txBody>
        </p:sp>
        <p:sp>
          <p:nvSpPr>
            <p:cNvPr id="7" name="Rectangle 6"/>
            <p:cNvSpPr/>
            <p:nvPr/>
          </p:nvSpPr>
          <p:spPr bwMode="auto">
            <a:xfrm>
              <a:off x="2543373" y="3073338"/>
              <a:ext cx="2028081" cy="7920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AU" sz="1050" i="1" dirty="0">
                  <a:solidFill>
                    <a:schemeClr val="accent1">
                      <a:lumMod val="50000"/>
                    </a:schemeClr>
                  </a:solidFill>
                  <a:ea typeface="ＭＳ Ｐゴシック" pitchFamily="-80" charset="-128"/>
                </a:rPr>
                <a:t>"</a:t>
              </a:r>
              <a:r>
                <a:rPr lang="en-AU" sz="1400" i="1" dirty="0">
                  <a:solidFill>
                    <a:schemeClr val="accent5"/>
                  </a:solidFill>
                  <a:ea typeface="ＭＳ Ｐゴシック" pitchFamily="-80" charset="-128"/>
                </a:rPr>
                <a:t>You did a great job helping the learner complete that action"</a:t>
              </a:r>
            </a:p>
            <a:p>
              <a:pPr algn="ctr" eaLnBrk="0" hangingPunct="0"/>
              <a:endParaRPr lang="en-AU" sz="1050" i="1" dirty="0">
                <a:solidFill>
                  <a:schemeClr val="accent1">
                    <a:lumMod val="50000"/>
                  </a:schemeClr>
                </a:solidFill>
                <a:ea typeface="ＭＳ Ｐゴシック" pitchFamily="-80" charset="-128"/>
              </a:endParaRPr>
            </a:p>
            <a:p>
              <a:pPr algn="ctr" eaLnBrk="0" hangingPunct="0"/>
              <a:endParaRPr lang="en-AU" sz="1050" i="1" dirty="0">
                <a:solidFill>
                  <a:schemeClr val="accent1">
                    <a:lumMod val="50000"/>
                  </a:schemeClr>
                </a:solidFill>
                <a:ea typeface="ＭＳ Ｐゴシック" pitchFamily="-80" charset="-128"/>
              </a:endParaRPr>
            </a:p>
          </p:txBody>
        </p:sp>
        <p:sp>
          <p:nvSpPr>
            <p:cNvPr id="8" name="Rectangle 7"/>
            <p:cNvSpPr/>
            <p:nvPr/>
          </p:nvSpPr>
          <p:spPr bwMode="auto">
            <a:xfrm>
              <a:off x="4542706" y="3073338"/>
              <a:ext cx="2232248" cy="7920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AU" sz="1400" i="1" dirty="0">
                  <a:ea typeface="ＭＳ Ｐゴシック" pitchFamily="-80" charset="-128"/>
                </a:rPr>
                <a:t>"When you use simpler language, it is a lot easier to understand what you are saying"</a:t>
              </a:r>
            </a:p>
          </p:txBody>
        </p:sp>
      </p:grpSp>
    </p:spTree>
    <p:extLst>
      <p:ext uri="{BB962C8B-B14F-4D97-AF65-F5344CB8AC3E}">
        <p14:creationId xmlns:p14="http://schemas.microsoft.com/office/powerpoint/2010/main" val="398584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300"/>
              </a:spcBef>
              <a:spcAft>
                <a:spcPts val="300"/>
              </a:spcAft>
            </a:pPr>
            <a:r>
              <a:rPr lang="en-AU" dirty="0"/>
              <a:t>Providing feedback</a:t>
            </a:r>
            <a:br>
              <a:rPr lang="en-AU" sz="1800" dirty="0"/>
            </a:br>
            <a:br>
              <a:rPr lang="en-AU" sz="1800" dirty="0"/>
            </a:br>
            <a:br>
              <a:rPr lang="en-AU" sz="1800" dirty="0"/>
            </a:br>
            <a:r>
              <a:rPr lang="en-AU" sz="1800" dirty="0"/>
              <a:t>Depending on the situation, providing feedback can be challenging.</a:t>
            </a:r>
            <a:br>
              <a:rPr lang="en-AU" sz="1800" dirty="0"/>
            </a:br>
            <a:r>
              <a:rPr lang="en-AU" sz="1800" dirty="0">
                <a:solidFill>
                  <a:schemeClr val="accent5"/>
                </a:solidFill>
              </a:rPr>
              <a:t>Below are some commonly faced stumbling blocks and tips on how to overcome them.</a:t>
            </a:r>
            <a:br>
              <a:rPr lang="en-AU" sz="1800" dirty="0">
                <a:solidFill>
                  <a:schemeClr val="accent5"/>
                </a:solidFill>
              </a:rPr>
            </a:br>
            <a:endParaRPr lang="en-AU" sz="1800" dirty="0">
              <a:solidFill>
                <a:schemeClr val="accent5"/>
              </a:solidFill>
            </a:endParaRPr>
          </a:p>
        </p:txBody>
      </p:sp>
      <p:sp>
        <p:nvSpPr>
          <p:cNvPr id="3" name="Content Placeholder 2"/>
          <p:cNvSpPr>
            <a:spLocks noGrp="1"/>
          </p:cNvSpPr>
          <p:nvPr>
            <p:ph idx="1"/>
          </p:nvPr>
        </p:nvSpPr>
        <p:spPr>
          <a:xfrm>
            <a:off x="323851" y="1696914"/>
            <a:ext cx="8461374" cy="4432423"/>
          </a:xfrm>
        </p:spPr>
        <p:txBody>
          <a:bodyPr>
            <a:normAutofit/>
          </a:bodyPr>
          <a:lstStyle/>
          <a:p>
            <a:pPr algn="just"/>
            <a:r>
              <a:rPr lang="en-AU" sz="1200" b="1" dirty="0"/>
              <a:t>                   </a:t>
            </a:r>
            <a:r>
              <a:rPr lang="en-AU" sz="1600" b="1" dirty="0"/>
              <a:t>Stumbling Blocks</a:t>
            </a:r>
          </a:p>
        </p:txBody>
      </p:sp>
      <p:grpSp>
        <p:nvGrpSpPr>
          <p:cNvPr id="4" name="Group 3"/>
          <p:cNvGrpSpPr/>
          <p:nvPr/>
        </p:nvGrpSpPr>
        <p:grpSpPr>
          <a:xfrm>
            <a:off x="323851" y="1676276"/>
            <a:ext cx="8460149" cy="3880462"/>
            <a:chOff x="1043608" y="1490448"/>
            <a:chExt cx="7272807" cy="3735204"/>
          </a:xfrm>
        </p:grpSpPr>
        <p:grpSp>
          <p:nvGrpSpPr>
            <p:cNvPr id="5" name="Group 4"/>
            <p:cNvGrpSpPr/>
            <p:nvPr/>
          </p:nvGrpSpPr>
          <p:grpSpPr>
            <a:xfrm>
              <a:off x="1043608" y="1916196"/>
              <a:ext cx="7272807" cy="3309456"/>
              <a:chOff x="1043608" y="1916196"/>
              <a:chExt cx="7272807" cy="3309456"/>
            </a:xfrm>
          </p:grpSpPr>
          <p:sp>
            <p:nvSpPr>
              <p:cNvPr id="9" name="Freeform 8"/>
              <p:cNvSpPr/>
              <p:nvPr/>
            </p:nvSpPr>
            <p:spPr>
              <a:xfrm>
                <a:off x="3661818" y="1979840"/>
                <a:ext cx="4654597" cy="540970"/>
              </a:xfrm>
              <a:custGeom>
                <a:avLst/>
                <a:gdLst>
                  <a:gd name="connsiteX0" fmla="*/ 84860 w 509147"/>
                  <a:gd name="connsiteY0" fmla="*/ 0 h 4654597"/>
                  <a:gd name="connsiteX1" fmla="*/ 424287 w 509147"/>
                  <a:gd name="connsiteY1" fmla="*/ 0 h 4654597"/>
                  <a:gd name="connsiteX2" fmla="*/ 509147 w 509147"/>
                  <a:gd name="connsiteY2" fmla="*/ 84860 h 4654597"/>
                  <a:gd name="connsiteX3" fmla="*/ 509147 w 509147"/>
                  <a:gd name="connsiteY3" fmla="*/ 4654597 h 4654597"/>
                  <a:gd name="connsiteX4" fmla="*/ 509147 w 509147"/>
                  <a:gd name="connsiteY4" fmla="*/ 4654597 h 4654597"/>
                  <a:gd name="connsiteX5" fmla="*/ 0 w 509147"/>
                  <a:gd name="connsiteY5" fmla="*/ 4654597 h 4654597"/>
                  <a:gd name="connsiteX6" fmla="*/ 0 w 509147"/>
                  <a:gd name="connsiteY6" fmla="*/ 4654597 h 4654597"/>
                  <a:gd name="connsiteX7" fmla="*/ 0 w 509147"/>
                  <a:gd name="connsiteY7" fmla="*/ 84860 h 4654597"/>
                  <a:gd name="connsiteX8" fmla="*/ 84860 w 509147"/>
                  <a:gd name="connsiteY8" fmla="*/ 0 h 465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47" h="4654597">
                    <a:moveTo>
                      <a:pt x="509147" y="775789"/>
                    </a:moveTo>
                    <a:lnTo>
                      <a:pt x="509147" y="3878808"/>
                    </a:lnTo>
                    <a:cubicBezTo>
                      <a:pt x="509147" y="4307263"/>
                      <a:pt x="504991" y="4654592"/>
                      <a:pt x="499865" y="4654592"/>
                    </a:cubicBezTo>
                    <a:lnTo>
                      <a:pt x="0" y="4654592"/>
                    </a:lnTo>
                    <a:lnTo>
                      <a:pt x="0" y="4654592"/>
                    </a:lnTo>
                    <a:lnTo>
                      <a:pt x="0" y="5"/>
                    </a:lnTo>
                    <a:lnTo>
                      <a:pt x="0" y="5"/>
                    </a:lnTo>
                    <a:lnTo>
                      <a:pt x="499865" y="5"/>
                    </a:lnTo>
                    <a:cubicBezTo>
                      <a:pt x="504991" y="5"/>
                      <a:pt x="509147" y="347334"/>
                      <a:pt x="509147" y="77578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8680" rIns="272504" bIns="148682" numCol="1" spcCol="1270" anchor="ctr" anchorCtr="0">
                <a:noAutofit/>
              </a:bodyPr>
              <a:lstStyle/>
              <a:p>
                <a:pPr marL="114300" lvl="1" indent="-114300" algn="l" defTabSz="533400">
                  <a:lnSpc>
                    <a:spcPct val="90000"/>
                  </a:lnSpc>
                  <a:spcBef>
                    <a:spcPct val="0"/>
                  </a:spcBef>
                  <a:spcAft>
                    <a:spcPct val="15000"/>
                  </a:spcAft>
                  <a:buChar char="••"/>
                </a:pPr>
                <a:r>
                  <a:rPr lang="en-AU" sz="1400" kern="1200" dirty="0"/>
                  <a:t>Always link constructive feedback to a situation</a:t>
                </a:r>
              </a:p>
              <a:p>
                <a:pPr marL="114300" lvl="1" indent="-114300" algn="l" defTabSz="533400">
                  <a:lnSpc>
                    <a:spcPct val="90000"/>
                  </a:lnSpc>
                  <a:spcBef>
                    <a:spcPct val="0"/>
                  </a:spcBef>
                  <a:spcAft>
                    <a:spcPct val="15000"/>
                  </a:spcAft>
                  <a:buChar char="••"/>
                </a:pPr>
                <a:r>
                  <a:rPr lang="en-AU" sz="1400" kern="1200" dirty="0"/>
                  <a:t>Keep feedback specific and actionable</a:t>
                </a:r>
              </a:p>
              <a:p>
                <a:pPr marL="114300" lvl="1" indent="-114300" algn="l" defTabSz="533400">
                  <a:lnSpc>
                    <a:spcPct val="90000"/>
                  </a:lnSpc>
                  <a:spcBef>
                    <a:spcPct val="0"/>
                  </a:spcBef>
                  <a:spcAft>
                    <a:spcPct val="15000"/>
                  </a:spcAft>
                  <a:buChar char="••"/>
                </a:pPr>
                <a:r>
                  <a:rPr lang="en-AU" sz="1400" kern="1200" dirty="0"/>
                  <a:t>Use examples</a:t>
                </a:r>
              </a:p>
            </p:txBody>
          </p:sp>
          <p:sp>
            <p:nvSpPr>
              <p:cNvPr id="10" name="Freeform 9"/>
              <p:cNvSpPr/>
              <p:nvPr/>
            </p:nvSpPr>
            <p:spPr>
              <a:xfrm>
                <a:off x="1043608" y="1916196"/>
                <a:ext cx="2618210" cy="636433"/>
              </a:xfrm>
              <a:custGeom>
                <a:avLst/>
                <a:gdLst>
                  <a:gd name="connsiteX0" fmla="*/ 0 w 2618210"/>
                  <a:gd name="connsiteY0" fmla="*/ 106074 h 636433"/>
                  <a:gd name="connsiteX1" fmla="*/ 106074 w 2618210"/>
                  <a:gd name="connsiteY1" fmla="*/ 0 h 636433"/>
                  <a:gd name="connsiteX2" fmla="*/ 2512136 w 2618210"/>
                  <a:gd name="connsiteY2" fmla="*/ 0 h 636433"/>
                  <a:gd name="connsiteX3" fmla="*/ 2618210 w 2618210"/>
                  <a:gd name="connsiteY3" fmla="*/ 106074 h 636433"/>
                  <a:gd name="connsiteX4" fmla="*/ 2618210 w 2618210"/>
                  <a:gd name="connsiteY4" fmla="*/ 530359 h 636433"/>
                  <a:gd name="connsiteX5" fmla="*/ 2512136 w 2618210"/>
                  <a:gd name="connsiteY5" fmla="*/ 636433 h 636433"/>
                  <a:gd name="connsiteX6" fmla="*/ 106074 w 2618210"/>
                  <a:gd name="connsiteY6" fmla="*/ 636433 h 636433"/>
                  <a:gd name="connsiteX7" fmla="*/ 0 w 2618210"/>
                  <a:gd name="connsiteY7" fmla="*/ 530359 h 636433"/>
                  <a:gd name="connsiteX8" fmla="*/ 0 w 2618210"/>
                  <a:gd name="connsiteY8" fmla="*/ 106074 h 6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210" h="636433">
                    <a:moveTo>
                      <a:pt x="0" y="106074"/>
                    </a:moveTo>
                    <a:cubicBezTo>
                      <a:pt x="0" y="47491"/>
                      <a:pt x="47491" y="0"/>
                      <a:pt x="106074" y="0"/>
                    </a:cubicBezTo>
                    <a:lnTo>
                      <a:pt x="2512136" y="0"/>
                    </a:lnTo>
                    <a:cubicBezTo>
                      <a:pt x="2570719" y="0"/>
                      <a:pt x="2618210" y="47491"/>
                      <a:pt x="2618210" y="106074"/>
                    </a:cubicBezTo>
                    <a:lnTo>
                      <a:pt x="2618210" y="530359"/>
                    </a:lnTo>
                    <a:cubicBezTo>
                      <a:pt x="2618210" y="588942"/>
                      <a:pt x="2570719" y="636433"/>
                      <a:pt x="2512136" y="636433"/>
                    </a:cubicBezTo>
                    <a:lnTo>
                      <a:pt x="106074" y="636433"/>
                    </a:lnTo>
                    <a:cubicBezTo>
                      <a:pt x="47491" y="636433"/>
                      <a:pt x="0" y="588942"/>
                      <a:pt x="0" y="530359"/>
                    </a:cubicBezTo>
                    <a:lnTo>
                      <a:pt x="0" y="106074"/>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48" tIns="65358" rIns="99648" bIns="65358" numCol="1" spcCol="1270" anchor="ctr" anchorCtr="0">
                <a:noAutofit/>
              </a:bodyPr>
              <a:lstStyle/>
              <a:p>
                <a:pPr lvl="0" algn="ctr" defTabSz="800100">
                  <a:lnSpc>
                    <a:spcPct val="90000"/>
                  </a:lnSpc>
                  <a:spcBef>
                    <a:spcPct val="0"/>
                  </a:spcBef>
                  <a:spcAft>
                    <a:spcPct val="35000"/>
                  </a:spcAft>
                </a:pPr>
                <a:r>
                  <a:rPr lang="en-AU" sz="1800" kern="1200" dirty="0"/>
                  <a:t>General comments</a:t>
                </a:r>
              </a:p>
            </p:txBody>
          </p:sp>
          <p:sp>
            <p:nvSpPr>
              <p:cNvPr id="11" name="Freeform 10"/>
              <p:cNvSpPr/>
              <p:nvPr/>
            </p:nvSpPr>
            <p:spPr>
              <a:xfrm>
                <a:off x="3661818" y="2648095"/>
                <a:ext cx="4654597" cy="509149"/>
              </a:xfrm>
              <a:custGeom>
                <a:avLst/>
                <a:gdLst>
                  <a:gd name="connsiteX0" fmla="*/ 84860 w 509147"/>
                  <a:gd name="connsiteY0" fmla="*/ 0 h 4654597"/>
                  <a:gd name="connsiteX1" fmla="*/ 424287 w 509147"/>
                  <a:gd name="connsiteY1" fmla="*/ 0 h 4654597"/>
                  <a:gd name="connsiteX2" fmla="*/ 509147 w 509147"/>
                  <a:gd name="connsiteY2" fmla="*/ 84860 h 4654597"/>
                  <a:gd name="connsiteX3" fmla="*/ 509147 w 509147"/>
                  <a:gd name="connsiteY3" fmla="*/ 4654597 h 4654597"/>
                  <a:gd name="connsiteX4" fmla="*/ 509147 w 509147"/>
                  <a:gd name="connsiteY4" fmla="*/ 4654597 h 4654597"/>
                  <a:gd name="connsiteX5" fmla="*/ 0 w 509147"/>
                  <a:gd name="connsiteY5" fmla="*/ 4654597 h 4654597"/>
                  <a:gd name="connsiteX6" fmla="*/ 0 w 509147"/>
                  <a:gd name="connsiteY6" fmla="*/ 4654597 h 4654597"/>
                  <a:gd name="connsiteX7" fmla="*/ 0 w 509147"/>
                  <a:gd name="connsiteY7" fmla="*/ 84860 h 4654597"/>
                  <a:gd name="connsiteX8" fmla="*/ 84860 w 509147"/>
                  <a:gd name="connsiteY8" fmla="*/ 0 h 465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47" h="4654597">
                    <a:moveTo>
                      <a:pt x="509147" y="775789"/>
                    </a:moveTo>
                    <a:lnTo>
                      <a:pt x="509147" y="3878808"/>
                    </a:lnTo>
                    <a:cubicBezTo>
                      <a:pt x="509147" y="4307263"/>
                      <a:pt x="504991" y="4654592"/>
                      <a:pt x="499865" y="4654592"/>
                    </a:cubicBezTo>
                    <a:lnTo>
                      <a:pt x="0" y="4654592"/>
                    </a:lnTo>
                    <a:lnTo>
                      <a:pt x="0" y="4654592"/>
                    </a:lnTo>
                    <a:lnTo>
                      <a:pt x="0" y="5"/>
                    </a:lnTo>
                    <a:lnTo>
                      <a:pt x="0" y="5"/>
                    </a:lnTo>
                    <a:lnTo>
                      <a:pt x="499865" y="5"/>
                    </a:lnTo>
                    <a:cubicBezTo>
                      <a:pt x="504991" y="5"/>
                      <a:pt x="509147" y="347334"/>
                      <a:pt x="509147" y="77578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8680" rIns="272504" bIns="148682" numCol="1" spcCol="1270" anchor="ctr" anchorCtr="0">
                <a:noAutofit/>
              </a:bodyPr>
              <a:lstStyle/>
              <a:p>
                <a:pPr marL="114300" lvl="1" indent="-114300" algn="l" defTabSz="533400">
                  <a:lnSpc>
                    <a:spcPct val="90000"/>
                  </a:lnSpc>
                  <a:spcBef>
                    <a:spcPct val="0"/>
                  </a:spcBef>
                  <a:spcAft>
                    <a:spcPct val="15000"/>
                  </a:spcAft>
                  <a:buChar char="••"/>
                </a:pPr>
                <a:r>
                  <a:rPr lang="en-AU" sz="1400" kern="1200" dirty="0"/>
                  <a:t>Keep comments relevant to the task at hand</a:t>
                </a:r>
              </a:p>
              <a:p>
                <a:pPr marL="114300" lvl="1" indent="-114300" algn="l" defTabSz="533400">
                  <a:lnSpc>
                    <a:spcPct val="90000"/>
                  </a:lnSpc>
                  <a:spcBef>
                    <a:spcPct val="0"/>
                  </a:spcBef>
                  <a:spcAft>
                    <a:spcPct val="15000"/>
                  </a:spcAft>
                  <a:buChar char="••"/>
                </a:pPr>
                <a:r>
                  <a:rPr lang="en-AU" sz="1400" kern="1200" dirty="0"/>
                  <a:t>Keep comments focused on things that can be changed</a:t>
                </a:r>
              </a:p>
            </p:txBody>
          </p:sp>
          <p:sp>
            <p:nvSpPr>
              <p:cNvPr id="12" name="Freeform 11"/>
              <p:cNvSpPr/>
              <p:nvPr/>
            </p:nvSpPr>
            <p:spPr>
              <a:xfrm>
                <a:off x="1043608" y="2584452"/>
                <a:ext cx="2618210" cy="636433"/>
              </a:xfrm>
              <a:custGeom>
                <a:avLst/>
                <a:gdLst>
                  <a:gd name="connsiteX0" fmla="*/ 0 w 2618210"/>
                  <a:gd name="connsiteY0" fmla="*/ 106074 h 636433"/>
                  <a:gd name="connsiteX1" fmla="*/ 106074 w 2618210"/>
                  <a:gd name="connsiteY1" fmla="*/ 0 h 636433"/>
                  <a:gd name="connsiteX2" fmla="*/ 2512136 w 2618210"/>
                  <a:gd name="connsiteY2" fmla="*/ 0 h 636433"/>
                  <a:gd name="connsiteX3" fmla="*/ 2618210 w 2618210"/>
                  <a:gd name="connsiteY3" fmla="*/ 106074 h 636433"/>
                  <a:gd name="connsiteX4" fmla="*/ 2618210 w 2618210"/>
                  <a:gd name="connsiteY4" fmla="*/ 530359 h 636433"/>
                  <a:gd name="connsiteX5" fmla="*/ 2512136 w 2618210"/>
                  <a:gd name="connsiteY5" fmla="*/ 636433 h 636433"/>
                  <a:gd name="connsiteX6" fmla="*/ 106074 w 2618210"/>
                  <a:gd name="connsiteY6" fmla="*/ 636433 h 636433"/>
                  <a:gd name="connsiteX7" fmla="*/ 0 w 2618210"/>
                  <a:gd name="connsiteY7" fmla="*/ 530359 h 636433"/>
                  <a:gd name="connsiteX8" fmla="*/ 0 w 2618210"/>
                  <a:gd name="connsiteY8" fmla="*/ 106074 h 6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210" h="636433">
                    <a:moveTo>
                      <a:pt x="0" y="106074"/>
                    </a:moveTo>
                    <a:cubicBezTo>
                      <a:pt x="0" y="47491"/>
                      <a:pt x="47491" y="0"/>
                      <a:pt x="106074" y="0"/>
                    </a:cubicBezTo>
                    <a:lnTo>
                      <a:pt x="2512136" y="0"/>
                    </a:lnTo>
                    <a:cubicBezTo>
                      <a:pt x="2570719" y="0"/>
                      <a:pt x="2618210" y="47491"/>
                      <a:pt x="2618210" y="106074"/>
                    </a:cubicBezTo>
                    <a:lnTo>
                      <a:pt x="2618210" y="530359"/>
                    </a:lnTo>
                    <a:cubicBezTo>
                      <a:pt x="2618210" y="588942"/>
                      <a:pt x="2570719" y="636433"/>
                      <a:pt x="2512136" y="636433"/>
                    </a:cubicBezTo>
                    <a:lnTo>
                      <a:pt x="106074" y="636433"/>
                    </a:lnTo>
                    <a:cubicBezTo>
                      <a:pt x="47491" y="636433"/>
                      <a:pt x="0" y="588942"/>
                      <a:pt x="0" y="530359"/>
                    </a:cubicBezTo>
                    <a:lnTo>
                      <a:pt x="0" y="106074"/>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48" tIns="65358" rIns="99648" bIns="65358" numCol="1" spcCol="1270" anchor="ctr" anchorCtr="0">
                <a:noAutofit/>
              </a:bodyPr>
              <a:lstStyle/>
              <a:p>
                <a:pPr lvl="0" algn="ctr" defTabSz="800100">
                  <a:lnSpc>
                    <a:spcPct val="90000"/>
                  </a:lnSpc>
                  <a:spcBef>
                    <a:spcPct val="0"/>
                  </a:spcBef>
                  <a:spcAft>
                    <a:spcPct val="35000"/>
                  </a:spcAft>
                </a:pPr>
                <a:r>
                  <a:rPr lang="en-AU" sz="1800" kern="1200" dirty="0"/>
                  <a:t>Personal comments </a:t>
                </a:r>
              </a:p>
            </p:txBody>
          </p:sp>
          <p:sp>
            <p:nvSpPr>
              <p:cNvPr id="13" name="Freeform 12"/>
              <p:cNvSpPr/>
              <p:nvPr/>
            </p:nvSpPr>
            <p:spPr>
              <a:xfrm>
                <a:off x="3661818" y="3316352"/>
                <a:ext cx="4654597" cy="509148"/>
              </a:xfrm>
              <a:custGeom>
                <a:avLst/>
                <a:gdLst>
                  <a:gd name="connsiteX0" fmla="*/ 84860 w 509147"/>
                  <a:gd name="connsiteY0" fmla="*/ 0 h 4654597"/>
                  <a:gd name="connsiteX1" fmla="*/ 424287 w 509147"/>
                  <a:gd name="connsiteY1" fmla="*/ 0 h 4654597"/>
                  <a:gd name="connsiteX2" fmla="*/ 509147 w 509147"/>
                  <a:gd name="connsiteY2" fmla="*/ 84860 h 4654597"/>
                  <a:gd name="connsiteX3" fmla="*/ 509147 w 509147"/>
                  <a:gd name="connsiteY3" fmla="*/ 4654597 h 4654597"/>
                  <a:gd name="connsiteX4" fmla="*/ 509147 w 509147"/>
                  <a:gd name="connsiteY4" fmla="*/ 4654597 h 4654597"/>
                  <a:gd name="connsiteX5" fmla="*/ 0 w 509147"/>
                  <a:gd name="connsiteY5" fmla="*/ 4654597 h 4654597"/>
                  <a:gd name="connsiteX6" fmla="*/ 0 w 509147"/>
                  <a:gd name="connsiteY6" fmla="*/ 4654597 h 4654597"/>
                  <a:gd name="connsiteX7" fmla="*/ 0 w 509147"/>
                  <a:gd name="connsiteY7" fmla="*/ 84860 h 4654597"/>
                  <a:gd name="connsiteX8" fmla="*/ 84860 w 509147"/>
                  <a:gd name="connsiteY8" fmla="*/ 0 h 465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47" h="4654597">
                    <a:moveTo>
                      <a:pt x="509147" y="775789"/>
                    </a:moveTo>
                    <a:lnTo>
                      <a:pt x="509147" y="3878808"/>
                    </a:lnTo>
                    <a:cubicBezTo>
                      <a:pt x="509147" y="4307263"/>
                      <a:pt x="504991" y="4654592"/>
                      <a:pt x="499865" y="4654592"/>
                    </a:cubicBezTo>
                    <a:lnTo>
                      <a:pt x="0" y="4654592"/>
                    </a:lnTo>
                    <a:lnTo>
                      <a:pt x="0" y="4654592"/>
                    </a:lnTo>
                    <a:lnTo>
                      <a:pt x="0" y="5"/>
                    </a:lnTo>
                    <a:lnTo>
                      <a:pt x="0" y="5"/>
                    </a:lnTo>
                    <a:lnTo>
                      <a:pt x="499865" y="5"/>
                    </a:lnTo>
                    <a:cubicBezTo>
                      <a:pt x="504991" y="5"/>
                      <a:pt x="509147" y="347334"/>
                      <a:pt x="509147" y="77578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8679" rIns="272504" bIns="148682" numCol="1" spcCol="1270" anchor="ctr" anchorCtr="0">
                <a:noAutofit/>
              </a:bodyPr>
              <a:lstStyle/>
              <a:p>
                <a:pPr marL="171450" lvl="1" indent="-171450" algn="l" defTabSz="533400">
                  <a:lnSpc>
                    <a:spcPct val="90000"/>
                  </a:lnSpc>
                  <a:spcBef>
                    <a:spcPct val="0"/>
                  </a:spcBef>
                  <a:spcAft>
                    <a:spcPct val="15000"/>
                  </a:spcAft>
                  <a:buFont typeface="Arial" panose="020B0604020202020204" pitchFamily="34" charset="0"/>
                  <a:buChar char="•"/>
                </a:pPr>
                <a:r>
                  <a:rPr lang="en-AU" sz="1400" kern="1200" dirty="0"/>
                  <a:t>Start with </a:t>
                </a:r>
                <a:r>
                  <a:rPr lang="en-AU" sz="1400" dirty="0"/>
                  <a:t>strengths</a:t>
                </a:r>
                <a:endParaRPr lang="en-AU" sz="1400" kern="1200" dirty="0"/>
              </a:p>
              <a:p>
                <a:pPr marL="171450" lvl="1" indent="-171450" algn="l" defTabSz="533400">
                  <a:lnSpc>
                    <a:spcPct val="90000"/>
                  </a:lnSpc>
                  <a:spcBef>
                    <a:spcPct val="0"/>
                  </a:spcBef>
                  <a:spcAft>
                    <a:spcPct val="15000"/>
                  </a:spcAft>
                  <a:buFont typeface="Arial" panose="020B0604020202020204" pitchFamily="34" charset="0"/>
                  <a:buChar char="•"/>
                </a:pPr>
                <a:r>
                  <a:rPr lang="en-AU" sz="1400" dirty="0"/>
                  <a:t>Focus on </a:t>
                </a:r>
                <a:r>
                  <a:rPr lang="en-AU" sz="1400" kern="1200" dirty="0"/>
                  <a:t>improvements</a:t>
                </a:r>
              </a:p>
            </p:txBody>
          </p:sp>
          <p:sp>
            <p:nvSpPr>
              <p:cNvPr id="14" name="Freeform 13"/>
              <p:cNvSpPr/>
              <p:nvPr/>
            </p:nvSpPr>
            <p:spPr>
              <a:xfrm>
                <a:off x="1043608" y="3252708"/>
                <a:ext cx="2618210" cy="636433"/>
              </a:xfrm>
              <a:custGeom>
                <a:avLst/>
                <a:gdLst>
                  <a:gd name="connsiteX0" fmla="*/ 0 w 2618210"/>
                  <a:gd name="connsiteY0" fmla="*/ 106074 h 636433"/>
                  <a:gd name="connsiteX1" fmla="*/ 106074 w 2618210"/>
                  <a:gd name="connsiteY1" fmla="*/ 0 h 636433"/>
                  <a:gd name="connsiteX2" fmla="*/ 2512136 w 2618210"/>
                  <a:gd name="connsiteY2" fmla="*/ 0 h 636433"/>
                  <a:gd name="connsiteX3" fmla="*/ 2618210 w 2618210"/>
                  <a:gd name="connsiteY3" fmla="*/ 106074 h 636433"/>
                  <a:gd name="connsiteX4" fmla="*/ 2618210 w 2618210"/>
                  <a:gd name="connsiteY4" fmla="*/ 530359 h 636433"/>
                  <a:gd name="connsiteX5" fmla="*/ 2512136 w 2618210"/>
                  <a:gd name="connsiteY5" fmla="*/ 636433 h 636433"/>
                  <a:gd name="connsiteX6" fmla="*/ 106074 w 2618210"/>
                  <a:gd name="connsiteY6" fmla="*/ 636433 h 636433"/>
                  <a:gd name="connsiteX7" fmla="*/ 0 w 2618210"/>
                  <a:gd name="connsiteY7" fmla="*/ 530359 h 636433"/>
                  <a:gd name="connsiteX8" fmla="*/ 0 w 2618210"/>
                  <a:gd name="connsiteY8" fmla="*/ 106074 h 6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210" h="636433">
                    <a:moveTo>
                      <a:pt x="0" y="106074"/>
                    </a:moveTo>
                    <a:cubicBezTo>
                      <a:pt x="0" y="47491"/>
                      <a:pt x="47491" y="0"/>
                      <a:pt x="106074" y="0"/>
                    </a:cubicBezTo>
                    <a:lnTo>
                      <a:pt x="2512136" y="0"/>
                    </a:lnTo>
                    <a:cubicBezTo>
                      <a:pt x="2570719" y="0"/>
                      <a:pt x="2618210" y="47491"/>
                      <a:pt x="2618210" y="106074"/>
                    </a:cubicBezTo>
                    <a:lnTo>
                      <a:pt x="2618210" y="530359"/>
                    </a:lnTo>
                    <a:cubicBezTo>
                      <a:pt x="2618210" y="588942"/>
                      <a:pt x="2570719" y="636433"/>
                      <a:pt x="2512136" y="636433"/>
                    </a:cubicBezTo>
                    <a:lnTo>
                      <a:pt x="106074" y="636433"/>
                    </a:lnTo>
                    <a:cubicBezTo>
                      <a:pt x="47491" y="636433"/>
                      <a:pt x="0" y="588942"/>
                      <a:pt x="0" y="530359"/>
                    </a:cubicBezTo>
                    <a:lnTo>
                      <a:pt x="0" y="106074"/>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48" tIns="65358" rIns="99648" bIns="65358" numCol="1" spcCol="1270" anchor="ctr" anchorCtr="0">
                <a:noAutofit/>
              </a:bodyPr>
              <a:lstStyle/>
              <a:p>
                <a:pPr lvl="0" algn="ctr" defTabSz="800100">
                  <a:lnSpc>
                    <a:spcPct val="90000"/>
                  </a:lnSpc>
                  <a:spcBef>
                    <a:spcPct val="0"/>
                  </a:spcBef>
                  <a:spcAft>
                    <a:spcPct val="35000"/>
                  </a:spcAft>
                </a:pPr>
                <a:r>
                  <a:rPr lang="en-AU" sz="1800" kern="1200" dirty="0"/>
                  <a:t>A strong focus on negativity</a:t>
                </a:r>
              </a:p>
            </p:txBody>
          </p:sp>
          <p:sp>
            <p:nvSpPr>
              <p:cNvPr id="15" name="Freeform 14"/>
              <p:cNvSpPr/>
              <p:nvPr/>
            </p:nvSpPr>
            <p:spPr>
              <a:xfrm>
                <a:off x="3661818" y="3984608"/>
                <a:ext cx="4654597" cy="509148"/>
              </a:xfrm>
              <a:custGeom>
                <a:avLst/>
                <a:gdLst>
                  <a:gd name="connsiteX0" fmla="*/ 84860 w 509147"/>
                  <a:gd name="connsiteY0" fmla="*/ 0 h 4654597"/>
                  <a:gd name="connsiteX1" fmla="*/ 424287 w 509147"/>
                  <a:gd name="connsiteY1" fmla="*/ 0 h 4654597"/>
                  <a:gd name="connsiteX2" fmla="*/ 509147 w 509147"/>
                  <a:gd name="connsiteY2" fmla="*/ 84860 h 4654597"/>
                  <a:gd name="connsiteX3" fmla="*/ 509147 w 509147"/>
                  <a:gd name="connsiteY3" fmla="*/ 4654597 h 4654597"/>
                  <a:gd name="connsiteX4" fmla="*/ 509147 w 509147"/>
                  <a:gd name="connsiteY4" fmla="*/ 4654597 h 4654597"/>
                  <a:gd name="connsiteX5" fmla="*/ 0 w 509147"/>
                  <a:gd name="connsiteY5" fmla="*/ 4654597 h 4654597"/>
                  <a:gd name="connsiteX6" fmla="*/ 0 w 509147"/>
                  <a:gd name="connsiteY6" fmla="*/ 4654597 h 4654597"/>
                  <a:gd name="connsiteX7" fmla="*/ 0 w 509147"/>
                  <a:gd name="connsiteY7" fmla="*/ 84860 h 4654597"/>
                  <a:gd name="connsiteX8" fmla="*/ 84860 w 509147"/>
                  <a:gd name="connsiteY8" fmla="*/ 0 h 465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47" h="4654597">
                    <a:moveTo>
                      <a:pt x="509147" y="775789"/>
                    </a:moveTo>
                    <a:lnTo>
                      <a:pt x="509147" y="3878808"/>
                    </a:lnTo>
                    <a:cubicBezTo>
                      <a:pt x="509147" y="4307263"/>
                      <a:pt x="504991" y="4654592"/>
                      <a:pt x="499865" y="4654592"/>
                    </a:cubicBezTo>
                    <a:lnTo>
                      <a:pt x="0" y="4654592"/>
                    </a:lnTo>
                    <a:lnTo>
                      <a:pt x="0" y="4654592"/>
                    </a:lnTo>
                    <a:lnTo>
                      <a:pt x="0" y="5"/>
                    </a:lnTo>
                    <a:lnTo>
                      <a:pt x="0" y="5"/>
                    </a:lnTo>
                    <a:lnTo>
                      <a:pt x="499865" y="5"/>
                    </a:lnTo>
                    <a:cubicBezTo>
                      <a:pt x="504991" y="5"/>
                      <a:pt x="509147" y="347334"/>
                      <a:pt x="509147" y="77578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8680" rIns="272504" bIns="148681" numCol="1" spcCol="1270" anchor="ctr" anchorCtr="0">
                <a:noAutofit/>
              </a:bodyPr>
              <a:lstStyle/>
              <a:p>
                <a:pPr marL="114300" lvl="1" indent="-114300" defTabSz="533400">
                  <a:lnSpc>
                    <a:spcPct val="90000"/>
                  </a:lnSpc>
                  <a:spcAft>
                    <a:spcPct val="15000"/>
                  </a:spcAft>
                  <a:buChar char="••"/>
                </a:pPr>
                <a:r>
                  <a:rPr lang="en-AU" sz="1400" kern="1200" dirty="0"/>
                  <a:t>Use language that starts with "I…" e.g. "I think that</a:t>
                </a:r>
                <a:r>
                  <a:rPr lang="en-AU" sz="1400" dirty="0"/>
                  <a:t>…" or "I felt that…" </a:t>
                </a:r>
                <a:r>
                  <a:rPr lang="en-AU" sz="1400" kern="1200" dirty="0"/>
                  <a:t>rather than "You have…"</a:t>
                </a:r>
              </a:p>
            </p:txBody>
          </p:sp>
          <p:sp>
            <p:nvSpPr>
              <p:cNvPr id="16" name="Freeform 15"/>
              <p:cNvSpPr/>
              <p:nvPr/>
            </p:nvSpPr>
            <p:spPr>
              <a:xfrm>
                <a:off x="1043608" y="3920963"/>
                <a:ext cx="2618210" cy="636433"/>
              </a:xfrm>
              <a:custGeom>
                <a:avLst/>
                <a:gdLst>
                  <a:gd name="connsiteX0" fmla="*/ 0 w 2618210"/>
                  <a:gd name="connsiteY0" fmla="*/ 106074 h 636433"/>
                  <a:gd name="connsiteX1" fmla="*/ 106074 w 2618210"/>
                  <a:gd name="connsiteY1" fmla="*/ 0 h 636433"/>
                  <a:gd name="connsiteX2" fmla="*/ 2512136 w 2618210"/>
                  <a:gd name="connsiteY2" fmla="*/ 0 h 636433"/>
                  <a:gd name="connsiteX3" fmla="*/ 2618210 w 2618210"/>
                  <a:gd name="connsiteY3" fmla="*/ 106074 h 636433"/>
                  <a:gd name="connsiteX4" fmla="*/ 2618210 w 2618210"/>
                  <a:gd name="connsiteY4" fmla="*/ 530359 h 636433"/>
                  <a:gd name="connsiteX5" fmla="*/ 2512136 w 2618210"/>
                  <a:gd name="connsiteY5" fmla="*/ 636433 h 636433"/>
                  <a:gd name="connsiteX6" fmla="*/ 106074 w 2618210"/>
                  <a:gd name="connsiteY6" fmla="*/ 636433 h 636433"/>
                  <a:gd name="connsiteX7" fmla="*/ 0 w 2618210"/>
                  <a:gd name="connsiteY7" fmla="*/ 530359 h 636433"/>
                  <a:gd name="connsiteX8" fmla="*/ 0 w 2618210"/>
                  <a:gd name="connsiteY8" fmla="*/ 106074 h 6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210" h="636433">
                    <a:moveTo>
                      <a:pt x="0" y="106074"/>
                    </a:moveTo>
                    <a:cubicBezTo>
                      <a:pt x="0" y="47491"/>
                      <a:pt x="47491" y="0"/>
                      <a:pt x="106074" y="0"/>
                    </a:cubicBezTo>
                    <a:lnTo>
                      <a:pt x="2512136" y="0"/>
                    </a:lnTo>
                    <a:cubicBezTo>
                      <a:pt x="2570719" y="0"/>
                      <a:pt x="2618210" y="47491"/>
                      <a:pt x="2618210" y="106074"/>
                    </a:cubicBezTo>
                    <a:lnTo>
                      <a:pt x="2618210" y="530359"/>
                    </a:lnTo>
                    <a:cubicBezTo>
                      <a:pt x="2618210" y="588942"/>
                      <a:pt x="2570719" y="636433"/>
                      <a:pt x="2512136" y="636433"/>
                    </a:cubicBezTo>
                    <a:lnTo>
                      <a:pt x="106074" y="636433"/>
                    </a:lnTo>
                    <a:cubicBezTo>
                      <a:pt x="47491" y="636433"/>
                      <a:pt x="0" y="588942"/>
                      <a:pt x="0" y="530359"/>
                    </a:cubicBezTo>
                    <a:lnTo>
                      <a:pt x="0" y="106074"/>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48" tIns="65358" rIns="99648" bIns="65358" numCol="1" spcCol="1270" anchor="ctr" anchorCtr="0">
                <a:noAutofit/>
              </a:bodyPr>
              <a:lstStyle/>
              <a:p>
                <a:pPr lvl="0" algn="ctr" defTabSz="800100">
                  <a:lnSpc>
                    <a:spcPct val="90000"/>
                  </a:lnSpc>
                  <a:spcBef>
                    <a:spcPct val="0"/>
                  </a:spcBef>
                  <a:spcAft>
                    <a:spcPct val="35000"/>
                  </a:spcAft>
                </a:pPr>
                <a:r>
                  <a:rPr lang="en-AU" sz="1800" kern="1200" dirty="0"/>
                  <a:t>Accusation</a:t>
                </a:r>
              </a:p>
            </p:txBody>
          </p:sp>
          <p:sp>
            <p:nvSpPr>
              <p:cNvPr id="17" name="Freeform 16"/>
              <p:cNvSpPr/>
              <p:nvPr/>
            </p:nvSpPr>
            <p:spPr>
              <a:xfrm>
                <a:off x="3661818" y="4652862"/>
                <a:ext cx="4654597" cy="509148"/>
              </a:xfrm>
              <a:custGeom>
                <a:avLst/>
                <a:gdLst>
                  <a:gd name="connsiteX0" fmla="*/ 84860 w 509147"/>
                  <a:gd name="connsiteY0" fmla="*/ 0 h 4654597"/>
                  <a:gd name="connsiteX1" fmla="*/ 424287 w 509147"/>
                  <a:gd name="connsiteY1" fmla="*/ 0 h 4654597"/>
                  <a:gd name="connsiteX2" fmla="*/ 509147 w 509147"/>
                  <a:gd name="connsiteY2" fmla="*/ 84860 h 4654597"/>
                  <a:gd name="connsiteX3" fmla="*/ 509147 w 509147"/>
                  <a:gd name="connsiteY3" fmla="*/ 4654597 h 4654597"/>
                  <a:gd name="connsiteX4" fmla="*/ 509147 w 509147"/>
                  <a:gd name="connsiteY4" fmla="*/ 4654597 h 4654597"/>
                  <a:gd name="connsiteX5" fmla="*/ 0 w 509147"/>
                  <a:gd name="connsiteY5" fmla="*/ 4654597 h 4654597"/>
                  <a:gd name="connsiteX6" fmla="*/ 0 w 509147"/>
                  <a:gd name="connsiteY6" fmla="*/ 4654597 h 4654597"/>
                  <a:gd name="connsiteX7" fmla="*/ 0 w 509147"/>
                  <a:gd name="connsiteY7" fmla="*/ 84860 h 4654597"/>
                  <a:gd name="connsiteX8" fmla="*/ 84860 w 509147"/>
                  <a:gd name="connsiteY8" fmla="*/ 0 h 465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47" h="4654597">
                    <a:moveTo>
                      <a:pt x="509147" y="775789"/>
                    </a:moveTo>
                    <a:lnTo>
                      <a:pt x="509147" y="3878808"/>
                    </a:lnTo>
                    <a:cubicBezTo>
                      <a:pt x="509147" y="4307263"/>
                      <a:pt x="504991" y="4654592"/>
                      <a:pt x="499865" y="4654592"/>
                    </a:cubicBezTo>
                    <a:lnTo>
                      <a:pt x="0" y="4654592"/>
                    </a:lnTo>
                    <a:lnTo>
                      <a:pt x="0" y="4654592"/>
                    </a:lnTo>
                    <a:lnTo>
                      <a:pt x="0" y="5"/>
                    </a:lnTo>
                    <a:lnTo>
                      <a:pt x="0" y="5"/>
                    </a:lnTo>
                    <a:lnTo>
                      <a:pt x="499865" y="5"/>
                    </a:lnTo>
                    <a:cubicBezTo>
                      <a:pt x="504991" y="5"/>
                      <a:pt x="509147" y="347334"/>
                      <a:pt x="509147" y="77578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8680" rIns="272504" bIns="148681" numCol="1" spcCol="1270" anchor="ctr" anchorCtr="0">
                <a:noAutofit/>
              </a:bodyPr>
              <a:lstStyle/>
              <a:p>
                <a:pPr marL="114300" lvl="1" indent="-114300" algn="l" defTabSz="533400">
                  <a:lnSpc>
                    <a:spcPct val="90000"/>
                  </a:lnSpc>
                  <a:spcBef>
                    <a:spcPct val="0"/>
                  </a:spcBef>
                  <a:spcAft>
                    <a:spcPct val="15000"/>
                  </a:spcAft>
                  <a:buChar char="••"/>
                </a:pPr>
                <a:r>
                  <a:rPr lang="en-AU" sz="1400" kern="1200" dirty="0"/>
                  <a:t>Keep feedback targeted to avoid overloading the team with information</a:t>
                </a:r>
              </a:p>
            </p:txBody>
          </p:sp>
          <p:sp>
            <p:nvSpPr>
              <p:cNvPr id="18" name="Freeform 17"/>
              <p:cNvSpPr/>
              <p:nvPr/>
            </p:nvSpPr>
            <p:spPr>
              <a:xfrm>
                <a:off x="1043608" y="4589219"/>
                <a:ext cx="2618210" cy="636433"/>
              </a:xfrm>
              <a:custGeom>
                <a:avLst/>
                <a:gdLst>
                  <a:gd name="connsiteX0" fmla="*/ 0 w 2618210"/>
                  <a:gd name="connsiteY0" fmla="*/ 106074 h 636433"/>
                  <a:gd name="connsiteX1" fmla="*/ 106074 w 2618210"/>
                  <a:gd name="connsiteY1" fmla="*/ 0 h 636433"/>
                  <a:gd name="connsiteX2" fmla="*/ 2512136 w 2618210"/>
                  <a:gd name="connsiteY2" fmla="*/ 0 h 636433"/>
                  <a:gd name="connsiteX3" fmla="*/ 2618210 w 2618210"/>
                  <a:gd name="connsiteY3" fmla="*/ 106074 h 636433"/>
                  <a:gd name="connsiteX4" fmla="*/ 2618210 w 2618210"/>
                  <a:gd name="connsiteY4" fmla="*/ 530359 h 636433"/>
                  <a:gd name="connsiteX5" fmla="*/ 2512136 w 2618210"/>
                  <a:gd name="connsiteY5" fmla="*/ 636433 h 636433"/>
                  <a:gd name="connsiteX6" fmla="*/ 106074 w 2618210"/>
                  <a:gd name="connsiteY6" fmla="*/ 636433 h 636433"/>
                  <a:gd name="connsiteX7" fmla="*/ 0 w 2618210"/>
                  <a:gd name="connsiteY7" fmla="*/ 530359 h 636433"/>
                  <a:gd name="connsiteX8" fmla="*/ 0 w 2618210"/>
                  <a:gd name="connsiteY8" fmla="*/ 106074 h 6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210" h="636433">
                    <a:moveTo>
                      <a:pt x="0" y="106074"/>
                    </a:moveTo>
                    <a:cubicBezTo>
                      <a:pt x="0" y="47491"/>
                      <a:pt x="47491" y="0"/>
                      <a:pt x="106074" y="0"/>
                    </a:cubicBezTo>
                    <a:lnTo>
                      <a:pt x="2512136" y="0"/>
                    </a:lnTo>
                    <a:cubicBezTo>
                      <a:pt x="2570719" y="0"/>
                      <a:pt x="2618210" y="47491"/>
                      <a:pt x="2618210" y="106074"/>
                    </a:cubicBezTo>
                    <a:lnTo>
                      <a:pt x="2618210" y="530359"/>
                    </a:lnTo>
                    <a:cubicBezTo>
                      <a:pt x="2618210" y="588942"/>
                      <a:pt x="2570719" y="636433"/>
                      <a:pt x="2512136" y="636433"/>
                    </a:cubicBezTo>
                    <a:lnTo>
                      <a:pt x="106074" y="636433"/>
                    </a:lnTo>
                    <a:cubicBezTo>
                      <a:pt x="47491" y="636433"/>
                      <a:pt x="0" y="588942"/>
                      <a:pt x="0" y="530359"/>
                    </a:cubicBezTo>
                    <a:lnTo>
                      <a:pt x="0" y="106074"/>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48" tIns="65358" rIns="99648" bIns="65358" numCol="1" spcCol="1270" anchor="ctr" anchorCtr="0">
                <a:noAutofit/>
              </a:bodyPr>
              <a:lstStyle/>
              <a:p>
                <a:pPr lvl="0" algn="ctr" defTabSz="800100">
                  <a:lnSpc>
                    <a:spcPct val="90000"/>
                  </a:lnSpc>
                  <a:spcBef>
                    <a:spcPct val="0"/>
                  </a:spcBef>
                  <a:spcAft>
                    <a:spcPct val="35000"/>
                  </a:spcAft>
                </a:pPr>
                <a:r>
                  <a:rPr lang="en-AU" sz="1800" kern="1200" dirty="0"/>
                  <a:t>Feedback overload</a:t>
                </a:r>
              </a:p>
            </p:txBody>
          </p:sp>
        </p:grpSp>
        <p:sp>
          <p:nvSpPr>
            <p:cNvPr id="8" name="TextBox 7"/>
            <p:cNvSpPr txBox="1"/>
            <p:nvPr/>
          </p:nvSpPr>
          <p:spPr>
            <a:xfrm>
              <a:off x="3428153" y="1490448"/>
              <a:ext cx="4752528" cy="325881"/>
            </a:xfrm>
            <a:prstGeom prst="rect">
              <a:avLst/>
            </a:prstGeom>
            <a:noFill/>
          </p:spPr>
          <p:txBody>
            <a:bodyPr wrap="square" rtlCol="0">
              <a:spAutoFit/>
            </a:bodyPr>
            <a:lstStyle/>
            <a:p>
              <a:pPr algn="ctr"/>
              <a:r>
                <a:rPr lang="en-AU" sz="1600" b="1" dirty="0"/>
                <a:t>Tips</a:t>
              </a:r>
            </a:p>
          </p:txBody>
        </p:sp>
      </p:grpSp>
    </p:spTree>
    <p:extLst>
      <p:ext uri="{BB962C8B-B14F-4D97-AF65-F5344CB8AC3E}">
        <p14:creationId xmlns:p14="http://schemas.microsoft.com/office/powerpoint/2010/main" val="301615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300"/>
              </a:spcBef>
              <a:spcAft>
                <a:spcPts val="300"/>
              </a:spcAft>
            </a:pPr>
            <a:r>
              <a:rPr lang="en-AU" dirty="0">
                <a:latin typeface="+mj-lt"/>
              </a:rPr>
              <a:t>Providing feedback</a:t>
            </a:r>
            <a:br>
              <a:rPr lang="en-AU" sz="1800" dirty="0">
                <a:latin typeface="+mj-lt"/>
              </a:rPr>
            </a:br>
            <a:br>
              <a:rPr lang="en-AU" sz="1800" dirty="0">
                <a:latin typeface="+mj-lt"/>
              </a:rPr>
            </a:br>
            <a:r>
              <a:rPr lang="en-AU" sz="1800" dirty="0"/>
              <a:t>Depending on the content of the discussion, feedback can be delivered informally or formally. </a:t>
            </a:r>
            <a:br>
              <a:rPr lang="en-AU" sz="1800" dirty="0">
                <a:solidFill>
                  <a:schemeClr val="accent5"/>
                </a:solidFill>
              </a:rPr>
            </a:br>
            <a:r>
              <a:rPr lang="en-AU" sz="1600" b="0" dirty="0">
                <a:solidFill>
                  <a:schemeClr val="accent5"/>
                </a:solidFill>
              </a:rPr>
              <a:t>Providing feedback can be informal or formal. The method will depend on what is being discussed and in what context. </a:t>
            </a:r>
            <a:br>
              <a:rPr lang="en-AU" sz="1600" b="0" dirty="0">
                <a:solidFill>
                  <a:schemeClr val="accent5"/>
                </a:solidFill>
              </a:rPr>
            </a:br>
            <a:r>
              <a:rPr lang="en-AU" sz="1600" b="0" dirty="0">
                <a:solidFill>
                  <a:schemeClr val="accent5"/>
                </a:solidFill>
              </a:rPr>
              <a:t>Examples of informal and formal feedback during the Team Around the Learner approach are provided below: </a:t>
            </a:r>
            <a:br>
              <a:rPr lang="en-AU" sz="1800" dirty="0">
                <a:solidFill>
                  <a:schemeClr val="accent5"/>
                </a:solidFill>
              </a:rPr>
            </a:br>
            <a:endParaRPr lang="en-AU" sz="1800" dirty="0">
              <a:solidFill>
                <a:schemeClr val="accent5"/>
              </a:solidFill>
              <a:latin typeface="+mj-lt"/>
            </a:endParaRPr>
          </a:p>
        </p:txBody>
      </p:sp>
      <p:sp>
        <p:nvSpPr>
          <p:cNvPr id="3" name="Content Placeholder 2"/>
          <p:cNvSpPr>
            <a:spLocks noGrp="1"/>
          </p:cNvSpPr>
          <p:nvPr>
            <p:ph idx="1"/>
          </p:nvPr>
        </p:nvSpPr>
        <p:spPr>
          <a:xfrm>
            <a:off x="323851" y="2180492"/>
            <a:ext cx="8461374" cy="3948846"/>
          </a:xfrm>
        </p:spPr>
        <p:txBody>
          <a:bodyPr/>
          <a:lstStyle/>
          <a:p>
            <a:endParaRPr lang="en-AU" dirty="0"/>
          </a:p>
          <a:p>
            <a:endParaRPr lang="en-AU" dirty="0"/>
          </a:p>
          <a:p>
            <a:endParaRPr lang="en-AU" dirty="0"/>
          </a:p>
        </p:txBody>
      </p:sp>
      <p:pic>
        <p:nvPicPr>
          <p:cNvPr id="4" name="Picture 3"/>
          <p:cNvPicPr>
            <a:picLocks noChangeAspect="1"/>
          </p:cNvPicPr>
          <p:nvPr/>
        </p:nvPicPr>
        <p:blipFill>
          <a:blip r:embed="rId2"/>
          <a:stretch>
            <a:fillRect/>
          </a:stretch>
        </p:blipFill>
        <p:spPr>
          <a:xfrm>
            <a:off x="323851" y="2140012"/>
            <a:ext cx="8608298" cy="4029805"/>
          </a:xfrm>
          <a:prstGeom prst="rect">
            <a:avLst/>
          </a:prstGeom>
        </p:spPr>
      </p:pic>
    </p:spTree>
    <p:extLst>
      <p:ext uri="{BB962C8B-B14F-4D97-AF65-F5344CB8AC3E}">
        <p14:creationId xmlns:p14="http://schemas.microsoft.com/office/powerpoint/2010/main" val="3917223786"/>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2.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7B1324-A69B-4756-BD6F-542FACFB5529}">
  <ds:schemaRefs>
    <ds:schemaRef ds:uri="http://schemas.openxmlformats.org/package/2006/metadata/core-properties"/>
    <ds:schemaRef ds:uri="http://purl.org/dc/dcmitype/"/>
    <ds:schemaRef ds:uri="http://purl.org/dc/elements/1.1/"/>
    <ds:schemaRef ds:uri="http://schemas.microsoft.com/sharepoint/v3"/>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3A218DE2-265C-42C4-8383-5E1D350D06B2}"/>
</file>

<file path=customXml/itemProps3.xml><?xml version="1.0" encoding="utf-8"?>
<ds:datastoreItem xmlns:ds="http://schemas.openxmlformats.org/officeDocument/2006/customXml" ds:itemID="{3A17AAFD-F2CA-4C74-B9A7-364DFB6A43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 State mm</Template>
  <TotalTime>1636</TotalTime>
  <Words>1622</Words>
  <Application>Microsoft Office PowerPoint</Application>
  <PresentationFormat>On-screen Show (4:3)</PresentationFormat>
  <Paragraphs>179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.AppleSystemUIFont</vt:lpstr>
      <vt:lpstr>Arial</vt:lpstr>
      <vt:lpstr>Calibri</vt:lpstr>
      <vt:lpstr>Courier New</vt:lpstr>
      <vt:lpstr>Times New Roman</vt:lpstr>
      <vt:lpstr>Office Theme</vt:lpstr>
      <vt:lpstr>PowerPoint Presentation</vt:lpstr>
      <vt:lpstr> </vt:lpstr>
      <vt:lpstr>Working collaboratively as a part of the learner’s support team</vt:lpstr>
      <vt:lpstr>Working collaboratively as a part of the learner’s support team</vt:lpstr>
      <vt:lpstr>Understanding the role of feedback</vt:lpstr>
      <vt:lpstr>Maximising the impact of feedback   For feedback to be effective, there are a number of forms that it should take.  </vt:lpstr>
      <vt:lpstr>Providing feedback</vt:lpstr>
      <vt:lpstr>Providing feedback   Depending on the situation, providing feedback can be challenging. Below are some commonly faced stumbling blocks and tips on how to overcome them. </vt:lpstr>
      <vt:lpstr>Providing feedback  Depending on the content of the discussion, feedback can be delivered informally or formally.  Providing feedback can be informal or formal. The method will depend on what is being discussed and in what context.  Examples of informal and formal feedback during the Team Around the Learner approach are provided below:  </vt:lpstr>
      <vt:lpstr>Providing Feedback </vt:lpstr>
      <vt:lpstr>Receiving Feedback </vt:lpstr>
      <vt:lpstr>Receiving feedback   It is important to practice self-reflection to continuously improve the way each team member conducts themselves.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Eddy, Christine J</cp:lastModifiedBy>
  <cp:revision>177</cp:revision>
  <dcterms:created xsi:type="dcterms:W3CDTF">2017-08-18T01:53:25Z</dcterms:created>
  <dcterms:modified xsi:type="dcterms:W3CDTF">2019-11-04T22:26:14Z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