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90" r:id="rId5"/>
    <p:sldId id="258" r:id="rId6"/>
    <p:sldId id="287" r:id="rId7"/>
    <p:sldId id="291" r:id="rId8"/>
    <p:sldId id="292" r:id="rId9"/>
    <p:sldId id="293" r:id="rId10"/>
    <p:sldId id="294" r:id="rId11"/>
    <p:sldId id="295" r:id="rId12"/>
    <p:sldId id="303" r:id="rId13"/>
    <p:sldId id="305" r:id="rId14"/>
    <p:sldId id="296" r:id="rId15"/>
    <p:sldId id="302" r:id="rId16"/>
    <p:sldId id="297" r:id="rId17"/>
    <p:sldId id="298" r:id="rId18"/>
    <p:sldId id="29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77ACCD"/>
    <a:srgbClr val="767171"/>
    <a:srgbClr val="B1059D"/>
    <a:srgbClr val="F7E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varScale="1">
        <p:scale>
          <a:sx n="104" d="100"/>
          <a:sy n="104" d="100"/>
        </p:scale>
        <p:origin x="20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06BF9-F44A-4B4B-82A9-BA093517C6A6}"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AU"/>
        </a:p>
      </dgm:t>
    </dgm:pt>
    <dgm:pt modelId="{B9BB592D-F710-465A-ABCE-7C182EEA07DF}">
      <dgm:prSet phldrT="[Text]"/>
      <dgm:spPr>
        <a:solidFill>
          <a:srgbClr val="77ACCD"/>
        </a:solidFill>
      </dgm:spPr>
      <dgm:t>
        <a:bodyPr/>
        <a:lstStyle/>
        <a:p>
          <a:r>
            <a:rPr lang="en-AU" dirty="0">
              <a:solidFill>
                <a:schemeClr val="tx2">
                  <a:lumMod val="95000"/>
                  <a:lumOff val="5000"/>
                </a:schemeClr>
              </a:solidFill>
            </a:rPr>
            <a:t>Principal</a:t>
          </a:r>
        </a:p>
      </dgm:t>
    </dgm:pt>
    <dgm:pt modelId="{6C7CE1DB-A25A-4CF7-9693-BDA96B21439C}" type="parTrans" cxnId="{EB3B2B15-13F2-4B7D-84DF-968BCC662500}">
      <dgm:prSet/>
      <dgm:spPr/>
      <dgm:t>
        <a:bodyPr/>
        <a:lstStyle/>
        <a:p>
          <a:endParaRPr lang="en-AU"/>
        </a:p>
      </dgm:t>
    </dgm:pt>
    <dgm:pt modelId="{5D9813E6-A755-4787-9926-419F263D216F}" type="sibTrans" cxnId="{EB3B2B15-13F2-4B7D-84DF-968BCC662500}">
      <dgm:prSet/>
      <dgm:spPr/>
      <dgm:t>
        <a:bodyPr/>
        <a:lstStyle/>
        <a:p>
          <a:endParaRPr lang="en-AU"/>
        </a:p>
      </dgm:t>
    </dgm:pt>
    <dgm:pt modelId="{9D71FCD9-994D-4001-AC23-5BFD107ADDC3}">
      <dgm:prSet phldrT="[Text]"/>
      <dgm:spPr>
        <a:solidFill>
          <a:srgbClr val="77ACCD"/>
        </a:solidFill>
      </dgm:spPr>
      <dgm:t>
        <a:bodyPr/>
        <a:lstStyle/>
        <a:p>
          <a:r>
            <a:rPr lang="en-AU" dirty="0">
              <a:solidFill>
                <a:schemeClr val="tx2">
                  <a:lumMod val="95000"/>
                  <a:lumOff val="5000"/>
                </a:schemeClr>
              </a:solidFill>
            </a:rPr>
            <a:t>Advocate</a:t>
          </a:r>
        </a:p>
      </dgm:t>
    </dgm:pt>
    <dgm:pt modelId="{1D70CC3F-EF60-47BE-9CA8-2518BD66F44B}" type="parTrans" cxnId="{5FF691AE-6B4A-4505-94C0-F1CD5B9F9BB0}">
      <dgm:prSet/>
      <dgm:spPr/>
      <dgm:t>
        <a:bodyPr/>
        <a:lstStyle/>
        <a:p>
          <a:endParaRPr lang="en-AU"/>
        </a:p>
      </dgm:t>
    </dgm:pt>
    <dgm:pt modelId="{544C9C0E-5C42-4DE2-91FD-94A7FFD510DA}" type="sibTrans" cxnId="{5FF691AE-6B4A-4505-94C0-F1CD5B9F9BB0}">
      <dgm:prSet/>
      <dgm:spPr/>
      <dgm:t>
        <a:bodyPr/>
        <a:lstStyle/>
        <a:p>
          <a:endParaRPr lang="en-AU"/>
        </a:p>
      </dgm:t>
    </dgm:pt>
    <dgm:pt modelId="{760A8E87-C654-436E-BB96-4867BC9273FB}">
      <dgm:prSet phldrT="[Text]"/>
      <dgm:spPr>
        <a:solidFill>
          <a:srgbClr val="77ACCD"/>
        </a:solidFill>
      </dgm:spPr>
      <dgm:t>
        <a:bodyPr/>
        <a:lstStyle/>
        <a:p>
          <a:r>
            <a:rPr lang="en-AU" dirty="0">
              <a:solidFill>
                <a:schemeClr val="accent1">
                  <a:lumMod val="10000"/>
                </a:schemeClr>
              </a:solidFill>
            </a:rPr>
            <a:t>Teacher</a:t>
          </a:r>
        </a:p>
      </dgm:t>
    </dgm:pt>
    <dgm:pt modelId="{C9A467B9-B8F1-4093-A061-5595107A63BF}" type="parTrans" cxnId="{61EEE502-F88B-4C83-806B-DD6EAFC7A79D}">
      <dgm:prSet/>
      <dgm:spPr/>
      <dgm:t>
        <a:bodyPr/>
        <a:lstStyle/>
        <a:p>
          <a:endParaRPr lang="en-AU"/>
        </a:p>
      </dgm:t>
    </dgm:pt>
    <dgm:pt modelId="{F881A3F1-9903-4BCE-B8EF-C950FD43A79D}" type="sibTrans" cxnId="{61EEE502-F88B-4C83-806B-DD6EAFC7A79D}">
      <dgm:prSet/>
      <dgm:spPr/>
      <dgm:t>
        <a:bodyPr/>
        <a:lstStyle/>
        <a:p>
          <a:endParaRPr lang="en-AU"/>
        </a:p>
      </dgm:t>
    </dgm:pt>
    <dgm:pt modelId="{0DF766E6-9950-4F54-BBF8-2B1B6895EC1A}">
      <dgm:prSet phldrT="[Text]"/>
      <dgm:spPr>
        <a:solidFill>
          <a:srgbClr val="77ACCD"/>
        </a:solidFill>
      </dgm:spPr>
      <dgm:t>
        <a:bodyPr/>
        <a:lstStyle/>
        <a:p>
          <a:r>
            <a:rPr lang="en-AU" dirty="0">
              <a:solidFill>
                <a:schemeClr val="tx2">
                  <a:lumMod val="95000"/>
                  <a:lumOff val="5000"/>
                </a:schemeClr>
              </a:solidFill>
            </a:rPr>
            <a:t>SSS/KESO/VT/</a:t>
          </a:r>
        </a:p>
        <a:p>
          <a:r>
            <a:rPr lang="en-AU" dirty="0">
              <a:solidFill>
                <a:schemeClr val="tx2">
                  <a:lumMod val="95000"/>
                  <a:lumOff val="5000"/>
                </a:schemeClr>
              </a:solidFill>
            </a:rPr>
            <a:t>NURSE</a:t>
          </a:r>
        </a:p>
      </dgm:t>
    </dgm:pt>
    <dgm:pt modelId="{4356071D-83E9-4E65-9632-B9C53A12B727}" type="parTrans" cxnId="{7F70E616-7AE0-4DE7-B5F9-49048F19F863}">
      <dgm:prSet/>
      <dgm:spPr/>
      <dgm:t>
        <a:bodyPr/>
        <a:lstStyle/>
        <a:p>
          <a:endParaRPr lang="en-AU"/>
        </a:p>
      </dgm:t>
    </dgm:pt>
    <dgm:pt modelId="{9DCA69F1-F916-484A-84EE-B1EEFC855067}" type="sibTrans" cxnId="{7F70E616-7AE0-4DE7-B5F9-49048F19F863}">
      <dgm:prSet/>
      <dgm:spPr/>
      <dgm:t>
        <a:bodyPr/>
        <a:lstStyle/>
        <a:p>
          <a:endParaRPr lang="en-AU"/>
        </a:p>
      </dgm:t>
    </dgm:pt>
    <dgm:pt modelId="{F1F432DE-ABA9-49E8-A8DE-3FA72BFCCE3A}">
      <dgm:prSet phldrT="[Text]"/>
      <dgm:spPr>
        <a:solidFill>
          <a:srgbClr val="77ACCD"/>
        </a:solidFill>
      </dgm:spPr>
      <dgm:t>
        <a:bodyPr/>
        <a:lstStyle/>
        <a:p>
          <a:r>
            <a:rPr lang="en-AU" dirty="0">
              <a:solidFill>
                <a:schemeClr val="tx2">
                  <a:lumMod val="95000"/>
                  <a:lumOff val="5000"/>
                </a:schemeClr>
              </a:solidFill>
            </a:rPr>
            <a:t>Community Agency/LAECG</a:t>
          </a:r>
        </a:p>
      </dgm:t>
    </dgm:pt>
    <dgm:pt modelId="{2F4611F2-97BA-4A6E-BFA8-D7DA4D2AE045}" type="parTrans" cxnId="{3C11CA18-8159-4FF7-9383-9D3864DC6D2E}">
      <dgm:prSet/>
      <dgm:spPr/>
      <dgm:t>
        <a:bodyPr/>
        <a:lstStyle/>
        <a:p>
          <a:endParaRPr lang="en-AU"/>
        </a:p>
      </dgm:t>
    </dgm:pt>
    <dgm:pt modelId="{2A162BB5-C810-477A-BCDE-DEF81CE81389}" type="sibTrans" cxnId="{3C11CA18-8159-4FF7-9383-9D3864DC6D2E}">
      <dgm:prSet/>
      <dgm:spPr/>
      <dgm:t>
        <a:bodyPr/>
        <a:lstStyle/>
        <a:p>
          <a:endParaRPr lang="en-AU"/>
        </a:p>
      </dgm:t>
    </dgm:pt>
    <dgm:pt modelId="{248F5609-B1E6-4FFF-B358-6BA3C65EFF26}">
      <dgm:prSet phldrT="[Text]"/>
      <dgm:spPr>
        <a:solidFill>
          <a:srgbClr val="77ACCD"/>
        </a:solidFill>
      </dgm:spPr>
      <dgm:t>
        <a:bodyPr/>
        <a:lstStyle/>
        <a:p>
          <a:r>
            <a:rPr lang="en-AU" dirty="0">
              <a:solidFill>
                <a:schemeClr val="tx2">
                  <a:lumMod val="95000"/>
                  <a:lumOff val="5000"/>
                </a:schemeClr>
              </a:solidFill>
            </a:rPr>
            <a:t>Family</a:t>
          </a:r>
        </a:p>
      </dgm:t>
    </dgm:pt>
    <dgm:pt modelId="{CD78FB90-8913-424F-A73E-17CF749F9F1E}" type="parTrans" cxnId="{2B04895C-46C3-417D-8C9F-E2D16AAEB2B7}">
      <dgm:prSet/>
      <dgm:spPr/>
      <dgm:t>
        <a:bodyPr/>
        <a:lstStyle/>
        <a:p>
          <a:endParaRPr lang="en-AU"/>
        </a:p>
      </dgm:t>
    </dgm:pt>
    <dgm:pt modelId="{B4A61601-24DC-40B9-8F7F-455CC7FB35D3}" type="sibTrans" cxnId="{2B04895C-46C3-417D-8C9F-E2D16AAEB2B7}">
      <dgm:prSet/>
      <dgm:spPr/>
      <dgm:t>
        <a:bodyPr/>
        <a:lstStyle/>
        <a:p>
          <a:endParaRPr lang="en-AU"/>
        </a:p>
      </dgm:t>
    </dgm:pt>
    <dgm:pt modelId="{46119D54-5642-4A38-9C7C-9B724EBBD52F}">
      <dgm:prSet/>
      <dgm:spPr>
        <a:solidFill>
          <a:srgbClr val="77ACCD"/>
        </a:solidFill>
      </dgm:spPr>
      <dgm:t>
        <a:bodyPr/>
        <a:lstStyle/>
        <a:p>
          <a:r>
            <a:rPr lang="en-AU" dirty="0">
              <a:solidFill>
                <a:schemeClr val="tx2">
                  <a:lumMod val="95000"/>
                  <a:lumOff val="5000"/>
                </a:schemeClr>
              </a:solidFill>
            </a:rPr>
            <a:t>Support Professionals</a:t>
          </a:r>
        </a:p>
      </dgm:t>
    </dgm:pt>
    <dgm:pt modelId="{01CA5A7A-72AE-4B1E-909A-158A412B52AD}" type="parTrans" cxnId="{46C13077-8F90-41FE-B736-DCF4805691A7}">
      <dgm:prSet/>
      <dgm:spPr/>
      <dgm:t>
        <a:bodyPr/>
        <a:lstStyle/>
        <a:p>
          <a:endParaRPr lang="en-AU"/>
        </a:p>
      </dgm:t>
    </dgm:pt>
    <dgm:pt modelId="{076472E1-0D03-46B4-98E9-23B2B0E319B0}" type="sibTrans" cxnId="{46C13077-8F90-41FE-B736-DCF4805691A7}">
      <dgm:prSet/>
      <dgm:spPr/>
      <dgm:t>
        <a:bodyPr/>
        <a:lstStyle/>
        <a:p>
          <a:endParaRPr lang="en-AU"/>
        </a:p>
      </dgm:t>
    </dgm:pt>
    <dgm:pt modelId="{8FE3AE0B-ABB7-4F7B-AACF-299BC32742F7}">
      <dgm:prSet phldrT="[Text]"/>
      <dgm:spPr>
        <a:solidFill>
          <a:srgbClr val="77ACCD"/>
        </a:solidFill>
      </dgm:spPr>
      <dgm:t>
        <a:bodyPr/>
        <a:lstStyle/>
        <a:p>
          <a:r>
            <a:rPr lang="en-AU" dirty="0">
              <a:solidFill>
                <a:schemeClr val="tx2">
                  <a:lumMod val="95000"/>
                  <a:lumOff val="5000"/>
                </a:schemeClr>
              </a:solidFill>
            </a:rPr>
            <a:t>Lead Professional</a:t>
          </a:r>
        </a:p>
      </dgm:t>
    </dgm:pt>
    <dgm:pt modelId="{AA9B8F6B-9B8E-4069-ADA6-FDEFFE6D9585}" type="parTrans" cxnId="{54633B0F-DE6D-4696-B7F6-AA85A32FDD47}">
      <dgm:prSet/>
      <dgm:spPr/>
      <dgm:t>
        <a:bodyPr/>
        <a:lstStyle/>
        <a:p>
          <a:endParaRPr lang="en-AU"/>
        </a:p>
      </dgm:t>
    </dgm:pt>
    <dgm:pt modelId="{85CE29A5-9421-49D4-A021-22B5C8C9E4D5}" type="sibTrans" cxnId="{54633B0F-DE6D-4696-B7F6-AA85A32FDD47}">
      <dgm:prSet/>
      <dgm:spPr/>
      <dgm:t>
        <a:bodyPr/>
        <a:lstStyle/>
        <a:p>
          <a:endParaRPr lang="en-AU"/>
        </a:p>
      </dgm:t>
    </dgm:pt>
    <dgm:pt modelId="{FD79E0CA-AD6D-4BF6-8860-A3D83427A490}" type="pres">
      <dgm:prSet presAssocID="{45C06BF9-F44A-4B4B-82A9-BA093517C6A6}" presName="cycle" presStyleCnt="0">
        <dgm:presLayoutVars>
          <dgm:dir/>
          <dgm:resizeHandles val="exact"/>
        </dgm:presLayoutVars>
      </dgm:prSet>
      <dgm:spPr/>
    </dgm:pt>
    <dgm:pt modelId="{57BC929B-59B9-41CE-866F-46E529A27908}" type="pres">
      <dgm:prSet presAssocID="{B9BB592D-F710-465A-ABCE-7C182EEA07DF}" presName="node" presStyleLbl="node1" presStyleIdx="0" presStyleCnt="8" custScaleX="137932" custScaleY="156080" custRadScaleRad="103341" custRadScaleInc="-3156">
        <dgm:presLayoutVars>
          <dgm:bulletEnabled val="1"/>
        </dgm:presLayoutVars>
      </dgm:prSet>
      <dgm:spPr/>
    </dgm:pt>
    <dgm:pt modelId="{D450EDB7-8845-4F13-BC86-20EDC99DC4B6}" type="pres">
      <dgm:prSet presAssocID="{B9BB592D-F710-465A-ABCE-7C182EEA07DF}" presName="spNode" presStyleCnt="0"/>
      <dgm:spPr/>
    </dgm:pt>
    <dgm:pt modelId="{60A86A68-067F-4F36-9A3E-CD858CD0BFF3}" type="pres">
      <dgm:prSet presAssocID="{5D9813E6-A755-4787-9926-419F263D216F}" presName="sibTrans" presStyleLbl="sibTrans1D1" presStyleIdx="0" presStyleCnt="8"/>
      <dgm:spPr/>
    </dgm:pt>
    <dgm:pt modelId="{203866C9-78BC-4EAA-B55F-887443F56528}" type="pres">
      <dgm:prSet presAssocID="{9D71FCD9-994D-4001-AC23-5BFD107ADDC3}" presName="node" presStyleLbl="node1" presStyleIdx="1" presStyleCnt="8" custScaleX="149567" custScaleY="149589">
        <dgm:presLayoutVars>
          <dgm:bulletEnabled val="1"/>
        </dgm:presLayoutVars>
      </dgm:prSet>
      <dgm:spPr/>
    </dgm:pt>
    <dgm:pt modelId="{DD1EF6BA-974E-4A81-83EA-B572CADAE4B2}" type="pres">
      <dgm:prSet presAssocID="{9D71FCD9-994D-4001-AC23-5BFD107ADDC3}" presName="spNode" presStyleCnt="0"/>
      <dgm:spPr/>
    </dgm:pt>
    <dgm:pt modelId="{D8921FA4-19A2-4961-8B8F-F5D3590338FB}" type="pres">
      <dgm:prSet presAssocID="{544C9C0E-5C42-4DE2-91FD-94A7FFD510DA}" presName="sibTrans" presStyleLbl="sibTrans1D1" presStyleIdx="1" presStyleCnt="8"/>
      <dgm:spPr/>
    </dgm:pt>
    <dgm:pt modelId="{38959CF5-294E-404A-9596-7BBEB2AC534A}" type="pres">
      <dgm:prSet presAssocID="{248F5609-B1E6-4FFF-B358-6BA3C65EFF26}" presName="node" presStyleLbl="node1" presStyleIdx="2" presStyleCnt="8" custScaleX="145069" custScaleY="167194">
        <dgm:presLayoutVars>
          <dgm:bulletEnabled val="1"/>
        </dgm:presLayoutVars>
      </dgm:prSet>
      <dgm:spPr/>
    </dgm:pt>
    <dgm:pt modelId="{D63CFC71-F4DD-416F-A338-2CF8457A7840}" type="pres">
      <dgm:prSet presAssocID="{248F5609-B1E6-4FFF-B358-6BA3C65EFF26}" presName="spNode" presStyleCnt="0"/>
      <dgm:spPr/>
    </dgm:pt>
    <dgm:pt modelId="{9BF1EB61-CCEE-4080-9BBB-520D6CDBA9B9}" type="pres">
      <dgm:prSet presAssocID="{B4A61601-24DC-40B9-8F7F-455CC7FB35D3}" presName="sibTrans" presStyleLbl="sibTrans1D1" presStyleIdx="2" presStyleCnt="8"/>
      <dgm:spPr/>
    </dgm:pt>
    <dgm:pt modelId="{608A0650-F1BE-4C17-8564-02D654DD0749}" type="pres">
      <dgm:prSet presAssocID="{760A8E87-C654-436E-BB96-4867BC9273FB}" presName="node" presStyleLbl="node1" presStyleIdx="3" presStyleCnt="8" custScaleX="157283" custScaleY="168401">
        <dgm:presLayoutVars>
          <dgm:bulletEnabled val="1"/>
        </dgm:presLayoutVars>
      </dgm:prSet>
      <dgm:spPr/>
    </dgm:pt>
    <dgm:pt modelId="{FED2103E-F5AA-4606-97C5-37A5BC37371D}" type="pres">
      <dgm:prSet presAssocID="{760A8E87-C654-436E-BB96-4867BC9273FB}" presName="spNode" presStyleCnt="0"/>
      <dgm:spPr/>
    </dgm:pt>
    <dgm:pt modelId="{F325B1E4-1895-4773-AFF8-555398AA4C4A}" type="pres">
      <dgm:prSet presAssocID="{F881A3F1-9903-4BCE-B8EF-C950FD43A79D}" presName="sibTrans" presStyleLbl="sibTrans1D1" presStyleIdx="3" presStyleCnt="8"/>
      <dgm:spPr/>
    </dgm:pt>
    <dgm:pt modelId="{CEA54FC0-E17C-44EC-AA67-4882EF423181}" type="pres">
      <dgm:prSet presAssocID="{0DF766E6-9950-4F54-BBF8-2B1B6895EC1A}" presName="node" presStyleLbl="node1" presStyleIdx="4" presStyleCnt="8" custScaleX="152195" custScaleY="166814">
        <dgm:presLayoutVars>
          <dgm:bulletEnabled val="1"/>
        </dgm:presLayoutVars>
      </dgm:prSet>
      <dgm:spPr/>
    </dgm:pt>
    <dgm:pt modelId="{031FA81C-1B73-4749-8B60-93ED331C8E9A}" type="pres">
      <dgm:prSet presAssocID="{0DF766E6-9950-4F54-BBF8-2B1B6895EC1A}" presName="spNode" presStyleCnt="0"/>
      <dgm:spPr/>
    </dgm:pt>
    <dgm:pt modelId="{D41AFFD9-D6A1-43BE-A189-68A1AED0A3BA}" type="pres">
      <dgm:prSet presAssocID="{9DCA69F1-F916-484A-84EE-B1EEFC855067}" presName="sibTrans" presStyleLbl="sibTrans1D1" presStyleIdx="4" presStyleCnt="8"/>
      <dgm:spPr/>
    </dgm:pt>
    <dgm:pt modelId="{136A9787-FEDE-44B5-9889-A20BEB9945E5}" type="pres">
      <dgm:prSet presAssocID="{F1F432DE-ABA9-49E8-A8DE-3FA72BFCCE3A}" presName="node" presStyleLbl="node1" presStyleIdx="5" presStyleCnt="8" custScaleX="162733" custScaleY="163657">
        <dgm:presLayoutVars>
          <dgm:bulletEnabled val="1"/>
        </dgm:presLayoutVars>
      </dgm:prSet>
      <dgm:spPr/>
    </dgm:pt>
    <dgm:pt modelId="{5BD1F5FD-4250-4ABE-96F0-96F269EEE009}" type="pres">
      <dgm:prSet presAssocID="{F1F432DE-ABA9-49E8-A8DE-3FA72BFCCE3A}" presName="spNode" presStyleCnt="0"/>
      <dgm:spPr/>
    </dgm:pt>
    <dgm:pt modelId="{51043E9E-C5B6-4402-A487-EA7A881A7A5B}" type="pres">
      <dgm:prSet presAssocID="{2A162BB5-C810-477A-BCDE-DEF81CE81389}" presName="sibTrans" presStyleLbl="sibTrans1D1" presStyleIdx="5" presStyleCnt="8"/>
      <dgm:spPr/>
    </dgm:pt>
    <dgm:pt modelId="{90104B31-9C04-43F5-B4E0-81ACC219FFC3}" type="pres">
      <dgm:prSet presAssocID="{46119D54-5642-4A38-9C7C-9B724EBBD52F}" presName="node" presStyleLbl="node1" presStyleIdx="6" presStyleCnt="8" custScaleX="145265" custScaleY="168962">
        <dgm:presLayoutVars>
          <dgm:bulletEnabled val="1"/>
        </dgm:presLayoutVars>
      </dgm:prSet>
      <dgm:spPr/>
    </dgm:pt>
    <dgm:pt modelId="{468F37EA-7E19-4B45-AA40-F9BB6C34A83D}" type="pres">
      <dgm:prSet presAssocID="{46119D54-5642-4A38-9C7C-9B724EBBD52F}" presName="spNode" presStyleCnt="0"/>
      <dgm:spPr/>
    </dgm:pt>
    <dgm:pt modelId="{E0B31191-1517-4295-B457-0DAC706110BD}" type="pres">
      <dgm:prSet presAssocID="{076472E1-0D03-46B4-98E9-23B2B0E319B0}" presName="sibTrans" presStyleLbl="sibTrans1D1" presStyleIdx="6" presStyleCnt="8"/>
      <dgm:spPr/>
    </dgm:pt>
    <dgm:pt modelId="{ADA6A0CA-3CC9-4072-A93C-BE1F80184D46}" type="pres">
      <dgm:prSet presAssocID="{8FE3AE0B-ABB7-4F7B-AACF-299BC32742F7}" presName="node" presStyleLbl="node1" presStyleIdx="7" presStyleCnt="8" custScaleX="137932" custScaleY="156080">
        <dgm:presLayoutVars>
          <dgm:bulletEnabled val="1"/>
        </dgm:presLayoutVars>
      </dgm:prSet>
      <dgm:spPr/>
    </dgm:pt>
    <dgm:pt modelId="{B9C2CFD4-E777-4F80-85B1-0A91C33691A9}" type="pres">
      <dgm:prSet presAssocID="{8FE3AE0B-ABB7-4F7B-AACF-299BC32742F7}" presName="spNode" presStyleCnt="0"/>
      <dgm:spPr/>
    </dgm:pt>
    <dgm:pt modelId="{CA2E6A44-845F-4FEB-BB0B-CDFF02D15BD2}" type="pres">
      <dgm:prSet presAssocID="{85CE29A5-9421-49D4-A021-22B5C8C9E4D5}" presName="sibTrans" presStyleLbl="sibTrans1D1" presStyleIdx="7" presStyleCnt="8"/>
      <dgm:spPr/>
    </dgm:pt>
  </dgm:ptLst>
  <dgm:cxnLst>
    <dgm:cxn modelId="{61EEE502-F88B-4C83-806B-DD6EAFC7A79D}" srcId="{45C06BF9-F44A-4B4B-82A9-BA093517C6A6}" destId="{760A8E87-C654-436E-BB96-4867BC9273FB}" srcOrd="3" destOrd="0" parTransId="{C9A467B9-B8F1-4093-A061-5595107A63BF}" sibTransId="{F881A3F1-9903-4BCE-B8EF-C950FD43A79D}"/>
    <dgm:cxn modelId="{48E2510B-ED10-46C8-A4F1-59AE80D40FAA}" type="presOf" srcId="{85CE29A5-9421-49D4-A021-22B5C8C9E4D5}" destId="{CA2E6A44-845F-4FEB-BB0B-CDFF02D15BD2}" srcOrd="0" destOrd="0" presId="urn:microsoft.com/office/officeart/2005/8/layout/cycle6"/>
    <dgm:cxn modelId="{54633B0F-DE6D-4696-B7F6-AA85A32FDD47}" srcId="{45C06BF9-F44A-4B4B-82A9-BA093517C6A6}" destId="{8FE3AE0B-ABB7-4F7B-AACF-299BC32742F7}" srcOrd="7" destOrd="0" parTransId="{AA9B8F6B-9B8E-4069-ADA6-FDEFFE6D9585}" sibTransId="{85CE29A5-9421-49D4-A021-22B5C8C9E4D5}"/>
    <dgm:cxn modelId="{5125D414-3996-41D5-B68F-C2A589644987}" type="presOf" srcId="{F881A3F1-9903-4BCE-B8EF-C950FD43A79D}" destId="{F325B1E4-1895-4773-AFF8-555398AA4C4A}" srcOrd="0" destOrd="0" presId="urn:microsoft.com/office/officeart/2005/8/layout/cycle6"/>
    <dgm:cxn modelId="{EB3B2B15-13F2-4B7D-84DF-968BCC662500}" srcId="{45C06BF9-F44A-4B4B-82A9-BA093517C6A6}" destId="{B9BB592D-F710-465A-ABCE-7C182EEA07DF}" srcOrd="0" destOrd="0" parTransId="{6C7CE1DB-A25A-4CF7-9693-BDA96B21439C}" sibTransId="{5D9813E6-A755-4787-9926-419F263D216F}"/>
    <dgm:cxn modelId="{7F70E616-7AE0-4DE7-B5F9-49048F19F863}" srcId="{45C06BF9-F44A-4B4B-82A9-BA093517C6A6}" destId="{0DF766E6-9950-4F54-BBF8-2B1B6895EC1A}" srcOrd="4" destOrd="0" parTransId="{4356071D-83E9-4E65-9632-B9C53A12B727}" sibTransId="{9DCA69F1-F916-484A-84EE-B1EEFC855067}"/>
    <dgm:cxn modelId="{3C11CA18-8159-4FF7-9383-9D3864DC6D2E}" srcId="{45C06BF9-F44A-4B4B-82A9-BA093517C6A6}" destId="{F1F432DE-ABA9-49E8-A8DE-3FA72BFCCE3A}" srcOrd="5" destOrd="0" parTransId="{2F4611F2-97BA-4A6E-BFA8-D7DA4D2AE045}" sibTransId="{2A162BB5-C810-477A-BCDE-DEF81CE81389}"/>
    <dgm:cxn modelId="{7047301A-4627-448D-8667-8A08BBC91EF6}" type="presOf" srcId="{B4A61601-24DC-40B9-8F7F-455CC7FB35D3}" destId="{9BF1EB61-CCEE-4080-9BBB-520D6CDBA9B9}" srcOrd="0" destOrd="0" presId="urn:microsoft.com/office/officeart/2005/8/layout/cycle6"/>
    <dgm:cxn modelId="{CEC59037-9322-43AF-BC2E-215D5DCECC37}" type="presOf" srcId="{8FE3AE0B-ABB7-4F7B-AACF-299BC32742F7}" destId="{ADA6A0CA-3CC9-4072-A93C-BE1F80184D46}" srcOrd="0" destOrd="0" presId="urn:microsoft.com/office/officeart/2005/8/layout/cycle6"/>
    <dgm:cxn modelId="{2B04895C-46C3-417D-8C9F-E2D16AAEB2B7}" srcId="{45C06BF9-F44A-4B4B-82A9-BA093517C6A6}" destId="{248F5609-B1E6-4FFF-B358-6BA3C65EFF26}" srcOrd="2" destOrd="0" parTransId="{CD78FB90-8913-424F-A73E-17CF749F9F1E}" sibTransId="{B4A61601-24DC-40B9-8F7F-455CC7FB35D3}"/>
    <dgm:cxn modelId="{68B6CE42-6D46-437E-A0B5-4A316BD1F131}" type="presOf" srcId="{45C06BF9-F44A-4B4B-82A9-BA093517C6A6}" destId="{FD79E0CA-AD6D-4BF6-8860-A3D83427A490}" srcOrd="0" destOrd="0" presId="urn:microsoft.com/office/officeart/2005/8/layout/cycle6"/>
    <dgm:cxn modelId="{75BAF645-5603-4C99-85C3-31C4F9110D85}" type="presOf" srcId="{2A162BB5-C810-477A-BCDE-DEF81CE81389}" destId="{51043E9E-C5B6-4402-A487-EA7A881A7A5B}" srcOrd="0" destOrd="0" presId="urn:microsoft.com/office/officeart/2005/8/layout/cycle6"/>
    <dgm:cxn modelId="{BF4D2E6A-EE23-4CD4-BE3B-C958023D748F}" type="presOf" srcId="{076472E1-0D03-46B4-98E9-23B2B0E319B0}" destId="{E0B31191-1517-4295-B457-0DAC706110BD}" srcOrd="0" destOrd="0" presId="urn:microsoft.com/office/officeart/2005/8/layout/cycle6"/>
    <dgm:cxn modelId="{46C13077-8F90-41FE-B736-DCF4805691A7}" srcId="{45C06BF9-F44A-4B4B-82A9-BA093517C6A6}" destId="{46119D54-5642-4A38-9C7C-9B724EBBD52F}" srcOrd="6" destOrd="0" parTransId="{01CA5A7A-72AE-4B1E-909A-158A412B52AD}" sibTransId="{076472E1-0D03-46B4-98E9-23B2B0E319B0}"/>
    <dgm:cxn modelId="{5C2F7E81-8C05-4072-A2AC-5993CD513EE2}" type="presOf" srcId="{46119D54-5642-4A38-9C7C-9B724EBBD52F}" destId="{90104B31-9C04-43F5-B4E0-81ACC219FFC3}" srcOrd="0" destOrd="0" presId="urn:microsoft.com/office/officeart/2005/8/layout/cycle6"/>
    <dgm:cxn modelId="{A707A987-373C-4774-9965-83843DF7CBD1}" type="presOf" srcId="{9DCA69F1-F916-484A-84EE-B1EEFC855067}" destId="{D41AFFD9-D6A1-43BE-A189-68A1AED0A3BA}" srcOrd="0" destOrd="0" presId="urn:microsoft.com/office/officeart/2005/8/layout/cycle6"/>
    <dgm:cxn modelId="{8B4DCB9A-CAFE-4134-A56D-C528EE0C4367}" type="presOf" srcId="{F1F432DE-ABA9-49E8-A8DE-3FA72BFCCE3A}" destId="{136A9787-FEDE-44B5-9889-A20BEB9945E5}" srcOrd="0" destOrd="0" presId="urn:microsoft.com/office/officeart/2005/8/layout/cycle6"/>
    <dgm:cxn modelId="{68DEA9A7-079D-4E53-9919-DBE0BE09A560}" type="presOf" srcId="{760A8E87-C654-436E-BB96-4867BC9273FB}" destId="{608A0650-F1BE-4C17-8564-02D654DD0749}" srcOrd="0" destOrd="0" presId="urn:microsoft.com/office/officeart/2005/8/layout/cycle6"/>
    <dgm:cxn modelId="{5FF691AE-6B4A-4505-94C0-F1CD5B9F9BB0}" srcId="{45C06BF9-F44A-4B4B-82A9-BA093517C6A6}" destId="{9D71FCD9-994D-4001-AC23-5BFD107ADDC3}" srcOrd="1" destOrd="0" parTransId="{1D70CC3F-EF60-47BE-9CA8-2518BD66F44B}" sibTransId="{544C9C0E-5C42-4DE2-91FD-94A7FFD510DA}"/>
    <dgm:cxn modelId="{47C29DB6-3086-464D-990D-DA85C21EA58F}" type="presOf" srcId="{9D71FCD9-994D-4001-AC23-5BFD107ADDC3}" destId="{203866C9-78BC-4EAA-B55F-887443F56528}" srcOrd="0" destOrd="0" presId="urn:microsoft.com/office/officeart/2005/8/layout/cycle6"/>
    <dgm:cxn modelId="{9E34C5CB-695A-470B-AAD4-79EB9C024CC4}" type="presOf" srcId="{0DF766E6-9950-4F54-BBF8-2B1B6895EC1A}" destId="{CEA54FC0-E17C-44EC-AA67-4882EF423181}" srcOrd="0" destOrd="0" presId="urn:microsoft.com/office/officeart/2005/8/layout/cycle6"/>
    <dgm:cxn modelId="{6C6BBDCD-6B37-4C7A-97A3-D20C984E362A}" type="presOf" srcId="{544C9C0E-5C42-4DE2-91FD-94A7FFD510DA}" destId="{D8921FA4-19A2-4961-8B8F-F5D3590338FB}" srcOrd="0" destOrd="0" presId="urn:microsoft.com/office/officeart/2005/8/layout/cycle6"/>
    <dgm:cxn modelId="{552FEBDB-B71E-4F5E-8FCF-40A9158DB608}" type="presOf" srcId="{B9BB592D-F710-465A-ABCE-7C182EEA07DF}" destId="{57BC929B-59B9-41CE-866F-46E529A27908}" srcOrd="0" destOrd="0" presId="urn:microsoft.com/office/officeart/2005/8/layout/cycle6"/>
    <dgm:cxn modelId="{8A3726E0-FA35-491D-A13D-FD671DA2C35F}" type="presOf" srcId="{5D9813E6-A755-4787-9926-419F263D216F}" destId="{60A86A68-067F-4F36-9A3E-CD858CD0BFF3}" srcOrd="0" destOrd="0" presId="urn:microsoft.com/office/officeart/2005/8/layout/cycle6"/>
    <dgm:cxn modelId="{FF71C2F8-39CD-433F-B7D8-11068D424BD4}" type="presOf" srcId="{248F5609-B1E6-4FFF-B358-6BA3C65EFF26}" destId="{38959CF5-294E-404A-9596-7BBEB2AC534A}" srcOrd="0" destOrd="0" presId="urn:microsoft.com/office/officeart/2005/8/layout/cycle6"/>
    <dgm:cxn modelId="{4A70EA52-7B5F-445E-A99E-11E5C6862E6C}" type="presParOf" srcId="{FD79E0CA-AD6D-4BF6-8860-A3D83427A490}" destId="{57BC929B-59B9-41CE-866F-46E529A27908}" srcOrd="0" destOrd="0" presId="urn:microsoft.com/office/officeart/2005/8/layout/cycle6"/>
    <dgm:cxn modelId="{59AF7D8F-1D68-464E-99BE-E032AA534E94}" type="presParOf" srcId="{FD79E0CA-AD6D-4BF6-8860-A3D83427A490}" destId="{D450EDB7-8845-4F13-BC86-20EDC99DC4B6}" srcOrd="1" destOrd="0" presId="urn:microsoft.com/office/officeart/2005/8/layout/cycle6"/>
    <dgm:cxn modelId="{59B5483A-0AEC-40F0-A35C-4E67A695BA6C}" type="presParOf" srcId="{FD79E0CA-AD6D-4BF6-8860-A3D83427A490}" destId="{60A86A68-067F-4F36-9A3E-CD858CD0BFF3}" srcOrd="2" destOrd="0" presId="urn:microsoft.com/office/officeart/2005/8/layout/cycle6"/>
    <dgm:cxn modelId="{BD2BC243-8EA1-4D4C-B680-4CCEC4F52D2B}" type="presParOf" srcId="{FD79E0CA-AD6D-4BF6-8860-A3D83427A490}" destId="{203866C9-78BC-4EAA-B55F-887443F56528}" srcOrd="3" destOrd="0" presId="urn:microsoft.com/office/officeart/2005/8/layout/cycle6"/>
    <dgm:cxn modelId="{99382886-FDE6-4199-9F88-9EC562587EA4}" type="presParOf" srcId="{FD79E0CA-AD6D-4BF6-8860-A3D83427A490}" destId="{DD1EF6BA-974E-4A81-83EA-B572CADAE4B2}" srcOrd="4" destOrd="0" presId="urn:microsoft.com/office/officeart/2005/8/layout/cycle6"/>
    <dgm:cxn modelId="{62590CC8-2FD4-4B2D-BD63-1ED24F33D1B3}" type="presParOf" srcId="{FD79E0CA-AD6D-4BF6-8860-A3D83427A490}" destId="{D8921FA4-19A2-4961-8B8F-F5D3590338FB}" srcOrd="5" destOrd="0" presId="urn:microsoft.com/office/officeart/2005/8/layout/cycle6"/>
    <dgm:cxn modelId="{F4559473-F134-4149-B128-76120E311225}" type="presParOf" srcId="{FD79E0CA-AD6D-4BF6-8860-A3D83427A490}" destId="{38959CF5-294E-404A-9596-7BBEB2AC534A}" srcOrd="6" destOrd="0" presId="urn:microsoft.com/office/officeart/2005/8/layout/cycle6"/>
    <dgm:cxn modelId="{3CE14F44-27A2-41C7-8492-704752BD1D95}" type="presParOf" srcId="{FD79E0CA-AD6D-4BF6-8860-A3D83427A490}" destId="{D63CFC71-F4DD-416F-A338-2CF8457A7840}" srcOrd="7" destOrd="0" presId="urn:microsoft.com/office/officeart/2005/8/layout/cycle6"/>
    <dgm:cxn modelId="{CA4CCD5E-D023-4E45-B1E0-D3C0F962C2D9}" type="presParOf" srcId="{FD79E0CA-AD6D-4BF6-8860-A3D83427A490}" destId="{9BF1EB61-CCEE-4080-9BBB-520D6CDBA9B9}" srcOrd="8" destOrd="0" presId="urn:microsoft.com/office/officeart/2005/8/layout/cycle6"/>
    <dgm:cxn modelId="{099D39E3-BEDE-40DD-9B09-5A67845CD39D}" type="presParOf" srcId="{FD79E0CA-AD6D-4BF6-8860-A3D83427A490}" destId="{608A0650-F1BE-4C17-8564-02D654DD0749}" srcOrd="9" destOrd="0" presId="urn:microsoft.com/office/officeart/2005/8/layout/cycle6"/>
    <dgm:cxn modelId="{6DAC4AEE-5CD5-4A9A-98BF-B6182E09B7EA}" type="presParOf" srcId="{FD79E0CA-AD6D-4BF6-8860-A3D83427A490}" destId="{FED2103E-F5AA-4606-97C5-37A5BC37371D}" srcOrd="10" destOrd="0" presId="urn:microsoft.com/office/officeart/2005/8/layout/cycle6"/>
    <dgm:cxn modelId="{71624062-2C7D-4295-8FE0-51993015AD79}" type="presParOf" srcId="{FD79E0CA-AD6D-4BF6-8860-A3D83427A490}" destId="{F325B1E4-1895-4773-AFF8-555398AA4C4A}" srcOrd="11" destOrd="0" presId="urn:microsoft.com/office/officeart/2005/8/layout/cycle6"/>
    <dgm:cxn modelId="{A9BED885-E5A2-40FF-BC83-DD3BA3FD1D12}" type="presParOf" srcId="{FD79E0CA-AD6D-4BF6-8860-A3D83427A490}" destId="{CEA54FC0-E17C-44EC-AA67-4882EF423181}" srcOrd="12" destOrd="0" presId="urn:microsoft.com/office/officeart/2005/8/layout/cycle6"/>
    <dgm:cxn modelId="{8B01DAEC-A3D6-4895-9168-94917FE6B607}" type="presParOf" srcId="{FD79E0CA-AD6D-4BF6-8860-A3D83427A490}" destId="{031FA81C-1B73-4749-8B60-93ED331C8E9A}" srcOrd="13" destOrd="0" presId="urn:microsoft.com/office/officeart/2005/8/layout/cycle6"/>
    <dgm:cxn modelId="{88D9C4FC-6476-4ED4-B18F-BA2655E00F16}" type="presParOf" srcId="{FD79E0CA-AD6D-4BF6-8860-A3D83427A490}" destId="{D41AFFD9-D6A1-43BE-A189-68A1AED0A3BA}" srcOrd="14" destOrd="0" presId="urn:microsoft.com/office/officeart/2005/8/layout/cycle6"/>
    <dgm:cxn modelId="{B012030C-6FB6-449D-8ABA-420041963F31}" type="presParOf" srcId="{FD79E0CA-AD6D-4BF6-8860-A3D83427A490}" destId="{136A9787-FEDE-44B5-9889-A20BEB9945E5}" srcOrd="15" destOrd="0" presId="urn:microsoft.com/office/officeart/2005/8/layout/cycle6"/>
    <dgm:cxn modelId="{5047C0E0-77FE-4D03-890F-E7C2663BDE43}" type="presParOf" srcId="{FD79E0CA-AD6D-4BF6-8860-A3D83427A490}" destId="{5BD1F5FD-4250-4ABE-96F0-96F269EEE009}" srcOrd="16" destOrd="0" presId="urn:microsoft.com/office/officeart/2005/8/layout/cycle6"/>
    <dgm:cxn modelId="{11C0F000-E518-4660-A71F-14389D4CC4B6}" type="presParOf" srcId="{FD79E0CA-AD6D-4BF6-8860-A3D83427A490}" destId="{51043E9E-C5B6-4402-A487-EA7A881A7A5B}" srcOrd="17" destOrd="0" presId="urn:microsoft.com/office/officeart/2005/8/layout/cycle6"/>
    <dgm:cxn modelId="{63F2EB3D-5414-4B1D-8646-F82CDBF1CF28}" type="presParOf" srcId="{FD79E0CA-AD6D-4BF6-8860-A3D83427A490}" destId="{90104B31-9C04-43F5-B4E0-81ACC219FFC3}" srcOrd="18" destOrd="0" presId="urn:microsoft.com/office/officeart/2005/8/layout/cycle6"/>
    <dgm:cxn modelId="{9DAF41D9-6085-4F72-AAC0-56A18CF671F8}" type="presParOf" srcId="{FD79E0CA-AD6D-4BF6-8860-A3D83427A490}" destId="{468F37EA-7E19-4B45-AA40-F9BB6C34A83D}" srcOrd="19" destOrd="0" presId="urn:microsoft.com/office/officeart/2005/8/layout/cycle6"/>
    <dgm:cxn modelId="{1429944E-0894-48F3-84A1-58A8F3033F7A}" type="presParOf" srcId="{FD79E0CA-AD6D-4BF6-8860-A3D83427A490}" destId="{E0B31191-1517-4295-B457-0DAC706110BD}" srcOrd="20" destOrd="0" presId="urn:microsoft.com/office/officeart/2005/8/layout/cycle6"/>
    <dgm:cxn modelId="{30CE06B6-9924-46D6-97E6-F4ED88B92319}" type="presParOf" srcId="{FD79E0CA-AD6D-4BF6-8860-A3D83427A490}" destId="{ADA6A0CA-3CC9-4072-A93C-BE1F80184D46}" srcOrd="21" destOrd="0" presId="urn:microsoft.com/office/officeart/2005/8/layout/cycle6"/>
    <dgm:cxn modelId="{CB1133A4-B556-44FF-96D0-87ADCCC8A604}" type="presParOf" srcId="{FD79E0CA-AD6D-4BF6-8860-A3D83427A490}" destId="{B9C2CFD4-E777-4F80-85B1-0A91C33691A9}" srcOrd="22" destOrd="0" presId="urn:microsoft.com/office/officeart/2005/8/layout/cycle6"/>
    <dgm:cxn modelId="{AD4BF5ED-81AE-4B6E-BA65-BE60B9DC7ED6}" type="presParOf" srcId="{FD79E0CA-AD6D-4BF6-8860-A3D83427A490}" destId="{CA2E6A44-845F-4FEB-BB0B-CDFF02D15BD2}"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C929B-59B9-41CE-866F-46E529A27908}">
      <dsp:nvSpPr>
        <dsp:cNvPr id="0" name=""/>
        <dsp:cNvSpPr/>
      </dsp:nvSpPr>
      <dsp:spPr>
        <a:xfrm>
          <a:off x="1543238" y="-144637"/>
          <a:ext cx="1020636" cy="750700"/>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Principal</a:t>
          </a:r>
        </a:p>
      </dsp:txBody>
      <dsp:txXfrm>
        <a:off x="1579884" y="-107991"/>
        <a:ext cx="947344" cy="677408"/>
      </dsp:txXfrm>
    </dsp:sp>
    <dsp:sp modelId="{60A86A68-067F-4F36-9A3E-CD858CD0BFF3}">
      <dsp:nvSpPr>
        <dsp:cNvPr id="0" name=""/>
        <dsp:cNvSpPr/>
      </dsp:nvSpPr>
      <dsp:spPr>
        <a:xfrm>
          <a:off x="399284" y="230461"/>
          <a:ext cx="3335826" cy="3335826"/>
        </a:xfrm>
        <a:custGeom>
          <a:avLst/>
          <a:gdLst/>
          <a:ahLst/>
          <a:cxnLst/>
          <a:rect l="0" t="0" r="0" b="0"/>
          <a:pathLst>
            <a:path>
              <a:moveTo>
                <a:pt x="2166079" y="76132"/>
              </a:moveTo>
              <a:arcTo wR="1667913" hR="1667913" stAng="17242687" swAng="3151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3866C9-78BC-4EAA-B55F-887443F56528}">
      <dsp:nvSpPr>
        <dsp:cNvPr id="0" name=""/>
        <dsp:cNvSpPr/>
      </dsp:nvSpPr>
      <dsp:spPr>
        <a:xfrm>
          <a:off x="2693825" y="359492"/>
          <a:ext cx="1106729" cy="719480"/>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Advocate</a:t>
          </a:r>
        </a:p>
      </dsp:txBody>
      <dsp:txXfrm>
        <a:off x="2728947" y="394614"/>
        <a:ext cx="1036485" cy="649236"/>
      </dsp:txXfrm>
    </dsp:sp>
    <dsp:sp modelId="{D8921FA4-19A2-4961-8B8F-F5D3590338FB}">
      <dsp:nvSpPr>
        <dsp:cNvPr id="0" name=""/>
        <dsp:cNvSpPr/>
      </dsp:nvSpPr>
      <dsp:spPr>
        <a:xfrm>
          <a:off x="399884" y="230712"/>
          <a:ext cx="3335826" cy="3335826"/>
        </a:xfrm>
        <a:custGeom>
          <a:avLst/>
          <a:gdLst/>
          <a:ahLst/>
          <a:cxnLst/>
          <a:rect l="0" t="0" r="0" b="0"/>
          <a:pathLst>
            <a:path>
              <a:moveTo>
                <a:pt x="3122735" y="852177"/>
              </a:moveTo>
              <a:arcTo wR="1667913" hR="1667913" stAng="19843209" swAng="91055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959CF5-294E-404A-9596-7BBEB2AC534A}">
      <dsp:nvSpPr>
        <dsp:cNvPr id="0" name=""/>
        <dsp:cNvSpPr/>
      </dsp:nvSpPr>
      <dsp:spPr>
        <a:xfrm>
          <a:off x="3198987" y="1496547"/>
          <a:ext cx="1073446" cy="804155"/>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Family</a:t>
          </a:r>
        </a:p>
      </dsp:txBody>
      <dsp:txXfrm>
        <a:off x="3238243" y="1535803"/>
        <a:ext cx="994934" cy="725643"/>
      </dsp:txXfrm>
    </dsp:sp>
    <dsp:sp modelId="{9BF1EB61-CCEE-4080-9BBB-520D6CDBA9B9}">
      <dsp:nvSpPr>
        <dsp:cNvPr id="0" name=""/>
        <dsp:cNvSpPr/>
      </dsp:nvSpPr>
      <dsp:spPr>
        <a:xfrm>
          <a:off x="399884" y="230712"/>
          <a:ext cx="3335826" cy="3335826"/>
        </a:xfrm>
        <a:custGeom>
          <a:avLst/>
          <a:gdLst/>
          <a:ahLst/>
          <a:cxnLst/>
          <a:rect l="0" t="0" r="0" b="0"/>
          <a:pathLst>
            <a:path>
              <a:moveTo>
                <a:pt x="3285672" y="2073855"/>
              </a:moveTo>
              <a:arcTo wR="1667913" hR="1667913" stAng="845179" swAng="80650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8A0650-F1BE-4C17-8564-02D654DD0749}">
      <dsp:nvSpPr>
        <dsp:cNvPr id="0" name=""/>
        <dsp:cNvSpPr/>
      </dsp:nvSpPr>
      <dsp:spPr>
        <a:xfrm>
          <a:off x="2665277" y="2673037"/>
          <a:ext cx="1163824" cy="809960"/>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accent1">
                  <a:lumMod val="10000"/>
                </a:schemeClr>
              </a:solidFill>
            </a:rPr>
            <a:t>Teacher</a:t>
          </a:r>
        </a:p>
      </dsp:txBody>
      <dsp:txXfrm>
        <a:off x="2704816" y="2712576"/>
        <a:ext cx="1084746" cy="730882"/>
      </dsp:txXfrm>
    </dsp:sp>
    <dsp:sp modelId="{F325B1E4-1895-4773-AFF8-555398AA4C4A}">
      <dsp:nvSpPr>
        <dsp:cNvPr id="0" name=""/>
        <dsp:cNvSpPr/>
      </dsp:nvSpPr>
      <dsp:spPr>
        <a:xfrm>
          <a:off x="399884" y="230712"/>
          <a:ext cx="3335826" cy="3335826"/>
        </a:xfrm>
        <a:custGeom>
          <a:avLst/>
          <a:gdLst/>
          <a:ahLst/>
          <a:cxnLst/>
          <a:rect l="0" t="0" r="0" b="0"/>
          <a:pathLst>
            <a:path>
              <a:moveTo>
                <a:pt x="2265050" y="3225270"/>
              </a:moveTo>
              <a:arcTo wR="1667913" hR="1667913" stAng="4141300" swAng="740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A54FC0-E17C-44EC-AA67-4882EF423181}">
      <dsp:nvSpPr>
        <dsp:cNvPr id="0" name=""/>
        <dsp:cNvSpPr/>
      </dsp:nvSpPr>
      <dsp:spPr>
        <a:xfrm>
          <a:off x="1504709" y="3165374"/>
          <a:ext cx="1126176" cy="802327"/>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SSS/KESO/VT/</a:t>
          </a:r>
        </a:p>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NURSE</a:t>
          </a:r>
        </a:p>
      </dsp:txBody>
      <dsp:txXfrm>
        <a:off x="1543875" y="3204540"/>
        <a:ext cx="1047844" cy="723995"/>
      </dsp:txXfrm>
    </dsp:sp>
    <dsp:sp modelId="{D41AFFD9-D6A1-43BE-A189-68A1AED0A3BA}">
      <dsp:nvSpPr>
        <dsp:cNvPr id="0" name=""/>
        <dsp:cNvSpPr/>
      </dsp:nvSpPr>
      <dsp:spPr>
        <a:xfrm>
          <a:off x="399884" y="230712"/>
          <a:ext cx="3335826" cy="3335826"/>
        </a:xfrm>
        <a:custGeom>
          <a:avLst/>
          <a:gdLst/>
          <a:ahLst/>
          <a:cxnLst/>
          <a:rect l="0" t="0" r="0" b="0"/>
          <a:pathLst>
            <a:path>
              <a:moveTo>
                <a:pt x="1104682" y="3237851"/>
              </a:moveTo>
              <a:arcTo wR="1667913" hR="1667913" stAng="6584156" swAng="3058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36A9787-FEDE-44B5-9889-A20BEB9945E5}">
      <dsp:nvSpPr>
        <dsp:cNvPr id="0" name=""/>
        <dsp:cNvSpPr/>
      </dsp:nvSpPr>
      <dsp:spPr>
        <a:xfrm>
          <a:off x="286328" y="2684446"/>
          <a:ext cx="1204152" cy="787143"/>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Community Agency/LAECG</a:t>
          </a:r>
        </a:p>
      </dsp:txBody>
      <dsp:txXfrm>
        <a:off x="324753" y="2722871"/>
        <a:ext cx="1127302" cy="710293"/>
      </dsp:txXfrm>
    </dsp:sp>
    <dsp:sp modelId="{51043E9E-C5B6-4402-A487-EA7A881A7A5B}">
      <dsp:nvSpPr>
        <dsp:cNvPr id="0" name=""/>
        <dsp:cNvSpPr/>
      </dsp:nvSpPr>
      <dsp:spPr>
        <a:xfrm>
          <a:off x="399884" y="230712"/>
          <a:ext cx="3335826" cy="3335826"/>
        </a:xfrm>
        <a:custGeom>
          <a:avLst/>
          <a:gdLst/>
          <a:ahLst/>
          <a:cxnLst/>
          <a:rect l="0" t="0" r="0" b="0"/>
          <a:pathLst>
            <a:path>
              <a:moveTo>
                <a:pt x="194804" y="2450143"/>
              </a:moveTo>
              <a:arcTo wR="1667913" hR="1667913" stAng="9121884" swAng="82373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104B31-9C04-43F5-B4E0-81ACC219FFC3}">
      <dsp:nvSpPr>
        <dsp:cNvPr id="0" name=""/>
        <dsp:cNvSpPr/>
      </dsp:nvSpPr>
      <dsp:spPr>
        <a:xfrm>
          <a:off x="-137564" y="1492296"/>
          <a:ext cx="1074897" cy="812658"/>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Support Professionals</a:t>
          </a:r>
        </a:p>
      </dsp:txBody>
      <dsp:txXfrm>
        <a:off x="-97893" y="1531967"/>
        <a:ext cx="995555" cy="733316"/>
      </dsp:txXfrm>
    </dsp:sp>
    <dsp:sp modelId="{E0B31191-1517-4295-B457-0DAC706110BD}">
      <dsp:nvSpPr>
        <dsp:cNvPr id="0" name=""/>
        <dsp:cNvSpPr/>
      </dsp:nvSpPr>
      <dsp:spPr>
        <a:xfrm>
          <a:off x="399884" y="230712"/>
          <a:ext cx="3335826" cy="3335826"/>
        </a:xfrm>
        <a:custGeom>
          <a:avLst/>
          <a:gdLst/>
          <a:ahLst/>
          <a:cxnLst/>
          <a:rect l="0" t="0" r="0" b="0"/>
          <a:pathLst>
            <a:path>
              <a:moveTo>
                <a:pt x="51297" y="1257440"/>
              </a:moveTo>
              <a:arcTo wR="1667913" hR="1667913" stAng="11654810" swAng="86560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DA6A0CA-3CC9-4072-A93C-BE1F80184D46}">
      <dsp:nvSpPr>
        <dsp:cNvPr id="0" name=""/>
        <dsp:cNvSpPr/>
      </dsp:nvSpPr>
      <dsp:spPr>
        <a:xfrm>
          <a:off x="378086" y="343882"/>
          <a:ext cx="1020636" cy="750700"/>
        </a:xfrm>
        <a:prstGeom prst="roundRect">
          <a:avLst/>
        </a:prstGeom>
        <a:solidFill>
          <a:srgbClr val="77A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kern="1200" dirty="0">
              <a:solidFill>
                <a:schemeClr val="tx2">
                  <a:lumMod val="95000"/>
                  <a:lumOff val="5000"/>
                </a:schemeClr>
              </a:solidFill>
            </a:rPr>
            <a:t>Lead Professional</a:t>
          </a:r>
        </a:p>
      </dsp:txBody>
      <dsp:txXfrm>
        <a:off x="414732" y="380528"/>
        <a:ext cx="947344" cy="677408"/>
      </dsp:txXfrm>
    </dsp:sp>
    <dsp:sp modelId="{CA2E6A44-845F-4FEB-BB0B-CDFF02D15BD2}">
      <dsp:nvSpPr>
        <dsp:cNvPr id="0" name=""/>
        <dsp:cNvSpPr/>
      </dsp:nvSpPr>
      <dsp:spPr>
        <a:xfrm>
          <a:off x="400485" y="230449"/>
          <a:ext cx="3335826" cy="3335826"/>
        </a:xfrm>
        <a:custGeom>
          <a:avLst/>
          <a:gdLst/>
          <a:ahLst/>
          <a:cxnLst/>
          <a:rect l="0" t="0" r="0" b="0"/>
          <a:pathLst>
            <a:path>
              <a:moveTo>
                <a:pt x="999655" y="139722"/>
              </a:moveTo>
              <a:arcTo wR="1667913" hR="1667913" stAng="14782853" swAng="31281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Arial" charset="0"/>
                <a:ea typeface="ＭＳ Ｐゴシック" pitchFamily="-80" charset="-128"/>
                <a:cs typeface="+mn-cs"/>
              </a:rPr>
              <a:t>The initial contact person may be anyone who is aware of the Team Around the Learner approach and involved with the learner and family. Ideally, this should be someone who works closely with the learner and has the appropriate knowledge and skills to begin the Team Around the Learner process. This could be a health professional, a school principal, school staff member or an external agency. </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202557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ＭＳ Ｐゴシック" pitchFamily="-80" charset="-128"/>
                <a:cs typeface="+mn-cs"/>
              </a:rPr>
              <a:t>The Lead Professional is identified in the Initiate Contact phase of the Team Around the Learner process and is not automatically the person who made the initial contact with the learner and family. Although any professional or team member could be the Lead Professional, it is acknowledged that whoever takes on this role may require additional training and support to ensure the right skills and mindset. </a:t>
            </a:r>
          </a:p>
          <a:p>
            <a:r>
              <a:rPr lang="en-AU" sz="1200" kern="1200" dirty="0">
                <a:solidFill>
                  <a:schemeClr val="tx1"/>
                </a:solidFill>
                <a:effectLst/>
                <a:latin typeface="Arial" charset="0"/>
                <a:ea typeface="ＭＳ Ｐゴシック" pitchFamily="-80" charset="-128"/>
                <a:cs typeface="+mn-cs"/>
              </a:rPr>
              <a:t> </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7</a:t>
            </a:fld>
            <a:endParaRPr lang="en-US"/>
          </a:p>
        </p:txBody>
      </p:sp>
    </p:spTree>
    <p:extLst>
      <p:ext uri="{BB962C8B-B14F-4D97-AF65-F5344CB8AC3E}">
        <p14:creationId xmlns:p14="http://schemas.microsoft.com/office/powerpoint/2010/main" val="128198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ＭＳ Ｐゴシック" pitchFamily="-80" charset="-128"/>
                <a:cs typeface="+mn-cs"/>
              </a:rPr>
              <a:t>The Lead Professional is a set of functions to be carried out as part of the delivery of effective integrated support. These functions are to:</a:t>
            </a:r>
          </a:p>
          <a:p>
            <a:pPr marL="171450" lvl="0" indent="-171450">
              <a:buFont typeface="Arial" panose="020B0604020202020204" pitchFamily="34" charset="0"/>
              <a:buChar char="•"/>
            </a:pPr>
            <a:r>
              <a:rPr lang="en-AU" sz="1200" b="1" kern="1200" dirty="0">
                <a:solidFill>
                  <a:schemeClr val="tx1"/>
                </a:solidFill>
                <a:effectLst/>
                <a:latin typeface="Arial" charset="0"/>
                <a:ea typeface="ＭＳ Ｐゴシック" pitchFamily="-80" charset="-128"/>
                <a:cs typeface="+mn-cs"/>
              </a:rPr>
              <a:t>Act as a single point of contact for the learner and family</a:t>
            </a:r>
            <a:r>
              <a:rPr lang="en-AU" sz="1200" kern="1200" dirty="0">
                <a:solidFill>
                  <a:schemeClr val="tx1"/>
                </a:solidFill>
                <a:effectLst/>
                <a:latin typeface="Arial" charset="0"/>
                <a:ea typeface="ＭＳ Ｐゴシック" pitchFamily="-80" charset="-128"/>
                <a:cs typeface="+mn-cs"/>
              </a:rPr>
              <a:t>, who they can trust, engage with them in making choices and assist in navigating their way to affect real change.</a:t>
            </a:r>
          </a:p>
          <a:p>
            <a:pPr marL="171450" lvl="0" indent="-171450">
              <a:buFont typeface="Arial" panose="020B0604020202020204" pitchFamily="34" charset="0"/>
              <a:buChar char="•"/>
            </a:pPr>
            <a:r>
              <a:rPr lang="en-AU" sz="1200" b="1" kern="1200" dirty="0">
                <a:solidFill>
                  <a:schemeClr val="tx1"/>
                </a:solidFill>
                <a:effectLst/>
                <a:latin typeface="Arial" charset="0"/>
                <a:ea typeface="ＭＳ Ｐゴシック" pitchFamily="-80" charset="-128"/>
                <a:cs typeface="+mn-cs"/>
              </a:rPr>
              <a:t>Advocate the needs and goals of the learner </a:t>
            </a:r>
            <a:r>
              <a:rPr lang="en-AU" sz="1200" kern="1200" dirty="0">
                <a:solidFill>
                  <a:schemeClr val="tx1"/>
                </a:solidFill>
                <a:effectLst/>
                <a:latin typeface="Arial" charset="0"/>
                <a:ea typeface="ＭＳ Ｐゴシック" pitchFamily="-80" charset="-128"/>
                <a:cs typeface="+mn-cs"/>
              </a:rPr>
              <a:t>ensuring that they are prioritised by the learner, family and the team during the process. </a:t>
            </a:r>
          </a:p>
          <a:p>
            <a:pPr marL="171450" lvl="0" indent="-171450">
              <a:buFont typeface="Arial" panose="020B0604020202020204" pitchFamily="34" charset="0"/>
              <a:buChar char="•"/>
            </a:pPr>
            <a:r>
              <a:rPr lang="en-AU" sz="1200" b="1" kern="1200" dirty="0">
                <a:solidFill>
                  <a:schemeClr val="tx1"/>
                </a:solidFill>
                <a:effectLst/>
                <a:latin typeface="Arial" charset="0"/>
                <a:ea typeface="ＭＳ Ｐゴシック" pitchFamily="-80" charset="-128"/>
                <a:cs typeface="+mn-cs"/>
              </a:rPr>
              <a:t>Coordinate the delivery of actions agreed by the team</a:t>
            </a:r>
            <a:r>
              <a:rPr lang="en-AU" sz="1200" kern="1200" dirty="0">
                <a:solidFill>
                  <a:schemeClr val="tx1"/>
                </a:solidFill>
                <a:effectLst/>
                <a:latin typeface="Arial" charset="0"/>
                <a:ea typeface="ＭＳ Ｐゴシック" pitchFamily="-80" charset="-128"/>
                <a:cs typeface="+mn-cs"/>
              </a:rPr>
              <a:t> to ensure that the learner and family receive an effective service which is regularly reviewed. </a:t>
            </a:r>
          </a:p>
          <a:p>
            <a:pPr marL="171450" lvl="0" indent="-171450">
              <a:buFont typeface="Arial" panose="020B0604020202020204" pitchFamily="34" charset="0"/>
              <a:buChar char="•"/>
            </a:pPr>
            <a:r>
              <a:rPr lang="en-AU" sz="1200" b="1" kern="1200" dirty="0">
                <a:solidFill>
                  <a:schemeClr val="tx1"/>
                </a:solidFill>
                <a:effectLst/>
                <a:latin typeface="Arial" charset="0"/>
                <a:ea typeface="ＭＳ Ｐゴシック" pitchFamily="-80" charset="-128"/>
                <a:cs typeface="+mn-cs"/>
              </a:rPr>
              <a:t>Reduce overlap and inconsistency</a:t>
            </a:r>
            <a:r>
              <a:rPr lang="en-AU" sz="1200" kern="1200" dirty="0">
                <a:solidFill>
                  <a:schemeClr val="tx1"/>
                </a:solidFill>
                <a:effectLst/>
                <a:latin typeface="Arial" charset="0"/>
                <a:ea typeface="ＭＳ Ｐゴシック" pitchFamily="-80" charset="-128"/>
                <a:cs typeface="+mn-cs"/>
              </a:rPr>
              <a:t> in the services received by the learner and family. </a:t>
            </a:r>
          </a:p>
          <a:p>
            <a:endParaRPr lang="en-AU" sz="1200" kern="1200" dirty="0">
              <a:solidFill>
                <a:schemeClr val="tx1"/>
              </a:solidFill>
              <a:effectLst/>
              <a:latin typeface="Arial" charset="0"/>
              <a:ea typeface="ＭＳ Ｐゴシック" pitchFamily="-80"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ＭＳ Ｐゴシック" pitchFamily="-80" charset="-128"/>
                <a:cs typeface="+mn-cs"/>
              </a:rPr>
              <a:t>The Lead Professional is not a ‘case manager’. Each professional involved in the Team Around the Learner team continues to maintain their own case management practices, including the Lead Professional if they are part of the service delivery.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ＭＳ Ｐゴシック" pitchFamily="-80"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ＭＳ Ｐゴシック" pitchFamily="-80" charset="-128"/>
                <a:cs typeface="+mn-cs"/>
              </a:rPr>
              <a:t>The Lead Professional is not someone that needs to have additional qualifications, or be an expert in everything or is accountable for everyone else’s actions in the team. The role is to build a trusting relationship with the learner and family, secure their engagement in the process and coordinate the efforts of the other team members involved for seamless delivery of services. Effective coordination of service delivery, appropriate information sharing, effective communication and discussions, support and advice, are all important aspects of the Lead Professional’s role.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ＭＳ Ｐゴシック" pitchFamily="-80" charset="-128"/>
              <a:cs typeface="+mn-cs"/>
            </a:endParaRPr>
          </a:p>
          <a:p>
            <a:endParaRPr lang="en-AU" sz="1200" kern="1200" dirty="0">
              <a:solidFill>
                <a:schemeClr val="tx1"/>
              </a:solidFill>
              <a:effectLst/>
              <a:latin typeface="Arial" charset="0"/>
              <a:ea typeface="ＭＳ Ｐゴシック" pitchFamily="-80" charset="-128"/>
              <a:cs typeface="+mn-cs"/>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142055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kern="0" dirty="0"/>
              <a:t>Team Around the Learner brings together people from different parts of the learner's life, who may already be working with them, in regular meetings to develop and implement an individualised Plan that is centred on their needs. </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11</a:t>
            </a:fld>
            <a:endParaRPr lang="en-US"/>
          </a:p>
        </p:txBody>
      </p:sp>
    </p:spTree>
    <p:extLst>
      <p:ext uri="{BB962C8B-B14F-4D97-AF65-F5344CB8AC3E}">
        <p14:creationId xmlns:p14="http://schemas.microsoft.com/office/powerpoint/2010/main" val="3868949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3 </a:t>
            </a:r>
          </a:p>
          <a:p>
            <a:endParaRPr lang="en-US" b="1" dirty="0"/>
          </a:p>
          <a:p>
            <a:r>
              <a:rPr lang="en-US" b="1" dirty="0"/>
              <a:t>Who is in the team?</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550511" cy="400110"/>
          </a:xfrm>
          <a:prstGeom prst="rect">
            <a:avLst/>
          </a:prstGeom>
          <a:noFill/>
        </p:spPr>
        <p:txBody>
          <a:bodyPr wrap="none" rtlCol="0">
            <a:spAutoFit/>
          </a:bodyPr>
          <a:lstStyle/>
          <a:p>
            <a:r>
              <a:rPr lang="en-AU" sz="2000" b="1" dirty="0"/>
              <a:t>Overview of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500706"/>
          </a:xfrm>
        </p:spPr>
        <p:txBody>
          <a:bodyPr>
            <a:normAutofit fontScale="90000"/>
          </a:bodyPr>
          <a:lstStyle/>
          <a:p>
            <a:r>
              <a:rPr lang="en-AU" sz="1800" dirty="0"/>
              <a:t>Understanding the roles and responsibilities of key team members</a:t>
            </a:r>
            <a:br>
              <a:rPr lang="en-AU" sz="1800" dirty="0"/>
            </a:br>
            <a:br>
              <a:rPr lang="en-AU" sz="1800" dirty="0"/>
            </a:br>
            <a:br>
              <a:rPr lang="en-AU" sz="1600" dirty="0"/>
            </a:br>
            <a:br>
              <a:rPr lang="en-AU" sz="1600" dirty="0"/>
            </a:br>
            <a:endParaRPr lang="en-AU" sz="1600" dirty="0"/>
          </a:p>
        </p:txBody>
      </p:sp>
      <p:sp>
        <p:nvSpPr>
          <p:cNvPr id="3" name="Content Placeholder 2"/>
          <p:cNvSpPr>
            <a:spLocks noGrp="1"/>
          </p:cNvSpPr>
          <p:nvPr>
            <p:ph idx="1"/>
          </p:nvPr>
        </p:nvSpPr>
        <p:spPr>
          <a:xfrm>
            <a:off x="323851" y="1396538"/>
            <a:ext cx="8460150" cy="4732800"/>
          </a:xfrm>
        </p:spPr>
        <p:txBody>
          <a:bodyPr>
            <a:normAutofit lnSpcReduction="10000"/>
          </a:bodyPr>
          <a:lstStyle/>
          <a:p>
            <a:pPr>
              <a:spcBef>
                <a:spcPts val="300"/>
              </a:spcBef>
              <a:spcAft>
                <a:spcPts val="300"/>
              </a:spcAft>
            </a:pPr>
            <a:endParaRPr lang="en-AU" sz="1400" b="1" kern="0" dirty="0">
              <a:solidFill>
                <a:schemeClr val="accent5"/>
              </a:solidFill>
            </a:endParaRPr>
          </a:p>
          <a:p>
            <a:pPr>
              <a:spcBef>
                <a:spcPts val="300"/>
              </a:spcBef>
              <a:spcAft>
                <a:spcPts val="300"/>
              </a:spcAft>
            </a:pPr>
            <a:endParaRPr lang="en-AU" sz="1400" b="1" kern="0" dirty="0">
              <a:solidFill>
                <a:schemeClr val="accent5"/>
              </a:solidFill>
            </a:endParaRPr>
          </a:p>
          <a:p>
            <a:pPr>
              <a:spcBef>
                <a:spcPts val="300"/>
              </a:spcBef>
              <a:spcAft>
                <a:spcPts val="300"/>
              </a:spcAft>
            </a:pPr>
            <a:r>
              <a:rPr lang="en-AU" sz="1400" b="1" dirty="0">
                <a:solidFill>
                  <a:schemeClr val="accent5"/>
                </a:solidFill>
              </a:rPr>
              <a:t>What is their role?</a:t>
            </a:r>
          </a:p>
          <a:p>
            <a:pPr algn="just">
              <a:spcBef>
                <a:spcPts val="300"/>
              </a:spcBef>
              <a:spcAft>
                <a:spcPts val="300"/>
              </a:spcAft>
            </a:pPr>
            <a:r>
              <a:rPr lang="en-AU" sz="1400" dirty="0">
                <a:solidFill>
                  <a:schemeClr val="accent5"/>
                </a:solidFill>
              </a:rPr>
              <a:t>Teams are brought together for the common purpose of improving outcomes for the learner. These individuals are most likely already working with the learner in some capacity and may have had their own plans. By working as a team and sharing information and ideas, teams are able to drive more effective discussion, decision making and initiatives that are more likely to be produce better outcomes for the learner. </a:t>
            </a:r>
          </a:p>
          <a:p>
            <a:pPr algn="just">
              <a:spcBef>
                <a:spcPts val="300"/>
              </a:spcBef>
              <a:spcAft>
                <a:spcPts val="300"/>
              </a:spcAft>
            </a:pPr>
            <a:r>
              <a:rPr lang="en-AU" sz="1400" dirty="0">
                <a:solidFill>
                  <a:schemeClr val="accent5"/>
                </a:solidFill>
              </a:rPr>
              <a:t>Working collaboratively and collectively on an agreed agenda is much more effective than working on individual or multiple agendas. </a:t>
            </a:r>
          </a:p>
          <a:p>
            <a:pPr algn="just">
              <a:spcBef>
                <a:spcPts val="300"/>
              </a:spcBef>
              <a:spcAft>
                <a:spcPts val="300"/>
              </a:spcAft>
            </a:pPr>
            <a:r>
              <a:rPr lang="en-AU" sz="1400" dirty="0">
                <a:solidFill>
                  <a:schemeClr val="accent5"/>
                </a:solidFill>
              </a:rPr>
              <a:t>Team members should:</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fully participate </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share ideas and collaborate with other team members</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respect the opinions of others</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uphold the Team Around the Learner key principles</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support the Lead Professional where required</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remain accountable for their actions</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work with families to help the learner engage in education</a:t>
            </a:r>
          </a:p>
          <a:p>
            <a:pPr marL="342684" indent="-285750" algn="just">
              <a:spcBef>
                <a:spcPts val="300"/>
              </a:spcBef>
              <a:spcAft>
                <a:spcPts val="300"/>
              </a:spcAft>
              <a:buFont typeface="Arial" panose="020B0604020202020204" pitchFamily="34" charset="0"/>
              <a:buChar char="•"/>
            </a:pPr>
            <a:r>
              <a:rPr lang="en-AU" sz="1400" dirty="0">
                <a:solidFill>
                  <a:schemeClr val="accent5"/>
                </a:solidFill>
              </a:rPr>
              <a:t>be sensitive to the context of the family as it relates to the learner’s ability to engage in education</a:t>
            </a:r>
          </a:p>
          <a:p>
            <a:pPr lvl="1">
              <a:spcBef>
                <a:spcPts val="300"/>
              </a:spcBef>
              <a:spcAft>
                <a:spcPts val="300"/>
              </a:spcAft>
            </a:pPr>
            <a:endParaRPr lang="en-AU" sz="900" dirty="0"/>
          </a:p>
          <a:p>
            <a:pPr marL="457696" lvl="1">
              <a:spcBef>
                <a:spcPts val="300"/>
              </a:spcBef>
              <a:spcAft>
                <a:spcPts val="300"/>
              </a:spcAft>
            </a:pPr>
            <a:endParaRPr lang="en-AU" sz="1200" dirty="0"/>
          </a:p>
          <a:p>
            <a:endParaRPr lang="en-AU" dirty="0"/>
          </a:p>
        </p:txBody>
      </p:sp>
      <p:sp>
        <p:nvSpPr>
          <p:cNvPr id="11" name="Oval 10"/>
          <p:cNvSpPr/>
          <p:nvPr/>
        </p:nvSpPr>
        <p:spPr>
          <a:xfrm>
            <a:off x="323851" y="706582"/>
            <a:ext cx="964622" cy="1030778"/>
          </a:xfrm>
          <a:prstGeom prst="ellipse">
            <a:avLst/>
          </a:prstGeom>
          <a:solidFill>
            <a:srgbClr val="77A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Team</a:t>
            </a:r>
          </a:p>
        </p:txBody>
      </p:sp>
      <p:sp>
        <p:nvSpPr>
          <p:cNvPr id="12" name="TextBox 11"/>
          <p:cNvSpPr txBox="1"/>
          <p:nvPr/>
        </p:nvSpPr>
        <p:spPr>
          <a:xfrm>
            <a:off x="1521229" y="960361"/>
            <a:ext cx="6251171" cy="523220"/>
          </a:xfrm>
          <a:prstGeom prst="rect">
            <a:avLst/>
          </a:prstGeom>
          <a:noFill/>
        </p:spPr>
        <p:txBody>
          <a:bodyPr wrap="square" rtlCol="0">
            <a:spAutoFit/>
          </a:bodyPr>
          <a:lstStyle/>
          <a:p>
            <a:pPr>
              <a:spcBef>
                <a:spcPts val="300"/>
              </a:spcBef>
              <a:spcAft>
                <a:spcPts val="300"/>
              </a:spcAft>
            </a:pPr>
            <a:r>
              <a:rPr lang="en-AU" sz="1400" b="1" dirty="0"/>
              <a:t>Teamwork underpins the Team Around the Learner approach to meet the needs of learners and sustains collaboration.</a:t>
            </a:r>
            <a:endParaRPr lang="en-AU" sz="1400" dirty="0"/>
          </a:p>
        </p:txBody>
      </p:sp>
    </p:spTree>
    <p:extLst>
      <p:ext uri="{BB962C8B-B14F-4D97-AF65-F5344CB8AC3E}">
        <p14:creationId xmlns:p14="http://schemas.microsoft.com/office/powerpoint/2010/main" val="104384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23851" y="618328"/>
            <a:ext cx="1080000" cy="1080000"/>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AU" sz="1400" b="1" dirty="0">
                <a:solidFill>
                  <a:schemeClr val="bg1"/>
                </a:solidFill>
              </a:rPr>
              <a:t>Team</a:t>
            </a:r>
            <a:r>
              <a:rPr lang="en-AU" b="1" dirty="0">
                <a:solidFill>
                  <a:schemeClr val="bg1"/>
                </a:solidFill>
              </a:rPr>
              <a:t> </a:t>
            </a:r>
          </a:p>
        </p:txBody>
      </p:sp>
      <p:sp>
        <p:nvSpPr>
          <p:cNvPr id="2" name="Title 1"/>
          <p:cNvSpPr>
            <a:spLocks noGrp="1"/>
          </p:cNvSpPr>
          <p:nvPr>
            <p:ph type="title"/>
          </p:nvPr>
        </p:nvSpPr>
        <p:spPr>
          <a:xfrm>
            <a:off x="323851" y="372131"/>
            <a:ext cx="8460150" cy="492394"/>
          </a:xfrm>
        </p:spPr>
        <p:txBody>
          <a:bodyPr>
            <a:normAutofit/>
          </a:bodyPr>
          <a:lstStyle/>
          <a:p>
            <a:r>
              <a:rPr lang="en-US" sz="2000" dirty="0"/>
              <a:t>Understanding the roles and responsibilities of key team members</a:t>
            </a:r>
          </a:p>
        </p:txBody>
      </p:sp>
      <p:sp>
        <p:nvSpPr>
          <p:cNvPr id="3" name="Content Placeholder 2"/>
          <p:cNvSpPr>
            <a:spLocks noGrp="1"/>
          </p:cNvSpPr>
          <p:nvPr>
            <p:ph idx="1"/>
          </p:nvPr>
        </p:nvSpPr>
        <p:spPr>
          <a:xfrm>
            <a:off x="323851" y="1803861"/>
            <a:ext cx="4156709" cy="4325477"/>
          </a:xfrm>
        </p:spPr>
        <p:txBody>
          <a:bodyPr>
            <a:normAutofit/>
          </a:bodyPr>
          <a:lstStyle/>
          <a:p>
            <a:pPr>
              <a:spcBef>
                <a:spcPts val="300"/>
              </a:spcBef>
              <a:spcAft>
                <a:spcPts val="300"/>
              </a:spcAft>
            </a:pPr>
            <a:r>
              <a:rPr lang="en-AU" sz="1200" kern="0" dirty="0">
                <a:solidFill>
                  <a:schemeClr val="accent5"/>
                </a:solidFill>
              </a:rPr>
              <a:t>In choosing the team it is useful to consider the following personnel and how they add value and expertise to the team to achieve the goals for the learner.</a:t>
            </a:r>
          </a:p>
          <a:p>
            <a:pPr>
              <a:spcBef>
                <a:spcPts val="300"/>
              </a:spcBef>
              <a:spcAft>
                <a:spcPts val="300"/>
              </a:spcAft>
            </a:pPr>
            <a:r>
              <a:rPr lang="en-AU" sz="1200" b="1" kern="0" dirty="0">
                <a:solidFill>
                  <a:schemeClr val="accent5"/>
                </a:solidFill>
              </a:rPr>
              <a:t>Principal: </a:t>
            </a:r>
            <a:r>
              <a:rPr lang="en-AU" sz="1200" kern="0" dirty="0">
                <a:solidFill>
                  <a:schemeClr val="accent5"/>
                </a:solidFill>
              </a:rPr>
              <a:t>provides school leadership and an overview of the school context. </a:t>
            </a:r>
          </a:p>
          <a:p>
            <a:pPr>
              <a:spcBef>
                <a:spcPts val="300"/>
              </a:spcBef>
              <a:spcAft>
                <a:spcPts val="300"/>
              </a:spcAft>
            </a:pPr>
            <a:r>
              <a:rPr lang="en-AU" sz="1200" b="1" kern="0" dirty="0">
                <a:solidFill>
                  <a:schemeClr val="accent5"/>
                </a:solidFill>
              </a:rPr>
              <a:t>Teacher: </a:t>
            </a:r>
            <a:r>
              <a:rPr lang="en-AU" sz="1200" kern="0" dirty="0">
                <a:solidFill>
                  <a:schemeClr val="accent5"/>
                </a:solidFill>
              </a:rPr>
              <a:t>provides expertise and knowledge of the learning needs of the learner.</a:t>
            </a:r>
          </a:p>
          <a:p>
            <a:pPr>
              <a:spcBef>
                <a:spcPts val="300"/>
              </a:spcBef>
              <a:spcAft>
                <a:spcPts val="300"/>
              </a:spcAft>
            </a:pPr>
            <a:r>
              <a:rPr lang="en-AU" sz="1200" b="1" kern="0" dirty="0">
                <a:solidFill>
                  <a:schemeClr val="accent5"/>
                </a:solidFill>
              </a:rPr>
              <a:t>Advocate: </a:t>
            </a:r>
            <a:r>
              <a:rPr lang="en-AU" sz="1200" kern="0" dirty="0">
                <a:solidFill>
                  <a:schemeClr val="accent5"/>
                </a:solidFill>
              </a:rPr>
              <a:t>provides support to the learner and family and ensures the family voice is heard.</a:t>
            </a:r>
          </a:p>
          <a:p>
            <a:pPr>
              <a:spcBef>
                <a:spcPts val="300"/>
              </a:spcBef>
              <a:spcAft>
                <a:spcPts val="300"/>
              </a:spcAft>
            </a:pPr>
            <a:r>
              <a:rPr lang="en-AU" sz="1200" b="1" kern="0" dirty="0">
                <a:solidFill>
                  <a:schemeClr val="accent5"/>
                </a:solidFill>
              </a:rPr>
              <a:t>Health, Wellbeing &amp; Inclusion staff: </a:t>
            </a:r>
            <a:r>
              <a:rPr lang="en-AU" sz="1200" kern="0" dirty="0">
                <a:solidFill>
                  <a:schemeClr val="accent5"/>
                </a:solidFill>
              </a:rPr>
              <a:t>engage in collaboration and problem solving with schools to address barriers to learning – Student Support Services, Nurses, Visiting Teachers, </a:t>
            </a:r>
            <a:r>
              <a:rPr lang="en-AU" sz="1200" kern="0" dirty="0" err="1">
                <a:solidFill>
                  <a:schemeClr val="accent5"/>
                </a:solidFill>
              </a:rPr>
              <a:t>Koorie</a:t>
            </a:r>
            <a:r>
              <a:rPr lang="en-AU" sz="1200" kern="0" dirty="0">
                <a:solidFill>
                  <a:schemeClr val="accent5"/>
                </a:solidFill>
              </a:rPr>
              <a:t> Engagement Support Officers.</a:t>
            </a:r>
          </a:p>
          <a:p>
            <a:pPr>
              <a:spcBef>
                <a:spcPts val="300"/>
              </a:spcBef>
              <a:spcAft>
                <a:spcPts val="300"/>
              </a:spcAft>
            </a:pPr>
            <a:r>
              <a:rPr lang="en-AU" sz="1200" b="1" kern="0" dirty="0">
                <a:solidFill>
                  <a:schemeClr val="accent5"/>
                </a:solidFill>
              </a:rPr>
              <a:t>Community Agency: </a:t>
            </a:r>
            <a:r>
              <a:rPr lang="en-AU" sz="1200" kern="0" dirty="0">
                <a:solidFill>
                  <a:schemeClr val="accent5"/>
                </a:solidFill>
              </a:rPr>
              <a:t>provides additional support to the learner and family and adds context to external issues impacting on the learner.</a:t>
            </a:r>
          </a:p>
          <a:p>
            <a:pPr>
              <a:spcBef>
                <a:spcPts val="300"/>
              </a:spcBef>
              <a:spcAft>
                <a:spcPts val="300"/>
              </a:spcAft>
            </a:pPr>
            <a:r>
              <a:rPr lang="en-AU" sz="1200" b="1" kern="0" dirty="0">
                <a:solidFill>
                  <a:schemeClr val="accent5"/>
                </a:solidFill>
              </a:rPr>
              <a:t>Support Professionals: </a:t>
            </a:r>
            <a:r>
              <a:rPr lang="en-AU" sz="1200" kern="0" dirty="0">
                <a:solidFill>
                  <a:schemeClr val="accent5"/>
                </a:solidFill>
              </a:rPr>
              <a:t>provides additional support to the learner and family and context to external issues impacting on the learner.</a:t>
            </a:r>
            <a:endParaRPr lang="en-US" dirty="0"/>
          </a:p>
          <a:p>
            <a:endParaRPr lang="en-US" dirty="0"/>
          </a:p>
        </p:txBody>
      </p:sp>
      <p:sp>
        <p:nvSpPr>
          <p:cNvPr id="4" name="Content Placeholder 3"/>
          <p:cNvSpPr>
            <a:spLocks noGrp="1"/>
          </p:cNvSpPr>
          <p:nvPr>
            <p:ph sz="quarter" idx="4294967295"/>
          </p:nvPr>
        </p:nvSpPr>
        <p:spPr>
          <a:xfrm>
            <a:off x="5076825" y="1520825"/>
            <a:ext cx="4067175" cy="4608513"/>
          </a:xfrm>
        </p:spPr>
        <p:txBody>
          <a:bodyPr/>
          <a:lstStyle/>
          <a:p>
            <a:endParaRPr lang="en-US" dirty="0"/>
          </a:p>
          <a:p>
            <a:endParaRPr lang="en-US" dirty="0"/>
          </a:p>
        </p:txBody>
      </p:sp>
      <p:sp>
        <p:nvSpPr>
          <p:cNvPr id="5" name="TextBox 4"/>
          <p:cNvSpPr txBox="1"/>
          <p:nvPr/>
        </p:nvSpPr>
        <p:spPr>
          <a:xfrm>
            <a:off x="1695796" y="1030778"/>
            <a:ext cx="7088205" cy="461665"/>
          </a:xfrm>
          <a:prstGeom prst="rect">
            <a:avLst/>
          </a:prstGeom>
          <a:noFill/>
        </p:spPr>
        <p:txBody>
          <a:bodyPr wrap="square" rtlCol="0">
            <a:spAutoFit/>
          </a:bodyPr>
          <a:lstStyle/>
          <a:p>
            <a:pPr>
              <a:spcBef>
                <a:spcPts val="300"/>
              </a:spcBef>
              <a:spcAft>
                <a:spcPts val="300"/>
              </a:spcAft>
            </a:pPr>
            <a:r>
              <a:rPr lang="en-AU" sz="1200" b="1" dirty="0"/>
              <a:t>There are a number of  roles that may make up the team in the Team Around the Learner approach. Who makes up the team will vary depending on the individual needs of the learner.</a:t>
            </a:r>
          </a:p>
        </p:txBody>
      </p:sp>
      <p:grpSp>
        <p:nvGrpSpPr>
          <p:cNvPr id="9" name="Group 8">
            <a:extLst>
              <a:ext uri="{FF2B5EF4-FFF2-40B4-BE49-F238E27FC236}">
                <a16:creationId xmlns:a16="http://schemas.microsoft.com/office/drawing/2014/main" id="{ABCA040D-D48E-4AD3-89AF-F76DF0E0449D}"/>
              </a:ext>
            </a:extLst>
          </p:cNvPr>
          <p:cNvGrpSpPr/>
          <p:nvPr/>
        </p:nvGrpSpPr>
        <p:grpSpPr>
          <a:xfrm>
            <a:off x="4572000" y="2004157"/>
            <a:ext cx="4134870" cy="3823065"/>
            <a:chOff x="4557983" y="1533196"/>
            <a:chExt cx="4456771" cy="3823065"/>
          </a:xfrm>
        </p:grpSpPr>
        <p:graphicFrame>
          <p:nvGraphicFramePr>
            <p:cNvPr id="10" name="Diagram 9">
              <a:extLst>
                <a:ext uri="{FF2B5EF4-FFF2-40B4-BE49-F238E27FC236}">
                  <a16:creationId xmlns:a16="http://schemas.microsoft.com/office/drawing/2014/main" id="{62E8BEDA-4F6F-4740-8715-0CCE05267994}"/>
                </a:ext>
              </a:extLst>
            </p:cNvPr>
            <p:cNvGraphicFramePr/>
            <p:nvPr>
              <p:extLst>
                <p:ext uri="{D42A27DB-BD31-4B8C-83A1-F6EECF244321}">
                  <p14:modId xmlns:p14="http://schemas.microsoft.com/office/powerpoint/2010/main" val="4122100975"/>
                </p:ext>
              </p:extLst>
            </p:nvPr>
          </p:nvGraphicFramePr>
          <p:xfrm>
            <a:off x="4557983" y="1533196"/>
            <a:ext cx="4456771" cy="3823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37322811-0344-484C-8DCD-3873FD9BB516}"/>
                </a:ext>
              </a:extLst>
            </p:cNvPr>
            <p:cNvSpPr/>
            <p:nvPr/>
          </p:nvSpPr>
          <p:spPr bwMode="auto">
            <a:xfrm>
              <a:off x="6221363" y="2692435"/>
              <a:ext cx="1333272" cy="1324034"/>
            </a:xfrm>
            <a:prstGeom prst="ellipse">
              <a:avLst/>
            </a:prstGeom>
            <a:solidFill>
              <a:srgbClr val="77AC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80" charset="-128"/>
              </a:endParaRPr>
            </a:p>
          </p:txBody>
        </p:sp>
        <p:sp>
          <p:nvSpPr>
            <p:cNvPr id="15" name="TextBox 14">
              <a:extLst>
                <a:ext uri="{FF2B5EF4-FFF2-40B4-BE49-F238E27FC236}">
                  <a16:creationId xmlns:a16="http://schemas.microsoft.com/office/drawing/2014/main" id="{3486BC0F-9BFE-403A-951B-339984F70055}"/>
                </a:ext>
              </a:extLst>
            </p:cNvPr>
            <p:cNvSpPr txBox="1"/>
            <p:nvPr/>
          </p:nvSpPr>
          <p:spPr>
            <a:xfrm>
              <a:off x="6316597" y="3200231"/>
              <a:ext cx="1142804" cy="307777"/>
            </a:xfrm>
            <a:prstGeom prst="rect">
              <a:avLst/>
            </a:prstGeom>
            <a:solidFill>
              <a:srgbClr val="77ACCD"/>
            </a:solidFill>
          </p:spPr>
          <p:txBody>
            <a:bodyPr wrap="square" rtlCol="0">
              <a:spAutoFit/>
            </a:bodyPr>
            <a:lstStyle/>
            <a:p>
              <a:pPr algn="ctr"/>
              <a:r>
                <a:rPr lang="en-AU" sz="1400" b="1" dirty="0">
                  <a:solidFill>
                    <a:schemeClr val="tx2">
                      <a:lumMod val="95000"/>
                      <a:lumOff val="5000"/>
                    </a:schemeClr>
                  </a:solidFill>
                </a:rPr>
                <a:t>Learner</a:t>
              </a:r>
            </a:p>
          </p:txBody>
        </p:sp>
      </p:grpSp>
    </p:spTree>
    <p:extLst>
      <p:ext uri="{BB962C8B-B14F-4D97-AF65-F5344CB8AC3E}">
        <p14:creationId xmlns:p14="http://schemas.microsoft.com/office/powerpoint/2010/main" val="288801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Roles and responsibilities during the Team Around the Learner Approach </a:t>
            </a:r>
            <a:br>
              <a:rPr lang="en-AU" sz="1800" dirty="0"/>
            </a:br>
            <a:br>
              <a:rPr lang="en-AU" sz="1800" dirty="0"/>
            </a:br>
            <a:endParaRPr lang="en-AU" sz="1800" dirty="0"/>
          </a:p>
        </p:txBody>
      </p:sp>
      <p:sp>
        <p:nvSpPr>
          <p:cNvPr id="3" name="Content Placeholder 2"/>
          <p:cNvSpPr>
            <a:spLocks noGrp="1"/>
          </p:cNvSpPr>
          <p:nvPr>
            <p:ph idx="1"/>
          </p:nvPr>
        </p:nvSpPr>
        <p:spPr>
          <a:xfrm>
            <a:off x="323851" y="906087"/>
            <a:ext cx="8461374" cy="5223251"/>
          </a:xfrm>
        </p:spPr>
        <p:txBody>
          <a:bodyPr/>
          <a:lstStyle/>
          <a:p>
            <a:r>
              <a:rPr lang="en-AU" sz="1400" b="1" dirty="0"/>
              <a:t>The following pages outline the responsibilities of the key roles in each phase of the Team Around the Learner approach.</a:t>
            </a:r>
          </a:p>
          <a:p>
            <a:endParaRPr lang="en-AU" dirty="0"/>
          </a:p>
          <a:p>
            <a:endParaRPr lang="en-AU" dirty="0"/>
          </a:p>
          <a:p>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721151305"/>
              </p:ext>
            </p:extLst>
          </p:nvPr>
        </p:nvGraphicFramePr>
        <p:xfrm>
          <a:off x="323851" y="1649741"/>
          <a:ext cx="8326170" cy="3584316"/>
        </p:xfrm>
        <a:graphic>
          <a:graphicData uri="http://schemas.openxmlformats.org/drawingml/2006/table">
            <a:tbl>
              <a:tblPr firstRow="1" bandRow="1">
                <a:tableStyleId>{5C22544A-7EE6-4342-B048-85BDC9FD1C3A}</a:tableStyleId>
              </a:tblPr>
              <a:tblGrid>
                <a:gridCol w="1387525">
                  <a:extLst>
                    <a:ext uri="{9D8B030D-6E8A-4147-A177-3AD203B41FA5}">
                      <a16:colId xmlns:a16="http://schemas.microsoft.com/office/drawing/2014/main" val="20000"/>
                    </a:ext>
                  </a:extLst>
                </a:gridCol>
                <a:gridCol w="1387525">
                  <a:extLst>
                    <a:ext uri="{9D8B030D-6E8A-4147-A177-3AD203B41FA5}">
                      <a16:colId xmlns:a16="http://schemas.microsoft.com/office/drawing/2014/main" val="20001"/>
                    </a:ext>
                  </a:extLst>
                </a:gridCol>
                <a:gridCol w="1387525">
                  <a:extLst>
                    <a:ext uri="{9D8B030D-6E8A-4147-A177-3AD203B41FA5}">
                      <a16:colId xmlns:a16="http://schemas.microsoft.com/office/drawing/2014/main" val="20002"/>
                    </a:ext>
                  </a:extLst>
                </a:gridCol>
                <a:gridCol w="1387525">
                  <a:extLst>
                    <a:ext uri="{9D8B030D-6E8A-4147-A177-3AD203B41FA5}">
                      <a16:colId xmlns:a16="http://schemas.microsoft.com/office/drawing/2014/main" val="20003"/>
                    </a:ext>
                  </a:extLst>
                </a:gridCol>
                <a:gridCol w="1388035">
                  <a:extLst>
                    <a:ext uri="{9D8B030D-6E8A-4147-A177-3AD203B41FA5}">
                      <a16:colId xmlns:a16="http://schemas.microsoft.com/office/drawing/2014/main" val="20004"/>
                    </a:ext>
                  </a:extLst>
                </a:gridCol>
                <a:gridCol w="1388035">
                  <a:extLst>
                    <a:ext uri="{9D8B030D-6E8A-4147-A177-3AD203B41FA5}">
                      <a16:colId xmlns:a16="http://schemas.microsoft.com/office/drawing/2014/main" val="20005"/>
                    </a:ext>
                  </a:extLst>
                </a:gridCol>
              </a:tblGrid>
              <a:tr h="145412">
                <a:tc rowSpan="2">
                  <a:txBody>
                    <a:bodyPr/>
                    <a:lstStyle/>
                    <a:p>
                      <a:pPr algn="ctr">
                        <a:spcBef>
                          <a:spcPts val="240"/>
                        </a:spcBef>
                        <a:spcAft>
                          <a:spcPts val="240"/>
                        </a:spcAft>
                      </a:pPr>
                      <a:r>
                        <a:rPr lang="en-AU" sz="1000" kern="1200" dirty="0">
                          <a:solidFill>
                            <a:schemeClr val="accent5"/>
                          </a:solidFill>
                          <a:effectLst/>
                        </a:rPr>
                        <a:t>Roles &amp;</a:t>
                      </a:r>
                      <a:endParaRPr lang="en-AU" sz="1000" dirty="0">
                        <a:solidFill>
                          <a:schemeClr val="accent5"/>
                        </a:solidFill>
                        <a:effectLst/>
                      </a:endParaRPr>
                    </a:p>
                    <a:p>
                      <a:pPr algn="ctr">
                        <a:spcBef>
                          <a:spcPts val="240"/>
                        </a:spcBef>
                        <a:spcAft>
                          <a:spcPts val="240"/>
                        </a:spcAft>
                      </a:pPr>
                      <a:r>
                        <a:rPr lang="en-AU" sz="1000" kern="1200" dirty="0">
                          <a:solidFill>
                            <a:srgbClr val="53565A"/>
                          </a:solidFill>
                          <a:effectLst/>
                        </a:rPr>
                        <a:t>Responsibilities</a:t>
                      </a:r>
                      <a:endParaRPr lang="en-AU" sz="1000" dirty="0">
                        <a:solidFill>
                          <a:srgbClr val="53565A"/>
                        </a:solidFill>
                        <a:effectLst/>
                        <a:latin typeface="Garamond"/>
                        <a:ea typeface="Times New Roman"/>
                        <a:cs typeface="Arial"/>
                      </a:endParaRPr>
                    </a:p>
                  </a:txBody>
                  <a:tcPr marL="26372" marR="26372" marT="13186" marB="13186" anchor="ctr">
                    <a:solidFill>
                      <a:srgbClr val="77ACCD"/>
                    </a:solidFill>
                  </a:tcPr>
                </a:tc>
                <a:tc gridSpan="5">
                  <a:txBody>
                    <a:bodyPr/>
                    <a:lstStyle/>
                    <a:p>
                      <a:pPr algn="ctr">
                        <a:spcBef>
                          <a:spcPts val="240"/>
                        </a:spcBef>
                        <a:spcAft>
                          <a:spcPts val="240"/>
                        </a:spcAft>
                      </a:pPr>
                      <a:r>
                        <a:rPr lang="en-AU" sz="1000" kern="1200" dirty="0">
                          <a:solidFill>
                            <a:schemeClr val="accent5"/>
                          </a:solidFill>
                          <a:effectLst/>
                        </a:rPr>
                        <a:t>Phases of Team Around the Learner </a:t>
                      </a:r>
                      <a:endParaRPr lang="en-AU" sz="1000" dirty="0">
                        <a:solidFill>
                          <a:schemeClr val="accent5"/>
                        </a:solidFill>
                        <a:effectLst/>
                        <a:latin typeface="Garamond"/>
                        <a:ea typeface="Times New Roman"/>
                        <a:cs typeface="Arial"/>
                      </a:endParaRPr>
                    </a:p>
                  </a:txBody>
                  <a:tcPr marL="26372" marR="26372" marT="13186" marB="13186">
                    <a:solidFill>
                      <a:srgbClr val="77ACCD"/>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64963">
                <a:tc vMerge="1">
                  <a:txBody>
                    <a:bodyPr/>
                    <a:lstStyle/>
                    <a:p>
                      <a:endParaRPr lang="en-AU"/>
                    </a:p>
                  </a:txBody>
                  <a:tcPr/>
                </a:tc>
                <a:tc>
                  <a:txBody>
                    <a:bodyPr/>
                    <a:lstStyle/>
                    <a:p>
                      <a:pPr algn="ctr">
                        <a:spcBef>
                          <a:spcPts val="240"/>
                        </a:spcBef>
                        <a:spcAft>
                          <a:spcPts val="240"/>
                        </a:spcAft>
                      </a:pPr>
                      <a:r>
                        <a:rPr lang="en-AU" sz="1000" b="1" kern="1200" dirty="0">
                          <a:solidFill>
                            <a:schemeClr val="accent5"/>
                          </a:solidFill>
                          <a:effectLst/>
                        </a:rPr>
                        <a:t>Initiate Contact</a:t>
                      </a:r>
                      <a:endParaRPr lang="en-AU" sz="1000" b="1" dirty="0">
                        <a:solidFill>
                          <a:schemeClr val="accent5"/>
                        </a:solidFill>
                        <a:effectLst/>
                        <a:latin typeface="Garamond"/>
                        <a:ea typeface="Times New Roman"/>
                        <a:cs typeface="Arial"/>
                      </a:endParaRPr>
                    </a:p>
                  </a:txBody>
                  <a:tcPr marL="26372" marR="26372" marT="13186" marB="13186" anchor="ctr">
                    <a:solidFill>
                      <a:srgbClr val="77ACCD"/>
                    </a:solidFill>
                  </a:tcPr>
                </a:tc>
                <a:tc>
                  <a:txBody>
                    <a:bodyPr/>
                    <a:lstStyle/>
                    <a:p>
                      <a:pPr algn="ctr">
                        <a:spcBef>
                          <a:spcPts val="240"/>
                        </a:spcBef>
                        <a:spcAft>
                          <a:spcPts val="240"/>
                        </a:spcAft>
                      </a:pPr>
                      <a:r>
                        <a:rPr lang="en-AU" sz="1000" b="1" kern="1200" dirty="0">
                          <a:solidFill>
                            <a:schemeClr val="accent5"/>
                          </a:solidFill>
                          <a:effectLst/>
                        </a:rPr>
                        <a:t>Analyse Needs</a:t>
                      </a:r>
                      <a:endParaRPr lang="en-AU" sz="1000" b="1" dirty="0">
                        <a:solidFill>
                          <a:schemeClr val="accent5"/>
                        </a:solidFill>
                        <a:effectLst/>
                        <a:latin typeface="Garamond"/>
                        <a:ea typeface="Times New Roman"/>
                        <a:cs typeface="Arial"/>
                      </a:endParaRPr>
                    </a:p>
                  </a:txBody>
                  <a:tcPr marL="26372" marR="26372" marT="13186" marB="13186" anchor="ctr">
                    <a:solidFill>
                      <a:srgbClr val="77ACCD"/>
                    </a:solidFill>
                  </a:tcPr>
                </a:tc>
                <a:tc>
                  <a:txBody>
                    <a:bodyPr/>
                    <a:lstStyle/>
                    <a:p>
                      <a:pPr algn="ctr">
                        <a:spcBef>
                          <a:spcPts val="240"/>
                        </a:spcBef>
                        <a:spcAft>
                          <a:spcPts val="240"/>
                        </a:spcAft>
                      </a:pPr>
                      <a:r>
                        <a:rPr lang="en-AU" sz="1000" b="1" kern="1200" dirty="0">
                          <a:solidFill>
                            <a:schemeClr val="accent5"/>
                          </a:solidFill>
                          <a:effectLst/>
                        </a:rPr>
                        <a:t>Plan &amp; Coordinate Support</a:t>
                      </a:r>
                      <a:endParaRPr lang="en-AU" sz="1000" b="1" dirty="0">
                        <a:solidFill>
                          <a:schemeClr val="accent5"/>
                        </a:solidFill>
                        <a:effectLst/>
                        <a:latin typeface="Garamond"/>
                        <a:ea typeface="Times New Roman"/>
                        <a:cs typeface="Arial"/>
                      </a:endParaRPr>
                    </a:p>
                  </a:txBody>
                  <a:tcPr marL="26372" marR="26372" marT="13186" marB="13186" anchor="ctr">
                    <a:solidFill>
                      <a:srgbClr val="77ACCD"/>
                    </a:solidFill>
                  </a:tcPr>
                </a:tc>
                <a:tc>
                  <a:txBody>
                    <a:bodyPr/>
                    <a:lstStyle/>
                    <a:p>
                      <a:pPr algn="ctr">
                        <a:spcBef>
                          <a:spcPts val="240"/>
                        </a:spcBef>
                        <a:spcAft>
                          <a:spcPts val="240"/>
                        </a:spcAft>
                      </a:pPr>
                      <a:r>
                        <a:rPr lang="en-AU" sz="1000" b="1" kern="1200" dirty="0">
                          <a:solidFill>
                            <a:schemeClr val="accent5"/>
                          </a:solidFill>
                          <a:effectLst/>
                        </a:rPr>
                        <a:t>Monitor &amp; Evaluate</a:t>
                      </a:r>
                      <a:endParaRPr lang="en-AU" sz="1000" b="1" dirty="0">
                        <a:solidFill>
                          <a:schemeClr val="accent5"/>
                        </a:solidFill>
                        <a:effectLst/>
                        <a:latin typeface="Garamond"/>
                        <a:ea typeface="Times New Roman"/>
                        <a:cs typeface="Arial"/>
                      </a:endParaRPr>
                    </a:p>
                  </a:txBody>
                  <a:tcPr marL="26372" marR="26372" marT="13186" marB="13186" anchor="ctr">
                    <a:solidFill>
                      <a:srgbClr val="77ACCD"/>
                    </a:solidFill>
                  </a:tcPr>
                </a:tc>
                <a:tc>
                  <a:txBody>
                    <a:bodyPr/>
                    <a:lstStyle/>
                    <a:p>
                      <a:pPr algn="ctr">
                        <a:spcBef>
                          <a:spcPts val="240"/>
                        </a:spcBef>
                        <a:spcAft>
                          <a:spcPts val="240"/>
                        </a:spcAft>
                      </a:pPr>
                      <a:r>
                        <a:rPr lang="en-AU" sz="1000" b="1" kern="1200" dirty="0">
                          <a:solidFill>
                            <a:schemeClr val="accent5"/>
                          </a:solidFill>
                          <a:effectLst/>
                        </a:rPr>
                        <a:t>Plan Transition</a:t>
                      </a:r>
                      <a:endParaRPr lang="en-AU" sz="1000" b="1" dirty="0">
                        <a:solidFill>
                          <a:schemeClr val="accent5"/>
                        </a:solidFill>
                        <a:effectLst/>
                        <a:latin typeface="Garamond"/>
                        <a:ea typeface="Times New Roman"/>
                        <a:cs typeface="Arial"/>
                      </a:endParaRPr>
                    </a:p>
                  </a:txBody>
                  <a:tcPr marL="26372" marR="26372" marT="13186" marB="13186" anchor="ctr">
                    <a:solidFill>
                      <a:srgbClr val="77ACCD"/>
                    </a:solidFill>
                  </a:tcPr>
                </a:tc>
                <a:extLst>
                  <a:ext uri="{0D108BD9-81ED-4DB2-BD59-A6C34878D82A}">
                    <a16:rowId xmlns:a16="http://schemas.microsoft.com/office/drawing/2014/main" val="10001"/>
                  </a:ext>
                </a:extLst>
              </a:tr>
              <a:tr h="2377046">
                <a:tc>
                  <a:txBody>
                    <a:bodyPr/>
                    <a:lstStyle/>
                    <a:p>
                      <a:pPr>
                        <a:spcBef>
                          <a:spcPts val="240"/>
                        </a:spcBef>
                        <a:spcAft>
                          <a:spcPts val="240"/>
                        </a:spcAft>
                      </a:pPr>
                      <a:endParaRPr lang="en-AU" sz="1000" dirty="0">
                        <a:effectLst/>
                        <a:latin typeface="Garamond"/>
                        <a:ea typeface="Times New Roman"/>
                        <a:cs typeface="Arial"/>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rgbClr val="53565A"/>
                          </a:solidFill>
                          <a:effectLst/>
                        </a:rPr>
                        <a:t>Identify</a:t>
                      </a:r>
                      <a:r>
                        <a:rPr lang="en-AU" sz="1000" kern="1200" dirty="0">
                          <a:solidFill>
                            <a:schemeClr val="accent5"/>
                          </a:solidFill>
                          <a:effectLst/>
                        </a:rPr>
                        <a:t> the Lead Professional</a:t>
                      </a: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Assess history and </a:t>
                      </a:r>
                      <a:r>
                        <a:rPr lang="en-AU" sz="1000" kern="1200" dirty="0">
                          <a:solidFill>
                            <a:srgbClr val="53565A"/>
                          </a:solidFill>
                          <a:effectLst/>
                        </a:rPr>
                        <a:t>current</a:t>
                      </a:r>
                      <a:r>
                        <a:rPr lang="en-AU" sz="1000" kern="1200" dirty="0">
                          <a:solidFill>
                            <a:schemeClr val="accent5"/>
                          </a:solidFill>
                          <a:effectLst/>
                        </a:rPr>
                        <a:t> needs </a:t>
                      </a:r>
                      <a:endParaRPr lang="en-AU" sz="1000" dirty="0">
                        <a:solidFill>
                          <a:schemeClr val="accent5"/>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Learner and family may invite / request Lead Professional to invite identified team members to Team Around the Learner meetings</a:t>
                      </a:r>
                      <a:endParaRPr lang="en-AU" sz="1000" dirty="0">
                        <a:solidFill>
                          <a:schemeClr val="accent5"/>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Provide insights from past service provider strategies</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Actively participate in the development and implementation of the plan </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Communicate any issues or change of circumstances with the Lead Professional as soon as possible</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Voice any opinions or concerns</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Be part of the team </a:t>
                      </a:r>
                    </a:p>
                    <a:p>
                      <a:pPr marL="180000" lvl="0" indent="-180000">
                        <a:spcBef>
                          <a:spcPts val="240"/>
                        </a:spcBef>
                        <a:spcAft>
                          <a:spcPts val="240"/>
                        </a:spcAft>
                        <a:buFont typeface="Arial"/>
                        <a:buChar char="•"/>
                        <a:tabLst>
                          <a:tab pos="-558165" algn="l"/>
                          <a:tab pos="457200" algn="l"/>
                        </a:tabLst>
                      </a:pPr>
                      <a:endParaRPr lang="en-AU" sz="1000" kern="1200" dirty="0">
                        <a:solidFill>
                          <a:schemeClr val="accent5"/>
                        </a:solidFill>
                        <a:effectLst/>
                        <a:latin typeface="Times New Roman"/>
                        <a:cs typeface="Times New Roman"/>
                      </a:endParaRPr>
                    </a:p>
                    <a:p>
                      <a:pPr marL="180000" lvl="0" indent="-180000">
                        <a:spcBef>
                          <a:spcPts val="240"/>
                        </a:spcBef>
                        <a:spcAft>
                          <a:spcPts val="240"/>
                        </a:spcAft>
                        <a:buFont typeface="Arial"/>
                        <a:buChar char="•"/>
                        <a:tabLst>
                          <a:tab pos="-558165" algn="l"/>
                          <a:tab pos="457200" algn="l"/>
                        </a:tabLst>
                      </a:pPr>
                      <a:endParaRPr lang="en-AU" sz="1000" dirty="0">
                        <a:solidFill>
                          <a:schemeClr val="accent5"/>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Keep the Lead Professional informed of progress against the goals, strategies and actions identified in the plan</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Provide honest and timely feedback to the Lead Professional</a:t>
                      </a:r>
                      <a:endParaRPr lang="en-AU" sz="1000" dirty="0">
                        <a:solidFill>
                          <a:schemeClr val="accent5"/>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Communicate to the team when goals have been achieved and sustained </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Celebrate successes </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Take on responsibility for own successes </a:t>
                      </a:r>
                      <a:endParaRPr lang="en-AU" sz="1000" dirty="0">
                        <a:solidFill>
                          <a:schemeClr val="accent5"/>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accent5"/>
                          </a:solidFill>
                          <a:effectLst/>
                        </a:rPr>
                        <a:t>Keep in contact with the Team Around the Learner team and Lead Professional as required</a:t>
                      </a:r>
                      <a:endParaRPr lang="en-AU" sz="1000" dirty="0">
                        <a:solidFill>
                          <a:schemeClr val="accent5"/>
                        </a:solidFill>
                        <a:effectLst/>
                        <a:latin typeface="Times New Roman"/>
                        <a:cs typeface="Times New Roman"/>
                      </a:endParaRPr>
                    </a:p>
                  </a:txBody>
                  <a:tcPr marL="26372" marR="26372" marT="13186" marB="13186"/>
                </a:tc>
                <a:extLst>
                  <a:ext uri="{0D108BD9-81ED-4DB2-BD59-A6C34878D82A}">
                    <a16:rowId xmlns:a16="http://schemas.microsoft.com/office/drawing/2014/main" val="10002"/>
                  </a:ext>
                </a:extLst>
              </a:tr>
            </a:tbl>
          </a:graphicData>
        </a:graphic>
      </p:graphicFrame>
      <p:grpSp>
        <p:nvGrpSpPr>
          <p:cNvPr id="6" name="Group 5"/>
          <p:cNvGrpSpPr/>
          <p:nvPr/>
        </p:nvGrpSpPr>
        <p:grpSpPr>
          <a:xfrm>
            <a:off x="553361" y="2338699"/>
            <a:ext cx="900000" cy="900000"/>
            <a:chOff x="2468724" y="1123157"/>
            <a:chExt cx="1621282" cy="1621309"/>
          </a:xfrm>
          <a:solidFill>
            <a:srgbClr val="77ACCD"/>
          </a:solidFill>
        </p:grpSpPr>
        <p:sp>
          <p:nvSpPr>
            <p:cNvPr id="7" name="Oval 6"/>
            <p:cNvSpPr/>
            <p:nvPr/>
          </p:nvSpPr>
          <p:spPr>
            <a:xfrm>
              <a:off x="2468724" y="1123157"/>
              <a:ext cx="1621282" cy="1621309"/>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p:nvPr/>
          </p:nvSpPr>
          <p:spPr>
            <a:xfrm>
              <a:off x="2706155" y="1360592"/>
              <a:ext cx="1146420" cy="114643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n-AU" sz="1100" b="1" dirty="0">
                  <a:solidFill>
                    <a:srgbClr val="FFFFFF"/>
                  </a:solidFill>
                  <a:cs typeface="Arial" panose="020B0604020202020204" pitchFamily="34" charset="0"/>
                </a:rPr>
                <a:t>Learner &amp; Family</a:t>
              </a:r>
            </a:p>
          </p:txBody>
        </p:sp>
      </p:grpSp>
    </p:spTree>
    <p:extLst>
      <p:ext uri="{BB962C8B-B14F-4D97-AF65-F5344CB8AC3E}">
        <p14:creationId xmlns:p14="http://schemas.microsoft.com/office/powerpoint/2010/main" val="252484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Roles and responsibilities during the Team Around the Learner approach</a:t>
            </a:r>
          </a:p>
        </p:txBody>
      </p:sp>
      <p:graphicFrame>
        <p:nvGraphicFramePr>
          <p:cNvPr id="9" name="Table 8">
            <a:extLst>
              <a:ext uri="{FF2B5EF4-FFF2-40B4-BE49-F238E27FC236}">
                <a16:creationId xmlns:a16="http://schemas.microsoft.com/office/drawing/2014/main" id="{76DB46B5-A998-41F6-8CB8-88BA5B06D04F}"/>
              </a:ext>
            </a:extLst>
          </p:cNvPr>
          <p:cNvGraphicFramePr>
            <a:graphicFrameLocks noGrp="1"/>
          </p:cNvGraphicFramePr>
          <p:nvPr>
            <p:extLst>
              <p:ext uri="{D42A27DB-BD31-4B8C-83A1-F6EECF244321}">
                <p14:modId xmlns:p14="http://schemas.microsoft.com/office/powerpoint/2010/main" val="2723535124"/>
              </p:ext>
            </p:extLst>
          </p:nvPr>
        </p:nvGraphicFramePr>
        <p:xfrm>
          <a:off x="390841" y="1141724"/>
          <a:ext cx="8326170" cy="3279820"/>
        </p:xfrm>
        <a:graphic>
          <a:graphicData uri="http://schemas.openxmlformats.org/drawingml/2006/table">
            <a:tbl>
              <a:tblPr firstRow="1" bandRow="1">
                <a:tableStyleId>{5C22544A-7EE6-4342-B048-85BDC9FD1C3A}</a:tableStyleId>
              </a:tblPr>
              <a:tblGrid>
                <a:gridCol w="1387525">
                  <a:extLst>
                    <a:ext uri="{9D8B030D-6E8A-4147-A177-3AD203B41FA5}">
                      <a16:colId xmlns:a16="http://schemas.microsoft.com/office/drawing/2014/main" val="20000"/>
                    </a:ext>
                  </a:extLst>
                </a:gridCol>
                <a:gridCol w="1387525">
                  <a:extLst>
                    <a:ext uri="{9D8B030D-6E8A-4147-A177-3AD203B41FA5}">
                      <a16:colId xmlns:a16="http://schemas.microsoft.com/office/drawing/2014/main" val="20001"/>
                    </a:ext>
                  </a:extLst>
                </a:gridCol>
                <a:gridCol w="1387525">
                  <a:extLst>
                    <a:ext uri="{9D8B030D-6E8A-4147-A177-3AD203B41FA5}">
                      <a16:colId xmlns:a16="http://schemas.microsoft.com/office/drawing/2014/main" val="20002"/>
                    </a:ext>
                  </a:extLst>
                </a:gridCol>
                <a:gridCol w="1387525">
                  <a:extLst>
                    <a:ext uri="{9D8B030D-6E8A-4147-A177-3AD203B41FA5}">
                      <a16:colId xmlns:a16="http://schemas.microsoft.com/office/drawing/2014/main" val="20003"/>
                    </a:ext>
                  </a:extLst>
                </a:gridCol>
                <a:gridCol w="1388035">
                  <a:extLst>
                    <a:ext uri="{9D8B030D-6E8A-4147-A177-3AD203B41FA5}">
                      <a16:colId xmlns:a16="http://schemas.microsoft.com/office/drawing/2014/main" val="20004"/>
                    </a:ext>
                  </a:extLst>
                </a:gridCol>
                <a:gridCol w="1388035">
                  <a:extLst>
                    <a:ext uri="{9D8B030D-6E8A-4147-A177-3AD203B41FA5}">
                      <a16:colId xmlns:a16="http://schemas.microsoft.com/office/drawing/2014/main" val="20005"/>
                    </a:ext>
                  </a:extLst>
                </a:gridCol>
              </a:tblGrid>
              <a:tr h="280676">
                <a:tc rowSpan="2">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Roles &amp;</a:t>
                      </a:r>
                    </a:p>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Responsibilities</a:t>
                      </a:r>
                    </a:p>
                  </a:txBody>
                  <a:tcPr marL="26372" marR="26372" marT="13186" marB="13186" anchor="ctr">
                    <a:solidFill>
                      <a:srgbClr val="77ACCD"/>
                    </a:solidFill>
                  </a:tcPr>
                </a:tc>
                <a:tc gridSpan="5">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Phases of Team Around the Learner</a:t>
                      </a:r>
                    </a:p>
                  </a:txBody>
                  <a:tcPr marL="26372" marR="26372" marT="13186" marB="13186">
                    <a:solidFill>
                      <a:srgbClr val="77ACCD"/>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64963">
                <a:tc vMerge="1">
                  <a:txBody>
                    <a:bodyPr/>
                    <a:lstStyle/>
                    <a:p>
                      <a:endParaRPr lang="en-AU"/>
                    </a:p>
                  </a:txBody>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Initiate Contact</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Analyse Needs</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Plan &amp; Coordinate Support</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Monitor &amp; Evaluate</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Plan Transition</a:t>
                      </a:r>
                    </a:p>
                  </a:txBody>
                  <a:tcPr marL="26372" marR="26372" marT="13186" marB="13186" anchor="ctr">
                    <a:solidFill>
                      <a:srgbClr val="77ACCD"/>
                    </a:solidFill>
                  </a:tcPr>
                </a:tc>
                <a:extLst>
                  <a:ext uri="{0D108BD9-81ED-4DB2-BD59-A6C34878D82A}">
                    <a16:rowId xmlns:a16="http://schemas.microsoft.com/office/drawing/2014/main" val="10001"/>
                  </a:ext>
                </a:extLst>
              </a:tr>
              <a:tr h="1799212">
                <a:tc>
                  <a:txBody>
                    <a:bodyPr/>
                    <a:lstStyle/>
                    <a:p>
                      <a:pPr>
                        <a:spcBef>
                          <a:spcPts val="240"/>
                        </a:spcBef>
                        <a:spcAft>
                          <a:spcPts val="240"/>
                        </a:spcAft>
                      </a:pPr>
                      <a:r>
                        <a:rPr lang="en-AU" sz="1000" kern="1200" dirty="0">
                          <a:effectLst/>
                        </a:rPr>
                        <a:t> </a:t>
                      </a:r>
                      <a:endParaRPr lang="en-AU" sz="1000" dirty="0">
                        <a:effectLst/>
                        <a:latin typeface="Garamond"/>
                        <a:ea typeface="Times New Roman"/>
                        <a:cs typeface="Arial"/>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Orient the learner and family to the Team Around the Learner process, answering any questions as they arise</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Introduce the concept of the Lead Professional</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Remain a member of the Team Around the Learner team as required</a:t>
                      </a:r>
                    </a:p>
                    <a:p>
                      <a:pPr marL="180000" lvl="0" indent="-180000">
                        <a:spcBef>
                          <a:spcPts val="240"/>
                        </a:spcBef>
                        <a:spcAft>
                          <a:spcPts val="240"/>
                        </a:spcAft>
                        <a:buFont typeface="Arial"/>
                        <a:buChar char="•"/>
                        <a:tabLst>
                          <a:tab pos="-558165" algn="l"/>
                          <a:tab pos="457200" algn="l"/>
                        </a:tabLst>
                      </a:pPr>
                      <a:endParaRPr lang="en-AU" sz="1000" kern="1200" dirty="0">
                        <a:solidFill>
                          <a:schemeClr val="tx2">
                            <a:lumMod val="95000"/>
                            <a:lumOff val="5000"/>
                          </a:schemeClr>
                        </a:solidFill>
                        <a:effectLst/>
                        <a:latin typeface="Times New Roman"/>
                        <a:cs typeface="Times New Roman"/>
                      </a:endParaRPr>
                    </a:p>
                    <a:p>
                      <a:pPr marL="180000" lvl="0" indent="-180000">
                        <a:spcBef>
                          <a:spcPts val="240"/>
                        </a:spcBef>
                        <a:spcAft>
                          <a:spcPts val="240"/>
                        </a:spcAft>
                        <a:buFont typeface="Arial"/>
                        <a:buChar char="•"/>
                        <a:tabLst>
                          <a:tab pos="-558165" algn="l"/>
                          <a:tab pos="457200" algn="l"/>
                        </a:tabLst>
                      </a:pPr>
                      <a:endParaRPr lang="en-AU" sz="1000" dirty="0">
                        <a:solidFill>
                          <a:schemeClr val="tx2">
                            <a:lumMod val="95000"/>
                            <a:lumOff val="5000"/>
                          </a:schemeClr>
                        </a:solidFill>
                        <a:effectLst/>
                        <a:latin typeface="Times New Roman"/>
                        <a:cs typeface="Times New Roman"/>
                      </a:endParaRPr>
                    </a:p>
                  </a:txBody>
                  <a:tcPr marL="26372" marR="26372" marT="13186" marB="13186"/>
                </a:tc>
                <a:tc gridSpan="4">
                  <a:txBody>
                    <a:bodyPr/>
                    <a:lstStyle/>
                    <a:p>
                      <a:pPr algn="ctr">
                        <a:spcBef>
                          <a:spcPts val="240"/>
                        </a:spcBef>
                        <a:spcAft>
                          <a:spcPts val="240"/>
                        </a:spcAft>
                      </a:pPr>
                      <a:r>
                        <a:rPr lang="en-AU" sz="1000" kern="1200" dirty="0">
                          <a:solidFill>
                            <a:schemeClr val="tx2">
                              <a:lumMod val="95000"/>
                              <a:lumOff val="5000"/>
                            </a:schemeClr>
                          </a:solidFill>
                          <a:effectLst/>
                        </a:rPr>
                        <a:t> </a:t>
                      </a:r>
                      <a:endParaRPr lang="en-AU" sz="1000" dirty="0">
                        <a:solidFill>
                          <a:schemeClr val="tx2">
                            <a:lumMod val="95000"/>
                            <a:lumOff val="5000"/>
                          </a:schemeClr>
                        </a:solidFill>
                        <a:effectLst/>
                      </a:endParaRPr>
                    </a:p>
                    <a:p>
                      <a:pPr algn="ctr">
                        <a:spcBef>
                          <a:spcPts val="240"/>
                        </a:spcBef>
                        <a:spcAft>
                          <a:spcPts val="240"/>
                        </a:spcAft>
                      </a:pPr>
                      <a:r>
                        <a:rPr lang="en-AU" sz="1000" kern="1200" dirty="0">
                          <a:solidFill>
                            <a:schemeClr val="tx2">
                              <a:lumMod val="95000"/>
                              <a:lumOff val="5000"/>
                            </a:schemeClr>
                          </a:solidFill>
                          <a:effectLst/>
                        </a:rPr>
                        <a:t> </a:t>
                      </a:r>
                      <a:endParaRPr lang="en-AU" sz="1000" dirty="0">
                        <a:solidFill>
                          <a:schemeClr val="tx2">
                            <a:lumMod val="95000"/>
                            <a:lumOff val="5000"/>
                          </a:schemeClr>
                        </a:solidFill>
                        <a:effectLst/>
                      </a:endParaRPr>
                    </a:p>
                    <a:p>
                      <a:pPr algn="ctr">
                        <a:spcBef>
                          <a:spcPts val="240"/>
                        </a:spcBef>
                        <a:spcAft>
                          <a:spcPts val="240"/>
                        </a:spcAft>
                      </a:pPr>
                      <a:r>
                        <a:rPr lang="en-AU" sz="1000" kern="1200" dirty="0">
                          <a:solidFill>
                            <a:schemeClr val="tx2">
                              <a:lumMod val="95000"/>
                              <a:lumOff val="5000"/>
                            </a:schemeClr>
                          </a:solidFill>
                          <a:effectLst/>
                        </a:rPr>
                        <a:t> </a:t>
                      </a:r>
                      <a:endParaRPr lang="en-AU" sz="1000" dirty="0">
                        <a:solidFill>
                          <a:schemeClr val="tx2">
                            <a:lumMod val="95000"/>
                            <a:lumOff val="5000"/>
                          </a:schemeClr>
                        </a:solidFill>
                        <a:effectLst/>
                      </a:endParaRPr>
                    </a:p>
                    <a:p>
                      <a:pPr algn="ctr">
                        <a:spcBef>
                          <a:spcPts val="240"/>
                        </a:spcBef>
                        <a:spcAft>
                          <a:spcPts val="240"/>
                        </a:spcAft>
                      </a:pPr>
                      <a:r>
                        <a:rPr lang="en-AU" sz="1000" kern="1200" dirty="0">
                          <a:solidFill>
                            <a:schemeClr val="tx2">
                              <a:lumMod val="95000"/>
                              <a:lumOff val="5000"/>
                            </a:schemeClr>
                          </a:solidFill>
                          <a:effectLst/>
                        </a:rPr>
                        <a:t>Initial Contact Person becomes the Lead Professional or part of the Team Around the Learner team</a:t>
                      </a:r>
                      <a:endParaRPr lang="en-AU" sz="1000" dirty="0">
                        <a:solidFill>
                          <a:schemeClr val="tx2">
                            <a:lumMod val="95000"/>
                            <a:lumOff val="5000"/>
                          </a:schemeClr>
                        </a:solidFill>
                        <a:effectLst/>
                        <a:latin typeface="Garamond"/>
                        <a:ea typeface="Times New Roman"/>
                        <a:cs typeface="Arial"/>
                      </a:endParaRPr>
                    </a:p>
                  </a:txBody>
                  <a:tcPr marL="26372" marR="26372" marT="13186" marB="13186"/>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3D0C2F5C-474D-4AC0-80D8-D02DFA76AF97}"/>
              </a:ext>
            </a:extLst>
          </p:cNvPr>
          <p:cNvGrpSpPr/>
          <p:nvPr/>
        </p:nvGrpSpPr>
        <p:grpSpPr>
          <a:xfrm>
            <a:off x="678135" y="2347703"/>
            <a:ext cx="900000" cy="900000"/>
            <a:chOff x="5815994" y="1123157"/>
            <a:chExt cx="1621282" cy="1621309"/>
          </a:xfrm>
          <a:solidFill>
            <a:schemeClr val="accent1">
              <a:lumMod val="75000"/>
            </a:schemeClr>
          </a:solidFill>
        </p:grpSpPr>
        <p:sp>
          <p:nvSpPr>
            <p:cNvPr id="11" name="Oval 10">
              <a:extLst>
                <a:ext uri="{FF2B5EF4-FFF2-40B4-BE49-F238E27FC236}">
                  <a16:creationId xmlns:a16="http://schemas.microsoft.com/office/drawing/2014/main" id="{B7BBD37E-4FEE-416B-909A-277BCB9C2C43}"/>
                </a:ext>
              </a:extLst>
            </p:cNvPr>
            <p:cNvSpPr/>
            <p:nvPr/>
          </p:nvSpPr>
          <p:spPr>
            <a:xfrm>
              <a:off x="5815994" y="1123157"/>
              <a:ext cx="1621282" cy="1621309"/>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a:extLst>
                <a:ext uri="{FF2B5EF4-FFF2-40B4-BE49-F238E27FC236}">
                  <a16:creationId xmlns:a16="http://schemas.microsoft.com/office/drawing/2014/main" id="{EE2280FE-CCFB-46C1-99B7-1331493A8B9C}"/>
                </a:ext>
              </a:extLst>
            </p:cNvPr>
            <p:cNvSpPr/>
            <p:nvPr/>
          </p:nvSpPr>
          <p:spPr>
            <a:xfrm>
              <a:off x="6053425" y="1360592"/>
              <a:ext cx="1146420" cy="1146439"/>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n-AU" sz="1100" b="1" dirty="0">
                  <a:solidFill>
                    <a:srgbClr val="FFFFFF"/>
                  </a:solidFill>
                  <a:cs typeface="Arial" panose="020B0604020202020204" pitchFamily="34" charset="0"/>
                </a:rPr>
                <a:t>Initial Contact Person</a:t>
              </a:r>
            </a:p>
          </p:txBody>
        </p:sp>
      </p:grpSp>
    </p:spTree>
    <p:extLst>
      <p:ext uri="{BB962C8B-B14F-4D97-AF65-F5344CB8AC3E}">
        <p14:creationId xmlns:p14="http://schemas.microsoft.com/office/powerpoint/2010/main" val="270539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Roles and responsibilities during the Team Around the Learner approach</a:t>
            </a:r>
          </a:p>
        </p:txBody>
      </p:sp>
      <p:graphicFrame>
        <p:nvGraphicFramePr>
          <p:cNvPr id="8" name="Table 7">
            <a:extLst>
              <a:ext uri="{FF2B5EF4-FFF2-40B4-BE49-F238E27FC236}">
                <a16:creationId xmlns:a16="http://schemas.microsoft.com/office/drawing/2014/main" id="{72E03ECA-45A5-49A5-B181-CE1DDA440A75}"/>
              </a:ext>
            </a:extLst>
          </p:cNvPr>
          <p:cNvGraphicFramePr>
            <a:graphicFrameLocks noGrp="1"/>
          </p:cNvGraphicFramePr>
          <p:nvPr>
            <p:extLst>
              <p:ext uri="{D42A27DB-BD31-4B8C-83A1-F6EECF244321}">
                <p14:modId xmlns:p14="http://schemas.microsoft.com/office/powerpoint/2010/main" val="1851357220"/>
              </p:ext>
            </p:extLst>
          </p:nvPr>
        </p:nvGraphicFramePr>
        <p:xfrm>
          <a:off x="274996" y="915853"/>
          <a:ext cx="8639174" cy="5211885"/>
        </p:xfrm>
        <a:graphic>
          <a:graphicData uri="http://schemas.openxmlformats.org/drawingml/2006/table">
            <a:tbl>
              <a:tblPr firstRow="1" bandRow="1">
                <a:tableStyleId>{5C22544A-7EE6-4342-B048-85BDC9FD1C3A}</a:tableStyleId>
              </a:tblPr>
              <a:tblGrid>
                <a:gridCol w="1439686">
                  <a:extLst>
                    <a:ext uri="{9D8B030D-6E8A-4147-A177-3AD203B41FA5}">
                      <a16:colId xmlns:a16="http://schemas.microsoft.com/office/drawing/2014/main" val="20000"/>
                    </a:ext>
                  </a:extLst>
                </a:gridCol>
                <a:gridCol w="1439686">
                  <a:extLst>
                    <a:ext uri="{9D8B030D-6E8A-4147-A177-3AD203B41FA5}">
                      <a16:colId xmlns:a16="http://schemas.microsoft.com/office/drawing/2014/main" val="20001"/>
                    </a:ext>
                  </a:extLst>
                </a:gridCol>
                <a:gridCol w="1439686">
                  <a:extLst>
                    <a:ext uri="{9D8B030D-6E8A-4147-A177-3AD203B41FA5}">
                      <a16:colId xmlns:a16="http://schemas.microsoft.com/office/drawing/2014/main" val="20002"/>
                    </a:ext>
                  </a:extLst>
                </a:gridCol>
                <a:gridCol w="1439686">
                  <a:extLst>
                    <a:ext uri="{9D8B030D-6E8A-4147-A177-3AD203B41FA5}">
                      <a16:colId xmlns:a16="http://schemas.microsoft.com/office/drawing/2014/main" val="20003"/>
                    </a:ext>
                  </a:extLst>
                </a:gridCol>
                <a:gridCol w="1440215">
                  <a:extLst>
                    <a:ext uri="{9D8B030D-6E8A-4147-A177-3AD203B41FA5}">
                      <a16:colId xmlns:a16="http://schemas.microsoft.com/office/drawing/2014/main" val="20004"/>
                    </a:ext>
                  </a:extLst>
                </a:gridCol>
                <a:gridCol w="1440215">
                  <a:extLst>
                    <a:ext uri="{9D8B030D-6E8A-4147-A177-3AD203B41FA5}">
                      <a16:colId xmlns:a16="http://schemas.microsoft.com/office/drawing/2014/main" val="20005"/>
                    </a:ext>
                  </a:extLst>
                </a:gridCol>
              </a:tblGrid>
              <a:tr h="179962">
                <a:tc rowSpan="2">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Roles &amp;</a:t>
                      </a:r>
                    </a:p>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Responsibilities</a:t>
                      </a:r>
                    </a:p>
                  </a:txBody>
                  <a:tcPr marL="26372" marR="26372" marT="13186" marB="13186" anchor="ctr">
                    <a:solidFill>
                      <a:srgbClr val="77ACCD"/>
                    </a:solidFill>
                  </a:tcPr>
                </a:tc>
                <a:tc gridSpan="5">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Phases of Team Around the Learner</a:t>
                      </a:r>
                    </a:p>
                  </a:txBody>
                  <a:tcPr marL="26372" marR="26372" marT="13186" marB="13186">
                    <a:solidFill>
                      <a:srgbClr val="77ACCD"/>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316169">
                <a:tc vMerge="1">
                  <a:txBody>
                    <a:bodyPr/>
                    <a:lstStyle/>
                    <a:p>
                      <a:endParaRPr lang="en-AU"/>
                    </a:p>
                  </a:txBody>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Initiate Contact</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Analyse Needs</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Plan &amp; Coordinate Support</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Monitor &amp; Evaluate</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Plan Transition</a:t>
                      </a:r>
                    </a:p>
                  </a:txBody>
                  <a:tcPr marL="26372" marR="26372" marT="13186" marB="13186" anchor="ctr">
                    <a:solidFill>
                      <a:srgbClr val="77ACCD"/>
                    </a:solidFill>
                  </a:tcPr>
                </a:tc>
                <a:extLst>
                  <a:ext uri="{0D108BD9-81ED-4DB2-BD59-A6C34878D82A}">
                    <a16:rowId xmlns:a16="http://schemas.microsoft.com/office/drawing/2014/main" val="10001"/>
                  </a:ext>
                </a:extLst>
              </a:tr>
              <a:tr h="4700751">
                <a:tc>
                  <a:txBody>
                    <a:bodyPr/>
                    <a:lstStyle/>
                    <a:p>
                      <a:pPr>
                        <a:spcBef>
                          <a:spcPts val="240"/>
                        </a:spcBef>
                        <a:spcAft>
                          <a:spcPts val="240"/>
                        </a:spcAft>
                      </a:pPr>
                      <a:endParaRPr lang="en-AU" sz="950" dirty="0">
                        <a:effectLst/>
                        <a:latin typeface="Garamond"/>
                        <a:ea typeface="Times New Roman"/>
                        <a:cs typeface="Arial"/>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Identify and engage team members</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Capture learner and family information</a:t>
                      </a: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Obtain informed written consent from learner and family around 'information sharing'</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Act as a single point of contact </a:t>
                      </a: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Develop meaningful relationships with the learner and family</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Educate the learner and family, team and others on the Team Around the Learner approach and principles </a:t>
                      </a:r>
                      <a:endParaRPr lang="en-AU" sz="95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Coordinate a comprehensive needs analysis and / or refer learner and family to qualified service providers as required</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Identify other services and supports that may be required and engage with them</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Brief other service providers on the Team Around the Learner process</a:t>
                      </a: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Organise Team Around the Learner meetings and invite team members </a:t>
                      </a:r>
                      <a:endParaRPr lang="en-AU" sz="95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Promote and encourage positive partnerships and a person centred, family sensitive approach </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Facilitate the development of the plan</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Confirm services and supports</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Document and disseminate the plan and any other information required </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Support learner and family and team to ensure that the plan is being implemented</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Establish formal and informal channels of communication </a:t>
                      </a: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Facilitate the development of a safety/crisis plan where required</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266065" algn="l"/>
                        </a:tabLst>
                      </a:pPr>
                      <a:r>
                        <a:rPr lang="en-AU" sz="950" kern="1200" dirty="0">
                          <a:solidFill>
                            <a:schemeClr val="tx2">
                              <a:lumMod val="95000"/>
                              <a:lumOff val="5000"/>
                            </a:schemeClr>
                          </a:solidFill>
                          <a:effectLst/>
                        </a:rPr>
                        <a:t>Educate others</a:t>
                      </a:r>
                      <a:r>
                        <a:rPr lang="en-AU" sz="950" kern="1200" baseline="0" dirty="0">
                          <a:solidFill>
                            <a:schemeClr val="tx2">
                              <a:lumMod val="95000"/>
                              <a:lumOff val="5000"/>
                            </a:schemeClr>
                          </a:solidFill>
                          <a:effectLst/>
                        </a:rPr>
                        <a:t> </a:t>
                      </a:r>
                      <a:r>
                        <a:rPr lang="en-AU" sz="950" kern="1200" dirty="0">
                          <a:solidFill>
                            <a:schemeClr val="tx2">
                              <a:lumMod val="95000"/>
                              <a:lumOff val="5000"/>
                            </a:schemeClr>
                          </a:solidFill>
                          <a:effectLst/>
                        </a:rPr>
                        <a:t>about Team Around the Learner </a:t>
                      </a:r>
                      <a:endParaRPr lang="en-AU" sz="95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Facilitate review meetings to</a:t>
                      </a:r>
                      <a:r>
                        <a:rPr lang="en-AU" sz="950" kern="1200" baseline="0" dirty="0">
                          <a:solidFill>
                            <a:schemeClr val="tx2">
                              <a:lumMod val="95000"/>
                              <a:lumOff val="5000"/>
                            </a:schemeClr>
                          </a:solidFill>
                          <a:effectLst/>
                        </a:rPr>
                        <a:t> look at achievements of goals </a:t>
                      </a:r>
                      <a:r>
                        <a:rPr lang="en-AU" sz="950" kern="1200" dirty="0">
                          <a:solidFill>
                            <a:schemeClr val="tx2">
                              <a:lumMod val="95000"/>
                              <a:lumOff val="5000"/>
                            </a:schemeClr>
                          </a:solidFill>
                          <a:effectLst/>
                        </a:rPr>
                        <a:t>and indicators of success </a:t>
                      </a:r>
                    </a:p>
                    <a:p>
                      <a:pPr marL="180000" lvl="0" indent="-180000">
                        <a:spcBef>
                          <a:spcPts val="240"/>
                        </a:spcBef>
                        <a:spcAft>
                          <a:spcPts val="240"/>
                        </a:spcAft>
                        <a:buFont typeface="Arial"/>
                        <a:buChar char="•"/>
                        <a:tabLst>
                          <a:tab pos="266065" algn="l"/>
                        </a:tabLst>
                      </a:pPr>
                      <a:r>
                        <a:rPr lang="en-AU" sz="950" kern="1200" dirty="0">
                          <a:solidFill>
                            <a:schemeClr val="tx2">
                              <a:lumMod val="95000"/>
                              <a:lumOff val="5000"/>
                            </a:schemeClr>
                          </a:solidFill>
                          <a:effectLst/>
                        </a:rPr>
                        <a:t>Incorporate new strategies in the plan as required</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Celebrate success and recognise team strengths</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Maintain team cohesiveness, trust and buy-in</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Uphold the principles of the Team Around the Learner process</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Ensure that all documentation is completed, updated and distributed to team members</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Revisit previous phases of the Team Around the Learner approach</a:t>
                      </a:r>
                      <a:r>
                        <a:rPr lang="en-AU" sz="950" kern="1200" baseline="0" dirty="0">
                          <a:solidFill>
                            <a:schemeClr val="tx2">
                              <a:lumMod val="95000"/>
                              <a:lumOff val="5000"/>
                            </a:schemeClr>
                          </a:solidFill>
                          <a:effectLst/>
                        </a:rPr>
                        <a:t> if additional information is required or plans need to be amended</a:t>
                      </a:r>
                      <a:endParaRPr lang="en-AU" sz="95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Plan a purposeful transition away from formal supports</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Ensure that the family is continuing to experience success and provide support if necessary</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Celebrate successes and positively reinforce the skills and knowledge of the learner and family</a:t>
                      </a:r>
                      <a:endParaRPr lang="en-AU" sz="95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950" kern="1200" dirty="0">
                          <a:solidFill>
                            <a:schemeClr val="tx2">
                              <a:lumMod val="95000"/>
                              <a:lumOff val="5000"/>
                            </a:schemeClr>
                          </a:solidFill>
                          <a:effectLst/>
                        </a:rPr>
                        <a:t>Follow-up with the learner and family periodically during the transition process </a:t>
                      </a:r>
                      <a:endParaRPr lang="en-AU" sz="950" dirty="0">
                        <a:solidFill>
                          <a:schemeClr val="tx2">
                            <a:lumMod val="95000"/>
                            <a:lumOff val="5000"/>
                          </a:schemeClr>
                        </a:solidFill>
                        <a:effectLst/>
                        <a:latin typeface="Times New Roman"/>
                        <a:cs typeface="Times New Roman"/>
                      </a:endParaRPr>
                    </a:p>
                  </a:txBody>
                  <a:tcPr marL="26372" marR="26372" marT="13186" marB="13186"/>
                </a:tc>
                <a:extLst>
                  <a:ext uri="{0D108BD9-81ED-4DB2-BD59-A6C34878D82A}">
                    <a16:rowId xmlns:a16="http://schemas.microsoft.com/office/drawing/2014/main" val="10002"/>
                  </a:ext>
                </a:extLst>
              </a:tr>
            </a:tbl>
          </a:graphicData>
        </a:graphic>
      </p:graphicFrame>
      <p:grpSp>
        <p:nvGrpSpPr>
          <p:cNvPr id="12" name="Group 11">
            <a:extLst>
              <a:ext uri="{FF2B5EF4-FFF2-40B4-BE49-F238E27FC236}">
                <a16:creationId xmlns:a16="http://schemas.microsoft.com/office/drawing/2014/main" id="{B5FF5BAA-0BFC-4040-90ED-2154557A2EA6}"/>
              </a:ext>
            </a:extLst>
          </p:cNvPr>
          <p:cNvGrpSpPr/>
          <p:nvPr/>
        </p:nvGrpSpPr>
        <p:grpSpPr>
          <a:xfrm>
            <a:off x="515555" y="2106524"/>
            <a:ext cx="900000" cy="900000"/>
            <a:chOff x="2468724" y="1123157"/>
            <a:chExt cx="1649880" cy="1621309"/>
          </a:xfrm>
          <a:solidFill>
            <a:schemeClr val="accent1">
              <a:lumMod val="75000"/>
            </a:schemeClr>
          </a:solidFill>
        </p:grpSpPr>
        <p:sp>
          <p:nvSpPr>
            <p:cNvPr id="13" name="Oval 12">
              <a:extLst>
                <a:ext uri="{FF2B5EF4-FFF2-40B4-BE49-F238E27FC236}">
                  <a16:creationId xmlns:a16="http://schemas.microsoft.com/office/drawing/2014/main" id="{AF32BF9F-C156-4A7E-B96B-BD6D35597C64}"/>
                </a:ext>
              </a:extLst>
            </p:cNvPr>
            <p:cNvSpPr/>
            <p:nvPr/>
          </p:nvSpPr>
          <p:spPr>
            <a:xfrm>
              <a:off x="2468724" y="1123157"/>
              <a:ext cx="1621282" cy="1621309"/>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4">
              <a:extLst>
                <a:ext uri="{FF2B5EF4-FFF2-40B4-BE49-F238E27FC236}">
                  <a16:creationId xmlns:a16="http://schemas.microsoft.com/office/drawing/2014/main" id="{87059C6A-B004-4333-B1BD-46CC737EDBAE}"/>
                </a:ext>
              </a:extLst>
            </p:cNvPr>
            <p:cNvSpPr/>
            <p:nvPr/>
          </p:nvSpPr>
          <p:spPr>
            <a:xfrm>
              <a:off x="2497322" y="1317695"/>
              <a:ext cx="1621282" cy="1146440"/>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n-AU" sz="1000" b="1" dirty="0">
                  <a:solidFill>
                    <a:srgbClr val="FFFFFF"/>
                  </a:solidFill>
                  <a:cs typeface="Arial" panose="020B0604020202020204" pitchFamily="34" charset="0"/>
                </a:rPr>
                <a:t>Lead Professional </a:t>
              </a:r>
            </a:p>
          </p:txBody>
        </p:sp>
      </p:grpSp>
    </p:spTree>
    <p:extLst>
      <p:ext uri="{BB962C8B-B14F-4D97-AF65-F5344CB8AC3E}">
        <p14:creationId xmlns:p14="http://schemas.microsoft.com/office/powerpoint/2010/main" val="330006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Roles and responsibilities during the Team Around the Learner approach</a:t>
            </a:r>
          </a:p>
        </p:txBody>
      </p:sp>
      <p:graphicFrame>
        <p:nvGraphicFramePr>
          <p:cNvPr id="8" name="Table 7">
            <a:extLst>
              <a:ext uri="{FF2B5EF4-FFF2-40B4-BE49-F238E27FC236}">
                <a16:creationId xmlns:a16="http://schemas.microsoft.com/office/drawing/2014/main" id="{EDCBC62C-5A8A-476B-BABA-E7E0FA6EF13A}"/>
              </a:ext>
            </a:extLst>
          </p:cNvPr>
          <p:cNvGraphicFramePr>
            <a:graphicFrameLocks noGrp="1"/>
          </p:cNvGraphicFramePr>
          <p:nvPr>
            <p:extLst>
              <p:ext uri="{D42A27DB-BD31-4B8C-83A1-F6EECF244321}">
                <p14:modId xmlns:p14="http://schemas.microsoft.com/office/powerpoint/2010/main" val="1752609244"/>
              </p:ext>
            </p:extLst>
          </p:nvPr>
        </p:nvGraphicFramePr>
        <p:xfrm>
          <a:off x="323851" y="1160463"/>
          <a:ext cx="8364268" cy="3667727"/>
        </p:xfrm>
        <a:graphic>
          <a:graphicData uri="http://schemas.openxmlformats.org/drawingml/2006/table">
            <a:tbl>
              <a:tblPr firstRow="1" bandRow="1">
                <a:tableStyleId>{5C22544A-7EE6-4342-B048-85BDC9FD1C3A}</a:tableStyleId>
              </a:tblPr>
              <a:tblGrid>
                <a:gridCol w="1393874">
                  <a:extLst>
                    <a:ext uri="{9D8B030D-6E8A-4147-A177-3AD203B41FA5}">
                      <a16:colId xmlns:a16="http://schemas.microsoft.com/office/drawing/2014/main" val="20000"/>
                    </a:ext>
                  </a:extLst>
                </a:gridCol>
                <a:gridCol w="1393874">
                  <a:extLst>
                    <a:ext uri="{9D8B030D-6E8A-4147-A177-3AD203B41FA5}">
                      <a16:colId xmlns:a16="http://schemas.microsoft.com/office/drawing/2014/main" val="20001"/>
                    </a:ext>
                  </a:extLst>
                </a:gridCol>
                <a:gridCol w="1393874">
                  <a:extLst>
                    <a:ext uri="{9D8B030D-6E8A-4147-A177-3AD203B41FA5}">
                      <a16:colId xmlns:a16="http://schemas.microsoft.com/office/drawing/2014/main" val="20002"/>
                    </a:ext>
                  </a:extLst>
                </a:gridCol>
                <a:gridCol w="1393874">
                  <a:extLst>
                    <a:ext uri="{9D8B030D-6E8A-4147-A177-3AD203B41FA5}">
                      <a16:colId xmlns:a16="http://schemas.microsoft.com/office/drawing/2014/main" val="20003"/>
                    </a:ext>
                  </a:extLst>
                </a:gridCol>
                <a:gridCol w="1394386">
                  <a:extLst>
                    <a:ext uri="{9D8B030D-6E8A-4147-A177-3AD203B41FA5}">
                      <a16:colId xmlns:a16="http://schemas.microsoft.com/office/drawing/2014/main" val="20004"/>
                    </a:ext>
                  </a:extLst>
                </a:gridCol>
                <a:gridCol w="1394386">
                  <a:extLst>
                    <a:ext uri="{9D8B030D-6E8A-4147-A177-3AD203B41FA5}">
                      <a16:colId xmlns:a16="http://schemas.microsoft.com/office/drawing/2014/main" val="20005"/>
                    </a:ext>
                  </a:extLst>
                </a:gridCol>
              </a:tblGrid>
              <a:tr h="134251">
                <a:tc rowSpan="2">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Roles &amp;</a:t>
                      </a:r>
                    </a:p>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Responsibilities</a:t>
                      </a:r>
                    </a:p>
                  </a:txBody>
                  <a:tcPr marL="26372" marR="26372" marT="13186" marB="13186" anchor="ctr">
                    <a:solidFill>
                      <a:srgbClr val="77ACCD"/>
                    </a:solidFill>
                  </a:tcPr>
                </a:tc>
                <a:tc gridSpan="5">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Phases of Team Around the Learner</a:t>
                      </a:r>
                    </a:p>
                  </a:txBody>
                  <a:tcPr marL="26372" marR="26372" marT="13186" marB="13186">
                    <a:solidFill>
                      <a:srgbClr val="77ACCD"/>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46851">
                <a:tc vMerge="1">
                  <a:txBody>
                    <a:bodyPr/>
                    <a:lstStyle/>
                    <a:p>
                      <a:endParaRPr lang="en-AU"/>
                    </a:p>
                  </a:txBody>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Initiate Contact</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Analyse Needs</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Plan &amp; Coordinate Support</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Monitor &amp; Evaluate</a:t>
                      </a:r>
                    </a:p>
                  </a:txBody>
                  <a:tcPr marL="26372" marR="26372" marT="13186" marB="13186" anchor="ctr">
                    <a:solidFill>
                      <a:srgbClr val="77ACCD"/>
                    </a:solidFill>
                  </a:tcPr>
                </a:tc>
                <a:tc>
                  <a:txBody>
                    <a:bodyPr/>
                    <a:lstStyle/>
                    <a:p>
                      <a:pPr marL="0" algn="ctr" defTabSz="914400" rtl="0" eaLnBrk="1" latinLnBrk="0" hangingPunct="1">
                        <a:spcBef>
                          <a:spcPts val="240"/>
                        </a:spcBef>
                        <a:spcAft>
                          <a:spcPts val="240"/>
                        </a:spcAft>
                      </a:pPr>
                      <a:r>
                        <a:rPr lang="en-AU" sz="1000" b="1" kern="1200" dirty="0">
                          <a:solidFill>
                            <a:schemeClr val="accent5"/>
                          </a:solidFill>
                          <a:effectLst/>
                          <a:latin typeface="+mn-lt"/>
                          <a:ea typeface="+mn-ea"/>
                          <a:cs typeface="+mn-cs"/>
                        </a:rPr>
                        <a:t>Plan Transition</a:t>
                      </a:r>
                    </a:p>
                  </a:txBody>
                  <a:tcPr marL="26372" marR="26372" marT="13186" marB="13186" anchor="ctr">
                    <a:solidFill>
                      <a:srgbClr val="77ACCD"/>
                    </a:solidFill>
                  </a:tcPr>
                </a:tc>
                <a:extLst>
                  <a:ext uri="{0D108BD9-81ED-4DB2-BD59-A6C34878D82A}">
                    <a16:rowId xmlns:a16="http://schemas.microsoft.com/office/drawing/2014/main" val="10001"/>
                  </a:ext>
                </a:extLst>
              </a:tr>
              <a:tr h="3157783">
                <a:tc>
                  <a:txBody>
                    <a:bodyPr/>
                    <a:lstStyle/>
                    <a:p>
                      <a:pPr>
                        <a:spcBef>
                          <a:spcPts val="240"/>
                        </a:spcBef>
                        <a:spcAft>
                          <a:spcPts val="240"/>
                        </a:spcAft>
                      </a:pPr>
                      <a:endParaRPr lang="en-AU" sz="1000" dirty="0">
                        <a:effectLst/>
                        <a:latin typeface="Garamond"/>
                        <a:ea typeface="Times New Roman"/>
                        <a:cs typeface="Arial"/>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Be open to participating in the Team Around the Learner process as required </a:t>
                      </a:r>
                      <a:endParaRPr lang="en-AU" sz="100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Participate in team activities as required </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Assist in conducting needs analysis where able and required</a:t>
                      </a:r>
                      <a:endParaRPr lang="en-AU" sz="100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marR="0" lvl="0" indent="-180000" algn="l" defTabSz="643006" rtl="0" eaLnBrk="1" fontAlgn="auto" latinLnBrk="0" hangingPunct="1">
                        <a:lnSpc>
                          <a:spcPct val="100000"/>
                        </a:lnSpc>
                        <a:spcBef>
                          <a:spcPts val="240"/>
                        </a:spcBef>
                        <a:spcAft>
                          <a:spcPts val="240"/>
                        </a:spcAft>
                        <a:buClrTx/>
                        <a:buSzTx/>
                        <a:buFont typeface="Arial"/>
                        <a:buChar char="•"/>
                        <a:tabLst>
                          <a:tab pos="-558165" algn="l"/>
                          <a:tab pos="457200" algn="l"/>
                        </a:tabLst>
                        <a:defRPr/>
                      </a:pPr>
                      <a:r>
                        <a:rPr lang="en-AU" sz="1000" kern="1200" dirty="0">
                          <a:solidFill>
                            <a:schemeClr val="tx2">
                              <a:lumMod val="95000"/>
                              <a:lumOff val="5000"/>
                            </a:schemeClr>
                          </a:solidFill>
                          <a:effectLst/>
                        </a:rPr>
                        <a:t>Contribute to the development of plan </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Conduct roles and responsibilities as outlined in the plan </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Support the Lead Professional</a:t>
                      </a: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Work as part of a team, cooperating and communicating with others </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Uphold the principles of the Team Around the Learner process</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Attend meetings </a:t>
                      </a:r>
                      <a:endParaRPr lang="en-AU" sz="100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Uphold roles and responsibilities</a:t>
                      </a: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Communicate the progress of actions and strategies with the Lead Professional and other Team members in a timely manner </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Continue to implement the plan </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Attend and participate in team meetings and activities </a:t>
                      </a:r>
                      <a:endParaRPr lang="en-AU" sz="1000" dirty="0">
                        <a:solidFill>
                          <a:schemeClr val="tx2">
                            <a:lumMod val="95000"/>
                            <a:lumOff val="5000"/>
                          </a:schemeClr>
                        </a:solidFill>
                        <a:effectLst/>
                        <a:latin typeface="Times New Roman"/>
                        <a:cs typeface="Times New Roman"/>
                      </a:endParaRPr>
                    </a:p>
                  </a:txBody>
                  <a:tcPr marL="26372" marR="26372" marT="13186" marB="13186"/>
                </a:tc>
                <a:tc>
                  <a:txBody>
                    <a:bodyPr/>
                    <a:lstStyle/>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Participate in the development of the Transition from Additional Support Plan</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Celebrate successes</a:t>
                      </a:r>
                      <a:endParaRPr lang="en-AU" sz="1000" dirty="0">
                        <a:solidFill>
                          <a:schemeClr val="tx2">
                            <a:lumMod val="95000"/>
                            <a:lumOff val="5000"/>
                          </a:schemeClr>
                        </a:solidFill>
                        <a:effectLst/>
                      </a:endParaRPr>
                    </a:p>
                    <a:p>
                      <a:pPr marL="180000" lvl="0" indent="-180000">
                        <a:spcBef>
                          <a:spcPts val="240"/>
                        </a:spcBef>
                        <a:spcAft>
                          <a:spcPts val="240"/>
                        </a:spcAft>
                        <a:buFont typeface="Arial"/>
                        <a:buChar char="•"/>
                        <a:tabLst>
                          <a:tab pos="-558165" algn="l"/>
                          <a:tab pos="457200" algn="l"/>
                        </a:tabLst>
                      </a:pPr>
                      <a:r>
                        <a:rPr lang="en-AU" sz="1000" kern="1200" dirty="0">
                          <a:solidFill>
                            <a:schemeClr val="tx2">
                              <a:lumMod val="95000"/>
                              <a:lumOff val="5000"/>
                            </a:schemeClr>
                          </a:solidFill>
                          <a:effectLst/>
                        </a:rPr>
                        <a:t>Continue to support the learner and family as required</a:t>
                      </a:r>
                      <a:endParaRPr lang="en-AU" sz="1000" dirty="0">
                        <a:solidFill>
                          <a:schemeClr val="tx2">
                            <a:lumMod val="95000"/>
                            <a:lumOff val="5000"/>
                          </a:schemeClr>
                        </a:solidFill>
                        <a:effectLst/>
                        <a:latin typeface="Times New Roman"/>
                        <a:cs typeface="Times New Roman"/>
                      </a:endParaRPr>
                    </a:p>
                  </a:txBody>
                  <a:tcPr marL="26372" marR="26372" marT="13186" marB="13186"/>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E1D6B684-48ED-4B99-BC4B-C59F374A3AFA}"/>
              </a:ext>
            </a:extLst>
          </p:cNvPr>
          <p:cNvGrpSpPr/>
          <p:nvPr/>
        </p:nvGrpSpPr>
        <p:grpSpPr>
          <a:xfrm>
            <a:off x="556588" y="2097902"/>
            <a:ext cx="900000" cy="900000"/>
            <a:chOff x="4124709" y="1123157"/>
            <a:chExt cx="1621282" cy="1621309"/>
          </a:xfrm>
          <a:solidFill>
            <a:srgbClr val="77ACCD"/>
          </a:solidFill>
        </p:grpSpPr>
        <p:sp>
          <p:nvSpPr>
            <p:cNvPr id="10" name="Oval 9">
              <a:extLst>
                <a:ext uri="{FF2B5EF4-FFF2-40B4-BE49-F238E27FC236}">
                  <a16:creationId xmlns:a16="http://schemas.microsoft.com/office/drawing/2014/main" id="{0642B000-002C-4691-B68F-F1B6F2EA483D}"/>
                </a:ext>
              </a:extLst>
            </p:cNvPr>
            <p:cNvSpPr/>
            <p:nvPr/>
          </p:nvSpPr>
          <p:spPr>
            <a:xfrm>
              <a:off x="4124709" y="1123157"/>
              <a:ext cx="1621282" cy="1621309"/>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a:extLst>
                <a:ext uri="{FF2B5EF4-FFF2-40B4-BE49-F238E27FC236}">
                  <a16:creationId xmlns:a16="http://schemas.microsoft.com/office/drawing/2014/main" id="{64E0410A-7295-4BAA-9D3F-4F0A83C4D38D}"/>
                </a:ext>
              </a:extLst>
            </p:cNvPr>
            <p:cNvSpPr/>
            <p:nvPr/>
          </p:nvSpPr>
          <p:spPr>
            <a:xfrm>
              <a:off x="4362140" y="1360592"/>
              <a:ext cx="1146420" cy="114643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n-AU" sz="1100" b="1" dirty="0">
                  <a:solidFill>
                    <a:srgbClr val="FFFFFF"/>
                  </a:solidFill>
                  <a:cs typeface="Arial" panose="020B0604020202020204" pitchFamily="34" charset="0"/>
                </a:rPr>
                <a:t>Team</a:t>
              </a:r>
            </a:p>
          </p:txBody>
        </p:sp>
      </p:grpSp>
    </p:spTree>
    <p:extLst>
      <p:ext uri="{BB962C8B-B14F-4D97-AF65-F5344CB8AC3E}">
        <p14:creationId xmlns:p14="http://schemas.microsoft.com/office/powerpoint/2010/main" val="99097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p:txBody>
          <a:bodyPr/>
          <a:lstStyle/>
          <a:p>
            <a:pPr>
              <a:spcBef>
                <a:spcPts val="300"/>
              </a:spcBef>
              <a:spcAft>
                <a:spcPts val="300"/>
              </a:spcAft>
            </a:pPr>
            <a:r>
              <a:rPr lang="en-AU" sz="1600" b="1" dirty="0"/>
              <a:t>Overview </a:t>
            </a:r>
          </a:p>
          <a:p>
            <a:pPr>
              <a:spcBef>
                <a:spcPts val="300"/>
              </a:spcBef>
              <a:spcAft>
                <a:spcPts val="300"/>
              </a:spcAft>
            </a:pPr>
            <a:r>
              <a:rPr lang="en-AU" sz="1600" dirty="0">
                <a:solidFill>
                  <a:schemeClr val="accent5"/>
                </a:solidFill>
              </a:rPr>
              <a:t>The aim of this module is to understand in detail the roles and responsibilities of the individuals participating in the Team Around the Learner approach. This module will outline who is involved in the process, why they are involved, and how. Key to the Team Around the Learner  approach is the role of the Lead Professional, which will be clarified in the following module in greater detail. </a:t>
            </a:r>
          </a:p>
          <a:p>
            <a:pPr>
              <a:spcBef>
                <a:spcPts val="300"/>
              </a:spcBef>
              <a:spcAft>
                <a:spcPts val="300"/>
              </a:spcAft>
            </a:pPr>
            <a:endParaRPr lang="en-AU" sz="1600" b="1" dirty="0">
              <a:solidFill>
                <a:schemeClr val="accent2"/>
              </a:solidFill>
            </a:endParaRPr>
          </a:p>
          <a:p>
            <a:pPr>
              <a:spcBef>
                <a:spcPts val="300"/>
              </a:spcBef>
              <a:spcAft>
                <a:spcPts val="300"/>
              </a:spcAft>
            </a:pPr>
            <a:r>
              <a:rPr lang="en-AU" sz="1600" b="1" dirty="0"/>
              <a:t>Focus</a:t>
            </a:r>
          </a:p>
          <a:p>
            <a:pPr>
              <a:spcBef>
                <a:spcPts val="300"/>
              </a:spcBef>
              <a:spcAft>
                <a:spcPts val="300"/>
              </a:spcAft>
            </a:pPr>
            <a:r>
              <a:rPr lang="en-AU" sz="1600" dirty="0">
                <a:solidFill>
                  <a:schemeClr val="accent5"/>
                </a:solidFill>
              </a:rPr>
              <a:t>This module will support your understanding of:</a:t>
            </a:r>
          </a:p>
          <a:p>
            <a:pPr>
              <a:spcBef>
                <a:spcPts val="300"/>
              </a:spcBef>
              <a:spcAft>
                <a:spcPts val="300"/>
              </a:spcAft>
            </a:pPr>
            <a:endParaRPr lang="en-AU" sz="1600" dirty="0">
              <a:solidFill>
                <a:schemeClr val="accent5"/>
              </a:solidFill>
            </a:endParaRP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015942" cy="369332"/>
          </a:xfrm>
          <a:prstGeom prst="rect">
            <a:avLst/>
          </a:prstGeom>
          <a:noFill/>
        </p:spPr>
        <p:txBody>
          <a:bodyPr wrap="square" rtlCol="0">
            <a:spAutoFit/>
          </a:bodyPr>
          <a:lstStyle/>
          <a:p>
            <a:r>
              <a:rPr lang="en-AU" b="1" dirty="0"/>
              <a:t>Module 3: Who is in the Team? </a:t>
            </a:r>
          </a:p>
        </p:txBody>
      </p:sp>
      <p:graphicFrame>
        <p:nvGraphicFramePr>
          <p:cNvPr id="7" name="Table 6"/>
          <p:cNvGraphicFramePr>
            <a:graphicFrameLocks noGrp="1"/>
          </p:cNvGraphicFramePr>
          <p:nvPr>
            <p:extLst>
              <p:ext uri="{D42A27DB-BD31-4B8C-83A1-F6EECF244321}">
                <p14:modId xmlns:p14="http://schemas.microsoft.com/office/powerpoint/2010/main" val="2140152846"/>
              </p:ext>
            </p:extLst>
          </p:nvPr>
        </p:nvGraphicFramePr>
        <p:xfrm>
          <a:off x="323851" y="4181764"/>
          <a:ext cx="7963938" cy="1112520"/>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370840">
                <a:tc>
                  <a:txBody>
                    <a:bodyPr/>
                    <a:lstStyle/>
                    <a:p>
                      <a:r>
                        <a:rPr lang="en-AU" dirty="0">
                          <a:solidFill>
                            <a:schemeClr val="tx1"/>
                          </a:solidFill>
                        </a:rPr>
                        <a:t>3           </a:t>
                      </a:r>
                      <a:r>
                        <a:rPr lang="en-AU" sz="1600" dirty="0">
                          <a:solidFill>
                            <a:schemeClr val="tx1"/>
                          </a:solidFill>
                        </a:rPr>
                        <a:t>Who is in the team?</a:t>
                      </a:r>
                    </a:p>
                  </a:txBody>
                  <a:tcPr/>
                </a:tc>
                <a:extLst>
                  <a:ext uri="{0D108BD9-81ED-4DB2-BD59-A6C34878D82A}">
                    <a16:rowId xmlns:a16="http://schemas.microsoft.com/office/drawing/2014/main" val="702522747"/>
                  </a:ext>
                </a:extLst>
              </a:tr>
              <a:tr h="370840">
                <a:tc>
                  <a:txBody>
                    <a:bodyPr/>
                    <a:lstStyle/>
                    <a:p>
                      <a:r>
                        <a:rPr lang="en-AU" sz="1600" dirty="0">
                          <a:solidFill>
                            <a:schemeClr val="tx1"/>
                          </a:solidFill>
                        </a:rPr>
                        <a:t>              Understanding the roles and responsibilities of key team</a:t>
                      </a:r>
                      <a:r>
                        <a:rPr lang="en-AU" sz="1600" baseline="0" dirty="0">
                          <a:solidFill>
                            <a:schemeClr val="tx1"/>
                          </a:solidFill>
                        </a:rPr>
                        <a:t> members</a:t>
                      </a:r>
                      <a:endParaRPr lang="en-AU" sz="1600" dirty="0">
                        <a:solidFill>
                          <a:schemeClr val="tx1"/>
                        </a:solidFill>
                      </a:endParaRPr>
                    </a:p>
                  </a:txBody>
                  <a:tcPr/>
                </a:tc>
                <a:extLst>
                  <a:ext uri="{0D108BD9-81ED-4DB2-BD59-A6C34878D82A}">
                    <a16:rowId xmlns:a16="http://schemas.microsoft.com/office/drawing/2014/main" val="2165147118"/>
                  </a:ext>
                </a:extLst>
              </a:tr>
              <a:tr h="370840">
                <a:tc>
                  <a:txBody>
                    <a:bodyPr/>
                    <a:lstStyle/>
                    <a:p>
                      <a:r>
                        <a:rPr lang="en-AU" sz="1600" dirty="0">
                          <a:solidFill>
                            <a:schemeClr val="tx1"/>
                          </a:solidFill>
                        </a:rPr>
                        <a:t>              Roles and responsibilities</a:t>
                      </a:r>
                      <a:r>
                        <a:rPr lang="en-AU" sz="1600" baseline="0" dirty="0">
                          <a:solidFill>
                            <a:schemeClr val="tx1"/>
                          </a:solidFill>
                        </a:rPr>
                        <a:t> during the Team Around the Learner approach </a:t>
                      </a:r>
                      <a:endParaRPr lang="en-AU" sz="1600" dirty="0">
                        <a:solidFill>
                          <a:schemeClr val="tx1"/>
                        </a:solidFill>
                      </a:endParaRPr>
                    </a:p>
                  </a:txBody>
                  <a:tcPr/>
                </a:tc>
                <a:extLst>
                  <a:ext uri="{0D108BD9-81ED-4DB2-BD59-A6C34878D82A}">
                    <a16:rowId xmlns:a16="http://schemas.microsoft.com/office/drawing/2014/main" val="1111407107"/>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Understanding the roles and responsibilities of key team members</a:t>
            </a:r>
          </a:p>
        </p:txBody>
      </p:sp>
      <p:sp>
        <p:nvSpPr>
          <p:cNvPr id="3" name="Content Placeholder 2"/>
          <p:cNvSpPr>
            <a:spLocks noGrp="1"/>
          </p:cNvSpPr>
          <p:nvPr>
            <p:ph idx="1"/>
          </p:nvPr>
        </p:nvSpPr>
        <p:spPr>
          <a:xfrm>
            <a:off x="323851" y="1379914"/>
            <a:ext cx="8461374" cy="4389120"/>
          </a:xfrm>
        </p:spPr>
        <p:txBody>
          <a:bodyPr/>
          <a:lstStyle/>
          <a:p>
            <a:endParaRPr lang="en-US" dirty="0"/>
          </a:p>
          <a:p>
            <a:endParaRPr lang="en-US" dirty="0"/>
          </a:p>
        </p:txBody>
      </p:sp>
      <p:sp>
        <p:nvSpPr>
          <p:cNvPr id="4" name="Content Placeholder 3"/>
          <p:cNvSpPr>
            <a:spLocks noGrp="1"/>
          </p:cNvSpPr>
          <p:nvPr>
            <p:ph sz="quarter" idx="4294967295"/>
          </p:nvPr>
        </p:nvSpPr>
        <p:spPr>
          <a:xfrm>
            <a:off x="5076825" y="1520825"/>
            <a:ext cx="4067175" cy="4608513"/>
          </a:xfrm>
        </p:spPr>
        <p:txBody>
          <a:bodyPr/>
          <a:lstStyle/>
          <a:p>
            <a:endParaRPr lang="en-US" dirty="0"/>
          </a:p>
          <a:p>
            <a:endParaRPr lang="en-US" dirty="0"/>
          </a:p>
        </p:txBody>
      </p:sp>
      <p:sp>
        <p:nvSpPr>
          <p:cNvPr id="5" name="Rectangle 4"/>
          <p:cNvSpPr/>
          <p:nvPr/>
        </p:nvSpPr>
        <p:spPr>
          <a:xfrm>
            <a:off x="323851" y="1012954"/>
            <a:ext cx="8628956" cy="2893100"/>
          </a:xfrm>
          <a:prstGeom prst="rect">
            <a:avLst/>
          </a:prstGeom>
        </p:spPr>
        <p:txBody>
          <a:bodyPr wrap="square">
            <a:spAutoFit/>
          </a:bodyPr>
          <a:lstStyle/>
          <a:p>
            <a:pPr>
              <a:spcBef>
                <a:spcPts val="300"/>
              </a:spcBef>
              <a:spcAft>
                <a:spcPts val="300"/>
              </a:spcAft>
            </a:pPr>
            <a:r>
              <a:rPr lang="en-AU" b="1" dirty="0"/>
              <a:t>Teamwork is the cornerstone of the Team Around the Learner approach</a:t>
            </a:r>
          </a:p>
          <a:p>
            <a:pPr>
              <a:spcBef>
                <a:spcPts val="300"/>
              </a:spcBef>
              <a:spcAft>
                <a:spcPts val="300"/>
              </a:spcAft>
            </a:pPr>
            <a:r>
              <a:rPr lang="en-AU" dirty="0">
                <a:solidFill>
                  <a:schemeClr val="accent5"/>
                </a:solidFill>
              </a:rPr>
              <a:t>Teamwork is the reason why this approach works in meeting the needs of the learner and sustaining them in education. The team is brought together and considers the needs of the learner within education and the factors impacting on their engagement in education. The team purposefully collaborates and connects together through the Team Around the Learner  approach.  </a:t>
            </a:r>
          </a:p>
          <a:p>
            <a:pPr>
              <a:spcBef>
                <a:spcPts val="300"/>
              </a:spcBef>
              <a:spcAft>
                <a:spcPts val="300"/>
              </a:spcAft>
            </a:pPr>
            <a:endParaRPr lang="en-AU" dirty="0">
              <a:solidFill>
                <a:schemeClr val="accent5"/>
              </a:solidFill>
            </a:endParaRPr>
          </a:p>
          <a:p>
            <a:pPr>
              <a:spcBef>
                <a:spcPts val="300"/>
              </a:spcBef>
              <a:spcAft>
                <a:spcPts val="300"/>
              </a:spcAft>
            </a:pPr>
            <a:r>
              <a:rPr lang="en-AU" dirty="0">
                <a:solidFill>
                  <a:schemeClr val="accent5"/>
                </a:solidFill>
              </a:rPr>
              <a:t>The entire team as part of Team Around the Learner consists of several roles: </a:t>
            </a:r>
          </a:p>
          <a:p>
            <a:pPr>
              <a:spcBef>
                <a:spcPts val="300"/>
              </a:spcBef>
              <a:spcAft>
                <a:spcPts val="300"/>
              </a:spcAft>
            </a:pPr>
            <a:endParaRPr lang="en-AU" dirty="0"/>
          </a:p>
        </p:txBody>
      </p:sp>
      <p:grpSp>
        <p:nvGrpSpPr>
          <p:cNvPr id="10" name="Group 9">
            <a:extLst>
              <a:ext uri="{FF2B5EF4-FFF2-40B4-BE49-F238E27FC236}">
                <a16:creationId xmlns:a16="http://schemas.microsoft.com/office/drawing/2014/main" id="{7406D44B-5CFE-4AB2-BE2B-523201372076}"/>
              </a:ext>
            </a:extLst>
          </p:cNvPr>
          <p:cNvGrpSpPr/>
          <p:nvPr/>
        </p:nvGrpSpPr>
        <p:grpSpPr>
          <a:xfrm>
            <a:off x="469786" y="3924664"/>
            <a:ext cx="7854762" cy="1553422"/>
            <a:chOff x="469786" y="3924664"/>
            <a:chExt cx="7854762" cy="1553422"/>
          </a:xfrm>
        </p:grpSpPr>
        <p:sp>
          <p:nvSpPr>
            <p:cNvPr id="6" name="Oval 5"/>
            <p:cNvSpPr/>
            <p:nvPr/>
          </p:nvSpPr>
          <p:spPr>
            <a:xfrm>
              <a:off x="469786" y="3937923"/>
              <a:ext cx="1536882" cy="1527607"/>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AU" sz="1200" b="1" dirty="0">
                <a:solidFill>
                  <a:schemeClr val="bg1"/>
                </a:solidFill>
              </a:endParaRPr>
            </a:p>
            <a:p>
              <a:r>
                <a:rPr lang="en-AU" sz="1200" b="1" dirty="0">
                  <a:solidFill>
                    <a:schemeClr val="bg1"/>
                  </a:solidFill>
                </a:rPr>
                <a:t>Learner</a:t>
              </a:r>
            </a:p>
          </p:txBody>
        </p:sp>
        <p:sp>
          <p:nvSpPr>
            <p:cNvPr id="7" name="Oval 6"/>
            <p:cNvSpPr/>
            <p:nvPr/>
          </p:nvSpPr>
          <p:spPr>
            <a:xfrm>
              <a:off x="1839702" y="3924664"/>
              <a:ext cx="1477349" cy="1544038"/>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AU" sz="1400" b="1" dirty="0">
                <a:solidFill>
                  <a:schemeClr val="bg1"/>
                </a:solidFill>
              </a:endParaRPr>
            </a:p>
            <a:p>
              <a:r>
                <a:rPr lang="en-AU" sz="1200" b="1" dirty="0">
                  <a:solidFill>
                    <a:schemeClr val="bg1"/>
                  </a:solidFill>
                </a:rPr>
                <a:t>Family</a:t>
              </a:r>
            </a:p>
          </p:txBody>
        </p:sp>
        <p:sp>
          <p:nvSpPr>
            <p:cNvPr id="8" name="Oval 7"/>
            <p:cNvSpPr/>
            <p:nvPr/>
          </p:nvSpPr>
          <p:spPr>
            <a:xfrm>
              <a:off x="3111014" y="3937168"/>
              <a:ext cx="1477349" cy="1527607"/>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AU" sz="1200" b="1" dirty="0">
                <a:solidFill>
                  <a:schemeClr val="bg1"/>
                </a:solidFill>
              </a:endParaRPr>
            </a:p>
            <a:p>
              <a:r>
                <a:rPr lang="en-AU" sz="1200" b="1" dirty="0">
                  <a:solidFill>
                    <a:schemeClr val="bg1"/>
                  </a:solidFill>
                </a:rPr>
                <a:t>School</a:t>
              </a:r>
            </a:p>
          </p:txBody>
        </p:sp>
        <p:sp>
          <p:nvSpPr>
            <p:cNvPr id="9" name="Oval 8"/>
            <p:cNvSpPr/>
            <p:nvPr/>
          </p:nvSpPr>
          <p:spPr>
            <a:xfrm>
              <a:off x="4326750" y="3934047"/>
              <a:ext cx="1546322" cy="1544039"/>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AU" sz="1200" b="1" dirty="0">
                <a:solidFill>
                  <a:schemeClr val="bg1"/>
                </a:solidFill>
              </a:endParaRPr>
            </a:p>
            <a:p>
              <a:r>
                <a:rPr lang="en-AU" sz="1200" b="1" dirty="0">
                  <a:solidFill>
                    <a:schemeClr val="bg1"/>
                  </a:solidFill>
                </a:rPr>
                <a:t>Initial Contact Person</a:t>
              </a:r>
            </a:p>
          </p:txBody>
        </p:sp>
        <p:sp>
          <p:nvSpPr>
            <p:cNvPr id="13" name="Oval 12"/>
            <p:cNvSpPr/>
            <p:nvPr/>
          </p:nvSpPr>
          <p:spPr>
            <a:xfrm>
              <a:off x="5557992" y="3937168"/>
              <a:ext cx="1544907" cy="1540918"/>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AU" sz="1200" b="1" dirty="0">
                <a:solidFill>
                  <a:schemeClr val="bg1"/>
                </a:solidFill>
              </a:endParaRPr>
            </a:p>
            <a:p>
              <a:r>
                <a:rPr lang="en-AU" sz="1200" b="1" dirty="0">
                  <a:solidFill>
                    <a:schemeClr val="bg1"/>
                  </a:solidFill>
                </a:rPr>
                <a:t>Lead professional </a:t>
              </a:r>
            </a:p>
          </p:txBody>
        </p:sp>
        <p:sp>
          <p:nvSpPr>
            <p:cNvPr id="14" name="Oval 13"/>
            <p:cNvSpPr/>
            <p:nvPr/>
          </p:nvSpPr>
          <p:spPr>
            <a:xfrm>
              <a:off x="6858174" y="3980489"/>
              <a:ext cx="1466374" cy="1497597"/>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AU" sz="1200" b="1" dirty="0">
                <a:solidFill>
                  <a:schemeClr val="bg1"/>
                </a:solidFill>
              </a:endParaRPr>
            </a:p>
            <a:p>
              <a:r>
                <a:rPr lang="en-AU" sz="1200" b="1" dirty="0">
                  <a:solidFill>
                    <a:schemeClr val="bg1"/>
                  </a:solidFill>
                </a:rPr>
                <a:t>Team </a:t>
              </a:r>
            </a:p>
          </p:txBody>
        </p:sp>
      </p:grpSp>
    </p:spTree>
    <p:extLst>
      <p:ext uri="{BB962C8B-B14F-4D97-AF65-F5344CB8AC3E}">
        <p14:creationId xmlns:p14="http://schemas.microsoft.com/office/powerpoint/2010/main" val="47776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492394"/>
          </a:xfrm>
        </p:spPr>
        <p:txBody>
          <a:bodyPr>
            <a:normAutofit/>
          </a:bodyPr>
          <a:lstStyle/>
          <a:p>
            <a:r>
              <a:rPr lang="en-US" sz="2000" dirty="0"/>
              <a:t>Understanding the roles and responsibilities of key team members</a:t>
            </a:r>
          </a:p>
        </p:txBody>
      </p:sp>
      <p:sp>
        <p:nvSpPr>
          <p:cNvPr id="3" name="Content Placeholder 2"/>
          <p:cNvSpPr>
            <a:spLocks noGrp="1"/>
          </p:cNvSpPr>
          <p:nvPr>
            <p:ph idx="1"/>
          </p:nvPr>
        </p:nvSpPr>
        <p:spPr>
          <a:xfrm>
            <a:off x="1471007" y="-99830"/>
            <a:ext cx="7373735" cy="6334375"/>
          </a:xfrm>
        </p:spPr>
        <p:txBody>
          <a:bodyPr>
            <a:normAutofit/>
          </a:bodyPr>
          <a:lstStyle/>
          <a:p>
            <a:pPr>
              <a:spcBef>
                <a:spcPts val="300"/>
              </a:spcBef>
              <a:spcAft>
                <a:spcPts val="300"/>
              </a:spcAft>
            </a:pPr>
            <a:endParaRPr lang="en-AU" sz="1500" b="1" dirty="0">
              <a:solidFill>
                <a:schemeClr val="accent2"/>
              </a:solidFill>
            </a:endParaRPr>
          </a:p>
          <a:p>
            <a:pPr>
              <a:spcBef>
                <a:spcPts val="300"/>
              </a:spcBef>
              <a:spcAft>
                <a:spcPts val="300"/>
              </a:spcAft>
            </a:pPr>
            <a:endParaRPr lang="en-AU" sz="1500" b="1" dirty="0">
              <a:solidFill>
                <a:schemeClr val="accent2"/>
              </a:solidFill>
            </a:endParaRPr>
          </a:p>
          <a:p>
            <a:pPr>
              <a:spcBef>
                <a:spcPts val="300"/>
              </a:spcBef>
              <a:spcAft>
                <a:spcPts val="300"/>
              </a:spcAft>
            </a:pPr>
            <a:endParaRPr lang="en-AU" sz="1500" b="1" dirty="0">
              <a:solidFill>
                <a:schemeClr val="accent2"/>
              </a:solidFill>
            </a:endParaRPr>
          </a:p>
          <a:p>
            <a:pPr>
              <a:spcBef>
                <a:spcPts val="300"/>
              </a:spcBef>
              <a:spcAft>
                <a:spcPts val="300"/>
              </a:spcAft>
            </a:pPr>
            <a:endParaRPr lang="en-AU" sz="1500" b="1" dirty="0">
              <a:solidFill>
                <a:schemeClr val="accent2"/>
              </a:solidFill>
            </a:endParaRPr>
          </a:p>
          <a:p>
            <a:pPr>
              <a:spcBef>
                <a:spcPts val="300"/>
              </a:spcBef>
              <a:spcAft>
                <a:spcPts val="300"/>
              </a:spcAft>
            </a:pPr>
            <a:r>
              <a:rPr lang="en-AU" sz="1500" b="1" dirty="0"/>
              <a:t>The learner is the motivation for the Team Around the Learner approach and is at the centre of service planning.</a:t>
            </a:r>
          </a:p>
          <a:p>
            <a:pPr>
              <a:spcBef>
                <a:spcPts val="300"/>
              </a:spcBef>
              <a:spcAft>
                <a:spcPts val="300"/>
              </a:spcAft>
            </a:pPr>
            <a:endParaRPr lang="en-AU" sz="1500" b="1" dirty="0"/>
          </a:p>
          <a:p>
            <a:pPr>
              <a:spcBef>
                <a:spcPts val="300"/>
              </a:spcBef>
              <a:spcAft>
                <a:spcPts val="300"/>
              </a:spcAft>
            </a:pPr>
            <a:r>
              <a:rPr lang="en-AU" sz="1500" b="1" dirty="0"/>
              <a:t>Who can be a learner?</a:t>
            </a:r>
          </a:p>
          <a:p>
            <a:pPr>
              <a:spcBef>
                <a:spcPts val="300"/>
              </a:spcBef>
              <a:spcAft>
                <a:spcPts val="300"/>
              </a:spcAft>
            </a:pPr>
            <a:r>
              <a:rPr lang="en-AU" sz="1500" dirty="0">
                <a:solidFill>
                  <a:schemeClr val="accent5"/>
                </a:solidFill>
              </a:rPr>
              <a:t>Learners are children or young people who engage in learning programs and who are vulnerable or at risk of vulnerability, or who have additional or complex needs. They require or are accessing multiple services that need to be coordinated. </a:t>
            </a:r>
          </a:p>
          <a:p>
            <a:pPr>
              <a:spcBef>
                <a:spcPts val="300"/>
              </a:spcBef>
              <a:spcAft>
                <a:spcPts val="300"/>
              </a:spcAft>
            </a:pPr>
            <a:r>
              <a:rPr lang="en-AU" sz="1500" b="1" dirty="0"/>
              <a:t>What is their role?</a:t>
            </a:r>
          </a:p>
          <a:p>
            <a:pPr>
              <a:spcBef>
                <a:spcPts val="300"/>
              </a:spcBef>
              <a:spcAft>
                <a:spcPts val="300"/>
              </a:spcAft>
            </a:pPr>
            <a:r>
              <a:rPr lang="en-AU" sz="1500" dirty="0">
                <a:solidFill>
                  <a:schemeClr val="accent5"/>
                </a:solidFill>
              </a:rPr>
              <a:t>The expectation is that learners will fully engages and participate in the process. To enable this, learners may need to be empowered to express needs, goals, issues of concerns as they arise. The likelihood of successful outcomes are increased when the perspectives of the learners are addressed. </a:t>
            </a:r>
          </a:p>
          <a:p>
            <a:pPr>
              <a:spcBef>
                <a:spcPts val="300"/>
              </a:spcBef>
              <a:spcAft>
                <a:spcPts val="300"/>
              </a:spcAft>
            </a:pPr>
            <a:r>
              <a:rPr lang="en-AU" sz="1500" dirty="0">
                <a:solidFill>
                  <a:schemeClr val="accent5"/>
                </a:solidFill>
              </a:rPr>
              <a:t>Learner are central to the team, are actively consulted and provided with opportunities to express their needs during the process so that their voice and perspective drive the process. This also recognises that there are limits to consider, such as safety, age appropriateness, rules and policies etc.</a:t>
            </a:r>
          </a:p>
          <a:p>
            <a:endParaRPr lang="en-US" dirty="0"/>
          </a:p>
          <a:p>
            <a:endParaRPr lang="en-US" dirty="0"/>
          </a:p>
        </p:txBody>
      </p:sp>
      <p:sp>
        <p:nvSpPr>
          <p:cNvPr id="6" name="Oval 5"/>
          <p:cNvSpPr/>
          <p:nvPr/>
        </p:nvSpPr>
        <p:spPr>
          <a:xfrm>
            <a:off x="302216" y="891642"/>
            <a:ext cx="1080000" cy="1080000"/>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r>
              <a:rPr lang="en-AU" sz="1200" b="1" dirty="0">
                <a:solidFill>
                  <a:schemeClr val="bg1"/>
                </a:solidFill>
              </a:rPr>
              <a:t>Learner</a:t>
            </a:r>
          </a:p>
        </p:txBody>
      </p:sp>
      <p:sp>
        <p:nvSpPr>
          <p:cNvPr id="7" name="Rectangle 6"/>
          <p:cNvSpPr/>
          <p:nvPr/>
        </p:nvSpPr>
        <p:spPr bwMode="auto">
          <a:xfrm>
            <a:off x="4692928" y="5464388"/>
            <a:ext cx="4091073" cy="783716"/>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0000" marR="0" indent="0" algn="l"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dirty="0">
                <a:ln>
                  <a:noFill/>
                </a:ln>
                <a:solidFill>
                  <a:srgbClr val="B1059D"/>
                </a:solidFill>
                <a:effectLst/>
                <a:latin typeface="Arial" charset="0"/>
                <a:ea typeface="ＭＳ Ｐゴシック" pitchFamily="-80" charset="-128"/>
              </a:rPr>
              <a:t>Learners</a:t>
            </a:r>
            <a:r>
              <a:rPr kumimoji="0" lang="en-AU" sz="1100" b="0" i="0" u="none" strike="noStrike" cap="none" normalizeH="0" dirty="0">
                <a:ln>
                  <a:noFill/>
                </a:ln>
                <a:solidFill>
                  <a:srgbClr val="B1059D"/>
                </a:solidFill>
                <a:effectLst/>
                <a:latin typeface="Arial" charset="0"/>
                <a:ea typeface="ＭＳ Ｐゴシック" pitchFamily="-80" charset="-128"/>
              </a:rPr>
              <a:t> may not always feel comfortable voicing their opinions. A conscious effort  or specific strategies may be required to ensure learners feels safe and in a place where they will be heard and not judged.</a:t>
            </a:r>
            <a:endParaRPr kumimoji="0" lang="en-AU" sz="1100" b="0" i="0" u="none" strike="noStrike" cap="none" normalizeH="0" baseline="0" dirty="0">
              <a:ln>
                <a:noFill/>
              </a:ln>
              <a:solidFill>
                <a:srgbClr val="B1059D"/>
              </a:solidFill>
              <a:effectLst/>
              <a:latin typeface="Arial" charset="0"/>
              <a:ea typeface="ＭＳ Ｐゴシック" pitchFamily="-80" charset="-128"/>
            </a:endParaRPr>
          </a:p>
        </p:txBody>
      </p:sp>
      <p:pic>
        <p:nvPicPr>
          <p:cNvPr id="8" name="Picture 7"/>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692928" y="5511408"/>
            <a:ext cx="552040" cy="617930"/>
          </a:xfrm>
          <a:prstGeom prst="rect">
            <a:avLst/>
          </a:prstGeom>
        </p:spPr>
      </p:pic>
    </p:spTree>
    <p:extLst>
      <p:ext uri="{BB962C8B-B14F-4D97-AF65-F5344CB8AC3E}">
        <p14:creationId xmlns:p14="http://schemas.microsoft.com/office/powerpoint/2010/main" val="108315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492394"/>
          </a:xfrm>
        </p:spPr>
        <p:txBody>
          <a:bodyPr>
            <a:normAutofit/>
          </a:bodyPr>
          <a:lstStyle/>
          <a:p>
            <a:r>
              <a:rPr lang="en-US" sz="2000" dirty="0"/>
              <a:t>Understanding the roles and responsibilities of key team members</a:t>
            </a:r>
          </a:p>
        </p:txBody>
      </p:sp>
      <p:sp>
        <p:nvSpPr>
          <p:cNvPr id="3" name="Content Placeholder 2"/>
          <p:cNvSpPr>
            <a:spLocks noGrp="1"/>
          </p:cNvSpPr>
          <p:nvPr>
            <p:ph idx="1"/>
          </p:nvPr>
        </p:nvSpPr>
        <p:spPr>
          <a:xfrm>
            <a:off x="1587731" y="1136938"/>
            <a:ext cx="7197494" cy="5104373"/>
          </a:xfrm>
        </p:spPr>
        <p:txBody>
          <a:bodyPr>
            <a:normAutofit fontScale="25000" lnSpcReduction="20000"/>
          </a:bodyPr>
          <a:lstStyle/>
          <a:p>
            <a:r>
              <a:rPr lang="en-AU" sz="5600" b="1" dirty="0"/>
              <a:t>Team Around the Learner is a person centred and family sensitive practice approach concerned with responding to the learner's needs within the context of education.</a:t>
            </a:r>
            <a:endParaRPr lang="en-AU" sz="5600" dirty="0"/>
          </a:p>
          <a:p>
            <a:endParaRPr lang="en-US" sz="5600" dirty="0"/>
          </a:p>
          <a:p>
            <a:pPr>
              <a:spcBef>
                <a:spcPts val="300"/>
              </a:spcBef>
              <a:spcAft>
                <a:spcPts val="300"/>
              </a:spcAft>
            </a:pPr>
            <a:r>
              <a:rPr lang="en-AU" sz="5600" b="1" dirty="0"/>
              <a:t>Who can be considered  family?</a:t>
            </a:r>
          </a:p>
          <a:p>
            <a:pPr>
              <a:spcBef>
                <a:spcPts val="300"/>
              </a:spcBef>
              <a:spcAft>
                <a:spcPts val="300"/>
              </a:spcAft>
            </a:pPr>
            <a:r>
              <a:rPr lang="en-AU" sz="5600" dirty="0">
                <a:solidFill>
                  <a:schemeClr val="accent5"/>
                </a:solidFill>
              </a:rPr>
              <a:t>It is important or understand the context of the learner’s family situation and whether it is appropriate for them to be involved. Safety and wellbeing concerns may limit their involvement in Team Around the Learner. </a:t>
            </a:r>
          </a:p>
          <a:p>
            <a:pPr>
              <a:spcBef>
                <a:spcPts val="300"/>
              </a:spcBef>
              <a:spcAft>
                <a:spcPts val="300"/>
              </a:spcAft>
            </a:pPr>
            <a:r>
              <a:rPr lang="en-AU" sz="5600" dirty="0">
                <a:solidFill>
                  <a:schemeClr val="accent5"/>
                </a:solidFill>
              </a:rPr>
              <a:t>Family may include:</a:t>
            </a:r>
          </a:p>
          <a:p>
            <a:pPr marL="180975" indent="-180975">
              <a:spcBef>
                <a:spcPts val="300"/>
              </a:spcBef>
              <a:spcAft>
                <a:spcPts val="300"/>
              </a:spcAft>
              <a:buFont typeface="Arial" panose="020B0604020202020204" pitchFamily="34" charset="0"/>
              <a:buChar char="•"/>
            </a:pPr>
            <a:r>
              <a:rPr lang="en-AU" sz="5600" dirty="0">
                <a:solidFill>
                  <a:schemeClr val="accent5"/>
                </a:solidFill>
              </a:rPr>
              <a:t>biological or adoptive parents</a:t>
            </a:r>
          </a:p>
          <a:p>
            <a:pPr marL="180975" indent="-180975">
              <a:spcBef>
                <a:spcPts val="300"/>
              </a:spcBef>
              <a:spcAft>
                <a:spcPts val="300"/>
              </a:spcAft>
              <a:buFont typeface="Arial" panose="020B0604020202020204" pitchFamily="34" charset="0"/>
              <a:buChar char="•"/>
            </a:pPr>
            <a:r>
              <a:rPr lang="en-AU" sz="5600" dirty="0">
                <a:solidFill>
                  <a:schemeClr val="accent5"/>
                </a:solidFill>
              </a:rPr>
              <a:t>grandparents/kin and or other extended family</a:t>
            </a:r>
          </a:p>
          <a:p>
            <a:pPr marL="180975" indent="-180975">
              <a:spcBef>
                <a:spcPts val="300"/>
              </a:spcBef>
              <a:spcAft>
                <a:spcPts val="300"/>
              </a:spcAft>
              <a:buFont typeface="Arial" panose="020B0604020202020204" pitchFamily="34" charset="0"/>
              <a:buChar char="•"/>
            </a:pPr>
            <a:r>
              <a:rPr lang="en-AU" sz="5600" dirty="0">
                <a:solidFill>
                  <a:schemeClr val="accent5"/>
                </a:solidFill>
              </a:rPr>
              <a:t>court assigned custody to a public agency</a:t>
            </a:r>
          </a:p>
          <a:p>
            <a:pPr marL="180975" indent="-180975">
              <a:spcBef>
                <a:spcPts val="300"/>
              </a:spcBef>
              <a:spcAft>
                <a:spcPts val="300"/>
              </a:spcAft>
              <a:buFont typeface="Arial" panose="020B0604020202020204" pitchFamily="34" charset="0"/>
              <a:buChar char="•"/>
            </a:pPr>
            <a:r>
              <a:rPr lang="en-AU" sz="5600" dirty="0">
                <a:solidFill>
                  <a:schemeClr val="accent5"/>
                </a:solidFill>
              </a:rPr>
              <a:t>a community member or significant adult in the life of the learner</a:t>
            </a:r>
          </a:p>
          <a:p>
            <a:pPr>
              <a:spcBef>
                <a:spcPts val="300"/>
              </a:spcBef>
              <a:spcAft>
                <a:spcPts val="300"/>
              </a:spcAft>
            </a:pPr>
            <a:endParaRPr lang="en-AU" sz="5600" dirty="0"/>
          </a:p>
          <a:p>
            <a:pPr>
              <a:spcBef>
                <a:spcPts val="300"/>
              </a:spcBef>
              <a:spcAft>
                <a:spcPts val="300"/>
              </a:spcAft>
            </a:pPr>
            <a:r>
              <a:rPr lang="en-AU" sz="5600" b="1" dirty="0"/>
              <a:t>What is their role?</a:t>
            </a:r>
            <a:endParaRPr lang="en-AU" sz="5600" kern="0" dirty="0"/>
          </a:p>
          <a:p>
            <a:pPr>
              <a:spcBef>
                <a:spcPts val="300"/>
              </a:spcBef>
              <a:spcAft>
                <a:spcPts val="300"/>
              </a:spcAft>
            </a:pPr>
            <a:r>
              <a:rPr lang="en-AU" sz="5600" kern="0" dirty="0">
                <a:solidFill>
                  <a:schemeClr val="accent5"/>
                </a:solidFill>
              </a:rPr>
              <a:t>The role of the family is to :</a:t>
            </a:r>
          </a:p>
          <a:p>
            <a:pPr marL="180975" indent="-180975">
              <a:spcBef>
                <a:spcPts val="300"/>
              </a:spcBef>
              <a:spcAft>
                <a:spcPts val="300"/>
              </a:spcAft>
              <a:buFont typeface="Arial" panose="020B0604020202020204" pitchFamily="34" charset="0"/>
              <a:buChar char="•"/>
            </a:pPr>
            <a:r>
              <a:rPr lang="en-AU" sz="5600" kern="0" dirty="0">
                <a:solidFill>
                  <a:schemeClr val="accent5"/>
                </a:solidFill>
              </a:rPr>
              <a:t>provide the family’s perspective to other team members</a:t>
            </a:r>
          </a:p>
          <a:p>
            <a:pPr marL="180975" indent="-180975">
              <a:spcBef>
                <a:spcPts val="300"/>
              </a:spcBef>
              <a:spcAft>
                <a:spcPts val="300"/>
              </a:spcAft>
              <a:buFont typeface="Arial" panose="020B0604020202020204" pitchFamily="34" charset="0"/>
              <a:buChar char="•"/>
            </a:pPr>
            <a:r>
              <a:rPr lang="en-AU" sz="5600" kern="0" dirty="0">
                <a:solidFill>
                  <a:schemeClr val="accent5"/>
                </a:solidFill>
              </a:rPr>
              <a:t>assist in encouraging the learner's strengths and needs</a:t>
            </a:r>
          </a:p>
          <a:p>
            <a:pPr marL="180975" indent="-180975">
              <a:spcBef>
                <a:spcPts val="300"/>
              </a:spcBef>
              <a:spcAft>
                <a:spcPts val="300"/>
              </a:spcAft>
              <a:buFont typeface="Arial" panose="020B0604020202020204" pitchFamily="34" charset="0"/>
              <a:buChar char="•"/>
            </a:pPr>
            <a:r>
              <a:rPr lang="en-AU" sz="5600" kern="0" dirty="0">
                <a:solidFill>
                  <a:schemeClr val="accent5"/>
                </a:solidFill>
              </a:rPr>
              <a:t>participate in supporting the goals for achieving the learner's needs</a:t>
            </a:r>
          </a:p>
          <a:p>
            <a:pPr marL="180975" indent="-180975">
              <a:spcBef>
                <a:spcPts val="300"/>
              </a:spcBef>
              <a:spcAft>
                <a:spcPts val="300"/>
              </a:spcAft>
              <a:buFont typeface="Arial" panose="020B0604020202020204" pitchFamily="34" charset="0"/>
              <a:buChar char="•"/>
            </a:pPr>
            <a:r>
              <a:rPr lang="en-AU" sz="5600" kern="0" dirty="0">
                <a:solidFill>
                  <a:schemeClr val="accent5"/>
                </a:solidFill>
              </a:rPr>
              <a:t>provide input into the development and implementation of strategies and actions to achieve goals</a:t>
            </a:r>
          </a:p>
          <a:p>
            <a:pPr marL="180975" indent="-180975">
              <a:spcBef>
                <a:spcPts val="300"/>
              </a:spcBef>
              <a:spcAft>
                <a:spcPts val="300"/>
              </a:spcAft>
              <a:buFont typeface="Arial" panose="020B0604020202020204" pitchFamily="34" charset="0"/>
              <a:buChar char="•"/>
            </a:pPr>
            <a:r>
              <a:rPr lang="en-AU" sz="5600" kern="0" dirty="0">
                <a:solidFill>
                  <a:schemeClr val="accent5"/>
                </a:solidFill>
              </a:rPr>
              <a:t>be part of the support network for the learner moving through the Team Around the Learner journey</a:t>
            </a:r>
          </a:p>
          <a:p>
            <a:pPr lvl="1">
              <a:spcBef>
                <a:spcPts val="300"/>
              </a:spcBef>
              <a:spcAft>
                <a:spcPts val="300"/>
              </a:spcAft>
            </a:pPr>
            <a:endParaRPr lang="en-AU" sz="2500" kern="0" dirty="0"/>
          </a:p>
          <a:p>
            <a:r>
              <a:rPr lang="en-US" dirty="0"/>
              <a:t>		</a:t>
            </a:r>
          </a:p>
        </p:txBody>
      </p:sp>
      <p:sp>
        <p:nvSpPr>
          <p:cNvPr id="4" name="Content Placeholder 3"/>
          <p:cNvSpPr>
            <a:spLocks noGrp="1"/>
          </p:cNvSpPr>
          <p:nvPr>
            <p:ph sz="quarter" idx="4294967295"/>
          </p:nvPr>
        </p:nvSpPr>
        <p:spPr>
          <a:xfrm>
            <a:off x="5076825" y="1520825"/>
            <a:ext cx="4067175" cy="4608513"/>
          </a:xfrm>
        </p:spPr>
        <p:txBody>
          <a:bodyPr/>
          <a:lstStyle/>
          <a:p>
            <a:endParaRPr lang="en-US" dirty="0"/>
          </a:p>
          <a:p>
            <a:endParaRPr lang="en-US" dirty="0"/>
          </a:p>
        </p:txBody>
      </p:sp>
      <p:sp>
        <p:nvSpPr>
          <p:cNvPr id="7" name="Oval 6"/>
          <p:cNvSpPr/>
          <p:nvPr/>
        </p:nvSpPr>
        <p:spPr>
          <a:xfrm>
            <a:off x="323851" y="1136939"/>
            <a:ext cx="1080000" cy="1080000"/>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r>
              <a:rPr lang="en-AU" sz="1400" b="1" dirty="0">
                <a:solidFill>
                  <a:schemeClr val="bg1"/>
                </a:solidFill>
              </a:rPr>
              <a:t>Family</a:t>
            </a:r>
          </a:p>
        </p:txBody>
      </p:sp>
    </p:spTree>
    <p:extLst>
      <p:ext uri="{BB962C8B-B14F-4D97-AF65-F5344CB8AC3E}">
        <p14:creationId xmlns:p14="http://schemas.microsoft.com/office/powerpoint/2010/main" val="7956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492394"/>
          </a:xfrm>
        </p:spPr>
        <p:txBody>
          <a:bodyPr>
            <a:normAutofit/>
          </a:bodyPr>
          <a:lstStyle/>
          <a:p>
            <a:r>
              <a:rPr lang="en-US" sz="2000" dirty="0"/>
              <a:t>Understanding the roles and responsibilities of key team members</a:t>
            </a:r>
          </a:p>
        </p:txBody>
      </p:sp>
      <p:sp>
        <p:nvSpPr>
          <p:cNvPr id="3" name="Content Placeholder 2"/>
          <p:cNvSpPr>
            <a:spLocks noGrp="1"/>
          </p:cNvSpPr>
          <p:nvPr>
            <p:ph idx="1"/>
          </p:nvPr>
        </p:nvSpPr>
        <p:spPr>
          <a:xfrm>
            <a:off x="1496291" y="980825"/>
            <a:ext cx="7288934" cy="5320222"/>
          </a:xfrm>
        </p:spPr>
        <p:txBody>
          <a:bodyPr>
            <a:normAutofit/>
          </a:bodyPr>
          <a:lstStyle/>
          <a:p>
            <a:pPr>
              <a:spcBef>
                <a:spcPts val="300"/>
              </a:spcBef>
              <a:spcAft>
                <a:spcPts val="300"/>
              </a:spcAft>
            </a:pPr>
            <a:r>
              <a:rPr lang="en-AU" sz="1400" b="1" dirty="0"/>
              <a:t>The initial contact person is the learner's first point of contact.</a:t>
            </a:r>
          </a:p>
          <a:p>
            <a:pPr>
              <a:spcBef>
                <a:spcPts val="300"/>
              </a:spcBef>
              <a:spcAft>
                <a:spcPts val="300"/>
              </a:spcAft>
            </a:pPr>
            <a:r>
              <a:rPr lang="en-AU" sz="1400" b="1" dirty="0"/>
              <a:t>Who can be an initial contact person?</a:t>
            </a:r>
          </a:p>
          <a:p>
            <a:pPr marL="285750" indent="-285750">
              <a:spcBef>
                <a:spcPts val="300"/>
              </a:spcBef>
              <a:spcAft>
                <a:spcPts val="300"/>
              </a:spcAft>
              <a:buFont typeface="Arial" panose="020B0604020202020204" pitchFamily="34" charset="0"/>
              <a:buChar char="•"/>
            </a:pPr>
            <a:r>
              <a:rPr lang="en-AU" sz="1400" dirty="0">
                <a:solidFill>
                  <a:schemeClr val="accent5"/>
                </a:solidFill>
              </a:rPr>
              <a:t>The initial contact person may be anyone who cares for, supports or works with the learner.</a:t>
            </a:r>
          </a:p>
          <a:p>
            <a:pPr marL="285750" indent="-285750">
              <a:spcBef>
                <a:spcPts val="300"/>
              </a:spcBef>
              <a:spcAft>
                <a:spcPts val="300"/>
              </a:spcAft>
              <a:buFont typeface="Arial" panose="020B0604020202020204" pitchFamily="34" charset="0"/>
              <a:buChar char="•"/>
            </a:pPr>
            <a:r>
              <a:rPr lang="en-AU" sz="1400" dirty="0">
                <a:solidFill>
                  <a:schemeClr val="accent5"/>
                </a:solidFill>
              </a:rPr>
              <a:t>They must be able to recognise and articulate the need for a co-ordinated service and support approach to address the learner’s vulnerability and complex needs. This recognition may have also come through as a suggestion for someone else. </a:t>
            </a:r>
          </a:p>
          <a:p>
            <a:pPr marL="285750" indent="-285750">
              <a:spcBef>
                <a:spcPts val="300"/>
              </a:spcBef>
              <a:spcAft>
                <a:spcPts val="300"/>
              </a:spcAft>
              <a:buFont typeface="Arial" panose="020B0604020202020204" pitchFamily="34" charset="0"/>
              <a:buChar char="•"/>
            </a:pPr>
            <a:r>
              <a:rPr lang="en-AU" sz="1400" dirty="0">
                <a:solidFill>
                  <a:schemeClr val="accent5"/>
                </a:solidFill>
              </a:rPr>
              <a:t>Most often the initial contact person is someone who has the appropriate knowledge and skills to begin the process. </a:t>
            </a:r>
            <a:endParaRPr lang="en-AU" sz="1400" dirty="0"/>
          </a:p>
          <a:p>
            <a:pPr>
              <a:spcBef>
                <a:spcPts val="300"/>
              </a:spcBef>
              <a:spcAft>
                <a:spcPts val="300"/>
              </a:spcAft>
            </a:pPr>
            <a:r>
              <a:rPr lang="en-AU" sz="1400" b="1" dirty="0"/>
              <a:t>What is their role?</a:t>
            </a:r>
          </a:p>
          <a:p>
            <a:pPr marL="285750" indent="-285750">
              <a:spcBef>
                <a:spcPts val="300"/>
              </a:spcBef>
              <a:spcAft>
                <a:spcPts val="300"/>
              </a:spcAft>
              <a:buFont typeface="Arial" panose="020B0604020202020204" pitchFamily="34" charset="0"/>
              <a:buChar char="•"/>
            </a:pPr>
            <a:r>
              <a:rPr lang="en-AU" sz="1400" dirty="0">
                <a:solidFill>
                  <a:schemeClr val="accent5"/>
                </a:solidFill>
              </a:rPr>
              <a:t>Engage with the learner and family and begin the process of needs identification.</a:t>
            </a:r>
          </a:p>
          <a:p>
            <a:pPr marL="285750" indent="-285750">
              <a:spcBef>
                <a:spcPts val="300"/>
              </a:spcBef>
              <a:spcAft>
                <a:spcPts val="300"/>
              </a:spcAft>
              <a:buFont typeface="Arial" panose="020B0604020202020204" pitchFamily="34" charset="0"/>
              <a:buChar char="•"/>
            </a:pPr>
            <a:r>
              <a:rPr lang="en-AU" sz="1400" dirty="0">
                <a:solidFill>
                  <a:schemeClr val="accent5"/>
                </a:solidFill>
              </a:rPr>
              <a:t>Introduce the notion of team and support planning - clarify any questions. </a:t>
            </a:r>
          </a:p>
          <a:p>
            <a:pPr marL="285750" indent="-285750">
              <a:spcBef>
                <a:spcPts val="300"/>
              </a:spcBef>
              <a:spcAft>
                <a:spcPts val="300"/>
              </a:spcAft>
              <a:buFont typeface="Arial" panose="020B0604020202020204" pitchFamily="34" charset="0"/>
              <a:buChar char="•"/>
            </a:pPr>
            <a:r>
              <a:rPr lang="en-AU" sz="1400" dirty="0">
                <a:solidFill>
                  <a:schemeClr val="accent5"/>
                </a:solidFill>
              </a:rPr>
              <a:t>Identify the level of assistance required and capture information on the Initial Needs Identification tool. </a:t>
            </a:r>
          </a:p>
          <a:p>
            <a:pPr marL="285750" indent="-285750">
              <a:spcBef>
                <a:spcPts val="300"/>
              </a:spcBef>
              <a:spcAft>
                <a:spcPts val="300"/>
              </a:spcAft>
              <a:buFont typeface="Arial" panose="020B0604020202020204" pitchFamily="34" charset="0"/>
              <a:buChar char="•"/>
            </a:pPr>
            <a:r>
              <a:rPr lang="en-AU" sz="1400" dirty="0">
                <a:solidFill>
                  <a:schemeClr val="accent5"/>
                </a:solidFill>
              </a:rPr>
              <a:t>Initiate consent and information sharing processes. </a:t>
            </a:r>
          </a:p>
          <a:p>
            <a:endParaRPr lang="en-AU" sz="1400" dirty="0">
              <a:solidFill>
                <a:srgbClr val="B1059D"/>
              </a:solidFill>
            </a:endParaRPr>
          </a:p>
          <a:p>
            <a:endParaRPr lang="en-AU" sz="1400" dirty="0">
              <a:solidFill>
                <a:srgbClr val="B1059D"/>
              </a:solidFill>
            </a:endParaRPr>
          </a:p>
          <a:p>
            <a:endParaRPr lang="en-US" dirty="0"/>
          </a:p>
          <a:p>
            <a:endParaRPr lang="en-US" dirty="0"/>
          </a:p>
        </p:txBody>
      </p:sp>
      <p:sp>
        <p:nvSpPr>
          <p:cNvPr id="4" name="Content Placeholder 3"/>
          <p:cNvSpPr>
            <a:spLocks noGrp="1"/>
          </p:cNvSpPr>
          <p:nvPr>
            <p:ph sz="quarter" idx="4294967295"/>
          </p:nvPr>
        </p:nvSpPr>
        <p:spPr>
          <a:xfrm>
            <a:off x="5076825" y="1520825"/>
            <a:ext cx="4067175" cy="4608513"/>
          </a:xfrm>
        </p:spPr>
        <p:txBody>
          <a:bodyPr/>
          <a:lstStyle/>
          <a:p>
            <a:endParaRPr lang="en-US" dirty="0"/>
          </a:p>
          <a:p>
            <a:endParaRPr lang="en-US" dirty="0"/>
          </a:p>
        </p:txBody>
      </p:sp>
      <p:sp>
        <p:nvSpPr>
          <p:cNvPr id="8" name="Oval 7"/>
          <p:cNvSpPr/>
          <p:nvPr/>
        </p:nvSpPr>
        <p:spPr>
          <a:xfrm>
            <a:off x="323851" y="980825"/>
            <a:ext cx="1080000" cy="1080000"/>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ctr"/>
            <a:r>
              <a:rPr lang="en-AU" sz="1200" b="1" dirty="0">
                <a:solidFill>
                  <a:schemeClr val="bg1"/>
                </a:solidFill>
              </a:rPr>
              <a:t>Initial contact person </a:t>
            </a:r>
          </a:p>
        </p:txBody>
      </p:sp>
      <p:grpSp>
        <p:nvGrpSpPr>
          <p:cNvPr id="6" name="Group 5"/>
          <p:cNvGrpSpPr/>
          <p:nvPr/>
        </p:nvGrpSpPr>
        <p:grpSpPr>
          <a:xfrm>
            <a:off x="1403851" y="5254160"/>
            <a:ext cx="6225788" cy="654958"/>
            <a:chOff x="4533900" y="4408732"/>
            <a:chExt cx="6225788" cy="654958"/>
          </a:xfrm>
        </p:grpSpPr>
        <p:sp>
          <p:nvSpPr>
            <p:cNvPr id="7" name="Rectangle 6"/>
            <p:cNvSpPr/>
            <p:nvPr/>
          </p:nvSpPr>
          <p:spPr bwMode="auto">
            <a:xfrm>
              <a:off x="4562474" y="4408732"/>
              <a:ext cx="6197214" cy="654958"/>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0000"/>
              <a:r>
                <a:rPr lang="en-AU" sz="1100" dirty="0">
                  <a:solidFill>
                    <a:srgbClr val="B1059D"/>
                  </a:solidFill>
                </a:rPr>
                <a:t>After the Initiate Contact phase the initial contact person's role will transition to either that of the Lead Professional or a team member as they are most likely someone who is working closely with the learner.</a:t>
              </a:r>
            </a:p>
          </p:txBody>
        </p:sp>
        <p:pic>
          <p:nvPicPr>
            <p:cNvPr id="9" name="Picture 8"/>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533900" y="4475407"/>
              <a:ext cx="552040" cy="526200"/>
            </a:xfrm>
            <a:prstGeom prst="rect">
              <a:avLst/>
            </a:prstGeom>
          </p:spPr>
        </p:pic>
      </p:grpSp>
    </p:spTree>
    <p:extLst>
      <p:ext uri="{BB962C8B-B14F-4D97-AF65-F5344CB8AC3E}">
        <p14:creationId xmlns:p14="http://schemas.microsoft.com/office/powerpoint/2010/main" val="162420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492394"/>
          </a:xfrm>
        </p:spPr>
        <p:txBody>
          <a:bodyPr>
            <a:normAutofit/>
          </a:bodyPr>
          <a:lstStyle/>
          <a:p>
            <a:r>
              <a:rPr lang="en-US" sz="2000" dirty="0"/>
              <a:t>Understanding the roles and responsibilities of key team members</a:t>
            </a:r>
          </a:p>
        </p:txBody>
      </p:sp>
      <p:sp>
        <p:nvSpPr>
          <p:cNvPr id="3" name="Content Placeholder 2"/>
          <p:cNvSpPr>
            <a:spLocks noGrp="1"/>
          </p:cNvSpPr>
          <p:nvPr>
            <p:ph idx="1"/>
          </p:nvPr>
        </p:nvSpPr>
        <p:spPr>
          <a:xfrm>
            <a:off x="1509822" y="980825"/>
            <a:ext cx="7400261" cy="5249854"/>
          </a:xfrm>
        </p:spPr>
        <p:txBody>
          <a:bodyPr>
            <a:normAutofit fontScale="92500" lnSpcReduction="10000"/>
          </a:bodyPr>
          <a:lstStyle/>
          <a:p>
            <a:pPr>
              <a:spcBef>
                <a:spcPts val="300"/>
              </a:spcBef>
              <a:spcAft>
                <a:spcPts val="300"/>
              </a:spcAft>
            </a:pPr>
            <a:r>
              <a:rPr lang="en-AU" sz="1500" b="1" dirty="0"/>
              <a:t>The Lead Professional is the key coordinator – the role creates and sustains a collaborative team environment around the learner.</a:t>
            </a:r>
          </a:p>
          <a:p>
            <a:pPr>
              <a:spcBef>
                <a:spcPts val="300"/>
              </a:spcBef>
              <a:spcAft>
                <a:spcPts val="300"/>
              </a:spcAft>
            </a:pPr>
            <a:r>
              <a:rPr lang="en-AU" sz="1500" b="1" dirty="0"/>
              <a:t>Who can be a Lead Professional? </a:t>
            </a:r>
          </a:p>
          <a:p>
            <a:pPr marL="171450" indent="-171450">
              <a:spcBef>
                <a:spcPts val="300"/>
              </a:spcBef>
              <a:spcAft>
                <a:spcPts val="300"/>
              </a:spcAft>
              <a:buFont typeface="Arial" panose="020B0604020202020204" pitchFamily="34" charset="0"/>
              <a:buChar char="•"/>
            </a:pPr>
            <a:r>
              <a:rPr lang="en-AU" sz="1500" dirty="0">
                <a:solidFill>
                  <a:schemeClr val="accent5"/>
                </a:solidFill>
              </a:rPr>
              <a:t>It will depend on where the need is first identified, and what the focus of the need is. It may change over time. </a:t>
            </a:r>
          </a:p>
          <a:p>
            <a:pPr marL="171450" indent="-171450">
              <a:spcBef>
                <a:spcPts val="300"/>
              </a:spcBef>
              <a:spcAft>
                <a:spcPts val="300"/>
              </a:spcAft>
              <a:buFont typeface="Arial" panose="020B0604020202020204" pitchFamily="34" charset="0"/>
              <a:buChar char="•"/>
            </a:pPr>
            <a:r>
              <a:rPr lang="en-AU" sz="1500" dirty="0">
                <a:solidFill>
                  <a:schemeClr val="accent5"/>
                </a:solidFill>
              </a:rPr>
              <a:t>This person could be the initial contact person or someone else who works with or is close to the learner. It is important that this person has a good relationship with the learner and is someone who is trusted and is capable of taking on the role within the team.</a:t>
            </a:r>
          </a:p>
          <a:p>
            <a:pPr marL="171450" indent="-171450">
              <a:spcBef>
                <a:spcPts val="300"/>
              </a:spcBef>
              <a:spcAft>
                <a:spcPts val="300"/>
              </a:spcAft>
              <a:buFont typeface="Arial" panose="020B0604020202020204" pitchFamily="34" charset="0"/>
              <a:buChar char="•"/>
            </a:pPr>
            <a:r>
              <a:rPr lang="en-AU" sz="1500" dirty="0">
                <a:solidFill>
                  <a:schemeClr val="accent5"/>
                </a:solidFill>
              </a:rPr>
              <a:t>In a learning setting or in learning re-engagement, it is most likely that the role would be taken on by an education professional (assistant principal, school staff member, wellbeing/welfare coordinator, Koorie workforce member etc.). However, when the focus of need is on health or child protection, the main coordinating role would lie with an external agency, with education professionals having a collaborative role to play in this broader team. </a:t>
            </a:r>
          </a:p>
          <a:p>
            <a:pPr marL="171450" indent="-171450">
              <a:spcBef>
                <a:spcPts val="300"/>
              </a:spcBef>
              <a:spcAft>
                <a:spcPts val="300"/>
              </a:spcAft>
              <a:buFont typeface="Arial" panose="020B0604020202020204" pitchFamily="34" charset="0"/>
              <a:buChar char="•"/>
            </a:pPr>
            <a:r>
              <a:rPr lang="en-AU" sz="1500" dirty="0">
                <a:solidFill>
                  <a:schemeClr val="accent5"/>
                </a:solidFill>
              </a:rPr>
              <a:t>The Lead </a:t>
            </a:r>
            <a:r>
              <a:rPr lang="en-AU" sz="1500" dirty="0">
                <a:solidFill>
                  <a:srgbClr val="53565A"/>
                </a:solidFill>
              </a:rPr>
              <a:t>Professional</a:t>
            </a:r>
            <a:r>
              <a:rPr lang="en-AU" sz="1500" dirty="0">
                <a:solidFill>
                  <a:schemeClr val="accent5"/>
                </a:solidFill>
              </a:rPr>
              <a:t> must be able to be the key contact point for coordination and communication with all members of the team.</a:t>
            </a:r>
          </a:p>
          <a:p>
            <a:pPr marL="171450" indent="-171450">
              <a:spcBef>
                <a:spcPts val="300"/>
              </a:spcBef>
              <a:spcAft>
                <a:spcPts val="300"/>
              </a:spcAft>
              <a:buFont typeface="Arial" panose="020B0604020202020204" pitchFamily="34" charset="0"/>
              <a:buChar char="•"/>
            </a:pPr>
            <a:r>
              <a:rPr lang="en-AU" sz="1500" dirty="0">
                <a:solidFill>
                  <a:schemeClr val="accent5"/>
                </a:solidFill>
              </a:rPr>
              <a:t>The Lead Professional must be able to establish a good working relationship with the learner and team to facilitate the process. The learner will be consulted about the role and function of the Lead Professional and discuss how they can best work together.  </a:t>
            </a:r>
          </a:p>
          <a:p>
            <a:pPr marL="171450" indent="-171450">
              <a:spcBef>
                <a:spcPts val="300"/>
              </a:spcBef>
              <a:spcAft>
                <a:spcPts val="300"/>
              </a:spcAft>
              <a:buFont typeface="Arial" panose="020B0604020202020204" pitchFamily="34" charset="0"/>
              <a:buChar char="•"/>
            </a:pPr>
            <a:r>
              <a:rPr lang="en-AU" sz="1500" dirty="0">
                <a:solidFill>
                  <a:schemeClr val="accent5"/>
                </a:solidFill>
              </a:rPr>
              <a:t>When considering who is best placed to take on this role, the following should be considered:</a:t>
            </a:r>
          </a:p>
          <a:p>
            <a:pPr marL="180975" lvl="1">
              <a:spcBef>
                <a:spcPts val="300"/>
              </a:spcBef>
              <a:spcAft>
                <a:spcPts val="300"/>
              </a:spcAft>
            </a:pPr>
            <a:r>
              <a:rPr lang="en-AU" sz="1500" dirty="0">
                <a:solidFill>
                  <a:srgbClr val="53565A"/>
                </a:solidFill>
              </a:rPr>
              <a:t>Decide who will be undertaking the most direct/therapeutic work with the learner. This person should not be the lead professional as they have a different role, capacity and relationship with the learner.</a:t>
            </a:r>
            <a:endParaRPr lang="en-US" sz="1500" dirty="0">
              <a:solidFill>
                <a:srgbClr val="53565A"/>
              </a:solidFill>
            </a:endParaRPr>
          </a:p>
          <a:p>
            <a:endParaRPr lang="en-US" dirty="0"/>
          </a:p>
        </p:txBody>
      </p:sp>
      <p:sp>
        <p:nvSpPr>
          <p:cNvPr id="9" name="Oval 8"/>
          <p:cNvSpPr/>
          <p:nvPr/>
        </p:nvSpPr>
        <p:spPr>
          <a:xfrm>
            <a:off x="323851" y="980825"/>
            <a:ext cx="1080000" cy="1080000"/>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r>
              <a:rPr lang="en-AU" sz="1200" b="1" dirty="0">
                <a:solidFill>
                  <a:schemeClr val="bg1"/>
                </a:solidFill>
              </a:rPr>
              <a:t>Lead Professional </a:t>
            </a:r>
          </a:p>
        </p:txBody>
      </p:sp>
    </p:spTree>
    <p:extLst>
      <p:ext uri="{BB962C8B-B14F-4D97-AF65-F5344CB8AC3E}">
        <p14:creationId xmlns:p14="http://schemas.microsoft.com/office/powerpoint/2010/main" val="284767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Understanding the roles and responsibilities of key team members</a:t>
            </a:r>
          </a:p>
        </p:txBody>
      </p:sp>
      <p:sp>
        <p:nvSpPr>
          <p:cNvPr id="3" name="Content Placeholder 2"/>
          <p:cNvSpPr>
            <a:spLocks noGrp="1"/>
          </p:cNvSpPr>
          <p:nvPr>
            <p:ph idx="1"/>
          </p:nvPr>
        </p:nvSpPr>
        <p:spPr>
          <a:xfrm>
            <a:off x="323851" y="1520824"/>
            <a:ext cx="8461374" cy="3976209"/>
          </a:xfrm>
        </p:spPr>
        <p:txBody>
          <a:bodyPr>
            <a:normAutofit/>
          </a:bodyPr>
          <a:lstStyle/>
          <a:p>
            <a:endParaRPr lang="en-US" dirty="0"/>
          </a:p>
          <a:p>
            <a:endParaRPr lang="en-US" dirty="0"/>
          </a:p>
        </p:txBody>
      </p:sp>
      <p:sp>
        <p:nvSpPr>
          <p:cNvPr id="13" name="Oval 12"/>
          <p:cNvSpPr/>
          <p:nvPr/>
        </p:nvSpPr>
        <p:spPr>
          <a:xfrm>
            <a:off x="323851" y="864525"/>
            <a:ext cx="1080000" cy="1080000"/>
          </a:xfrm>
          <a:prstGeom prst="ellipse">
            <a:avLst/>
          </a:prstGeom>
          <a:solidFill>
            <a:srgbClr val="77ACCD"/>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r>
              <a:rPr lang="en-AU" sz="1200" b="1" dirty="0">
                <a:solidFill>
                  <a:schemeClr val="bg1"/>
                </a:solidFill>
              </a:rPr>
              <a:t>Lead professional </a:t>
            </a:r>
          </a:p>
        </p:txBody>
      </p:sp>
      <p:sp>
        <p:nvSpPr>
          <p:cNvPr id="5" name="Rectangle 4"/>
          <p:cNvSpPr/>
          <p:nvPr/>
        </p:nvSpPr>
        <p:spPr>
          <a:xfrm>
            <a:off x="1496291" y="1020649"/>
            <a:ext cx="7287710" cy="4385816"/>
          </a:xfrm>
          <a:prstGeom prst="rect">
            <a:avLst/>
          </a:prstGeom>
        </p:spPr>
        <p:txBody>
          <a:bodyPr wrap="square">
            <a:spAutoFit/>
          </a:bodyPr>
          <a:lstStyle/>
          <a:p>
            <a:pPr>
              <a:spcBef>
                <a:spcPts val="300"/>
              </a:spcBef>
              <a:spcAft>
                <a:spcPts val="300"/>
              </a:spcAft>
            </a:pPr>
            <a:r>
              <a:rPr lang="en-AU" sz="1400" b="1" dirty="0"/>
              <a:t>The Lead Professional is the key coordinator – the role creates and sustains a collaborative team environment around the learner.</a:t>
            </a:r>
          </a:p>
          <a:p>
            <a:pPr>
              <a:spcBef>
                <a:spcPts val="300"/>
              </a:spcBef>
              <a:spcAft>
                <a:spcPts val="300"/>
              </a:spcAft>
            </a:pPr>
            <a:r>
              <a:rPr lang="en-AU" sz="1400" b="1" dirty="0"/>
              <a:t>What is their role?</a:t>
            </a:r>
          </a:p>
          <a:p>
            <a:pPr marL="171450" indent="-171450">
              <a:spcBef>
                <a:spcPts val="300"/>
              </a:spcBef>
              <a:spcAft>
                <a:spcPts val="300"/>
              </a:spcAft>
              <a:buFont typeface="Arial" panose="020B0604020202020204" pitchFamily="34" charset="0"/>
              <a:buChar char="•"/>
            </a:pPr>
            <a:r>
              <a:rPr lang="en-AU" sz="1400" dirty="0">
                <a:solidFill>
                  <a:schemeClr val="accent5"/>
                </a:solidFill>
              </a:rPr>
              <a:t>The Lead Professional acts to coordinate the Team Around the Learner process to ensure outcomes are achieved and the learner experiences seamless service delivery. </a:t>
            </a:r>
          </a:p>
          <a:p>
            <a:pPr marL="171450" indent="-171450">
              <a:spcBef>
                <a:spcPts val="300"/>
              </a:spcBef>
              <a:spcAft>
                <a:spcPts val="300"/>
              </a:spcAft>
              <a:buFont typeface="Arial" panose="020B0604020202020204" pitchFamily="34" charset="0"/>
              <a:buChar char="•"/>
            </a:pPr>
            <a:r>
              <a:rPr lang="en-AU" sz="1400" dirty="0">
                <a:solidFill>
                  <a:schemeClr val="accent5"/>
                </a:solidFill>
              </a:rPr>
              <a:t>The Lead Professional can be from within education or from an external agency. </a:t>
            </a:r>
          </a:p>
          <a:p>
            <a:pPr marL="171450" indent="-171450">
              <a:spcBef>
                <a:spcPts val="300"/>
              </a:spcBef>
              <a:spcAft>
                <a:spcPts val="300"/>
              </a:spcAft>
              <a:buFont typeface="Arial" panose="020B0604020202020204" pitchFamily="34" charset="0"/>
              <a:buChar char="•"/>
            </a:pPr>
            <a:r>
              <a:rPr lang="en-AU" sz="1400" dirty="0">
                <a:solidFill>
                  <a:schemeClr val="accent5"/>
                </a:solidFill>
              </a:rPr>
              <a:t>The Lead Professional's role is to:</a:t>
            </a:r>
          </a:p>
          <a:p>
            <a:pPr marL="742950" lvl="1" indent="-285750">
              <a:spcBef>
                <a:spcPts val="300"/>
              </a:spcBef>
              <a:spcAft>
                <a:spcPts val="300"/>
              </a:spcAft>
              <a:buFont typeface="Wingdings" panose="05000000000000000000" pitchFamily="2" charset="2"/>
              <a:buChar char="Ø"/>
            </a:pPr>
            <a:r>
              <a:rPr lang="en-AU" sz="1400" dirty="0">
                <a:solidFill>
                  <a:schemeClr val="accent5"/>
                </a:solidFill>
              </a:rPr>
              <a:t>act as a point of co-ordination for the learner and family and oversee the approach</a:t>
            </a:r>
          </a:p>
          <a:p>
            <a:pPr marL="742950" lvl="1" indent="-285750">
              <a:spcBef>
                <a:spcPts val="300"/>
              </a:spcBef>
              <a:spcAft>
                <a:spcPts val="300"/>
              </a:spcAft>
              <a:buFont typeface="Wingdings" panose="05000000000000000000" pitchFamily="2" charset="2"/>
              <a:buChar char="Ø"/>
            </a:pPr>
            <a:r>
              <a:rPr lang="en-AU" sz="1400" dirty="0">
                <a:solidFill>
                  <a:schemeClr val="accent5"/>
                </a:solidFill>
              </a:rPr>
              <a:t>coordinate the collective efforts of the team </a:t>
            </a:r>
          </a:p>
          <a:p>
            <a:pPr marL="742950" lvl="1" indent="-285750">
              <a:spcBef>
                <a:spcPts val="300"/>
              </a:spcBef>
              <a:spcAft>
                <a:spcPts val="300"/>
              </a:spcAft>
              <a:buFont typeface="Wingdings" panose="05000000000000000000" pitchFamily="2" charset="2"/>
              <a:buChar char="Ø"/>
            </a:pPr>
            <a:r>
              <a:rPr lang="en-AU" sz="1400" dirty="0">
                <a:solidFill>
                  <a:schemeClr val="accent5"/>
                </a:solidFill>
              </a:rPr>
              <a:t>facilitate the learner's access to the education environment though active engagement and connection to the Team Around the Learner approach</a:t>
            </a:r>
          </a:p>
          <a:p>
            <a:pPr marL="742950" lvl="1" indent="-285750">
              <a:spcBef>
                <a:spcPts val="300"/>
              </a:spcBef>
              <a:spcAft>
                <a:spcPts val="300"/>
              </a:spcAft>
              <a:buFont typeface="Wingdings" panose="05000000000000000000" pitchFamily="2" charset="2"/>
              <a:buChar char="Ø"/>
            </a:pPr>
            <a:r>
              <a:rPr lang="en-AU" sz="1400" dirty="0">
                <a:solidFill>
                  <a:schemeClr val="accent5"/>
                </a:solidFill>
              </a:rPr>
              <a:t>ensure ongoing engagement of other team members</a:t>
            </a:r>
          </a:p>
          <a:p>
            <a:pPr marL="742950" lvl="1" indent="-285750">
              <a:spcBef>
                <a:spcPts val="300"/>
              </a:spcBef>
              <a:spcAft>
                <a:spcPts val="300"/>
              </a:spcAft>
              <a:buFont typeface="Wingdings" panose="05000000000000000000" pitchFamily="2" charset="2"/>
              <a:buChar char="Ø"/>
            </a:pPr>
            <a:r>
              <a:rPr lang="en-AU" sz="1400" dirty="0">
                <a:solidFill>
                  <a:schemeClr val="accent5"/>
                </a:solidFill>
              </a:rPr>
              <a:t>ensure the needs and goals of the learner are central to the planning process</a:t>
            </a:r>
          </a:p>
          <a:p>
            <a:pPr marL="742950" lvl="1" indent="-285750">
              <a:spcBef>
                <a:spcPts val="300"/>
              </a:spcBef>
              <a:spcAft>
                <a:spcPts val="300"/>
              </a:spcAft>
              <a:buFont typeface="Wingdings" panose="05000000000000000000" pitchFamily="2" charset="2"/>
              <a:buChar char="Ø"/>
            </a:pPr>
            <a:r>
              <a:rPr lang="en-AU" sz="1400" dirty="0">
                <a:solidFill>
                  <a:schemeClr val="accent5"/>
                </a:solidFill>
              </a:rPr>
              <a:t>monitor the delivery of actions agreed by the team</a:t>
            </a:r>
          </a:p>
          <a:p>
            <a:pPr marL="742950" lvl="1" indent="-285750">
              <a:spcBef>
                <a:spcPts val="300"/>
              </a:spcBef>
              <a:spcAft>
                <a:spcPts val="300"/>
              </a:spcAft>
              <a:buFont typeface="Wingdings" panose="05000000000000000000" pitchFamily="2" charset="2"/>
              <a:buChar char="Ø"/>
            </a:pPr>
            <a:r>
              <a:rPr lang="en-AU" sz="1400" dirty="0">
                <a:solidFill>
                  <a:schemeClr val="accent5"/>
                </a:solidFill>
              </a:rPr>
              <a:t>reduce overlap and inconsistency</a:t>
            </a:r>
          </a:p>
        </p:txBody>
      </p:sp>
      <p:grpSp>
        <p:nvGrpSpPr>
          <p:cNvPr id="7" name="Group 6"/>
          <p:cNvGrpSpPr/>
          <p:nvPr/>
        </p:nvGrpSpPr>
        <p:grpSpPr>
          <a:xfrm>
            <a:off x="1403851" y="5432550"/>
            <a:ext cx="6941658" cy="787157"/>
            <a:chOff x="4536713" y="4551785"/>
            <a:chExt cx="6745695" cy="893641"/>
          </a:xfrm>
        </p:grpSpPr>
        <p:sp>
          <p:nvSpPr>
            <p:cNvPr id="8" name="Rectangle 7"/>
            <p:cNvSpPr/>
            <p:nvPr/>
          </p:nvSpPr>
          <p:spPr bwMode="auto">
            <a:xfrm>
              <a:off x="4536713" y="4658461"/>
              <a:ext cx="6745695" cy="786965"/>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0000"/>
              <a:r>
                <a:rPr lang="en-AU" sz="1100" dirty="0">
                  <a:solidFill>
                    <a:srgbClr val="B1059D"/>
                  </a:solidFill>
                </a:rPr>
                <a:t>The individual nominated to be the Lead Professional has the choice to decline the position where it is believed he/she cannot fulfil the role, there is a conflict of interest or for other professional reasons. The person in this role may also change over time, depending on commitments, conflict of interest or what the team thinks is working best.</a:t>
              </a:r>
            </a:p>
          </p:txBody>
        </p:sp>
        <p:pic>
          <p:nvPicPr>
            <p:cNvPr id="9" name="Picture 8"/>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536713" y="4551785"/>
              <a:ext cx="552040" cy="684925"/>
            </a:xfrm>
            <a:prstGeom prst="rect">
              <a:avLst/>
            </a:prstGeom>
          </p:spPr>
        </p:pic>
      </p:grpSp>
    </p:spTree>
    <p:extLst>
      <p:ext uri="{BB962C8B-B14F-4D97-AF65-F5344CB8AC3E}">
        <p14:creationId xmlns:p14="http://schemas.microsoft.com/office/powerpoint/2010/main" val="287724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1"/>
            <a:ext cx="8460150" cy="500706"/>
          </a:xfrm>
        </p:spPr>
        <p:txBody>
          <a:bodyPr>
            <a:normAutofit fontScale="90000"/>
          </a:bodyPr>
          <a:lstStyle/>
          <a:p>
            <a:r>
              <a:rPr lang="en-AU" sz="1800" dirty="0"/>
              <a:t>Understanding the roles and responsibilities of key team members</a:t>
            </a:r>
            <a:br>
              <a:rPr lang="en-AU" sz="1800" dirty="0"/>
            </a:br>
            <a:br>
              <a:rPr lang="en-AU" sz="1800" dirty="0"/>
            </a:br>
            <a:br>
              <a:rPr lang="en-AU" sz="1600" dirty="0"/>
            </a:br>
            <a:br>
              <a:rPr lang="en-AU" sz="1600" dirty="0"/>
            </a:br>
            <a:endParaRPr lang="en-AU" sz="1600" dirty="0"/>
          </a:p>
        </p:txBody>
      </p:sp>
      <p:sp>
        <p:nvSpPr>
          <p:cNvPr id="3" name="Content Placeholder 2"/>
          <p:cNvSpPr>
            <a:spLocks noGrp="1"/>
          </p:cNvSpPr>
          <p:nvPr>
            <p:ph idx="1"/>
          </p:nvPr>
        </p:nvSpPr>
        <p:spPr>
          <a:xfrm>
            <a:off x="323851" y="1396538"/>
            <a:ext cx="4397778" cy="4732800"/>
          </a:xfrm>
        </p:spPr>
        <p:txBody>
          <a:bodyPr>
            <a:normAutofit/>
          </a:bodyPr>
          <a:lstStyle/>
          <a:p>
            <a:pPr>
              <a:spcBef>
                <a:spcPts val="300"/>
              </a:spcBef>
              <a:spcAft>
                <a:spcPts val="300"/>
              </a:spcAft>
            </a:pPr>
            <a:endParaRPr lang="en-AU" sz="1400" b="1" kern="0" dirty="0">
              <a:solidFill>
                <a:schemeClr val="accent5"/>
              </a:solidFill>
            </a:endParaRPr>
          </a:p>
          <a:p>
            <a:pPr>
              <a:spcBef>
                <a:spcPts val="300"/>
              </a:spcBef>
              <a:spcAft>
                <a:spcPts val="300"/>
              </a:spcAft>
            </a:pPr>
            <a:endParaRPr lang="en-AU" sz="1400" b="1" kern="0" dirty="0">
              <a:solidFill>
                <a:schemeClr val="accent5"/>
              </a:solidFill>
            </a:endParaRPr>
          </a:p>
          <a:p>
            <a:pPr>
              <a:spcBef>
                <a:spcPts val="300"/>
              </a:spcBef>
              <a:spcAft>
                <a:spcPts val="300"/>
              </a:spcAft>
            </a:pPr>
            <a:r>
              <a:rPr lang="en-AU" sz="1400" b="1" kern="0" dirty="0">
                <a:solidFill>
                  <a:schemeClr val="accent5"/>
                </a:solidFill>
              </a:rPr>
              <a:t>Who can be a team member?</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Teams are made up of people who are connected to the learner through natural, community and formal support relationships. Examples of team members include the learner and family, education professionals, external community agencies, other government departments, relatives. </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Team members are identified with the learner, family and Lead Professional in the initial phases of the Team Around the Learner approach. Team members can be added at any point in time and where required. </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The team that forms the Team Around the Learner will vary in composition of the number involved and skills required. This will be dependent upon the level of service provision required to support the learner to remain engaged in education. </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383" y="1488476"/>
            <a:ext cx="3902293" cy="3017022"/>
          </a:xfrm>
          <a:prstGeom prst="rect">
            <a:avLst/>
          </a:prstGeom>
        </p:spPr>
      </p:pic>
      <p:grpSp>
        <p:nvGrpSpPr>
          <p:cNvPr id="5" name="Group 4"/>
          <p:cNvGrpSpPr/>
          <p:nvPr/>
        </p:nvGrpSpPr>
        <p:grpSpPr>
          <a:xfrm>
            <a:off x="4868992" y="4957035"/>
            <a:ext cx="4091073" cy="783716"/>
            <a:chOff x="3352800" y="3082497"/>
            <a:chExt cx="4091073" cy="783716"/>
          </a:xfrm>
        </p:grpSpPr>
        <p:sp>
          <p:nvSpPr>
            <p:cNvPr id="6" name="Rectangle 5"/>
            <p:cNvSpPr/>
            <p:nvPr/>
          </p:nvSpPr>
          <p:spPr bwMode="auto">
            <a:xfrm>
              <a:off x="3352800" y="3082497"/>
              <a:ext cx="4091073" cy="783716"/>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0000"/>
              <a:r>
                <a:rPr lang="en-AU" sz="1100" dirty="0">
                  <a:solidFill>
                    <a:srgbClr val="B1059D"/>
                  </a:solidFill>
                </a:rPr>
                <a:t>The Lead Professional should ascertain each potential team member's willingness to participate and ensure their engagement in the collaborative process.</a:t>
              </a:r>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352800" y="3211255"/>
              <a:ext cx="552040" cy="526200"/>
            </a:xfrm>
            <a:prstGeom prst="rect">
              <a:avLst/>
            </a:prstGeom>
          </p:spPr>
        </p:pic>
      </p:grpSp>
      <p:sp>
        <p:nvSpPr>
          <p:cNvPr id="11" name="Oval 10"/>
          <p:cNvSpPr/>
          <p:nvPr/>
        </p:nvSpPr>
        <p:spPr>
          <a:xfrm>
            <a:off x="323851" y="706582"/>
            <a:ext cx="964622" cy="1030778"/>
          </a:xfrm>
          <a:prstGeom prst="ellipse">
            <a:avLst/>
          </a:prstGeom>
          <a:solidFill>
            <a:srgbClr val="77AC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t>Team</a:t>
            </a:r>
          </a:p>
        </p:txBody>
      </p:sp>
      <p:sp>
        <p:nvSpPr>
          <p:cNvPr id="12" name="TextBox 11"/>
          <p:cNvSpPr txBox="1"/>
          <p:nvPr/>
        </p:nvSpPr>
        <p:spPr>
          <a:xfrm>
            <a:off x="1521229" y="811324"/>
            <a:ext cx="6251171" cy="523220"/>
          </a:xfrm>
          <a:prstGeom prst="rect">
            <a:avLst/>
          </a:prstGeom>
          <a:noFill/>
        </p:spPr>
        <p:txBody>
          <a:bodyPr wrap="square" rtlCol="0">
            <a:spAutoFit/>
          </a:bodyPr>
          <a:lstStyle/>
          <a:p>
            <a:pPr>
              <a:spcBef>
                <a:spcPts val="300"/>
              </a:spcBef>
              <a:spcAft>
                <a:spcPts val="300"/>
              </a:spcAft>
            </a:pPr>
            <a:r>
              <a:rPr lang="en-AU" sz="1400" b="1" dirty="0"/>
              <a:t>Teamwork underpins the Team Around the Learner approach to meet the needs of learners and sustains collaboration.</a:t>
            </a:r>
            <a:endParaRPr lang="en-AU" sz="1400" dirty="0"/>
          </a:p>
        </p:txBody>
      </p:sp>
    </p:spTree>
    <p:extLst>
      <p:ext uri="{BB962C8B-B14F-4D97-AF65-F5344CB8AC3E}">
        <p14:creationId xmlns:p14="http://schemas.microsoft.com/office/powerpoint/2010/main" val="2067373792"/>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2.xml><?xml version="1.0" encoding="utf-8"?>
<ds:datastoreItem xmlns:ds="http://schemas.openxmlformats.org/officeDocument/2006/customXml" ds:itemID="{F97B1324-A69B-4756-BD6F-542FACFB5529}">
  <ds:schemaRef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http://purl.org/dc/terms/"/>
    <ds:schemaRef ds:uri="http://schemas.microsoft.com/office/2006/metadata/properties"/>
    <ds:schemaRef ds:uri="http://schemas.microsoft.com/sharepoint/v3"/>
    <ds:schemaRef ds:uri="http://schemas.microsoft.com/office/2006/documentManagement/types"/>
  </ds:schemaRefs>
</ds:datastoreItem>
</file>

<file path=customXml/itemProps3.xml><?xml version="1.0" encoding="utf-8"?>
<ds:datastoreItem xmlns:ds="http://schemas.openxmlformats.org/officeDocument/2006/customXml" ds:itemID="{95754FCE-4C83-4F22-BF55-7B163BB9F6BE}"/>
</file>

<file path=docProps/app.xml><?xml version="1.0" encoding="utf-8"?>
<Properties xmlns="http://schemas.openxmlformats.org/officeDocument/2006/extended-properties" xmlns:vt="http://schemas.openxmlformats.org/officeDocument/2006/docPropsVTypes">
  <Template>Education State mm</Template>
  <TotalTime>1728</TotalTime>
  <Words>3200</Words>
  <Application>Microsoft Office PowerPoint</Application>
  <PresentationFormat>On-screen Show (4:3)</PresentationFormat>
  <Paragraphs>288</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.AppleSystemUIFont</vt:lpstr>
      <vt:lpstr>Arial</vt:lpstr>
      <vt:lpstr>Calibri</vt:lpstr>
      <vt:lpstr>Courier New</vt:lpstr>
      <vt:lpstr>Garamond</vt:lpstr>
      <vt:lpstr>Times New Roman</vt:lpstr>
      <vt:lpstr>Wingdings</vt:lpstr>
      <vt:lpstr>Office Theme</vt:lpstr>
      <vt:lpstr>PowerPoint Presentation</vt:lpstr>
      <vt:lpstr> </vt:lpstr>
      <vt:lpstr>Understanding the roles and responsibilities of key team members</vt:lpstr>
      <vt:lpstr>Understanding the roles and responsibilities of key team members</vt:lpstr>
      <vt:lpstr>Understanding the roles and responsibilities of key team members</vt:lpstr>
      <vt:lpstr>Understanding the roles and responsibilities of key team members</vt:lpstr>
      <vt:lpstr>Understanding the roles and responsibilities of key team members</vt:lpstr>
      <vt:lpstr>Understanding the roles and responsibilities of key team members</vt:lpstr>
      <vt:lpstr>Understanding the roles and responsibilities of key team members    </vt:lpstr>
      <vt:lpstr>Understanding the roles and responsibilities of key team members    </vt:lpstr>
      <vt:lpstr>Understanding the roles and responsibilities of key team members</vt:lpstr>
      <vt:lpstr>Roles and responsibilities during the Team Around the Learner Approach   </vt:lpstr>
      <vt:lpstr>Roles and responsibilities during the Team Around the Learner approach</vt:lpstr>
      <vt:lpstr>Roles and responsibilities during the Team Around the Learner approach</vt:lpstr>
      <vt:lpstr>Roles and responsibilities during the Team Around the Learner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188</cp:revision>
  <dcterms:created xsi:type="dcterms:W3CDTF">2017-08-18T01:53:25Z</dcterms:created>
  <dcterms:modified xsi:type="dcterms:W3CDTF">2019-11-05T03:27:56Z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