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0"/>
  </p:notesMasterIdLst>
  <p:sldIdLst>
    <p:sldId id="290" r:id="rId5"/>
    <p:sldId id="291" r:id="rId6"/>
    <p:sldId id="295" r:id="rId7"/>
    <p:sldId id="296" r:id="rId8"/>
    <p:sldId id="29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AC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06"/>
    <p:restoredTop sz="94674"/>
  </p:normalViewPr>
  <p:slideViewPr>
    <p:cSldViewPr snapToGrid="0" snapToObjects="1" showGuides="1">
      <p:cViewPr varScale="1">
        <p:scale>
          <a:sx n="60" d="100"/>
          <a:sy n="60" d="100"/>
        </p:scale>
        <p:origin x="744"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B6F6F-BF66-B147-B528-34B96D2910EC}" type="datetimeFigureOut">
              <a:rPr lang="en-US" smtClean="0"/>
              <a:t>12/4/2019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696EE-E175-4144-B35C-D4A1B167B917}" type="slidenum">
              <a:rPr lang="en-US" smtClean="0"/>
              <a:t>‹#›</a:t>
            </a:fld>
            <a:endParaRPr lang="en-US"/>
          </a:p>
        </p:txBody>
      </p:sp>
    </p:spTree>
    <p:extLst>
      <p:ext uri="{BB962C8B-B14F-4D97-AF65-F5344CB8AC3E}">
        <p14:creationId xmlns:p14="http://schemas.microsoft.com/office/powerpoint/2010/main" val="1513577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490753"/>
            <a:ext cx="9144000" cy="4572118"/>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39756"/>
            <a:ext cx="9144000" cy="1481069"/>
          </a:xfrm>
          <a:prstGeom prst="rect">
            <a:avLst/>
          </a:prstGeom>
        </p:spPr>
      </p:pic>
      <p:sp>
        <p:nvSpPr>
          <p:cNvPr id="12" name="Rectangle 11"/>
          <p:cNvSpPr/>
          <p:nvPr userDrawn="1"/>
        </p:nvSpPr>
        <p:spPr>
          <a:xfrm>
            <a:off x="0" y="6062870"/>
            <a:ext cx="9144000" cy="791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23850" y="370045"/>
            <a:ext cx="8461375" cy="790418"/>
          </a:xfrm>
        </p:spPr>
        <p:txBody>
          <a:bodyPr anchor="t">
            <a:normAutofit/>
          </a:bodyPr>
          <a:lstStyle>
            <a:lvl1pPr algn="l">
              <a:defRPr sz="2200"/>
            </a:lvl1pPr>
          </a:lstStyle>
          <a:p>
            <a:r>
              <a:rPr lang="en-US" dirty="0"/>
              <a:t>CLICK TO EDIT MASTER TITLE STYLE</a:t>
            </a:r>
          </a:p>
        </p:txBody>
      </p:sp>
      <p:pic>
        <p:nvPicPr>
          <p:cNvPr id="4" name="Picture 3">
            <a:extLst>
              <a:ext uri="{FF2B5EF4-FFF2-40B4-BE49-F238E27FC236}">
                <a16:creationId xmlns:a16="http://schemas.microsoft.com/office/drawing/2014/main" id="{3623F561-4D0C-A043-8F6E-663F20E9227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1527019"/>
            <a:ext cx="2514600" cy="5334000"/>
          </a:xfrm>
          <a:prstGeom prst="rect">
            <a:avLst/>
          </a:prstGeom>
        </p:spPr>
      </p:pic>
      <p:sp>
        <p:nvSpPr>
          <p:cNvPr id="13" name="Rectangle 12">
            <a:extLst>
              <a:ext uri="{FF2B5EF4-FFF2-40B4-BE49-F238E27FC236}">
                <a16:creationId xmlns:a16="http://schemas.microsoft.com/office/drawing/2014/main" id="{ABD5F51F-DE47-694A-B11A-F126108BDE66}"/>
              </a:ext>
            </a:extLst>
          </p:cNvPr>
          <p:cNvSpPr/>
          <p:nvPr userDrawn="1"/>
        </p:nvSpPr>
        <p:spPr>
          <a:xfrm>
            <a:off x="4941358" y="1977406"/>
            <a:ext cx="3843867" cy="359858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lang="en-AU" sz="1250" b="1" kern="1200" dirty="0">
                <a:solidFill>
                  <a:schemeClr val="tx1"/>
                </a:solidFill>
                <a:effectLst/>
                <a:latin typeface="+mn-lt"/>
                <a:ea typeface="+mn-ea"/>
                <a:cs typeface="+mn-cs"/>
              </a:rPr>
              <a:t>INSTRUCTIONS ONLY (DELETE WHEN READ)</a:t>
            </a:r>
            <a:endParaRPr lang="en-AU" sz="1250" kern="1200" dirty="0">
              <a:solidFill>
                <a:schemeClr val="tx1"/>
              </a:solidFill>
              <a:effectLst/>
              <a:latin typeface="+mn-lt"/>
              <a:ea typeface="+mn-ea"/>
              <a:cs typeface="+mn-cs"/>
            </a:endParaRPr>
          </a:p>
          <a:p>
            <a:pPr>
              <a:lnSpc>
                <a:spcPct val="150000"/>
              </a:lnSpc>
            </a:pPr>
            <a:r>
              <a:rPr lang="en-US" sz="1200" dirty="0">
                <a:solidFill>
                  <a:schemeClr val="bg2">
                    <a:lumMod val="10000"/>
                  </a:schemeClr>
                </a:solidFill>
              </a:rPr>
              <a:t>To update image, click VIEW in the menu at top, then SLIDE MASTER, You will then be able to right click the image and choose ‘Change Image…’</a:t>
            </a:r>
          </a:p>
          <a:p>
            <a:endParaRPr lang="en-GB" sz="1200" b="1" kern="1200" dirty="0">
              <a:solidFill>
                <a:schemeClr val="tx2"/>
              </a:solidFill>
              <a:effectLst/>
              <a:latin typeface="+mn-lt"/>
              <a:ea typeface="+mn-ea"/>
              <a:cs typeface="+mn-cs"/>
            </a:endParaRPr>
          </a:p>
          <a:p>
            <a:r>
              <a:rPr lang="en-GB" sz="1200" b="1" kern="1200" dirty="0">
                <a:solidFill>
                  <a:schemeClr val="tx2"/>
                </a:solidFill>
                <a:effectLst/>
                <a:latin typeface="+mn-lt"/>
                <a:ea typeface="+mn-ea"/>
                <a:cs typeface="+mn-cs"/>
              </a:rPr>
              <a:t>IMAGE ATTRIBUTION</a:t>
            </a:r>
            <a:endParaRPr lang="en-AU" sz="1200" b="1" kern="1200" dirty="0">
              <a:solidFill>
                <a:schemeClr val="tx2"/>
              </a:solidFill>
              <a:effectLst/>
              <a:latin typeface="+mn-lt"/>
              <a:ea typeface="+mn-ea"/>
              <a:cs typeface="+mn-cs"/>
            </a:endParaRPr>
          </a:p>
          <a:p>
            <a:pPr>
              <a:lnSpc>
                <a:spcPct val="150000"/>
              </a:lnSpc>
            </a:pPr>
            <a:r>
              <a:rPr lang="en-GB" sz="1200" kern="1200" dirty="0">
                <a:solidFill>
                  <a:schemeClr val="tx2"/>
                </a:solidFill>
                <a:effectLst/>
                <a:latin typeface="+mn-lt"/>
                <a:ea typeface="+mn-ea"/>
                <a:cs typeface="+mn-cs"/>
              </a:rPr>
              <a:t>Third party images, other than those licenced through the Department’s image management system, should be attributed as close to the work as possible. Attribution should include the work’s title, the name of the creator/owner, the source, and note the terms under which it was copied (for example ‘used with permission’ or ‘licensed under CC BY’).</a:t>
            </a:r>
            <a:endParaRPr lang="en-AU" sz="1200" kern="1200" dirty="0">
              <a:solidFill>
                <a:schemeClr val="tx2"/>
              </a:solidFill>
              <a:effectLst/>
              <a:latin typeface="+mn-lt"/>
              <a:ea typeface="+mn-ea"/>
              <a:cs typeface="+mn-cs"/>
            </a:endParaRPr>
          </a:p>
        </p:txBody>
      </p:sp>
    </p:spTree>
    <p:extLst>
      <p:ext uri="{BB962C8B-B14F-4D97-AF65-F5344CB8AC3E}">
        <p14:creationId xmlns:p14="http://schemas.microsoft.com/office/powerpoint/2010/main" val="39932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4"/>
            <a:ext cx="8461374"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575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5"/>
            <a:ext cx="4032249" cy="4608514"/>
          </a:xfrm>
          <a:prstGeom prst="rect">
            <a:avLst/>
          </a:prstGeom>
        </p:spPr>
        <p:txBody>
          <a:bodyPr/>
          <a:lstStyle>
            <a:lvl1pPr>
              <a:defRPr sz="2000"/>
            </a:lvl1pPr>
            <a:lvl3pPr marL="180000" indent="-180000">
              <a:tabLs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0"/>
          </p:nvPr>
        </p:nvSpPr>
        <p:spPr>
          <a:xfrm>
            <a:off x="4716463" y="1520825"/>
            <a:ext cx="4067175" cy="4608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7921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 Column w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5"/>
            <a:ext cx="4032249" cy="4608514"/>
          </a:xfrm>
          <a:prstGeom prst="rect">
            <a:avLst/>
          </a:prstGeom>
        </p:spPr>
        <p:txBody>
          <a:bodyPr/>
          <a:lstStyle>
            <a:lvl1pPr>
              <a:defRPr sz="2000"/>
            </a:lvl1pPr>
            <a:lvl3pPr marL="180000" indent="-180000">
              <a:tabLs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0"/>
          </p:nvPr>
        </p:nvSpPr>
        <p:spPr>
          <a:xfrm>
            <a:off x="4716463" y="1520825"/>
            <a:ext cx="4427537" cy="46085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2" y="1520824"/>
            <a:ext cx="2555873"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4"/>
          </p:nvPr>
        </p:nvSpPr>
        <p:spPr>
          <a:xfrm>
            <a:off x="3240088" y="1520825"/>
            <a:ext cx="2592387" cy="4608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5"/>
          </p:nvPr>
        </p:nvSpPr>
        <p:spPr>
          <a:xfrm>
            <a:off x="6192838" y="1520825"/>
            <a:ext cx="2590800" cy="4608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9310148"/>
      </p:ext>
    </p:extLst>
  </p:cSld>
  <p:clrMapOvr>
    <a:masterClrMapping/>
  </p:clrMapOvr>
  <p:extLst>
    <p:ext uri="{DCECCB84-F9BA-43D5-87BE-67443E8EF086}">
      <p15:sldGuideLst xmlns:p15="http://schemas.microsoft.com/office/powerpoint/2012/main">
        <p15:guide id="1" pos="3674" userDrawn="1">
          <p15:clr>
            <a:srgbClr val="FBAE40"/>
          </p15:clr>
        </p15:guide>
        <p15:guide id="2" pos="390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3 Column with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2" y="1520824"/>
            <a:ext cx="2555873"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4"/>
          </p:nvPr>
        </p:nvSpPr>
        <p:spPr>
          <a:xfrm>
            <a:off x="3240088" y="1520825"/>
            <a:ext cx="2592387" cy="4608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5"/>
          </p:nvPr>
        </p:nvSpPr>
        <p:spPr>
          <a:xfrm>
            <a:off x="6192838" y="1520825"/>
            <a:ext cx="2951162" cy="4608513"/>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extLst mod="1">
    <p:ext uri="{DCECCB84-F9BA-43D5-87BE-67443E8EF086}">
      <p15:sldGuideLst xmlns:p15="http://schemas.microsoft.com/office/powerpoint/2012/main">
        <p15:guide id="1" pos="3674">
          <p15:clr>
            <a:srgbClr val="FBAE40"/>
          </p15:clr>
        </p15:guide>
        <p15:guide id="2" pos="390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879724" y="0"/>
            <a:ext cx="6264275" cy="6858000"/>
          </a:xfrm>
          <a:prstGeom prst="rect">
            <a:avLst/>
          </a:prstGeom>
        </p:spPr>
      </p:pic>
      <p:pic>
        <p:nvPicPr>
          <p:cNvPr id="2" name="Picture 1"/>
          <p:cNvPicPr>
            <a:picLocks noChangeAspect="1"/>
          </p:cNvPicPr>
          <p:nvPr userDrawn="1"/>
        </p:nvPicPr>
        <p:blipFill>
          <a:blip r:embed="rId3"/>
          <a:stretch>
            <a:fillRect/>
          </a:stretch>
        </p:blipFill>
        <p:spPr>
          <a:xfrm>
            <a:off x="1" y="1090"/>
            <a:ext cx="6669222" cy="6856910"/>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996" y="6312688"/>
            <a:ext cx="2425936" cy="356400"/>
          </a:xfrm>
          <a:prstGeom prst="rect">
            <a:avLst/>
          </a:prstGeom>
        </p:spPr>
      </p:pic>
      <p:sp>
        <p:nvSpPr>
          <p:cNvPr id="12" name="Rectangle 11"/>
          <p:cNvSpPr/>
          <p:nvPr userDrawn="1"/>
        </p:nvSpPr>
        <p:spPr>
          <a:xfrm>
            <a:off x="6360459" y="318486"/>
            <a:ext cx="2419926" cy="203872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400" dirty="0">
                <a:solidFill>
                  <a:schemeClr val="bg2">
                    <a:lumMod val="10000"/>
                  </a:schemeClr>
                </a:solidFill>
              </a:rPr>
              <a:t>To update image, </a:t>
            </a:r>
          </a:p>
          <a:p>
            <a:pPr>
              <a:lnSpc>
                <a:spcPct val="150000"/>
              </a:lnSpc>
            </a:pPr>
            <a:r>
              <a:rPr lang="en-US" sz="1400" dirty="0">
                <a:solidFill>
                  <a:schemeClr val="bg2">
                    <a:lumMod val="10000"/>
                  </a:schemeClr>
                </a:solidFill>
              </a:rPr>
              <a:t>Click VIEW in the menu at top, then SLIDE MASTER, You will then be able to right click the image and choose ‘Change Image…’</a:t>
            </a:r>
          </a:p>
        </p:txBody>
      </p:sp>
      <p:sp>
        <p:nvSpPr>
          <p:cNvPr id="16" name="Text Placeholder 2"/>
          <p:cNvSpPr>
            <a:spLocks noGrp="1"/>
          </p:cNvSpPr>
          <p:nvPr>
            <p:ph type="body" idx="1" hasCustomPrompt="1"/>
          </p:nvPr>
        </p:nvSpPr>
        <p:spPr>
          <a:xfrm>
            <a:off x="323850" y="2673350"/>
            <a:ext cx="4032250" cy="1187450"/>
          </a:xfrm>
          <a:prstGeom prst="rect">
            <a:avLst/>
          </a:prstGeom>
        </p:spPr>
        <p:txBody>
          <a:bodyPr>
            <a:normAutofit/>
          </a:bodyPr>
          <a:lstStyle>
            <a:lvl1pPr marL="0" indent="0">
              <a:buNone/>
              <a:defRPr sz="2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556103"/>
      </p:ext>
    </p:extLst>
  </p:cSld>
  <p:clrMapOvr>
    <a:masterClrMapping/>
  </p:clrMapOvr>
  <p:extLst mod="1">
    <p:ext uri="{DCECCB84-F9BA-43D5-87BE-67443E8EF086}">
      <p15:sldGuideLst xmlns:p15="http://schemas.microsoft.com/office/powerpoint/2012/main">
        <p15:guide id="1" orient="horz" pos="16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323850" y="2673350"/>
            <a:ext cx="4032250" cy="1187450"/>
          </a:xfrm>
          <a:prstGeom prst="rect">
            <a:avLst/>
          </a:prstGeom>
        </p:spPr>
        <p:txBody>
          <a:bodyPr>
            <a:normAutofit/>
          </a:bodyPr>
          <a:lstStyle>
            <a:lvl1pPr marL="0" indent="0">
              <a:buNone/>
              <a:defRPr sz="2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78752" y="0"/>
            <a:ext cx="2365248" cy="4986528"/>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996" y="6312688"/>
            <a:ext cx="2425936" cy="356400"/>
          </a:xfrm>
          <a:prstGeom prst="rect">
            <a:avLst/>
          </a:prstGeom>
        </p:spPr>
      </p:pic>
    </p:spTree>
    <p:extLst>
      <p:ext uri="{BB962C8B-B14F-4D97-AF65-F5344CB8AC3E}">
        <p14:creationId xmlns:p14="http://schemas.microsoft.com/office/powerpoint/2010/main" val="1812856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9289" y="6312688"/>
            <a:ext cx="2425936" cy="356400"/>
          </a:xfrm>
          <a:prstGeom prst="rect">
            <a:avLst/>
          </a:prstGeom>
        </p:spPr>
      </p:pic>
    </p:spTree>
    <p:extLst>
      <p:ext uri="{BB962C8B-B14F-4D97-AF65-F5344CB8AC3E}">
        <p14:creationId xmlns:p14="http://schemas.microsoft.com/office/powerpoint/2010/main" val="182180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851" y="372130"/>
            <a:ext cx="8460150" cy="788333"/>
          </a:xfrm>
          <a:prstGeom prst="rect">
            <a:avLst/>
          </a:prstGeom>
        </p:spPr>
        <p:txBody>
          <a:bodyPr vert="horz" lIns="0" tIns="0" rIns="0" bIns="0" rtlCol="0" anchor="t">
            <a:normAutofit/>
          </a:bodyPr>
          <a:lstStyle/>
          <a:p>
            <a:r>
              <a:rPr lang="en-US" dirty="0"/>
              <a:t>CLICK TO EDIT MASTER TITLE</a:t>
            </a:r>
          </a:p>
        </p:txBody>
      </p:sp>
      <p:pic>
        <p:nvPicPr>
          <p:cNvPr id="7" name="Picture 6"/>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23850" y="6315262"/>
            <a:ext cx="2451549" cy="360000"/>
          </a:xfrm>
          <a:prstGeom prst="rect">
            <a:avLst/>
          </a:prstGeom>
        </p:spPr>
      </p:pic>
      <p:sp>
        <p:nvSpPr>
          <p:cNvPr id="15" name="Text Placeholder 14"/>
          <p:cNvSpPr>
            <a:spLocks noGrp="1"/>
          </p:cNvSpPr>
          <p:nvPr>
            <p:ph type="body" idx="1"/>
          </p:nvPr>
        </p:nvSpPr>
        <p:spPr>
          <a:xfrm>
            <a:off x="323849" y="1520824"/>
            <a:ext cx="8460151" cy="460851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txBox="1">
            <a:spLocks/>
          </p:cNvSpPr>
          <p:nvPr userDrawn="1"/>
        </p:nvSpPr>
        <p:spPr>
          <a:xfrm>
            <a:off x="8347229" y="6315262"/>
            <a:ext cx="43677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A24533-5F6B-C74A-A407-C6E152561DB3}" type="slidenum">
              <a:rPr lang="en-US" smtClean="0">
                <a:latin typeface="Arial" charset="0"/>
                <a:ea typeface="Arial" charset="0"/>
                <a:cs typeface="Arial" charset="0"/>
              </a:rPr>
              <a:pPr/>
              <a:t>‹#›</a:t>
            </a:fld>
            <a:endParaRPr lang="en-US" dirty="0">
              <a:latin typeface="Arial" charset="0"/>
              <a:ea typeface="Arial" charset="0"/>
              <a:cs typeface="Arial" charset="0"/>
            </a:endParaRPr>
          </a:p>
        </p:txBody>
      </p:sp>
    </p:spTree>
    <p:extLst>
      <p:ext uri="{BB962C8B-B14F-4D97-AF65-F5344CB8AC3E}">
        <p14:creationId xmlns:p14="http://schemas.microsoft.com/office/powerpoint/2010/main" val="1937320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86" r:id="rId4"/>
    <p:sldLayoutId id="2147483675" r:id="rId5"/>
    <p:sldLayoutId id="2147483687" r:id="rId6"/>
    <p:sldLayoutId id="2147483673" r:id="rId7"/>
    <p:sldLayoutId id="2147483663" r:id="rId8"/>
    <p:sldLayoutId id="2147483685" r:id="rId9"/>
  </p:sldLayoutIdLst>
  <p:txStyles>
    <p:titleStyle>
      <a:lvl1pPr algn="l" defTabSz="914400" rtl="0" eaLnBrk="1" latinLnBrk="0" hangingPunct="1">
        <a:lnSpc>
          <a:spcPct val="90000"/>
        </a:lnSpc>
        <a:spcBef>
          <a:spcPct val="0"/>
        </a:spcBef>
        <a:buNone/>
        <a:defRPr sz="2200" b="1" i="0" kern="1200" baseline="0">
          <a:solidFill>
            <a:schemeClr val="tx1"/>
          </a:solidFill>
          <a:latin typeface="Arial" charset="0"/>
          <a:ea typeface="Arial" charset="0"/>
          <a:cs typeface="Arial"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charset="0"/>
          <a:ea typeface="Arial" charset="0"/>
          <a:cs typeface="Arial" charset="0"/>
        </a:defRPr>
      </a:lvl1pPr>
      <a:lvl2pPr marL="0" indent="0" algn="l" defTabSz="914400" rtl="0" eaLnBrk="1" latinLnBrk="0" hangingPunct="1">
        <a:lnSpc>
          <a:spcPct val="100000"/>
        </a:lnSpc>
        <a:spcBef>
          <a:spcPts val="500"/>
        </a:spcBef>
        <a:buFont typeface="Arial" panose="020B0604020202020204" pitchFamily="34" charset="0"/>
        <a:buNone/>
        <a:defRPr sz="1400" kern="1200">
          <a:solidFill>
            <a:schemeClr val="bg2">
              <a:lumMod val="10000"/>
            </a:schemeClr>
          </a:solidFill>
          <a:latin typeface="Arial" charset="0"/>
          <a:ea typeface="Arial" charset="0"/>
          <a:cs typeface="Arial" charset="0"/>
        </a:defRPr>
      </a:lvl2pPr>
      <a:lvl3pPr marL="180000" indent="-180000" algn="l" defTabSz="914400" rtl="0" eaLnBrk="1" latinLnBrk="0" hangingPunct="1">
        <a:lnSpc>
          <a:spcPct val="100000"/>
        </a:lnSpc>
        <a:spcBef>
          <a:spcPts val="600"/>
        </a:spcBef>
        <a:buFont typeface="Arial" panose="020B0604020202020204" pitchFamily="34" charset="0"/>
        <a:buChar char="•"/>
        <a:defRPr sz="1400" kern="1200" baseline="0">
          <a:solidFill>
            <a:schemeClr val="bg2">
              <a:lumMod val="10000"/>
            </a:schemeClr>
          </a:solidFill>
          <a:latin typeface="Arial" charset="0"/>
          <a:ea typeface="Arial" charset="0"/>
          <a:cs typeface="Arial" charset="0"/>
        </a:defRPr>
      </a:lvl3pPr>
      <a:lvl4pPr marL="360000" indent="-180000" algn="l" defTabSz="914400" rtl="0" eaLnBrk="1" latinLnBrk="0" hangingPunct="1">
        <a:lnSpc>
          <a:spcPct val="100000"/>
        </a:lnSpc>
        <a:spcBef>
          <a:spcPts val="500"/>
        </a:spcBef>
        <a:buFont typeface=".AppleSystemUIFont" charset="-120"/>
        <a:buChar char="-"/>
        <a:defRPr sz="1400" kern="1200" baseline="0">
          <a:solidFill>
            <a:schemeClr val="bg2">
              <a:lumMod val="10000"/>
            </a:schemeClr>
          </a:solidFill>
          <a:latin typeface="Arial" charset="0"/>
          <a:ea typeface="Arial" charset="0"/>
          <a:cs typeface="Arial" charset="0"/>
        </a:defRPr>
      </a:lvl4pPr>
      <a:lvl5pPr marL="540000" indent="-180000" algn="l" defTabSz="914400" rtl="0" eaLnBrk="1" latinLnBrk="0" hangingPunct="1">
        <a:lnSpc>
          <a:spcPct val="100000"/>
        </a:lnSpc>
        <a:spcBef>
          <a:spcPts val="500"/>
        </a:spcBef>
        <a:buFont typeface="Courier New" charset="0"/>
        <a:buChar char="o"/>
        <a:defRPr sz="1400" kern="1200">
          <a:solidFill>
            <a:schemeClr val="bg2">
              <a:lumMod val="1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userDrawn="1">
          <p15:clr>
            <a:srgbClr val="F26B43"/>
          </p15:clr>
        </p15:guide>
        <p15:guide id="2" pos="1587" userDrawn="1">
          <p15:clr>
            <a:srgbClr val="F26B43"/>
          </p15:clr>
        </p15:guide>
        <p15:guide id="3" pos="1360" userDrawn="1">
          <p15:clr>
            <a:srgbClr val="F26B43"/>
          </p15:clr>
        </p15:guide>
        <p15:guide id="4" pos="2971" userDrawn="1">
          <p15:clr>
            <a:srgbClr val="F26B43"/>
          </p15:clr>
        </p15:guide>
        <p15:guide id="5" pos="2744" userDrawn="1">
          <p15:clr>
            <a:srgbClr val="F26B43"/>
          </p15:clr>
        </p15:guide>
        <p15:guide id="6" pos="5534" userDrawn="1">
          <p15:clr>
            <a:srgbClr val="F26B43"/>
          </p15:clr>
        </p15:guide>
        <p15:guide id="7" orient="horz" pos="232" userDrawn="1">
          <p15:clr>
            <a:srgbClr val="F26B43"/>
          </p15:clr>
        </p15:guide>
        <p15:guide id="8" pos="4377" userDrawn="1">
          <p15:clr>
            <a:srgbClr val="F26B43"/>
          </p15:clr>
        </p15:guide>
        <p15:guide id="9" pos="4127" userDrawn="1">
          <p15:clr>
            <a:srgbClr val="F26B43"/>
          </p15:clr>
        </p15:guide>
        <p15:guide id="10" pos="1814" userDrawn="1">
          <p15:clr>
            <a:srgbClr val="F26B43"/>
          </p15:clr>
        </p15:guide>
        <p15:guide id="11" pos="2041" userDrawn="1">
          <p15:clr>
            <a:srgbClr val="F26B43"/>
          </p15:clr>
        </p15:guide>
        <p15:guide id="12" orient="horz" pos="731" userDrawn="1">
          <p15:clr>
            <a:srgbClr val="F26B43"/>
          </p15:clr>
        </p15:guide>
        <p15:guide id="13" orient="horz" pos="958" userDrawn="1">
          <p15:clr>
            <a:srgbClr val="F26B43"/>
          </p15:clr>
        </p15:guide>
        <p15:guide id="14" orient="horz" pos="4201" userDrawn="1">
          <p15:clr>
            <a:srgbClr val="F26B43"/>
          </p15:clr>
        </p15:guide>
        <p15:guide id="15" orient="horz" pos="3974" userDrawn="1">
          <p15:clr>
            <a:srgbClr val="F26B43"/>
          </p15:clr>
        </p15:guide>
        <p15:guide id="16" orient="horz" pos="3861" userDrawn="1">
          <p15:clr>
            <a:srgbClr val="F26B43"/>
          </p15:clr>
        </p15:guide>
        <p15:guide id="17" orient="horz" pos="2432" userDrawn="1">
          <p15:clr>
            <a:srgbClr val="F26B43"/>
          </p15:clr>
        </p15:guide>
        <p15:guide id="18" orient="horz" pos="16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23851" y="2164166"/>
            <a:ext cx="2555873" cy="3383282"/>
          </a:xfrm>
        </p:spPr>
        <p:txBody>
          <a:bodyPr/>
          <a:lstStyle/>
          <a:p>
            <a:endParaRPr lang="en-US" b="1" dirty="0">
              <a:solidFill>
                <a:srgbClr val="0070C0"/>
              </a:solidFill>
            </a:endParaRPr>
          </a:p>
          <a:p>
            <a:r>
              <a:rPr lang="en-US" b="1" dirty="0"/>
              <a:t>Module 12</a:t>
            </a:r>
          </a:p>
          <a:p>
            <a:endParaRPr lang="en-US" b="1" dirty="0"/>
          </a:p>
          <a:p>
            <a:r>
              <a:rPr lang="en-US" b="1" dirty="0"/>
              <a:t>Resources and Tools </a:t>
            </a:r>
          </a:p>
        </p:txBody>
      </p:sp>
      <p:pic>
        <p:nvPicPr>
          <p:cNvPr id="8" name="Content Placeholder 7"/>
          <p:cNvPicPr>
            <a:picLocks noGrp="1" noChangeAspect="1"/>
          </p:cNvPicPr>
          <p:nvPr>
            <p:ph sz="quarter" idx="14"/>
          </p:nvPr>
        </p:nvPicPr>
        <p:blipFill rotWithShape="1">
          <a:blip r:embed="rId2" cstate="screen">
            <a:extLst>
              <a:ext uri="{28A0092B-C50C-407E-A947-70E740481C1C}">
                <a14:useLocalDpi xmlns:a14="http://schemas.microsoft.com/office/drawing/2010/main"/>
              </a:ext>
            </a:extLst>
          </a:blip>
          <a:srcRect/>
          <a:stretch/>
        </p:blipFill>
        <p:spPr>
          <a:xfrm>
            <a:off x="4480560" y="2164166"/>
            <a:ext cx="4422371" cy="3383281"/>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1" y="406632"/>
            <a:ext cx="8460150" cy="719328"/>
          </a:xfrm>
          <a:prstGeom prst="rect">
            <a:avLst/>
          </a:prstGeom>
        </p:spPr>
      </p:pic>
      <p:sp>
        <p:nvSpPr>
          <p:cNvPr id="4" name="TextBox 3"/>
          <p:cNvSpPr txBox="1"/>
          <p:nvPr/>
        </p:nvSpPr>
        <p:spPr>
          <a:xfrm>
            <a:off x="423949" y="1429789"/>
            <a:ext cx="2901948" cy="400110"/>
          </a:xfrm>
          <a:prstGeom prst="rect">
            <a:avLst/>
          </a:prstGeom>
          <a:noFill/>
        </p:spPr>
        <p:txBody>
          <a:bodyPr wrap="none" rtlCol="0">
            <a:spAutoFit/>
          </a:bodyPr>
          <a:lstStyle/>
          <a:p>
            <a:r>
              <a:rPr lang="en-AU" sz="2000" b="1" dirty="0"/>
              <a:t>Resources and Tools  </a:t>
            </a:r>
          </a:p>
        </p:txBody>
      </p:sp>
    </p:spTree>
    <p:extLst>
      <p:ext uri="{BB962C8B-B14F-4D97-AF65-F5344CB8AC3E}">
        <p14:creationId xmlns:p14="http://schemas.microsoft.com/office/powerpoint/2010/main" val="954755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Resources, Tools and Templates </a:t>
            </a:r>
          </a:p>
        </p:txBody>
      </p:sp>
      <p:sp>
        <p:nvSpPr>
          <p:cNvPr id="7" name="Content Placeholder 6"/>
          <p:cNvSpPr>
            <a:spLocks noGrp="1"/>
          </p:cNvSpPr>
          <p:nvPr>
            <p:ph idx="1"/>
          </p:nvPr>
        </p:nvSpPr>
        <p:spPr>
          <a:xfrm>
            <a:off x="323851" y="983673"/>
            <a:ext cx="8461374" cy="5145665"/>
          </a:xfrm>
        </p:spPr>
        <p:txBody>
          <a:bodyPr>
            <a:normAutofit/>
          </a:bodyPr>
          <a:lstStyle/>
          <a:p>
            <a:pPr>
              <a:spcBef>
                <a:spcPts val="300"/>
              </a:spcBef>
              <a:spcAft>
                <a:spcPts val="300"/>
              </a:spcAft>
            </a:pPr>
            <a:r>
              <a:rPr lang="en-AU" sz="1500" b="1" dirty="0">
                <a:solidFill>
                  <a:schemeClr val="accent5"/>
                </a:solidFill>
              </a:rPr>
              <a:t>Support material</a:t>
            </a:r>
          </a:p>
          <a:p>
            <a:pPr>
              <a:spcBef>
                <a:spcPts val="300"/>
              </a:spcBef>
              <a:spcAft>
                <a:spcPts val="300"/>
              </a:spcAft>
            </a:pPr>
            <a:r>
              <a:rPr lang="en-AU" sz="1500" dirty="0">
                <a:solidFill>
                  <a:schemeClr val="accent5"/>
                </a:solidFill>
              </a:rPr>
              <a:t>Team Around the Learner recognises the need to support collaborative practice by ensuring high levels of transparency and documentation as the team move through the Team Around the Learner approach. A number of resources are provided to support this approach. It is also evident that different teams may at times wish to access further information from the Department of Education &amp; Training. A series of links is also provided.</a:t>
            </a:r>
          </a:p>
          <a:p>
            <a:pPr>
              <a:spcBef>
                <a:spcPts val="300"/>
              </a:spcBef>
              <a:spcAft>
                <a:spcPts val="300"/>
              </a:spcAft>
            </a:pPr>
            <a:endParaRPr lang="en-AU" sz="1500" b="1" dirty="0">
              <a:solidFill>
                <a:schemeClr val="accent5"/>
              </a:solidFill>
            </a:endParaRPr>
          </a:p>
          <a:p>
            <a:pPr>
              <a:spcBef>
                <a:spcPts val="300"/>
              </a:spcBef>
              <a:spcAft>
                <a:spcPts val="300"/>
              </a:spcAft>
            </a:pPr>
            <a:endParaRPr lang="en-AU" sz="1500" b="1" dirty="0">
              <a:solidFill>
                <a:schemeClr val="accent5"/>
              </a:solidFill>
            </a:endParaRPr>
          </a:p>
          <a:p>
            <a:pPr>
              <a:spcBef>
                <a:spcPts val="300"/>
              </a:spcBef>
              <a:spcAft>
                <a:spcPts val="300"/>
              </a:spcAft>
            </a:pPr>
            <a:r>
              <a:rPr lang="en-AU" sz="1500" b="1" dirty="0">
                <a:solidFill>
                  <a:schemeClr val="accent5"/>
                </a:solidFill>
              </a:rPr>
              <a:t>These resources are intended to:</a:t>
            </a:r>
          </a:p>
          <a:p>
            <a:pPr marL="285750" indent="-285750">
              <a:spcBef>
                <a:spcPts val="300"/>
              </a:spcBef>
              <a:spcAft>
                <a:spcPts val="300"/>
              </a:spcAft>
              <a:buFont typeface="Arial" panose="020B0604020202020204" pitchFamily="34" charset="0"/>
              <a:buChar char="•"/>
            </a:pPr>
            <a:r>
              <a:rPr lang="en-AU" sz="1500" dirty="0">
                <a:solidFill>
                  <a:schemeClr val="accent5"/>
                </a:solidFill>
              </a:rPr>
              <a:t>be available to all members of the team that are working together</a:t>
            </a:r>
          </a:p>
          <a:p>
            <a:pPr marL="285750" indent="-285750">
              <a:spcBef>
                <a:spcPts val="300"/>
              </a:spcBef>
              <a:spcAft>
                <a:spcPts val="300"/>
              </a:spcAft>
              <a:buFont typeface="Arial" panose="020B0604020202020204" pitchFamily="34" charset="0"/>
              <a:buChar char="•"/>
            </a:pPr>
            <a:r>
              <a:rPr lang="en-AU" sz="1500" dirty="0">
                <a:solidFill>
                  <a:schemeClr val="accent5"/>
                </a:solidFill>
              </a:rPr>
              <a:t>support greater clarity across the team of the learners goals and challenges</a:t>
            </a:r>
          </a:p>
          <a:p>
            <a:pPr marL="285750" indent="-285750">
              <a:spcBef>
                <a:spcPts val="300"/>
              </a:spcBef>
              <a:spcAft>
                <a:spcPts val="300"/>
              </a:spcAft>
              <a:buFont typeface="Arial" panose="020B0604020202020204" pitchFamily="34" charset="0"/>
              <a:buChar char="•"/>
            </a:pPr>
            <a:r>
              <a:rPr lang="en-AU" sz="1500" dirty="0">
                <a:solidFill>
                  <a:schemeClr val="accent5"/>
                </a:solidFill>
              </a:rPr>
              <a:t>enhance the team to work more effectively and efficiently together</a:t>
            </a:r>
          </a:p>
          <a:p>
            <a:pPr marL="285750" indent="-285750">
              <a:spcBef>
                <a:spcPts val="300"/>
              </a:spcBef>
              <a:spcAft>
                <a:spcPts val="300"/>
              </a:spcAft>
              <a:buFont typeface="Arial" panose="020B0604020202020204" pitchFamily="34" charset="0"/>
              <a:buChar char="•"/>
            </a:pPr>
            <a:r>
              <a:rPr lang="en-AU" sz="1500" dirty="0">
                <a:solidFill>
                  <a:schemeClr val="accent5"/>
                </a:solidFill>
              </a:rPr>
              <a:t>support shared communication across the team</a:t>
            </a:r>
          </a:p>
          <a:p>
            <a:pPr>
              <a:spcBef>
                <a:spcPts val="300"/>
              </a:spcBef>
              <a:spcAft>
                <a:spcPts val="300"/>
              </a:spcAft>
            </a:pPr>
            <a:endParaRPr lang="en-AU" sz="1500" dirty="0">
              <a:solidFill>
                <a:schemeClr val="accent5"/>
              </a:solidFill>
            </a:endParaRPr>
          </a:p>
          <a:p>
            <a:pPr>
              <a:spcBef>
                <a:spcPts val="300"/>
              </a:spcBef>
              <a:spcAft>
                <a:spcPts val="300"/>
              </a:spcAft>
            </a:pPr>
            <a:r>
              <a:rPr lang="en-AU" sz="1500" b="1" dirty="0">
                <a:solidFill>
                  <a:schemeClr val="accent5"/>
                </a:solidFill>
              </a:rPr>
              <a:t>What is provided</a:t>
            </a:r>
          </a:p>
          <a:p>
            <a:pPr>
              <a:spcBef>
                <a:spcPts val="300"/>
              </a:spcBef>
              <a:spcAft>
                <a:spcPts val="300"/>
              </a:spcAft>
            </a:pPr>
            <a:r>
              <a:rPr lang="en-AU" sz="1500" dirty="0">
                <a:solidFill>
                  <a:schemeClr val="accent5"/>
                </a:solidFill>
              </a:rPr>
              <a:t>The following provides an alphabetical index that highlights each tool.</a:t>
            </a:r>
            <a:endParaRPr lang="en-AU" sz="1500" b="1" dirty="0">
              <a:solidFill>
                <a:schemeClr val="accent5"/>
              </a:solidFill>
            </a:endParaRPr>
          </a:p>
          <a:p>
            <a:endParaRPr lang="en-AU" dirty="0"/>
          </a:p>
        </p:txBody>
      </p:sp>
    </p:spTree>
    <p:extLst>
      <p:ext uri="{BB962C8B-B14F-4D97-AF65-F5344CB8AC3E}">
        <p14:creationId xmlns:p14="http://schemas.microsoft.com/office/powerpoint/2010/main" val="817026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3562F-FB9C-4E9B-BEF8-20A0A5A9A395}"/>
              </a:ext>
            </a:extLst>
          </p:cNvPr>
          <p:cNvSpPr>
            <a:spLocks noGrp="1"/>
          </p:cNvSpPr>
          <p:nvPr>
            <p:ph type="title"/>
          </p:nvPr>
        </p:nvSpPr>
        <p:spPr/>
        <p:txBody>
          <a:bodyPr/>
          <a:lstStyle/>
          <a:p>
            <a:r>
              <a:rPr lang="en-AU" sz="2000" dirty="0"/>
              <a:t>Resources, Tools and Templates</a:t>
            </a:r>
            <a:endParaRPr lang="en-AU" dirty="0"/>
          </a:p>
        </p:txBody>
      </p:sp>
      <p:graphicFrame>
        <p:nvGraphicFramePr>
          <p:cNvPr id="4" name="Table 3">
            <a:extLst>
              <a:ext uri="{FF2B5EF4-FFF2-40B4-BE49-F238E27FC236}">
                <a16:creationId xmlns:a16="http://schemas.microsoft.com/office/drawing/2014/main" id="{128FFD51-3124-488D-A980-9FA30682B19E}"/>
              </a:ext>
            </a:extLst>
          </p:cNvPr>
          <p:cNvGraphicFramePr>
            <a:graphicFrameLocks noGrp="1"/>
          </p:cNvGraphicFramePr>
          <p:nvPr>
            <p:extLst>
              <p:ext uri="{D42A27DB-BD31-4B8C-83A1-F6EECF244321}">
                <p14:modId xmlns:p14="http://schemas.microsoft.com/office/powerpoint/2010/main" val="4278811308"/>
              </p:ext>
            </p:extLst>
          </p:nvPr>
        </p:nvGraphicFramePr>
        <p:xfrm>
          <a:off x="323851" y="927337"/>
          <a:ext cx="8379964" cy="5003326"/>
        </p:xfrm>
        <a:graphic>
          <a:graphicData uri="http://schemas.openxmlformats.org/drawingml/2006/table">
            <a:tbl>
              <a:tblPr firstRow="1" bandRow="1">
                <a:tableStyleId>{5C22544A-7EE6-4342-B048-85BDC9FD1C3A}</a:tableStyleId>
              </a:tblPr>
              <a:tblGrid>
                <a:gridCol w="1414131">
                  <a:extLst>
                    <a:ext uri="{9D8B030D-6E8A-4147-A177-3AD203B41FA5}">
                      <a16:colId xmlns:a16="http://schemas.microsoft.com/office/drawing/2014/main" val="178006085"/>
                    </a:ext>
                  </a:extLst>
                </a:gridCol>
                <a:gridCol w="3929171">
                  <a:extLst>
                    <a:ext uri="{9D8B030D-6E8A-4147-A177-3AD203B41FA5}">
                      <a16:colId xmlns:a16="http://schemas.microsoft.com/office/drawing/2014/main" val="2726114511"/>
                    </a:ext>
                  </a:extLst>
                </a:gridCol>
                <a:gridCol w="1165332">
                  <a:extLst>
                    <a:ext uri="{9D8B030D-6E8A-4147-A177-3AD203B41FA5}">
                      <a16:colId xmlns:a16="http://schemas.microsoft.com/office/drawing/2014/main" val="30089018"/>
                    </a:ext>
                  </a:extLst>
                </a:gridCol>
                <a:gridCol w="1871330">
                  <a:extLst>
                    <a:ext uri="{9D8B030D-6E8A-4147-A177-3AD203B41FA5}">
                      <a16:colId xmlns:a16="http://schemas.microsoft.com/office/drawing/2014/main" val="807224169"/>
                    </a:ext>
                  </a:extLst>
                </a:gridCol>
              </a:tblGrid>
              <a:tr h="657623">
                <a:tc>
                  <a:txBody>
                    <a:bodyPr/>
                    <a:lstStyle/>
                    <a:p>
                      <a:r>
                        <a:rPr lang="en-AU" sz="1400" dirty="0">
                          <a:solidFill>
                            <a:schemeClr val="bg1"/>
                          </a:solidFill>
                        </a:rPr>
                        <a:t>Tool/Template</a:t>
                      </a:r>
                    </a:p>
                  </a:txBody>
                  <a:tcPr>
                    <a:solidFill>
                      <a:srgbClr val="C00000"/>
                    </a:solidFill>
                  </a:tcPr>
                </a:tc>
                <a:tc>
                  <a:txBody>
                    <a:bodyPr/>
                    <a:lstStyle/>
                    <a:p>
                      <a:r>
                        <a:rPr lang="en-AU" sz="1400" dirty="0"/>
                        <a:t>Purpose</a:t>
                      </a:r>
                    </a:p>
                  </a:txBody>
                  <a:tcPr>
                    <a:solidFill>
                      <a:srgbClr val="C00000"/>
                    </a:solidFill>
                  </a:tcPr>
                </a:tc>
                <a:tc>
                  <a:txBody>
                    <a:bodyPr/>
                    <a:lstStyle/>
                    <a:p>
                      <a:r>
                        <a:rPr lang="en-AU" sz="1400" dirty="0"/>
                        <a:t>TAL phase most relevant</a:t>
                      </a:r>
                    </a:p>
                  </a:txBody>
                  <a:tcPr>
                    <a:solidFill>
                      <a:srgbClr val="C00000"/>
                    </a:solidFill>
                  </a:tcPr>
                </a:tc>
                <a:tc>
                  <a:txBody>
                    <a:bodyPr/>
                    <a:lstStyle/>
                    <a:p>
                      <a:r>
                        <a:rPr lang="en-AU" sz="1400" dirty="0"/>
                        <a:t>Referenced in Modules</a:t>
                      </a:r>
                    </a:p>
                  </a:txBody>
                  <a:tcPr>
                    <a:solidFill>
                      <a:srgbClr val="C00000"/>
                    </a:solidFill>
                  </a:tcPr>
                </a:tc>
                <a:extLst>
                  <a:ext uri="{0D108BD9-81ED-4DB2-BD59-A6C34878D82A}">
                    <a16:rowId xmlns:a16="http://schemas.microsoft.com/office/drawing/2014/main" val="2866067128"/>
                  </a:ext>
                </a:extLst>
              </a:tr>
              <a:tr h="657623">
                <a:tc>
                  <a:txBody>
                    <a:bodyPr/>
                    <a:lstStyle/>
                    <a:p>
                      <a:r>
                        <a:rPr lang="en-US" sz="1100" b="1" dirty="0">
                          <a:solidFill>
                            <a:schemeClr val="tx2"/>
                          </a:solidFill>
                        </a:rPr>
                        <a:t>Fact Sheet</a:t>
                      </a:r>
                      <a:endParaRPr lang="en-AU" sz="1100" b="1" dirty="0">
                        <a:solidFill>
                          <a:schemeClr val="tx2"/>
                        </a:solidFill>
                      </a:endParaRPr>
                    </a:p>
                  </a:txBody>
                  <a:tcPr/>
                </a:tc>
                <a:tc>
                  <a:txBody>
                    <a:bodyPr/>
                    <a:lstStyle/>
                    <a:p>
                      <a:r>
                        <a:rPr lang="en-US" sz="1100" dirty="0">
                          <a:solidFill>
                            <a:schemeClr val="tx2"/>
                          </a:solidFill>
                        </a:rPr>
                        <a:t>An overview of the Team Around the Learner approach and the resources and modules available to support</a:t>
                      </a:r>
                      <a:endParaRPr lang="en-AU" sz="1100" dirty="0">
                        <a:solidFill>
                          <a:schemeClr val="tx2"/>
                        </a:solidFill>
                      </a:endParaRPr>
                    </a:p>
                  </a:txBody>
                  <a:tcPr/>
                </a:tc>
                <a:tc>
                  <a:txBody>
                    <a:bodyPr/>
                    <a:lstStyle/>
                    <a:p>
                      <a:endParaRPr lang="en-AU" sz="1100" dirty="0">
                        <a:solidFill>
                          <a:schemeClr val="tx2"/>
                        </a:solidFill>
                      </a:endParaRPr>
                    </a:p>
                  </a:txBody>
                  <a:tcPr/>
                </a:tc>
                <a:tc>
                  <a:txBody>
                    <a:bodyPr/>
                    <a:lstStyle/>
                    <a:p>
                      <a:endParaRPr lang="en-AU" sz="1100" dirty="0">
                        <a:solidFill>
                          <a:schemeClr val="tx2"/>
                        </a:solidFill>
                      </a:endParaRPr>
                    </a:p>
                  </a:txBody>
                  <a:tcPr/>
                </a:tc>
                <a:extLst>
                  <a:ext uri="{0D108BD9-81ED-4DB2-BD59-A6C34878D82A}">
                    <a16:rowId xmlns:a16="http://schemas.microsoft.com/office/drawing/2014/main" val="1073056002"/>
                  </a:ext>
                </a:extLst>
              </a:tr>
              <a:tr h="657623">
                <a:tc>
                  <a:txBody>
                    <a:bodyPr/>
                    <a:lstStyle/>
                    <a:p>
                      <a:r>
                        <a:rPr lang="en-AU" sz="1100" b="1" dirty="0">
                          <a:solidFill>
                            <a:schemeClr val="tx2"/>
                          </a:solidFill>
                        </a:rPr>
                        <a:t>Initial Needs Identification Tool</a:t>
                      </a:r>
                    </a:p>
                  </a:txBody>
                  <a:tcPr/>
                </a:tc>
                <a:tc>
                  <a:txBody>
                    <a:bodyPr/>
                    <a:lstStyle/>
                    <a:p>
                      <a:r>
                        <a:rPr lang="en-AU" sz="1100" dirty="0">
                          <a:solidFill>
                            <a:schemeClr val="tx2"/>
                          </a:solidFill>
                        </a:rPr>
                        <a:t>A tool to facilitate the collection of a wide range of data and information about the learner that will inform the plan.</a:t>
                      </a:r>
                    </a:p>
                  </a:txBody>
                  <a:tcPr/>
                </a:tc>
                <a:tc>
                  <a:txBody>
                    <a:bodyPr/>
                    <a:lstStyle/>
                    <a:p>
                      <a:r>
                        <a:rPr lang="en-AU" sz="1100" dirty="0">
                          <a:solidFill>
                            <a:schemeClr val="tx2"/>
                          </a:solidFill>
                        </a:rPr>
                        <a:t>Initiate Contact</a:t>
                      </a:r>
                    </a:p>
                    <a:p>
                      <a:r>
                        <a:rPr lang="en-AU" sz="1100" dirty="0">
                          <a:solidFill>
                            <a:schemeClr val="tx2"/>
                          </a:solidFill>
                        </a:rPr>
                        <a:t>Analyse Needs</a:t>
                      </a:r>
                    </a:p>
                  </a:txBody>
                  <a:tcPr/>
                </a:tc>
                <a:tc>
                  <a:txBody>
                    <a:bodyPr/>
                    <a:lstStyle/>
                    <a:p>
                      <a:r>
                        <a:rPr lang="en-AU" sz="1100" dirty="0">
                          <a:solidFill>
                            <a:schemeClr val="tx2"/>
                          </a:solidFill>
                        </a:rPr>
                        <a:t>7 – Initiate Contact</a:t>
                      </a:r>
                    </a:p>
                    <a:p>
                      <a:r>
                        <a:rPr lang="en-AU" sz="1100" dirty="0">
                          <a:solidFill>
                            <a:schemeClr val="tx2"/>
                          </a:solidFill>
                        </a:rPr>
                        <a:t>8 – Analyse Needs</a:t>
                      </a:r>
                    </a:p>
                  </a:txBody>
                  <a:tcPr/>
                </a:tc>
                <a:extLst>
                  <a:ext uri="{0D108BD9-81ED-4DB2-BD59-A6C34878D82A}">
                    <a16:rowId xmlns:a16="http://schemas.microsoft.com/office/drawing/2014/main" val="3179408423"/>
                  </a:ext>
                </a:extLst>
              </a:tr>
              <a:tr h="6576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solidFill>
                            <a:schemeClr val="tx2"/>
                          </a:solidFill>
                        </a:rPr>
                        <a:t>Learner Profile</a:t>
                      </a:r>
                    </a:p>
                    <a:p>
                      <a:endParaRPr lang="en-AU" sz="1100" b="1" dirty="0">
                        <a:solidFill>
                          <a:schemeClr val="tx2"/>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solidFill>
                            <a:schemeClr val="tx2"/>
                          </a:solidFill>
                        </a:rPr>
                        <a:t>A template to record a learning profile and identify the strengths and the barriers impacting the learner; current and suggested reasonable adjustments and strategies. Information collected here will assist in creating meaningful goals and plans.</a:t>
                      </a:r>
                    </a:p>
                    <a:p>
                      <a:endParaRPr lang="en-AU" sz="1100" dirty="0">
                        <a:solidFill>
                          <a:schemeClr val="tx2"/>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solidFill>
                            <a:schemeClr val="tx2"/>
                          </a:solidFill>
                        </a:rPr>
                        <a:t>Analyse Needs</a:t>
                      </a:r>
                    </a:p>
                    <a:p>
                      <a:endParaRPr lang="en-AU" sz="1100" dirty="0">
                        <a:solidFill>
                          <a:schemeClr val="tx2"/>
                        </a:solidFill>
                      </a:endParaRPr>
                    </a:p>
                  </a:txBody>
                  <a:tcPr/>
                </a:tc>
                <a:tc>
                  <a:txBody>
                    <a:bodyPr/>
                    <a:lstStyle/>
                    <a:p>
                      <a:r>
                        <a:rPr lang="en-AU" sz="1100" dirty="0">
                          <a:solidFill>
                            <a:schemeClr val="tx2"/>
                          </a:solidFill>
                        </a:rPr>
                        <a:t>6 – How does the team share information</a:t>
                      </a:r>
                    </a:p>
                    <a:p>
                      <a:r>
                        <a:rPr lang="en-AU" sz="1100" dirty="0">
                          <a:solidFill>
                            <a:schemeClr val="tx2"/>
                          </a:solidFill>
                        </a:rPr>
                        <a:t>8 – Analyse Needs</a:t>
                      </a:r>
                    </a:p>
                    <a:p>
                      <a:endParaRPr lang="en-AU" sz="1100" dirty="0">
                        <a:solidFill>
                          <a:schemeClr val="tx2"/>
                        </a:solidFill>
                      </a:endParaRPr>
                    </a:p>
                  </a:txBody>
                  <a:tcPr/>
                </a:tc>
                <a:extLst>
                  <a:ext uri="{0D108BD9-81ED-4DB2-BD59-A6C34878D82A}">
                    <a16:rowId xmlns:a16="http://schemas.microsoft.com/office/drawing/2014/main" val="3973232033"/>
                  </a:ext>
                </a:extLst>
              </a:tr>
              <a:tr h="657623">
                <a:tc>
                  <a:txBody>
                    <a:bodyPr/>
                    <a:lstStyle/>
                    <a:p>
                      <a:r>
                        <a:rPr lang="en-AU" sz="1100" b="1" dirty="0">
                          <a:solidFill>
                            <a:schemeClr val="tx2"/>
                          </a:solidFill>
                        </a:rPr>
                        <a:t>Meeting Agenda/Minutes template</a:t>
                      </a:r>
                    </a:p>
                  </a:txBody>
                  <a:tcPr/>
                </a:tc>
                <a:tc>
                  <a:txBody>
                    <a:bodyPr/>
                    <a:lstStyle/>
                    <a:p>
                      <a:r>
                        <a:rPr lang="en-AU" sz="1100" dirty="0">
                          <a:solidFill>
                            <a:schemeClr val="tx2"/>
                          </a:solidFill>
                        </a:rPr>
                        <a:t>A template to plan and record the purpose, approach and desired outcomes of the meeting. To also record all discussions and outcomes as minutes of the meeting</a:t>
                      </a:r>
                    </a:p>
                  </a:txBody>
                  <a:tcPr/>
                </a:tc>
                <a:tc>
                  <a:txBody>
                    <a:bodyPr/>
                    <a:lstStyle/>
                    <a:p>
                      <a:r>
                        <a:rPr lang="en-AU" sz="1100" dirty="0">
                          <a:solidFill>
                            <a:schemeClr val="tx2"/>
                          </a:solidFill>
                        </a:rPr>
                        <a:t>Monitor &amp; Evaluate</a:t>
                      </a:r>
                    </a:p>
                  </a:txBody>
                  <a:tcPr/>
                </a:tc>
                <a:tc>
                  <a:txBody>
                    <a:bodyPr/>
                    <a:lstStyle/>
                    <a:p>
                      <a:r>
                        <a:rPr lang="en-AU" sz="1100" dirty="0">
                          <a:solidFill>
                            <a:schemeClr val="tx2"/>
                          </a:solidFill>
                        </a:rPr>
                        <a:t>4 – Role of the Lead Professional</a:t>
                      </a:r>
                    </a:p>
                    <a:p>
                      <a:r>
                        <a:rPr lang="en-AU" sz="1100" dirty="0">
                          <a:solidFill>
                            <a:schemeClr val="tx2"/>
                          </a:solidFill>
                        </a:rPr>
                        <a:t>5 – How does the team share information</a:t>
                      </a:r>
                    </a:p>
                    <a:p>
                      <a:r>
                        <a:rPr lang="en-AU" sz="1100" dirty="0">
                          <a:solidFill>
                            <a:schemeClr val="tx2"/>
                          </a:solidFill>
                        </a:rPr>
                        <a:t>10 – Monitor &amp; Evaluate</a:t>
                      </a:r>
                    </a:p>
                    <a:p>
                      <a:r>
                        <a:rPr lang="en-AU" sz="1100" dirty="0">
                          <a:solidFill>
                            <a:schemeClr val="tx2"/>
                          </a:solidFill>
                        </a:rPr>
                        <a:t>11 – Planning Transitions</a:t>
                      </a:r>
                    </a:p>
                  </a:txBody>
                  <a:tcPr/>
                </a:tc>
                <a:extLst>
                  <a:ext uri="{0D108BD9-81ED-4DB2-BD59-A6C34878D82A}">
                    <a16:rowId xmlns:a16="http://schemas.microsoft.com/office/drawing/2014/main" val="589731877"/>
                  </a:ext>
                </a:extLst>
              </a:tr>
              <a:tr h="657623">
                <a:tc>
                  <a:txBody>
                    <a:bodyPr/>
                    <a:lstStyle/>
                    <a:p>
                      <a:r>
                        <a:rPr lang="en-AU" sz="1100" b="1" dirty="0">
                          <a:solidFill>
                            <a:schemeClr val="tx2"/>
                          </a:solidFill>
                        </a:rPr>
                        <a:t>Planning Improvement Tool</a:t>
                      </a:r>
                    </a:p>
                    <a:p>
                      <a:endParaRPr lang="en-AU" sz="1100" b="1" dirty="0">
                        <a:solidFill>
                          <a:schemeClr val="tx2"/>
                        </a:solidFill>
                      </a:endParaRPr>
                    </a:p>
                  </a:txBody>
                  <a:tcPr/>
                </a:tc>
                <a:tc>
                  <a:txBody>
                    <a:bodyPr/>
                    <a:lstStyle/>
                    <a:p>
                      <a:r>
                        <a:rPr lang="en-AU" sz="1100" dirty="0">
                          <a:solidFill>
                            <a:schemeClr val="tx2"/>
                          </a:solidFill>
                        </a:rPr>
                        <a:t>This tool supports schools to put improvement plans in place for any phase of the Team Around the Learner approach which is identified as needing further development. Used in conjunction with the Rubric.</a:t>
                      </a:r>
                    </a:p>
                  </a:txBody>
                  <a:tcPr/>
                </a:tc>
                <a:tc>
                  <a:txBody>
                    <a:bodyPr/>
                    <a:lstStyle/>
                    <a:p>
                      <a:endParaRPr lang="en-AU" sz="1100" dirty="0">
                        <a:solidFill>
                          <a:schemeClr val="tx2"/>
                        </a:solidFill>
                      </a:endParaRPr>
                    </a:p>
                  </a:txBody>
                  <a:tcPr/>
                </a:tc>
                <a:tc>
                  <a:txBody>
                    <a:bodyPr/>
                    <a:lstStyle/>
                    <a:p>
                      <a:r>
                        <a:rPr lang="en-AU" sz="1100" dirty="0">
                          <a:solidFill>
                            <a:schemeClr val="tx2"/>
                          </a:solidFill>
                        </a:rPr>
                        <a:t>2 – Describing the Team Around the Learner approach</a:t>
                      </a:r>
                    </a:p>
                  </a:txBody>
                  <a:tcPr/>
                </a:tc>
                <a:extLst>
                  <a:ext uri="{0D108BD9-81ED-4DB2-BD59-A6C34878D82A}">
                    <a16:rowId xmlns:a16="http://schemas.microsoft.com/office/drawing/2014/main" val="53014957"/>
                  </a:ext>
                </a:extLst>
              </a:tr>
            </a:tbl>
          </a:graphicData>
        </a:graphic>
      </p:graphicFrame>
    </p:spTree>
    <p:extLst>
      <p:ext uri="{BB962C8B-B14F-4D97-AF65-F5344CB8AC3E}">
        <p14:creationId xmlns:p14="http://schemas.microsoft.com/office/powerpoint/2010/main" val="199763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B3FE7-1C36-4F49-B05B-441CDBEB821E}"/>
              </a:ext>
            </a:extLst>
          </p:cNvPr>
          <p:cNvSpPr>
            <a:spLocks noGrp="1"/>
          </p:cNvSpPr>
          <p:nvPr>
            <p:ph type="title"/>
          </p:nvPr>
        </p:nvSpPr>
        <p:spPr>
          <a:xfrm>
            <a:off x="323851" y="372130"/>
            <a:ext cx="8460150" cy="606925"/>
          </a:xfrm>
        </p:spPr>
        <p:txBody>
          <a:bodyPr/>
          <a:lstStyle/>
          <a:p>
            <a:r>
              <a:rPr lang="en-AU" sz="2400" dirty="0"/>
              <a:t>Resources, Tools and Templates</a:t>
            </a:r>
            <a:endParaRPr lang="en-AU" dirty="0"/>
          </a:p>
        </p:txBody>
      </p:sp>
      <p:graphicFrame>
        <p:nvGraphicFramePr>
          <p:cNvPr id="4" name="Content Placeholder 3">
            <a:extLst>
              <a:ext uri="{FF2B5EF4-FFF2-40B4-BE49-F238E27FC236}">
                <a16:creationId xmlns:a16="http://schemas.microsoft.com/office/drawing/2014/main" id="{33AD6D17-DBF6-4002-A6B0-CFE575DA42B0}"/>
              </a:ext>
            </a:extLst>
          </p:cNvPr>
          <p:cNvGraphicFramePr>
            <a:graphicFrameLocks noGrp="1"/>
          </p:cNvGraphicFramePr>
          <p:nvPr>
            <p:ph idx="1"/>
            <p:extLst>
              <p:ext uri="{D42A27DB-BD31-4B8C-83A1-F6EECF244321}">
                <p14:modId xmlns:p14="http://schemas.microsoft.com/office/powerpoint/2010/main" val="2592157129"/>
              </p:ext>
            </p:extLst>
          </p:nvPr>
        </p:nvGraphicFramePr>
        <p:xfrm>
          <a:off x="323850" y="979055"/>
          <a:ext cx="8379964" cy="2808766"/>
        </p:xfrm>
        <a:graphic>
          <a:graphicData uri="http://schemas.openxmlformats.org/drawingml/2006/table">
            <a:tbl>
              <a:tblPr firstRow="1" bandRow="1">
                <a:tableStyleId>{5C22544A-7EE6-4342-B048-85BDC9FD1C3A}</a:tableStyleId>
              </a:tblPr>
              <a:tblGrid>
                <a:gridCol w="1414131">
                  <a:extLst>
                    <a:ext uri="{9D8B030D-6E8A-4147-A177-3AD203B41FA5}">
                      <a16:colId xmlns:a16="http://schemas.microsoft.com/office/drawing/2014/main" val="1125311581"/>
                    </a:ext>
                  </a:extLst>
                </a:gridCol>
                <a:gridCol w="3929171">
                  <a:extLst>
                    <a:ext uri="{9D8B030D-6E8A-4147-A177-3AD203B41FA5}">
                      <a16:colId xmlns:a16="http://schemas.microsoft.com/office/drawing/2014/main" val="447395783"/>
                    </a:ext>
                  </a:extLst>
                </a:gridCol>
                <a:gridCol w="1165332">
                  <a:extLst>
                    <a:ext uri="{9D8B030D-6E8A-4147-A177-3AD203B41FA5}">
                      <a16:colId xmlns:a16="http://schemas.microsoft.com/office/drawing/2014/main" val="4077016429"/>
                    </a:ext>
                  </a:extLst>
                </a:gridCol>
                <a:gridCol w="1871330">
                  <a:extLst>
                    <a:ext uri="{9D8B030D-6E8A-4147-A177-3AD203B41FA5}">
                      <a16:colId xmlns:a16="http://schemas.microsoft.com/office/drawing/2014/main" val="2796843217"/>
                    </a:ext>
                  </a:extLst>
                </a:gridCol>
              </a:tblGrid>
              <a:tr h="657623">
                <a:tc>
                  <a:txBody>
                    <a:bodyPr/>
                    <a:lstStyle/>
                    <a:p>
                      <a:r>
                        <a:rPr lang="en-AU" sz="1400" dirty="0">
                          <a:solidFill>
                            <a:schemeClr val="bg1"/>
                          </a:solidFill>
                        </a:rPr>
                        <a:t>Tool/Template</a:t>
                      </a:r>
                    </a:p>
                  </a:txBody>
                  <a:tcPr>
                    <a:solidFill>
                      <a:srgbClr val="C00000"/>
                    </a:solidFill>
                  </a:tcPr>
                </a:tc>
                <a:tc>
                  <a:txBody>
                    <a:bodyPr/>
                    <a:lstStyle/>
                    <a:p>
                      <a:r>
                        <a:rPr lang="en-AU" sz="1400" dirty="0"/>
                        <a:t>Purpose</a:t>
                      </a:r>
                    </a:p>
                  </a:txBody>
                  <a:tcPr>
                    <a:solidFill>
                      <a:srgbClr val="C00000"/>
                    </a:solidFill>
                  </a:tcPr>
                </a:tc>
                <a:tc>
                  <a:txBody>
                    <a:bodyPr/>
                    <a:lstStyle/>
                    <a:p>
                      <a:r>
                        <a:rPr lang="en-AU" sz="1400" dirty="0"/>
                        <a:t>TAL phase most relevant</a:t>
                      </a:r>
                    </a:p>
                  </a:txBody>
                  <a:tcPr>
                    <a:solidFill>
                      <a:srgbClr val="C00000"/>
                    </a:solidFill>
                  </a:tcPr>
                </a:tc>
                <a:tc>
                  <a:txBody>
                    <a:bodyPr/>
                    <a:lstStyle/>
                    <a:p>
                      <a:r>
                        <a:rPr lang="en-AU" sz="1400" dirty="0"/>
                        <a:t>Referenced in Modules</a:t>
                      </a:r>
                    </a:p>
                  </a:txBody>
                  <a:tcPr>
                    <a:solidFill>
                      <a:srgbClr val="C00000"/>
                    </a:solidFill>
                  </a:tcPr>
                </a:tc>
                <a:extLst>
                  <a:ext uri="{0D108BD9-81ED-4DB2-BD59-A6C34878D82A}">
                    <a16:rowId xmlns:a16="http://schemas.microsoft.com/office/drawing/2014/main" val="838045781"/>
                  </a:ext>
                </a:extLst>
              </a:tr>
              <a:tr h="657623">
                <a:tc>
                  <a:txBody>
                    <a:bodyPr/>
                    <a:lstStyle/>
                    <a:p>
                      <a:r>
                        <a:rPr lang="en-US" sz="1100" b="1" dirty="0">
                          <a:solidFill>
                            <a:schemeClr val="tx2"/>
                          </a:solidFill>
                        </a:rPr>
                        <a:t>Reflective Practice</a:t>
                      </a:r>
                      <a:endParaRPr lang="en-AU" sz="1100" b="1" dirty="0">
                        <a:solidFill>
                          <a:schemeClr val="tx2"/>
                        </a:solidFill>
                      </a:endParaRPr>
                    </a:p>
                  </a:txBody>
                  <a:tcPr/>
                </a:tc>
                <a:tc>
                  <a:txBody>
                    <a:bodyPr/>
                    <a:lstStyle/>
                    <a:p>
                      <a:r>
                        <a:rPr lang="en-US" sz="1100" dirty="0">
                          <a:solidFill>
                            <a:schemeClr val="tx2"/>
                          </a:solidFill>
                        </a:rPr>
                        <a:t>A guide to assist teams to reflect of their actions to determine effectiveness and how things may be done better in the future</a:t>
                      </a:r>
                      <a:endParaRPr lang="en-AU" sz="1100" dirty="0">
                        <a:solidFill>
                          <a:schemeClr val="tx2"/>
                        </a:solidFill>
                      </a:endParaRPr>
                    </a:p>
                  </a:txBody>
                  <a:tcPr/>
                </a:tc>
                <a:tc>
                  <a:txBody>
                    <a:bodyPr/>
                    <a:lstStyle/>
                    <a:p>
                      <a:endParaRPr lang="en-AU" sz="1100" dirty="0">
                        <a:solidFill>
                          <a:schemeClr val="tx2"/>
                        </a:solidFill>
                      </a:endParaRPr>
                    </a:p>
                  </a:txBody>
                  <a:tcPr/>
                </a:tc>
                <a:tc>
                  <a:txBody>
                    <a:bodyPr/>
                    <a:lstStyle/>
                    <a:p>
                      <a:endParaRPr lang="en-AU" sz="1100" dirty="0">
                        <a:solidFill>
                          <a:schemeClr val="tx2"/>
                        </a:solidFill>
                      </a:endParaRPr>
                    </a:p>
                  </a:txBody>
                  <a:tcPr/>
                </a:tc>
                <a:extLst>
                  <a:ext uri="{0D108BD9-81ED-4DB2-BD59-A6C34878D82A}">
                    <a16:rowId xmlns:a16="http://schemas.microsoft.com/office/drawing/2014/main" val="218948160"/>
                  </a:ext>
                </a:extLst>
              </a:tr>
              <a:tr h="6576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solidFill>
                            <a:schemeClr val="tx2"/>
                          </a:solidFill>
                        </a:rPr>
                        <a:t>Rubric</a:t>
                      </a:r>
                    </a:p>
                    <a:p>
                      <a:endParaRPr lang="en-AU" sz="1100" b="1" dirty="0">
                        <a:solidFill>
                          <a:schemeClr val="tx2"/>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solidFill>
                            <a:schemeClr val="tx2"/>
                          </a:solidFill>
                        </a:rPr>
                        <a:t>To assist schools to measure their practices related to the Team Around the Learner approach. Used in conjunction with the Planning Improvement Tool</a:t>
                      </a:r>
                    </a:p>
                  </a:txBody>
                  <a:tcPr/>
                </a:tc>
                <a:tc>
                  <a:txBody>
                    <a:bodyPr/>
                    <a:lstStyle/>
                    <a:p>
                      <a:endParaRPr lang="en-AU" sz="1100" dirty="0">
                        <a:solidFill>
                          <a:schemeClr val="tx2"/>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solidFill>
                            <a:schemeClr val="tx2"/>
                          </a:solidFill>
                        </a:rPr>
                        <a:t>2 – Describing the Team Around the Learner approach</a:t>
                      </a:r>
                    </a:p>
                  </a:txBody>
                  <a:tcPr/>
                </a:tc>
                <a:extLst>
                  <a:ext uri="{0D108BD9-81ED-4DB2-BD59-A6C34878D82A}">
                    <a16:rowId xmlns:a16="http://schemas.microsoft.com/office/drawing/2014/main" val="3387257043"/>
                  </a:ext>
                </a:extLst>
              </a:tr>
              <a:tr h="657623">
                <a:tc>
                  <a:txBody>
                    <a:bodyPr/>
                    <a:lstStyle/>
                    <a:p>
                      <a:r>
                        <a:rPr lang="en-AU" sz="1100" b="1" dirty="0">
                          <a:solidFill>
                            <a:schemeClr val="tx2"/>
                          </a:solidFill>
                        </a:rPr>
                        <a:t>Transition from Additional Support</a:t>
                      </a:r>
                    </a:p>
                  </a:txBody>
                  <a:tcPr/>
                </a:tc>
                <a:tc>
                  <a:txBody>
                    <a:bodyPr/>
                    <a:lstStyle/>
                    <a:p>
                      <a:r>
                        <a:rPr lang="en-AU" sz="1100" dirty="0">
                          <a:solidFill>
                            <a:schemeClr val="tx2"/>
                          </a:solidFill>
                        </a:rPr>
                        <a:t>A document recording how the transition from additional support will occur, including any future needs and planned follow-ups.</a:t>
                      </a:r>
                    </a:p>
                  </a:txBody>
                  <a:tcPr/>
                </a:tc>
                <a:tc>
                  <a:txBody>
                    <a:bodyPr/>
                    <a:lstStyle/>
                    <a:p>
                      <a:r>
                        <a:rPr lang="en-AU" sz="1100" dirty="0">
                          <a:solidFill>
                            <a:schemeClr val="tx2"/>
                          </a:solidFill>
                        </a:rPr>
                        <a:t>Monitor &amp; Evaluate</a:t>
                      </a:r>
                    </a:p>
                    <a:p>
                      <a:r>
                        <a:rPr lang="en-AU" sz="1100" dirty="0">
                          <a:solidFill>
                            <a:schemeClr val="tx2"/>
                          </a:solidFill>
                        </a:rPr>
                        <a:t>Plan Transitions</a:t>
                      </a:r>
                    </a:p>
                  </a:txBody>
                  <a:tcPr/>
                </a:tc>
                <a:tc>
                  <a:txBody>
                    <a:bodyPr/>
                    <a:lstStyle/>
                    <a:p>
                      <a:r>
                        <a:rPr lang="en-AU" sz="1100" dirty="0">
                          <a:solidFill>
                            <a:schemeClr val="tx2"/>
                          </a:solidFill>
                        </a:rPr>
                        <a:t>2 – Describing the Team Around the Learner approach</a:t>
                      </a:r>
                    </a:p>
                    <a:p>
                      <a:r>
                        <a:rPr lang="en-AU" sz="1100" dirty="0">
                          <a:solidFill>
                            <a:schemeClr val="tx2"/>
                          </a:solidFill>
                        </a:rPr>
                        <a:t>11 – Planning Transitions</a:t>
                      </a:r>
                    </a:p>
                  </a:txBody>
                  <a:tcPr/>
                </a:tc>
                <a:extLst>
                  <a:ext uri="{0D108BD9-81ED-4DB2-BD59-A6C34878D82A}">
                    <a16:rowId xmlns:a16="http://schemas.microsoft.com/office/drawing/2014/main" val="1179676764"/>
                  </a:ext>
                </a:extLst>
              </a:tr>
            </a:tbl>
          </a:graphicData>
        </a:graphic>
      </p:graphicFrame>
    </p:spTree>
    <p:extLst>
      <p:ext uri="{BB962C8B-B14F-4D97-AF65-F5344CB8AC3E}">
        <p14:creationId xmlns:p14="http://schemas.microsoft.com/office/powerpoint/2010/main" val="2874155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Links to supporting materials </a:t>
            </a:r>
          </a:p>
        </p:txBody>
      </p:sp>
      <p:graphicFrame>
        <p:nvGraphicFramePr>
          <p:cNvPr id="2" name="Table 1">
            <a:extLst>
              <a:ext uri="{FF2B5EF4-FFF2-40B4-BE49-F238E27FC236}">
                <a16:creationId xmlns:a16="http://schemas.microsoft.com/office/drawing/2014/main" id="{81479D65-12E9-4302-BE98-09E03FDF3817}"/>
              </a:ext>
            </a:extLst>
          </p:cNvPr>
          <p:cNvGraphicFramePr>
            <a:graphicFrameLocks noGrp="1"/>
          </p:cNvGraphicFramePr>
          <p:nvPr>
            <p:extLst>
              <p:ext uri="{D42A27DB-BD31-4B8C-83A1-F6EECF244321}">
                <p14:modId xmlns:p14="http://schemas.microsoft.com/office/powerpoint/2010/main" val="1109516749"/>
              </p:ext>
            </p:extLst>
          </p:nvPr>
        </p:nvGraphicFramePr>
        <p:xfrm>
          <a:off x="359999" y="935665"/>
          <a:ext cx="8165165" cy="3517014"/>
        </p:xfrm>
        <a:graphic>
          <a:graphicData uri="http://schemas.openxmlformats.org/drawingml/2006/table">
            <a:tbl>
              <a:tblPr firstRow="1" bandRow="1">
                <a:tableStyleId>{5C22544A-7EE6-4342-B048-85BDC9FD1C3A}</a:tableStyleId>
              </a:tblPr>
              <a:tblGrid>
                <a:gridCol w="2585220">
                  <a:extLst>
                    <a:ext uri="{9D8B030D-6E8A-4147-A177-3AD203B41FA5}">
                      <a16:colId xmlns:a16="http://schemas.microsoft.com/office/drawing/2014/main" val="1922721627"/>
                    </a:ext>
                  </a:extLst>
                </a:gridCol>
                <a:gridCol w="5579945">
                  <a:extLst>
                    <a:ext uri="{9D8B030D-6E8A-4147-A177-3AD203B41FA5}">
                      <a16:colId xmlns:a16="http://schemas.microsoft.com/office/drawing/2014/main" val="4002132425"/>
                    </a:ext>
                  </a:extLst>
                </a:gridCol>
              </a:tblGrid>
              <a:tr h="463107">
                <a:tc gridSpan="2">
                  <a:txBody>
                    <a:bodyPr/>
                    <a:lstStyle/>
                    <a:p>
                      <a:pPr algn="ctr"/>
                      <a:r>
                        <a:rPr lang="en-AU" dirty="0">
                          <a:solidFill>
                            <a:schemeClr val="bg1"/>
                          </a:solidFill>
                        </a:rPr>
                        <a:t>Further Information</a:t>
                      </a:r>
                    </a:p>
                  </a:txBody>
                  <a:tcPr>
                    <a:solidFill>
                      <a:srgbClr val="C00000"/>
                    </a:solidFill>
                  </a:tcPr>
                </a:tc>
                <a:tc hMerge="1">
                  <a:txBody>
                    <a:bodyPr/>
                    <a:lstStyle/>
                    <a:p>
                      <a:endParaRPr lang="en-AU" dirty="0"/>
                    </a:p>
                  </a:txBody>
                  <a:tcPr>
                    <a:solidFill>
                      <a:srgbClr val="C00000"/>
                    </a:solidFill>
                  </a:tcPr>
                </a:tc>
                <a:extLst>
                  <a:ext uri="{0D108BD9-81ED-4DB2-BD59-A6C34878D82A}">
                    <a16:rowId xmlns:a16="http://schemas.microsoft.com/office/drawing/2014/main" val="3442530978"/>
                  </a:ext>
                </a:extLst>
              </a:tr>
              <a:tr h="463107">
                <a:tc>
                  <a:txBody>
                    <a:bodyPr/>
                    <a:lstStyle/>
                    <a:p>
                      <a:r>
                        <a:rPr lang="en-AU" sz="1400" dirty="0">
                          <a:solidFill>
                            <a:schemeClr val="tx2"/>
                          </a:solidFill>
                        </a:rPr>
                        <a:t>DET Student Engagement </a:t>
                      </a:r>
                    </a:p>
                  </a:txBody>
                  <a:tcPr/>
                </a:tc>
                <a:tc>
                  <a:txBody>
                    <a:bodyPr/>
                    <a:lstStyle/>
                    <a:p>
                      <a:r>
                        <a:rPr lang="en-AU" sz="1400" dirty="0"/>
                        <a:t>https://www.education.vic.gov.au/school/teachers/behaviour/engagement/Pages/default.aspx</a:t>
                      </a:r>
                    </a:p>
                  </a:txBody>
                  <a:tcPr/>
                </a:tc>
                <a:extLst>
                  <a:ext uri="{0D108BD9-81ED-4DB2-BD59-A6C34878D82A}">
                    <a16:rowId xmlns:a16="http://schemas.microsoft.com/office/drawing/2014/main" val="2359412779"/>
                  </a:ext>
                </a:extLst>
              </a:tr>
              <a:tr h="463107">
                <a:tc>
                  <a:txBody>
                    <a:bodyPr/>
                    <a:lstStyle/>
                    <a:p>
                      <a:r>
                        <a:rPr lang="en-AU" sz="1400" dirty="0">
                          <a:solidFill>
                            <a:schemeClr val="tx2"/>
                          </a:solidFill>
                        </a:rPr>
                        <a:t>Framework for Improving Student Outcomes</a:t>
                      </a:r>
                    </a:p>
                  </a:txBody>
                  <a:tcPr/>
                </a:tc>
                <a:tc>
                  <a:txBody>
                    <a:bodyPr/>
                    <a:lstStyle/>
                    <a:p>
                      <a:r>
                        <a:rPr lang="en-AU" sz="1400" dirty="0"/>
                        <a:t>https://www.education.vic.gov.au/school/teachers/management/improvement/Pages/FISO.aspx</a:t>
                      </a:r>
                    </a:p>
                  </a:txBody>
                  <a:tcPr/>
                </a:tc>
                <a:extLst>
                  <a:ext uri="{0D108BD9-81ED-4DB2-BD59-A6C34878D82A}">
                    <a16:rowId xmlns:a16="http://schemas.microsoft.com/office/drawing/2014/main" val="1789294305"/>
                  </a:ext>
                </a:extLst>
              </a:tr>
              <a:tr h="463107">
                <a:tc>
                  <a:txBody>
                    <a:bodyPr/>
                    <a:lstStyle/>
                    <a:p>
                      <a:r>
                        <a:rPr lang="en-AU" sz="1400" dirty="0">
                          <a:solidFill>
                            <a:schemeClr val="tx2"/>
                          </a:solidFill>
                        </a:rPr>
                        <a:t>TAL resources and tools</a:t>
                      </a:r>
                    </a:p>
                  </a:txBody>
                  <a:tcPr/>
                </a:tc>
                <a:tc>
                  <a:txBody>
                    <a:bodyPr/>
                    <a:lstStyle/>
                    <a:p>
                      <a:r>
                        <a:rPr lang="en-AU" sz="1400" dirty="0"/>
                        <a:t>https://www.education.vic.gov.au/school/teachers/behaviour/engagement/Pages/team-around-the-learner.aspx</a:t>
                      </a:r>
                    </a:p>
                  </a:txBody>
                  <a:tcPr/>
                </a:tc>
                <a:extLst>
                  <a:ext uri="{0D108BD9-81ED-4DB2-BD59-A6C34878D82A}">
                    <a16:rowId xmlns:a16="http://schemas.microsoft.com/office/drawing/2014/main" val="2485538965"/>
                  </a:ext>
                </a:extLst>
              </a:tr>
              <a:tr h="463107">
                <a:tc>
                  <a:txBody>
                    <a:bodyPr/>
                    <a:lstStyle/>
                    <a:p>
                      <a:r>
                        <a:rPr lang="en-AU" sz="1400" dirty="0">
                          <a:solidFill>
                            <a:schemeClr val="tx2"/>
                          </a:solidFill>
                        </a:rPr>
                        <a:t>Individual Education Plan</a:t>
                      </a:r>
                    </a:p>
                  </a:txBody>
                  <a:tcPr/>
                </a:tc>
                <a:tc>
                  <a:txBody>
                    <a:bodyPr/>
                    <a:lstStyle/>
                    <a:p>
                      <a:r>
                        <a:rPr lang="en-US" sz="1400" dirty="0"/>
                        <a:t>TBA</a:t>
                      </a:r>
                      <a:endParaRPr lang="en-AU" sz="1400" dirty="0"/>
                    </a:p>
                  </a:txBody>
                  <a:tcPr/>
                </a:tc>
                <a:extLst>
                  <a:ext uri="{0D108BD9-81ED-4DB2-BD59-A6C34878D82A}">
                    <a16:rowId xmlns:a16="http://schemas.microsoft.com/office/drawing/2014/main" val="2191654154"/>
                  </a:ext>
                </a:extLst>
              </a:tr>
              <a:tr h="463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solidFill>
                            <a:schemeClr val="tx2"/>
                          </a:solidFill>
                        </a:rPr>
                        <a:t>Behaviour Support Plan</a:t>
                      </a:r>
                    </a:p>
                    <a:p>
                      <a:endParaRPr lang="en-AU" sz="1400" dirty="0">
                        <a:solidFill>
                          <a:schemeClr val="tx2"/>
                        </a:solidFill>
                      </a:endParaRPr>
                    </a:p>
                  </a:txBody>
                  <a:tcPr/>
                </a:tc>
                <a:tc>
                  <a:txBody>
                    <a:bodyPr/>
                    <a:lstStyle/>
                    <a:p>
                      <a:r>
                        <a:rPr lang="en-US" sz="1400" dirty="0"/>
                        <a:t>TBA</a:t>
                      </a:r>
                      <a:endParaRPr lang="en-AU" sz="1400" dirty="0"/>
                    </a:p>
                  </a:txBody>
                  <a:tcPr/>
                </a:tc>
                <a:extLst>
                  <a:ext uri="{0D108BD9-81ED-4DB2-BD59-A6C34878D82A}">
                    <a16:rowId xmlns:a16="http://schemas.microsoft.com/office/drawing/2014/main" val="701445397"/>
                  </a:ext>
                </a:extLst>
              </a:tr>
              <a:tr h="463107">
                <a:tc>
                  <a:txBody>
                    <a:bodyPr/>
                    <a:lstStyle/>
                    <a:p>
                      <a:r>
                        <a:rPr lang="en-US" sz="1400" dirty="0">
                          <a:solidFill>
                            <a:schemeClr val="tx2"/>
                          </a:solidFill>
                        </a:rPr>
                        <a:t>Disability Standards for Education</a:t>
                      </a:r>
                      <a:endParaRPr lang="en-AU" sz="1400" dirty="0">
                        <a:solidFill>
                          <a:schemeClr val="tx2"/>
                        </a:solidFill>
                      </a:endParaRPr>
                    </a:p>
                  </a:txBody>
                  <a:tcPr/>
                </a:tc>
                <a:tc>
                  <a:txBody>
                    <a:bodyPr/>
                    <a:lstStyle/>
                    <a:p>
                      <a:r>
                        <a:rPr lang="en-AU" sz="1400" dirty="0"/>
                        <a:t>https://www.education.vic.gov.au/school/teachers/learningneeds/Pages/dselearning.aspx</a:t>
                      </a:r>
                    </a:p>
                  </a:txBody>
                  <a:tcPr/>
                </a:tc>
                <a:extLst>
                  <a:ext uri="{0D108BD9-81ED-4DB2-BD59-A6C34878D82A}">
                    <a16:rowId xmlns:a16="http://schemas.microsoft.com/office/drawing/2014/main" val="65798901"/>
                  </a:ext>
                </a:extLst>
              </a:tr>
            </a:tbl>
          </a:graphicData>
        </a:graphic>
      </p:graphicFrame>
    </p:spTree>
    <p:extLst>
      <p:ext uri="{BB962C8B-B14F-4D97-AF65-F5344CB8AC3E}">
        <p14:creationId xmlns:p14="http://schemas.microsoft.com/office/powerpoint/2010/main" val="2377808697"/>
      </p:ext>
    </p:extLst>
  </p:cSld>
  <p:clrMapOvr>
    <a:masterClrMapping/>
  </p:clrMapOvr>
</p:sld>
</file>

<file path=ppt/theme/theme1.xml><?xml version="1.0" encoding="utf-8"?>
<a:theme xmlns:a="http://schemas.openxmlformats.org/drawingml/2006/main" name="Office Theme">
  <a:themeElements>
    <a:clrScheme name="Custom 8">
      <a:dk1>
        <a:srgbClr val="AF272F"/>
      </a:dk1>
      <a:lt1>
        <a:srgbClr val="FFFFFF"/>
      </a:lt1>
      <a:dk2>
        <a:srgbClr val="000000"/>
      </a:dk2>
      <a:lt2>
        <a:srgbClr val="E7E6E6"/>
      </a:lt2>
      <a:accent1>
        <a:srgbClr val="D9D9D6"/>
      </a:accent1>
      <a:accent2>
        <a:srgbClr val="E57100"/>
      </a:accent2>
      <a:accent3>
        <a:srgbClr val="00B7BD"/>
      </a:accent3>
      <a:accent4>
        <a:srgbClr val="AF272F"/>
      </a:accent4>
      <a:accent5>
        <a:srgbClr val="53565A"/>
      </a:accent5>
      <a:accent6>
        <a:srgbClr val="D9D9D6"/>
      </a:accent6>
      <a:hlink>
        <a:srgbClr val="AF272F"/>
      </a:hlink>
      <a:folHlink>
        <a:srgbClr val="8A2A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State mm" id="{76674763-5168-5A43-B885-70229A3C9853}" vid="{5B63F1B7-68D2-9544-BF41-7E35658C62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76b566cd-adb9-46c2-964b-22eba181fd0b" xsi:nil="true"/>
    <DEECD_Publisher xmlns="http://schemas.microsoft.com/sharepoint/v3">Department of Education and Training</DEECD_Publisher>
    <a319977fc8504e09982f090ae1d7c602 xmlns="76b566cd-adb9-46c2-964b-22eba181fd0b">
      <Terms xmlns="http://schemas.microsoft.com/office/infopath/2007/PartnerControls">
        <TermInfo xmlns="http://schemas.microsoft.com/office/infopath/2007/PartnerControls">
          <TermName xmlns="http://schemas.microsoft.com/office/infopath/2007/PartnerControls">Page</TermName>
          <TermId xmlns="http://schemas.microsoft.com/office/infopath/2007/PartnerControls">eb523acf-a821-456c-a76b-7607578309d7</TermId>
        </TermInfo>
      </Terms>
    </a319977fc8504e09982f090ae1d7c602>
    <TaxCatchAll xmlns="cb9114c1-daad-44dd-acad-30f4246641f2">
      <Value>101</Value>
      <Value>94</Value>
    </TaxCatchAll>
    <DEECD_Expired xmlns="http://schemas.microsoft.com/sharepoint/v3">false</DEECD_Expired>
    <DEECD_Keywords xmlns="http://schemas.microsoft.com/sharepoint/v3" xsi:nil="true"/>
    <DEECD_Description xmlns="http://schemas.microsoft.com/sharepoint/v3">TAL module</DEECD_Description>
    <b1688cb4a3a940449dc8286705012a42 xmlns="76b566cd-adb9-46c2-964b-22eba181fd0b">
      <Terms xmlns="http://schemas.microsoft.com/office/infopath/2007/PartnerControls"/>
    </b1688cb4a3a940449dc8286705012a42>
    <ofbb8b9a280a423a91cf717fb81349cd xmlns="76b566cd-adb9-46c2-964b-22eba181fd0b">
      <Terms xmlns="http://schemas.microsoft.com/office/infopath/2007/PartnerControls">
        <TermInfo xmlns="http://schemas.microsoft.com/office/infopath/2007/PartnerControls">
          <TermName xmlns="http://schemas.microsoft.com/office/infopath/2007/PartnerControls">Education</TermName>
          <TermId xmlns="http://schemas.microsoft.com/office/infopath/2007/PartnerControls">5232e41c-5101-41fe-b638-7d41d1371531</TermId>
        </TermInfo>
      </Terms>
    </ofbb8b9a280a423a91cf717fb81349cd>
    <pfad5814e62747ed9f131defefc62dac xmlns="76b566cd-adb9-46c2-964b-22eba181fd0b">
      <Terms xmlns="http://schemas.microsoft.com/office/infopath/2007/PartnerControls"/>
    </pfad5814e62747ed9f131defefc62dac>
    <hyperlink xmlns="76b566cd-adb9-46c2-964b-22eba181fd0b">
      <Url xsi:nil="true"/>
      <Description xsi:nil="true"/>
    </hyperlink>
    <hyperlink2 xmlns="76b566cd-adb9-46c2-964b-22eba181fd0b">
      <Url xsi:nil="true"/>
      <Description xsi:nil="true"/>
    </hyperlink2>
  </documentManagement>
</p:properties>
</file>

<file path=customXml/item3.xml><?xml version="1.0" encoding="utf-8"?>
<ct:contentTypeSchema xmlns:ct="http://schemas.microsoft.com/office/2006/metadata/contentType" xmlns:ma="http://schemas.microsoft.com/office/2006/metadata/properties/metaAttributes" ct:_="" ma:_="" ma:contentTypeName="WebCM Documents" ma:contentTypeID="0x0101008840106FE30D4F50BC61A726A7CA6E3800A01D47DD30CBB54F95863B7DC80A2CEC" ma:contentTypeVersion="12" ma:contentTypeDescription="WebCM Documents Content Type" ma:contentTypeScope="" ma:versionID="e4139b3a0e7d3d8cb92e2992b6712403">
  <xsd:schema xmlns:xsd="http://www.w3.org/2001/XMLSchema" xmlns:xs="http://www.w3.org/2001/XMLSchema" xmlns:p="http://schemas.microsoft.com/office/2006/metadata/properties" xmlns:ns1="http://schemas.microsoft.com/sharepoint/v3" xmlns:ns2="76b566cd-adb9-46c2-964b-22eba181fd0b" xmlns:ns3="cb9114c1-daad-44dd-acad-30f4246641f2" targetNamespace="http://schemas.microsoft.com/office/2006/metadata/properties" ma:root="true" ma:fieldsID="df9e21a9d9be030ba6d9139b7d031c32" ns1:_="" ns2:_="" ns3:_="">
    <xsd:import namespace="http://schemas.microsoft.com/sharepoint/v3"/>
    <xsd:import namespace="76b566cd-adb9-46c2-964b-22eba181fd0b"/>
    <xsd:import namespace="cb9114c1-daad-44dd-acad-30f4246641f2"/>
    <xsd:element name="properties">
      <xsd:complexType>
        <xsd:sequence>
          <xsd:element name="documentManagement">
            <xsd:complexType>
              <xsd:all>
                <xsd:element ref="ns1:DEECD_Description" minOccurs="0"/>
                <xsd:element ref="ns1:DEECD_Publisher" minOccurs="0"/>
                <xsd:element ref="ns1:DEECD_Keywords" minOccurs="0"/>
                <xsd:element ref="ns1:DEECD_Expired" minOccurs="0"/>
                <xsd:element ref="ns2:PublishingStartDate" minOccurs="0"/>
                <xsd:element ref="ns1:PublishingExpirationDate" minOccurs="0"/>
                <xsd:element ref="ns3:TaxCatchAll" minOccurs="0"/>
                <xsd:element ref="ns2:pfad5814e62747ed9f131defefc62dac" minOccurs="0"/>
                <xsd:element ref="ns2:a319977fc8504e09982f090ae1d7c602" minOccurs="0"/>
                <xsd:element ref="ns2:ofbb8b9a280a423a91cf717fb81349cd" minOccurs="0"/>
                <xsd:element ref="ns2:b1688cb4a3a940449dc8286705012a42" minOccurs="0"/>
                <xsd:element ref="ns2:hyperlink" minOccurs="0"/>
                <xsd:element ref="ns2:hyperlink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ECD_Description" ma:index="2" nillable="true" ma:displayName="Description" ma:description="" ma:internalName="DEECD_Description">
      <xsd:simpleType>
        <xsd:restriction base="dms:Note">
          <xsd:maxLength value="255"/>
        </xsd:restriction>
      </xsd:simpleType>
    </xsd:element>
    <xsd:element name="DEECD_Publisher" ma:index="3" nillable="true" ma:displayName="Publisher" ma:default="Department of Education and Training" ma:internalName="DEECD_Publisher">
      <xsd:simpleType>
        <xsd:restriction base="dms:Text">
          <xsd:maxLength value="255"/>
        </xsd:restriction>
      </xsd:simpleType>
    </xsd:element>
    <xsd:element name="DEECD_Keywords" ma:index="7" nillable="true" ma:displayName="Keywords" ma:internalName="DEECD_Keywords">
      <xsd:simpleType>
        <xsd:restriction base="dms:Note">
          <xsd:maxLength value="255"/>
        </xsd:restriction>
      </xsd:simpleType>
    </xsd:element>
    <xsd:element name="DEECD_Expired" ma:index="8" nillable="true" ma:displayName="Expired" ma:default="0" ma:internalName="DEECD_Expired">
      <xsd:simpleType>
        <xsd:restriction base="dms:Boolea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b566cd-adb9-46c2-964b-22eba181fd0b" elementFormDefault="qualified">
    <xsd:import namespace="http://schemas.microsoft.com/office/2006/documentManagement/types"/>
    <xsd:import namespace="http://schemas.microsoft.com/office/infopath/2007/PartnerControls"/>
    <xsd:element name="PublishingStartDate" ma:index="9" nillable="true" ma:displayName="Scheduling Start Date" ma:internalName="PublishingStartDate">
      <xsd:simpleType>
        <xsd:restriction base="dms:Unknown"/>
      </xsd:simpleType>
    </xsd:element>
    <xsd:element name="pfad5814e62747ed9f131defefc62dac" ma:index="19" nillable="true" ma:taxonomy="true" ma:internalName="pfad5814e62747ed9f131defefc62dac" ma:taxonomyFieldName="DEECD_SubjectCategory" ma:displayName="Subject Category" ma:readOnly="false" ma:fieldId="{9fad5814-e627-47ed-9f13-1defefc62dac}" ma:sspId="272df97b-2740-40bb-9c0d-572a441144cd" ma:termSetId="cc6468fc-15c3-4209-9517-a733b6c80435" ma:anchorId="00000000-0000-0000-0000-000000000000" ma:open="false" ma:isKeyword="false">
      <xsd:complexType>
        <xsd:sequence>
          <xsd:element ref="pc:Terms" minOccurs="0" maxOccurs="1"/>
        </xsd:sequence>
      </xsd:complexType>
    </xsd:element>
    <xsd:element name="a319977fc8504e09982f090ae1d7c602" ma:index="20" nillable="true" ma:taxonomy="true" ma:internalName="a319977fc8504e09982f090ae1d7c602" ma:taxonomyFieldName="DEECD_ItemType" ma:displayName="Item Type" ma:default="101;#Page|eb523acf-a821-456c-a76b-7607578309d7" ma:fieldId="{a319977f-c850-4e09-982f-090ae1d7c602}" ma:sspId="272df97b-2740-40bb-9c0d-572a441144cd" ma:termSetId="87a54e1a-a086-4056-9430-e3def70b5bc0" ma:anchorId="00000000-0000-0000-0000-000000000000" ma:open="false" ma:isKeyword="false">
      <xsd:complexType>
        <xsd:sequence>
          <xsd:element ref="pc:Terms" minOccurs="0" maxOccurs="1"/>
        </xsd:sequence>
      </xsd:complexType>
    </xsd:element>
    <xsd:element name="ofbb8b9a280a423a91cf717fb81349cd" ma:index="21" nillable="true" ma:taxonomy="true" ma:internalName="ofbb8b9a280a423a91cf717fb81349cd" ma:taxonomyFieldName="DEECD_Author" ma:displayName="Author" ma:default="94;#Education|5232e41c-5101-41fe-b638-7d41d1371531" ma:fieldId="{8fbb8b9a-280a-423a-91cf-717fb81349cd}" ma:sspId="272df97b-2740-40bb-9c0d-572a441144cd" ma:termSetId="f9681774-4169-418a-ae49-9bc331f72a4f" ma:anchorId="00000000-0000-0000-0000-000000000000" ma:open="false" ma:isKeyword="false">
      <xsd:complexType>
        <xsd:sequence>
          <xsd:element ref="pc:Terms" minOccurs="0" maxOccurs="1"/>
        </xsd:sequence>
      </xsd:complexType>
    </xsd:element>
    <xsd:element name="b1688cb4a3a940449dc8286705012a42" ma:index="22" nillable="true" ma:taxonomy="true" ma:internalName="b1688cb4a3a940449dc8286705012a42" ma:taxonomyFieldName="DEECD_Audience" ma:displayName="Audience" ma:fieldId="{b1688cb4-a3a9-4044-9dc8-286705012a42}" ma:taxonomyMulti="true" ma:sspId="272df97b-2740-40bb-9c0d-572a441144cd" ma:termSetId="af0be819-ce00-4865-904d-8408c82c2300" ma:anchorId="00000000-0000-0000-0000-000000000000" ma:open="false" ma:isKeyword="false">
      <xsd:complexType>
        <xsd:sequence>
          <xsd:element ref="pc:Terms" minOccurs="0" maxOccurs="1"/>
        </xsd:sequence>
      </xsd:complexType>
    </xsd:element>
    <xsd:element name="hyperlink" ma:index="24"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hyperlink2" ma:index="25" nillable="true" ma:displayName="hyperlink2" ma:format="Hyperlink" ma:internalName="hyperlink2"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b9114c1-daad-44dd-acad-30f4246641f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7017a8d-dd8f-40f0-bbcf-d0d7f718f6eb}" ma:internalName="TaxCatchAll" ma:showField="CatchAllData" ma:web="cb9114c1-daad-44dd-acad-30f4246641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17AAFD-F2CA-4C74-B9A7-364DFB6A438F}">
  <ds:schemaRefs>
    <ds:schemaRef ds:uri="http://schemas.microsoft.com/sharepoint/v3/contenttype/forms"/>
  </ds:schemaRefs>
</ds:datastoreItem>
</file>

<file path=customXml/itemProps2.xml><?xml version="1.0" encoding="utf-8"?>
<ds:datastoreItem xmlns:ds="http://schemas.openxmlformats.org/officeDocument/2006/customXml" ds:itemID="{F97B1324-A69B-4756-BD6F-542FACFB5529}">
  <ds:schemaRefs>
    <ds:schemaRef ds:uri="http://purl.org/dc/terms/"/>
    <ds:schemaRef ds:uri="76b566cd-adb9-46c2-964b-22eba181fd0b"/>
    <ds:schemaRef ds:uri="http://purl.org/dc/dcmitype/"/>
    <ds:schemaRef ds:uri="http://schemas.microsoft.com/office/infopath/2007/PartnerControls"/>
    <ds:schemaRef ds:uri="http://schemas.microsoft.com/office/2006/documentManagement/types"/>
    <ds:schemaRef ds:uri="http://purl.org/dc/elements/1.1/"/>
    <ds:schemaRef ds:uri="http://schemas.microsoft.com/sharepoint/v3"/>
    <ds:schemaRef ds:uri="http://www.w3.org/XML/1998/namespace"/>
    <ds:schemaRef ds:uri="http://schemas.openxmlformats.org/package/2006/metadata/core-properties"/>
    <ds:schemaRef ds:uri="cb9114c1-daad-44dd-acad-30f4246641f2"/>
    <ds:schemaRef ds:uri="http://schemas.microsoft.com/office/2006/metadata/properties"/>
  </ds:schemaRefs>
</ds:datastoreItem>
</file>

<file path=customXml/itemProps3.xml><?xml version="1.0" encoding="utf-8"?>
<ds:datastoreItem xmlns:ds="http://schemas.openxmlformats.org/officeDocument/2006/customXml" ds:itemID="{D99BC0E1-B4E9-4D94-B6B1-384A383A414F}"/>
</file>

<file path=docProps/app.xml><?xml version="1.0" encoding="utf-8"?>
<Properties xmlns="http://schemas.openxmlformats.org/officeDocument/2006/extended-properties" xmlns:vt="http://schemas.openxmlformats.org/officeDocument/2006/docPropsVTypes">
  <Template>Education State mm</Template>
  <TotalTime>2154</TotalTime>
  <Words>629</Words>
  <Application>Microsoft Office PowerPoint</Application>
  <PresentationFormat>On-screen Show (4:3)</PresentationFormat>
  <Paragraphs>76</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.AppleSystemUIFont</vt:lpstr>
      <vt:lpstr>Arial</vt:lpstr>
      <vt:lpstr>Calibri</vt:lpstr>
      <vt:lpstr>Courier New</vt:lpstr>
      <vt:lpstr>Office Theme</vt:lpstr>
      <vt:lpstr>PowerPoint Presentation</vt:lpstr>
      <vt:lpstr>Resources, Tools and Templates </vt:lpstr>
      <vt:lpstr>Resources, Tools and Templates</vt:lpstr>
      <vt:lpstr>Resources, Tools and Templates</vt:lpstr>
      <vt:lpstr>Links to supporting materials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Eddy, Christine J</cp:lastModifiedBy>
  <cp:revision>238</cp:revision>
  <dcterms:created xsi:type="dcterms:W3CDTF">2017-08-18T01:53:25Z</dcterms:created>
  <dcterms:modified xsi:type="dcterms:W3CDTF">2019-12-04T04:46:01Z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0x0101008840106FE30D4F50BC61A726A7CA6E3800A01D47DD30CBB54F95863B7DC80A2CEC</vt:lpwstr>
  </property>
  <property fmtid="{D5CDD505-2E9C-101B-9397-08002B2CF9AE}" pid="3" name="DEECD_Author">
    <vt:lpwstr>94;#Education|5232e41c-5101-41fe-b638-7d41d1371531</vt:lpwstr>
  </property>
  <property fmtid="{D5CDD505-2E9C-101B-9397-08002B2CF9AE}" pid="4" name="DEECD_ItemType">
    <vt:lpwstr>101;#Page|eb523acf-a821-456c-a76b-7607578309d7</vt:lpwstr>
  </property>
  <property fmtid="{D5CDD505-2E9C-101B-9397-08002B2CF9AE}" pid="5" name="DEECD_SubjectCategory">
    <vt:lpwstr/>
  </property>
  <property fmtid="{D5CDD505-2E9C-101B-9397-08002B2CF9AE}" pid="6" name="DEECD_Audience">
    <vt:lpwstr/>
  </property>
</Properties>
</file>