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90" r:id="rId5"/>
    <p:sldId id="258" r:id="rId6"/>
    <p:sldId id="291" r:id="rId7"/>
    <p:sldId id="300" r:id="rId8"/>
    <p:sldId id="301" r:id="rId9"/>
    <p:sldId id="302" r:id="rId10"/>
    <p:sldId id="303" r:id="rId11"/>
    <p:sldId id="304" r:id="rId12"/>
    <p:sldId id="305" r:id="rId13"/>
    <p:sldId id="306" r:id="rId14"/>
    <p:sldId id="30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p:scale>
          <a:sx n="60" d="100"/>
          <a:sy n="60" d="100"/>
        </p:scale>
        <p:origin x="160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43097-8E30-466C-8448-C511BACB0D0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2F638180-5D12-4932-BDB5-89D7EC2DC2DC}">
      <dgm:prSet phldrT="[Text]"/>
      <dgm:spPr/>
      <dgm:t>
        <a:bodyPr/>
        <a:lstStyle/>
        <a:p>
          <a:r>
            <a:rPr lang="en-AU" dirty="0"/>
            <a:t>1</a:t>
          </a:r>
        </a:p>
      </dgm:t>
    </dgm:pt>
    <dgm:pt modelId="{93E38A0B-EC86-45CE-974C-8A3CEE913467}" type="parTrans" cxnId="{70A3E535-2452-43F9-A877-68FBF09259A2}">
      <dgm:prSet/>
      <dgm:spPr/>
      <dgm:t>
        <a:bodyPr/>
        <a:lstStyle/>
        <a:p>
          <a:endParaRPr lang="en-AU"/>
        </a:p>
      </dgm:t>
    </dgm:pt>
    <dgm:pt modelId="{5C498475-05A0-4A77-87DA-E1FEFB24BFF6}" type="sibTrans" cxnId="{70A3E535-2452-43F9-A877-68FBF09259A2}">
      <dgm:prSet/>
      <dgm:spPr/>
      <dgm:t>
        <a:bodyPr/>
        <a:lstStyle/>
        <a:p>
          <a:endParaRPr lang="en-AU"/>
        </a:p>
      </dgm:t>
    </dgm:pt>
    <dgm:pt modelId="{A950AF3E-9E9B-4103-8128-2D7DCA4032AC}">
      <dgm:prSet phldrT="[Text]" custT="1"/>
      <dgm:spPr/>
      <dgm:t>
        <a:bodyPr/>
        <a:lstStyle/>
        <a:p>
          <a:r>
            <a:rPr lang="en-AU" sz="1600" dirty="0">
              <a:solidFill>
                <a:srgbClr val="53565A"/>
              </a:solidFill>
            </a:rPr>
            <a:t>Follow up with team members on actions to ensure they have been completed according to agreed timelines</a:t>
          </a:r>
        </a:p>
      </dgm:t>
    </dgm:pt>
    <dgm:pt modelId="{2CFAF28D-D986-4D7C-BF57-E3009F3A8C34}" type="parTrans" cxnId="{603B33DC-F4E1-4CEE-A54F-70846008CC3E}">
      <dgm:prSet/>
      <dgm:spPr/>
      <dgm:t>
        <a:bodyPr/>
        <a:lstStyle/>
        <a:p>
          <a:endParaRPr lang="en-AU"/>
        </a:p>
      </dgm:t>
    </dgm:pt>
    <dgm:pt modelId="{1AB7B7FE-B9B5-4676-B6A1-6377D7F25E9A}" type="sibTrans" cxnId="{603B33DC-F4E1-4CEE-A54F-70846008CC3E}">
      <dgm:prSet/>
      <dgm:spPr/>
      <dgm:t>
        <a:bodyPr/>
        <a:lstStyle/>
        <a:p>
          <a:endParaRPr lang="en-AU"/>
        </a:p>
      </dgm:t>
    </dgm:pt>
    <dgm:pt modelId="{E9BFB91E-5B16-4D08-86E4-C7E87855B056}">
      <dgm:prSet phldrT="[Text]"/>
      <dgm:spPr/>
      <dgm:t>
        <a:bodyPr/>
        <a:lstStyle/>
        <a:p>
          <a:r>
            <a:rPr lang="en-AU" dirty="0"/>
            <a:t>2</a:t>
          </a:r>
        </a:p>
      </dgm:t>
    </dgm:pt>
    <dgm:pt modelId="{57F17FBC-0DB3-421A-97D8-7070D46A7EAF}" type="parTrans" cxnId="{651AD46A-EA52-48C6-B0D7-206862C87E7A}">
      <dgm:prSet/>
      <dgm:spPr/>
      <dgm:t>
        <a:bodyPr/>
        <a:lstStyle/>
        <a:p>
          <a:endParaRPr lang="en-AU"/>
        </a:p>
      </dgm:t>
    </dgm:pt>
    <dgm:pt modelId="{9A54788D-3D36-4C51-84DE-94D0F279A9E2}" type="sibTrans" cxnId="{651AD46A-EA52-48C6-B0D7-206862C87E7A}">
      <dgm:prSet/>
      <dgm:spPr/>
      <dgm:t>
        <a:bodyPr/>
        <a:lstStyle/>
        <a:p>
          <a:endParaRPr lang="en-AU"/>
        </a:p>
      </dgm:t>
    </dgm:pt>
    <dgm:pt modelId="{B67822DA-C5E0-4872-836B-C38300934849}">
      <dgm:prSet phldrT="[Text]" custT="1"/>
      <dgm:spPr/>
      <dgm:t>
        <a:bodyPr/>
        <a:lstStyle/>
        <a:p>
          <a:r>
            <a:rPr lang="en-AU" sz="1600" dirty="0">
              <a:solidFill>
                <a:srgbClr val="53565A"/>
              </a:solidFill>
            </a:rPr>
            <a:t>Schedule a progress review meeting for the team to track progress of actions and strategies against indicators of success</a:t>
          </a:r>
        </a:p>
      </dgm:t>
    </dgm:pt>
    <dgm:pt modelId="{5524C7FB-6E3C-4F24-AAA3-D0A64A9C9E54}" type="parTrans" cxnId="{BE839BFE-03FF-4CBC-B90E-F16BEEB70B71}">
      <dgm:prSet/>
      <dgm:spPr/>
      <dgm:t>
        <a:bodyPr/>
        <a:lstStyle/>
        <a:p>
          <a:endParaRPr lang="en-AU"/>
        </a:p>
      </dgm:t>
    </dgm:pt>
    <dgm:pt modelId="{19D518E0-2405-4E8E-9E61-853EDD549E8F}" type="sibTrans" cxnId="{BE839BFE-03FF-4CBC-B90E-F16BEEB70B71}">
      <dgm:prSet/>
      <dgm:spPr/>
      <dgm:t>
        <a:bodyPr/>
        <a:lstStyle/>
        <a:p>
          <a:endParaRPr lang="en-AU"/>
        </a:p>
      </dgm:t>
    </dgm:pt>
    <dgm:pt modelId="{16BF085A-780A-48A1-B9CE-C5C922383950}">
      <dgm:prSet phldrT="[Text]"/>
      <dgm:spPr/>
      <dgm:t>
        <a:bodyPr/>
        <a:lstStyle/>
        <a:p>
          <a:r>
            <a:rPr lang="en-AU" dirty="0"/>
            <a:t>5</a:t>
          </a:r>
        </a:p>
      </dgm:t>
    </dgm:pt>
    <dgm:pt modelId="{C3657EF2-9A03-4A87-8BE1-7991B4BD1C79}" type="sibTrans" cxnId="{03B696FD-AF69-4221-BE00-7C798B3D977A}">
      <dgm:prSet/>
      <dgm:spPr/>
      <dgm:t>
        <a:bodyPr/>
        <a:lstStyle/>
        <a:p>
          <a:endParaRPr lang="en-AU"/>
        </a:p>
      </dgm:t>
    </dgm:pt>
    <dgm:pt modelId="{90BDBA6A-F035-48ED-A57F-7C026058A2AE}" type="parTrans" cxnId="{03B696FD-AF69-4221-BE00-7C798B3D977A}">
      <dgm:prSet/>
      <dgm:spPr/>
      <dgm:t>
        <a:bodyPr/>
        <a:lstStyle/>
        <a:p>
          <a:endParaRPr lang="en-AU"/>
        </a:p>
      </dgm:t>
    </dgm:pt>
    <dgm:pt modelId="{F04434BF-9091-4B3B-ADEC-CC26D05C631C}">
      <dgm:prSet phldrT="[Text]"/>
      <dgm:spPr/>
      <dgm:t>
        <a:bodyPr/>
        <a:lstStyle/>
        <a:p>
          <a:r>
            <a:rPr lang="en-AU" dirty="0"/>
            <a:t>3</a:t>
          </a:r>
        </a:p>
      </dgm:t>
    </dgm:pt>
    <dgm:pt modelId="{D908A93E-5427-4B4B-B988-237F2A45669F}" type="parTrans" cxnId="{70E9AF40-A881-422A-B558-A6EDCB97246C}">
      <dgm:prSet/>
      <dgm:spPr/>
      <dgm:t>
        <a:bodyPr/>
        <a:lstStyle/>
        <a:p>
          <a:endParaRPr lang="en-AU"/>
        </a:p>
      </dgm:t>
    </dgm:pt>
    <dgm:pt modelId="{15AA1D5D-9DB5-46C9-89B4-CFD2A80618B8}" type="sibTrans" cxnId="{70E9AF40-A881-422A-B558-A6EDCB97246C}">
      <dgm:prSet/>
      <dgm:spPr/>
      <dgm:t>
        <a:bodyPr/>
        <a:lstStyle/>
        <a:p>
          <a:endParaRPr lang="en-AU"/>
        </a:p>
      </dgm:t>
    </dgm:pt>
    <dgm:pt modelId="{90C642E1-A685-41A3-BB45-196B957E917D}">
      <dgm:prSet phldrT="[Text]"/>
      <dgm:spPr/>
      <dgm:t>
        <a:bodyPr/>
        <a:lstStyle/>
        <a:p>
          <a:r>
            <a:rPr lang="en-AU" dirty="0"/>
            <a:t>4</a:t>
          </a:r>
        </a:p>
      </dgm:t>
    </dgm:pt>
    <dgm:pt modelId="{567EAD14-3F4F-4CF7-AE2E-42800F638943}" type="parTrans" cxnId="{6479D8F5-4DF1-4DA9-BF72-9683AD7F1054}">
      <dgm:prSet/>
      <dgm:spPr/>
      <dgm:t>
        <a:bodyPr/>
        <a:lstStyle/>
        <a:p>
          <a:endParaRPr lang="en-AU"/>
        </a:p>
      </dgm:t>
    </dgm:pt>
    <dgm:pt modelId="{E0A9CA28-5DDC-4B7C-8971-46C365C71215}" type="sibTrans" cxnId="{6479D8F5-4DF1-4DA9-BF72-9683AD7F1054}">
      <dgm:prSet/>
      <dgm:spPr/>
      <dgm:t>
        <a:bodyPr/>
        <a:lstStyle/>
        <a:p>
          <a:endParaRPr lang="en-AU"/>
        </a:p>
      </dgm:t>
    </dgm:pt>
    <dgm:pt modelId="{EE13956C-E59F-4417-8796-DF315A2447D8}">
      <dgm:prSet custT="1"/>
      <dgm:spPr/>
      <dgm:t>
        <a:bodyPr/>
        <a:lstStyle/>
        <a:p>
          <a:r>
            <a:rPr lang="en-AU" sz="1600" dirty="0">
              <a:solidFill>
                <a:srgbClr val="53565A"/>
              </a:solidFill>
            </a:rPr>
            <a:t>Identify any road blocks or changes in circumstance and discuss as a team a strategy for moving forward </a:t>
          </a:r>
        </a:p>
      </dgm:t>
    </dgm:pt>
    <dgm:pt modelId="{145D3D4C-2C84-4398-9F05-D2D3BFEB0843}" type="parTrans" cxnId="{57594C81-C4AA-4132-ADDC-744DC0D18A6D}">
      <dgm:prSet/>
      <dgm:spPr/>
      <dgm:t>
        <a:bodyPr/>
        <a:lstStyle/>
        <a:p>
          <a:endParaRPr lang="en-AU"/>
        </a:p>
      </dgm:t>
    </dgm:pt>
    <dgm:pt modelId="{FCCBD57F-1B1C-476E-A5A2-8E7E59B611E8}" type="sibTrans" cxnId="{57594C81-C4AA-4132-ADDC-744DC0D18A6D}">
      <dgm:prSet/>
      <dgm:spPr/>
      <dgm:t>
        <a:bodyPr/>
        <a:lstStyle/>
        <a:p>
          <a:endParaRPr lang="en-AU"/>
        </a:p>
      </dgm:t>
    </dgm:pt>
    <dgm:pt modelId="{4D0B4C30-AC14-4F84-B6CF-33E23D230EF1}">
      <dgm:prSet custT="1"/>
      <dgm:spPr/>
      <dgm:t>
        <a:bodyPr/>
        <a:lstStyle/>
        <a:p>
          <a:r>
            <a:rPr lang="en-AU" sz="1600" dirty="0">
              <a:solidFill>
                <a:srgbClr val="53565A"/>
              </a:solidFill>
            </a:rPr>
            <a:t>Make changes to the plan or revisit previous phases if required</a:t>
          </a:r>
        </a:p>
      </dgm:t>
    </dgm:pt>
    <dgm:pt modelId="{E25D619D-3565-4F5E-91DE-227BFC5BE16D}" type="parTrans" cxnId="{4C25B8B5-3E87-4A9C-9C00-37121FEB5B7D}">
      <dgm:prSet/>
      <dgm:spPr/>
      <dgm:t>
        <a:bodyPr/>
        <a:lstStyle/>
        <a:p>
          <a:endParaRPr lang="en-AU"/>
        </a:p>
      </dgm:t>
    </dgm:pt>
    <dgm:pt modelId="{6087DDC7-A1CB-46E3-9422-60F5788B3915}" type="sibTrans" cxnId="{4C25B8B5-3E87-4A9C-9C00-37121FEB5B7D}">
      <dgm:prSet/>
      <dgm:spPr/>
      <dgm:t>
        <a:bodyPr/>
        <a:lstStyle/>
        <a:p>
          <a:endParaRPr lang="en-AU"/>
        </a:p>
      </dgm:t>
    </dgm:pt>
    <dgm:pt modelId="{B85E1D83-2800-4695-B459-B05D914C313B}">
      <dgm:prSet custT="1"/>
      <dgm:spPr/>
      <dgm:t>
        <a:bodyPr/>
        <a:lstStyle/>
        <a:p>
          <a:r>
            <a:rPr lang="en-AU" sz="1600" dirty="0">
              <a:solidFill>
                <a:srgbClr val="53565A"/>
              </a:solidFill>
            </a:rPr>
            <a:t>Document and distribute the updated plan after each meeting</a:t>
          </a:r>
        </a:p>
      </dgm:t>
    </dgm:pt>
    <dgm:pt modelId="{EAF28811-B4EA-43EF-84F5-7111F5A4AB51}" type="parTrans" cxnId="{8AEEBDC9-7E6D-4D8C-A10D-0CA6A7E98DFC}">
      <dgm:prSet/>
      <dgm:spPr/>
      <dgm:t>
        <a:bodyPr/>
        <a:lstStyle/>
        <a:p>
          <a:endParaRPr lang="en-AU"/>
        </a:p>
      </dgm:t>
    </dgm:pt>
    <dgm:pt modelId="{681CAEEF-65DA-42A2-8CED-7D65E5A98D85}" type="sibTrans" cxnId="{8AEEBDC9-7E6D-4D8C-A10D-0CA6A7E98DFC}">
      <dgm:prSet/>
      <dgm:spPr/>
      <dgm:t>
        <a:bodyPr/>
        <a:lstStyle/>
        <a:p>
          <a:endParaRPr lang="en-AU"/>
        </a:p>
      </dgm:t>
    </dgm:pt>
    <dgm:pt modelId="{57B43938-0019-416D-9486-56BAECE862F8}" type="pres">
      <dgm:prSet presAssocID="{B4543097-8E30-466C-8448-C511BACB0D01}" presName="linearFlow" presStyleCnt="0">
        <dgm:presLayoutVars>
          <dgm:dir/>
          <dgm:animLvl val="lvl"/>
          <dgm:resizeHandles val="exact"/>
        </dgm:presLayoutVars>
      </dgm:prSet>
      <dgm:spPr/>
    </dgm:pt>
    <dgm:pt modelId="{D8915D99-2005-48A0-9B11-F7A2C9727A88}" type="pres">
      <dgm:prSet presAssocID="{2F638180-5D12-4932-BDB5-89D7EC2DC2DC}" presName="composite" presStyleCnt="0"/>
      <dgm:spPr/>
    </dgm:pt>
    <dgm:pt modelId="{0006087F-35F4-4A3F-9E8B-11F8DFE5E3F8}" type="pres">
      <dgm:prSet presAssocID="{2F638180-5D12-4932-BDB5-89D7EC2DC2DC}" presName="parentText" presStyleLbl="alignNode1" presStyleIdx="0" presStyleCnt="5">
        <dgm:presLayoutVars>
          <dgm:chMax val="1"/>
          <dgm:bulletEnabled val="1"/>
        </dgm:presLayoutVars>
      </dgm:prSet>
      <dgm:spPr/>
    </dgm:pt>
    <dgm:pt modelId="{FBB1C218-E95D-4F5A-A87A-FCD0CFBF60D5}" type="pres">
      <dgm:prSet presAssocID="{2F638180-5D12-4932-BDB5-89D7EC2DC2DC}" presName="descendantText" presStyleLbl="alignAcc1" presStyleIdx="0" presStyleCnt="5">
        <dgm:presLayoutVars>
          <dgm:bulletEnabled val="1"/>
        </dgm:presLayoutVars>
      </dgm:prSet>
      <dgm:spPr/>
    </dgm:pt>
    <dgm:pt modelId="{FD275105-3F3D-4F29-B195-FA8BC0AF167E}" type="pres">
      <dgm:prSet presAssocID="{5C498475-05A0-4A77-87DA-E1FEFB24BFF6}" presName="sp" presStyleCnt="0"/>
      <dgm:spPr/>
    </dgm:pt>
    <dgm:pt modelId="{BA4EE581-4759-4A14-B8D4-7011E6180C0D}" type="pres">
      <dgm:prSet presAssocID="{E9BFB91E-5B16-4D08-86E4-C7E87855B056}" presName="composite" presStyleCnt="0"/>
      <dgm:spPr/>
    </dgm:pt>
    <dgm:pt modelId="{789B72CC-12C6-4A0B-9725-514375423A01}" type="pres">
      <dgm:prSet presAssocID="{E9BFB91E-5B16-4D08-86E4-C7E87855B056}" presName="parentText" presStyleLbl="alignNode1" presStyleIdx="1" presStyleCnt="5">
        <dgm:presLayoutVars>
          <dgm:chMax val="1"/>
          <dgm:bulletEnabled val="1"/>
        </dgm:presLayoutVars>
      </dgm:prSet>
      <dgm:spPr/>
    </dgm:pt>
    <dgm:pt modelId="{C56C001D-01FE-47D1-A757-261E007A8467}" type="pres">
      <dgm:prSet presAssocID="{E9BFB91E-5B16-4D08-86E4-C7E87855B056}" presName="descendantText" presStyleLbl="alignAcc1" presStyleIdx="1" presStyleCnt="5">
        <dgm:presLayoutVars>
          <dgm:bulletEnabled val="1"/>
        </dgm:presLayoutVars>
      </dgm:prSet>
      <dgm:spPr/>
    </dgm:pt>
    <dgm:pt modelId="{747E42AC-0BC9-4B5D-BE40-1ACA40F04D64}" type="pres">
      <dgm:prSet presAssocID="{9A54788D-3D36-4C51-84DE-94D0F279A9E2}" presName="sp" presStyleCnt="0"/>
      <dgm:spPr/>
    </dgm:pt>
    <dgm:pt modelId="{B17C67AD-7916-4D15-B780-157AC6E91651}" type="pres">
      <dgm:prSet presAssocID="{F04434BF-9091-4B3B-ADEC-CC26D05C631C}" presName="composite" presStyleCnt="0"/>
      <dgm:spPr/>
    </dgm:pt>
    <dgm:pt modelId="{5A455141-DAE8-4D36-82F5-11180F0E1B64}" type="pres">
      <dgm:prSet presAssocID="{F04434BF-9091-4B3B-ADEC-CC26D05C631C}" presName="parentText" presStyleLbl="alignNode1" presStyleIdx="2" presStyleCnt="5">
        <dgm:presLayoutVars>
          <dgm:chMax val="1"/>
          <dgm:bulletEnabled val="1"/>
        </dgm:presLayoutVars>
      </dgm:prSet>
      <dgm:spPr/>
    </dgm:pt>
    <dgm:pt modelId="{EF35B8C1-A737-4ED0-9F29-0B7A0A90A1C8}" type="pres">
      <dgm:prSet presAssocID="{F04434BF-9091-4B3B-ADEC-CC26D05C631C}" presName="descendantText" presStyleLbl="alignAcc1" presStyleIdx="2" presStyleCnt="5">
        <dgm:presLayoutVars>
          <dgm:bulletEnabled val="1"/>
        </dgm:presLayoutVars>
      </dgm:prSet>
      <dgm:spPr/>
    </dgm:pt>
    <dgm:pt modelId="{BBF69BCB-49A1-42CF-90F7-1E6169D9BC12}" type="pres">
      <dgm:prSet presAssocID="{15AA1D5D-9DB5-46C9-89B4-CFD2A80618B8}" presName="sp" presStyleCnt="0"/>
      <dgm:spPr/>
    </dgm:pt>
    <dgm:pt modelId="{7634C028-CC8F-4D21-91D6-E8B287B8530F}" type="pres">
      <dgm:prSet presAssocID="{90C642E1-A685-41A3-BB45-196B957E917D}" presName="composite" presStyleCnt="0"/>
      <dgm:spPr/>
    </dgm:pt>
    <dgm:pt modelId="{0200CA8A-1863-474E-A898-81A39327CBD1}" type="pres">
      <dgm:prSet presAssocID="{90C642E1-A685-41A3-BB45-196B957E917D}" presName="parentText" presStyleLbl="alignNode1" presStyleIdx="3" presStyleCnt="5">
        <dgm:presLayoutVars>
          <dgm:chMax val="1"/>
          <dgm:bulletEnabled val="1"/>
        </dgm:presLayoutVars>
      </dgm:prSet>
      <dgm:spPr/>
    </dgm:pt>
    <dgm:pt modelId="{0C742D89-9114-41AB-9D10-564D6877FB26}" type="pres">
      <dgm:prSet presAssocID="{90C642E1-A685-41A3-BB45-196B957E917D}" presName="descendantText" presStyleLbl="alignAcc1" presStyleIdx="3" presStyleCnt="5">
        <dgm:presLayoutVars>
          <dgm:bulletEnabled val="1"/>
        </dgm:presLayoutVars>
      </dgm:prSet>
      <dgm:spPr/>
    </dgm:pt>
    <dgm:pt modelId="{773BDF5F-C4D2-4EE4-AA3C-2184DED8BDC7}" type="pres">
      <dgm:prSet presAssocID="{E0A9CA28-5DDC-4B7C-8971-46C365C71215}" presName="sp" presStyleCnt="0"/>
      <dgm:spPr/>
    </dgm:pt>
    <dgm:pt modelId="{D7F3F87C-A378-4749-B84D-413994580749}" type="pres">
      <dgm:prSet presAssocID="{16BF085A-780A-48A1-B9CE-C5C922383950}" presName="composite" presStyleCnt="0"/>
      <dgm:spPr/>
    </dgm:pt>
    <dgm:pt modelId="{0914ED39-6876-4747-BFF4-DEA402CC1EE7}" type="pres">
      <dgm:prSet presAssocID="{16BF085A-780A-48A1-B9CE-C5C922383950}" presName="parentText" presStyleLbl="alignNode1" presStyleIdx="4" presStyleCnt="5">
        <dgm:presLayoutVars>
          <dgm:chMax val="1"/>
          <dgm:bulletEnabled val="1"/>
        </dgm:presLayoutVars>
      </dgm:prSet>
      <dgm:spPr/>
    </dgm:pt>
    <dgm:pt modelId="{B6D39FB5-2F6E-4ADB-A0C1-A33F89084CBB}" type="pres">
      <dgm:prSet presAssocID="{16BF085A-780A-48A1-B9CE-C5C922383950}" presName="descendantText" presStyleLbl="alignAcc1" presStyleIdx="4" presStyleCnt="5">
        <dgm:presLayoutVars>
          <dgm:bulletEnabled val="1"/>
        </dgm:presLayoutVars>
      </dgm:prSet>
      <dgm:spPr/>
    </dgm:pt>
  </dgm:ptLst>
  <dgm:cxnLst>
    <dgm:cxn modelId="{70A3E535-2452-43F9-A877-68FBF09259A2}" srcId="{B4543097-8E30-466C-8448-C511BACB0D01}" destId="{2F638180-5D12-4932-BDB5-89D7EC2DC2DC}" srcOrd="0" destOrd="0" parTransId="{93E38A0B-EC86-45CE-974C-8A3CEE913467}" sibTransId="{5C498475-05A0-4A77-87DA-E1FEFB24BFF6}"/>
    <dgm:cxn modelId="{7EA4E83F-B7DC-41ED-9B24-A887D83551EA}" type="presOf" srcId="{E9BFB91E-5B16-4D08-86E4-C7E87855B056}" destId="{789B72CC-12C6-4A0B-9725-514375423A01}" srcOrd="0" destOrd="0" presId="urn:microsoft.com/office/officeart/2005/8/layout/chevron2"/>
    <dgm:cxn modelId="{70E9AF40-A881-422A-B558-A6EDCB97246C}" srcId="{B4543097-8E30-466C-8448-C511BACB0D01}" destId="{F04434BF-9091-4B3B-ADEC-CC26D05C631C}" srcOrd="2" destOrd="0" parTransId="{D908A93E-5427-4B4B-B988-237F2A45669F}" sibTransId="{15AA1D5D-9DB5-46C9-89B4-CFD2A80618B8}"/>
    <dgm:cxn modelId="{B3BFFF49-5BC6-4829-BA11-DE49B85880AB}" type="presOf" srcId="{EE13956C-E59F-4417-8796-DF315A2447D8}" destId="{EF35B8C1-A737-4ED0-9F29-0B7A0A90A1C8}" srcOrd="0" destOrd="0" presId="urn:microsoft.com/office/officeart/2005/8/layout/chevron2"/>
    <dgm:cxn modelId="{651AD46A-EA52-48C6-B0D7-206862C87E7A}" srcId="{B4543097-8E30-466C-8448-C511BACB0D01}" destId="{E9BFB91E-5B16-4D08-86E4-C7E87855B056}" srcOrd="1" destOrd="0" parTransId="{57F17FBC-0DB3-421A-97D8-7070D46A7EAF}" sibTransId="{9A54788D-3D36-4C51-84DE-94D0F279A9E2}"/>
    <dgm:cxn modelId="{BA2C5C53-0506-4AE4-94C6-F06D12CBEEBA}" type="presOf" srcId="{B85E1D83-2800-4695-B459-B05D914C313B}" destId="{B6D39FB5-2F6E-4ADB-A0C1-A33F89084CBB}" srcOrd="0" destOrd="0" presId="urn:microsoft.com/office/officeart/2005/8/layout/chevron2"/>
    <dgm:cxn modelId="{47594A56-6251-40DE-885A-03F29B9F9A72}" type="presOf" srcId="{B4543097-8E30-466C-8448-C511BACB0D01}" destId="{57B43938-0019-416D-9486-56BAECE862F8}" srcOrd="0" destOrd="0" presId="urn:microsoft.com/office/officeart/2005/8/layout/chevron2"/>
    <dgm:cxn modelId="{57594C81-C4AA-4132-ADDC-744DC0D18A6D}" srcId="{F04434BF-9091-4B3B-ADEC-CC26D05C631C}" destId="{EE13956C-E59F-4417-8796-DF315A2447D8}" srcOrd="0" destOrd="0" parTransId="{145D3D4C-2C84-4398-9F05-D2D3BFEB0843}" sibTransId="{FCCBD57F-1B1C-476E-A5A2-8E7E59B611E8}"/>
    <dgm:cxn modelId="{8EE44E8F-F415-4E0B-8D0F-46947FDFE9E2}" type="presOf" srcId="{A950AF3E-9E9B-4103-8128-2D7DCA4032AC}" destId="{FBB1C218-E95D-4F5A-A87A-FCD0CFBF60D5}" srcOrd="0" destOrd="0" presId="urn:microsoft.com/office/officeart/2005/8/layout/chevron2"/>
    <dgm:cxn modelId="{983E60A8-46E3-47E2-AA6A-CB9CE2D7E9F2}" type="presOf" srcId="{F04434BF-9091-4B3B-ADEC-CC26D05C631C}" destId="{5A455141-DAE8-4D36-82F5-11180F0E1B64}" srcOrd="0" destOrd="0" presId="urn:microsoft.com/office/officeart/2005/8/layout/chevron2"/>
    <dgm:cxn modelId="{F40465AB-7C07-4048-8BA1-63D04DBD5CEE}" type="presOf" srcId="{B67822DA-C5E0-4872-836B-C38300934849}" destId="{C56C001D-01FE-47D1-A757-261E007A8467}" srcOrd="0" destOrd="0" presId="urn:microsoft.com/office/officeart/2005/8/layout/chevron2"/>
    <dgm:cxn modelId="{2F7E62AF-B7BD-4495-BA06-338305BB6390}" type="presOf" srcId="{2F638180-5D12-4932-BDB5-89D7EC2DC2DC}" destId="{0006087F-35F4-4A3F-9E8B-11F8DFE5E3F8}" srcOrd="0" destOrd="0" presId="urn:microsoft.com/office/officeart/2005/8/layout/chevron2"/>
    <dgm:cxn modelId="{4C25B8B5-3E87-4A9C-9C00-37121FEB5B7D}" srcId="{90C642E1-A685-41A3-BB45-196B957E917D}" destId="{4D0B4C30-AC14-4F84-B6CF-33E23D230EF1}" srcOrd="0" destOrd="0" parTransId="{E25D619D-3565-4F5E-91DE-227BFC5BE16D}" sibTransId="{6087DDC7-A1CB-46E3-9422-60F5788B3915}"/>
    <dgm:cxn modelId="{8AEEBDC9-7E6D-4D8C-A10D-0CA6A7E98DFC}" srcId="{16BF085A-780A-48A1-B9CE-C5C922383950}" destId="{B85E1D83-2800-4695-B459-B05D914C313B}" srcOrd="0" destOrd="0" parTransId="{EAF28811-B4EA-43EF-84F5-7111F5A4AB51}" sibTransId="{681CAEEF-65DA-42A2-8CED-7D65E5A98D85}"/>
    <dgm:cxn modelId="{A3C44FDA-1276-40B4-85FB-35EBF8CCC130}" type="presOf" srcId="{4D0B4C30-AC14-4F84-B6CF-33E23D230EF1}" destId="{0C742D89-9114-41AB-9D10-564D6877FB26}" srcOrd="0" destOrd="0" presId="urn:microsoft.com/office/officeart/2005/8/layout/chevron2"/>
    <dgm:cxn modelId="{603B33DC-F4E1-4CEE-A54F-70846008CC3E}" srcId="{2F638180-5D12-4932-BDB5-89D7EC2DC2DC}" destId="{A950AF3E-9E9B-4103-8128-2D7DCA4032AC}" srcOrd="0" destOrd="0" parTransId="{2CFAF28D-D986-4D7C-BF57-E3009F3A8C34}" sibTransId="{1AB7B7FE-B9B5-4676-B6A1-6377D7F25E9A}"/>
    <dgm:cxn modelId="{6A91BBE8-F111-4229-8F71-6EC8148B0898}" type="presOf" srcId="{16BF085A-780A-48A1-B9CE-C5C922383950}" destId="{0914ED39-6876-4747-BFF4-DEA402CC1EE7}" srcOrd="0" destOrd="0" presId="urn:microsoft.com/office/officeart/2005/8/layout/chevron2"/>
    <dgm:cxn modelId="{AFF677EF-B783-481E-9420-6CFBF80DF7CD}" type="presOf" srcId="{90C642E1-A685-41A3-BB45-196B957E917D}" destId="{0200CA8A-1863-474E-A898-81A39327CBD1}" srcOrd="0" destOrd="0" presId="urn:microsoft.com/office/officeart/2005/8/layout/chevron2"/>
    <dgm:cxn modelId="{6479D8F5-4DF1-4DA9-BF72-9683AD7F1054}" srcId="{B4543097-8E30-466C-8448-C511BACB0D01}" destId="{90C642E1-A685-41A3-BB45-196B957E917D}" srcOrd="3" destOrd="0" parTransId="{567EAD14-3F4F-4CF7-AE2E-42800F638943}" sibTransId="{E0A9CA28-5DDC-4B7C-8971-46C365C71215}"/>
    <dgm:cxn modelId="{03B696FD-AF69-4221-BE00-7C798B3D977A}" srcId="{B4543097-8E30-466C-8448-C511BACB0D01}" destId="{16BF085A-780A-48A1-B9CE-C5C922383950}" srcOrd="4" destOrd="0" parTransId="{90BDBA6A-F035-48ED-A57F-7C026058A2AE}" sibTransId="{C3657EF2-9A03-4A87-8BE1-7991B4BD1C79}"/>
    <dgm:cxn modelId="{BE839BFE-03FF-4CBC-B90E-F16BEEB70B71}" srcId="{E9BFB91E-5B16-4D08-86E4-C7E87855B056}" destId="{B67822DA-C5E0-4872-836B-C38300934849}" srcOrd="0" destOrd="0" parTransId="{5524C7FB-6E3C-4F24-AAA3-D0A64A9C9E54}" sibTransId="{19D518E0-2405-4E8E-9E61-853EDD549E8F}"/>
    <dgm:cxn modelId="{A43AE41A-0644-41B5-BBE8-69105DFA5CF5}" type="presParOf" srcId="{57B43938-0019-416D-9486-56BAECE862F8}" destId="{D8915D99-2005-48A0-9B11-F7A2C9727A88}" srcOrd="0" destOrd="0" presId="urn:microsoft.com/office/officeart/2005/8/layout/chevron2"/>
    <dgm:cxn modelId="{3D54D938-4BD6-498C-AECE-6593826E89A5}" type="presParOf" srcId="{D8915D99-2005-48A0-9B11-F7A2C9727A88}" destId="{0006087F-35F4-4A3F-9E8B-11F8DFE5E3F8}" srcOrd="0" destOrd="0" presId="urn:microsoft.com/office/officeart/2005/8/layout/chevron2"/>
    <dgm:cxn modelId="{01F7DE4A-0510-43BD-9944-30922961CEDE}" type="presParOf" srcId="{D8915D99-2005-48A0-9B11-F7A2C9727A88}" destId="{FBB1C218-E95D-4F5A-A87A-FCD0CFBF60D5}" srcOrd="1" destOrd="0" presId="urn:microsoft.com/office/officeart/2005/8/layout/chevron2"/>
    <dgm:cxn modelId="{D669268A-E428-423E-9E6F-6FFFD4EF1F2E}" type="presParOf" srcId="{57B43938-0019-416D-9486-56BAECE862F8}" destId="{FD275105-3F3D-4F29-B195-FA8BC0AF167E}" srcOrd="1" destOrd="0" presId="urn:microsoft.com/office/officeart/2005/8/layout/chevron2"/>
    <dgm:cxn modelId="{6C567C3C-6E75-4F27-BB0E-BF9A92D7B778}" type="presParOf" srcId="{57B43938-0019-416D-9486-56BAECE862F8}" destId="{BA4EE581-4759-4A14-B8D4-7011E6180C0D}" srcOrd="2" destOrd="0" presId="urn:microsoft.com/office/officeart/2005/8/layout/chevron2"/>
    <dgm:cxn modelId="{76AC42C0-B088-4364-916C-B31B2E19CD9F}" type="presParOf" srcId="{BA4EE581-4759-4A14-B8D4-7011E6180C0D}" destId="{789B72CC-12C6-4A0B-9725-514375423A01}" srcOrd="0" destOrd="0" presId="urn:microsoft.com/office/officeart/2005/8/layout/chevron2"/>
    <dgm:cxn modelId="{75EBD673-47E1-4B3E-9BBF-B4E982381F6B}" type="presParOf" srcId="{BA4EE581-4759-4A14-B8D4-7011E6180C0D}" destId="{C56C001D-01FE-47D1-A757-261E007A8467}" srcOrd="1" destOrd="0" presId="urn:microsoft.com/office/officeart/2005/8/layout/chevron2"/>
    <dgm:cxn modelId="{68759517-2754-4788-80B5-3B4CE2787FD2}" type="presParOf" srcId="{57B43938-0019-416D-9486-56BAECE862F8}" destId="{747E42AC-0BC9-4B5D-BE40-1ACA40F04D64}" srcOrd="3" destOrd="0" presId="urn:microsoft.com/office/officeart/2005/8/layout/chevron2"/>
    <dgm:cxn modelId="{B9089726-124F-445D-8720-A6C4964B0C01}" type="presParOf" srcId="{57B43938-0019-416D-9486-56BAECE862F8}" destId="{B17C67AD-7916-4D15-B780-157AC6E91651}" srcOrd="4" destOrd="0" presId="urn:microsoft.com/office/officeart/2005/8/layout/chevron2"/>
    <dgm:cxn modelId="{E1C9A0DF-B448-4853-B062-974B969BBB3A}" type="presParOf" srcId="{B17C67AD-7916-4D15-B780-157AC6E91651}" destId="{5A455141-DAE8-4D36-82F5-11180F0E1B64}" srcOrd="0" destOrd="0" presId="urn:microsoft.com/office/officeart/2005/8/layout/chevron2"/>
    <dgm:cxn modelId="{5DA2CCDB-56B4-433B-93C3-0DF52566DE35}" type="presParOf" srcId="{B17C67AD-7916-4D15-B780-157AC6E91651}" destId="{EF35B8C1-A737-4ED0-9F29-0B7A0A90A1C8}" srcOrd="1" destOrd="0" presId="urn:microsoft.com/office/officeart/2005/8/layout/chevron2"/>
    <dgm:cxn modelId="{60DD5100-8C23-4AD0-873B-2E0459F7D63B}" type="presParOf" srcId="{57B43938-0019-416D-9486-56BAECE862F8}" destId="{BBF69BCB-49A1-42CF-90F7-1E6169D9BC12}" srcOrd="5" destOrd="0" presId="urn:microsoft.com/office/officeart/2005/8/layout/chevron2"/>
    <dgm:cxn modelId="{73C98625-A168-4D30-8D15-6C5B75BFEB51}" type="presParOf" srcId="{57B43938-0019-416D-9486-56BAECE862F8}" destId="{7634C028-CC8F-4D21-91D6-E8B287B8530F}" srcOrd="6" destOrd="0" presId="urn:microsoft.com/office/officeart/2005/8/layout/chevron2"/>
    <dgm:cxn modelId="{0AD222F8-318E-4AE9-9843-E1FB4CC3C959}" type="presParOf" srcId="{7634C028-CC8F-4D21-91D6-E8B287B8530F}" destId="{0200CA8A-1863-474E-A898-81A39327CBD1}" srcOrd="0" destOrd="0" presId="urn:microsoft.com/office/officeart/2005/8/layout/chevron2"/>
    <dgm:cxn modelId="{40891EB4-8442-4636-B5CF-B1DAA8A69088}" type="presParOf" srcId="{7634C028-CC8F-4D21-91D6-E8B287B8530F}" destId="{0C742D89-9114-41AB-9D10-564D6877FB26}" srcOrd="1" destOrd="0" presId="urn:microsoft.com/office/officeart/2005/8/layout/chevron2"/>
    <dgm:cxn modelId="{F1917C54-1876-4BA5-AC9A-FDD5A1ADA322}" type="presParOf" srcId="{57B43938-0019-416D-9486-56BAECE862F8}" destId="{773BDF5F-C4D2-4EE4-AA3C-2184DED8BDC7}" srcOrd="7" destOrd="0" presId="urn:microsoft.com/office/officeart/2005/8/layout/chevron2"/>
    <dgm:cxn modelId="{24F3C927-6F36-40DE-B0BF-9D4F4E6401D8}" type="presParOf" srcId="{57B43938-0019-416D-9486-56BAECE862F8}" destId="{D7F3F87C-A378-4749-B84D-413994580749}" srcOrd="8" destOrd="0" presId="urn:microsoft.com/office/officeart/2005/8/layout/chevron2"/>
    <dgm:cxn modelId="{5B588FD3-AF6C-40B5-AB6D-BDB96EFBF8BE}" type="presParOf" srcId="{D7F3F87C-A378-4749-B84D-413994580749}" destId="{0914ED39-6876-4747-BFF4-DEA402CC1EE7}" srcOrd="0" destOrd="0" presId="urn:microsoft.com/office/officeart/2005/8/layout/chevron2"/>
    <dgm:cxn modelId="{2A2F77CD-6A4F-4FE3-BBC8-D8008960699D}" type="presParOf" srcId="{D7F3F87C-A378-4749-B84D-413994580749}" destId="{B6D39FB5-2F6E-4ADB-A0C1-A33F89084CB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6087F-35F4-4A3F-9E8B-11F8DFE5E3F8}">
      <dsp:nvSpPr>
        <dsp:cNvPr id="0" name=""/>
        <dsp:cNvSpPr/>
      </dsp:nvSpPr>
      <dsp:spPr>
        <a:xfrm rot="5400000">
          <a:off x="-152398" y="152875"/>
          <a:ext cx="1015988" cy="711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1</a:t>
          </a:r>
        </a:p>
      </dsp:txBody>
      <dsp:txXfrm rot="-5400000">
        <a:off x="1" y="356073"/>
        <a:ext cx="711191" cy="304797"/>
      </dsp:txXfrm>
    </dsp:sp>
    <dsp:sp modelId="{FBB1C218-E95D-4F5A-A87A-FCD0CFBF60D5}">
      <dsp:nvSpPr>
        <dsp:cNvPr id="0" name=""/>
        <dsp:cNvSpPr/>
      </dsp:nvSpPr>
      <dsp:spPr>
        <a:xfrm rot="5400000">
          <a:off x="3992129" y="-3280460"/>
          <a:ext cx="660392" cy="72222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rgbClr val="53565A"/>
              </a:solidFill>
            </a:rPr>
            <a:t>Follow up with team members on actions to ensure they have been completed according to agreed timelines</a:t>
          </a:r>
        </a:p>
      </dsp:txBody>
      <dsp:txXfrm rot="-5400000">
        <a:off x="711192" y="32715"/>
        <a:ext cx="7190029" cy="595916"/>
      </dsp:txXfrm>
    </dsp:sp>
    <dsp:sp modelId="{789B72CC-12C6-4A0B-9725-514375423A01}">
      <dsp:nvSpPr>
        <dsp:cNvPr id="0" name=""/>
        <dsp:cNvSpPr/>
      </dsp:nvSpPr>
      <dsp:spPr>
        <a:xfrm rot="5400000">
          <a:off x="-152398" y="1050768"/>
          <a:ext cx="1015988" cy="711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2</a:t>
          </a:r>
        </a:p>
      </dsp:txBody>
      <dsp:txXfrm rot="-5400000">
        <a:off x="1" y="1253966"/>
        <a:ext cx="711191" cy="304797"/>
      </dsp:txXfrm>
    </dsp:sp>
    <dsp:sp modelId="{C56C001D-01FE-47D1-A757-261E007A8467}">
      <dsp:nvSpPr>
        <dsp:cNvPr id="0" name=""/>
        <dsp:cNvSpPr/>
      </dsp:nvSpPr>
      <dsp:spPr>
        <a:xfrm rot="5400000">
          <a:off x="3992129" y="-2382567"/>
          <a:ext cx="660392" cy="72222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rgbClr val="53565A"/>
              </a:solidFill>
            </a:rPr>
            <a:t>Schedule a progress review meeting for the team to track progress of actions and strategies against indicators of success</a:t>
          </a:r>
        </a:p>
      </dsp:txBody>
      <dsp:txXfrm rot="-5400000">
        <a:off x="711192" y="930608"/>
        <a:ext cx="7190029" cy="595916"/>
      </dsp:txXfrm>
    </dsp:sp>
    <dsp:sp modelId="{5A455141-DAE8-4D36-82F5-11180F0E1B64}">
      <dsp:nvSpPr>
        <dsp:cNvPr id="0" name=""/>
        <dsp:cNvSpPr/>
      </dsp:nvSpPr>
      <dsp:spPr>
        <a:xfrm rot="5400000">
          <a:off x="-152398" y="1948660"/>
          <a:ext cx="1015988" cy="711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3</a:t>
          </a:r>
        </a:p>
      </dsp:txBody>
      <dsp:txXfrm rot="-5400000">
        <a:off x="1" y="2151858"/>
        <a:ext cx="711191" cy="304797"/>
      </dsp:txXfrm>
    </dsp:sp>
    <dsp:sp modelId="{EF35B8C1-A737-4ED0-9F29-0B7A0A90A1C8}">
      <dsp:nvSpPr>
        <dsp:cNvPr id="0" name=""/>
        <dsp:cNvSpPr/>
      </dsp:nvSpPr>
      <dsp:spPr>
        <a:xfrm rot="5400000">
          <a:off x="3992129" y="-1484675"/>
          <a:ext cx="660392" cy="72222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rgbClr val="53565A"/>
              </a:solidFill>
            </a:rPr>
            <a:t>Identify any road blocks or changes in circumstance and discuss as a team a strategy for moving forward </a:t>
          </a:r>
        </a:p>
      </dsp:txBody>
      <dsp:txXfrm rot="-5400000">
        <a:off x="711192" y="1828500"/>
        <a:ext cx="7190029" cy="595916"/>
      </dsp:txXfrm>
    </dsp:sp>
    <dsp:sp modelId="{0200CA8A-1863-474E-A898-81A39327CBD1}">
      <dsp:nvSpPr>
        <dsp:cNvPr id="0" name=""/>
        <dsp:cNvSpPr/>
      </dsp:nvSpPr>
      <dsp:spPr>
        <a:xfrm rot="5400000">
          <a:off x="-152398" y="2846553"/>
          <a:ext cx="1015988" cy="711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4</a:t>
          </a:r>
        </a:p>
      </dsp:txBody>
      <dsp:txXfrm rot="-5400000">
        <a:off x="1" y="3049751"/>
        <a:ext cx="711191" cy="304797"/>
      </dsp:txXfrm>
    </dsp:sp>
    <dsp:sp modelId="{0C742D89-9114-41AB-9D10-564D6877FB26}">
      <dsp:nvSpPr>
        <dsp:cNvPr id="0" name=""/>
        <dsp:cNvSpPr/>
      </dsp:nvSpPr>
      <dsp:spPr>
        <a:xfrm rot="5400000">
          <a:off x="3992129" y="-586782"/>
          <a:ext cx="660392" cy="72222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rgbClr val="53565A"/>
              </a:solidFill>
            </a:rPr>
            <a:t>Make changes to the plan or revisit previous phases if required</a:t>
          </a:r>
        </a:p>
      </dsp:txBody>
      <dsp:txXfrm rot="-5400000">
        <a:off x="711192" y="2726393"/>
        <a:ext cx="7190029" cy="595916"/>
      </dsp:txXfrm>
    </dsp:sp>
    <dsp:sp modelId="{0914ED39-6876-4747-BFF4-DEA402CC1EE7}">
      <dsp:nvSpPr>
        <dsp:cNvPr id="0" name=""/>
        <dsp:cNvSpPr/>
      </dsp:nvSpPr>
      <dsp:spPr>
        <a:xfrm rot="5400000">
          <a:off x="-152398" y="3744445"/>
          <a:ext cx="1015988" cy="711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AU" sz="2100" kern="1200" dirty="0"/>
            <a:t>5</a:t>
          </a:r>
        </a:p>
      </dsp:txBody>
      <dsp:txXfrm rot="-5400000">
        <a:off x="1" y="3947643"/>
        <a:ext cx="711191" cy="304797"/>
      </dsp:txXfrm>
    </dsp:sp>
    <dsp:sp modelId="{B6D39FB5-2F6E-4ADB-A0C1-A33F89084CBB}">
      <dsp:nvSpPr>
        <dsp:cNvPr id="0" name=""/>
        <dsp:cNvSpPr/>
      </dsp:nvSpPr>
      <dsp:spPr>
        <a:xfrm rot="5400000">
          <a:off x="3992129" y="311110"/>
          <a:ext cx="660392" cy="72222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AU" sz="1600" kern="1200" dirty="0">
              <a:solidFill>
                <a:srgbClr val="53565A"/>
              </a:solidFill>
            </a:rPr>
            <a:t>Document and distribute the updated plan after each meeting</a:t>
          </a:r>
        </a:p>
      </dsp:txBody>
      <dsp:txXfrm rot="-5400000">
        <a:off x="711192" y="3624285"/>
        <a:ext cx="7190029" cy="5959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10</a:t>
            </a:r>
          </a:p>
          <a:p>
            <a:endParaRPr lang="en-US" b="1" dirty="0"/>
          </a:p>
          <a:p>
            <a:r>
              <a:rPr lang="en-US" b="1" dirty="0"/>
              <a:t>Monitoring and evaluating progress of the plan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992940" cy="400110"/>
          </a:xfrm>
          <a:prstGeom prst="rect">
            <a:avLst/>
          </a:prstGeom>
          <a:noFill/>
        </p:spPr>
        <p:txBody>
          <a:bodyPr wrap="none" rtlCol="0">
            <a:spAutoFit/>
          </a:bodyPr>
          <a:lstStyle/>
          <a:p>
            <a:r>
              <a:rPr lang="en-AU" sz="2000" b="1" dirty="0"/>
              <a:t>Implementing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5864298" cy="1082597"/>
          </a:xfrm>
        </p:spPr>
        <p:txBody>
          <a:bodyPr>
            <a:normAutofit fontScale="90000"/>
          </a:bodyPr>
          <a:lstStyle/>
          <a:p>
            <a:r>
              <a:rPr lang="en-AU" dirty="0"/>
              <a:t>Making changes to the learner’s plan</a:t>
            </a:r>
            <a:br>
              <a:rPr lang="en-AU" sz="1800" dirty="0"/>
            </a:br>
            <a:br>
              <a:rPr lang="en-AU" sz="1800" dirty="0"/>
            </a:br>
            <a:br>
              <a:rPr lang="en-AU" sz="1800" dirty="0"/>
            </a:br>
            <a:r>
              <a:rPr lang="en-AU" sz="1800" dirty="0"/>
              <a:t>The plan should be updated to reflect changes discussed and agreed in the review meetings.</a:t>
            </a:r>
            <a:br>
              <a:rPr lang="en-AU" sz="1800" dirty="0"/>
            </a:br>
            <a:endParaRPr lang="en-AU" sz="1800" dirty="0"/>
          </a:p>
        </p:txBody>
      </p:sp>
      <p:sp>
        <p:nvSpPr>
          <p:cNvPr id="4" name="Content Placeholder 3"/>
          <p:cNvSpPr>
            <a:spLocks noGrp="1"/>
          </p:cNvSpPr>
          <p:nvPr>
            <p:ph idx="1"/>
          </p:nvPr>
        </p:nvSpPr>
        <p:spPr>
          <a:xfrm>
            <a:off x="323851" y="1858485"/>
            <a:ext cx="4032249" cy="4270854"/>
          </a:xfrm>
        </p:spPr>
        <p:txBody>
          <a:bodyPr>
            <a:noAutofit/>
          </a:bodyPr>
          <a:lstStyle/>
          <a:p>
            <a:pPr>
              <a:spcBef>
                <a:spcPts val="300"/>
              </a:spcBef>
              <a:spcAft>
                <a:spcPts val="300"/>
              </a:spcAft>
            </a:pPr>
            <a:r>
              <a:rPr lang="en-AU" sz="1400" b="1" kern="0" dirty="0">
                <a:solidFill>
                  <a:schemeClr val="accent5"/>
                </a:solidFill>
              </a:rPr>
              <a:t>Updating the learner’s plan</a:t>
            </a:r>
          </a:p>
          <a:p>
            <a:pPr>
              <a:spcBef>
                <a:spcPts val="300"/>
              </a:spcBef>
              <a:spcAft>
                <a:spcPts val="300"/>
              </a:spcAft>
            </a:pPr>
            <a:r>
              <a:rPr lang="en-AU" sz="1400" kern="0" dirty="0">
                <a:solidFill>
                  <a:schemeClr val="accent5"/>
                </a:solidFill>
              </a:rPr>
              <a:t>Any changes that are required to be made to the plan are discussed during the meeting, documented and implemented as a team. </a:t>
            </a:r>
          </a:p>
          <a:p>
            <a:pPr>
              <a:spcBef>
                <a:spcPts val="300"/>
              </a:spcBef>
            </a:pPr>
            <a:r>
              <a:rPr lang="en-AU" sz="1400" kern="0" dirty="0">
                <a:solidFill>
                  <a:schemeClr val="accent5"/>
                </a:solidFill>
              </a:rPr>
              <a:t>Changes can include those to:</a:t>
            </a:r>
          </a:p>
          <a:p>
            <a:pPr marL="342900" indent="-342900">
              <a:spcBef>
                <a:spcPts val="300"/>
              </a:spcBef>
              <a:buFont typeface="Arial" panose="020B0604020202020204" pitchFamily="34" charset="0"/>
              <a:buChar char="•"/>
            </a:pPr>
            <a:r>
              <a:rPr lang="en-AU" sz="1400" kern="0" dirty="0">
                <a:solidFill>
                  <a:schemeClr val="accent5"/>
                </a:solidFill>
              </a:rPr>
              <a:t>needs </a:t>
            </a:r>
          </a:p>
          <a:p>
            <a:pPr marL="342900" indent="-342900">
              <a:spcBef>
                <a:spcPts val="300"/>
              </a:spcBef>
              <a:buFont typeface="Arial" panose="020B0604020202020204" pitchFamily="34" charset="0"/>
              <a:buChar char="•"/>
            </a:pPr>
            <a:r>
              <a:rPr lang="en-AU" sz="1400" kern="0" dirty="0">
                <a:solidFill>
                  <a:schemeClr val="accent5"/>
                </a:solidFill>
              </a:rPr>
              <a:t>goals</a:t>
            </a:r>
          </a:p>
          <a:p>
            <a:pPr marL="342900" indent="-342900">
              <a:spcBef>
                <a:spcPts val="300"/>
              </a:spcBef>
              <a:buFont typeface="Arial" panose="020B0604020202020204" pitchFamily="34" charset="0"/>
              <a:buChar char="•"/>
            </a:pPr>
            <a:r>
              <a:rPr lang="en-AU" sz="1400" kern="0" dirty="0">
                <a:solidFill>
                  <a:schemeClr val="accent5"/>
                </a:solidFill>
              </a:rPr>
              <a:t>actions and strategies</a:t>
            </a:r>
          </a:p>
          <a:p>
            <a:pPr marL="342900" indent="-342900">
              <a:spcBef>
                <a:spcPts val="300"/>
              </a:spcBef>
              <a:buFont typeface="Arial" panose="020B0604020202020204" pitchFamily="34" charset="0"/>
              <a:buChar char="•"/>
            </a:pPr>
            <a:r>
              <a:rPr lang="en-AU" sz="1400" kern="0" dirty="0">
                <a:solidFill>
                  <a:schemeClr val="accent5"/>
                </a:solidFill>
              </a:rPr>
              <a:t>team roles and responsibilities</a:t>
            </a:r>
          </a:p>
          <a:p>
            <a:pPr>
              <a:spcBef>
                <a:spcPts val="300"/>
              </a:spcBef>
              <a:spcAft>
                <a:spcPts val="300"/>
              </a:spcAft>
            </a:pPr>
            <a:endParaRPr lang="en-AU" sz="800" kern="0" dirty="0">
              <a:solidFill>
                <a:schemeClr val="accent5"/>
              </a:solidFill>
            </a:endParaRPr>
          </a:p>
          <a:p>
            <a:pPr>
              <a:spcBef>
                <a:spcPts val="300"/>
              </a:spcBef>
              <a:spcAft>
                <a:spcPts val="300"/>
              </a:spcAft>
            </a:pPr>
            <a:r>
              <a:rPr lang="en-AU" sz="1400" kern="0" dirty="0">
                <a:solidFill>
                  <a:schemeClr val="accent5"/>
                </a:solidFill>
              </a:rPr>
              <a:t>The plan should also include comments as to why any changes were made. In the future this will provide the learner and family with a document of lessons learnt for future reference. </a:t>
            </a:r>
          </a:p>
          <a:p>
            <a:pPr>
              <a:spcBef>
                <a:spcPts val="300"/>
              </a:spcBef>
              <a:spcAft>
                <a:spcPts val="300"/>
              </a:spcAft>
            </a:pPr>
            <a:r>
              <a:rPr lang="en-AU" sz="1400" kern="0" dirty="0">
                <a:solidFill>
                  <a:schemeClr val="accent5"/>
                </a:solidFill>
              </a:rPr>
              <a:t>A copy of the previous plan should be maintained for record keeping. The updated version should be distributed to the team by the Lead Professional after the meeting. </a:t>
            </a:r>
          </a:p>
        </p:txBody>
      </p:sp>
      <p:sp>
        <p:nvSpPr>
          <p:cNvPr id="5" name="Content Placeholder 4"/>
          <p:cNvSpPr>
            <a:spLocks noGrp="1"/>
          </p:cNvSpPr>
          <p:nvPr>
            <p:ph sz="quarter" idx="10"/>
          </p:nvPr>
        </p:nvSpPr>
        <p:spPr>
          <a:xfrm>
            <a:off x="4716463" y="1858485"/>
            <a:ext cx="4067175" cy="4674612"/>
          </a:xfrm>
        </p:spPr>
        <p:txBody>
          <a:bodyPr>
            <a:normAutofit/>
          </a:bodyPr>
          <a:lstStyle/>
          <a:p>
            <a:pPr>
              <a:spcBef>
                <a:spcPts val="300"/>
              </a:spcBef>
              <a:spcAft>
                <a:spcPts val="300"/>
              </a:spcAft>
            </a:pPr>
            <a:r>
              <a:rPr lang="en-AU" sz="1400" b="1" kern="0" dirty="0">
                <a:solidFill>
                  <a:schemeClr val="accent5"/>
                </a:solidFill>
              </a:rPr>
              <a:t>Sharing changes with the team</a:t>
            </a:r>
          </a:p>
          <a:p>
            <a:pPr>
              <a:spcBef>
                <a:spcPts val="300"/>
              </a:spcBef>
              <a:spcAft>
                <a:spcPts val="300"/>
              </a:spcAft>
            </a:pPr>
            <a:r>
              <a:rPr lang="en-AU" sz="1400" kern="0" dirty="0">
                <a:solidFill>
                  <a:schemeClr val="accent5"/>
                </a:solidFill>
              </a:rPr>
              <a:t>The Lead Professional should ensure that all documentation including the learner’s plan, information sharing consent agreement and other relevant documentation are current and distributed to the team where appropriate and in a timely manner. </a:t>
            </a:r>
          </a:p>
          <a:p>
            <a:pPr>
              <a:spcBef>
                <a:spcPts val="300"/>
              </a:spcBef>
              <a:spcAft>
                <a:spcPts val="300"/>
              </a:spcAft>
            </a:pPr>
            <a:endParaRPr lang="en-AU" sz="1400" kern="0" dirty="0">
              <a:solidFill>
                <a:schemeClr val="accent5"/>
              </a:solidFill>
            </a:endParaRPr>
          </a:p>
          <a:p>
            <a:pPr>
              <a:spcBef>
                <a:spcPts val="300"/>
              </a:spcBef>
              <a:spcAft>
                <a:spcPts val="300"/>
              </a:spcAft>
            </a:pPr>
            <a:r>
              <a:rPr lang="en-AU" sz="1400" kern="0" dirty="0">
                <a:solidFill>
                  <a:schemeClr val="accent5"/>
                </a:solidFill>
              </a:rPr>
              <a:t>Team documentation should record:</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the completion of steps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changes to goals, strategies or actions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new roles and responsibilities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team attendance to meetings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communications</a:t>
            </a:r>
          </a:p>
          <a:p>
            <a:pPr>
              <a:spcBef>
                <a:spcPts val="300"/>
              </a:spcBef>
              <a:spcAft>
                <a:spcPts val="300"/>
              </a:spcAft>
            </a:pPr>
            <a:endParaRPr lang="en-AU" kern="0" dirty="0"/>
          </a:p>
          <a:p>
            <a:endParaRPr lang="en-AU" dirty="0"/>
          </a:p>
        </p:txBody>
      </p:sp>
      <p:grpSp>
        <p:nvGrpSpPr>
          <p:cNvPr id="6" name="Group 5">
            <a:extLst>
              <a:ext uri="{FF2B5EF4-FFF2-40B4-BE49-F238E27FC236}">
                <a16:creationId xmlns:a16="http://schemas.microsoft.com/office/drawing/2014/main" id="{E4E53A5C-E71B-4341-8C2D-0BAACA4B63B1}"/>
              </a:ext>
            </a:extLst>
          </p:cNvPr>
          <p:cNvGrpSpPr/>
          <p:nvPr/>
        </p:nvGrpSpPr>
        <p:grpSpPr>
          <a:xfrm>
            <a:off x="6303277" y="114558"/>
            <a:ext cx="2717948" cy="1736170"/>
            <a:chOff x="6427640" y="92422"/>
            <a:chExt cx="2717948" cy="1736170"/>
          </a:xfrm>
          <a:solidFill>
            <a:srgbClr val="0070C0"/>
          </a:solidFill>
        </p:grpSpPr>
        <p:pic>
          <p:nvPicPr>
            <p:cNvPr id="7" name="Picture 6">
              <a:extLst>
                <a:ext uri="{FF2B5EF4-FFF2-40B4-BE49-F238E27FC236}">
                  <a16:creationId xmlns:a16="http://schemas.microsoft.com/office/drawing/2014/main" id="{51B6B902-9E6D-4802-AE1E-167CD2B4A035}"/>
                </a:ext>
              </a:extLst>
            </p:cNvPr>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8" name="Flowchart: Alternate Process 7">
              <a:extLst>
                <a:ext uri="{FF2B5EF4-FFF2-40B4-BE49-F238E27FC236}">
                  <a16:creationId xmlns:a16="http://schemas.microsoft.com/office/drawing/2014/main" id="{41C94B3F-D5B0-4F56-815B-9F33D778C1D8}"/>
                </a:ext>
              </a:extLst>
            </p:cNvPr>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9" name="Straight Arrow Connector 8">
              <a:extLst>
                <a:ext uri="{FF2B5EF4-FFF2-40B4-BE49-F238E27FC236}">
                  <a16:creationId xmlns:a16="http://schemas.microsoft.com/office/drawing/2014/main" id="{9F9B3DD9-9A1E-47DE-8D96-A4C7B7E17B6B}"/>
                </a:ext>
              </a:extLst>
            </p:cNvPr>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Alternate Process 9">
              <a:extLst>
                <a:ext uri="{FF2B5EF4-FFF2-40B4-BE49-F238E27FC236}">
                  <a16:creationId xmlns:a16="http://schemas.microsoft.com/office/drawing/2014/main" id="{28AF50D1-28C7-46EA-95A9-6F3F19FC28C5}"/>
                </a:ext>
              </a:extLst>
            </p:cNvPr>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1" name="Flowchart: Alternate Process 10">
              <a:extLst>
                <a:ext uri="{FF2B5EF4-FFF2-40B4-BE49-F238E27FC236}">
                  <a16:creationId xmlns:a16="http://schemas.microsoft.com/office/drawing/2014/main" id="{E2BD3852-A7C5-4C6D-AF8C-A501FCDF23B1}"/>
                </a:ext>
              </a:extLst>
            </p:cNvPr>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2" name="Flowchart: Alternate Process 11">
              <a:extLst>
                <a:ext uri="{FF2B5EF4-FFF2-40B4-BE49-F238E27FC236}">
                  <a16:creationId xmlns:a16="http://schemas.microsoft.com/office/drawing/2014/main" id="{7691EA29-3119-4987-A69B-B532AE633D27}"/>
                </a:ext>
              </a:extLst>
            </p:cNvPr>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3" name="Flowchart: Alternate Process 12">
              <a:extLst>
                <a:ext uri="{FF2B5EF4-FFF2-40B4-BE49-F238E27FC236}">
                  <a16:creationId xmlns:a16="http://schemas.microsoft.com/office/drawing/2014/main" id="{F3CE628F-D35D-4D1B-87D0-601D6ED80B02}"/>
                </a:ext>
              </a:extLst>
            </p:cNvPr>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358084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5913138" cy="459143"/>
          </a:xfrm>
        </p:spPr>
        <p:txBody>
          <a:bodyPr>
            <a:noAutofit/>
          </a:bodyPr>
          <a:lstStyle/>
          <a:p>
            <a:r>
              <a:rPr lang="en-AU" sz="2000" dirty="0"/>
              <a:t>Maintaining relationships and stakeholder buy-in</a:t>
            </a:r>
            <a:br>
              <a:rPr lang="en-AU" sz="1800" dirty="0"/>
            </a:br>
            <a:br>
              <a:rPr lang="en-AU" sz="1800" dirty="0"/>
            </a:br>
            <a:endParaRPr lang="en-AU" sz="1800" dirty="0"/>
          </a:p>
        </p:txBody>
      </p:sp>
      <p:sp>
        <p:nvSpPr>
          <p:cNvPr id="3" name="Content Placeholder 2"/>
          <p:cNvSpPr>
            <a:spLocks noGrp="1"/>
          </p:cNvSpPr>
          <p:nvPr>
            <p:ph idx="1"/>
          </p:nvPr>
        </p:nvSpPr>
        <p:spPr>
          <a:xfrm>
            <a:off x="358775" y="2556895"/>
            <a:ext cx="5107131" cy="3774480"/>
          </a:xfrm>
        </p:spPr>
        <p:txBody>
          <a:bodyPr>
            <a:normAutofit fontScale="70000" lnSpcReduction="20000"/>
          </a:bodyPr>
          <a:lstStyle/>
          <a:p>
            <a:pPr>
              <a:spcBef>
                <a:spcPts val="300"/>
              </a:spcBef>
              <a:spcAft>
                <a:spcPts val="300"/>
              </a:spcAft>
            </a:pPr>
            <a:r>
              <a:rPr lang="en-AU" dirty="0">
                <a:solidFill>
                  <a:schemeClr val="accent5"/>
                </a:solidFill>
              </a:rPr>
              <a:t>The effects of celebrating success with the team include:</a:t>
            </a:r>
          </a:p>
          <a:p>
            <a:pPr marL="342900" indent="-342900">
              <a:spcBef>
                <a:spcPts val="300"/>
              </a:spcBef>
              <a:spcAft>
                <a:spcPts val="300"/>
              </a:spcAft>
              <a:buFont typeface="Arial" panose="020B0604020202020204" pitchFamily="34" charset="0"/>
              <a:buChar char="•"/>
            </a:pPr>
            <a:r>
              <a:rPr lang="en-AU" dirty="0">
                <a:solidFill>
                  <a:schemeClr val="accent5"/>
                </a:solidFill>
              </a:rPr>
              <a:t>encouragement of a strong positive culture that reinforces positive behaviours</a:t>
            </a:r>
          </a:p>
          <a:p>
            <a:pPr marL="342900" indent="-342900">
              <a:spcBef>
                <a:spcPts val="300"/>
              </a:spcBef>
              <a:spcAft>
                <a:spcPts val="300"/>
              </a:spcAft>
              <a:buFont typeface="Arial" panose="020B0604020202020204" pitchFamily="34" charset="0"/>
              <a:buChar char="•"/>
            </a:pPr>
            <a:r>
              <a:rPr lang="en-AU" dirty="0">
                <a:solidFill>
                  <a:schemeClr val="accent5"/>
                </a:solidFill>
              </a:rPr>
              <a:t>reminder of the importance of the Team Around the Learner approach </a:t>
            </a:r>
          </a:p>
          <a:p>
            <a:pPr marL="342900" indent="-342900">
              <a:spcBef>
                <a:spcPts val="300"/>
              </a:spcBef>
              <a:spcAft>
                <a:spcPts val="300"/>
              </a:spcAft>
              <a:buFont typeface="Arial" panose="020B0604020202020204" pitchFamily="34" charset="0"/>
              <a:buChar char="•"/>
            </a:pPr>
            <a:r>
              <a:rPr lang="en-AU" dirty="0">
                <a:solidFill>
                  <a:schemeClr val="accent5"/>
                </a:solidFill>
              </a:rPr>
              <a:t>increasing team bonding and unification</a:t>
            </a:r>
          </a:p>
          <a:p>
            <a:pPr marL="342900" indent="-342900">
              <a:spcBef>
                <a:spcPts val="300"/>
              </a:spcBef>
              <a:spcAft>
                <a:spcPts val="300"/>
              </a:spcAft>
              <a:buFont typeface="Arial" panose="020B0604020202020204" pitchFamily="34" charset="0"/>
              <a:buChar char="•"/>
            </a:pPr>
            <a:r>
              <a:rPr lang="en-AU" dirty="0">
                <a:solidFill>
                  <a:schemeClr val="accent5"/>
                </a:solidFill>
              </a:rPr>
              <a:t>re-energising the learner, family and team </a:t>
            </a:r>
          </a:p>
          <a:p>
            <a:pPr marL="342900" indent="-342900">
              <a:spcBef>
                <a:spcPts val="300"/>
              </a:spcBef>
              <a:spcAft>
                <a:spcPts val="300"/>
              </a:spcAft>
              <a:buFont typeface="Arial" panose="020B0604020202020204" pitchFamily="34" charset="0"/>
              <a:buChar char="•"/>
            </a:pPr>
            <a:r>
              <a:rPr lang="en-AU" dirty="0">
                <a:solidFill>
                  <a:schemeClr val="accent5"/>
                </a:solidFill>
              </a:rPr>
              <a:t>feeling appreciated for efforts </a:t>
            </a:r>
          </a:p>
          <a:p>
            <a:pPr marL="342900" indent="-342900">
              <a:spcBef>
                <a:spcPts val="300"/>
              </a:spcBef>
              <a:spcAft>
                <a:spcPts val="300"/>
              </a:spcAft>
              <a:buFont typeface="Arial" panose="020B0604020202020204" pitchFamily="34" charset="0"/>
              <a:buChar char="•"/>
            </a:pPr>
            <a:r>
              <a:rPr lang="en-AU" dirty="0">
                <a:solidFill>
                  <a:schemeClr val="accent5"/>
                </a:solidFill>
              </a:rPr>
              <a:t>"Success breeds success"</a:t>
            </a:r>
          </a:p>
          <a:p>
            <a:pPr marL="342900" indent="-342900">
              <a:spcBef>
                <a:spcPts val="300"/>
              </a:spcBef>
              <a:spcAft>
                <a:spcPts val="300"/>
              </a:spcAft>
              <a:buFont typeface="Arial" panose="020B0604020202020204" pitchFamily="34" charset="0"/>
              <a:buChar char="•"/>
            </a:pPr>
            <a:r>
              <a:rPr lang="en-AU" dirty="0">
                <a:solidFill>
                  <a:schemeClr val="accent5"/>
                </a:solidFill>
              </a:rPr>
              <a:t>maintaining the learner, family and team members’ buy-in</a:t>
            </a:r>
          </a:p>
          <a:p>
            <a:endParaRPr lang="en-AU" dirty="0">
              <a:solidFill>
                <a:schemeClr val="accent5"/>
              </a:solidFill>
            </a:endParaRPr>
          </a:p>
          <a:p>
            <a:r>
              <a:rPr lang="en-AU" dirty="0">
                <a:solidFill>
                  <a:schemeClr val="accent5"/>
                </a:solidFill>
              </a:rPr>
              <a:t>Celebrations come in different forms:</a:t>
            </a:r>
          </a:p>
          <a:p>
            <a:pPr marL="342900" indent="-342900">
              <a:buFont typeface="Arial" panose="020B0604020202020204" pitchFamily="34" charset="0"/>
              <a:buChar char="•"/>
            </a:pPr>
            <a:r>
              <a:rPr lang="en-AU" dirty="0">
                <a:solidFill>
                  <a:schemeClr val="accent5"/>
                </a:solidFill>
              </a:rPr>
              <a:t>Verbally acknowledging when an action is completed</a:t>
            </a:r>
          </a:p>
          <a:p>
            <a:pPr marL="342900" indent="-342900">
              <a:buFont typeface="Arial" panose="020B0604020202020204" pitchFamily="34" charset="0"/>
              <a:buChar char="•"/>
            </a:pPr>
            <a:r>
              <a:rPr lang="en-AU" dirty="0">
                <a:solidFill>
                  <a:schemeClr val="accent5"/>
                </a:solidFill>
              </a:rPr>
              <a:t>Sending out an email to the team congratulating them on an achievement</a:t>
            </a:r>
          </a:p>
          <a:p>
            <a:endParaRPr lang="en-AU" dirty="0"/>
          </a:p>
        </p:txBody>
      </p:sp>
      <p:sp>
        <p:nvSpPr>
          <p:cNvPr id="4" name="TextBox 3"/>
          <p:cNvSpPr txBox="1"/>
          <p:nvPr/>
        </p:nvSpPr>
        <p:spPr>
          <a:xfrm>
            <a:off x="257563" y="714307"/>
            <a:ext cx="5979426" cy="1500411"/>
          </a:xfrm>
          <a:prstGeom prst="rect">
            <a:avLst/>
          </a:prstGeom>
          <a:noFill/>
        </p:spPr>
        <p:txBody>
          <a:bodyPr wrap="square" rtlCol="0">
            <a:spAutoFit/>
          </a:bodyPr>
          <a:lstStyle/>
          <a:p>
            <a:pPr>
              <a:spcBef>
                <a:spcPts val="300"/>
              </a:spcBef>
              <a:spcAft>
                <a:spcPts val="600"/>
              </a:spcAft>
            </a:pPr>
            <a:r>
              <a:rPr lang="en-AU" sz="1400" b="1" dirty="0">
                <a:solidFill>
                  <a:srgbClr val="C00000"/>
                </a:solidFill>
              </a:rPr>
              <a:t>Recognition of strategies that have been successful and the goals achieved is a valuable way of sustaining momentum and buy-in.</a:t>
            </a:r>
          </a:p>
          <a:p>
            <a:pPr>
              <a:spcBef>
                <a:spcPts val="300"/>
              </a:spcBef>
              <a:spcAft>
                <a:spcPts val="300"/>
              </a:spcAft>
            </a:pPr>
            <a:r>
              <a:rPr lang="en-AU" sz="1400" dirty="0">
                <a:solidFill>
                  <a:schemeClr val="accent5"/>
                </a:solidFill>
              </a:rPr>
              <a:t>When a strategy is successful in moving towards a goal or a goal is achieved it should be celebrated to show that the effort and support of the team has been recognised. Regardless of size or impact, it is important to recognise when goals have been accomplished and achieved.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5325" y="3022022"/>
            <a:ext cx="3009900" cy="2101486"/>
          </a:xfrm>
          <a:prstGeom prst="rect">
            <a:avLst/>
          </a:prstGeom>
        </p:spPr>
      </p:pic>
      <p:grpSp>
        <p:nvGrpSpPr>
          <p:cNvPr id="6" name="Group 5">
            <a:extLst>
              <a:ext uri="{FF2B5EF4-FFF2-40B4-BE49-F238E27FC236}">
                <a16:creationId xmlns:a16="http://schemas.microsoft.com/office/drawing/2014/main" id="{DDDD8F51-8B3A-494E-8B8F-522A92FF06EC}"/>
              </a:ext>
            </a:extLst>
          </p:cNvPr>
          <p:cNvGrpSpPr/>
          <p:nvPr/>
        </p:nvGrpSpPr>
        <p:grpSpPr>
          <a:xfrm>
            <a:off x="6303277" y="114558"/>
            <a:ext cx="2717948" cy="1736170"/>
            <a:chOff x="6427640" y="92422"/>
            <a:chExt cx="2717948" cy="1736170"/>
          </a:xfrm>
          <a:solidFill>
            <a:srgbClr val="0070C0"/>
          </a:solidFill>
        </p:grpSpPr>
        <p:pic>
          <p:nvPicPr>
            <p:cNvPr id="7" name="Picture 6">
              <a:extLst>
                <a:ext uri="{FF2B5EF4-FFF2-40B4-BE49-F238E27FC236}">
                  <a16:creationId xmlns:a16="http://schemas.microsoft.com/office/drawing/2014/main" id="{8C3AD002-34C5-4BB2-9E77-15B3F79DC70F}"/>
                </a:ext>
              </a:extLst>
            </p:cNvPr>
            <p:cNvPicPr/>
            <p:nvPr/>
          </p:nvPicPr>
          <p:blipFill rotWithShape="1">
            <a:blip r:embed="rId3"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8" name="Flowchart: Alternate Process 7">
              <a:extLst>
                <a:ext uri="{FF2B5EF4-FFF2-40B4-BE49-F238E27FC236}">
                  <a16:creationId xmlns:a16="http://schemas.microsoft.com/office/drawing/2014/main" id="{52EB956C-D400-4830-ABA2-0715633BF253}"/>
                </a:ext>
              </a:extLst>
            </p:cNvPr>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9" name="Straight Arrow Connector 8">
              <a:extLst>
                <a:ext uri="{FF2B5EF4-FFF2-40B4-BE49-F238E27FC236}">
                  <a16:creationId xmlns:a16="http://schemas.microsoft.com/office/drawing/2014/main" id="{DB174CB0-163E-464F-B2A8-67F1CE9F5540}"/>
                </a:ext>
              </a:extLst>
            </p:cNvPr>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Alternate Process 9">
              <a:extLst>
                <a:ext uri="{FF2B5EF4-FFF2-40B4-BE49-F238E27FC236}">
                  <a16:creationId xmlns:a16="http://schemas.microsoft.com/office/drawing/2014/main" id="{C71E3DB2-D531-4862-BB09-F16A39719BC0}"/>
                </a:ext>
              </a:extLst>
            </p:cNvPr>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1" name="Flowchart: Alternate Process 10">
              <a:extLst>
                <a:ext uri="{FF2B5EF4-FFF2-40B4-BE49-F238E27FC236}">
                  <a16:creationId xmlns:a16="http://schemas.microsoft.com/office/drawing/2014/main" id="{6544684D-1B7D-4C7D-8474-53D568C6DF67}"/>
                </a:ext>
              </a:extLst>
            </p:cNvPr>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2" name="Flowchart: Alternate Process 11">
              <a:extLst>
                <a:ext uri="{FF2B5EF4-FFF2-40B4-BE49-F238E27FC236}">
                  <a16:creationId xmlns:a16="http://schemas.microsoft.com/office/drawing/2014/main" id="{185F7F88-B62F-4261-8301-D0B29B1182B1}"/>
                </a:ext>
              </a:extLst>
            </p:cNvPr>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3" name="Flowchart: Alternate Process 12">
              <a:extLst>
                <a:ext uri="{FF2B5EF4-FFF2-40B4-BE49-F238E27FC236}">
                  <a16:creationId xmlns:a16="http://schemas.microsoft.com/office/drawing/2014/main" id="{62197785-E56F-49F7-9D12-9D5B0B967AD0}"/>
                </a:ext>
              </a:extLst>
            </p:cNvPr>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332434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a:xfrm>
            <a:off x="323851" y="914400"/>
            <a:ext cx="8461374" cy="5214938"/>
          </a:xfrm>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accent5"/>
                </a:solidFill>
              </a:rPr>
              <a:t>The aim of this module is to provide the team with an understanding of the approach to monitoring and evaluating the progress of the learner’s plan. The module details how and when progress review meetings should be held with the team; discusses how to evaluate progress against the plan and make changes where necessary; and outlines the</a:t>
            </a:r>
            <a:r>
              <a:rPr lang="en-AU" sz="1400" dirty="0"/>
              <a:t> </a:t>
            </a:r>
            <a:r>
              <a:rPr lang="en-AU" sz="1400" dirty="0">
                <a:solidFill>
                  <a:schemeClr val="accent5"/>
                </a:solidFill>
              </a:rPr>
              <a:t>importance of maintaining relationships and stakeholder buy-in during implementation. </a:t>
            </a:r>
            <a:endParaRPr lang="en-AU" sz="1400" b="1" dirty="0">
              <a:solidFill>
                <a:schemeClr val="accent5"/>
              </a:solidFill>
            </a:endParaRPr>
          </a:p>
          <a:p>
            <a:pPr>
              <a:spcBef>
                <a:spcPts val="300"/>
              </a:spcBef>
              <a:spcAft>
                <a:spcPts val="300"/>
              </a:spcAft>
            </a:pPr>
            <a:endParaRPr lang="en-AU" sz="1400" b="1" dirty="0"/>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This module will support your ability to:</a:t>
            </a: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963938" cy="369332"/>
          </a:xfrm>
          <a:prstGeom prst="rect">
            <a:avLst/>
          </a:prstGeom>
          <a:noFill/>
        </p:spPr>
        <p:txBody>
          <a:bodyPr wrap="square" rtlCol="0">
            <a:spAutoFit/>
          </a:bodyPr>
          <a:lstStyle/>
          <a:p>
            <a:r>
              <a:rPr lang="en-AU" b="1" dirty="0"/>
              <a:t>Module 10: Monitoring and evaluating progress of the learner’s plan  </a:t>
            </a:r>
          </a:p>
        </p:txBody>
      </p:sp>
      <p:graphicFrame>
        <p:nvGraphicFramePr>
          <p:cNvPr id="7" name="Table 6"/>
          <p:cNvGraphicFramePr>
            <a:graphicFrameLocks noGrp="1"/>
          </p:cNvGraphicFramePr>
          <p:nvPr>
            <p:extLst>
              <p:ext uri="{D42A27DB-BD31-4B8C-83A1-F6EECF244321}">
                <p14:modId xmlns:p14="http://schemas.microsoft.com/office/powerpoint/2010/main" val="2781208838"/>
              </p:ext>
            </p:extLst>
          </p:nvPr>
        </p:nvGraphicFramePr>
        <p:xfrm>
          <a:off x="323851" y="3489394"/>
          <a:ext cx="7963938" cy="1822260"/>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364452">
                <a:tc>
                  <a:txBody>
                    <a:bodyPr/>
                    <a:lstStyle/>
                    <a:p>
                      <a:r>
                        <a:rPr lang="en-AU" sz="1400" dirty="0">
                          <a:solidFill>
                            <a:schemeClr val="tx1"/>
                          </a:solidFill>
                        </a:rPr>
                        <a:t>10</a:t>
                      </a:r>
                      <a:r>
                        <a:rPr lang="en-AU" sz="1400" baseline="0" dirty="0">
                          <a:solidFill>
                            <a:schemeClr val="tx1"/>
                          </a:solidFill>
                        </a:rPr>
                        <a:t>         Monitor and evaluate the progress of the learner’s plan</a:t>
                      </a:r>
                      <a:endParaRPr lang="en-AU" sz="1400" dirty="0">
                        <a:solidFill>
                          <a:schemeClr val="tx1"/>
                        </a:solidFill>
                      </a:endParaRPr>
                    </a:p>
                  </a:txBody>
                  <a:tcPr/>
                </a:tc>
                <a:extLst>
                  <a:ext uri="{0D108BD9-81ED-4DB2-BD59-A6C34878D82A}">
                    <a16:rowId xmlns:a16="http://schemas.microsoft.com/office/drawing/2014/main" val="702522747"/>
                  </a:ext>
                </a:extLst>
              </a:tr>
              <a:tr h="364452">
                <a:tc>
                  <a:txBody>
                    <a:bodyPr/>
                    <a:lstStyle/>
                    <a:p>
                      <a:r>
                        <a:rPr lang="en-AU" sz="1400" dirty="0">
                          <a:solidFill>
                            <a:schemeClr val="tx1"/>
                          </a:solidFill>
                        </a:rPr>
                        <a:t>             Overview of the Monitor and Evaluate phase </a:t>
                      </a:r>
                    </a:p>
                  </a:txBody>
                  <a:tcPr/>
                </a:tc>
                <a:extLst>
                  <a:ext uri="{0D108BD9-81ED-4DB2-BD59-A6C34878D82A}">
                    <a16:rowId xmlns:a16="http://schemas.microsoft.com/office/drawing/2014/main" val="2165147118"/>
                  </a:ext>
                </a:extLst>
              </a:tr>
              <a:tr h="364452">
                <a:tc>
                  <a:txBody>
                    <a:bodyPr/>
                    <a:lstStyle/>
                    <a:p>
                      <a:r>
                        <a:rPr lang="en-AU" sz="1400" dirty="0">
                          <a:solidFill>
                            <a:schemeClr val="tx1"/>
                          </a:solidFill>
                        </a:rPr>
                        <a:t>             Conducting</a:t>
                      </a:r>
                      <a:r>
                        <a:rPr lang="en-AU" sz="1400" baseline="0" dirty="0">
                          <a:solidFill>
                            <a:schemeClr val="tx1"/>
                          </a:solidFill>
                        </a:rPr>
                        <a:t> progress review meetings</a:t>
                      </a:r>
                    </a:p>
                  </a:txBody>
                  <a:tcPr/>
                </a:tc>
                <a:extLst>
                  <a:ext uri="{0D108BD9-81ED-4DB2-BD59-A6C34878D82A}">
                    <a16:rowId xmlns:a16="http://schemas.microsoft.com/office/drawing/2014/main" val="1111407107"/>
                  </a:ext>
                </a:extLst>
              </a:tr>
              <a:tr h="364452">
                <a:tc>
                  <a:txBody>
                    <a:bodyPr/>
                    <a:lstStyle/>
                    <a:p>
                      <a:r>
                        <a:rPr lang="en-AU" sz="1400" dirty="0">
                          <a:solidFill>
                            <a:schemeClr val="tx1"/>
                          </a:solidFill>
                        </a:rPr>
                        <a:t>             Assessing and evaluating progress against the learner’s plan</a:t>
                      </a:r>
                    </a:p>
                  </a:txBody>
                  <a:tcPr/>
                </a:tc>
                <a:extLst>
                  <a:ext uri="{0D108BD9-81ED-4DB2-BD59-A6C34878D82A}">
                    <a16:rowId xmlns:a16="http://schemas.microsoft.com/office/drawing/2014/main" val="3093514565"/>
                  </a:ext>
                </a:extLst>
              </a:tr>
              <a:tr h="364452">
                <a:tc>
                  <a:txBody>
                    <a:bodyPr/>
                    <a:lstStyle/>
                    <a:p>
                      <a:r>
                        <a:rPr lang="en-AU" sz="1400" dirty="0">
                          <a:solidFill>
                            <a:schemeClr val="tx1"/>
                          </a:solidFill>
                        </a:rPr>
                        <a:t>             Maintaining</a:t>
                      </a:r>
                      <a:r>
                        <a:rPr lang="en-AU" sz="1400" baseline="0" dirty="0">
                          <a:solidFill>
                            <a:schemeClr val="tx1"/>
                          </a:solidFill>
                        </a:rPr>
                        <a:t> relationships and stakeholder buy-in</a:t>
                      </a:r>
                      <a:endParaRPr lang="en-AU" sz="1400" dirty="0">
                        <a:solidFill>
                          <a:schemeClr val="tx1"/>
                        </a:solidFill>
                      </a:endParaRPr>
                    </a:p>
                  </a:txBody>
                  <a:tcPr/>
                </a:tc>
                <a:extLst>
                  <a:ext uri="{0D108BD9-81ED-4DB2-BD59-A6C34878D82A}">
                    <a16:rowId xmlns:a16="http://schemas.microsoft.com/office/drawing/2014/main" val="2734138041"/>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3" y="401651"/>
            <a:ext cx="6007676" cy="788333"/>
          </a:xfrm>
        </p:spPr>
        <p:txBody>
          <a:bodyPr>
            <a:normAutofit fontScale="90000"/>
          </a:bodyPr>
          <a:lstStyle/>
          <a:p>
            <a:pPr marL="177800">
              <a:spcBef>
                <a:spcPts val="300"/>
              </a:spcBef>
              <a:spcAft>
                <a:spcPts val="300"/>
              </a:spcAft>
            </a:pPr>
            <a:r>
              <a:rPr lang="en-AU" dirty="0"/>
              <a:t>Overview of the Monitor &amp; Evaluate phase </a:t>
            </a:r>
            <a:br>
              <a:rPr lang="en-AU" sz="1800" dirty="0"/>
            </a:br>
            <a:br>
              <a:rPr lang="en-AU" sz="1800" dirty="0"/>
            </a:br>
            <a:br>
              <a:rPr lang="en-AU" sz="1800" dirty="0"/>
            </a:br>
            <a:endParaRPr lang="en-AU" sz="1800" dirty="0"/>
          </a:p>
        </p:txBody>
      </p:sp>
      <p:grpSp>
        <p:nvGrpSpPr>
          <p:cNvPr id="8" name="Group 7"/>
          <p:cNvGrpSpPr/>
          <p:nvPr/>
        </p:nvGrpSpPr>
        <p:grpSpPr>
          <a:xfrm>
            <a:off x="6303277" y="114558"/>
            <a:ext cx="2717948" cy="1736170"/>
            <a:chOff x="6427640" y="92422"/>
            <a:chExt cx="2717948" cy="1736170"/>
          </a:xfrm>
          <a:solidFill>
            <a:srgbClr val="0070C0"/>
          </a:solidFill>
        </p:grpSpPr>
        <p:pic>
          <p:nvPicPr>
            <p:cNvPr id="9" name="Picture 8"/>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10" name="Flowchart: Alternate Process 9"/>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12" name="Straight Arrow Connector 11"/>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Alternate Process 13"/>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5" name="Flowchart: Alternate Process 14"/>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6" name="Flowchart: Alternate Process 15"/>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7" name="Flowchart: Alternate Process 16"/>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
        <p:nvSpPr>
          <p:cNvPr id="5" name="TextBox 4">
            <a:extLst>
              <a:ext uri="{FF2B5EF4-FFF2-40B4-BE49-F238E27FC236}">
                <a16:creationId xmlns:a16="http://schemas.microsoft.com/office/drawing/2014/main" id="{F5330449-156C-48BA-8EF9-F8EECFC04379}"/>
              </a:ext>
            </a:extLst>
          </p:cNvPr>
          <p:cNvSpPr txBox="1"/>
          <p:nvPr/>
        </p:nvSpPr>
        <p:spPr>
          <a:xfrm>
            <a:off x="247467" y="2349502"/>
            <a:ext cx="8269212" cy="3362459"/>
          </a:xfrm>
          <a:prstGeom prst="rect">
            <a:avLst/>
          </a:prstGeom>
          <a:noFill/>
        </p:spPr>
        <p:txBody>
          <a:bodyPr wrap="square" rtlCol="0">
            <a:spAutoFit/>
          </a:bodyPr>
          <a:lstStyle/>
          <a:p>
            <a:pPr>
              <a:spcBef>
                <a:spcPts val="300"/>
              </a:spcBef>
              <a:spcAft>
                <a:spcPts val="300"/>
              </a:spcAft>
            </a:pPr>
            <a:r>
              <a:rPr lang="en-AU" sz="1600" b="1" dirty="0"/>
              <a:t>This is vital to the success of the Team Around the Learner approach.</a:t>
            </a:r>
          </a:p>
          <a:p>
            <a:r>
              <a:rPr lang="en-AU" sz="1600" dirty="0">
                <a:solidFill>
                  <a:srgbClr val="4B4B4B"/>
                </a:solidFill>
              </a:rPr>
              <a:t>This module will look at how the team will monitor and evaluate:</a:t>
            </a:r>
          </a:p>
          <a:p>
            <a:pPr marL="171450" indent="-171450">
              <a:buFont typeface="Arial" panose="020B0604020202020204" pitchFamily="34" charset="0"/>
              <a:buChar char="•"/>
            </a:pPr>
            <a:r>
              <a:rPr lang="en-AU" sz="1600" dirty="0">
                <a:solidFill>
                  <a:srgbClr val="4B4B4B"/>
                </a:solidFill>
              </a:rPr>
              <a:t>the achievements of the learner</a:t>
            </a:r>
          </a:p>
          <a:p>
            <a:pPr marL="171450" indent="-171450">
              <a:buFont typeface="Arial" panose="020B0604020202020204" pitchFamily="34" charset="0"/>
              <a:buChar char="•"/>
            </a:pPr>
            <a:r>
              <a:rPr lang="en-AU" sz="1600" dirty="0">
                <a:solidFill>
                  <a:srgbClr val="4B4B4B"/>
                </a:solidFill>
              </a:rPr>
              <a:t>the strategies and actions that are proving to be successful</a:t>
            </a:r>
          </a:p>
          <a:p>
            <a:pPr marL="171450" indent="-171450">
              <a:buFont typeface="Arial" panose="020B0604020202020204" pitchFamily="34" charset="0"/>
              <a:buChar char="•"/>
            </a:pPr>
            <a:r>
              <a:rPr lang="en-AU" sz="1600" dirty="0">
                <a:solidFill>
                  <a:srgbClr val="4B4B4B"/>
                </a:solidFill>
              </a:rPr>
              <a:t>the strategies and actions that aren’t working well and need to be rethought</a:t>
            </a:r>
          </a:p>
          <a:p>
            <a:pPr marL="171450" indent="-171450">
              <a:buFont typeface="Arial" panose="020B0604020202020204" pitchFamily="34" charset="0"/>
              <a:buChar char="•"/>
            </a:pPr>
            <a:r>
              <a:rPr lang="en-AU" sz="1600" dirty="0">
                <a:solidFill>
                  <a:srgbClr val="4B4B4B"/>
                </a:solidFill>
              </a:rPr>
              <a:t>any changing circumstances for the learner that need to be accommodated</a:t>
            </a:r>
          </a:p>
          <a:p>
            <a:endParaRPr lang="en-AU" sz="1600" dirty="0">
              <a:solidFill>
                <a:srgbClr val="4B4B4B"/>
              </a:solidFill>
            </a:endParaRPr>
          </a:p>
          <a:p>
            <a:endParaRPr lang="en-AU" sz="1600" dirty="0">
              <a:solidFill>
                <a:srgbClr val="4B4B4B"/>
              </a:solidFill>
            </a:endParaRPr>
          </a:p>
          <a:p>
            <a:r>
              <a:rPr lang="en-AU" sz="1600" dirty="0">
                <a:solidFill>
                  <a:srgbClr val="4B4B4B"/>
                </a:solidFill>
              </a:rPr>
              <a:t>As a result of this monitoring and evaluation, the team will:</a:t>
            </a:r>
          </a:p>
          <a:p>
            <a:pPr marL="171450" indent="-171450">
              <a:buFont typeface="Arial" panose="020B0604020202020204" pitchFamily="34" charset="0"/>
              <a:buChar char="•"/>
            </a:pPr>
            <a:r>
              <a:rPr lang="en-AU" sz="1600" dirty="0">
                <a:solidFill>
                  <a:srgbClr val="4B4B4B"/>
                </a:solidFill>
              </a:rPr>
              <a:t>recognise and celebrate successful achievements</a:t>
            </a:r>
          </a:p>
          <a:p>
            <a:pPr marL="171450" indent="-171450">
              <a:buFont typeface="Arial" panose="020B0604020202020204" pitchFamily="34" charset="0"/>
              <a:buChar char="•"/>
            </a:pPr>
            <a:r>
              <a:rPr lang="en-AU" sz="1600" dirty="0">
                <a:solidFill>
                  <a:srgbClr val="4B4B4B"/>
                </a:solidFill>
              </a:rPr>
              <a:t>adjust the plan to suit current needs and aspirations</a:t>
            </a:r>
          </a:p>
          <a:p>
            <a:pPr marL="171450" indent="-171450">
              <a:buFont typeface="Arial" panose="020B0604020202020204" pitchFamily="34" charset="0"/>
              <a:buChar char="•"/>
            </a:pPr>
            <a:r>
              <a:rPr lang="en-AU" sz="1600" dirty="0">
                <a:solidFill>
                  <a:srgbClr val="4B4B4B"/>
                </a:solidFill>
              </a:rPr>
              <a:t>enlist the support of additional or different team members</a:t>
            </a:r>
          </a:p>
          <a:p>
            <a:endParaRPr lang="en-AU" dirty="0"/>
          </a:p>
        </p:txBody>
      </p:sp>
      <p:sp>
        <p:nvSpPr>
          <p:cNvPr id="3" name="Content Placeholder 2"/>
          <p:cNvSpPr>
            <a:spLocks noGrp="1"/>
          </p:cNvSpPr>
          <p:nvPr>
            <p:ph idx="1"/>
          </p:nvPr>
        </p:nvSpPr>
        <p:spPr>
          <a:xfrm>
            <a:off x="323851" y="1325684"/>
            <a:ext cx="6236438" cy="992214"/>
          </a:xfrm>
        </p:spPr>
        <p:txBody>
          <a:bodyPr>
            <a:normAutofit/>
          </a:bodyPr>
          <a:lstStyle/>
          <a:p>
            <a:pPr>
              <a:spcBef>
                <a:spcPts val="300"/>
              </a:spcBef>
              <a:spcAft>
                <a:spcPts val="300"/>
              </a:spcAft>
            </a:pPr>
            <a:r>
              <a:rPr lang="en-AU" sz="1700" b="1" dirty="0"/>
              <a:t>The Monitor and Evaluate phase involves careful monitoring of strategies and actions to achieve the learner’s goals that were developed in the Plan and Coordinate Support phase.</a:t>
            </a:r>
            <a:endParaRPr lang="en-AU" kern="0" dirty="0"/>
          </a:p>
        </p:txBody>
      </p:sp>
    </p:spTree>
    <p:extLst>
      <p:ext uri="{BB962C8B-B14F-4D97-AF65-F5344CB8AC3E}">
        <p14:creationId xmlns:p14="http://schemas.microsoft.com/office/powerpoint/2010/main" val="125738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Conducting progress review meetings </a:t>
            </a:r>
          </a:p>
        </p:txBody>
      </p:sp>
      <p:sp>
        <p:nvSpPr>
          <p:cNvPr id="3" name="Content Placeholder 2"/>
          <p:cNvSpPr>
            <a:spLocks noGrp="1"/>
          </p:cNvSpPr>
          <p:nvPr>
            <p:ph idx="1"/>
          </p:nvPr>
        </p:nvSpPr>
        <p:spPr>
          <a:xfrm>
            <a:off x="323852" y="1147341"/>
            <a:ext cx="6137411" cy="955799"/>
          </a:xfrm>
        </p:spPr>
        <p:txBody>
          <a:bodyPr>
            <a:normAutofit/>
          </a:bodyPr>
          <a:lstStyle/>
          <a:p>
            <a:r>
              <a:rPr lang="en-AU" sz="1600" b="1" dirty="0"/>
              <a:t>Careful monitoring of strategies and actions in meeting the needs of the learner is vital to the success of the Team Around the Learner approach.</a:t>
            </a:r>
          </a:p>
        </p:txBody>
      </p:sp>
      <p:grpSp>
        <p:nvGrpSpPr>
          <p:cNvPr id="4" name="Group 3"/>
          <p:cNvGrpSpPr/>
          <p:nvPr/>
        </p:nvGrpSpPr>
        <p:grpSpPr>
          <a:xfrm>
            <a:off x="6303277" y="114558"/>
            <a:ext cx="2717948" cy="1736170"/>
            <a:chOff x="6427640" y="92422"/>
            <a:chExt cx="2717948" cy="1736170"/>
          </a:xfrm>
          <a:solidFill>
            <a:srgbClr val="0070C0"/>
          </a:solidFill>
        </p:grpSpPr>
        <p:pic>
          <p:nvPicPr>
            <p:cNvPr id="5" name="Picture 4"/>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6" name="Flowchart: Alternate Process 5"/>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
        <p:nvSpPr>
          <p:cNvPr id="12" name="TextBox 11">
            <a:extLst>
              <a:ext uri="{FF2B5EF4-FFF2-40B4-BE49-F238E27FC236}">
                <a16:creationId xmlns:a16="http://schemas.microsoft.com/office/drawing/2014/main" id="{5BBE893D-D38B-4B61-AA45-681A6216309A}"/>
              </a:ext>
            </a:extLst>
          </p:cNvPr>
          <p:cNvSpPr txBox="1"/>
          <p:nvPr/>
        </p:nvSpPr>
        <p:spPr>
          <a:xfrm>
            <a:off x="323423" y="2090223"/>
            <a:ext cx="8286848" cy="4116512"/>
          </a:xfrm>
          <a:prstGeom prst="rect">
            <a:avLst/>
          </a:prstGeom>
          <a:noFill/>
        </p:spPr>
        <p:txBody>
          <a:bodyPr wrap="square" rtlCol="0">
            <a:spAutoFit/>
          </a:bodyPr>
          <a:lstStyle/>
          <a:p>
            <a:pPr>
              <a:spcBef>
                <a:spcPts val="300"/>
              </a:spcBef>
              <a:spcAft>
                <a:spcPts val="300"/>
              </a:spcAft>
            </a:pPr>
            <a:r>
              <a:rPr lang="en-AU" sz="1400" kern="0" dirty="0">
                <a:solidFill>
                  <a:schemeClr val="accent5"/>
                </a:solidFill>
              </a:rPr>
              <a:t>The Monitor &amp; Evaluate phase is about continually reviewing the progress and success of the goals, strategies and </a:t>
            </a:r>
            <a:r>
              <a:rPr lang="en-AU" sz="1400" kern="0" dirty="0">
                <a:solidFill>
                  <a:srgbClr val="53565A"/>
                </a:solidFill>
              </a:rPr>
              <a:t>actions</a:t>
            </a:r>
            <a:r>
              <a:rPr lang="en-AU" sz="1400" kern="0" dirty="0">
                <a:solidFill>
                  <a:schemeClr val="accent5"/>
                </a:solidFill>
              </a:rPr>
              <a:t> defined in the learner’s plan.</a:t>
            </a:r>
          </a:p>
          <a:p>
            <a:pPr>
              <a:spcBef>
                <a:spcPts val="300"/>
              </a:spcBef>
              <a:spcAft>
                <a:spcPts val="300"/>
              </a:spcAft>
            </a:pPr>
            <a:r>
              <a:rPr lang="en-AU" sz="1400" kern="0" dirty="0">
                <a:solidFill>
                  <a:schemeClr val="accent5"/>
                </a:solidFill>
              </a:rPr>
              <a:t>In this phase the Lead Professional facilitates the discussion as the team monitors and evaluates their efforts. The frequency of review meetings is determined by the nature of the goals and strategies defined in the plan. </a:t>
            </a:r>
          </a:p>
          <a:p>
            <a:pPr>
              <a:spcBef>
                <a:spcPts val="300"/>
              </a:spcBef>
              <a:spcAft>
                <a:spcPts val="300"/>
              </a:spcAft>
            </a:pPr>
            <a:endParaRPr lang="en-AU" sz="1400" kern="0" dirty="0">
              <a:solidFill>
                <a:schemeClr val="accent5"/>
              </a:solidFill>
            </a:endParaRPr>
          </a:p>
          <a:p>
            <a:pPr>
              <a:spcBef>
                <a:spcPts val="300"/>
              </a:spcBef>
              <a:spcAft>
                <a:spcPts val="300"/>
              </a:spcAft>
            </a:pPr>
            <a:r>
              <a:rPr lang="en-AU" sz="1400" kern="0" dirty="0">
                <a:solidFill>
                  <a:schemeClr val="accent5"/>
                </a:solidFill>
              </a:rPr>
              <a:t>During this phase the team will monitor and review the:</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progression of actions and strategies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achievement or relevance of goals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team satisfaction and buy-in</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team cohesiveness </a:t>
            </a:r>
          </a:p>
          <a:p>
            <a:pPr>
              <a:spcBef>
                <a:spcPts val="300"/>
              </a:spcBef>
              <a:spcAft>
                <a:spcPts val="300"/>
              </a:spcAft>
            </a:pPr>
            <a:endParaRPr lang="en-AU" sz="1400" kern="0" dirty="0">
              <a:solidFill>
                <a:schemeClr val="accent5"/>
              </a:solidFill>
            </a:endParaRPr>
          </a:p>
          <a:p>
            <a:pPr>
              <a:spcBef>
                <a:spcPts val="300"/>
              </a:spcBef>
              <a:spcAft>
                <a:spcPts val="300"/>
              </a:spcAft>
            </a:pPr>
            <a:r>
              <a:rPr lang="en-AU" sz="1400" kern="0" dirty="0">
                <a:solidFill>
                  <a:schemeClr val="accent5"/>
                </a:solidFill>
              </a:rPr>
              <a:t>The activities of this phase are repeated until the learner's goals have been achieved and that everyone agrees that the Plan Transition phase should begin.</a:t>
            </a:r>
          </a:p>
          <a:p>
            <a:endParaRPr lang="en-AU" dirty="0"/>
          </a:p>
        </p:txBody>
      </p:sp>
    </p:spTree>
    <p:extLst>
      <p:ext uri="{BB962C8B-B14F-4D97-AF65-F5344CB8AC3E}">
        <p14:creationId xmlns:p14="http://schemas.microsoft.com/office/powerpoint/2010/main" val="418952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1148694"/>
          </a:xfrm>
        </p:spPr>
        <p:txBody>
          <a:bodyPr>
            <a:normAutofit fontScale="90000"/>
          </a:bodyPr>
          <a:lstStyle/>
          <a:p>
            <a:r>
              <a:rPr lang="en-AU" dirty="0"/>
              <a:t>Conducting progress review meetings</a:t>
            </a:r>
            <a:br>
              <a:rPr lang="en-AU" sz="1800" dirty="0"/>
            </a:br>
            <a:br>
              <a:rPr lang="en-AU" sz="1800" dirty="0"/>
            </a:br>
            <a:r>
              <a:rPr lang="en-AU" sz="1800" dirty="0"/>
              <a:t>The Lead Professional will schedule team meetings to review progress on actions agreed to in the plan.</a:t>
            </a:r>
            <a:br>
              <a:rPr lang="en-AU" sz="1600" dirty="0"/>
            </a:br>
            <a:endParaRPr lang="en-AU"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5518253"/>
              </p:ext>
            </p:extLst>
          </p:nvPr>
        </p:nvGraphicFramePr>
        <p:xfrm>
          <a:off x="323850" y="1520825"/>
          <a:ext cx="7933459"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94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Conducting progress review meetings</a:t>
            </a:r>
          </a:p>
        </p:txBody>
      </p:sp>
      <p:sp>
        <p:nvSpPr>
          <p:cNvPr id="3" name="Content Placeholder 2"/>
          <p:cNvSpPr>
            <a:spLocks noGrp="1"/>
          </p:cNvSpPr>
          <p:nvPr>
            <p:ph idx="1"/>
          </p:nvPr>
        </p:nvSpPr>
        <p:spPr>
          <a:xfrm>
            <a:off x="323851" y="1027099"/>
            <a:ext cx="8033340" cy="5102239"/>
          </a:xfrm>
        </p:spPr>
        <p:txBody>
          <a:bodyPr>
            <a:normAutofit fontScale="85000" lnSpcReduction="10000"/>
          </a:bodyPr>
          <a:lstStyle/>
          <a:p>
            <a:pPr>
              <a:spcBef>
                <a:spcPts val="300"/>
              </a:spcBef>
              <a:spcAft>
                <a:spcPts val="300"/>
              </a:spcAft>
            </a:pPr>
            <a:r>
              <a:rPr lang="en-AU" b="1" dirty="0"/>
              <a:t>The regular monitoring of actions will ensure that </a:t>
            </a:r>
          </a:p>
          <a:p>
            <a:pPr>
              <a:spcBef>
                <a:spcPts val="300"/>
              </a:spcBef>
              <a:spcAft>
                <a:spcPts val="300"/>
              </a:spcAft>
            </a:pPr>
            <a:r>
              <a:rPr lang="en-AU" b="1" dirty="0"/>
              <a:t>strategies are being implemented in a timely manner.</a:t>
            </a:r>
          </a:p>
          <a:p>
            <a:pPr>
              <a:spcBef>
                <a:spcPts val="300"/>
              </a:spcBef>
              <a:spcAft>
                <a:spcPts val="300"/>
              </a:spcAft>
            </a:pPr>
            <a:endParaRPr lang="en-AU" dirty="0"/>
          </a:p>
          <a:p>
            <a:pPr>
              <a:spcBef>
                <a:spcPts val="300"/>
              </a:spcBef>
              <a:spcAft>
                <a:spcPts val="300"/>
              </a:spcAft>
            </a:pPr>
            <a:r>
              <a:rPr lang="en-AU" dirty="0">
                <a:solidFill>
                  <a:schemeClr val="accent5"/>
                </a:solidFill>
              </a:rPr>
              <a:t>There are no defined timelines for when actions and strategies should be reviewed. However they should be completed at regular intervals as defined by the </a:t>
            </a:r>
            <a:r>
              <a:rPr lang="en-AU" b="1" dirty="0">
                <a:solidFill>
                  <a:schemeClr val="accent5"/>
                </a:solidFill>
              </a:rPr>
              <a:t>Individual Education Plan</a:t>
            </a:r>
            <a:r>
              <a:rPr lang="en-AU" dirty="0">
                <a:solidFill>
                  <a:schemeClr val="accent5"/>
                </a:solidFill>
              </a:rPr>
              <a:t>. This is dependent on the nature of the goals and strategies that have been developed with the learner, family and team. </a:t>
            </a:r>
          </a:p>
          <a:p>
            <a:pPr>
              <a:spcBef>
                <a:spcPts val="300"/>
              </a:spcBef>
              <a:spcAft>
                <a:spcPts val="300"/>
              </a:spcAft>
            </a:pPr>
            <a:r>
              <a:rPr lang="en-AU" dirty="0">
                <a:solidFill>
                  <a:schemeClr val="accent5"/>
                </a:solidFill>
              </a:rPr>
              <a:t>The date of the next team meeting should be agreed and recorded in the minutes.</a:t>
            </a:r>
          </a:p>
          <a:p>
            <a:pPr>
              <a:spcBef>
                <a:spcPts val="300"/>
              </a:spcBef>
              <a:spcAft>
                <a:spcPts val="300"/>
              </a:spcAft>
            </a:pPr>
            <a:endParaRPr lang="en-AU" dirty="0">
              <a:solidFill>
                <a:schemeClr val="accent5"/>
              </a:solidFill>
            </a:endParaRPr>
          </a:p>
          <a:p>
            <a:pPr>
              <a:spcBef>
                <a:spcPts val="300"/>
              </a:spcBef>
              <a:spcAft>
                <a:spcPts val="300"/>
              </a:spcAft>
            </a:pPr>
            <a:r>
              <a:rPr lang="en-AU" dirty="0">
                <a:solidFill>
                  <a:schemeClr val="accent5"/>
                </a:solidFill>
              </a:rPr>
              <a:t>Actions and strategies can be intermittently monitored by the Lead Professional through:</a:t>
            </a:r>
          </a:p>
          <a:p>
            <a:pPr marL="342900" indent="-342900">
              <a:spcBef>
                <a:spcPts val="0"/>
              </a:spcBef>
              <a:spcAft>
                <a:spcPts val="0"/>
              </a:spcAft>
              <a:buFont typeface="Arial" panose="020B0604020202020204" pitchFamily="34" charset="0"/>
              <a:buChar char="•"/>
            </a:pPr>
            <a:r>
              <a:rPr lang="en-AU" dirty="0">
                <a:solidFill>
                  <a:schemeClr val="accent5"/>
                </a:solidFill>
              </a:rPr>
              <a:t>telephone calls</a:t>
            </a:r>
          </a:p>
          <a:p>
            <a:pPr marL="342900" indent="-342900">
              <a:spcBef>
                <a:spcPts val="0"/>
              </a:spcBef>
              <a:spcAft>
                <a:spcPts val="0"/>
              </a:spcAft>
              <a:buFont typeface="Arial" panose="020B0604020202020204" pitchFamily="34" charset="0"/>
              <a:buChar char="•"/>
            </a:pPr>
            <a:r>
              <a:rPr lang="en-AU" dirty="0">
                <a:solidFill>
                  <a:schemeClr val="accent5"/>
                </a:solidFill>
              </a:rPr>
              <a:t>emails</a:t>
            </a:r>
          </a:p>
          <a:p>
            <a:pPr marL="342900" indent="-342900">
              <a:spcBef>
                <a:spcPts val="0"/>
              </a:spcBef>
              <a:spcAft>
                <a:spcPts val="0"/>
              </a:spcAft>
              <a:buFont typeface="Arial" panose="020B0604020202020204" pitchFamily="34" charset="0"/>
              <a:buChar char="•"/>
            </a:pPr>
            <a:r>
              <a:rPr lang="en-AU" dirty="0">
                <a:solidFill>
                  <a:schemeClr val="accent5"/>
                </a:solidFill>
              </a:rPr>
              <a:t>informal check-ins with the learner to maintain commitment to goals</a:t>
            </a:r>
          </a:p>
          <a:p>
            <a:pPr>
              <a:spcBef>
                <a:spcPts val="0"/>
              </a:spcBef>
            </a:pPr>
            <a:endParaRPr lang="en-AU" dirty="0">
              <a:solidFill>
                <a:schemeClr val="accent5"/>
              </a:solidFill>
            </a:endParaRPr>
          </a:p>
          <a:p>
            <a:pPr>
              <a:spcBef>
                <a:spcPts val="300"/>
              </a:spcBef>
              <a:spcAft>
                <a:spcPts val="300"/>
              </a:spcAft>
            </a:pPr>
            <a:r>
              <a:rPr lang="en-AU" b="1" dirty="0"/>
              <a:t>Resources</a:t>
            </a:r>
          </a:p>
          <a:p>
            <a:pPr>
              <a:spcBef>
                <a:spcPts val="300"/>
              </a:spcBef>
              <a:spcAft>
                <a:spcPts val="300"/>
              </a:spcAft>
            </a:pPr>
            <a:r>
              <a:rPr lang="en-AU" dirty="0">
                <a:solidFill>
                  <a:schemeClr val="accent5"/>
                </a:solidFill>
              </a:rPr>
              <a:t>Meeting agenda/minutes template</a:t>
            </a:r>
          </a:p>
          <a:p>
            <a:pPr>
              <a:spcBef>
                <a:spcPts val="300"/>
              </a:spcBef>
              <a:spcAft>
                <a:spcPts val="300"/>
              </a:spcAft>
            </a:pPr>
            <a:r>
              <a:rPr lang="en-AU" dirty="0">
                <a:solidFill>
                  <a:schemeClr val="accent5"/>
                </a:solidFill>
              </a:rPr>
              <a:t>Individual Education Plan</a:t>
            </a:r>
          </a:p>
          <a:p>
            <a:endParaRPr lang="en-AU" dirty="0"/>
          </a:p>
        </p:txBody>
      </p:sp>
      <p:grpSp>
        <p:nvGrpSpPr>
          <p:cNvPr id="5" name="Group 4">
            <a:extLst>
              <a:ext uri="{FF2B5EF4-FFF2-40B4-BE49-F238E27FC236}">
                <a16:creationId xmlns:a16="http://schemas.microsoft.com/office/drawing/2014/main" id="{99CB6C56-D238-4211-BFC4-139794ED49FD}"/>
              </a:ext>
            </a:extLst>
          </p:cNvPr>
          <p:cNvGrpSpPr/>
          <p:nvPr/>
        </p:nvGrpSpPr>
        <p:grpSpPr>
          <a:xfrm>
            <a:off x="6303277" y="114558"/>
            <a:ext cx="2717948" cy="1736170"/>
            <a:chOff x="6427640" y="92422"/>
            <a:chExt cx="2717948" cy="1736170"/>
          </a:xfrm>
          <a:solidFill>
            <a:srgbClr val="0070C0"/>
          </a:solidFill>
        </p:grpSpPr>
        <p:pic>
          <p:nvPicPr>
            <p:cNvPr id="6" name="Picture 5">
              <a:extLst>
                <a:ext uri="{FF2B5EF4-FFF2-40B4-BE49-F238E27FC236}">
                  <a16:creationId xmlns:a16="http://schemas.microsoft.com/office/drawing/2014/main" id="{1D1C6320-958F-4398-A59C-86C0BCB4D58F}"/>
                </a:ext>
              </a:extLst>
            </p:cNvPr>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7" name="Flowchart: Alternate Process 6">
              <a:extLst>
                <a:ext uri="{FF2B5EF4-FFF2-40B4-BE49-F238E27FC236}">
                  <a16:creationId xmlns:a16="http://schemas.microsoft.com/office/drawing/2014/main" id="{D581C582-60BC-4E0C-A9C6-11E0777D4081}"/>
                </a:ext>
              </a:extLst>
            </p:cNvPr>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8" name="Straight Arrow Connector 7">
              <a:extLst>
                <a:ext uri="{FF2B5EF4-FFF2-40B4-BE49-F238E27FC236}">
                  <a16:creationId xmlns:a16="http://schemas.microsoft.com/office/drawing/2014/main" id="{0162E829-A0BF-46A3-A85B-1F13510FD908}"/>
                </a:ext>
              </a:extLst>
            </p:cNvPr>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Alternate Process 8">
              <a:extLst>
                <a:ext uri="{FF2B5EF4-FFF2-40B4-BE49-F238E27FC236}">
                  <a16:creationId xmlns:a16="http://schemas.microsoft.com/office/drawing/2014/main" id="{F0314F83-51AC-41E7-8149-D209339BA9AF}"/>
                </a:ext>
              </a:extLst>
            </p:cNvPr>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0" name="Flowchart: Alternate Process 9">
              <a:extLst>
                <a:ext uri="{FF2B5EF4-FFF2-40B4-BE49-F238E27FC236}">
                  <a16:creationId xmlns:a16="http://schemas.microsoft.com/office/drawing/2014/main" id="{7F670444-B303-4732-B30B-AEDF35275755}"/>
                </a:ext>
              </a:extLst>
            </p:cNvPr>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1" name="Flowchart: Alternate Process 10">
              <a:extLst>
                <a:ext uri="{FF2B5EF4-FFF2-40B4-BE49-F238E27FC236}">
                  <a16:creationId xmlns:a16="http://schemas.microsoft.com/office/drawing/2014/main" id="{7E9B01D6-AE24-4B0D-89DD-ACE8B0FE0CC7}"/>
                </a:ext>
              </a:extLst>
            </p:cNvPr>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2" name="Flowchart: Alternate Process 11">
              <a:extLst>
                <a:ext uri="{FF2B5EF4-FFF2-40B4-BE49-F238E27FC236}">
                  <a16:creationId xmlns:a16="http://schemas.microsoft.com/office/drawing/2014/main" id="{56009A2B-1EC2-49B9-B33B-E371B8DBC24F}"/>
                </a:ext>
              </a:extLst>
            </p:cNvPr>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413648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Assessing and evaluating progress against the </a:t>
            </a:r>
            <a:br>
              <a:rPr lang="en-AU" sz="2000" dirty="0"/>
            </a:br>
            <a:r>
              <a:rPr lang="en-AU" sz="2000" dirty="0"/>
              <a:t>learner’s plan </a:t>
            </a:r>
          </a:p>
        </p:txBody>
      </p:sp>
      <p:sp>
        <p:nvSpPr>
          <p:cNvPr id="3" name="Content Placeholder 2"/>
          <p:cNvSpPr>
            <a:spLocks noGrp="1"/>
          </p:cNvSpPr>
          <p:nvPr>
            <p:ph idx="1"/>
          </p:nvPr>
        </p:nvSpPr>
        <p:spPr>
          <a:xfrm>
            <a:off x="356767" y="1303724"/>
            <a:ext cx="5204113" cy="4608514"/>
          </a:xfrm>
        </p:spPr>
        <p:txBody>
          <a:bodyPr/>
          <a:lstStyle/>
          <a:p>
            <a:pPr lvl="1">
              <a:spcBef>
                <a:spcPts val="300"/>
              </a:spcBef>
              <a:spcAft>
                <a:spcPts val="300"/>
              </a:spcAft>
            </a:pPr>
            <a:r>
              <a:rPr lang="en-AU" b="1" kern="0" dirty="0">
                <a:solidFill>
                  <a:schemeClr val="tx1"/>
                </a:solidFill>
              </a:rPr>
              <a:t>Review of actions</a:t>
            </a:r>
          </a:p>
          <a:p>
            <a:pPr>
              <a:spcBef>
                <a:spcPts val="300"/>
              </a:spcBef>
              <a:spcAft>
                <a:spcPts val="300"/>
              </a:spcAft>
            </a:pPr>
            <a:r>
              <a:rPr lang="en-AU" sz="1400" kern="0" dirty="0">
                <a:solidFill>
                  <a:schemeClr val="accent5"/>
                </a:solidFill>
              </a:rPr>
              <a:t>You may want to ask questions such as:</a:t>
            </a:r>
          </a:p>
          <a:p>
            <a:pPr marL="342714" lvl="1" indent="-342714">
              <a:spcBef>
                <a:spcPts val="300"/>
              </a:spcBef>
              <a:spcAft>
                <a:spcPts val="300"/>
              </a:spcAft>
              <a:buFontTx/>
              <a:buChar char="•"/>
            </a:pPr>
            <a:r>
              <a:rPr lang="en-AU" kern="0" dirty="0">
                <a:solidFill>
                  <a:schemeClr val="accent5"/>
                </a:solidFill>
              </a:rPr>
              <a:t>Have the actions been completed?</a:t>
            </a:r>
          </a:p>
          <a:p>
            <a:pPr marL="342714" lvl="1" indent="-342714">
              <a:spcBef>
                <a:spcPts val="300"/>
              </a:spcBef>
              <a:spcAft>
                <a:spcPts val="300"/>
              </a:spcAft>
              <a:buFontTx/>
              <a:buChar char="•"/>
            </a:pPr>
            <a:r>
              <a:rPr lang="en-AU" kern="0" dirty="0">
                <a:solidFill>
                  <a:schemeClr val="accent5"/>
                </a:solidFill>
              </a:rPr>
              <a:t>Is there progress on the action?</a:t>
            </a:r>
          </a:p>
          <a:p>
            <a:pPr marL="342714" lvl="1" indent="-342714">
              <a:spcBef>
                <a:spcPts val="300"/>
              </a:spcBef>
              <a:spcAft>
                <a:spcPts val="300"/>
              </a:spcAft>
              <a:buFontTx/>
              <a:buChar char="•"/>
            </a:pPr>
            <a:r>
              <a:rPr lang="en-AU" kern="0" dirty="0">
                <a:solidFill>
                  <a:schemeClr val="accent5"/>
                </a:solidFill>
              </a:rPr>
              <a:t>Why has the action not been completed?</a:t>
            </a:r>
          </a:p>
          <a:p>
            <a:pPr marL="342714" lvl="1" indent="-342714">
              <a:spcBef>
                <a:spcPts val="300"/>
              </a:spcBef>
              <a:spcAft>
                <a:spcPts val="300"/>
              </a:spcAft>
              <a:buFontTx/>
              <a:buChar char="•"/>
            </a:pPr>
            <a:r>
              <a:rPr lang="en-AU" kern="0" dirty="0">
                <a:solidFill>
                  <a:schemeClr val="accent5"/>
                </a:solidFill>
              </a:rPr>
              <a:t>What other actions are required to continue supporting the strategy?</a:t>
            </a:r>
          </a:p>
          <a:p>
            <a:pPr marL="342714" lvl="1" indent="-342714">
              <a:spcBef>
                <a:spcPts val="300"/>
              </a:spcBef>
              <a:spcAft>
                <a:spcPts val="300"/>
              </a:spcAft>
              <a:buFontTx/>
              <a:buChar char="•"/>
            </a:pPr>
            <a:endParaRPr lang="en-AU" kern="0" dirty="0">
              <a:solidFill>
                <a:schemeClr val="accent5"/>
              </a:solidFill>
            </a:endParaRPr>
          </a:p>
          <a:p>
            <a:pPr lvl="1">
              <a:spcBef>
                <a:spcPts val="300"/>
              </a:spcBef>
              <a:spcAft>
                <a:spcPts val="300"/>
              </a:spcAft>
            </a:pPr>
            <a:r>
              <a:rPr lang="en-AU" b="1" kern="0" dirty="0">
                <a:solidFill>
                  <a:schemeClr val="tx1"/>
                </a:solidFill>
              </a:rPr>
              <a:t>Review of key indicators of success towards goals</a:t>
            </a:r>
          </a:p>
          <a:p>
            <a:pPr>
              <a:spcBef>
                <a:spcPts val="300"/>
              </a:spcBef>
              <a:spcAft>
                <a:spcPts val="300"/>
              </a:spcAft>
            </a:pPr>
            <a:r>
              <a:rPr lang="en-AU" sz="1400" kern="0" dirty="0">
                <a:solidFill>
                  <a:schemeClr val="accent5"/>
                </a:solidFill>
              </a:rPr>
              <a:t>You may want to ask questions such as:</a:t>
            </a:r>
          </a:p>
          <a:p>
            <a:pPr marL="342714" lvl="1" indent="-342714">
              <a:spcBef>
                <a:spcPts val="300"/>
              </a:spcBef>
              <a:spcAft>
                <a:spcPts val="300"/>
              </a:spcAft>
              <a:buFontTx/>
              <a:buChar char="•"/>
            </a:pPr>
            <a:r>
              <a:rPr lang="en-AU" kern="0" dirty="0">
                <a:solidFill>
                  <a:schemeClr val="accent5"/>
                </a:solidFill>
              </a:rPr>
              <a:t>Are the strategies that are being implemented moving the learner closer to achieving the goals?</a:t>
            </a:r>
          </a:p>
          <a:p>
            <a:pPr marL="342714" lvl="1" indent="-342714">
              <a:spcBef>
                <a:spcPts val="300"/>
              </a:spcBef>
              <a:spcAft>
                <a:spcPts val="300"/>
              </a:spcAft>
              <a:buFontTx/>
              <a:buChar char="•"/>
            </a:pPr>
            <a:r>
              <a:rPr lang="en-AU" kern="0" dirty="0">
                <a:solidFill>
                  <a:schemeClr val="accent5"/>
                </a:solidFill>
              </a:rPr>
              <a:t>Are the learner's goals still relevant to his/her needs?</a:t>
            </a:r>
          </a:p>
          <a:p>
            <a:pPr marL="342714" lvl="1" indent="-342714">
              <a:spcBef>
                <a:spcPts val="300"/>
              </a:spcBef>
              <a:spcAft>
                <a:spcPts val="300"/>
              </a:spcAft>
              <a:buFontTx/>
              <a:buChar char="•"/>
            </a:pPr>
            <a:r>
              <a:rPr lang="en-AU" kern="0" dirty="0">
                <a:solidFill>
                  <a:schemeClr val="accent5"/>
                </a:solidFill>
              </a:rPr>
              <a:t>Are there any additional needs that have since surfaced that may need to be addressed?</a:t>
            </a:r>
          </a:p>
          <a:p>
            <a:pPr marL="342714" lvl="1" indent="-342714">
              <a:spcBef>
                <a:spcPts val="300"/>
              </a:spcBef>
              <a:spcAft>
                <a:spcPts val="300"/>
              </a:spcAft>
              <a:buFontTx/>
              <a:buChar char="•"/>
            </a:pPr>
            <a:r>
              <a:rPr lang="en-AU" kern="0" dirty="0">
                <a:solidFill>
                  <a:schemeClr val="accent5"/>
                </a:solidFill>
              </a:rPr>
              <a:t>Have we achieved any of our goals?</a:t>
            </a:r>
          </a:p>
          <a:p>
            <a:pPr marL="342714" lvl="1" indent="-342714">
              <a:spcBef>
                <a:spcPts val="300"/>
              </a:spcBef>
              <a:spcAft>
                <a:spcPts val="300"/>
              </a:spcAft>
              <a:buFontTx/>
              <a:buChar char="•"/>
            </a:pPr>
            <a:endParaRPr lang="en-AU" sz="1200" kern="0" dirty="0"/>
          </a:p>
          <a:p>
            <a:pPr>
              <a:spcBef>
                <a:spcPts val="300"/>
              </a:spcBef>
              <a:spcAft>
                <a:spcPts val="300"/>
              </a:spcAft>
            </a:pPr>
            <a:endParaRPr lang="en-AU" sz="1200" kern="0" dirty="0"/>
          </a:p>
          <a:p>
            <a:pPr>
              <a:spcBef>
                <a:spcPts val="300"/>
              </a:spcBef>
              <a:spcAft>
                <a:spcPts val="300"/>
              </a:spcAft>
            </a:pPr>
            <a:endParaRPr lang="en-AU" sz="1200" kern="0" dirty="0"/>
          </a:p>
          <a:p>
            <a:endParaRPr lang="en-AU" sz="1200" kern="0" dirty="0"/>
          </a:p>
          <a:p>
            <a:endParaRPr lang="en-AU" dirty="0"/>
          </a:p>
        </p:txBody>
      </p:sp>
      <p:grpSp>
        <p:nvGrpSpPr>
          <p:cNvPr id="4" name="Group 3"/>
          <p:cNvGrpSpPr/>
          <p:nvPr/>
        </p:nvGrpSpPr>
        <p:grpSpPr>
          <a:xfrm>
            <a:off x="6303277" y="114558"/>
            <a:ext cx="2717948" cy="1736170"/>
            <a:chOff x="6427640" y="92422"/>
            <a:chExt cx="2717948" cy="1736170"/>
          </a:xfrm>
          <a:solidFill>
            <a:srgbClr val="0070C0"/>
          </a:solidFill>
        </p:grpSpPr>
        <p:pic>
          <p:nvPicPr>
            <p:cNvPr id="5" name="Picture 4"/>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6" name="Flowchart: Alternate Process 5"/>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7" name="Straight Arrow Connector 6"/>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Alternate Process 7"/>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9" name="Flowchart: Alternate Process 8"/>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0" name="Flowchart: Alternate Process 9"/>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1" name="Flowchart: Alternate Process 10"/>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grpSp>
        <p:nvGrpSpPr>
          <p:cNvPr id="12" name="Group 11"/>
          <p:cNvGrpSpPr/>
          <p:nvPr/>
        </p:nvGrpSpPr>
        <p:grpSpPr>
          <a:xfrm>
            <a:off x="5027254" y="2103140"/>
            <a:ext cx="4014329" cy="3565554"/>
            <a:chOff x="2519874" y="1048214"/>
            <a:chExt cx="5386341" cy="4380478"/>
          </a:xfrm>
        </p:grpSpPr>
        <p:sp>
          <p:nvSpPr>
            <p:cNvPr id="13" name="Freeform 12"/>
            <p:cNvSpPr/>
            <p:nvPr/>
          </p:nvSpPr>
          <p:spPr>
            <a:xfrm>
              <a:off x="2716089" y="2272557"/>
              <a:ext cx="1917507" cy="1917335"/>
            </a:xfrm>
            <a:custGeom>
              <a:avLst/>
              <a:gdLst>
                <a:gd name="connsiteX0" fmla="*/ 0 w 1917507"/>
                <a:gd name="connsiteY0" fmla="*/ 958668 h 1917335"/>
                <a:gd name="connsiteX1" fmla="*/ 958754 w 1917507"/>
                <a:gd name="connsiteY1" fmla="*/ 0 h 1917335"/>
                <a:gd name="connsiteX2" fmla="*/ 1917508 w 1917507"/>
                <a:gd name="connsiteY2" fmla="*/ 958668 h 1917335"/>
                <a:gd name="connsiteX3" fmla="*/ 958754 w 1917507"/>
                <a:gd name="connsiteY3" fmla="*/ 1917336 h 1917335"/>
                <a:gd name="connsiteX4" fmla="*/ 0 w 1917507"/>
                <a:gd name="connsiteY4" fmla="*/ 958668 h 1917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507" h="1917335">
                  <a:moveTo>
                    <a:pt x="0" y="958668"/>
                  </a:moveTo>
                  <a:cubicBezTo>
                    <a:pt x="0" y="429210"/>
                    <a:pt x="429249" y="0"/>
                    <a:pt x="958754" y="0"/>
                  </a:cubicBezTo>
                  <a:cubicBezTo>
                    <a:pt x="1488259" y="0"/>
                    <a:pt x="1917508" y="429210"/>
                    <a:pt x="1917508" y="958668"/>
                  </a:cubicBezTo>
                  <a:cubicBezTo>
                    <a:pt x="1917508" y="1488126"/>
                    <a:pt x="1488259" y="1917336"/>
                    <a:pt x="958754" y="1917336"/>
                  </a:cubicBezTo>
                  <a:cubicBezTo>
                    <a:pt x="429249" y="1917336"/>
                    <a:pt x="0" y="1488126"/>
                    <a:pt x="0" y="958668"/>
                  </a:cubicBezTo>
                  <a:close/>
                </a:path>
              </a:pathLst>
            </a:custGeom>
            <a:solidFill>
              <a:schemeClr val="tx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6000" tIns="216000" rIns="216000" bIns="216000" numCol="1" spcCol="1270" anchor="ctr" anchorCtr="0">
              <a:noAutofit/>
            </a:bodyPr>
            <a:lstStyle/>
            <a:p>
              <a:pPr lvl="0" algn="ctr" defTabSz="977900">
                <a:lnSpc>
                  <a:spcPct val="90000"/>
                </a:lnSpc>
                <a:spcBef>
                  <a:spcPct val="0"/>
                </a:spcBef>
                <a:spcAft>
                  <a:spcPct val="35000"/>
                </a:spcAft>
              </a:pPr>
              <a:r>
                <a:rPr lang="en-AU" sz="1600" dirty="0"/>
                <a:t>Actions &amp; Strategies</a:t>
              </a:r>
              <a:endParaRPr lang="en-AU" sz="1600" kern="1200" dirty="0"/>
            </a:p>
          </p:txBody>
        </p:sp>
        <p:sp>
          <p:nvSpPr>
            <p:cNvPr id="14" name="Block Arc 13"/>
            <p:cNvSpPr/>
            <p:nvPr/>
          </p:nvSpPr>
          <p:spPr>
            <a:xfrm>
              <a:off x="2519874" y="1206349"/>
              <a:ext cx="3072474" cy="3713332"/>
            </a:xfrm>
            <a:prstGeom prst="blockArc">
              <a:avLst>
                <a:gd name="adj1" fmla="val 16509444"/>
                <a:gd name="adj2" fmla="val 5088054"/>
                <a:gd name="adj3" fmla="val 5240"/>
              </a:avLst>
            </a:prstGeom>
            <a:solidFill>
              <a:schemeClr val="tx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14"/>
            <p:cNvSpPr/>
            <p:nvPr/>
          </p:nvSpPr>
          <p:spPr>
            <a:xfrm>
              <a:off x="4120159" y="1048214"/>
              <a:ext cx="1027436" cy="1027222"/>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5225849" y="1061355"/>
              <a:ext cx="2131439" cy="994368"/>
            </a:xfrm>
            <a:custGeom>
              <a:avLst/>
              <a:gdLst>
                <a:gd name="connsiteX0" fmla="*/ 0 w 1375358"/>
                <a:gd name="connsiteY0" fmla="*/ 0 h 994368"/>
                <a:gd name="connsiteX1" fmla="*/ 1375358 w 1375358"/>
                <a:gd name="connsiteY1" fmla="*/ 0 h 994368"/>
                <a:gd name="connsiteX2" fmla="*/ 1375358 w 1375358"/>
                <a:gd name="connsiteY2" fmla="*/ 994368 h 994368"/>
                <a:gd name="connsiteX3" fmla="*/ 0 w 1375358"/>
                <a:gd name="connsiteY3" fmla="*/ 994368 h 994368"/>
                <a:gd name="connsiteX4" fmla="*/ 0 w 1375358"/>
                <a:gd name="connsiteY4" fmla="*/ 0 h 99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358" h="994368">
                  <a:moveTo>
                    <a:pt x="0" y="0"/>
                  </a:moveTo>
                  <a:lnTo>
                    <a:pt x="1375358" y="0"/>
                  </a:lnTo>
                  <a:lnTo>
                    <a:pt x="1375358" y="994368"/>
                  </a:lnTo>
                  <a:lnTo>
                    <a:pt x="0" y="994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AU" sz="1400" b="1" kern="1200" dirty="0"/>
                <a:t>Has it been completed?</a:t>
              </a:r>
            </a:p>
          </p:txBody>
        </p:sp>
        <p:sp>
          <p:nvSpPr>
            <p:cNvPr id="17" name="Oval 16"/>
            <p:cNvSpPr/>
            <p:nvPr/>
          </p:nvSpPr>
          <p:spPr>
            <a:xfrm>
              <a:off x="4879055" y="2674621"/>
              <a:ext cx="1027436" cy="1027222"/>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5981931" y="2692582"/>
              <a:ext cx="1924284" cy="994368"/>
            </a:xfrm>
            <a:custGeom>
              <a:avLst/>
              <a:gdLst>
                <a:gd name="connsiteX0" fmla="*/ 0 w 1375358"/>
                <a:gd name="connsiteY0" fmla="*/ 0 h 994368"/>
                <a:gd name="connsiteX1" fmla="*/ 1375358 w 1375358"/>
                <a:gd name="connsiteY1" fmla="*/ 0 h 994368"/>
                <a:gd name="connsiteX2" fmla="*/ 1375358 w 1375358"/>
                <a:gd name="connsiteY2" fmla="*/ 994368 h 994368"/>
                <a:gd name="connsiteX3" fmla="*/ 0 w 1375358"/>
                <a:gd name="connsiteY3" fmla="*/ 994368 h 994368"/>
                <a:gd name="connsiteX4" fmla="*/ 0 w 1375358"/>
                <a:gd name="connsiteY4" fmla="*/ 0 h 99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358" h="994368">
                  <a:moveTo>
                    <a:pt x="0" y="0"/>
                  </a:moveTo>
                  <a:lnTo>
                    <a:pt x="1375358" y="0"/>
                  </a:lnTo>
                  <a:lnTo>
                    <a:pt x="1375358" y="994368"/>
                  </a:lnTo>
                  <a:lnTo>
                    <a:pt x="0" y="994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AU" sz="1400" b="1" kern="1200" dirty="0"/>
                <a:t>What’s working well?</a:t>
              </a:r>
            </a:p>
          </p:txBody>
        </p:sp>
        <p:sp>
          <p:nvSpPr>
            <p:cNvPr id="19" name="Oval 18"/>
            <p:cNvSpPr/>
            <p:nvPr/>
          </p:nvSpPr>
          <p:spPr>
            <a:xfrm>
              <a:off x="4120159" y="4401470"/>
              <a:ext cx="1027436" cy="1027222"/>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0" name="Freeform 19"/>
            <p:cNvSpPr/>
            <p:nvPr/>
          </p:nvSpPr>
          <p:spPr>
            <a:xfrm>
              <a:off x="5225850" y="4422496"/>
              <a:ext cx="2345828" cy="994368"/>
            </a:xfrm>
            <a:custGeom>
              <a:avLst/>
              <a:gdLst>
                <a:gd name="connsiteX0" fmla="*/ 0 w 1375358"/>
                <a:gd name="connsiteY0" fmla="*/ 0 h 994368"/>
                <a:gd name="connsiteX1" fmla="*/ 1375358 w 1375358"/>
                <a:gd name="connsiteY1" fmla="*/ 0 h 994368"/>
                <a:gd name="connsiteX2" fmla="*/ 1375358 w 1375358"/>
                <a:gd name="connsiteY2" fmla="*/ 994368 h 994368"/>
                <a:gd name="connsiteX3" fmla="*/ 0 w 1375358"/>
                <a:gd name="connsiteY3" fmla="*/ 994368 h 994368"/>
                <a:gd name="connsiteX4" fmla="*/ 0 w 1375358"/>
                <a:gd name="connsiteY4" fmla="*/ 0 h 99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358" h="994368">
                  <a:moveTo>
                    <a:pt x="0" y="0"/>
                  </a:moveTo>
                  <a:lnTo>
                    <a:pt x="1375358" y="0"/>
                  </a:lnTo>
                  <a:lnTo>
                    <a:pt x="1375358" y="994368"/>
                  </a:lnTo>
                  <a:lnTo>
                    <a:pt x="0" y="994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AU" sz="1400" b="1" kern="1200" dirty="0"/>
                <a:t>Do we need a new strategy?</a:t>
              </a:r>
            </a:p>
          </p:txBody>
        </p:sp>
      </p:grpSp>
    </p:spTree>
    <p:extLst>
      <p:ext uri="{BB962C8B-B14F-4D97-AF65-F5344CB8AC3E}">
        <p14:creationId xmlns:p14="http://schemas.microsoft.com/office/powerpoint/2010/main" val="209160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5885563" cy="788333"/>
          </a:xfrm>
        </p:spPr>
        <p:txBody>
          <a:bodyPr>
            <a:normAutofit/>
          </a:bodyPr>
          <a:lstStyle/>
          <a:p>
            <a:r>
              <a:rPr lang="en-AU" sz="2000" dirty="0"/>
              <a:t>Assessing and evaluating progress against the learner’s plan </a:t>
            </a:r>
          </a:p>
        </p:txBody>
      </p:sp>
      <p:sp>
        <p:nvSpPr>
          <p:cNvPr id="3" name="Content Placeholder 2"/>
          <p:cNvSpPr>
            <a:spLocks noGrp="1"/>
          </p:cNvSpPr>
          <p:nvPr>
            <p:ph idx="1"/>
          </p:nvPr>
        </p:nvSpPr>
        <p:spPr>
          <a:xfrm>
            <a:off x="323851" y="1191208"/>
            <a:ext cx="6130112" cy="935304"/>
          </a:xfrm>
        </p:spPr>
        <p:txBody>
          <a:bodyPr>
            <a:normAutofit/>
          </a:bodyPr>
          <a:lstStyle/>
          <a:p>
            <a:pPr>
              <a:spcBef>
                <a:spcPts val="300"/>
              </a:spcBef>
              <a:spcAft>
                <a:spcPts val="300"/>
              </a:spcAft>
            </a:pPr>
            <a:r>
              <a:rPr lang="en-AU" sz="1600" b="1" dirty="0"/>
              <a:t>The Individual Education Plan should be used to determine, track and evaluate the strategies and actions planned to support the learner’s goals against the agreed timelines.</a:t>
            </a:r>
          </a:p>
        </p:txBody>
      </p:sp>
      <p:grpSp>
        <p:nvGrpSpPr>
          <p:cNvPr id="5" name="Group 4">
            <a:extLst>
              <a:ext uri="{FF2B5EF4-FFF2-40B4-BE49-F238E27FC236}">
                <a16:creationId xmlns:a16="http://schemas.microsoft.com/office/drawing/2014/main" id="{2F9FEFF6-CD1F-41B1-A38B-383514B62093}"/>
              </a:ext>
            </a:extLst>
          </p:cNvPr>
          <p:cNvGrpSpPr/>
          <p:nvPr/>
        </p:nvGrpSpPr>
        <p:grpSpPr>
          <a:xfrm>
            <a:off x="6303277" y="114558"/>
            <a:ext cx="2717948" cy="1736170"/>
            <a:chOff x="6427640" y="92422"/>
            <a:chExt cx="2717948" cy="1736170"/>
          </a:xfrm>
          <a:solidFill>
            <a:srgbClr val="0070C0"/>
          </a:solidFill>
        </p:grpSpPr>
        <p:pic>
          <p:nvPicPr>
            <p:cNvPr id="6" name="Picture 5">
              <a:extLst>
                <a:ext uri="{FF2B5EF4-FFF2-40B4-BE49-F238E27FC236}">
                  <a16:creationId xmlns:a16="http://schemas.microsoft.com/office/drawing/2014/main" id="{101BABFB-013E-4EC0-8306-C0EADFE743D9}"/>
                </a:ext>
              </a:extLst>
            </p:cNvPr>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6471603" y="92422"/>
              <a:ext cx="2673985" cy="1731010"/>
            </a:xfrm>
            <a:prstGeom prst="rect">
              <a:avLst/>
            </a:prstGeom>
            <a:grpFill/>
            <a:ln>
              <a:noFill/>
            </a:ln>
            <a:extLst/>
          </p:spPr>
        </p:pic>
        <p:sp>
          <p:nvSpPr>
            <p:cNvPr id="7" name="Flowchart: Alternate Process 6">
              <a:extLst>
                <a:ext uri="{FF2B5EF4-FFF2-40B4-BE49-F238E27FC236}">
                  <a16:creationId xmlns:a16="http://schemas.microsoft.com/office/drawing/2014/main" id="{0966E791-ADEE-45B9-A1D4-013EBD71AFD4}"/>
                </a:ext>
              </a:extLst>
            </p:cNvPr>
            <p:cNvSpPr/>
            <p:nvPr/>
          </p:nvSpPr>
          <p:spPr>
            <a:xfrm>
              <a:off x="8014634" y="765204"/>
              <a:ext cx="720000" cy="360000"/>
            </a:xfrm>
            <a:prstGeom prst="flowChartAlternateProcess">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8" name="Straight Arrow Connector 7">
              <a:extLst>
                <a:ext uri="{FF2B5EF4-FFF2-40B4-BE49-F238E27FC236}">
                  <a16:creationId xmlns:a16="http://schemas.microsoft.com/office/drawing/2014/main" id="{379FF937-FCD6-4108-BAFF-6F957AA78CDD}"/>
                </a:ext>
              </a:extLst>
            </p:cNvPr>
            <p:cNvCxnSpPr/>
            <p:nvPr/>
          </p:nvCxnSpPr>
          <p:spPr>
            <a:xfrm flipV="1">
              <a:off x="8473684" y="1220825"/>
              <a:ext cx="0" cy="450215"/>
            </a:xfrm>
            <a:prstGeom prst="straightConnector1">
              <a:avLst/>
            </a:prstGeom>
            <a:grpFill/>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Alternate Process 8">
              <a:extLst>
                <a:ext uri="{FF2B5EF4-FFF2-40B4-BE49-F238E27FC236}">
                  <a16:creationId xmlns:a16="http://schemas.microsoft.com/office/drawing/2014/main" id="{2656B8D5-6F04-46A8-BBDE-1FE4434F5E45}"/>
                </a:ext>
              </a:extLst>
            </p:cNvPr>
            <p:cNvSpPr/>
            <p:nvPr/>
          </p:nvSpPr>
          <p:spPr>
            <a:xfrm>
              <a:off x="7227961" y="105339"/>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10" name="Flowchart: Alternate Process 9">
              <a:extLst>
                <a:ext uri="{FF2B5EF4-FFF2-40B4-BE49-F238E27FC236}">
                  <a16:creationId xmlns:a16="http://schemas.microsoft.com/office/drawing/2014/main" id="{9E029C79-514D-4FD6-A853-1A1149DF406B}"/>
                </a:ext>
              </a:extLst>
            </p:cNvPr>
            <p:cNvSpPr/>
            <p:nvPr/>
          </p:nvSpPr>
          <p:spPr>
            <a:xfrm>
              <a:off x="7257529" y="146859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11" name="Flowchart: Alternate Process 10">
              <a:extLst>
                <a:ext uri="{FF2B5EF4-FFF2-40B4-BE49-F238E27FC236}">
                  <a16:creationId xmlns:a16="http://schemas.microsoft.com/office/drawing/2014/main" id="{6C599EEE-BE07-47CB-814E-82440D97AAC6}"/>
                </a:ext>
              </a:extLst>
            </p:cNvPr>
            <p:cNvSpPr/>
            <p:nvPr/>
          </p:nvSpPr>
          <p:spPr>
            <a:xfrm>
              <a:off x="6427640" y="773682"/>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12" name="Flowchart: Alternate Process 11">
              <a:extLst>
                <a:ext uri="{FF2B5EF4-FFF2-40B4-BE49-F238E27FC236}">
                  <a16:creationId xmlns:a16="http://schemas.microsoft.com/office/drawing/2014/main" id="{5EAA47FA-EEB1-41A7-A722-6E9523F65548}"/>
                </a:ext>
              </a:extLst>
            </p:cNvPr>
            <p:cNvSpPr/>
            <p:nvPr/>
          </p:nvSpPr>
          <p:spPr>
            <a:xfrm>
              <a:off x="8411210" y="262288"/>
              <a:ext cx="720000" cy="360000"/>
            </a:xfrm>
            <a:prstGeom prst="flowChartAlternateProcess">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
        <p:nvSpPr>
          <p:cNvPr id="13" name="TextBox 12">
            <a:extLst>
              <a:ext uri="{FF2B5EF4-FFF2-40B4-BE49-F238E27FC236}">
                <a16:creationId xmlns:a16="http://schemas.microsoft.com/office/drawing/2014/main" id="{B35A83E0-6755-4A7D-A946-40D833C0A6F9}"/>
              </a:ext>
            </a:extLst>
          </p:cNvPr>
          <p:cNvSpPr txBox="1"/>
          <p:nvPr/>
        </p:nvSpPr>
        <p:spPr>
          <a:xfrm>
            <a:off x="238000" y="2557898"/>
            <a:ext cx="8048847" cy="1792798"/>
          </a:xfrm>
          <a:prstGeom prst="rect">
            <a:avLst/>
          </a:prstGeom>
          <a:noFill/>
        </p:spPr>
        <p:txBody>
          <a:bodyPr wrap="square" rtlCol="0">
            <a:spAutoFit/>
          </a:bodyPr>
          <a:lstStyle/>
          <a:p>
            <a:pPr marL="0" lvl="1">
              <a:spcBef>
                <a:spcPts val="300"/>
              </a:spcBef>
              <a:spcAft>
                <a:spcPts val="300"/>
              </a:spcAft>
            </a:pPr>
            <a:r>
              <a:rPr lang="en-AU" sz="1600" dirty="0">
                <a:solidFill>
                  <a:srgbClr val="53565A"/>
                </a:solidFill>
              </a:rPr>
              <a:t>Meaningful discussions about the impact of the strategies and actions will provide constructive feedback within the team.</a:t>
            </a:r>
          </a:p>
          <a:p>
            <a:pPr>
              <a:spcBef>
                <a:spcPts val="300"/>
              </a:spcBef>
              <a:spcAft>
                <a:spcPts val="300"/>
              </a:spcAft>
            </a:pPr>
            <a:endParaRPr lang="en-AU" sz="1600" dirty="0">
              <a:solidFill>
                <a:srgbClr val="53565A"/>
              </a:solidFill>
            </a:endParaRPr>
          </a:p>
          <a:p>
            <a:pPr marL="0" lvl="1">
              <a:spcBef>
                <a:spcPts val="300"/>
              </a:spcBef>
              <a:spcAft>
                <a:spcPts val="300"/>
              </a:spcAft>
            </a:pPr>
            <a:r>
              <a:rPr lang="en-AU" sz="1600" dirty="0">
                <a:solidFill>
                  <a:srgbClr val="53565A"/>
                </a:solidFill>
              </a:rPr>
              <a:t>From this, the team can make a decision on the effectiveness of current strategies and what the next steps should be. </a:t>
            </a:r>
          </a:p>
          <a:p>
            <a:endParaRPr lang="en-AU" dirty="0"/>
          </a:p>
        </p:txBody>
      </p:sp>
    </p:spTree>
    <p:extLst>
      <p:ext uri="{BB962C8B-B14F-4D97-AF65-F5344CB8AC3E}">
        <p14:creationId xmlns:p14="http://schemas.microsoft.com/office/powerpoint/2010/main" val="264476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457210"/>
          </a:xfrm>
        </p:spPr>
        <p:txBody>
          <a:bodyPr>
            <a:normAutofit/>
          </a:bodyPr>
          <a:lstStyle/>
          <a:p>
            <a:r>
              <a:rPr lang="en-AU" sz="2000" dirty="0"/>
              <a:t>Assessing and evaluating progress against the learner’s plan </a:t>
            </a:r>
          </a:p>
        </p:txBody>
      </p:sp>
      <p:sp>
        <p:nvSpPr>
          <p:cNvPr id="3" name="Content Placeholder 2"/>
          <p:cNvSpPr>
            <a:spLocks noGrp="1"/>
          </p:cNvSpPr>
          <p:nvPr>
            <p:ph idx="1"/>
          </p:nvPr>
        </p:nvSpPr>
        <p:spPr>
          <a:xfrm>
            <a:off x="323851" y="955964"/>
            <a:ext cx="8461374" cy="5173374"/>
          </a:xfrm>
        </p:spPr>
        <p:txBody>
          <a:bodyPr/>
          <a:lstStyle/>
          <a:p>
            <a:pPr>
              <a:spcBef>
                <a:spcPts val="300"/>
              </a:spcBef>
              <a:spcAft>
                <a:spcPts val="300"/>
              </a:spcAft>
            </a:pPr>
            <a:r>
              <a:rPr lang="en-AU" sz="1600" b="1" dirty="0"/>
              <a:t>The learner, team and Lead Professional will need to regularly make changes to the initial plan. </a:t>
            </a:r>
          </a:p>
          <a:p>
            <a:pPr>
              <a:spcBef>
                <a:spcPts val="300"/>
              </a:spcBef>
              <a:spcAft>
                <a:spcPts val="300"/>
              </a:spcAft>
            </a:pPr>
            <a:r>
              <a:rPr lang="en-AU" sz="1400" dirty="0">
                <a:solidFill>
                  <a:schemeClr val="accent5"/>
                </a:solidFill>
              </a:rPr>
              <a:t>The Lead Professional will help the learner, family and team members respond to changes in circumstances (such as changing needs, additional needs, unsuccessful strategies, achievement of goals, the need for new aspirations).</a:t>
            </a:r>
          </a:p>
          <a:p>
            <a:pPr>
              <a:spcBef>
                <a:spcPts val="300"/>
              </a:spcBef>
              <a:spcAft>
                <a:spcPts val="300"/>
              </a:spcAft>
            </a:pPr>
            <a:r>
              <a:rPr lang="en-AU" sz="1400" dirty="0">
                <a:solidFill>
                  <a:schemeClr val="accent5"/>
                </a:solidFill>
              </a:rPr>
              <a:t>Depending on the situation, other phases may need to be revisited. This will be determined by the team’s perception of success. </a:t>
            </a:r>
          </a:p>
          <a:p>
            <a:pPr>
              <a:spcBef>
                <a:spcPts val="300"/>
              </a:spcBef>
              <a:spcAft>
                <a:spcPts val="300"/>
              </a:spcAft>
            </a:pPr>
            <a:r>
              <a:rPr lang="en-AU" sz="1400" dirty="0">
                <a:solidFill>
                  <a:schemeClr val="accent5"/>
                </a:solidFill>
              </a:rPr>
              <a:t>The following table describes some of the issues that may be faced during implementation, their potential causes and possible solutions:</a:t>
            </a:r>
          </a:p>
          <a:p>
            <a:pPr>
              <a:spcBef>
                <a:spcPts val="300"/>
              </a:spcBef>
              <a:spcAft>
                <a:spcPts val="300"/>
              </a:spcAft>
            </a:pPr>
            <a:endParaRPr lang="en-AU" sz="1400" dirty="0">
              <a:solidFill>
                <a:schemeClr val="accent5"/>
              </a:solidFill>
            </a:endParaRPr>
          </a:p>
          <a:p>
            <a:pPr>
              <a:spcBef>
                <a:spcPts val="300"/>
              </a:spcBef>
              <a:spcAft>
                <a:spcPts val="300"/>
              </a:spcAft>
            </a:pPr>
            <a:endParaRPr lang="en-AU" sz="1400" dirty="0">
              <a:solidFill>
                <a:schemeClr val="accent5"/>
              </a:solidFill>
            </a:endParaRPr>
          </a:p>
        </p:txBody>
      </p:sp>
      <p:pic>
        <p:nvPicPr>
          <p:cNvPr id="4" name="Picture 3"/>
          <p:cNvPicPr>
            <a:picLocks noChangeAspect="1"/>
          </p:cNvPicPr>
          <p:nvPr/>
        </p:nvPicPr>
        <p:blipFill>
          <a:blip r:embed="rId2"/>
          <a:stretch>
            <a:fillRect/>
          </a:stretch>
        </p:blipFill>
        <p:spPr>
          <a:xfrm>
            <a:off x="323851" y="3429000"/>
            <a:ext cx="8327858" cy="2426418"/>
          </a:xfrm>
          <a:prstGeom prst="rect">
            <a:avLst/>
          </a:prstGeom>
        </p:spPr>
      </p:pic>
    </p:spTree>
    <p:extLst>
      <p:ext uri="{BB962C8B-B14F-4D97-AF65-F5344CB8AC3E}">
        <p14:creationId xmlns:p14="http://schemas.microsoft.com/office/powerpoint/2010/main" val="2961333918"/>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04577-5338-46B6-A6D6-3C1C626D2D9F}"/>
</file>

<file path=customXml/itemProps2.xml><?xml version="1.0" encoding="utf-8"?>
<ds:datastoreItem xmlns:ds="http://schemas.openxmlformats.org/officeDocument/2006/customXml" ds:itemID="{F97B1324-A69B-4756-BD6F-542FACFB5529}">
  <ds:schemaRef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3A17AAFD-F2CA-4C74-B9A7-364DFB6A43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State mm</Template>
  <TotalTime>2077</TotalTime>
  <Words>1391</Words>
  <Application>Microsoft Office PowerPoint</Application>
  <PresentationFormat>On-screen Show (4:3)</PresentationFormat>
  <Paragraphs>174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.AppleSystemUIFont</vt:lpstr>
      <vt:lpstr>Arial</vt:lpstr>
      <vt:lpstr>Calibri</vt:lpstr>
      <vt:lpstr>Courier New</vt:lpstr>
      <vt:lpstr>Office Theme</vt:lpstr>
      <vt:lpstr>PowerPoint Presentation</vt:lpstr>
      <vt:lpstr> </vt:lpstr>
      <vt:lpstr>Overview of the Monitor &amp; Evaluate phase    </vt:lpstr>
      <vt:lpstr>Conducting progress review meetings </vt:lpstr>
      <vt:lpstr>Conducting progress review meetings  The Lead Professional will schedule team meetings to review progress on actions agreed to in the plan. </vt:lpstr>
      <vt:lpstr>Conducting progress review meetings</vt:lpstr>
      <vt:lpstr>Assessing and evaluating progress against the  learner’s plan </vt:lpstr>
      <vt:lpstr>Assessing and evaluating progress against the learner’s plan </vt:lpstr>
      <vt:lpstr>Assessing and evaluating progress against the learner’s plan </vt:lpstr>
      <vt:lpstr>Making changes to the learner’s plan   The plan should be updated to reflect changes discussed and agreed in the review meetings. </vt:lpstr>
      <vt:lpstr>Maintaining relationships and stakeholder buy-in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220</cp:revision>
  <dcterms:created xsi:type="dcterms:W3CDTF">2017-08-18T01:53:25Z</dcterms:created>
  <dcterms:modified xsi:type="dcterms:W3CDTF">2019-11-02T04:04:53Z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