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
  </p:notesMasterIdLst>
  <p:sldIdLst>
    <p:sldId id="290" r:id="rId5"/>
    <p:sldId id="258" r:id="rId6"/>
    <p:sldId id="287" r:id="rId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06"/>
    <p:restoredTop sz="94674"/>
  </p:normalViewPr>
  <p:slideViewPr>
    <p:cSldViewPr snapToGrid="0" snapToObjects="1" showGuides="1">
      <p:cViewPr varScale="1">
        <p:scale>
          <a:sx n="64" d="100"/>
          <a:sy n="64" d="100"/>
        </p:scale>
        <p:origin x="1488"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DB6F6F-BF66-B147-B528-34B96D2910EC}" type="datetimeFigureOut">
              <a:rPr lang="en-US" smtClean="0"/>
              <a:t>11/1/2019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0753"/>
            <a:ext cx="9144000" cy="4572118"/>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9756"/>
            <a:ext cx="9144000" cy="1481069"/>
          </a:xfrm>
          <a:prstGeom prst="rect">
            <a:avLst/>
          </a:prstGeom>
        </p:spPr>
      </p:pic>
      <p:sp>
        <p:nvSpPr>
          <p:cNvPr id="12" name="Rectangle 11"/>
          <p:cNvSpPr/>
          <p:nvPr userDrawn="1"/>
        </p:nvSpPr>
        <p:spPr>
          <a:xfrm>
            <a:off x="0" y="6062870"/>
            <a:ext cx="9144000" cy="79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23850" y="370045"/>
            <a:ext cx="8461375" cy="790418"/>
          </a:xfrm>
        </p:spPr>
        <p:txBody>
          <a:bodyPr anchor="t">
            <a:normAutofit/>
          </a:bodyPr>
          <a:lstStyle>
            <a:lvl1pPr algn="l">
              <a:defRPr sz="2200"/>
            </a:lvl1pPr>
          </a:lstStyle>
          <a:p>
            <a:r>
              <a:rPr lang="en-US" dirty="0"/>
              <a:t>CLICK TO EDIT MASTER TITLE STYLE</a:t>
            </a:r>
          </a:p>
        </p:txBody>
      </p:sp>
      <p:pic>
        <p:nvPicPr>
          <p:cNvPr id="4" name="Picture 3">
            <a:extLst>
              <a:ext uri="{FF2B5EF4-FFF2-40B4-BE49-F238E27FC236}">
                <a16:creationId xmlns:a16="http://schemas.microsoft.com/office/drawing/2014/main" id="{3623F561-4D0C-A043-8F6E-663F20E92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527019"/>
            <a:ext cx="2514600" cy="5334000"/>
          </a:xfrm>
          <a:prstGeom prst="rect">
            <a:avLst/>
          </a:prstGeom>
        </p:spPr>
      </p:pic>
      <p:sp>
        <p:nvSpPr>
          <p:cNvPr id="13" name="Rectangle 12">
            <a:extLst>
              <a:ext uri="{FF2B5EF4-FFF2-40B4-BE49-F238E27FC236}">
                <a16:creationId xmlns:a16="http://schemas.microsoft.com/office/drawing/2014/main" id="{ABD5F51F-DE47-694A-B11A-F126108BDE66}"/>
              </a:ext>
            </a:extLst>
          </p:cNvPr>
          <p:cNvSpPr/>
          <p:nvPr userDrawn="1"/>
        </p:nvSpPr>
        <p:spPr>
          <a:xfrm>
            <a:off x="4941358" y="1977406"/>
            <a:ext cx="3843867" cy="359858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50" b="1" kern="1200" dirty="0">
                <a:solidFill>
                  <a:schemeClr val="tx1"/>
                </a:solidFill>
                <a:effectLst/>
                <a:latin typeface="+mn-lt"/>
                <a:ea typeface="+mn-ea"/>
                <a:cs typeface="+mn-cs"/>
              </a:rPr>
              <a:t>INSTRUCTIONS ONLY (DELETE WHEN READ)</a:t>
            </a:r>
            <a:endParaRPr lang="en-AU" sz="1250" kern="1200" dirty="0">
              <a:solidFill>
                <a:schemeClr val="tx1"/>
              </a:solidFill>
              <a:effectLst/>
              <a:latin typeface="+mn-lt"/>
              <a:ea typeface="+mn-ea"/>
              <a:cs typeface="+mn-cs"/>
            </a:endParaRPr>
          </a:p>
          <a:p>
            <a:pPr>
              <a:lnSpc>
                <a:spcPct val="150000"/>
              </a:lnSpc>
            </a:pPr>
            <a:r>
              <a:rPr lang="en-US" sz="1200" dirty="0">
                <a:solidFill>
                  <a:schemeClr val="bg2">
                    <a:lumMod val="10000"/>
                  </a:schemeClr>
                </a:solidFill>
              </a:rPr>
              <a:t>To update image, click VIEW in the menu at top, then SLIDE MASTER, You will then be able to right click the image and choose ‘Change Image…’</a:t>
            </a:r>
          </a:p>
          <a:p>
            <a:endParaRPr lang="en-GB" sz="1200" b="1" kern="1200" dirty="0">
              <a:solidFill>
                <a:schemeClr val="tx2"/>
              </a:solidFill>
              <a:effectLst/>
              <a:latin typeface="+mn-lt"/>
              <a:ea typeface="+mn-ea"/>
              <a:cs typeface="+mn-cs"/>
            </a:endParaRPr>
          </a:p>
          <a:p>
            <a:r>
              <a:rPr lang="en-GB" sz="1200" b="1" kern="1200" dirty="0">
                <a:solidFill>
                  <a:schemeClr val="tx2"/>
                </a:solidFill>
                <a:effectLst/>
                <a:latin typeface="+mn-lt"/>
                <a:ea typeface="+mn-ea"/>
                <a:cs typeface="+mn-cs"/>
              </a:rPr>
              <a:t>IMAGE ATTRIBUTION</a:t>
            </a:r>
            <a:endParaRPr lang="en-AU" sz="1200" b="1" kern="1200" dirty="0">
              <a:solidFill>
                <a:schemeClr val="tx2"/>
              </a:solidFill>
              <a:effectLst/>
              <a:latin typeface="+mn-lt"/>
              <a:ea typeface="+mn-ea"/>
              <a:cs typeface="+mn-cs"/>
            </a:endParaRPr>
          </a:p>
          <a:p>
            <a:pPr>
              <a:lnSpc>
                <a:spcPct val="150000"/>
              </a:lnSpc>
            </a:pPr>
            <a:r>
              <a:rPr lang="en-GB" sz="1200" kern="1200" dirty="0">
                <a:solidFill>
                  <a:schemeClr val="tx2"/>
                </a:solidFill>
                <a:effectLst/>
                <a:latin typeface="+mn-lt"/>
                <a:ea typeface="+mn-ea"/>
                <a:cs typeface="+mn-cs"/>
              </a:rPr>
              <a:t>Third party images, other than those licenced through the Department’s image management system, should be attributed as close to the work as possible. Attribution should include the work’s title, the name of the creator/owner, the source, and note the terms under which it was copied (for example ‘used with permission’ or ‘licensed under CC BY’).</a:t>
            </a:r>
            <a:endParaRPr lang="en-AU" sz="12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userDrawn="1">
          <p15:clr>
            <a:srgbClr val="FBAE40"/>
          </p15:clr>
        </p15:guide>
        <p15:guide id="2" pos="39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9724" y="0"/>
            <a:ext cx="6264275" cy="6858000"/>
          </a:xfrm>
          <a:prstGeom prst="rect">
            <a:avLst/>
          </a:prstGeom>
        </p:spPr>
      </p:pic>
      <p:pic>
        <p:nvPicPr>
          <p:cNvPr id="2" name="Picture 1"/>
          <p:cNvPicPr>
            <a:picLocks noChangeAspect="1"/>
          </p:cNvPicPr>
          <p:nvPr userDrawn="1"/>
        </p:nvPicPr>
        <p:blipFill>
          <a:blip r:embed="rId3"/>
          <a:stretch>
            <a:fillRect/>
          </a:stretch>
        </p:blipFill>
        <p:spPr>
          <a:xfrm>
            <a:off x="1" y="1090"/>
            <a:ext cx="6669222" cy="685691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
        <p:nvSpPr>
          <p:cNvPr id="12" name="Rectangle 11"/>
          <p:cNvSpPr/>
          <p:nvPr userDrawn="1"/>
        </p:nvSpPr>
        <p:spPr>
          <a:xfrm>
            <a:off x="6360459" y="318486"/>
            <a:ext cx="2419926" cy="20387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chemeClr val="bg2">
                    <a:lumMod val="10000"/>
                  </a:schemeClr>
                </a:solidFill>
              </a:rPr>
              <a:t>To update image, </a:t>
            </a:r>
          </a:p>
          <a:p>
            <a:pPr>
              <a:lnSpc>
                <a:spcPct val="150000"/>
              </a:lnSpc>
            </a:pPr>
            <a:r>
              <a:rPr lang="en-US" sz="1400" dirty="0">
                <a:solidFill>
                  <a:schemeClr val="bg2">
                    <a:lumMod val="10000"/>
                  </a:schemeClr>
                </a:solidFill>
              </a:rPr>
              <a:t>Click VIEW in the menu at top, then SLIDE MASTER, You will then be able to right click the image and choose ‘Change Image…’</a:t>
            </a:r>
          </a:p>
        </p:txBody>
      </p:sp>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6103"/>
      </p:ext>
    </p:extLst>
  </p:cSld>
  <p:clrMapOvr>
    <a:masterClrMapping/>
  </p:clrMapOvr>
  <p:extLst mod="1">
    <p:ext uri="{DCECCB84-F9BA-43D5-87BE-67443E8EF086}">
      <p15:sldGuideLst xmlns:p15="http://schemas.microsoft.com/office/powerpoint/2012/main">
        <p15:guide id="1" orient="horz" pos="16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8752" y="0"/>
            <a:ext cx="2365248" cy="498652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9289" y="6312688"/>
            <a:ext cx="2425936"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3850" y="6315262"/>
            <a:ext cx="2451549" cy="360000"/>
          </a:xfrm>
          <a:prstGeom prst="rect">
            <a:avLst/>
          </a:prstGeom>
        </p:spPr>
      </p:pic>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1587" userDrawn="1">
          <p15:clr>
            <a:srgbClr val="F26B43"/>
          </p15:clr>
        </p15:guide>
        <p15:guide id="3" pos="1360" userDrawn="1">
          <p15:clr>
            <a:srgbClr val="F26B43"/>
          </p15:clr>
        </p15:guide>
        <p15:guide id="4" pos="2971" userDrawn="1">
          <p15:clr>
            <a:srgbClr val="F26B43"/>
          </p15:clr>
        </p15:guide>
        <p15:guide id="5" pos="2744" userDrawn="1">
          <p15:clr>
            <a:srgbClr val="F26B43"/>
          </p15:clr>
        </p15:guide>
        <p15:guide id="6" pos="5534" userDrawn="1">
          <p15:clr>
            <a:srgbClr val="F26B43"/>
          </p15:clr>
        </p15:guide>
        <p15:guide id="7" orient="horz" pos="232" userDrawn="1">
          <p15:clr>
            <a:srgbClr val="F26B43"/>
          </p15:clr>
        </p15:guide>
        <p15:guide id="8" pos="4377" userDrawn="1">
          <p15:clr>
            <a:srgbClr val="F26B43"/>
          </p15:clr>
        </p15:guide>
        <p15:guide id="9" pos="4127" userDrawn="1">
          <p15:clr>
            <a:srgbClr val="F26B43"/>
          </p15:clr>
        </p15:guide>
        <p15:guide id="10" pos="1814" userDrawn="1">
          <p15:clr>
            <a:srgbClr val="F26B43"/>
          </p15:clr>
        </p15:guide>
        <p15:guide id="11" pos="204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852" y="1520824"/>
            <a:ext cx="7709805" cy="895805"/>
          </a:xfrm>
        </p:spPr>
        <p:txBody>
          <a:bodyPr>
            <a:normAutofit/>
          </a:bodyPr>
          <a:lstStyle/>
          <a:p>
            <a:pPr lvl="0"/>
            <a:r>
              <a:rPr lang="en-US" b="1" dirty="0"/>
              <a:t>LEARNING AND DEVELOPMENT SERIES OVERVIEW </a:t>
            </a:r>
          </a:p>
          <a:p>
            <a:endParaRPr lang="en-US" sz="1400" dirty="0"/>
          </a:p>
          <a:p>
            <a:endParaRPr lang="en-US" dirty="0"/>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723009" y="2366007"/>
            <a:ext cx="4296300" cy="3353633"/>
          </a:xfr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70302"/>
          <a:stretch/>
        </p:blipFill>
        <p:spPr>
          <a:xfrm>
            <a:off x="3173499" y="3284538"/>
            <a:ext cx="1380427" cy="2844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1" y="406632"/>
            <a:ext cx="8460150" cy="719328"/>
          </a:xfrm>
          <a:prstGeom prst="rect">
            <a:avLst/>
          </a:prstGeom>
        </p:spPr>
      </p:pic>
      <p:sp>
        <p:nvSpPr>
          <p:cNvPr id="6" name="TextBox 5"/>
          <p:cNvSpPr txBox="1"/>
          <p:nvPr/>
        </p:nvSpPr>
        <p:spPr>
          <a:xfrm>
            <a:off x="483326" y="2775705"/>
            <a:ext cx="3866605" cy="1015663"/>
          </a:xfrm>
          <a:prstGeom prst="rect">
            <a:avLst/>
          </a:prstGeom>
          <a:noFill/>
        </p:spPr>
        <p:txBody>
          <a:bodyPr wrap="square" rtlCol="0">
            <a:spAutoFit/>
          </a:bodyPr>
          <a:lstStyle/>
          <a:p>
            <a:r>
              <a:rPr lang="en-AU" sz="2000" b="1" dirty="0"/>
              <a:t>Module 1</a:t>
            </a:r>
          </a:p>
          <a:p>
            <a:endParaRPr lang="en-AU" sz="2000" b="1" dirty="0"/>
          </a:p>
          <a:p>
            <a:r>
              <a:rPr lang="en-AU" sz="2000" b="1" dirty="0"/>
              <a:t>Learning Series Overview </a:t>
            </a:r>
          </a:p>
        </p:txBody>
      </p:sp>
    </p:spTree>
    <p:extLst>
      <p:ext uri="{BB962C8B-B14F-4D97-AF65-F5344CB8AC3E}">
        <p14:creationId xmlns:p14="http://schemas.microsoft.com/office/powerpoint/2010/main" val="95475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The Learning Structure </a:t>
            </a:r>
          </a:p>
        </p:txBody>
      </p:sp>
      <p:sp>
        <p:nvSpPr>
          <p:cNvPr id="3" name="Content Placeholder 2"/>
          <p:cNvSpPr>
            <a:spLocks noGrp="1"/>
          </p:cNvSpPr>
          <p:nvPr>
            <p:ph idx="1"/>
          </p:nvPr>
        </p:nvSpPr>
        <p:spPr>
          <a:xfrm>
            <a:off x="323851" y="1050561"/>
            <a:ext cx="8461374" cy="4608514"/>
          </a:xfrm>
        </p:spPr>
        <p:txBody>
          <a:bodyPr>
            <a:normAutofit fontScale="70000" lnSpcReduction="20000"/>
          </a:bodyPr>
          <a:lstStyle/>
          <a:p>
            <a:pPr>
              <a:spcBef>
                <a:spcPts val="300"/>
              </a:spcBef>
              <a:spcAft>
                <a:spcPts val="300"/>
              </a:spcAft>
            </a:pPr>
            <a:endParaRPr lang="en-US" b="1" dirty="0">
              <a:solidFill>
                <a:srgbClr val="0070C0"/>
              </a:solidFill>
            </a:endParaRPr>
          </a:p>
          <a:p>
            <a:pPr>
              <a:spcBef>
                <a:spcPts val="300"/>
              </a:spcBef>
              <a:spcAft>
                <a:spcPts val="300"/>
              </a:spcAft>
            </a:pPr>
            <a:r>
              <a:rPr lang="en-AU" sz="2300" b="1" dirty="0"/>
              <a:t>About this learning resource</a:t>
            </a:r>
          </a:p>
          <a:p>
            <a:pPr>
              <a:spcBef>
                <a:spcPts val="300"/>
              </a:spcBef>
              <a:spcAft>
                <a:spcPts val="300"/>
              </a:spcAft>
            </a:pPr>
            <a:r>
              <a:rPr lang="en-AU" dirty="0">
                <a:solidFill>
                  <a:schemeClr val="accent5"/>
                </a:solidFill>
              </a:rPr>
              <a:t>Team Around the Learner offers teachers and other professionals a series of learning modules to provide them with a structure and support to work collaboratively with students who have complex needs. It comprises ten individual self paced modules which provide both an overview of the Team Around the Learner approach and the key roles that are a part of this approach and also a series of modules that walks the reader through how to best implement this approach. </a:t>
            </a:r>
          </a:p>
          <a:p>
            <a:pPr>
              <a:spcBef>
                <a:spcPts val="300"/>
              </a:spcBef>
              <a:spcAft>
                <a:spcPts val="300"/>
              </a:spcAft>
            </a:pPr>
            <a:r>
              <a:rPr lang="en-AU" dirty="0">
                <a:solidFill>
                  <a:schemeClr val="accent5"/>
                </a:solidFill>
              </a:rPr>
              <a:t>The Team Around the Learner practice approach is suitable for any person who has a role working with children and learners in Victoria. Participants will gain an understanding of the evidence underpinning the practice approach,  and a framework that can be shared amongst professionals from different disciplines and the general public. </a:t>
            </a:r>
          </a:p>
          <a:p>
            <a:pPr>
              <a:spcBef>
                <a:spcPts val="300"/>
              </a:spcBef>
              <a:spcAft>
                <a:spcPts val="300"/>
              </a:spcAft>
            </a:pPr>
            <a:endParaRPr lang="en-AU" b="1" dirty="0">
              <a:solidFill>
                <a:schemeClr val="accent2"/>
              </a:solidFill>
            </a:endParaRPr>
          </a:p>
          <a:p>
            <a:pPr>
              <a:spcBef>
                <a:spcPts val="300"/>
              </a:spcBef>
              <a:spcAft>
                <a:spcPts val="300"/>
              </a:spcAft>
            </a:pPr>
            <a:endParaRPr lang="en-AU" b="1" dirty="0">
              <a:solidFill>
                <a:schemeClr val="accent2"/>
              </a:solidFill>
            </a:endParaRPr>
          </a:p>
          <a:p>
            <a:pPr>
              <a:spcBef>
                <a:spcPts val="300"/>
              </a:spcBef>
              <a:spcAft>
                <a:spcPts val="300"/>
              </a:spcAft>
            </a:pPr>
            <a:r>
              <a:rPr lang="en-AU" sz="2300" b="1" dirty="0"/>
              <a:t>Overall  Learning Outcomes</a:t>
            </a:r>
          </a:p>
          <a:p>
            <a:pPr>
              <a:spcBef>
                <a:spcPts val="300"/>
              </a:spcBef>
              <a:spcAft>
                <a:spcPts val="300"/>
              </a:spcAft>
            </a:pPr>
            <a:r>
              <a:rPr lang="en-AU" dirty="0">
                <a:solidFill>
                  <a:schemeClr val="accent5"/>
                </a:solidFill>
              </a:rPr>
              <a:t>Completion of the modules course will increase your understanding of:</a:t>
            </a:r>
          </a:p>
          <a:p>
            <a:pPr marL="342900" indent="-342900">
              <a:spcBef>
                <a:spcPts val="300"/>
              </a:spcBef>
              <a:spcAft>
                <a:spcPts val="300"/>
              </a:spcAft>
              <a:buFont typeface="Arial" panose="020B0604020202020204" pitchFamily="34" charset="0"/>
              <a:buChar char="•"/>
            </a:pPr>
            <a:r>
              <a:rPr lang="en-AU" dirty="0">
                <a:solidFill>
                  <a:schemeClr val="accent5"/>
                </a:solidFill>
              </a:rPr>
              <a:t>the purpose, benefits and foundations of the Team Around the Learner approach</a:t>
            </a:r>
          </a:p>
          <a:p>
            <a:pPr marL="342900" indent="-342900">
              <a:spcBef>
                <a:spcPts val="300"/>
              </a:spcBef>
              <a:spcAft>
                <a:spcPts val="300"/>
              </a:spcAft>
              <a:buFont typeface="Arial" panose="020B0604020202020204" pitchFamily="34" charset="0"/>
              <a:buChar char="•"/>
            </a:pPr>
            <a:r>
              <a:rPr lang="en-AU" dirty="0">
                <a:solidFill>
                  <a:schemeClr val="accent5"/>
                </a:solidFill>
              </a:rPr>
              <a:t>the preconditions required for Team Around the Learner to work</a:t>
            </a:r>
          </a:p>
          <a:p>
            <a:pPr marL="342900" indent="-342900">
              <a:spcBef>
                <a:spcPts val="300"/>
              </a:spcBef>
              <a:spcAft>
                <a:spcPts val="300"/>
              </a:spcAft>
              <a:buFont typeface="Arial" panose="020B0604020202020204" pitchFamily="34" charset="0"/>
              <a:buChar char="•"/>
            </a:pPr>
            <a:r>
              <a:rPr lang="en-AU" dirty="0">
                <a:solidFill>
                  <a:schemeClr val="accent5"/>
                </a:solidFill>
              </a:rPr>
              <a:t>the roles and responsibilities of the people involved in the Team Around the Learner approach</a:t>
            </a:r>
          </a:p>
          <a:p>
            <a:pPr marL="342900" indent="-342900">
              <a:spcBef>
                <a:spcPts val="300"/>
              </a:spcBef>
              <a:spcAft>
                <a:spcPts val="300"/>
              </a:spcAft>
              <a:buFont typeface="Arial" panose="020B0604020202020204" pitchFamily="34" charset="0"/>
              <a:buChar char="•"/>
            </a:pPr>
            <a:r>
              <a:rPr lang="en-AU" dirty="0">
                <a:solidFill>
                  <a:schemeClr val="accent5"/>
                </a:solidFill>
              </a:rPr>
              <a:t>the importance of information sharing to the Team Around the Learner approach</a:t>
            </a:r>
          </a:p>
          <a:p>
            <a:pPr marL="342900" indent="-342900">
              <a:spcBef>
                <a:spcPts val="300"/>
              </a:spcBef>
              <a:spcAft>
                <a:spcPts val="300"/>
              </a:spcAft>
              <a:buFont typeface="Arial" panose="020B0604020202020204" pitchFamily="34" charset="0"/>
              <a:buChar char="•"/>
            </a:pPr>
            <a:r>
              <a:rPr lang="en-AU" dirty="0">
                <a:solidFill>
                  <a:schemeClr val="accent5"/>
                </a:solidFill>
              </a:rPr>
              <a:t>how to implement the Team Around the Learner approach</a:t>
            </a:r>
          </a:p>
          <a:p>
            <a:pPr lvl="0"/>
            <a:endParaRPr lang="en-US" dirty="0"/>
          </a:p>
        </p:txBody>
      </p:sp>
    </p:spTree>
    <p:extLst>
      <p:ext uri="{BB962C8B-B14F-4D97-AF65-F5344CB8AC3E}">
        <p14:creationId xmlns:p14="http://schemas.microsoft.com/office/powerpoint/2010/main" val="18823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Learning Structure </a:t>
            </a:r>
          </a:p>
        </p:txBody>
      </p:sp>
      <p:sp>
        <p:nvSpPr>
          <p:cNvPr id="5" name="Content Placeholder 4"/>
          <p:cNvSpPr>
            <a:spLocks noGrp="1"/>
          </p:cNvSpPr>
          <p:nvPr>
            <p:ph idx="1"/>
          </p:nvPr>
        </p:nvSpPr>
        <p:spPr>
          <a:xfrm>
            <a:off x="323851" y="1018903"/>
            <a:ext cx="8461374" cy="5110435"/>
          </a:xfrm>
        </p:spPr>
        <p:txBody>
          <a:bodyPr/>
          <a:lstStyle/>
          <a:p>
            <a:pPr>
              <a:spcBef>
                <a:spcPts val="300"/>
              </a:spcBef>
              <a:spcAft>
                <a:spcPts val="300"/>
              </a:spcAft>
            </a:pPr>
            <a:r>
              <a:rPr lang="en-AU" b="1" dirty="0"/>
              <a:t>Learning Structure</a:t>
            </a:r>
          </a:p>
          <a:p>
            <a:pPr>
              <a:spcBef>
                <a:spcPts val="300"/>
              </a:spcBef>
              <a:spcAft>
                <a:spcPts val="300"/>
              </a:spcAft>
            </a:pPr>
            <a:r>
              <a:rPr lang="en-AU" sz="1400" dirty="0">
                <a:solidFill>
                  <a:schemeClr val="tx2">
                    <a:lumMod val="65000"/>
                    <a:lumOff val="35000"/>
                  </a:schemeClr>
                </a:solidFill>
              </a:rPr>
              <a:t>Each module in the Team Around the Learner series has a number of learning outcomes. There are two broad areas of learning, which make up a total of 10 learning modules, The diagram below provides an overview of the areas of learning.</a:t>
            </a:r>
          </a:p>
          <a:p>
            <a:pPr>
              <a:spcBef>
                <a:spcPts val="300"/>
              </a:spcBef>
              <a:spcAft>
                <a:spcPts val="300"/>
              </a:spcAft>
            </a:pPr>
            <a:endParaRPr lang="en-AU" dirty="0"/>
          </a:p>
          <a:p>
            <a:pPr>
              <a:spcBef>
                <a:spcPts val="300"/>
              </a:spcBef>
              <a:spcAft>
                <a:spcPts val="300"/>
              </a:spcAft>
            </a:pPr>
            <a:endParaRPr lang="en-AU" sz="1100" b="1" dirty="0">
              <a:solidFill>
                <a:schemeClr val="accent2"/>
              </a:solidFill>
            </a:endParaRPr>
          </a:p>
          <a:p>
            <a:pPr>
              <a:spcBef>
                <a:spcPts val="300"/>
              </a:spcBef>
              <a:spcAft>
                <a:spcPts val="300"/>
              </a:spcAft>
            </a:pPr>
            <a:endParaRPr lang="en-AU" sz="1100" b="1" dirty="0">
              <a:solidFill>
                <a:schemeClr val="accent2"/>
              </a:solidFill>
            </a:endParaRPr>
          </a:p>
          <a:p>
            <a:pPr>
              <a:spcBef>
                <a:spcPts val="300"/>
              </a:spcBef>
              <a:spcAft>
                <a:spcPts val="300"/>
              </a:spcAft>
            </a:pPr>
            <a:endParaRPr lang="en-AU" b="1" dirty="0">
              <a:solidFill>
                <a:schemeClr val="accent2"/>
              </a:solidFill>
            </a:endParaRPr>
          </a:p>
          <a:p>
            <a:pPr>
              <a:spcBef>
                <a:spcPts val="300"/>
              </a:spcBef>
              <a:spcAft>
                <a:spcPts val="300"/>
              </a:spcAft>
            </a:pPr>
            <a:endParaRPr lang="en-AU" b="1" dirty="0">
              <a:solidFill>
                <a:schemeClr val="accent2"/>
              </a:solidFill>
            </a:endParaRPr>
          </a:p>
          <a:p>
            <a:pPr>
              <a:spcBef>
                <a:spcPts val="300"/>
              </a:spcBef>
              <a:spcAft>
                <a:spcPts val="300"/>
              </a:spcAft>
            </a:pPr>
            <a:endParaRPr lang="en-AU" b="1" dirty="0">
              <a:solidFill>
                <a:schemeClr val="accent2"/>
              </a:solidFill>
            </a:endParaRPr>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endParaRPr lang="en-AU" dirty="0"/>
          </a:p>
        </p:txBody>
      </p:sp>
      <p:sp>
        <p:nvSpPr>
          <p:cNvPr id="4" name="Content Placeholder 3"/>
          <p:cNvSpPr>
            <a:spLocks noGrp="1"/>
          </p:cNvSpPr>
          <p:nvPr>
            <p:ph sz="quarter" idx="4294967295"/>
          </p:nvPr>
        </p:nvSpPr>
        <p:spPr>
          <a:xfrm>
            <a:off x="5076825" y="1520825"/>
            <a:ext cx="4067175" cy="4608513"/>
          </a:xfrm>
        </p:spPr>
        <p:txBody>
          <a:bodyPr/>
          <a:lstStyle/>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40961124"/>
              </p:ext>
            </p:extLst>
          </p:nvPr>
        </p:nvGraphicFramePr>
        <p:xfrm>
          <a:off x="692332" y="2338251"/>
          <a:ext cx="7903028" cy="3701090"/>
        </p:xfrm>
        <a:graphic>
          <a:graphicData uri="http://schemas.openxmlformats.org/drawingml/2006/table">
            <a:tbl>
              <a:tblPr firstRow="1" bandRow="1">
                <a:tableStyleId>{5C22544A-7EE6-4342-B048-85BDC9FD1C3A}</a:tableStyleId>
              </a:tblPr>
              <a:tblGrid>
                <a:gridCol w="3951514">
                  <a:extLst>
                    <a:ext uri="{9D8B030D-6E8A-4147-A177-3AD203B41FA5}">
                      <a16:colId xmlns:a16="http://schemas.microsoft.com/office/drawing/2014/main" val="754096461"/>
                    </a:ext>
                  </a:extLst>
                </a:gridCol>
                <a:gridCol w="3951514">
                  <a:extLst>
                    <a:ext uri="{9D8B030D-6E8A-4147-A177-3AD203B41FA5}">
                      <a16:colId xmlns:a16="http://schemas.microsoft.com/office/drawing/2014/main" val="526621870"/>
                    </a:ext>
                  </a:extLst>
                </a:gridCol>
              </a:tblGrid>
              <a:tr h="433225">
                <a:tc>
                  <a:txBody>
                    <a:bodyPr/>
                    <a:lstStyle/>
                    <a:p>
                      <a:r>
                        <a:rPr lang="en-AU" sz="1400" dirty="0">
                          <a:solidFill>
                            <a:schemeClr val="tx1"/>
                          </a:solidFill>
                        </a:rPr>
                        <a:t>Overview of the Team Around</a:t>
                      </a:r>
                      <a:r>
                        <a:rPr lang="en-AU" sz="1400" baseline="0" dirty="0">
                          <a:solidFill>
                            <a:schemeClr val="tx1"/>
                          </a:solidFill>
                        </a:rPr>
                        <a:t> the Learner approach </a:t>
                      </a:r>
                      <a:endParaRPr lang="en-AU" sz="1400" dirty="0">
                        <a:solidFill>
                          <a:schemeClr val="tx1"/>
                        </a:solidFill>
                      </a:endParaRPr>
                    </a:p>
                  </a:txBody>
                  <a:tcPr/>
                </a:tc>
                <a:tc>
                  <a:txBody>
                    <a:bodyPr/>
                    <a:lstStyle/>
                    <a:p>
                      <a:r>
                        <a:rPr lang="en-AU" sz="1400" dirty="0">
                          <a:solidFill>
                            <a:schemeClr val="tx1"/>
                          </a:solidFill>
                        </a:rPr>
                        <a:t>How to implement the Team Around the Learner approach</a:t>
                      </a:r>
                    </a:p>
                  </a:txBody>
                  <a:tcPr/>
                </a:tc>
                <a:extLst>
                  <a:ext uri="{0D108BD9-81ED-4DB2-BD59-A6C34878D82A}">
                    <a16:rowId xmlns:a16="http://schemas.microsoft.com/office/drawing/2014/main" val="3197017362"/>
                  </a:ext>
                </a:extLst>
              </a:tr>
              <a:tr h="433225">
                <a:tc>
                  <a:txBody>
                    <a:bodyPr/>
                    <a:lstStyle/>
                    <a:p>
                      <a:r>
                        <a:rPr lang="en-AU" sz="1600" dirty="0">
                          <a:solidFill>
                            <a:schemeClr val="accent5"/>
                          </a:solidFill>
                        </a:rPr>
                        <a:t>Module 1: Learning Series Overview</a:t>
                      </a:r>
                    </a:p>
                  </a:txBody>
                  <a:tcPr/>
                </a:tc>
                <a:tc>
                  <a:txBody>
                    <a:bodyPr/>
                    <a:lstStyle/>
                    <a:p>
                      <a:r>
                        <a:rPr lang="en-AU" sz="1600" dirty="0">
                          <a:solidFill>
                            <a:schemeClr val="accent5"/>
                          </a:solidFill>
                        </a:rPr>
                        <a:t>Module 7: Initiate</a:t>
                      </a:r>
                      <a:r>
                        <a:rPr lang="en-AU" sz="1600" baseline="0" dirty="0">
                          <a:solidFill>
                            <a:schemeClr val="accent5"/>
                          </a:solidFill>
                        </a:rPr>
                        <a:t> Contact</a:t>
                      </a:r>
                      <a:endParaRPr lang="en-AU" sz="1600" dirty="0">
                        <a:solidFill>
                          <a:schemeClr val="accent5"/>
                        </a:solidFill>
                      </a:endParaRPr>
                    </a:p>
                  </a:txBody>
                  <a:tcPr/>
                </a:tc>
                <a:extLst>
                  <a:ext uri="{0D108BD9-81ED-4DB2-BD59-A6C34878D82A}">
                    <a16:rowId xmlns:a16="http://schemas.microsoft.com/office/drawing/2014/main" val="3421802788"/>
                  </a:ext>
                </a:extLst>
              </a:tr>
              <a:tr h="433225">
                <a:tc>
                  <a:txBody>
                    <a:bodyPr/>
                    <a:lstStyle/>
                    <a:p>
                      <a:r>
                        <a:rPr lang="en-AU" sz="1600" dirty="0">
                          <a:solidFill>
                            <a:schemeClr val="accent5"/>
                          </a:solidFill>
                        </a:rPr>
                        <a:t>Module</a:t>
                      </a:r>
                      <a:r>
                        <a:rPr lang="en-AU" sz="1600" baseline="0" dirty="0">
                          <a:solidFill>
                            <a:schemeClr val="accent5"/>
                          </a:solidFill>
                        </a:rPr>
                        <a:t> 2: Describing the Team Around the Learner Approach </a:t>
                      </a:r>
                      <a:endParaRPr lang="en-AU" sz="1600" dirty="0">
                        <a:solidFill>
                          <a:schemeClr val="accent5"/>
                        </a:solidFill>
                      </a:endParaRPr>
                    </a:p>
                  </a:txBody>
                  <a:tcPr/>
                </a:tc>
                <a:tc>
                  <a:txBody>
                    <a:bodyPr/>
                    <a:lstStyle/>
                    <a:p>
                      <a:r>
                        <a:rPr lang="en-AU" sz="1600" dirty="0">
                          <a:solidFill>
                            <a:schemeClr val="accent5"/>
                          </a:solidFill>
                        </a:rPr>
                        <a:t>Module 8: Analyse Needs</a:t>
                      </a:r>
                    </a:p>
                  </a:txBody>
                  <a:tcPr/>
                </a:tc>
                <a:extLst>
                  <a:ext uri="{0D108BD9-81ED-4DB2-BD59-A6C34878D82A}">
                    <a16:rowId xmlns:a16="http://schemas.microsoft.com/office/drawing/2014/main" val="1857523145"/>
                  </a:ext>
                </a:extLst>
              </a:tr>
              <a:tr h="433225">
                <a:tc>
                  <a:txBody>
                    <a:bodyPr/>
                    <a:lstStyle/>
                    <a:p>
                      <a:r>
                        <a:rPr lang="en-AU" sz="1600" dirty="0">
                          <a:solidFill>
                            <a:schemeClr val="accent5"/>
                          </a:solidFill>
                        </a:rPr>
                        <a:t>Module 3:</a:t>
                      </a:r>
                      <a:r>
                        <a:rPr lang="en-AU" sz="1600" baseline="0" dirty="0">
                          <a:solidFill>
                            <a:schemeClr val="accent5"/>
                          </a:solidFill>
                        </a:rPr>
                        <a:t> Who is in the Team </a:t>
                      </a:r>
                      <a:endParaRPr lang="en-AU" sz="1600" dirty="0">
                        <a:solidFill>
                          <a:schemeClr val="accent5"/>
                        </a:solidFill>
                      </a:endParaRPr>
                    </a:p>
                  </a:txBody>
                  <a:tcPr/>
                </a:tc>
                <a:tc>
                  <a:txBody>
                    <a:bodyPr/>
                    <a:lstStyle/>
                    <a:p>
                      <a:r>
                        <a:rPr lang="en-AU" sz="1600" dirty="0">
                          <a:solidFill>
                            <a:schemeClr val="accent5"/>
                          </a:solidFill>
                        </a:rPr>
                        <a:t>Module 9: Plan</a:t>
                      </a:r>
                      <a:r>
                        <a:rPr lang="en-AU" sz="1600" baseline="0" dirty="0">
                          <a:solidFill>
                            <a:schemeClr val="accent5"/>
                          </a:solidFill>
                        </a:rPr>
                        <a:t> and Coordinate Support</a:t>
                      </a:r>
                      <a:endParaRPr lang="en-AU" sz="1600" dirty="0">
                        <a:solidFill>
                          <a:schemeClr val="accent5"/>
                        </a:solidFill>
                      </a:endParaRPr>
                    </a:p>
                  </a:txBody>
                  <a:tcPr/>
                </a:tc>
                <a:extLst>
                  <a:ext uri="{0D108BD9-81ED-4DB2-BD59-A6C34878D82A}">
                    <a16:rowId xmlns:a16="http://schemas.microsoft.com/office/drawing/2014/main" val="2080750162"/>
                  </a:ext>
                </a:extLst>
              </a:tr>
              <a:tr h="433225">
                <a:tc>
                  <a:txBody>
                    <a:bodyPr/>
                    <a:lstStyle/>
                    <a:p>
                      <a:r>
                        <a:rPr lang="en-AU" sz="1600" dirty="0">
                          <a:solidFill>
                            <a:schemeClr val="accent5"/>
                          </a:solidFill>
                        </a:rPr>
                        <a:t>Module 4: The role of the Lead Professional </a:t>
                      </a:r>
                    </a:p>
                  </a:txBody>
                  <a:tcPr/>
                </a:tc>
                <a:tc>
                  <a:txBody>
                    <a:bodyPr/>
                    <a:lstStyle/>
                    <a:p>
                      <a:r>
                        <a:rPr lang="en-AU" sz="1600" dirty="0">
                          <a:solidFill>
                            <a:schemeClr val="accent5"/>
                          </a:solidFill>
                        </a:rPr>
                        <a:t>Module 10: Monitor</a:t>
                      </a:r>
                      <a:r>
                        <a:rPr lang="en-AU" sz="1600" baseline="0" dirty="0">
                          <a:solidFill>
                            <a:schemeClr val="accent5"/>
                          </a:solidFill>
                        </a:rPr>
                        <a:t> and Evaluate</a:t>
                      </a:r>
                      <a:endParaRPr lang="en-AU" sz="1600" dirty="0">
                        <a:solidFill>
                          <a:schemeClr val="accent5"/>
                        </a:solidFill>
                      </a:endParaRPr>
                    </a:p>
                  </a:txBody>
                  <a:tcPr/>
                </a:tc>
                <a:extLst>
                  <a:ext uri="{0D108BD9-81ED-4DB2-BD59-A6C34878D82A}">
                    <a16:rowId xmlns:a16="http://schemas.microsoft.com/office/drawing/2014/main" val="1694519861"/>
                  </a:ext>
                </a:extLst>
              </a:tr>
              <a:tr h="433225">
                <a:tc>
                  <a:txBody>
                    <a:bodyPr/>
                    <a:lstStyle/>
                    <a:p>
                      <a:r>
                        <a:rPr lang="en-AU" sz="1600" dirty="0">
                          <a:solidFill>
                            <a:schemeClr val="accent5"/>
                          </a:solidFill>
                        </a:rPr>
                        <a:t>Module 5: The role of the Team </a:t>
                      </a:r>
                    </a:p>
                  </a:txBody>
                  <a:tcPr/>
                </a:tc>
                <a:tc>
                  <a:txBody>
                    <a:bodyPr/>
                    <a:lstStyle/>
                    <a:p>
                      <a:r>
                        <a:rPr lang="en-AU" sz="1600" dirty="0">
                          <a:solidFill>
                            <a:schemeClr val="accent5"/>
                          </a:solidFill>
                        </a:rPr>
                        <a:t>Module 11: Planning</a:t>
                      </a:r>
                      <a:r>
                        <a:rPr lang="en-AU" sz="1600" baseline="0" dirty="0">
                          <a:solidFill>
                            <a:schemeClr val="accent5"/>
                          </a:solidFill>
                        </a:rPr>
                        <a:t> Transition from Additional Support</a:t>
                      </a:r>
                      <a:endParaRPr lang="en-AU" sz="1600" dirty="0">
                        <a:solidFill>
                          <a:schemeClr val="accent5"/>
                        </a:solidFill>
                      </a:endParaRPr>
                    </a:p>
                  </a:txBody>
                  <a:tcPr/>
                </a:tc>
                <a:extLst>
                  <a:ext uri="{0D108BD9-81ED-4DB2-BD59-A6C34878D82A}">
                    <a16:rowId xmlns:a16="http://schemas.microsoft.com/office/drawing/2014/main" val="1643810990"/>
                  </a:ext>
                </a:extLst>
              </a:tr>
              <a:tr h="433225">
                <a:tc>
                  <a:txBody>
                    <a:bodyPr/>
                    <a:lstStyle/>
                    <a:p>
                      <a:r>
                        <a:rPr lang="en-AU" sz="1600" dirty="0">
                          <a:solidFill>
                            <a:schemeClr val="accent5"/>
                          </a:solidFill>
                        </a:rPr>
                        <a:t>Module 6: How does the Team</a:t>
                      </a:r>
                      <a:r>
                        <a:rPr lang="en-AU" sz="1600" baseline="0" dirty="0">
                          <a:solidFill>
                            <a:schemeClr val="accent5"/>
                          </a:solidFill>
                        </a:rPr>
                        <a:t> share information </a:t>
                      </a:r>
                      <a:endParaRPr lang="en-AU" sz="1600" dirty="0">
                        <a:solidFill>
                          <a:schemeClr val="accent5"/>
                        </a:solidFill>
                      </a:endParaRPr>
                    </a:p>
                  </a:txBody>
                  <a:tcPr/>
                </a:tc>
                <a:tc>
                  <a:txBody>
                    <a:bodyPr/>
                    <a:lstStyle/>
                    <a:p>
                      <a:r>
                        <a:rPr lang="en-AU" sz="1600" dirty="0">
                          <a:solidFill>
                            <a:schemeClr val="accent5"/>
                          </a:solidFill>
                        </a:rPr>
                        <a:t>Module 12: Resources and Tools</a:t>
                      </a:r>
                    </a:p>
                  </a:txBody>
                  <a:tcPr/>
                </a:tc>
                <a:extLst>
                  <a:ext uri="{0D108BD9-81ED-4DB2-BD59-A6C34878D82A}">
                    <a16:rowId xmlns:a16="http://schemas.microsoft.com/office/drawing/2014/main" val="1729065253"/>
                  </a:ext>
                </a:extLst>
              </a:tr>
            </a:tbl>
          </a:graphicData>
        </a:graphic>
      </p:graphicFrame>
    </p:spTree>
    <p:extLst>
      <p:ext uri="{BB962C8B-B14F-4D97-AF65-F5344CB8AC3E}">
        <p14:creationId xmlns:p14="http://schemas.microsoft.com/office/powerpoint/2010/main" val="477760018"/>
      </p:ext>
    </p:extLst>
  </p:cSld>
  <p:clrMapOvr>
    <a:masterClrMapping/>
  </p:clrMapOvr>
</p:sld>
</file>

<file path=ppt/theme/theme1.xml><?xml version="1.0" encoding="utf-8"?>
<a:theme xmlns:a="http://schemas.openxmlformats.org/drawingml/2006/main" name="Office Theme">
  <a:themeElements>
    <a:clrScheme name="Custom 8">
      <a:dk1>
        <a:srgbClr val="AF272F"/>
      </a:dk1>
      <a:lt1>
        <a:srgbClr val="FFFFFF"/>
      </a:lt1>
      <a:dk2>
        <a:srgbClr val="000000"/>
      </a:dk2>
      <a:lt2>
        <a:srgbClr val="E7E6E6"/>
      </a:lt2>
      <a:accent1>
        <a:srgbClr val="D9D9D6"/>
      </a:accent1>
      <a:accent2>
        <a:srgbClr val="E57100"/>
      </a:accent2>
      <a:accent3>
        <a:srgbClr val="00B7BD"/>
      </a:accent3>
      <a:accent4>
        <a:srgbClr val="AF272F"/>
      </a:accent4>
      <a:accent5>
        <a:srgbClr val="53565A"/>
      </a:accent5>
      <a:accent6>
        <a:srgbClr val="D9D9D6"/>
      </a:accent6>
      <a:hlink>
        <a:srgbClr val="AF272F"/>
      </a:hlink>
      <a:folHlink>
        <a:srgbClr val="8A2A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76b566cd-adb9-46c2-964b-22eba181fd0b" xsi:nil="true"/>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DEECD_Description xmlns="http://schemas.microsoft.com/sharepoint/v3">TAL module</DEECD_Description>
    <b1688cb4a3a940449dc8286705012a42 xmlns="76b566cd-adb9-46c2-964b-22eba181fd0b">
      <Terms xmlns="http://schemas.microsoft.com/office/infopath/2007/PartnerControls"/>
    </b1688cb4a3a940449dc8286705012a42>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DF129-FA0A-40C2-816C-244675CB0AD2}"/>
</file>

<file path=customXml/itemProps2.xml><?xml version="1.0" encoding="utf-8"?>
<ds:datastoreItem xmlns:ds="http://schemas.openxmlformats.org/officeDocument/2006/customXml" ds:itemID="{F97B1324-A69B-4756-BD6F-542FACFB5529}">
  <ds:schemaRefs>
    <ds:schemaRef ds:uri="http://schemas.openxmlformats.org/package/2006/metadata/core-properties"/>
    <ds:schemaRef ds:uri="http://schemas.microsoft.com/office/2006/metadata/properties"/>
    <ds:schemaRef ds:uri="http://schemas.microsoft.com/sharepoint/v3"/>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3A17AAFD-F2CA-4C74-B9A7-364DFB6A43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 State mm</Template>
  <TotalTime>1224</TotalTime>
  <Words>379</Words>
  <Application>Microsoft Office PowerPoint</Application>
  <PresentationFormat>On-screen Show (4:3)</PresentationFormat>
  <Paragraphs>43</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.AppleSystemUIFont</vt:lpstr>
      <vt:lpstr>Arial</vt:lpstr>
      <vt:lpstr>Calibri</vt:lpstr>
      <vt:lpstr>Courier New</vt:lpstr>
      <vt:lpstr>Office Theme</vt:lpstr>
      <vt:lpstr>PowerPoint Presentation</vt:lpstr>
      <vt:lpstr>The Learning Structure </vt:lpstr>
      <vt:lpstr>The Learning Structure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Eddy, Christine J</cp:lastModifiedBy>
  <cp:revision>155</cp:revision>
  <cp:lastPrinted>2019-09-03T01:05:00Z</cp:lastPrinted>
  <dcterms:created xsi:type="dcterms:W3CDTF">2017-08-18T01:53:25Z</dcterms:created>
  <dcterms:modified xsi:type="dcterms:W3CDTF">2019-10-31T22:55:30Z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