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7"/>
  </p:notesMasterIdLst>
  <p:sldIdLst>
    <p:sldId id="260" r:id="rId5"/>
    <p:sldId id="259" r:id="rId6"/>
  </p:sldIdLst>
  <p:sldSz cx="6858000" cy="9144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36" autoAdjust="0"/>
  </p:normalViewPr>
  <p:slideViewPr>
    <p:cSldViewPr>
      <p:cViewPr>
        <p:scale>
          <a:sx n="140" d="100"/>
          <a:sy n="140" d="100"/>
        </p:scale>
        <p:origin x="-1320" y="235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967"/>
          </a:xfrm>
          <a:prstGeom prst="rect">
            <a:avLst/>
          </a:prstGeom>
        </p:spPr>
        <p:txBody>
          <a:bodyPr vert="horz" lIns="91440" tIns="45719" rIns="91440" bIns="45719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967"/>
          </a:xfrm>
          <a:prstGeom prst="rect">
            <a:avLst/>
          </a:prstGeom>
        </p:spPr>
        <p:txBody>
          <a:bodyPr vert="horz" lIns="91440" tIns="45719" rIns="91440" bIns="45719" rtlCol="0"/>
          <a:lstStyle>
            <a:lvl1pPr algn="r">
              <a:defRPr sz="1200"/>
            </a:lvl1pPr>
          </a:lstStyle>
          <a:p>
            <a:fld id="{4846B2F6-CAC1-44CF-B6BD-F1A4224CB6E2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19" rIns="91440" bIns="45719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5630"/>
            <a:ext cx="5438775" cy="4467939"/>
          </a:xfrm>
          <a:prstGeom prst="rect">
            <a:avLst/>
          </a:prstGeom>
        </p:spPr>
        <p:txBody>
          <a:bodyPr vert="horz" lIns="91440" tIns="45719" rIns="91440" bIns="457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19" rIns="91440" bIns="45719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19" rIns="91440" bIns="45719" rtlCol="0" anchor="b"/>
          <a:lstStyle>
            <a:lvl1pPr algn="r">
              <a:defRPr sz="1200"/>
            </a:lvl1pPr>
          </a:lstStyle>
          <a:p>
            <a:fld id="{4B6DD429-B7DF-45D5-85A8-A0E9FC11E04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6429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58579-495D-4279-BB9D-158D27AF7B42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69104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828801"/>
            <a:ext cx="5886450" cy="2569633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4673600"/>
            <a:ext cx="4800600" cy="2336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14350" y="4531360"/>
            <a:ext cx="588645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812800"/>
            <a:ext cx="1543050" cy="78232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812800"/>
            <a:ext cx="4514850" cy="78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149601"/>
            <a:ext cx="5829300" cy="2933700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169153"/>
            <a:ext cx="5829300" cy="2000249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48640" y="6132576"/>
            <a:ext cx="588645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31136"/>
            <a:ext cx="3028950" cy="6291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231136"/>
            <a:ext cx="3028950" cy="62910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35200"/>
            <a:ext cx="2948940" cy="853016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251200"/>
            <a:ext cx="294894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66160" y="2235200"/>
            <a:ext cx="2948940" cy="853016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66160" y="3251200"/>
            <a:ext cx="294894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9858" y="5394662"/>
            <a:ext cx="6278880" cy="596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56107"/>
            <a:ext cx="1604772" cy="1682496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8850" y="1056107"/>
            <a:ext cx="4286250" cy="7437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840737"/>
            <a:ext cx="1604772" cy="565815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636707" y="4774071"/>
            <a:ext cx="743712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056640"/>
            <a:ext cx="1607010" cy="168656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43957" y="1117602"/>
            <a:ext cx="4428293" cy="7333941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44800"/>
            <a:ext cx="1604772" cy="5657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94381"/>
            <a:ext cx="6858000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11200"/>
            <a:ext cx="6172200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50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6858000" cy="487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4384"/>
            <a:ext cx="2171700" cy="438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A4EE065-6C89-4CE8-ADFB-9B769615282E}" type="datetimeFigureOut">
              <a:rPr lang="en-AU" smtClean="0"/>
              <a:t>20/07/2016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1750" y="24384"/>
            <a:ext cx="3086100" cy="438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15000" y="24384"/>
            <a:ext cx="800100" cy="438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93B4184-5B93-4D7A-BCAB-D42B373EA1DE}" type="slidenum">
              <a:rPr lang="en-AU" smtClean="0"/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igital.learning@edumail.vic.gov.au" TargetMode="External"/><Relationship Id="rId2" Type="http://schemas.openxmlformats.org/officeDocument/2006/relationships/hyperlink" Target="http://www.digipubs.vic.edu.au/pubs/planning-for-1-to-1/planning-for-1-to-1-overview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52876" y="7380312"/>
            <a:ext cx="6382176" cy="156823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350549" y="90391"/>
            <a:ext cx="63103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Adobe Myungjo Std M" pitchFamily="18" charset="-128"/>
                <a:cs typeface="Arial" panose="020B0604020202020204" pitchFamily="34" charset="0"/>
              </a:rPr>
              <a:t>Considering a 1-to-1 learning program? (Personal devices)</a:t>
            </a:r>
            <a:endParaRPr lang="en-AU" sz="1600" b="1" dirty="0">
              <a:solidFill>
                <a:schemeClr val="bg1"/>
              </a:solidFill>
              <a:latin typeface="Arial" panose="020B0604020202020204" pitchFamily="34" charset="0"/>
              <a:ea typeface="Adobe Myungjo Std M" pitchFamily="18" charset="-128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2876" y="467200"/>
            <a:ext cx="638217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900" dirty="0" smtClean="0"/>
              <a:t>Digital </a:t>
            </a:r>
            <a:r>
              <a:rPr lang="en-AU" sz="900" dirty="0"/>
              <a:t>technologies can </a:t>
            </a:r>
            <a:r>
              <a:rPr lang="en-AU" sz="900" dirty="0" smtClean="0"/>
              <a:t>provide learners </a:t>
            </a:r>
            <a:r>
              <a:rPr lang="en-AU" sz="900" dirty="0"/>
              <a:t>improved access to quality educational resources, increased learning opportunities through virtual experiences, support immediate feedback and assessment, and enable learners to </a:t>
            </a:r>
            <a:r>
              <a:rPr lang="en-AU" sz="900" dirty="0" smtClean="0"/>
              <a:t>manage their </a:t>
            </a:r>
            <a:r>
              <a:rPr lang="en-AU" sz="900" dirty="0"/>
              <a:t>learning tasks and </a:t>
            </a:r>
            <a:r>
              <a:rPr lang="en-AU" sz="900" dirty="0" smtClean="0"/>
              <a:t>progress. </a:t>
            </a:r>
          </a:p>
          <a:p>
            <a:pPr algn="ctr"/>
            <a:endParaRPr lang="en-AU" sz="600" dirty="0" smtClean="0"/>
          </a:p>
          <a:p>
            <a:pPr algn="ctr"/>
            <a:r>
              <a:rPr lang="en-AU" sz="900" dirty="0" smtClean="0"/>
              <a:t>The </a:t>
            </a:r>
            <a:r>
              <a:rPr lang="en-AU" sz="900" dirty="0"/>
              <a:t>Department </a:t>
            </a:r>
            <a:r>
              <a:rPr lang="en-AU" sz="900" dirty="0" smtClean="0"/>
              <a:t>of Education and Training does </a:t>
            </a:r>
            <a:r>
              <a:rPr lang="en-AU" sz="900" dirty="0"/>
              <a:t>not stipulate that a school must have a 1-to-1 program nor does it mandate a preferred provisioning </a:t>
            </a:r>
            <a:r>
              <a:rPr lang="en-AU" sz="900" dirty="0" smtClean="0"/>
              <a:t>model </a:t>
            </a:r>
            <a:r>
              <a:rPr lang="en-AU" sz="900" dirty="0"/>
              <a:t>(i.e. BYOD, co-contribution or school-funded</a:t>
            </a:r>
            <a:r>
              <a:rPr lang="en-AU" sz="900" dirty="0" smtClean="0"/>
              <a:t>).</a:t>
            </a:r>
            <a:endParaRPr lang="en-AU" sz="900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812792" y="7430541"/>
            <a:ext cx="2631172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A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 Victorian Government schools have a 1-to-1 program (89% secondary and 44% primary)</a:t>
            </a:r>
          </a:p>
          <a:p>
            <a:endParaRPr lang="en-AU" sz="800" dirty="0" smtClean="0">
              <a:cs typeface="Arial" panose="020B0604020202020204" pitchFamily="34" charset="0"/>
            </a:endParaRPr>
          </a:p>
          <a:p>
            <a:r>
              <a:rPr lang="en-AU" sz="800" dirty="0" smtClean="0">
                <a:cs typeface="Arial" panose="020B0604020202020204" pitchFamily="34" charset="0"/>
              </a:rPr>
              <a:t>of the schools with a 1-to-1 program – Year 7 has the highest implementation at 87% (varying from 20% </a:t>
            </a:r>
            <a:r>
              <a:rPr lang="en-AU" sz="800" dirty="0">
                <a:cs typeface="Arial" panose="020B0604020202020204" pitchFamily="34" charset="0"/>
              </a:rPr>
              <a:t>1-to-1 </a:t>
            </a:r>
            <a:r>
              <a:rPr lang="en-AU" sz="800" dirty="0" smtClean="0">
                <a:cs typeface="Arial" panose="020B0604020202020204" pitchFamily="34" charset="0"/>
              </a:rPr>
              <a:t>for preps to 78% in Year 12). </a:t>
            </a:r>
          </a:p>
          <a:p>
            <a:endParaRPr lang="en-AU" sz="9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r>
              <a:rPr lang="en-AU" sz="800" dirty="0">
                <a:cs typeface="Arial" panose="020B0604020202020204" pitchFamily="34" charset="0"/>
              </a:rPr>
              <a:t>In 2015, of the schools with 1-to-1 programs, 24% BYOD, 27% were school funded, 16% were co-contributions from parents, and a combination of </a:t>
            </a:r>
            <a:r>
              <a:rPr lang="en-AU" sz="800" dirty="0" smtClean="0">
                <a:cs typeface="Arial" panose="020B0604020202020204" pitchFamily="34" charset="0"/>
              </a:rPr>
              <a:t>all </a:t>
            </a:r>
            <a:r>
              <a:rPr lang="en-AU" sz="800" dirty="0">
                <a:cs typeface="Arial" panose="020B0604020202020204" pitchFamily="34" charset="0"/>
              </a:rPr>
              <a:t>3 accounted for the </a:t>
            </a:r>
            <a:r>
              <a:rPr lang="en-AU" sz="800" dirty="0" smtClean="0">
                <a:cs typeface="Arial" panose="020B0604020202020204" pitchFamily="34" charset="0"/>
              </a:rPr>
              <a:t>remainder</a:t>
            </a:r>
            <a:endParaRPr lang="en-AU" sz="800" dirty="0"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36" y="7444004"/>
            <a:ext cx="346531" cy="3532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8" r="10813"/>
          <a:stretch/>
        </p:blipFill>
        <p:spPr>
          <a:xfrm>
            <a:off x="509136" y="7879676"/>
            <a:ext cx="352730" cy="2985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2" t="8729" r="16981" b="35097"/>
          <a:stretch/>
        </p:blipFill>
        <p:spPr>
          <a:xfrm>
            <a:off x="497101" y="8388574"/>
            <a:ext cx="322466" cy="35600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845"/>
          <a:stretch/>
        </p:blipFill>
        <p:spPr>
          <a:xfrm>
            <a:off x="3649546" y="7605143"/>
            <a:ext cx="397936" cy="38430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494" y="8187981"/>
            <a:ext cx="419988" cy="40223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49836" y="3488042"/>
            <a:ext cx="615043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ctr"/>
            <a:r>
              <a:rPr lang="en-AU" sz="1000" b="1" dirty="0"/>
              <a:t>Educational </a:t>
            </a:r>
            <a:r>
              <a:rPr lang="en-AU" sz="1000" b="1" dirty="0" smtClean="0"/>
              <a:t>value     |     </a:t>
            </a:r>
            <a:r>
              <a:rPr lang="en-AU" sz="1000" b="1" dirty="0"/>
              <a:t>Access, </a:t>
            </a:r>
            <a:r>
              <a:rPr lang="en-AU" sz="1000" b="1" dirty="0" smtClean="0"/>
              <a:t>Equity </a:t>
            </a:r>
            <a:r>
              <a:rPr lang="en-AU" sz="1000" b="1" dirty="0"/>
              <a:t>and I</a:t>
            </a:r>
            <a:r>
              <a:rPr lang="en-AU" sz="1000" b="1" dirty="0" smtClean="0"/>
              <a:t>nclusion     |     Affordability      </a:t>
            </a:r>
          </a:p>
          <a:p>
            <a:pPr lvl="0" algn="ctr"/>
            <a:r>
              <a:rPr lang="en-AU" sz="1000" b="1" dirty="0" smtClean="0"/>
              <a:t>Engagement &amp; Support     |     Respect &amp; Confidentiality     |     Transparency &amp; Accountability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0" y="2033336"/>
            <a:ext cx="772259" cy="77635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4036440" y="7511841"/>
            <a:ext cx="246454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800" dirty="0">
                <a:cs typeface="Arial" panose="020B0604020202020204" pitchFamily="34" charset="0"/>
              </a:rPr>
              <a:t>of schools with 1-to-1 programs have managed devices (students have some ability to change settings/install applications), with 34% restricted access</a:t>
            </a:r>
            <a:endParaRPr lang="en-AU" sz="800" i="1" dirty="0">
              <a:cs typeface="Arial" panose="020B0604020202020204" pitchFamily="34" charset="0"/>
            </a:endParaRPr>
          </a:p>
          <a:p>
            <a:endParaRPr lang="en-AU" sz="900" dirty="0">
              <a:latin typeface="Baskerville Old Face" panose="02020602080505020303" pitchFamily="18" charset="0"/>
              <a:cs typeface="Arial" panose="020B0604020202020204" pitchFamily="34" charset="0"/>
            </a:endParaRPr>
          </a:p>
          <a:p>
            <a:r>
              <a:rPr lang="en-AU" sz="800" dirty="0">
                <a:cs typeface="Arial" panose="020B0604020202020204" pitchFamily="34" charset="0"/>
              </a:rPr>
              <a:t>of parents think that digital skills and computer programming should be integrated into primary and secondary curricula (NICTA)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472491"/>
              </p:ext>
            </p:extLst>
          </p:nvPr>
        </p:nvGraphicFramePr>
        <p:xfrm>
          <a:off x="180868" y="1443749"/>
          <a:ext cx="652619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6192"/>
              </a:tblGrid>
              <a:tr h="284555"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>
                          <a:solidFill>
                            <a:srgbClr val="1B06BA"/>
                          </a:solidFill>
                        </a:rPr>
                        <a:t>What are the</a:t>
                      </a:r>
                      <a:r>
                        <a:rPr lang="en-AU" sz="1400" baseline="0" dirty="0" smtClean="0">
                          <a:solidFill>
                            <a:srgbClr val="1B06BA"/>
                          </a:solidFill>
                        </a:rPr>
                        <a:t> benefits of a 1-to-1 learning program?</a:t>
                      </a:r>
                      <a:endParaRPr lang="en-AU" sz="1400" dirty="0">
                        <a:solidFill>
                          <a:srgbClr val="1B06BA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567636"/>
              </p:ext>
            </p:extLst>
          </p:nvPr>
        </p:nvGraphicFramePr>
        <p:xfrm>
          <a:off x="188640" y="3187080"/>
          <a:ext cx="648813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8136"/>
              </a:tblGrid>
              <a:tr h="284555">
                <a:tc>
                  <a:txBody>
                    <a:bodyPr/>
                    <a:lstStyle/>
                    <a:p>
                      <a:pPr marL="0" indent="0" algn="ctr"/>
                      <a:r>
                        <a:rPr lang="en-AU" sz="1400" dirty="0" smtClean="0">
                          <a:solidFill>
                            <a:srgbClr val="1B06BA"/>
                          </a:solidFill>
                        </a:rPr>
                        <a:t>What principles</a:t>
                      </a:r>
                      <a:r>
                        <a:rPr lang="en-AU" sz="1400" baseline="0" dirty="0" smtClean="0">
                          <a:solidFill>
                            <a:srgbClr val="1B06BA"/>
                          </a:solidFill>
                        </a:rPr>
                        <a:t> govern school practice?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21244"/>
              </p:ext>
            </p:extLst>
          </p:nvPr>
        </p:nvGraphicFramePr>
        <p:xfrm>
          <a:off x="188640" y="3923928"/>
          <a:ext cx="6480720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>
                          <a:solidFill>
                            <a:srgbClr val="1B06BA"/>
                          </a:solidFill>
                        </a:rPr>
                        <a:t>What</a:t>
                      </a:r>
                      <a:r>
                        <a:rPr lang="en-AU" sz="1400" baseline="0" dirty="0" smtClean="0">
                          <a:solidFill>
                            <a:srgbClr val="1B06BA"/>
                          </a:solidFill>
                        </a:rPr>
                        <a:t> are the elements to consider when planning for 1-to-1?</a:t>
                      </a:r>
                      <a:endParaRPr lang="en-AU" sz="1400" dirty="0">
                        <a:solidFill>
                          <a:srgbClr val="1B06BA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600028"/>
              </p:ext>
            </p:extLst>
          </p:nvPr>
        </p:nvGraphicFramePr>
        <p:xfrm>
          <a:off x="138846" y="7040428"/>
          <a:ext cx="6526192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619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sz="1400" dirty="0" smtClean="0">
                          <a:solidFill>
                            <a:srgbClr val="1B06BA"/>
                          </a:solidFill>
                        </a:rPr>
                        <a:t>What</a:t>
                      </a:r>
                      <a:r>
                        <a:rPr lang="en-AU" sz="1400" baseline="0" dirty="0" smtClean="0">
                          <a:solidFill>
                            <a:srgbClr val="1B06BA"/>
                          </a:solidFill>
                        </a:rPr>
                        <a:t>’s happening in Victorian government schools?</a:t>
                      </a:r>
                      <a:endParaRPr lang="en-AU" sz="1400" dirty="0">
                        <a:solidFill>
                          <a:srgbClr val="1B06BA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7" y="1799234"/>
            <a:ext cx="1354138" cy="59731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792" y="2463032"/>
            <a:ext cx="1397013" cy="58714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251" y="1801951"/>
            <a:ext cx="1440000" cy="59459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251" y="2463032"/>
            <a:ext cx="1440000" cy="58714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388" y="1800934"/>
            <a:ext cx="1440000" cy="59662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739" y="2463032"/>
            <a:ext cx="1440000" cy="58255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928" y="1801951"/>
            <a:ext cx="1440000" cy="59459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928" y="2463032"/>
            <a:ext cx="1440000" cy="57989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938" y="6228183"/>
            <a:ext cx="1699642" cy="61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34" y="6228184"/>
            <a:ext cx="1819150" cy="61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144" y="6228185"/>
            <a:ext cx="1440160" cy="611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836" y="4277759"/>
            <a:ext cx="1326760" cy="177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" r="3238"/>
          <a:stretch/>
        </p:blipFill>
        <p:spPr bwMode="auto">
          <a:xfrm>
            <a:off x="1934851" y="4316671"/>
            <a:ext cx="1387345" cy="1785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/>
          <a:stretch/>
        </p:blipFill>
        <p:spPr bwMode="auto">
          <a:xfrm>
            <a:off x="3505738" y="4326445"/>
            <a:ext cx="1328927" cy="1731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" b="3488"/>
          <a:stretch/>
        </p:blipFill>
        <p:spPr bwMode="auto">
          <a:xfrm>
            <a:off x="4991197" y="4427985"/>
            <a:ext cx="1487804" cy="893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95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65799" y="8028384"/>
            <a:ext cx="5727508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AU" sz="700" b="1" dirty="0"/>
              <a:t>For more information access;</a:t>
            </a:r>
            <a:endParaRPr lang="en-AU" sz="900" b="1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700" dirty="0" smtClean="0"/>
              <a:t>Planning </a:t>
            </a:r>
            <a:r>
              <a:rPr lang="en-AU" sz="700" dirty="0"/>
              <a:t>for 1-to-1 </a:t>
            </a:r>
            <a:r>
              <a:rPr lang="en-AU" sz="700" dirty="0" smtClean="0"/>
              <a:t>Learning DigiPub resource </a:t>
            </a:r>
            <a:r>
              <a:rPr lang="en-AU" sz="700" dirty="0"/>
              <a:t>– </a:t>
            </a:r>
            <a:r>
              <a:rPr lang="en-AU" sz="700" dirty="0">
                <a:hlinkClick r:id="rId2"/>
              </a:rPr>
              <a:t>http://</a:t>
            </a:r>
            <a:r>
              <a:rPr lang="en-AU" sz="700" dirty="0" smtClean="0">
                <a:hlinkClick r:id="rId2"/>
              </a:rPr>
              <a:t>www.digipubs.vic.edu.au/pubs/planning-for-1-to-1/planning-for-1-to-1-overview</a:t>
            </a:r>
            <a:r>
              <a:rPr lang="en-AU" sz="700" dirty="0" smtClean="0"/>
              <a:t> </a:t>
            </a:r>
            <a:endParaRPr lang="en-AU" sz="7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700" dirty="0" smtClean="0"/>
              <a:t>The </a:t>
            </a:r>
            <a:r>
              <a:rPr lang="en-AU" sz="700" dirty="0"/>
              <a:t>Department offers practical workshops to guide schools through developing their ICT Plan and specific workshops on developing a plan for implementing 1-to-1 learning programs to register your schools interest </a:t>
            </a:r>
            <a:r>
              <a:rPr lang="en-AU" sz="700" dirty="0" smtClean="0"/>
              <a:t>email:  </a:t>
            </a:r>
            <a:r>
              <a:rPr lang="en-AU" sz="700" dirty="0" smtClean="0">
                <a:hlinkClick r:id="rId3"/>
              </a:rPr>
              <a:t>digital.learning@edumail.vic.gov.au</a:t>
            </a:r>
            <a:r>
              <a:rPr lang="en-AU" sz="700" dirty="0" smtClean="0"/>
              <a:t> </a:t>
            </a:r>
            <a:endParaRPr lang="en-AU" sz="9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341329"/>
              </p:ext>
            </p:extLst>
          </p:nvPr>
        </p:nvGraphicFramePr>
        <p:xfrm>
          <a:off x="153189" y="1181707"/>
          <a:ext cx="6552728" cy="683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092"/>
                <a:gridCol w="5085636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Benefit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Example of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</a:rPr>
                        <a:t> uses in schools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Access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accessing specialised online learning resources for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practice or extension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e.g. Kahn Academy,  Reading Eggs and or </a:t>
                      </a:r>
                      <a:r>
                        <a:rPr lang="en-AU" sz="800" i="1" kern="1200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design and creation  </a:t>
                      </a:r>
                      <a:r>
                        <a:rPr lang="en-AU" sz="800" kern="120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e.g Tinkercad or Powtoon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using e-textbooks that can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offset device costs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and allow for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annotations and searches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.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engaging with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quality experts through webinars, podcasts, live forums, online conferences to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gain broader perspectives </a:t>
                      </a:r>
                      <a:r>
                        <a:rPr lang="en-AU" sz="800" i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about their learning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Authentic </a:t>
                      </a:r>
                    </a:p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learning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going on virtual excursions or simulations to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gain richer understanding of contexts/environments </a:t>
                      </a:r>
                      <a:r>
                        <a:rPr lang="en-AU" sz="800" i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and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offsetting excursion costs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participate in collaborative global projects e.g. Global classrooms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to develop robust</a:t>
                      </a:r>
                      <a:r>
                        <a:rPr lang="en-AU" sz="800" i="1" baseline="0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solutions to world issues 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and critical communication and citizenship skill sets</a:t>
                      </a:r>
                      <a:endParaRPr lang="en-AU" sz="800" dirty="0" smtClean="0">
                        <a:latin typeface="Segoe UI Light" panose="020B0502040204020203" pitchFamily="34" charset="0"/>
                        <a:cs typeface="Aparajita" panose="020B0604020202020204" pitchFamily="34" charset="0"/>
                      </a:endParaRP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accessing live data e.g. weather, economic, live tracking, demographic statistics to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add evidence (validate/substantiate) their work and claims </a:t>
                      </a:r>
                      <a:r>
                        <a:rPr lang="en-AU" sz="800" kern="120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or contributing ideas</a:t>
                      </a:r>
                      <a:r>
                        <a:rPr lang="en-AU" sz="800" kern="1200" baseline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 and opinions to construct </a:t>
                      </a:r>
                      <a:endParaRPr lang="en-AU" sz="800" kern="1200" dirty="0" smtClean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Aparajita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Personalised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have a choice in using multiple ways of learning/representing their understanding through film, songs, podcast, infographics naturally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catering for individual learners</a:t>
                      </a:r>
                      <a:endParaRPr lang="en-AU" sz="800" dirty="0" smtClean="0">
                        <a:latin typeface="Segoe UI Light" panose="020B0502040204020203" pitchFamily="34" charset="0"/>
                        <a:cs typeface="Aparajita" panose="020B0604020202020204" pitchFamily="34" charset="0"/>
                      </a:endParaRP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can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self-manage their learning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using electronic  diaries/calendars, submission trackers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can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access specialised online support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e.g. aides, career advisors, gifted programs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kern="120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Students participate in authentic tasks which motivate investigation and provide opportunity for </a:t>
                      </a:r>
                      <a:r>
                        <a:rPr lang="en-AU" sz="800" i="1" kern="1200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student voice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Collaboration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can co-create content / problem solving with peers (team work) using shared platforms e.g. Google docs, wikis, blogs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can use web conferencing/Skype to connect to students / teachers / future employers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gaining important  global citizenship skills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engaging in learning communities to gain multiple perspectives and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leverage different skill sets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Contemporary </a:t>
                      </a:r>
                    </a:p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and digital </a:t>
                      </a:r>
                    </a:p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skills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i="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using digital technologies in their learning provides the opportunity to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build digital skills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- word processing, spreadsheets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and database skills and </a:t>
                      </a:r>
                      <a:r>
                        <a:rPr lang="en-AU" sz="800" i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for </a:t>
                      </a:r>
                      <a:r>
                        <a:rPr lang="en-AU" sz="800" i="1" kern="1200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constructing knowledge and creating </a:t>
                      </a:r>
                      <a:r>
                        <a:rPr lang="en-AU" sz="800" i="0" kern="1200" dirty="0" smtClean="0">
                          <a:solidFill>
                            <a:schemeClr val="tx1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rich productions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viewing multiple and varied representations of concepts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helps students to grasp complex material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using subject –specific software for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refining special skills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– e.g. mathematical modelling, pronunciation checkers for language learning</a:t>
                      </a:r>
                      <a:endParaRPr lang="en-AU" sz="800" dirty="0">
                        <a:latin typeface="Segoe UI Light" panose="020B0502040204020203" pitchFamily="34" charset="0"/>
                        <a:cs typeface="+mn-cs"/>
                      </a:endParaRP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+mn-cs"/>
                        </a:rPr>
                        <a:t>Opportunities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+mn-cs"/>
                        </a:rPr>
                        <a:t> for student participation in </a:t>
                      </a:r>
                      <a:r>
                        <a:rPr lang="en-AU" sz="800" i="1" kern="1200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authentic tasks 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+mn-cs"/>
                        </a:rPr>
                        <a:t>with opportunity for </a:t>
                      </a:r>
                      <a:r>
                        <a:rPr lang="en-AU" sz="800" i="1" kern="1200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real world action  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+mn-cs"/>
                        </a:rPr>
                        <a:t>e.g Change.org </a:t>
                      </a:r>
                      <a:endParaRPr lang="en-AU" sz="800" dirty="0" smtClean="0">
                        <a:latin typeface="Segoe UI Light" panose="020B0502040204020203" pitchFamily="34" charset="0"/>
                        <a:cs typeface="Aparajita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Assessment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</a:rPr>
                        <a:t> </a:t>
                      </a:r>
                    </a:p>
                    <a:p>
                      <a:r>
                        <a:rPr lang="en-AU" sz="800" baseline="0" dirty="0" smtClean="0">
                          <a:latin typeface="Segoe UI Light" panose="020B0502040204020203" pitchFamily="34" charset="0"/>
                        </a:rPr>
                        <a:t>and </a:t>
                      </a:r>
                    </a:p>
                    <a:p>
                      <a:r>
                        <a:rPr lang="en-AU" sz="800" baseline="0" dirty="0" smtClean="0">
                          <a:latin typeface="Segoe UI Light" panose="020B0502040204020203" pitchFamily="34" charset="0"/>
                        </a:rPr>
                        <a:t>feedback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Class polling and online discussion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increases participation rates and engagemen</a:t>
                      </a:r>
                      <a:r>
                        <a:rPr lang="en-AU" sz="800" i="1" kern="1200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ea typeface="+mn-ea"/>
                          <a:cs typeface="Aparajita" panose="020B0604020202020204" pitchFamily="34" charset="0"/>
                        </a:rPr>
                        <a:t>t 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e.g. Kahoot, Padlet, Verso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Self-paced, self correcting modules and courses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offer students immediate feedback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enabling earlier intervention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Peer/expert feedback on student blogs teaches learners the value of receiving feedback and revising work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Adaptive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testing/tasks allows every student to work to their level and make progress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i.e. no need to sit out/be frustrated by content outside a student’s ability. 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Opportunities for students to present their 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</a:rPr>
                        <a:t>learning in new ways e.g film and present their understanding of concepts, processes and relationships  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Connecting </a:t>
                      </a:r>
                    </a:p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with </a:t>
                      </a:r>
                    </a:p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families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participating in 3 way (parent-teacher-student) conferencing to present their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portfolios gives them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responsibility over</a:t>
                      </a:r>
                      <a:r>
                        <a:rPr lang="en-AU" sz="800" i="1" baseline="0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their learning and understanding of the progress 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they have made</a:t>
                      </a:r>
                      <a:endParaRPr lang="en-AU" sz="800" dirty="0" smtClean="0">
                        <a:latin typeface="Segoe UI Light" panose="020B0502040204020203" pitchFamily="34" charset="0"/>
                        <a:cs typeface="Aparajita" panose="020B0604020202020204" pitchFamily="34" charset="0"/>
                      </a:endParaRP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(and parents) can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access their progress data/reports/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previous work through Learning Management Systems e.g. Edmodo, Compass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Parents can comment on class blogs assisting with the learning and showing interest in their children’s education.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Bridging </a:t>
                      </a:r>
                    </a:p>
                    <a:p>
                      <a:r>
                        <a:rPr lang="en-AU" sz="800" dirty="0" smtClean="0">
                          <a:latin typeface="Segoe UI Light" panose="020B0502040204020203" pitchFamily="34" charset="0"/>
                        </a:rPr>
                        <a:t>the divide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Students can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access subjects not offered at their school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through virtual learning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Assistive function/devices e.g. screen enlargers, voice recognition can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offer students with disabilities more opportunities to participate in learning</a:t>
                      </a:r>
                    </a:p>
                    <a:p>
                      <a:pPr marL="228600" indent="-228600">
                        <a:buFont typeface="Arial" panose="020B0604020202020204" pitchFamily="34" charset="0"/>
                        <a:buChar char="•"/>
                      </a:pP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Access  to devices at school offers students with no</a:t>
                      </a:r>
                      <a:r>
                        <a:rPr lang="en-AU" sz="800" baseline="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 home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access the chance to </a:t>
                      </a:r>
                      <a:r>
                        <a:rPr lang="en-AU" sz="800" i="1" dirty="0" smtClean="0">
                          <a:solidFill>
                            <a:srgbClr val="0070C0"/>
                          </a:solidFill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develop digital literacy skills </a:t>
                      </a:r>
                      <a:r>
                        <a:rPr lang="en-AU" sz="800" dirty="0" smtClean="0">
                          <a:latin typeface="Segoe UI Light" panose="020B0502040204020203" pitchFamily="34" charset="0"/>
                          <a:cs typeface="Aparajita" panose="020B0604020202020204" pitchFamily="34" charset="0"/>
                        </a:rPr>
                        <a:t>and online opportunities afforded to their peers.</a:t>
                      </a:r>
                      <a:endParaRPr lang="en-AU" sz="800" dirty="0">
                        <a:latin typeface="Segoe UI Light" panose="020B05020402040202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8" t="87962" r="77923" b="2941"/>
          <a:stretch/>
        </p:blipFill>
        <p:spPr bwMode="auto">
          <a:xfrm>
            <a:off x="904589" y="7386326"/>
            <a:ext cx="631805" cy="470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5" t="15163" r="79054" b="76600"/>
          <a:stretch/>
        </p:blipFill>
        <p:spPr bwMode="auto">
          <a:xfrm>
            <a:off x="926031" y="2394195"/>
            <a:ext cx="555673" cy="523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5" t="2926" r="79054" b="88904"/>
          <a:stretch/>
        </p:blipFill>
        <p:spPr bwMode="auto">
          <a:xfrm>
            <a:off x="926031" y="1653904"/>
            <a:ext cx="543505" cy="50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57" t="39157" r="80983" b="52854"/>
          <a:stretch/>
        </p:blipFill>
        <p:spPr bwMode="auto">
          <a:xfrm>
            <a:off x="922890" y="3923929"/>
            <a:ext cx="57912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5" t="26060" r="78596" b="62921"/>
          <a:stretch/>
        </p:blipFill>
        <p:spPr bwMode="auto">
          <a:xfrm>
            <a:off x="936631" y="3203848"/>
            <a:ext cx="504056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0" t="63223" r="76696" b="25942"/>
          <a:stretch/>
        </p:blipFill>
        <p:spPr bwMode="auto">
          <a:xfrm>
            <a:off x="922890" y="5652120"/>
            <a:ext cx="616505" cy="51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0" t="51128" r="76696" b="38699"/>
          <a:stretch/>
        </p:blipFill>
        <p:spPr bwMode="auto">
          <a:xfrm>
            <a:off x="904589" y="4809352"/>
            <a:ext cx="543506" cy="482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0" t="75014" r="76631" b="14703"/>
          <a:stretch/>
        </p:blipFill>
        <p:spPr bwMode="auto">
          <a:xfrm>
            <a:off x="898504" y="6588224"/>
            <a:ext cx="610726" cy="514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25197" y="761629"/>
            <a:ext cx="640871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AU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Ways schools are using digital technologies in learning</a:t>
            </a:r>
            <a:endParaRPr lang="en-AU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92848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b9114c1-daad-44dd-acad-30f4246641f2">
      <Value>101</Value>
      <Value>94</Value>
    </TaxCatchAll>
    <PublishingExpirationDate xmlns="http://schemas.microsoft.com/sharepoint/v3" xsi:nil="true"/>
    <RoutingRuleDescription xmlns="http://schemas.microsoft.com/sharepoint/v3" xsi:nil="true"/>
    <PublishingStartDate xmlns="76b566cd-adb9-46c2-964b-22eba181fd0b" xsi:nil="true"/>
    <hyperlink xmlns="76b566cd-adb9-46c2-964b-22eba181fd0b">
      <Url xsi:nil="true"/>
      <Description xsi:nil="true"/>
    </hyperlink>
    <hyperlink2 xmlns="76b566cd-adb9-46c2-964b-22eba181fd0b">
      <Url xsi:nil="true"/>
      <Description xsi:nil="true"/>
    </hyperlink2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6202286A144D49B4910758875C2743" ma:contentTypeVersion="11" ma:contentTypeDescription="Create a new document." ma:contentTypeScope="" ma:versionID="7e046610d019910208f829c1071664a4">
  <xsd:schema xmlns:xsd="http://www.w3.org/2001/XMLSchema" xmlns:xs="http://www.w3.org/2001/XMLSchema" xmlns:p="http://schemas.microsoft.com/office/2006/metadata/properties" xmlns:ns1="http://schemas.microsoft.com/sharepoint/v3" xmlns:ns2="76b566cd-adb9-46c2-964b-22eba181fd0b" xmlns:ns3="cb9114c1-daad-44dd-acad-30f4246641f2" targetNamespace="http://schemas.microsoft.com/office/2006/metadata/properties" ma:root="true" ma:fieldsID="b958a5f4ab638d897b9fd67766ee3246" ns1:_="" ns2:_="" ns3:_="">
    <xsd:import namespace="http://schemas.microsoft.com/sharepoint/v3"/>
    <xsd:import namespace="76b566cd-adb9-46c2-964b-22eba181fd0b"/>
    <xsd:import namespace="cb9114c1-daad-44dd-acad-30f4246641f2"/>
    <xsd:element name="properties">
      <xsd:complexType>
        <xsd:sequence>
          <xsd:element name="documentManagement">
            <xsd:complexType>
              <xsd:all>
                <xsd:element ref="ns2:PublishingStartDate" minOccurs="0"/>
                <xsd:element ref="ns1:PublishingExpirationDate" minOccurs="0"/>
                <xsd:element ref="ns1:RoutingRuleDescription" minOccurs="0"/>
                <xsd:element ref="ns3:TaxCatchAll" minOccurs="0"/>
                <xsd:element ref="ns2:hyperlink" minOccurs="0"/>
                <xsd:element ref="ns2:hyperlink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9" nillable="true" ma:displayName="Scheduling End Date" ma:internalName="PublishingExpirationDate">
      <xsd:simpleType>
        <xsd:restriction base="dms:Unknown"/>
      </xsd:simpleType>
    </xsd:element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566cd-adb9-46c2-964b-22eba181fd0b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hyperlink" ma:index="13" nillable="true" ma:displayName="hyperlink" ma:format="Hyperlink" ma:internalName="hype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hyperlink2" ma:index="14" nillable="true" ma:displayName="hyperlink2" ma:format="Hyperlink" ma:internalName="hyperlink2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114c1-daad-44dd-acad-30f4246641f2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d7017a8d-dd8f-40f0-bbcf-d0d7f718f6eb}" ma:internalName="TaxCatchAll" ma:showField="CatchAllData" ma:web="cb9114c1-daad-44dd-acad-30f4246641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103DA4-97E5-45A2-A03C-553623EB2927}"/>
</file>

<file path=customXml/itemProps2.xml><?xml version="1.0" encoding="utf-8"?>
<ds:datastoreItem xmlns:ds="http://schemas.openxmlformats.org/officeDocument/2006/customXml" ds:itemID="{624734F9-2E3C-424E-944C-8E9091E29DE3}"/>
</file>

<file path=customXml/itemProps3.xml><?xml version="1.0" encoding="utf-8"?>
<ds:datastoreItem xmlns:ds="http://schemas.openxmlformats.org/officeDocument/2006/customXml" ds:itemID="{07F727F2-989D-4351-9BBB-E52589D587BF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695</TotalTime>
  <Words>903</Words>
  <Application>Microsoft Office PowerPoint</Application>
  <PresentationFormat>On-screen Show (4:3)</PresentationFormat>
  <Paragraphs>69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Clarity</vt:lpstr>
      <vt:lpstr>PowerPoint Presentation</vt:lpstr>
      <vt:lpstr>PowerPoint Presentation</vt:lpstr>
    </vt:vector>
  </TitlesOfParts>
  <Company>DEECD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Personalised (1:1) access in Victorian Government Schools</dc:title>
  <dc:creator>Cohen, Daphne C</dc:creator>
  <cp:lastModifiedBy>Barcikowski, Arlene A</cp:lastModifiedBy>
  <cp:revision>54</cp:revision>
  <cp:lastPrinted>2016-06-28T07:43:18Z</cp:lastPrinted>
  <dcterms:created xsi:type="dcterms:W3CDTF">2016-04-08T00:50:12Z</dcterms:created>
  <dcterms:modified xsi:type="dcterms:W3CDTF">2016-07-19T23:57:53Z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0x010100266202286A144D49B4910758875C2743</vt:lpwstr>
  </property>
  <property fmtid="{D5CDD505-2E9C-101B-9397-08002B2CF9AE}" pid="3" name="DEECD_Author">
    <vt:lpwstr>94;#Education|5232e41c-5101-41fe-b638-7d41d1371531</vt:lpwstr>
  </property>
  <property fmtid="{D5CDD505-2E9C-101B-9397-08002B2CF9AE}" pid="4" name="ofbb8b9a280a423a91cf717fb81349cd">
    <vt:lpwstr>Education|5232e41c-5101-41fe-b638-7d41d1371531</vt:lpwstr>
  </property>
  <property fmtid="{D5CDD505-2E9C-101B-9397-08002B2CF9AE}" pid="5" name="a319977fc8504e09982f090ae1d7c602">
    <vt:lpwstr>Page|eb523acf-a821-456c-a76b-7607578309d7</vt:lpwstr>
  </property>
  <property fmtid="{D5CDD505-2E9C-101B-9397-08002B2CF9AE}" pid="6" name="DEECD_ItemType">
    <vt:lpwstr>101;#Page|eb523acf-a821-456c-a76b-7607578309d7</vt:lpwstr>
  </property>
</Properties>
</file>