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10" d="100"/>
          <a:sy n="110"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6" Type="http://schemas.openxmlformats.org/officeDocument/2006/relationships/slide" Target="slides/slide1.xml"/><Relationship Id="rId5" Type="http://schemas.openxmlformats.org/officeDocument/2006/relationships/slideMaster" Target="slideMasters/slideMaster1.xml"/><Relationship Id="rId10"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0234E2AF-4AD3-4121-9876-40B0BBD0B1A1}" type="datetimeFigureOut">
              <a:rPr lang="en-AU" smtClean="0"/>
              <a:t>20/07/2022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D48DBD8-AE48-4854-93D6-2F490E18014E}" type="slidenum">
              <a:rPr lang="en-AU" smtClean="0"/>
              <a:t>‹#›</a:t>
            </a:fld>
            <a:endParaRPr lang="en-AU"/>
          </a:p>
        </p:txBody>
      </p:sp>
    </p:spTree>
    <p:extLst>
      <p:ext uri="{BB962C8B-B14F-4D97-AF65-F5344CB8AC3E}">
        <p14:creationId xmlns:p14="http://schemas.microsoft.com/office/powerpoint/2010/main" val="2169849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0234E2AF-4AD3-4121-9876-40B0BBD0B1A1}" type="datetimeFigureOut">
              <a:rPr lang="en-AU" smtClean="0"/>
              <a:t>20/07/2022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D48DBD8-AE48-4854-93D6-2F490E18014E}" type="slidenum">
              <a:rPr lang="en-AU" smtClean="0"/>
              <a:t>‹#›</a:t>
            </a:fld>
            <a:endParaRPr lang="en-AU"/>
          </a:p>
        </p:txBody>
      </p:sp>
    </p:spTree>
    <p:extLst>
      <p:ext uri="{BB962C8B-B14F-4D97-AF65-F5344CB8AC3E}">
        <p14:creationId xmlns:p14="http://schemas.microsoft.com/office/powerpoint/2010/main" val="1184449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0234E2AF-4AD3-4121-9876-40B0BBD0B1A1}" type="datetimeFigureOut">
              <a:rPr lang="en-AU" smtClean="0"/>
              <a:t>20/07/2022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D48DBD8-AE48-4854-93D6-2F490E18014E}" type="slidenum">
              <a:rPr lang="en-AU" smtClean="0"/>
              <a:t>‹#›</a:t>
            </a:fld>
            <a:endParaRPr lang="en-AU"/>
          </a:p>
        </p:txBody>
      </p:sp>
    </p:spTree>
    <p:extLst>
      <p:ext uri="{BB962C8B-B14F-4D97-AF65-F5344CB8AC3E}">
        <p14:creationId xmlns:p14="http://schemas.microsoft.com/office/powerpoint/2010/main" val="458546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0234E2AF-4AD3-4121-9876-40B0BBD0B1A1}" type="datetimeFigureOut">
              <a:rPr lang="en-AU" smtClean="0"/>
              <a:t>20/07/2022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D48DBD8-AE48-4854-93D6-2F490E18014E}" type="slidenum">
              <a:rPr lang="en-AU" smtClean="0"/>
              <a:t>‹#›</a:t>
            </a:fld>
            <a:endParaRPr lang="en-AU"/>
          </a:p>
        </p:txBody>
      </p:sp>
    </p:spTree>
    <p:extLst>
      <p:ext uri="{BB962C8B-B14F-4D97-AF65-F5344CB8AC3E}">
        <p14:creationId xmlns:p14="http://schemas.microsoft.com/office/powerpoint/2010/main" val="2258306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234E2AF-4AD3-4121-9876-40B0BBD0B1A1}" type="datetimeFigureOut">
              <a:rPr lang="en-AU" smtClean="0"/>
              <a:t>20/07/2022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D48DBD8-AE48-4854-93D6-2F490E18014E}" type="slidenum">
              <a:rPr lang="en-AU" smtClean="0"/>
              <a:t>‹#›</a:t>
            </a:fld>
            <a:endParaRPr lang="en-AU"/>
          </a:p>
        </p:txBody>
      </p:sp>
    </p:spTree>
    <p:extLst>
      <p:ext uri="{BB962C8B-B14F-4D97-AF65-F5344CB8AC3E}">
        <p14:creationId xmlns:p14="http://schemas.microsoft.com/office/powerpoint/2010/main" val="138903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0234E2AF-4AD3-4121-9876-40B0BBD0B1A1}" type="datetimeFigureOut">
              <a:rPr lang="en-AU" smtClean="0"/>
              <a:t>20/07/2022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D48DBD8-AE48-4854-93D6-2F490E18014E}" type="slidenum">
              <a:rPr lang="en-AU" smtClean="0"/>
              <a:t>‹#›</a:t>
            </a:fld>
            <a:endParaRPr lang="en-AU"/>
          </a:p>
        </p:txBody>
      </p:sp>
    </p:spTree>
    <p:extLst>
      <p:ext uri="{BB962C8B-B14F-4D97-AF65-F5344CB8AC3E}">
        <p14:creationId xmlns:p14="http://schemas.microsoft.com/office/powerpoint/2010/main" val="103579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0234E2AF-4AD3-4121-9876-40B0BBD0B1A1}" type="datetimeFigureOut">
              <a:rPr lang="en-AU" smtClean="0"/>
              <a:t>20/07/2022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ED48DBD8-AE48-4854-93D6-2F490E18014E}" type="slidenum">
              <a:rPr lang="en-AU" smtClean="0"/>
              <a:t>‹#›</a:t>
            </a:fld>
            <a:endParaRPr lang="en-AU"/>
          </a:p>
        </p:txBody>
      </p:sp>
    </p:spTree>
    <p:extLst>
      <p:ext uri="{BB962C8B-B14F-4D97-AF65-F5344CB8AC3E}">
        <p14:creationId xmlns:p14="http://schemas.microsoft.com/office/powerpoint/2010/main" val="3093598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0234E2AF-4AD3-4121-9876-40B0BBD0B1A1}" type="datetimeFigureOut">
              <a:rPr lang="en-AU" smtClean="0"/>
              <a:t>20/07/2022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ED48DBD8-AE48-4854-93D6-2F490E18014E}" type="slidenum">
              <a:rPr lang="en-AU" smtClean="0"/>
              <a:t>‹#›</a:t>
            </a:fld>
            <a:endParaRPr lang="en-AU"/>
          </a:p>
        </p:txBody>
      </p:sp>
    </p:spTree>
    <p:extLst>
      <p:ext uri="{BB962C8B-B14F-4D97-AF65-F5344CB8AC3E}">
        <p14:creationId xmlns:p14="http://schemas.microsoft.com/office/powerpoint/2010/main" val="968055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34E2AF-4AD3-4121-9876-40B0BBD0B1A1}" type="datetimeFigureOut">
              <a:rPr lang="en-AU" smtClean="0"/>
              <a:t>20/07/2022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ED48DBD8-AE48-4854-93D6-2F490E18014E}" type="slidenum">
              <a:rPr lang="en-AU" smtClean="0"/>
              <a:t>‹#›</a:t>
            </a:fld>
            <a:endParaRPr lang="en-AU"/>
          </a:p>
        </p:txBody>
      </p:sp>
    </p:spTree>
    <p:extLst>
      <p:ext uri="{BB962C8B-B14F-4D97-AF65-F5344CB8AC3E}">
        <p14:creationId xmlns:p14="http://schemas.microsoft.com/office/powerpoint/2010/main" val="151715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34E2AF-4AD3-4121-9876-40B0BBD0B1A1}" type="datetimeFigureOut">
              <a:rPr lang="en-AU" smtClean="0"/>
              <a:t>20/07/2022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D48DBD8-AE48-4854-93D6-2F490E18014E}" type="slidenum">
              <a:rPr lang="en-AU" smtClean="0"/>
              <a:t>‹#›</a:t>
            </a:fld>
            <a:endParaRPr lang="en-AU"/>
          </a:p>
        </p:txBody>
      </p:sp>
    </p:spTree>
    <p:extLst>
      <p:ext uri="{BB962C8B-B14F-4D97-AF65-F5344CB8AC3E}">
        <p14:creationId xmlns:p14="http://schemas.microsoft.com/office/powerpoint/2010/main" val="4180514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34E2AF-4AD3-4121-9876-40B0BBD0B1A1}" type="datetimeFigureOut">
              <a:rPr lang="en-AU" smtClean="0"/>
              <a:t>20/07/2022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D48DBD8-AE48-4854-93D6-2F490E18014E}" type="slidenum">
              <a:rPr lang="en-AU" smtClean="0"/>
              <a:t>‹#›</a:t>
            </a:fld>
            <a:endParaRPr lang="en-AU"/>
          </a:p>
        </p:txBody>
      </p:sp>
    </p:spTree>
    <p:extLst>
      <p:ext uri="{BB962C8B-B14F-4D97-AF65-F5344CB8AC3E}">
        <p14:creationId xmlns:p14="http://schemas.microsoft.com/office/powerpoint/2010/main" val="3397091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34E2AF-4AD3-4121-9876-40B0BBD0B1A1}" type="datetimeFigureOut">
              <a:rPr lang="en-AU" smtClean="0"/>
              <a:t>20/07/2022</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48DBD8-AE48-4854-93D6-2F490E18014E}" type="slidenum">
              <a:rPr lang="en-AU" smtClean="0"/>
              <a:t>‹#›</a:t>
            </a:fld>
            <a:endParaRPr lang="en-AU"/>
          </a:p>
        </p:txBody>
      </p:sp>
    </p:spTree>
    <p:extLst>
      <p:ext uri="{BB962C8B-B14F-4D97-AF65-F5344CB8AC3E}">
        <p14:creationId xmlns:p14="http://schemas.microsoft.com/office/powerpoint/2010/main" val="1029652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2465" y="422568"/>
            <a:ext cx="9144000" cy="547817"/>
          </a:xfrm>
          <a:ln w="38100">
            <a:noFill/>
          </a:ln>
          <a:effectLst/>
          <a:scene3d>
            <a:camera prst="orthographicFront">
              <a:rot lat="0" lon="0" rev="0"/>
            </a:camera>
            <a:lightRig rig="chilly" dir="t">
              <a:rot lat="0" lon="0" rev="18480000"/>
            </a:lightRig>
          </a:scene3d>
          <a:sp3d prstMaterial="clear">
            <a:bevelT h="63500"/>
          </a:sp3d>
        </p:spPr>
        <p:style>
          <a:lnRef idx="2">
            <a:schemeClr val="accent1"/>
          </a:lnRef>
          <a:fillRef idx="1">
            <a:schemeClr val="lt1"/>
          </a:fillRef>
          <a:effectRef idx="0">
            <a:schemeClr val="accent1"/>
          </a:effectRef>
          <a:fontRef idx="minor">
            <a:schemeClr val="dk1"/>
          </a:fontRef>
        </p:style>
        <p:txBody>
          <a:bodyPr anchor="ctr">
            <a:normAutofit/>
          </a:bodyPr>
          <a:lstStyle/>
          <a:p>
            <a:r>
              <a:rPr lang="en-AU" sz="2400" b="1" dirty="0">
                <a:solidFill>
                  <a:srgbClr val="7030A0"/>
                </a:solidFill>
              </a:rPr>
              <a:t>IMT STRUCTURE: &lt;SERVICE NAME&gt;</a:t>
            </a:r>
            <a:endParaRPr lang="en-AU" sz="2400" i="1" dirty="0">
              <a:solidFill>
                <a:srgbClr val="7030A0"/>
              </a:solidFill>
            </a:endParaRPr>
          </a:p>
        </p:txBody>
      </p:sp>
      <p:sp>
        <p:nvSpPr>
          <p:cNvPr id="4" name="Rectangle 3">
            <a:extLst>
              <a:ext uri="{FF2B5EF4-FFF2-40B4-BE49-F238E27FC236}">
                <a16:creationId xmlns:a16="http://schemas.microsoft.com/office/drawing/2014/main" id="{4C1E87E8-EF88-4BB1-809E-CCEDBA8B13E9}"/>
              </a:ext>
            </a:extLst>
          </p:cNvPr>
          <p:cNvSpPr/>
          <p:nvPr/>
        </p:nvSpPr>
        <p:spPr>
          <a:xfrm>
            <a:off x="8915459" y="6435432"/>
            <a:ext cx="3103734" cy="246221"/>
          </a:xfrm>
          <a:prstGeom prst="rect">
            <a:avLst/>
          </a:prstGeom>
        </p:spPr>
        <p:txBody>
          <a:bodyPr wrap="none">
            <a:spAutoFit/>
          </a:bodyPr>
          <a:lstStyle/>
          <a:p>
            <a:pPr algn="r">
              <a:tabLst>
                <a:tab pos="2865755" algn="ctr"/>
                <a:tab pos="5731510" algn="r"/>
              </a:tabLst>
            </a:pPr>
            <a:r>
              <a:rPr lang="en-AU" sz="1000" cap="all" dirty="0">
                <a:solidFill>
                  <a:srgbClr val="5B9BD5"/>
                </a:solidFill>
                <a:latin typeface="Calibri" panose="020F0502020204030204" pitchFamily="34" charset="0"/>
                <a:ea typeface="Calibri" panose="020F0502020204030204" pitchFamily="34" charset="0"/>
                <a:cs typeface="Times New Roman" panose="02020603050405020304" pitchFamily="18" charset="0"/>
              </a:rPr>
              <a:t>IMT Structure Template (small service)</a:t>
            </a:r>
            <a:r>
              <a:rPr lang="en-AU" sz="1000" cap="all" dirty="0">
                <a:solidFill>
                  <a:srgbClr val="808080"/>
                </a:solidFill>
                <a:latin typeface="Calibri" panose="020F0502020204030204" pitchFamily="34" charset="0"/>
                <a:ea typeface="Calibri" panose="020F0502020204030204" pitchFamily="34" charset="0"/>
                <a:cs typeface="Times New Roman" panose="02020603050405020304" pitchFamily="18" charset="0"/>
              </a:rPr>
              <a:t> | </a:t>
            </a:r>
            <a:r>
              <a:rPr lang="en-AU" sz="1000" dirty="0">
                <a:solidFill>
                  <a:srgbClr val="808080"/>
                </a:solidFill>
                <a:latin typeface="Calibri" panose="020F0502020204030204" pitchFamily="34" charset="0"/>
                <a:ea typeface="Calibri" panose="020F0502020204030204" pitchFamily="34" charset="0"/>
                <a:cs typeface="Times New Roman" panose="02020603050405020304" pitchFamily="18" charset="0"/>
              </a:rPr>
              <a:t>July 2022</a:t>
            </a:r>
            <a:endParaRPr lang="en-AU"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Box 14">
            <a:extLst>
              <a:ext uri="{FF2B5EF4-FFF2-40B4-BE49-F238E27FC236}">
                <a16:creationId xmlns:a16="http://schemas.microsoft.com/office/drawing/2014/main" id="{688D3500-52D3-4D5A-BFCA-CDAD8540DECA}"/>
              </a:ext>
            </a:extLst>
          </p:cNvPr>
          <p:cNvSpPr txBox="1"/>
          <p:nvPr/>
        </p:nvSpPr>
        <p:spPr>
          <a:xfrm>
            <a:off x="653474" y="4590313"/>
            <a:ext cx="11016012" cy="1554272"/>
          </a:xfrm>
          <a:prstGeom prst="rect">
            <a:avLst/>
          </a:prstGeom>
          <a:noFill/>
          <a:ln w="12700">
            <a:solidFill>
              <a:srgbClr val="FF0000"/>
            </a:solidFill>
            <a:prstDash val="dash"/>
          </a:ln>
        </p:spPr>
        <p:txBody>
          <a:bodyPr wrap="square" rtlCol="0">
            <a:spAutoFit/>
          </a:bodyPr>
          <a:lstStyle/>
          <a:p>
            <a:pPr algn="ctr"/>
            <a:r>
              <a:rPr lang="en-US" sz="1000" b="1" dirty="0">
                <a:solidFill>
                  <a:srgbClr val="7030A0"/>
                </a:solidFill>
              </a:rPr>
              <a:t>INSTRUCTIONS FOR USING THIS TEMPLATE</a:t>
            </a:r>
          </a:p>
          <a:p>
            <a:pPr algn="ctr"/>
            <a:r>
              <a:rPr lang="en-US" sz="1000" b="1" dirty="0">
                <a:solidFill>
                  <a:srgbClr val="7030A0"/>
                </a:solidFill>
              </a:rPr>
              <a:t> - PLEASE DELETE THIS BOX BEFORE FINALISING YOUR STRUCTURE</a:t>
            </a:r>
          </a:p>
          <a:p>
            <a:endParaRPr lang="en-US" sz="500" b="1" dirty="0"/>
          </a:p>
          <a:p>
            <a:r>
              <a:rPr lang="en-AU" sz="1000" dirty="0"/>
              <a:t>This resource is a guide only and should be used as an aid to develop and supplement your Emergency Management Plan.  A</a:t>
            </a:r>
            <a:r>
              <a:rPr lang="en-US" sz="1000" dirty="0" err="1"/>
              <a:t>dapt</a:t>
            </a:r>
            <a:r>
              <a:rPr lang="en-US" sz="1000" dirty="0"/>
              <a:t> it as appropriate to ensure relevance to your facility and services. </a:t>
            </a:r>
          </a:p>
          <a:p>
            <a:endParaRPr lang="en-US" sz="500" dirty="0"/>
          </a:p>
          <a:p>
            <a:r>
              <a:rPr lang="en-US" sz="1000" dirty="0">
                <a:effectLst/>
                <a:latin typeface="Calibri" panose="020F0502020204030204" pitchFamily="34" charset="0"/>
                <a:ea typeface="Calibri" panose="020F0502020204030204" pitchFamily="34" charset="0"/>
              </a:rPr>
              <a:t>Limited staffing in a small facility will necessitate individuals undertaking multiple IMT roles. </a:t>
            </a:r>
            <a:r>
              <a:rPr lang="en-US" sz="1000" dirty="0"/>
              <a:t> In the example above, consider who may be also undertaking remaining functions of </a:t>
            </a:r>
            <a:r>
              <a:rPr lang="en-US" sz="1000" b="1" dirty="0"/>
              <a:t>Planning, Communications, Operations and Recovery </a:t>
            </a:r>
            <a:r>
              <a:rPr lang="en-US" sz="1000" dirty="0"/>
              <a:t>during incidents. </a:t>
            </a:r>
          </a:p>
          <a:p>
            <a:endParaRPr lang="en-US" sz="500" dirty="0"/>
          </a:p>
          <a:p>
            <a:pPr>
              <a:defRPr/>
            </a:pPr>
            <a:r>
              <a:rPr lang="en-US" sz="1000" dirty="0"/>
              <a:t>Please use or adapt the function tiles/boxes as required.  </a:t>
            </a: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To vary the diagram:</a:t>
            </a:r>
          </a:p>
          <a:p>
            <a:pPr marL="44450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Copy and paste a tile/box  and vary the text as required; OR</a:t>
            </a:r>
          </a:p>
          <a:p>
            <a:pPr marL="44450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Select ‘Insert’ and then ‘Shape’ from the ribbon at top and add a tile/box and reporting line</a:t>
            </a:r>
            <a:endParaRPr kumimoji="0" lang="en-AU" sz="1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p:txBody>
      </p:sp>
      <p:sp>
        <p:nvSpPr>
          <p:cNvPr id="13" name="Rounded Rectangle 4">
            <a:extLst>
              <a:ext uri="{FF2B5EF4-FFF2-40B4-BE49-F238E27FC236}">
                <a16:creationId xmlns:a16="http://schemas.microsoft.com/office/drawing/2014/main" id="{8045AF8A-648F-4420-96E2-2003D9576DC7}"/>
              </a:ext>
            </a:extLst>
          </p:cNvPr>
          <p:cNvSpPr/>
          <p:nvPr/>
        </p:nvSpPr>
        <p:spPr>
          <a:xfrm>
            <a:off x="4934080" y="3013023"/>
            <a:ext cx="1958079" cy="923731"/>
          </a:xfrm>
          <a:prstGeom prst="round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a:t>Logistics Officer (Warden)</a:t>
            </a:r>
          </a:p>
          <a:p>
            <a:pPr algn="ctr"/>
            <a:r>
              <a:rPr lang="en-AU" sz="1200" dirty="0"/>
              <a:t>Name</a:t>
            </a:r>
          </a:p>
          <a:p>
            <a:pPr algn="ctr"/>
            <a:r>
              <a:rPr lang="en-AU" sz="1200" dirty="0"/>
              <a:t>AH contact number</a:t>
            </a:r>
          </a:p>
        </p:txBody>
      </p:sp>
      <p:sp>
        <p:nvSpPr>
          <p:cNvPr id="14" name="Rounded Rectangle 4">
            <a:extLst>
              <a:ext uri="{FF2B5EF4-FFF2-40B4-BE49-F238E27FC236}">
                <a16:creationId xmlns:a16="http://schemas.microsoft.com/office/drawing/2014/main" id="{01FB8D6A-543C-42E1-8E1D-111B6086A36A}"/>
              </a:ext>
            </a:extLst>
          </p:cNvPr>
          <p:cNvSpPr/>
          <p:nvPr/>
        </p:nvSpPr>
        <p:spPr>
          <a:xfrm>
            <a:off x="2259505" y="2215237"/>
            <a:ext cx="1783693" cy="706010"/>
          </a:xfrm>
          <a:prstGeom prst="roundRect">
            <a:avLst/>
          </a:prstGeom>
          <a:solidFill>
            <a:schemeClr val="accent6"/>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a:t>First Aid Officer</a:t>
            </a:r>
          </a:p>
          <a:p>
            <a:pPr algn="ctr"/>
            <a:r>
              <a:rPr lang="en-AU" sz="1200" dirty="0"/>
              <a:t>Name</a:t>
            </a:r>
          </a:p>
          <a:p>
            <a:pPr algn="ctr"/>
            <a:r>
              <a:rPr lang="en-AU" sz="1200" dirty="0"/>
              <a:t>AH contact number</a:t>
            </a:r>
          </a:p>
        </p:txBody>
      </p:sp>
      <p:sp>
        <p:nvSpPr>
          <p:cNvPr id="16" name="Rounded Rectangle 3">
            <a:extLst>
              <a:ext uri="{FF2B5EF4-FFF2-40B4-BE49-F238E27FC236}">
                <a16:creationId xmlns:a16="http://schemas.microsoft.com/office/drawing/2014/main" id="{6F5DCA1B-7D41-45B7-A1EE-F76B2AE92CEB}"/>
              </a:ext>
            </a:extLst>
          </p:cNvPr>
          <p:cNvSpPr/>
          <p:nvPr/>
        </p:nvSpPr>
        <p:spPr>
          <a:xfrm>
            <a:off x="4634823" y="1245024"/>
            <a:ext cx="2741336" cy="923731"/>
          </a:xfrm>
          <a:prstGeom prst="round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r>
              <a:rPr lang="en-AU" sz="1600" dirty="0"/>
              <a:t>Chief Warden/ </a:t>
            </a:r>
          </a:p>
          <a:p>
            <a:pPr algn="ctr"/>
            <a:r>
              <a:rPr lang="en-AU" sz="1600" dirty="0"/>
              <a:t>Early Childhood Commander</a:t>
            </a:r>
          </a:p>
          <a:p>
            <a:pPr algn="ctr"/>
            <a:r>
              <a:rPr lang="en-AU" sz="1100" dirty="0"/>
              <a:t>NAME</a:t>
            </a:r>
          </a:p>
          <a:p>
            <a:pPr algn="ctr"/>
            <a:r>
              <a:rPr lang="en-AU" sz="1100" dirty="0"/>
              <a:t>AH contact number</a:t>
            </a:r>
          </a:p>
        </p:txBody>
      </p:sp>
      <p:cxnSp>
        <p:nvCxnSpPr>
          <p:cNvPr id="7" name="Straight Connector 6">
            <a:extLst>
              <a:ext uri="{FF2B5EF4-FFF2-40B4-BE49-F238E27FC236}">
                <a16:creationId xmlns:a16="http://schemas.microsoft.com/office/drawing/2014/main" id="{6409CB39-2BDF-462A-A6D6-98D75C13C1E5}"/>
              </a:ext>
            </a:extLst>
          </p:cNvPr>
          <p:cNvCxnSpPr/>
          <p:nvPr/>
        </p:nvCxnSpPr>
        <p:spPr>
          <a:xfrm>
            <a:off x="5913120" y="2215237"/>
            <a:ext cx="0" cy="706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4FC0680-4DB7-4C81-A7A9-53B0AB7FEF39}"/>
              </a:ext>
            </a:extLst>
          </p:cNvPr>
          <p:cNvCxnSpPr>
            <a:cxnSpLocks/>
          </p:cNvCxnSpPr>
          <p:nvPr/>
        </p:nvCxnSpPr>
        <p:spPr>
          <a:xfrm flipH="1" flipV="1">
            <a:off x="4119319" y="2538039"/>
            <a:ext cx="1785957" cy="3020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4475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ET Document" ma:contentTypeID="0x010100C1A95F885C0B4A62AE4D0515D220750C0099FFAB071F5945479E6AACF900F657F9" ma:contentTypeVersion="15" ma:contentTypeDescription="DET Document" ma:contentTypeScope="" ma:versionID="5161a7a41a254738e9cee68c12bdf652">
  <xsd:schema xmlns:xsd="http://www.w3.org/2001/XMLSchema" xmlns:xs="http://www.w3.org/2001/XMLSchema" xmlns:p="http://schemas.microsoft.com/office/2006/metadata/properties" xmlns:ns1="http://schemas.microsoft.com/sharepoint/v3" xmlns:ns2="http://schemas.microsoft.com/Sharepoint/v3" xmlns:ns3="0cef8406-c5f7-4435-841a-750b59bfaa60" xmlns:ns4="0fd33b2d-21e8-4b50-be0c-c57d78551f41" targetNamespace="http://schemas.microsoft.com/office/2006/metadata/properties" ma:root="true" ma:fieldsID="ddcfd98b655c8b9b326cacfc1ea835b1" ns1:_="" ns2:_="" ns3:_="" ns4:_="">
    <xsd:import namespace="http://schemas.microsoft.com/sharepoint/v3"/>
    <xsd:import namespace="http://schemas.microsoft.com/Sharepoint/v3"/>
    <xsd:import namespace="0cef8406-c5f7-4435-841a-750b59bfaa60"/>
    <xsd:import namespace="0fd33b2d-21e8-4b50-be0c-c57d78551f41"/>
    <xsd:element name="properties">
      <xsd:complexType>
        <xsd:sequence>
          <xsd:element name="documentManagement">
            <xsd:complexType>
              <xsd:all>
                <xsd:element ref="ns2:DET_EDRMS_Date" minOccurs="0"/>
                <xsd:element ref="ns2:DET_EDRMS_Author" minOccurs="0"/>
                <xsd:element ref="ns3:TaxCatchAll" minOccurs="0"/>
                <xsd:element ref="ns3:TaxCatchAllLabel" minOccurs="0"/>
                <xsd:element ref="ns2:DET_EDRMS_Description" minOccurs="0"/>
                <xsd:element ref="ns1:PublishingContactName" minOccurs="0"/>
                <xsd:element ref="ns4:Region" minOccurs="0"/>
                <xsd:element ref="ns4:Year" minOccurs="0"/>
                <xsd:element ref="ns4:Topic"/>
                <xsd:element ref="ns4:Subtopic"/>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13"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_EDRMS_Date" ma:index="8" nillable="true" ma:displayName="Date" ma:format="DateOnly" ma:internalName="DET_EDRMS_Date">
      <xsd:simpleType>
        <xsd:restriction base="dms:DateTime"/>
      </xsd:simpleType>
    </xsd:element>
    <xsd:element name="DET_EDRMS_Author" ma:index="9" nillable="true" ma:displayName="Author" ma:internalName="DET_EDRMS_Author">
      <xsd:simpleType>
        <xsd:restriction base="dms:Text">
          <xsd:maxLength value="255"/>
        </xsd:restriction>
      </xsd:simpleType>
    </xsd:element>
    <xsd:element name="DET_EDRMS_Description" ma:index="12" nillable="true" ma:displayName="Document Description" ma:description="" ma:internalName="DET_EDRMS_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cef8406-c5f7-4435-841a-750b59bfaa60" elementFormDefault="qualified">
    <xsd:import namespace="http://schemas.microsoft.com/office/2006/documentManagement/types"/>
    <xsd:import namespace="http://schemas.microsoft.com/office/infopath/2007/PartnerControls"/>
    <xsd:element name="TaxCatchAll" ma:index="10" nillable="true" ma:displayName="Taxonomy Catch All Column" ma:description="" ma:hidden="true" ma:list="{caab1fef-9415-4062-b4b6-823545c66dff}" ma:internalName="TaxCatchAll" ma:readOnly="false" ma:showField="CatchAllData" ma:web="0cef8406-c5f7-4435-841a-750b59bfaa60">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description="" ma:hidden="true" ma:list="{caab1fef-9415-4062-b4b6-823545c66dff}" ma:internalName="TaxCatchAllLabel" ma:readOnly="true" ma:showField="CatchAllDataLabel" ma:web="0cef8406-c5f7-4435-841a-750b59bfaa6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fd33b2d-21e8-4b50-be0c-c57d78551f41" elementFormDefault="qualified">
    <xsd:import namespace="http://schemas.microsoft.com/office/2006/documentManagement/types"/>
    <xsd:import namespace="http://schemas.microsoft.com/office/infopath/2007/PartnerControls"/>
    <xsd:element name="Region" ma:index="14" nillable="true" ma:displayName="Region" ma:format="Dropdown" ma:internalName="Region">
      <xsd:simpleType>
        <xsd:restriction base="dms:Choice">
          <xsd:enumeration value="NE"/>
          <xsd:enumeration value="NW"/>
          <xsd:enumeration value="SE"/>
          <xsd:enumeration value="SW"/>
        </xsd:restriction>
      </xsd:simpleType>
    </xsd:element>
    <xsd:element name="Year" ma:index="15" nillable="true" ma:displayName="Year" ma:format="Dropdown" ma:hidden="true" ma:internalName="Year" ma:readOnly="false">
      <xsd:simpleType>
        <xsd:restriction base="dms:Choice">
          <xsd:enumeration value="2013"/>
          <xsd:enumeration value="2014"/>
          <xsd:enumeration value="2015"/>
          <xsd:enumeration value="2016"/>
          <xsd:enumeration value="2017"/>
          <xsd:enumeration value="2018"/>
          <xsd:enumeration value="2019"/>
          <xsd:enumeration value="2020"/>
          <xsd:enumeration value="2021"/>
        </xsd:restriction>
      </xsd:simpleType>
    </xsd:element>
    <xsd:element name="Topic" ma:index="16" ma:displayName="Topic" ma:format="Dropdown" ma:internalName="Topic">
      <xsd:simpleType>
        <xsd:union memberTypes="dms:Text">
          <xsd:simpleType>
            <xsd:restriction base="dms:Choice">
              <xsd:enumeration value="BARR"/>
              <xsd:enumeration value="Bushfire Preparedness"/>
              <xsd:enumeration value="Catholic SAL"/>
              <xsd:enumeration value="Corporate Emergency Management"/>
              <xsd:enumeration value="Corporate Security"/>
              <xsd:enumeration value="Critical Incident"/>
              <xsd:enumeration value="EM Applications"/>
              <xsd:enumeration value="EM Planning"/>
              <xsd:enumeration value="EM Plan Converter"/>
              <xsd:enumeration value="EM Sharepoint Sites"/>
              <xsd:enumeration value="EM Toolkit"/>
              <xsd:enumeration value="Extreme Day FDR"/>
              <xsd:enumeration value="First Aid"/>
              <xsd:enumeration value="HR"/>
              <xsd:enumeration value="Incident Reporting"/>
              <xsd:enumeration value="IMT"/>
              <xsd:enumeration value="IRIS"/>
              <xsd:enumeration value="Operational Readiness"/>
              <xsd:enumeration value="Report for Support"/>
              <xsd:enumeration value="Risk and Consequence"/>
              <xsd:enumeration value="Social Cohesion"/>
              <xsd:enumeration value="Student Activity Locator"/>
              <xsd:enumeration value="Situation Report"/>
              <xsd:enumeration value="Risk and Consequence"/>
              <xsd:enumeration value="Security and Emergency Management Division"/>
              <xsd:enumeration value="SCRC"/>
              <xsd:enumeration value="SEMC"/>
              <xsd:enumeration value="Situation Report"/>
              <xsd:enumeration value="Statement of Strategic Intent"/>
              <xsd:enumeration value="Trauma"/>
              <xsd:enumeration value="1. SEMD Leave Calendar"/>
              <xsd:enumeration value="VSBA"/>
            </xsd:restriction>
          </xsd:simpleType>
        </xsd:union>
      </xsd:simpleType>
    </xsd:element>
    <xsd:element name="Subtopic" ma:index="17" ma:displayName="Subtopic" ma:format="Dropdown" ma:internalName="Subtopic">
      <xsd:simpleType>
        <xsd:union memberTypes="dms:Text">
          <xsd:simpleType>
            <xsd:restriction base="dms:Choice">
              <xsd:enumeration value="BAL Assessments"/>
              <xsd:enumeration value="Contents Page"/>
              <xsd:enumeration value="Defibrillator"/>
              <xsd:enumeration value="FAQ Questionnaires"/>
              <xsd:enumeration value="First Aid Certificates"/>
              <xsd:enumeration value="First Aid Officers"/>
              <xsd:enumeration value="First Aid Summary Sheets"/>
              <xsd:enumeration value="Flowcharts"/>
              <xsd:enumeration value="Guidelines"/>
              <xsd:enumeration value="Maps"/>
              <xsd:enumeration value="Passwords and User IDs"/>
              <xsd:enumeration value="Plans"/>
              <xsd:enumeration value="Previous Security Reviews"/>
              <xsd:enumeration value="Procedures"/>
              <xsd:enumeration value="Project Charters"/>
              <xsd:enumeration value="Resources"/>
              <xsd:enumeration value="School Assessments - Bushfire SIPs"/>
              <xsd:enumeration value="User Guides"/>
              <xsd:enumeration value="Warden and First Aid Officer Registers"/>
              <xsd:enumeration value="Neighbourhood Safer Places (NSPs)"/>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A01D47DD30CBB54F95863B7DC80A2CEC" ma:contentTypeVersion="12" ma:contentTypeDescription="WebCM Documents Content Type" ma:contentTypeScope="" ma:versionID="e4139b3a0e7d3d8cb92e2992b6712403">
  <xsd:schema xmlns:xsd="http://www.w3.org/2001/XMLSchema" xmlns:xs="http://www.w3.org/2001/XMLSchema" xmlns:p="http://schemas.microsoft.com/office/2006/metadata/properties" xmlns:ns1="http://schemas.microsoft.com/sharepoint/v3" xmlns:ns2="76b566cd-adb9-46c2-964b-22eba181fd0b" xmlns:ns3="cb9114c1-daad-44dd-acad-30f4246641f2" targetNamespace="http://schemas.microsoft.com/office/2006/metadata/properties" ma:root="true" ma:fieldsID="df9e21a9d9be030ba6d9139b7d031c32" ns1:_="" ns2:_="" ns3:_="">
    <xsd:import namespace="http://schemas.microsoft.com/sharepoint/v3"/>
    <xsd:import namespace="76b566cd-adb9-46c2-964b-22eba181fd0b"/>
    <xsd:import namespace="cb9114c1-daad-44dd-acad-30f4246641f2"/>
    <xsd:element name="properties">
      <xsd:complexType>
        <xsd:sequence>
          <xsd:element name="documentManagement">
            <xsd:complexType>
              <xsd:all>
                <xsd:element ref="ns1:DEECD_Description" minOccurs="0"/>
                <xsd:element ref="ns1:DEECD_Publisher" minOccurs="0"/>
                <xsd:element ref="ns1:DEECD_Keywords" minOccurs="0"/>
                <xsd:element ref="ns1:DEECD_Expired" minOccurs="0"/>
                <xsd:element ref="ns2:PublishingStartDate" minOccurs="0"/>
                <xsd:element ref="ns1:PublishingExpirationDate" minOccurs="0"/>
                <xsd:element ref="ns3:TaxCatchAll" minOccurs="0"/>
                <xsd:element ref="ns2:pfad5814e62747ed9f131defefc62dac" minOccurs="0"/>
                <xsd:element ref="ns2:a319977fc8504e09982f090ae1d7c602" minOccurs="0"/>
                <xsd:element ref="ns2:ofbb8b9a280a423a91cf717fb81349cd" minOccurs="0"/>
                <xsd:element ref="ns2:b1688cb4a3a940449dc8286705012a42" minOccurs="0"/>
                <xsd:element ref="ns2:hyperlink" minOccurs="0"/>
                <xsd:element ref="ns2:hyperlink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2" nillable="true" ma:displayName="Description" ma:description="" ma:internalName="DEECD_Description">
      <xsd:simpleType>
        <xsd:restriction base="dms:Note">
          <xsd:maxLength value="255"/>
        </xsd:restriction>
      </xsd:simpleType>
    </xsd:element>
    <xsd:element name="DEECD_Publisher" ma:index="3" nillable="true" ma:displayName="Publisher" ma:default="Department of Education and Training" ma:internalName="DEECD_Publisher">
      <xsd:simpleType>
        <xsd:restriction base="dms:Text">
          <xsd:maxLength value="255"/>
        </xsd:restriction>
      </xsd:simpleType>
    </xsd:element>
    <xsd:element name="DEECD_Keywords" ma:index="7" nillable="true" ma:displayName="Keywords" ma:internalName="DEECD_Keywords">
      <xsd:simpleType>
        <xsd:restriction base="dms:Note">
          <xsd:maxLength value="255"/>
        </xsd:restriction>
      </xsd:simpleType>
    </xsd:element>
    <xsd:element name="DEECD_Expired" ma:index="8" nillable="true" ma:displayName="Expired" ma:default="0" ma:internalName="DEECD_Expired">
      <xsd:simpleType>
        <xsd:restriction base="dms:Boolean"/>
      </xsd:simpleType>
    </xsd:element>
    <xsd:element name="PublishingExpirationDate" ma:index="10"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b566cd-adb9-46c2-964b-22eba181fd0b" elementFormDefault="qualified">
    <xsd:import namespace="http://schemas.microsoft.com/office/2006/documentManagement/types"/>
    <xsd:import namespace="http://schemas.microsoft.com/office/infopath/2007/PartnerControls"/>
    <xsd:element name="PublishingStartDate" ma:index="9" nillable="true" ma:displayName="Scheduling Start Date" ma:internalName="PublishingStartDate">
      <xsd:simpleType>
        <xsd:restriction base="dms:Unknown"/>
      </xsd:simpleType>
    </xsd:element>
    <xsd:element name="pfad5814e62747ed9f131defefc62dac" ma:index="19" nillable="true" ma:taxonomy="true" ma:internalName="pfad5814e62747ed9f131defefc62dac" ma:taxonomyFieldName="DEECD_SubjectCategory" ma:displayName="Subject Category" ma:readOnly="false"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20" nillable="true" ma:taxonomy="true" ma:internalName="a319977fc8504e09982f090ae1d7c602" ma:taxonomyFieldName="DEECD_ItemType" ma:displayName="Item Type" ma:default="101;#Page|eb523acf-a821-456c-a76b-7607578309d7"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1" nillable="true" ma:taxonomy="true" ma:internalName="ofbb8b9a280a423a91cf717fb81349cd" ma:taxonomyFieldName="DEECD_Author" ma:displayName="Author" ma:default="94;#Education|5232e41c-5101-41fe-b638-7d41d1371531"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2"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element name="hyperlink" ma:index="24"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hyperlink2" ma:index="25" nillable="true" ma:displayName="hyperlink2" ma:format="Hyperlink" ma:internalName="hyperlink2"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b9114c1-daad-44dd-acad-30f4246641f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7017a8d-dd8f-40f0-bbcf-d0d7f718f6eb}" ma:internalName="TaxCatchAll" ma:showField="CatchAllData" ma:web="cb9114c1-daad-44dd-acad-30f4246641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CatchAll xmlns="cb9114c1-daad-44dd-acad-30f4246641f2">
      <Value>101</Value>
      <Value>94</Value>
    </TaxCatchAll>
    <DEECD_Publisher xmlns="http://schemas.microsoft.com/sharepoint/v3">Department of Education and Training</DEECD_Publisher>
    <hyperlink xmlns="76b566cd-adb9-46c2-964b-22eba181fd0b">
      <Url xsi:nil="true"/>
      <Description xsi:nil="true"/>
    </hyperlink>
    <a319977fc8504e09982f090ae1d7c602 xmlns="76b566cd-adb9-46c2-964b-22eba181fd0b">
      <Terms xmlns="http://schemas.microsoft.com/office/infopath/2007/PartnerControls">
        <TermInfo xmlns="http://schemas.microsoft.com/office/infopath/2007/PartnerControls">
          <TermName xmlns="http://schemas.microsoft.com/office/infopath/2007/PartnerControls">Page</TermName>
          <TermId xmlns="http://schemas.microsoft.com/office/infopath/2007/PartnerControls">eb523acf-a821-456c-a76b-7607578309d7</TermId>
        </TermInfo>
      </Terms>
    </a319977fc8504e09982f090ae1d7c602>
    <DEECD_Expired xmlns="http://schemas.microsoft.com/sharepoint/v3">false</DEECD_Expired>
    <DEECD_Keywords xmlns="http://schemas.microsoft.com/sharepoint/v3" xsi:nil="true"/>
    <PublishingExpirationDate xmlns="http://schemas.microsoft.com/sharepoint/v3" xsi:nil="true"/>
    <DEECD_Description xmlns="http://schemas.microsoft.com/sharepoint/v3">ECS__IMT_Structure_small_facility_Template_JULY_2022</DEECD_Description>
    <b1688cb4a3a940449dc8286705012a42 xmlns="76b566cd-adb9-46c2-964b-22eba181fd0b">
      <Terms xmlns="http://schemas.microsoft.com/office/infopath/2007/PartnerControls"/>
    </b1688cb4a3a940449dc8286705012a42>
    <hyperlink2 xmlns="76b566cd-adb9-46c2-964b-22eba181fd0b">
      <Url xsi:nil="true"/>
      <Description xsi:nil="true"/>
    </hyperlink2>
    <PublishingStartDate xmlns="76b566cd-adb9-46c2-964b-22eba181fd0b" xsi:nil="true"/>
    <ofbb8b9a280a423a91cf717fb81349cd xmlns="76b566cd-adb9-46c2-964b-22eba181fd0b">
      <Terms xmlns="http://schemas.microsoft.com/office/infopath/2007/PartnerControls">
        <TermInfo xmlns="http://schemas.microsoft.com/office/infopath/2007/PartnerControls">
          <TermName xmlns="http://schemas.microsoft.com/office/infopath/2007/PartnerControls">Education</TermName>
          <TermId xmlns="http://schemas.microsoft.com/office/infopath/2007/PartnerControls">5232e41c-5101-41fe-b638-7d41d1371531</TermId>
        </TermInfo>
      </Terms>
    </ofbb8b9a280a423a91cf717fb81349cd>
    <pfad5814e62747ed9f131defefc62dac xmlns="76b566cd-adb9-46c2-964b-22eba181fd0b">
      <Terms xmlns="http://schemas.microsoft.com/office/infopath/2007/PartnerControls"/>
    </pfad5814e62747ed9f131defefc62dac>
  </documentManagement>
</p:properties>
</file>

<file path=customXml/itemProps1.xml><?xml version="1.0" encoding="utf-8"?>
<ds:datastoreItem xmlns:ds="http://schemas.openxmlformats.org/officeDocument/2006/customXml" ds:itemID="{0DCEFD3B-44E6-48D9-88D4-DDC358F266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
    <ds:schemaRef ds:uri="0cef8406-c5f7-4435-841a-750b59bfaa60"/>
    <ds:schemaRef ds:uri="0fd33b2d-21e8-4b50-be0c-c57d78551f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7639BB6-9FA2-4182-B50D-1BD9008D463A}"/>
</file>

<file path=customXml/itemProps3.xml><?xml version="1.0" encoding="utf-8"?>
<ds:datastoreItem xmlns:ds="http://schemas.openxmlformats.org/officeDocument/2006/customXml" ds:itemID="{BF8D1FB0-C779-451F-8FB9-CD8C49EA32CD}">
  <ds:schemaRefs>
    <ds:schemaRef ds:uri="http://schemas.microsoft.com/sharepoint/v3/contenttype/forms"/>
  </ds:schemaRefs>
</ds:datastoreItem>
</file>

<file path=customXml/itemProps4.xml><?xml version="1.0" encoding="utf-8"?>
<ds:datastoreItem xmlns:ds="http://schemas.openxmlformats.org/officeDocument/2006/customXml" ds:itemID="{B7A2CFAF-5320-436D-A294-95AC16AD5DF0}">
  <ds:schemaRefs>
    <ds:schemaRef ds:uri="http://schemas.microsoft.com/office/infopath/2007/PartnerControls"/>
    <ds:schemaRef ds:uri="http://schemas.microsoft.com/office/2006/documentManagement/types"/>
    <ds:schemaRef ds:uri="http://purl.org/dc/elements/1.1/"/>
    <ds:schemaRef ds:uri="http://www.w3.org/XML/1998/namespace"/>
    <ds:schemaRef ds:uri="http://schemas.microsoft.com/office/2006/metadata/properties"/>
    <ds:schemaRef ds:uri="http://schemas.openxmlformats.org/package/2006/metadata/core-properties"/>
    <ds:schemaRef ds:uri="http://schemas.microsoft.com/sharepoint/v3"/>
    <ds:schemaRef ds:uri="http://purl.org/dc/dcmitype/"/>
    <ds:schemaRef ds:uri="0fd33b2d-21e8-4b50-be0c-c57d78551f41"/>
    <ds:schemaRef ds:uri="0cef8406-c5f7-4435-841a-750b59bfaa60"/>
    <ds:schemaRef ds:uri="http://schemas.microsoft.com/Sharepoint/v3"/>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1414</TotalTime>
  <Words>187</Words>
  <Application>Microsoft Office PowerPoint</Application>
  <PresentationFormat>Widescreen</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IMT STRUCTURE: &lt;SERVICE NAME&gt;</vt:lpstr>
    </vt:vector>
  </TitlesOfParts>
  <Company>Department of Education and Training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IMT Structure</dc:title>
  <dc:creator>Mackay, Petra A</dc:creator>
  <cp:lastModifiedBy>Paul Casha</cp:lastModifiedBy>
  <cp:revision>15</cp:revision>
  <dcterms:created xsi:type="dcterms:W3CDTF">2018-04-23T03:01:19Z</dcterms:created>
  <dcterms:modified xsi:type="dcterms:W3CDTF">2022-07-20T04:12:03Z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T_EDRMS_RCS">
    <vt:lpwstr>20;#1.2.2 Project Documentation|a3ce4c3c-7960-4756-834e-8cbbf9028802</vt:lpwstr>
  </property>
  <property fmtid="{D5CDD505-2E9C-101B-9397-08002B2CF9AE}" pid="3" name="RecordPoint_RecordNumberSubmitted">
    <vt:lpwstr>R20211749930</vt:lpwstr>
  </property>
  <property fmtid="{D5CDD505-2E9C-101B-9397-08002B2CF9AE}" pid="4" name="RecordPoint_ActiveItemListId">
    <vt:lpwstr>{0fd33b2d-21e8-4b50-be0c-c57d78551f41}</vt:lpwstr>
  </property>
  <property fmtid="{D5CDD505-2E9C-101B-9397-08002B2CF9AE}" pid="5" name="ContentTypeId">
    <vt:lpwstr>0x0101008840106FE30D4F50BC61A726A7CA6E3800A01D47DD30CBB54F95863B7DC80A2CEC</vt:lpwstr>
  </property>
  <property fmtid="{D5CDD505-2E9C-101B-9397-08002B2CF9AE}" pid="6" name="RecordPoint_ActiveItemUniqueId">
    <vt:lpwstr>{71a07989-b2e7-474e-a0c9-47b023c13378}</vt:lpwstr>
  </property>
  <property fmtid="{D5CDD505-2E9C-101B-9397-08002B2CF9AE}" pid="7" name="RecordPoint_SubmissionCompleted">
    <vt:lpwstr>2022-05-30T16:25:23.8559789+10:00</vt:lpwstr>
  </property>
  <property fmtid="{D5CDD505-2E9C-101B-9397-08002B2CF9AE}" pid="8" name="RecordPoint_ActiveItemWebId">
    <vt:lpwstr>{0cef8406-c5f7-4435-841a-750b59bfaa60}</vt:lpwstr>
  </property>
  <property fmtid="{D5CDD505-2E9C-101B-9397-08002B2CF9AE}" pid="9" name="RecordPoint_WorkflowType">
    <vt:lpwstr>ActiveSubmitStub</vt:lpwstr>
  </property>
  <property fmtid="{D5CDD505-2E9C-101B-9397-08002B2CF9AE}" pid="10" name="DET_EDRMS_SecClass">
    <vt:lpwstr/>
  </property>
  <property fmtid="{D5CDD505-2E9C-101B-9397-08002B2CF9AE}" pid="11" name="RecordPoint_ActiveItemSiteId">
    <vt:lpwstr>{61b3ca93-a8bf-4c99-aff3-b46cc7f4149e}</vt:lpwstr>
  </property>
  <property fmtid="{D5CDD505-2E9C-101B-9397-08002B2CF9AE}" pid="12" name="RecordPoint_SubmissionDate">
    <vt:lpwstr/>
  </property>
  <property fmtid="{D5CDD505-2E9C-101B-9397-08002B2CF9AE}" pid="13" name="RecordPoint_ActiveItemMoved">
    <vt:lpwstr/>
  </property>
  <property fmtid="{D5CDD505-2E9C-101B-9397-08002B2CF9AE}" pid="14" name="RecordPoint_RecordFormat">
    <vt:lpwstr/>
  </property>
  <property fmtid="{D5CDD505-2E9C-101B-9397-08002B2CF9AE}" pid="15" name="DEECD_Author">
    <vt:lpwstr>94;#Education|5232e41c-5101-41fe-b638-7d41d1371531</vt:lpwstr>
  </property>
  <property fmtid="{D5CDD505-2E9C-101B-9397-08002B2CF9AE}" pid="16" name="DEECD_ItemType">
    <vt:lpwstr>101;#Page|eb523acf-a821-456c-a76b-7607578309d7</vt:lpwstr>
  </property>
  <property fmtid="{D5CDD505-2E9C-101B-9397-08002B2CF9AE}" pid="17" name="DEECD_SubjectCategory">
    <vt:lpwstr/>
  </property>
  <property fmtid="{D5CDD505-2E9C-101B-9397-08002B2CF9AE}" pid="18" name="DEECD_Audience">
    <vt:lpwstr/>
  </property>
</Properties>
</file>