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5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A9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972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78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6" Type="http://schemas.openxmlformats.org/officeDocument/2006/relationships/slide" Target="slides/slide1.xml"/><Relationship Id="rId5" Type="http://schemas.openxmlformats.org/officeDocument/2006/relationships/slideMaster" Target="slideMasters/slideMaster1.xml"/><Relationship Id="rId10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4E2AF-4AD3-4121-9876-40B0BBD0B1A1}" type="datetimeFigureOut">
              <a:rPr lang="en-AU" smtClean="0"/>
              <a:t>20/07/2022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8DBD8-AE48-4854-93D6-2F490E18014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69849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4E2AF-4AD3-4121-9876-40B0BBD0B1A1}" type="datetimeFigureOut">
              <a:rPr lang="en-AU" smtClean="0"/>
              <a:t>20/07/2022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8DBD8-AE48-4854-93D6-2F490E18014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84449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4E2AF-4AD3-4121-9876-40B0BBD0B1A1}" type="datetimeFigureOut">
              <a:rPr lang="en-AU" smtClean="0"/>
              <a:t>20/07/2022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8DBD8-AE48-4854-93D6-2F490E18014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58546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4E2AF-4AD3-4121-9876-40B0BBD0B1A1}" type="datetimeFigureOut">
              <a:rPr lang="en-AU" smtClean="0"/>
              <a:t>20/07/2022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8DBD8-AE48-4854-93D6-2F490E18014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58306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4E2AF-4AD3-4121-9876-40B0BBD0B1A1}" type="datetimeFigureOut">
              <a:rPr lang="en-AU" smtClean="0"/>
              <a:t>20/07/2022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8DBD8-AE48-4854-93D6-2F490E18014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8903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4E2AF-4AD3-4121-9876-40B0BBD0B1A1}" type="datetimeFigureOut">
              <a:rPr lang="en-AU" smtClean="0"/>
              <a:t>20/07/2022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8DBD8-AE48-4854-93D6-2F490E18014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35794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4E2AF-4AD3-4121-9876-40B0BBD0B1A1}" type="datetimeFigureOut">
              <a:rPr lang="en-AU" smtClean="0"/>
              <a:t>20/07/2022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8DBD8-AE48-4854-93D6-2F490E18014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93598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4E2AF-4AD3-4121-9876-40B0BBD0B1A1}" type="datetimeFigureOut">
              <a:rPr lang="en-AU" smtClean="0"/>
              <a:t>20/07/2022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8DBD8-AE48-4854-93D6-2F490E18014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68055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4E2AF-4AD3-4121-9876-40B0BBD0B1A1}" type="datetimeFigureOut">
              <a:rPr lang="en-AU" smtClean="0"/>
              <a:t>20/07/2022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8DBD8-AE48-4854-93D6-2F490E18014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1715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4E2AF-4AD3-4121-9876-40B0BBD0B1A1}" type="datetimeFigureOut">
              <a:rPr lang="en-AU" smtClean="0"/>
              <a:t>20/07/2022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8DBD8-AE48-4854-93D6-2F490E18014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80514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4E2AF-4AD3-4121-9876-40B0BBD0B1A1}" type="datetimeFigureOut">
              <a:rPr lang="en-AU" smtClean="0"/>
              <a:t>20/07/2022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8DBD8-AE48-4854-93D6-2F490E18014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97091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34E2AF-4AD3-4121-9876-40B0BBD0B1A1}" type="datetimeFigureOut">
              <a:rPr lang="en-AU" smtClean="0"/>
              <a:t>20/07/2022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48DBD8-AE48-4854-93D6-2F490E18014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9652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52465" y="422568"/>
            <a:ext cx="9144000" cy="547817"/>
          </a:xfrm>
          <a:ln w="38100"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n-AU" sz="2400" b="1" dirty="0">
                <a:solidFill>
                  <a:srgbClr val="7030A0"/>
                </a:solidFill>
              </a:rPr>
              <a:t>IMT STRUCTURE: &lt;SERVICE NAME&gt;</a:t>
            </a:r>
            <a:endParaRPr lang="en-AU" sz="2400" i="1" dirty="0">
              <a:solidFill>
                <a:srgbClr val="7030A0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4668979" y="1364703"/>
            <a:ext cx="2743200" cy="923731"/>
          </a:xfrm>
          <a:prstGeom prst="roundRect">
            <a:avLst>
              <a:gd name="adj" fmla="val 21381"/>
            </a:avLst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sz="1600" dirty="0"/>
              <a:t>Chief Warden/</a:t>
            </a:r>
          </a:p>
          <a:p>
            <a:pPr algn="ctr"/>
            <a:r>
              <a:rPr lang="en-AU" sz="1600" dirty="0"/>
              <a:t>Early Childhood Commander</a:t>
            </a:r>
          </a:p>
          <a:p>
            <a:pPr algn="ctr"/>
            <a:r>
              <a:rPr lang="en-AU" sz="1100" dirty="0"/>
              <a:t>NAME</a:t>
            </a:r>
          </a:p>
          <a:p>
            <a:pPr algn="ctr"/>
            <a:r>
              <a:rPr lang="en-AU" sz="1100" dirty="0"/>
              <a:t>AH contact number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559029" y="3534650"/>
            <a:ext cx="1958079" cy="923731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dirty="0"/>
              <a:t>Logistics Officer (Warden)</a:t>
            </a:r>
          </a:p>
          <a:p>
            <a:pPr algn="ctr"/>
            <a:r>
              <a:rPr lang="en-AU" sz="1200" dirty="0"/>
              <a:t>Name</a:t>
            </a:r>
          </a:p>
          <a:p>
            <a:pPr algn="ctr"/>
            <a:r>
              <a:rPr lang="en-AU" sz="1200" dirty="0"/>
              <a:t>AH contact number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2740122" y="3529676"/>
            <a:ext cx="1992559" cy="923731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dirty="0"/>
              <a:t>Planning Officer</a:t>
            </a:r>
          </a:p>
          <a:p>
            <a:pPr algn="ctr"/>
            <a:r>
              <a:rPr lang="en-AU" sz="1200" dirty="0"/>
              <a:t>Name</a:t>
            </a:r>
          </a:p>
          <a:p>
            <a:pPr algn="ctr"/>
            <a:r>
              <a:rPr lang="en-AU" sz="1200" dirty="0"/>
              <a:t>AH contact number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5053172" y="3539635"/>
            <a:ext cx="2037591" cy="923731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dirty="0">
                <a:solidFill>
                  <a:schemeClr val="bg1"/>
                </a:solidFill>
              </a:rPr>
              <a:t>Operations Officer (Area Warden)</a:t>
            </a:r>
          </a:p>
          <a:p>
            <a:pPr algn="ctr"/>
            <a:r>
              <a:rPr lang="en-AU" sz="1200" dirty="0"/>
              <a:t>Name</a:t>
            </a:r>
          </a:p>
          <a:p>
            <a:pPr algn="ctr"/>
            <a:r>
              <a:rPr lang="en-AU" sz="1200" dirty="0"/>
              <a:t>AH contact number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7316248" y="3539636"/>
            <a:ext cx="2037587" cy="923731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dirty="0"/>
              <a:t>Communication Officer</a:t>
            </a:r>
          </a:p>
          <a:p>
            <a:pPr algn="ctr"/>
            <a:r>
              <a:rPr lang="en-AU" sz="1200" dirty="0"/>
              <a:t>Name</a:t>
            </a:r>
          </a:p>
          <a:p>
            <a:pPr algn="ctr"/>
            <a:r>
              <a:rPr lang="en-AU" sz="1200" dirty="0"/>
              <a:t>AH contact number</a:t>
            </a:r>
          </a:p>
        </p:txBody>
      </p:sp>
      <p:sp>
        <p:nvSpPr>
          <p:cNvPr id="39" name="Rounded Rectangle 4">
            <a:extLst>
              <a:ext uri="{FF2B5EF4-FFF2-40B4-BE49-F238E27FC236}">
                <a16:creationId xmlns:a16="http://schemas.microsoft.com/office/drawing/2014/main" id="{BB0464AC-7823-4CFF-9D05-745A85DE6605}"/>
              </a:ext>
            </a:extLst>
          </p:cNvPr>
          <p:cNvSpPr/>
          <p:nvPr/>
        </p:nvSpPr>
        <p:spPr>
          <a:xfrm>
            <a:off x="2250797" y="2077004"/>
            <a:ext cx="1783693" cy="706010"/>
          </a:xfrm>
          <a:prstGeom prst="roundRect">
            <a:avLst/>
          </a:prstGeom>
          <a:solidFill>
            <a:schemeClr val="accent6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First Aid Officer</a:t>
            </a:r>
          </a:p>
          <a:p>
            <a:pPr algn="ctr"/>
            <a:r>
              <a:rPr lang="en-AU" sz="1200" dirty="0"/>
              <a:t>Name</a:t>
            </a:r>
          </a:p>
          <a:p>
            <a:pPr algn="ctr"/>
            <a:r>
              <a:rPr lang="en-AU" sz="1200" dirty="0"/>
              <a:t>AH contact number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C1E87E8-EF88-4BB1-809E-CCEDBA8B13E9}"/>
              </a:ext>
            </a:extLst>
          </p:cNvPr>
          <p:cNvSpPr/>
          <p:nvPr/>
        </p:nvSpPr>
        <p:spPr>
          <a:xfrm>
            <a:off x="8875543" y="6450821"/>
            <a:ext cx="3190297" cy="24622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tabLst>
                <a:tab pos="2865755" algn="ctr"/>
                <a:tab pos="5731510" algn="r"/>
              </a:tabLst>
            </a:pPr>
            <a:r>
              <a:rPr lang="en-AU" sz="1000" cap="all" dirty="0">
                <a:solidFill>
                  <a:srgbClr val="5B9BD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IMT Structure Template (Large service)</a:t>
            </a:r>
            <a:r>
              <a:rPr lang="en-AU" sz="1000" cap="all" dirty="0">
                <a:solidFill>
                  <a:srgbClr val="80808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AU" sz="1000" cap="all">
                <a:solidFill>
                  <a:srgbClr val="80808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| </a:t>
            </a:r>
            <a:r>
              <a:rPr lang="en-AU" sz="1000">
                <a:solidFill>
                  <a:srgbClr val="80808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July </a:t>
            </a:r>
            <a:r>
              <a:rPr lang="en-AU" sz="1000" dirty="0">
                <a:solidFill>
                  <a:srgbClr val="80808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2022</a:t>
            </a:r>
            <a:endParaRPr lang="en-A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TextBox 12">
            <a:extLst>
              <a:ext uri="{FF2B5EF4-FFF2-40B4-BE49-F238E27FC236}">
                <a16:creationId xmlns:a16="http://schemas.microsoft.com/office/drawing/2014/main" id="{77A14B34-AF21-43FB-8E45-196626213E14}"/>
              </a:ext>
            </a:extLst>
          </p:cNvPr>
          <p:cNvSpPr txBox="1"/>
          <p:nvPr/>
        </p:nvSpPr>
        <p:spPr>
          <a:xfrm>
            <a:off x="1248755" y="4914549"/>
            <a:ext cx="10255267" cy="1338828"/>
          </a:xfrm>
          <a:prstGeom prst="rect">
            <a:avLst/>
          </a:prstGeom>
          <a:noFill/>
          <a:ln w="12700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 b="1" dirty="0">
                <a:solidFill>
                  <a:srgbClr val="7030A0"/>
                </a:solidFill>
              </a:rPr>
              <a:t>INSTRUCTIONS FOR USING THIS TEMPLATE -  - PLEASE DELETE THIS BOX BEFORE FINALISING YOUR STRUCTURE</a:t>
            </a:r>
          </a:p>
          <a:p>
            <a:endParaRPr lang="en-US" sz="500" dirty="0"/>
          </a:p>
          <a:p>
            <a:r>
              <a:rPr lang="en-AU" sz="1000" dirty="0"/>
              <a:t>This resource is a guide only and should be used as an aid to develop and supplement your Emergency Management Plan. A</a:t>
            </a:r>
            <a:r>
              <a:rPr lang="en-US" sz="1000" dirty="0" err="1"/>
              <a:t>dapt</a:t>
            </a:r>
            <a:r>
              <a:rPr lang="en-US" sz="1000" dirty="0"/>
              <a:t> it as appropriate to ensure relevance to your facility and services. </a:t>
            </a:r>
          </a:p>
          <a:p>
            <a:endParaRPr lang="en-US" sz="800" dirty="0"/>
          </a:p>
          <a:p>
            <a:r>
              <a:rPr lang="en-US" sz="1000" dirty="0"/>
              <a:t>Your IMT can be scaled up or down, so you may need to add staff to support certain functions based on effort required during emergencies.</a:t>
            </a:r>
          </a:p>
          <a:p>
            <a:endParaRPr lang="en-US" sz="800" dirty="0"/>
          </a:p>
          <a:p>
            <a:r>
              <a:rPr lang="en-US" sz="1000" dirty="0"/>
              <a:t>Please use or adapt the function tiles/boxes as required.  To vary the diagram:</a:t>
            </a:r>
          </a:p>
          <a:p>
            <a:pPr marL="444500" lvl="1" indent="-171450">
              <a:buFont typeface="Arial" panose="020B0604020202020204" pitchFamily="34" charset="0"/>
              <a:buChar char="•"/>
            </a:pPr>
            <a:r>
              <a:rPr lang="en-US" sz="1000" dirty="0"/>
              <a:t>Copy and paste a tile/box  and vary the text and size as required; OR</a:t>
            </a:r>
          </a:p>
          <a:p>
            <a:pPr marL="444500" lvl="1" indent="-171450">
              <a:buFont typeface="Arial" panose="020B0604020202020204" pitchFamily="34" charset="0"/>
              <a:buChar char="•"/>
            </a:pPr>
            <a:r>
              <a:rPr lang="en-US" sz="1000" dirty="0"/>
              <a:t>Select ‘Insert’ and then ‘Shape’ from the ribbon at top  and add a tile/box and reporting line</a:t>
            </a:r>
            <a:endParaRPr lang="en-AU" sz="1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29" name="Rounded Rectangle 7">
            <a:extLst>
              <a:ext uri="{FF2B5EF4-FFF2-40B4-BE49-F238E27FC236}">
                <a16:creationId xmlns:a16="http://schemas.microsoft.com/office/drawing/2014/main" id="{BEA688DA-279A-46FB-B476-080CA8751F27}"/>
              </a:ext>
            </a:extLst>
          </p:cNvPr>
          <p:cNvSpPr/>
          <p:nvPr/>
        </p:nvSpPr>
        <p:spPr>
          <a:xfrm>
            <a:off x="9626827" y="3529675"/>
            <a:ext cx="2037591" cy="923731"/>
          </a:xfrm>
          <a:prstGeom prst="roundRect">
            <a:avLst/>
          </a:prstGeom>
          <a:solidFill>
            <a:srgbClr val="CBA9E5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dirty="0"/>
              <a:t>Recovery Officer</a:t>
            </a:r>
          </a:p>
          <a:p>
            <a:pPr algn="ctr"/>
            <a:r>
              <a:rPr lang="en-AU" sz="1200" dirty="0"/>
              <a:t>Name</a:t>
            </a:r>
          </a:p>
          <a:p>
            <a:pPr algn="ctr"/>
            <a:r>
              <a:rPr lang="en-AU" sz="1200" dirty="0"/>
              <a:t>AH contact number</a:t>
            </a: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E538F4DA-7E47-48C7-9261-405D9E0AF3F5}"/>
              </a:ext>
            </a:extLst>
          </p:cNvPr>
          <p:cNvCxnSpPr>
            <a:cxnSpLocks/>
          </p:cNvCxnSpPr>
          <p:nvPr/>
        </p:nvCxnSpPr>
        <p:spPr>
          <a:xfrm>
            <a:off x="6065089" y="2288434"/>
            <a:ext cx="37313" cy="11753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23117F80-E9C1-4A15-B389-690E3B339753}"/>
              </a:ext>
            </a:extLst>
          </p:cNvPr>
          <p:cNvCxnSpPr/>
          <p:nvPr/>
        </p:nvCxnSpPr>
        <p:spPr>
          <a:xfrm>
            <a:off x="1538068" y="3021874"/>
            <a:ext cx="89470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902A8BA2-4A75-46DB-9150-558B2DF8CC46}"/>
              </a:ext>
            </a:extLst>
          </p:cNvPr>
          <p:cNvCxnSpPr>
            <a:cxnSpLocks/>
          </p:cNvCxnSpPr>
          <p:nvPr/>
        </p:nvCxnSpPr>
        <p:spPr>
          <a:xfrm>
            <a:off x="1538068" y="3021874"/>
            <a:ext cx="0" cy="4511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24CB09DD-70BB-4F89-8600-8DF638CE41E1}"/>
              </a:ext>
            </a:extLst>
          </p:cNvPr>
          <p:cNvCxnSpPr>
            <a:cxnSpLocks/>
          </p:cNvCxnSpPr>
          <p:nvPr/>
        </p:nvCxnSpPr>
        <p:spPr>
          <a:xfrm flipH="1">
            <a:off x="4056618" y="2434989"/>
            <a:ext cx="200847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E91E830A-4939-4A34-A4A1-F0D93EF545CF}"/>
              </a:ext>
            </a:extLst>
          </p:cNvPr>
          <p:cNvCxnSpPr>
            <a:cxnSpLocks/>
          </p:cNvCxnSpPr>
          <p:nvPr/>
        </p:nvCxnSpPr>
        <p:spPr>
          <a:xfrm>
            <a:off x="10485120" y="3021872"/>
            <a:ext cx="0" cy="4511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97B86314-4E08-4F96-8BC8-72DA0BE9E356}"/>
              </a:ext>
            </a:extLst>
          </p:cNvPr>
          <p:cNvCxnSpPr>
            <a:cxnSpLocks/>
          </p:cNvCxnSpPr>
          <p:nvPr/>
        </p:nvCxnSpPr>
        <p:spPr>
          <a:xfrm>
            <a:off x="8344757" y="3021872"/>
            <a:ext cx="0" cy="4511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786F327E-879A-4164-BF4D-289B6216D97E}"/>
              </a:ext>
            </a:extLst>
          </p:cNvPr>
          <p:cNvCxnSpPr>
            <a:cxnSpLocks/>
          </p:cNvCxnSpPr>
          <p:nvPr/>
        </p:nvCxnSpPr>
        <p:spPr>
          <a:xfrm>
            <a:off x="3736401" y="3021873"/>
            <a:ext cx="0" cy="4511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44756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/>
    <Synchronization>Asynchronous</Synchronization>
    <Type>10003</Type>
    <SequenceNumber>10000</SequenceNumber>
    <Url/>
    <Assembly>RecordPoint.Active.UI, Version=1.0.0.0, Culture=neutral, PublicKeyToken=d49476ae5b650bf3</Assembly>
    <Class>RecordPoint.Active.UI.Events.WorkflowItemEventReceiver</Class>
    <Data/>
    <Filter/>
  </Receiver>
  <Receiver>
    <Name/>
    <Synchronization>Synchronous</Synchronization>
    <Type>3</Type>
    <SequenceNumber>10000</SequenceNumber>
    <Url/>
    <Assembly>RecordPoint.Active.UI, Version=1.0.0.0, Culture=neutral, PublicKeyToken=d49476ae5b650bf3</Assembly>
    <Class>RecordPoint.Active.UI.Events.WorkflowItemEventReceiver</Class>
    <Data/>
    <Filter/>
  </Receiver>
  <Receiver>
    <Name/>
    <Synchronization>Asynchronous</Synchronization>
    <Type>10009</Type>
    <SequenceNumber>10000</SequenceNumber>
    <Url/>
    <Assembly>RecordPoint.Active.UI, Version=1.0.0.0, Culture=neutral, PublicKeyToken=d49476ae5b650bf3</Assembly>
    <Class>RecordPoint.Active.UI.Events.WorkflowItemEventReceiver</Class>
    <Data/>
    <Filter/>
  </Receiver>
  <Receiver>
    <Name/>
    <Synchronization>Synchronous</Synchronization>
    <Type>9</Type>
    <SequenceNumber>10000</SequenceNumber>
    <Url/>
    <Assembly>RecordPoint.Active.UI, Version=1.0.0.0, Culture=neutral, PublicKeyToken=d49476ae5b650bf3</Assembly>
    <Class>RecordPoint.Active.UI.Events.WorkflowItemEventReceiver</Class>
    <Data/>
    <Filter/>
  </Receiver>
  <Receiver>
    <Name/>
    <Synchronization>Asynchronous</Synchronization>
    <Type>10103</Type>
    <SequenceNumber>10000</SequenceNumber>
    <Url/>
    <Assembly>RecordPoint.Active.UI, Version=1.0.0.0, Culture=neutral, PublicKeyToken=d49476ae5b650bf3</Assembly>
    <Class>RecordPoint.Active.UI.Events.WorkflowListEventReceiver</Class>
    <Data/>
    <Filter/>
  </Receiver>
  <Receiver>
    <Name/>
    <Synchronization>Synchronous</Synchronization>
    <Type>102</Type>
    <SequenceNumber>10000</SequenceNumber>
    <Url/>
    <Assembly>RecordPoint.Active.UI, Version=1.0.0.0, Culture=neutral, PublicKeyToken=d49476ae5b650bf3</Assembly>
    <Class>RecordPoint.Active.UI.Events.WorkflowListEventReceiver</Class>
    <Data/>
    <Filter/>
  </Receiver>
  <Receiver>
    <Name/>
    <Synchronization>Asynchronous</Synchronization>
    <Type>10105</Type>
    <SequenceNumber>10000</SequenceNumber>
    <Url/>
    <Assembly>RecordPoint.Active.UI, Version=1.0.0.0, Culture=neutral, PublicKeyToken=d49476ae5b650bf3</Assembly>
    <Class>RecordPoint.Active.UI.Events.WorkflowListEventReceiver</Class>
    <Data/>
    <Filter/>
  </Receiver>
  <Receiver>
    <Name/>
    <Synchronization>Synchronous</Synchronization>
    <Type>105</Type>
    <SequenceNumber>10000</SequenceNumber>
    <Url/>
    <Assembly>RecordPoint.Active.UI, Version=1.0.0.0, Culture=neutral, PublicKeyToken=d49476ae5b650bf3</Assembly>
    <Class>RecordPoint.Active.UI.Events.WorkflowListEventReceiver</Class>
    <Data/>
    <Filter/>
  </Receiver>
  <Receiver>
    <Name/>
    <Synchronization>Asynchronous</Synchronization>
    <Type>10002</Type>
    <SequenceNumber>10000</SequenceNumber>
    <Url/>
    <Assembly>RecordPoint.Active.UI, Version=1.0.0.0, Culture=neutral, PublicKeyToken=d49476ae5b650bf3</Assembly>
    <Class>RecordPoint.Active.UI.Events.WorkflowItemEventReceiver</Class>
    <Data/>
    <Filter/>
  </Receiver>
  <Receiver>
    <Name/>
    <Synchronization>Synchronous</Synchronization>
    <Type>2</Type>
    <SequenceNumber>10000</SequenceNumber>
    <Url/>
    <Assembly>RecordPoint.Active.UI, Version=1.0.0.0, Culture=neutral, PublicKeyToken=d49476ae5b650bf3</Assembly>
    <Class>RecordPoint.Active.UI.Events.WorkflowItemEventReceiver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WebCM Documents" ma:contentTypeID="0x0101008840106FE30D4F50BC61A726A7CA6E3800A01D47DD30CBB54F95863B7DC80A2CEC" ma:contentTypeVersion="12" ma:contentTypeDescription="WebCM Documents Content Type" ma:contentTypeScope="" ma:versionID="e4139b3a0e7d3d8cb92e2992b6712403">
  <xsd:schema xmlns:xsd="http://www.w3.org/2001/XMLSchema" xmlns:xs="http://www.w3.org/2001/XMLSchema" xmlns:p="http://schemas.microsoft.com/office/2006/metadata/properties" xmlns:ns1="http://schemas.microsoft.com/sharepoint/v3" xmlns:ns2="76b566cd-adb9-46c2-964b-22eba181fd0b" xmlns:ns3="cb9114c1-daad-44dd-acad-30f4246641f2" targetNamespace="http://schemas.microsoft.com/office/2006/metadata/properties" ma:root="true" ma:fieldsID="df9e21a9d9be030ba6d9139b7d031c32" ns1:_="" ns2:_="" ns3:_="">
    <xsd:import namespace="http://schemas.microsoft.com/sharepoint/v3"/>
    <xsd:import namespace="76b566cd-adb9-46c2-964b-22eba181fd0b"/>
    <xsd:import namespace="cb9114c1-daad-44dd-acad-30f4246641f2"/>
    <xsd:element name="properties">
      <xsd:complexType>
        <xsd:sequence>
          <xsd:element name="documentManagement">
            <xsd:complexType>
              <xsd:all>
                <xsd:element ref="ns1:DEECD_Description" minOccurs="0"/>
                <xsd:element ref="ns1:DEECD_Publisher" minOccurs="0"/>
                <xsd:element ref="ns1:DEECD_Keywords" minOccurs="0"/>
                <xsd:element ref="ns1:DEECD_Expired" minOccurs="0"/>
                <xsd:element ref="ns2:PublishingStartDate" minOccurs="0"/>
                <xsd:element ref="ns1:PublishingExpirationDate" minOccurs="0"/>
                <xsd:element ref="ns3:TaxCatchAll" minOccurs="0"/>
                <xsd:element ref="ns2:pfad5814e62747ed9f131defefc62dac" minOccurs="0"/>
                <xsd:element ref="ns2:a319977fc8504e09982f090ae1d7c602" minOccurs="0"/>
                <xsd:element ref="ns2:ofbb8b9a280a423a91cf717fb81349cd" minOccurs="0"/>
                <xsd:element ref="ns2:b1688cb4a3a940449dc8286705012a42" minOccurs="0"/>
                <xsd:element ref="ns2:hyperlink" minOccurs="0"/>
                <xsd:element ref="ns2:hyperlink2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DEECD_Description" ma:index="2" nillable="true" ma:displayName="Description" ma:description="" ma:internalName="DEECD_Description">
      <xsd:simpleType>
        <xsd:restriction base="dms:Note">
          <xsd:maxLength value="255"/>
        </xsd:restriction>
      </xsd:simpleType>
    </xsd:element>
    <xsd:element name="DEECD_Publisher" ma:index="3" nillable="true" ma:displayName="Publisher" ma:default="Department of Education and Training" ma:internalName="DEECD_Publisher">
      <xsd:simpleType>
        <xsd:restriction base="dms:Text">
          <xsd:maxLength value="255"/>
        </xsd:restriction>
      </xsd:simpleType>
    </xsd:element>
    <xsd:element name="DEECD_Keywords" ma:index="7" nillable="true" ma:displayName="Keywords" ma:internalName="DEECD_Keywords">
      <xsd:simpleType>
        <xsd:restriction base="dms:Note">
          <xsd:maxLength value="255"/>
        </xsd:restriction>
      </xsd:simpleType>
    </xsd:element>
    <xsd:element name="DEECD_Expired" ma:index="8" nillable="true" ma:displayName="Expired" ma:default="0" ma:internalName="DEECD_Expired">
      <xsd:simpleType>
        <xsd:restriction base="dms:Boolean"/>
      </xsd:simpleType>
    </xsd:element>
    <xsd:element name="PublishingExpirationDate" ma:index="10" nillable="true" ma:displayName="Scheduling End Dat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b566cd-adb9-46c2-964b-22eba181fd0b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9" nillable="true" ma:displayName="Scheduling Start Date" ma:internalName="PublishingStartDate">
      <xsd:simpleType>
        <xsd:restriction base="dms:Unknown"/>
      </xsd:simpleType>
    </xsd:element>
    <xsd:element name="pfad5814e62747ed9f131defefc62dac" ma:index="19" nillable="true" ma:taxonomy="true" ma:internalName="pfad5814e62747ed9f131defefc62dac" ma:taxonomyFieldName="DEECD_SubjectCategory" ma:displayName="Subject Category" ma:readOnly="false" ma:fieldId="{9fad5814-e627-47ed-9f13-1defefc62dac}" ma:sspId="272df97b-2740-40bb-9c0d-572a441144cd" ma:termSetId="cc6468fc-15c3-4209-9517-a733b6c8043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a319977fc8504e09982f090ae1d7c602" ma:index="20" nillable="true" ma:taxonomy="true" ma:internalName="a319977fc8504e09982f090ae1d7c602" ma:taxonomyFieldName="DEECD_ItemType" ma:displayName="Item Type" ma:default="101;#Page|eb523acf-a821-456c-a76b-7607578309d7" ma:fieldId="{a319977f-c850-4e09-982f-090ae1d7c602}" ma:sspId="272df97b-2740-40bb-9c0d-572a441144cd" ma:termSetId="87a54e1a-a086-4056-9430-e3def70b5bc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ofbb8b9a280a423a91cf717fb81349cd" ma:index="21" nillable="true" ma:taxonomy="true" ma:internalName="ofbb8b9a280a423a91cf717fb81349cd" ma:taxonomyFieldName="DEECD_Author" ma:displayName="Author" ma:default="94;#Education|5232e41c-5101-41fe-b638-7d41d1371531" ma:fieldId="{8fbb8b9a-280a-423a-91cf-717fb81349cd}" ma:sspId="272df97b-2740-40bb-9c0d-572a441144cd" ma:termSetId="f9681774-4169-418a-ae49-9bc331f72a4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1688cb4a3a940449dc8286705012a42" ma:index="22" nillable="true" ma:taxonomy="true" ma:internalName="b1688cb4a3a940449dc8286705012a42" ma:taxonomyFieldName="DEECD_Audience" ma:displayName="Audience" ma:fieldId="{b1688cb4-a3a9-4044-9dc8-286705012a42}" ma:taxonomyMulti="true" ma:sspId="272df97b-2740-40bb-9c0d-572a441144cd" ma:termSetId="af0be819-ce00-4865-904d-8408c82c230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hyperlink" ma:index="24" nillable="true" ma:displayName="hyperlink" ma:format="Hyperlink" ma:internalName="hyperlink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hyperlink2" ma:index="25" nillable="true" ma:displayName="hyperlink2" ma:format="Hyperlink" ma:internalName="hyperlink2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9114c1-daad-44dd-acad-30f4246641f2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d7017a8d-dd8f-40f0-bbcf-d0d7f718f6eb}" ma:internalName="TaxCatchAll" ma:showField="CatchAllData" ma:web="cb9114c1-daad-44dd-acad-30f4246641f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4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b9114c1-daad-44dd-acad-30f4246641f2">
      <Value>101</Value>
      <Value>94</Value>
    </TaxCatchAll>
    <DEECD_Publisher xmlns="http://schemas.microsoft.com/sharepoint/v3">Department of Education and Training</DEECD_Publisher>
    <hyperlink xmlns="76b566cd-adb9-46c2-964b-22eba181fd0b">
      <Url xsi:nil="true"/>
      <Description xsi:nil="true"/>
    </hyperlink>
    <a319977fc8504e09982f090ae1d7c602 xmlns="76b566cd-adb9-46c2-964b-22eba181fd0b">
      <Terms xmlns="http://schemas.microsoft.com/office/infopath/2007/PartnerControls">
        <TermInfo xmlns="http://schemas.microsoft.com/office/infopath/2007/PartnerControls">
          <TermName xmlns="http://schemas.microsoft.com/office/infopath/2007/PartnerControls">Page</TermName>
          <TermId xmlns="http://schemas.microsoft.com/office/infopath/2007/PartnerControls">eb523acf-a821-456c-a76b-7607578309d7</TermId>
        </TermInfo>
      </Terms>
    </a319977fc8504e09982f090ae1d7c602>
    <DEECD_Expired xmlns="http://schemas.microsoft.com/sharepoint/v3">false</DEECD_Expired>
    <DEECD_Keywords xmlns="http://schemas.microsoft.com/sharepoint/v3" xsi:nil="true"/>
    <PublishingExpirationDate xmlns="http://schemas.microsoft.com/sharepoint/v3" xsi:nil="true"/>
    <DEECD_Description xmlns="http://schemas.microsoft.com/sharepoint/v3">ECS__IMT_Structure_large_facility_Template_JULY_2022</DEECD_Description>
    <b1688cb4a3a940449dc8286705012a42 xmlns="76b566cd-adb9-46c2-964b-22eba181fd0b">
      <Terms xmlns="http://schemas.microsoft.com/office/infopath/2007/PartnerControls"/>
    </b1688cb4a3a940449dc8286705012a42>
    <hyperlink2 xmlns="76b566cd-adb9-46c2-964b-22eba181fd0b">
      <Url xsi:nil="true"/>
      <Description xsi:nil="true"/>
    </hyperlink2>
    <PublishingStartDate xmlns="76b566cd-adb9-46c2-964b-22eba181fd0b" xsi:nil="true"/>
    <ofbb8b9a280a423a91cf717fb81349cd xmlns="76b566cd-adb9-46c2-964b-22eba181fd0b">
      <Terms xmlns="http://schemas.microsoft.com/office/infopath/2007/PartnerControls">
        <TermInfo xmlns="http://schemas.microsoft.com/office/infopath/2007/PartnerControls">
          <TermName xmlns="http://schemas.microsoft.com/office/infopath/2007/PartnerControls">Education</TermName>
          <TermId xmlns="http://schemas.microsoft.com/office/infopath/2007/PartnerControls">5232e41c-5101-41fe-b638-7d41d1371531</TermId>
        </TermInfo>
      </Terms>
    </ofbb8b9a280a423a91cf717fb81349cd>
    <pfad5814e62747ed9f131defefc62dac xmlns="76b566cd-adb9-46c2-964b-22eba181fd0b">
      <Terms xmlns="http://schemas.microsoft.com/office/infopath/2007/PartnerControls"/>
    </pfad5814e62747ed9f131defefc62dac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BD79CE-3164-4ED1-8C0F-5487B82E8F6D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8974947B-D7E0-4161-A6A6-281F938B51BA}"/>
</file>

<file path=customXml/itemProps3.xml><?xml version="1.0" encoding="utf-8"?>
<ds:datastoreItem xmlns:ds="http://schemas.openxmlformats.org/officeDocument/2006/customXml" ds:itemID="{97CAB67C-3AA4-42E6-8C22-D01CFC6C2A25}">
  <ds:schemaRefs>
    <ds:schemaRef ds:uri="http://purl.org/dc/terms/"/>
    <ds:schemaRef ds:uri="http://schemas.microsoft.com/office/infopath/2007/PartnerControls"/>
    <ds:schemaRef ds:uri="http://purl.org/dc/dcmitype/"/>
    <ds:schemaRef ds:uri="http://purl.org/dc/elements/1.1/"/>
    <ds:schemaRef ds:uri="http://schemas.microsoft.com/sharepoint/v3"/>
    <ds:schemaRef ds:uri="http://schemas.microsoft.com/Sharepoint/v3"/>
    <ds:schemaRef ds:uri="0fd33b2d-21e8-4b50-be0c-c57d78551f41"/>
    <ds:schemaRef ds:uri="http://schemas.microsoft.com/office/2006/documentManagement/types"/>
    <ds:schemaRef ds:uri="http://schemas.openxmlformats.org/package/2006/metadata/core-properties"/>
    <ds:schemaRef ds:uri="0cef8406-c5f7-4435-841a-750b59bfaa60"/>
    <ds:schemaRef ds:uri="http://schemas.microsoft.com/office/2006/metadata/properties"/>
    <ds:schemaRef ds:uri="http://www.w3.org/XML/1998/namespace"/>
  </ds:schemaRefs>
</ds:datastoreItem>
</file>

<file path=customXml/itemProps4.xml><?xml version="1.0" encoding="utf-8"?>
<ds:datastoreItem xmlns:ds="http://schemas.openxmlformats.org/officeDocument/2006/customXml" ds:itemID="{9F0EECB7-EA72-435A-9143-36364A4B2DA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1450</TotalTime>
  <Words>206</Words>
  <Application>Microsoft Office PowerPoint</Application>
  <PresentationFormat>Widescreen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IMT STRUCTURE: &lt;SERVICE NAME&gt;</vt:lpstr>
    </vt:vector>
  </TitlesOfParts>
  <Company>Department of Education and Training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IMT Structure</dc:title>
  <dc:creator>Mackay, Petra A</dc:creator>
  <cp:lastModifiedBy>Paul Casha</cp:lastModifiedBy>
  <cp:revision>13</cp:revision>
  <dcterms:created xsi:type="dcterms:W3CDTF">2018-04-23T03:01:19Z</dcterms:created>
  <dcterms:modified xsi:type="dcterms:W3CDTF">2022-07-20T04:13:31Z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ET_EDRMS_RCS">
    <vt:lpwstr>20;#1.2.2 Project Documentation|a3ce4c3c-7960-4756-834e-8cbbf9028802</vt:lpwstr>
  </property>
  <property fmtid="{D5CDD505-2E9C-101B-9397-08002B2CF9AE}" pid="3" name="RecordPoint_RecordNumberSubmitted">
    <vt:lpwstr>R20211749927</vt:lpwstr>
  </property>
  <property fmtid="{D5CDD505-2E9C-101B-9397-08002B2CF9AE}" pid="4" name="RecordPoint_ActiveItemListId">
    <vt:lpwstr>{0fd33b2d-21e8-4b50-be0c-c57d78551f41}</vt:lpwstr>
  </property>
  <property fmtid="{D5CDD505-2E9C-101B-9397-08002B2CF9AE}" pid="5" name="ContentTypeId">
    <vt:lpwstr>0x0101008840106FE30D4F50BC61A726A7CA6E3800A01D47DD30CBB54F95863B7DC80A2CEC</vt:lpwstr>
  </property>
  <property fmtid="{D5CDD505-2E9C-101B-9397-08002B2CF9AE}" pid="6" name="RecordPoint_ActiveItemUniqueId">
    <vt:lpwstr>{e633d80e-c076-4570-bb29-2dd3bc5dcebe}</vt:lpwstr>
  </property>
  <property fmtid="{D5CDD505-2E9C-101B-9397-08002B2CF9AE}" pid="7" name="RecordPoint_SubmissionCompleted">
    <vt:lpwstr>2022-05-30T16:30:06.3794103+10:00</vt:lpwstr>
  </property>
  <property fmtid="{D5CDD505-2E9C-101B-9397-08002B2CF9AE}" pid="8" name="RecordPoint_ActiveItemWebId">
    <vt:lpwstr>{0cef8406-c5f7-4435-841a-750b59bfaa60}</vt:lpwstr>
  </property>
  <property fmtid="{D5CDD505-2E9C-101B-9397-08002B2CF9AE}" pid="9" name="RecordPoint_WorkflowType">
    <vt:lpwstr>ActiveSubmitStub</vt:lpwstr>
  </property>
  <property fmtid="{D5CDD505-2E9C-101B-9397-08002B2CF9AE}" pid="10" name="DET_EDRMS_SecClass">
    <vt:lpwstr/>
  </property>
  <property fmtid="{D5CDD505-2E9C-101B-9397-08002B2CF9AE}" pid="11" name="RecordPoint_ActiveItemSiteId">
    <vt:lpwstr>{61b3ca93-a8bf-4c99-aff3-b46cc7f4149e}</vt:lpwstr>
  </property>
  <property fmtid="{D5CDD505-2E9C-101B-9397-08002B2CF9AE}" pid="12" name="RecordPoint_SubmissionDate">
    <vt:lpwstr/>
  </property>
  <property fmtid="{D5CDD505-2E9C-101B-9397-08002B2CF9AE}" pid="13" name="RecordPoint_ActiveItemMoved">
    <vt:lpwstr/>
  </property>
  <property fmtid="{D5CDD505-2E9C-101B-9397-08002B2CF9AE}" pid="14" name="RecordPoint_RecordFormat">
    <vt:lpwstr/>
  </property>
  <property fmtid="{D5CDD505-2E9C-101B-9397-08002B2CF9AE}" pid="15" name="DEECD_Author">
    <vt:lpwstr>94;#Education|5232e41c-5101-41fe-b638-7d41d1371531</vt:lpwstr>
  </property>
  <property fmtid="{D5CDD505-2E9C-101B-9397-08002B2CF9AE}" pid="16" name="DEECD_ItemType">
    <vt:lpwstr>101;#Page|eb523acf-a821-456c-a76b-7607578309d7</vt:lpwstr>
  </property>
  <property fmtid="{D5CDD505-2E9C-101B-9397-08002B2CF9AE}" pid="17" name="DEECD_SubjectCategory">
    <vt:lpwstr/>
  </property>
  <property fmtid="{D5CDD505-2E9C-101B-9397-08002B2CF9AE}" pid="18" name="DEECD_Audience">
    <vt:lpwstr/>
  </property>
</Properties>
</file>