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86" r:id="rId3"/>
    <p:sldId id="314" r:id="rId4"/>
    <p:sldId id="276" r:id="rId5"/>
    <p:sldId id="288" r:id="rId6"/>
    <p:sldId id="312" r:id="rId7"/>
    <p:sldId id="289" r:id="rId8"/>
    <p:sldId id="308" r:id="rId9"/>
    <p:sldId id="305" r:id="rId10"/>
    <p:sldId id="307" r:id="rId11"/>
    <p:sldId id="304" r:id="rId12"/>
    <p:sldId id="310" r:id="rId13"/>
    <p:sldId id="313" r:id="rId14"/>
    <p:sldId id="296" r:id="rId15"/>
    <p:sldId id="295" r:id="rId16"/>
    <p:sldId id="303" r:id="rId17"/>
    <p:sldId id="277" r:id="rId18"/>
    <p:sldId id="309" r:id="rId19"/>
    <p:sldId id="283" r:id="rId20"/>
    <p:sldId id="266" r:id="rId21"/>
    <p:sldId id="315" r:id="rId22"/>
    <p:sldId id="264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63" autoAdjust="0"/>
    <p:restoredTop sz="94660"/>
  </p:normalViewPr>
  <p:slideViewPr>
    <p:cSldViewPr>
      <p:cViewPr>
        <p:scale>
          <a:sx n="118" d="100"/>
          <a:sy n="118" d="100"/>
        </p:scale>
        <p:origin x="-630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_user\Documents\A%20Master%20folder%20-%20current\Best%20Start\Data\M&amp;CH%20Data\2013\Children%20at%20risk\Children%20at%20Risk%20summaries%204.12.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No. of children currently at risk August 2014  </a:t>
            </a:r>
          </a:p>
        </c:rich>
      </c:tx>
      <c:layout>
        <c:manualLayout>
          <c:xMode val="edge"/>
          <c:yMode val="edge"/>
          <c:x val="5.640918370181091E-2"/>
          <c:y val="2.159623987357413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'At Risk 1.7.2007 - 18.10.2013'!$B$83</c:f>
              <c:strCache>
                <c:ptCount val="1"/>
                <c:pt idx="0">
                  <c:v>No. currently at Risk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'At Risk 1.7.2007 - 18.10.2013'!$A$84:$A$89</c:f>
              <c:strCache>
                <c:ptCount val="6"/>
                <c:pt idx="0">
                  <c:v>Balaclava Road</c:v>
                </c:pt>
                <c:pt idx="1">
                  <c:v>Kialla </c:v>
                </c:pt>
                <c:pt idx="2">
                  <c:v>Morrell Street</c:v>
                </c:pt>
                <c:pt idx="3">
                  <c:v>North Hub </c:v>
                </c:pt>
                <c:pt idx="4">
                  <c:v>Westmoreland Cres</c:v>
                </c:pt>
                <c:pt idx="5">
                  <c:v>Rumbalara</c:v>
                </c:pt>
              </c:strCache>
            </c:strRef>
          </c:cat>
          <c:val>
            <c:numRef>
              <c:f>'At Risk 1.7.2007 - 18.10.2013'!$B$84:$B$89</c:f>
              <c:numCache>
                <c:formatCode>General</c:formatCode>
                <c:ptCount val="6"/>
                <c:pt idx="0">
                  <c:v>39</c:v>
                </c:pt>
                <c:pt idx="1">
                  <c:v>1</c:v>
                </c:pt>
                <c:pt idx="2">
                  <c:v>49</c:v>
                </c:pt>
                <c:pt idx="3">
                  <c:v>61</c:v>
                </c:pt>
                <c:pt idx="4">
                  <c:v>54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33632"/>
        <c:axId val="124935168"/>
      </c:barChart>
      <c:catAx>
        <c:axId val="12493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935168"/>
        <c:crosses val="autoZero"/>
        <c:auto val="1"/>
        <c:lblAlgn val="ctr"/>
        <c:lblOffset val="100"/>
        <c:noMultiLvlLbl val="0"/>
      </c:catAx>
      <c:valAx>
        <c:axId val="12493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93363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baseline="0" dirty="0" smtClean="0"/>
              <a:t>Child First Data Collection </a:t>
            </a:r>
          </a:p>
          <a:p>
            <a:pPr>
              <a:defRPr/>
            </a:pPr>
            <a:r>
              <a:rPr lang="en-AU" b="0" baseline="0" dirty="0" smtClean="0"/>
              <a:t>Percentage  </a:t>
            </a:r>
            <a:r>
              <a:rPr lang="en-AU" b="0" baseline="0" dirty="0"/>
              <a:t>of children 0-6 </a:t>
            </a:r>
            <a:r>
              <a:rPr lang="en-AU" b="0" baseline="0" dirty="0" err="1"/>
              <a:t>yrs</a:t>
            </a:r>
            <a:r>
              <a:rPr lang="en-AU" b="0" baseline="0" dirty="0"/>
              <a:t> </a:t>
            </a:r>
          </a:p>
          <a:p>
            <a:pPr>
              <a:defRPr/>
            </a:pPr>
            <a:r>
              <a:rPr lang="en-AU" b="0" baseline="0" dirty="0"/>
              <a:t>who were up to date with MCH</a:t>
            </a:r>
            <a:endParaRPr lang="en-AU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717386021191793E-2"/>
          <c:y val="0.23297804246300732"/>
          <c:w val="0.81200544376397399"/>
          <c:h val="0.68830810150237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Sept 2013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Up to Date</c:v>
                </c:pt>
                <c:pt idx="1">
                  <c:v>Not Up to Date</c:v>
                </c:pt>
                <c:pt idx="2">
                  <c:v>No information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 2012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Up to Date</c:v>
                </c:pt>
                <c:pt idx="1">
                  <c:v>Not Up to Date</c:v>
                </c:pt>
                <c:pt idx="2">
                  <c:v>No information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77</c:v>
                </c:pt>
                <c:pt idx="1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Oct 2011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Up to Date</c:v>
                </c:pt>
                <c:pt idx="1">
                  <c:v>Not Up to Date</c:v>
                </c:pt>
                <c:pt idx="2">
                  <c:v>No information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</c:v>
                </c:pt>
                <c:pt idx="1">
                  <c:v>37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59776"/>
        <c:axId val="169661568"/>
      </c:barChart>
      <c:catAx>
        <c:axId val="169659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9661568"/>
        <c:crosses val="autoZero"/>
        <c:auto val="1"/>
        <c:lblAlgn val="ctr"/>
        <c:lblOffset val="100"/>
        <c:noMultiLvlLbl val="0"/>
      </c:catAx>
      <c:valAx>
        <c:axId val="169661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%</a:t>
                </a:r>
                <a:r>
                  <a:rPr lang="en-AU" baseline="0"/>
                  <a:t> of children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9659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5AD8B-0517-44AA-B78D-EDC641BA8548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C4136-BC0C-4EBA-A2B7-2CB7B339A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F1025-4C00-42D5-AA8F-54EAE5B1D7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2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0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8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8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0041-261D-4D53-934F-4E2C3771D7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C4136-BC0C-4EBA-A2B7-2CB7B339A7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055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04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32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92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91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89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62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0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81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97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22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7D1E-0C47-489B-827F-F14496187366}" type="datetimeFigureOut">
              <a:rPr lang="en-AU" smtClean="0"/>
              <a:t>25/09/2014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117-6B84-4360-B406-C321A11C0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34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3.png@01CECA82.5F23961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outsidep@mcmedia.com.au" TargetMode="External"/><Relationship Id="rId2" Type="http://schemas.openxmlformats.org/officeDocument/2006/relationships/hyperlink" Target="mailto:belinda.whitelaw@shepparton.vic.gov.a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hris.widdicombe@shepparton.vic.gov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3.png@01CECA82.5F2396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656184"/>
          </a:xfrm>
        </p:spPr>
        <p:txBody>
          <a:bodyPr>
            <a:noAutofit/>
          </a:bodyPr>
          <a:lstStyle/>
          <a:p>
            <a:r>
              <a:rPr lang="en-AU" sz="2800" b="1" i="1" dirty="0" smtClean="0">
                <a:solidFill>
                  <a:srgbClr val="7030A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Improving recognition of and response to </a:t>
            </a:r>
            <a:br>
              <a:rPr lang="en-AU" sz="2800" b="1" i="1" dirty="0" smtClean="0">
                <a:solidFill>
                  <a:srgbClr val="7030A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800" b="1" i="1" dirty="0" smtClean="0">
                <a:solidFill>
                  <a:srgbClr val="7030A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child vulnerability – the development of </a:t>
            </a:r>
            <a:br>
              <a:rPr lang="en-AU" sz="2800" b="1" i="1" dirty="0" smtClean="0">
                <a:solidFill>
                  <a:srgbClr val="7030A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800" b="1" i="1" dirty="0" smtClean="0">
                <a:solidFill>
                  <a:srgbClr val="7030A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the Greater Shepparton Vulnerability Guide</a:t>
            </a:r>
            <a:br>
              <a:rPr lang="en-AU" sz="2800" b="1" i="1" dirty="0" smtClean="0">
                <a:solidFill>
                  <a:srgbClr val="7030A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endParaRPr lang="en-AU" sz="2800" i="1" dirty="0">
              <a:solidFill>
                <a:srgbClr val="7030A0"/>
              </a:solidFill>
            </a:endParaRPr>
          </a:p>
        </p:txBody>
      </p:sp>
      <p:pic>
        <p:nvPicPr>
          <p:cNvPr id="7" name="Picture 10" descr="BS masthead with EC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19617"/>
            <a:ext cx="2101285" cy="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reaterShe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40" y="6046576"/>
            <a:ext cx="630560" cy="6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4992" y="610024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State –wide Maternal and Child Health Conference </a:t>
            </a:r>
          </a:p>
          <a:p>
            <a:pPr algn="ctr"/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September 18</a:t>
            </a:r>
            <a:r>
              <a:rPr lang="en-AU" sz="14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AU" sz="1400" b="1" dirty="0" smtClean="0">
                <a:solidFill>
                  <a:schemeClr val="accent6">
                    <a:lumMod val="75000"/>
                  </a:schemeClr>
                </a:solidFill>
              </a:rPr>
              <a:t> 2014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9" name="Picture 8" descr="MP9004074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5" y="2132856"/>
            <a:ext cx="5140623" cy="35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The Vulnerability Tool becomes the Vulnerability Guide Tool Kit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32" y="1844824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2013/14</a:t>
            </a:r>
          </a:p>
          <a:p>
            <a:endParaRPr lang="en-A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 smtClean="0"/>
              <a:t>Refinement of the Guide in consultation with MCH       Nurses – workshops, reflection sessions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 smtClean="0"/>
              <a:t>Discussion of issues raised by nurses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 smtClean="0"/>
              <a:t>Revision of Vulnerability Guide           2 versions          MCH version and kindergarten version</a:t>
            </a:r>
            <a:endParaRPr lang="en-AU" sz="2800" dirty="0"/>
          </a:p>
          <a:p>
            <a:endParaRPr lang="en-A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37160" y="472514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668344" y="472514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895"/>
            <a:ext cx="4542986" cy="59044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2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The Vulnerability Tool becomes the Vulnerability Guide Tool Kit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32" y="1844824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2013/14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 smtClean="0"/>
              <a:t>More data cleansing with agreed terminology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and processes to note why teddies had been removed.</a:t>
            </a:r>
          </a:p>
          <a:p>
            <a:r>
              <a:rPr lang="en-AU" sz="28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 smtClean="0"/>
              <a:t>Development of Tool Kit and process for sharing the resource. Training seen as a critical element.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 smtClean="0"/>
              <a:t>Aiming for completion in October 2014. Training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offered November 2014.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cid:image003.png@01CECA82.5F23961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76872"/>
            <a:ext cx="648072" cy="698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0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</a:rPr>
              <a:t>The Vulnerability Tool becomes the Vulnerability Guide Tool Kit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/>
              <a:t>Web based with links to key resources </a:t>
            </a:r>
            <a:endParaRPr lang="en-AU" sz="2800" dirty="0"/>
          </a:p>
          <a:p>
            <a:pPr marL="0" indent="0">
              <a:buNone/>
            </a:pPr>
            <a:endParaRPr lang="en-AU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Section 1:</a:t>
            </a:r>
            <a:r>
              <a:rPr lang="en-AU" sz="2800" dirty="0" smtClean="0">
                <a:solidFill>
                  <a:srgbClr val="7030A0"/>
                </a:solidFill>
              </a:rPr>
              <a:t> </a:t>
            </a:r>
            <a:r>
              <a:rPr lang="en-AU" sz="2800" dirty="0" smtClean="0"/>
              <a:t>Background information, rationale, lit review   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Section 2:</a:t>
            </a:r>
            <a:r>
              <a:rPr lang="en-AU" sz="2800" dirty="0" smtClean="0">
                <a:solidFill>
                  <a:srgbClr val="7030A0"/>
                </a:solidFill>
              </a:rPr>
              <a:t> </a:t>
            </a:r>
            <a:r>
              <a:rPr lang="en-AU" sz="2800" dirty="0" smtClean="0"/>
              <a:t>Vulnerability Guide and Training Modules  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Section 3:  </a:t>
            </a:r>
            <a:r>
              <a:rPr lang="en-AU" sz="2800" dirty="0" smtClean="0"/>
              <a:t>Examples of Application and Data 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37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</a:rPr>
              <a:t>What impact has it had? </a:t>
            </a:r>
            <a:br>
              <a:rPr lang="en-AU" dirty="0">
                <a:solidFill>
                  <a:srgbClr val="7030A0"/>
                </a:solidFill>
              </a:rPr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529273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b="1" dirty="0" smtClean="0">
                <a:solidFill>
                  <a:schemeClr val="accent6">
                    <a:lumMod val="75000"/>
                  </a:schemeClr>
                </a:solidFill>
              </a:rPr>
              <a:t>Our local EBS evaluation  questions </a:t>
            </a:r>
          </a:p>
          <a:p>
            <a:endParaRPr lang="en-A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U" sz="2800" dirty="0" smtClean="0">
                <a:solidFill>
                  <a:schemeClr val="bg1">
                    <a:lumMod val="50000"/>
                  </a:schemeClr>
                </a:solidFill>
              </a:rPr>
              <a:t>Have MCH and kinder staff developed greater knowledge and skills in relation to understanding and responding to child and family vulnerability? </a:t>
            </a:r>
          </a:p>
          <a:p>
            <a:endParaRPr lang="en-A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U" sz="2800" dirty="0" smtClean="0"/>
              <a:t>In what ways and to what degree have MCH and kinder services been successful in increasing access and participation for vulnerable families and children? </a:t>
            </a:r>
          </a:p>
          <a:p>
            <a:endParaRPr lang="en-A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6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What impact has it had? </a:t>
            </a:r>
            <a:br>
              <a:rPr lang="en-AU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AU" sz="3000" dirty="0" smtClean="0">
                <a:solidFill>
                  <a:srgbClr val="7030A0"/>
                </a:solidFill>
              </a:rPr>
              <a:t>Improved identification of and response to vulnerability </a:t>
            </a:r>
          </a:p>
          <a:p>
            <a:pPr marL="0" indent="0">
              <a:buNone/>
            </a:pPr>
            <a:endParaRPr lang="en-A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 smtClean="0"/>
              <a:t>Valuable </a:t>
            </a:r>
            <a:r>
              <a:rPr lang="en-AU" sz="2800" dirty="0"/>
              <a:t>a</a:t>
            </a:r>
            <a:r>
              <a:rPr lang="en-AU" sz="2800" dirty="0" smtClean="0"/>
              <a:t>lert on client data base as to existing vulnerability issues</a:t>
            </a:r>
          </a:p>
          <a:p>
            <a:pPr marL="0" indent="0">
              <a:buNone/>
            </a:pPr>
            <a:r>
              <a:rPr lang="en-AU" sz="2800" i="1" dirty="0" smtClean="0">
                <a:solidFill>
                  <a:schemeClr val="accent6">
                    <a:lumMod val="75000"/>
                  </a:schemeClr>
                </a:solidFill>
              </a:rPr>
              <a:t>‘It is really useful – you know straight away that there are factors that you need to be aware of’ </a:t>
            </a:r>
          </a:p>
          <a:p>
            <a:pPr marL="0" indent="0">
              <a:buNone/>
            </a:pPr>
            <a:endParaRPr lang="en-AU" sz="2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 smtClean="0"/>
              <a:t>Prioritises who needs to be followed up – </a:t>
            </a:r>
            <a:r>
              <a:rPr lang="en-AU" sz="2800" i="1" dirty="0" smtClean="0"/>
              <a:t>Xpedite</a:t>
            </a:r>
            <a:r>
              <a:rPr lang="en-AU" sz="2800" dirty="0" smtClean="0"/>
              <a:t> </a:t>
            </a:r>
            <a:r>
              <a:rPr lang="en-AU" sz="2800" i="1" dirty="0" smtClean="0"/>
              <a:t>Child at Risk Reports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 smtClean="0"/>
              <a:t>A key tool in determining outreach home visits</a:t>
            </a:r>
          </a:p>
        </p:txBody>
      </p:sp>
    </p:spTree>
    <p:extLst>
      <p:ext uri="{BB962C8B-B14F-4D97-AF65-F5344CB8AC3E}">
        <p14:creationId xmlns:p14="http://schemas.microsoft.com/office/powerpoint/2010/main" val="304182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800" dirty="0" smtClean="0"/>
              <a:t>A cultural shift within the MCH service. Thinking more broadly as to ‘what it takes’ to engage successfully with vulnerable families. </a:t>
            </a:r>
            <a:endParaRPr lang="en-AU" sz="2800" dirty="0"/>
          </a:p>
        </p:txBody>
      </p:sp>
      <p:sp>
        <p:nvSpPr>
          <p:cNvPr id="5" name="Rectangle 4"/>
          <p:cNvSpPr/>
          <p:nvPr/>
        </p:nvSpPr>
        <p:spPr>
          <a:xfrm>
            <a:off x="568152" y="3140968"/>
            <a:ext cx="8108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For example – outreach home visiting </a:t>
            </a:r>
          </a:p>
          <a:p>
            <a:endParaRPr lang="en-AU" sz="2800" i="1" dirty="0">
              <a:solidFill>
                <a:srgbClr val="009999"/>
              </a:solidFill>
            </a:endParaRPr>
          </a:p>
          <a:p>
            <a:r>
              <a:rPr lang="en-AU" sz="2800" i="1" dirty="0" smtClean="0">
                <a:solidFill>
                  <a:srgbClr val="009999"/>
                </a:solidFill>
              </a:rPr>
              <a:t>‘It </a:t>
            </a:r>
            <a:r>
              <a:rPr lang="en-AU" sz="2800" i="1" dirty="0">
                <a:solidFill>
                  <a:srgbClr val="009999"/>
                </a:solidFill>
              </a:rPr>
              <a:t>is really working – we are seeing families we would not normally be able </a:t>
            </a:r>
            <a:r>
              <a:rPr lang="en-AU" sz="2800" i="1" dirty="0" smtClean="0">
                <a:solidFill>
                  <a:srgbClr val="009999"/>
                </a:solidFill>
              </a:rPr>
              <a:t>to </a:t>
            </a:r>
            <a:r>
              <a:rPr lang="en-AU" sz="2800" i="1" dirty="0">
                <a:solidFill>
                  <a:srgbClr val="009999"/>
                </a:solidFill>
              </a:rPr>
              <a:t>engage</a:t>
            </a:r>
            <a:r>
              <a:rPr lang="en-AU" sz="2800" i="1" dirty="0" smtClean="0">
                <a:solidFill>
                  <a:srgbClr val="009999"/>
                </a:solidFill>
              </a:rPr>
              <a:t>’</a:t>
            </a:r>
          </a:p>
          <a:p>
            <a:endParaRPr lang="en-AU" sz="2800" i="1" dirty="0">
              <a:solidFill>
                <a:srgbClr val="009999"/>
              </a:solidFill>
            </a:endParaRPr>
          </a:p>
          <a:p>
            <a:r>
              <a:rPr lang="en-AU" sz="2800" i="1" dirty="0" smtClean="0">
                <a:solidFill>
                  <a:srgbClr val="009999"/>
                </a:solidFill>
              </a:rPr>
              <a:t>‘</a:t>
            </a:r>
            <a:r>
              <a:rPr lang="en-AU" sz="2800" i="1" dirty="0">
                <a:solidFill>
                  <a:srgbClr val="009999"/>
                </a:solidFill>
              </a:rPr>
              <a:t>We really need to think about the fact that outreach work is as important </a:t>
            </a:r>
            <a:r>
              <a:rPr lang="en-AU" sz="2800" i="1" dirty="0" smtClean="0">
                <a:solidFill>
                  <a:srgbClr val="009999"/>
                </a:solidFill>
              </a:rPr>
              <a:t>as </a:t>
            </a:r>
            <a:r>
              <a:rPr lang="en-AU" sz="2800" i="1" dirty="0">
                <a:solidFill>
                  <a:srgbClr val="009999"/>
                </a:solidFill>
              </a:rPr>
              <a:t>working in the centre.’</a:t>
            </a:r>
          </a:p>
        </p:txBody>
      </p:sp>
    </p:spTree>
    <p:extLst>
      <p:ext uri="{BB962C8B-B14F-4D97-AF65-F5344CB8AC3E}">
        <p14:creationId xmlns:p14="http://schemas.microsoft.com/office/powerpoint/2010/main" val="4083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76" y="269776"/>
            <a:ext cx="8229600" cy="1143000"/>
          </a:xfrm>
        </p:spPr>
        <p:txBody>
          <a:bodyPr/>
          <a:lstStyle/>
          <a:p>
            <a:endParaRPr lang="en-AU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33017"/>
              </p:ext>
            </p:extLst>
          </p:nvPr>
        </p:nvGraphicFramePr>
        <p:xfrm>
          <a:off x="611560" y="2852936"/>
          <a:ext cx="8208911" cy="2286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869"/>
                <a:gridCol w="726955"/>
                <a:gridCol w="726955"/>
                <a:gridCol w="624370"/>
                <a:gridCol w="726955"/>
                <a:gridCol w="721889"/>
                <a:gridCol w="721889"/>
                <a:gridCol w="896662"/>
                <a:gridCol w="840216"/>
                <a:gridCol w="720079"/>
                <a:gridCol w="648072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HV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2wk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4wk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8wk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4mth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8mth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12mth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18mth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2yr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3.5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11/12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99%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94%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81%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85%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78%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70%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62%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63%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49%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53%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12/13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103%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101%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98%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111%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90%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79%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85%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85%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86%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7030A0"/>
                          </a:solidFill>
                          <a:effectLst/>
                        </a:rPr>
                        <a:t>80%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13/14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85%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88%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94%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86%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94%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79%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82%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66%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69%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60%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5396" y="2348880"/>
            <a:ext cx="705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Key Ages and Stages  Visits Mooroopna – Morrell St MCH Centre 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719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800" dirty="0" smtClean="0">
                <a:solidFill>
                  <a:srgbClr val="7030A0"/>
                </a:solidFill>
              </a:rPr>
              <a:t>Increased engagement of vulnerable families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What impact has it had? </a:t>
            </a:r>
            <a:br>
              <a:rPr lang="en-AU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137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Confirmation of where additional resources are needed to engage and support vulnerable families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19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AU" sz="2800" dirty="0" smtClean="0">
                <a:solidFill>
                  <a:srgbClr val="7030A0"/>
                </a:solidFill>
              </a:rPr>
              <a:t>Evidence based resource allocation</a:t>
            </a:r>
            <a:endParaRPr lang="en-AU" sz="2800" dirty="0">
              <a:solidFill>
                <a:srgbClr val="7030A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517247"/>
              </p:ext>
            </p:extLst>
          </p:nvPr>
        </p:nvGraphicFramePr>
        <p:xfrm>
          <a:off x="1835696" y="299695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91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</a:rPr>
              <a:t>What impact has it had? </a:t>
            </a:r>
            <a:br>
              <a:rPr lang="en-AU" dirty="0">
                <a:solidFill>
                  <a:srgbClr val="7030A0"/>
                </a:solidFill>
              </a:rPr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54484" y="2132856"/>
            <a:ext cx="7993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2000" dirty="0" smtClean="0">
                <a:solidFill>
                  <a:schemeClr val="accent6">
                    <a:lumMod val="75000"/>
                  </a:schemeClr>
                </a:solidFill>
              </a:rPr>
              <a:t>MCH ‘ Child At Risk’ report (children with a ‘teddy’ icon) ran for children in the 3-4 age group bracket.  The names of these children were then cross referenced with the kinder central enrolment database to see if an enrolment had been received.</a:t>
            </a:r>
          </a:p>
          <a:p>
            <a:endParaRPr lang="en-AU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b="1" dirty="0" smtClean="0">
                <a:latin typeface="Calibri" pitchFamily="34" charset="0"/>
                <a:cs typeface="Arial" pitchFamily="34" charset="0"/>
              </a:rPr>
              <a:t>Results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atin typeface="Calibri" pitchFamily="34" charset="0"/>
                <a:cs typeface="Arial" pitchFamily="34" charset="0"/>
              </a:rPr>
              <a:t>37 </a:t>
            </a:r>
            <a:r>
              <a:rPr lang="en-AU" sz="2000" dirty="0">
                <a:latin typeface="Calibri" pitchFamily="34" charset="0"/>
                <a:cs typeface="Arial" pitchFamily="34" charset="0"/>
              </a:rPr>
              <a:t>contacts </a:t>
            </a:r>
            <a:r>
              <a:rPr lang="en-AU" sz="2000" dirty="0" smtClean="0">
                <a:latin typeface="Calibri" pitchFamily="34" charset="0"/>
                <a:cs typeface="Arial" pitchFamily="34" charset="0"/>
              </a:rPr>
              <a:t>attempted  13 </a:t>
            </a:r>
            <a:r>
              <a:rPr lang="en-AU" sz="2000" dirty="0">
                <a:latin typeface="Calibri" pitchFamily="34" charset="0"/>
                <a:cs typeface="Arial" pitchFamily="34" charset="0"/>
              </a:rPr>
              <a:t>contacts </a:t>
            </a:r>
            <a:r>
              <a:rPr lang="en-AU" sz="2000" dirty="0" smtClean="0">
                <a:latin typeface="Calibri" pitchFamily="34" charset="0"/>
                <a:cs typeface="Arial" pitchFamily="34" charset="0"/>
              </a:rPr>
              <a:t>successful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AU" sz="1600" b="1" dirty="0" smtClean="0"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latin typeface="Calibri" pitchFamily="34" charset="0"/>
                <a:cs typeface="Arial" pitchFamily="34" charset="0"/>
              </a:rPr>
              <a:t>MCH </a:t>
            </a:r>
            <a:r>
              <a:rPr lang="en-AU" sz="2000" dirty="0">
                <a:latin typeface="Calibri" pitchFamily="34" charset="0"/>
                <a:cs typeface="Arial" pitchFamily="34" charset="0"/>
              </a:rPr>
              <a:t>3.5 KAS </a:t>
            </a:r>
            <a:r>
              <a:rPr lang="en-AU" sz="2000" dirty="0" smtClean="0">
                <a:latin typeface="Calibri" pitchFamily="34" charset="0"/>
                <a:cs typeface="Arial" pitchFamily="34" charset="0"/>
              </a:rPr>
              <a:t>check -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5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appointments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made, 3 attended</a:t>
            </a:r>
            <a:endParaRPr lang="en-A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latin typeface="Calibri" pitchFamily="34" charset="0"/>
                <a:cs typeface="Arial" pitchFamily="34" charset="0"/>
              </a:rPr>
              <a:t>Kindergarten </a:t>
            </a:r>
            <a:r>
              <a:rPr lang="en-AU" sz="2000" dirty="0" smtClean="0">
                <a:latin typeface="Calibri" pitchFamily="34" charset="0"/>
                <a:cs typeface="Arial" pitchFamily="34" charset="0"/>
              </a:rPr>
              <a:t>Enrolment -</a:t>
            </a:r>
            <a:r>
              <a:rPr lang="en-AU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kinder central enrolment forms sent out and </a:t>
            </a:r>
            <a:endParaRPr lang="en-AU" sz="20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6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forms returned (100%)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A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11" y="1628800"/>
            <a:ext cx="6021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/>
              <a:t>Linking the MCH and Kinder database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3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7030A0"/>
                </a:solidFill>
              </a:rPr>
              <a:t>Enhanced Best Start</a:t>
            </a:r>
            <a:br>
              <a:rPr lang="en-AU" dirty="0">
                <a:solidFill>
                  <a:srgbClr val="7030A0"/>
                </a:solidFill>
              </a:rPr>
            </a:br>
            <a:r>
              <a:rPr lang="en-AU" dirty="0">
                <a:solidFill>
                  <a:srgbClr val="7030A0"/>
                </a:solidFill>
              </a:rPr>
              <a:t> – a focus on two indicators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AU" sz="2800" dirty="0"/>
              <a:t>Improved rates in the initiation and duration of breastfeeding</a:t>
            </a:r>
          </a:p>
          <a:p>
            <a:r>
              <a:rPr lang="en-AU" sz="2800" dirty="0" smtClean="0">
                <a:solidFill>
                  <a:srgbClr val="00B050"/>
                </a:solidFill>
              </a:rPr>
              <a:t>Increased </a:t>
            </a:r>
            <a:r>
              <a:rPr lang="en-AU" sz="2800" dirty="0">
                <a:solidFill>
                  <a:srgbClr val="00B050"/>
                </a:solidFill>
              </a:rPr>
              <a:t>participation rates in maternal and child health and kindergarten services for vulnerable children and families; </a:t>
            </a:r>
            <a:r>
              <a:rPr lang="en-AU" sz="2800" u="sng" dirty="0">
                <a:solidFill>
                  <a:srgbClr val="00B050"/>
                </a:solidFill>
              </a:rPr>
              <a:t>with a particular focus on children referred to Child Protection and/or Child FIRST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1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92D050"/>
                </a:solidFill>
              </a:rPr>
              <a:t>Evaluation Data 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3928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644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‘Progressive Universalism’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1" y="1628800"/>
            <a:ext cx="8659611" cy="412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49280"/>
            <a:ext cx="7572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 practice dilemma?</a:t>
            </a:r>
            <a:br>
              <a:rPr lang="en-AU" dirty="0" smtClean="0"/>
            </a:br>
            <a:r>
              <a:rPr lang="en-AU" dirty="0" smtClean="0"/>
              <a:t>An ethical obligation? </a:t>
            </a:r>
            <a:endParaRPr lang="en-AU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79712" y="2060848"/>
            <a:ext cx="5562600" cy="4008438"/>
            <a:chOff x="2314" y="1798"/>
            <a:chExt cx="6799" cy="4738"/>
          </a:xfrm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2314" y="1798"/>
              <a:ext cx="3400" cy="32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200" dirty="0">
                <a:solidFill>
                  <a:srgbClr val="FFFFFF"/>
                </a:solidFill>
              </a:endParaRPr>
            </a:p>
            <a:p>
              <a:pPr eaLnBrk="1" hangingPunct="1"/>
              <a:endParaRPr lang="en-US" altLang="en-US" sz="1200" dirty="0">
                <a:solidFill>
                  <a:srgbClr val="FFFFFF"/>
                </a:solidFill>
              </a:endParaRPr>
            </a:p>
            <a:p>
              <a:pPr eaLnBrk="1" hangingPunct="1"/>
              <a:endParaRPr lang="en-US" altLang="en-US" sz="1200" dirty="0">
                <a:solidFill>
                  <a:srgbClr val="FFFFFF"/>
                </a:solidFill>
              </a:endParaRPr>
            </a:p>
            <a:p>
              <a:pPr eaLnBrk="1" hangingPunct="1"/>
              <a:r>
                <a:rPr lang="en-US" altLang="en-US" sz="1200" dirty="0">
                  <a:solidFill>
                    <a:srgbClr val="FFFFFF"/>
                  </a:solidFill>
                </a:rPr>
                <a:t>      </a:t>
              </a:r>
              <a:endParaRPr lang="en-US" altLang="en-US" sz="1200" dirty="0"/>
            </a:p>
            <a:p>
              <a:pPr eaLnBrk="1" hangingPunct="1"/>
              <a:r>
                <a:rPr lang="en-US" altLang="en-US" sz="1200" b="1" dirty="0"/>
                <a:t>       Engaged      Not At Risk</a:t>
              </a:r>
            </a:p>
            <a:p>
              <a:pPr eaLnBrk="1" hangingPunct="1"/>
              <a:endParaRPr lang="en-US" altLang="en-US" sz="1200" b="1" dirty="0"/>
            </a:p>
            <a:p>
              <a:pPr eaLnBrk="1" hangingPunct="1"/>
              <a:r>
                <a:rPr lang="en-US" altLang="en-US" sz="1200" b="1" dirty="0"/>
                <a:t>             </a:t>
              </a:r>
              <a:r>
                <a:rPr lang="en-US" altLang="en-US" sz="1200" b="1" i="1" dirty="0"/>
                <a:t>‘On Track’ </a:t>
              </a:r>
              <a:endParaRPr lang="en-US" altLang="en-US" dirty="0"/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314" y="5063"/>
              <a:ext cx="3400" cy="147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200" dirty="0">
                <a:solidFill>
                  <a:srgbClr val="FFFFFF"/>
                </a:solidFill>
              </a:endParaRPr>
            </a:p>
            <a:p>
              <a:pPr eaLnBrk="1" hangingPunct="1"/>
              <a:r>
                <a:rPr lang="en-US" altLang="en-US" sz="1200" b="1" dirty="0">
                  <a:solidFill>
                    <a:srgbClr val="FFFFFF"/>
                  </a:solidFill>
                </a:rPr>
                <a:t>        </a:t>
              </a:r>
              <a:r>
                <a:rPr lang="en-US" altLang="en-US" sz="1200" b="1" dirty="0"/>
                <a:t>Engaged   At Risk </a:t>
              </a:r>
              <a:endParaRPr lang="en-US" altLang="en-US" sz="1200" dirty="0"/>
            </a:p>
            <a:p>
              <a:pPr eaLnBrk="1" hangingPunct="1"/>
              <a:endParaRPr lang="en-US" altLang="en-US" sz="1200" dirty="0"/>
            </a:p>
            <a:p>
              <a:pPr eaLnBrk="1" hangingPunct="1"/>
              <a:r>
                <a:rPr lang="en-US" altLang="en-US" sz="1200" b="1" i="1" dirty="0"/>
                <a:t>Child developmentally at risk or developmentally vulnerable </a:t>
              </a:r>
            </a:p>
            <a:p>
              <a:pPr eaLnBrk="1" hangingPunct="1"/>
              <a:r>
                <a:rPr lang="en-US" altLang="en-US" sz="1200" b="1" dirty="0"/>
                <a:t>       </a:t>
              </a:r>
              <a:endParaRPr lang="en-US" altLang="en-US" dirty="0"/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5713" y="5063"/>
              <a:ext cx="3400" cy="14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200" dirty="0">
                <a:solidFill>
                  <a:srgbClr val="FFFFFF"/>
                </a:solidFill>
              </a:endParaRPr>
            </a:p>
            <a:p>
              <a:pPr eaLnBrk="1" hangingPunct="1"/>
              <a:r>
                <a:rPr lang="en-US" altLang="en-US" sz="1200" b="1" dirty="0">
                  <a:solidFill>
                    <a:schemeClr val="bg2"/>
                  </a:solidFill>
                </a:rPr>
                <a:t>       Not Engaged</a:t>
              </a:r>
              <a:r>
                <a:rPr lang="en-US" altLang="en-US" sz="1200" dirty="0">
                  <a:solidFill>
                    <a:schemeClr val="bg2"/>
                  </a:solidFill>
                </a:rPr>
                <a:t>    </a:t>
              </a:r>
              <a:r>
                <a:rPr lang="en-US" altLang="en-US" sz="1200" b="1" dirty="0">
                  <a:solidFill>
                    <a:schemeClr val="bg2"/>
                  </a:solidFill>
                </a:rPr>
                <a:t>At Risk</a:t>
              </a:r>
            </a:p>
            <a:p>
              <a:pPr eaLnBrk="1" hangingPunct="1"/>
              <a:endParaRPr lang="en-US" altLang="en-US" sz="1200" b="1" dirty="0">
                <a:solidFill>
                  <a:schemeClr val="bg2"/>
                </a:solidFill>
              </a:endParaRPr>
            </a:p>
            <a:p>
              <a:pPr eaLnBrk="1" hangingPunct="1"/>
              <a:r>
                <a:rPr lang="en-US" altLang="en-US" sz="1200" b="1" i="1" dirty="0">
                  <a:solidFill>
                    <a:schemeClr val="bg2"/>
                  </a:solidFill>
                </a:rPr>
                <a:t>Child developmentally at risk or developmentally vulnerable </a:t>
              </a:r>
            </a:p>
            <a:p>
              <a:pPr eaLnBrk="1" hangingPunct="1"/>
              <a:endParaRPr lang="en-US" altLang="en-US" sz="1200" b="1" dirty="0">
                <a:solidFill>
                  <a:schemeClr val="bg2"/>
                </a:solidFill>
              </a:endParaRPr>
            </a:p>
            <a:p>
              <a:pPr eaLnBrk="1" hangingPunct="1"/>
              <a:endParaRPr lang="en-US" altLang="en-US" sz="1200" dirty="0">
                <a:solidFill>
                  <a:srgbClr val="FFFFFF"/>
                </a:solidFill>
              </a:endParaRPr>
            </a:p>
            <a:p>
              <a:pPr eaLnBrk="1" hangingPunct="1"/>
              <a:endParaRPr lang="en-US" altLang="en-US" dirty="0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5713" y="1798"/>
              <a:ext cx="3400" cy="32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FFFFFF"/>
                  </a:solidFill>
                </a:rPr>
                <a:t>  </a:t>
              </a:r>
            </a:p>
            <a:p>
              <a:pPr eaLnBrk="1" hangingPunct="1"/>
              <a:endParaRPr lang="en-US" altLang="en-US" sz="1200">
                <a:solidFill>
                  <a:srgbClr val="FFFFFF"/>
                </a:solidFill>
              </a:endParaRPr>
            </a:p>
            <a:p>
              <a:pPr eaLnBrk="1" hangingPunct="1"/>
              <a:endParaRPr lang="en-US" altLang="en-US" sz="1200">
                <a:solidFill>
                  <a:srgbClr val="FFFFFF"/>
                </a:solidFill>
              </a:endParaRPr>
            </a:p>
            <a:p>
              <a:pPr eaLnBrk="1" hangingPunct="1"/>
              <a:endParaRPr lang="en-US" altLang="en-US" sz="1200">
                <a:solidFill>
                  <a:srgbClr val="FFFFFF"/>
                </a:solidFill>
              </a:endParaRPr>
            </a:p>
            <a:p>
              <a:pPr eaLnBrk="1" hangingPunct="1"/>
              <a:r>
                <a:rPr lang="en-US" altLang="en-US" sz="1200">
                  <a:solidFill>
                    <a:srgbClr val="FFFFFF"/>
                  </a:solidFill>
                </a:rPr>
                <a:t>     </a:t>
              </a:r>
              <a:r>
                <a:rPr lang="en-US" altLang="en-US" sz="1200" b="1">
                  <a:solidFill>
                    <a:srgbClr val="3E3E5C"/>
                  </a:solidFill>
                </a:rPr>
                <a:t>Not Engaged</a:t>
              </a:r>
              <a:r>
                <a:rPr lang="en-US" altLang="en-US" sz="1200">
                  <a:solidFill>
                    <a:srgbClr val="3E3E5C"/>
                  </a:solidFill>
                </a:rPr>
                <a:t>    </a:t>
              </a:r>
              <a:r>
                <a:rPr lang="en-US" altLang="en-US" sz="1200" b="1">
                  <a:solidFill>
                    <a:srgbClr val="3E3E5C"/>
                  </a:solidFill>
                </a:rPr>
                <a:t>Not At Risk</a:t>
              </a:r>
            </a:p>
            <a:p>
              <a:pPr eaLnBrk="1" hangingPunct="1"/>
              <a:endParaRPr lang="en-US" altLang="en-US" sz="1200" b="1" i="1">
                <a:solidFill>
                  <a:srgbClr val="3E3E5C"/>
                </a:solidFill>
              </a:endParaRPr>
            </a:p>
            <a:p>
              <a:pPr eaLnBrk="1" hangingPunct="1"/>
              <a:r>
                <a:rPr lang="en-US" altLang="en-US" sz="1200" b="1" i="1">
                  <a:solidFill>
                    <a:srgbClr val="3E3E5C"/>
                  </a:solidFill>
                </a:rPr>
                <a:t>                ‘On Track’ </a:t>
              </a:r>
              <a:endParaRPr lang="en-US" altLang="en-US" sz="1200" i="1">
                <a:solidFill>
                  <a:srgbClr val="3E3E5C"/>
                </a:solidFill>
              </a:endParaRPr>
            </a:p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8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182500" y="1916832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For more information please contact:</a:t>
            </a:r>
          </a:p>
          <a:p>
            <a:endParaRPr lang="en-AU" dirty="0" smtClean="0"/>
          </a:p>
          <a:p>
            <a:r>
              <a:rPr lang="en-AU" dirty="0" smtClean="0"/>
              <a:t>Belinda Whitelaw – Best Start Co-ordinator</a:t>
            </a:r>
          </a:p>
          <a:p>
            <a:r>
              <a:rPr lang="en-AU" dirty="0">
                <a:hlinkClick r:id="rId2"/>
              </a:rPr>
              <a:t>b</a:t>
            </a:r>
            <a:r>
              <a:rPr lang="en-AU" dirty="0" smtClean="0">
                <a:hlinkClick r:id="rId2"/>
              </a:rPr>
              <a:t>elinda.whitelaw@shepparton.vic.gov.au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Sally Wright – Best Start Officer</a:t>
            </a:r>
          </a:p>
          <a:p>
            <a:r>
              <a:rPr lang="en-AU" dirty="0" smtClean="0">
                <a:hlinkClick r:id="rId3"/>
              </a:rPr>
              <a:t>outsidep@mcmedia.com.au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Chris Widdicombe – MCH Team Leader</a:t>
            </a:r>
          </a:p>
          <a:p>
            <a:r>
              <a:rPr lang="en-AU" dirty="0">
                <a:hlinkClick r:id="rId4"/>
              </a:rPr>
              <a:t>c</a:t>
            </a:r>
            <a:r>
              <a:rPr lang="en-AU" dirty="0" smtClean="0">
                <a:hlinkClick r:id="rId4"/>
              </a:rPr>
              <a:t>hris.widdicombe@shepparton.vic.gov.au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5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030A0"/>
                </a:solidFill>
              </a:rPr>
              <a:t>Project details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800" dirty="0"/>
              <a:t>We are one of the two sites being funded for Enhanced Best Start – the other is Mildura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>
                <a:solidFill>
                  <a:schemeClr val="accent5">
                    <a:lumMod val="75000"/>
                  </a:schemeClr>
                </a:solidFill>
              </a:rPr>
              <a:t>Project timeline Jan 2011 to </a:t>
            </a:r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</a:rPr>
              <a:t>June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 smtClean="0"/>
              <a:t>Total funding </a:t>
            </a:r>
            <a:r>
              <a:rPr lang="en-AU" sz="2800" dirty="0"/>
              <a:t>of </a:t>
            </a:r>
            <a:r>
              <a:rPr lang="en-AU" sz="2800" dirty="0" smtClean="0"/>
              <a:t>$700,000 - $</a:t>
            </a:r>
            <a:r>
              <a:rPr lang="en-AU" sz="2800" dirty="0"/>
              <a:t>3</a:t>
            </a:r>
            <a:r>
              <a:rPr lang="en-AU" sz="2800" dirty="0" smtClean="0"/>
              <a:t>50,000 for the MCH/Kinder indicator</a:t>
            </a:r>
          </a:p>
          <a:p>
            <a:pPr marL="0" indent="0">
              <a:buNone/>
            </a:pPr>
            <a:r>
              <a:rPr lang="en-AU" sz="28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Enhanced Best Start Reference Group - established in April 2011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7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40" y="2276872"/>
            <a:ext cx="8229600" cy="35151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800" dirty="0" smtClean="0"/>
              <a:t>Professional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rgbClr val="7030A0"/>
                </a:solidFill>
              </a:rPr>
              <a:t>Vulnerability Guide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/>
              <a:t>MCH Outreach Home </a:t>
            </a:r>
            <a:r>
              <a:rPr lang="en-AU" sz="2800" dirty="0" smtClean="0"/>
              <a:t>Visiting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 smtClean="0"/>
              <a:t>Ready Services Audit </a:t>
            </a:r>
            <a:endParaRPr lang="en-AU" sz="2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61898"/>
            <a:ext cx="2750071" cy="33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7140" y="1450231"/>
            <a:ext cx="68091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accent6">
                    <a:lumMod val="75000"/>
                  </a:schemeClr>
                </a:solidFill>
              </a:rPr>
              <a:t>MCH  Programs / </a:t>
            </a:r>
            <a:r>
              <a:rPr lang="en-AU" sz="3200" b="1" dirty="0" smtClean="0">
                <a:solidFill>
                  <a:schemeClr val="accent6">
                    <a:lumMod val="75000"/>
                  </a:schemeClr>
                </a:solidFill>
              </a:rPr>
              <a:t>Activities </a:t>
            </a:r>
          </a:p>
          <a:p>
            <a:endParaRPr lang="en-A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Three priority areas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AU" sz="2800" dirty="0" smtClean="0"/>
              <a:t>Greater understanding and identification of child and family vulnerability factors 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       Bridges out of Poverty Training, Vulnerability Guide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en-A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AU" sz="2800" dirty="0" smtClean="0"/>
              <a:t>Increasing the capacity of MCH /kinder services to better with engage and  support vulnerable families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AU" sz="2800" dirty="0" smtClean="0"/>
              <a:t>      </a:t>
            </a: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MCH outreach, 1:1 kinder interviews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endParaRPr lang="en-A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en-AU" sz="2800" dirty="0" smtClean="0"/>
              <a:t>Conduct ‘Family friendly’ services review and take action in relation to identified issues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A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AU" sz="2800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Ready </a:t>
            </a: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Services Audit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37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92201" y="1340768"/>
            <a:ext cx="4536504" cy="4214261"/>
            <a:chOff x="1824" y="633"/>
            <a:chExt cx="2834" cy="2849"/>
          </a:xfrm>
        </p:grpSpPr>
        <p:sp>
          <p:nvSpPr>
            <p:cNvPr id="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6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The Vulnerability Tool becomes the Vulnerability Guide Tool Kit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32" y="1844824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2011/12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 smtClean="0"/>
              <a:t>  Research in relation to how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vulnerability was defined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and what already existed in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relation to practice ‘tools’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2800" dirty="0" smtClean="0"/>
              <a:t>  Developing a tool for facilitating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a shared/common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 understanding of  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    child and family vulnerability </a:t>
            </a:r>
          </a:p>
          <a:p>
            <a:endParaRPr lang="en-AU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16942" cy="40324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The Vulnerability Tool becomes the Vulnerability Guide Tool Kit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828480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2011/12</a:t>
            </a:r>
          </a:p>
          <a:p>
            <a:endParaRPr lang="en-AU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 smtClean="0"/>
              <a:t>Setting up Xpedite data fields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/>
              <a:t>Staff </a:t>
            </a:r>
            <a:r>
              <a:rPr lang="en-AU" sz="2800" dirty="0" smtClean="0"/>
              <a:t>training March 2012</a:t>
            </a:r>
            <a:endParaRPr lang="en-A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AU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</a:rPr>
              <a:t>Implementing The Vulnerability Guide  Version 1 within MCH and Kinder services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AU" sz="2800" dirty="0" smtClean="0"/>
              <a:t>Initial Data cleansing</a:t>
            </a:r>
          </a:p>
          <a:p>
            <a:endParaRPr lang="en-AU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cid:image003.png@01CECA82.5F23961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1296144" cy="1562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7226"/>
            <a:ext cx="4536504" cy="587683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556792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</a:rPr>
              <a:t>5 domains of vulnerability factors 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87824" y="206084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400506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tx2"/>
                </a:solidFill>
              </a:rPr>
              <a:t>MCH Nurse considers level of vulnerability and what response is required 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8905" y="486916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54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A01D47DD30CBB54F95863B7DC80A2CEC" ma:contentTypeVersion="12" ma:contentTypeDescription="WebCM Documents Content Type" ma:contentTypeScope="" ma:versionID="e4139b3a0e7d3d8cb92e2992b6712403">
  <xsd:schema xmlns:xsd="http://www.w3.org/2001/XMLSchema" xmlns:xs="http://www.w3.org/2001/XMLSchema" xmlns:p="http://schemas.microsoft.com/office/2006/metadata/properties" xmlns:ns1="http://schemas.microsoft.com/sharepoint/v3" xmlns:ns2="76b566cd-adb9-46c2-964b-22eba181fd0b" xmlns:ns3="cb9114c1-daad-44dd-acad-30f4246641f2" targetNamespace="http://schemas.microsoft.com/office/2006/metadata/properties" ma:root="true" ma:fieldsID="df9e21a9d9be030ba6d9139b7d031c32" ns1:_="" ns2:_="" ns3:_="">
    <xsd:import namespace="http://schemas.microsoft.com/sharepoint/v3"/>
    <xsd:import namespace="76b566cd-adb9-46c2-964b-22eba181fd0b"/>
    <xsd:import namespace="cb9114c1-daad-44dd-acad-30f4246641f2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DEECD_Expired" minOccurs="0"/>
                <xsd:element ref="ns2:PublishingStartDate" minOccurs="0"/>
                <xsd:element ref="ns1:PublishingExpirationDate" minOccurs="0"/>
                <xsd:element ref="ns3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  <xsd:element ref="ns2:hyperlink" minOccurs="0"/>
                <xsd:element ref="ns2:hyperlink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2" nillable="true" ma:displayName="Description" ma:description="" ma:internalName="DEECD_Description">
      <xsd:simpleType>
        <xsd:restriction base="dms:Note">
          <xsd:maxLength value="255"/>
        </xsd:restriction>
      </xsd:simpleType>
    </xsd:element>
    <xsd:element name="DEECD_Publisher" ma:index="3" nillable="true" ma:displayName="Publisher" ma:default="Department of Education and Training" ma:internalName="DEECD_Publisher">
      <xsd:simpleType>
        <xsd:restriction base="dms:Text">
          <xsd:maxLength value="255"/>
        </xsd:restriction>
      </xsd:simpleType>
    </xsd:element>
    <xsd:element name="DEECD_Keywords" ma:index="7" nillable="true" ma:displayName="Keywords" ma:internalName="DEECD_Keywords">
      <xsd:simpleType>
        <xsd:restriction base="dms:Note">
          <xsd:maxLength value="255"/>
        </xsd:restriction>
      </xsd:simpleType>
    </xsd:element>
    <xsd:element name="DEECD_Expired" ma:index="8" nillable="true" ma:displayName="Expired" ma:default="0" ma:internalName="DEECD_Expired">
      <xsd:simpleType>
        <xsd:restriction base="dms:Boolea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566cd-adb9-46c2-964b-22eba181fd0b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fad5814e62747ed9f131defefc62dac" ma:index="19" nillable="true" ma:taxonomy="true" ma:internalName="pfad5814e62747ed9f131defefc62dac" ma:taxonomyFieldName="DEECD_SubjectCategory" ma:displayName="Subject Category" ma:readOnly="false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20" nillable="true" ma:taxonomy="true" ma:internalName="a319977fc8504e09982f090ae1d7c602" ma:taxonomyFieldName="DEECD_ItemType" ma:displayName="Item Type" ma:default="101;#Page|eb523acf-a821-456c-a76b-7607578309d7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1" nillable="true" ma:taxonomy="true" ma:internalName="ofbb8b9a280a423a91cf717fb81349cd" ma:taxonomyFieldName="DEECD_Author" ma:displayName="Author" ma:default="94;#Education|5232e41c-5101-41fe-b638-7d41d1371531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2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yperlink" ma:index="24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2" ma:index="25" nillable="true" ma:displayName="hyperlink2" ma:format="Hyperlink" ma:internalName="hyperlink2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114c1-daad-44dd-acad-30f4246641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017a8d-dd8f-40f0-bbcf-d0d7f718f6eb}" ma:internalName="TaxCatchAll" ma:showField="CatchAllData" ma:web="cb9114c1-daad-44dd-acad-30f424664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ECD_Publisher xmlns="http://schemas.microsoft.com/sharepoint/v3">Department of Education and early Childhood Development</DEECD_Publisher>
    <a319977fc8504e09982f090ae1d7c602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Page</TermName>
          <TermId xmlns="http://schemas.microsoft.com/office/infopath/2007/PartnerControls">eb523acf-a821-456c-a76b-7607578309d7</TermId>
        </TermInfo>
      </Terms>
    </a319977fc8504e09982f090ae1d7c602>
    <TaxCatchAll xmlns="cb9114c1-daad-44dd-acad-30f4246641f2">
      <Value>101</Value>
      <Value>94</Value>
    </TaxCatchAll>
    <DEECD_Expired xmlns="http://schemas.microsoft.com/sharepoint/v3">false</DEECD_Expired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b1688cb4a3a940449dc8286705012a42 xmlns="76b566cd-adb9-46c2-964b-22eba181fd0b">
      <Terms xmlns="http://schemas.microsoft.com/office/infopath/2007/PartnerControls"/>
    </b1688cb4a3a940449dc8286705012a42>
    <PublishingStartDate xmlns="76b566cd-adb9-46c2-964b-22eba181fd0b" xsi:nil="true"/>
    <ofbb8b9a280a423a91cf717fb81349cd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5232e41c-5101-41fe-b638-7d41d1371531</TermId>
        </TermInfo>
      </Terms>
    </ofbb8b9a280a423a91cf717fb81349cd>
    <pfad5814e62747ed9f131defefc62dac xmlns="76b566cd-adb9-46c2-964b-22eba181fd0b">
      <Terms xmlns="http://schemas.microsoft.com/office/infopath/2007/PartnerControls"/>
    </pfad5814e62747ed9f131defefc62dac>
    <hyperlink xmlns="76b566cd-adb9-46c2-964b-22eba181fd0b">
      <Url xsi:nil="true"/>
      <Description xsi:nil="true"/>
    </hyperlink>
    <hyperlink2 xmlns="76b566cd-adb9-46c2-964b-22eba181fd0b">
      <Url xsi:nil="true"/>
      <Description xsi:nil="true"/>
    </hyperlink2>
  </documentManagement>
</p:properties>
</file>

<file path=customXml/itemProps1.xml><?xml version="1.0" encoding="utf-8"?>
<ds:datastoreItem xmlns:ds="http://schemas.openxmlformats.org/officeDocument/2006/customXml" ds:itemID="{A8D61EA1-C951-43D4-A193-0FCA9F3B27D8}"/>
</file>

<file path=customXml/itemProps2.xml><?xml version="1.0" encoding="utf-8"?>
<ds:datastoreItem xmlns:ds="http://schemas.openxmlformats.org/officeDocument/2006/customXml" ds:itemID="{0B4CF459-6A3A-412C-B527-D8803542EB54}"/>
</file>

<file path=customXml/itemProps3.xml><?xml version="1.0" encoding="utf-8"?>
<ds:datastoreItem xmlns:ds="http://schemas.openxmlformats.org/officeDocument/2006/customXml" ds:itemID="{B8279985-174D-4FE5-B452-870A6EF489A0}"/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966</Words>
  <Application>Microsoft Office PowerPoint</Application>
  <PresentationFormat>On-screen Show (4:3)</PresentationFormat>
  <Paragraphs>212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Improving recognition of and response to  child vulnerability – the development of  the Greater Shepparton Vulnerability Guide </vt:lpstr>
      <vt:lpstr>Enhanced Best Start  – a focus on two indicators </vt:lpstr>
      <vt:lpstr>Project details </vt:lpstr>
      <vt:lpstr>PowerPoint Presentation</vt:lpstr>
      <vt:lpstr>Three priority areas</vt:lpstr>
      <vt:lpstr>PowerPoint Presentation</vt:lpstr>
      <vt:lpstr>The Vulnerability Tool becomes the Vulnerability Guide Tool Kit </vt:lpstr>
      <vt:lpstr>The Vulnerability Tool becomes the Vulnerability Guide Tool Kit </vt:lpstr>
      <vt:lpstr>PowerPoint Presentation</vt:lpstr>
      <vt:lpstr>The Vulnerability Tool becomes the Vulnerability Guide Tool Kit </vt:lpstr>
      <vt:lpstr>PowerPoint Presentation</vt:lpstr>
      <vt:lpstr>The Vulnerability Tool becomes the Vulnerability Guide Tool Kit </vt:lpstr>
      <vt:lpstr>The Vulnerability Tool becomes the Vulnerability Guide Tool Kit </vt:lpstr>
      <vt:lpstr>What impact has it had?  </vt:lpstr>
      <vt:lpstr>What impact has it had?  </vt:lpstr>
      <vt:lpstr>PowerPoint Presentation</vt:lpstr>
      <vt:lpstr>PowerPoint Presentation</vt:lpstr>
      <vt:lpstr>What impact has it had?  </vt:lpstr>
      <vt:lpstr>What impact has it had?  </vt:lpstr>
      <vt:lpstr>Evaluation Data </vt:lpstr>
      <vt:lpstr>‘Progressive Universalism’ </vt:lpstr>
      <vt:lpstr>A practice dilemma? An ethical obligation? </vt:lpstr>
      <vt:lpstr>Thank you</vt:lpstr>
    </vt:vector>
  </TitlesOfParts>
  <Company>Greater Shepparton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belinda.whitelaw</dc:creator>
  <cp:lastModifiedBy>belinda.whitelaw</cp:lastModifiedBy>
  <cp:revision>57</cp:revision>
  <dcterms:created xsi:type="dcterms:W3CDTF">2014-09-02T03:20:50Z</dcterms:created>
  <dcterms:modified xsi:type="dcterms:W3CDTF">2014-09-25T02:08:46Z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0x0101008840106FE30D4F50BC61A726A7CA6E3800A01D47DD30CBB54F95863B7DC80A2CEC</vt:lpwstr>
  </property>
  <property fmtid="{D5CDD505-2E9C-101B-9397-08002B2CF9AE}" pid="3" name="DEECD_Author">
    <vt:lpwstr>94;#Education|5232e41c-5101-41fe-b638-7d41d1371531</vt:lpwstr>
  </property>
  <property fmtid="{D5CDD505-2E9C-101B-9397-08002B2CF9AE}" pid="4" name="DEECD_ItemType">
    <vt:lpwstr>101;#Page|eb523acf-a821-456c-a76b-7607578309d7</vt:lpwstr>
  </property>
  <property fmtid="{D5CDD505-2E9C-101B-9397-08002B2CF9AE}" pid="5" name="DEECD_SubjectCategory">
    <vt:lpwstr/>
  </property>
  <property fmtid="{D5CDD505-2E9C-101B-9397-08002B2CF9AE}" pid="6" name="DEECD_Audience">
    <vt:lpwstr/>
  </property>
</Properties>
</file>