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Lst>
  <p:notesMasterIdLst>
    <p:notesMasterId r:id="rId9"/>
  </p:notesMasterIdLst>
  <p:sldIdLst>
    <p:sldId id="290" r:id="rId6"/>
    <p:sldId id="286" r:id="rId7"/>
    <p:sldId id="271"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assandra Dittman" initials="CD" lastIdx="36"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838" autoAdjust="0"/>
    <p:restoredTop sz="65889" autoAdjust="0"/>
  </p:normalViewPr>
  <p:slideViewPr>
    <p:cSldViewPr snapToGrid="0">
      <p:cViewPr varScale="1">
        <p:scale>
          <a:sx n="76" d="100"/>
          <a:sy n="76" d="100"/>
        </p:scale>
        <p:origin x="1380" y="108"/>
      </p:cViewPr>
      <p:guideLst>
        <p:guide orient="horz" pos="2160"/>
        <p:guide pos="3840"/>
      </p:guideLst>
    </p:cSldViewPr>
  </p:slideViewPr>
  <p:notesTextViewPr>
    <p:cViewPr>
      <p:scale>
        <a:sx n="1" d="1"/>
        <a:sy n="1" d="1"/>
      </p:scale>
      <p:origin x="0" y="-51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presProps" Target="presProps.xml"/><Relationship Id="rId5" Type="http://schemas.openxmlformats.org/officeDocument/2006/relationships/slideMaster" Target="slideMasters/slideMaster1.xml"/><Relationship Id="rId10" Type="http://schemas.openxmlformats.org/officeDocument/2006/relationships/commentAuthors" Target="commentAuthors.xml"/><Relationship Id="rId14" Type="http://schemas.openxmlformats.org/officeDocument/2006/relationships/tableStyles" Target="tableStyles.xml"/><Relationship Id="rId9"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24C423D-C1A7-4135-8FCA-9D5B5D7BC086}" type="doc">
      <dgm:prSet loTypeId="urn:microsoft.com/office/officeart/2005/8/layout/hProcess9" loCatId="process" qsTypeId="urn:microsoft.com/office/officeart/2005/8/quickstyle/simple1#8" qsCatId="simple" csTypeId="urn:microsoft.com/office/officeart/2005/8/colors/colorful4" csCatId="colorful" phldr="1"/>
      <dgm:spPr/>
    </dgm:pt>
    <dgm:pt modelId="{FF993D96-8C5E-4E70-94D8-F506F2C651B1}">
      <dgm:prSet phldrT="[Text]" custT="1"/>
      <dgm:spPr>
        <a:xfrm>
          <a:off x="2840" y="1221589"/>
          <a:ext cx="1423994" cy="1628786"/>
        </a:xfrm>
        <a:solidFill>
          <a:srgbClr val="C0504D"/>
        </a:solidFill>
        <a:ln w="25400" cap="flat" cmpd="sng" algn="ctr">
          <a:solidFill>
            <a:sysClr val="window" lastClr="FFFFFF">
              <a:hueOff val="0"/>
              <a:satOff val="0"/>
              <a:lumOff val="0"/>
              <a:alphaOff val="0"/>
            </a:sysClr>
          </a:solidFill>
          <a:prstDash val="solid"/>
        </a:ln>
        <a:effectLst/>
      </dgm:spPr>
      <dgm:t>
        <a:bodyPr/>
        <a:lstStyle/>
        <a:p>
          <a:r>
            <a:rPr lang="en-AU" sz="1700" dirty="0" smtClean="0">
              <a:solidFill>
                <a:sysClr val="window" lastClr="FFFFFF"/>
              </a:solidFill>
              <a:latin typeface="Arial"/>
              <a:ea typeface="ＭＳ Ｐゴシック"/>
              <a:cs typeface="+mn-cs"/>
            </a:rPr>
            <a:t>Self</a:t>
          </a:r>
          <a:r>
            <a:rPr lang="en-AU" sz="1700" baseline="0" dirty="0" smtClean="0">
              <a:solidFill>
                <a:sysClr val="window" lastClr="FFFFFF"/>
              </a:solidFill>
              <a:latin typeface="Arial"/>
              <a:ea typeface="ＭＳ Ｐゴシック"/>
              <a:cs typeface="+mn-cs"/>
            </a:rPr>
            <a:t> management</a:t>
          </a:r>
          <a:endParaRPr lang="en-AU" sz="1700" dirty="0">
            <a:solidFill>
              <a:sysClr val="window" lastClr="FFFFFF"/>
            </a:solidFill>
            <a:latin typeface="Arial"/>
            <a:ea typeface="ＭＳ Ｐゴシック"/>
            <a:cs typeface="+mn-cs"/>
          </a:endParaRPr>
        </a:p>
      </dgm:t>
    </dgm:pt>
    <dgm:pt modelId="{A9ADB7F1-0D4F-4520-A48E-310A4B742832}" type="parTrans" cxnId="{E957C00D-2146-4E5E-AD78-2242E99D4FD6}">
      <dgm:prSet/>
      <dgm:spPr/>
      <dgm:t>
        <a:bodyPr/>
        <a:lstStyle/>
        <a:p>
          <a:endParaRPr lang="en-AU"/>
        </a:p>
      </dgm:t>
    </dgm:pt>
    <dgm:pt modelId="{12F3FCC0-A91C-48F7-A141-BDC61AB3482D}" type="sibTrans" cxnId="{E957C00D-2146-4E5E-AD78-2242E99D4FD6}">
      <dgm:prSet/>
      <dgm:spPr/>
      <dgm:t>
        <a:bodyPr/>
        <a:lstStyle/>
        <a:p>
          <a:endParaRPr lang="en-AU"/>
        </a:p>
      </dgm:t>
    </dgm:pt>
    <dgm:pt modelId="{86B8067B-C6E3-4D92-8A8B-56F2502DC971}">
      <dgm:prSet phldrT="[Text]"/>
      <dgm:spPr>
        <a:xfrm>
          <a:off x="2996414" y="1221589"/>
          <a:ext cx="1423994" cy="1628786"/>
        </a:xfrm>
        <a:solidFill>
          <a:srgbClr val="C0504D"/>
        </a:solidFill>
        <a:ln w="25400" cap="flat" cmpd="sng" algn="ctr">
          <a:solidFill>
            <a:sysClr val="window" lastClr="FFFFFF">
              <a:hueOff val="0"/>
              <a:satOff val="0"/>
              <a:lumOff val="0"/>
              <a:alphaOff val="0"/>
            </a:sysClr>
          </a:solidFill>
          <a:prstDash val="solid"/>
        </a:ln>
        <a:effectLst/>
      </dgm:spPr>
      <dgm:t>
        <a:bodyPr/>
        <a:lstStyle/>
        <a:p>
          <a:r>
            <a:rPr lang="en-AU" dirty="0" smtClean="0">
              <a:solidFill>
                <a:sysClr val="window" lastClr="FFFFFF"/>
              </a:solidFill>
              <a:latin typeface="Arial"/>
              <a:ea typeface="ＭＳ Ｐゴシック"/>
              <a:cs typeface="+mn-cs"/>
            </a:rPr>
            <a:t>Take</a:t>
          </a:r>
        </a:p>
        <a:p>
          <a:r>
            <a:rPr lang="en-AU" dirty="0" smtClean="0">
              <a:solidFill>
                <a:sysClr val="window" lastClr="FFFFFF"/>
              </a:solidFill>
              <a:latin typeface="Arial"/>
              <a:ea typeface="ＭＳ Ｐゴシック"/>
              <a:cs typeface="+mn-cs"/>
            </a:rPr>
            <a:t>ownership</a:t>
          </a:r>
          <a:endParaRPr lang="en-AU" dirty="0">
            <a:solidFill>
              <a:sysClr val="window" lastClr="FFFFFF"/>
            </a:solidFill>
            <a:latin typeface="Arial"/>
            <a:ea typeface="ＭＳ Ｐゴシック"/>
            <a:cs typeface="+mn-cs"/>
          </a:endParaRPr>
        </a:p>
      </dgm:t>
    </dgm:pt>
    <dgm:pt modelId="{1E343A8F-C763-4582-A167-65CDEA1BA0E6}" type="parTrans" cxnId="{1356F377-6704-450C-B08F-E1CE8AAA3544}">
      <dgm:prSet/>
      <dgm:spPr/>
      <dgm:t>
        <a:bodyPr/>
        <a:lstStyle/>
        <a:p>
          <a:endParaRPr lang="en-AU"/>
        </a:p>
      </dgm:t>
    </dgm:pt>
    <dgm:pt modelId="{75BB3172-1BFD-4901-A0B9-16E7D3FCB4FD}" type="sibTrans" cxnId="{1356F377-6704-450C-B08F-E1CE8AAA3544}">
      <dgm:prSet/>
      <dgm:spPr/>
      <dgm:t>
        <a:bodyPr/>
        <a:lstStyle/>
        <a:p>
          <a:endParaRPr lang="en-AU"/>
        </a:p>
      </dgm:t>
    </dgm:pt>
    <dgm:pt modelId="{C954CB49-213F-4921-963D-351BBBE9549C}">
      <dgm:prSet phldrT="[Text]"/>
      <dgm:spPr>
        <a:xfrm>
          <a:off x="4493200" y="1221589"/>
          <a:ext cx="1423994" cy="1628786"/>
        </a:xfrm>
        <a:solidFill>
          <a:srgbClr val="C0504D"/>
        </a:solidFill>
        <a:ln w="25400" cap="flat" cmpd="sng" algn="ctr">
          <a:solidFill>
            <a:sysClr val="window" lastClr="FFFFFF">
              <a:hueOff val="0"/>
              <a:satOff val="0"/>
              <a:lumOff val="0"/>
              <a:alphaOff val="0"/>
            </a:sysClr>
          </a:solidFill>
          <a:prstDash val="solid"/>
        </a:ln>
        <a:effectLst/>
      </dgm:spPr>
      <dgm:t>
        <a:bodyPr/>
        <a:lstStyle/>
        <a:p>
          <a:r>
            <a:rPr lang="en-AU" dirty="0" smtClean="0">
              <a:solidFill>
                <a:sysClr val="window" lastClr="FFFFFF"/>
              </a:solidFill>
              <a:latin typeface="Arial"/>
              <a:ea typeface="ＭＳ Ｐゴシック"/>
              <a:cs typeface="+mn-cs"/>
            </a:rPr>
            <a:t>Problem solvers</a:t>
          </a:r>
          <a:endParaRPr lang="en-AU" dirty="0">
            <a:solidFill>
              <a:sysClr val="window" lastClr="FFFFFF"/>
            </a:solidFill>
            <a:latin typeface="Arial"/>
            <a:ea typeface="ＭＳ Ｐゴシック"/>
            <a:cs typeface="+mn-cs"/>
          </a:endParaRPr>
        </a:p>
      </dgm:t>
    </dgm:pt>
    <dgm:pt modelId="{BB5DC81E-AB3B-48D8-95EA-6D205C637204}" type="parTrans" cxnId="{2DF987BD-B108-4285-8AA7-9F813F619E86}">
      <dgm:prSet/>
      <dgm:spPr/>
      <dgm:t>
        <a:bodyPr/>
        <a:lstStyle/>
        <a:p>
          <a:endParaRPr lang="en-AU"/>
        </a:p>
      </dgm:t>
    </dgm:pt>
    <dgm:pt modelId="{C38A2FBC-3DC2-4849-AAFD-6B1D672A3116}" type="sibTrans" cxnId="{2DF987BD-B108-4285-8AA7-9F813F619E86}">
      <dgm:prSet/>
      <dgm:spPr/>
      <dgm:t>
        <a:bodyPr/>
        <a:lstStyle/>
        <a:p>
          <a:endParaRPr lang="en-AU"/>
        </a:p>
      </dgm:t>
    </dgm:pt>
    <dgm:pt modelId="{160E07B5-7DCA-48DA-B3E8-F67F92A9A84C}">
      <dgm:prSet/>
      <dgm:spPr>
        <a:xfrm>
          <a:off x="5989987" y="1221589"/>
          <a:ext cx="1423994" cy="1628786"/>
        </a:xfrm>
        <a:solidFill>
          <a:srgbClr val="C0504D"/>
        </a:solidFill>
        <a:ln w="25400" cap="flat" cmpd="sng" algn="ctr">
          <a:solidFill>
            <a:sysClr val="window" lastClr="FFFFFF">
              <a:hueOff val="0"/>
              <a:satOff val="0"/>
              <a:lumOff val="0"/>
              <a:alphaOff val="0"/>
            </a:sysClr>
          </a:solidFill>
          <a:prstDash val="solid"/>
        </a:ln>
        <a:effectLst/>
      </dgm:spPr>
      <dgm:t>
        <a:bodyPr/>
        <a:lstStyle/>
        <a:p>
          <a:r>
            <a:rPr lang="en-AU" dirty="0" smtClean="0">
              <a:solidFill>
                <a:sysClr val="window" lastClr="FFFFFF"/>
              </a:solidFill>
              <a:latin typeface="Arial"/>
              <a:ea typeface="ＭＳ Ｐゴシック"/>
              <a:cs typeface="+mn-cs"/>
            </a:rPr>
            <a:t>Resourceful and resilient</a:t>
          </a:r>
          <a:endParaRPr lang="en-AU" dirty="0">
            <a:solidFill>
              <a:sysClr val="window" lastClr="FFFFFF"/>
            </a:solidFill>
            <a:latin typeface="Arial"/>
            <a:ea typeface="ＭＳ Ｐゴシック"/>
            <a:cs typeface="+mn-cs"/>
          </a:endParaRPr>
        </a:p>
      </dgm:t>
    </dgm:pt>
    <dgm:pt modelId="{175F3B4F-85FD-4747-BC78-524B626635A4}" type="parTrans" cxnId="{B54FE88E-F09A-4BE7-8A44-B9D8C2699995}">
      <dgm:prSet/>
      <dgm:spPr/>
      <dgm:t>
        <a:bodyPr/>
        <a:lstStyle/>
        <a:p>
          <a:endParaRPr lang="en-AU"/>
        </a:p>
      </dgm:t>
    </dgm:pt>
    <dgm:pt modelId="{9CC2DF89-552C-4D5B-A01A-CB7571C06214}" type="sibTrans" cxnId="{B54FE88E-F09A-4BE7-8A44-B9D8C2699995}">
      <dgm:prSet/>
      <dgm:spPr/>
      <dgm:t>
        <a:bodyPr/>
        <a:lstStyle/>
        <a:p>
          <a:endParaRPr lang="en-AU"/>
        </a:p>
      </dgm:t>
    </dgm:pt>
    <dgm:pt modelId="{69F018EB-755B-7344-A750-48BBC4D7D852}">
      <dgm:prSet phldrT="[Text]"/>
      <dgm:spPr>
        <a:xfrm>
          <a:off x="1499627" y="1221589"/>
          <a:ext cx="1423994" cy="1628786"/>
        </a:xfrm>
        <a:solidFill>
          <a:srgbClr val="C0504D"/>
        </a:solidFill>
        <a:ln w="25400" cap="flat" cmpd="sng" algn="ctr">
          <a:solidFill>
            <a:sysClr val="window" lastClr="FFFFFF">
              <a:hueOff val="0"/>
              <a:satOff val="0"/>
              <a:lumOff val="0"/>
              <a:alphaOff val="0"/>
            </a:sysClr>
          </a:solidFill>
          <a:prstDash val="solid"/>
        </a:ln>
        <a:effectLst/>
      </dgm:spPr>
      <dgm:t>
        <a:bodyPr/>
        <a:lstStyle/>
        <a:p>
          <a:r>
            <a:rPr lang="en-US" dirty="0" smtClean="0">
              <a:solidFill>
                <a:sysClr val="window" lastClr="FFFFFF"/>
              </a:solidFill>
              <a:latin typeface="Arial"/>
              <a:ea typeface="ＭＳ Ｐゴシック"/>
              <a:cs typeface="+mn-cs"/>
            </a:rPr>
            <a:t>Confident</a:t>
          </a:r>
          <a:endParaRPr lang="en-AU" dirty="0">
            <a:solidFill>
              <a:sysClr val="window" lastClr="FFFFFF"/>
            </a:solidFill>
            <a:latin typeface="Arial"/>
            <a:ea typeface="ＭＳ Ｐゴシック"/>
            <a:cs typeface="+mn-cs"/>
          </a:endParaRPr>
        </a:p>
      </dgm:t>
    </dgm:pt>
    <dgm:pt modelId="{3DE57B1F-0B8A-9C43-85CC-0D5425257416}" type="parTrans" cxnId="{3385C8D6-5A6C-1441-AE27-C3C44FDCB1FB}">
      <dgm:prSet/>
      <dgm:spPr/>
      <dgm:t>
        <a:bodyPr/>
        <a:lstStyle/>
        <a:p>
          <a:endParaRPr lang="en-US"/>
        </a:p>
      </dgm:t>
    </dgm:pt>
    <dgm:pt modelId="{C7CB0710-CC2F-ED45-B7A7-36FC8600EBC0}" type="sibTrans" cxnId="{3385C8D6-5A6C-1441-AE27-C3C44FDCB1FB}">
      <dgm:prSet/>
      <dgm:spPr/>
      <dgm:t>
        <a:bodyPr/>
        <a:lstStyle/>
        <a:p>
          <a:endParaRPr lang="en-US"/>
        </a:p>
      </dgm:t>
    </dgm:pt>
    <dgm:pt modelId="{220FBFC8-DF4D-4F22-A046-91D091F411DA}" type="pres">
      <dgm:prSet presAssocID="{124C423D-C1A7-4135-8FCA-9D5B5D7BC086}" presName="CompostProcess" presStyleCnt="0">
        <dgm:presLayoutVars>
          <dgm:dir/>
          <dgm:resizeHandles val="exact"/>
        </dgm:presLayoutVars>
      </dgm:prSet>
      <dgm:spPr/>
    </dgm:pt>
    <dgm:pt modelId="{1C1FBFFC-548D-4DA3-BC19-203A6F5C4312}" type="pres">
      <dgm:prSet presAssocID="{124C423D-C1A7-4135-8FCA-9D5B5D7BC086}" presName="arrow" presStyleLbl="bgShp" presStyleIdx="0" presStyleCnt="1" custLinFactNeighborX="3303" custLinFactNeighborY="-3540"/>
      <dgm:spPr>
        <a:xfrm>
          <a:off x="973921" y="0"/>
          <a:ext cx="6304299" cy="4071966"/>
        </a:xfrm>
        <a:prstGeom prst="rightArrow">
          <a:avLst/>
        </a:prstGeom>
        <a:solidFill>
          <a:srgbClr val="8064A2">
            <a:tint val="40000"/>
            <a:hueOff val="0"/>
            <a:satOff val="0"/>
            <a:lumOff val="0"/>
            <a:alphaOff val="0"/>
          </a:srgbClr>
        </a:solidFill>
        <a:ln>
          <a:noFill/>
        </a:ln>
        <a:effectLst/>
      </dgm:spPr>
    </dgm:pt>
    <dgm:pt modelId="{AFA2F52C-E4A8-4A75-95A4-CD68E2528D67}" type="pres">
      <dgm:prSet presAssocID="{124C423D-C1A7-4135-8FCA-9D5B5D7BC086}" presName="linearProcess" presStyleCnt="0"/>
      <dgm:spPr/>
    </dgm:pt>
    <dgm:pt modelId="{69C970BA-DEB9-4853-828F-6B891C893847}" type="pres">
      <dgm:prSet presAssocID="{FF993D96-8C5E-4E70-94D8-F506F2C651B1}" presName="textNode" presStyleLbl="node1" presStyleIdx="0" presStyleCnt="5" custScaleX="109007">
        <dgm:presLayoutVars>
          <dgm:bulletEnabled val="1"/>
        </dgm:presLayoutVars>
      </dgm:prSet>
      <dgm:spPr>
        <a:prstGeom prst="roundRect">
          <a:avLst/>
        </a:prstGeom>
      </dgm:spPr>
      <dgm:t>
        <a:bodyPr/>
        <a:lstStyle/>
        <a:p>
          <a:endParaRPr lang="en-AU"/>
        </a:p>
      </dgm:t>
    </dgm:pt>
    <dgm:pt modelId="{8620BA52-17A3-41E1-8303-B1259EA70EBE}" type="pres">
      <dgm:prSet presAssocID="{12F3FCC0-A91C-48F7-A141-BDC61AB3482D}" presName="sibTrans" presStyleCnt="0"/>
      <dgm:spPr/>
    </dgm:pt>
    <dgm:pt modelId="{387D1732-4ADB-D443-9217-B244FDACCBC4}" type="pres">
      <dgm:prSet presAssocID="{69F018EB-755B-7344-A750-48BBC4D7D852}" presName="textNode" presStyleLbl="node1" presStyleIdx="1" presStyleCnt="5">
        <dgm:presLayoutVars>
          <dgm:bulletEnabled val="1"/>
        </dgm:presLayoutVars>
      </dgm:prSet>
      <dgm:spPr>
        <a:prstGeom prst="roundRect">
          <a:avLst/>
        </a:prstGeom>
      </dgm:spPr>
      <dgm:t>
        <a:bodyPr/>
        <a:lstStyle/>
        <a:p>
          <a:endParaRPr lang="en-US"/>
        </a:p>
      </dgm:t>
    </dgm:pt>
    <dgm:pt modelId="{D5E4D4C0-B6AB-1F44-A55E-7C6D937964E9}" type="pres">
      <dgm:prSet presAssocID="{C7CB0710-CC2F-ED45-B7A7-36FC8600EBC0}" presName="sibTrans" presStyleCnt="0"/>
      <dgm:spPr/>
    </dgm:pt>
    <dgm:pt modelId="{42C89324-1EEC-4413-991B-64843EF0F165}" type="pres">
      <dgm:prSet presAssocID="{86B8067B-C6E3-4D92-8A8B-56F2502DC971}" presName="textNode" presStyleLbl="node1" presStyleIdx="2" presStyleCnt="5">
        <dgm:presLayoutVars>
          <dgm:bulletEnabled val="1"/>
        </dgm:presLayoutVars>
      </dgm:prSet>
      <dgm:spPr>
        <a:prstGeom prst="roundRect">
          <a:avLst/>
        </a:prstGeom>
      </dgm:spPr>
      <dgm:t>
        <a:bodyPr/>
        <a:lstStyle/>
        <a:p>
          <a:endParaRPr lang="en-AU"/>
        </a:p>
      </dgm:t>
    </dgm:pt>
    <dgm:pt modelId="{3BA4AAD5-D771-4247-9BAA-276406872167}" type="pres">
      <dgm:prSet presAssocID="{75BB3172-1BFD-4901-A0B9-16E7D3FCB4FD}" presName="sibTrans" presStyleCnt="0"/>
      <dgm:spPr/>
    </dgm:pt>
    <dgm:pt modelId="{79A3B797-10C6-4BF3-9E7E-304E1C972AA3}" type="pres">
      <dgm:prSet presAssocID="{C954CB49-213F-4921-963D-351BBBE9549C}" presName="textNode" presStyleLbl="node1" presStyleIdx="3" presStyleCnt="5">
        <dgm:presLayoutVars>
          <dgm:bulletEnabled val="1"/>
        </dgm:presLayoutVars>
      </dgm:prSet>
      <dgm:spPr>
        <a:prstGeom prst="roundRect">
          <a:avLst/>
        </a:prstGeom>
      </dgm:spPr>
      <dgm:t>
        <a:bodyPr/>
        <a:lstStyle/>
        <a:p>
          <a:endParaRPr lang="en-AU"/>
        </a:p>
      </dgm:t>
    </dgm:pt>
    <dgm:pt modelId="{4239248B-0B08-4B02-B000-22A7A06C912A}" type="pres">
      <dgm:prSet presAssocID="{C38A2FBC-3DC2-4849-AAFD-6B1D672A3116}" presName="sibTrans" presStyleCnt="0"/>
      <dgm:spPr/>
    </dgm:pt>
    <dgm:pt modelId="{5C3E95CA-3637-41E9-AFC6-7D74E23930E9}" type="pres">
      <dgm:prSet presAssocID="{160E07B5-7DCA-48DA-B3E8-F67F92A9A84C}" presName="textNode" presStyleLbl="node1" presStyleIdx="4" presStyleCnt="5">
        <dgm:presLayoutVars>
          <dgm:bulletEnabled val="1"/>
        </dgm:presLayoutVars>
      </dgm:prSet>
      <dgm:spPr>
        <a:prstGeom prst="roundRect">
          <a:avLst/>
        </a:prstGeom>
      </dgm:spPr>
      <dgm:t>
        <a:bodyPr/>
        <a:lstStyle/>
        <a:p>
          <a:endParaRPr lang="en-AU"/>
        </a:p>
      </dgm:t>
    </dgm:pt>
  </dgm:ptLst>
  <dgm:cxnLst>
    <dgm:cxn modelId="{C7BC908C-4BB1-40FB-92BA-CF16D85E34EF}" type="presOf" srcId="{C954CB49-213F-4921-963D-351BBBE9549C}" destId="{79A3B797-10C6-4BF3-9E7E-304E1C972AA3}" srcOrd="0" destOrd="0" presId="urn:microsoft.com/office/officeart/2005/8/layout/hProcess9"/>
    <dgm:cxn modelId="{D176AC7E-55F0-414E-A6D9-61D7037961E3}" type="presOf" srcId="{160E07B5-7DCA-48DA-B3E8-F67F92A9A84C}" destId="{5C3E95CA-3637-41E9-AFC6-7D74E23930E9}" srcOrd="0" destOrd="0" presId="urn:microsoft.com/office/officeart/2005/8/layout/hProcess9"/>
    <dgm:cxn modelId="{E957C00D-2146-4E5E-AD78-2242E99D4FD6}" srcId="{124C423D-C1A7-4135-8FCA-9D5B5D7BC086}" destId="{FF993D96-8C5E-4E70-94D8-F506F2C651B1}" srcOrd="0" destOrd="0" parTransId="{A9ADB7F1-0D4F-4520-A48E-310A4B742832}" sibTransId="{12F3FCC0-A91C-48F7-A141-BDC61AB3482D}"/>
    <dgm:cxn modelId="{3CD43EC2-6E92-4277-9D31-B4D8C16B23D6}" type="presOf" srcId="{124C423D-C1A7-4135-8FCA-9D5B5D7BC086}" destId="{220FBFC8-DF4D-4F22-A046-91D091F411DA}" srcOrd="0" destOrd="0" presId="urn:microsoft.com/office/officeart/2005/8/layout/hProcess9"/>
    <dgm:cxn modelId="{B54FE88E-F09A-4BE7-8A44-B9D8C2699995}" srcId="{124C423D-C1A7-4135-8FCA-9D5B5D7BC086}" destId="{160E07B5-7DCA-48DA-B3E8-F67F92A9A84C}" srcOrd="4" destOrd="0" parTransId="{175F3B4F-85FD-4747-BC78-524B626635A4}" sibTransId="{9CC2DF89-552C-4D5B-A01A-CB7571C06214}"/>
    <dgm:cxn modelId="{52284256-A0C0-4F58-BDA8-BA9E5D567CF5}" type="presOf" srcId="{FF993D96-8C5E-4E70-94D8-F506F2C651B1}" destId="{69C970BA-DEB9-4853-828F-6B891C893847}" srcOrd="0" destOrd="0" presId="urn:microsoft.com/office/officeart/2005/8/layout/hProcess9"/>
    <dgm:cxn modelId="{0342DBDD-0EF3-4ADC-BEFF-9672472C8388}" type="presOf" srcId="{69F018EB-755B-7344-A750-48BBC4D7D852}" destId="{387D1732-4ADB-D443-9217-B244FDACCBC4}" srcOrd="0" destOrd="0" presId="urn:microsoft.com/office/officeart/2005/8/layout/hProcess9"/>
    <dgm:cxn modelId="{3385C8D6-5A6C-1441-AE27-C3C44FDCB1FB}" srcId="{124C423D-C1A7-4135-8FCA-9D5B5D7BC086}" destId="{69F018EB-755B-7344-A750-48BBC4D7D852}" srcOrd="1" destOrd="0" parTransId="{3DE57B1F-0B8A-9C43-85CC-0D5425257416}" sibTransId="{C7CB0710-CC2F-ED45-B7A7-36FC8600EBC0}"/>
    <dgm:cxn modelId="{961BB28C-2FB4-4DB5-9123-29909D39600A}" type="presOf" srcId="{86B8067B-C6E3-4D92-8A8B-56F2502DC971}" destId="{42C89324-1EEC-4413-991B-64843EF0F165}" srcOrd="0" destOrd="0" presId="urn:microsoft.com/office/officeart/2005/8/layout/hProcess9"/>
    <dgm:cxn modelId="{2DF987BD-B108-4285-8AA7-9F813F619E86}" srcId="{124C423D-C1A7-4135-8FCA-9D5B5D7BC086}" destId="{C954CB49-213F-4921-963D-351BBBE9549C}" srcOrd="3" destOrd="0" parTransId="{BB5DC81E-AB3B-48D8-95EA-6D205C637204}" sibTransId="{C38A2FBC-3DC2-4849-AAFD-6B1D672A3116}"/>
    <dgm:cxn modelId="{1356F377-6704-450C-B08F-E1CE8AAA3544}" srcId="{124C423D-C1A7-4135-8FCA-9D5B5D7BC086}" destId="{86B8067B-C6E3-4D92-8A8B-56F2502DC971}" srcOrd="2" destOrd="0" parTransId="{1E343A8F-C763-4582-A167-65CDEA1BA0E6}" sibTransId="{75BB3172-1BFD-4901-A0B9-16E7D3FCB4FD}"/>
    <dgm:cxn modelId="{9E6DC8EA-DF81-42CB-8326-312C4BA39D9D}" type="presParOf" srcId="{220FBFC8-DF4D-4F22-A046-91D091F411DA}" destId="{1C1FBFFC-548D-4DA3-BC19-203A6F5C4312}" srcOrd="0" destOrd="0" presId="urn:microsoft.com/office/officeart/2005/8/layout/hProcess9"/>
    <dgm:cxn modelId="{39E442D8-171F-44BD-B94F-7C08DA2E0ABE}" type="presParOf" srcId="{220FBFC8-DF4D-4F22-A046-91D091F411DA}" destId="{AFA2F52C-E4A8-4A75-95A4-CD68E2528D67}" srcOrd="1" destOrd="0" presId="urn:microsoft.com/office/officeart/2005/8/layout/hProcess9"/>
    <dgm:cxn modelId="{3F93EEB9-27CC-4382-A875-A3FBAB3B6FFA}" type="presParOf" srcId="{AFA2F52C-E4A8-4A75-95A4-CD68E2528D67}" destId="{69C970BA-DEB9-4853-828F-6B891C893847}" srcOrd="0" destOrd="0" presId="urn:microsoft.com/office/officeart/2005/8/layout/hProcess9"/>
    <dgm:cxn modelId="{31DA42FF-10F3-45A5-8667-F7C2D05984FA}" type="presParOf" srcId="{AFA2F52C-E4A8-4A75-95A4-CD68E2528D67}" destId="{8620BA52-17A3-41E1-8303-B1259EA70EBE}" srcOrd="1" destOrd="0" presId="urn:microsoft.com/office/officeart/2005/8/layout/hProcess9"/>
    <dgm:cxn modelId="{3C042C85-DA50-4B98-B477-8829B028786C}" type="presParOf" srcId="{AFA2F52C-E4A8-4A75-95A4-CD68E2528D67}" destId="{387D1732-4ADB-D443-9217-B244FDACCBC4}" srcOrd="2" destOrd="0" presId="urn:microsoft.com/office/officeart/2005/8/layout/hProcess9"/>
    <dgm:cxn modelId="{B42FFF1A-59C5-438B-83E9-24AB21CFB43E}" type="presParOf" srcId="{AFA2F52C-E4A8-4A75-95A4-CD68E2528D67}" destId="{D5E4D4C0-B6AB-1F44-A55E-7C6D937964E9}" srcOrd="3" destOrd="0" presId="urn:microsoft.com/office/officeart/2005/8/layout/hProcess9"/>
    <dgm:cxn modelId="{44029084-5726-4FF9-AADB-BF1C068FD035}" type="presParOf" srcId="{AFA2F52C-E4A8-4A75-95A4-CD68E2528D67}" destId="{42C89324-1EEC-4413-991B-64843EF0F165}" srcOrd="4" destOrd="0" presId="urn:microsoft.com/office/officeart/2005/8/layout/hProcess9"/>
    <dgm:cxn modelId="{7AE3B8C7-C83E-4578-9310-285CDD0946A0}" type="presParOf" srcId="{AFA2F52C-E4A8-4A75-95A4-CD68E2528D67}" destId="{3BA4AAD5-D771-4247-9BAA-276406872167}" srcOrd="5" destOrd="0" presId="urn:microsoft.com/office/officeart/2005/8/layout/hProcess9"/>
    <dgm:cxn modelId="{DDB0B43E-7EF5-429A-A896-5C987DD707D5}" type="presParOf" srcId="{AFA2F52C-E4A8-4A75-95A4-CD68E2528D67}" destId="{79A3B797-10C6-4BF3-9E7E-304E1C972AA3}" srcOrd="6" destOrd="0" presId="urn:microsoft.com/office/officeart/2005/8/layout/hProcess9"/>
    <dgm:cxn modelId="{663A696C-FDC0-4BBF-B984-6113D886D3AA}" type="presParOf" srcId="{AFA2F52C-E4A8-4A75-95A4-CD68E2528D67}" destId="{4239248B-0B08-4B02-B000-22A7A06C912A}" srcOrd="7" destOrd="0" presId="urn:microsoft.com/office/officeart/2005/8/layout/hProcess9"/>
    <dgm:cxn modelId="{BD4F3215-6872-4902-A154-31702E10E9CE}" type="presParOf" srcId="{AFA2F52C-E4A8-4A75-95A4-CD68E2528D67}" destId="{5C3E95CA-3637-41E9-AFC6-7D74E23930E9}" srcOrd="8" destOrd="0" presId="urn:microsoft.com/office/officeart/2005/8/layout/hProcess9"/>
  </dgm:cxnLst>
  <dgm:bg>
    <a:noFill/>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C1FBFFC-548D-4DA3-BC19-203A6F5C4312}">
      <dsp:nvSpPr>
        <dsp:cNvPr id="0" name=""/>
        <dsp:cNvSpPr/>
      </dsp:nvSpPr>
      <dsp:spPr>
        <a:xfrm>
          <a:off x="823870" y="0"/>
          <a:ext cx="6793954" cy="4071966"/>
        </a:xfrm>
        <a:prstGeom prst="rightArrow">
          <a:avLst/>
        </a:prstGeom>
        <a:solidFill>
          <a:srgbClr val="8064A2">
            <a:tint val="40000"/>
            <a:hueOff val="0"/>
            <a:satOff val="0"/>
            <a:lumOff val="0"/>
            <a:alphaOff val="0"/>
          </a:srgbClr>
        </a:solidFill>
        <a:ln>
          <a:noFill/>
        </a:ln>
        <a:effectLst/>
      </dsp:spPr>
      <dsp:style>
        <a:lnRef idx="0">
          <a:scrgbClr r="0" g="0" b="0"/>
        </a:lnRef>
        <a:fillRef idx="1">
          <a:scrgbClr r="0" g="0" b="0"/>
        </a:fillRef>
        <a:effectRef idx="0">
          <a:scrgbClr r="0" g="0" b="0"/>
        </a:effectRef>
        <a:fontRef idx="minor"/>
      </dsp:style>
    </dsp:sp>
    <dsp:sp modelId="{69C970BA-DEB9-4853-828F-6B891C893847}">
      <dsp:nvSpPr>
        <dsp:cNvPr id="0" name=""/>
        <dsp:cNvSpPr/>
      </dsp:nvSpPr>
      <dsp:spPr>
        <a:xfrm>
          <a:off x="292" y="1221589"/>
          <a:ext cx="1598433" cy="1628786"/>
        </a:xfrm>
        <a:prstGeom prst="roundRect">
          <a:avLst/>
        </a:prstGeom>
        <a:solidFill>
          <a:srgbClr val="C0504D"/>
        </a:solidFill>
        <a:ln w="254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n-AU" sz="1700" kern="1200" dirty="0" smtClean="0">
              <a:solidFill>
                <a:sysClr val="window" lastClr="FFFFFF"/>
              </a:solidFill>
              <a:latin typeface="Arial"/>
              <a:ea typeface="ＭＳ Ｐゴシック"/>
              <a:cs typeface="+mn-cs"/>
            </a:rPr>
            <a:t>Self</a:t>
          </a:r>
          <a:r>
            <a:rPr lang="en-AU" sz="1700" kern="1200" baseline="0" dirty="0" smtClean="0">
              <a:solidFill>
                <a:sysClr val="window" lastClr="FFFFFF"/>
              </a:solidFill>
              <a:latin typeface="Arial"/>
              <a:ea typeface="ＭＳ Ｐゴシック"/>
              <a:cs typeface="+mn-cs"/>
            </a:rPr>
            <a:t> management</a:t>
          </a:r>
          <a:endParaRPr lang="en-AU" sz="1700" kern="1200" dirty="0">
            <a:solidFill>
              <a:sysClr val="window" lastClr="FFFFFF"/>
            </a:solidFill>
            <a:latin typeface="Arial"/>
            <a:ea typeface="ＭＳ Ｐゴシック"/>
            <a:cs typeface="+mn-cs"/>
          </a:endParaRPr>
        </a:p>
      </dsp:txBody>
      <dsp:txXfrm>
        <a:off x="78321" y="1299618"/>
        <a:ext cx="1442375" cy="1472728"/>
      </dsp:txXfrm>
    </dsp:sp>
    <dsp:sp modelId="{387D1732-4ADB-D443-9217-B244FDACCBC4}">
      <dsp:nvSpPr>
        <dsp:cNvPr id="0" name=""/>
        <dsp:cNvSpPr/>
      </dsp:nvSpPr>
      <dsp:spPr>
        <a:xfrm>
          <a:off x="1730834" y="1221589"/>
          <a:ext cx="1466358" cy="1628786"/>
        </a:xfrm>
        <a:prstGeom prst="roundRect">
          <a:avLst/>
        </a:prstGeom>
        <a:solidFill>
          <a:srgbClr val="C0504D"/>
        </a:solidFill>
        <a:ln w="254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n-US" sz="1700" kern="1200" dirty="0" smtClean="0">
              <a:solidFill>
                <a:sysClr val="window" lastClr="FFFFFF"/>
              </a:solidFill>
              <a:latin typeface="Arial"/>
              <a:ea typeface="ＭＳ Ｐゴシック"/>
              <a:cs typeface="+mn-cs"/>
            </a:rPr>
            <a:t>Confident</a:t>
          </a:r>
          <a:endParaRPr lang="en-AU" sz="1700" kern="1200" dirty="0">
            <a:solidFill>
              <a:sysClr val="window" lastClr="FFFFFF"/>
            </a:solidFill>
            <a:latin typeface="Arial"/>
            <a:ea typeface="ＭＳ Ｐゴシック"/>
            <a:cs typeface="+mn-cs"/>
          </a:endParaRPr>
        </a:p>
      </dsp:txBody>
      <dsp:txXfrm>
        <a:off x="1802416" y="1293171"/>
        <a:ext cx="1323194" cy="1485622"/>
      </dsp:txXfrm>
    </dsp:sp>
    <dsp:sp modelId="{42C89324-1EEC-4413-991B-64843EF0F165}">
      <dsp:nvSpPr>
        <dsp:cNvPr id="0" name=""/>
        <dsp:cNvSpPr/>
      </dsp:nvSpPr>
      <dsp:spPr>
        <a:xfrm>
          <a:off x="3329302" y="1221589"/>
          <a:ext cx="1466358" cy="1628786"/>
        </a:xfrm>
        <a:prstGeom prst="roundRect">
          <a:avLst/>
        </a:prstGeom>
        <a:solidFill>
          <a:srgbClr val="C0504D"/>
        </a:solidFill>
        <a:ln w="254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n-AU" sz="1700" kern="1200" dirty="0" smtClean="0">
              <a:solidFill>
                <a:sysClr val="window" lastClr="FFFFFF"/>
              </a:solidFill>
              <a:latin typeface="Arial"/>
              <a:ea typeface="ＭＳ Ｐゴシック"/>
              <a:cs typeface="+mn-cs"/>
            </a:rPr>
            <a:t>Take</a:t>
          </a:r>
        </a:p>
        <a:p>
          <a:pPr lvl="0" algn="ctr" defTabSz="755650">
            <a:lnSpc>
              <a:spcPct val="90000"/>
            </a:lnSpc>
            <a:spcBef>
              <a:spcPct val="0"/>
            </a:spcBef>
            <a:spcAft>
              <a:spcPct val="35000"/>
            </a:spcAft>
          </a:pPr>
          <a:r>
            <a:rPr lang="en-AU" sz="1700" kern="1200" dirty="0" smtClean="0">
              <a:solidFill>
                <a:sysClr val="window" lastClr="FFFFFF"/>
              </a:solidFill>
              <a:latin typeface="Arial"/>
              <a:ea typeface="ＭＳ Ｐゴシック"/>
              <a:cs typeface="+mn-cs"/>
            </a:rPr>
            <a:t>ownership</a:t>
          </a:r>
          <a:endParaRPr lang="en-AU" sz="1700" kern="1200" dirty="0">
            <a:solidFill>
              <a:sysClr val="window" lastClr="FFFFFF"/>
            </a:solidFill>
            <a:latin typeface="Arial"/>
            <a:ea typeface="ＭＳ Ｐゴシック"/>
            <a:cs typeface="+mn-cs"/>
          </a:endParaRPr>
        </a:p>
      </dsp:txBody>
      <dsp:txXfrm>
        <a:off x="3400884" y="1293171"/>
        <a:ext cx="1323194" cy="1485622"/>
      </dsp:txXfrm>
    </dsp:sp>
    <dsp:sp modelId="{79A3B797-10C6-4BF3-9E7E-304E1C972AA3}">
      <dsp:nvSpPr>
        <dsp:cNvPr id="0" name=""/>
        <dsp:cNvSpPr/>
      </dsp:nvSpPr>
      <dsp:spPr>
        <a:xfrm>
          <a:off x="4927769" y="1221589"/>
          <a:ext cx="1466358" cy="1628786"/>
        </a:xfrm>
        <a:prstGeom prst="roundRect">
          <a:avLst/>
        </a:prstGeom>
        <a:solidFill>
          <a:srgbClr val="C0504D"/>
        </a:solidFill>
        <a:ln w="254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n-AU" sz="1700" kern="1200" dirty="0" smtClean="0">
              <a:solidFill>
                <a:sysClr val="window" lastClr="FFFFFF"/>
              </a:solidFill>
              <a:latin typeface="Arial"/>
              <a:ea typeface="ＭＳ Ｐゴシック"/>
              <a:cs typeface="+mn-cs"/>
            </a:rPr>
            <a:t>Problem solvers</a:t>
          </a:r>
          <a:endParaRPr lang="en-AU" sz="1700" kern="1200" dirty="0">
            <a:solidFill>
              <a:sysClr val="window" lastClr="FFFFFF"/>
            </a:solidFill>
            <a:latin typeface="Arial"/>
            <a:ea typeface="ＭＳ Ｐゴシック"/>
            <a:cs typeface="+mn-cs"/>
          </a:endParaRPr>
        </a:p>
      </dsp:txBody>
      <dsp:txXfrm>
        <a:off x="4999351" y="1293171"/>
        <a:ext cx="1323194" cy="1485622"/>
      </dsp:txXfrm>
    </dsp:sp>
    <dsp:sp modelId="{5C3E95CA-3637-41E9-AFC6-7D74E23930E9}">
      <dsp:nvSpPr>
        <dsp:cNvPr id="0" name=""/>
        <dsp:cNvSpPr/>
      </dsp:nvSpPr>
      <dsp:spPr>
        <a:xfrm>
          <a:off x="6526237" y="1221589"/>
          <a:ext cx="1466358" cy="1628786"/>
        </a:xfrm>
        <a:prstGeom prst="roundRect">
          <a:avLst/>
        </a:prstGeom>
        <a:solidFill>
          <a:srgbClr val="C0504D"/>
        </a:solidFill>
        <a:ln w="254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n-AU" sz="1700" kern="1200" dirty="0" smtClean="0">
              <a:solidFill>
                <a:sysClr val="window" lastClr="FFFFFF"/>
              </a:solidFill>
              <a:latin typeface="Arial"/>
              <a:ea typeface="ＭＳ Ｐゴシック"/>
              <a:cs typeface="+mn-cs"/>
            </a:rPr>
            <a:t>Resourceful and resilient</a:t>
          </a:r>
          <a:endParaRPr lang="en-AU" sz="1700" kern="1200" dirty="0">
            <a:solidFill>
              <a:sysClr val="window" lastClr="FFFFFF"/>
            </a:solidFill>
            <a:latin typeface="Arial"/>
            <a:ea typeface="ＭＳ Ｐゴシック"/>
            <a:cs typeface="+mn-cs"/>
          </a:endParaRPr>
        </a:p>
      </dsp:txBody>
      <dsp:txXfrm>
        <a:off x="6597819" y="1293171"/>
        <a:ext cx="1323194" cy="1485622"/>
      </dsp:txXfrm>
    </dsp:sp>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8">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F65B5FF-2C2C-4E28-8053-9C7D905BEE59}" type="datetimeFigureOut">
              <a:rPr lang="en-AU" smtClean="0"/>
              <a:t>6/09/2018</a:t>
            </a:fld>
            <a:endParaRPr lang="en-AU"/>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4E44CFD-C8F2-4A48-ABA6-E7D0C293409E}" type="slidenum">
              <a:rPr lang="en-AU" smtClean="0"/>
              <a:t>‹#›</a:t>
            </a:fld>
            <a:endParaRPr lang="en-AU"/>
          </a:p>
        </p:txBody>
      </p:sp>
    </p:spTree>
    <p:extLst>
      <p:ext uri="{BB962C8B-B14F-4D97-AF65-F5344CB8AC3E}">
        <p14:creationId xmlns:p14="http://schemas.microsoft.com/office/powerpoint/2010/main" val="42767997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baseline="0" dirty="0" smtClean="0"/>
              <a:t>Uncle Kenny, a mature age aboriginal man had attended quite a few Triple P programs that I had been delivering in a community where he lived out west in Queensland, it was a mission. He had attended 3 of the Indigenous group Triple P a Teen Triple P and a Seminar, but in all this time he barely spoke a word, he never voiced his opinions or contributed with his words to the group in all the groups he came to. In our lunch breaks, morning teas and afternoon teas I made a few attempts at conversation but he never engaged in conversation with me. I learnt a few things through my local community coordinator, that Uncle Kenny was the sole carer of his 6 kids. </a:t>
            </a:r>
          </a:p>
          <a:p>
            <a:endParaRPr lang="en-AU" baseline="0" dirty="0" smtClean="0"/>
          </a:p>
          <a:p>
            <a:r>
              <a:rPr lang="en-AU" baseline="0" dirty="0" smtClean="0"/>
              <a:t>That some of the other parents were mandated to complete a parenting program…   Uncle Kenny was not! </a:t>
            </a:r>
          </a:p>
          <a:p>
            <a:endParaRPr lang="en-AU" baseline="0" dirty="0" smtClean="0"/>
          </a:p>
          <a:p>
            <a:r>
              <a:rPr lang="en-AU" baseline="0" dirty="0" smtClean="0"/>
              <a:t>So sadly I had came to the conclusion that he was attending our sessions purely for the very healthy IGA vouchers that the group received upon completion of a Triple P Program. </a:t>
            </a:r>
          </a:p>
          <a:p>
            <a:endParaRPr lang="en-AU" baseline="0" dirty="0" smtClean="0"/>
          </a:p>
          <a:p>
            <a:r>
              <a:rPr lang="en-AU" baseline="0" dirty="0" smtClean="0"/>
              <a:t>About 6 months after I last saw uncle Kenny, I was in that community, I had been speaking with a few people in the street when I noticed Uncle Kenny across the street speaking with a young man. When he had finished his short conversation with the young man, Uncle Kenny saw me and came in my direction, I was alone at this stage and he walked straight up to me and he said this, ‘I did what you told me to do! ‘</a:t>
            </a:r>
          </a:p>
          <a:p>
            <a:endParaRPr lang="en-AU" baseline="0" dirty="0" smtClean="0"/>
          </a:p>
          <a:p>
            <a:r>
              <a:rPr lang="en-AU" baseline="0" dirty="0" smtClean="0"/>
              <a:t>I asked him, what’s that uncle? </a:t>
            </a:r>
          </a:p>
          <a:p>
            <a:endParaRPr lang="en-AU" baseline="0" dirty="0" smtClean="0"/>
          </a:p>
          <a:p>
            <a:r>
              <a:rPr lang="en-AU" baseline="0" dirty="0" smtClean="0"/>
              <a:t>He said, my boy over there came up to me and said he has to go to court next week!  So I did what you told me to do! I just listened to him then, and he told me Tuesday he was going to court!  So I asked my boy then if he wanted me to come with him and he said yeah that would be good dad. Then uncle Kenny looked at me, he had tears in his eyes and he said that boy hasn’t spoke to me for over a year… so yeah I’m going to go and support him with that. Yeah that’s good hey? So that really worked what you told me to do.</a:t>
            </a:r>
          </a:p>
          <a:p>
            <a:endParaRPr lang="en-AU" baseline="0" dirty="0" smtClean="0"/>
          </a:p>
          <a:p>
            <a:r>
              <a:rPr lang="en-AU" baseline="0" dirty="0" smtClean="0"/>
              <a:t>Uncle Kenny thinks I told him what to do! </a:t>
            </a:r>
          </a:p>
          <a:p>
            <a:endParaRPr lang="en-AU" baseline="0" dirty="0" smtClean="0"/>
          </a:p>
          <a:p>
            <a:endParaRPr lang="en-GB" dirty="0"/>
          </a:p>
        </p:txBody>
      </p:sp>
      <p:sp>
        <p:nvSpPr>
          <p:cNvPr id="4" name="Slide Number Placeholder 3"/>
          <p:cNvSpPr>
            <a:spLocks noGrp="1"/>
          </p:cNvSpPr>
          <p:nvPr>
            <p:ph type="sldNum" sz="quarter" idx="10"/>
          </p:nvPr>
        </p:nvSpPr>
        <p:spPr/>
        <p:txBody>
          <a:bodyPr/>
          <a:lstStyle/>
          <a:p>
            <a:fld id="{D4E44CFD-C8F2-4A48-ABA6-E7D0C293409E}" type="slidenum">
              <a:rPr lang="en-AU" smtClean="0"/>
              <a:t>1</a:t>
            </a:fld>
            <a:endParaRPr lang="en-AU"/>
          </a:p>
        </p:txBody>
      </p:sp>
    </p:spTree>
    <p:extLst>
      <p:ext uri="{BB962C8B-B14F-4D97-AF65-F5344CB8AC3E}">
        <p14:creationId xmlns:p14="http://schemas.microsoft.com/office/powerpoint/2010/main" val="13779022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sz="1200" b="0" i="0" u="none" strike="noStrike" kern="1200" baseline="0" dirty="0" smtClean="0">
                <a:solidFill>
                  <a:schemeClr val="tx1"/>
                </a:solidFill>
                <a:latin typeface="Arial" charset="0"/>
                <a:ea typeface="ＭＳ Ｐゴシック" pitchFamily="28" charset="-128"/>
                <a:cs typeface="ＭＳ Ｐゴシック" pitchFamily="29" charset="-128"/>
              </a:rPr>
              <a:t>You see when we support Parents with Triple P we never assume the role of the expert but we allow the parent to be the expert in their own families. We don’t tell parents what to do. </a:t>
            </a:r>
          </a:p>
          <a:p>
            <a:endParaRPr lang="en-AU" sz="1200" b="0" i="0" u="none" strike="noStrike" kern="1200" baseline="0" dirty="0" smtClean="0">
              <a:solidFill>
                <a:schemeClr val="tx1"/>
              </a:solidFill>
              <a:latin typeface="Arial" charset="0"/>
              <a:ea typeface="ＭＳ Ｐゴシック" pitchFamily="28" charset="-128"/>
              <a:cs typeface="ＭＳ Ｐゴシック" pitchFamily="29" charset="-128"/>
            </a:endParaRPr>
          </a:p>
          <a:p>
            <a:r>
              <a:rPr lang="en-AU" sz="1200" b="0" i="0" u="none" strike="noStrike" kern="1200" baseline="0" dirty="0" smtClean="0">
                <a:solidFill>
                  <a:schemeClr val="tx1"/>
                </a:solidFill>
                <a:latin typeface="Arial" charset="0"/>
                <a:ea typeface="ＭＳ Ｐゴシック" pitchFamily="28" charset="-128"/>
                <a:cs typeface="ＭＳ Ｐゴシック" pitchFamily="29" charset="-128"/>
              </a:rPr>
              <a:t>Triple P uses the self-regularity framework.</a:t>
            </a:r>
          </a:p>
          <a:p>
            <a:endParaRPr lang="en-AU" sz="1200" b="0" i="0" u="none" strike="noStrike" kern="1200" baseline="0" dirty="0" smtClean="0">
              <a:solidFill>
                <a:schemeClr val="tx1"/>
              </a:solidFill>
              <a:latin typeface="Arial" charset="0"/>
              <a:ea typeface="ＭＳ Ｐゴシック" pitchFamily="28" charset="-128"/>
              <a:cs typeface="ＭＳ Ｐゴシック" pitchFamily="29"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AU" sz="1200" b="0" i="0" u="none" strike="noStrike" kern="1200" baseline="0" dirty="0" smtClean="0">
                <a:solidFill>
                  <a:schemeClr val="tx1"/>
                </a:solidFill>
                <a:latin typeface="Arial" charset="0"/>
                <a:ea typeface="ＭＳ Ｐゴシック" pitchFamily="28" charset="-128"/>
                <a:cs typeface="ＭＳ Ｐゴシック" pitchFamily="29" charset="-128"/>
              </a:rPr>
              <a:t>What we know with Triple P is that Parents who are experts and positive parents on their own children and families are ones that:</a:t>
            </a:r>
          </a:p>
          <a:p>
            <a:endParaRPr lang="en-AU" sz="1200" b="1" i="0" u="none" strike="noStrike" kern="1200" baseline="0" dirty="0" smtClean="0">
              <a:solidFill>
                <a:schemeClr val="tx1"/>
              </a:solidFill>
              <a:latin typeface="Arial" charset="0"/>
              <a:ea typeface="ＭＳ Ｐゴシック" pitchFamily="28" charset="-128"/>
              <a:cs typeface="ＭＳ Ｐゴシック" pitchFamily="29" charset="-128"/>
            </a:endParaRPr>
          </a:p>
          <a:p>
            <a:r>
              <a:rPr lang="en-AU" sz="1200" b="1" i="0" u="none" strike="noStrike" kern="1200" baseline="0" dirty="0" smtClean="0">
                <a:solidFill>
                  <a:schemeClr val="tx1"/>
                </a:solidFill>
                <a:latin typeface="Arial" charset="0"/>
                <a:ea typeface="ＭＳ Ｐゴシック" pitchFamily="28" charset="-128"/>
                <a:cs typeface="ＭＳ Ｐゴシック" pitchFamily="29" charset="-128"/>
              </a:rPr>
              <a:t>Self-manage </a:t>
            </a:r>
          </a:p>
          <a:p>
            <a:pPr marL="171450" indent="-171450">
              <a:buFont typeface="Arial" panose="020B0604020202020204" pitchFamily="34" charset="0"/>
              <a:buChar char="•"/>
            </a:pPr>
            <a:r>
              <a:rPr lang="en-AU" sz="1200" b="0" i="0" u="none" strike="noStrike" kern="1200" baseline="0" dirty="0" smtClean="0">
                <a:solidFill>
                  <a:schemeClr val="tx1"/>
                </a:solidFill>
                <a:latin typeface="Arial" charset="0"/>
                <a:ea typeface="ＭＳ Ｐゴシック" pitchFamily="28" charset="-128"/>
                <a:cs typeface="ＭＳ Ｐゴシック" pitchFamily="29" charset="-128"/>
              </a:rPr>
              <a:t>They have the tools or skills that parents can use to become experts on their own children, this includes deciding for themselves which strategies they would like to try out or would best fit for them </a:t>
            </a:r>
          </a:p>
          <a:p>
            <a:pPr marL="0" indent="0">
              <a:buFont typeface="Arial" panose="020B0604020202020204" pitchFamily="34" charset="0"/>
              <a:buNone/>
            </a:pPr>
            <a:endParaRPr lang="en-AU" sz="1200" b="0" i="0" u="none" strike="noStrike" kern="1200" baseline="0" dirty="0" smtClean="0">
              <a:solidFill>
                <a:schemeClr val="tx1"/>
              </a:solidFill>
              <a:latin typeface="Arial" charset="0"/>
              <a:ea typeface="ＭＳ Ｐゴシック" pitchFamily="28" charset="-128"/>
              <a:cs typeface="ＭＳ Ｐゴシック" pitchFamily="29" charset="-128"/>
            </a:endParaRPr>
          </a:p>
          <a:p>
            <a:pPr marL="171450" indent="-171450">
              <a:buFont typeface="Arial" panose="020B0604020202020204" pitchFamily="34" charset="0"/>
              <a:buChar char="•"/>
            </a:pPr>
            <a:r>
              <a:rPr lang="en-AU" sz="1200" b="0" i="0" u="none" strike="noStrike" kern="1200" baseline="0" dirty="0" smtClean="0">
                <a:solidFill>
                  <a:schemeClr val="tx1"/>
                </a:solidFill>
                <a:latin typeface="Arial" charset="0"/>
                <a:ea typeface="ＭＳ Ｐゴシック" pitchFamily="28" charset="-128"/>
                <a:cs typeface="ＭＳ Ｐゴシック" pitchFamily="29" charset="-128"/>
              </a:rPr>
              <a:t>Triple P emphasises that each parent is responsible for the way they choose to raise their children. This allows for a </a:t>
            </a:r>
            <a:r>
              <a:rPr lang="en-AU" sz="1200" b="1" i="0" u="none" strike="noStrike" kern="1200" baseline="0" dirty="0" smtClean="0">
                <a:solidFill>
                  <a:schemeClr val="tx1"/>
                </a:solidFill>
                <a:latin typeface="Arial" charset="0"/>
                <a:ea typeface="ＭＳ Ｐゴシック" pitchFamily="28" charset="-128"/>
                <a:cs typeface="ＭＳ Ｐゴシック" pitchFamily="29" charset="-128"/>
              </a:rPr>
              <a:t>parent’s values and cultural beliefs </a:t>
            </a:r>
            <a:r>
              <a:rPr lang="en-AU" sz="1200" b="0" i="0" u="none" strike="noStrike" kern="1200" baseline="0" dirty="0" smtClean="0">
                <a:solidFill>
                  <a:schemeClr val="tx1"/>
                </a:solidFill>
                <a:latin typeface="Arial" charset="0"/>
                <a:ea typeface="ＭＳ Ｐゴシック" pitchFamily="28" charset="-128"/>
                <a:cs typeface="ＭＳ Ｐゴシック" pitchFamily="29" charset="-128"/>
              </a:rPr>
              <a:t>to be incorporated into what they want to see for their children in the long-term and what they would like to get out of the program in the short-term.</a:t>
            </a:r>
          </a:p>
          <a:p>
            <a:pPr marL="0" indent="0">
              <a:buFont typeface="Arial" panose="020B0604020202020204" pitchFamily="34" charset="0"/>
              <a:buNone/>
            </a:pPr>
            <a:endParaRPr lang="en-AU" sz="1200" b="0" i="0" u="none" strike="noStrike" kern="1200" baseline="0" dirty="0" smtClean="0">
              <a:solidFill>
                <a:schemeClr val="tx1"/>
              </a:solidFill>
              <a:latin typeface="Arial" charset="0"/>
              <a:ea typeface="ＭＳ Ｐゴシック" pitchFamily="28" charset="-128"/>
              <a:cs typeface="ＭＳ Ｐゴシック" pitchFamily="29" charset="-128"/>
            </a:endParaRPr>
          </a:p>
          <a:p>
            <a:pPr marL="171450" indent="-171450">
              <a:buFont typeface="Arial" panose="020B0604020202020204" pitchFamily="34" charset="0"/>
              <a:buChar char="•"/>
            </a:pPr>
            <a:r>
              <a:rPr lang="en-AU" sz="1200" b="0" i="0" u="none" strike="noStrike" kern="1200" baseline="0" dirty="0" smtClean="0">
                <a:solidFill>
                  <a:schemeClr val="tx1"/>
                </a:solidFill>
                <a:latin typeface="Arial" charset="0"/>
                <a:ea typeface="ＭＳ Ｐゴシック" pitchFamily="28" charset="-128"/>
                <a:cs typeface="ＭＳ Ｐゴシック" pitchFamily="29" charset="-128"/>
              </a:rPr>
              <a:t>So, parents select those aspects of their own and their child’s behaviour they wish to work on, the goals they wish to work on, choose specific parenting and child management techniques they wish to implement, and self-evaluate. </a:t>
            </a:r>
          </a:p>
          <a:p>
            <a:pPr marL="0" indent="0">
              <a:buFont typeface="Arial" panose="020B0604020202020204" pitchFamily="34" charset="0"/>
              <a:buNone/>
            </a:pPr>
            <a:endParaRPr lang="en-AU" sz="1200" b="0" i="0" u="none" strike="noStrike" kern="1200" baseline="0" dirty="0" smtClean="0">
              <a:solidFill>
                <a:schemeClr val="tx1"/>
              </a:solidFill>
              <a:latin typeface="Arial" charset="0"/>
              <a:ea typeface="ＭＳ Ｐゴシック" pitchFamily="28" charset="-128"/>
              <a:cs typeface="ＭＳ Ｐゴシック" pitchFamily="29" charset="-128"/>
            </a:endParaRPr>
          </a:p>
          <a:p>
            <a:pPr marL="0" indent="0">
              <a:buFont typeface="Arial" panose="020B0604020202020204" pitchFamily="34" charset="0"/>
              <a:buNone/>
            </a:pPr>
            <a:r>
              <a:rPr lang="en-AU" sz="1200" b="0" i="0" u="none" strike="noStrike" kern="1200" baseline="0" dirty="0" smtClean="0">
                <a:solidFill>
                  <a:schemeClr val="tx1"/>
                </a:solidFill>
                <a:latin typeface="Arial" charset="0"/>
                <a:ea typeface="ＭＳ Ｐゴシック" pitchFamily="28" charset="-128"/>
                <a:cs typeface="ＭＳ Ｐゴシック" pitchFamily="29" charset="-128"/>
              </a:rPr>
              <a:t>What was Uncle Kenny thinking?</a:t>
            </a:r>
          </a:p>
          <a:p>
            <a:pPr marL="0" indent="0">
              <a:buFont typeface="Arial" panose="020B0604020202020204" pitchFamily="34" charset="0"/>
              <a:buNone/>
            </a:pPr>
            <a:endParaRPr lang="en-AU" sz="1200" b="0" i="0" u="none" strike="noStrike" kern="1200" baseline="0" dirty="0" smtClean="0">
              <a:solidFill>
                <a:schemeClr val="tx1"/>
              </a:solidFill>
              <a:latin typeface="Arial" charset="0"/>
              <a:ea typeface="ＭＳ Ｐゴシック" pitchFamily="28" charset="-128"/>
            </a:endParaRPr>
          </a:p>
          <a:p>
            <a:pPr marL="0" indent="0">
              <a:buFont typeface="Arial" panose="020B0604020202020204" pitchFamily="34" charset="0"/>
              <a:buNone/>
            </a:pPr>
            <a:r>
              <a:rPr lang="en-AU" sz="1200" b="0" i="0" u="none" strike="noStrike" kern="1200" baseline="0" dirty="0" smtClean="0">
                <a:solidFill>
                  <a:schemeClr val="tx1"/>
                </a:solidFill>
                <a:latin typeface="Arial" charset="0"/>
                <a:ea typeface="ＭＳ Ｐゴシック" pitchFamily="28" charset="-128"/>
              </a:rPr>
              <a:t>We also know that parents who are experts or positive parents are </a:t>
            </a:r>
          </a:p>
          <a:p>
            <a:r>
              <a:rPr lang="en-AU" sz="1200" b="1" i="0" u="none" strike="noStrike" kern="1200" baseline="0" dirty="0" smtClean="0">
                <a:solidFill>
                  <a:schemeClr val="tx1"/>
                </a:solidFill>
                <a:latin typeface="Arial" charset="0"/>
                <a:ea typeface="ＭＳ Ｐゴシック" pitchFamily="28" charset="-128"/>
                <a:cs typeface="ＭＳ Ｐゴシック" pitchFamily="29" charset="-128"/>
              </a:rPr>
              <a:t>Confident: there is Parental self-efficacy</a:t>
            </a:r>
          </a:p>
          <a:p>
            <a:endParaRPr lang="en-AU" sz="1200" b="0" i="0" u="none" strike="noStrike" kern="1200" baseline="0" dirty="0" smtClean="0">
              <a:solidFill>
                <a:schemeClr val="tx1"/>
              </a:solidFill>
              <a:latin typeface="Arial" charset="0"/>
              <a:ea typeface="ＭＳ Ｐゴシック" pitchFamily="28" charset="-128"/>
              <a:cs typeface="ＭＳ Ｐゴシック" pitchFamily="29" charset="-128"/>
            </a:endParaRPr>
          </a:p>
          <a:p>
            <a:pPr marL="171450" indent="-171450">
              <a:buFont typeface="Arial" panose="020B0604020202020204" pitchFamily="34" charset="0"/>
              <a:buChar char="•"/>
            </a:pPr>
            <a:r>
              <a:rPr lang="en-AU" sz="1200" b="0" i="0" u="none" strike="noStrike" kern="1200" baseline="0" dirty="0" smtClean="0">
                <a:solidFill>
                  <a:schemeClr val="tx1"/>
                </a:solidFill>
                <a:latin typeface="Arial" charset="0"/>
                <a:ea typeface="ＭＳ Ｐゴシック" pitchFamily="28" charset="-128"/>
                <a:cs typeface="ＭＳ Ｐゴシック" pitchFamily="29" charset="-128"/>
              </a:rPr>
              <a:t>Confidence refers to a parent’s belief in themselves that they can overcome or solve a parenting or child management problem. </a:t>
            </a:r>
          </a:p>
          <a:p>
            <a:pPr marL="0" indent="0">
              <a:buFont typeface="Arial" panose="020B0604020202020204" pitchFamily="34" charset="0"/>
              <a:buNone/>
            </a:pPr>
            <a:endParaRPr lang="en-AU" sz="1200" b="0" i="0" u="none" strike="noStrike" kern="1200" baseline="0" dirty="0" smtClean="0">
              <a:solidFill>
                <a:schemeClr val="tx1"/>
              </a:solidFill>
              <a:latin typeface="Arial" charset="0"/>
              <a:ea typeface="ＭＳ Ｐゴシック" pitchFamily="28" charset="-128"/>
              <a:cs typeface="ＭＳ Ｐゴシック" pitchFamily="29" charset="-128"/>
            </a:endParaRPr>
          </a:p>
          <a:p>
            <a:pPr marL="171450" indent="-171450">
              <a:buFont typeface="Arial" panose="020B0604020202020204" pitchFamily="34" charset="0"/>
              <a:buChar char="•"/>
            </a:pPr>
            <a:r>
              <a:rPr lang="en-AU" sz="1200" b="0" i="0" u="none" strike="noStrike" kern="1200" baseline="0" dirty="0" smtClean="0">
                <a:solidFill>
                  <a:schemeClr val="tx1"/>
                </a:solidFill>
                <a:latin typeface="Arial" charset="0"/>
                <a:ea typeface="ＭＳ Ｐゴシック" pitchFamily="28" charset="-128"/>
                <a:cs typeface="ＭＳ Ｐゴシック" pitchFamily="29" charset="-128"/>
              </a:rPr>
              <a:t>Parents with high confidence have positive expectations about the possibility of change.</a:t>
            </a:r>
          </a:p>
          <a:p>
            <a:pPr marL="171450" indent="-171450">
              <a:buFont typeface="Arial" panose="020B0604020202020204" pitchFamily="34" charset="0"/>
              <a:buChar char="•"/>
            </a:pPr>
            <a:endParaRPr lang="en-AU" sz="1200" b="0" i="0" u="none" strike="noStrike" kern="1200" baseline="0" dirty="0" smtClean="0">
              <a:solidFill>
                <a:schemeClr val="tx1"/>
              </a:solidFill>
              <a:latin typeface="Arial" charset="0"/>
              <a:ea typeface="ＭＳ Ｐゴシック" pitchFamily="28" charset="-128"/>
              <a:cs typeface="ＭＳ Ｐゴシック" pitchFamily="29" charset="-128"/>
            </a:endParaRPr>
          </a:p>
          <a:p>
            <a:pPr marL="0" indent="0">
              <a:buFont typeface="Arial" panose="020B0604020202020204" pitchFamily="34" charset="0"/>
              <a:buNone/>
            </a:pPr>
            <a:r>
              <a:rPr lang="en-AU" sz="1200" b="0" i="0" u="none" strike="noStrike" kern="1200" baseline="0" dirty="0" smtClean="0">
                <a:solidFill>
                  <a:schemeClr val="tx1"/>
                </a:solidFill>
                <a:latin typeface="Arial" charset="0"/>
                <a:ea typeface="ＭＳ Ｐゴシック" pitchFamily="28" charset="-128"/>
                <a:cs typeface="ＭＳ Ｐゴシック" pitchFamily="29" charset="-128"/>
              </a:rPr>
              <a:t>Was uncle Kenny experiencing this positive expectation and new found confidence?</a:t>
            </a:r>
          </a:p>
          <a:p>
            <a:pPr marL="0" indent="0">
              <a:buFont typeface="Arial" panose="020B0604020202020204" pitchFamily="34" charset="0"/>
              <a:buNone/>
            </a:pPr>
            <a:endParaRPr lang="en-AU" sz="1200" b="0" i="0" u="none" strike="noStrike" kern="1200" baseline="0" dirty="0" smtClean="0">
              <a:solidFill>
                <a:schemeClr val="tx1"/>
              </a:solidFill>
              <a:latin typeface="Arial" charset="0"/>
              <a:ea typeface="ＭＳ Ｐゴシック" pitchFamily="28" charset="-128"/>
              <a:cs typeface="ＭＳ Ｐゴシック" pitchFamily="29" charset="-128"/>
            </a:endParaRPr>
          </a:p>
          <a:p>
            <a:pPr marL="0" indent="0">
              <a:buFont typeface="Arial" panose="020B0604020202020204" pitchFamily="34" charset="0"/>
              <a:buNone/>
            </a:pPr>
            <a:r>
              <a:rPr lang="en-AU" sz="1200" b="1" i="0" u="none" strike="noStrike" kern="1200" baseline="0" dirty="0" smtClean="0">
                <a:solidFill>
                  <a:schemeClr val="tx1"/>
                </a:solidFill>
                <a:latin typeface="Arial" charset="0"/>
                <a:ea typeface="ＭＳ Ｐゴシック" pitchFamily="28" charset="-128"/>
                <a:cs typeface="ＭＳ Ｐゴシック" pitchFamily="29" charset="-128"/>
              </a:rPr>
              <a:t>We also know that parents who are the experts and positive parents </a:t>
            </a:r>
          </a:p>
          <a:p>
            <a:endParaRPr lang="en-AU" sz="1200" b="0" i="0" u="none" strike="noStrike" kern="1200" baseline="0" dirty="0" smtClean="0">
              <a:solidFill>
                <a:schemeClr val="tx1"/>
              </a:solidFill>
              <a:latin typeface="Arial" charset="0"/>
              <a:ea typeface="ＭＳ Ｐゴシック" pitchFamily="28" charset="-128"/>
              <a:cs typeface="ＭＳ Ｐゴシック" pitchFamily="29" charset="-128"/>
            </a:endParaRPr>
          </a:p>
          <a:p>
            <a:r>
              <a:rPr lang="en-AU" sz="1200" b="1" i="0" u="none" strike="noStrike" kern="1200" baseline="0" dirty="0" smtClean="0">
                <a:solidFill>
                  <a:schemeClr val="tx1"/>
                </a:solidFill>
                <a:latin typeface="Arial" charset="0"/>
                <a:ea typeface="ＭＳ Ｐゴシック" pitchFamily="28" charset="-128"/>
                <a:cs typeface="ＭＳ Ｐゴシック" pitchFamily="29" charset="-128"/>
              </a:rPr>
              <a:t>Take ownership: Personal agency</a:t>
            </a:r>
            <a:endParaRPr lang="en-AU" sz="1200" b="0" i="0" u="none" strike="noStrike" kern="1200" baseline="0" dirty="0" smtClean="0">
              <a:solidFill>
                <a:schemeClr val="tx1"/>
              </a:solidFill>
              <a:latin typeface="Arial" charset="0"/>
              <a:ea typeface="ＭＳ Ｐゴシック" pitchFamily="28" charset="-128"/>
              <a:cs typeface="ＭＳ Ｐゴシック" pitchFamily="29" charset="-128"/>
            </a:endParaRPr>
          </a:p>
          <a:p>
            <a:pPr marL="171450" indent="-171450">
              <a:buFont typeface="Arial" panose="020B0604020202020204" pitchFamily="34" charset="0"/>
              <a:buChar char="•"/>
            </a:pPr>
            <a:r>
              <a:rPr lang="en-AU" sz="1200" b="0" i="0" u="none" strike="noStrike" kern="1200" baseline="0" dirty="0" smtClean="0">
                <a:solidFill>
                  <a:schemeClr val="tx1"/>
                </a:solidFill>
                <a:latin typeface="Arial" charset="0"/>
                <a:ea typeface="ＭＳ Ｐゴシック" pitchFamily="28" charset="-128"/>
                <a:cs typeface="ＭＳ Ｐゴシック" pitchFamily="29" charset="-128"/>
              </a:rPr>
              <a:t>Here the parent increasingly sees that changes or improvements are because of their own or their child’s efforts rather than to chance, age, maturity factors, other uncontrollable events such as genetic make-up) or other people telling them what to do.</a:t>
            </a:r>
          </a:p>
          <a:p>
            <a:pPr marL="0" indent="0">
              <a:buFont typeface="Arial" panose="020B0604020202020204" pitchFamily="34" charset="0"/>
              <a:buNone/>
            </a:pPr>
            <a:endParaRPr lang="en-AU" sz="1200" b="0" i="0" u="none" strike="noStrike" kern="1200" baseline="0" dirty="0" smtClean="0">
              <a:solidFill>
                <a:schemeClr val="tx1"/>
              </a:solidFill>
              <a:latin typeface="Arial" charset="0"/>
              <a:ea typeface="ＭＳ Ｐゴシック" pitchFamily="28" charset="-128"/>
              <a:cs typeface="ＭＳ Ｐゴシック" pitchFamily="29" charset="-128"/>
            </a:endParaRPr>
          </a:p>
          <a:p>
            <a:pPr marL="0" indent="0">
              <a:buFont typeface="Arial" panose="020B0604020202020204" pitchFamily="34" charset="0"/>
              <a:buNone/>
            </a:pPr>
            <a:r>
              <a:rPr lang="en-AU" sz="1200" b="0" i="0" u="none" strike="noStrike" kern="1200" baseline="0" dirty="0" smtClean="0">
                <a:solidFill>
                  <a:schemeClr val="tx1"/>
                </a:solidFill>
                <a:latin typeface="Arial" charset="0"/>
                <a:ea typeface="ＭＳ Ｐゴシック" pitchFamily="28" charset="-128"/>
                <a:cs typeface="ＭＳ Ｐゴシック" pitchFamily="29" charset="-128"/>
              </a:rPr>
              <a:t>Uncle Kenny thinks I told him what to do. </a:t>
            </a:r>
          </a:p>
          <a:p>
            <a:endParaRPr lang="en-AU" sz="1200" b="0" i="0" u="none" strike="noStrike" kern="1200" baseline="0" dirty="0" smtClean="0">
              <a:solidFill>
                <a:schemeClr val="tx1"/>
              </a:solidFill>
              <a:latin typeface="Arial" charset="0"/>
              <a:ea typeface="ＭＳ Ｐゴシック" pitchFamily="28" charset="-128"/>
              <a:cs typeface="ＭＳ Ｐゴシック" pitchFamily="29" charset="-128"/>
            </a:endParaRPr>
          </a:p>
          <a:p>
            <a:r>
              <a:rPr lang="en-AU" sz="1200" b="1" i="0" u="none" strike="noStrike" kern="1200" baseline="0" dirty="0" smtClean="0">
                <a:solidFill>
                  <a:schemeClr val="tx1"/>
                </a:solidFill>
                <a:latin typeface="Arial" charset="0"/>
                <a:ea typeface="ＭＳ Ｐゴシック" pitchFamily="28" charset="-128"/>
                <a:cs typeface="ＭＳ Ｐゴシック" pitchFamily="29" charset="-128"/>
              </a:rPr>
              <a:t>Problem solvers</a:t>
            </a:r>
            <a:endParaRPr lang="en-AU" sz="1200" b="0" i="0" u="none" strike="noStrike" kern="1200" baseline="0" dirty="0" smtClean="0">
              <a:solidFill>
                <a:schemeClr val="tx1"/>
              </a:solidFill>
              <a:latin typeface="Arial" charset="0"/>
              <a:ea typeface="ＭＳ Ｐゴシック" pitchFamily="28" charset="-128"/>
              <a:cs typeface="ＭＳ Ｐゴシック" pitchFamily="29" charset="-128"/>
            </a:endParaRPr>
          </a:p>
          <a:p>
            <a:pPr marL="171450" indent="-171450">
              <a:buFont typeface="Arial" panose="020B0604020202020204" pitchFamily="34" charset="0"/>
              <a:buChar char="•"/>
            </a:pPr>
            <a:r>
              <a:rPr lang="en-AU" sz="1200" b="0" i="0" u="none" strike="noStrike" kern="1200" baseline="0" dirty="0" smtClean="0">
                <a:solidFill>
                  <a:schemeClr val="tx1"/>
                </a:solidFill>
                <a:latin typeface="Arial" charset="0"/>
                <a:ea typeface="ＭＳ Ｐゴシック" pitchFamily="28" charset="-128"/>
                <a:cs typeface="ＭＳ Ｐゴシック" pitchFamily="29" charset="-128"/>
              </a:rPr>
              <a:t>Problem solving refers to parents’ ability to apply the skills and knowledge they have acquired to issues beyond the presenting concern. </a:t>
            </a:r>
          </a:p>
          <a:p>
            <a:pPr marL="0" indent="0">
              <a:buFont typeface="Arial" panose="020B0604020202020204" pitchFamily="34" charset="0"/>
              <a:buNone/>
            </a:pPr>
            <a:endParaRPr lang="en-AU" sz="1200" b="0" i="0" u="none" strike="noStrike" kern="1200" baseline="0" dirty="0" smtClean="0">
              <a:solidFill>
                <a:schemeClr val="tx1"/>
              </a:solidFill>
              <a:latin typeface="Arial" charset="0"/>
              <a:ea typeface="ＭＳ Ｐゴシック" pitchFamily="28" charset="-128"/>
              <a:cs typeface="ＭＳ Ｐゴシック" pitchFamily="29" charset="-128"/>
            </a:endParaRPr>
          </a:p>
          <a:p>
            <a:pPr marL="171450" indent="-171450">
              <a:buFont typeface="Arial" panose="020B0604020202020204" pitchFamily="34" charset="0"/>
              <a:buChar char="•"/>
            </a:pPr>
            <a:r>
              <a:rPr lang="en-AU" sz="1200" b="0" i="0" u="none" strike="noStrike" kern="1200" baseline="0" dirty="0" smtClean="0">
                <a:solidFill>
                  <a:schemeClr val="tx1"/>
                </a:solidFill>
                <a:latin typeface="Arial" charset="0"/>
                <a:ea typeface="ＭＳ Ｐゴシック" pitchFamily="28" charset="-128"/>
                <a:cs typeface="ＭＳ Ｐゴシック" pitchFamily="29" charset="-128"/>
              </a:rPr>
              <a:t>It refers to parents’ ability to flexibly adapt or apply what they have learned to new problems, at later developmental phases, with different children, and for a variety of child behaviour problems and family concerns. </a:t>
            </a:r>
          </a:p>
          <a:p>
            <a:pPr marL="171450" indent="-171450">
              <a:buFont typeface="Arial" panose="020B0604020202020204" pitchFamily="34" charset="0"/>
              <a:buChar char="•"/>
            </a:pPr>
            <a:r>
              <a:rPr lang="en-AU" sz="1200" b="0" i="0" u="none" strike="noStrike" kern="1200" baseline="0" dirty="0" smtClean="0">
                <a:solidFill>
                  <a:schemeClr val="tx1"/>
                </a:solidFill>
                <a:latin typeface="Arial" charset="0"/>
                <a:ea typeface="ＭＳ Ｐゴシック" pitchFamily="28" charset="-128"/>
                <a:cs typeface="ＭＳ Ｐゴシック" pitchFamily="29" charset="-128"/>
              </a:rPr>
              <a:t>This means the test of whether a parenting intervention is truly successful is not simply the parents’ ability to resolve current issues, but their capacity to address a diverse range of family challenges over time with relative autonomy.</a:t>
            </a:r>
          </a:p>
          <a:p>
            <a:pPr marL="171450" indent="-171450">
              <a:buFont typeface="Arial" panose="020B0604020202020204" pitchFamily="34" charset="0"/>
              <a:buChar char="•"/>
            </a:pPr>
            <a:endParaRPr lang="en-AU" sz="1200" b="0" i="0" u="none" strike="noStrike" kern="1200" baseline="0" dirty="0" smtClean="0">
              <a:solidFill>
                <a:schemeClr val="tx1"/>
              </a:solidFill>
              <a:latin typeface="Arial" charset="0"/>
              <a:ea typeface="ＭＳ Ｐゴシック" pitchFamily="28" charset="-128"/>
            </a:endParaRPr>
          </a:p>
          <a:p>
            <a:pPr marL="0" indent="0">
              <a:buFont typeface="Arial" panose="020B0604020202020204" pitchFamily="34" charset="0"/>
              <a:buNone/>
            </a:pPr>
            <a:r>
              <a:rPr lang="en-AU" sz="1200" b="0" i="0" u="none" strike="noStrike" kern="1200" baseline="0" dirty="0" smtClean="0">
                <a:solidFill>
                  <a:schemeClr val="tx1"/>
                </a:solidFill>
                <a:latin typeface="Arial" charset="0"/>
                <a:ea typeface="ＭＳ Ｐゴシック" pitchFamily="28" charset="-128"/>
              </a:rPr>
              <a:t>Uncle Kenny, I had not seen you for 6 months!!!!</a:t>
            </a:r>
          </a:p>
          <a:p>
            <a:pPr marL="0" indent="0">
              <a:buFont typeface="Arial" panose="020B0604020202020204" pitchFamily="34" charset="0"/>
              <a:buNone/>
            </a:pPr>
            <a:endParaRPr lang="en-AU" dirty="0" smtClean="0"/>
          </a:p>
          <a:p>
            <a:r>
              <a:rPr lang="en-AU" sz="1200" b="1" i="0" u="none" strike="noStrike" kern="1200" baseline="0" dirty="0" smtClean="0">
                <a:solidFill>
                  <a:schemeClr val="tx1"/>
                </a:solidFill>
                <a:latin typeface="Arial" charset="0"/>
                <a:ea typeface="ＭＳ Ｐゴシック" pitchFamily="28" charset="-128"/>
                <a:cs typeface="ＭＳ Ｐゴシック" pitchFamily="29" charset="-128"/>
              </a:rPr>
              <a:t>Resourceful and resilient: Self-sufficiency</a:t>
            </a:r>
            <a:endParaRPr lang="en-AU" sz="1200" b="0" i="0" u="none" strike="noStrike" kern="1200" baseline="0" dirty="0" smtClean="0">
              <a:solidFill>
                <a:schemeClr val="tx1"/>
              </a:solidFill>
              <a:latin typeface="Arial" charset="0"/>
              <a:ea typeface="ＭＳ Ｐゴシック" pitchFamily="28" charset="-128"/>
              <a:cs typeface="ＭＳ Ｐゴシック" pitchFamily="29" charset="-128"/>
            </a:endParaRPr>
          </a:p>
          <a:p>
            <a:pPr marL="171450" indent="-171450">
              <a:buFont typeface="Arial" panose="020B0604020202020204" pitchFamily="34" charset="0"/>
              <a:buChar char="•"/>
            </a:pPr>
            <a:r>
              <a:rPr lang="en-AU" sz="1200" b="0" i="0" u="none" strike="noStrike" kern="1200" baseline="0" dirty="0" smtClean="0">
                <a:solidFill>
                  <a:schemeClr val="tx1"/>
                </a:solidFill>
                <a:latin typeface="Arial" charset="0"/>
                <a:ea typeface="ＭＳ Ｐゴシック" pitchFamily="28" charset="-128"/>
                <a:cs typeface="ＭＳ Ｐゴシック" pitchFamily="29" charset="-128"/>
              </a:rPr>
              <a:t>As a parenting program is time limited, parents need to be able to manage problems on their own so they trust their own judgment and become less reliant on others in carrying out basic parenting responsibilities. </a:t>
            </a:r>
          </a:p>
          <a:p>
            <a:pPr marL="0" indent="0">
              <a:buFont typeface="Arial" panose="020B0604020202020204" pitchFamily="34" charset="0"/>
              <a:buNone/>
            </a:pPr>
            <a:endParaRPr lang="en-AU" sz="1200" b="0" i="0" u="none" strike="noStrike" kern="1200" baseline="0" dirty="0" smtClean="0">
              <a:solidFill>
                <a:schemeClr val="tx1"/>
              </a:solidFill>
              <a:latin typeface="Arial" charset="0"/>
              <a:ea typeface="ＭＳ Ｐゴシック" pitchFamily="28" charset="-128"/>
              <a:cs typeface="ＭＳ Ｐゴシック" pitchFamily="29" charset="-128"/>
            </a:endParaRPr>
          </a:p>
          <a:p>
            <a:pPr marL="171450" indent="-171450">
              <a:buFont typeface="Arial" panose="020B0604020202020204" pitchFamily="34" charset="0"/>
              <a:buChar char="•"/>
            </a:pPr>
            <a:r>
              <a:rPr lang="en-AU" sz="1200" b="0" i="0" u="none" strike="noStrike" kern="1200" baseline="0" dirty="0" smtClean="0">
                <a:solidFill>
                  <a:schemeClr val="tx1"/>
                </a:solidFill>
                <a:latin typeface="Arial" charset="0"/>
                <a:ea typeface="ＭＳ Ｐゴシック" pitchFamily="28" charset="-128"/>
                <a:cs typeface="ＭＳ Ｐゴシック" pitchFamily="29" charset="-128"/>
              </a:rPr>
              <a:t>Resourceful and resilient parents are self-sufficient and have the knowledge and skills to parent with confidence. When confronted with a new problem they use their knowledge, skills and personal resources to resolve the problem.</a:t>
            </a:r>
          </a:p>
          <a:p>
            <a:pPr marL="171450" indent="-171450">
              <a:buFont typeface="Arial" panose="020B0604020202020204" pitchFamily="34" charset="0"/>
              <a:buChar char="•"/>
            </a:pPr>
            <a:endParaRPr lang="en-AU" sz="1200" b="0" i="0" u="none" strike="noStrike" kern="1200" baseline="0" dirty="0" smtClean="0">
              <a:solidFill>
                <a:schemeClr val="tx1"/>
              </a:solidFill>
              <a:latin typeface="Arial" charset="0"/>
              <a:ea typeface="ＭＳ Ｐゴシック" pitchFamily="28" charset="-128"/>
              <a:cs typeface="ＭＳ Ｐゴシック" pitchFamily="29" charset="-128"/>
            </a:endParaRPr>
          </a:p>
          <a:p>
            <a:pPr marL="0" indent="0">
              <a:buFont typeface="Arial" panose="020B0604020202020204" pitchFamily="34" charset="0"/>
              <a:buNone/>
            </a:pPr>
            <a:r>
              <a:rPr lang="en-AU" sz="1200" b="0" i="0" u="none" strike="noStrike" kern="1200" baseline="0" dirty="0" smtClean="0">
                <a:solidFill>
                  <a:schemeClr val="tx1"/>
                </a:solidFill>
                <a:latin typeface="Arial" charset="0"/>
                <a:ea typeface="ＭＳ Ｐゴシック" pitchFamily="28" charset="-128"/>
                <a:cs typeface="ＭＳ Ｐゴシック" pitchFamily="29" charset="-128"/>
              </a:rPr>
              <a:t>Uncle Kenny</a:t>
            </a:r>
          </a:p>
          <a:p>
            <a:pPr marL="0" indent="0">
              <a:buFont typeface="Arial" panose="020B0604020202020204" pitchFamily="34" charset="0"/>
              <a:buNone/>
            </a:pPr>
            <a:endParaRPr lang="en-AU" sz="1200" b="0" i="0" u="none" strike="noStrike" kern="1200" baseline="0" dirty="0" smtClean="0">
              <a:solidFill>
                <a:schemeClr val="tx1"/>
              </a:solidFill>
              <a:latin typeface="Arial" charset="0"/>
              <a:ea typeface="ＭＳ Ｐゴシック" pitchFamily="28" charset="-128"/>
              <a:cs typeface="ＭＳ Ｐゴシック" pitchFamily="29" charset="-128"/>
            </a:endParaRPr>
          </a:p>
          <a:p>
            <a:pPr marL="171450" indent="-171450">
              <a:buFont typeface="Arial" panose="020B0604020202020204" pitchFamily="34" charset="0"/>
              <a:buChar char="•"/>
            </a:pPr>
            <a:r>
              <a:rPr lang="en-AU" sz="1200" b="0" i="0" u="none" strike="noStrike" kern="1200" baseline="0" dirty="0" smtClean="0">
                <a:solidFill>
                  <a:schemeClr val="tx1"/>
                </a:solidFill>
                <a:latin typeface="Arial" charset="0"/>
                <a:ea typeface="ＭＳ Ｐゴシック" pitchFamily="28" charset="-128"/>
                <a:cs typeface="ＭＳ Ｐゴシック" pitchFamily="29" charset="-128"/>
              </a:rPr>
              <a:t>Encouraging parents to become resourceful and resilient means that parents become more connected to social support networks (e.g. community, elders, partners, extended family, friends, childcare supports). </a:t>
            </a:r>
          </a:p>
          <a:p>
            <a:pPr marL="0" indent="0">
              <a:buFont typeface="Arial" panose="020B0604020202020204" pitchFamily="34" charset="0"/>
              <a:buNone/>
            </a:pPr>
            <a:r>
              <a:rPr lang="en-AU" sz="1200" b="0" i="0" u="none" strike="noStrike" kern="1200" baseline="0" dirty="0" smtClean="0">
                <a:solidFill>
                  <a:schemeClr val="tx1"/>
                </a:solidFill>
                <a:latin typeface="Arial" charset="0"/>
                <a:ea typeface="ＭＳ Ｐゴシック" pitchFamily="28" charset="-128"/>
                <a:cs typeface="ＭＳ Ｐゴシック" pitchFamily="29" charset="-128"/>
              </a:rPr>
              <a:t> </a:t>
            </a:r>
          </a:p>
          <a:p>
            <a:pPr marL="171450" indent="-171450">
              <a:buFont typeface="Arial" panose="020B0604020202020204" pitchFamily="34" charset="0"/>
              <a:buChar char="•"/>
            </a:pPr>
            <a:r>
              <a:rPr lang="en-AU" sz="1200" b="0" i="0" u="none" strike="noStrike" kern="1200" baseline="0" dirty="0" smtClean="0">
                <a:solidFill>
                  <a:schemeClr val="tx1"/>
                </a:solidFill>
                <a:latin typeface="Arial" charset="0"/>
                <a:ea typeface="ＭＳ Ｐゴシック" pitchFamily="28" charset="-128"/>
                <a:cs typeface="ＭＳ Ｐゴシック" pitchFamily="29" charset="-128"/>
              </a:rPr>
              <a:t>It is thought that the more resourceful and resilient parents become, the more likely they are to seek appropriate support when they need it, advocate for children, become involved in their child’s schooling, sporting clubs, and protect children from harm (e.g. by effectively managing conflict with partners, and creating a secure, low conflict environment).</a:t>
            </a:r>
            <a:endParaRPr lang="en-AU" dirty="0" smtClean="0"/>
          </a:p>
          <a:p>
            <a:endParaRPr lang="en-AU"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AU" sz="1200" b="0" i="0" u="none" strike="noStrike" kern="1200" baseline="0" dirty="0" smtClean="0">
                <a:solidFill>
                  <a:schemeClr val="tx1"/>
                </a:solidFill>
                <a:latin typeface="Arial" charset="0"/>
                <a:ea typeface="ＭＳ Ｐゴシック" pitchFamily="28" charset="-128"/>
                <a:cs typeface="ＭＳ Ｐゴシック" pitchFamily="29" charset="-128"/>
              </a:rPr>
              <a:t>We want parents to be the experts in their families, raising their children, we want parents to be in control for themselves, to self-organise, to be successful contributors of their own lives, we support our families to reach their full potential and thrive and in my experience this is what the parents want too.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AU" sz="1200" b="0" i="0" u="none" strike="noStrike" kern="1200" baseline="0" dirty="0" smtClean="0">
              <a:solidFill>
                <a:schemeClr val="tx1"/>
              </a:solidFill>
              <a:latin typeface="Arial" charset="0"/>
              <a:ea typeface="ＭＳ Ｐゴシック" pitchFamily="28" charset="-128"/>
              <a:cs typeface="ＭＳ Ｐゴシック" pitchFamily="29" charset="-128"/>
            </a:endParaRPr>
          </a:p>
          <a:p>
            <a:r>
              <a:rPr lang="en-AU" dirty="0" smtClean="0"/>
              <a:t>Our</a:t>
            </a:r>
            <a:r>
              <a:rPr lang="en-AU" baseline="0" dirty="0" smtClean="0"/>
              <a:t> people have been told what to do for a few hundred years now including how to parent. How can we parent when we are </a:t>
            </a:r>
            <a:r>
              <a:rPr lang="en-AU" b="1" i="1" baseline="0" dirty="0" smtClean="0"/>
              <a:t>told</a:t>
            </a:r>
            <a:r>
              <a:rPr lang="en-AU" baseline="0" dirty="0" smtClean="0"/>
              <a:t> what to do. We need to do this on our own, we need to raise our children with our own beliefs in our own homes and communities, our way. Support is great to accomplish this but we cannot manage if you tell us what to do because it is your way not ours. </a:t>
            </a:r>
          </a:p>
          <a:p>
            <a:endParaRPr lang="en-AU"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AU" dirty="0" smtClean="0"/>
              <a:t>*Lets</a:t>
            </a:r>
            <a:r>
              <a:rPr lang="en-AU" baseline="0" dirty="0" smtClean="0"/>
              <a:t> t</a:t>
            </a:r>
            <a:r>
              <a:rPr lang="en-AU" dirty="0" smtClean="0"/>
              <a:t>ake a look at</a:t>
            </a:r>
            <a:r>
              <a:rPr lang="en-AU" baseline="0" dirty="0" smtClean="0"/>
              <a:t> some ladies speaking from a remote Aboriginal Community in Far North Qld on how they interpret Triple P. This was captured a few weeks back and I found it interesting on some of the topics particularly how they expressed self-determination through the use of Triple P. </a:t>
            </a:r>
            <a:endParaRPr lang="en-GB" dirty="0" smtClean="0"/>
          </a:p>
          <a:p>
            <a:endParaRPr lang="en-GB" dirty="0"/>
          </a:p>
        </p:txBody>
      </p:sp>
      <p:sp>
        <p:nvSpPr>
          <p:cNvPr id="4" name="Slide Number Placeholder 3"/>
          <p:cNvSpPr>
            <a:spLocks noGrp="1"/>
          </p:cNvSpPr>
          <p:nvPr>
            <p:ph type="sldNum" sz="quarter" idx="10"/>
          </p:nvPr>
        </p:nvSpPr>
        <p:spPr/>
        <p:txBody>
          <a:bodyPr/>
          <a:lstStyle/>
          <a:p>
            <a:fld id="{D4E44CFD-C8F2-4A48-ABA6-E7D0C293409E}" type="slidenum">
              <a:rPr lang="en-AU" smtClean="0"/>
              <a:t>2</a:t>
            </a:fld>
            <a:endParaRPr lang="en-AU"/>
          </a:p>
        </p:txBody>
      </p:sp>
    </p:spTree>
    <p:extLst>
      <p:ext uri="{BB962C8B-B14F-4D97-AF65-F5344CB8AC3E}">
        <p14:creationId xmlns:p14="http://schemas.microsoft.com/office/powerpoint/2010/main" val="31262339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smtClean="0"/>
              <a:t>Uncle</a:t>
            </a:r>
            <a:r>
              <a:rPr lang="en-AU" baseline="0" dirty="0" smtClean="0"/>
              <a:t> Kenny thinks I told him what to do</a:t>
            </a:r>
            <a:r>
              <a:rPr lang="en-AU" dirty="0" smtClean="0"/>
              <a:t> </a:t>
            </a:r>
          </a:p>
          <a:p>
            <a:endParaRPr lang="en-AU" dirty="0" smtClean="0"/>
          </a:p>
          <a:p>
            <a:r>
              <a:rPr lang="en-AU" dirty="0" smtClean="0"/>
              <a:t>In fact I never told uncle Kenny what to do, I was nowhere near that man that day he decided he was going to listen to his son</a:t>
            </a:r>
            <a:r>
              <a:rPr lang="en-AU" baseline="0" dirty="0" smtClean="0"/>
              <a:t> when his son approached him, he decided for himself he wasn’t going to get angry but to stop and listen to that boy. He decided himself to rebuild that relationship wit his son, not me, through some strategies he was given and implemented them at a time he needed too. </a:t>
            </a:r>
          </a:p>
          <a:p>
            <a:endParaRPr lang="en-AU" dirty="0" smtClean="0"/>
          </a:p>
          <a:p>
            <a:r>
              <a:rPr lang="en-AU" dirty="0" smtClean="0"/>
              <a:t>I am guilty of giving Uncle</a:t>
            </a:r>
            <a:r>
              <a:rPr lang="en-AU" baseline="0" dirty="0" smtClean="0"/>
              <a:t> some</a:t>
            </a:r>
            <a:r>
              <a:rPr lang="en-AU" dirty="0" smtClean="0"/>
              <a:t> information, this is true,</a:t>
            </a:r>
            <a:r>
              <a:rPr lang="en-AU" baseline="0" dirty="0" smtClean="0"/>
              <a:t> some tools, some strategies… but Uncle Kenny, he was on his own that day!</a:t>
            </a:r>
          </a:p>
          <a:p>
            <a:endParaRPr lang="en-AU" baseline="0" dirty="0" smtClean="0"/>
          </a:p>
          <a:p>
            <a:r>
              <a:rPr lang="en-AU" sz="1200" dirty="0" smtClean="0"/>
              <a:t>What if uncle received these Positive Parenting Program Supports and encountered this self regulation model and information when his son was 2 or 3, 4yrs of age </a:t>
            </a:r>
          </a:p>
          <a:p>
            <a:r>
              <a:rPr lang="en-AU" sz="1200" dirty="0" smtClean="0"/>
              <a:t>Would he of been having the same conversation with me that day?</a:t>
            </a:r>
          </a:p>
          <a:p>
            <a:endParaRPr lang="en-GB" dirty="0"/>
          </a:p>
        </p:txBody>
      </p:sp>
      <p:sp>
        <p:nvSpPr>
          <p:cNvPr id="4" name="Slide Number Placeholder 3"/>
          <p:cNvSpPr>
            <a:spLocks noGrp="1"/>
          </p:cNvSpPr>
          <p:nvPr>
            <p:ph type="sldNum" sz="quarter" idx="10"/>
          </p:nvPr>
        </p:nvSpPr>
        <p:spPr/>
        <p:txBody>
          <a:bodyPr/>
          <a:lstStyle/>
          <a:p>
            <a:fld id="{D4E44CFD-C8F2-4A48-ABA6-E7D0C293409E}" type="slidenum">
              <a:rPr lang="en-AU" smtClean="0"/>
              <a:t>3</a:t>
            </a:fld>
            <a:endParaRPr lang="en-AU"/>
          </a:p>
        </p:txBody>
      </p:sp>
    </p:spTree>
    <p:extLst>
      <p:ext uri="{BB962C8B-B14F-4D97-AF65-F5344CB8AC3E}">
        <p14:creationId xmlns:p14="http://schemas.microsoft.com/office/powerpoint/2010/main" val="36156136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AU"/>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AU"/>
          </a:p>
        </p:txBody>
      </p:sp>
      <p:sp>
        <p:nvSpPr>
          <p:cNvPr id="4" name="Date Placeholder 3"/>
          <p:cNvSpPr>
            <a:spLocks noGrp="1"/>
          </p:cNvSpPr>
          <p:nvPr>
            <p:ph type="dt" sz="half" idx="10"/>
          </p:nvPr>
        </p:nvSpPr>
        <p:spPr/>
        <p:txBody>
          <a:bodyPr/>
          <a:lstStyle/>
          <a:p>
            <a:fld id="{5CAF8A13-FDD6-48AB-BE88-6E7ADF8E2669}" type="datetimeFigureOut">
              <a:rPr lang="en-AU" smtClean="0"/>
              <a:t>6/09/2018</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D8DA05EA-07B8-4A29-B8DA-1FF2D8F8596A}" type="slidenum">
              <a:rPr lang="en-AU" smtClean="0"/>
              <a:t>‹#›</a:t>
            </a:fld>
            <a:endParaRPr lang="en-AU"/>
          </a:p>
        </p:txBody>
      </p:sp>
    </p:spTree>
    <p:extLst>
      <p:ext uri="{BB962C8B-B14F-4D97-AF65-F5344CB8AC3E}">
        <p14:creationId xmlns:p14="http://schemas.microsoft.com/office/powerpoint/2010/main" val="6119150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5CAF8A13-FDD6-48AB-BE88-6E7ADF8E2669}" type="datetimeFigureOut">
              <a:rPr lang="en-AU" smtClean="0"/>
              <a:t>6/09/2018</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D8DA05EA-07B8-4A29-B8DA-1FF2D8F8596A}" type="slidenum">
              <a:rPr lang="en-AU" smtClean="0"/>
              <a:t>‹#›</a:t>
            </a:fld>
            <a:endParaRPr lang="en-AU"/>
          </a:p>
        </p:txBody>
      </p:sp>
    </p:spTree>
    <p:extLst>
      <p:ext uri="{BB962C8B-B14F-4D97-AF65-F5344CB8AC3E}">
        <p14:creationId xmlns:p14="http://schemas.microsoft.com/office/powerpoint/2010/main" val="11022403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AU"/>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5CAF8A13-FDD6-48AB-BE88-6E7ADF8E2669}" type="datetimeFigureOut">
              <a:rPr lang="en-AU" smtClean="0"/>
              <a:t>6/09/2018</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D8DA05EA-07B8-4A29-B8DA-1FF2D8F8596A}" type="slidenum">
              <a:rPr lang="en-AU" smtClean="0"/>
              <a:t>‹#›</a:t>
            </a:fld>
            <a:endParaRPr lang="en-AU"/>
          </a:p>
        </p:txBody>
      </p:sp>
    </p:spTree>
    <p:extLst>
      <p:ext uri="{BB962C8B-B14F-4D97-AF65-F5344CB8AC3E}">
        <p14:creationId xmlns:p14="http://schemas.microsoft.com/office/powerpoint/2010/main" val="23371676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5CAF8A13-FDD6-48AB-BE88-6E7ADF8E2669}" type="datetimeFigureOut">
              <a:rPr lang="en-AU" smtClean="0"/>
              <a:t>6/09/2018</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D8DA05EA-07B8-4A29-B8DA-1FF2D8F8596A}" type="slidenum">
              <a:rPr lang="en-AU" smtClean="0"/>
              <a:t>‹#›</a:t>
            </a:fld>
            <a:endParaRPr lang="en-AU"/>
          </a:p>
        </p:txBody>
      </p:sp>
    </p:spTree>
    <p:extLst>
      <p:ext uri="{BB962C8B-B14F-4D97-AF65-F5344CB8AC3E}">
        <p14:creationId xmlns:p14="http://schemas.microsoft.com/office/powerpoint/2010/main" val="14154681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AU"/>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CAF8A13-FDD6-48AB-BE88-6E7ADF8E2669}" type="datetimeFigureOut">
              <a:rPr lang="en-AU" smtClean="0"/>
              <a:t>6/09/2018</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D8DA05EA-07B8-4A29-B8DA-1FF2D8F8596A}" type="slidenum">
              <a:rPr lang="en-AU" smtClean="0"/>
              <a:t>‹#›</a:t>
            </a:fld>
            <a:endParaRPr lang="en-AU"/>
          </a:p>
        </p:txBody>
      </p:sp>
    </p:spTree>
    <p:extLst>
      <p:ext uri="{BB962C8B-B14F-4D97-AF65-F5344CB8AC3E}">
        <p14:creationId xmlns:p14="http://schemas.microsoft.com/office/powerpoint/2010/main" val="30740792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Date Placeholder 4"/>
          <p:cNvSpPr>
            <a:spLocks noGrp="1"/>
          </p:cNvSpPr>
          <p:nvPr>
            <p:ph type="dt" sz="half" idx="10"/>
          </p:nvPr>
        </p:nvSpPr>
        <p:spPr/>
        <p:txBody>
          <a:bodyPr/>
          <a:lstStyle/>
          <a:p>
            <a:fld id="{5CAF8A13-FDD6-48AB-BE88-6E7ADF8E2669}" type="datetimeFigureOut">
              <a:rPr lang="en-AU" smtClean="0"/>
              <a:t>6/09/2018</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D8DA05EA-07B8-4A29-B8DA-1FF2D8F8596A}" type="slidenum">
              <a:rPr lang="en-AU" smtClean="0"/>
              <a:t>‹#›</a:t>
            </a:fld>
            <a:endParaRPr lang="en-AU"/>
          </a:p>
        </p:txBody>
      </p:sp>
    </p:spTree>
    <p:extLst>
      <p:ext uri="{BB962C8B-B14F-4D97-AF65-F5344CB8AC3E}">
        <p14:creationId xmlns:p14="http://schemas.microsoft.com/office/powerpoint/2010/main" val="13765092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AU"/>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7" name="Date Placeholder 6"/>
          <p:cNvSpPr>
            <a:spLocks noGrp="1"/>
          </p:cNvSpPr>
          <p:nvPr>
            <p:ph type="dt" sz="half" idx="10"/>
          </p:nvPr>
        </p:nvSpPr>
        <p:spPr/>
        <p:txBody>
          <a:bodyPr/>
          <a:lstStyle/>
          <a:p>
            <a:fld id="{5CAF8A13-FDD6-48AB-BE88-6E7ADF8E2669}" type="datetimeFigureOut">
              <a:rPr lang="en-AU" smtClean="0"/>
              <a:t>6/09/2018</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D8DA05EA-07B8-4A29-B8DA-1FF2D8F8596A}" type="slidenum">
              <a:rPr lang="en-AU" smtClean="0"/>
              <a:t>‹#›</a:t>
            </a:fld>
            <a:endParaRPr lang="en-AU"/>
          </a:p>
        </p:txBody>
      </p:sp>
    </p:spTree>
    <p:extLst>
      <p:ext uri="{BB962C8B-B14F-4D97-AF65-F5344CB8AC3E}">
        <p14:creationId xmlns:p14="http://schemas.microsoft.com/office/powerpoint/2010/main" val="28712491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Date Placeholder 2"/>
          <p:cNvSpPr>
            <a:spLocks noGrp="1"/>
          </p:cNvSpPr>
          <p:nvPr>
            <p:ph type="dt" sz="half" idx="10"/>
          </p:nvPr>
        </p:nvSpPr>
        <p:spPr/>
        <p:txBody>
          <a:bodyPr/>
          <a:lstStyle/>
          <a:p>
            <a:fld id="{5CAF8A13-FDD6-48AB-BE88-6E7ADF8E2669}" type="datetimeFigureOut">
              <a:rPr lang="en-AU" smtClean="0"/>
              <a:t>6/09/2018</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D8DA05EA-07B8-4A29-B8DA-1FF2D8F8596A}" type="slidenum">
              <a:rPr lang="en-AU" smtClean="0"/>
              <a:t>‹#›</a:t>
            </a:fld>
            <a:endParaRPr lang="en-AU"/>
          </a:p>
        </p:txBody>
      </p:sp>
    </p:spTree>
    <p:extLst>
      <p:ext uri="{BB962C8B-B14F-4D97-AF65-F5344CB8AC3E}">
        <p14:creationId xmlns:p14="http://schemas.microsoft.com/office/powerpoint/2010/main" val="42609618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AF8A13-FDD6-48AB-BE88-6E7ADF8E2669}" type="datetimeFigureOut">
              <a:rPr lang="en-AU" smtClean="0"/>
              <a:t>6/09/2018</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D8DA05EA-07B8-4A29-B8DA-1FF2D8F8596A}" type="slidenum">
              <a:rPr lang="en-AU" smtClean="0"/>
              <a:t>‹#›</a:t>
            </a:fld>
            <a:endParaRPr lang="en-AU"/>
          </a:p>
        </p:txBody>
      </p:sp>
    </p:spTree>
    <p:extLst>
      <p:ext uri="{BB962C8B-B14F-4D97-AF65-F5344CB8AC3E}">
        <p14:creationId xmlns:p14="http://schemas.microsoft.com/office/powerpoint/2010/main" val="160397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AU"/>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CAF8A13-FDD6-48AB-BE88-6E7ADF8E2669}" type="datetimeFigureOut">
              <a:rPr lang="en-AU" smtClean="0"/>
              <a:t>6/09/2018</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D8DA05EA-07B8-4A29-B8DA-1FF2D8F8596A}" type="slidenum">
              <a:rPr lang="en-AU" smtClean="0"/>
              <a:t>‹#›</a:t>
            </a:fld>
            <a:endParaRPr lang="en-AU"/>
          </a:p>
        </p:txBody>
      </p:sp>
    </p:spTree>
    <p:extLst>
      <p:ext uri="{BB962C8B-B14F-4D97-AF65-F5344CB8AC3E}">
        <p14:creationId xmlns:p14="http://schemas.microsoft.com/office/powerpoint/2010/main" val="5170313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AU"/>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CAF8A13-FDD6-48AB-BE88-6E7ADF8E2669}" type="datetimeFigureOut">
              <a:rPr lang="en-AU" smtClean="0"/>
              <a:t>6/09/2018</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D8DA05EA-07B8-4A29-B8DA-1FF2D8F8596A}" type="slidenum">
              <a:rPr lang="en-AU" smtClean="0"/>
              <a:t>‹#›</a:t>
            </a:fld>
            <a:endParaRPr lang="en-AU"/>
          </a:p>
        </p:txBody>
      </p:sp>
    </p:spTree>
    <p:extLst>
      <p:ext uri="{BB962C8B-B14F-4D97-AF65-F5344CB8AC3E}">
        <p14:creationId xmlns:p14="http://schemas.microsoft.com/office/powerpoint/2010/main" val="20052389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AU"/>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CAF8A13-FDD6-48AB-BE88-6E7ADF8E2669}" type="datetimeFigureOut">
              <a:rPr lang="en-AU" smtClean="0"/>
              <a:t>6/09/2018</a:t>
            </a:fld>
            <a:endParaRPr lang="en-AU"/>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8DA05EA-07B8-4A29-B8DA-1FF2D8F8596A}" type="slidenum">
              <a:rPr lang="en-AU" smtClean="0"/>
              <a:t>‹#›</a:t>
            </a:fld>
            <a:endParaRPr lang="en-AU"/>
          </a:p>
        </p:txBody>
      </p:sp>
    </p:spTree>
    <p:extLst>
      <p:ext uri="{BB962C8B-B14F-4D97-AF65-F5344CB8AC3E}">
        <p14:creationId xmlns:p14="http://schemas.microsoft.com/office/powerpoint/2010/main" val="9805146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2.jpeg"/><Relationship Id="rId7" Type="http://schemas.openxmlformats.org/officeDocument/2006/relationships/diagramColors" Target="../diagrams/colors1.xml"/><Relationship Id="rId2" Type="http://schemas.openxmlformats.org/officeDocument/2006/relationships/notesSlide" Target="../notesSlides/notesSlide2.xml"/><Relationship Id="rId1" Type="http://schemas.openxmlformats.org/officeDocument/2006/relationships/slideLayout" Target="../slideLayouts/slideLayout6.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12191999" cy="6858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3" name="Title 2"/>
          <p:cNvSpPr>
            <a:spLocks noGrp="1"/>
          </p:cNvSpPr>
          <p:nvPr>
            <p:ph type="title"/>
          </p:nvPr>
        </p:nvSpPr>
        <p:spPr>
          <a:xfrm>
            <a:off x="838199" y="2955925"/>
            <a:ext cx="10515600" cy="1325563"/>
          </a:xfrm>
        </p:spPr>
        <p:txBody>
          <a:bodyPr/>
          <a:lstStyle/>
          <a:p>
            <a:r>
              <a:rPr lang="en-AU" dirty="0" smtClean="0"/>
              <a:t> </a:t>
            </a:r>
            <a:endParaRPr lang="en-GB" dirty="0"/>
          </a:p>
        </p:txBody>
      </p:sp>
      <p:sp>
        <p:nvSpPr>
          <p:cNvPr id="4" name="Subtitle 2"/>
          <p:cNvSpPr txBox="1">
            <a:spLocks/>
          </p:cNvSpPr>
          <p:nvPr/>
        </p:nvSpPr>
        <p:spPr>
          <a:xfrm>
            <a:off x="775252" y="1924050"/>
            <a:ext cx="10575235" cy="4156710"/>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AU" sz="4000" dirty="0" smtClean="0"/>
          </a:p>
          <a:p>
            <a:pPr marL="0" indent="0" algn="ctr">
              <a:buNone/>
            </a:pPr>
            <a:r>
              <a:rPr lang="en-AU" sz="4000" dirty="0" smtClean="0"/>
              <a:t>Self empowerment – Self determination </a:t>
            </a:r>
          </a:p>
          <a:p>
            <a:pPr marL="0" indent="0" algn="ctr">
              <a:buNone/>
            </a:pPr>
            <a:r>
              <a:rPr lang="en-AU" sz="4000" dirty="0" smtClean="0"/>
              <a:t>Self regulation </a:t>
            </a:r>
          </a:p>
          <a:p>
            <a:pPr marL="0" indent="0" algn="ctr">
              <a:buNone/>
            </a:pPr>
            <a:r>
              <a:rPr lang="en-AU" dirty="0" smtClean="0"/>
              <a:t>Parents as the experts </a:t>
            </a:r>
          </a:p>
          <a:p>
            <a:pPr marL="0" indent="0" algn="ctr">
              <a:buNone/>
            </a:pPr>
            <a:endParaRPr lang="en-AU" dirty="0" smtClean="0"/>
          </a:p>
          <a:p>
            <a:pPr marL="0" indent="0" algn="ctr">
              <a:buNone/>
            </a:pPr>
            <a:r>
              <a:rPr lang="en-AU" dirty="0" smtClean="0"/>
              <a:t>Michell Forster</a:t>
            </a:r>
          </a:p>
          <a:p>
            <a:pPr marL="0" indent="0" algn="ctr">
              <a:buNone/>
            </a:pPr>
            <a:r>
              <a:rPr lang="en-AU" dirty="0" smtClean="0"/>
              <a:t>Indigenous Implementation Consultant – Triple P International </a:t>
            </a:r>
            <a:endParaRPr lang="en-AU" dirty="0"/>
          </a:p>
        </p:txBody>
      </p:sp>
      <p:sp>
        <p:nvSpPr>
          <p:cNvPr id="5" name="Title 1"/>
          <p:cNvSpPr txBox="1">
            <a:spLocks/>
          </p:cNvSpPr>
          <p:nvPr/>
        </p:nvSpPr>
        <p:spPr>
          <a:xfrm>
            <a:off x="433588" y="-131762"/>
            <a:ext cx="11758411" cy="1714500"/>
          </a:xfrm>
          <a:prstGeom prst="rect">
            <a:avLst/>
          </a:prstGeom>
        </p:spPr>
        <p:txBody>
          <a:bodyPr vert="horz" lIns="91440" tIns="45720" rIns="91440" bIns="45720" rtlCol="0" anchor="ctr">
            <a:normAutofit fontScale="90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r>
              <a:rPr lang="en-AU" dirty="0" smtClean="0"/>
              <a:t/>
            </a:r>
            <a:br>
              <a:rPr lang="en-AU" dirty="0" smtClean="0"/>
            </a:br>
            <a:r>
              <a:rPr lang="en-AU" sz="5600" dirty="0" smtClean="0"/>
              <a:t>Encouraging &amp; Supporting Aboriginal &amp; Torres Strait Islander Parenting </a:t>
            </a:r>
            <a:endParaRPr lang="en-GB" sz="5600" dirty="0"/>
          </a:p>
        </p:txBody>
      </p:sp>
    </p:spTree>
    <p:extLst>
      <p:ext uri="{BB962C8B-B14F-4D97-AF65-F5344CB8AC3E}">
        <p14:creationId xmlns:p14="http://schemas.microsoft.com/office/powerpoint/2010/main" val="275721697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6" name="Picture 2"/>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1"/>
            <a:ext cx="12192000" cy="6858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5" name="Title 1"/>
          <p:cNvSpPr>
            <a:spLocks noGrp="1"/>
          </p:cNvSpPr>
          <p:nvPr>
            <p:ph type="title"/>
          </p:nvPr>
        </p:nvSpPr>
        <p:spPr>
          <a:xfrm>
            <a:off x="1676400" y="225451"/>
            <a:ext cx="10515600" cy="1325563"/>
          </a:xfrm>
        </p:spPr>
        <p:txBody>
          <a:bodyPr>
            <a:noAutofit/>
          </a:bodyPr>
          <a:lstStyle/>
          <a:p>
            <a:pPr algn="r"/>
            <a:r>
              <a:rPr lang="en-AU" sz="5000" dirty="0" smtClean="0"/>
              <a:t>Parents as experts</a:t>
            </a:r>
            <a:br>
              <a:rPr lang="en-AU" sz="5000" dirty="0" smtClean="0"/>
            </a:br>
            <a:r>
              <a:rPr lang="en-AU" sz="5000" dirty="0" smtClean="0"/>
              <a:t>The self-regulatory model</a:t>
            </a:r>
            <a:endParaRPr lang="en-AU" sz="5000" dirty="0"/>
          </a:p>
        </p:txBody>
      </p:sp>
      <p:graphicFrame>
        <p:nvGraphicFramePr>
          <p:cNvPr id="6" name="Diagram 5" descr="Infographic shaped as an arrow containing five boxes with self management, confident, takes owneshipsproblem solvers and resourceful and resilient all pointing towards a box saying reduced need for support." title="Parents as Experts - The Self Regulatory Model"/>
          <p:cNvGraphicFramePr/>
          <p:nvPr>
            <p:extLst>
              <p:ext uri="{D42A27DB-BD31-4B8C-83A1-F6EECF244321}">
                <p14:modId xmlns:p14="http://schemas.microsoft.com/office/powerpoint/2010/main" val="2642284190"/>
              </p:ext>
            </p:extLst>
          </p:nvPr>
        </p:nvGraphicFramePr>
        <p:xfrm>
          <a:off x="806227" y="2274051"/>
          <a:ext cx="7992888" cy="4071966"/>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7" name="Down Arrow 6"/>
          <p:cNvSpPr/>
          <p:nvPr/>
        </p:nvSpPr>
        <p:spPr>
          <a:xfrm>
            <a:off x="8799115" y="2138334"/>
            <a:ext cx="987425" cy="4343400"/>
          </a:xfrm>
          <a:prstGeom prst="downArrow">
            <a:avLst/>
          </a:prstGeom>
          <a:solidFill>
            <a:srgbClr val="9BBB59"/>
          </a:solidFill>
          <a:ln w="25400" cap="flat" cmpd="sng" algn="ctr">
            <a:solidFill>
              <a:srgbClr val="9BBB59"/>
            </a:solidFill>
            <a:prstDash val="solid"/>
          </a:ln>
          <a:effectLst/>
        </p:spPr>
        <p:txBody>
          <a:bodyPr vert="vert" anchor="ctr"/>
          <a:lstStyle/>
          <a:p>
            <a:pPr algn="ctr">
              <a:defRPr/>
            </a:pPr>
            <a:r>
              <a:rPr lang="en-AU" sz="2200" kern="0" dirty="0">
                <a:solidFill>
                  <a:srgbClr val="FFFFFF"/>
                </a:solidFill>
                <a:latin typeface="Arial"/>
                <a:ea typeface="ＭＳ Ｐゴシック"/>
              </a:rPr>
              <a:t>Reduced need for support</a:t>
            </a:r>
          </a:p>
        </p:txBody>
      </p:sp>
    </p:spTree>
    <p:extLst>
      <p:ext uri="{BB962C8B-B14F-4D97-AF65-F5344CB8AC3E}">
        <p14:creationId xmlns:p14="http://schemas.microsoft.com/office/powerpoint/2010/main" val="50536380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3" name="Title 2"/>
          <p:cNvSpPr>
            <a:spLocks noGrp="1"/>
          </p:cNvSpPr>
          <p:nvPr>
            <p:ph type="ctrTitle"/>
          </p:nvPr>
        </p:nvSpPr>
        <p:spPr>
          <a:xfrm>
            <a:off x="2816087" y="347111"/>
            <a:ext cx="9144000" cy="1084124"/>
          </a:xfrm>
        </p:spPr>
        <p:txBody>
          <a:bodyPr>
            <a:normAutofit/>
          </a:bodyPr>
          <a:lstStyle/>
          <a:p>
            <a:pPr algn="r"/>
            <a:r>
              <a:rPr lang="en-AU" sz="5000" dirty="0" smtClean="0"/>
              <a:t>The question remains </a:t>
            </a:r>
            <a:endParaRPr lang="en-GB" sz="5000" dirty="0"/>
          </a:p>
        </p:txBody>
      </p:sp>
      <p:sp>
        <p:nvSpPr>
          <p:cNvPr id="4" name="Subtitle 3"/>
          <p:cNvSpPr>
            <a:spLocks noGrp="1"/>
          </p:cNvSpPr>
          <p:nvPr>
            <p:ph type="subTitle" idx="1"/>
          </p:nvPr>
        </p:nvSpPr>
        <p:spPr>
          <a:xfrm>
            <a:off x="304799" y="2179862"/>
            <a:ext cx="11582399" cy="1394722"/>
          </a:xfrm>
        </p:spPr>
        <p:txBody>
          <a:bodyPr>
            <a:normAutofit/>
          </a:bodyPr>
          <a:lstStyle/>
          <a:p>
            <a:endParaRPr lang="en-AU" sz="2800" dirty="0" smtClean="0"/>
          </a:p>
          <a:p>
            <a:r>
              <a:rPr lang="en-AU" sz="2800" dirty="0" smtClean="0"/>
              <a:t>Did I tell Uncle Kenny what to do? </a:t>
            </a:r>
          </a:p>
          <a:p>
            <a:endParaRPr lang="en-AU" sz="2800" dirty="0" smtClean="0"/>
          </a:p>
          <a:p>
            <a:endParaRPr lang="en-AU" sz="2800" dirty="0" smtClean="0"/>
          </a:p>
          <a:p>
            <a:endParaRPr lang="en-GB" dirty="0"/>
          </a:p>
        </p:txBody>
      </p:sp>
      <p:sp>
        <p:nvSpPr>
          <p:cNvPr id="5" name="Subtitle 3"/>
          <p:cNvSpPr txBox="1">
            <a:spLocks/>
          </p:cNvSpPr>
          <p:nvPr/>
        </p:nvSpPr>
        <p:spPr>
          <a:xfrm>
            <a:off x="301486" y="3312724"/>
            <a:ext cx="11582399" cy="1663786"/>
          </a:xfrm>
          <a:prstGeom prst="rect">
            <a:avLst/>
          </a:prstGeom>
        </p:spPr>
        <p:txBody>
          <a:bodyPr vert="horz" lIns="91440" tIns="45720" rIns="91440" bIns="45720" rtlCol="0">
            <a:normAutofit fontScale="625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endParaRPr lang="en-AU" sz="2800" dirty="0" smtClean="0"/>
          </a:p>
          <a:p>
            <a:endParaRPr lang="en-AU" sz="2800" dirty="0" smtClean="0"/>
          </a:p>
          <a:p>
            <a:r>
              <a:rPr lang="en-AU" sz="4500" dirty="0" smtClean="0"/>
              <a:t>What if uncle received these Positive Parenting Program Supports and encountered this self regulation model and information when his son was 2 or 3, 4yrs of age?</a:t>
            </a:r>
          </a:p>
          <a:p>
            <a:endParaRPr lang="en-AU" sz="2800" dirty="0" smtClean="0"/>
          </a:p>
          <a:p>
            <a:endParaRPr lang="en-AU" sz="2800" dirty="0" smtClean="0"/>
          </a:p>
          <a:p>
            <a:endParaRPr lang="en-GB" dirty="0"/>
          </a:p>
        </p:txBody>
      </p:sp>
    </p:spTree>
    <p:extLst>
      <p:ext uri="{BB962C8B-B14F-4D97-AF65-F5344CB8AC3E}">
        <p14:creationId xmlns:p14="http://schemas.microsoft.com/office/powerpoint/2010/main" val="2399098118"/>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 calcmode="lin" valueType="num">
                                      <p:cBhvr additive="base">
                                        <p:cTn id="7"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xEl>
                                              <p:pRg st="2" end="2"/>
                                            </p:txEl>
                                          </p:spTgt>
                                        </p:tgtEl>
                                        <p:attrNameLst>
                                          <p:attrName>style.visibility</p:attrName>
                                        </p:attrNameLst>
                                      </p:cBhvr>
                                      <p:to>
                                        <p:strVal val="visible"/>
                                      </p:to>
                                    </p:set>
                                    <p:anim calcmode="lin" valueType="num">
                                      <p:cBhvr additive="base">
                                        <p:cTn id="13"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P spid="5"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WebCM Documents" ma:contentTypeID="0x0101008840106FE30D4F50BC61A726A7CA6E3800A01D47DD30CBB54F95863B7DC80A2CEC" ma:contentTypeVersion="12" ma:contentTypeDescription="WebCM Documents Content Type" ma:contentTypeScope="" ma:versionID="e4139b3a0e7d3d8cb92e2992b6712403">
  <xsd:schema xmlns:xsd="http://www.w3.org/2001/XMLSchema" xmlns:xs="http://www.w3.org/2001/XMLSchema" xmlns:p="http://schemas.microsoft.com/office/2006/metadata/properties" xmlns:ns1="http://schemas.microsoft.com/sharepoint/v3" xmlns:ns2="76b566cd-adb9-46c2-964b-22eba181fd0b" xmlns:ns3="cb9114c1-daad-44dd-acad-30f4246641f2" targetNamespace="http://schemas.microsoft.com/office/2006/metadata/properties" ma:root="true" ma:fieldsID="df9e21a9d9be030ba6d9139b7d031c32" ns1:_="" ns2:_="" ns3:_="">
    <xsd:import namespace="http://schemas.microsoft.com/sharepoint/v3"/>
    <xsd:import namespace="76b566cd-adb9-46c2-964b-22eba181fd0b"/>
    <xsd:import namespace="cb9114c1-daad-44dd-acad-30f4246641f2"/>
    <xsd:element name="properties">
      <xsd:complexType>
        <xsd:sequence>
          <xsd:element name="documentManagement">
            <xsd:complexType>
              <xsd:all>
                <xsd:element ref="ns1:DEECD_Description" minOccurs="0"/>
                <xsd:element ref="ns1:DEECD_Publisher" minOccurs="0"/>
                <xsd:element ref="ns1:DEECD_Keywords" minOccurs="0"/>
                <xsd:element ref="ns1:DEECD_Expired" minOccurs="0"/>
                <xsd:element ref="ns2:PublishingStartDate" minOccurs="0"/>
                <xsd:element ref="ns1:PublishingExpirationDate" minOccurs="0"/>
                <xsd:element ref="ns3:TaxCatchAll" minOccurs="0"/>
                <xsd:element ref="ns2:pfad5814e62747ed9f131defefc62dac" minOccurs="0"/>
                <xsd:element ref="ns2:a319977fc8504e09982f090ae1d7c602" minOccurs="0"/>
                <xsd:element ref="ns2:ofbb8b9a280a423a91cf717fb81349cd" minOccurs="0"/>
                <xsd:element ref="ns2:b1688cb4a3a940449dc8286705012a42" minOccurs="0"/>
                <xsd:element ref="ns2:hyperlink" minOccurs="0"/>
                <xsd:element ref="ns2:hyperlink2"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ECD_Description" ma:index="2" nillable="true" ma:displayName="Description" ma:description="" ma:internalName="DEECD_Description">
      <xsd:simpleType>
        <xsd:restriction base="dms:Note">
          <xsd:maxLength value="255"/>
        </xsd:restriction>
      </xsd:simpleType>
    </xsd:element>
    <xsd:element name="DEECD_Publisher" ma:index="3" nillable="true" ma:displayName="Publisher" ma:default="Department of Education and Training" ma:internalName="DEECD_Publisher">
      <xsd:simpleType>
        <xsd:restriction base="dms:Text">
          <xsd:maxLength value="255"/>
        </xsd:restriction>
      </xsd:simpleType>
    </xsd:element>
    <xsd:element name="DEECD_Keywords" ma:index="7" nillable="true" ma:displayName="Keywords" ma:internalName="DEECD_Keywords">
      <xsd:simpleType>
        <xsd:restriction base="dms:Note">
          <xsd:maxLength value="255"/>
        </xsd:restriction>
      </xsd:simpleType>
    </xsd:element>
    <xsd:element name="DEECD_Expired" ma:index="8" nillable="true" ma:displayName="Expired" ma:default="0" ma:internalName="DEECD_Expired">
      <xsd:simpleType>
        <xsd:restriction base="dms:Boolean"/>
      </xsd:simpleType>
    </xsd:element>
    <xsd:element name="PublishingExpirationDate" ma:index="10" nillable="true" ma:displayName="Scheduling End Dat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76b566cd-adb9-46c2-964b-22eba181fd0b" elementFormDefault="qualified">
    <xsd:import namespace="http://schemas.microsoft.com/office/2006/documentManagement/types"/>
    <xsd:import namespace="http://schemas.microsoft.com/office/infopath/2007/PartnerControls"/>
    <xsd:element name="PublishingStartDate" ma:index="9" nillable="true" ma:displayName="Scheduling Start Date" ma:internalName="PublishingStartDate">
      <xsd:simpleType>
        <xsd:restriction base="dms:Unknown"/>
      </xsd:simpleType>
    </xsd:element>
    <xsd:element name="pfad5814e62747ed9f131defefc62dac" ma:index="19" nillable="true" ma:taxonomy="true" ma:internalName="pfad5814e62747ed9f131defefc62dac" ma:taxonomyFieldName="DEECD_SubjectCategory" ma:displayName="Subject Category" ma:readOnly="false" ma:fieldId="{9fad5814-e627-47ed-9f13-1defefc62dac}" ma:sspId="272df97b-2740-40bb-9c0d-572a441144cd" ma:termSetId="cc6468fc-15c3-4209-9517-a733b6c80435" ma:anchorId="00000000-0000-0000-0000-000000000000" ma:open="false" ma:isKeyword="false">
      <xsd:complexType>
        <xsd:sequence>
          <xsd:element ref="pc:Terms" minOccurs="0" maxOccurs="1"/>
        </xsd:sequence>
      </xsd:complexType>
    </xsd:element>
    <xsd:element name="a319977fc8504e09982f090ae1d7c602" ma:index="20" nillable="true" ma:taxonomy="true" ma:internalName="a319977fc8504e09982f090ae1d7c602" ma:taxonomyFieldName="DEECD_ItemType" ma:displayName="Item Type" ma:default="101;#Page|eb523acf-a821-456c-a76b-7607578309d7" ma:fieldId="{a319977f-c850-4e09-982f-090ae1d7c602}" ma:sspId="272df97b-2740-40bb-9c0d-572a441144cd" ma:termSetId="87a54e1a-a086-4056-9430-e3def70b5bc0" ma:anchorId="00000000-0000-0000-0000-000000000000" ma:open="false" ma:isKeyword="false">
      <xsd:complexType>
        <xsd:sequence>
          <xsd:element ref="pc:Terms" minOccurs="0" maxOccurs="1"/>
        </xsd:sequence>
      </xsd:complexType>
    </xsd:element>
    <xsd:element name="ofbb8b9a280a423a91cf717fb81349cd" ma:index="21" nillable="true" ma:taxonomy="true" ma:internalName="ofbb8b9a280a423a91cf717fb81349cd" ma:taxonomyFieldName="DEECD_Author" ma:displayName="Author" ma:default="94;#Education|5232e41c-5101-41fe-b638-7d41d1371531" ma:fieldId="{8fbb8b9a-280a-423a-91cf-717fb81349cd}" ma:sspId="272df97b-2740-40bb-9c0d-572a441144cd" ma:termSetId="f9681774-4169-418a-ae49-9bc331f72a4f" ma:anchorId="00000000-0000-0000-0000-000000000000" ma:open="false" ma:isKeyword="false">
      <xsd:complexType>
        <xsd:sequence>
          <xsd:element ref="pc:Terms" minOccurs="0" maxOccurs="1"/>
        </xsd:sequence>
      </xsd:complexType>
    </xsd:element>
    <xsd:element name="b1688cb4a3a940449dc8286705012a42" ma:index="22" nillable="true" ma:taxonomy="true" ma:internalName="b1688cb4a3a940449dc8286705012a42" ma:taxonomyFieldName="DEECD_Audience" ma:displayName="Audience" ma:fieldId="{b1688cb4-a3a9-4044-9dc8-286705012a42}" ma:taxonomyMulti="true" ma:sspId="272df97b-2740-40bb-9c0d-572a441144cd" ma:termSetId="af0be819-ce00-4865-904d-8408c82c2300" ma:anchorId="00000000-0000-0000-0000-000000000000" ma:open="false" ma:isKeyword="false">
      <xsd:complexType>
        <xsd:sequence>
          <xsd:element ref="pc:Terms" minOccurs="0" maxOccurs="1"/>
        </xsd:sequence>
      </xsd:complexType>
    </xsd:element>
    <xsd:element name="hyperlink" ma:index="24" nillable="true" ma:displayName="hyperlink" ma:format="Hyperlink" ma:internalName="hyperlink">
      <xsd:complexType>
        <xsd:complexContent>
          <xsd:extension base="dms:URL">
            <xsd:sequence>
              <xsd:element name="Url" type="dms:ValidUrl" minOccurs="0" nillable="true"/>
              <xsd:element name="Description" type="xsd:string" nillable="true"/>
            </xsd:sequence>
          </xsd:extension>
        </xsd:complexContent>
      </xsd:complexType>
    </xsd:element>
    <xsd:element name="hyperlink2" ma:index="25" nillable="true" ma:displayName="hyperlink2" ma:format="Hyperlink" ma:internalName="hyperlink2" ma:readOnly="false">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cb9114c1-daad-44dd-acad-30f4246641f2" elementFormDefault="qualified">
    <xsd:import namespace="http://schemas.microsoft.com/office/2006/documentManagement/types"/>
    <xsd:import namespace="http://schemas.microsoft.com/office/infopath/2007/PartnerControls"/>
    <xsd:element name="TaxCatchAll" ma:index="18" nillable="true" ma:displayName="Taxonomy Catch All Column" ma:hidden="true" ma:list="{d7017a8d-dd8f-40f0-bbcf-d0d7f718f6eb}" ma:internalName="TaxCatchAll" ma:showField="CatchAllData" ma:web="cb9114c1-daad-44dd-acad-30f4246641f2">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4"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DEECD_Publisher xmlns="http://schemas.microsoft.com/sharepoint/v3">Department of Education and Training</DEECD_Publisher>
    <a319977fc8504e09982f090ae1d7c602 xmlns="76b566cd-adb9-46c2-964b-22eba181fd0b">
      <Terms xmlns="http://schemas.microsoft.com/office/infopath/2007/PartnerControls">
        <TermInfo xmlns="http://schemas.microsoft.com/office/infopath/2007/PartnerControls">
          <TermName xmlns="http://schemas.microsoft.com/office/infopath/2007/PartnerControls">Page</TermName>
          <TermId xmlns="http://schemas.microsoft.com/office/infopath/2007/PartnerControls">eb523acf-a821-456c-a76b-7607578309d7</TermId>
        </TermInfo>
      </Terms>
    </a319977fc8504e09982f090ae1d7c602>
    <TaxCatchAll xmlns="cb9114c1-daad-44dd-acad-30f4246641f2">
      <Value>101</Value>
      <Value>94</Value>
    </TaxCatchAll>
    <DEECD_Expired xmlns="http://schemas.microsoft.com/sharepoint/v3">false</DEECD_Expired>
    <DEECD_Keywords xmlns="http://schemas.microsoft.com/sharepoint/v3" xsi:nil="true"/>
    <PublishingExpirationDate xmlns="http://schemas.microsoft.com/sharepoint/v3" xsi:nil="true"/>
    <DEECD_Description xmlns="http://schemas.microsoft.com/sharepoint/v3" xsi:nil="true"/>
    <b1688cb4a3a940449dc8286705012a42 xmlns="76b566cd-adb9-46c2-964b-22eba181fd0b">
      <Terms xmlns="http://schemas.microsoft.com/office/infopath/2007/PartnerControls"/>
    </b1688cb4a3a940449dc8286705012a42>
    <PublishingStartDate xmlns="76b566cd-adb9-46c2-964b-22eba181fd0b" xsi:nil="true"/>
    <ofbb8b9a280a423a91cf717fb81349cd xmlns="76b566cd-adb9-46c2-964b-22eba181fd0b">
      <Terms xmlns="http://schemas.microsoft.com/office/infopath/2007/PartnerControls">
        <TermInfo xmlns="http://schemas.microsoft.com/office/infopath/2007/PartnerControls">
          <TermName xmlns="http://schemas.microsoft.com/office/infopath/2007/PartnerControls">Education</TermName>
          <TermId xmlns="http://schemas.microsoft.com/office/infopath/2007/PartnerControls">5232e41c-5101-41fe-b638-7d41d1371531</TermId>
        </TermInfo>
      </Terms>
    </ofbb8b9a280a423a91cf717fb81349cd>
    <pfad5814e62747ed9f131defefc62dac xmlns="76b566cd-adb9-46c2-964b-22eba181fd0b">
      <Terms xmlns="http://schemas.microsoft.com/office/infopath/2007/PartnerControls"/>
    </pfad5814e62747ed9f131defefc62dac>
    <hyperlink xmlns="76b566cd-adb9-46c2-964b-22eba181fd0b">
      <Url xsi:nil="true"/>
      <Description xsi:nil="true"/>
    </hyperlink>
    <hyperlink2 xmlns="76b566cd-adb9-46c2-964b-22eba181fd0b">
      <Url xsi:nil="true"/>
      <Description xsi:nil="true"/>
    </hyperlink2>
  </documentManagement>
</p:properties>
</file>

<file path=customXml/item4.xml><?xml version="1.0" encoding="utf-8"?>
<ct:contentTypeSchema xmlns:ct="http://schemas.microsoft.com/office/2006/metadata/contentType" xmlns:ma="http://schemas.microsoft.com/office/2006/metadata/properties/metaAttributes" ct:_="" ma:_="" ma:contentTypeName="Document" ma:contentTypeID="0x0101005B3A1E076757794D96079E5D05F2AC3D" ma:contentTypeVersion="0" ma:contentTypeDescription="Create a new document." ma:contentTypeScope="" ma:versionID="c7fe144b9a4ff21dfc9c12d6ae359d34">
  <xsd:schema xmlns:xsd="http://www.w3.org/2001/XMLSchema" xmlns:xs="http://www.w3.org/2001/XMLSchema" xmlns:p="http://schemas.microsoft.com/office/2006/metadata/properties" targetNamespace="http://schemas.microsoft.com/office/2006/metadata/properties" ma:root="true" ma:fieldsID="1b05d82d297216baf5b26c55225140df">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B604FAE-9499-406F-8857-9A97CEF29284}"/>
</file>

<file path=customXml/itemProps2.xml><?xml version="1.0" encoding="utf-8"?>
<ds:datastoreItem xmlns:ds="http://schemas.openxmlformats.org/officeDocument/2006/customXml" ds:itemID="{342E0B16-DD6E-4557-A974-9B8229AD7BCB}"/>
</file>

<file path=customXml/itemProps3.xml><?xml version="1.0" encoding="utf-8"?>
<ds:datastoreItem xmlns:ds="http://schemas.openxmlformats.org/officeDocument/2006/customXml" ds:itemID="{991E858A-D063-4643-8192-85D5363D707D}"/>
</file>

<file path=customXml/itemProps4.xml><?xml version="1.0" encoding="utf-8"?>
<ds:datastoreItem xmlns:ds="http://schemas.openxmlformats.org/officeDocument/2006/customXml" ds:itemID="{B3BED135-C5E2-47DB-BB2B-CF6A09EA6ED8}"/>
</file>

<file path=docProps/app.xml><?xml version="1.0" encoding="utf-8"?>
<Properties xmlns="http://schemas.openxmlformats.org/officeDocument/2006/extended-properties" xmlns:vt="http://schemas.openxmlformats.org/officeDocument/2006/docPropsVTypes">
  <TotalTime>2798</TotalTime>
  <Words>1522</Words>
  <Application>Microsoft Office PowerPoint</Application>
  <PresentationFormat>Widescreen</PresentationFormat>
  <Paragraphs>104</Paragraphs>
  <Slides>3</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ＭＳ Ｐゴシック</vt:lpstr>
      <vt:lpstr>Arial</vt:lpstr>
      <vt:lpstr>Calibri</vt:lpstr>
      <vt:lpstr>Calibri Light</vt:lpstr>
      <vt:lpstr>Office Theme</vt:lpstr>
      <vt:lpstr> </vt:lpstr>
      <vt:lpstr>Parents as experts The self-regulatory model</vt:lpstr>
      <vt:lpstr>The question remains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Effective engagement of families  (covering all families including specific strategies for Aboriginal and Torres Strait Islander families)</dc:title>
  <dc:creator>Michell Forster</dc:creator>
  <cp:lastModifiedBy>Diffen, Emma R</cp:lastModifiedBy>
  <cp:revision>98</cp:revision>
  <dcterms:created xsi:type="dcterms:W3CDTF">2016-11-08T04:38:48Z</dcterms:created>
  <dcterms:modified xsi:type="dcterms:W3CDTF">2018-09-06T00:21:20Z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0x0101008840106FE30D4F50BC61A726A7CA6E3800A01D47DD30CBB54F95863B7DC80A2CEC</vt:lpwstr>
  </property>
  <property fmtid="{D5CDD505-2E9C-101B-9397-08002B2CF9AE}" pid="3" name="DEECD_Author">
    <vt:lpwstr>94;#Education|5232e41c-5101-41fe-b638-7d41d1371531</vt:lpwstr>
  </property>
  <property fmtid="{D5CDD505-2E9C-101B-9397-08002B2CF9AE}" pid="4" name="DEECD_ItemType">
    <vt:lpwstr>101;#Page|eb523acf-a821-456c-a76b-7607578309d7</vt:lpwstr>
  </property>
  <property fmtid="{D5CDD505-2E9C-101B-9397-08002B2CF9AE}" pid="5" name="DEECD_SubjectCategory">
    <vt:lpwstr/>
  </property>
  <property fmtid="{D5CDD505-2E9C-101B-9397-08002B2CF9AE}" pid="6" name="DEECD_Audience">
    <vt:lpwstr/>
  </property>
</Properties>
</file>