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jpg" ContentType="image/jpeg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  <p:sldMasterId id="2147493475" r:id="rId5"/>
  </p:sldMasterIdLst>
  <p:notesMasterIdLst>
    <p:notesMasterId r:id="rId10"/>
  </p:notesMasterIdLst>
  <p:sldIdLst>
    <p:sldId id="277" r:id="rId6"/>
    <p:sldId id="278" r:id="rId7"/>
    <p:sldId id="281" r:id="rId8"/>
    <p:sldId id="280" r:id="rId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32B"/>
    <a:srgbClr val="505150"/>
    <a:srgbClr val="FF9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912" autoAdjust="0"/>
  </p:normalViewPr>
  <p:slideViewPr>
    <p:cSldViewPr snapToGrid="0" snapToObjects="1">
      <p:cViewPr varScale="1">
        <p:scale>
          <a:sx n="75" d="100"/>
          <a:sy n="75" d="100"/>
        </p:scale>
        <p:origin x="3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08767579122505E-2"/>
          <c:y val="1.5486426537325607E-2"/>
          <c:w val="0.7685352793441691"/>
          <c:h val="0.9035763199650465"/>
        </c:manualLayout>
      </c:layout>
      <c:barChart>
        <c:barDir val="col"/>
        <c:grouping val="clustered"/>
        <c:varyColors val="0"/>
        <c:ser>
          <c:idx val="36"/>
          <c:order val="3"/>
          <c:tx>
            <c:strRef>
              <c:f>'TODDLER SUMM'!$O$65</c:f>
              <c:strCache>
                <c:ptCount val="1"/>
                <c:pt idx="0">
                  <c:v>Gowrie - T1 (Feb 2016)</c:v>
                </c:pt>
              </c:strCache>
            </c:strRef>
          </c:tx>
          <c:spPr>
            <a:pattFill prst="pct25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'TODDLER SUMM'!$P$48:$Q$48</c:f>
              <c:strCache>
                <c:ptCount val="2"/>
                <c:pt idx="0">
                  <c:v>Emotional and behavioural support</c:v>
                </c:pt>
                <c:pt idx="1">
                  <c:v>Engaged support for learning</c:v>
                </c:pt>
              </c:strCache>
            </c:strRef>
          </c:cat>
          <c:val>
            <c:numRef>
              <c:f>'TODDLER SUMM'!$P$65:$Q$65</c:f>
              <c:numCache>
                <c:formatCode>General</c:formatCode>
                <c:ptCount val="2"/>
                <c:pt idx="0">
                  <c:v>5.4249999999999998</c:v>
                </c:pt>
                <c:pt idx="1">
                  <c:v>2.2083333333333335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7D3-4228-A04F-0B1D84D7E0A8}"/>
            </c:ext>
          </c:extLst>
        </c:ser>
        <c:ser>
          <c:idx val="37"/>
          <c:order val="4"/>
          <c:tx>
            <c:strRef>
              <c:f>'TODDLER SUMM'!$O$66</c:f>
              <c:strCache>
                <c:ptCount val="1"/>
                <c:pt idx="0">
                  <c:v>Gowrie - T2 (May 2016)</c:v>
                </c:pt>
              </c:strCache>
            </c:strRef>
          </c:tx>
          <c:spPr>
            <a:pattFill prst="pct40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'TODDLER SUMM'!$P$48:$Q$48</c:f>
              <c:strCache>
                <c:ptCount val="2"/>
                <c:pt idx="0">
                  <c:v>Emotional and behavioural support</c:v>
                </c:pt>
                <c:pt idx="1">
                  <c:v>Engaged support for learning</c:v>
                </c:pt>
              </c:strCache>
            </c:strRef>
          </c:cat>
          <c:val>
            <c:numRef>
              <c:f>'TODDLER SUMM'!$P$66:$Q$66</c:f>
              <c:numCache>
                <c:formatCode>General</c:formatCode>
                <c:ptCount val="2"/>
                <c:pt idx="0">
                  <c:v>6.0666666666666664</c:v>
                </c:pt>
                <c:pt idx="1">
                  <c:v>3.5833333333333335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7D3-4228-A04F-0B1D84D7E0A8}"/>
            </c:ext>
          </c:extLst>
        </c:ser>
        <c:ser>
          <c:idx val="38"/>
          <c:order val="5"/>
          <c:tx>
            <c:strRef>
              <c:f>'TODDLER SUMM'!$O$67</c:f>
              <c:strCache>
                <c:ptCount val="1"/>
                <c:pt idx="0">
                  <c:v>Gowrie - T3 (Aug 2016)</c:v>
                </c:pt>
              </c:strCache>
            </c:strRef>
          </c:tx>
          <c:spPr>
            <a:pattFill prst="pct60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'TODDLER SUMM'!$P$48:$Q$48</c:f>
              <c:strCache>
                <c:ptCount val="2"/>
                <c:pt idx="0">
                  <c:v>Emotional and behavioural support</c:v>
                </c:pt>
                <c:pt idx="1">
                  <c:v>Engaged support for learning</c:v>
                </c:pt>
              </c:strCache>
            </c:strRef>
          </c:cat>
          <c:val>
            <c:numRef>
              <c:f>'TODDLER SUMM'!$P$67:$Q$67</c:f>
              <c:numCache>
                <c:formatCode>General</c:formatCode>
                <c:ptCount val="2"/>
                <c:pt idx="0">
                  <c:v>6.2333333333333334</c:v>
                </c:pt>
                <c:pt idx="1">
                  <c:v>4.1388888888888884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7D3-4228-A04F-0B1D84D7E0A8}"/>
            </c:ext>
          </c:extLst>
        </c:ser>
        <c:ser>
          <c:idx val="39"/>
          <c:order val="6"/>
          <c:tx>
            <c:strRef>
              <c:f>'TODDLER SUMM'!$O$68</c:f>
              <c:strCache>
                <c:ptCount val="1"/>
                <c:pt idx="0">
                  <c:v>Gowrie - T4 (Nov 2016)</c:v>
                </c:pt>
              </c:strCache>
            </c:strRef>
          </c:tx>
          <c:spPr>
            <a:pattFill prst="pct80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'TODDLER SUMM'!$P$48:$Q$48</c:f>
              <c:strCache>
                <c:ptCount val="2"/>
                <c:pt idx="0">
                  <c:v>Emotional and behavioural support</c:v>
                </c:pt>
                <c:pt idx="1">
                  <c:v>Engaged support for learning</c:v>
                </c:pt>
              </c:strCache>
            </c:strRef>
          </c:cat>
          <c:val>
            <c:numRef>
              <c:f>'TODDLER SUMM'!$P$68:$Q$68</c:f>
              <c:numCache>
                <c:formatCode>General</c:formatCode>
                <c:ptCount val="2"/>
                <c:pt idx="0">
                  <c:v>6.7</c:v>
                </c:pt>
                <c:pt idx="1">
                  <c:v>5.2222222222222223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7D3-4228-A04F-0B1D84D7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48935472"/>
        <c:axId val="-4489349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'TODDLER SUMM'!$O$49</c15:sqref>
                        </c15:formulaRef>
                      </c:ext>
                    </c:extLst>
                    <c:strCache>
                      <c:ptCount val="1"/>
                      <c:pt idx="0">
                        <c:v>AHEYC - T1 (March 2014)</c:v>
                      </c:pt>
                    </c:strCache>
                  </c:strRef>
                </c:tx>
                <c:spPr>
                  <a:pattFill prst="pct30">
                    <a:fgClr>
                      <a:schemeClr val="accent5"/>
                    </a:fgClr>
                    <a:bgClr>
                      <a:schemeClr val="bg1"/>
                    </a:bgClr>
                  </a:pattFill>
                  <a:ln>
                    <a:solidFill>
                      <a:schemeClr val="accent5"/>
                    </a:solidFill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'TODDLER SUMM'!$P$48:$Q$48</c15:sqref>
                        </c15:formulaRef>
                      </c:ext>
                    </c:extLst>
                    <c:strCache>
                      <c:ptCount val="2"/>
                      <c:pt idx="0">
                        <c:v>Emotional and behavioural support</c:v>
                      </c:pt>
                      <c:pt idx="1">
                        <c:v>Engaged support for learning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'TODDLER SUMM'!$P$49:$Q$49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C7D3-4228-A04F-0B1D84D7E0A8}"/>
                  </c:ext>
                </c:extLst>
              </c15:ser>
            </c15:filteredBarSeries>
            <c15:filteredBarSeries>
              <c15:ser>
                <c:idx val="2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'TODDLER SUMM'!$O$50</c15:sqref>
                        </c15:formulaRef>
                      </c:ext>
                    </c:extLst>
                    <c:strCache>
                      <c:ptCount val="1"/>
                      <c:pt idx="0">
                        <c:v>AHEYC - T2 (June 2014)</c:v>
                      </c:pt>
                    </c:strCache>
                  </c:strRef>
                </c:tx>
                <c:spPr>
                  <a:pattFill prst="pct60">
                    <a:fgClr>
                      <a:schemeClr val="accent5"/>
                    </a:fgClr>
                    <a:bgClr>
                      <a:schemeClr val="bg1"/>
                    </a:bgClr>
                  </a:pattFill>
                  <a:ln>
                    <a:solidFill>
                      <a:schemeClr val="accent5"/>
                    </a:solidFill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'TODDLER SUMM'!$P$48:$Q$48</c15:sqref>
                        </c15:formulaRef>
                      </c:ext>
                    </c:extLst>
                    <c:strCache>
                      <c:ptCount val="2"/>
                      <c:pt idx="0">
                        <c:v>Emotional and behavioural support</c:v>
                      </c:pt>
                      <c:pt idx="1">
                        <c:v>Engaged support for learning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'TODDLER SUMM'!$P$50:$Q$50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2-C7D3-4228-A04F-0B1D84D7E0A8}"/>
                  </c:ext>
                </c:extLst>
              </c15:ser>
            </c15:filteredBarSeries>
            <c15:filteredBarSeries>
              <c15:ser>
                <c:idx val="2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'TODDLER SUMM'!$O$51</c15:sqref>
                        </c15:formulaRef>
                      </c:ext>
                    </c:extLst>
                    <c:strCache>
                      <c:ptCount val="1"/>
                      <c:pt idx="0">
                        <c:v>AHEYC - T3 (Ded 2014)</c:v>
                      </c:pt>
                    </c:strCache>
                  </c:strRef>
                </c:tx>
                <c:spPr>
                  <a:pattFill prst="pct80">
                    <a:fgClr>
                      <a:schemeClr val="accent5"/>
                    </a:fgClr>
                    <a:bgClr>
                      <a:schemeClr val="bg1"/>
                    </a:bgClr>
                  </a:pattFill>
                  <a:ln>
                    <a:solidFill>
                      <a:schemeClr val="accent5"/>
                    </a:solidFill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'TODDLER SUMM'!$P$48:$Q$48</c15:sqref>
                        </c15:formulaRef>
                      </c:ext>
                    </c:extLst>
                    <c:strCache>
                      <c:ptCount val="2"/>
                      <c:pt idx="0">
                        <c:v>Emotional and behavioural support</c:v>
                      </c:pt>
                      <c:pt idx="1">
                        <c:v>Engaged support for learning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'TODDLER SUMM'!$P$51:$Q$51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C7D3-4228-A04F-0B1D84D7E0A8}"/>
                  </c:ext>
                </c:extLst>
              </c15:ser>
            </c15:filteredBarSeries>
          </c:ext>
        </c:extLst>
      </c:barChart>
      <c:catAx>
        <c:axId val="-4489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8934928"/>
        <c:crosses val="autoZero"/>
        <c:auto val="1"/>
        <c:lblAlgn val="ctr"/>
        <c:lblOffset val="100"/>
        <c:noMultiLvlLbl val="0"/>
      </c:catAx>
      <c:valAx>
        <c:axId val="-448934928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89354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3"/>
          <c:order val="0"/>
          <c:tx>
            <c:strRef>
              <c:f>'PREK SUMM'!$R$44</c:f>
              <c:strCache>
                <c:ptCount val="1"/>
                <c:pt idx="0">
                  <c:v>Gowrie - T1 (Feb 2016)</c:v>
                </c:pt>
              </c:strCache>
            </c:strRef>
          </c:tx>
          <c:spPr>
            <a:pattFill prst="pct25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'PREK SUMM'!$S$30:$U$30</c:f>
              <c:strCache>
                <c:ptCount val="3"/>
                <c:pt idx="0">
                  <c:v>Emotional Support</c:v>
                </c:pt>
                <c:pt idx="1">
                  <c:v>Classroom organisation</c:v>
                </c:pt>
                <c:pt idx="2">
                  <c:v>Instructional support</c:v>
                </c:pt>
              </c:strCache>
            </c:strRef>
          </c:cat>
          <c:val>
            <c:numRef>
              <c:f>'PREK SUMM'!$S$44:$U$44</c:f>
              <c:numCache>
                <c:formatCode>0.00</c:formatCode>
                <c:ptCount val="3"/>
                <c:pt idx="0">
                  <c:v>5.125</c:v>
                </c:pt>
                <c:pt idx="1">
                  <c:v>3.9583333333333335</c:v>
                </c:pt>
                <c:pt idx="2">
                  <c:v>2.0416666666666665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9FF-454B-8EF3-21A2602D29AE}"/>
            </c:ext>
          </c:extLst>
        </c:ser>
        <c:ser>
          <c:idx val="14"/>
          <c:order val="1"/>
          <c:tx>
            <c:strRef>
              <c:f>'PREK SUMM'!$R$45</c:f>
              <c:strCache>
                <c:ptCount val="1"/>
                <c:pt idx="0">
                  <c:v>Gowrie - T2 (May 2016)</c:v>
                </c:pt>
              </c:strCache>
            </c:strRef>
          </c:tx>
          <c:spPr>
            <a:pattFill prst="pct50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'PREK SUMM'!$S$30:$U$30</c:f>
              <c:strCache>
                <c:ptCount val="3"/>
                <c:pt idx="0">
                  <c:v>Emotional Support</c:v>
                </c:pt>
                <c:pt idx="1">
                  <c:v>Classroom organisation</c:v>
                </c:pt>
                <c:pt idx="2">
                  <c:v>Instructional support</c:v>
                </c:pt>
              </c:strCache>
            </c:strRef>
          </c:cat>
          <c:val>
            <c:numRef>
              <c:f>'PREK SUMM'!$S$45:$U$45</c:f>
              <c:numCache>
                <c:formatCode>0.00</c:formatCode>
                <c:ptCount val="3"/>
                <c:pt idx="0">
                  <c:v>6.09375</c:v>
                </c:pt>
                <c:pt idx="1">
                  <c:v>5.2583333333333329</c:v>
                </c:pt>
                <c:pt idx="2">
                  <c:v>2.4249999999999998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9FF-454B-8EF3-21A2602D29AE}"/>
            </c:ext>
          </c:extLst>
        </c:ser>
        <c:ser>
          <c:idx val="15"/>
          <c:order val="2"/>
          <c:tx>
            <c:strRef>
              <c:f>'PREK SUMM'!$R$46</c:f>
              <c:strCache>
                <c:ptCount val="1"/>
                <c:pt idx="0">
                  <c:v>Gowrie - T3 (Aug 2016)</c:v>
                </c:pt>
              </c:strCache>
            </c:strRef>
          </c:tx>
          <c:spPr>
            <a:pattFill prst="pct70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'PREK SUMM'!$S$30:$U$30</c:f>
              <c:strCache>
                <c:ptCount val="3"/>
                <c:pt idx="0">
                  <c:v>Emotional Support</c:v>
                </c:pt>
                <c:pt idx="1">
                  <c:v>Classroom organisation</c:v>
                </c:pt>
                <c:pt idx="2">
                  <c:v>Instructional support</c:v>
                </c:pt>
              </c:strCache>
            </c:strRef>
          </c:cat>
          <c:val>
            <c:numRef>
              <c:f>'PREK SUMM'!$S$46:$U$46</c:f>
              <c:numCache>
                <c:formatCode>0.00</c:formatCode>
                <c:ptCount val="3"/>
                <c:pt idx="0">
                  <c:v>5.8125</c:v>
                </c:pt>
                <c:pt idx="1">
                  <c:v>5.125</c:v>
                </c:pt>
                <c:pt idx="2">
                  <c:v>2.666666666666667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9FF-454B-8EF3-21A2602D29AE}"/>
            </c:ext>
          </c:extLst>
        </c:ser>
        <c:ser>
          <c:idx val="16"/>
          <c:order val="3"/>
          <c:tx>
            <c:strRef>
              <c:f>'PREK SUMM'!$R$47</c:f>
              <c:strCache>
                <c:ptCount val="1"/>
                <c:pt idx="0">
                  <c:v>Gowrie - T4 (Nov 2016)</c:v>
                </c:pt>
              </c:strCache>
            </c:strRef>
          </c:tx>
          <c:spPr>
            <a:pattFill prst="pct80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'PREK SUMM'!$S$30:$U$30</c:f>
              <c:strCache>
                <c:ptCount val="3"/>
                <c:pt idx="0">
                  <c:v>Emotional Support</c:v>
                </c:pt>
                <c:pt idx="1">
                  <c:v>Classroom organisation</c:v>
                </c:pt>
                <c:pt idx="2">
                  <c:v>Instructional support</c:v>
                </c:pt>
              </c:strCache>
            </c:strRef>
          </c:cat>
          <c:val>
            <c:numRef>
              <c:f>'PREK SUMM'!$S$47:$U$47</c:f>
              <c:numCache>
                <c:formatCode>0.00</c:formatCode>
                <c:ptCount val="3"/>
                <c:pt idx="0">
                  <c:v>6.03125</c:v>
                </c:pt>
                <c:pt idx="1">
                  <c:v>5.375</c:v>
                </c:pt>
                <c:pt idx="2">
                  <c:v>3.4583333333333335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9FF-454B-8EF3-21A2602D2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48938736"/>
        <c:axId val="-448946352"/>
      </c:barChart>
      <c:catAx>
        <c:axId val="-44893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8946352"/>
        <c:crosses val="autoZero"/>
        <c:auto val="1"/>
        <c:lblAlgn val="ctr"/>
        <c:lblOffset val="100"/>
        <c:noMultiLvlLbl val="0"/>
      </c:catAx>
      <c:valAx>
        <c:axId val="-448946352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89387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93616024156344"/>
          <c:y val="0.20979626212736183"/>
          <c:w val="0.17014534249965338"/>
          <c:h val="0.162551336715690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028E-DC87-4E8C-9EF8-895B7E8D1D11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88427-FEA1-4E3B-A008-B3E05B6A64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07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Most work needed on expectations and evidence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88427-FEA1-4E3B-A008-B3E05B6A643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65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Most work needed on expectations and evidence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88427-FEA1-4E3B-A008-B3E05B6A643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41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Most work needed on expectations and evidence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88427-FEA1-4E3B-A008-B3E05B6A643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99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Most work needed on expectations and evidence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88427-FEA1-4E3B-A008-B3E05B6A643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7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1940885"/>
            <a:ext cx="8204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3696660"/>
            <a:ext cx="8204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11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62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831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80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45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13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98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91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010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61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851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1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927077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9458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230"/>
            <a:ext cx="8229600" cy="86409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60"/>
            <a:ext cx="4038600" cy="29274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61"/>
            <a:ext cx="4038600" cy="29274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9230"/>
            <a:ext cx="4040188" cy="27400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9230"/>
            <a:ext cx="4041775" cy="27400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3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5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977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165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44241"/>
            <a:ext cx="3008313" cy="22453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2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8" y="1854200"/>
            <a:ext cx="8205152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5136" y="2519681"/>
            <a:ext cx="8211184" cy="3297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962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21793"/>
            <a:ext cx="8229600" cy="28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70217"/>
            <a:ext cx="2133600" cy="31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70217"/>
            <a:ext cx="2895600" cy="31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Gowrie Logo RGB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039"/>
            <a:ext cx="1145969" cy="8383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634" y="6371116"/>
            <a:ext cx="9154633" cy="476251"/>
          </a:xfrm>
          <a:prstGeom prst="rect">
            <a:avLst/>
          </a:prstGeom>
          <a:solidFill>
            <a:srgbClr val="FF9E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6" r:id="rId1"/>
    <p:sldLayoutId id="2147493467" r:id="rId2"/>
    <p:sldLayoutId id="2147493468" r:id="rId3"/>
    <p:sldLayoutId id="2147493469" r:id="rId4"/>
    <p:sldLayoutId id="2147493470" r:id="rId5"/>
    <p:sldLayoutId id="2147493471" r:id="rId6"/>
    <p:sldLayoutId id="2147493472" r:id="rId7"/>
    <p:sldLayoutId id="2147493473" r:id="rId8"/>
    <p:sldLayoutId id="2147493474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E783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✽"/>
        <a:defRPr sz="2400" kern="1200">
          <a:solidFill>
            <a:srgbClr val="50515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0515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 typeface="Lucida Grande"/>
        <a:buChar char="-"/>
        <a:defRPr sz="1800" kern="1200">
          <a:solidFill>
            <a:srgbClr val="50515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0515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50515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BFF3-B890-4549-9B84-660993144807}" type="datetimeFigureOut">
              <a:rPr lang="en-AU" smtClean="0"/>
              <a:t>4/06/2018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51A1-350D-4CCC-A651-D2B848C39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19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477" r:id="rId2"/>
    <p:sldLayoutId id="2147493478" r:id="rId3"/>
    <p:sldLayoutId id="2147493479" r:id="rId4"/>
    <p:sldLayoutId id="2147493480" r:id="rId5"/>
    <p:sldLayoutId id="2147493481" r:id="rId6"/>
    <p:sldLayoutId id="2147493482" r:id="rId7"/>
    <p:sldLayoutId id="2147493483" r:id="rId8"/>
    <p:sldLayoutId id="2147493484" r:id="rId9"/>
    <p:sldLayoutId id="2147493485" r:id="rId10"/>
    <p:sldLayoutId id="21474934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0466" y="389456"/>
            <a:ext cx="5579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The Gowrie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Broadmeadows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Valley Team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31242" r="4815" b="-27321"/>
          <a:stretch/>
        </p:blipFill>
        <p:spPr>
          <a:xfrm>
            <a:off x="423333" y="1744133"/>
            <a:ext cx="8466666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16899"/>
            <a:ext cx="5465949" cy="533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6332" y="473820"/>
            <a:ext cx="704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The VAEL Professional Learning Model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8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98602" y="547409"/>
            <a:ext cx="748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The Gowrie VAEL CLASS Results: Birth - 3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284683"/>
              </p:ext>
            </p:extLst>
          </p:nvPr>
        </p:nvGraphicFramePr>
        <p:xfrm>
          <a:off x="1168400" y="1693332"/>
          <a:ext cx="7597080" cy="450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44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3334" y="428876"/>
            <a:ext cx="7247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The Gowrie VAEL CLASS Results: 3-5s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406062"/>
              </p:ext>
            </p:extLst>
          </p:nvPr>
        </p:nvGraphicFramePr>
        <p:xfrm>
          <a:off x="609598" y="1312334"/>
          <a:ext cx="8215147" cy="498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89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A01D47DD30CBB54F95863B7DC80A2CEC" ma:contentTypeVersion="12" ma:contentTypeDescription="WebCM Documents Content Type" ma:contentTypeScope="" ma:versionID="e4139b3a0e7d3d8cb92e2992b6712403">
  <xsd:schema xmlns:xsd="http://www.w3.org/2001/XMLSchema" xmlns:xs="http://www.w3.org/2001/XMLSchema" xmlns:p="http://schemas.microsoft.com/office/2006/metadata/properties" xmlns:ns1="http://schemas.microsoft.com/sharepoint/v3" xmlns:ns2="76b566cd-adb9-46c2-964b-22eba181fd0b" xmlns:ns3="cb9114c1-daad-44dd-acad-30f4246641f2" targetNamespace="http://schemas.microsoft.com/office/2006/metadata/properties" ma:root="true" ma:fieldsID="df9e21a9d9be030ba6d9139b7d031c32" ns1:_="" ns2:_="" ns3:_="">
    <xsd:import namespace="http://schemas.microsoft.com/sharepoint/v3"/>
    <xsd:import namespace="76b566cd-adb9-46c2-964b-22eba181fd0b"/>
    <xsd:import namespace="cb9114c1-daad-44dd-acad-30f4246641f2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DEECD_Expired" minOccurs="0"/>
                <xsd:element ref="ns2:PublishingStartDate" minOccurs="0"/>
                <xsd:element ref="ns1:PublishingExpirationDate" minOccurs="0"/>
                <xsd:element ref="ns3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  <xsd:element ref="ns2:hyperlink" minOccurs="0"/>
                <xsd:element ref="ns2:hyperlink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2" nillable="true" ma:displayName="Description" ma:description="" ma:internalName="DEECD_Description">
      <xsd:simpleType>
        <xsd:restriction base="dms:Note">
          <xsd:maxLength value="255"/>
        </xsd:restriction>
      </xsd:simpleType>
    </xsd:element>
    <xsd:element name="DEECD_Publisher" ma:index="3" nillable="true" ma:displayName="Publisher" ma:default="Department of Education and Training" ma:internalName="DEECD_Publisher">
      <xsd:simpleType>
        <xsd:restriction base="dms:Text">
          <xsd:maxLength value="255"/>
        </xsd:restriction>
      </xsd:simpleType>
    </xsd:element>
    <xsd:element name="DEECD_Keywords" ma:index="7" nillable="true" ma:displayName="Keywords" ma:internalName="DEECD_Keywords">
      <xsd:simpleType>
        <xsd:restriction base="dms:Note">
          <xsd:maxLength value="255"/>
        </xsd:restriction>
      </xsd:simpleType>
    </xsd:element>
    <xsd:element name="DEECD_Expired" ma:index="8" nillable="true" ma:displayName="Expired" ma:default="0" ma:internalName="DEECD_Expired">
      <xsd:simpleType>
        <xsd:restriction base="dms:Boolea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566cd-adb9-46c2-964b-22eba181fd0b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fad5814e62747ed9f131defefc62dac" ma:index="19" nillable="true" ma:taxonomy="true" ma:internalName="pfad5814e62747ed9f131defefc62dac" ma:taxonomyFieldName="DEECD_SubjectCategory" ma:displayName="Subject Category" ma:readOnly="false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20" nillable="true" ma:taxonomy="true" ma:internalName="a319977fc8504e09982f090ae1d7c602" ma:taxonomyFieldName="DEECD_ItemType" ma:displayName="Item Type" ma:default="101;#Page|eb523acf-a821-456c-a76b-7607578309d7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1" nillable="true" ma:taxonomy="true" ma:internalName="ofbb8b9a280a423a91cf717fb81349cd" ma:taxonomyFieldName="DEECD_Author" ma:displayName="Author" ma:default="94;#Education|5232e41c-5101-41fe-b638-7d41d1371531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2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yperlink" ma:index="24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2" ma:index="25" nillable="true" ma:displayName="hyperlink2" ma:format="Hyperlink" ma:internalName="hyperlink2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114c1-daad-44dd-acad-30f4246641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7017a8d-dd8f-40f0-bbcf-d0d7f718f6eb}" ma:internalName="TaxCatchAll" ma:showField="CatchAllData" ma:web="cb9114c1-daad-44dd-acad-30f424664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ECD_Publisher xmlns="http://schemas.microsoft.com/sharepoint/v3">Department of Education and Training</DEECD_Publisher>
    <a319977fc8504e09982f090ae1d7c602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Page</TermName>
          <TermId xmlns="http://schemas.microsoft.com/office/infopath/2007/PartnerControls">eb523acf-a821-456c-a76b-7607578309d7</TermId>
        </TermInfo>
      </Terms>
    </a319977fc8504e09982f090ae1d7c602>
    <TaxCatchAll xmlns="cb9114c1-daad-44dd-acad-30f4246641f2">
      <Value>101</Value>
      <Value>94</Value>
    </TaxCatchAll>
    <DEECD_Expired xmlns="http://schemas.microsoft.com/sharepoint/v3">false</DEECD_Expired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b1688cb4a3a940449dc8286705012a42 xmlns="76b566cd-adb9-46c2-964b-22eba181fd0b">
      <Terms xmlns="http://schemas.microsoft.com/office/infopath/2007/PartnerControls"/>
    </b1688cb4a3a940449dc8286705012a42>
    <PublishingStartDate xmlns="76b566cd-adb9-46c2-964b-22eba181fd0b" xsi:nil="true"/>
    <ofbb8b9a280a423a91cf717fb81349cd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5232e41c-5101-41fe-b638-7d41d1371531</TermId>
        </TermInfo>
      </Terms>
    </ofbb8b9a280a423a91cf717fb81349cd>
    <pfad5814e62747ed9f131defefc62dac xmlns="76b566cd-adb9-46c2-964b-22eba181fd0b">
      <Terms xmlns="http://schemas.microsoft.com/office/infopath/2007/PartnerControls"/>
    </pfad5814e62747ed9f131defefc62dac>
    <hyperlink xmlns="76b566cd-adb9-46c2-964b-22eba181fd0b">
      <Url xsi:nil="true"/>
      <Description xsi:nil="true"/>
    </hyperlink>
    <hyperlink2 xmlns="76b566cd-adb9-46c2-964b-22eba181fd0b">
      <Url xsi:nil="true"/>
      <Description xsi:nil="true"/>
    </hyperlink2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3A1E076757794D96079E5D05F2AC3D" ma:contentTypeVersion="0" ma:contentTypeDescription="Create a new document." ma:contentTypeScope="" ma:versionID="c7fe144b9a4ff21dfc9c12d6ae359d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C9DCD-57A6-4EC0-A101-11B3EEEB7DBB}"/>
</file>

<file path=customXml/itemProps2.xml><?xml version="1.0" encoding="utf-8"?>
<ds:datastoreItem xmlns:ds="http://schemas.openxmlformats.org/officeDocument/2006/customXml" ds:itemID="{87D2A1B0-FF3E-4009-940D-AED0EB70AA20}"/>
</file>

<file path=customXml/itemProps3.xml><?xml version="1.0" encoding="utf-8"?>
<ds:datastoreItem xmlns:ds="http://schemas.openxmlformats.org/officeDocument/2006/customXml" ds:itemID="{7B6F2769-7194-4217-93D3-3AF3A4742282}"/>
</file>

<file path=customXml/itemProps4.xml><?xml version="1.0" encoding="utf-8"?>
<ds:datastoreItem xmlns:ds="http://schemas.openxmlformats.org/officeDocument/2006/customXml" ds:itemID="{100625A2-2558-4FCC-B7B1-5D4CA360CF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58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Lucida Grande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Andrew Hume</cp:lastModifiedBy>
  <cp:revision>282</cp:revision>
  <cp:lastPrinted>2017-01-16T03:05:25Z</cp:lastPrinted>
  <dcterms:created xsi:type="dcterms:W3CDTF">2010-04-12T23:12:02Z</dcterms:created>
  <dcterms:modified xsi:type="dcterms:W3CDTF">2018-06-03T23:14:06Z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0x0101008840106FE30D4F50BC61A726A7CA6E3800A01D47DD30CBB54F95863B7DC80A2CEC</vt:lpwstr>
  </property>
  <property fmtid="{D5CDD505-2E9C-101B-9397-08002B2CF9AE}" pid="3" name="DEECD_Author">
    <vt:lpwstr>94;#Education|5232e41c-5101-41fe-b638-7d41d1371531</vt:lpwstr>
  </property>
  <property fmtid="{D5CDD505-2E9C-101B-9397-08002B2CF9AE}" pid="4" name="DEECD_ItemType">
    <vt:lpwstr>101;#Page|eb523acf-a821-456c-a76b-7607578309d7</vt:lpwstr>
  </property>
  <property fmtid="{D5CDD505-2E9C-101B-9397-08002B2CF9AE}" pid="5" name="DEECD_SubjectCategory">
    <vt:lpwstr/>
  </property>
  <property fmtid="{D5CDD505-2E9C-101B-9397-08002B2CF9AE}" pid="6" name="DEECD_Audience">
    <vt:lpwstr/>
  </property>
</Properties>
</file>