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756" y="-46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79897" y="10279795"/>
            <a:ext cx="21399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mailto:peadie@unimelb.edu.a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995" y="1306830"/>
            <a:ext cx="6096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7401" y="2199894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4"/>
                </a:lnTo>
              </a:path>
            </a:pathLst>
          </a:custGeom>
          <a:ln w="5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410" y="2179320"/>
            <a:ext cx="906780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8908" y="1360932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53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557" y="1360932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842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995" y="1306830"/>
            <a:ext cx="6096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401" y="2199894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4"/>
                </a:lnTo>
              </a:path>
            </a:pathLst>
          </a:custGeom>
          <a:ln w="5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6410" y="2179320"/>
            <a:ext cx="906780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77770" marR="920115">
              <a:lnSpc>
                <a:spcPct val="100000"/>
              </a:lnSpc>
              <a:spcBef>
                <a:spcPts val="1325"/>
              </a:spcBef>
            </a:pP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Language Acquisition:  Improving Children’s</a:t>
            </a:r>
            <a:r>
              <a:rPr sz="1600" spc="-1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Outcomes  through Professional Learning  and Collaborative</a:t>
            </a:r>
            <a:r>
              <a:rPr sz="16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Practice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456940" marR="1062990" indent="329565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Patricia</a:t>
            </a:r>
            <a:r>
              <a:rPr sz="12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Eadie,</a:t>
            </a:r>
            <a:r>
              <a:rPr sz="12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PhD  </a:t>
            </a:r>
            <a:r>
              <a:rPr sz="1200" spc="-5" dirty="0">
                <a:solidFill>
                  <a:srgbClr val="FFFFFF"/>
                </a:solidFill>
                <a:latin typeface="Franklin Gothic Book"/>
                <a:cs typeface="Franklin Gothic Book"/>
                <a:hlinkClick r:id="rId4"/>
              </a:rPr>
              <a:t>peadie@unimelb.edu.au</a:t>
            </a:r>
            <a:endParaRPr sz="1200">
              <a:latin typeface="Franklin Gothic Book"/>
              <a:cs typeface="Franklin Gothic Book"/>
            </a:endParaRPr>
          </a:p>
          <a:p>
            <a:pPr marR="1063625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Book"/>
                <a:cs typeface="Franklin Gothic Book"/>
              </a:rPr>
              <a:t>paeadie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R="1043940" algn="r">
              <a:lnSpc>
                <a:spcPct val="100000"/>
              </a:lnSpc>
              <a:spcBef>
                <a:spcPts val="5"/>
              </a:spcBef>
            </a:pPr>
            <a:r>
              <a:rPr sz="1000" i="1" dirty="0">
                <a:solidFill>
                  <a:srgbClr val="DAEDEF"/>
                </a:solidFill>
                <a:latin typeface="Franklin Gothic Book"/>
                <a:cs typeface="Franklin Gothic Book"/>
              </a:rPr>
              <a:t>Early Childhood </a:t>
            </a:r>
            <a:r>
              <a:rPr sz="1000" i="1" spc="-5" dirty="0">
                <a:solidFill>
                  <a:srgbClr val="DAEDEF"/>
                </a:solidFill>
                <a:latin typeface="Franklin Gothic Book"/>
                <a:cs typeface="Franklin Gothic Book"/>
              </a:rPr>
              <a:t>Forum, </a:t>
            </a:r>
            <a:r>
              <a:rPr sz="1000" i="1" dirty="0">
                <a:solidFill>
                  <a:srgbClr val="DAEDEF"/>
                </a:solidFill>
                <a:latin typeface="Franklin Gothic Book"/>
                <a:cs typeface="Franklin Gothic Book"/>
              </a:rPr>
              <a:t>June</a:t>
            </a:r>
            <a:r>
              <a:rPr sz="1000" i="1" spc="-85" dirty="0">
                <a:solidFill>
                  <a:srgbClr val="DAEDEF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DAEDEF"/>
                </a:solidFill>
                <a:latin typeface="Franklin Gothic Book"/>
                <a:cs typeface="Franklin Gothic Book"/>
              </a:rPr>
              <a:t>2018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7958" y="3982973"/>
            <a:ext cx="171450" cy="163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5572" y="6009894"/>
            <a:ext cx="466062" cy="433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246" y="6006084"/>
            <a:ext cx="1584198" cy="316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995" y="915733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5334">
            <a:solidFill>
              <a:srgbClr val="003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995" y="6375653"/>
            <a:ext cx="6096000" cy="38100"/>
          </a:xfrm>
          <a:custGeom>
            <a:avLst/>
            <a:gdLst/>
            <a:ahLst/>
            <a:cxnLst/>
            <a:rect l="l" t="t" r="r" b="b"/>
            <a:pathLst>
              <a:path w="6096000" h="38100">
                <a:moveTo>
                  <a:pt x="0" y="38100"/>
                </a:moveTo>
                <a:lnTo>
                  <a:pt x="6096000" y="38100"/>
                </a:lnTo>
                <a:lnTo>
                  <a:pt x="6096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59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995" y="6375653"/>
            <a:ext cx="6096000" cy="38100"/>
          </a:xfrm>
          <a:custGeom>
            <a:avLst/>
            <a:gdLst/>
            <a:ahLst/>
            <a:cxnLst/>
            <a:rect l="l" t="t" r="r" b="b"/>
            <a:pathLst>
              <a:path w="6096000" h="38100">
                <a:moveTo>
                  <a:pt x="0" y="38100"/>
                </a:moveTo>
                <a:lnTo>
                  <a:pt x="6096000" y="38100"/>
                </a:lnTo>
                <a:lnTo>
                  <a:pt x="6096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59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8908" y="637565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294"/>
                </a:lnTo>
              </a:path>
            </a:pathLst>
          </a:custGeom>
          <a:ln w="53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991" y="6009894"/>
            <a:ext cx="586740" cy="4457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995" y="5956553"/>
            <a:ext cx="6096000" cy="419100"/>
          </a:xfrm>
          <a:custGeom>
            <a:avLst/>
            <a:gdLst/>
            <a:ahLst/>
            <a:cxnLst/>
            <a:rect l="l" t="t" r="r" b="b"/>
            <a:pathLst>
              <a:path w="6096000" h="419100">
                <a:moveTo>
                  <a:pt x="0" y="419100"/>
                </a:moveTo>
                <a:lnTo>
                  <a:pt x="6096000" y="419100"/>
                </a:lnTo>
                <a:lnTo>
                  <a:pt x="60960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003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9557" y="601065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841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246" y="6006084"/>
            <a:ext cx="1584198" cy="316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995" y="915733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5334">
            <a:solidFill>
              <a:srgbClr val="003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995" y="6375653"/>
            <a:ext cx="6096000" cy="38100"/>
          </a:xfrm>
          <a:custGeom>
            <a:avLst/>
            <a:gdLst/>
            <a:ahLst/>
            <a:cxnLst/>
            <a:rect l="l" t="t" r="r" b="b"/>
            <a:pathLst>
              <a:path w="6096000" h="38100">
                <a:moveTo>
                  <a:pt x="0" y="38100"/>
                </a:moveTo>
                <a:lnTo>
                  <a:pt x="6096000" y="38100"/>
                </a:lnTo>
                <a:lnTo>
                  <a:pt x="6096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59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995" y="6375653"/>
            <a:ext cx="6096000" cy="38100"/>
          </a:xfrm>
          <a:custGeom>
            <a:avLst/>
            <a:gdLst/>
            <a:ahLst/>
            <a:cxnLst/>
            <a:rect l="l" t="t" r="r" b="b"/>
            <a:pathLst>
              <a:path w="6096000" h="38100">
                <a:moveTo>
                  <a:pt x="0" y="38100"/>
                </a:moveTo>
                <a:lnTo>
                  <a:pt x="6096000" y="38100"/>
                </a:lnTo>
                <a:lnTo>
                  <a:pt x="6096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59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54505" y="5994141"/>
            <a:ext cx="4973320" cy="2665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241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Theoretical</a:t>
            </a:r>
            <a:r>
              <a:rPr sz="20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Background</a:t>
            </a:r>
            <a:endParaRPr sz="2000">
              <a:latin typeface="Franklin Gothic Book"/>
              <a:cs typeface="Franklin Gothic Book"/>
            </a:endParaRPr>
          </a:p>
          <a:p>
            <a:pPr marL="184150" marR="259715" indent="-171450">
              <a:lnSpc>
                <a:spcPct val="100000"/>
              </a:lnSpc>
              <a:spcBef>
                <a:spcPts val="1495"/>
              </a:spcBef>
              <a:buChar char="•"/>
              <a:tabLst>
                <a:tab pos="184785" algn="l"/>
              </a:tabLst>
            </a:pP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 takes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place in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nested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structure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where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systems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 with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each other and the</a:t>
            </a:r>
            <a:r>
              <a:rPr sz="1600" spc="-8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2060"/>
              </a:buClr>
              <a:buFont typeface="Franklin Gothic Book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Developmental outcomes are the result of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progressively  more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complex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interactions between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child, their  carers, the environment, and the cultural</a:t>
            </a:r>
            <a:r>
              <a:rPr sz="1600" spc="-8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context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(Bronfenbrenner</a:t>
            </a:r>
            <a:r>
              <a:rPr sz="16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1979)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6091" y="59626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</a:t>
            </a:fld>
            <a:endParaRPr spc="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565"/>
              </a:spcBef>
            </a:pPr>
            <a:r>
              <a:rPr sz="220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Equality </a:t>
            </a:r>
            <a:r>
              <a:rPr sz="2200" dirty="0">
                <a:solidFill>
                  <a:srgbClr val="464653"/>
                </a:solidFill>
                <a:latin typeface="Franklin Gothic Book"/>
                <a:cs typeface="Franklin Gothic Book"/>
              </a:rPr>
              <a:t>and </a:t>
            </a:r>
            <a:r>
              <a:rPr sz="220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Equity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 descr="Cartoon shows three images each with three people of different heights trying to look over a fence to watch a baseball game.&#10;The first picture shows each person standing on a wooden crate - the tallest person can easily see over the fence, the middle person can see over the fence but the shorter person still cannot see.  This is titled Equality.&#10;The next picture shows the taller person standing on the grass without a crate and is able to see over the fence. The middle person continues to stand on a crate to see over the fence and the shorter person now has two crates to stand on and can see - all three can see and are enjoying the game. This is titled Equity.&#10;The final picture shows the taller person standing on 7 crates, the middle person still stands on one crate and the shorter person is standing in a hole in the ground. This is titled Reality." title="Equality and Equity"/>
          <p:cNvSpPr/>
          <p:nvPr/>
        </p:nvSpPr>
        <p:spPr>
          <a:xfrm>
            <a:off x="1942338" y="1955292"/>
            <a:ext cx="3744467" cy="2346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spc="-10" dirty="0">
                <a:solidFill>
                  <a:srgbClr val="464653"/>
                </a:solidFill>
                <a:latin typeface="Franklin Gothic Book"/>
                <a:cs typeface="Franklin Gothic Book"/>
              </a:rPr>
              <a:t>Proportionate</a:t>
            </a:r>
            <a:r>
              <a:rPr sz="2000" dirty="0">
                <a:solidFill>
                  <a:srgbClr val="464653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464653"/>
                </a:solidFill>
                <a:latin typeface="Franklin Gothic Book"/>
                <a:cs typeface="Franklin Gothic Book"/>
              </a:rPr>
              <a:t>Universalism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480695" marR="674370" indent="-136525">
              <a:lnSpc>
                <a:spcPct val="100000"/>
              </a:lnSpc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where programs,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services 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policies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are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provided to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all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and families but with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scale and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intensity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that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 proportionate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level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need 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vulnerability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individuals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480695" marR="560070" indent="-136525">
              <a:lnSpc>
                <a:spcPct val="100000"/>
              </a:lnSpc>
              <a:spcBef>
                <a:spcPts val="5"/>
              </a:spcBef>
            </a:pPr>
            <a:r>
              <a:rPr sz="7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7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Marmot M. </a:t>
            </a:r>
            <a:r>
              <a:rPr sz="1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Fair Society, Healthy Lives: 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Marmot </a:t>
            </a:r>
            <a:r>
              <a:rPr sz="1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Review. </a:t>
            </a:r>
            <a:r>
              <a:rPr sz="1000" dirty="0">
                <a:solidFill>
                  <a:srgbClr val="002060"/>
                </a:solidFill>
                <a:latin typeface="Franklin Gothic Book"/>
                <a:cs typeface="Franklin Gothic Book"/>
              </a:rPr>
              <a:t>London: </a:t>
            </a:r>
            <a:r>
              <a:rPr sz="1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Strategic </a:t>
            </a:r>
            <a:r>
              <a:rPr sz="1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Review </a:t>
            </a:r>
            <a:r>
              <a:rPr sz="10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Health  Inequalitites in </a:t>
            </a:r>
            <a:r>
              <a:rPr sz="1000" dirty="0">
                <a:solidFill>
                  <a:srgbClr val="002060"/>
                </a:solidFill>
                <a:latin typeface="Franklin Gothic Book"/>
                <a:cs typeface="Franklin Gothic Book"/>
              </a:rPr>
              <a:t>England </a:t>
            </a:r>
            <a:r>
              <a:rPr sz="1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post-2010;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2010.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10</a:t>
            </a:fld>
            <a:endParaRPr spc="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14960" marR="290195">
              <a:lnSpc>
                <a:spcPct val="100000"/>
              </a:lnSpc>
              <a:spcBef>
                <a:spcPts val="105"/>
              </a:spcBef>
              <a:tabLst>
                <a:tab pos="5784850" algn="l"/>
              </a:tabLst>
            </a:pPr>
            <a:r>
              <a:rPr sz="18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Short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&amp; </a:t>
            </a:r>
            <a:r>
              <a:rPr sz="18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Long-term Effects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High-Quality Early  </a:t>
            </a:r>
            <a:r>
              <a:rPr sz="1800" u="sng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Education</a:t>
            </a:r>
            <a:r>
              <a:rPr sz="1800" u="sng" spc="-100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800" u="sng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Experiences	</a:t>
            </a:r>
            <a:endParaRPr sz="1800">
              <a:latin typeface="Franklin Gothic Book"/>
              <a:cs typeface="Franklin Gothic Book"/>
            </a:endParaRPr>
          </a:p>
          <a:p>
            <a:pPr marL="667385" marR="937894" indent="-136525">
              <a:lnSpc>
                <a:spcPct val="100000"/>
              </a:lnSpc>
              <a:spcBef>
                <a:spcPts val="1030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existing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research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suggests expanding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high-quality early 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 initiatives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can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impact children’s developmental  trajectories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and would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significant benefits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society 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beyond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initial</a:t>
            </a:r>
            <a:r>
              <a:rPr sz="14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investment</a:t>
            </a:r>
            <a:endParaRPr sz="1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67385" marR="1021715" indent="-136525">
              <a:lnSpc>
                <a:spcPct val="100000"/>
              </a:lnSpc>
            </a:pPr>
            <a:r>
              <a:rPr sz="650" spc="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650" spc="185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Franklin Gothic Book"/>
                <a:cs typeface="Franklin Gothic Book"/>
              </a:rPr>
              <a:t>Yazejian, </a:t>
            </a:r>
            <a:r>
              <a:rPr sz="900" dirty="0">
                <a:latin typeface="Franklin Gothic Book"/>
                <a:cs typeface="Franklin Gothic Book"/>
              </a:rPr>
              <a:t>N., </a:t>
            </a:r>
            <a:r>
              <a:rPr sz="900" spc="-5" dirty="0">
                <a:latin typeface="Franklin Gothic Book"/>
                <a:cs typeface="Franklin Gothic Book"/>
              </a:rPr>
              <a:t>Bryant, </a:t>
            </a:r>
            <a:r>
              <a:rPr sz="900" dirty="0">
                <a:latin typeface="Franklin Gothic Book"/>
                <a:cs typeface="Franklin Gothic Book"/>
              </a:rPr>
              <a:t>D. M., </a:t>
            </a:r>
            <a:r>
              <a:rPr sz="900" spc="-5" dirty="0">
                <a:latin typeface="Franklin Gothic Book"/>
                <a:cs typeface="Franklin Gothic Book"/>
              </a:rPr>
              <a:t>Hans, S., Horm, </a:t>
            </a:r>
            <a:r>
              <a:rPr sz="900" dirty="0">
                <a:latin typeface="Franklin Gothic Book"/>
                <a:cs typeface="Franklin Gothic Book"/>
              </a:rPr>
              <a:t>D., </a:t>
            </a:r>
            <a:r>
              <a:rPr sz="900" spc="-5" dirty="0">
                <a:latin typeface="Franklin Gothic Book"/>
                <a:cs typeface="Franklin Gothic Book"/>
              </a:rPr>
              <a:t>St </a:t>
            </a:r>
            <a:r>
              <a:rPr sz="900" spc="-15" dirty="0">
                <a:latin typeface="Franklin Gothic Book"/>
                <a:cs typeface="Franklin Gothic Book"/>
              </a:rPr>
              <a:t>Clair, </a:t>
            </a:r>
            <a:r>
              <a:rPr sz="900" spc="-5" dirty="0">
                <a:latin typeface="Franklin Gothic Book"/>
                <a:cs typeface="Franklin Gothic Book"/>
              </a:rPr>
              <a:t>L., File, </a:t>
            </a:r>
            <a:r>
              <a:rPr sz="900" dirty="0">
                <a:latin typeface="Franklin Gothic Book"/>
                <a:cs typeface="Franklin Gothic Book"/>
              </a:rPr>
              <a:t>N., &amp; </a:t>
            </a:r>
            <a:r>
              <a:rPr sz="900" spc="-5" dirty="0">
                <a:latin typeface="Franklin Gothic Book"/>
                <a:cs typeface="Franklin Gothic Book"/>
              </a:rPr>
              <a:t>Burchinal, </a:t>
            </a:r>
            <a:r>
              <a:rPr sz="900" dirty="0">
                <a:latin typeface="Franklin Gothic Book"/>
                <a:cs typeface="Franklin Gothic Book"/>
              </a:rPr>
              <a:t>M. </a:t>
            </a:r>
            <a:r>
              <a:rPr sz="900" spc="-15" dirty="0">
                <a:latin typeface="Franklin Gothic Book"/>
                <a:cs typeface="Franklin Gothic Book"/>
              </a:rPr>
              <a:t>(2017).  </a:t>
            </a:r>
            <a:r>
              <a:rPr sz="900" spc="-5" dirty="0">
                <a:latin typeface="Franklin Gothic Book"/>
                <a:cs typeface="Franklin Gothic Book"/>
              </a:rPr>
              <a:t>Child and Parenting Outcomes After </a:t>
            </a:r>
            <a:r>
              <a:rPr sz="900" dirty="0">
                <a:latin typeface="Franklin Gothic Book"/>
                <a:cs typeface="Franklin Gothic Book"/>
              </a:rPr>
              <a:t>1 </a:t>
            </a:r>
            <a:r>
              <a:rPr sz="900" spc="-15" dirty="0">
                <a:latin typeface="Franklin Gothic Book"/>
                <a:cs typeface="Franklin Gothic Book"/>
              </a:rPr>
              <a:t>Year </a:t>
            </a:r>
            <a:r>
              <a:rPr sz="900" dirty="0">
                <a:latin typeface="Franklin Gothic Book"/>
                <a:cs typeface="Franklin Gothic Book"/>
              </a:rPr>
              <a:t>of </a:t>
            </a:r>
            <a:r>
              <a:rPr sz="900" spc="-5" dirty="0">
                <a:latin typeface="Franklin Gothic Book"/>
                <a:cs typeface="Franklin Gothic Book"/>
              </a:rPr>
              <a:t>Educare. </a:t>
            </a:r>
            <a:r>
              <a:rPr sz="900" i="1" spc="-5" dirty="0">
                <a:latin typeface="Franklin Gothic Book"/>
                <a:cs typeface="Franklin Gothic Book"/>
              </a:rPr>
              <a:t>Child </a:t>
            </a:r>
            <a:r>
              <a:rPr sz="900" i="1" spc="-10" dirty="0">
                <a:latin typeface="Franklin Gothic Book"/>
                <a:cs typeface="Franklin Gothic Book"/>
              </a:rPr>
              <a:t>Dev</a:t>
            </a:r>
            <a:r>
              <a:rPr sz="900" spc="-10" dirty="0">
                <a:latin typeface="Franklin Gothic Book"/>
                <a:cs typeface="Franklin Gothic Book"/>
              </a:rPr>
              <a:t>.</a:t>
            </a:r>
            <a:r>
              <a:rPr sz="900" spc="50" dirty="0">
                <a:latin typeface="Franklin Gothic Book"/>
                <a:cs typeface="Franklin Gothic Book"/>
              </a:rPr>
              <a:t> </a:t>
            </a:r>
            <a:r>
              <a:rPr sz="900" spc="-15" dirty="0">
                <a:latin typeface="Franklin Gothic Book"/>
                <a:cs typeface="Franklin Gothic Book"/>
              </a:rPr>
              <a:t>doi:10.1111/cdev.12688</a:t>
            </a:r>
            <a:endParaRPr sz="900">
              <a:latin typeface="Franklin Gothic Book"/>
              <a:cs typeface="Franklin Gothic Book"/>
            </a:endParaRPr>
          </a:p>
          <a:p>
            <a:pPr marL="667385" marR="1229360" indent="-136525">
              <a:lnSpc>
                <a:spcPct val="100000"/>
              </a:lnSpc>
              <a:spcBef>
                <a:spcPts val="300"/>
              </a:spcBef>
            </a:pPr>
            <a:r>
              <a:rPr sz="650" spc="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650" spc="185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latin typeface="Franklin Gothic Book"/>
                <a:cs typeface="Franklin Gothic Book"/>
              </a:rPr>
              <a:t>Bakken, L., </a:t>
            </a:r>
            <a:r>
              <a:rPr sz="900" spc="-10" dirty="0">
                <a:latin typeface="Franklin Gothic Book"/>
                <a:cs typeface="Franklin Gothic Book"/>
              </a:rPr>
              <a:t>Brown, </a:t>
            </a:r>
            <a:r>
              <a:rPr sz="900" dirty="0">
                <a:latin typeface="Franklin Gothic Book"/>
                <a:cs typeface="Franklin Gothic Book"/>
              </a:rPr>
              <a:t>N., &amp; </a:t>
            </a:r>
            <a:r>
              <a:rPr sz="900" spc="-5" dirty="0">
                <a:latin typeface="Franklin Gothic Book"/>
                <a:cs typeface="Franklin Gothic Book"/>
              </a:rPr>
              <a:t>Downing, </a:t>
            </a:r>
            <a:r>
              <a:rPr sz="900" dirty="0">
                <a:latin typeface="Franklin Gothic Book"/>
                <a:cs typeface="Franklin Gothic Book"/>
              </a:rPr>
              <a:t>B. </a:t>
            </a:r>
            <a:r>
              <a:rPr sz="900" spc="-15" dirty="0">
                <a:latin typeface="Franklin Gothic Book"/>
                <a:cs typeface="Franklin Gothic Book"/>
              </a:rPr>
              <a:t>(2017). </a:t>
            </a:r>
            <a:r>
              <a:rPr sz="900" spc="-5" dirty="0">
                <a:latin typeface="Franklin Gothic Book"/>
                <a:cs typeface="Franklin Gothic Book"/>
              </a:rPr>
              <a:t>Early Childhood Education: </a:t>
            </a:r>
            <a:r>
              <a:rPr sz="900" dirty="0">
                <a:latin typeface="Franklin Gothic Book"/>
                <a:cs typeface="Franklin Gothic Book"/>
              </a:rPr>
              <a:t>The </a:t>
            </a:r>
            <a:r>
              <a:rPr sz="900" spc="-15" dirty="0">
                <a:latin typeface="Franklin Gothic Book"/>
                <a:cs typeface="Franklin Gothic Book"/>
              </a:rPr>
              <a:t>Long-Term  </a:t>
            </a:r>
            <a:r>
              <a:rPr sz="900" dirty="0">
                <a:latin typeface="Franklin Gothic Book"/>
                <a:cs typeface="Franklin Gothic Book"/>
              </a:rPr>
              <a:t>Benefits. </a:t>
            </a:r>
            <a:r>
              <a:rPr sz="900" i="1" spc="-5" dirty="0">
                <a:latin typeface="Franklin Gothic Book"/>
                <a:cs typeface="Franklin Gothic Book"/>
              </a:rPr>
              <a:t>Journal of </a:t>
            </a:r>
            <a:r>
              <a:rPr sz="900" i="1" spc="-10" dirty="0">
                <a:latin typeface="Franklin Gothic Book"/>
                <a:cs typeface="Franklin Gothic Book"/>
              </a:rPr>
              <a:t>Research </a:t>
            </a:r>
            <a:r>
              <a:rPr sz="900" i="1" spc="-5" dirty="0">
                <a:latin typeface="Franklin Gothic Book"/>
                <a:cs typeface="Franklin Gothic Book"/>
              </a:rPr>
              <a:t>in Childhood Education</a:t>
            </a:r>
            <a:r>
              <a:rPr sz="900" spc="-5" dirty="0">
                <a:latin typeface="Franklin Gothic Book"/>
                <a:cs typeface="Franklin Gothic Book"/>
              </a:rPr>
              <a:t>, 1-15.  </a:t>
            </a:r>
            <a:r>
              <a:rPr sz="900" spc="-15" dirty="0">
                <a:latin typeface="Franklin Gothic Book"/>
                <a:cs typeface="Franklin Gothic Book"/>
              </a:rPr>
              <a:t>doi:10.1080/02568543.2016.1273285</a:t>
            </a:r>
            <a:endParaRPr sz="900">
              <a:latin typeface="Franklin Gothic Book"/>
              <a:cs typeface="Franklin Gothic Book"/>
            </a:endParaRPr>
          </a:p>
          <a:p>
            <a:pPr marL="667385" marR="949325" indent="-136525">
              <a:lnSpc>
                <a:spcPct val="100000"/>
              </a:lnSpc>
              <a:spcBef>
                <a:spcPts val="300"/>
              </a:spcBef>
            </a:pPr>
            <a:r>
              <a:rPr sz="650" spc="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650" spc="185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latin typeface="Franklin Gothic Book"/>
                <a:cs typeface="Franklin Gothic Book"/>
              </a:rPr>
              <a:t>Economics of Early </a:t>
            </a:r>
            <a:r>
              <a:rPr sz="900" spc="-5" dirty="0">
                <a:latin typeface="Franklin Gothic Book"/>
                <a:cs typeface="Franklin Gothic Book"/>
              </a:rPr>
              <a:t>Childhood </a:t>
            </a:r>
            <a:r>
              <a:rPr sz="900" spc="-10" dirty="0">
                <a:latin typeface="Franklin Gothic Book"/>
                <a:cs typeface="Franklin Gothic Book"/>
              </a:rPr>
              <a:t>Investments </a:t>
            </a:r>
            <a:r>
              <a:rPr sz="900" spc="-15" dirty="0">
                <a:latin typeface="Franklin Gothic Book"/>
                <a:cs typeface="Franklin Gothic Book"/>
              </a:rPr>
              <a:t>(2014). </a:t>
            </a:r>
            <a:r>
              <a:rPr sz="900" spc="-5" dirty="0">
                <a:latin typeface="Franklin Gothic Book"/>
                <a:cs typeface="Franklin Gothic Book"/>
              </a:rPr>
              <a:t>Executive </a:t>
            </a:r>
            <a:r>
              <a:rPr sz="900" dirty="0">
                <a:latin typeface="Franklin Gothic Book"/>
                <a:cs typeface="Franklin Gothic Book"/>
              </a:rPr>
              <a:t>office of </a:t>
            </a:r>
            <a:r>
              <a:rPr sz="900" spc="-5" dirty="0">
                <a:latin typeface="Franklin Gothic Book"/>
                <a:cs typeface="Franklin Gothic Book"/>
              </a:rPr>
              <a:t>President </a:t>
            </a:r>
            <a:r>
              <a:rPr sz="900" dirty="0">
                <a:latin typeface="Franklin Gothic Book"/>
                <a:cs typeface="Franklin Gothic Book"/>
              </a:rPr>
              <a:t>of the </a:t>
            </a:r>
            <a:r>
              <a:rPr sz="900" spc="-10" dirty="0">
                <a:latin typeface="Franklin Gothic Book"/>
                <a:cs typeface="Franklin Gothic Book"/>
              </a:rPr>
              <a:t>United  States </a:t>
            </a:r>
            <a:r>
              <a:rPr sz="900" spc="-5" dirty="0">
                <a:latin typeface="Franklin Gothic Book"/>
                <a:cs typeface="Franklin Gothic Book"/>
              </a:rPr>
              <a:t>of</a:t>
            </a:r>
            <a:r>
              <a:rPr sz="900" dirty="0">
                <a:latin typeface="Franklin Gothic Book"/>
                <a:cs typeface="Franklin Gothic Book"/>
              </a:rPr>
              <a:t> </a:t>
            </a:r>
            <a:r>
              <a:rPr sz="900" spc="-5" dirty="0">
                <a:latin typeface="Franklin Gothic Book"/>
                <a:cs typeface="Franklin Gothic Book"/>
              </a:rPr>
              <a:t>America.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3539" y="6591300"/>
            <a:ext cx="4200144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5929" y="8823197"/>
            <a:ext cx="936625" cy="288290"/>
          </a:xfrm>
          <a:custGeom>
            <a:avLst/>
            <a:gdLst/>
            <a:ahLst/>
            <a:cxnLst/>
            <a:rect l="l" t="t" r="r" b="b"/>
            <a:pathLst>
              <a:path w="936625" h="288290">
                <a:moveTo>
                  <a:pt x="0" y="288035"/>
                </a:moveTo>
                <a:lnTo>
                  <a:pt x="936497" y="288035"/>
                </a:lnTo>
                <a:lnTo>
                  <a:pt x="936497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Infographic shows three circles. One th left is Structure which includes curriculum, standards, materials and training and education. &#10;On the right is Process - implementation, interactions and relationships.&#10;Structure is linked with Process and both Structure and process and linked with the third circle Outcomes, which is positioned below and includes Children's learning and development." title="Factors that influence quality in ECEC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Factors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that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Influence Quality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</a:t>
            </a:r>
            <a:r>
              <a:rPr sz="2000" spc="6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ECEC</a:t>
            </a:r>
            <a:endParaRPr sz="2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143635">
              <a:lnSpc>
                <a:spcPct val="100000"/>
              </a:lnSpc>
            </a:pPr>
            <a:r>
              <a:rPr sz="800" spc="-10" dirty="0">
                <a:latin typeface="Franklin Gothic Book"/>
                <a:cs typeface="Franklin Gothic Book"/>
              </a:rPr>
              <a:t>Adapted from Pianta, </a:t>
            </a:r>
            <a:r>
              <a:rPr sz="800" spc="-5" dirty="0">
                <a:latin typeface="Franklin Gothic Book"/>
                <a:cs typeface="Franklin Gothic Book"/>
              </a:rPr>
              <a:t>La </a:t>
            </a:r>
            <a:r>
              <a:rPr sz="800" spc="-10" dirty="0">
                <a:latin typeface="Franklin Gothic Book"/>
                <a:cs typeface="Franklin Gothic Book"/>
              </a:rPr>
              <a:t>Paro </a:t>
            </a:r>
            <a:r>
              <a:rPr sz="800" spc="-5" dirty="0">
                <a:latin typeface="Franklin Gothic Book"/>
                <a:cs typeface="Franklin Gothic Book"/>
              </a:rPr>
              <a:t>&amp; Hamre </a:t>
            </a:r>
            <a:r>
              <a:rPr sz="800" spc="-10" dirty="0">
                <a:latin typeface="Franklin Gothic Book"/>
                <a:cs typeface="Franklin Gothic Book"/>
              </a:rPr>
              <a:t>(2008) </a:t>
            </a:r>
            <a:r>
              <a:rPr sz="800" i="1" spc="-5" dirty="0">
                <a:latin typeface="Franklin Gothic Book"/>
                <a:cs typeface="Franklin Gothic Book"/>
              </a:rPr>
              <a:t>Classroom </a:t>
            </a:r>
            <a:r>
              <a:rPr sz="800" i="1" spc="-10" dirty="0">
                <a:latin typeface="Franklin Gothic Book"/>
                <a:cs typeface="Franklin Gothic Book"/>
              </a:rPr>
              <a:t>Assessment </a:t>
            </a:r>
            <a:r>
              <a:rPr sz="800" i="1" spc="-5" dirty="0">
                <a:latin typeface="Franklin Gothic Book"/>
                <a:cs typeface="Franklin Gothic Book"/>
              </a:rPr>
              <a:t>Scoring</a:t>
            </a:r>
            <a:r>
              <a:rPr sz="800" i="1" spc="155" dirty="0">
                <a:latin typeface="Franklin Gothic Book"/>
                <a:cs typeface="Franklin Gothic Book"/>
              </a:rPr>
              <a:t> </a:t>
            </a:r>
            <a:r>
              <a:rPr sz="800" i="1" spc="-15" dirty="0">
                <a:latin typeface="Franklin Gothic Book"/>
                <a:cs typeface="Franklin Gothic Book"/>
              </a:rPr>
              <a:t>System</a:t>
            </a:r>
            <a:endParaRPr sz="8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11</a:t>
            </a:fld>
            <a:endParaRPr spc="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6255" y="1930145"/>
            <a:ext cx="4585716" cy="2760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441" y="1972817"/>
            <a:ext cx="1342390" cy="586105"/>
          </a:xfrm>
          <a:custGeom>
            <a:avLst/>
            <a:gdLst/>
            <a:ahLst/>
            <a:cxnLst/>
            <a:rect l="l" t="t" r="r" b="b"/>
            <a:pathLst>
              <a:path w="1342389" h="586105">
                <a:moveTo>
                  <a:pt x="294" y="295852"/>
                </a:moveTo>
                <a:lnTo>
                  <a:pt x="692" y="300227"/>
                </a:lnTo>
                <a:lnTo>
                  <a:pt x="761" y="308609"/>
                </a:lnTo>
                <a:lnTo>
                  <a:pt x="2285" y="316229"/>
                </a:lnTo>
                <a:lnTo>
                  <a:pt x="15100" y="352778"/>
                </a:lnTo>
                <a:lnTo>
                  <a:pt x="35458" y="386198"/>
                </a:lnTo>
                <a:lnTo>
                  <a:pt x="62515" y="416595"/>
                </a:lnTo>
                <a:lnTo>
                  <a:pt x="95425" y="444079"/>
                </a:lnTo>
                <a:lnTo>
                  <a:pt x="133344" y="468757"/>
                </a:lnTo>
                <a:lnTo>
                  <a:pt x="175425" y="490736"/>
                </a:lnTo>
                <a:lnTo>
                  <a:pt x="220824" y="510125"/>
                </a:lnTo>
                <a:lnTo>
                  <a:pt x="268695" y="527030"/>
                </a:lnTo>
                <a:lnTo>
                  <a:pt x="318193" y="541560"/>
                </a:lnTo>
                <a:lnTo>
                  <a:pt x="368473" y="553823"/>
                </a:lnTo>
                <a:lnTo>
                  <a:pt x="418689" y="563925"/>
                </a:lnTo>
                <a:lnTo>
                  <a:pt x="467997" y="571976"/>
                </a:lnTo>
                <a:lnTo>
                  <a:pt x="515551" y="578082"/>
                </a:lnTo>
                <a:lnTo>
                  <a:pt x="560506" y="582351"/>
                </a:lnTo>
                <a:lnTo>
                  <a:pt x="602016" y="584891"/>
                </a:lnTo>
                <a:lnTo>
                  <a:pt x="639236" y="585810"/>
                </a:lnTo>
                <a:lnTo>
                  <a:pt x="671321" y="585215"/>
                </a:lnTo>
                <a:lnTo>
                  <a:pt x="705611" y="585215"/>
                </a:lnTo>
                <a:lnTo>
                  <a:pt x="739139" y="583691"/>
                </a:lnTo>
                <a:lnTo>
                  <a:pt x="772751" y="582775"/>
                </a:lnTo>
                <a:lnTo>
                  <a:pt x="812350" y="579866"/>
                </a:lnTo>
                <a:lnTo>
                  <a:pt x="845944" y="576071"/>
                </a:lnTo>
                <a:lnTo>
                  <a:pt x="671321" y="576071"/>
                </a:lnTo>
                <a:lnTo>
                  <a:pt x="637031" y="575309"/>
                </a:lnTo>
                <a:lnTo>
                  <a:pt x="568016" y="573425"/>
                </a:lnTo>
                <a:lnTo>
                  <a:pt x="526244" y="569849"/>
                </a:lnTo>
                <a:lnTo>
                  <a:pt x="480917" y="564380"/>
                </a:lnTo>
                <a:lnTo>
                  <a:pt x="433002" y="556917"/>
                </a:lnTo>
                <a:lnTo>
                  <a:pt x="383464" y="547356"/>
                </a:lnTo>
                <a:lnTo>
                  <a:pt x="333271" y="535597"/>
                </a:lnTo>
                <a:lnTo>
                  <a:pt x="283387" y="521536"/>
                </a:lnTo>
                <a:lnTo>
                  <a:pt x="234780" y="505072"/>
                </a:lnTo>
                <a:lnTo>
                  <a:pt x="188416" y="486102"/>
                </a:lnTo>
                <a:lnTo>
                  <a:pt x="145260" y="464525"/>
                </a:lnTo>
                <a:lnTo>
                  <a:pt x="106279" y="440237"/>
                </a:lnTo>
                <a:lnTo>
                  <a:pt x="72440" y="413138"/>
                </a:lnTo>
                <a:lnTo>
                  <a:pt x="44707" y="383124"/>
                </a:lnTo>
                <a:lnTo>
                  <a:pt x="24049" y="350093"/>
                </a:lnTo>
                <a:lnTo>
                  <a:pt x="11429" y="313943"/>
                </a:lnTo>
                <a:lnTo>
                  <a:pt x="9905" y="297941"/>
                </a:lnTo>
                <a:lnTo>
                  <a:pt x="7619" y="297941"/>
                </a:lnTo>
                <a:lnTo>
                  <a:pt x="4571" y="297179"/>
                </a:lnTo>
                <a:lnTo>
                  <a:pt x="2285" y="297179"/>
                </a:lnTo>
                <a:lnTo>
                  <a:pt x="294" y="295852"/>
                </a:lnTo>
                <a:close/>
              </a:path>
              <a:path w="1342389" h="586105">
                <a:moveTo>
                  <a:pt x="704849" y="575309"/>
                </a:moveTo>
                <a:lnTo>
                  <a:pt x="671321" y="576071"/>
                </a:lnTo>
                <a:lnTo>
                  <a:pt x="845944" y="576071"/>
                </a:lnTo>
                <a:lnTo>
                  <a:pt x="852436" y="575338"/>
                </a:lnTo>
                <a:lnTo>
                  <a:pt x="736164" y="575338"/>
                </a:lnTo>
                <a:lnTo>
                  <a:pt x="704849" y="575309"/>
                </a:lnTo>
                <a:close/>
              </a:path>
              <a:path w="1342389" h="586105">
                <a:moveTo>
                  <a:pt x="838172" y="8849"/>
                </a:moveTo>
                <a:lnTo>
                  <a:pt x="637857" y="8849"/>
                </a:lnTo>
                <a:lnTo>
                  <a:pt x="671321" y="9143"/>
                </a:lnTo>
                <a:lnTo>
                  <a:pt x="739139" y="10667"/>
                </a:lnTo>
                <a:lnTo>
                  <a:pt x="810518" y="14961"/>
                </a:lnTo>
                <a:lnTo>
                  <a:pt x="854011" y="19992"/>
                </a:lnTo>
                <a:lnTo>
                  <a:pt x="901166" y="27112"/>
                </a:lnTo>
                <a:lnTo>
                  <a:pt x="950829" y="36446"/>
                </a:lnTo>
                <a:lnTo>
                  <a:pt x="1001843" y="48117"/>
                </a:lnTo>
                <a:lnTo>
                  <a:pt x="1053054" y="62251"/>
                </a:lnTo>
                <a:lnTo>
                  <a:pt x="1103307" y="78971"/>
                </a:lnTo>
                <a:lnTo>
                  <a:pt x="1151446" y="98402"/>
                </a:lnTo>
                <a:lnTo>
                  <a:pt x="1196317" y="120669"/>
                </a:lnTo>
                <a:lnTo>
                  <a:pt x="1236764" y="145896"/>
                </a:lnTo>
                <a:lnTo>
                  <a:pt x="1271632" y="174207"/>
                </a:lnTo>
                <a:lnTo>
                  <a:pt x="1299767" y="205727"/>
                </a:lnTo>
                <a:lnTo>
                  <a:pt x="1320012" y="240581"/>
                </a:lnTo>
                <a:lnTo>
                  <a:pt x="1331213" y="278891"/>
                </a:lnTo>
                <a:lnTo>
                  <a:pt x="1331891" y="284987"/>
                </a:lnTo>
                <a:lnTo>
                  <a:pt x="1331891" y="300989"/>
                </a:lnTo>
                <a:lnTo>
                  <a:pt x="1320522" y="344148"/>
                </a:lnTo>
                <a:lnTo>
                  <a:pt x="1301198" y="378037"/>
                </a:lnTo>
                <a:lnTo>
                  <a:pt x="1274278" y="408853"/>
                </a:lnTo>
                <a:lnTo>
                  <a:pt x="1240799" y="436694"/>
                </a:lnTo>
                <a:lnTo>
                  <a:pt x="1201797" y="461662"/>
                </a:lnTo>
                <a:lnTo>
                  <a:pt x="1158310" y="483856"/>
                </a:lnTo>
                <a:lnTo>
                  <a:pt x="1111375" y="503378"/>
                </a:lnTo>
                <a:lnTo>
                  <a:pt x="1062027" y="520326"/>
                </a:lnTo>
                <a:lnTo>
                  <a:pt x="1011305" y="534802"/>
                </a:lnTo>
                <a:lnTo>
                  <a:pt x="960245" y="546905"/>
                </a:lnTo>
                <a:lnTo>
                  <a:pt x="909884" y="556736"/>
                </a:lnTo>
                <a:lnTo>
                  <a:pt x="861258" y="564394"/>
                </a:lnTo>
                <a:lnTo>
                  <a:pt x="815405" y="569981"/>
                </a:lnTo>
                <a:lnTo>
                  <a:pt x="773361" y="573595"/>
                </a:lnTo>
                <a:lnTo>
                  <a:pt x="736164" y="575338"/>
                </a:lnTo>
                <a:lnTo>
                  <a:pt x="852436" y="575338"/>
                </a:lnTo>
                <a:lnTo>
                  <a:pt x="904845" y="567607"/>
                </a:lnTo>
                <a:lnTo>
                  <a:pt x="955406" y="558023"/>
                </a:lnTo>
                <a:lnTo>
                  <a:pt x="1007289" y="545983"/>
                </a:lnTo>
                <a:lnTo>
                  <a:pt x="1059324" y="531369"/>
                </a:lnTo>
                <a:lnTo>
                  <a:pt x="1110347" y="514065"/>
                </a:lnTo>
                <a:lnTo>
                  <a:pt x="1159189" y="493954"/>
                </a:lnTo>
                <a:lnTo>
                  <a:pt x="1204685" y="470921"/>
                </a:lnTo>
                <a:lnTo>
                  <a:pt x="1245667" y="444849"/>
                </a:lnTo>
                <a:lnTo>
                  <a:pt x="1280968" y="415622"/>
                </a:lnTo>
                <a:lnTo>
                  <a:pt x="1309422" y="383124"/>
                </a:lnTo>
                <a:lnTo>
                  <a:pt x="1329861" y="347238"/>
                </a:lnTo>
                <a:lnTo>
                  <a:pt x="1341119" y="307847"/>
                </a:lnTo>
                <a:lnTo>
                  <a:pt x="1341881" y="284987"/>
                </a:lnTo>
                <a:lnTo>
                  <a:pt x="1341119" y="277367"/>
                </a:lnTo>
                <a:lnTo>
                  <a:pt x="1329934" y="238820"/>
                </a:lnTo>
                <a:lnTo>
                  <a:pt x="1310211" y="203681"/>
                </a:lnTo>
                <a:lnTo>
                  <a:pt x="1282966" y="171827"/>
                </a:lnTo>
                <a:lnTo>
                  <a:pt x="1249212" y="143132"/>
                </a:lnTo>
                <a:lnTo>
                  <a:pt x="1209963" y="117472"/>
                </a:lnTo>
                <a:lnTo>
                  <a:pt x="1166234" y="94724"/>
                </a:lnTo>
                <a:lnTo>
                  <a:pt x="1119038" y="74763"/>
                </a:lnTo>
                <a:lnTo>
                  <a:pt x="1069390" y="57464"/>
                </a:lnTo>
                <a:lnTo>
                  <a:pt x="1018304" y="42703"/>
                </a:lnTo>
                <a:lnTo>
                  <a:pt x="966794" y="30356"/>
                </a:lnTo>
                <a:lnTo>
                  <a:pt x="915873" y="20298"/>
                </a:lnTo>
                <a:lnTo>
                  <a:pt x="866557" y="12406"/>
                </a:lnTo>
                <a:lnTo>
                  <a:pt x="838172" y="8849"/>
                </a:lnTo>
                <a:close/>
              </a:path>
              <a:path w="1342389" h="586105">
                <a:moveTo>
                  <a:pt x="7619" y="288035"/>
                </a:moveTo>
                <a:lnTo>
                  <a:pt x="2285" y="288035"/>
                </a:lnTo>
                <a:lnTo>
                  <a:pt x="253" y="290067"/>
                </a:lnTo>
                <a:lnTo>
                  <a:pt x="0" y="292607"/>
                </a:lnTo>
                <a:lnTo>
                  <a:pt x="294" y="295852"/>
                </a:lnTo>
                <a:lnTo>
                  <a:pt x="2285" y="297179"/>
                </a:lnTo>
                <a:lnTo>
                  <a:pt x="4571" y="297179"/>
                </a:lnTo>
                <a:lnTo>
                  <a:pt x="7619" y="297941"/>
                </a:lnTo>
                <a:lnTo>
                  <a:pt x="9905" y="295655"/>
                </a:lnTo>
                <a:lnTo>
                  <a:pt x="9905" y="290321"/>
                </a:lnTo>
                <a:lnTo>
                  <a:pt x="7619" y="288035"/>
                </a:lnTo>
                <a:close/>
              </a:path>
              <a:path w="1342389" h="586105">
                <a:moveTo>
                  <a:pt x="9905" y="295655"/>
                </a:moveTo>
                <a:lnTo>
                  <a:pt x="7619" y="297941"/>
                </a:lnTo>
                <a:lnTo>
                  <a:pt x="9905" y="297941"/>
                </a:lnTo>
                <a:lnTo>
                  <a:pt x="9905" y="295655"/>
                </a:lnTo>
                <a:close/>
              </a:path>
              <a:path w="1342389" h="586105">
                <a:moveTo>
                  <a:pt x="0" y="292607"/>
                </a:moveTo>
                <a:lnTo>
                  <a:pt x="0" y="295655"/>
                </a:lnTo>
                <a:lnTo>
                  <a:pt x="294" y="295852"/>
                </a:lnTo>
                <a:lnTo>
                  <a:pt x="0" y="292607"/>
                </a:lnTo>
                <a:close/>
              </a:path>
              <a:path w="1342389" h="586105">
                <a:moveTo>
                  <a:pt x="253" y="290067"/>
                </a:moveTo>
                <a:lnTo>
                  <a:pt x="0" y="290321"/>
                </a:lnTo>
                <a:lnTo>
                  <a:pt x="0" y="292607"/>
                </a:lnTo>
                <a:lnTo>
                  <a:pt x="253" y="290067"/>
                </a:lnTo>
                <a:close/>
              </a:path>
              <a:path w="1342389" h="586105">
                <a:moveTo>
                  <a:pt x="9905" y="288035"/>
                </a:moveTo>
                <a:lnTo>
                  <a:pt x="7619" y="288035"/>
                </a:lnTo>
                <a:lnTo>
                  <a:pt x="9905" y="290321"/>
                </a:lnTo>
                <a:lnTo>
                  <a:pt x="9905" y="288035"/>
                </a:lnTo>
                <a:close/>
              </a:path>
              <a:path w="1342389" h="586105">
                <a:moveTo>
                  <a:pt x="705611" y="0"/>
                </a:moveTo>
                <a:lnTo>
                  <a:pt x="636269" y="0"/>
                </a:lnTo>
                <a:lnTo>
                  <a:pt x="603324" y="562"/>
                </a:lnTo>
                <a:lnTo>
                  <a:pt x="565027" y="2723"/>
                </a:lnTo>
                <a:lnTo>
                  <a:pt x="522334" y="6605"/>
                </a:lnTo>
                <a:lnTo>
                  <a:pt x="476202" y="12331"/>
                </a:lnTo>
                <a:lnTo>
                  <a:pt x="427586" y="20025"/>
                </a:lnTo>
                <a:lnTo>
                  <a:pt x="377443" y="29810"/>
                </a:lnTo>
                <a:lnTo>
                  <a:pt x="326727" y="41809"/>
                </a:lnTo>
                <a:lnTo>
                  <a:pt x="276396" y="56145"/>
                </a:lnTo>
                <a:lnTo>
                  <a:pt x="227405" y="72941"/>
                </a:lnTo>
                <a:lnTo>
                  <a:pt x="180710" y="92320"/>
                </a:lnTo>
                <a:lnTo>
                  <a:pt x="137266" y="114406"/>
                </a:lnTo>
                <a:lnTo>
                  <a:pt x="98031" y="139322"/>
                </a:lnTo>
                <a:lnTo>
                  <a:pt x="63959" y="167191"/>
                </a:lnTo>
                <a:lnTo>
                  <a:pt x="36007" y="198136"/>
                </a:lnTo>
                <a:lnTo>
                  <a:pt x="15130" y="232281"/>
                </a:lnTo>
                <a:lnTo>
                  <a:pt x="2285" y="269747"/>
                </a:lnTo>
                <a:lnTo>
                  <a:pt x="685" y="285749"/>
                </a:lnTo>
                <a:lnTo>
                  <a:pt x="253" y="290067"/>
                </a:lnTo>
                <a:lnTo>
                  <a:pt x="2285" y="288035"/>
                </a:lnTo>
                <a:lnTo>
                  <a:pt x="9905" y="288035"/>
                </a:lnTo>
                <a:lnTo>
                  <a:pt x="9982" y="284987"/>
                </a:lnTo>
                <a:lnTo>
                  <a:pt x="25275" y="233535"/>
                </a:lnTo>
                <a:lnTo>
                  <a:pt x="47464" y="199268"/>
                </a:lnTo>
                <a:lnTo>
                  <a:pt x="76991" y="168339"/>
                </a:lnTo>
                <a:lnTo>
                  <a:pt x="112852" y="140614"/>
                </a:lnTo>
                <a:lnTo>
                  <a:pt x="154040" y="115958"/>
                </a:lnTo>
                <a:lnTo>
                  <a:pt x="199551" y="94238"/>
                </a:lnTo>
                <a:lnTo>
                  <a:pt x="248380" y="75321"/>
                </a:lnTo>
                <a:lnTo>
                  <a:pt x="299523" y="59074"/>
                </a:lnTo>
                <a:lnTo>
                  <a:pt x="351973" y="45361"/>
                </a:lnTo>
                <a:lnTo>
                  <a:pt x="404726" y="34051"/>
                </a:lnTo>
                <a:lnTo>
                  <a:pt x="456776" y="25008"/>
                </a:lnTo>
                <a:lnTo>
                  <a:pt x="507120" y="18101"/>
                </a:lnTo>
                <a:lnTo>
                  <a:pt x="554751" y="13194"/>
                </a:lnTo>
                <a:lnTo>
                  <a:pt x="598665" y="10154"/>
                </a:lnTo>
                <a:lnTo>
                  <a:pt x="637857" y="8849"/>
                </a:lnTo>
                <a:lnTo>
                  <a:pt x="838172" y="8849"/>
                </a:lnTo>
                <a:lnTo>
                  <a:pt x="819858" y="6554"/>
                </a:lnTo>
                <a:lnTo>
                  <a:pt x="776792" y="2619"/>
                </a:lnTo>
                <a:lnTo>
                  <a:pt x="738371" y="475"/>
                </a:lnTo>
                <a:lnTo>
                  <a:pt x="705611" y="0"/>
                </a:lnTo>
                <a:close/>
              </a:path>
            </a:pathLst>
          </a:custGeom>
          <a:solidFill>
            <a:srgbClr val="525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7598" y="2764535"/>
            <a:ext cx="1053465" cy="622935"/>
          </a:xfrm>
          <a:custGeom>
            <a:avLst/>
            <a:gdLst/>
            <a:ahLst/>
            <a:cxnLst/>
            <a:rect l="l" t="t" r="r" b="b"/>
            <a:pathLst>
              <a:path w="1053464" h="622935">
                <a:moveTo>
                  <a:pt x="526542" y="0"/>
                </a:moveTo>
                <a:lnTo>
                  <a:pt x="457400" y="2457"/>
                </a:lnTo>
                <a:lnTo>
                  <a:pt x="412390" y="7188"/>
                </a:lnTo>
                <a:lnTo>
                  <a:pt x="365133" y="15050"/>
                </a:lnTo>
                <a:lnTo>
                  <a:pt x="316689" y="26141"/>
                </a:lnTo>
                <a:lnTo>
                  <a:pt x="268112" y="40558"/>
                </a:lnTo>
                <a:lnTo>
                  <a:pt x="220459" y="58398"/>
                </a:lnTo>
                <a:lnTo>
                  <a:pt x="174788" y="79758"/>
                </a:lnTo>
                <a:lnTo>
                  <a:pt x="132154" y="104735"/>
                </a:lnTo>
                <a:lnTo>
                  <a:pt x="93613" y="133426"/>
                </a:lnTo>
                <a:lnTo>
                  <a:pt x="60224" y="165928"/>
                </a:lnTo>
                <a:lnTo>
                  <a:pt x="33041" y="202339"/>
                </a:lnTo>
                <a:lnTo>
                  <a:pt x="13122" y="242755"/>
                </a:lnTo>
                <a:lnTo>
                  <a:pt x="1524" y="287274"/>
                </a:lnTo>
                <a:lnTo>
                  <a:pt x="0" y="303276"/>
                </a:lnTo>
                <a:lnTo>
                  <a:pt x="0" y="319278"/>
                </a:lnTo>
                <a:lnTo>
                  <a:pt x="762" y="327660"/>
                </a:lnTo>
                <a:lnTo>
                  <a:pt x="1524" y="335280"/>
                </a:lnTo>
                <a:lnTo>
                  <a:pt x="2285" y="343662"/>
                </a:lnTo>
                <a:lnTo>
                  <a:pt x="16226" y="387346"/>
                </a:lnTo>
                <a:lnTo>
                  <a:pt x="37681" y="426869"/>
                </a:lnTo>
                <a:lnTo>
                  <a:pt x="65751" y="462354"/>
                </a:lnTo>
                <a:lnTo>
                  <a:pt x="99537" y="493927"/>
                </a:lnTo>
                <a:lnTo>
                  <a:pt x="138140" y="521710"/>
                </a:lnTo>
                <a:lnTo>
                  <a:pt x="180660" y="545829"/>
                </a:lnTo>
                <a:lnTo>
                  <a:pt x="226199" y="566408"/>
                </a:lnTo>
                <a:lnTo>
                  <a:pt x="273858" y="583572"/>
                </a:lnTo>
                <a:lnTo>
                  <a:pt x="322737" y="597444"/>
                </a:lnTo>
                <a:lnTo>
                  <a:pt x="371938" y="608150"/>
                </a:lnTo>
                <a:lnTo>
                  <a:pt x="420561" y="615813"/>
                </a:lnTo>
                <a:lnTo>
                  <a:pt x="467707" y="620558"/>
                </a:lnTo>
                <a:lnTo>
                  <a:pt x="512478" y="622509"/>
                </a:lnTo>
                <a:lnTo>
                  <a:pt x="553974" y="621792"/>
                </a:lnTo>
                <a:lnTo>
                  <a:pt x="580644" y="620268"/>
                </a:lnTo>
                <a:lnTo>
                  <a:pt x="645910" y="614176"/>
                </a:lnTo>
                <a:lnTo>
                  <a:pt x="655397" y="612648"/>
                </a:lnTo>
                <a:lnTo>
                  <a:pt x="526542" y="612648"/>
                </a:lnTo>
                <a:lnTo>
                  <a:pt x="487949" y="612304"/>
                </a:lnTo>
                <a:lnTo>
                  <a:pt x="446142" y="609392"/>
                </a:lnTo>
                <a:lnTo>
                  <a:pt x="401994" y="603821"/>
                </a:lnTo>
                <a:lnTo>
                  <a:pt x="356381" y="595500"/>
                </a:lnTo>
                <a:lnTo>
                  <a:pt x="310178" y="584342"/>
                </a:lnTo>
                <a:lnTo>
                  <a:pt x="264261" y="570255"/>
                </a:lnTo>
                <a:lnTo>
                  <a:pt x="219503" y="553150"/>
                </a:lnTo>
                <a:lnTo>
                  <a:pt x="176781" y="532937"/>
                </a:lnTo>
                <a:lnTo>
                  <a:pt x="136969" y="509527"/>
                </a:lnTo>
                <a:lnTo>
                  <a:pt x="100942" y="482830"/>
                </a:lnTo>
                <a:lnTo>
                  <a:pt x="69576" y="452756"/>
                </a:lnTo>
                <a:lnTo>
                  <a:pt x="43746" y="419215"/>
                </a:lnTo>
                <a:lnTo>
                  <a:pt x="24326" y="382118"/>
                </a:lnTo>
                <a:lnTo>
                  <a:pt x="12192" y="341376"/>
                </a:lnTo>
                <a:lnTo>
                  <a:pt x="9144" y="303276"/>
                </a:lnTo>
                <a:lnTo>
                  <a:pt x="10668" y="288036"/>
                </a:lnTo>
                <a:lnTo>
                  <a:pt x="21859" y="246180"/>
                </a:lnTo>
                <a:lnTo>
                  <a:pt x="40621" y="208056"/>
                </a:lnTo>
                <a:lnTo>
                  <a:pt x="66045" y="173575"/>
                </a:lnTo>
                <a:lnTo>
                  <a:pt x="97228" y="142651"/>
                </a:lnTo>
                <a:lnTo>
                  <a:pt x="133263" y="115197"/>
                </a:lnTo>
                <a:lnTo>
                  <a:pt x="173245" y="91126"/>
                </a:lnTo>
                <a:lnTo>
                  <a:pt x="216269" y="70351"/>
                </a:lnTo>
                <a:lnTo>
                  <a:pt x="261429" y="52785"/>
                </a:lnTo>
                <a:lnTo>
                  <a:pt x="307820" y="38341"/>
                </a:lnTo>
                <a:lnTo>
                  <a:pt x="354536" y="26932"/>
                </a:lnTo>
                <a:lnTo>
                  <a:pt x="400672" y="18471"/>
                </a:lnTo>
                <a:lnTo>
                  <a:pt x="445321" y="12870"/>
                </a:lnTo>
                <a:lnTo>
                  <a:pt x="487580" y="10044"/>
                </a:lnTo>
                <a:lnTo>
                  <a:pt x="656314" y="9906"/>
                </a:lnTo>
                <a:lnTo>
                  <a:pt x="640120" y="7234"/>
                </a:lnTo>
                <a:lnTo>
                  <a:pt x="595039" y="2512"/>
                </a:lnTo>
                <a:lnTo>
                  <a:pt x="553212" y="762"/>
                </a:lnTo>
                <a:lnTo>
                  <a:pt x="526542" y="0"/>
                </a:lnTo>
                <a:close/>
              </a:path>
              <a:path w="1053464" h="622935">
                <a:moveTo>
                  <a:pt x="656314" y="9906"/>
                </a:moveTo>
                <a:lnTo>
                  <a:pt x="553212" y="9906"/>
                </a:lnTo>
                <a:lnTo>
                  <a:pt x="579882" y="11430"/>
                </a:lnTo>
                <a:lnTo>
                  <a:pt x="619192" y="14150"/>
                </a:lnTo>
                <a:lnTo>
                  <a:pt x="661661" y="19791"/>
                </a:lnTo>
                <a:lnTo>
                  <a:pt x="706262" y="28428"/>
                </a:lnTo>
                <a:lnTo>
                  <a:pt x="751964" y="40133"/>
                </a:lnTo>
                <a:lnTo>
                  <a:pt x="797741" y="54979"/>
                </a:lnTo>
                <a:lnTo>
                  <a:pt x="842562" y="73041"/>
                </a:lnTo>
                <a:lnTo>
                  <a:pt x="885400" y="94391"/>
                </a:lnTo>
                <a:lnTo>
                  <a:pt x="925226" y="119103"/>
                </a:lnTo>
                <a:lnTo>
                  <a:pt x="961011" y="147250"/>
                </a:lnTo>
                <a:lnTo>
                  <a:pt x="991728" y="178905"/>
                </a:lnTo>
                <a:lnTo>
                  <a:pt x="1016347" y="214142"/>
                </a:lnTo>
                <a:lnTo>
                  <a:pt x="1033839" y="253035"/>
                </a:lnTo>
                <a:lnTo>
                  <a:pt x="1043178" y="295656"/>
                </a:lnTo>
                <a:lnTo>
                  <a:pt x="1043940" y="303276"/>
                </a:lnTo>
                <a:lnTo>
                  <a:pt x="1043940" y="319278"/>
                </a:lnTo>
                <a:lnTo>
                  <a:pt x="1033847" y="369498"/>
                </a:lnTo>
                <a:lnTo>
                  <a:pt x="1016350" y="408366"/>
                </a:lnTo>
                <a:lnTo>
                  <a:pt x="991718" y="443573"/>
                </a:lnTo>
                <a:lnTo>
                  <a:pt x="960982" y="475192"/>
                </a:lnTo>
                <a:lnTo>
                  <a:pt x="925174" y="503297"/>
                </a:lnTo>
                <a:lnTo>
                  <a:pt x="885325" y="527960"/>
                </a:lnTo>
                <a:lnTo>
                  <a:pt x="842467" y="549255"/>
                </a:lnTo>
                <a:lnTo>
                  <a:pt x="797630" y="567253"/>
                </a:lnTo>
                <a:lnTo>
                  <a:pt x="751848" y="582029"/>
                </a:lnTo>
                <a:lnTo>
                  <a:pt x="706150" y="593655"/>
                </a:lnTo>
                <a:lnTo>
                  <a:pt x="661569" y="602203"/>
                </a:lnTo>
                <a:lnTo>
                  <a:pt x="619135" y="607748"/>
                </a:lnTo>
                <a:lnTo>
                  <a:pt x="553212" y="611886"/>
                </a:lnTo>
                <a:lnTo>
                  <a:pt x="526542" y="612648"/>
                </a:lnTo>
                <a:lnTo>
                  <a:pt x="655397" y="612648"/>
                </a:lnTo>
                <a:lnTo>
                  <a:pt x="732194" y="597527"/>
                </a:lnTo>
                <a:lnTo>
                  <a:pt x="777106" y="584574"/>
                </a:lnTo>
                <a:lnTo>
                  <a:pt x="821854" y="568462"/>
                </a:lnTo>
                <a:lnTo>
                  <a:pt x="865432" y="549137"/>
                </a:lnTo>
                <a:lnTo>
                  <a:pt x="906832" y="526544"/>
                </a:lnTo>
                <a:lnTo>
                  <a:pt x="945047" y="500627"/>
                </a:lnTo>
                <a:lnTo>
                  <a:pt x="979069" y="471333"/>
                </a:lnTo>
                <a:lnTo>
                  <a:pt x="1007891" y="438605"/>
                </a:lnTo>
                <a:lnTo>
                  <a:pt x="1030505" y="402390"/>
                </a:lnTo>
                <a:lnTo>
                  <a:pt x="1045905" y="362632"/>
                </a:lnTo>
                <a:lnTo>
                  <a:pt x="1053084" y="319278"/>
                </a:lnTo>
                <a:lnTo>
                  <a:pt x="1053084" y="294894"/>
                </a:lnTo>
                <a:lnTo>
                  <a:pt x="1039728" y="241895"/>
                </a:lnTo>
                <a:lnTo>
                  <a:pt x="1019645" y="201452"/>
                </a:lnTo>
                <a:lnTo>
                  <a:pt x="992356" y="165073"/>
                </a:lnTo>
                <a:lnTo>
                  <a:pt x="958905" y="132649"/>
                </a:lnTo>
                <a:lnTo>
                  <a:pt x="920341" y="104071"/>
                </a:lnTo>
                <a:lnTo>
                  <a:pt x="877708" y="79229"/>
                </a:lnTo>
                <a:lnTo>
                  <a:pt x="832052" y="58014"/>
                </a:lnTo>
                <a:lnTo>
                  <a:pt x="784419" y="40316"/>
                </a:lnTo>
                <a:lnTo>
                  <a:pt x="735856" y="26026"/>
                </a:lnTo>
                <a:lnTo>
                  <a:pt x="687407" y="15035"/>
                </a:lnTo>
                <a:lnTo>
                  <a:pt x="656314" y="9906"/>
                </a:lnTo>
                <a:close/>
              </a:path>
            </a:pathLst>
          </a:custGeom>
          <a:solidFill>
            <a:srgbClr val="7D8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Infographic describes classroom assessment scoring system" title="Process Quality measured by CLASS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3250">
              <a:lnSpc>
                <a:spcPts val="1989"/>
              </a:lnSpc>
            </a:pP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E4Kids</a:t>
            </a:r>
            <a:r>
              <a:rPr sz="18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 Study</a:t>
            </a:r>
            <a:endParaRPr sz="1800" dirty="0">
              <a:latin typeface="Franklin Gothic Book"/>
              <a:cs typeface="Franklin Gothic Book"/>
            </a:endParaRPr>
          </a:p>
          <a:p>
            <a:pPr marL="60325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Process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Quality Measured </a:t>
            </a:r>
            <a:r>
              <a:rPr sz="18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by</a:t>
            </a:r>
            <a:r>
              <a:rPr sz="18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CLASS</a:t>
            </a:r>
            <a:endParaRPr sz="1800" dirty="0">
              <a:latin typeface="Franklin Gothic Book"/>
              <a:cs typeface="Franklin Gothic Book"/>
            </a:endParaRPr>
          </a:p>
          <a:p>
            <a:pPr marL="1616075" algn="ctr">
              <a:lnSpc>
                <a:spcPct val="100000"/>
              </a:lnSpc>
              <a:spcBef>
                <a:spcPts val="915"/>
              </a:spcBef>
            </a:pPr>
            <a:r>
              <a:rPr sz="900" dirty="0">
                <a:solidFill>
                  <a:srgbClr val="002060"/>
                </a:solidFill>
                <a:latin typeface="Calibri"/>
                <a:cs typeface="Calibri"/>
              </a:rPr>
              <a:t>QA</a:t>
            </a:r>
            <a:r>
              <a:rPr sz="9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79133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002060"/>
                </a:solidFill>
                <a:latin typeface="Calibri"/>
                <a:cs typeface="Calibri"/>
              </a:rPr>
              <a:t>QA</a:t>
            </a:r>
            <a:r>
              <a:rPr sz="9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4163" y="6088924"/>
            <a:ext cx="798166" cy="306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Young girl with paint on her hands and face" title="Every Toddler Talking"/>
          <p:cNvSpPr/>
          <p:nvPr/>
        </p:nvSpPr>
        <p:spPr>
          <a:xfrm>
            <a:off x="1875282" y="6647688"/>
            <a:ext cx="2661818" cy="2654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1369060">
              <a:lnSpc>
                <a:spcPct val="100000"/>
              </a:lnSpc>
              <a:spcBef>
                <a:spcPts val="1560"/>
              </a:spcBef>
            </a:pPr>
            <a:r>
              <a:rPr sz="1600" b="1" spc="-15" dirty="0">
                <a:solidFill>
                  <a:srgbClr val="A52631"/>
                </a:solidFill>
                <a:latin typeface="Arial"/>
                <a:cs typeface="Arial"/>
              </a:rPr>
              <a:t>EVERY </a:t>
            </a:r>
            <a:r>
              <a:rPr sz="1600" b="1" spc="-5" dirty="0">
                <a:solidFill>
                  <a:srgbClr val="A52631"/>
                </a:solidFill>
                <a:latin typeface="Arial"/>
                <a:cs typeface="Arial"/>
              </a:rPr>
              <a:t>TODDLER</a:t>
            </a:r>
            <a:r>
              <a:rPr sz="1600" b="1" spc="-40" dirty="0">
                <a:solidFill>
                  <a:srgbClr val="A5263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A52631"/>
                </a:solidFill>
                <a:latin typeface="Arial"/>
                <a:cs typeface="Arial"/>
              </a:rPr>
              <a:t>TALKING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9995" y="6712457"/>
            <a:ext cx="1264158" cy="2673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9694" y="6858761"/>
            <a:ext cx="1937765" cy="1937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12</a:t>
            </a:fld>
            <a:endParaRPr spc="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Every </a:t>
            </a:r>
            <a:r>
              <a:rPr sz="2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Toddler </a:t>
            </a:r>
            <a:r>
              <a:rPr sz="20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Talking </a:t>
            </a: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Research</a:t>
            </a:r>
            <a:r>
              <a:rPr sz="2000" spc="5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Aims</a:t>
            </a:r>
            <a:endParaRPr sz="2000">
              <a:latin typeface="Franklin Gothic Book"/>
              <a:cs typeface="Franklin Gothic Book"/>
            </a:endParaRPr>
          </a:p>
          <a:p>
            <a:pPr marL="631190" marR="850900" indent="-136525">
              <a:lnSpc>
                <a:spcPct val="100000"/>
              </a:lnSpc>
              <a:spcBef>
                <a:spcPts val="1845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strengthen early childhood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(EC)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educators’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practice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to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promote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all children’s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communication  development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(birth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to</a:t>
            </a:r>
            <a:r>
              <a:rPr sz="16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three)</a:t>
            </a:r>
            <a:endParaRPr sz="1600">
              <a:latin typeface="Franklin Gothic Book"/>
              <a:cs typeface="Franklin Gothic Book"/>
            </a:endParaRPr>
          </a:p>
          <a:p>
            <a:pPr marL="631190" marR="878840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creating the opportunity for collaboration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between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EC  educators and speech</a:t>
            </a:r>
            <a:r>
              <a:rPr sz="1600" spc="-4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pathologists</a:t>
            </a:r>
            <a:endParaRPr sz="1600">
              <a:latin typeface="Franklin Gothic Book"/>
              <a:cs typeface="Franklin Gothic Book"/>
            </a:endParaRPr>
          </a:p>
          <a:p>
            <a:pPr marL="631190" marR="980440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improve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 and communication outcomes for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babies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toddlers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30504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4"/>
              </a:spcBef>
            </a:pP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Every </a:t>
            </a:r>
            <a:r>
              <a:rPr sz="2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Toddler</a:t>
            </a: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Talking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 Language and Loving</a:t>
            </a:r>
            <a:r>
              <a:rPr sz="1800" spc="-4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It</a:t>
            </a:r>
            <a:r>
              <a:rPr sz="1800" spc="-15" baseline="25462" dirty="0">
                <a:solidFill>
                  <a:srgbClr val="002060"/>
                </a:solidFill>
                <a:latin typeface="Franklin Gothic Book"/>
                <a:cs typeface="Franklin Gothic Book"/>
              </a:rPr>
              <a:t>©</a:t>
            </a:r>
            <a:endParaRPr sz="1800" baseline="25462">
              <a:latin typeface="Franklin Gothic Book"/>
              <a:cs typeface="Franklin Gothic Book"/>
            </a:endParaRPr>
          </a:p>
          <a:p>
            <a:pPr marL="344170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Weitzman </a:t>
            </a:r>
            <a:r>
              <a:rPr sz="10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Greenberg,</a:t>
            </a:r>
            <a:r>
              <a:rPr sz="1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2002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81330">
              <a:lnSpc>
                <a:spcPct val="100000"/>
              </a:lnSpc>
              <a:spcBef>
                <a:spcPts val="715"/>
              </a:spcBef>
            </a:pPr>
            <a:r>
              <a:rPr sz="950" spc="-5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950" spc="-5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8 x face to face </a:t>
            </a:r>
            <a:r>
              <a:rPr sz="12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professional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r>
              <a:rPr sz="125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sessions</a:t>
            </a:r>
            <a:endParaRPr sz="1250">
              <a:latin typeface="Franklin Gothic Book"/>
              <a:cs typeface="Franklin Gothic Book"/>
            </a:endParaRPr>
          </a:p>
          <a:p>
            <a:pPr marL="481330">
              <a:lnSpc>
                <a:spcPct val="100000"/>
              </a:lnSpc>
              <a:spcBef>
                <a:spcPts val="545"/>
              </a:spcBef>
            </a:pPr>
            <a:r>
              <a:rPr sz="950" spc="-5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950" spc="-5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6 x </a:t>
            </a:r>
            <a:r>
              <a:rPr sz="12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individual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video coaching sessions</a:t>
            </a:r>
            <a:endParaRPr sz="1250">
              <a:latin typeface="Franklin Gothic Book"/>
              <a:cs typeface="Franklin Gothic Book"/>
            </a:endParaRPr>
          </a:p>
          <a:p>
            <a:pPr marL="618490" marR="1447165" indent="-137160">
              <a:lnSpc>
                <a:spcPct val="100000"/>
              </a:lnSpc>
              <a:spcBef>
                <a:spcPts val="555"/>
              </a:spcBef>
            </a:pPr>
            <a:r>
              <a:rPr sz="950" spc="-5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950" spc="-5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mapping of </a:t>
            </a:r>
            <a:r>
              <a:rPr sz="1250" dirty="0">
                <a:solidFill>
                  <a:srgbClr val="002060"/>
                </a:solidFill>
                <a:latin typeface="Franklin Gothic Book"/>
                <a:cs typeface="Franklin Gothic Book"/>
              </a:rPr>
              <a:t>LLLI</a:t>
            </a:r>
            <a:r>
              <a:rPr sz="1350" baseline="24691" dirty="0">
                <a:solidFill>
                  <a:srgbClr val="002060"/>
                </a:solidFill>
                <a:latin typeface="Franklin Gothic Book"/>
                <a:cs typeface="Franklin Gothic Book"/>
              </a:rPr>
              <a:t>©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goals to the Victorian Early Years Learning  and Development Framework </a:t>
            </a:r>
            <a:r>
              <a:rPr sz="12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(VEYLDF)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and to the </a:t>
            </a:r>
            <a:r>
              <a:rPr sz="12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National  Quality Standards</a:t>
            </a:r>
            <a:r>
              <a:rPr sz="125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2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(NQS)</a:t>
            </a:r>
            <a:endParaRPr sz="1250">
              <a:latin typeface="Franklin Gothic Book"/>
              <a:cs typeface="Franklin Gothic Book"/>
            </a:endParaRPr>
          </a:p>
          <a:p>
            <a:pPr marL="481330">
              <a:lnSpc>
                <a:spcPct val="100000"/>
              </a:lnSpc>
              <a:spcBef>
                <a:spcPts val="550"/>
              </a:spcBef>
            </a:pPr>
            <a:r>
              <a:rPr sz="950" spc="-5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950" spc="-5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ongoing collaborative working</a:t>
            </a:r>
            <a:r>
              <a:rPr sz="125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2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groups.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1" name="object 11" title="Book cover of Learning language and loving it"/>
          <p:cNvSpPr/>
          <p:nvPr/>
        </p:nvSpPr>
        <p:spPr>
          <a:xfrm>
            <a:off x="5542788" y="6621018"/>
            <a:ext cx="981456" cy="1268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13</a:t>
            </a:fld>
            <a:endParaRPr spc="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320"/>
              </a:spcBef>
            </a:pP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Every </a:t>
            </a:r>
            <a:r>
              <a:rPr sz="2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Toddler </a:t>
            </a:r>
            <a:r>
              <a:rPr sz="20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Talking: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Professional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r>
              <a:rPr sz="2000" spc="7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Outcomes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 descr="Graphs show learning outcomes of Pre K and Toddlers" title="Every Toddler Talking Professional Learning Outcomes"/>
          <p:cNvSpPr/>
          <p:nvPr/>
        </p:nvSpPr>
        <p:spPr>
          <a:xfrm>
            <a:off x="729995" y="2079498"/>
            <a:ext cx="6096000" cy="2062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Every </a:t>
            </a:r>
            <a:r>
              <a:rPr sz="2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Toddler </a:t>
            </a:r>
            <a:r>
              <a:rPr sz="20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Talking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– </a:t>
            </a:r>
            <a:r>
              <a:rPr sz="2000" spc="-35" dirty="0">
                <a:solidFill>
                  <a:srgbClr val="002060"/>
                </a:solidFill>
                <a:latin typeface="Franklin Gothic Book"/>
                <a:cs typeface="Franklin Gothic Book"/>
              </a:rPr>
              <a:t>Key</a:t>
            </a:r>
            <a:r>
              <a:rPr sz="2000" spc="4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Learnings</a:t>
            </a:r>
            <a:endParaRPr sz="2000">
              <a:latin typeface="Franklin Gothic Book"/>
              <a:cs typeface="Franklin Gothic Book"/>
            </a:endParaRPr>
          </a:p>
          <a:p>
            <a:pPr marL="480695" marR="1197610" indent="-136525">
              <a:lnSpc>
                <a:spcPct val="100000"/>
              </a:lnSpc>
              <a:spcBef>
                <a:spcPts val="3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 childhood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educators’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knowledge,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practice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professional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identities were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strengthened</a:t>
            </a:r>
            <a:endParaRPr sz="1600">
              <a:latin typeface="Franklin Gothic Book"/>
              <a:cs typeface="Franklin Gothic Book"/>
            </a:endParaRPr>
          </a:p>
          <a:p>
            <a:pPr marL="480695" marR="341630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Video coaching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was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highly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valued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–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impact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on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self-awareness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self-reflection</a:t>
            </a:r>
            <a:endParaRPr sz="1600">
              <a:latin typeface="Franklin Gothic Book"/>
              <a:cs typeface="Franklin Gothic Book"/>
            </a:endParaRPr>
          </a:p>
          <a:p>
            <a:pPr marL="480695" marR="600710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Strong collaborative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relationships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between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childhood  educators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speech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pathologists were</a:t>
            </a:r>
            <a:r>
              <a:rPr sz="1600" spc="-5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established</a:t>
            </a:r>
            <a:endParaRPr sz="1600">
              <a:latin typeface="Franklin Gothic Book"/>
              <a:cs typeface="Franklin Gothic Book"/>
            </a:endParaRPr>
          </a:p>
          <a:p>
            <a:pPr marL="480695" marR="333375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positive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impact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collaboration and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professional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multiple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tiers of early childhood education and community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health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services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14</a:t>
            </a:fld>
            <a:endParaRPr spc="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The infographic is a cross with Child and Family at the centre and each point of the cross has a different heading.&#10;Social Capital - the link between social cohesion and the child/family is to GROW identity and social solidarity.&#10;Human Capital - the link between economics and the child/family is to INVEST in foundations of human capital growth.&#10;Social Capital - the link between child/family and Health is MAXIMISE health and well being.&#10;Human Capital - the link between the child/family and Education is PROVIDE HIGH QUALITY early development and learning.&#10;" title="Children's learning and development infographic"/>
          <p:cNvSpPr/>
          <p:nvPr/>
        </p:nvSpPr>
        <p:spPr>
          <a:xfrm>
            <a:off x="1540763" y="1343405"/>
            <a:ext cx="4469130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1" y="1312925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Children’s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 and</a:t>
            </a:r>
            <a:r>
              <a:rPr sz="20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</a:t>
            </a:r>
            <a:endParaRPr sz="2000">
              <a:latin typeface="Franklin Gothic Book"/>
              <a:cs typeface="Franklin Gothic Book"/>
            </a:endParaRPr>
          </a:p>
          <a:p>
            <a:pPr marL="344170">
              <a:lnSpc>
                <a:spcPct val="100000"/>
              </a:lnSpc>
              <a:spcBef>
                <a:spcPts val="425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Context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of</a:t>
            </a:r>
            <a:r>
              <a:rPr sz="1400" spc="-13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endParaRPr sz="1400">
              <a:latin typeface="Franklin Gothic Book"/>
              <a:cs typeface="Franklin Gothic Book"/>
            </a:endParaRPr>
          </a:p>
          <a:p>
            <a:pPr marL="481330">
              <a:lnSpc>
                <a:spcPct val="100000"/>
              </a:lnSpc>
              <a:spcBef>
                <a:spcPts val="254"/>
              </a:spcBef>
            </a:pPr>
            <a:r>
              <a:rPr sz="1000" spc="-1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Great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variation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exists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environments in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which children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live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</a:t>
            </a:r>
            <a:r>
              <a:rPr sz="1300" spc="-1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grow</a:t>
            </a:r>
            <a:endParaRPr sz="1300">
              <a:latin typeface="Franklin Gothic Book"/>
              <a:cs typeface="Franklin Gothic Book"/>
            </a:endParaRPr>
          </a:p>
          <a:p>
            <a:pPr marL="618490" marR="1104900" indent="-137160">
              <a:lnSpc>
                <a:spcPct val="100000"/>
              </a:lnSpc>
              <a:spcBef>
                <a:spcPts val="250"/>
              </a:spcBef>
            </a:pPr>
            <a:r>
              <a:rPr sz="1000" spc="-1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children’s genes and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has the most  significant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impact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on</a:t>
            </a:r>
            <a:r>
              <a:rPr sz="1300" spc="-3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</a:t>
            </a:r>
            <a:endParaRPr sz="1300">
              <a:latin typeface="Franklin Gothic Book"/>
              <a:cs typeface="Franklin Gothic Book"/>
            </a:endParaRPr>
          </a:p>
          <a:p>
            <a:pPr marL="618490" marR="622935" indent="-137160">
              <a:lnSpc>
                <a:spcPct val="100000"/>
              </a:lnSpc>
              <a:spcBef>
                <a:spcPts val="250"/>
              </a:spcBef>
            </a:pPr>
            <a:r>
              <a:rPr sz="1000" spc="-1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Play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human relationships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form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common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context </a:t>
            </a:r>
            <a:r>
              <a:rPr sz="13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children’s  learning</a:t>
            </a:r>
            <a:endParaRPr sz="1300">
              <a:latin typeface="Franklin Gothic Book"/>
              <a:cs typeface="Franklin Gothic Book"/>
            </a:endParaRPr>
          </a:p>
          <a:p>
            <a:pPr marL="344170">
              <a:lnSpc>
                <a:spcPct val="100000"/>
              </a:lnSpc>
              <a:spcBef>
                <a:spcPts val="894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</a:t>
            </a:r>
            <a:r>
              <a:rPr sz="1400" spc="-13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is</a:t>
            </a:r>
            <a:endParaRPr sz="1400">
              <a:latin typeface="Franklin Gothic Book"/>
              <a:cs typeface="Franklin Gothic Book"/>
            </a:endParaRPr>
          </a:p>
          <a:p>
            <a:pPr marL="618490" marR="932815" indent="-137160">
              <a:lnSpc>
                <a:spcPct val="100000"/>
              </a:lnSpc>
              <a:spcBef>
                <a:spcPts val="254"/>
              </a:spcBef>
            </a:pPr>
            <a:r>
              <a:rPr sz="1000" spc="-1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underpinned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by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secure attachment,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responsive relationships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 stimulating language &amp; learning</a:t>
            </a:r>
            <a:r>
              <a:rPr sz="1300" spc="-7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environments</a:t>
            </a:r>
            <a:endParaRPr sz="1300">
              <a:latin typeface="Franklin Gothic Book"/>
              <a:cs typeface="Franklin Gothic Book"/>
            </a:endParaRPr>
          </a:p>
          <a:p>
            <a:pPr marL="618490" marR="791210" indent="-137160">
              <a:lnSpc>
                <a:spcPct val="100000"/>
              </a:lnSpc>
              <a:spcBef>
                <a:spcPts val="250"/>
              </a:spcBef>
            </a:pPr>
            <a:r>
              <a:rPr sz="1000" spc="-1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Based in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relationships that occur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when young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with 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others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build a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platform </a:t>
            </a:r>
            <a:r>
              <a:rPr sz="13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advancing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children’s</a:t>
            </a:r>
            <a:r>
              <a:rPr sz="1300" spc="-5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2</a:t>
            </a:fld>
            <a:endParaRPr spc="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320"/>
              </a:spcBef>
              <a:tabLst>
                <a:tab pos="5784850" algn="l"/>
              </a:tabLst>
            </a:pPr>
            <a:r>
              <a:rPr sz="2400" u="sng" spc="-240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400" u="sng" spc="-20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Why</a:t>
            </a:r>
            <a:r>
              <a:rPr sz="2400" u="sng" spc="-95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400" u="sng" dirty="0">
                <a:solidFill>
                  <a:srgbClr val="002060"/>
                </a:solidFill>
                <a:uFill>
                  <a:solidFill>
                    <a:srgbClr val="9FB8CD"/>
                  </a:solidFill>
                </a:uFill>
                <a:latin typeface="Franklin Gothic Book"/>
                <a:cs typeface="Franklin Gothic Book"/>
              </a:rPr>
              <a:t>Language?	</a:t>
            </a:r>
            <a:endParaRPr sz="2400">
              <a:latin typeface="Franklin Gothic Book"/>
              <a:cs typeface="Franklin Gothic Book"/>
            </a:endParaRPr>
          </a:p>
          <a:p>
            <a:pPr marL="480695" marR="686435" indent="-136525">
              <a:lnSpc>
                <a:spcPct val="100000"/>
              </a:lnSpc>
              <a:spcBef>
                <a:spcPts val="2135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Essential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tool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process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learning; underpins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verbal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reasoning 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problem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solving</a:t>
            </a:r>
            <a:r>
              <a:rPr sz="16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skills</a:t>
            </a:r>
            <a:endParaRPr sz="1600">
              <a:latin typeface="Franklin Gothic Book"/>
              <a:cs typeface="Franklin Gothic Book"/>
            </a:endParaRPr>
          </a:p>
          <a:p>
            <a:pPr marL="344170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social skills &amp; social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cognition</a:t>
            </a:r>
            <a:endParaRPr sz="1600">
              <a:latin typeface="Franklin Gothic Book"/>
              <a:cs typeface="Franklin Gothic Book"/>
            </a:endParaRPr>
          </a:p>
          <a:p>
            <a:pPr marL="480695" marR="727075" indent="-136525">
              <a:lnSpc>
                <a:spcPct val="100000"/>
              </a:lnSpc>
              <a:spcBef>
                <a:spcPts val="900"/>
              </a:spcBef>
            </a:pPr>
            <a:r>
              <a:rPr sz="125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5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Provides </a:t>
            </a:r>
            <a:r>
              <a:rPr sz="165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foundation </a:t>
            </a:r>
            <a:r>
              <a:rPr sz="165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6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literacy </a:t>
            </a:r>
            <a:r>
              <a:rPr sz="165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</a:t>
            </a:r>
            <a:r>
              <a:rPr sz="16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 </a:t>
            </a:r>
            <a:r>
              <a:rPr sz="16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 both becomes increasingly </a:t>
            </a:r>
            <a:r>
              <a:rPr sz="16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interrelated</a:t>
            </a:r>
            <a:endParaRPr sz="1650">
              <a:latin typeface="Franklin Gothic Book"/>
              <a:cs typeface="Franklin Gothic Book"/>
            </a:endParaRPr>
          </a:p>
          <a:p>
            <a:pPr marL="480695" marR="741045" indent="-136525">
              <a:lnSpc>
                <a:spcPct val="100000"/>
              </a:lnSpc>
              <a:spcBef>
                <a:spcPts val="9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Key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predictor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achievement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social-emotional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outcomes;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links with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adolescent and adult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mental</a:t>
            </a:r>
            <a:r>
              <a:rPr sz="1600" spc="-8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health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1420"/>
              </a:spcBef>
              <a:tabLst>
                <a:tab pos="2760345" algn="l"/>
              </a:tabLst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Sociocultural</a:t>
            </a:r>
            <a:r>
              <a:rPr sz="20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Theory	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(Vygotsky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&amp;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Bruner)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494665">
              <a:lnSpc>
                <a:spcPct val="100000"/>
              </a:lnSpc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 social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phenomenon.</a:t>
            </a:r>
            <a:endParaRPr sz="16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want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communicate with</a:t>
            </a:r>
            <a:r>
              <a:rPr sz="16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others.</a:t>
            </a:r>
            <a:endParaRPr sz="1600">
              <a:latin typeface="Franklin Gothic Book"/>
              <a:cs typeface="Franklin Gothic Book"/>
            </a:endParaRPr>
          </a:p>
          <a:p>
            <a:pPr marL="631190" marR="1696085" indent="-136525">
              <a:lnSpc>
                <a:spcPct val="100000"/>
              </a:lnSpc>
              <a:spcBef>
                <a:spcPts val="6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 between people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varying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levels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expertise (zone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proximal</a:t>
            </a:r>
            <a:r>
              <a:rPr sz="1600" spc="-4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development)</a:t>
            </a:r>
            <a:endParaRPr sz="1600">
              <a:latin typeface="Franklin Gothic Book"/>
              <a:cs typeface="Franklin Gothic Book"/>
            </a:endParaRPr>
          </a:p>
          <a:p>
            <a:pPr marL="631190" marR="1758950" indent="-136525">
              <a:lnSpc>
                <a:spcPct val="100000"/>
              </a:lnSpc>
              <a:spcBef>
                <a:spcPts val="6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Children’s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social-cognitive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abilities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mediate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acquisition.</a:t>
            </a:r>
            <a:endParaRPr sz="16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Focus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=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Communicative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3</a:t>
            </a:fld>
            <a:endParaRPr spc="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How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Language</a:t>
            </a:r>
            <a:r>
              <a:rPr sz="2000" spc="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Learned?</a:t>
            </a:r>
            <a:endParaRPr sz="2000">
              <a:latin typeface="Franklin Gothic Book"/>
              <a:cs typeface="Franklin Gothic Book"/>
            </a:endParaRPr>
          </a:p>
          <a:p>
            <a:pPr marL="667385" marR="1059815" indent="-136525">
              <a:lnSpc>
                <a:spcPts val="1730"/>
              </a:lnSpc>
              <a:spcBef>
                <a:spcPts val="1580"/>
              </a:spcBef>
            </a:pPr>
            <a:r>
              <a:rPr sz="16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Adults </a:t>
            </a:r>
            <a:r>
              <a:rPr sz="16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do </a:t>
            </a:r>
            <a:r>
              <a:rPr sz="16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not </a:t>
            </a:r>
            <a:r>
              <a:rPr sz="1600" i="1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attempt </a:t>
            </a:r>
            <a:r>
              <a:rPr sz="1600" i="1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6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“teach” language </a:t>
            </a:r>
            <a:r>
              <a:rPr sz="16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directly </a:t>
            </a:r>
            <a:r>
              <a:rPr sz="1600" i="1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to  </a:t>
            </a:r>
            <a:r>
              <a:rPr sz="16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typically </a:t>
            </a:r>
            <a:r>
              <a:rPr sz="1600" i="1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developing</a:t>
            </a:r>
            <a:r>
              <a:rPr sz="1600" i="1" spc="-4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</a:pPr>
            <a:r>
              <a:rPr sz="14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However,</a:t>
            </a:r>
            <a:r>
              <a:rPr sz="14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they</a:t>
            </a:r>
            <a:endParaRPr sz="1400">
              <a:latin typeface="Franklin Gothic Book"/>
              <a:cs typeface="Franklin Gothic Book"/>
            </a:endParaRPr>
          </a:p>
          <a:p>
            <a:pPr marL="667385" marR="1135380" indent="-136525">
              <a:lnSpc>
                <a:spcPts val="1510"/>
              </a:lnSpc>
              <a:spcBef>
                <a:spcPts val="325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 input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that is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adapted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child’s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level 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of attention and</a:t>
            </a:r>
            <a:r>
              <a:rPr sz="14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comprehension</a:t>
            </a:r>
            <a:endParaRPr sz="1400">
              <a:latin typeface="Franklin Gothic Book"/>
              <a:cs typeface="Franklin Gothic Book"/>
            </a:endParaRPr>
          </a:p>
          <a:p>
            <a:pPr marL="667385" marR="1111250" indent="-136525">
              <a:lnSpc>
                <a:spcPts val="1510"/>
              </a:lnSpc>
              <a:spcBef>
                <a:spcPts val="305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reinforce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attempts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a </a:t>
            </a:r>
            <a:r>
              <a:rPr sz="1400" spc="-25" dirty="0">
                <a:solidFill>
                  <a:srgbClr val="002060"/>
                </a:solidFill>
                <a:latin typeface="Franklin Gothic Book"/>
                <a:cs typeface="Franklin Gothic Book"/>
              </a:rPr>
              <a:t>way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that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makes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it more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likely 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child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</a:t>
            </a:r>
            <a:r>
              <a:rPr sz="1400" spc="3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more</a:t>
            </a:r>
            <a:endParaRPr sz="1400">
              <a:latin typeface="Franklin Gothic Book"/>
              <a:cs typeface="Franklin Gothic Book"/>
            </a:endParaRPr>
          </a:p>
          <a:p>
            <a:pPr marL="530860">
              <a:lnSpc>
                <a:spcPct val="100000"/>
              </a:lnSpc>
              <a:spcBef>
                <a:spcPts val="110"/>
              </a:spcBef>
            </a:pPr>
            <a:r>
              <a:rPr sz="105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repetitions and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expansions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of child</a:t>
            </a:r>
            <a:r>
              <a:rPr sz="1400" spc="-6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utterances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08279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639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Interactionist</a:t>
            </a:r>
            <a:r>
              <a:rPr sz="200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Perspective</a:t>
            </a:r>
            <a:endParaRPr sz="2000">
              <a:latin typeface="Franklin Gothic Book"/>
              <a:cs typeface="Franklin Gothic Book"/>
            </a:endParaRPr>
          </a:p>
          <a:p>
            <a:pPr marL="422275">
              <a:lnSpc>
                <a:spcPct val="100000"/>
              </a:lnSpc>
              <a:spcBef>
                <a:spcPts val="1295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child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an </a:t>
            </a:r>
            <a:r>
              <a:rPr sz="13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active</a:t>
            </a:r>
            <a:r>
              <a:rPr sz="1300" i="1" spc="-114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learner</a:t>
            </a:r>
            <a:endParaRPr sz="1300">
              <a:latin typeface="Franklin Gothic Book"/>
              <a:cs typeface="Franklin Gothic Book"/>
            </a:endParaRPr>
          </a:p>
          <a:p>
            <a:pPr marL="422275">
              <a:lnSpc>
                <a:spcPct val="100000"/>
              </a:lnSpc>
              <a:spcBef>
                <a:spcPts val="585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child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</a:t>
            </a:r>
            <a:r>
              <a:rPr sz="13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predisposed </a:t>
            </a:r>
            <a:r>
              <a:rPr sz="13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r>
              <a:rPr sz="1300" spc="-12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language</a:t>
            </a:r>
            <a:endParaRPr sz="1300">
              <a:latin typeface="Franklin Gothic Book"/>
              <a:cs typeface="Franklin Gothic Book"/>
            </a:endParaRPr>
          </a:p>
          <a:p>
            <a:pPr marL="422275">
              <a:lnSpc>
                <a:spcPct val="100000"/>
              </a:lnSpc>
              <a:spcBef>
                <a:spcPts val="59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thinking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</a:t>
            </a:r>
            <a:r>
              <a:rPr sz="13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talking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both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enable the child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 make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sense of her</a:t>
            </a:r>
            <a:r>
              <a:rPr sz="1300" spc="-16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world</a:t>
            </a:r>
            <a:endParaRPr sz="1300">
              <a:latin typeface="Franklin Gothic Book"/>
              <a:cs typeface="Franklin Gothic Book"/>
            </a:endParaRPr>
          </a:p>
          <a:p>
            <a:pPr marL="558800" marR="679450" indent="-136525">
              <a:lnSpc>
                <a:spcPct val="80000"/>
              </a:lnSpc>
              <a:spcBef>
                <a:spcPts val="9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observation and </a:t>
            </a:r>
            <a:r>
              <a:rPr sz="1300" i="1" dirty="0">
                <a:solidFill>
                  <a:srgbClr val="002060"/>
                </a:solidFill>
                <a:latin typeface="Franklin Gothic Book"/>
                <a:cs typeface="Franklin Gothic Book"/>
              </a:rPr>
              <a:t>social </a:t>
            </a:r>
            <a:r>
              <a:rPr sz="13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enable the child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construct social  meaning</a:t>
            </a:r>
            <a:endParaRPr sz="1300">
              <a:latin typeface="Franklin Gothic Book"/>
              <a:cs typeface="Franklin Gothic Book"/>
            </a:endParaRPr>
          </a:p>
          <a:p>
            <a:pPr marL="558800" marR="257810" indent="-136525">
              <a:lnSpc>
                <a:spcPct val="80000"/>
              </a:lnSpc>
              <a:spcBef>
                <a:spcPts val="9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3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exposes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child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different purposes and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contexts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 language</a:t>
            </a:r>
            <a:endParaRPr sz="1300">
              <a:latin typeface="Franklin Gothic Book"/>
              <a:cs typeface="Franklin Gothic Book"/>
            </a:endParaRPr>
          </a:p>
          <a:p>
            <a:pPr marL="558800" marR="483234" indent="-136525">
              <a:lnSpc>
                <a:spcPct val="80000"/>
              </a:lnSpc>
              <a:spcBef>
                <a:spcPts val="9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Research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demonstrates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that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it is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human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 between young 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and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other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people that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advances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their learning and</a:t>
            </a:r>
            <a:r>
              <a:rPr sz="1300" spc="-9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</a:t>
            </a:r>
            <a:endParaRPr sz="1300">
              <a:latin typeface="Franklin Gothic Book"/>
              <a:cs typeface="Franklin Gothic Book"/>
            </a:endParaRPr>
          </a:p>
          <a:p>
            <a:pPr marL="559435">
              <a:lnSpc>
                <a:spcPct val="100000"/>
              </a:lnSpc>
              <a:spcBef>
                <a:spcPts val="620"/>
              </a:spcBef>
            </a:pPr>
            <a:r>
              <a:rPr sz="1000" u="sng" spc="-5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Patricia </a:t>
            </a:r>
            <a:r>
              <a:rPr sz="1000" u="sng" spc="-15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Kuhl </a:t>
            </a:r>
            <a:r>
              <a:rPr sz="1000" u="sng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- </a:t>
            </a:r>
            <a:r>
              <a:rPr sz="1000" u="sng" spc="-5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Llinguistic Genius </a:t>
            </a:r>
            <a:r>
              <a:rPr sz="1000" u="sng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of</a:t>
            </a:r>
            <a:r>
              <a:rPr sz="1000" u="sng" spc="40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latin typeface="Franklin Gothic Book"/>
                <a:cs typeface="Franklin Gothic Book"/>
              </a:rPr>
              <a:t>Babies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4</a:t>
            </a:fld>
            <a:endParaRPr spc="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995" y="1306830"/>
            <a:ext cx="6096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7401" y="2199894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4"/>
                </a:lnTo>
              </a:path>
            </a:pathLst>
          </a:custGeom>
          <a:ln w="5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410" y="2179320"/>
            <a:ext cx="906780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8908" y="1360932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53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557" y="1360932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842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995" y="1306830"/>
            <a:ext cx="6096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401" y="2199894"/>
            <a:ext cx="0" cy="657225"/>
          </a:xfrm>
          <a:custGeom>
            <a:avLst/>
            <a:gdLst/>
            <a:ahLst/>
            <a:cxnLst/>
            <a:rect l="l" t="t" r="r" b="b"/>
            <a:pathLst>
              <a:path h="657225">
                <a:moveTo>
                  <a:pt x="0" y="0"/>
                </a:moveTo>
                <a:lnTo>
                  <a:pt x="0" y="656844"/>
                </a:lnTo>
              </a:path>
            </a:pathLst>
          </a:custGeom>
          <a:ln w="5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6410" y="2179320"/>
            <a:ext cx="906780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187575" marR="896619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Adult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Interaction Supporting  </a:t>
            </a:r>
            <a:r>
              <a:rPr sz="20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Language </a:t>
            </a:r>
            <a:r>
              <a:rPr sz="20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Development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 descr="Collage of young children sitting on the floor reading books." title="Children reading books"/>
          <p:cNvSpPr/>
          <p:nvPr/>
        </p:nvSpPr>
        <p:spPr>
          <a:xfrm>
            <a:off x="1361694" y="3051810"/>
            <a:ext cx="4796789" cy="1622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0979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739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Intentionality: toddlers influencing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</a:t>
            </a:r>
            <a:r>
              <a:rPr sz="2000" spc="6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listener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595630" marR="716280" indent="-136525">
              <a:lnSpc>
                <a:spcPct val="80000"/>
              </a:lnSpc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Behaviour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regulation: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protesting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or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requesting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 object  or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action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595630" marR="1215390" indent="-136525">
              <a:lnSpc>
                <a:spcPct val="80000"/>
              </a:lnSpc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Social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interaction: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drawing attention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self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purpose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</a:t>
            </a:r>
            <a:r>
              <a:rPr sz="16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interacting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595630" marR="956944" indent="-136525">
              <a:lnSpc>
                <a:spcPct val="80000"/>
              </a:lnSpc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Joint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attention: getting another’s attention in order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comment on objects and</a:t>
            </a:r>
            <a:r>
              <a:rPr sz="1600" spc="-3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events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459105">
              <a:lnSpc>
                <a:spcPct val="100000"/>
              </a:lnSpc>
            </a:pPr>
            <a:r>
              <a:rPr sz="800" spc="-10" dirty="0">
                <a:solidFill>
                  <a:srgbClr val="373D54"/>
                </a:solidFill>
                <a:latin typeface="Franklin Gothic Book"/>
                <a:cs typeface="Franklin Gothic Book"/>
              </a:rPr>
              <a:t>Bruner </a:t>
            </a:r>
            <a:r>
              <a:rPr sz="800" spc="-25" dirty="0">
                <a:solidFill>
                  <a:srgbClr val="373D54"/>
                </a:solidFill>
                <a:latin typeface="Franklin Gothic Book"/>
                <a:cs typeface="Franklin Gothic Book"/>
              </a:rPr>
              <a:t>1977 </a:t>
            </a:r>
            <a:r>
              <a:rPr sz="800" spc="-5" dirty="0">
                <a:solidFill>
                  <a:srgbClr val="373D54"/>
                </a:solidFill>
                <a:latin typeface="Franklin Gothic Book"/>
                <a:cs typeface="Franklin Gothic Book"/>
              </a:rPr>
              <a:t>&amp; </a:t>
            </a:r>
            <a:r>
              <a:rPr sz="800" spc="-10" dirty="0">
                <a:solidFill>
                  <a:srgbClr val="373D54"/>
                </a:solidFill>
                <a:latin typeface="Franklin Gothic Book"/>
                <a:cs typeface="Franklin Gothic Book"/>
              </a:rPr>
              <a:t>1983; Prizant </a:t>
            </a:r>
            <a:r>
              <a:rPr sz="800" spc="-5" dirty="0">
                <a:solidFill>
                  <a:srgbClr val="373D54"/>
                </a:solidFill>
                <a:latin typeface="Franklin Gothic Book"/>
                <a:cs typeface="Franklin Gothic Book"/>
              </a:rPr>
              <a:t>&amp; </a:t>
            </a:r>
            <a:r>
              <a:rPr sz="800" spc="-10" dirty="0">
                <a:solidFill>
                  <a:srgbClr val="373D54"/>
                </a:solidFill>
                <a:latin typeface="Franklin Gothic Book"/>
                <a:cs typeface="Franklin Gothic Book"/>
              </a:rPr>
              <a:t>Wetherby</a:t>
            </a:r>
            <a:r>
              <a:rPr sz="800" spc="65" dirty="0">
                <a:solidFill>
                  <a:srgbClr val="373D54"/>
                </a:solidFill>
                <a:latin typeface="Franklin Gothic Book"/>
                <a:cs typeface="Franklin Gothic Book"/>
              </a:rPr>
              <a:t> </a:t>
            </a:r>
            <a:r>
              <a:rPr sz="800" spc="-10" dirty="0">
                <a:solidFill>
                  <a:srgbClr val="373D54"/>
                </a:solidFill>
                <a:latin typeface="Franklin Gothic Book"/>
                <a:cs typeface="Franklin Gothic Book"/>
              </a:rPr>
              <a:t>2003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5</a:t>
            </a:fld>
            <a:endParaRPr spc="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810"/>
              </a:spcBef>
            </a:pP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Fundamental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Elements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of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</a:t>
            </a:r>
            <a:r>
              <a:rPr sz="2000" spc="9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Development:</a:t>
            </a:r>
            <a:endParaRPr sz="2000">
              <a:latin typeface="Franklin Gothic Book"/>
              <a:cs typeface="Franklin Gothic Book"/>
            </a:endParaRPr>
          </a:p>
          <a:p>
            <a:pPr marL="644525" marR="909319" indent="-257810">
              <a:lnSpc>
                <a:spcPct val="100000"/>
              </a:lnSpc>
              <a:spcBef>
                <a:spcPts val="865"/>
              </a:spcBef>
              <a:buClr>
                <a:srgbClr val="717BA3"/>
              </a:buClr>
              <a:buSzPct val="75000"/>
              <a:buAutoNum type="arabicPeriod"/>
              <a:tabLst>
                <a:tab pos="645160" algn="l"/>
              </a:tabLst>
            </a:pP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quantity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the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 children hear at home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 childhood</a:t>
            </a:r>
            <a:r>
              <a:rPr sz="1600" spc="-3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settings.</a:t>
            </a:r>
            <a:endParaRPr sz="1600">
              <a:latin typeface="Franklin Gothic Book"/>
              <a:cs typeface="Franklin Gothic Book"/>
            </a:endParaRPr>
          </a:p>
          <a:p>
            <a:pPr marL="644525" indent="-257810">
              <a:lnSpc>
                <a:spcPct val="100000"/>
              </a:lnSpc>
              <a:spcBef>
                <a:spcPts val="600"/>
              </a:spcBef>
              <a:buClr>
                <a:srgbClr val="717BA3"/>
              </a:buClr>
              <a:buSzPct val="75000"/>
              <a:buAutoNum type="arabicPeriod"/>
              <a:tabLst>
                <a:tab pos="645160" algn="l"/>
              </a:tabLst>
            </a:pP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i="1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sophistication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the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words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are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exposed</a:t>
            </a:r>
            <a:r>
              <a:rPr sz="1600" spc="-5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</a:t>
            </a:r>
            <a:endParaRPr sz="1600">
              <a:latin typeface="Franklin Gothic Book"/>
              <a:cs typeface="Franklin Gothic Book"/>
            </a:endParaRPr>
          </a:p>
          <a:p>
            <a:pPr marL="523875">
              <a:lnSpc>
                <a:spcPct val="100000"/>
              </a:lnSpc>
              <a:spcBef>
                <a:spcPts val="555"/>
              </a:spcBef>
            </a:pPr>
            <a:r>
              <a:rPr sz="110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10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Less </a:t>
            </a:r>
            <a:r>
              <a:rPr sz="145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frequent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or rare </a:t>
            </a:r>
            <a:r>
              <a:rPr sz="1450" spc="-10" dirty="0">
                <a:solidFill>
                  <a:srgbClr val="464653"/>
                </a:solidFill>
                <a:latin typeface="Franklin Gothic Book"/>
                <a:cs typeface="Franklin Gothic Book"/>
              </a:rPr>
              <a:t>words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add </a:t>
            </a:r>
            <a:r>
              <a:rPr sz="1450" spc="-15" dirty="0">
                <a:solidFill>
                  <a:srgbClr val="464653"/>
                </a:solidFill>
                <a:latin typeface="Franklin Gothic Book"/>
                <a:cs typeface="Franklin Gothic Book"/>
              </a:rPr>
              <a:t>to</a:t>
            </a:r>
            <a:r>
              <a:rPr sz="1450" spc="-200" dirty="0">
                <a:solidFill>
                  <a:srgbClr val="464653"/>
                </a:solidFill>
                <a:latin typeface="Franklin Gothic Book"/>
                <a:cs typeface="Franklin Gothic Book"/>
              </a:rPr>
              <a:t>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vocabulary</a:t>
            </a:r>
            <a:endParaRPr sz="1450">
              <a:latin typeface="Franklin Gothic Book"/>
              <a:cs typeface="Franklin Gothic Book"/>
            </a:endParaRPr>
          </a:p>
          <a:p>
            <a:pPr marL="644525" marR="1284605" indent="-257810">
              <a:lnSpc>
                <a:spcPct val="100000"/>
              </a:lnSpc>
              <a:spcBef>
                <a:spcPts val="590"/>
              </a:spcBef>
              <a:buClr>
                <a:srgbClr val="717BA3"/>
              </a:buClr>
              <a:buSzPct val="75000"/>
              <a:buAutoNum type="arabicPeriod" startAt="3"/>
              <a:tabLst>
                <a:tab pos="645160" algn="l"/>
              </a:tabLst>
            </a:pP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The conversational </a:t>
            </a:r>
            <a:r>
              <a:rPr sz="1600" i="1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support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provided by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adults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communication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interactions.</a:t>
            </a:r>
            <a:endParaRPr sz="1600">
              <a:latin typeface="Franklin Gothic Book"/>
              <a:cs typeface="Franklin Gothic Book"/>
            </a:endParaRPr>
          </a:p>
          <a:p>
            <a:pPr marL="523875">
              <a:lnSpc>
                <a:spcPct val="100000"/>
              </a:lnSpc>
              <a:spcBef>
                <a:spcPts val="560"/>
              </a:spcBef>
            </a:pPr>
            <a:r>
              <a:rPr sz="110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10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Extend conversations;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sustain turns on a</a:t>
            </a:r>
            <a:r>
              <a:rPr sz="1450" spc="-185" dirty="0">
                <a:solidFill>
                  <a:srgbClr val="464653"/>
                </a:solidFill>
                <a:latin typeface="Franklin Gothic Book"/>
                <a:cs typeface="Franklin Gothic Book"/>
              </a:rPr>
              <a:t> </a:t>
            </a:r>
            <a:r>
              <a:rPr sz="1450" spc="-10" dirty="0">
                <a:solidFill>
                  <a:srgbClr val="464653"/>
                </a:solidFill>
                <a:latin typeface="Franklin Gothic Book"/>
                <a:cs typeface="Franklin Gothic Book"/>
              </a:rPr>
              <a:t>topic</a:t>
            </a:r>
            <a:endParaRPr sz="1450">
              <a:latin typeface="Franklin Gothic Book"/>
              <a:cs typeface="Franklin Gothic Book"/>
            </a:endParaRPr>
          </a:p>
          <a:p>
            <a:pPr marL="523875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10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45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Add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vocabulary &amp; </a:t>
            </a:r>
            <a:r>
              <a:rPr sz="145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grammar </a:t>
            </a:r>
            <a:r>
              <a:rPr sz="1450" spc="-15" dirty="0">
                <a:solidFill>
                  <a:srgbClr val="464653"/>
                </a:solidFill>
                <a:latin typeface="Franklin Gothic Book"/>
                <a:cs typeface="Franklin Gothic Book"/>
              </a:rPr>
              <a:t>to </a:t>
            </a:r>
            <a:r>
              <a:rPr sz="1450" spc="-5" dirty="0">
                <a:solidFill>
                  <a:srgbClr val="464653"/>
                </a:solidFill>
                <a:latin typeface="Franklin Gothic Book"/>
                <a:cs typeface="Franklin Gothic Book"/>
              </a:rPr>
              <a:t>what </a:t>
            </a:r>
            <a:r>
              <a:rPr sz="1450" dirty="0">
                <a:solidFill>
                  <a:srgbClr val="464653"/>
                </a:solidFill>
                <a:latin typeface="Franklin Gothic Book"/>
                <a:cs typeface="Franklin Gothic Book"/>
              </a:rPr>
              <a:t>children</a:t>
            </a:r>
            <a:r>
              <a:rPr sz="1450" spc="-210" dirty="0">
                <a:solidFill>
                  <a:srgbClr val="464653"/>
                </a:solidFill>
                <a:latin typeface="Franklin Gothic Book"/>
                <a:cs typeface="Franklin Gothic Book"/>
              </a:rPr>
              <a:t> </a:t>
            </a:r>
            <a:r>
              <a:rPr sz="1450" spc="-10" dirty="0">
                <a:solidFill>
                  <a:srgbClr val="464653"/>
                </a:solidFill>
                <a:latin typeface="Franklin Gothic Book"/>
                <a:cs typeface="Franklin Gothic Book"/>
              </a:rPr>
              <a:t>say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7071" y="6306562"/>
            <a:ext cx="12661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Weizman </a:t>
            </a:r>
            <a:r>
              <a:rPr sz="1000" dirty="0">
                <a:solidFill>
                  <a:srgbClr val="002060"/>
                </a:solidFill>
                <a:latin typeface="Franklin Gothic Book"/>
                <a:cs typeface="Franklin Gothic Book"/>
              </a:rPr>
              <a:t>&amp; </a:t>
            </a:r>
            <a:r>
              <a:rPr sz="1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Snow</a:t>
            </a:r>
            <a:r>
              <a:rPr sz="1000" spc="-5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2001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516" y="6047469"/>
            <a:ext cx="4394200" cy="141795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Use of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Sophisticated</a:t>
            </a:r>
            <a:r>
              <a:rPr sz="2000" spc="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</a:t>
            </a:r>
            <a:endParaRPr sz="2000">
              <a:latin typeface="Franklin Gothic Book"/>
              <a:cs typeface="Franklin Gothic Book"/>
            </a:endParaRPr>
          </a:p>
          <a:p>
            <a:pPr marL="78740">
              <a:lnSpc>
                <a:spcPct val="100000"/>
              </a:lnSpc>
              <a:spcBef>
                <a:spcPts val="685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Over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1 million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words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</a:t>
            </a:r>
            <a:r>
              <a:rPr sz="1300" spc="-10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English</a:t>
            </a:r>
            <a:endParaRPr sz="1300">
              <a:latin typeface="Franklin Gothic Book"/>
              <a:cs typeface="Franklin Gothic Book"/>
            </a:endParaRPr>
          </a:p>
          <a:p>
            <a:pPr marL="7874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Average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 size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20,000</a:t>
            </a:r>
            <a:r>
              <a:rPr sz="1300" spc="-1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words</a:t>
            </a:r>
            <a:endParaRPr sz="1300">
              <a:latin typeface="Franklin Gothic Book"/>
              <a:cs typeface="Franklin Gothic Book"/>
            </a:endParaRPr>
          </a:p>
          <a:p>
            <a:pPr marL="215265" marR="5080" indent="-136525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Low-frequency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 = abstract, semantically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complex,  sophisticated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9763" y="7677287"/>
            <a:ext cx="4588510" cy="1138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Conversations: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mother-child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(3-5</a:t>
            </a:r>
            <a:r>
              <a:rPr sz="1300" spc="-9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yrs)</a:t>
            </a:r>
            <a:endParaRPr sz="1300">
              <a:latin typeface="Franklin Gothic Book"/>
              <a:cs typeface="Franklin Gothic Book"/>
            </a:endParaRPr>
          </a:p>
          <a:p>
            <a:pPr marL="137160">
              <a:lnSpc>
                <a:spcPct val="100000"/>
              </a:lnSpc>
              <a:spcBef>
                <a:spcPts val="254"/>
              </a:spcBef>
            </a:pPr>
            <a:r>
              <a:rPr sz="850" spc="5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850" spc="5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total </a:t>
            </a:r>
            <a:r>
              <a:rPr sz="1150" dirty="0">
                <a:solidFill>
                  <a:srgbClr val="002060"/>
                </a:solidFill>
                <a:latin typeface="Franklin Gothic Book"/>
                <a:cs typeface="Franklin Gothic Book"/>
              </a:rPr>
              <a:t>different </a:t>
            </a:r>
            <a:r>
              <a:rPr sz="11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words </a:t>
            </a:r>
            <a:r>
              <a:rPr sz="1150" spc="-30" dirty="0">
                <a:solidFill>
                  <a:srgbClr val="002060"/>
                </a:solidFill>
                <a:latin typeface="Franklin Gothic Book"/>
                <a:cs typeface="Franklin Gothic Book"/>
              </a:rPr>
              <a:t>2,871 </a:t>
            </a:r>
            <a:r>
              <a:rPr sz="11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(900-5779); </a:t>
            </a:r>
            <a:r>
              <a:rPr sz="11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sophisticated </a:t>
            </a:r>
            <a:r>
              <a:rPr sz="115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words </a:t>
            </a:r>
            <a:r>
              <a:rPr sz="11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23</a:t>
            </a:r>
            <a:r>
              <a:rPr sz="1150" spc="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15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(1-78)</a:t>
            </a:r>
            <a:endParaRPr sz="1150">
              <a:latin typeface="Franklin Gothic Book"/>
              <a:cs typeface="Franklin Gothic Book"/>
            </a:endParaRPr>
          </a:p>
          <a:p>
            <a:pPr marL="135890" marR="180975" indent="-136525">
              <a:lnSpc>
                <a:spcPct val="100000"/>
              </a:lnSpc>
              <a:spcBef>
                <a:spcPts val="295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99%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of vocabulary used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with young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children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from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3000 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most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frequently</a:t>
            </a:r>
            <a:r>
              <a:rPr sz="1300" spc="-4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used</a:t>
            </a: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↑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quantity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is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related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↓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variability in</a:t>
            </a:r>
            <a:r>
              <a:rPr sz="1300" spc="-10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vocabulary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6091" y="59626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6</a:t>
            </a:fld>
            <a:endParaRPr spc="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5"/>
              </a:spcBef>
            </a:pPr>
            <a:r>
              <a:rPr sz="1800" u="sng" spc="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Franklin Gothic Book"/>
                <a:cs typeface="Franklin Gothic Book"/>
              </a:rPr>
              <a:t>Every</a:t>
            </a:r>
            <a:r>
              <a:rPr sz="18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day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with </a:t>
            </a:r>
            <a:r>
              <a:rPr sz="1800" u="sng" spc="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Franklin Gothic Book"/>
                <a:cs typeface="Franklin Gothic Book"/>
              </a:rPr>
              <a:t>Every</a:t>
            </a:r>
            <a:r>
              <a:rPr sz="18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 </a:t>
            </a:r>
            <a:r>
              <a:rPr sz="18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</a:t>
            </a:r>
            <a:r>
              <a:rPr sz="1800" u="sng" spc="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Franklin Gothic Book"/>
                <a:cs typeface="Franklin Gothic Book"/>
              </a:rPr>
              <a:t>Every</a:t>
            </a:r>
            <a:r>
              <a:rPr sz="18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situation Language </a:t>
            </a:r>
            <a:r>
              <a:rPr sz="18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is</a:t>
            </a:r>
            <a:r>
              <a:rPr sz="1800" spc="-1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02060"/>
                </a:solidFill>
                <a:latin typeface="Franklin Gothic Book"/>
                <a:cs typeface="Franklin Gothic Book"/>
              </a:rPr>
              <a:t>used</a:t>
            </a:r>
            <a:endParaRPr sz="18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1595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Conversation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during caregiving</a:t>
            </a:r>
            <a:r>
              <a:rPr sz="1300" spc="-1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activities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Sharing</a:t>
            </a:r>
            <a:r>
              <a:rPr sz="1300" spc="-9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books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155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Storytelling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Songs &amp;</a:t>
            </a:r>
            <a:r>
              <a:rPr sz="1300" spc="-10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rhymes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Discussions &amp;</a:t>
            </a:r>
            <a:r>
              <a:rPr sz="1300" spc="-9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Investigations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Dramatic</a:t>
            </a:r>
            <a:r>
              <a:rPr sz="1300" spc="-8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Play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-1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Instructions &amp;</a:t>
            </a:r>
            <a:r>
              <a:rPr sz="1300" spc="-9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Requests</a:t>
            </a:r>
            <a:endParaRPr sz="1300">
              <a:latin typeface="Franklin Gothic Book"/>
              <a:cs typeface="Franklin Gothic Book"/>
            </a:endParaRPr>
          </a:p>
          <a:p>
            <a:pPr marL="49466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000" spc="155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Franklin Gothic Book"/>
                <a:cs typeface="Franklin Gothic Book"/>
              </a:rPr>
              <a:t>Questions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7" name="object 7" descr="Collage of early learning educators helping young children eat lunch and play with toys/read books/" title="Early learning educators with infants"/>
          <p:cNvSpPr/>
          <p:nvPr/>
        </p:nvSpPr>
        <p:spPr>
          <a:xfrm>
            <a:off x="3377184" y="3388614"/>
            <a:ext cx="3400806" cy="1343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1810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Changing Children’s </a:t>
            </a: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Developmental</a:t>
            </a:r>
            <a:r>
              <a:rPr sz="2000" spc="5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Outcomes</a:t>
            </a:r>
            <a:endParaRPr sz="2000">
              <a:latin typeface="Franklin Gothic Book"/>
              <a:cs typeface="Franklin Gothic Book"/>
            </a:endParaRPr>
          </a:p>
          <a:p>
            <a:pPr marL="482600" marR="291465" indent="-136525">
              <a:lnSpc>
                <a:spcPct val="100000"/>
              </a:lnSpc>
              <a:spcBef>
                <a:spcPts val="675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Increasingly learning and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development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are seen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to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be strongly 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affected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by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relatively small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shifts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in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the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learning</a:t>
            </a:r>
            <a:r>
              <a:rPr sz="1600" spc="5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</a:t>
            </a:r>
            <a:endParaRPr sz="1600">
              <a:latin typeface="Franklin Gothic Book"/>
              <a:cs typeface="Franklin Gothic Book"/>
            </a:endParaRPr>
          </a:p>
          <a:p>
            <a:pPr marR="459105" algn="ctr">
              <a:lnSpc>
                <a:spcPct val="100000"/>
              </a:lnSpc>
              <a:spcBef>
                <a:spcPts val="500"/>
              </a:spcBef>
            </a:pPr>
            <a:r>
              <a:rPr sz="12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for </a:t>
            </a:r>
            <a:r>
              <a:rPr sz="12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example, conversational exchange </a:t>
            </a:r>
            <a:r>
              <a:rPr sz="1200" dirty="0">
                <a:solidFill>
                  <a:srgbClr val="002060"/>
                </a:solidFill>
                <a:latin typeface="Franklin Gothic Book"/>
                <a:cs typeface="Franklin Gothic Book"/>
              </a:rPr>
              <a:t>or </a:t>
            </a:r>
            <a:r>
              <a:rPr sz="12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caregiver</a:t>
            </a:r>
            <a:r>
              <a:rPr sz="12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200" dirty="0">
                <a:solidFill>
                  <a:srgbClr val="002060"/>
                </a:solidFill>
                <a:latin typeface="Franklin Gothic Book"/>
                <a:cs typeface="Franklin Gothic Book"/>
              </a:rPr>
              <a:t>responsivity</a:t>
            </a:r>
            <a:endParaRPr sz="1200">
              <a:latin typeface="Franklin Gothic Book"/>
              <a:cs typeface="Franklin Gothic Book"/>
            </a:endParaRPr>
          </a:p>
          <a:p>
            <a:pPr marL="346075">
              <a:lnSpc>
                <a:spcPct val="100000"/>
              </a:lnSpc>
              <a:spcBef>
                <a:spcPts val="34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Demonstrated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by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Home Learning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Environment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Programs:</a:t>
            </a:r>
            <a:endParaRPr sz="1600">
              <a:latin typeface="Franklin Gothic Book"/>
              <a:cs typeface="Franklin Gothic Book"/>
            </a:endParaRPr>
          </a:p>
          <a:p>
            <a:pPr marL="483234">
              <a:lnSpc>
                <a:spcPct val="100000"/>
              </a:lnSpc>
              <a:spcBef>
                <a:spcPts val="254"/>
              </a:spcBef>
            </a:pPr>
            <a:r>
              <a:rPr sz="1050" spc="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9FB8C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Nurse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Home Visiting</a:t>
            </a:r>
            <a:r>
              <a:rPr sz="1400" spc="-114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Programs</a:t>
            </a:r>
            <a:endParaRPr sz="1400">
              <a:latin typeface="Franklin Gothic Book"/>
              <a:cs typeface="Franklin Gothic Book"/>
            </a:endParaRPr>
          </a:p>
          <a:p>
            <a:pPr marL="346075">
              <a:lnSpc>
                <a:spcPct val="100000"/>
              </a:lnSpc>
              <a:spcBef>
                <a:spcPts val="29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Demonstrated </a:t>
            </a:r>
            <a:r>
              <a:rPr sz="16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by 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Childhood Model</a:t>
            </a:r>
            <a:r>
              <a:rPr sz="160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Programs:</a:t>
            </a:r>
            <a:endParaRPr sz="1600">
              <a:latin typeface="Franklin Gothic Book"/>
              <a:cs typeface="Franklin Gothic Book"/>
            </a:endParaRPr>
          </a:p>
          <a:p>
            <a:pPr marL="483234">
              <a:lnSpc>
                <a:spcPct val="100000"/>
              </a:lnSpc>
              <a:spcBef>
                <a:spcPts val="260"/>
              </a:spcBef>
            </a:pPr>
            <a:r>
              <a:rPr sz="1050" spc="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9FB8CD"/>
                </a:solidFill>
                <a:latin typeface="Times New Roman"/>
                <a:cs typeface="Times New Roman"/>
              </a:rPr>
              <a:t> 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Carolina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Abecedarian</a:t>
            </a:r>
            <a:r>
              <a:rPr sz="1400" spc="-16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Project</a:t>
            </a:r>
            <a:endParaRPr sz="1400">
              <a:latin typeface="Franklin Gothic Book"/>
              <a:cs typeface="Franklin Gothic Book"/>
            </a:endParaRPr>
          </a:p>
          <a:p>
            <a:pPr marL="483234">
              <a:lnSpc>
                <a:spcPct val="100000"/>
              </a:lnSpc>
              <a:spcBef>
                <a:spcPts val="245"/>
              </a:spcBef>
            </a:pPr>
            <a:r>
              <a:rPr sz="1050" spc="0" dirty="0">
                <a:solidFill>
                  <a:srgbClr val="9FB8CD"/>
                </a:solidFill>
                <a:latin typeface="Wingdings 3"/>
                <a:cs typeface="Wingdings 3"/>
              </a:rPr>
              <a:t></a:t>
            </a:r>
            <a:r>
              <a:rPr sz="1050" spc="0" dirty="0">
                <a:solidFill>
                  <a:srgbClr val="9FB8CD"/>
                </a:solidFill>
                <a:latin typeface="Times New Roman"/>
                <a:cs typeface="Times New Roman"/>
              </a:rPr>
              <a:t> 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High </a:t>
            </a:r>
            <a:r>
              <a:rPr sz="14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Scope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Perry St</a:t>
            </a:r>
            <a:r>
              <a:rPr sz="1400" spc="-140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Program</a:t>
            </a:r>
            <a:endParaRPr sz="1400">
              <a:latin typeface="Franklin Gothic Book"/>
              <a:cs typeface="Franklin Gothic Book"/>
            </a:endParaRPr>
          </a:p>
          <a:p>
            <a:pPr marL="346075">
              <a:lnSpc>
                <a:spcPct val="100000"/>
              </a:lnSpc>
              <a:spcBef>
                <a:spcPts val="600"/>
              </a:spcBef>
            </a:pPr>
            <a:r>
              <a:rPr sz="1200" spc="0" dirty="0">
                <a:solidFill>
                  <a:srgbClr val="717BA3"/>
                </a:solidFill>
                <a:latin typeface="Wingdings 3"/>
                <a:cs typeface="Wingdings 3"/>
              </a:rPr>
              <a:t></a:t>
            </a:r>
            <a:r>
              <a:rPr sz="1200" spc="0" dirty="0">
                <a:solidFill>
                  <a:srgbClr val="717BA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A42036"/>
                </a:solidFill>
                <a:latin typeface="Franklin Gothic Book"/>
                <a:cs typeface="Franklin Gothic Book"/>
              </a:rPr>
              <a:t>Intensity </a:t>
            </a:r>
            <a:r>
              <a:rPr sz="1600" dirty="0">
                <a:solidFill>
                  <a:srgbClr val="A42036"/>
                </a:solidFill>
                <a:latin typeface="Franklin Gothic Book"/>
                <a:cs typeface="Franklin Gothic Book"/>
              </a:rPr>
              <a:t>and</a:t>
            </a:r>
            <a:r>
              <a:rPr sz="1600" spc="-10" dirty="0">
                <a:solidFill>
                  <a:srgbClr val="A42036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A42036"/>
                </a:solidFill>
                <a:latin typeface="Franklin Gothic Book"/>
                <a:cs typeface="Franklin Gothic Book"/>
              </a:rPr>
              <a:t>Dosage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7</a:t>
            </a:fld>
            <a:endParaRPr spc="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796" y="187871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272" y="4523232"/>
            <a:ext cx="80009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885"/>
              </a:spcBef>
            </a:pP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Achievement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Gaps </a:t>
            </a:r>
            <a:r>
              <a:rPr sz="20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Start</a:t>
            </a:r>
            <a:r>
              <a:rPr sz="20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 descr="Graph looks at the number of words heard by children across different income groups and shows a 30 million word gap between welfare, working class and professional families." title="Graph - achievement gaps start early"/>
          <p:cNvSpPr/>
          <p:nvPr/>
        </p:nvSpPr>
        <p:spPr>
          <a:xfrm>
            <a:off x="1038605" y="1761744"/>
            <a:ext cx="4351782" cy="2897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091" y="5962650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810"/>
              </a:spcBef>
            </a:pPr>
            <a:r>
              <a:rPr sz="2000" spc="-15" dirty="0">
                <a:solidFill>
                  <a:srgbClr val="002060"/>
                </a:solidFill>
                <a:latin typeface="Franklin Gothic Book"/>
                <a:cs typeface="Franklin Gothic Book"/>
              </a:rPr>
              <a:t>Achievement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Gaps </a:t>
            </a:r>
            <a:r>
              <a:rPr sz="2000" spc="0" dirty="0">
                <a:solidFill>
                  <a:srgbClr val="002060"/>
                </a:solidFill>
                <a:latin typeface="Franklin Gothic Book"/>
                <a:cs typeface="Franklin Gothic Book"/>
              </a:rPr>
              <a:t>Start</a:t>
            </a:r>
            <a:r>
              <a:rPr sz="2000" spc="2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Early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R="171450" algn="r">
              <a:lnSpc>
                <a:spcPct val="100000"/>
              </a:lnSpc>
              <a:spcBef>
                <a:spcPts val="1285"/>
              </a:spcBef>
            </a:pPr>
            <a:r>
              <a:rPr sz="900" spc="0" dirty="0">
                <a:latin typeface="Franklin Gothic Book"/>
                <a:cs typeface="Franklin Gothic Book"/>
              </a:rPr>
              <a:t>Hart </a:t>
            </a:r>
            <a:r>
              <a:rPr sz="900" dirty="0">
                <a:latin typeface="Franklin Gothic Book"/>
                <a:cs typeface="Franklin Gothic Book"/>
              </a:rPr>
              <a:t>&amp; </a:t>
            </a:r>
            <a:r>
              <a:rPr sz="900" spc="-10" dirty="0">
                <a:latin typeface="Franklin Gothic Book"/>
                <a:cs typeface="Franklin Gothic Book"/>
              </a:rPr>
              <a:t>Risley</a:t>
            </a:r>
            <a:r>
              <a:rPr sz="900" spc="-65" dirty="0">
                <a:latin typeface="Franklin Gothic Book"/>
                <a:cs typeface="Franklin Gothic Book"/>
              </a:rPr>
              <a:t> </a:t>
            </a:r>
            <a:r>
              <a:rPr sz="900" spc="-10" dirty="0">
                <a:latin typeface="Franklin Gothic Book"/>
                <a:cs typeface="Franklin Gothic Book"/>
              </a:rPr>
              <a:t>1995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2" name="object 12" descr="Graph describes vocabularly and number of words and child's age in months.&#10;At 36 months, whicldren in professional families have 1116 words.&#10;Children in working class families have 749 words.&#10;Children in welfare families have 525 words." title="Graph - Achievement gaps start early"/>
          <p:cNvSpPr/>
          <p:nvPr/>
        </p:nvSpPr>
        <p:spPr>
          <a:xfrm>
            <a:off x="1034796" y="6668261"/>
            <a:ext cx="4111752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8</a:t>
            </a:fld>
            <a:endParaRPr spc="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9278" y="26149"/>
            <a:ext cx="812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25" dirty="0">
                <a:latin typeface="Calibri"/>
                <a:cs typeface="Calibri"/>
              </a:rPr>
              <a:t>23/07/2018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448360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272" y="4523232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3937" y="1986579"/>
            <a:ext cx="4286646" cy="232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3032" y="3078880"/>
            <a:ext cx="104139" cy="102616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50" b="1" spc="-5" dirty="0">
                <a:solidFill>
                  <a:srgbClr val="DDE9EC"/>
                </a:solidFill>
                <a:latin typeface="Arial"/>
                <a:cs typeface="Arial"/>
              </a:rPr>
              <a:t>Percent of children</a:t>
            </a:r>
            <a:r>
              <a:rPr sz="550" b="1" spc="-55" dirty="0">
                <a:solidFill>
                  <a:srgbClr val="DDE9EC"/>
                </a:solidFill>
                <a:latin typeface="Arial"/>
                <a:cs typeface="Arial"/>
              </a:rPr>
              <a:t> </a:t>
            </a:r>
            <a:r>
              <a:rPr sz="550" b="1" spc="-5" dirty="0">
                <a:solidFill>
                  <a:srgbClr val="DDE9EC"/>
                </a:solidFill>
                <a:latin typeface="Arial"/>
                <a:cs typeface="Arial"/>
              </a:rPr>
              <a:t>vulnerable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 descr="Graph describes that the most disadvantaged are more developmentally vulnerable on the language and cognitive development domain." title="Graph socioeconomic gradient in poor language development"/>
          <p:cNvSpPr txBox="1"/>
          <p:nvPr/>
        </p:nvSpPr>
        <p:spPr>
          <a:xfrm>
            <a:off x="736091" y="1312925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390"/>
              </a:spcBef>
            </a:pP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Absolute and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Relative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106805">
              <a:lnSpc>
                <a:spcPct val="100000"/>
              </a:lnSpc>
              <a:spcBef>
                <a:spcPts val="1590"/>
              </a:spcBef>
            </a:pPr>
            <a:r>
              <a:rPr sz="600" spc="-5" dirty="0">
                <a:latin typeface="Arial"/>
                <a:cs typeface="Arial"/>
              </a:rPr>
              <a:t>Slide from </a:t>
            </a:r>
            <a:r>
              <a:rPr sz="600" dirty="0">
                <a:latin typeface="Arial"/>
                <a:cs typeface="Arial"/>
              </a:rPr>
              <a:t>S. </a:t>
            </a:r>
            <a:r>
              <a:rPr sz="600" spc="-5" dirty="0">
                <a:latin typeface="Arial"/>
                <a:cs typeface="Arial"/>
              </a:rPr>
              <a:t>Brinkman presentation in AEDI Master Class, February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2014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0205" y="3675126"/>
            <a:ext cx="2411730" cy="132715"/>
          </a:xfrm>
          <a:custGeom>
            <a:avLst/>
            <a:gdLst/>
            <a:ahLst/>
            <a:cxnLst/>
            <a:rect l="l" t="t" r="r" b="b"/>
            <a:pathLst>
              <a:path w="2411729" h="132714">
                <a:moveTo>
                  <a:pt x="113537" y="0"/>
                </a:moveTo>
                <a:lnTo>
                  <a:pt x="106680" y="3809"/>
                </a:lnTo>
                <a:lnTo>
                  <a:pt x="0" y="66294"/>
                </a:lnTo>
                <a:lnTo>
                  <a:pt x="106680" y="128777"/>
                </a:lnTo>
                <a:lnTo>
                  <a:pt x="113537" y="132588"/>
                </a:lnTo>
                <a:lnTo>
                  <a:pt x="121919" y="130301"/>
                </a:lnTo>
                <a:lnTo>
                  <a:pt x="125730" y="123444"/>
                </a:lnTo>
                <a:lnTo>
                  <a:pt x="130301" y="116585"/>
                </a:lnTo>
                <a:lnTo>
                  <a:pt x="128016" y="108203"/>
                </a:lnTo>
                <a:lnTo>
                  <a:pt x="121157" y="104394"/>
                </a:lnTo>
                <a:lnTo>
                  <a:pt x="80714" y="80772"/>
                </a:lnTo>
                <a:lnTo>
                  <a:pt x="28193" y="80772"/>
                </a:lnTo>
                <a:lnTo>
                  <a:pt x="28193" y="52577"/>
                </a:lnTo>
                <a:lnTo>
                  <a:pt x="80092" y="52577"/>
                </a:lnTo>
                <a:lnTo>
                  <a:pt x="121157" y="28955"/>
                </a:lnTo>
                <a:lnTo>
                  <a:pt x="128016" y="25146"/>
                </a:lnTo>
                <a:lnTo>
                  <a:pt x="130301" y="16001"/>
                </a:lnTo>
                <a:lnTo>
                  <a:pt x="125730" y="9144"/>
                </a:lnTo>
                <a:lnTo>
                  <a:pt x="121919" y="2285"/>
                </a:lnTo>
                <a:lnTo>
                  <a:pt x="113537" y="0"/>
                </a:lnTo>
                <a:close/>
              </a:path>
              <a:path w="2411729" h="132714">
                <a:moveTo>
                  <a:pt x="2355644" y="66387"/>
                </a:moveTo>
                <a:lnTo>
                  <a:pt x="2290572" y="104394"/>
                </a:lnTo>
                <a:lnTo>
                  <a:pt x="2283714" y="108203"/>
                </a:lnTo>
                <a:lnTo>
                  <a:pt x="2281428" y="116585"/>
                </a:lnTo>
                <a:lnTo>
                  <a:pt x="2285238" y="123444"/>
                </a:lnTo>
                <a:lnTo>
                  <a:pt x="2289810" y="130301"/>
                </a:lnTo>
                <a:lnTo>
                  <a:pt x="2298192" y="132588"/>
                </a:lnTo>
                <a:lnTo>
                  <a:pt x="2305049" y="128777"/>
                </a:lnTo>
                <a:lnTo>
                  <a:pt x="2387011" y="80772"/>
                </a:lnTo>
                <a:lnTo>
                  <a:pt x="2383536" y="80772"/>
                </a:lnTo>
                <a:lnTo>
                  <a:pt x="2383536" y="78485"/>
                </a:lnTo>
                <a:lnTo>
                  <a:pt x="2376678" y="78485"/>
                </a:lnTo>
                <a:lnTo>
                  <a:pt x="2355644" y="66387"/>
                </a:lnTo>
                <a:close/>
              </a:path>
              <a:path w="2411729" h="132714">
                <a:moveTo>
                  <a:pt x="80092" y="52577"/>
                </a:moveTo>
                <a:lnTo>
                  <a:pt x="28193" y="52577"/>
                </a:lnTo>
                <a:lnTo>
                  <a:pt x="28193" y="80772"/>
                </a:lnTo>
                <a:lnTo>
                  <a:pt x="80714" y="80772"/>
                </a:lnTo>
                <a:lnTo>
                  <a:pt x="76800" y="78485"/>
                </a:lnTo>
                <a:lnTo>
                  <a:pt x="35051" y="78485"/>
                </a:lnTo>
                <a:lnTo>
                  <a:pt x="35051" y="54101"/>
                </a:lnTo>
                <a:lnTo>
                  <a:pt x="77442" y="54101"/>
                </a:lnTo>
                <a:lnTo>
                  <a:pt x="80092" y="52577"/>
                </a:lnTo>
                <a:close/>
              </a:path>
              <a:path w="2411729" h="132714">
                <a:moveTo>
                  <a:pt x="2331637" y="52577"/>
                </a:moveTo>
                <a:lnTo>
                  <a:pt x="80092" y="52577"/>
                </a:lnTo>
                <a:lnTo>
                  <a:pt x="56085" y="66387"/>
                </a:lnTo>
                <a:lnTo>
                  <a:pt x="80714" y="80772"/>
                </a:lnTo>
                <a:lnTo>
                  <a:pt x="2331015" y="80772"/>
                </a:lnTo>
                <a:lnTo>
                  <a:pt x="2355644" y="66387"/>
                </a:lnTo>
                <a:lnTo>
                  <a:pt x="2331637" y="52577"/>
                </a:lnTo>
                <a:close/>
              </a:path>
              <a:path w="2411729" h="132714">
                <a:moveTo>
                  <a:pt x="2388312" y="52577"/>
                </a:moveTo>
                <a:lnTo>
                  <a:pt x="2383536" y="52577"/>
                </a:lnTo>
                <a:lnTo>
                  <a:pt x="2383536" y="80772"/>
                </a:lnTo>
                <a:lnTo>
                  <a:pt x="2387011" y="80772"/>
                </a:lnTo>
                <a:lnTo>
                  <a:pt x="2411730" y="66294"/>
                </a:lnTo>
                <a:lnTo>
                  <a:pt x="2388312" y="52577"/>
                </a:lnTo>
                <a:close/>
              </a:path>
              <a:path w="2411729" h="132714">
                <a:moveTo>
                  <a:pt x="35051" y="54101"/>
                </a:moveTo>
                <a:lnTo>
                  <a:pt x="35051" y="78485"/>
                </a:lnTo>
                <a:lnTo>
                  <a:pt x="56085" y="66387"/>
                </a:lnTo>
                <a:lnTo>
                  <a:pt x="35051" y="54101"/>
                </a:lnTo>
                <a:close/>
              </a:path>
              <a:path w="2411729" h="132714">
                <a:moveTo>
                  <a:pt x="56085" y="66387"/>
                </a:moveTo>
                <a:lnTo>
                  <a:pt x="35051" y="78485"/>
                </a:lnTo>
                <a:lnTo>
                  <a:pt x="76800" y="78485"/>
                </a:lnTo>
                <a:lnTo>
                  <a:pt x="56085" y="66387"/>
                </a:lnTo>
                <a:close/>
              </a:path>
              <a:path w="2411729" h="132714">
                <a:moveTo>
                  <a:pt x="2376678" y="54101"/>
                </a:moveTo>
                <a:lnTo>
                  <a:pt x="2355644" y="66387"/>
                </a:lnTo>
                <a:lnTo>
                  <a:pt x="2376678" y="78485"/>
                </a:lnTo>
                <a:lnTo>
                  <a:pt x="2376678" y="54101"/>
                </a:lnTo>
                <a:close/>
              </a:path>
              <a:path w="2411729" h="132714">
                <a:moveTo>
                  <a:pt x="2383536" y="54101"/>
                </a:moveTo>
                <a:lnTo>
                  <a:pt x="2376678" y="54101"/>
                </a:lnTo>
                <a:lnTo>
                  <a:pt x="2376678" y="78485"/>
                </a:lnTo>
                <a:lnTo>
                  <a:pt x="2383536" y="78485"/>
                </a:lnTo>
                <a:lnTo>
                  <a:pt x="2383536" y="54101"/>
                </a:lnTo>
                <a:close/>
              </a:path>
              <a:path w="2411729" h="132714">
                <a:moveTo>
                  <a:pt x="77442" y="54101"/>
                </a:moveTo>
                <a:lnTo>
                  <a:pt x="35051" y="54101"/>
                </a:lnTo>
                <a:lnTo>
                  <a:pt x="56085" y="66387"/>
                </a:lnTo>
                <a:lnTo>
                  <a:pt x="77442" y="54101"/>
                </a:lnTo>
                <a:close/>
              </a:path>
              <a:path w="2411729" h="132714">
                <a:moveTo>
                  <a:pt x="2298192" y="0"/>
                </a:moveTo>
                <a:lnTo>
                  <a:pt x="2289810" y="2285"/>
                </a:lnTo>
                <a:lnTo>
                  <a:pt x="2285238" y="9144"/>
                </a:lnTo>
                <a:lnTo>
                  <a:pt x="2281428" y="16001"/>
                </a:lnTo>
                <a:lnTo>
                  <a:pt x="2283714" y="25146"/>
                </a:lnTo>
                <a:lnTo>
                  <a:pt x="2290572" y="28955"/>
                </a:lnTo>
                <a:lnTo>
                  <a:pt x="2355644" y="66387"/>
                </a:lnTo>
                <a:lnTo>
                  <a:pt x="2376678" y="54101"/>
                </a:lnTo>
                <a:lnTo>
                  <a:pt x="2383536" y="54101"/>
                </a:lnTo>
                <a:lnTo>
                  <a:pt x="2383536" y="52577"/>
                </a:lnTo>
                <a:lnTo>
                  <a:pt x="2388312" y="52577"/>
                </a:lnTo>
                <a:lnTo>
                  <a:pt x="2305049" y="3809"/>
                </a:lnTo>
                <a:lnTo>
                  <a:pt x="2298192" y="0"/>
                </a:lnTo>
                <a:close/>
              </a:path>
            </a:pathLst>
          </a:custGeom>
          <a:solidFill>
            <a:srgbClr val="F7C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6298" y="2288285"/>
            <a:ext cx="1682114" cy="782320"/>
          </a:xfrm>
          <a:custGeom>
            <a:avLst/>
            <a:gdLst/>
            <a:ahLst/>
            <a:cxnLst/>
            <a:rect l="l" t="t" r="r" b="b"/>
            <a:pathLst>
              <a:path w="1682114" h="782319">
                <a:moveTo>
                  <a:pt x="80239" y="33937"/>
                </a:moveTo>
                <a:lnTo>
                  <a:pt x="51843" y="36995"/>
                </a:lnTo>
                <a:lnTo>
                  <a:pt x="68300" y="59949"/>
                </a:lnTo>
                <a:lnTo>
                  <a:pt x="1670304" y="781811"/>
                </a:lnTo>
                <a:lnTo>
                  <a:pt x="1681734" y="755903"/>
                </a:lnTo>
                <a:lnTo>
                  <a:pt x="80239" y="33937"/>
                </a:lnTo>
                <a:close/>
              </a:path>
              <a:path w="1682114" h="782319">
                <a:moveTo>
                  <a:pt x="131064" y="0"/>
                </a:moveTo>
                <a:lnTo>
                  <a:pt x="0" y="13715"/>
                </a:lnTo>
                <a:lnTo>
                  <a:pt x="71628" y="114299"/>
                </a:lnTo>
                <a:lnTo>
                  <a:pt x="76200" y="120395"/>
                </a:lnTo>
                <a:lnTo>
                  <a:pt x="85344" y="121919"/>
                </a:lnTo>
                <a:lnTo>
                  <a:pt x="92202" y="117347"/>
                </a:lnTo>
                <a:lnTo>
                  <a:pt x="68300" y="59949"/>
                </a:lnTo>
                <a:lnTo>
                  <a:pt x="19812" y="38099"/>
                </a:lnTo>
                <a:lnTo>
                  <a:pt x="32004" y="12191"/>
                </a:lnTo>
                <a:lnTo>
                  <a:pt x="138607" y="12191"/>
                </a:lnTo>
                <a:lnTo>
                  <a:pt x="137922" y="5333"/>
                </a:lnTo>
                <a:lnTo>
                  <a:pt x="131064" y="0"/>
                </a:lnTo>
                <a:close/>
              </a:path>
              <a:path w="1682114" h="782319">
                <a:moveTo>
                  <a:pt x="32004" y="12191"/>
                </a:moveTo>
                <a:lnTo>
                  <a:pt x="19812" y="38099"/>
                </a:lnTo>
                <a:lnTo>
                  <a:pt x="68300" y="59949"/>
                </a:lnTo>
                <a:lnTo>
                  <a:pt x="53728" y="39623"/>
                </a:lnTo>
                <a:lnTo>
                  <a:pt x="27431" y="39623"/>
                </a:lnTo>
                <a:lnTo>
                  <a:pt x="37337" y="16763"/>
                </a:lnTo>
                <a:lnTo>
                  <a:pt x="42145" y="16763"/>
                </a:lnTo>
                <a:lnTo>
                  <a:pt x="32004" y="12191"/>
                </a:lnTo>
                <a:close/>
              </a:path>
              <a:path w="1682114" h="782319">
                <a:moveTo>
                  <a:pt x="37337" y="16763"/>
                </a:moveTo>
                <a:lnTo>
                  <a:pt x="27431" y="39623"/>
                </a:lnTo>
                <a:lnTo>
                  <a:pt x="51843" y="36995"/>
                </a:lnTo>
                <a:lnTo>
                  <a:pt x="37337" y="16763"/>
                </a:lnTo>
                <a:close/>
              </a:path>
              <a:path w="1682114" h="782319">
                <a:moveTo>
                  <a:pt x="51843" y="36995"/>
                </a:moveTo>
                <a:lnTo>
                  <a:pt x="27431" y="39623"/>
                </a:lnTo>
                <a:lnTo>
                  <a:pt x="53728" y="39623"/>
                </a:lnTo>
                <a:lnTo>
                  <a:pt x="51843" y="36995"/>
                </a:lnTo>
                <a:close/>
              </a:path>
              <a:path w="1682114" h="782319">
                <a:moveTo>
                  <a:pt x="42145" y="16763"/>
                </a:moveTo>
                <a:lnTo>
                  <a:pt x="37337" y="16763"/>
                </a:lnTo>
                <a:lnTo>
                  <a:pt x="51843" y="36995"/>
                </a:lnTo>
                <a:lnTo>
                  <a:pt x="80239" y="33937"/>
                </a:lnTo>
                <a:lnTo>
                  <a:pt x="42145" y="16763"/>
                </a:lnTo>
                <a:close/>
              </a:path>
              <a:path w="1682114" h="782319">
                <a:moveTo>
                  <a:pt x="138607" y="12191"/>
                </a:moveTo>
                <a:lnTo>
                  <a:pt x="32004" y="12191"/>
                </a:lnTo>
                <a:lnTo>
                  <a:pt x="80239" y="33937"/>
                </a:lnTo>
                <a:lnTo>
                  <a:pt x="134112" y="28193"/>
                </a:lnTo>
                <a:lnTo>
                  <a:pt x="139446" y="21335"/>
                </a:lnTo>
                <a:lnTo>
                  <a:pt x="138607" y="12191"/>
                </a:lnTo>
                <a:close/>
              </a:path>
            </a:pathLst>
          </a:custGeom>
          <a:solidFill>
            <a:srgbClr val="F7C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796" y="913333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4571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796" y="6528434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5333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3272" y="917295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09" h="95250">
                <a:moveTo>
                  <a:pt x="0" y="0"/>
                </a:moveTo>
                <a:lnTo>
                  <a:pt x="0" y="95250"/>
                </a:lnTo>
                <a:lnTo>
                  <a:pt x="80010" y="48006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0488" y="6180070"/>
            <a:ext cx="52482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School Readiness </a:t>
            </a:r>
            <a:r>
              <a:rPr sz="2000" spc="-5" dirty="0">
                <a:solidFill>
                  <a:srgbClr val="002060"/>
                </a:solidFill>
                <a:latin typeface="Franklin Gothic Book"/>
                <a:cs typeface="Franklin Gothic Book"/>
              </a:rPr>
              <a:t>Skills </a:t>
            </a:r>
            <a:r>
              <a:rPr sz="2000" spc="-20" dirty="0">
                <a:solidFill>
                  <a:srgbClr val="002060"/>
                </a:solidFill>
                <a:latin typeface="Franklin Gothic Book"/>
                <a:cs typeface="Franklin Gothic Book"/>
              </a:rPr>
              <a:t>by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Socioeconomic</a:t>
            </a:r>
            <a:r>
              <a:rPr sz="2000" spc="75" dirty="0">
                <a:solidFill>
                  <a:srgbClr val="002060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Franklin Gothic Book"/>
                <a:cs typeface="Franklin Gothic Book"/>
              </a:rPr>
              <a:t>Group</a:t>
            </a:r>
            <a:endParaRPr sz="2000">
              <a:latin typeface="Franklin Gothic Book"/>
              <a:cs typeface="Franklin Gothic Book"/>
            </a:endParaRPr>
          </a:p>
        </p:txBody>
      </p:sp>
      <p:graphicFrame>
        <p:nvGraphicFramePr>
          <p:cNvPr id="14" name="object 14" descr="Recognising letters of alphabet&#10;Lowest SES 39% Highest SES 85%&#10;Identifying beginning sounds of words&#10;Lowest SES 10% Highest SES 51%&#10;Identifying primary colours&#10;Lowest SES 69% Highest SES 90%&#10;Counting to 20&#10;Lowest SES 48% Highest SES 68%&#10;Writing own name&#10;Lowest SES 54% Highest SES 76%&#10;Amount of time read to prior to school&#10;Lowest SES 25hrs Highest SES 1000hrs&#10;Accumulated experience with words (vocabulary)&#10;Lowest SES 13 million Highest SES 45 million" title="School readiness skills by socioeconomic group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36199"/>
              </p:ext>
            </p:extLst>
          </p:nvPr>
        </p:nvGraphicFramePr>
        <p:xfrm>
          <a:off x="1507108" y="6696329"/>
          <a:ext cx="4608830" cy="208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Lowest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SES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Highest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SES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Recognising letters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900" spc="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alphabet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39%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85%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Identifying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beginning sounds </a:t>
                      </a:r>
                      <a:r>
                        <a:rPr sz="90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words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10%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51%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Identifying primary</a:t>
                      </a:r>
                      <a:r>
                        <a:rPr sz="900" spc="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colours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69%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90%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Counting 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20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48%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68%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Writing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own</a:t>
                      </a:r>
                      <a:r>
                        <a:rPr sz="900" spc="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name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54%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76%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Amount of time read 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prior </a:t>
                      </a:r>
                      <a:r>
                        <a:rPr sz="900" spc="-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900" spc="-1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school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25</a:t>
                      </a:r>
                      <a:r>
                        <a:rPr sz="900" spc="-2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hrs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spc="-1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1000</a:t>
                      </a:r>
                      <a:r>
                        <a:rPr sz="900" spc="-10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hrs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Accumulated experience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with words</a:t>
                      </a:r>
                      <a:r>
                        <a:rPr sz="900" spc="2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(vocabulary)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13</a:t>
                      </a:r>
                      <a:r>
                        <a:rPr sz="900" spc="-2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million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45</a:t>
                      </a:r>
                      <a:r>
                        <a:rPr sz="900" spc="-110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spc="-5" dirty="0">
                          <a:solidFill>
                            <a:srgbClr val="002060"/>
                          </a:solidFill>
                          <a:latin typeface="Franklin Gothic Book"/>
                          <a:cs typeface="Franklin Gothic Book"/>
                        </a:rPr>
                        <a:t>million</a:t>
                      </a:r>
                      <a:endParaRPr sz="9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867154" y="8830321"/>
            <a:ext cx="36550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100"/>
              </a:spcBef>
            </a:pPr>
            <a:r>
              <a:rPr sz="900" dirty="0">
                <a:latin typeface="Franklin Gothic Book"/>
                <a:cs typeface="Franklin Gothic Book"/>
              </a:rPr>
              <a:t>Neuman, </a:t>
            </a:r>
            <a:r>
              <a:rPr sz="900" spc="-5" dirty="0">
                <a:latin typeface="Franklin Gothic Book"/>
                <a:cs typeface="Franklin Gothic Book"/>
              </a:rPr>
              <a:t>S.B. </a:t>
            </a:r>
            <a:r>
              <a:rPr sz="900" i="1" spc="-5" dirty="0">
                <a:latin typeface="Franklin Gothic Book"/>
                <a:cs typeface="Franklin Gothic Book"/>
              </a:rPr>
              <a:t>The Knowledge Gap: Implications for </a:t>
            </a:r>
            <a:r>
              <a:rPr sz="900" i="1" dirty="0">
                <a:latin typeface="Franklin Gothic Book"/>
                <a:cs typeface="Franklin Gothic Book"/>
              </a:rPr>
              <a:t>Early Education</a:t>
            </a:r>
            <a:r>
              <a:rPr sz="900" i="1" spc="200" dirty="0">
                <a:latin typeface="Franklin Gothic Book"/>
                <a:cs typeface="Franklin Gothic Book"/>
              </a:rPr>
              <a:t> </a:t>
            </a:r>
            <a:r>
              <a:rPr sz="900" i="1" spc="-5" dirty="0">
                <a:latin typeface="Franklin Gothic Book"/>
                <a:cs typeface="Franklin Gothic Book"/>
              </a:rPr>
              <a:t>(2006)</a:t>
            </a: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ts val="960"/>
              </a:lnSpc>
            </a:pPr>
            <a:r>
              <a:rPr sz="800" spc="-5" dirty="0">
                <a:latin typeface="Franklin Gothic Book"/>
                <a:cs typeface="Franklin Gothic Book"/>
              </a:rPr>
              <a:t>Sources: Lee &amp; </a:t>
            </a:r>
            <a:r>
              <a:rPr sz="800" spc="-10" dirty="0">
                <a:latin typeface="Franklin Gothic Book"/>
                <a:cs typeface="Franklin Gothic Book"/>
              </a:rPr>
              <a:t>Burkham (2002), </a:t>
            </a:r>
            <a:r>
              <a:rPr sz="800" spc="-5" dirty="0">
                <a:latin typeface="Franklin Gothic Book"/>
                <a:cs typeface="Franklin Gothic Book"/>
              </a:rPr>
              <a:t>Adams </a:t>
            </a:r>
            <a:r>
              <a:rPr sz="800" spc="-10" dirty="0">
                <a:latin typeface="Franklin Gothic Book"/>
                <a:cs typeface="Franklin Gothic Book"/>
              </a:rPr>
              <a:t>(1990), </a:t>
            </a:r>
            <a:r>
              <a:rPr sz="800" spc="0" dirty="0">
                <a:latin typeface="Franklin Gothic Book"/>
                <a:cs typeface="Franklin Gothic Book"/>
              </a:rPr>
              <a:t>Hart </a:t>
            </a:r>
            <a:r>
              <a:rPr sz="800" spc="-5" dirty="0">
                <a:latin typeface="Franklin Gothic Book"/>
                <a:cs typeface="Franklin Gothic Book"/>
              </a:rPr>
              <a:t>&amp; Risley</a:t>
            </a:r>
            <a:r>
              <a:rPr sz="800" spc="100" dirty="0">
                <a:latin typeface="Franklin Gothic Book"/>
                <a:cs typeface="Franklin Gothic Book"/>
              </a:rPr>
              <a:t> </a:t>
            </a:r>
            <a:r>
              <a:rPr sz="800" spc="-10" dirty="0">
                <a:latin typeface="Franklin Gothic Book"/>
                <a:cs typeface="Franklin Gothic Book"/>
              </a:rPr>
              <a:t>(1995)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6091" y="59626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spc="25" dirty="0"/>
              <a:t>9</a:t>
            </a:fld>
            <a:endParaRPr spc="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ECD_Publisher xmlns="http://schemas.microsoft.com/sharepoint/v3">Department of Education and Training</DEECD_Publisher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TaxCatchAll xmlns="cb9114c1-daad-44dd-acad-30f4246641f2">
      <Value>101</Value>
      <Value>94</Value>
    </TaxCatchAll>
    <DEECD_Expired xmlns="http://schemas.microsoft.com/sharepoint/v3">false</DEECD_Expired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b1688cb4a3a940449dc8286705012a42 xmlns="76b566cd-adb9-46c2-964b-22eba181fd0b">
      <Terms xmlns="http://schemas.microsoft.com/office/infopath/2007/PartnerControls"/>
    </b1688cb4a3a940449dc8286705012a42>
    <PublishingStartDate xmlns="76b566cd-adb9-46c2-964b-22eba181fd0b" xsi:nil="true"/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  <hyperlink xmlns="76b566cd-adb9-46c2-964b-22eba181fd0b">
      <Url xsi:nil="true"/>
      <Description xsi:nil="true"/>
    </hyperlink>
    <hyperlink2 xmlns="76b566cd-adb9-46c2-964b-22eba181fd0b">
      <Url xsi:nil="true"/>
      <Description xsi:nil="true"/>
    </hyperlink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1C8384-DCD7-4E1F-A180-755BA86F965D}"/>
</file>

<file path=customXml/itemProps2.xml><?xml version="1.0" encoding="utf-8"?>
<ds:datastoreItem xmlns:ds="http://schemas.openxmlformats.org/officeDocument/2006/customXml" ds:itemID="{496BFA1D-C967-4808-8E73-A0FDFFB294F4}"/>
</file>

<file path=customXml/itemProps3.xml><?xml version="1.0" encoding="utf-8"?>
<ds:datastoreItem xmlns:ds="http://schemas.openxmlformats.org/officeDocument/2006/customXml" ds:itemID="{E11C8384-DCD7-4E1F-A180-755BA86F965D}"/>
</file>

<file path=customXml/itemProps4.xml><?xml version="1.0" encoding="utf-8"?>
<ds:datastoreItem xmlns:ds="http://schemas.openxmlformats.org/officeDocument/2006/customXml" ds:itemID="{B53D7E98-DB96-4AFD-9BFF-6CD0660877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1077</Words>
  <Application>Microsoft Office PowerPoint</Application>
  <PresentationFormat>Custom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Early Childhood Forum 2018.pptx</dc:title>
  <dc:creator>peadie</dc:creator>
  <cp:lastModifiedBy>Diffen, Emma R</cp:lastModifiedBy>
  <cp:revision>7</cp:revision>
  <dcterms:created xsi:type="dcterms:W3CDTF">2018-08-16T01:17:04Z</dcterms:created>
  <dcterms:modified xsi:type="dcterms:W3CDTF">2018-09-06T00:06:07Z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2018-08-16T00:00:00Z</vt:filetime>
  </property>
  <property fmtid="{D5CDD505-2E9C-101B-9397-08002B2CF9AE}" pid="5" name="ContentTypeId">
    <vt:lpwstr>0x0101008840106FE30D4F50BC61A726A7CA6E3800A01D47DD30CBB54F95863B7DC80A2CEC</vt:lpwstr>
  </property>
  <property fmtid="{D5CDD505-2E9C-101B-9397-08002B2CF9AE}" pid="6" name="DEECD_Author">
    <vt:lpwstr>94;#Education|5232e41c-5101-41fe-b638-7d41d1371531</vt:lpwstr>
  </property>
  <property fmtid="{D5CDD505-2E9C-101B-9397-08002B2CF9AE}" pid="7" name="DEECD_ItemType">
    <vt:lpwstr>101;#Page|eb523acf-a821-456c-a76b-7607578309d7</vt:lpwstr>
  </property>
  <property fmtid="{D5CDD505-2E9C-101B-9397-08002B2CF9AE}" pid="8" name="DEECD_SubjectCategory">
    <vt:lpwstr/>
  </property>
  <property fmtid="{D5CDD505-2E9C-101B-9397-08002B2CF9AE}" pid="9" name="DEECD_Audience">
    <vt:lpwstr/>
  </property>
</Properties>
</file>