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21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3559" y="4212611"/>
            <a:ext cx="16456981" cy="203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1587" cy="11223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5026"/>
            <a:ext cx="19766560" cy="1097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559" y="4212611"/>
            <a:ext cx="5789295" cy="20358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High quality </a:t>
            </a:r>
            <a:r>
              <a:rPr dirty="0" spc="-30"/>
              <a:t>data </a:t>
            </a:r>
            <a:r>
              <a:rPr dirty="0" spc="-5"/>
              <a:t>is  </a:t>
            </a:r>
            <a:r>
              <a:rPr dirty="0" spc="-10"/>
              <a:t>needed </a:t>
            </a:r>
            <a:r>
              <a:rPr dirty="0" spc="-25"/>
              <a:t>to improve </a:t>
            </a:r>
            <a:r>
              <a:rPr dirty="0" spc="-10"/>
              <a:t>policy  and </a:t>
            </a:r>
            <a:r>
              <a:rPr dirty="0" spc="-20"/>
              <a:t>practice.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0052"/>
            <a:ext cx="19766560" cy="1063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12698"/>
            <a:ext cx="19766560" cy="879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513"/>
            <a:ext cx="19766560" cy="11139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6059" y="4440621"/>
            <a:ext cx="11891010" cy="3042285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080"/>
              </a:spcBef>
              <a:buClr>
                <a:srgbClr val="CE002E"/>
              </a:buClr>
              <a:buChar char="•"/>
              <a:tabLst>
                <a:tab pos="333375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Review background and</a:t>
            </a:r>
            <a:r>
              <a:rPr dirty="0" sz="3300" spc="5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process</a:t>
            </a:r>
            <a:endParaRPr sz="3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980"/>
              </a:spcBef>
              <a:buClr>
                <a:srgbClr val="CE002E"/>
              </a:buClr>
              <a:buChar char="•"/>
              <a:tabLst>
                <a:tab pos="333375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Review focus: early childhood education and school</a:t>
            </a:r>
            <a:r>
              <a:rPr dirty="0" sz="3300" spc="6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outcomes</a:t>
            </a:r>
            <a:endParaRPr sz="3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975"/>
              </a:spcBef>
              <a:buClr>
                <a:srgbClr val="CE002E"/>
              </a:buClr>
              <a:buChar char="•"/>
              <a:tabLst>
                <a:tab pos="333375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Key</a:t>
            </a:r>
            <a:r>
              <a:rPr dirty="0" sz="3300" spc="-1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recommendations</a:t>
            </a:r>
            <a:endParaRPr sz="33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975"/>
              </a:spcBef>
              <a:buClr>
                <a:srgbClr val="CE002E"/>
              </a:buClr>
              <a:buChar char="•"/>
              <a:tabLst>
                <a:tab pos="298450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Action!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5270" y="10205324"/>
            <a:ext cx="10896600" cy="1102360"/>
          </a:xfrm>
          <a:custGeom>
            <a:avLst/>
            <a:gdLst/>
            <a:ahLst/>
            <a:cxnLst/>
            <a:rect l="l" t="t" r="r" b="b"/>
            <a:pathLst>
              <a:path w="10896600" h="1102359">
                <a:moveTo>
                  <a:pt x="0" y="1101818"/>
                </a:moveTo>
                <a:lnTo>
                  <a:pt x="10896316" y="1101818"/>
                </a:lnTo>
                <a:lnTo>
                  <a:pt x="10896316" y="0"/>
                </a:lnTo>
                <a:lnTo>
                  <a:pt x="0" y="0"/>
                </a:lnTo>
                <a:lnTo>
                  <a:pt x="0" y="1101818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452"/>
            <a:ext cx="19594694" cy="11118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6059" y="4440621"/>
            <a:ext cx="6001385" cy="2287905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080"/>
              </a:spcBef>
              <a:buClr>
                <a:srgbClr val="4BAD94"/>
              </a:buClr>
              <a:buChar char="•"/>
              <a:tabLst>
                <a:tab pos="333375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Commissioning and</a:t>
            </a:r>
            <a:r>
              <a:rPr dirty="0" sz="3300" spc="-1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timeframe</a:t>
            </a:r>
            <a:endParaRPr sz="3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980"/>
              </a:spcBef>
              <a:buClr>
                <a:srgbClr val="4BAD94"/>
              </a:buClr>
              <a:buChar char="•"/>
              <a:tabLst>
                <a:tab pos="333375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Consultations</a:t>
            </a:r>
            <a:endParaRPr sz="3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975"/>
              </a:spcBef>
              <a:buClr>
                <a:srgbClr val="4BAD94"/>
              </a:buClr>
              <a:buChar char="•"/>
              <a:tabLst>
                <a:tab pos="333375" algn="l"/>
              </a:tabLst>
            </a:pPr>
            <a:r>
              <a:rPr dirty="0" sz="3300" spc="-5">
                <a:solidFill>
                  <a:srgbClr val="464646"/>
                </a:solidFill>
                <a:latin typeface="Arial"/>
                <a:cs typeface="Arial"/>
              </a:rPr>
              <a:t>Research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766560" cy="11307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539"/>
            <a:ext cx="19766560" cy="1080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559" y="4212611"/>
            <a:ext cx="5509895" cy="20358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0"/>
              </a:spcBef>
            </a:pPr>
            <a:r>
              <a:rPr dirty="0" spc="-25">
                <a:solidFill>
                  <a:srgbClr val="464646"/>
                </a:solidFill>
              </a:rPr>
              <a:t>Recent </a:t>
            </a:r>
            <a:r>
              <a:rPr dirty="0" spc="-40">
                <a:solidFill>
                  <a:srgbClr val="464646"/>
                </a:solidFill>
              </a:rPr>
              <a:t>reform </a:t>
            </a:r>
            <a:r>
              <a:rPr dirty="0" spc="-10">
                <a:solidFill>
                  <a:srgbClr val="464646"/>
                </a:solidFill>
              </a:rPr>
              <a:t>has been  </a:t>
            </a:r>
            <a:r>
              <a:rPr dirty="0" spc="-15">
                <a:solidFill>
                  <a:srgbClr val="464646"/>
                </a:solidFill>
              </a:rPr>
              <a:t>important, </a:t>
            </a:r>
            <a:r>
              <a:rPr dirty="0" spc="-10">
                <a:solidFill>
                  <a:srgbClr val="464646"/>
                </a:solidFill>
              </a:rPr>
              <a:t>and needs </a:t>
            </a:r>
            <a:r>
              <a:rPr dirty="0" spc="-30">
                <a:solidFill>
                  <a:srgbClr val="464646"/>
                </a:solidFill>
              </a:rPr>
              <a:t>to  </a:t>
            </a:r>
            <a:r>
              <a:rPr dirty="0" spc="-10">
                <a:solidFill>
                  <a:srgbClr val="464646"/>
                </a:solidFill>
              </a:rPr>
              <a:t>be </a:t>
            </a:r>
            <a:r>
              <a:rPr dirty="0" spc="-5">
                <a:solidFill>
                  <a:srgbClr val="464646"/>
                </a:solidFill>
              </a:rPr>
              <a:t>made</a:t>
            </a:r>
            <a:r>
              <a:rPr dirty="0" spc="-30">
                <a:solidFill>
                  <a:srgbClr val="464646"/>
                </a:solidFill>
              </a:rPr>
              <a:t> </a:t>
            </a:r>
            <a:r>
              <a:rPr dirty="0" spc="-10">
                <a:solidFill>
                  <a:srgbClr val="464646"/>
                </a:solidFill>
              </a:rPr>
              <a:t>permanent.</a:t>
            </a:r>
          </a:p>
        </p:txBody>
      </p:sp>
      <p:sp>
        <p:nvSpPr>
          <p:cNvPr id="4" name="object 4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5026"/>
            <a:ext cx="19766560" cy="1097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3559" y="4212611"/>
            <a:ext cx="6663690" cy="3375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71450">
              <a:lnSpc>
                <a:spcPct val="100000"/>
              </a:lnSpc>
              <a:spcBef>
                <a:spcPts val="90"/>
              </a:spcBef>
            </a:pPr>
            <a:r>
              <a:rPr dirty="0" sz="4400" spc="-85">
                <a:latin typeface="Calibri"/>
                <a:cs typeface="Calibri"/>
              </a:rPr>
              <a:t>Two </a:t>
            </a:r>
            <a:r>
              <a:rPr dirty="0" sz="4400" spc="-30">
                <a:latin typeface="Calibri"/>
                <a:cs typeface="Calibri"/>
              </a:rPr>
              <a:t>years </a:t>
            </a:r>
            <a:r>
              <a:rPr dirty="0" sz="4400" spc="-10">
                <a:latin typeface="Calibri"/>
                <a:cs typeface="Calibri"/>
              </a:rPr>
              <a:t>of </a:t>
            </a:r>
            <a:r>
              <a:rPr dirty="0" sz="4400" spc="-5">
                <a:latin typeface="Calibri"/>
                <a:cs typeface="Calibri"/>
              </a:rPr>
              <a:t>early </a:t>
            </a:r>
            <a:r>
              <a:rPr dirty="0" sz="4400" spc="-10">
                <a:latin typeface="Calibri"/>
                <a:cs typeface="Calibri"/>
              </a:rPr>
              <a:t>childhood  </a:t>
            </a:r>
            <a:r>
              <a:rPr dirty="0" sz="4400" spc="-15">
                <a:latin typeface="Calibri"/>
                <a:cs typeface="Calibri"/>
              </a:rPr>
              <a:t>education </a:t>
            </a:r>
            <a:r>
              <a:rPr dirty="0" sz="4400" spc="-5">
                <a:latin typeface="Calibri"/>
                <a:cs typeface="Calibri"/>
              </a:rPr>
              <a:t>is </a:t>
            </a:r>
            <a:r>
              <a:rPr dirty="0" sz="4400" spc="-10">
                <a:latin typeface="Calibri"/>
                <a:cs typeface="Calibri"/>
              </a:rPr>
              <a:t>of </a:t>
            </a:r>
            <a:r>
              <a:rPr dirty="0" sz="4400" spc="-15">
                <a:latin typeface="Calibri"/>
                <a:cs typeface="Calibri"/>
              </a:rPr>
              <a:t>significant  benefit </a:t>
            </a:r>
            <a:r>
              <a:rPr dirty="0" sz="4400" spc="-20">
                <a:latin typeface="Calibri"/>
                <a:cs typeface="Calibri"/>
              </a:rPr>
              <a:t>to</a:t>
            </a:r>
            <a:r>
              <a:rPr dirty="0" sz="4400">
                <a:latin typeface="Calibri"/>
                <a:cs typeface="Calibri"/>
              </a:rPr>
              <a:t> </a:t>
            </a:r>
            <a:r>
              <a:rPr dirty="0" sz="4400" spc="-15">
                <a:latin typeface="Calibri"/>
                <a:cs typeface="Calibri"/>
              </a:rPr>
              <a:t>children.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400" spc="-25">
                <a:latin typeface="Calibri"/>
                <a:cs typeface="Calibri"/>
              </a:rPr>
              <a:t>Australia </a:t>
            </a:r>
            <a:r>
              <a:rPr dirty="0" sz="4400" spc="-20">
                <a:latin typeface="Calibri"/>
                <a:cs typeface="Calibri"/>
              </a:rPr>
              <a:t>trails </a:t>
            </a:r>
            <a:r>
              <a:rPr dirty="0" sz="4400" spc="-5">
                <a:latin typeface="Calibri"/>
                <a:cs typeface="Calibri"/>
              </a:rPr>
              <a:t>the </a:t>
            </a:r>
            <a:r>
              <a:rPr dirty="0" sz="4400" spc="-20">
                <a:latin typeface="Calibri"/>
                <a:cs typeface="Calibri"/>
              </a:rPr>
              <a:t>OECD</a:t>
            </a:r>
            <a:r>
              <a:rPr dirty="0" sz="4400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field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5026"/>
            <a:ext cx="19766560" cy="1097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3559" y="4654846"/>
            <a:ext cx="5793105" cy="2705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4400" spc="-15">
                <a:latin typeface="Calibri"/>
                <a:cs typeface="Calibri"/>
              </a:rPr>
              <a:t>Children </a:t>
            </a:r>
            <a:r>
              <a:rPr dirty="0" sz="4400" spc="-5">
                <a:latin typeface="Calibri"/>
                <a:cs typeface="Calibri"/>
              </a:rPr>
              <a:t>who </a:t>
            </a:r>
            <a:r>
              <a:rPr dirty="0" sz="4400" spc="-25">
                <a:latin typeface="Calibri"/>
                <a:cs typeface="Calibri"/>
              </a:rPr>
              <a:t>start </a:t>
            </a:r>
            <a:r>
              <a:rPr dirty="0" sz="4400" spc="-10">
                <a:latin typeface="Calibri"/>
                <a:cs typeface="Calibri"/>
              </a:rPr>
              <a:t>school  behind </a:t>
            </a:r>
            <a:r>
              <a:rPr dirty="0" sz="4400" spc="-50">
                <a:latin typeface="Calibri"/>
                <a:cs typeface="Calibri"/>
              </a:rPr>
              <a:t>stay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behind,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5270"/>
              </a:lnSpc>
            </a:pPr>
            <a:r>
              <a:rPr dirty="0" sz="4400" spc="-10">
                <a:latin typeface="Calibri"/>
                <a:cs typeface="Calibri"/>
              </a:rPr>
              <a:t>so should </a:t>
            </a:r>
            <a:r>
              <a:rPr dirty="0" sz="4400" spc="-30">
                <a:latin typeface="Calibri"/>
                <a:cs typeface="Calibri"/>
              </a:rPr>
              <a:t>get</a:t>
            </a:r>
            <a:r>
              <a:rPr dirty="0" sz="4400" spc="0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more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5275"/>
              </a:lnSpc>
            </a:pPr>
            <a:r>
              <a:rPr dirty="0" sz="4400" spc="-10">
                <a:latin typeface="Calibri"/>
                <a:cs typeface="Calibri"/>
              </a:rPr>
              <a:t>help</a:t>
            </a:r>
            <a:r>
              <a:rPr dirty="0" sz="4400" spc="-15">
                <a:latin typeface="Calibri"/>
                <a:cs typeface="Calibri"/>
              </a:rPr>
              <a:t> </a:t>
            </a:r>
            <a:r>
              <a:rPr dirty="0" sz="4400" spc="-60">
                <a:latin typeface="Calibri"/>
                <a:cs typeface="Calibri"/>
              </a:rPr>
              <a:t>earlier.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539"/>
            <a:ext cx="19766560" cy="1080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559" y="4314166"/>
            <a:ext cx="6761480" cy="20358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pc="-45"/>
              <a:t>Workforce </a:t>
            </a:r>
            <a:r>
              <a:rPr dirty="0" spc="-10"/>
              <a:t>and </a:t>
            </a:r>
            <a:r>
              <a:rPr dirty="0"/>
              <a:t>service </a:t>
            </a:r>
            <a:r>
              <a:rPr dirty="0" spc="-10"/>
              <a:t>quality  </a:t>
            </a:r>
            <a:r>
              <a:rPr dirty="0" spc="-30"/>
              <a:t>are </a:t>
            </a:r>
            <a:r>
              <a:rPr dirty="0" spc="-15"/>
              <a:t>vital </a:t>
            </a:r>
            <a:r>
              <a:rPr dirty="0" spc="-30"/>
              <a:t>to </a:t>
            </a:r>
            <a:r>
              <a:rPr dirty="0" spc="-15"/>
              <a:t>improving  </a:t>
            </a:r>
            <a:r>
              <a:rPr dirty="0" spc="-20"/>
              <a:t>outcomes.</a:t>
            </a:r>
          </a:p>
        </p:txBody>
      </p:sp>
      <p:sp>
        <p:nvSpPr>
          <p:cNvPr id="4" name="object 4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5026"/>
            <a:ext cx="19766560" cy="10972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1573" y="4758914"/>
            <a:ext cx="5986780" cy="27057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047750">
              <a:lnSpc>
                <a:spcPct val="100000"/>
              </a:lnSpc>
              <a:spcBef>
                <a:spcPts val="90"/>
              </a:spcBef>
            </a:pPr>
            <a:r>
              <a:rPr dirty="0" sz="4400" spc="-35">
                <a:latin typeface="Calibri"/>
                <a:cs typeface="Calibri"/>
              </a:rPr>
              <a:t>Parents </a:t>
            </a:r>
            <a:r>
              <a:rPr dirty="0" sz="4400" spc="-25">
                <a:latin typeface="Calibri"/>
                <a:cs typeface="Calibri"/>
              </a:rPr>
              <a:t>are </a:t>
            </a:r>
            <a:r>
              <a:rPr dirty="0" sz="4400" spc="-15">
                <a:latin typeface="Calibri"/>
                <a:cs typeface="Calibri"/>
              </a:rPr>
              <a:t>vital </a:t>
            </a:r>
            <a:r>
              <a:rPr dirty="0" sz="4400" spc="-30">
                <a:latin typeface="Calibri"/>
                <a:cs typeface="Calibri"/>
              </a:rPr>
              <a:t>to  </a:t>
            </a:r>
            <a:r>
              <a:rPr dirty="0" sz="4400" spc="-5">
                <a:latin typeface="Calibri"/>
                <a:cs typeface="Calibri"/>
              </a:rPr>
              <a:t>the </a:t>
            </a:r>
            <a:r>
              <a:rPr dirty="0" sz="4400" spc="-10">
                <a:latin typeface="Calibri"/>
                <a:cs typeface="Calibri"/>
              </a:rPr>
              <a:t>health,</a:t>
            </a:r>
            <a:r>
              <a:rPr dirty="0" sz="4400" spc="-3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wellbeing,</a:t>
            </a:r>
            <a:endParaRPr sz="4400">
              <a:latin typeface="Calibri"/>
              <a:cs typeface="Calibri"/>
            </a:endParaRPr>
          </a:p>
          <a:p>
            <a:pPr marL="12700" marR="5080">
              <a:lnSpc>
                <a:spcPts val="5270"/>
              </a:lnSpc>
              <a:spcBef>
                <a:spcPts val="180"/>
              </a:spcBef>
            </a:pPr>
            <a:r>
              <a:rPr dirty="0" sz="4400" spc="-5">
                <a:latin typeface="Calibri"/>
                <a:cs typeface="Calibri"/>
              </a:rPr>
              <a:t>learning </a:t>
            </a:r>
            <a:r>
              <a:rPr dirty="0" sz="4400" spc="-10">
                <a:latin typeface="Calibri"/>
                <a:cs typeface="Calibri"/>
              </a:rPr>
              <a:t>and </a:t>
            </a:r>
            <a:r>
              <a:rPr dirty="0" sz="4400" spc="-15">
                <a:latin typeface="Calibri"/>
                <a:cs typeface="Calibri"/>
              </a:rPr>
              <a:t>development  </a:t>
            </a:r>
            <a:r>
              <a:rPr dirty="0" sz="4400" spc="-10">
                <a:latin typeface="Calibri"/>
                <a:cs typeface="Calibri"/>
              </a:rPr>
              <a:t>of </a:t>
            </a:r>
            <a:r>
              <a:rPr dirty="0" sz="4400" spc="-5">
                <a:latin typeface="Calibri"/>
                <a:cs typeface="Calibri"/>
              </a:rPr>
              <a:t>their</a:t>
            </a:r>
            <a:r>
              <a:rPr dirty="0" sz="4400" spc="-10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child.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9664" y="10524435"/>
            <a:ext cx="2112010" cy="782955"/>
          </a:xfrm>
          <a:custGeom>
            <a:avLst/>
            <a:gdLst/>
            <a:ahLst/>
            <a:cxnLst/>
            <a:rect l="l" t="t" r="r" b="b"/>
            <a:pathLst>
              <a:path w="2112009" h="782954">
                <a:moveTo>
                  <a:pt x="0" y="782705"/>
                </a:moveTo>
                <a:lnTo>
                  <a:pt x="2111922" y="782705"/>
                </a:lnTo>
                <a:lnTo>
                  <a:pt x="2111922" y="0"/>
                </a:lnTo>
                <a:lnTo>
                  <a:pt x="0" y="0"/>
                </a:lnTo>
                <a:lnTo>
                  <a:pt x="0" y="782705"/>
                </a:lnTo>
                <a:close/>
              </a:path>
            </a:pathLst>
          </a:custGeom>
          <a:ln w="75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ECD_Publisher xmlns="http://schemas.microsoft.com/sharepoint/v3">Department of Education and Training</DEECD_Publisher>
    <a319977fc8504e09982f090ae1d7c60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Page</TermName>
          <TermId xmlns="http://schemas.microsoft.com/office/infopath/2007/PartnerControls">eb523acf-a821-456c-a76b-7607578309d7</TermId>
        </TermInfo>
      </Terms>
    </a319977fc8504e09982f090ae1d7c602>
    <TaxCatchAll xmlns="cb9114c1-daad-44dd-acad-30f4246641f2"/>
    <DEECD_Expired xmlns="http://schemas.microsoft.com/sharepoint/v3">false</DEECD_Expired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b1688cb4a3a940449dc8286705012a42 xmlns="76b566cd-adb9-46c2-964b-22eba181fd0b">
      <Terms xmlns="http://schemas.microsoft.com/office/infopath/2007/PartnerControls"/>
    </b1688cb4a3a940449dc8286705012a42>
    <PublishingStartDate xmlns="76b566cd-adb9-46c2-964b-22eba181fd0b" xsi:nil="true"/>
    <ofbb8b9a280a423a91cf717fb81349cd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5232e41c-5101-41fe-b638-7d41d1371531</TermId>
        </TermInfo>
      </Terms>
    </ofbb8b9a280a423a91cf717fb81349cd>
    <pfad5814e62747ed9f131defefc62dac xmlns="76b566cd-adb9-46c2-964b-22eba181fd0b">
      <Terms xmlns="http://schemas.microsoft.com/office/infopath/2007/PartnerControls"/>
    </pfad5814e62747ed9f131defefc62dac>
    <hyperlink xmlns="76b566cd-adb9-46c2-964b-22eba181fd0b">
      <Url xsi:nil="true"/>
      <Description xsi:nil="true"/>
    </hyperlink>
    <hyperlink2 xmlns="76b566cd-adb9-46c2-964b-22eba181fd0b">
      <Url xsi:nil="true"/>
      <Description xsi:nil="true"/>
    </hyperlink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A01D47DD30CBB54F95863B7DC80A2CEC" ma:contentTypeVersion="12" ma:contentTypeDescription="WebCM Documents Content Type" ma:contentTypeScope="" ma:versionID="e4139b3a0e7d3d8cb92e2992b6712403">
  <xsd:schema xmlns:xsd="http://www.w3.org/2001/XMLSchema" xmlns:xs="http://www.w3.org/2001/XMLSchema" xmlns:p="http://schemas.microsoft.com/office/2006/metadata/properties" xmlns:ns1="http://schemas.microsoft.com/sharepoint/v3" xmlns:ns2="76b566cd-adb9-46c2-964b-22eba181fd0b" xmlns:ns3="cb9114c1-daad-44dd-acad-30f4246641f2" targetNamespace="http://schemas.microsoft.com/office/2006/metadata/properties" ma:root="true" ma:fieldsID="df9e21a9d9be030ba6d9139b7d031c32" ns1:_="" ns2:_="" ns3:_="">
    <xsd:import namespace="http://schemas.microsoft.com/sharepoint/v3"/>
    <xsd:import namespace="76b566cd-adb9-46c2-964b-22eba181fd0b"/>
    <xsd:import namespace="cb9114c1-daad-44dd-acad-30f4246641f2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DEECD_Expired" minOccurs="0"/>
                <xsd:element ref="ns2:PublishingStartDate" minOccurs="0"/>
                <xsd:element ref="ns1:PublishingExpirationDate" minOccurs="0"/>
                <xsd:element ref="ns3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  <xsd:element ref="ns2:hyperlink" minOccurs="0"/>
                <xsd:element ref="ns2:hyperlin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2" nillable="true" ma:displayName="Description" ma:description="" ma:internalName="DEECD_Description">
      <xsd:simpleType>
        <xsd:restriction base="dms:Note">
          <xsd:maxLength value="255"/>
        </xsd:restriction>
      </xsd:simpleType>
    </xsd:element>
    <xsd:element name="DEECD_Publisher" ma:index="3" nillable="true" ma:displayName="Publisher" ma:default="Department of Education and Training" ma:internalName="DEECD_Publisher">
      <xsd:simpleType>
        <xsd:restriction base="dms:Text">
          <xsd:maxLength value="255"/>
        </xsd:restriction>
      </xsd:simpleType>
    </xsd:element>
    <xsd:element name="DEECD_Keywords" ma:index="7" nillable="true" ma:displayName="Keywords" ma:internalName="DEECD_Keywords">
      <xsd:simpleType>
        <xsd:restriction base="dms:Note">
          <xsd:maxLength value="255"/>
        </xsd:restriction>
      </xsd:simpleType>
    </xsd:element>
    <xsd:element name="DEECD_Expired" ma:index="8" nillable="true" ma:displayName="Expired" ma:default="0" ma:internalName="DEECD_Expired">
      <xsd:simpleType>
        <xsd:restriction base="dms:Boolea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566cd-adb9-46c2-964b-22eba181fd0b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fad5814e62747ed9f131defefc62dac" ma:index="19" nillable="true" ma:taxonomy="true" ma:internalName="pfad5814e62747ed9f131defefc62dac" ma:taxonomyFieldName="DEECD_SubjectCategory" ma:displayName="Subject Category" ma:readOnly="false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20" nillable="true" ma:taxonomy="true" ma:internalName="a319977fc8504e09982f090ae1d7c602" ma:taxonomyFieldName="DEECD_ItemType" ma:displayName="Item Type" ma:default="101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1" nillable="true" ma:taxonomy="true" ma:internalName="ofbb8b9a280a423a91cf717fb81349cd" ma:taxonomyFieldName="DEECD_Author" ma:displayName="Author" ma:default="94;#Education|5232e41c-5101-41fe-b638-7d41d1371531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2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2" ma:index="25" nillable="true" ma:displayName="hyperlink2" ma:format="Hyperlink" ma:internalName="hyperlink2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114c1-daad-44dd-acad-30f4246641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017a8d-dd8f-40f0-bbcf-d0d7f718f6eb}" ma:internalName="TaxCatchAll" ma:showField="CatchAllData" ma:web="cb9114c1-daad-44dd-acad-30f424664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53FEE-3677-4123-9E42-DC6B3336061F}"/>
</file>

<file path=customXml/itemProps2.xml><?xml version="1.0" encoding="utf-8"?>
<ds:datastoreItem xmlns:ds="http://schemas.openxmlformats.org/officeDocument/2006/customXml" ds:itemID="{308D3FD8-7E5B-43C4-B025-B5CCB064D8F2}"/>
</file>

<file path=customXml/itemProps3.xml><?xml version="1.0" encoding="utf-8"?>
<ds:datastoreItem xmlns:ds="http://schemas.openxmlformats.org/officeDocument/2006/customXml" ds:itemID="{91857149-4311-4B04-8E7D-9F7B10320CA2}"/>
</file>

<file path=customXml/itemProps4.xml><?xml version="1.0" encoding="utf-8"?>
<ds:datastoreItem xmlns:ds="http://schemas.openxmlformats.org/officeDocument/2006/customXml" ds:itemID="{308D3FD8-7E5B-43C4-B025-B5CCB064D8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Millie</dc:creator>
  <dcterms:created xsi:type="dcterms:W3CDTF">2018-09-10T05:03:41Z</dcterms:created>
  <dcterms:modified xsi:type="dcterms:W3CDTF">2018-09-10T05:03:41Z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2018-09-10T00:00:00Z</vt:filetime>
  </property>
  <property fmtid="{D5CDD505-2E9C-101B-9397-08002B2CF9AE}" pid="5" name="ContentTypeId">
    <vt:lpwstr>0x0101008840106FE30D4F50BC61A726A7CA6E3800A01D47DD30CBB54F95863B7DC80A2CEC</vt:lpwstr>
  </property>
  <property fmtid="{D5CDD505-2E9C-101B-9397-08002B2CF9AE}" pid="6" name="DEECD_Author">
    <vt:lpwstr>94;#Education|5232e41c-5101-41fe-b638-7d41d1371531</vt:lpwstr>
  </property>
  <property fmtid="{D5CDD505-2E9C-101B-9397-08002B2CF9AE}" pid="7" name="DEECD_SubjectCategory">
    <vt:lpwstr/>
  </property>
  <property fmtid="{D5CDD505-2E9C-101B-9397-08002B2CF9AE}" pid="8" name="DEECD_ItemType">
    <vt:lpwstr>101;#Page|eb523acf-a821-456c-a76b-7607578309d7</vt:lpwstr>
  </property>
  <property fmtid="{D5CDD505-2E9C-101B-9397-08002B2CF9AE}" pid="9" name="DEECD_Audience">
    <vt:lpwstr/>
  </property>
</Properties>
</file>