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600"/>
    <a:srgbClr val="1A6468"/>
    <a:srgbClr val="21AFAC"/>
    <a:srgbClr val="29A1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ECBFA-DB16-415A-867A-02F0A6DF3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3D73D-AB4B-4F1A-BAA9-CC36408C7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B83C8-4BDF-46CD-853E-B36DBD17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95593-104C-40F3-A6B5-B192B8B98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7ABBD-9E99-4A7A-9FD5-B104A3B03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381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79D69-F2FC-4307-ABFF-2EB737F7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7CEF7-575F-421E-9320-EB4861C91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D57D8-F386-42CD-AF52-971563CE4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B356F-73CA-4B61-9AA1-A831B79F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ED9F4-0F87-40EA-84C8-6526302E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549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012DE-E5C0-4296-91C6-B5444F646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4158A0-8709-4901-B930-1D22CBE3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F8B33-BA71-425D-A358-5EFEDE231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6B2D9-0F49-429B-A9A8-A0A4D126B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E7183-F2F4-4ADD-B81A-4C92E8856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34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4D3CA-EA16-4F52-AC6F-F09146E9D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3DF22-AB1A-493A-B457-B3E0FBB81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8FB69-2863-4392-9BE9-AE855E6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558E-CE71-416E-B261-7527E55A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CC01E-72FE-41BB-8D49-977C02600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89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10FAE-F8DC-4176-BC25-63DDA396E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B619F-4E15-4180-83F9-5BF53E87A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2C2B1-4698-4C7F-AD53-FB372B09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29366-920B-430F-98EF-8758BF7B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1F483-7A45-45E1-894E-AE1CF0D2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311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F2122-19B2-4BF9-B4C7-13ADD94C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A2575-9A61-4414-B7E1-E3AC32BAB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BD183B-282C-4DB3-A26F-17F8D9C93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5B901-B51F-4927-B4FC-A4D6F36C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E579F-3D6E-4C12-B957-52D9B8E07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97D4D-F128-44B3-86A1-0B45945E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615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05B6E-214B-438D-ABFE-7BC058BEE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72BBD-6C2C-44E4-88FF-18760B899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677613-D625-46A6-AF24-FEF3FB298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9BF22A-9595-4D11-B3E2-63BE71E03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F2E2D2-10CE-44B6-B6D8-1AFBB37EA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FB8E2D-D87B-4A0F-BB95-43E946E48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B69725-9DDC-4289-8C6B-FED988A14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D4B64-8A29-4EA2-8883-F73EBDC94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011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BD4A1-1A48-4B63-ABD8-CB695352F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BD6363-3960-430B-9D58-0DB99255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E8F34-22E8-40AE-A305-467CB5A1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D57DC-CF6D-46C0-A87A-97E335B69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893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0A4796-CD8D-47FD-AF26-BB13B72C1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F4546F-A8EE-4A95-9720-280AF97B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BA611-639E-4322-91EE-31F3A7AC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908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AC1E3-815A-42D6-9D79-C3B07D250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B1223-7581-4D51-8884-8057C5A47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21AE09-841F-431B-BCCA-2CCB1AE7F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5671B-50CB-4F8F-82FA-433D2A2BD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B468E-7AC5-4502-8903-C1DDEA9B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12462-805D-4E8B-8795-926FD3A23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08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89895-6EFF-4FFA-904B-969A3C3B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7439D8-B8B0-47DA-B25E-6AA3E5FBA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54E3AE-AF04-43EF-B311-FDD32C10C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24918-4788-45F0-B8A4-184C0994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88A72-064A-4EA9-A71F-7C9382301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0FCC0-5318-41F5-B261-F8D826E7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05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7F44DC-35F3-4BC4-8369-354B33C95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78792-A6D5-4423-B0F5-481821A60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BAD80-4A33-4780-AB1E-462D05E5F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28039-0163-499A-8512-F2D847844AFE}" type="datetimeFigureOut">
              <a:rPr lang="en-AU" smtClean="0"/>
              <a:t>17/07/2017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C2283-2CD5-44A3-A155-1BB80A0BB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23F7-1232-4321-B600-786FABA62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C3816-DA15-4FC4-9C7A-F1D8CE2E7DF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075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FEBC78-BFB9-4E90-AEF4-9EC8BF6EA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6230" y="61595"/>
            <a:ext cx="8291513" cy="420688"/>
          </a:xfrm>
        </p:spPr>
        <p:txBody>
          <a:bodyPr>
            <a:normAutofit fontScale="90000"/>
          </a:bodyPr>
          <a:lstStyle/>
          <a:p>
            <a:r>
              <a:rPr lang="en-AU" sz="1600" b="1" dirty="0"/>
              <a:t/>
            </a:r>
            <a:br>
              <a:rPr lang="en-AU" sz="1600" b="1" dirty="0"/>
            </a:br>
            <a:r>
              <a:rPr lang="en-AU" sz="1800" b="1" dirty="0"/>
              <a:t>BRIGANCE® Screen III Two-Year-Old Child Data Sheet    COLOUR CODED BY DOMAIN</a:t>
            </a:r>
            <a:endParaRPr lang="en-AU" sz="1800" dirty="0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C0FA3BB-8789-4DBA-8121-6828A3A28FB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11830787"/>
              </p:ext>
            </p:extLst>
          </p:nvPr>
        </p:nvGraphicFramePr>
        <p:xfrm>
          <a:off x="1885950" y="5128731"/>
          <a:ext cx="5486400" cy="1679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val="111065084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56473260"/>
                    </a:ext>
                  </a:extLst>
                </a:gridCol>
                <a:gridCol w="946150">
                  <a:extLst>
                    <a:ext uri="{9D8B030D-6E8A-4147-A177-3AD203B41FA5}">
                      <a16:colId xmlns:a16="http://schemas.microsoft.com/office/drawing/2014/main" val="2620058438"/>
                    </a:ext>
                  </a:extLst>
                </a:gridCol>
                <a:gridCol w="902970">
                  <a:extLst>
                    <a:ext uri="{9D8B030D-6E8A-4147-A177-3AD203B41FA5}">
                      <a16:colId xmlns:a16="http://schemas.microsoft.com/office/drawing/2014/main" val="732797959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168597226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389663248"/>
                    </a:ext>
                  </a:extLst>
                </a:gridCol>
              </a:tblGrid>
              <a:tr h="316128">
                <a:tc rowSpan="2">
                  <a:txBody>
                    <a:bodyPr/>
                    <a:lstStyle/>
                    <a:p>
                      <a:pPr algn="ctr"/>
                      <a:endParaRPr lang="en-A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AU" sz="1400" b="0" dirty="0">
                          <a:solidFill>
                            <a:schemeClr val="tx1"/>
                          </a:solidFill>
                        </a:rPr>
                        <a:t>Max domain score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A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  <a:alpha val="34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tx1"/>
                          </a:solidFill>
                        </a:rPr>
                        <a:t>        Domain score below average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22357"/>
                  </a:ext>
                </a:extLst>
              </a:tr>
              <a:tr h="32599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b="1" dirty="0"/>
                        <a:t>2-0 to 2-2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dirty="0"/>
                        <a:t>2-3 to 2-5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dirty="0"/>
                        <a:t>2-6 to 2-8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dirty="0"/>
                        <a:t>2-9 to 2-11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372267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Language  51</a:t>
                      </a:r>
                    </a:p>
                  </a:txBody>
                  <a:tcPr>
                    <a:solidFill>
                      <a:srgbClr val="FFC00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22</a:t>
                      </a:r>
                    </a:p>
                  </a:txBody>
                  <a:tcPr>
                    <a:solidFill>
                      <a:srgbClr val="FFC00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32</a:t>
                      </a:r>
                    </a:p>
                  </a:txBody>
                  <a:tcPr>
                    <a:solidFill>
                      <a:srgbClr val="FFC00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36</a:t>
                      </a:r>
                    </a:p>
                  </a:txBody>
                  <a:tcPr>
                    <a:solidFill>
                      <a:srgbClr val="FFC00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40</a:t>
                      </a:r>
                    </a:p>
                  </a:txBody>
                  <a:tcPr>
                    <a:solidFill>
                      <a:srgbClr val="FFC000">
                        <a:alpha val="3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86731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Physical   27.5</a:t>
                      </a:r>
                    </a:p>
                  </a:txBody>
                  <a:tcPr>
                    <a:solidFill>
                      <a:srgbClr val="7030A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15</a:t>
                      </a:r>
                    </a:p>
                  </a:txBody>
                  <a:tcPr>
                    <a:solidFill>
                      <a:srgbClr val="7030A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17</a:t>
                      </a:r>
                    </a:p>
                  </a:txBody>
                  <a:tcPr>
                    <a:solidFill>
                      <a:srgbClr val="7030A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20</a:t>
                      </a:r>
                    </a:p>
                  </a:txBody>
                  <a:tcPr>
                    <a:solidFill>
                      <a:srgbClr val="7030A0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21</a:t>
                      </a:r>
                    </a:p>
                  </a:txBody>
                  <a:tcPr>
                    <a:solidFill>
                      <a:srgbClr val="7030A0">
                        <a:alpha val="3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02339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Academic   21.5</a:t>
                      </a:r>
                    </a:p>
                  </a:txBody>
                  <a:tcPr>
                    <a:solidFill>
                      <a:srgbClr val="21AFAC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7</a:t>
                      </a:r>
                    </a:p>
                  </a:txBody>
                  <a:tcPr>
                    <a:solidFill>
                      <a:srgbClr val="21AFAC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11</a:t>
                      </a:r>
                    </a:p>
                  </a:txBody>
                  <a:tcPr>
                    <a:solidFill>
                      <a:srgbClr val="21AFAC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13</a:t>
                      </a:r>
                    </a:p>
                  </a:txBody>
                  <a:tcPr>
                    <a:solidFill>
                      <a:srgbClr val="21AFAC">
                        <a:alpha val="3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≤ 17</a:t>
                      </a:r>
                    </a:p>
                  </a:txBody>
                  <a:tcPr>
                    <a:solidFill>
                      <a:srgbClr val="21AFAC">
                        <a:alpha val="3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702562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75FADDA7-7061-423B-B6C0-A01D17AD227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62046725"/>
              </p:ext>
            </p:extLst>
          </p:nvPr>
        </p:nvGraphicFramePr>
        <p:xfrm>
          <a:off x="8103869" y="5050253"/>
          <a:ext cx="39804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307">
                  <a:extLst>
                    <a:ext uri="{9D8B030D-6E8A-4147-A177-3AD203B41FA5}">
                      <a16:colId xmlns:a16="http://schemas.microsoft.com/office/drawing/2014/main" val="2536306180"/>
                    </a:ext>
                  </a:extLst>
                </a:gridCol>
                <a:gridCol w="917942">
                  <a:extLst>
                    <a:ext uri="{9D8B030D-6E8A-4147-A177-3AD203B41FA5}">
                      <a16:colId xmlns:a16="http://schemas.microsoft.com/office/drawing/2014/main" val="1751309350"/>
                    </a:ext>
                  </a:extLst>
                </a:gridCol>
                <a:gridCol w="995125">
                  <a:extLst>
                    <a:ext uri="{9D8B030D-6E8A-4147-A177-3AD203B41FA5}">
                      <a16:colId xmlns:a16="http://schemas.microsoft.com/office/drawing/2014/main" val="3854631625"/>
                    </a:ext>
                  </a:extLst>
                </a:gridCol>
                <a:gridCol w="995125">
                  <a:extLst>
                    <a:ext uri="{9D8B030D-6E8A-4147-A177-3AD203B41FA5}">
                      <a16:colId xmlns:a16="http://schemas.microsoft.com/office/drawing/2014/main" val="307303834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AU" dirty="0"/>
                        <a:t> Cut off Score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0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/>
                        <a:t>2-0 to 2-2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2-3 to 2-5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2-6 to 2-8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2-9 to 2-11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9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 47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&lt;54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&lt;62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&lt;75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79363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35AA639-1EDE-466D-A2D1-AC8628854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230" y="482283"/>
            <a:ext cx="10489408" cy="45181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931C36-E0B5-4469-AD1F-E61B7A22E6D3}"/>
              </a:ext>
            </a:extLst>
          </p:cNvPr>
          <p:cNvSpPr txBox="1"/>
          <p:nvPr/>
        </p:nvSpPr>
        <p:spPr>
          <a:xfrm>
            <a:off x="1188720" y="697230"/>
            <a:ext cx="2320290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91301-DE38-4A26-BF86-10FE2798844B}"/>
              </a:ext>
            </a:extLst>
          </p:cNvPr>
          <p:cNvSpPr txBox="1"/>
          <p:nvPr/>
        </p:nvSpPr>
        <p:spPr>
          <a:xfrm>
            <a:off x="1341120" y="849630"/>
            <a:ext cx="2320290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DC39E5-B73F-4E34-BF07-94284A0C8ECD}"/>
              </a:ext>
            </a:extLst>
          </p:cNvPr>
          <p:cNvSpPr/>
          <p:nvPr/>
        </p:nvSpPr>
        <p:spPr>
          <a:xfrm>
            <a:off x="1469230" y="482283"/>
            <a:ext cx="10489408" cy="917892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8EAEE0-7E63-4952-A0C4-2C9C16464550}"/>
              </a:ext>
            </a:extLst>
          </p:cNvPr>
          <p:cNvSpPr/>
          <p:nvPr/>
        </p:nvSpPr>
        <p:spPr>
          <a:xfrm>
            <a:off x="1469231" y="4314825"/>
            <a:ext cx="10489408" cy="432214"/>
          </a:xfrm>
          <a:prstGeom prst="rect">
            <a:avLst/>
          </a:prstGeom>
          <a:solidFill>
            <a:srgbClr val="FFC00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F0E5B9-F5FA-44A9-8628-FCE39243FB2A}"/>
              </a:ext>
            </a:extLst>
          </p:cNvPr>
          <p:cNvSpPr/>
          <p:nvPr/>
        </p:nvSpPr>
        <p:spPr>
          <a:xfrm>
            <a:off x="1469230" y="1400175"/>
            <a:ext cx="10489408" cy="400050"/>
          </a:xfrm>
          <a:prstGeom prst="rect">
            <a:avLst/>
          </a:prstGeom>
          <a:solidFill>
            <a:srgbClr val="21AFA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F8C717-678A-486F-90F7-C8E08FE8836A}"/>
              </a:ext>
            </a:extLst>
          </p:cNvPr>
          <p:cNvSpPr/>
          <p:nvPr/>
        </p:nvSpPr>
        <p:spPr>
          <a:xfrm>
            <a:off x="1469230" y="2220912"/>
            <a:ext cx="10489408" cy="379413"/>
          </a:xfrm>
          <a:prstGeom prst="rect">
            <a:avLst/>
          </a:prstGeom>
          <a:solidFill>
            <a:srgbClr val="21AFAC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A5A02ED-8237-44E1-8160-D53CC5E1CCF3}"/>
              </a:ext>
            </a:extLst>
          </p:cNvPr>
          <p:cNvSpPr/>
          <p:nvPr/>
        </p:nvSpPr>
        <p:spPr>
          <a:xfrm>
            <a:off x="1469230" y="4023360"/>
            <a:ext cx="10489408" cy="279716"/>
          </a:xfrm>
          <a:prstGeom prst="rect">
            <a:avLst/>
          </a:prstGeom>
          <a:solidFill>
            <a:srgbClr val="21AFAC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2C7C34-7658-45AE-811E-F65896F8ACBA}"/>
              </a:ext>
            </a:extLst>
          </p:cNvPr>
          <p:cNvSpPr/>
          <p:nvPr/>
        </p:nvSpPr>
        <p:spPr>
          <a:xfrm>
            <a:off x="1469230" y="1800225"/>
            <a:ext cx="10489408" cy="420687"/>
          </a:xfrm>
          <a:prstGeom prst="rect">
            <a:avLst/>
          </a:prstGeom>
          <a:solidFill>
            <a:srgbClr val="7030A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E4842C-133D-4DB1-B243-306064E411AE}"/>
              </a:ext>
            </a:extLst>
          </p:cNvPr>
          <p:cNvSpPr/>
          <p:nvPr/>
        </p:nvSpPr>
        <p:spPr>
          <a:xfrm>
            <a:off x="1469230" y="2612074"/>
            <a:ext cx="10489408" cy="1399537"/>
          </a:xfrm>
          <a:prstGeom prst="rect">
            <a:avLst/>
          </a:prstGeom>
          <a:solidFill>
            <a:srgbClr val="7030A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130E1B-F5D1-454D-95C9-14DB3B2BA7F2}"/>
              </a:ext>
            </a:extLst>
          </p:cNvPr>
          <p:cNvSpPr txBox="1"/>
          <p:nvPr/>
        </p:nvSpPr>
        <p:spPr>
          <a:xfrm>
            <a:off x="225265" y="657641"/>
            <a:ext cx="1091565" cy="646331"/>
          </a:xfrm>
          <a:prstGeom prst="rect">
            <a:avLst/>
          </a:prstGeom>
          <a:solidFill>
            <a:srgbClr val="FFC000">
              <a:alpha val="20000"/>
            </a:srgb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B08600"/>
                </a:solidFill>
              </a:rPr>
              <a:t>Language= lemon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DB9924D-2BF1-43D6-AECD-55BA12AC6AFD}"/>
              </a:ext>
            </a:extLst>
          </p:cNvPr>
          <p:cNvSpPr txBox="1"/>
          <p:nvPr/>
        </p:nvSpPr>
        <p:spPr>
          <a:xfrm>
            <a:off x="232410" y="1423603"/>
            <a:ext cx="1108710" cy="646331"/>
          </a:xfrm>
          <a:prstGeom prst="rect">
            <a:avLst/>
          </a:prstGeom>
          <a:solidFill>
            <a:srgbClr val="002060">
              <a:alpha val="18000"/>
            </a:srgb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7030A0"/>
                </a:solidFill>
              </a:rPr>
              <a:t>Physical </a:t>
            </a:r>
          </a:p>
          <a:p>
            <a:r>
              <a:rPr lang="en-AU" dirty="0">
                <a:solidFill>
                  <a:srgbClr val="7030A0"/>
                </a:solidFill>
              </a:rPr>
              <a:t>= purple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FBFE27-2973-46BE-B4A4-6F6565411A11}"/>
              </a:ext>
            </a:extLst>
          </p:cNvPr>
          <p:cNvSpPr txBox="1"/>
          <p:nvPr/>
        </p:nvSpPr>
        <p:spPr>
          <a:xfrm>
            <a:off x="230563" y="2232427"/>
            <a:ext cx="1086267" cy="646331"/>
          </a:xfrm>
          <a:prstGeom prst="rect">
            <a:avLst/>
          </a:prstGeom>
          <a:solidFill>
            <a:srgbClr val="21AFAC">
              <a:alpha val="26000"/>
            </a:srgbClr>
          </a:solidFill>
          <a:ln w="38100">
            <a:solidFill>
              <a:srgbClr val="29A1A7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1A6468"/>
                </a:solidFill>
              </a:rPr>
              <a:t>Academic= aqua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078238-2B01-4000-A569-85D902E25EFB}"/>
              </a:ext>
            </a:extLst>
          </p:cNvPr>
          <p:cNvSpPr txBox="1"/>
          <p:nvPr/>
        </p:nvSpPr>
        <p:spPr>
          <a:xfrm>
            <a:off x="8657451" y="6417566"/>
            <a:ext cx="345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</a:rPr>
              <a:t>Brigance® Screens III: Technical Manual</a:t>
            </a:r>
            <a:r>
              <a:rPr lang="en-GB" sz="1000" dirty="0">
                <a:solidFill>
                  <a:srgbClr val="0070C0"/>
                </a:solidFill>
              </a:rPr>
              <a:t> • </a:t>
            </a:r>
            <a:r>
              <a:rPr lang="en-GB" sz="1000" b="1" dirty="0">
                <a:solidFill>
                  <a:srgbClr val="0070C0"/>
                </a:solidFill>
              </a:rPr>
              <a:t>CA14300 • © 2014. p 107, 146-149</a:t>
            </a:r>
            <a:r>
              <a:rPr lang="en-GB" sz="1000" dirty="0">
                <a:solidFill>
                  <a:srgbClr val="0070C0"/>
                </a:solidFill>
              </a:rPr>
              <a:t> </a:t>
            </a:r>
            <a:r>
              <a:rPr lang="en-GB" sz="1000" b="1" dirty="0">
                <a:solidFill>
                  <a:srgbClr val="0070C0"/>
                </a:solidFill>
              </a:rPr>
              <a:t>All rights reserved.</a:t>
            </a:r>
            <a:endParaRPr lang="en-AU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78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FEBC78-BFB9-4E90-AEF4-9EC8BF6EA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6230" y="61595"/>
            <a:ext cx="8291513" cy="420688"/>
          </a:xfrm>
        </p:spPr>
        <p:txBody>
          <a:bodyPr>
            <a:normAutofit fontScale="90000"/>
          </a:bodyPr>
          <a:lstStyle/>
          <a:p>
            <a:r>
              <a:rPr lang="en-AU" sz="1600" b="1" dirty="0"/>
              <a:t/>
            </a:r>
            <a:br>
              <a:rPr lang="en-AU" sz="1600" b="1" dirty="0"/>
            </a:br>
            <a:r>
              <a:rPr lang="en-AU" sz="1800" b="1" dirty="0"/>
              <a:t>BRIGANCE® Screen III Three-Year-Old Child Data Sheet    COLOUR CODED BY DOMAIN</a:t>
            </a:r>
            <a:endParaRPr lang="en-AU" sz="1800" dirty="0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C0FA3BB-8789-4DBA-8121-6828A3A28FB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31137655"/>
              </p:ext>
            </p:extLst>
          </p:nvPr>
        </p:nvGraphicFramePr>
        <p:xfrm>
          <a:off x="1885950" y="5128731"/>
          <a:ext cx="5257800" cy="1679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0839">
                  <a:extLst>
                    <a:ext uri="{9D8B030D-6E8A-4147-A177-3AD203B41FA5}">
                      <a16:colId xmlns:a16="http://schemas.microsoft.com/office/drawing/2014/main" val="1110650847"/>
                    </a:ext>
                  </a:extLst>
                </a:gridCol>
                <a:gridCol w="215074">
                  <a:extLst>
                    <a:ext uri="{9D8B030D-6E8A-4147-A177-3AD203B41FA5}">
                      <a16:colId xmlns:a16="http://schemas.microsoft.com/office/drawing/2014/main" val="156473260"/>
                    </a:ext>
                  </a:extLst>
                </a:gridCol>
                <a:gridCol w="1031557">
                  <a:extLst>
                    <a:ext uri="{9D8B030D-6E8A-4147-A177-3AD203B41FA5}">
                      <a16:colId xmlns:a16="http://schemas.microsoft.com/office/drawing/2014/main" val="2620058438"/>
                    </a:ext>
                  </a:extLst>
                </a:gridCol>
                <a:gridCol w="1154430">
                  <a:extLst>
                    <a:ext uri="{9D8B030D-6E8A-4147-A177-3AD203B41FA5}">
                      <a16:colId xmlns:a16="http://schemas.microsoft.com/office/drawing/2014/main" val="73279795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685972264"/>
                    </a:ext>
                  </a:extLst>
                </a:gridCol>
              </a:tblGrid>
              <a:tr h="316128">
                <a:tc rowSpan="2">
                  <a:txBody>
                    <a:bodyPr/>
                    <a:lstStyle/>
                    <a:p>
                      <a:pPr algn="ctr"/>
                      <a:endParaRPr lang="en-AU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AU" sz="1400" b="0" dirty="0">
                          <a:solidFill>
                            <a:schemeClr val="tx1"/>
                          </a:solidFill>
                        </a:rPr>
                        <a:t>Max domain score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A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  <a:alpha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tx1"/>
                          </a:solidFill>
                        </a:rPr>
                        <a:t>      Domain score below average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22357"/>
                  </a:ext>
                </a:extLst>
              </a:tr>
              <a:tr h="32599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/>
                        <a:t>3-0 to 3-3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/>
                        <a:t>3-4 to 3-7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/>
                        <a:t>3-8 to 3-11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372267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Language  48</a:t>
                      </a:r>
                    </a:p>
                  </a:txBody>
                  <a:tcPr>
                    <a:solidFill>
                      <a:srgbClr val="FFC00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22</a:t>
                      </a:r>
                    </a:p>
                  </a:txBody>
                  <a:tcPr>
                    <a:solidFill>
                      <a:srgbClr val="FFC00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25</a:t>
                      </a:r>
                    </a:p>
                  </a:txBody>
                  <a:tcPr>
                    <a:solidFill>
                      <a:srgbClr val="FFC00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36</a:t>
                      </a:r>
                    </a:p>
                  </a:txBody>
                  <a:tcPr>
                    <a:solidFill>
                      <a:srgbClr val="FFC00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86731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Physical   31</a:t>
                      </a:r>
                    </a:p>
                  </a:txBody>
                  <a:tcPr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13</a:t>
                      </a:r>
                    </a:p>
                  </a:txBody>
                  <a:tcPr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16</a:t>
                      </a:r>
                    </a:p>
                  </a:txBody>
                  <a:tcPr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19</a:t>
                      </a:r>
                    </a:p>
                  </a:txBody>
                  <a:tcPr>
                    <a:solidFill>
                      <a:srgbClr val="7030A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02339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r>
                        <a:rPr lang="en-AU" sz="1400" dirty="0"/>
                        <a:t>Academic   21</a:t>
                      </a:r>
                    </a:p>
                  </a:txBody>
                  <a:tcPr>
                    <a:solidFill>
                      <a:srgbClr val="21AFAC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chemeClr val="bg1">
                        <a:lumMod val="8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5</a:t>
                      </a:r>
                    </a:p>
                  </a:txBody>
                  <a:tcPr>
                    <a:solidFill>
                      <a:srgbClr val="21AFAC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7</a:t>
                      </a:r>
                    </a:p>
                  </a:txBody>
                  <a:tcPr>
                    <a:solidFill>
                      <a:srgbClr val="21AFAC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≤ 11</a:t>
                      </a:r>
                    </a:p>
                  </a:txBody>
                  <a:tcPr>
                    <a:solidFill>
                      <a:srgbClr val="21AFAC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702562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75FADDA7-7061-423B-B6C0-A01D17AD227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8930100"/>
              </p:ext>
            </p:extLst>
          </p:nvPr>
        </p:nvGraphicFramePr>
        <p:xfrm>
          <a:off x="8789669" y="5039818"/>
          <a:ext cx="321183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1">
                  <a:extLst>
                    <a:ext uri="{9D8B030D-6E8A-4147-A177-3AD203B41FA5}">
                      <a16:colId xmlns:a16="http://schemas.microsoft.com/office/drawing/2014/main" val="253630618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1751309350"/>
                    </a:ext>
                  </a:extLst>
                </a:gridCol>
                <a:gridCol w="1268730">
                  <a:extLst>
                    <a:ext uri="{9D8B030D-6E8A-4147-A177-3AD203B41FA5}">
                      <a16:colId xmlns:a16="http://schemas.microsoft.com/office/drawing/2014/main" val="385463162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AU" dirty="0"/>
                        <a:t> Cut off Score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0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/>
                        <a:t>3-0 to 3-3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3-4 to 3-7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3-8 to 3-11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9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 42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 45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&lt; 49</a:t>
                      </a:r>
                    </a:p>
                  </a:txBody>
                  <a:tcPr>
                    <a:solidFill>
                      <a:srgbClr val="FF0000">
                        <a:alpha val="5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79363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931C36-E0B5-4469-AD1F-E61B7A22E6D3}"/>
              </a:ext>
            </a:extLst>
          </p:cNvPr>
          <p:cNvSpPr txBox="1"/>
          <p:nvPr/>
        </p:nvSpPr>
        <p:spPr>
          <a:xfrm>
            <a:off x="1188720" y="697230"/>
            <a:ext cx="2320290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091301-DE38-4A26-BF86-10FE2798844B}"/>
              </a:ext>
            </a:extLst>
          </p:cNvPr>
          <p:cNvSpPr txBox="1"/>
          <p:nvPr/>
        </p:nvSpPr>
        <p:spPr>
          <a:xfrm>
            <a:off x="1341120" y="849630"/>
            <a:ext cx="2320290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F79AC6-0EC9-43C5-A231-BF8787E82E5F}"/>
              </a:ext>
            </a:extLst>
          </p:cNvPr>
          <p:cNvSpPr txBox="1"/>
          <p:nvPr/>
        </p:nvSpPr>
        <p:spPr>
          <a:xfrm>
            <a:off x="325755" y="2170693"/>
            <a:ext cx="1108710" cy="646331"/>
          </a:xfrm>
          <a:prstGeom prst="rect">
            <a:avLst/>
          </a:prstGeom>
          <a:solidFill>
            <a:srgbClr val="002060">
              <a:alpha val="18000"/>
            </a:srgb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7030A0"/>
                </a:solidFill>
              </a:rPr>
              <a:t>Physical </a:t>
            </a:r>
          </a:p>
          <a:p>
            <a:r>
              <a:rPr lang="en-AU" dirty="0">
                <a:solidFill>
                  <a:srgbClr val="7030A0"/>
                </a:solidFill>
              </a:rPr>
              <a:t>= purple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05527E-4C7B-4666-BC19-9EB73608C9F2}"/>
              </a:ext>
            </a:extLst>
          </p:cNvPr>
          <p:cNvSpPr txBox="1"/>
          <p:nvPr/>
        </p:nvSpPr>
        <p:spPr>
          <a:xfrm>
            <a:off x="325755" y="1392009"/>
            <a:ext cx="1091565" cy="646331"/>
          </a:xfrm>
          <a:prstGeom prst="rect">
            <a:avLst/>
          </a:prstGeom>
          <a:solidFill>
            <a:srgbClr val="FFC000">
              <a:alpha val="20000"/>
            </a:srgb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B08600"/>
                </a:solidFill>
              </a:rPr>
              <a:t>Language= lemon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71F7FFC-E111-47F0-A2E9-D59B374B3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520" y="792951"/>
            <a:ext cx="10564358" cy="418338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50FE6F1-3AAC-42AA-B2D2-4B90ED518331}"/>
              </a:ext>
            </a:extLst>
          </p:cNvPr>
          <p:cNvSpPr/>
          <p:nvPr/>
        </p:nvSpPr>
        <p:spPr>
          <a:xfrm>
            <a:off x="1493520" y="792951"/>
            <a:ext cx="10564358" cy="315759"/>
          </a:xfrm>
          <a:prstGeom prst="rect">
            <a:avLst/>
          </a:prstGeom>
          <a:solidFill>
            <a:srgbClr val="21AFAC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CB64C-EF4F-4E84-8587-9F952EAC1091}"/>
              </a:ext>
            </a:extLst>
          </p:cNvPr>
          <p:cNvSpPr/>
          <p:nvPr/>
        </p:nvSpPr>
        <p:spPr>
          <a:xfrm>
            <a:off x="1493520" y="2568882"/>
            <a:ext cx="10564358" cy="315759"/>
          </a:xfrm>
          <a:prstGeom prst="rect">
            <a:avLst/>
          </a:prstGeom>
          <a:solidFill>
            <a:srgbClr val="21AFAC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BFF6A4-3AC4-4DFC-BA4A-E2FFF17C1338}"/>
              </a:ext>
            </a:extLst>
          </p:cNvPr>
          <p:cNvSpPr/>
          <p:nvPr/>
        </p:nvSpPr>
        <p:spPr>
          <a:xfrm>
            <a:off x="1522512" y="3945171"/>
            <a:ext cx="10501848" cy="342514"/>
          </a:xfrm>
          <a:prstGeom prst="rect">
            <a:avLst/>
          </a:prstGeom>
          <a:solidFill>
            <a:srgbClr val="21AFAC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1DD20C-5501-4F31-8FF1-03A0E32BAA60}"/>
              </a:ext>
            </a:extLst>
          </p:cNvPr>
          <p:cNvSpPr/>
          <p:nvPr/>
        </p:nvSpPr>
        <p:spPr>
          <a:xfrm>
            <a:off x="1522512" y="1108710"/>
            <a:ext cx="10489229" cy="1101164"/>
          </a:xfrm>
          <a:prstGeom prst="rect">
            <a:avLst/>
          </a:prstGeom>
          <a:solidFill>
            <a:srgbClr val="FFC0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901F93-BF85-4211-9B19-4BC3D89D9EB8}"/>
              </a:ext>
            </a:extLst>
          </p:cNvPr>
          <p:cNvSpPr/>
          <p:nvPr/>
        </p:nvSpPr>
        <p:spPr>
          <a:xfrm>
            <a:off x="1493520" y="3586163"/>
            <a:ext cx="10507980" cy="359008"/>
          </a:xfrm>
          <a:prstGeom prst="rect">
            <a:avLst/>
          </a:prstGeom>
          <a:solidFill>
            <a:srgbClr val="FFC0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CA39C6-AF73-4327-B44D-35F32201E9FF}"/>
              </a:ext>
            </a:extLst>
          </p:cNvPr>
          <p:cNvSpPr/>
          <p:nvPr/>
        </p:nvSpPr>
        <p:spPr>
          <a:xfrm>
            <a:off x="1493520" y="4287685"/>
            <a:ext cx="10564358" cy="461697"/>
          </a:xfrm>
          <a:prstGeom prst="rect">
            <a:avLst/>
          </a:prstGeom>
          <a:solidFill>
            <a:srgbClr val="FFC000">
              <a:alpha val="3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523E2E-9705-44E4-B802-0106AC1EF988}"/>
              </a:ext>
            </a:extLst>
          </p:cNvPr>
          <p:cNvSpPr/>
          <p:nvPr/>
        </p:nvSpPr>
        <p:spPr>
          <a:xfrm>
            <a:off x="1493520" y="2166160"/>
            <a:ext cx="10564358" cy="386862"/>
          </a:xfrm>
          <a:prstGeom prst="rect">
            <a:avLst/>
          </a:prstGeom>
          <a:solidFill>
            <a:srgbClr val="7030A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59CD67-CC8F-4446-BC98-4192D8A251E8}"/>
              </a:ext>
            </a:extLst>
          </p:cNvPr>
          <p:cNvSpPr/>
          <p:nvPr/>
        </p:nvSpPr>
        <p:spPr>
          <a:xfrm>
            <a:off x="1522512" y="2884640"/>
            <a:ext cx="10535366" cy="701523"/>
          </a:xfrm>
          <a:prstGeom prst="rect">
            <a:avLst/>
          </a:prstGeom>
          <a:solidFill>
            <a:srgbClr val="7030A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DB7BABD-DAB4-4EDA-85E0-C3909C340700}"/>
              </a:ext>
            </a:extLst>
          </p:cNvPr>
          <p:cNvSpPr txBox="1"/>
          <p:nvPr/>
        </p:nvSpPr>
        <p:spPr>
          <a:xfrm>
            <a:off x="348198" y="2939832"/>
            <a:ext cx="1086267" cy="646331"/>
          </a:xfrm>
          <a:prstGeom prst="rect">
            <a:avLst/>
          </a:prstGeom>
          <a:solidFill>
            <a:srgbClr val="21AFAC">
              <a:alpha val="36000"/>
            </a:srgbClr>
          </a:solidFill>
          <a:ln w="38100">
            <a:solidFill>
              <a:srgbClr val="29A1A7"/>
            </a:solidFill>
          </a:ln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1A6468"/>
                </a:solidFill>
              </a:rPr>
              <a:t>Academic= aqua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C1EED-F911-4F22-B081-CED3709EAED5}"/>
              </a:ext>
            </a:extLst>
          </p:cNvPr>
          <p:cNvSpPr txBox="1"/>
          <p:nvPr/>
        </p:nvSpPr>
        <p:spPr>
          <a:xfrm>
            <a:off x="8103869" y="6396335"/>
            <a:ext cx="4288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70C0"/>
                </a:solidFill>
              </a:rPr>
              <a:t>Brigance® Screens III: Technical Manual</a:t>
            </a:r>
            <a:r>
              <a:rPr lang="en-GB" sz="1000" dirty="0">
                <a:solidFill>
                  <a:srgbClr val="0070C0"/>
                </a:solidFill>
              </a:rPr>
              <a:t> • </a:t>
            </a:r>
            <a:r>
              <a:rPr lang="en-GB" sz="1000" b="1" dirty="0">
                <a:solidFill>
                  <a:srgbClr val="0070C0"/>
                </a:solidFill>
              </a:rPr>
              <a:t>CA14300 • © 2014.</a:t>
            </a:r>
          </a:p>
          <a:p>
            <a:r>
              <a:rPr lang="en-GB" sz="1000" b="1" dirty="0">
                <a:solidFill>
                  <a:srgbClr val="0070C0"/>
                </a:solidFill>
              </a:rPr>
              <a:t> p 107, 150-153.</a:t>
            </a:r>
            <a:r>
              <a:rPr lang="en-GB" sz="1000" dirty="0">
                <a:solidFill>
                  <a:srgbClr val="0070C0"/>
                </a:solidFill>
              </a:rPr>
              <a:t> </a:t>
            </a:r>
            <a:r>
              <a:rPr lang="en-GB" sz="1000" b="1" dirty="0">
                <a:solidFill>
                  <a:srgbClr val="0070C0"/>
                </a:solidFill>
              </a:rPr>
              <a:t>All rights reserved.</a:t>
            </a:r>
            <a:endParaRPr lang="en-AU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4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ebCM Documents" ma:contentTypeID="0x0101008840106FE30D4F50BC61A726A7CA6E3800A01D47DD30CBB54F95863B7DC80A2CEC" ma:contentTypeVersion="12" ma:contentTypeDescription="WebCM Documents Content Type" ma:contentTypeScope="" ma:versionID="e4139b3a0e7d3d8cb92e2992b6712403">
  <xsd:schema xmlns:xsd="http://www.w3.org/2001/XMLSchema" xmlns:xs="http://www.w3.org/2001/XMLSchema" xmlns:p="http://schemas.microsoft.com/office/2006/metadata/properties" xmlns:ns1="http://schemas.microsoft.com/sharepoint/v3" xmlns:ns2="76b566cd-adb9-46c2-964b-22eba181fd0b" xmlns:ns3="cb9114c1-daad-44dd-acad-30f4246641f2" targetNamespace="http://schemas.microsoft.com/office/2006/metadata/properties" ma:root="true" ma:fieldsID="df9e21a9d9be030ba6d9139b7d031c32" ns1:_="" ns2:_="" ns3:_="">
    <xsd:import namespace="http://schemas.microsoft.com/sharepoint/v3"/>
    <xsd:import namespace="76b566cd-adb9-46c2-964b-22eba181fd0b"/>
    <xsd:import namespace="cb9114c1-daad-44dd-acad-30f4246641f2"/>
    <xsd:element name="properties">
      <xsd:complexType>
        <xsd:sequence>
          <xsd:element name="documentManagement">
            <xsd:complexType>
              <xsd:all>
                <xsd:element ref="ns1:DEECD_Description" minOccurs="0"/>
                <xsd:element ref="ns1:DEECD_Publisher" minOccurs="0"/>
                <xsd:element ref="ns1:DEECD_Keywords" minOccurs="0"/>
                <xsd:element ref="ns1:DEECD_Expired" minOccurs="0"/>
                <xsd:element ref="ns2:PublishingStartDate" minOccurs="0"/>
                <xsd:element ref="ns1:PublishingExpirationDate" minOccurs="0"/>
                <xsd:element ref="ns3:TaxCatchAll" minOccurs="0"/>
                <xsd:element ref="ns2:pfad5814e62747ed9f131defefc62dac" minOccurs="0"/>
                <xsd:element ref="ns2:a319977fc8504e09982f090ae1d7c602" minOccurs="0"/>
                <xsd:element ref="ns2:ofbb8b9a280a423a91cf717fb81349cd" minOccurs="0"/>
                <xsd:element ref="ns2:b1688cb4a3a940449dc8286705012a42" minOccurs="0"/>
                <xsd:element ref="ns2:hyperlink" minOccurs="0"/>
                <xsd:element ref="ns2:hyperlink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ECD_Description" ma:index="2" nillable="true" ma:displayName="Description" ma:description="" ma:internalName="DEECD_Description">
      <xsd:simpleType>
        <xsd:restriction base="dms:Note">
          <xsd:maxLength value="255"/>
        </xsd:restriction>
      </xsd:simpleType>
    </xsd:element>
    <xsd:element name="DEECD_Publisher" ma:index="3" nillable="true" ma:displayName="Publisher" ma:default="Department of Education and Training" ma:internalName="DEECD_Publisher">
      <xsd:simpleType>
        <xsd:restriction base="dms:Text">
          <xsd:maxLength value="255"/>
        </xsd:restriction>
      </xsd:simpleType>
    </xsd:element>
    <xsd:element name="DEECD_Keywords" ma:index="7" nillable="true" ma:displayName="Keywords" ma:internalName="DEECD_Keywords">
      <xsd:simpleType>
        <xsd:restriction base="dms:Note">
          <xsd:maxLength value="255"/>
        </xsd:restriction>
      </xsd:simpleType>
    </xsd:element>
    <xsd:element name="DEECD_Expired" ma:index="8" nillable="true" ma:displayName="Expired" ma:default="0" ma:internalName="DEECD_Expired">
      <xsd:simpleType>
        <xsd:restriction base="dms:Boolean"/>
      </xsd:simpleType>
    </xsd:element>
    <xsd:element name="PublishingExpirationDate" ma:index="10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566cd-adb9-46c2-964b-22eba181fd0b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internalName="PublishingStartDate">
      <xsd:simpleType>
        <xsd:restriction base="dms:Unknown"/>
      </xsd:simpleType>
    </xsd:element>
    <xsd:element name="pfad5814e62747ed9f131defefc62dac" ma:index="19" nillable="true" ma:taxonomy="true" ma:internalName="pfad5814e62747ed9f131defefc62dac" ma:taxonomyFieldName="DEECD_SubjectCategory" ma:displayName="Subject Category" ma:readOnly="false" ma:fieldId="{9fad5814-e627-47ed-9f13-1defefc62dac}" ma:sspId="272df97b-2740-40bb-9c0d-572a441144cd" ma:termSetId="cc6468fc-15c3-4209-9517-a733b6c804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319977fc8504e09982f090ae1d7c602" ma:index="20" nillable="true" ma:taxonomy="true" ma:internalName="a319977fc8504e09982f090ae1d7c602" ma:taxonomyFieldName="DEECD_ItemType" ma:displayName="Item Type" ma:default="101;#Page|eb523acf-a821-456c-a76b-7607578309d7" ma:fieldId="{a319977f-c850-4e09-982f-090ae1d7c602}" ma:sspId="272df97b-2740-40bb-9c0d-572a441144cd" ma:termSetId="87a54e1a-a086-4056-9430-e3def70b5b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fbb8b9a280a423a91cf717fb81349cd" ma:index="21" nillable="true" ma:taxonomy="true" ma:internalName="ofbb8b9a280a423a91cf717fb81349cd" ma:taxonomyFieldName="DEECD_Author" ma:displayName="Author" ma:default="94;#Education|5232e41c-5101-41fe-b638-7d41d1371531" ma:fieldId="{8fbb8b9a-280a-423a-91cf-717fb81349cd}" ma:sspId="272df97b-2740-40bb-9c0d-572a441144cd" ma:termSetId="f9681774-4169-418a-ae49-9bc331f72a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1688cb4a3a940449dc8286705012a42" ma:index="22" nillable="true" ma:taxonomy="true" ma:internalName="b1688cb4a3a940449dc8286705012a42" ma:taxonomyFieldName="DEECD_Audience" ma:displayName="Audience" ma:fieldId="{b1688cb4-a3a9-4044-9dc8-286705012a42}" ma:taxonomyMulti="true" ma:sspId="272df97b-2740-40bb-9c0d-572a441144cd" ma:termSetId="af0be819-ce00-4865-904d-8408c82c23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yperlink" ma:index="24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hyperlink2" ma:index="25" nillable="true" ma:displayName="hyperlink2" ma:format="Hyperlink" ma:internalName="hyperlink2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114c1-daad-44dd-acad-30f4246641f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7017a8d-dd8f-40f0-bbcf-d0d7f718f6eb}" ma:internalName="TaxCatchAll" ma:showField="CatchAllData" ma:web="cb9114c1-daad-44dd-acad-30f4246641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9114c1-daad-44dd-acad-30f4246641f2">
      <Value>101</Value>
      <Value>94</Value>
    </TaxCatchAll>
    <DEECD_Publisher xmlns="http://schemas.microsoft.com/sharepoint/v3">Department of Education and Training</DEECD_Publisher>
    <a319977fc8504e09982f090ae1d7c602 xmlns="76b566cd-adb9-46c2-964b-22eba181fd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Page</TermName>
          <TermId xmlns="http://schemas.microsoft.com/office/infopath/2007/PartnerControls">eb523acf-a821-456c-a76b-7607578309d7</TermId>
        </TermInfo>
      </Terms>
    </a319977fc8504e09982f090ae1d7c602>
    <DEECD_Expired xmlns="http://schemas.microsoft.com/sharepoint/v3">false</DEECD_Expired>
    <DEECD_Keywords xmlns="http://schemas.microsoft.com/sharepoint/v3" xsi:nil="true"/>
    <PublishingExpirationDate xmlns="http://schemas.microsoft.com/sharepoint/v3" xsi:nil="true"/>
    <DEECD_Description xmlns="http://schemas.microsoft.com/sharepoint/v3" xsi:nil="true"/>
    <b1688cb4a3a940449dc8286705012a42 xmlns="76b566cd-adb9-46c2-964b-22eba181fd0b">
      <Terms xmlns="http://schemas.microsoft.com/office/infopath/2007/PartnerControls"/>
    </b1688cb4a3a940449dc8286705012a42>
    <PublishingStartDate xmlns="76b566cd-adb9-46c2-964b-22eba181fd0b" xsi:nil="true"/>
    <ofbb8b9a280a423a91cf717fb81349cd xmlns="76b566cd-adb9-46c2-964b-22eba181fd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Education</TermName>
          <TermId xmlns="http://schemas.microsoft.com/office/infopath/2007/PartnerControls">5232e41c-5101-41fe-b638-7d41d1371531</TermId>
        </TermInfo>
      </Terms>
    </ofbb8b9a280a423a91cf717fb81349cd>
    <pfad5814e62747ed9f131defefc62dac xmlns="76b566cd-adb9-46c2-964b-22eba181fd0b">
      <Terms xmlns="http://schemas.microsoft.com/office/infopath/2007/PartnerControls"/>
    </pfad5814e62747ed9f131defefc62dac>
    <hyperlink xmlns="76b566cd-adb9-46c2-964b-22eba181fd0b">
      <Url xsi:nil="true"/>
      <Description xsi:nil="true"/>
    </hyperlink>
    <hyperlink2 xmlns="76b566cd-adb9-46c2-964b-22eba181fd0b">
      <Url xsi:nil="true"/>
      <Description xsi:nil="true"/>
    </hyperlink2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T_EDRMS_Date xmlns="http://schemas.microsoft.com/Sharepoint/v3" xsi:nil="true"/>
    <DET_EDRMS_Author xmlns="http://schemas.microsoft.com/Sharepoint/v3" xsi:nil="true"/>
    <DET_EDRMS_Category xmlns="http://schemas.microsoft.com/Sharepoint/v3" xsi:nil="true"/>
    <DET_EDRMS_SecClassTaxHTField0 xmlns="http://schemas.microsoft.com/Sharepoint/v3">
      <Terms xmlns="http://schemas.microsoft.com/office/infopath/2007/PartnerControls"/>
    </DET_EDRMS_SecClassTaxHTField0>
    <DET_EDRMS_BusUnitTaxHTField0 xmlns="http://schemas.microsoft.com/Sharepoint/v3">
      <Terms xmlns="http://schemas.microsoft.com/office/infopath/2007/PartnerControls"/>
    </DET_EDRMS_BusUnitTaxHTField0>
    <TaxCatchAll xmlns="1966e606-8b69-4075-9ef8-a409e80aaa70">
      <Value>20</Value>
    </TaxCatchAll>
    <PublishingContactName xmlns="http://schemas.microsoft.com/sharepoint/v3" xsi:nil="true"/>
    <DET_EDRMS_Description xmlns="http://schemas.microsoft.com/Sharepoint/v3" xsi:nil="true"/>
    <DET_EDRMS_RCS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1.2.2 Project Documentation</TermName>
          <TermId xmlns="http://schemas.microsoft.com/office/infopath/2007/PartnerControls">a3ce4c3c-7960-4756-834e-8cbbf9028802</TermId>
        </TermInfo>
      </Terms>
    </DET_EDRMS_RCSTaxHTField0>
  </documentManagement>
</p:properties>
</file>

<file path=customXml/itemProps1.xml><?xml version="1.0" encoding="utf-8"?>
<ds:datastoreItem xmlns:ds="http://schemas.openxmlformats.org/officeDocument/2006/customXml" ds:itemID="{F10A5ACF-0218-4A8E-A663-4F5E28999267}"/>
</file>

<file path=customXml/itemProps2.xml><?xml version="1.0" encoding="utf-8"?>
<ds:datastoreItem xmlns:ds="http://schemas.openxmlformats.org/officeDocument/2006/customXml" ds:itemID="{496ACFAA-EE77-40CC-81B6-3C1D37550915}"/>
</file>

<file path=customXml/itemProps3.xml><?xml version="1.0" encoding="utf-8"?>
<ds:datastoreItem xmlns:ds="http://schemas.openxmlformats.org/officeDocument/2006/customXml" ds:itemID="{D7EC0F32-927F-4BBF-BF71-BC46D299CCF7}"/>
</file>

<file path=customXml/itemProps4.xml><?xml version="1.0" encoding="utf-8"?>
<ds:datastoreItem xmlns:ds="http://schemas.openxmlformats.org/officeDocument/2006/customXml" ds:itemID="{496ACFAA-EE77-40CC-81B6-3C1D37550915}"/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196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BRIGANCE® Screen III Two-Year-Old Child Data Sheet    COLOUR CODED BY DOMAIN</vt:lpstr>
      <vt:lpstr> BRIGANCE® Screen III Three-Year-Old Child Data Sheet    COLOUR CODED BY DOMAIN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Gill</dc:creator>
  <cp:lastModifiedBy>Cartwright, Emily J</cp:lastModifiedBy>
  <cp:revision>20</cp:revision>
  <dcterms:created xsi:type="dcterms:W3CDTF">2017-06-06T01:45:05Z</dcterms:created>
  <dcterms:modified xsi:type="dcterms:W3CDTF">2017-07-17T05:10:43Z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0x0101008840106FE30D4F50BC61A726A7CA6E3800A01D47DD30CBB54F95863B7DC80A2CEC</vt:lpwstr>
  </property>
  <property fmtid="{D5CDD505-2E9C-101B-9397-08002B2CF9AE}" pid="3" name="DET_EDRMS_RCS">
    <vt:lpwstr>20;#1.2.2 Project Documentation|a3ce4c3c-7960-4756-834e-8cbbf9028802</vt:lpwstr>
  </property>
  <property fmtid="{D5CDD505-2E9C-101B-9397-08002B2CF9AE}" pid="4" name="DET_EDRMS_BusUnit">
    <vt:lpwstr/>
  </property>
  <property fmtid="{D5CDD505-2E9C-101B-9397-08002B2CF9AE}" pid="5" name="DET_EDRMS_SecClass">
    <vt:lpwstr/>
  </property>
  <property fmtid="{D5CDD505-2E9C-101B-9397-08002B2CF9AE}" pid="6" name="RecordPoint_WorkflowType">
    <vt:lpwstr>ActiveSubmitStub</vt:lpwstr>
  </property>
  <property fmtid="{D5CDD505-2E9C-101B-9397-08002B2CF9AE}" pid="7" name="RecordPoint_ActiveItemUniqueId">
    <vt:lpwstr>{cb014286-33b3-413a-9352-f51355fd4ab3}</vt:lpwstr>
  </property>
  <property fmtid="{D5CDD505-2E9C-101B-9397-08002B2CF9AE}" pid="8" name="RecordPoint_ActiveItemWebId">
    <vt:lpwstr>{652c1432-5348-458c-81bc-45b314526876}</vt:lpwstr>
  </property>
  <property fmtid="{D5CDD505-2E9C-101B-9397-08002B2CF9AE}" pid="9" name="RecordPoint_ActiveItemSiteId">
    <vt:lpwstr>{03dc8113-b288-4f44-a289-6e7ea0196235}</vt:lpwstr>
  </property>
  <property fmtid="{D5CDD505-2E9C-101B-9397-08002B2CF9AE}" pid="10" name="RecordPoint_ActiveItemListId">
    <vt:lpwstr>{058a3f66-8407-40a8-84a5-39da8bec7feb}</vt:lpwstr>
  </property>
  <property fmtid="{D5CDD505-2E9C-101B-9397-08002B2CF9AE}" pid="11" name="DEECD_Author">
    <vt:lpwstr>94;#Education|5232e41c-5101-41fe-b638-7d41d1371531</vt:lpwstr>
  </property>
  <property fmtid="{D5CDD505-2E9C-101B-9397-08002B2CF9AE}" pid="12" name="DEECD_ItemType">
    <vt:lpwstr>101;#Page|eb523acf-a821-456c-a76b-7607578309d7</vt:lpwstr>
  </property>
  <property fmtid="{D5CDD505-2E9C-101B-9397-08002B2CF9AE}" pid="13" name="DEECD_SubjectCategory">
    <vt:lpwstr/>
  </property>
  <property fmtid="{D5CDD505-2E9C-101B-9397-08002B2CF9AE}" pid="14" name="DEECD_Audience">
    <vt:lpwstr/>
  </property>
</Properties>
</file>