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13.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6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43.xml" ContentType="application/vnd.openxmlformats-officedocument.presentationml.slide+xml"/>
  <Override PartName="/ppt/slides/slide54.xml" ContentType="application/vnd.openxmlformats-officedocument.presentationml.slide+xml"/>
  <Override PartName="/ppt/slides/slide41.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42.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slides/slide27.xml" ContentType="application/vnd.openxmlformats-officedocument.presentationml.slide+xml"/>
  <Override PartName="/ppt/slides/slide30.xml" ContentType="application/vnd.openxmlformats-officedocument.presentationml.slide+xml"/>
  <Override PartName="/ppt/slides/slide33.xml" ContentType="application/vnd.openxmlformats-officedocument.presentationml.slide+xml"/>
  <Override PartName="/ppt/slides/slide29.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notesMasters/notesMaster1.xml" ContentType="application/vnd.openxmlformats-officedocument.presentationml.notesMaster+xml"/>
  <Override PartName="/ppt/media/image2.bin"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3.xml" ContentType="application/vnd.openxmlformats-officedocument.presentationml.tags+xml"/>
  <Override PartName="/docProps/custom.xml" ContentType="application/vnd.openxmlformats-officedocument.custom-properties+xml"/>
  <Override PartName="/ppt/tags/tag1.xml" ContentType="application/vnd.openxmlformats-officedocument.presentationml.tags+xml"/>
  <Override PartName="/docProps/core.xml" ContentType="application/vnd.openxmlformats-package.core-properties+xml"/>
  <Override PartName="/ppt/tags/tag2.xml" ContentType="application/vnd.openxmlformats-officedocument.presentationml.tags+xml"/>
  <Override PartName="/ppt/tags/tag4.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2"/>
  </p:notesMasterIdLst>
  <p:handoutMasterIdLst>
    <p:handoutMasterId r:id="rId63"/>
  </p:handoutMasterIdLst>
  <p:sldIdLst>
    <p:sldId id="341" r:id="rId2"/>
    <p:sldId id="541" r:id="rId3"/>
    <p:sldId id="579" r:id="rId4"/>
    <p:sldId id="543" r:id="rId5"/>
    <p:sldId id="544" r:id="rId6"/>
    <p:sldId id="545" r:id="rId7"/>
    <p:sldId id="546" r:id="rId8"/>
    <p:sldId id="548" r:id="rId9"/>
    <p:sldId id="438" r:id="rId10"/>
    <p:sldId id="452" r:id="rId11"/>
    <p:sldId id="470" r:id="rId12"/>
    <p:sldId id="516" r:id="rId13"/>
    <p:sldId id="440" r:id="rId14"/>
    <p:sldId id="529" r:id="rId15"/>
    <p:sldId id="530" r:id="rId16"/>
    <p:sldId id="531" r:id="rId17"/>
    <p:sldId id="532" r:id="rId18"/>
    <p:sldId id="533" r:id="rId19"/>
    <p:sldId id="534" r:id="rId20"/>
    <p:sldId id="535" r:id="rId21"/>
    <p:sldId id="537" r:id="rId22"/>
    <p:sldId id="536" r:id="rId23"/>
    <p:sldId id="442" r:id="rId24"/>
    <p:sldId id="443" r:id="rId25"/>
    <p:sldId id="523" r:id="rId26"/>
    <p:sldId id="481" r:id="rId27"/>
    <p:sldId id="526" r:id="rId28"/>
    <p:sldId id="524" r:id="rId29"/>
    <p:sldId id="444" r:id="rId30"/>
    <p:sldId id="550" r:id="rId31"/>
    <p:sldId id="551" r:id="rId32"/>
    <p:sldId id="552" r:id="rId33"/>
    <p:sldId id="568" r:id="rId34"/>
    <p:sldId id="554" r:id="rId35"/>
    <p:sldId id="569" r:id="rId36"/>
    <p:sldId id="556" r:id="rId37"/>
    <p:sldId id="557" r:id="rId38"/>
    <p:sldId id="558" r:id="rId39"/>
    <p:sldId id="559" r:id="rId40"/>
    <p:sldId id="560" r:id="rId41"/>
    <p:sldId id="561" r:id="rId42"/>
    <p:sldId id="581" r:id="rId43"/>
    <p:sldId id="562" r:id="rId44"/>
    <p:sldId id="620" r:id="rId45"/>
    <p:sldId id="621" r:id="rId46"/>
    <p:sldId id="622" r:id="rId47"/>
    <p:sldId id="563" r:id="rId48"/>
    <p:sldId id="564" r:id="rId49"/>
    <p:sldId id="565" r:id="rId50"/>
    <p:sldId id="567" r:id="rId51"/>
    <p:sldId id="589" r:id="rId52"/>
    <p:sldId id="612" r:id="rId53"/>
    <p:sldId id="613" r:id="rId54"/>
    <p:sldId id="614" r:id="rId55"/>
    <p:sldId id="615" r:id="rId56"/>
    <p:sldId id="616" r:id="rId57"/>
    <p:sldId id="617" r:id="rId58"/>
    <p:sldId id="618" r:id="rId59"/>
    <p:sldId id="619" r:id="rId60"/>
    <p:sldId id="433" r:id="rId61"/>
  </p:sldIdLst>
  <p:sldSz cx="9144000" cy="6858000" type="screen4x3"/>
  <p:notesSz cx="6805613" cy="9939338"/>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id="{FFE47697-AABD-4545-90B7-E7EF091AC7EB}">
          <p14:sldIdLst>
            <p14:sldId id="341"/>
            <p14:sldId id="541"/>
            <p14:sldId id="579"/>
            <p14:sldId id="543"/>
            <p14:sldId id="544"/>
            <p14:sldId id="545"/>
            <p14:sldId id="546"/>
            <p14:sldId id="548"/>
          </p14:sldIdLst>
        </p14:section>
        <p14:section name="Introduction" id="{A9B47711-7051-45BA-908C-A74A4BA7BD2C}">
          <p14:sldIdLst>
            <p14:sldId id="438"/>
            <p14:sldId id="452"/>
            <p14:sldId id="470"/>
            <p14:sldId id="516"/>
          </p14:sldIdLst>
        </p14:section>
        <p14:section name="Identification" id="{EC31FF0D-500B-4350-B34F-E8D9064F8E1F}">
          <p14:sldIdLst>
            <p14:sldId id="440"/>
            <p14:sldId id="529"/>
            <p14:sldId id="530"/>
            <p14:sldId id="531"/>
            <p14:sldId id="532"/>
            <p14:sldId id="533"/>
            <p14:sldId id="534"/>
            <p14:sldId id="535"/>
            <p14:sldId id="537"/>
            <p14:sldId id="536"/>
          </p14:sldIdLst>
        </p14:section>
        <p14:section name="Outcomes" id="{37CBFD69-4BB9-4CF5-B9D4-79C9679C1F50}">
          <p14:sldIdLst>
            <p14:sldId id="442"/>
            <p14:sldId id="443"/>
            <p14:sldId id="523"/>
            <p14:sldId id="481"/>
            <p14:sldId id="526"/>
            <p14:sldId id="524"/>
          </p14:sldIdLst>
        </p14:section>
        <p14:section name="Patterns" id="{9EBB70BE-381A-4FD0-A725-87438305B894}">
          <p14:sldIdLst>
            <p14:sldId id="444"/>
            <p14:sldId id="550"/>
            <p14:sldId id="551"/>
            <p14:sldId id="552"/>
            <p14:sldId id="568"/>
            <p14:sldId id="554"/>
            <p14:sldId id="569"/>
            <p14:sldId id="556"/>
            <p14:sldId id="557"/>
            <p14:sldId id="558"/>
            <p14:sldId id="559"/>
          </p14:sldIdLst>
        </p14:section>
        <p14:section name="End" id="{24E4B458-F208-48FB-B53F-95CDE4474497}">
          <p14:sldIdLst>
            <p14:sldId id="560"/>
            <p14:sldId id="561"/>
            <p14:sldId id="581"/>
            <p14:sldId id="562"/>
            <p14:sldId id="620"/>
            <p14:sldId id="621"/>
            <p14:sldId id="622"/>
            <p14:sldId id="563"/>
            <p14:sldId id="564"/>
            <p14:sldId id="565"/>
            <p14:sldId id="567"/>
            <p14:sldId id="589"/>
            <p14:sldId id="612"/>
            <p14:sldId id="613"/>
            <p14:sldId id="614"/>
            <p14:sldId id="615"/>
            <p14:sldId id="616"/>
            <p14:sldId id="617"/>
            <p14:sldId id="618"/>
            <p14:sldId id="619"/>
            <p14:sldId id="433"/>
          </p14:sldIdLst>
        </p14:section>
      </p14:sectionLst>
    </p:ext>
    <p:ext uri="{EFAFB233-063F-42B5-8137-9DF3F51BA10A}">
      <p15:sldGuideLst xmlns:p15="http://schemas.microsoft.com/office/powerpoint/2012/main">
        <p15:guide id="10">
          <p15:clr>
            <a:srgbClr val="A4A3A4"/>
          </p15:clr>
        </p15:guide>
        <p15:guide id="11" orient="horz" pos="216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oy, Michelle (AU - Melbourne)" initials="CM(-M" lastIdx="19" clrIdx="0">
    <p:extLst>
      <p:ext uri="{19B8F6BF-5375-455C-9EA6-DF929625EA0E}">
        <p15:presenceInfo xmlns:p15="http://schemas.microsoft.com/office/powerpoint/2012/main" userId="Choy, Michelle (AU - Melbourne)" providerId="None"/>
      </p:ext>
    </p:extLst>
  </p:cmAuthor>
  <p:cmAuthor id="2" name="Liu, Kim (AU - Melbourne)" initials="LK(-M" lastIdx="5" clrIdx="1">
    <p:extLst>
      <p:ext uri="{19B8F6BF-5375-455C-9EA6-DF929625EA0E}">
        <p15:presenceInfo xmlns:p15="http://schemas.microsoft.com/office/powerpoint/2012/main" userId="S-1-5-21-807016362-1868705179-622671684-171559" providerId="AD"/>
      </p:ext>
    </p:extLst>
  </p:cmAuthor>
  <p:cmAuthor id="3" name="Smirl, Lachlan (AU - Melbourne)" initials="SL(-M" lastIdx="8" clrIdx="2">
    <p:extLst>
      <p:ext uri="{19B8F6BF-5375-455C-9EA6-DF929625EA0E}">
        <p15:presenceInfo xmlns:p15="http://schemas.microsoft.com/office/powerpoint/2012/main" userId="S-1-5-21-807016362-1868705179-622671684-1181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757"/>
    <a:srgbClr val="FFCD00"/>
    <a:srgbClr val="C00000"/>
    <a:srgbClr val="000000"/>
    <a:srgbClr val="ED8B00"/>
    <a:srgbClr val="DB291C"/>
    <a:srgbClr val="FF9900"/>
    <a:srgbClr val="3C8A2E"/>
    <a:srgbClr val="DCDCDC"/>
    <a:srgbClr val="B4B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58" autoAdjust="0"/>
    <p:restoredTop sz="96473" autoAdjust="0"/>
  </p:normalViewPr>
  <p:slideViewPr>
    <p:cSldViewPr snapToGrid="0" showGuides="1">
      <p:cViewPr varScale="1">
        <p:scale>
          <a:sx n="78" d="100"/>
          <a:sy n="78" d="100"/>
        </p:scale>
        <p:origin x="1416" y="96"/>
      </p:cViewPr>
      <p:guideLst>
        <p:guide/>
        <p:guide orient="horz"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20290"/>
    </p:cViewPr>
  </p:sorterViewPr>
  <p:notesViewPr>
    <p:cSldViewPr snapToGrid="0" showGuides="1">
      <p:cViewPr varScale="1">
        <p:scale>
          <a:sx n="79" d="100"/>
          <a:sy n="79" d="100"/>
        </p:scale>
        <p:origin x="3954" y="10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handoutMaster" Target="handoutMasters/handoutMaster1.xml"/><Relationship Id="rId6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2949302" cy="496428"/>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54790" y="1"/>
            <a:ext cx="2949302" cy="496428"/>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12/22/2017</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441370"/>
            <a:ext cx="2949302" cy="496428"/>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54790" y="9441370"/>
            <a:ext cx="2949302" cy="496428"/>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6967"/>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54941" y="1"/>
            <a:ext cx="2949099" cy="496967"/>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12/22/2017</a:t>
            </a:fld>
            <a:endParaRPr lang="en-US" dirty="0"/>
          </a:p>
        </p:txBody>
      </p:sp>
      <p:sp>
        <p:nvSpPr>
          <p:cNvPr id="4" name="Slide Image Placeholder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680562" y="4721187"/>
            <a:ext cx="5444490" cy="4472702"/>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40647"/>
            <a:ext cx="2949099" cy="496967"/>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54941" y="9440647"/>
            <a:ext cx="2949099" cy="496967"/>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1</a:t>
            </a:fld>
            <a:endParaRPr lang="en-US" dirty="0"/>
          </a:p>
        </p:txBody>
      </p:sp>
    </p:spTree>
    <p:extLst>
      <p:ext uri="{BB962C8B-B14F-4D97-AF65-F5344CB8AC3E}">
        <p14:creationId xmlns:p14="http://schemas.microsoft.com/office/powerpoint/2010/main" val="394709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59</a:t>
            </a:fld>
            <a:endParaRPr lang="en-US" dirty="0"/>
          </a:p>
        </p:txBody>
      </p:sp>
    </p:spTree>
    <p:extLst>
      <p:ext uri="{BB962C8B-B14F-4D97-AF65-F5344CB8AC3E}">
        <p14:creationId xmlns:p14="http://schemas.microsoft.com/office/powerpoint/2010/main" val="166370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a:xfrm>
            <a:off x="3854742" y="9441386"/>
            <a:ext cx="2949395" cy="497952"/>
          </a:xfrm>
          <a:prstGeom prst="rect">
            <a:avLst/>
          </a:prstGeom>
        </p:spPr>
        <p:txBody>
          <a:bodyPr/>
          <a:lstStyle/>
          <a:p>
            <a:fld id="{B1FEB637-BC42-497E-9119-65CA0380A6EE}" type="slidenum">
              <a:rPr lang="en-GB" smtClean="0"/>
              <a:t>60</a:t>
            </a:fld>
            <a:endParaRPr lang="en-GB"/>
          </a:p>
        </p:txBody>
      </p:sp>
    </p:spTree>
    <p:extLst>
      <p:ext uri="{BB962C8B-B14F-4D97-AF65-F5344CB8AC3E}">
        <p14:creationId xmlns:p14="http://schemas.microsoft.com/office/powerpoint/2010/main" val="3501633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3</a:t>
            </a:fld>
            <a:endParaRPr lang="en-US" dirty="0"/>
          </a:p>
        </p:txBody>
      </p:sp>
    </p:spTree>
    <p:extLst>
      <p:ext uri="{BB962C8B-B14F-4D97-AF65-F5344CB8AC3E}">
        <p14:creationId xmlns:p14="http://schemas.microsoft.com/office/powerpoint/2010/main" val="316034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52</a:t>
            </a:fld>
            <a:endParaRPr lang="en-US" dirty="0"/>
          </a:p>
        </p:txBody>
      </p:sp>
    </p:spTree>
    <p:extLst>
      <p:ext uri="{BB962C8B-B14F-4D97-AF65-F5344CB8AC3E}">
        <p14:creationId xmlns:p14="http://schemas.microsoft.com/office/powerpoint/2010/main" val="3178705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53</a:t>
            </a:fld>
            <a:endParaRPr lang="en-US" dirty="0"/>
          </a:p>
        </p:txBody>
      </p:sp>
    </p:spTree>
    <p:extLst>
      <p:ext uri="{BB962C8B-B14F-4D97-AF65-F5344CB8AC3E}">
        <p14:creationId xmlns:p14="http://schemas.microsoft.com/office/powerpoint/2010/main" val="560283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54</a:t>
            </a:fld>
            <a:endParaRPr lang="en-US" dirty="0"/>
          </a:p>
        </p:txBody>
      </p:sp>
    </p:spTree>
    <p:extLst>
      <p:ext uri="{BB962C8B-B14F-4D97-AF65-F5344CB8AC3E}">
        <p14:creationId xmlns:p14="http://schemas.microsoft.com/office/powerpoint/2010/main" val="3084372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55</a:t>
            </a:fld>
            <a:endParaRPr lang="en-US" dirty="0"/>
          </a:p>
        </p:txBody>
      </p:sp>
    </p:spTree>
    <p:extLst>
      <p:ext uri="{BB962C8B-B14F-4D97-AF65-F5344CB8AC3E}">
        <p14:creationId xmlns:p14="http://schemas.microsoft.com/office/powerpoint/2010/main" val="1199691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56</a:t>
            </a:fld>
            <a:endParaRPr lang="en-US" dirty="0"/>
          </a:p>
        </p:txBody>
      </p:sp>
    </p:spTree>
    <p:extLst>
      <p:ext uri="{BB962C8B-B14F-4D97-AF65-F5344CB8AC3E}">
        <p14:creationId xmlns:p14="http://schemas.microsoft.com/office/powerpoint/2010/main" val="1391643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57</a:t>
            </a:fld>
            <a:endParaRPr lang="en-US" dirty="0"/>
          </a:p>
        </p:txBody>
      </p:sp>
    </p:spTree>
    <p:extLst>
      <p:ext uri="{BB962C8B-B14F-4D97-AF65-F5344CB8AC3E}">
        <p14:creationId xmlns:p14="http://schemas.microsoft.com/office/powerpoint/2010/main" val="810731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58</a:t>
            </a:fld>
            <a:endParaRPr lang="en-US" dirty="0"/>
          </a:p>
        </p:txBody>
      </p:sp>
    </p:spTree>
    <p:extLst>
      <p:ext uri="{BB962C8B-B14F-4D97-AF65-F5344CB8AC3E}">
        <p14:creationId xmlns:p14="http://schemas.microsoft.com/office/powerpoint/2010/main" val="16258327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Ref idx="1001">
        <a:schemeClr val="bg1"/>
      </p:bgRef>
    </p:bg>
    <p:spTree>
      <p:nvGrpSpPr>
        <p:cNvPr id="1" name=""/>
        <p:cNvGrpSpPr/>
        <p:nvPr/>
      </p:nvGrpSpPr>
      <p:grpSpPr>
        <a:xfrm>
          <a:off x="0" y="0"/>
          <a:ext cx="0" cy="0"/>
          <a:chOff x="0" y="0"/>
          <a:chExt cx="0" cy="0"/>
        </a:xfrm>
      </p:grpSpPr>
      <p:pic>
        <p:nvPicPr>
          <p:cNvPr id="4" name="Background 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Picture Placeholder 8"/>
          <p:cNvSpPr>
            <a:spLocks noGrp="1" noChangeAspect="1"/>
          </p:cNvSpPr>
          <p:nvPr>
            <p:ph type="pic" sz="quarter" idx="11"/>
          </p:nvPr>
        </p:nvSpPr>
        <p:spPr>
          <a:xfrm>
            <a:off x="1879392" y="727200"/>
            <a:ext cx="5400000" cy="5400000"/>
          </a:xfrm>
          <a:prstGeom prst="rect">
            <a:avLst/>
          </a:prstGeom>
        </p:spPr>
        <p:txBody>
          <a:bodyPr/>
          <a:lstStyle>
            <a:lvl1pPr>
              <a:defRPr>
                <a:solidFill>
                  <a:schemeClr val="tx1"/>
                </a:solidFill>
              </a:defRPr>
            </a:lvl1pPr>
          </a:lstStyle>
          <a:p>
            <a:r>
              <a:rPr lang="en-AU" noProof="0" dirty="0"/>
              <a:t>Click icon to add picture</a:t>
            </a:r>
            <a:endParaRPr lang="en-AU"/>
          </a:p>
        </p:txBody>
      </p:sp>
      <p:sp>
        <p:nvSpPr>
          <p:cNvPr id="7" name="LAN_PTitle"/>
          <p:cNvSpPr>
            <a:spLocks noGrp="1"/>
          </p:cNvSpPr>
          <p:nvPr>
            <p:ph type="title" hasCustomPrompt="1"/>
          </p:nvPr>
        </p:nvSpPr>
        <p:spPr>
          <a:xfrm>
            <a:off x="376239" y="5497200"/>
            <a:ext cx="4195761" cy="324000"/>
          </a:xfrm>
        </p:spPr>
        <p:txBody>
          <a:bodyPr anchor="b" anchorCtr="0"/>
          <a:lstStyle>
            <a:lvl1pPr>
              <a:defRPr sz="1800" b="1"/>
            </a:lvl1pPr>
          </a:lstStyle>
          <a:p>
            <a:r>
              <a:rPr lang="en-AU" dirty="0"/>
              <a:t>Presentation title runs here</a:t>
            </a:r>
            <a:endParaRPr lang="en-AU"/>
          </a:p>
        </p:txBody>
      </p:sp>
      <p:sp>
        <p:nvSpPr>
          <p:cNvPr id="3" name="LAN_PSubtitle"/>
          <p:cNvSpPr>
            <a:spLocks noGrp="1"/>
          </p:cNvSpPr>
          <p:nvPr>
            <p:ph type="subTitle" idx="1" hasCustomPrompt="1"/>
          </p:nvPr>
        </p:nvSpPr>
        <p:spPr bwMode="gray">
          <a:xfrm>
            <a:off x="377991" y="5864229"/>
            <a:ext cx="4194009"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AU" dirty="0"/>
              <a:t>Subtitle here two lines max</a:t>
            </a:r>
            <a:endParaRPr lang="en-AU"/>
          </a:p>
        </p:txBody>
      </p:sp>
      <p:pic>
        <p:nvPicPr>
          <p:cNvPr id="394969014" name="LogoFrontslideY"/>
          <p:cNvPicPr>
            <a:picLocks noChangeAspect="1"/>
          </p:cNvPicPr>
          <p:nvPr/>
        </p:nvPicPr>
        <p:blipFill>
          <a:blip r:embed="rId3">
            <a:extLst/>
          </a:blip>
          <a:stretch>
            <a:fillRect/>
          </a:stretch>
        </p:blipFill>
        <p:spPr>
          <a:xfrm>
            <a:off x="413999" y="396000"/>
            <a:ext cx="2525101" cy="727200"/>
          </a:xfrm>
          <a:prstGeom prst="rect">
            <a:avLst/>
          </a:prstGeom>
        </p:spPr>
      </p:pic>
      <p:sp>
        <p:nvSpPr>
          <p:cNvPr id="5" name="Footer Placeholder" hidden="1"/>
          <p:cNvSpPr>
            <a:spLocks noGrp="1"/>
          </p:cNvSpPr>
          <p:nvPr>
            <p:ph type="ftr" sz="quarter" idx="12"/>
          </p:nvPr>
        </p:nvSpPr>
        <p:spPr>
          <a:xfrm>
            <a:off x="4572000" y="6457875"/>
            <a:ext cx="4194009" cy="324000"/>
          </a:xfrm>
        </p:spPr>
        <p:txBody>
          <a:bodyPr anchor="b" anchorCtr="0"/>
          <a:lstStyle>
            <a:lvl1pPr algn="r" defTabSz="914400" rtl="0" eaLnBrk="1" latinLnBrk="0" hangingPunct="1">
              <a:lnSpc>
                <a:spcPct val="100000"/>
              </a:lnSpc>
              <a:spcBef>
                <a:spcPct val="0"/>
              </a:spcBef>
              <a:buNone/>
              <a:defRPr lang="en-US" sz="100" b="1" kern="1200" dirty="0">
                <a:solidFill>
                  <a:schemeClr val="bg1"/>
                </a:solidFill>
                <a:latin typeface="+mj-lt"/>
                <a:ea typeface="Open Sans" panose="020B0606030504020204" pitchFamily="34" charset="0"/>
                <a:cs typeface="Arial" panose="020B0604020202020204" pitchFamily="34" charset="0"/>
              </a:defRPr>
            </a:lvl1pPr>
          </a:lstStyle>
          <a:p>
            <a:endParaRPr lang="en-AU" dirty="0"/>
          </a:p>
        </p:txBody>
      </p:sp>
      <p:sp>
        <p:nvSpPr>
          <p:cNvPr id="8" name="LEG_InternalTop"/>
          <p:cNvSpPr txBox="1">
            <a:spLocks noChangeArrowheads="1"/>
          </p:cNvSpPr>
          <p:nvPr userDrawn="1"/>
        </p:nvSpPr>
        <p:spPr bwMode="auto">
          <a:xfrm>
            <a:off x="2771547" y="0"/>
            <a:ext cx="3615690" cy="229037"/>
          </a:xfrm>
          <a:prstGeom prst="rect">
            <a:avLst/>
          </a:prstGeom>
          <a:solidFill>
            <a:schemeClr val="bg1"/>
          </a:solidFill>
          <a:ln>
            <a:noFill/>
          </a:ln>
          <a:extLst/>
        </p:spPr>
        <p:txBody>
          <a:bodyPr rot="0" vert="horz" wrap="square" lIns="91440" tIns="45720" rIns="91440" bIns="45720" anchor="t" anchorCtr="0" upright="1">
            <a:spAutoFit/>
          </a:bodyPr>
          <a:lstStyle/>
          <a:p>
            <a:pPr algn="r">
              <a:lnSpc>
                <a:spcPts val="1200"/>
              </a:lnSpc>
              <a:spcAft>
                <a:spcPts val="0"/>
              </a:spcAft>
            </a:pPr>
            <a:r>
              <a:rPr lang="en-AU" sz="800" dirty="0">
                <a:effectLst/>
                <a:latin typeface="Verdana" panose="020B0604030504040204" pitchFamily="34" charset="0"/>
                <a:ea typeface="Verdana" panose="020B0604030504040204" pitchFamily="34" charset="0"/>
                <a:cs typeface="Times New Roman" panose="02020603050405020304" pitchFamily="18" charset="0"/>
              </a:rPr>
              <a:t> </a:t>
            </a:r>
            <a:endParaRPr lang="en-AU" sz="85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2" name="Date_DateCustomA"/>
          <p:cNvSpPr>
            <a:spLocks noGrp="1"/>
          </p:cNvSpPr>
          <p:nvPr>
            <p:ph type="dt" sz="half" idx="13"/>
          </p:nvPr>
        </p:nvSpPr>
        <p:spPr>
          <a:xfrm>
            <a:off x="378000" y="6584400"/>
            <a:ext cx="4197600" cy="144000"/>
          </a:xfrm>
        </p:spPr>
        <p:txBody>
          <a:bodyPr/>
          <a:lstStyle>
            <a:lvl1pPr>
              <a:defRPr>
                <a:solidFill>
                  <a:schemeClr val="tx1"/>
                </a:solidFill>
              </a:defRPr>
            </a:lvl1pPr>
          </a:lstStyle>
          <a:p>
            <a:r>
              <a:rPr lang="en-AU" dirty="0"/>
              <a:t>30 June 2017</a:t>
            </a:r>
          </a:p>
        </p:txBody>
      </p:sp>
      <p:sp>
        <p:nvSpPr>
          <p:cNvPr id="12" name="Text"/>
          <p:cNvSpPr>
            <a:spLocks noGrp="1"/>
          </p:cNvSpPr>
          <p:nvPr>
            <p:ph type="body" sz="quarter" idx="14" hasCustomPrompt="1"/>
          </p:nvPr>
        </p:nvSpPr>
        <p:spPr>
          <a:xfrm>
            <a:off x="376236" y="6410420"/>
            <a:ext cx="6903156" cy="174280"/>
          </a:xfrm>
        </p:spPr>
        <p:txBody>
          <a:bodyPr/>
          <a:lstStyle>
            <a:lvl1pPr>
              <a:defRPr sz="1050"/>
            </a:lvl1pPr>
          </a:lstStyle>
          <a:p>
            <a:pPr lvl="0"/>
            <a:r>
              <a:rPr lang="en-AU" dirty="0"/>
              <a:t>Click to add name</a:t>
            </a:r>
            <a:endParaRPr lang="en-AU"/>
          </a:p>
        </p:txBody>
      </p:sp>
    </p:spTree>
    <p:extLst>
      <p:ext uri="{BB962C8B-B14F-4D97-AF65-F5344CB8AC3E}">
        <p14:creationId xmlns:p14="http://schemas.microsoft.com/office/powerpoint/2010/main" val="265097891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AU" noProof="0"/>
              <a:t>Click to edit Master title style</a:t>
            </a:r>
            <a:endParaRPr lang="en-AU"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a:t>Click to edit Master text styles</a:t>
            </a:r>
            <a:endParaRPr lang="en-AU"/>
          </a:p>
        </p:txBody>
      </p:sp>
    </p:spTree>
    <p:extLst>
      <p:ext uri="{BB962C8B-B14F-4D97-AF65-F5344CB8AC3E}">
        <p14:creationId xmlns:p14="http://schemas.microsoft.com/office/powerpoint/2010/main" val="287951509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864277"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AU" noProof="0"/>
              <a:t>Click to edit Master text styles</a:t>
            </a:r>
            <a:endParaRPr lang="en-AU"/>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AU" sz="650" noProof="0" smtClean="0">
                <a:solidFill>
                  <a:schemeClr val="bg1"/>
                </a:solidFill>
              </a:rPr>
              <a:pPr marL="0" indent="0" algn="r">
                <a:spcBef>
                  <a:spcPts val="600"/>
                </a:spcBef>
                <a:buSzPct val="100000"/>
                <a:buFont typeface="Arial"/>
                <a:buNone/>
              </a:pPr>
              <a:t>‹#›</a:t>
            </a:fld>
            <a:endParaRPr lang="en-AU" sz="650" noProof="0" dirty="0">
              <a:solidFill>
                <a:schemeClr val="bg1"/>
              </a:solidFill>
            </a:endParaRPr>
          </a:p>
        </p:txBody>
      </p:sp>
      <p:sp>
        <p:nvSpPr>
          <p:cNvPr id="6" name="Copyright"/>
          <p:cNvSpPr txBox="1"/>
          <p:nvPr userDrawn="1"/>
        </p:nvSpPr>
        <p:spPr>
          <a:xfrm>
            <a:off x="376237" y="6480558"/>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AU" sz="650" noProof="0" dirty="0">
                <a:solidFill>
                  <a:schemeClr val="bg1"/>
                </a:solidFill>
              </a:rPr>
              <a:t>© 2017 Deloitte Touche Tohmatsu. All rights reserved.</a:t>
            </a:r>
          </a:p>
        </p:txBody>
      </p:sp>
      <p:sp>
        <p:nvSpPr>
          <p:cNvPr id="7" name="FLD_PresentationTitle"/>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en-AU" sz="650" noProof="0" dirty="0">
                <a:solidFill>
                  <a:schemeClr val="bg1"/>
                </a:solidFill>
              </a:rPr>
              <a:t>Pre-accredited Training SVTS Data Analytics</a:t>
            </a:r>
          </a:p>
        </p:txBody>
      </p:sp>
    </p:spTree>
    <p:extLst>
      <p:ext uri="{BB962C8B-B14F-4D97-AF65-F5344CB8AC3E}">
        <p14:creationId xmlns:p14="http://schemas.microsoft.com/office/powerpoint/2010/main" val="886881570"/>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7200"/>
            <a:ext cx="6958012" cy="4759584"/>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AU" noProof="0"/>
              <a:t>Click to edit Master text styles</a:t>
            </a:r>
            <a:endParaRPr lang="en-AU"/>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AU" sz="650" noProof="0" smtClean="0">
                <a:solidFill>
                  <a:schemeClr val="bg1"/>
                </a:solidFill>
              </a:rPr>
              <a:pPr marL="0" indent="0" algn="r">
                <a:spcBef>
                  <a:spcPts val="600"/>
                </a:spcBef>
                <a:buSzPct val="100000"/>
                <a:buFont typeface="Arial"/>
                <a:buNone/>
              </a:pPr>
              <a:t>‹#›</a:t>
            </a:fld>
            <a:endParaRPr lang="en-AU" sz="650" noProof="0" dirty="0">
              <a:solidFill>
                <a:schemeClr val="bg1"/>
              </a:solidFill>
            </a:endParaRPr>
          </a:p>
        </p:txBody>
      </p:sp>
      <p:sp>
        <p:nvSpPr>
          <p:cNvPr id="6" name="Copyright"/>
          <p:cNvSpPr txBox="1"/>
          <p:nvPr userDrawn="1"/>
        </p:nvSpPr>
        <p:spPr>
          <a:xfrm>
            <a:off x="376237" y="6480558"/>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AU" sz="650" noProof="0" dirty="0">
                <a:solidFill>
                  <a:schemeClr val="bg1"/>
                </a:solidFill>
              </a:rPr>
              <a:t>© 2017 Deloitte Touche Tohmatsu. All rights reserved.</a:t>
            </a:r>
          </a:p>
        </p:txBody>
      </p:sp>
      <p:sp>
        <p:nvSpPr>
          <p:cNvPr id="7" name="FLD_PresentationTitle"/>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en-AU" sz="650" noProof="0" dirty="0">
                <a:solidFill>
                  <a:schemeClr val="bg1"/>
                </a:solidFill>
              </a:rPr>
              <a:t>Pre-accredited Training SVTS Data Analytics</a:t>
            </a:r>
          </a:p>
        </p:txBody>
      </p:sp>
    </p:spTree>
    <p:extLst>
      <p:ext uri="{BB962C8B-B14F-4D97-AF65-F5344CB8AC3E}">
        <p14:creationId xmlns:p14="http://schemas.microsoft.com/office/powerpoint/2010/main" val="1838567645"/>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AU" noProof="0"/>
              <a:t>Click to edit Master text styles</a:t>
            </a:r>
            <a:endParaRPr lang="en-AU"/>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AU" sz="650" noProof="0" smtClean="0">
                <a:solidFill>
                  <a:schemeClr val="bg1"/>
                </a:solidFill>
              </a:rPr>
              <a:pPr marL="0" indent="0" algn="r">
                <a:spcBef>
                  <a:spcPts val="600"/>
                </a:spcBef>
                <a:buSzPct val="100000"/>
                <a:buFont typeface="Arial"/>
                <a:buNone/>
              </a:pPr>
              <a:t>‹#›</a:t>
            </a:fld>
            <a:endParaRPr lang="en-AU" sz="650" noProof="0" dirty="0">
              <a:solidFill>
                <a:schemeClr val="bg1"/>
              </a:solidFill>
            </a:endParaRPr>
          </a:p>
        </p:txBody>
      </p:sp>
      <p:sp>
        <p:nvSpPr>
          <p:cNvPr id="6" name="Copyright"/>
          <p:cNvSpPr txBox="1"/>
          <p:nvPr userDrawn="1"/>
        </p:nvSpPr>
        <p:spPr>
          <a:xfrm>
            <a:off x="376237" y="6480558"/>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AU" sz="650" noProof="0" dirty="0">
                <a:solidFill>
                  <a:schemeClr val="bg1"/>
                </a:solidFill>
              </a:rPr>
              <a:t>© 2017 Deloitte Touche Tohmatsu. All rights reserved.</a:t>
            </a:r>
          </a:p>
        </p:txBody>
      </p:sp>
      <p:sp>
        <p:nvSpPr>
          <p:cNvPr id="7" name="FLD_PresentationTitle"/>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en-AU" sz="650" noProof="0" dirty="0">
                <a:solidFill>
                  <a:schemeClr val="bg1"/>
                </a:solidFill>
              </a:rPr>
              <a:t>Pre-accredited Training SVTS Data Analytics</a:t>
            </a:r>
          </a:p>
        </p:txBody>
      </p:sp>
    </p:spTree>
    <p:extLst>
      <p:ext uri="{BB962C8B-B14F-4D97-AF65-F5344CB8AC3E}">
        <p14:creationId xmlns:p14="http://schemas.microsoft.com/office/powerpoint/2010/main" val="12673754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AU" noProof="0"/>
              <a:t>Click to edit Master text styles</a:t>
            </a:r>
            <a:endParaRPr lang="en-AU"/>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AU" sz="650" noProof="0" smtClean="0">
                <a:solidFill>
                  <a:schemeClr val="bg1"/>
                </a:solidFill>
              </a:rPr>
              <a:pPr marL="0" indent="0" algn="r">
                <a:spcBef>
                  <a:spcPts val="600"/>
                </a:spcBef>
                <a:buSzPct val="100000"/>
                <a:buFont typeface="Arial"/>
                <a:buNone/>
              </a:pPr>
              <a:t>‹#›</a:t>
            </a:fld>
            <a:endParaRPr lang="en-AU" sz="650" noProof="0" dirty="0">
              <a:solidFill>
                <a:schemeClr val="bg1"/>
              </a:solidFill>
            </a:endParaRPr>
          </a:p>
        </p:txBody>
      </p:sp>
      <p:sp>
        <p:nvSpPr>
          <p:cNvPr id="6" name="Copyright"/>
          <p:cNvSpPr txBox="1"/>
          <p:nvPr userDrawn="1"/>
        </p:nvSpPr>
        <p:spPr>
          <a:xfrm>
            <a:off x="376237" y="6480558"/>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AU" sz="650" noProof="0" dirty="0">
                <a:solidFill>
                  <a:schemeClr val="bg1"/>
                </a:solidFill>
              </a:rPr>
              <a:t>© 2017 Deloitte Touche Tohmatsu. All rights reserved.</a:t>
            </a:r>
          </a:p>
        </p:txBody>
      </p:sp>
      <p:sp>
        <p:nvSpPr>
          <p:cNvPr id="7" name="FLD_PresentationTitle"/>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en-AU" sz="650" noProof="0" dirty="0">
                <a:solidFill>
                  <a:schemeClr val="bg1"/>
                </a:solidFill>
              </a:rPr>
              <a:t>Pre-accredited Training SVTS Data Analytics</a:t>
            </a:r>
          </a:p>
        </p:txBody>
      </p:sp>
    </p:spTree>
    <p:extLst>
      <p:ext uri="{BB962C8B-B14F-4D97-AF65-F5344CB8AC3E}">
        <p14:creationId xmlns:p14="http://schemas.microsoft.com/office/powerpoint/2010/main" val="252248670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AU" noProof="0"/>
              <a:t>Click to edit Master text styles</a:t>
            </a:r>
            <a:endParaRPr lang="en-AU"/>
          </a:p>
        </p:txBody>
      </p:sp>
    </p:spTree>
    <p:extLst>
      <p:ext uri="{BB962C8B-B14F-4D97-AF65-F5344CB8AC3E}">
        <p14:creationId xmlns:p14="http://schemas.microsoft.com/office/powerpoint/2010/main" val="251022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88"/>
            <a:ext cx="6958012"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7" name="Title Placeholder 1"/>
          <p:cNvSpPr>
            <a:spLocks noGrp="1"/>
          </p:cNvSpPr>
          <p:nvPr>
            <p:ph type="title" hasCustomPrompt="1"/>
          </p:nvPr>
        </p:nvSpPr>
        <p:spPr>
          <a:xfrm>
            <a:off x="376239" y="317499"/>
            <a:ext cx="8385174" cy="698501"/>
          </a:xfrm>
          <a:prstGeom prst="rect">
            <a:avLst/>
          </a:prstGeom>
        </p:spPr>
        <p:txBody>
          <a:bodyPr vert="horz" lIns="0" tIns="0" rIns="0" bIns="0" rtlCol="0" anchor="t" anchorCtr="0">
            <a:noAutofit/>
          </a:bodyPr>
          <a:lstStyle>
            <a:lvl1pPr>
              <a:defRPr/>
            </a:lvl1pPr>
          </a:lstStyle>
          <a:p>
            <a:r>
              <a:rPr lang="en-AU" dirty="0"/>
              <a:t>Click to add title</a:t>
            </a:r>
            <a:endParaRPr lang="en-AU"/>
          </a:p>
        </p:txBody>
      </p:sp>
    </p:spTree>
    <p:extLst>
      <p:ext uri="{BB962C8B-B14F-4D97-AF65-F5344CB8AC3E}">
        <p14:creationId xmlns:p14="http://schemas.microsoft.com/office/powerpoint/2010/main" val="23651087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1"/>
            <a:ext cx="8391525" cy="698500"/>
          </a:xfrm>
          <a:prstGeom prst="rect">
            <a:avLst/>
          </a:prstGeom>
        </p:spPr>
        <p:txBody>
          <a:bodyPr vert="horz" lIns="0" tIns="0" rIns="0" bIns="0" rtlCol="0" anchor="t" anchorCtr="0">
            <a:noAutofit/>
          </a:bodyPr>
          <a:lstStyle>
            <a:lvl1pPr>
              <a:defRPr/>
            </a:lvl1pPr>
          </a:lstStyle>
          <a:p>
            <a:r>
              <a:rPr lang="en-AU" noProof="0" dirty="0"/>
              <a:t>Click to add title</a:t>
            </a:r>
            <a:endParaRPr lang="en-AU"/>
          </a:p>
        </p:txBody>
      </p:sp>
      <p:sp>
        <p:nvSpPr>
          <p:cNvPr id="5" name="Picture Placeholder 9"/>
          <p:cNvSpPr>
            <a:spLocks noGrp="1"/>
          </p:cNvSpPr>
          <p:nvPr>
            <p:ph type="pic" sz="quarter" idx="15"/>
          </p:nvPr>
        </p:nvSpPr>
        <p:spPr>
          <a:xfrm>
            <a:off x="4087763" y="1701801"/>
            <a:ext cx="4680000" cy="4679950"/>
          </a:xfrm>
        </p:spPr>
        <p:txBody>
          <a:bodyPr/>
          <a:lstStyle/>
          <a:p>
            <a:r>
              <a:rPr lang="en-AU" noProof="0"/>
              <a:t>Click icon to add picture</a:t>
            </a:r>
            <a:endParaRPr lang="en-AU" noProof="0" dirty="0"/>
          </a:p>
        </p:txBody>
      </p:sp>
      <p:sp>
        <p:nvSpPr>
          <p:cNvPr id="6" name="Content Placeholder 3"/>
          <p:cNvSpPr>
            <a:spLocks noGrp="1"/>
          </p:cNvSpPr>
          <p:nvPr>
            <p:ph sz="quarter" idx="10"/>
          </p:nvPr>
        </p:nvSpPr>
        <p:spPr>
          <a:xfrm>
            <a:off x="376238" y="1665288"/>
            <a:ext cx="3342322"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Tree>
    <p:extLst>
      <p:ext uri="{BB962C8B-B14F-4D97-AF65-F5344CB8AC3E}">
        <p14:creationId xmlns:p14="http://schemas.microsoft.com/office/powerpoint/2010/main" val="463979046"/>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AU" noProof="0"/>
              <a:t>Click to edit Master title style</a:t>
            </a:r>
            <a:endParaRPr lang="en-AU" noProof="0" dirty="0"/>
          </a:p>
        </p:txBody>
      </p:sp>
      <p:sp>
        <p:nvSpPr>
          <p:cNvPr id="14" name="Text Placeholder 18"/>
          <p:cNvSpPr>
            <a:spLocks noGrp="1"/>
          </p:cNvSpPr>
          <p:nvPr>
            <p:ph idx="1"/>
          </p:nvPr>
        </p:nvSpPr>
        <p:spPr>
          <a:xfrm>
            <a:off x="376238" y="1665288"/>
            <a:ext cx="8374062" cy="4716463"/>
          </a:xfrm>
          <a:prstGeom prst="rect">
            <a:avLst/>
          </a:prstGeom>
        </p:spPr>
        <p:txBody>
          <a:bodyPr vert="horz" lIns="0" tIns="0" rIns="0" bIns="0" rtlCol="0">
            <a:noAutofit/>
          </a:body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Tree>
    <p:extLst>
      <p:ext uri="{BB962C8B-B14F-4D97-AF65-F5344CB8AC3E}">
        <p14:creationId xmlns:p14="http://schemas.microsoft.com/office/powerpoint/2010/main" val="388109111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AU" noProof="0"/>
              <a:t>Click to edit Master title style</a:t>
            </a:r>
            <a:endParaRPr lang="en-AU" noProof="0" dirty="0"/>
          </a:p>
        </p:txBody>
      </p:sp>
      <p:sp>
        <p:nvSpPr>
          <p:cNvPr id="8" name="Text Placeholder 18"/>
          <p:cNvSpPr>
            <a:spLocks noGrp="1"/>
          </p:cNvSpPr>
          <p:nvPr>
            <p:ph idx="1"/>
          </p:nvPr>
        </p:nvSpPr>
        <p:spPr>
          <a:xfrm>
            <a:off x="376238" y="1665288"/>
            <a:ext cx="8374062" cy="4713911"/>
          </a:xfrm>
          <a:prstGeom prst="rect">
            <a:avLst/>
          </a:prstGeom>
        </p:spPr>
        <p:txBody>
          <a:bodyPr vert="horz" lIns="0" tIns="0" rIns="0" bIns="0" rtlCol="0">
            <a:noAutofit/>
          </a:body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Tree>
    <p:extLst>
      <p:ext uri="{BB962C8B-B14F-4D97-AF65-F5344CB8AC3E}">
        <p14:creationId xmlns:p14="http://schemas.microsoft.com/office/powerpoint/2010/main" val="327264712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AU" noProof="0" dirty="0"/>
              <a:t>Click icon to add picture</a:t>
            </a:r>
            <a:endParaRPr lang="en-AU"/>
          </a:p>
        </p:txBody>
      </p:sp>
      <p:sp>
        <p:nvSpPr>
          <p:cNvPr id="7" name="LAN_PTitle"/>
          <p:cNvSpPr>
            <a:spLocks noGrp="1"/>
          </p:cNvSpPr>
          <p:nvPr>
            <p:ph type="title" hasCustomPrompt="1"/>
          </p:nvPr>
        </p:nvSpPr>
        <p:spPr>
          <a:xfrm>
            <a:off x="376239" y="5497200"/>
            <a:ext cx="4195762" cy="324000"/>
          </a:xfrm>
        </p:spPr>
        <p:txBody>
          <a:bodyPr anchor="b" anchorCtr="0"/>
          <a:lstStyle>
            <a:lvl1pPr>
              <a:defRPr sz="1800" b="1"/>
            </a:lvl1pPr>
          </a:lstStyle>
          <a:p>
            <a:r>
              <a:rPr lang="en-AU" dirty="0"/>
              <a:t>Presentation title runs here</a:t>
            </a:r>
            <a:endParaRPr lang="en-AU"/>
          </a:p>
        </p:txBody>
      </p:sp>
      <p:sp>
        <p:nvSpPr>
          <p:cNvPr id="3" name="LAN_PSubtitle"/>
          <p:cNvSpPr>
            <a:spLocks noGrp="1"/>
          </p:cNvSpPr>
          <p:nvPr>
            <p:ph type="subTitle" idx="1" hasCustomPrompt="1"/>
          </p:nvPr>
        </p:nvSpPr>
        <p:spPr bwMode="gray">
          <a:xfrm>
            <a:off x="376238" y="5864229"/>
            <a:ext cx="4194000"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AU" dirty="0"/>
              <a:t>Subtitle here two lines max</a:t>
            </a:r>
            <a:endParaRPr lang="en-AU"/>
          </a:p>
        </p:txBody>
      </p:sp>
      <p:pic>
        <p:nvPicPr>
          <p:cNvPr id="504801921" name="LogoDisclaimerSlideX"/>
          <p:cNvPicPr>
            <a:picLocks noChangeAspect="1"/>
          </p:cNvPicPr>
          <p:nvPr/>
        </p:nvPicPr>
        <p:blipFill>
          <a:blip r:embed="rId2">
            <a:extLst/>
          </a:blip>
          <a:stretch>
            <a:fillRect/>
          </a:stretch>
        </p:blipFill>
        <p:spPr>
          <a:xfrm>
            <a:off x="413999" y="396000"/>
            <a:ext cx="2525101" cy="727200"/>
          </a:xfrm>
          <a:prstGeom prst="rect">
            <a:avLst/>
          </a:prstGeom>
        </p:spPr>
      </p:pic>
      <p:sp>
        <p:nvSpPr>
          <p:cNvPr id="4" name="Footer Placeholder 3"/>
          <p:cNvSpPr>
            <a:spLocks noGrp="1"/>
          </p:cNvSpPr>
          <p:nvPr>
            <p:ph type="ftr" sz="quarter" idx="13"/>
          </p:nvPr>
        </p:nvSpPr>
        <p:spPr>
          <a:xfrm>
            <a:off x="0" y="6876000"/>
            <a:ext cx="0" cy="0"/>
          </a:xfrm>
        </p:spPr>
        <p:txBody>
          <a:bodyPr/>
          <a:lstStyle>
            <a:lvl1pPr>
              <a:defRPr>
                <a:noFill/>
              </a:defRPr>
            </a:lvl1pPr>
          </a:lstStyle>
          <a:p>
            <a:endParaRPr lang="en-AU" dirty="0"/>
          </a:p>
        </p:txBody>
      </p:sp>
      <p:sp>
        <p:nvSpPr>
          <p:cNvPr id="8" name="Text"/>
          <p:cNvSpPr>
            <a:spLocks noGrp="1"/>
          </p:cNvSpPr>
          <p:nvPr>
            <p:ph type="body" sz="quarter" idx="14" hasCustomPrompt="1"/>
          </p:nvPr>
        </p:nvSpPr>
        <p:spPr>
          <a:xfrm>
            <a:off x="376236" y="6410420"/>
            <a:ext cx="6903156" cy="174280"/>
          </a:xfrm>
        </p:spPr>
        <p:txBody>
          <a:bodyPr/>
          <a:lstStyle>
            <a:lvl1pPr>
              <a:defRPr sz="1050"/>
            </a:lvl1pPr>
          </a:lstStyle>
          <a:p>
            <a:pPr lvl="0"/>
            <a:r>
              <a:rPr lang="en-AU" dirty="0"/>
              <a:t>Click to add name</a:t>
            </a:r>
            <a:endParaRPr lang="en-AU"/>
          </a:p>
        </p:txBody>
      </p:sp>
      <p:sp>
        <p:nvSpPr>
          <p:cNvPr id="11" name="Date_DateCustomA"/>
          <p:cNvSpPr>
            <a:spLocks noGrp="1"/>
          </p:cNvSpPr>
          <p:nvPr>
            <p:ph type="dt" sz="half" idx="15"/>
          </p:nvPr>
        </p:nvSpPr>
        <p:spPr>
          <a:xfrm>
            <a:off x="378000" y="6584400"/>
            <a:ext cx="4197600" cy="144000"/>
          </a:xfrm>
        </p:spPr>
        <p:txBody>
          <a:bodyPr/>
          <a:lstStyle>
            <a:lvl1pPr>
              <a:defRPr>
                <a:solidFill>
                  <a:schemeClr val="tx1"/>
                </a:solidFill>
              </a:defRPr>
            </a:lvl1pPr>
          </a:lstStyle>
          <a:p>
            <a:r>
              <a:rPr lang="en-AU" dirty="0"/>
              <a:t>30 June 2017</a:t>
            </a:r>
          </a:p>
        </p:txBody>
      </p:sp>
    </p:spTree>
    <p:extLst>
      <p:ext uri="{BB962C8B-B14F-4D97-AF65-F5344CB8AC3E}">
        <p14:creationId xmlns:p14="http://schemas.microsoft.com/office/powerpoint/2010/main" val="199174629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AU" noProof="0"/>
              <a:t>Click to edit Master title style</a:t>
            </a:r>
            <a:endParaRPr lang="en-AU"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Tree>
    <p:extLst>
      <p:ext uri="{BB962C8B-B14F-4D97-AF65-F5344CB8AC3E}">
        <p14:creationId xmlns:p14="http://schemas.microsoft.com/office/powerpoint/2010/main" val="41277893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AU" noProof="0" dirty="0"/>
              <a:t>Click to add title</a:t>
            </a:r>
            <a:endParaRPr lang="en-AU"/>
          </a:p>
        </p:txBody>
      </p:sp>
      <p:sp>
        <p:nvSpPr>
          <p:cNvPr id="17" name="Chart Placeholder 3"/>
          <p:cNvSpPr>
            <a:spLocks noGrp="1"/>
          </p:cNvSpPr>
          <p:nvPr>
            <p:ph type="chart" sz="quarter" idx="15"/>
          </p:nvPr>
        </p:nvSpPr>
        <p:spPr>
          <a:xfrm>
            <a:off x="376239" y="2051999"/>
            <a:ext cx="8391524" cy="4069013"/>
          </a:xfrm>
          <a:prstGeom prst="rect">
            <a:avLst/>
          </a:prstGeom>
        </p:spPr>
        <p:txBody>
          <a:bodyPr/>
          <a:lstStyle/>
          <a:p>
            <a:r>
              <a:rPr lang="en-AU" noProof="0"/>
              <a:t>Click icon to add chart</a:t>
            </a:r>
            <a:endParaRPr lang="en-AU" noProof="0" dirty="0"/>
          </a:p>
        </p:txBody>
      </p:sp>
      <p:sp>
        <p:nvSpPr>
          <p:cNvPr id="18" name="Text Placeholder 8"/>
          <p:cNvSpPr>
            <a:spLocks noGrp="1"/>
          </p:cNvSpPr>
          <p:nvPr>
            <p:ph type="body" sz="quarter" idx="18"/>
          </p:nvPr>
        </p:nvSpPr>
        <p:spPr>
          <a:xfrm>
            <a:off x="376239" y="1665289"/>
            <a:ext cx="8391524" cy="392112"/>
          </a:xfrm>
        </p:spPr>
        <p:txBody>
          <a:bodyPr/>
          <a:lstStyle/>
          <a:p>
            <a:pPr lvl="0"/>
            <a:r>
              <a:rPr lang="en-AU" noProof="0"/>
              <a:t>Click to edit Master text styles</a:t>
            </a:r>
            <a:endParaRPr lang="en-AU"/>
          </a:p>
        </p:txBody>
      </p:sp>
      <p:sp>
        <p:nvSpPr>
          <p:cNvPr id="19" name="Text Placeholder 7"/>
          <p:cNvSpPr>
            <a:spLocks noGrp="1"/>
          </p:cNvSpPr>
          <p:nvPr>
            <p:ph type="body" sz="quarter" idx="23"/>
          </p:nvPr>
        </p:nvSpPr>
        <p:spPr>
          <a:xfrm>
            <a:off x="376238" y="6121013"/>
            <a:ext cx="8391525" cy="260737"/>
          </a:xfrm>
        </p:spPr>
        <p:txBody>
          <a:bodyPr>
            <a:noAutofit/>
          </a:bodyPr>
          <a:lstStyle>
            <a:lvl1pPr>
              <a:spcAft>
                <a:spcPts val="0"/>
              </a:spcAft>
              <a:defRPr sz="900"/>
            </a:lvl1pPr>
          </a:lstStyle>
          <a:p>
            <a:pPr lvl="0"/>
            <a:r>
              <a:rPr lang="en-AU" noProof="0"/>
              <a:t>Click to edit Master text styles</a:t>
            </a:r>
            <a:endParaRPr lang="en-AU"/>
          </a:p>
        </p:txBody>
      </p:sp>
    </p:spTree>
    <p:extLst>
      <p:ext uri="{BB962C8B-B14F-4D97-AF65-F5344CB8AC3E}">
        <p14:creationId xmlns:p14="http://schemas.microsoft.com/office/powerpoint/2010/main" val="182970294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AU" noProof="0" dirty="0"/>
              <a:t>Click to add title</a:t>
            </a:r>
            <a:endParaRPr lang="en-AU"/>
          </a:p>
        </p:txBody>
      </p:sp>
      <p:sp>
        <p:nvSpPr>
          <p:cNvPr id="17" name="Chart Placeholder 3"/>
          <p:cNvSpPr>
            <a:spLocks noGrp="1"/>
          </p:cNvSpPr>
          <p:nvPr>
            <p:ph type="chart" sz="quarter" idx="15"/>
          </p:nvPr>
        </p:nvSpPr>
        <p:spPr>
          <a:xfrm>
            <a:off x="378000" y="2051999"/>
            <a:ext cx="2662162" cy="4069014"/>
          </a:xfrm>
          <a:prstGeom prst="rect">
            <a:avLst/>
          </a:prstGeom>
        </p:spPr>
        <p:txBody>
          <a:bodyPr/>
          <a:lstStyle/>
          <a:p>
            <a:r>
              <a:rPr lang="en-AU" noProof="0"/>
              <a:t>Click icon to add chart</a:t>
            </a:r>
            <a:endParaRPr lang="en-AU" noProof="0" dirty="0"/>
          </a:p>
        </p:txBody>
      </p:sp>
      <p:sp>
        <p:nvSpPr>
          <p:cNvPr id="18" name="Text Placeholder 8"/>
          <p:cNvSpPr>
            <a:spLocks noGrp="1"/>
          </p:cNvSpPr>
          <p:nvPr>
            <p:ph type="body" sz="quarter" idx="18"/>
          </p:nvPr>
        </p:nvSpPr>
        <p:spPr>
          <a:xfrm>
            <a:off x="376237" y="1665289"/>
            <a:ext cx="2671763" cy="392112"/>
          </a:xfrm>
        </p:spPr>
        <p:txBody>
          <a:bodyPr/>
          <a:lstStyle/>
          <a:p>
            <a:pPr lvl="0"/>
            <a:r>
              <a:rPr lang="en-AU" noProof="0"/>
              <a:t>Click to edit Master text styles</a:t>
            </a:r>
            <a:endParaRPr lang="en-AU"/>
          </a:p>
        </p:txBody>
      </p:sp>
      <p:sp>
        <p:nvSpPr>
          <p:cNvPr id="7" name="Chart Placeholder 3"/>
          <p:cNvSpPr>
            <a:spLocks noGrp="1"/>
          </p:cNvSpPr>
          <p:nvPr>
            <p:ph type="chart" sz="quarter" idx="19"/>
          </p:nvPr>
        </p:nvSpPr>
        <p:spPr>
          <a:xfrm>
            <a:off x="3227388" y="2051999"/>
            <a:ext cx="2671212" cy="4069014"/>
          </a:xfrm>
          <a:prstGeom prst="rect">
            <a:avLst/>
          </a:prstGeom>
        </p:spPr>
        <p:txBody>
          <a:bodyPr/>
          <a:lstStyle/>
          <a:p>
            <a:r>
              <a:rPr lang="en-AU" noProof="0"/>
              <a:t>Click icon to add chart</a:t>
            </a:r>
            <a:endParaRPr lang="en-AU" noProof="0" dirty="0"/>
          </a:p>
        </p:txBody>
      </p:sp>
      <p:sp>
        <p:nvSpPr>
          <p:cNvPr id="8" name="Text Placeholder 8"/>
          <p:cNvSpPr>
            <a:spLocks noGrp="1"/>
          </p:cNvSpPr>
          <p:nvPr>
            <p:ph type="body" sz="quarter" idx="20"/>
          </p:nvPr>
        </p:nvSpPr>
        <p:spPr>
          <a:xfrm>
            <a:off x="3227388" y="1665289"/>
            <a:ext cx="2671211" cy="392112"/>
          </a:xfrm>
        </p:spPr>
        <p:txBody>
          <a:bodyPr/>
          <a:lstStyle/>
          <a:p>
            <a:pPr lvl="0"/>
            <a:r>
              <a:rPr lang="en-AU" noProof="0"/>
              <a:t>Click to edit Master text styles</a:t>
            </a:r>
            <a:endParaRPr lang="en-AU"/>
          </a:p>
        </p:txBody>
      </p:sp>
      <p:sp>
        <p:nvSpPr>
          <p:cNvPr id="9" name="Chart Placeholder 3"/>
          <p:cNvSpPr>
            <a:spLocks noGrp="1"/>
          </p:cNvSpPr>
          <p:nvPr>
            <p:ph type="chart" sz="quarter" idx="21"/>
          </p:nvPr>
        </p:nvSpPr>
        <p:spPr>
          <a:xfrm>
            <a:off x="6094797" y="2051999"/>
            <a:ext cx="2672965" cy="4069014"/>
          </a:xfrm>
          <a:prstGeom prst="rect">
            <a:avLst/>
          </a:prstGeom>
        </p:spPr>
        <p:txBody>
          <a:bodyPr/>
          <a:lstStyle/>
          <a:p>
            <a:r>
              <a:rPr lang="en-AU" noProof="0"/>
              <a:t>Click icon to add chart</a:t>
            </a:r>
            <a:endParaRPr lang="en-AU" noProof="0" dirty="0"/>
          </a:p>
        </p:txBody>
      </p:sp>
      <p:sp>
        <p:nvSpPr>
          <p:cNvPr id="10" name="Text Placeholder 8"/>
          <p:cNvSpPr>
            <a:spLocks noGrp="1"/>
          </p:cNvSpPr>
          <p:nvPr>
            <p:ph type="body" sz="quarter" idx="22"/>
          </p:nvPr>
        </p:nvSpPr>
        <p:spPr>
          <a:xfrm>
            <a:off x="6094797" y="1659145"/>
            <a:ext cx="2672966" cy="398256"/>
          </a:xfrm>
        </p:spPr>
        <p:txBody>
          <a:bodyPr/>
          <a:lstStyle/>
          <a:p>
            <a:pPr lvl="0"/>
            <a:r>
              <a:rPr lang="en-AU" noProof="0"/>
              <a:t>Click to edit Master text styles</a:t>
            </a:r>
            <a:endParaRPr lang="en-AU"/>
          </a:p>
        </p:txBody>
      </p:sp>
      <p:sp>
        <p:nvSpPr>
          <p:cNvPr id="12" name="Text Placeholder 7"/>
          <p:cNvSpPr>
            <a:spLocks noGrp="1"/>
          </p:cNvSpPr>
          <p:nvPr>
            <p:ph type="body" sz="quarter" idx="23"/>
          </p:nvPr>
        </p:nvSpPr>
        <p:spPr>
          <a:xfrm>
            <a:off x="376237" y="6121013"/>
            <a:ext cx="8374064" cy="260737"/>
          </a:xfrm>
        </p:spPr>
        <p:txBody>
          <a:bodyPr>
            <a:noAutofit/>
          </a:bodyPr>
          <a:lstStyle>
            <a:lvl1pPr>
              <a:spcAft>
                <a:spcPts val="0"/>
              </a:spcAft>
              <a:defRPr sz="900"/>
            </a:lvl1pPr>
          </a:lstStyle>
          <a:p>
            <a:pPr lvl="0"/>
            <a:r>
              <a:rPr lang="en-AU" noProof="0"/>
              <a:t>Click to edit Master text styles</a:t>
            </a:r>
            <a:endParaRPr lang="en-AU"/>
          </a:p>
        </p:txBody>
      </p:sp>
    </p:spTree>
    <p:extLst>
      <p:ext uri="{BB962C8B-B14F-4D97-AF65-F5344CB8AC3E}">
        <p14:creationId xmlns:p14="http://schemas.microsoft.com/office/powerpoint/2010/main" val="221508164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499"/>
            <a:ext cx="8402002" cy="334101"/>
          </a:xfrm>
          <a:prstGeom prst="rect">
            <a:avLst/>
          </a:prstGeom>
        </p:spPr>
        <p:txBody>
          <a:bodyPr vert="horz" lIns="0" tIns="0" rIns="0" bIns="0" rtlCol="0" anchor="t" anchorCtr="0">
            <a:noAutofit/>
          </a:bodyPr>
          <a:lstStyle>
            <a:lvl1pPr>
              <a:defRPr/>
            </a:lvl1pPr>
          </a:lstStyle>
          <a:p>
            <a:r>
              <a:rPr lang="en-AU" noProof="0" dirty="0"/>
              <a:t>Click to add title</a:t>
            </a:r>
            <a:endParaRPr lang="en-AU"/>
          </a:p>
        </p:txBody>
      </p:sp>
      <p:sp>
        <p:nvSpPr>
          <p:cNvPr id="9" name="Text Placeholder 8"/>
          <p:cNvSpPr>
            <a:spLocks noGrp="1"/>
          </p:cNvSpPr>
          <p:nvPr>
            <p:ph type="body" sz="quarter" idx="13" hasCustomPrompt="1"/>
          </p:nvPr>
        </p:nvSpPr>
        <p:spPr>
          <a:xfrm>
            <a:off x="376238" y="651600"/>
            <a:ext cx="8402002"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Tree>
    <p:extLst>
      <p:ext uri="{BB962C8B-B14F-4D97-AF65-F5344CB8AC3E}">
        <p14:creationId xmlns:p14="http://schemas.microsoft.com/office/powerpoint/2010/main" val="184289120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
        <p:nvSpPr>
          <p:cNvPr id="8" name="Title Placeholder 1"/>
          <p:cNvSpPr>
            <a:spLocks noGrp="1"/>
          </p:cNvSpPr>
          <p:nvPr>
            <p:ph type="title" hasCustomPrompt="1"/>
          </p:nvPr>
        </p:nvSpPr>
        <p:spPr>
          <a:xfrm>
            <a:off x="376237" y="317500"/>
            <a:ext cx="8391525" cy="334100"/>
          </a:xfrm>
          <a:prstGeom prst="rect">
            <a:avLst/>
          </a:prstGeom>
        </p:spPr>
        <p:txBody>
          <a:bodyPr vert="horz" lIns="0" tIns="0" rIns="0" bIns="0" rtlCol="0" anchor="t" anchorCtr="0">
            <a:noAutofit/>
          </a:bodyPr>
          <a:lstStyle>
            <a:lvl1pPr>
              <a:defRPr/>
            </a:lvl1pPr>
          </a:lstStyle>
          <a:p>
            <a:r>
              <a:rPr lang="en-AU" noProof="0" dirty="0"/>
              <a:t>Click to add title</a:t>
            </a:r>
            <a:endParaRPr lang="en-AU"/>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Tree>
    <p:extLst>
      <p:ext uri="{BB962C8B-B14F-4D97-AF65-F5344CB8AC3E}">
        <p14:creationId xmlns:p14="http://schemas.microsoft.com/office/powerpoint/2010/main" val="103103631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76239" y="1665288"/>
            <a:ext cx="4016374"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3" name="Chart Placeholder 2"/>
          <p:cNvSpPr>
            <a:spLocks noGrp="1"/>
          </p:cNvSpPr>
          <p:nvPr>
            <p:ph type="chart" sz="quarter" idx="21"/>
          </p:nvPr>
        </p:nvSpPr>
        <p:spPr>
          <a:xfrm>
            <a:off x="4755917" y="2125013"/>
            <a:ext cx="4011846" cy="3996000"/>
          </a:xfrm>
        </p:spPr>
        <p:txBody>
          <a:bodyPr/>
          <a:lstStyle/>
          <a:p>
            <a:r>
              <a:rPr lang="en-AU" noProof="0"/>
              <a:t>Click icon to add chart</a:t>
            </a:r>
            <a:endParaRPr lang="en-AU" noProof="0" dirty="0"/>
          </a:p>
        </p:txBody>
      </p:sp>
      <p:sp>
        <p:nvSpPr>
          <p:cNvPr id="6" name="Text Placeholder 5"/>
          <p:cNvSpPr>
            <a:spLocks noGrp="1"/>
          </p:cNvSpPr>
          <p:nvPr>
            <p:ph type="body" sz="quarter" idx="22"/>
          </p:nvPr>
        </p:nvSpPr>
        <p:spPr>
          <a:xfrm>
            <a:off x="4755917" y="1665288"/>
            <a:ext cx="4011846" cy="420687"/>
          </a:xfrm>
        </p:spPr>
        <p:txBody>
          <a:bodyPr/>
          <a:lstStyle/>
          <a:p>
            <a:pPr lvl="0"/>
            <a:r>
              <a:rPr lang="en-AU" noProof="0"/>
              <a:t>Click to edit Master text styles</a:t>
            </a:r>
            <a:endParaRPr lang="en-AU"/>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AU" noProof="0" dirty="0"/>
              <a:t>Click to add title</a:t>
            </a:r>
            <a:endParaRPr lang="en-AU"/>
          </a:p>
        </p:txBody>
      </p:sp>
      <p:sp>
        <p:nvSpPr>
          <p:cNvPr id="15" name="Text Placeholder 7"/>
          <p:cNvSpPr>
            <a:spLocks noGrp="1"/>
          </p:cNvSpPr>
          <p:nvPr>
            <p:ph type="body" sz="quarter" idx="23"/>
          </p:nvPr>
        </p:nvSpPr>
        <p:spPr>
          <a:xfrm>
            <a:off x="376237" y="6121013"/>
            <a:ext cx="8391525" cy="260737"/>
          </a:xfrm>
        </p:spPr>
        <p:txBody>
          <a:bodyPr>
            <a:normAutofit/>
          </a:bodyPr>
          <a:lstStyle>
            <a:lvl1pPr>
              <a:spcAft>
                <a:spcPts val="0"/>
              </a:spcAft>
              <a:defRPr sz="900"/>
            </a:lvl1pPr>
          </a:lstStyle>
          <a:p>
            <a:pPr lvl="0"/>
            <a:r>
              <a:rPr lang="en-AU" noProof="0"/>
              <a:t>Click to edit Master text styles</a:t>
            </a:r>
            <a:endParaRPr lang="en-AU"/>
          </a:p>
        </p:txBody>
      </p:sp>
    </p:spTree>
    <p:extLst>
      <p:ext uri="{BB962C8B-B14F-4D97-AF65-F5344CB8AC3E}">
        <p14:creationId xmlns:p14="http://schemas.microsoft.com/office/powerpoint/2010/main" val="217946623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755915" y="2125013"/>
            <a:ext cx="4011847" cy="3996000"/>
          </a:xfrm>
        </p:spPr>
        <p:txBody>
          <a:bodyPr/>
          <a:lstStyle/>
          <a:p>
            <a:r>
              <a:rPr lang="en-AU" noProof="0"/>
              <a:t>Click icon to add chart</a:t>
            </a:r>
            <a:endParaRPr lang="en-AU" noProof="0" dirty="0"/>
          </a:p>
        </p:txBody>
      </p:sp>
      <p:sp>
        <p:nvSpPr>
          <p:cNvPr id="6" name="Text Placeholder 5"/>
          <p:cNvSpPr>
            <a:spLocks noGrp="1"/>
          </p:cNvSpPr>
          <p:nvPr>
            <p:ph type="body" sz="quarter" idx="22"/>
          </p:nvPr>
        </p:nvSpPr>
        <p:spPr>
          <a:xfrm>
            <a:off x="4755916" y="1665288"/>
            <a:ext cx="4011847" cy="420687"/>
          </a:xfrm>
        </p:spPr>
        <p:txBody>
          <a:bodyPr/>
          <a:lstStyle/>
          <a:p>
            <a:pPr lvl="0"/>
            <a:r>
              <a:rPr lang="en-AU" noProof="0"/>
              <a:t>Click to edit Master text styles</a:t>
            </a:r>
            <a:endParaRPr lang="en-AU"/>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AU" noProof="0" dirty="0"/>
              <a:t>Click to add title</a:t>
            </a:r>
            <a:endParaRPr lang="en-AU"/>
          </a:p>
        </p:txBody>
      </p:sp>
      <p:sp>
        <p:nvSpPr>
          <p:cNvPr id="15"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AU" noProof="0"/>
              <a:t>Click to edit Master text styles</a:t>
            </a:r>
            <a:endParaRPr lang="en-AU"/>
          </a:p>
        </p:txBody>
      </p:sp>
      <p:sp>
        <p:nvSpPr>
          <p:cNvPr id="9" name="Chart Placeholder 2"/>
          <p:cNvSpPr>
            <a:spLocks noGrp="1"/>
          </p:cNvSpPr>
          <p:nvPr>
            <p:ph type="chart" sz="quarter" idx="24"/>
          </p:nvPr>
        </p:nvSpPr>
        <p:spPr>
          <a:xfrm>
            <a:off x="376238" y="2125013"/>
            <a:ext cx="4004297" cy="3996000"/>
          </a:xfrm>
        </p:spPr>
        <p:txBody>
          <a:bodyPr/>
          <a:lstStyle/>
          <a:p>
            <a:r>
              <a:rPr lang="en-AU" noProof="0"/>
              <a:t>Click icon to add chart</a:t>
            </a:r>
            <a:endParaRPr lang="en-AU" noProof="0" dirty="0"/>
          </a:p>
        </p:txBody>
      </p:sp>
      <p:sp>
        <p:nvSpPr>
          <p:cNvPr id="12" name="Text Placeholder 5"/>
          <p:cNvSpPr>
            <a:spLocks noGrp="1"/>
          </p:cNvSpPr>
          <p:nvPr>
            <p:ph type="body" sz="quarter" idx="25"/>
          </p:nvPr>
        </p:nvSpPr>
        <p:spPr>
          <a:xfrm>
            <a:off x="376237" y="1665288"/>
            <a:ext cx="4004298" cy="420687"/>
          </a:xfrm>
        </p:spPr>
        <p:txBody>
          <a:bodyPr/>
          <a:lstStyle/>
          <a:p>
            <a:pPr lvl="0"/>
            <a:r>
              <a:rPr lang="en-AU" noProof="0"/>
              <a:t>Click to edit Master text styles</a:t>
            </a:r>
            <a:endParaRPr lang="en-AU"/>
          </a:p>
        </p:txBody>
      </p:sp>
    </p:spTree>
    <p:extLst>
      <p:ext uri="{BB962C8B-B14F-4D97-AF65-F5344CB8AC3E}">
        <p14:creationId xmlns:p14="http://schemas.microsoft.com/office/powerpoint/2010/main" val="120028567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499"/>
            <a:ext cx="8391524" cy="334101"/>
          </a:xfrm>
          <a:prstGeom prst="rect">
            <a:avLst/>
          </a:prstGeom>
        </p:spPr>
        <p:txBody>
          <a:bodyPr vert="horz" lIns="0" tIns="0" rIns="0" bIns="0" rtlCol="0" anchor="t" anchorCtr="0">
            <a:noAutofit/>
          </a:bodyPr>
          <a:lstStyle>
            <a:lvl1pPr>
              <a:defRPr/>
            </a:lvl1pPr>
          </a:lstStyle>
          <a:p>
            <a:r>
              <a:rPr lang="en-AU" noProof="0" dirty="0"/>
              <a:t>Click to add title</a:t>
            </a:r>
            <a:endParaRPr lang="en-AU"/>
          </a:p>
        </p:txBody>
      </p:sp>
      <p:sp>
        <p:nvSpPr>
          <p:cNvPr id="6" name="Content Placeholder 3"/>
          <p:cNvSpPr>
            <a:spLocks noGrp="1"/>
          </p:cNvSpPr>
          <p:nvPr>
            <p:ph sz="quarter" idx="10"/>
          </p:nvPr>
        </p:nvSpPr>
        <p:spPr>
          <a:xfrm>
            <a:off x="376237" y="1665288"/>
            <a:ext cx="3323893"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8" name="Content Placeholder 3"/>
          <p:cNvSpPr>
            <a:spLocks noGrp="1"/>
          </p:cNvSpPr>
          <p:nvPr>
            <p:ph sz="quarter" idx="16"/>
          </p:nvPr>
        </p:nvSpPr>
        <p:spPr>
          <a:xfrm>
            <a:off x="4087762" y="1700213"/>
            <a:ext cx="468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9"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Tree>
    <p:extLst>
      <p:ext uri="{BB962C8B-B14F-4D97-AF65-F5344CB8AC3E}">
        <p14:creationId xmlns:p14="http://schemas.microsoft.com/office/powerpoint/2010/main" val="189027477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0"/>
            <a:ext cx="8391525" cy="334100"/>
          </a:xfrm>
          <a:prstGeom prst="rect">
            <a:avLst/>
          </a:prstGeom>
        </p:spPr>
        <p:txBody>
          <a:bodyPr vert="horz" lIns="0" tIns="0" rIns="0" bIns="0" rtlCol="0" anchor="t" anchorCtr="0">
            <a:noAutofit/>
          </a:bodyPr>
          <a:lstStyle>
            <a:lvl1pPr>
              <a:defRPr/>
            </a:lvl1pPr>
          </a:lstStyle>
          <a:p>
            <a:r>
              <a:rPr lang="en-AU" noProof="0" dirty="0"/>
              <a:t>Click to add title</a:t>
            </a:r>
            <a:endParaRPr lang="en-AU"/>
          </a:p>
        </p:txBody>
      </p:sp>
      <p:sp>
        <p:nvSpPr>
          <p:cNvPr id="6" name="Content Placeholder 3"/>
          <p:cNvSpPr>
            <a:spLocks noGrp="1"/>
          </p:cNvSpPr>
          <p:nvPr>
            <p:ph sz="quarter" idx="10"/>
          </p:nvPr>
        </p:nvSpPr>
        <p:spPr>
          <a:xfrm>
            <a:off x="5683411" y="1658680"/>
            <a:ext cx="3084351" cy="4723072"/>
          </a:xfrm>
          <a:prstGeom prst="rect">
            <a:avLst/>
          </a:prstGeom>
        </p:spPr>
        <p:txBody>
          <a:bodyPr>
            <a:noAutofit/>
          </a:bodyPr>
          <a:lstStyle>
            <a:lvl1pPr>
              <a:tabLst>
                <a:tab pos="5029200" algn="r"/>
              </a:tabLst>
              <a:defRPr sz="24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AU" noProof="0"/>
              <a:t>Click to edit Master text styles</a:t>
            </a:r>
            <a:endParaRPr lang="en-AU"/>
          </a:p>
        </p:txBody>
      </p:sp>
      <p:sp>
        <p:nvSpPr>
          <p:cNvPr id="8" name="Content Placeholder 3"/>
          <p:cNvSpPr>
            <a:spLocks noGrp="1"/>
          </p:cNvSpPr>
          <p:nvPr>
            <p:ph sz="quarter" idx="16"/>
          </p:nvPr>
        </p:nvSpPr>
        <p:spPr>
          <a:xfrm>
            <a:off x="376238" y="1665288"/>
            <a:ext cx="4879761"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9" name="Text Placeholder 8"/>
          <p:cNvSpPr>
            <a:spLocks noGrp="1"/>
          </p:cNvSpPr>
          <p:nvPr>
            <p:ph type="body" sz="quarter" idx="13" hasCustomPrompt="1"/>
          </p:nvPr>
        </p:nvSpPr>
        <p:spPr>
          <a:xfrm>
            <a:off x="376239" y="651600"/>
            <a:ext cx="8391524"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Tree>
    <p:extLst>
      <p:ext uri="{BB962C8B-B14F-4D97-AF65-F5344CB8AC3E}">
        <p14:creationId xmlns:p14="http://schemas.microsoft.com/office/powerpoint/2010/main" val="98019857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AU" noProof="0"/>
              <a:t>Click to edit Master title style</a:t>
            </a:r>
            <a:endParaRPr lang="en-AU" noProof="0" dirty="0"/>
          </a:p>
        </p:txBody>
      </p:sp>
      <p:sp>
        <p:nvSpPr>
          <p:cNvPr id="4" name="Picture Placeholder 6"/>
          <p:cNvSpPr>
            <a:spLocks noGrp="1"/>
          </p:cNvSpPr>
          <p:nvPr>
            <p:ph type="pic" sz="quarter" idx="13"/>
          </p:nvPr>
        </p:nvSpPr>
        <p:spPr>
          <a:xfrm>
            <a:off x="376237" y="1700213"/>
            <a:ext cx="2034000" cy="1260000"/>
          </a:xfrm>
        </p:spPr>
        <p:txBody>
          <a:bodyPr lIns="0" tIns="0" rIns="0" bIns="0">
            <a:noAutofit/>
          </a:bodyPr>
          <a:lstStyle/>
          <a:p>
            <a:r>
              <a:rPr lang="en-AU" noProof="0"/>
              <a:t>Click icon to add picture</a:t>
            </a:r>
            <a:endParaRPr lang="en-AU" noProof="0" dirty="0"/>
          </a:p>
        </p:txBody>
      </p:sp>
      <p:sp>
        <p:nvSpPr>
          <p:cNvPr id="5" name="Picture Placeholder 6"/>
          <p:cNvSpPr>
            <a:spLocks noGrp="1"/>
          </p:cNvSpPr>
          <p:nvPr>
            <p:ph type="pic" sz="quarter" idx="14"/>
          </p:nvPr>
        </p:nvSpPr>
        <p:spPr>
          <a:xfrm>
            <a:off x="2495412" y="1700213"/>
            <a:ext cx="2034000" cy="1260000"/>
          </a:xfrm>
        </p:spPr>
        <p:txBody>
          <a:bodyPr lIns="0" tIns="0" rIns="0" bIns="0">
            <a:noAutofit/>
          </a:bodyPr>
          <a:lstStyle/>
          <a:p>
            <a:r>
              <a:rPr lang="en-AU" noProof="0"/>
              <a:t>Click icon to add picture</a:t>
            </a:r>
            <a:endParaRPr lang="en-AU" noProof="0" dirty="0"/>
          </a:p>
        </p:txBody>
      </p:sp>
      <p:sp>
        <p:nvSpPr>
          <p:cNvPr id="6" name="Picture Placeholder 6"/>
          <p:cNvSpPr>
            <a:spLocks noGrp="1"/>
          </p:cNvSpPr>
          <p:nvPr>
            <p:ph type="pic" sz="quarter" idx="15"/>
          </p:nvPr>
        </p:nvSpPr>
        <p:spPr>
          <a:xfrm>
            <a:off x="4614587" y="1700213"/>
            <a:ext cx="2034000" cy="1260000"/>
          </a:xfrm>
        </p:spPr>
        <p:txBody>
          <a:bodyPr lIns="0" tIns="0" rIns="0" bIns="0">
            <a:noAutofit/>
          </a:bodyPr>
          <a:lstStyle/>
          <a:p>
            <a:r>
              <a:rPr lang="en-AU" noProof="0"/>
              <a:t>Click icon to add picture</a:t>
            </a:r>
            <a:endParaRPr lang="en-AU" noProof="0" dirty="0"/>
          </a:p>
        </p:txBody>
      </p:sp>
      <p:sp>
        <p:nvSpPr>
          <p:cNvPr id="7" name="Picture Placeholder 6"/>
          <p:cNvSpPr>
            <a:spLocks noGrp="1"/>
          </p:cNvSpPr>
          <p:nvPr>
            <p:ph type="pic" sz="quarter" idx="16"/>
          </p:nvPr>
        </p:nvSpPr>
        <p:spPr>
          <a:xfrm>
            <a:off x="6733763" y="1700213"/>
            <a:ext cx="2034000" cy="1260000"/>
          </a:xfrm>
        </p:spPr>
        <p:txBody>
          <a:bodyPr lIns="0" tIns="0" rIns="0" bIns="0">
            <a:noAutofit/>
          </a:bodyPr>
          <a:lstStyle/>
          <a:p>
            <a:r>
              <a:rPr lang="en-AU" noProof="0"/>
              <a:t>Click icon to add picture</a:t>
            </a:r>
            <a:endParaRPr lang="en-AU" noProof="0" dirty="0"/>
          </a:p>
        </p:txBody>
      </p:sp>
      <p:sp>
        <p:nvSpPr>
          <p:cNvPr id="9" name="Text Placeholder 8"/>
          <p:cNvSpPr>
            <a:spLocks noGrp="1"/>
          </p:cNvSpPr>
          <p:nvPr>
            <p:ph type="body" sz="quarter" idx="17"/>
          </p:nvPr>
        </p:nvSpPr>
        <p:spPr>
          <a:xfrm>
            <a:off x="376237" y="3124200"/>
            <a:ext cx="2040351"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10" name="Text Placeholder 8"/>
          <p:cNvSpPr>
            <a:spLocks noGrp="1"/>
          </p:cNvSpPr>
          <p:nvPr>
            <p:ph type="body" sz="quarter" idx="18"/>
          </p:nvPr>
        </p:nvSpPr>
        <p:spPr>
          <a:xfrm>
            <a:off x="4612472" y="3120550"/>
            <a:ext cx="2034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11" name="Text Placeholder 8"/>
          <p:cNvSpPr>
            <a:spLocks noGrp="1"/>
          </p:cNvSpPr>
          <p:nvPr>
            <p:ph type="body" sz="quarter" idx="19"/>
          </p:nvPr>
        </p:nvSpPr>
        <p:spPr>
          <a:xfrm>
            <a:off x="2497530" y="3124199"/>
            <a:ext cx="2034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12" name="Text Placeholder 8"/>
          <p:cNvSpPr>
            <a:spLocks noGrp="1"/>
          </p:cNvSpPr>
          <p:nvPr>
            <p:ph type="body" sz="quarter" idx="20"/>
          </p:nvPr>
        </p:nvSpPr>
        <p:spPr>
          <a:xfrm>
            <a:off x="6744876" y="3108508"/>
            <a:ext cx="2022887"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13" name="Text Placeholder 8"/>
          <p:cNvSpPr>
            <a:spLocks noGrp="1"/>
          </p:cNvSpPr>
          <p:nvPr>
            <p:ph type="body" sz="quarter" idx="21" hasCustomPrompt="1"/>
          </p:nvPr>
        </p:nvSpPr>
        <p:spPr>
          <a:xfrm>
            <a:off x="376237" y="651600"/>
            <a:ext cx="8391526"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Tree>
    <p:extLst>
      <p:ext uri="{BB962C8B-B14F-4D97-AF65-F5344CB8AC3E}">
        <p14:creationId xmlns:p14="http://schemas.microsoft.com/office/powerpoint/2010/main" val="393032526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Ref idx="1001">
        <a:schemeClr val="bg1"/>
      </p:bgRef>
    </p:bg>
    <p:spTree>
      <p:nvGrpSpPr>
        <p:cNvPr id="1" name=""/>
        <p:cNvGrpSpPr/>
        <p:nvPr/>
      </p:nvGrpSpPr>
      <p:grpSpPr>
        <a:xfrm>
          <a:off x="0" y="0"/>
          <a:ext cx="0" cy="0"/>
          <a:chOff x="0" y="0"/>
          <a:chExt cx="0" cy="0"/>
        </a:xfrm>
      </p:grpSpPr>
      <p:pic>
        <p:nvPicPr>
          <p:cNvPr id="22" name="Background 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LAN_PTitle"/>
          <p:cNvSpPr>
            <a:spLocks noGrp="1"/>
          </p:cNvSpPr>
          <p:nvPr>
            <p:ph type="ctrTitle" hasCustomPrompt="1"/>
          </p:nvPr>
        </p:nvSpPr>
        <p:spPr bwMode="gray">
          <a:xfrm>
            <a:off x="2502000" y="1368000"/>
            <a:ext cx="4140000" cy="4140000"/>
          </a:xfrm>
          <a:prstGeom prst="ellipse">
            <a:avLst/>
          </a:prstGeom>
          <a:ln w="25400">
            <a:solidFill>
              <a:schemeClr val="accent1"/>
            </a:solidFill>
          </a:ln>
        </p:spPr>
        <p:txBody>
          <a:bodyPr lIns="0" tIns="0" rIns="0" bIns="0" anchor="ctr" anchorCtr="0">
            <a:normAutofit/>
          </a:bodyPr>
          <a:lstStyle>
            <a:lvl1pPr algn="ctr">
              <a:lnSpc>
                <a:spcPts val="4200"/>
              </a:lnSpc>
              <a:defRPr sz="3600" b="0">
                <a:solidFill>
                  <a:schemeClr val="tx1"/>
                </a:solidFill>
                <a:latin typeface="+mj-lt"/>
                <a:ea typeface="Open Sans" panose="020B0606030504020204" pitchFamily="34" charset="0"/>
                <a:cs typeface="Arial" panose="020B0604020202020204" pitchFamily="34" charset="0"/>
              </a:defRPr>
            </a:lvl1pPr>
          </a:lstStyle>
          <a:p>
            <a:r>
              <a:rPr lang="en-AU" dirty="0"/>
              <a:t>Presentation  title runs here</a:t>
            </a:r>
            <a:endParaRPr lang="en-AU" noProof="0" dirty="0"/>
          </a:p>
        </p:txBody>
      </p:sp>
      <p:sp>
        <p:nvSpPr>
          <p:cNvPr id="3" name="LAN_PSubtitle"/>
          <p:cNvSpPr>
            <a:spLocks noGrp="1"/>
          </p:cNvSpPr>
          <p:nvPr>
            <p:ph type="subTitle" idx="1" hasCustomPrompt="1"/>
          </p:nvPr>
        </p:nvSpPr>
        <p:spPr bwMode="gray">
          <a:xfrm>
            <a:off x="377992" y="5864229"/>
            <a:ext cx="419400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AU" dirty="0"/>
              <a:t>Subtitle here two lines max</a:t>
            </a:r>
            <a:endParaRPr lang="en-AU"/>
          </a:p>
        </p:txBody>
      </p:sp>
      <p:sp>
        <p:nvSpPr>
          <p:cNvPr id="4" name="Footer Placeholder 3" hidden="1"/>
          <p:cNvSpPr>
            <a:spLocks noGrp="1"/>
          </p:cNvSpPr>
          <p:nvPr>
            <p:ph type="ftr" sz="quarter" idx="11"/>
          </p:nvPr>
        </p:nvSpPr>
        <p:spPr/>
        <p:txBody>
          <a:bodyPr/>
          <a:lstStyle>
            <a:lvl1pPr>
              <a:defRPr>
                <a:solidFill>
                  <a:schemeClr val="bg1"/>
                </a:solidFill>
              </a:defRPr>
            </a:lvl1pPr>
          </a:lstStyle>
          <a:p>
            <a:endParaRPr lang="en-AU" dirty="0"/>
          </a:p>
        </p:txBody>
      </p:sp>
      <p:pic>
        <p:nvPicPr>
          <p:cNvPr id="408442795" name="LogoFrontslideY"/>
          <p:cNvPicPr>
            <a:picLocks noChangeAspect="1"/>
          </p:cNvPicPr>
          <p:nvPr/>
        </p:nvPicPr>
        <p:blipFill>
          <a:blip r:embed="rId3">
            <a:extLst/>
          </a:blip>
          <a:stretch>
            <a:fillRect/>
          </a:stretch>
        </p:blipFill>
        <p:spPr>
          <a:xfrm>
            <a:off x="413999" y="396000"/>
            <a:ext cx="2525101" cy="727200"/>
          </a:xfrm>
          <a:prstGeom prst="rect">
            <a:avLst/>
          </a:prstGeom>
        </p:spPr>
      </p:pic>
      <p:sp>
        <p:nvSpPr>
          <p:cNvPr id="7" name="Text"/>
          <p:cNvSpPr>
            <a:spLocks noGrp="1"/>
          </p:cNvSpPr>
          <p:nvPr>
            <p:ph type="body" sz="quarter" idx="14" hasCustomPrompt="1"/>
          </p:nvPr>
        </p:nvSpPr>
        <p:spPr>
          <a:xfrm>
            <a:off x="376236" y="6410420"/>
            <a:ext cx="6903156" cy="174280"/>
          </a:xfrm>
        </p:spPr>
        <p:txBody>
          <a:bodyPr/>
          <a:lstStyle>
            <a:lvl1pPr>
              <a:defRPr sz="1050"/>
            </a:lvl1pPr>
          </a:lstStyle>
          <a:p>
            <a:pPr lvl="0"/>
            <a:r>
              <a:rPr lang="en-AU" dirty="0"/>
              <a:t>Click to add name</a:t>
            </a:r>
            <a:endParaRPr lang="en-AU"/>
          </a:p>
        </p:txBody>
      </p:sp>
      <p:sp>
        <p:nvSpPr>
          <p:cNvPr id="9" name="Date_DateCustomA"/>
          <p:cNvSpPr>
            <a:spLocks noGrp="1"/>
          </p:cNvSpPr>
          <p:nvPr>
            <p:ph type="dt" sz="half" idx="13"/>
          </p:nvPr>
        </p:nvSpPr>
        <p:spPr>
          <a:xfrm>
            <a:off x="378000" y="6584400"/>
            <a:ext cx="4197600" cy="144000"/>
          </a:xfrm>
        </p:spPr>
        <p:txBody>
          <a:bodyPr/>
          <a:lstStyle>
            <a:lvl1pPr>
              <a:defRPr>
                <a:solidFill>
                  <a:schemeClr val="tx1"/>
                </a:solidFill>
              </a:defRPr>
            </a:lvl1pPr>
          </a:lstStyle>
          <a:p>
            <a:r>
              <a:rPr lang="en-AU" dirty="0"/>
              <a:t>30 June 2017</a:t>
            </a:r>
          </a:p>
        </p:txBody>
      </p:sp>
    </p:spTree>
    <p:extLst>
      <p:ext uri="{BB962C8B-B14F-4D97-AF65-F5344CB8AC3E}">
        <p14:creationId xmlns:p14="http://schemas.microsoft.com/office/powerpoint/2010/main" val="7484049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AU" noProof="0"/>
              <a:t>Click to edit Master title style</a:t>
            </a:r>
            <a:endParaRPr lang="en-AU" noProof="0" dirty="0"/>
          </a:p>
        </p:txBody>
      </p:sp>
      <p:sp>
        <p:nvSpPr>
          <p:cNvPr id="4" name="Rectangle 3"/>
          <p:cNvSpPr/>
          <p:nvPr userDrawn="1"/>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100" noProof="0" dirty="0">
              <a:solidFill>
                <a:schemeClr val="bg1"/>
              </a:solidFill>
            </a:endParaRPr>
          </a:p>
        </p:txBody>
      </p:sp>
      <p:sp>
        <p:nvSpPr>
          <p:cNvPr id="5" name="Rectangle 4"/>
          <p:cNvSpPr/>
          <p:nvPr userDrawn="1"/>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100" noProof="0" dirty="0">
              <a:solidFill>
                <a:schemeClr val="bg1"/>
              </a:solidFill>
            </a:endParaRPr>
          </a:p>
        </p:txBody>
      </p:sp>
      <p:sp>
        <p:nvSpPr>
          <p:cNvPr id="6" name="Rectangle 5"/>
          <p:cNvSpPr/>
          <p:nvPr userDrawn="1"/>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100" noProof="0" dirty="0">
              <a:solidFill>
                <a:schemeClr val="bg1"/>
              </a:solidFill>
            </a:endParaRPr>
          </a:p>
        </p:txBody>
      </p:sp>
      <p:sp>
        <p:nvSpPr>
          <p:cNvPr id="7" name="Rectangle 6"/>
          <p:cNvSpPr/>
          <p:nvPr userDrawn="1"/>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100" noProof="0" dirty="0">
              <a:solidFill>
                <a:schemeClr val="bg1"/>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AU" noProof="0"/>
              <a:t>Click icon to add picture</a:t>
            </a:r>
            <a:endParaRPr lang="en-AU" noProof="0" dirty="0"/>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AU" noProof="0"/>
              <a:t>Click icon to add picture</a:t>
            </a:r>
            <a:endParaRPr lang="en-AU" noProof="0" dirty="0"/>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AU" noProof="0"/>
              <a:t>Click icon to add picture</a:t>
            </a:r>
            <a:endParaRPr lang="en-AU" noProof="0" dirty="0"/>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AU" noProof="0"/>
              <a:t>Click icon to add picture</a:t>
            </a:r>
            <a:endParaRPr lang="en-AU" noProof="0"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AU" noProof="0"/>
              <a:t>Click to edit Master text styles</a:t>
            </a:r>
            <a:endParaRPr lang="en-AU"/>
          </a:p>
          <a:p>
            <a:pPr lvl="1"/>
            <a:r>
              <a:rPr lang="en-AU" noProof="0"/>
              <a:t>Second level</a:t>
            </a:r>
            <a:endParaRPr lang="en-AU"/>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AU" noProof="0"/>
              <a:t>Click to edit Master text styles</a:t>
            </a:r>
            <a:endParaRPr lang="en-AU"/>
          </a:p>
          <a:p>
            <a:pPr lvl="1"/>
            <a:r>
              <a:rPr lang="en-AU" noProof="0"/>
              <a:t>Second level</a:t>
            </a:r>
            <a:endParaRPr lang="en-AU"/>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AU" noProof="0"/>
              <a:t>Click to edit Master text styles</a:t>
            </a:r>
            <a:endParaRPr lang="en-AU"/>
          </a:p>
          <a:p>
            <a:pPr lvl="1"/>
            <a:r>
              <a:rPr lang="en-AU" noProof="0"/>
              <a:t>Second level</a:t>
            </a:r>
            <a:endParaRPr lang="en-AU"/>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AU" noProof="0"/>
              <a:t>Click to edit Master text styles</a:t>
            </a:r>
            <a:endParaRPr lang="en-AU"/>
          </a:p>
          <a:p>
            <a:pPr lvl="1"/>
            <a:r>
              <a:rPr lang="en-AU" noProof="0"/>
              <a:t>Second level</a:t>
            </a:r>
            <a:endParaRPr lang="en-AU"/>
          </a:p>
        </p:txBody>
      </p:sp>
      <p:sp>
        <p:nvSpPr>
          <p:cNvPr id="17"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Tree>
    <p:extLst>
      <p:ext uri="{BB962C8B-B14F-4D97-AF65-F5344CB8AC3E}">
        <p14:creationId xmlns:p14="http://schemas.microsoft.com/office/powerpoint/2010/main" val="370504324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AU" noProof="0"/>
              <a:t>Click to edit Master title style</a:t>
            </a:r>
            <a:endParaRPr lang="en-AU" noProof="0" dirty="0"/>
          </a:p>
        </p:txBody>
      </p:sp>
      <p:sp>
        <p:nvSpPr>
          <p:cNvPr id="4" name="Picture Placeholder 7"/>
          <p:cNvSpPr>
            <a:spLocks noGrp="1"/>
          </p:cNvSpPr>
          <p:nvPr>
            <p:ph type="pic" sz="quarter" idx="13"/>
          </p:nvPr>
        </p:nvSpPr>
        <p:spPr>
          <a:xfrm>
            <a:off x="376238" y="1700213"/>
            <a:ext cx="2771775" cy="1971675"/>
          </a:xfrm>
        </p:spPr>
        <p:txBody>
          <a:bodyPr/>
          <a:lstStyle/>
          <a:p>
            <a:r>
              <a:rPr lang="en-AU" noProof="0"/>
              <a:t>Click icon to add picture</a:t>
            </a:r>
            <a:endParaRPr lang="en-AU" noProof="0" dirty="0"/>
          </a:p>
        </p:txBody>
      </p:sp>
      <p:sp>
        <p:nvSpPr>
          <p:cNvPr id="5" name="Picture Placeholder 7"/>
          <p:cNvSpPr>
            <a:spLocks noGrp="1"/>
          </p:cNvSpPr>
          <p:nvPr>
            <p:ph type="pic" sz="quarter" idx="14"/>
          </p:nvPr>
        </p:nvSpPr>
        <p:spPr>
          <a:xfrm>
            <a:off x="6004798" y="1700213"/>
            <a:ext cx="2762965" cy="1971675"/>
          </a:xfrm>
        </p:spPr>
        <p:txBody>
          <a:bodyPr/>
          <a:lstStyle/>
          <a:p>
            <a:r>
              <a:rPr lang="en-AU" noProof="0"/>
              <a:t>Click icon to add picture</a:t>
            </a:r>
            <a:endParaRPr lang="en-AU" noProof="0" dirty="0"/>
          </a:p>
        </p:txBody>
      </p:sp>
      <p:sp>
        <p:nvSpPr>
          <p:cNvPr id="6" name="Picture Placeholder 7"/>
          <p:cNvSpPr>
            <a:spLocks noGrp="1"/>
          </p:cNvSpPr>
          <p:nvPr>
            <p:ph type="pic" sz="quarter" idx="15"/>
          </p:nvPr>
        </p:nvSpPr>
        <p:spPr>
          <a:xfrm>
            <a:off x="3204806" y="1700213"/>
            <a:ext cx="2743200" cy="1971675"/>
          </a:xfrm>
        </p:spPr>
        <p:txBody>
          <a:bodyPr/>
          <a:lstStyle/>
          <a:p>
            <a:r>
              <a:rPr lang="en-AU" noProof="0"/>
              <a:t>Click icon to add picture</a:t>
            </a:r>
            <a:endParaRPr lang="en-AU" noProof="0" dirty="0"/>
          </a:p>
        </p:txBody>
      </p:sp>
      <p:sp>
        <p:nvSpPr>
          <p:cNvPr id="9" name="Text Placeholder 18"/>
          <p:cNvSpPr>
            <a:spLocks noGrp="1"/>
          </p:cNvSpPr>
          <p:nvPr>
            <p:ph idx="1" hasCustomPrompt="1"/>
          </p:nvPr>
        </p:nvSpPr>
        <p:spPr>
          <a:xfrm>
            <a:off x="376238" y="3832225"/>
            <a:ext cx="2762962" cy="2095200"/>
          </a:xfrm>
          <a:prstGeom prst="rect">
            <a:avLst/>
          </a:prstGeom>
        </p:spPr>
        <p:txBody>
          <a:bodyPr vert="horz" lIns="0" tIns="0" rIns="0" bIns="0" rtlCol="0">
            <a:noAutofit/>
          </a:bodyPr>
          <a:lstStyle/>
          <a:p>
            <a:pPr lvl="0"/>
            <a:r>
              <a:rPr lang="en-AU" noProof="0" dirty="0"/>
              <a:t>Click to edit Master text styles</a:t>
            </a:r>
            <a:endParaRPr lang="en-AU"/>
          </a:p>
          <a:p>
            <a:pPr lvl="1"/>
            <a:r>
              <a:rPr lang="en-AU" noProof="0" dirty="0"/>
              <a:t>Second level</a:t>
            </a:r>
            <a:endParaRPr lang="en-AU"/>
          </a:p>
          <a:p>
            <a:pPr lvl="2"/>
            <a:r>
              <a:rPr lang="en-AU" noProof="0" dirty="0"/>
              <a:t>Third level</a:t>
            </a:r>
            <a:endParaRPr lang="en-AU"/>
          </a:p>
          <a:p>
            <a:pPr lvl="3"/>
            <a:r>
              <a:rPr lang="en-AU" noProof="0" dirty="0"/>
              <a:t>Fourth level</a:t>
            </a:r>
            <a:endParaRPr lang="en-AU"/>
          </a:p>
          <a:p>
            <a:pPr lvl="4"/>
            <a:r>
              <a:rPr lang="en-AU" noProof="0" dirty="0"/>
              <a:t>Fifth level</a:t>
            </a:r>
            <a:endParaRPr lang="en-AU"/>
          </a:p>
        </p:txBody>
      </p:sp>
      <p:sp>
        <p:nvSpPr>
          <p:cNvPr id="13" name="Text Placeholder 18"/>
          <p:cNvSpPr>
            <a:spLocks noGrp="1"/>
          </p:cNvSpPr>
          <p:nvPr>
            <p:ph idx="16" hasCustomPrompt="1"/>
          </p:nvPr>
        </p:nvSpPr>
        <p:spPr>
          <a:xfrm>
            <a:off x="3200400" y="3832225"/>
            <a:ext cx="2743200" cy="2095200"/>
          </a:xfrm>
          <a:prstGeom prst="rect">
            <a:avLst/>
          </a:prstGeom>
        </p:spPr>
        <p:txBody>
          <a:bodyPr vert="horz" lIns="0" tIns="0" rIns="0" bIns="0" rtlCol="0">
            <a:noAutofit/>
          </a:bodyPr>
          <a:lstStyle/>
          <a:p>
            <a:pPr lvl="0"/>
            <a:r>
              <a:rPr lang="en-AU" noProof="0" dirty="0"/>
              <a:t>Click to edit Master text styles</a:t>
            </a:r>
            <a:endParaRPr lang="en-AU"/>
          </a:p>
          <a:p>
            <a:pPr lvl="1"/>
            <a:r>
              <a:rPr lang="en-AU" noProof="0" dirty="0"/>
              <a:t>Second level</a:t>
            </a:r>
            <a:endParaRPr lang="en-AU"/>
          </a:p>
          <a:p>
            <a:pPr lvl="2"/>
            <a:r>
              <a:rPr lang="en-AU" noProof="0" dirty="0"/>
              <a:t>Third level</a:t>
            </a:r>
            <a:endParaRPr lang="en-AU"/>
          </a:p>
          <a:p>
            <a:pPr lvl="3"/>
            <a:r>
              <a:rPr lang="en-AU" noProof="0" dirty="0"/>
              <a:t>Fourth level</a:t>
            </a:r>
            <a:endParaRPr lang="en-AU"/>
          </a:p>
          <a:p>
            <a:pPr lvl="4"/>
            <a:r>
              <a:rPr lang="en-AU" noProof="0" dirty="0"/>
              <a:t>Fifth level</a:t>
            </a:r>
            <a:endParaRPr lang="en-AU"/>
          </a:p>
        </p:txBody>
      </p:sp>
      <p:sp>
        <p:nvSpPr>
          <p:cNvPr id="14" name="Text Placeholder 18"/>
          <p:cNvSpPr>
            <a:spLocks noGrp="1"/>
          </p:cNvSpPr>
          <p:nvPr>
            <p:ph idx="17" hasCustomPrompt="1"/>
          </p:nvPr>
        </p:nvSpPr>
        <p:spPr>
          <a:xfrm>
            <a:off x="6004798" y="3832225"/>
            <a:ext cx="2762965" cy="2095200"/>
          </a:xfrm>
          <a:prstGeom prst="rect">
            <a:avLst/>
          </a:prstGeom>
        </p:spPr>
        <p:txBody>
          <a:bodyPr vert="horz" lIns="0" tIns="0" rIns="0" bIns="0" rtlCol="0">
            <a:noAutofit/>
          </a:bodyPr>
          <a:lstStyle/>
          <a:p>
            <a:pPr lvl="0"/>
            <a:r>
              <a:rPr lang="en-AU" noProof="0" dirty="0"/>
              <a:t>Click to edit Master text styles</a:t>
            </a:r>
            <a:endParaRPr lang="en-AU"/>
          </a:p>
          <a:p>
            <a:pPr lvl="1"/>
            <a:r>
              <a:rPr lang="en-AU" noProof="0" dirty="0"/>
              <a:t>Second level</a:t>
            </a:r>
            <a:endParaRPr lang="en-AU"/>
          </a:p>
          <a:p>
            <a:pPr lvl="2"/>
            <a:r>
              <a:rPr lang="en-AU" noProof="0" dirty="0"/>
              <a:t>Third level</a:t>
            </a:r>
            <a:endParaRPr lang="en-AU"/>
          </a:p>
          <a:p>
            <a:pPr lvl="3"/>
            <a:r>
              <a:rPr lang="en-AU" noProof="0" dirty="0"/>
              <a:t>Fourth level</a:t>
            </a:r>
            <a:endParaRPr lang="en-AU"/>
          </a:p>
          <a:p>
            <a:pPr lvl="4"/>
            <a:r>
              <a:rPr lang="en-AU" noProof="0" dirty="0"/>
              <a:t>Fifth level</a:t>
            </a:r>
            <a:endParaRPr lang="en-AU"/>
          </a:p>
        </p:txBody>
      </p:sp>
      <p:sp>
        <p:nvSpPr>
          <p:cNvPr id="10" name="Text Placeholder 8"/>
          <p:cNvSpPr>
            <a:spLocks noGrp="1"/>
          </p:cNvSpPr>
          <p:nvPr>
            <p:ph type="body" sz="quarter" idx="18"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Tree>
    <p:extLst>
      <p:ext uri="{BB962C8B-B14F-4D97-AF65-F5344CB8AC3E}">
        <p14:creationId xmlns:p14="http://schemas.microsoft.com/office/powerpoint/2010/main" val="339556094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
        <p:nvSpPr>
          <p:cNvPr id="11"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AU" noProof="0" dirty="0"/>
              <a:t>Click to add title</a:t>
            </a:r>
            <a:endParaRPr lang="en-AU"/>
          </a:p>
        </p:txBody>
      </p:sp>
    </p:spTree>
    <p:extLst>
      <p:ext uri="{BB962C8B-B14F-4D97-AF65-F5344CB8AC3E}">
        <p14:creationId xmlns:p14="http://schemas.microsoft.com/office/powerpoint/2010/main" val="42819593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9" name="Text Placeholder 8"/>
          <p:cNvSpPr>
            <a:spLocks noGrp="1"/>
          </p:cNvSpPr>
          <p:nvPr>
            <p:ph type="body" sz="quarter" idx="21"/>
          </p:nvPr>
        </p:nvSpPr>
        <p:spPr>
          <a:xfrm>
            <a:off x="4684646" y="1857892"/>
            <a:ext cx="4083117"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2" name="Title 1"/>
          <p:cNvSpPr>
            <a:spLocks noGrp="1"/>
          </p:cNvSpPr>
          <p:nvPr>
            <p:ph type="title"/>
          </p:nvPr>
        </p:nvSpPr>
        <p:spPr>
          <a:xfrm>
            <a:off x="376238" y="317501"/>
            <a:ext cx="8391525" cy="334099"/>
          </a:xfrm>
        </p:spPr>
        <p:txBody>
          <a:bodyPr/>
          <a:lstStyle/>
          <a:p>
            <a:r>
              <a:rPr lang="en-AU" noProof="0"/>
              <a:t>Click to edit Master title style</a:t>
            </a:r>
            <a:endParaRPr lang="en-AU"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AU" sz="1100" noProof="0" dirty="0">
              <a:solidFill>
                <a:schemeClr val="bg1"/>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AU" sz="1100" noProof="0" dirty="0">
              <a:solidFill>
                <a:schemeClr val="bg1"/>
              </a:solidFill>
            </a:endParaRPr>
          </a:p>
        </p:txBody>
      </p:sp>
      <p:sp>
        <p:nvSpPr>
          <p:cNvPr id="6"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AU" sz="1200" noProof="0" dirty="0">
                <a:solidFill>
                  <a:schemeClr val="bg1"/>
                </a:solidFill>
              </a:rPr>
              <a:t>Co-brand</a:t>
            </a:r>
            <a:r>
              <a:rPr lang="en-US" sz="1200" noProof="0" dirty="0">
                <a:solidFill>
                  <a:schemeClr val="bg1"/>
                </a:solidFill>
              </a:rPr>
              <a:t/>
            </a:r>
            <a:br>
              <a:rPr lang="en-US" sz="1200" noProof="0" dirty="0">
                <a:solidFill>
                  <a:schemeClr val="bg1"/>
                </a:solidFill>
              </a:rPr>
            </a:br>
            <a:r>
              <a:rPr lang="en-AU" sz="1200" noProof="0" dirty="0">
                <a:solidFill>
                  <a:schemeClr val="bg1"/>
                </a:solidFill>
              </a:rPr>
              <a:t>Logo</a:t>
            </a:r>
            <a:endParaRPr lang="en-AU"/>
          </a:p>
          <a:p>
            <a:endParaRPr lang="en-AU" noProof="0" dirty="0"/>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AU" sz="1200" noProof="0" dirty="0">
                <a:solidFill>
                  <a:schemeClr val="bg1"/>
                </a:solidFill>
              </a:rPr>
              <a:t>Co-brand</a:t>
            </a:r>
            <a:r>
              <a:rPr lang="en-US" sz="1200" noProof="0" dirty="0">
                <a:solidFill>
                  <a:schemeClr val="bg1"/>
                </a:solidFill>
              </a:rPr>
              <a:t/>
            </a:r>
            <a:br>
              <a:rPr lang="en-US" sz="1200" noProof="0" dirty="0">
                <a:solidFill>
                  <a:schemeClr val="bg1"/>
                </a:solidFill>
              </a:rPr>
            </a:br>
            <a:r>
              <a:rPr lang="en-AU" sz="1200" noProof="0" dirty="0">
                <a:solidFill>
                  <a:schemeClr val="bg1"/>
                </a:solidFill>
              </a:rPr>
              <a:t>Logo</a:t>
            </a:r>
            <a:endParaRPr lang="en-AU"/>
          </a:p>
          <a:p>
            <a:endParaRPr lang="en-AU" noProof="0" dirty="0"/>
          </a:p>
        </p:txBody>
      </p:sp>
      <p:sp>
        <p:nvSpPr>
          <p:cNvPr id="16"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Tree>
    <p:extLst>
      <p:ext uri="{BB962C8B-B14F-4D97-AF65-F5344CB8AC3E}">
        <p14:creationId xmlns:p14="http://schemas.microsoft.com/office/powerpoint/2010/main" val="423940897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170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9" name="Text Placeholder 8"/>
          <p:cNvSpPr>
            <a:spLocks noGrp="1"/>
          </p:cNvSpPr>
          <p:nvPr>
            <p:ph type="body" sz="quarter" idx="21"/>
          </p:nvPr>
        </p:nvSpPr>
        <p:spPr>
          <a:xfrm>
            <a:off x="4684646" y="1857892"/>
            <a:ext cx="409100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2" name="Title 1"/>
          <p:cNvSpPr>
            <a:spLocks noGrp="1"/>
          </p:cNvSpPr>
          <p:nvPr>
            <p:ph type="title"/>
          </p:nvPr>
        </p:nvSpPr>
        <p:spPr>
          <a:xfrm>
            <a:off x="376238" y="317501"/>
            <a:ext cx="8391525" cy="334099"/>
          </a:xfrm>
        </p:spPr>
        <p:txBody>
          <a:bodyPr/>
          <a:lstStyle/>
          <a:p>
            <a:r>
              <a:rPr lang="en-AU" noProof="0"/>
              <a:t>Click to edit Master title style</a:t>
            </a:r>
            <a:endParaRPr lang="en-AU"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AU" sz="1100" noProof="0" dirty="0">
              <a:solidFill>
                <a:schemeClr val="bg1"/>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AU" sz="1100" noProof="0" dirty="0">
              <a:solidFill>
                <a:schemeClr val="bg1"/>
              </a:solidFill>
            </a:endParaRPr>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AU" sz="1200" noProof="0" dirty="0">
                <a:solidFill>
                  <a:schemeClr val="bg1"/>
                </a:solidFill>
              </a:rPr>
              <a:t>Co-brand</a:t>
            </a:r>
            <a:r>
              <a:rPr lang="en-US" sz="1200" noProof="0" dirty="0">
                <a:solidFill>
                  <a:schemeClr val="bg1"/>
                </a:solidFill>
              </a:rPr>
              <a:t/>
            </a:r>
            <a:br>
              <a:rPr lang="en-US" sz="1200" noProof="0" dirty="0">
                <a:solidFill>
                  <a:schemeClr val="bg1"/>
                </a:solidFill>
              </a:rPr>
            </a:br>
            <a:r>
              <a:rPr lang="en-AU" sz="1200" noProof="0" dirty="0">
                <a:solidFill>
                  <a:schemeClr val="bg1"/>
                </a:solidFill>
              </a:rPr>
              <a:t>Logo</a:t>
            </a:r>
            <a:endParaRPr lang="en-AU"/>
          </a:p>
          <a:p>
            <a:endParaRPr lang="en-AU" noProof="0" dirty="0"/>
          </a:p>
        </p:txBody>
      </p:sp>
      <p:sp>
        <p:nvSpPr>
          <p:cNvPr id="10" name="Text Placeholder 8"/>
          <p:cNvSpPr>
            <a:spLocks noGrp="1"/>
          </p:cNvSpPr>
          <p:nvPr>
            <p:ph type="body" sz="quarter" idx="22"/>
          </p:nvPr>
        </p:nvSpPr>
        <p:spPr>
          <a:xfrm>
            <a:off x="378000" y="424968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11" name="Text Placeholder 8"/>
          <p:cNvSpPr>
            <a:spLocks noGrp="1"/>
          </p:cNvSpPr>
          <p:nvPr>
            <p:ph type="body" sz="quarter" idx="23"/>
          </p:nvPr>
        </p:nvSpPr>
        <p:spPr>
          <a:xfrm>
            <a:off x="4684645" y="4249682"/>
            <a:ext cx="408971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12" name="Rectangle 11"/>
          <p:cNvSpPr/>
          <p:nvPr userDrawn="1"/>
        </p:nvSpPr>
        <p:spPr>
          <a:xfrm>
            <a:off x="378000" y="4103518"/>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AU" sz="1100" noProof="0" dirty="0">
              <a:solidFill>
                <a:schemeClr val="bg1"/>
              </a:solidFill>
            </a:endParaRPr>
          </a:p>
        </p:txBody>
      </p:sp>
      <p:sp>
        <p:nvSpPr>
          <p:cNvPr id="13" name="Rectangle 12"/>
          <p:cNvSpPr/>
          <p:nvPr userDrawn="1"/>
        </p:nvSpPr>
        <p:spPr>
          <a:xfrm>
            <a:off x="4684645" y="4103518"/>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AU" sz="1100" noProof="0" dirty="0">
              <a:solidFill>
                <a:schemeClr val="bg1"/>
              </a:solidFill>
            </a:endParaRPr>
          </a:p>
        </p:txBody>
      </p:sp>
      <p:sp>
        <p:nvSpPr>
          <p:cNvPr id="14" name="Picture Placeholder 29"/>
          <p:cNvSpPr>
            <a:spLocks noGrp="1"/>
          </p:cNvSpPr>
          <p:nvPr>
            <p:ph type="pic" sz="quarter" idx="24" hasCustomPrompt="1"/>
          </p:nvPr>
        </p:nvSpPr>
        <p:spPr>
          <a:xfrm>
            <a:off x="3565870" y="4255706"/>
            <a:ext cx="929536"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AU" sz="1200" noProof="0" dirty="0">
                <a:solidFill>
                  <a:schemeClr val="bg1"/>
                </a:solidFill>
              </a:rPr>
              <a:t>Co-brand</a:t>
            </a:r>
            <a:r>
              <a:rPr lang="en-US" sz="1200" noProof="0" dirty="0">
                <a:solidFill>
                  <a:schemeClr val="bg1"/>
                </a:solidFill>
              </a:rPr>
              <a:t/>
            </a:r>
            <a:br>
              <a:rPr lang="en-US" sz="1200" noProof="0" dirty="0">
                <a:solidFill>
                  <a:schemeClr val="bg1"/>
                </a:solidFill>
              </a:rPr>
            </a:br>
            <a:r>
              <a:rPr lang="en-AU" sz="1200" noProof="0" dirty="0">
                <a:solidFill>
                  <a:schemeClr val="bg1"/>
                </a:solidFill>
              </a:rPr>
              <a:t>Logo</a:t>
            </a:r>
            <a:endParaRPr lang="en-AU"/>
          </a:p>
          <a:p>
            <a:endParaRPr lang="en-AU" noProof="0" dirty="0"/>
          </a:p>
        </p:txBody>
      </p:sp>
      <p:sp>
        <p:nvSpPr>
          <p:cNvPr id="15" name="Picture Placeholder 29"/>
          <p:cNvSpPr>
            <a:spLocks noGrp="1"/>
          </p:cNvSpPr>
          <p:nvPr>
            <p:ph type="pic" sz="quarter" idx="25" hasCustomPrompt="1"/>
          </p:nvPr>
        </p:nvSpPr>
        <p:spPr>
          <a:xfrm>
            <a:off x="7818463" y="4249682"/>
            <a:ext cx="93312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AU" sz="1200" noProof="0" dirty="0">
                <a:solidFill>
                  <a:schemeClr val="bg1"/>
                </a:solidFill>
              </a:rPr>
              <a:t>Co-brand</a:t>
            </a:r>
            <a:r>
              <a:rPr lang="en-US" sz="1200" noProof="0" dirty="0">
                <a:solidFill>
                  <a:schemeClr val="bg1"/>
                </a:solidFill>
              </a:rPr>
              <a:t/>
            </a:r>
            <a:br>
              <a:rPr lang="en-US" sz="1200" noProof="0" dirty="0">
                <a:solidFill>
                  <a:schemeClr val="bg1"/>
                </a:solidFill>
              </a:rPr>
            </a:br>
            <a:r>
              <a:rPr lang="en-AU" sz="1200" noProof="0" dirty="0">
                <a:solidFill>
                  <a:schemeClr val="bg1"/>
                </a:solidFill>
              </a:rPr>
              <a:t>Logo</a:t>
            </a:r>
            <a:endParaRPr lang="en-AU"/>
          </a:p>
          <a:p>
            <a:endParaRPr lang="en-AU" noProof="0" dirty="0"/>
          </a:p>
        </p:txBody>
      </p:sp>
      <p:sp>
        <p:nvSpPr>
          <p:cNvPr id="16" name="Text Placeholder 8"/>
          <p:cNvSpPr>
            <a:spLocks noGrp="1"/>
          </p:cNvSpPr>
          <p:nvPr>
            <p:ph type="body" sz="quarter" idx="13" hasCustomPrompt="1"/>
          </p:nvPr>
        </p:nvSpPr>
        <p:spPr>
          <a:xfrm>
            <a:off x="376238" y="651600"/>
            <a:ext cx="8398126"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
        <p:nvSpPr>
          <p:cNvPr id="17"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AU" sz="1200" noProof="0" dirty="0">
                <a:solidFill>
                  <a:schemeClr val="bg1"/>
                </a:solidFill>
              </a:rPr>
              <a:t>Co-brand</a:t>
            </a:r>
            <a:r>
              <a:rPr lang="en-US" sz="1200" noProof="0" dirty="0">
                <a:solidFill>
                  <a:schemeClr val="bg1"/>
                </a:solidFill>
              </a:rPr>
              <a:t/>
            </a:r>
            <a:br>
              <a:rPr lang="en-US" sz="1200" noProof="0" dirty="0">
                <a:solidFill>
                  <a:schemeClr val="bg1"/>
                </a:solidFill>
              </a:rPr>
            </a:br>
            <a:r>
              <a:rPr lang="en-AU" sz="1200" noProof="0" dirty="0">
                <a:solidFill>
                  <a:schemeClr val="bg1"/>
                </a:solidFill>
              </a:rPr>
              <a:t>Logo</a:t>
            </a:r>
            <a:endParaRPr lang="en-AU"/>
          </a:p>
          <a:p>
            <a:endParaRPr lang="en-AU" noProof="0" dirty="0"/>
          </a:p>
        </p:txBody>
      </p:sp>
    </p:spTree>
    <p:extLst>
      <p:ext uri="{BB962C8B-B14F-4D97-AF65-F5344CB8AC3E}">
        <p14:creationId xmlns:p14="http://schemas.microsoft.com/office/powerpoint/2010/main" val="389756138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AU" noProof="0"/>
              <a:t>Click to edit Master title style</a:t>
            </a:r>
            <a:endParaRPr lang="en-AU" noProof="0" dirty="0"/>
          </a:p>
        </p:txBody>
      </p:sp>
      <p:sp>
        <p:nvSpPr>
          <p:cNvPr id="4" name="Rectangle 3"/>
          <p:cNvSpPr/>
          <p:nvPr userDrawn="1"/>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100" noProof="0" dirty="0">
              <a:solidFill>
                <a:schemeClr val="bg1"/>
              </a:solidFill>
            </a:endParaRPr>
          </a:p>
        </p:txBody>
      </p:sp>
      <p:sp>
        <p:nvSpPr>
          <p:cNvPr id="5" name="Rectangle 4"/>
          <p:cNvSpPr/>
          <p:nvPr userDrawn="1"/>
        </p:nvSpPr>
        <p:spPr>
          <a:xfrm>
            <a:off x="378000"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100" noProof="0" dirty="0">
              <a:solidFill>
                <a:schemeClr val="bg1"/>
              </a:solidFill>
            </a:endParaRPr>
          </a:p>
        </p:txBody>
      </p:sp>
      <p:sp>
        <p:nvSpPr>
          <p:cNvPr id="6" name="Rectangle 5"/>
          <p:cNvSpPr/>
          <p:nvPr userDrawn="1"/>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100" noProof="0" dirty="0">
              <a:solidFill>
                <a:schemeClr val="bg1"/>
              </a:solidFill>
            </a:endParaRP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10"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Tree>
    <p:extLst>
      <p:ext uri="{BB962C8B-B14F-4D97-AF65-F5344CB8AC3E}">
        <p14:creationId xmlns:p14="http://schemas.microsoft.com/office/powerpoint/2010/main" val="173586747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AU" noProof="0"/>
              <a:t>Click to edit Master title style</a:t>
            </a:r>
            <a:endParaRPr lang="en-AU"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5" name="Text Placeholder 8"/>
          <p:cNvSpPr>
            <a:spLocks noGrp="1"/>
          </p:cNvSpPr>
          <p:nvPr>
            <p:ph type="body" sz="quarter" idx="18"/>
          </p:nvPr>
        </p:nvSpPr>
        <p:spPr>
          <a:xfrm>
            <a:off x="6822627"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6" name="Text Placeholder 8"/>
          <p:cNvSpPr>
            <a:spLocks noGrp="1"/>
          </p:cNvSpPr>
          <p:nvPr>
            <p:ph type="body" sz="quarter" idx="19"/>
          </p:nvPr>
        </p:nvSpPr>
        <p:spPr>
          <a:xfrm>
            <a:off x="2526209"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7" name="Text Placeholder 8"/>
          <p:cNvSpPr>
            <a:spLocks noGrp="1"/>
          </p:cNvSpPr>
          <p:nvPr>
            <p:ph type="body" sz="quarter" idx="20"/>
          </p:nvPr>
        </p:nvSpPr>
        <p:spPr>
          <a:xfrm>
            <a:off x="4674418"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Tree>
    <p:extLst>
      <p:ext uri="{BB962C8B-B14F-4D97-AF65-F5344CB8AC3E}">
        <p14:creationId xmlns:p14="http://schemas.microsoft.com/office/powerpoint/2010/main" val="291243073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237" y="317500"/>
            <a:ext cx="8391526" cy="370193"/>
          </a:xfrm>
        </p:spPr>
        <p:txBody>
          <a:bodyPr/>
          <a:lstStyle>
            <a:lvl1pPr>
              <a:defRPr>
                <a:solidFill>
                  <a:schemeClr val="bg1"/>
                </a:solidFill>
              </a:defRPr>
            </a:lvl1pPr>
          </a:lstStyle>
          <a:p>
            <a:r>
              <a:rPr lang="en-AU" noProof="0"/>
              <a:t>Click to edit Master title style</a:t>
            </a:r>
            <a:endParaRPr lang="en-AU"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5" name="Text Placeholder 8"/>
          <p:cNvSpPr>
            <a:spLocks noGrp="1"/>
          </p:cNvSpPr>
          <p:nvPr>
            <p:ph type="body" sz="quarter" idx="18"/>
          </p:nvPr>
        </p:nvSpPr>
        <p:spPr>
          <a:xfrm>
            <a:off x="6825564"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6" name="Text Placeholder 8"/>
          <p:cNvSpPr>
            <a:spLocks noGrp="1"/>
          </p:cNvSpPr>
          <p:nvPr>
            <p:ph type="body" sz="quarter" idx="19"/>
          </p:nvPr>
        </p:nvSpPr>
        <p:spPr>
          <a:xfrm>
            <a:off x="2527188"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7" name="Text Placeholder 8"/>
          <p:cNvSpPr>
            <a:spLocks noGrp="1"/>
          </p:cNvSpPr>
          <p:nvPr>
            <p:ph type="body" sz="quarter" idx="20"/>
          </p:nvPr>
        </p:nvSpPr>
        <p:spPr>
          <a:xfrm>
            <a:off x="4676376"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
        <p:nvSpPr>
          <p:cNvPr id="8" name="Text Placeholder 8"/>
          <p:cNvSpPr>
            <a:spLocks noGrp="1"/>
          </p:cNvSpPr>
          <p:nvPr>
            <p:ph type="body" sz="quarter" idx="13" hasCustomPrompt="1"/>
          </p:nvPr>
        </p:nvSpPr>
        <p:spPr>
          <a:xfrm>
            <a:off x="376237" y="687694"/>
            <a:ext cx="8391526" cy="757255"/>
          </a:xfrm>
          <a:prstGeom prst="rect">
            <a:avLst/>
          </a:prstGeom>
        </p:spPr>
        <p:txBody>
          <a:bodyPr lIns="0" tIns="0" rIns="0" bIns="0">
            <a:noAutofit/>
          </a:bodyPr>
          <a:lstStyle>
            <a:lvl1pPr marL="0" indent="0">
              <a:buNone/>
              <a:defRPr sz="2000" b="0">
                <a:solidFill>
                  <a:schemeClr val="bg1"/>
                </a:solidFill>
              </a:defRPr>
            </a:lvl1pPr>
          </a:lstStyle>
          <a:p>
            <a:pPr lvl="0"/>
            <a:r>
              <a:rPr lang="en-AU" noProof="0" dirty="0"/>
              <a:t>Click to add subtitle</a:t>
            </a:r>
            <a:endParaRPr lang="en-AU"/>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AU" sz="650" noProof="0" smtClean="0">
                <a:solidFill>
                  <a:schemeClr val="bg1"/>
                </a:solidFill>
              </a:rPr>
              <a:pPr marL="0" indent="0" algn="r">
                <a:spcBef>
                  <a:spcPts val="600"/>
                </a:spcBef>
                <a:buSzPct val="100000"/>
                <a:buFont typeface="Arial"/>
                <a:buNone/>
              </a:pPr>
              <a:t>‹#›</a:t>
            </a:fld>
            <a:endParaRPr lang="en-AU" sz="650" noProof="0" dirty="0">
              <a:solidFill>
                <a:schemeClr val="bg1"/>
              </a:solidFill>
            </a:endParaRPr>
          </a:p>
        </p:txBody>
      </p:sp>
      <p:sp>
        <p:nvSpPr>
          <p:cNvPr id="11" name="Copyright"/>
          <p:cNvSpPr txBox="1"/>
          <p:nvPr userDrawn="1"/>
        </p:nvSpPr>
        <p:spPr>
          <a:xfrm>
            <a:off x="376237" y="6480558"/>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AU" sz="650" noProof="0" dirty="0">
                <a:solidFill>
                  <a:schemeClr val="bg1"/>
                </a:solidFill>
              </a:rPr>
              <a:t>© 2017 Deloitte Touche Tohmatsu. All rights reserved.</a:t>
            </a:r>
          </a:p>
        </p:txBody>
      </p:sp>
      <p:sp>
        <p:nvSpPr>
          <p:cNvPr id="12" name="FLD_PresentationTitle"/>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en-AU" sz="650" noProof="0" dirty="0">
                <a:solidFill>
                  <a:schemeClr val="bg1"/>
                </a:solidFill>
              </a:rPr>
              <a:t>Pre-accredited Training SVTS Data Analytics</a:t>
            </a:r>
          </a:p>
        </p:txBody>
      </p:sp>
    </p:spTree>
    <p:extLst>
      <p:ext uri="{BB962C8B-B14F-4D97-AF65-F5344CB8AC3E}">
        <p14:creationId xmlns:p14="http://schemas.microsoft.com/office/powerpoint/2010/main" val="404437087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
        <p:nvSpPr>
          <p:cNvPr id="9"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AU" noProof="0" dirty="0"/>
              <a:t>Click to add title</a:t>
            </a:r>
            <a:endParaRPr lang="en-AU"/>
          </a:p>
        </p:txBody>
      </p:sp>
      <p:sp>
        <p:nvSpPr>
          <p:cNvPr id="10" name="Text Placeholder 18"/>
          <p:cNvSpPr>
            <a:spLocks noGrp="1"/>
          </p:cNvSpPr>
          <p:nvPr>
            <p:ph idx="1"/>
          </p:nvPr>
        </p:nvSpPr>
        <p:spPr>
          <a:xfrm>
            <a:off x="376237" y="1665288"/>
            <a:ext cx="4195763" cy="4716463"/>
          </a:xfrm>
          <a:prstGeom prst="rect">
            <a:avLst/>
          </a:prstGeom>
        </p:spPr>
        <p:txBody>
          <a:bodyPr vert="horz" lIns="0" tIns="0" rIns="0" bIns="0" rtlCol="0">
            <a:noAutofit/>
          </a:body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noProof="0" dirty="0"/>
          </a:p>
        </p:txBody>
      </p:sp>
    </p:spTree>
    <p:extLst>
      <p:ext uri="{BB962C8B-B14F-4D97-AF65-F5344CB8AC3E}">
        <p14:creationId xmlns:p14="http://schemas.microsoft.com/office/powerpoint/2010/main" val="416708949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noProof="0"/>
              <a:t>Click to edit Master title style</a:t>
            </a:r>
            <a:endParaRPr lang="en-AU" noProof="0" dirty="0"/>
          </a:p>
        </p:txBody>
      </p:sp>
    </p:spTree>
    <p:extLst>
      <p:ext uri="{BB962C8B-B14F-4D97-AF65-F5344CB8AC3E}">
        <p14:creationId xmlns:p14="http://schemas.microsoft.com/office/powerpoint/2010/main" val="324227870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LAN_PTitle"/>
          <p:cNvSpPr>
            <a:spLocks noGrp="1"/>
          </p:cNvSpPr>
          <p:nvPr>
            <p:ph type="ctrTitle" hasCustomPrompt="1"/>
          </p:nvPr>
        </p:nvSpPr>
        <p:spPr bwMode="gray">
          <a:xfrm>
            <a:off x="2502000" y="1368000"/>
            <a:ext cx="4140000" cy="4140000"/>
          </a:xfrm>
          <a:prstGeom prst="ellipse">
            <a:avLst/>
          </a:prstGeom>
          <a:ln w="25400">
            <a:solidFill>
              <a:schemeClr val="accent1"/>
            </a:solidFill>
          </a:ln>
        </p:spPr>
        <p:txBody>
          <a:bodyPr lIns="0" tIns="0" rIns="0" bIns="0" anchor="ctr" anchorCtr="0">
            <a:normAutofit/>
          </a:bodyPr>
          <a:lstStyle>
            <a:lvl1pPr algn="ctr">
              <a:lnSpc>
                <a:spcPts val="4200"/>
              </a:lnSpc>
              <a:defRPr sz="3600" b="0">
                <a:solidFill>
                  <a:schemeClr val="tx1"/>
                </a:solidFill>
                <a:latin typeface="+mj-lt"/>
                <a:ea typeface="Open Sans" panose="020B0606030504020204" pitchFamily="34" charset="0"/>
                <a:cs typeface="Arial" panose="020B0604020202020204" pitchFamily="34" charset="0"/>
              </a:defRPr>
            </a:lvl1pPr>
          </a:lstStyle>
          <a:p>
            <a:r>
              <a:rPr lang="en-AU" dirty="0"/>
              <a:t>Presentation  title runs here</a:t>
            </a:r>
            <a:endParaRPr lang="en-AU" noProof="0" dirty="0"/>
          </a:p>
        </p:txBody>
      </p:sp>
      <p:sp>
        <p:nvSpPr>
          <p:cNvPr id="3" name="LAN_PSubtitle"/>
          <p:cNvSpPr>
            <a:spLocks noGrp="1"/>
          </p:cNvSpPr>
          <p:nvPr>
            <p:ph type="subTitle" idx="1" hasCustomPrompt="1"/>
          </p:nvPr>
        </p:nvSpPr>
        <p:spPr bwMode="gray">
          <a:xfrm>
            <a:off x="376238" y="5864229"/>
            <a:ext cx="4195761"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AU" dirty="0"/>
              <a:t>Subtitle here two lines max</a:t>
            </a:r>
            <a:endParaRPr lang="en-AU"/>
          </a:p>
        </p:txBody>
      </p:sp>
      <p:sp>
        <p:nvSpPr>
          <p:cNvPr id="4" name="Footer Placeholder 3" hidden="1"/>
          <p:cNvSpPr>
            <a:spLocks noGrp="1"/>
          </p:cNvSpPr>
          <p:nvPr>
            <p:ph type="ftr" sz="quarter" idx="11"/>
          </p:nvPr>
        </p:nvSpPr>
        <p:spPr/>
        <p:txBody>
          <a:bodyPr/>
          <a:lstStyle>
            <a:lvl1pPr>
              <a:defRPr>
                <a:solidFill>
                  <a:schemeClr val="bg1"/>
                </a:solidFill>
              </a:defRPr>
            </a:lvl1pPr>
          </a:lstStyle>
          <a:p>
            <a:endParaRPr lang="en-AU" dirty="0"/>
          </a:p>
        </p:txBody>
      </p:sp>
      <p:pic>
        <p:nvPicPr>
          <p:cNvPr id="1007878400" name="LogoDisclaimerSlideX"/>
          <p:cNvPicPr>
            <a:picLocks noChangeAspect="1"/>
          </p:cNvPicPr>
          <p:nvPr/>
        </p:nvPicPr>
        <p:blipFill>
          <a:blip r:embed="rId2">
            <a:extLst/>
          </a:blip>
          <a:stretch>
            <a:fillRect/>
          </a:stretch>
        </p:blipFill>
        <p:spPr>
          <a:xfrm>
            <a:off x="413999" y="396000"/>
            <a:ext cx="2525101" cy="727200"/>
          </a:xfrm>
          <a:prstGeom prst="rect">
            <a:avLst/>
          </a:prstGeom>
        </p:spPr>
      </p:pic>
      <p:sp>
        <p:nvSpPr>
          <p:cNvPr id="6" name="Text"/>
          <p:cNvSpPr>
            <a:spLocks noGrp="1"/>
          </p:cNvSpPr>
          <p:nvPr>
            <p:ph type="body" sz="quarter" idx="14" hasCustomPrompt="1"/>
          </p:nvPr>
        </p:nvSpPr>
        <p:spPr>
          <a:xfrm>
            <a:off x="376236" y="6410420"/>
            <a:ext cx="6903156" cy="174280"/>
          </a:xfrm>
        </p:spPr>
        <p:txBody>
          <a:bodyPr/>
          <a:lstStyle>
            <a:lvl1pPr>
              <a:defRPr sz="1050"/>
            </a:lvl1pPr>
          </a:lstStyle>
          <a:p>
            <a:pPr lvl="0"/>
            <a:r>
              <a:rPr lang="en-AU" dirty="0"/>
              <a:t>Click to add name</a:t>
            </a:r>
            <a:endParaRPr lang="en-AU"/>
          </a:p>
        </p:txBody>
      </p:sp>
      <p:sp>
        <p:nvSpPr>
          <p:cNvPr id="8" name="Date_DateCustomA"/>
          <p:cNvSpPr>
            <a:spLocks noGrp="1"/>
          </p:cNvSpPr>
          <p:nvPr>
            <p:ph type="dt" sz="half" idx="13"/>
          </p:nvPr>
        </p:nvSpPr>
        <p:spPr>
          <a:xfrm>
            <a:off x="378000" y="6584400"/>
            <a:ext cx="4197600" cy="144000"/>
          </a:xfrm>
        </p:spPr>
        <p:txBody>
          <a:bodyPr/>
          <a:lstStyle>
            <a:lvl1pPr>
              <a:defRPr>
                <a:solidFill>
                  <a:schemeClr val="tx1"/>
                </a:solidFill>
              </a:defRPr>
            </a:lvl1pPr>
          </a:lstStyle>
          <a:p>
            <a:r>
              <a:rPr lang="en-AU" dirty="0"/>
              <a:t>30 June 2017</a:t>
            </a:r>
          </a:p>
        </p:txBody>
      </p:sp>
    </p:spTree>
    <p:extLst>
      <p:ext uri="{BB962C8B-B14F-4D97-AF65-F5344CB8AC3E}">
        <p14:creationId xmlns:p14="http://schemas.microsoft.com/office/powerpoint/2010/main" val="43157487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393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3" name="Picture Placeholder 2"/>
          <p:cNvSpPr>
            <a:spLocks noGrp="1"/>
          </p:cNvSpPr>
          <p:nvPr>
            <p:ph type="pic" sz="quarter" idx="14" hasCustomPrompt="1"/>
          </p:nvPr>
        </p:nvSpPr>
        <p:spPr>
          <a:xfrm>
            <a:off x="7028135" y="4211955"/>
            <a:ext cx="1739627" cy="1725448"/>
          </a:xfrm>
        </p:spPr>
        <p:txBody>
          <a:bodyPr anchor="ctr" anchorCtr="0"/>
          <a:lstStyle>
            <a:lvl1pPr algn="ctr">
              <a:defRPr sz="900"/>
            </a:lvl1pPr>
          </a:lstStyle>
          <a:p>
            <a:r>
              <a:rPr lang="en-AU" sz="900" noProof="0" dirty="0"/>
              <a:t>Insert sponsorship mark here</a:t>
            </a:r>
            <a:endParaRPr lang="en-AU" noProof="0" dirty="0"/>
          </a:p>
        </p:txBody>
      </p:sp>
      <p:sp>
        <p:nvSpPr>
          <p:cNvPr id="8" name="Text Placeholder 7"/>
          <p:cNvSpPr>
            <a:spLocks noGrp="1"/>
          </p:cNvSpPr>
          <p:nvPr>
            <p:ph type="body" sz="quarter" idx="15"/>
          </p:nvPr>
        </p:nvSpPr>
        <p:spPr>
          <a:xfrm>
            <a:off x="7028137" y="6018028"/>
            <a:ext cx="1739626" cy="363722"/>
          </a:xfrm>
        </p:spPr>
        <p:txBody>
          <a:bodyPr anchor="b" anchorCtr="0"/>
          <a:lstStyle>
            <a:lvl1pPr>
              <a:lnSpc>
                <a:spcPct val="100000"/>
              </a:lnSpc>
              <a:defRPr sz="950"/>
            </a:lvl1pPr>
          </a:lstStyle>
          <a:p>
            <a:pPr lvl="0"/>
            <a:r>
              <a:rPr lang="en-AU" noProof="0" dirty="0"/>
              <a:t>Click to edit Master text styles</a:t>
            </a:r>
            <a:endParaRPr lang="en-AU"/>
          </a:p>
        </p:txBody>
      </p:sp>
      <p:sp>
        <p:nvSpPr>
          <p:cNvPr id="20" name="LEG_Business"/>
          <p:cNvSpPr>
            <a:spLocks/>
          </p:cNvSpPr>
          <p:nvPr userDrawn="1"/>
        </p:nvSpPr>
        <p:spPr bwMode="auto">
          <a:xfrm>
            <a:off x="378860" y="3429000"/>
            <a:ext cx="6396703" cy="2952750"/>
          </a:xfrm>
          <a:prstGeom prst="rect">
            <a:avLst/>
          </a:prstGeom>
          <a:noFill/>
          <a:ln w="9525">
            <a:noFill/>
            <a:miter lim="800000"/>
            <a:headEnd/>
            <a:tailEnd/>
          </a:ln>
        </p:spPr>
        <p:txBody>
          <a:bodyPr lIns="0" tIns="0" rIns="0" bIns="0" anchor="b"/>
          <a:lstStyle/>
          <a:p>
            <a:pPr defTabSz="1019175">
              <a:spcBef>
                <a:spcPts val="0"/>
              </a:spcBef>
              <a:spcAft>
                <a:spcPts val="0"/>
              </a:spcAft>
              <a:buClr>
                <a:schemeClr val="tx1"/>
              </a:buClr>
              <a:buSzPct val="80000"/>
              <a:buFont typeface="Wingdings" pitchFamily="2" charset="2"/>
              <a:buNone/>
            </a:pPr>
            <a:r>
              <a:rPr lang="en-AU" sz="900" noProof="1">
                <a:solidFill>
                  <a:schemeClr val="tx1"/>
                </a:solidFill>
              </a:rPr>
              <a:t>Deloitte refers to one or more of Deloitte Touche Tohmatsu Limited, a UK private company limited by guarantee, and its network of member firms, each of which is a legally separate and independent entity. Please see www.deloitte.com/au/about for a detailed description of the legal structure of Deloitte Touche Tohmatsu Limited and its member firms.
About Deloitte
Deloitte provides audit, tax, consulting, and financial advisory services to public and private clients spanning multiple industries. With a globally connected network of member firms in more than 150 countries, Deloitte brings world-class capabilities and high-quality service to clients, delivering the insights they need to address their most complex business challenges. Deloitte's approximately 200,000 professionals are committed to becoming the standard of excellence.
About Deloitte Australia
In Australia, the member firm is the Australian partnership of Deloitte Touche Tohmatsu. As one of Australia’s leading professional services firms. Deloitte Touche Tohmatsu and its affiliates provide audit, tax, consulting, and financial advisory services through approximately 6000 people across the country. Focused on the creation of value and growth, and known as an employer of choice for innovative human resources programs, we are dedicated to helping our clients and our people excel. For more information, please visit our web site at www.deloitte.com.au.
Liability limited by a scheme approved under Professional Standards Legislation.
Member of Deloitte Touche Tohmatsu Limited
© 2017 Deloitte Touche Tohmatsu</a:t>
            </a:r>
          </a:p>
        </p:txBody>
      </p:sp>
      <p:pic>
        <p:nvPicPr>
          <p:cNvPr id="1921737602" name="LogoDisclaimerSlideX"/>
          <p:cNvPicPr>
            <a:picLocks noChangeAspect="1"/>
          </p:cNvPicPr>
          <p:nvPr/>
        </p:nvPicPr>
        <p:blipFill>
          <a:blip r:embed="rId2">
            <a:extLst/>
          </a:blip>
          <a:stretch>
            <a:fillRect/>
          </a:stretch>
        </p:blipFill>
        <p:spPr>
          <a:xfrm>
            <a:off x="413999" y="396000"/>
            <a:ext cx="2525101" cy="727200"/>
          </a:xfrm>
          <a:prstGeom prst="rect">
            <a:avLst/>
          </a:prstGeom>
        </p:spPr>
      </p:pic>
    </p:spTree>
    <p:extLst>
      <p:ext uri="{BB962C8B-B14F-4D97-AF65-F5344CB8AC3E}">
        <p14:creationId xmlns:p14="http://schemas.microsoft.com/office/powerpoint/2010/main" val="3065803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AU" noProof="0"/>
              <a:t>Click to edit Master title style</a:t>
            </a:r>
            <a:endParaRPr lang="en-AU"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a:t>Click to edit Master text styles</a:t>
            </a:r>
            <a:endParaRPr lang="en-AU"/>
          </a:p>
        </p:txBody>
      </p:sp>
      <p:sp>
        <p:nvSpPr>
          <p:cNvPr id="8" name="TextBox 7"/>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AU" sz="650" noProof="0" smtClean="0">
                <a:solidFill>
                  <a:schemeClr val="bg1"/>
                </a:solidFill>
              </a:rPr>
              <a:pPr marL="0" indent="0" algn="r">
                <a:spcBef>
                  <a:spcPts val="600"/>
                </a:spcBef>
                <a:buSzPct val="100000"/>
                <a:buFont typeface="Arial"/>
                <a:buNone/>
              </a:pPr>
              <a:t>‹#›</a:t>
            </a:fld>
            <a:endParaRPr lang="en-AU" sz="650" noProof="0" dirty="0">
              <a:solidFill>
                <a:schemeClr val="bg1"/>
              </a:solidFill>
            </a:endParaRPr>
          </a:p>
        </p:txBody>
      </p:sp>
      <p:sp>
        <p:nvSpPr>
          <p:cNvPr id="9" name="Copyright"/>
          <p:cNvSpPr txBox="1"/>
          <p:nvPr userDrawn="1"/>
        </p:nvSpPr>
        <p:spPr>
          <a:xfrm>
            <a:off x="376237" y="6480558"/>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AU" sz="650" noProof="0" dirty="0">
                <a:solidFill>
                  <a:schemeClr val="bg1"/>
                </a:solidFill>
              </a:rPr>
              <a:t>© 2017 Deloitte Touche Tohmatsu. All rights reserved.</a:t>
            </a:r>
          </a:p>
        </p:txBody>
      </p:sp>
      <p:sp>
        <p:nvSpPr>
          <p:cNvPr id="10" name="FLD_PresentationTitle"/>
          <p:cNvSpPr txBox="1"/>
          <p:nvPr userDrawn="1"/>
        </p:nvSpPr>
        <p:spPr>
          <a:xfrm>
            <a:off x="3616036" y="6476999"/>
            <a:ext cx="4807772" cy="200055"/>
          </a:xfrm>
          <a:prstGeom prst="rect">
            <a:avLst/>
          </a:prstGeom>
          <a:noFill/>
        </p:spPr>
        <p:txBody>
          <a:bodyPr wrap="square" lIns="0" tIns="0" rIns="0" bIns="0" rtlCol="0">
            <a:noAutofit/>
          </a:bodyPr>
          <a:lstStyle/>
          <a:p>
            <a:pPr marL="0" indent="0" algn="r">
              <a:spcBef>
                <a:spcPts val="0"/>
              </a:spcBef>
              <a:buSzPct val="100000"/>
              <a:buFont typeface="Arial"/>
              <a:buNone/>
            </a:pPr>
            <a:r>
              <a:rPr lang="en-AU" sz="650" noProof="0" dirty="0" smtClean="0">
                <a:solidFill>
                  <a:schemeClr val="bg1"/>
                </a:solidFill>
              </a:rPr>
              <a:t>Participation, training outcomes and patterns in the Victorian pre-accredited sector: Final Report (Oct 2017)</a:t>
            </a:r>
          </a:p>
        </p:txBody>
      </p:sp>
    </p:spTree>
    <p:extLst>
      <p:ext uri="{BB962C8B-B14F-4D97-AF65-F5344CB8AC3E}">
        <p14:creationId xmlns:p14="http://schemas.microsoft.com/office/powerpoint/2010/main" val="210457412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AU" noProof="0"/>
              <a:t>Click to edit Master title style</a:t>
            </a:r>
            <a:endParaRPr lang="en-AU" noProof="0" dirty="0"/>
          </a:p>
        </p:txBody>
      </p:sp>
      <p:sp>
        <p:nvSpPr>
          <p:cNvPr id="3" name="Text Placeholder 2"/>
          <p:cNvSpPr>
            <a:spLocks noGrp="1"/>
          </p:cNvSpPr>
          <p:nvPr>
            <p:ph type="body" idx="1"/>
          </p:nvPr>
        </p:nvSpPr>
        <p:spPr bwMode="gray">
          <a:xfrm>
            <a:off x="376238" y="3429000"/>
            <a:ext cx="79080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a:t>Click to edit Master text styles</a:t>
            </a:r>
            <a:endParaRPr lang="en-AU"/>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AU" sz="650" noProof="0" smtClean="0">
                <a:solidFill>
                  <a:schemeClr val="bg1"/>
                </a:solidFill>
              </a:rPr>
              <a:pPr marL="0" indent="0" algn="r">
                <a:spcBef>
                  <a:spcPts val="600"/>
                </a:spcBef>
                <a:buSzPct val="100000"/>
                <a:buFont typeface="Arial"/>
                <a:buNone/>
              </a:pPr>
              <a:t>‹#›</a:t>
            </a:fld>
            <a:endParaRPr lang="en-AU" sz="650" noProof="0" dirty="0">
              <a:solidFill>
                <a:schemeClr val="bg1"/>
              </a:solidFill>
            </a:endParaRPr>
          </a:p>
        </p:txBody>
      </p:sp>
      <p:sp>
        <p:nvSpPr>
          <p:cNvPr id="7" name="Copyright"/>
          <p:cNvSpPr txBox="1"/>
          <p:nvPr userDrawn="1"/>
        </p:nvSpPr>
        <p:spPr>
          <a:xfrm>
            <a:off x="376237" y="6480558"/>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AU" sz="650" noProof="0" dirty="0">
                <a:solidFill>
                  <a:schemeClr val="bg1"/>
                </a:solidFill>
              </a:rPr>
              <a:t>© 2017 Deloitte Touche Tohmatsu. All rights reserved.</a:t>
            </a:r>
          </a:p>
        </p:txBody>
      </p:sp>
      <p:sp>
        <p:nvSpPr>
          <p:cNvPr id="8" name="FLD_PresentationTitle"/>
          <p:cNvSpPr txBox="1"/>
          <p:nvPr userDrawn="1"/>
        </p:nvSpPr>
        <p:spPr>
          <a:xfrm>
            <a:off x="3699165" y="6476999"/>
            <a:ext cx="4724644" cy="200055"/>
          </a:xfrm>
          <a:prstGeom prst="rect">
            <a:avLst/>
          </a:prstGeom>
          <a:noFill/>
        </p:spPr>
        <p:txBody>
          <a:bodyPr wrap="square" lIns="0" tIns="0" rIns="0" bIns="0" rtlCol="0">
            <a:noAutofit/>
          </a:bodyPr>
          <a:lstStyle/>
          <a:p>
            <a:pPr marL="0" indent="0" algn="r">
              <a:spcBef>
                <a:spcPts val="0"/>
              </a:spcBef>
              <a:buSzPct val="100000"/>
              <a:buFont typeface="Arial"/>
              <a:buNone/>
            </a:pPr>
            <a:r>
              <a:rPr lang="en-AU" sz="650" noProof="0" dirty="0" smtClean="0">
                <a:solidFill>
                  <a:schemeClr val="bg1"/>
                </a:solidFill>
              </a:rPr>
              <a:t>Participation, training outcomes and patterns in the Victorian pre-accredited sector: Final Report (Oct 2017)</a:t>
            </a:r>
          </a:p>
        </p:txBody>
      </p:sp>
    </p:spTree>
    <p:extLst>
      <p:ext uri="{BB962C8B-B14F-4D97-AF65-F5344CB8AC3E}">
        <p14:creationId xmlns:p14="http://schemas.microsoft.com/office/powerpoint/2010/main" val="197648263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AU" noProof="0"/>
              <a:t>Click to edit Master title style</a:t>
            </a:r>
            <a:endParaRPr lang="en-AU"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a:t>Click to edit Master text styles</a:t>
            </a:r>
            <a:endParaRPr lang="en-AU"/>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AU" sz="650" noProof="0" smtClean="0">
                <a:solidFill>
                  <a:schemeClr val="bg1"/>
                </a:solidFill>
              </a:rPr>
              <a:pPr marL="0" indent="0" algn="r">
                <a:spcBef>
                  <a:spcPts val="600"/>
                </a:spcBef>
                <a:buSzPct val="100000"/>
                <a:buFont typeface="Arial"/>
                <a:buNone/>
              </a:pPr>
              <a:t>‹#›</a:t>
            </a:fld>
            <a:endParaRPr lang="en-AU" sz="650" noProof="0" dirty="0">
              <a:solidFill>
                <a:schemeClr val="bg1"/>
              </a:solidFill>
            </a:endParaRPr>
          </a:p>
        </p:txBody>
      </p:sp>
      <p:sp>
        <p:nvSpPr>
          <p:cNvPr id="7" name="Copyright"/>
          <p:cNvSpPr txBox="1"/>
          <p:nvPr userDrawn="1"/>
        </p:nvSpPr>
        <p:spPr>
          <a:xfrm>
            <a:off x="376237" y="6480558"/>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AU" sz="650" noProof="0" dirty="0">
                <a:solidFill>
                  <a:schemeClr val="bg1"/>
                </a:solidFill>
              </a:rPr>
              <a:t>© 2017 Deloitte Touche Tohmatsu. All rights reserved.</a:t>
            </a:r>
          </a:p>
        </p:txBody>
      </p:sp>
      <p:sp>
        <p:nvSpPr>
          <p:cNvPr id="8" name="FLD_PresentationTitle"/>
          <p:cNvSpPr txBox="1"/>
          <p:nvPr userDrawn="1"/>
        </p:nvSpPr>
        <p:spPr>
          <a:xfrm>
            <a:off x="3084023" y="6477000"/>
            <a:ext cx="5339786" cy="200054"/>
          </a:xfrm>
          <a:prstGeom prst="rect">
            <a:avLst/>
          </a:prstGeom>
          <a:noFill/>
        </p:spPr>
        <p:txBody>
          <a:bodyPr wrap="square" lIns="0" tIns="0" rIns="0" bIns="0" rtlCol="0">
            <a:noAutofit/>
          </a:bodyPr>
          <a:lstStyle/>
          <a:p>
            <a:pPr marL="0" indent="0" algn="r">
              <a:spcBef>
                <a:spcPts val="0"/>
              </a:spcBef>
              <a:buSzPct val="100000"/>
              <a:buFont typeface="Arial"/>
              <a:buNone/>
            </a:pPr>
            <a:r>
              <a:rPr lang="en-AU" sz="650" noProof="0" dirty="0" smtClean="0">
                <a:solidFill>
                  <a:schemeClr val="bg1"/>
                </a:solidFill>
              </a:rPr>
              <a:t>Participation, training outcomes and patterns in the Victorian pre-accredited sector: Final Report (Oct 2017)</a:t>
            </a:r>
          </a:p>
        </p:txBody>
      </p:sp>
    </p:spTree>
    <p:extLst>
      <p:ext uri="{BB962C8B-B14F-4D97-AF65-F5344CB8AC3E}">
        <p14:creationId xmlns:p14="http://schemas.microsoft.com/office/powerpoint/2010/main" val="165402145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AU" noProof="0"/>
              <a:t>Click to edit Master title style</a:t>
            </a:r>
            <a:endParaRPr lang="en-AU"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a:t>Click to edit Master text styles</a:t>
            </a:r>
            <a:endParaRPr lang="en-AU"/>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AU" sz="650" noProof="0" smtClean="0">
                <a:solidFill>
                  <a:schemeClr val="bg1"/>
                </a:solidFill>
              </a:rPr>
              <a:pPr marL="0" indent="0" algn="r">
                <a:spcBef>
                  <a:spcPts val="600"/>
                </a:spcBef>
                <a:buSzPct val="100000"/>
                <a:buFont typeface="Arial"/>
                <a:buNone/>
              </a:pPr>
              <a:t>‹#›</a:t>
            </a:fld>
            <a:endParaRPr lang="en-AU" sz="650" noProof="0" dirty="0">
              <a:solidFill>
                <a:schemeClr val="bg1"/>
              </a:solidFill>
            </a:endParaRPr>
          </a:p>
        </p:txBody>
      </p:sp>
      <p:sp>
        <p:nvSpPr>
          <p:cNvPr id="7" name="Copyright"/>
          <p:cNvSpPr txBox="1"/>
          <p:nvPr userDrawn="1"/>
        </p:nvSpPr>
        <p:spPr>
          <a:xfrm>
            <a:off x="376237" y="6480558"/>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AU" sz="650" noProof="0" dirty="0">
                <a:solidFill>
                  <a:schemeClr val="bg1"/>
                </a:solidFill>
              </a:rPr>
              <a:t>© 2017 Deloitte Touche Tohmatsu. All rights reserved.</a:t>
            </a:r>
          </a:p>
        </p:txBody>
      </p:sp>
      <p:sp>
        <p:nvSpPr>
          <p:cNvPr id="8" name="FLD_PresentationTitle"/>
          <p:cNvSpPr txBox="1"/>
          <p:nvPr userDrawn="1"/>
        </p:nvSpPr>
        <p:spPr>
          <a:xfrm>
            <a:off x="3624349" y="6477000"/>
            <a:ext cx="4799459" cy="200054"/>
          </a:xfrm>
          <a:prstGeom prst="rect">
            <a:avLst/>
          </a:prstGeom>
          <a:noFill/>
        </p:spPr>
        <p:txBody>
          <a:bodyPr wrap="square" lIns="0" tIns="0" rIns="0" bIns="0" rtlCol="0">
            <a:noAutofit/>
          </a:bodyPr>
          <a:lstStyle/>
          <a:p>
            <a:pPr marL="0" indent="0" algn="r">
              <a:spcBef>
                <a:spcPts val="0"/>
              </a:spcBef>
              <a:buSzPct val="100000"/>
              <a:buFont typeface="Arial"/>
              <a:buNone/>
            </a:pPr>
            <a:r>
              <a:rPr lang="en-AU" sz="650" noProof="0" dirty="0" smtClean="0">
                <a:solidFill>
                  <a:schemeClr val="bg1"/>
                </a:solidFill>
              </a:rPr>
              <a:t>Participation, training outcomes and patterns in the Victorian pre-accredited sector: Final Report (Oct 2017)</a:t>
            </a:r>
          </a:p>
        </p:txBody>
      </p:sp>
    </p:spTree>
    <p:extLst>
      <p:ext uri="{BB962C8B-B14F-4D97-AF65-F5344CB8AC3E}">
        <p14:creationId xmlns:p14="http://schemas.microsoft.com/office/powerpoint/2010/main" val="127237144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AU" noProof="0"/>
              <a:t>Click to edit Master title style</a:t>
            </a:r>
            <a:endParaRPr lang="en-AU"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a:t>Click to edit Master text styles</a:t>
            </a:r>
            <a:endParaRPr lang="en-AU"/>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AU" sz="650" noProof="0" smtClean="0">
                <a:solidFill>
                  <a:schemeClr val="bg1"/>
                </a:solidFill>
              </a:rPr>
              <a:pPr marL="0" indent="0" algn="r">
                <a:spcBef>
                  <a:spcPts val="600"/>
                </a:spcBef>
                <a:buSzPct val="100000"/>
                <a:buFont typeface="Arial"/>
                <a:buNone/>
              </a:pPr>
              <a:t>‹#›</a:t>
            </a:fld>
            <a:endParaRPr lang="en-AU" sz="650" noProof="0" dirty="0">
              <a:solidFill>
                <a:schemeClr val="bg1"/>
              </a:solidFill>
            </a:endParaRPr>
          </a:p>
        </p:txBody>
      </p:sp>
      <p:sp>
        <p:nvSpPr>
          <p:cNvPr id="7" name="Copyright"/>
          <p:cNvSpPr txBox="1"/>
          <p:nvPr userDrawn="1"/>
        </p:nvSpPr>
        <p:spPr>
          <a:xfrm>
            <a:off x="376237" y="6480558"/>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AU" sz="650" noProof="0" dirty="0">
                <a:solidFill>
                  <a:schemeClr val="bg1"/>
                </a:solidFill>
              </a:rPr>
              <a:t>© 2017 Deloitte Touche Tohmatsu. All rights reserved.</a:t>
            </a:r>
          </a:p>
        </p:txBody>
      </p:sp>
      <p:sp>
        <p:nvSpPr>
          <p:cNvPr id="8" name="FLD_PresentationTitle"/>
          <p:cNvSpPr txBox="1"/>
          <p:nvPr userDrawn="1"/>
        </p:nvSpPr>
        <p:spPr>
          <a:xfrm>
            <a:off x="3167149" y="6476999"/>
            <a:ext cx="5256659" cy="200055"/>
          </a:xfrm>
          <a:prstGeom prst="rect">
            <a:avLst/>
          </a:prstGeom>
          <a:noFill/>
        </p:spPr>
        <p:txBody>
          <a:bodyPr wrap="square" lIns="0" tIns="0" rIns="0" bIns="0" rtlCol="0">
            <a:noAutofit/>
          </a:bodyPr>
          <a:lstStyle/>
          <a:p>
            <a:pPr marL="0" indent="0" algn="r">
              <a:spcBef>
                <a:spcPts val="0"/>
              </a:spcBef>
              <a:buSzPct val="100000"/>
              <a:buFont typeface="Arial"/>
              <a:buNone/>
            </a:pPr>
            <a:r>
              <a:rPr lang="en-AU" sz="650" noProof="0" dirty="0" smtClean="0">
                <a:solidFill>
                  <a:schemeClr val="bg1"/>
                </a:solidFill>
              </a:rPr>
              <a:t>Participation, training outcomes and patterns in the Victorian pre-accredited sector: Final Report (Oct 2017)</a:t>
            </a:r>
          </a:p>
        </p:txBody>
      </p:sp>
    </p:spTree>
    <p:extLst>
      <p:ext uri="{BB962C8B-B14F-4D97-AF65-F5344CB8AC3E}">
        <p14:creationId xmlns:p14="http://schemas.microsoft.com/office/powerpoint/2010/main" val="193697899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4"/>
            </p:custDataLst>
            <p:extLst>
              <p:ext uri="{D42A27DB-BD31-4B8C-83A1-F6EECF244321}">
                <p14:modId xmlns:p14="http://schemas.microsoft.com/office/powerpoint/2010/main" val="1668918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06" name="think-cell Slide" r:id="rId45" imgW="270" imgH="270" progId="TCLayout.ActiveDocument.1">
                  <p:embed/>
                </p:oleObj>
              </mc:Choice>
              <mc:Fallback>
                <p:oleObj name="think-cell Slide" r:id="rId45" imgW="270" imgH="270" progId="TCLayout.ActiveDocument.1">
                  <p:embed/>
                  <p:pic>
                    <p:nvPicPr>
                      <p:cNvPr id="0" name=""/>
                      <p:cNvPicPr/>
                      <p:nvPr/>
                    </p:nvPicPr>
                    <p:blipFill>
                      <a:blip r:embed="rId46"/>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76238" y="317501"/>
            <a:ext cx="8391525" cy="692150"/>
          </a:xfrm>
          <a:prstGeom prst="rect">
            <a:avLst/>
          </a:prstGeom>
        </p:spPr>
        <p:txBody>
          <a:bodyPr vert="horz" lIns="0" tIns="0" rIns="0" bIns="0" rtlCol="0" anchor="t" anchorCtr="0">
            <a:noAutofit/>
          </a:bodyPr>
          <a:lstStyle/>
          <a:p>
            <a:r>
              <a:rPr lang="en-AU" noProof="0"/>
              <a:t>Click to edit Master title style</a:t>
            </a:r>
            <a:endParaRPr lang="en-AU" noProof="0" dirty="0"/>
          </a:p>
        </p:txBody>
      </p:sp>
      <p:sp>
        <p:nvSpPr>
          <p:cNvPr id="15" name="FLD_PresentationTitle"/>
          <p:cNvSpPr txBox="1"/>
          <p:nvPr userDrawn="1"/>
        </p:nvSpPr>
        <p:spPr>
          <a:xfrm>
            <a:off x="3607724" y="6476999"/>
            <a:ext cx="4816084" cy="200055"/>
          </a:xfrm>
          <a:prstGeom prst="rect">
            <a:avLst/>
          </a:prstGeom>
          <a:noFill/>
        </p:spPr>
        <p:txBody>
          <a:bodyPr wrap="square" lIns="0" tIns="0" rIns="0" bIns="0" rtlCol="0">
            <a:noAutofit/>
          </a:bodyPr>
          <a:lstStyle/>
          <a:p>
            <a:pPr marL="0" indent="0" algn="r">
              <a:spcBef>
                <a:spcPts val="0"/>
              </a:spcBef>
              <a:buSzPct val="100000"/>
              <a:buFont typeface="Arial"/>
              <a:buNone/>
            </a:pPr>
            <a:r>
              <a:rPr lang="en-AU" sz="650" noProof="0" dirty="0" smtClean="0">
                <a:solidFill>
                  <a:schemeClr val="tx1"/>
                </a:solidFill>
              </a:rPr>
              <a:t>Participation, training outcomes and patterns in the Victorian pre-accredited sector:</a:t>
            </a:r>
            <a:r>
              <a:rPr lang="en-AU" sz="650" baseline="0" noProof="0" dirty="0" smtClean="0">
                <a:solidFill>
                  <a:schemeClr val="tx1"/>
                </a:solidFill>
              </a:rPr>
              <a:t> Final Report (Oct 2017)</a:t>
            </a:r>
            <a:endParaRPr lang="en-AU" sz="650" noProof="0" dirty="0">
              <a:solidFill>
                <a:schemeClr val="tx1"/>
              </a:solidFill>
            </a:endParaRPr>
          </a:p>
        </p:txBody>
      </p:sp>
      <p:sp>
        <p:nvSpPr>
          <p:cNvPr id="19" name="Text Placeholder 18"/>
          <p:cNvSpPr>
            <a:spLocks noGrp="1"/>
          </p:cNvSpPr>
          <p:nvPr>
            <p:ph type="body" idx="1"/>
          </p:nvPr>
        </p:nvSpPr>
        <p:spPr>
          <a:xfrm>
            <a:off x="376237" y="1665289"/>
            <a:ext cx="8391525" cy="4716462"/>
          </a:xfrm>
          <a:prstGeom prst="rect">
            <a:avLst/>
          </a:prstGeom>
        </p:spPr>
        <p:txBody>
          <a:bodyPr vert="horz" lIns="0" tIns="0" rIns="0" bIns="0" rtlCol="0">
            <a:noAutofit/>
          </a:bodyPr>
          <a:lstStyle/>
          <a:p>
            <a:pPr lvl="0"/>
            <a:r>
              <a:rPr lang="en-AU" noProof="0" dirty="0"/>
              <a:t>Click to edit Master text styles</a:t>
            </a:r>
            <a:endParaRPr lang="en-AU" dirty="0"/>
          </a:p>
          <a:p>
            <a:pPr lvl="1"/>
            <a:r>
              <a:rPr lang="en-AU" noProof="0" dirty="0"/>
              <a:t>Second level</a:t>
            </a:r>
            <a:endParaRPr lang="en-AU" dirty="0"/>
          </a:p>
          <a:p>
            <a:pPr lvl="2"/>
            <a:r>
              <a:rPr lang="en-AU" noProof="0" dirty="0"/>
              <a:t>Third level</a:t>
            </a:r>
            <a:endParaRPr lang="en-AU" dirty="0"/>
          </a:p>
          <a:p>
            <a:pPr lvl="3"/>
            <a:r>
              <a:rPr lang="en-AU" noProof="0" dirty="0"/>
              <a:t>Fourth level</a:t>
            </a:r>
            <a:endParaRPr lang="en-AU" dirty="0"/>
          </a:p>
          <a:p>
            <a:pPr lvl="4"/>
            <a:r>
              <a:rPr lang="en-AU" noProof="0" dirty="0"/>
              <a:t>Fifth level</a:t>
            </a:r>
            <a:endParaRPr lang="en-AU" dirty="0"/>
          </a:p>
        </p:txBody>
      </p:sp>
      <p:sp>
        <p:nvSpPr>
          <p:cNvPr id="3" name="TextBox 2"/>
          <p:cNvSpPr txBox="1"/>
          <p:nvPr userDrawn="1"/>
        </p:nvSpPr>
        <p:spPr>
          <a:xfrm>
            <a:off x="8536782" y="6477000"/>
            <a:ext cx="230981" cy="100027"/>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AU" sz="650" noProof="0" smtClean="0">
                <a:solidFill>
                  <a:schemeClr val="tx1"/>
                </a:solidFill>
              </a:rPr>
              <a:pPr marL="0" indent="0" algn="r">
                <a:spcBef>
                  <a:spcPts val="600"/>
                </a:spcBef>
                <a:buSzPct val="100000"/>
                <a:buFont typeface="Arial"/>
                <a:buNone/>
              </a:pPr>
              <a:t>‹#›</a:t>
            </a:fld>
            <a:endParaRPr lang="en-AU" sz="650" noProof="0" dirty="0">
              <a:solidFill>
                <a:schemeClr val="tx1"/>
              </a:solidFill>
            </a:endParaRPr>
          </a:p>
        </p:txBody>
      </p:sp>
      <p:sp>
        <p:nvSpPr>
          <p:cNvPr id="5" name="Date Placeholder 4"/>
          <p:cNvSpPr>
            <a:spLocks noGrp="1"/>
          </p:cNvSpPr>
          <p:nvPr>
            <p:ph type="dt" sz="half" idx="2"/>
          </p:nvPr>
        </p:nvSpPr>
        <p:spPr>
          <a:xfrm>
            <a:off x="0" y="6912000"/>
            <a:ext cx="0" cy="0"/>
          </a:xfrm>
          <a:prstGeom prst="rect">
            <a:avLst/>
          </a:prstGeom>
        </p:spPr>
        <p:txBody>
          <a:bodyPr vert="horz" lIns="0" tIns="0" rIns="0" bIns="0" rtlCol="0" anchor="ctr" anchorCtr="0"/>
          <a:lstStyle>
            <a:lvl1pPr algn="l">
              <a:defRPr sz="1050">
                <a:noFill/>
              </a:defRPr>
            </a:lvl1pPr>
          </a:lstStyle>
          <a:p>
            <a:r>
              <a:rPr lang="en-AU" dirty="0"/>
              <a:t>30/06/2017</a:t>
            </a:r>
          </a:p>
        </p:txBody>
      </p:sp>
      <p:sp>
        <p:nvSpPr>
          <p:cNvPr id="9" name="Copyright"/>
          <p:cNvSpPr txBox="1"/>
          <p:nvPr userDrawn="1"/>
        </p:nvSpPr>
        <p:spPr>
          <a:xfrm>
            <a:off x="376237" y="6480558"/>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AU" sz="650" noProof="0" dirty="0">
                <a:solidFill>
                  <a:schemeClr val="tx1"/>
                </a:solidFill>
              </a:rPr>
              <a:t>© 2017 Deloitte Touche Tohmatsu. All rights reserved.</a:t>
            </a: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03" r:id="rId5"/>
    <p:sldLayoutId id="2147483704" r:id="rId6"/>
    <p:sldLayoutId id="2147483705" r:id="rId7"/>
    <p:sldLayoutId id="2147483706" r:id="rId8"/>
    <p:sldLayoutId id="2147483707" r:id="rId9"/>
    <p:sldLayoutId id="2147483713" r:id="rId10"/>
    <p:sldLayoutId id="2147483708" r:id="rId11"/>
    <p:sldLayoutId id="2147483710" r:id="rId12"/>
    <p:sldLayoutId id="2147483754" r:id="rId13"/>
    <p:sldLayoutId id="2147483711" r:id="rId14"/>
    <p:sldLayoutId id="2147483753" r:id="rId15"/>
    <p:sldLayoutId id="2147483679" r:id="rId16"/>
    <p:sldLayoutId id="2147483712" r:id="rId17"/>
    <p:sldLayoutId id="2147483678" r:id="rId18"/>
    <p:sldLayoutId id="2147483681" r:id="rId19"/>
    <p:sldLayoutId id="2147483735" r:id="rId20"/>
    <p:sldLayoutId id="2147483699" r:id="rId21"/>
    <p:sldLayoutId id="2147483714" r:id="rId22"/>
    <p:sldLayoutId id="2147483697" r:id="rId23"/>
    <p:sldLayoutId id="2147483715" r:id="rId24"/>
    <p:sldLayoutId id="2147483716" r:id="rId25"/>
    <p:sldLayoutId id="2147483717" r:id="rId26"/>
    <p:sldLayoutId id="2147483718" r:id="rId27"/>
    <p:sldLayoutId id="2147483728" r:id="rId28"/>
    <p:sldLayoutId id="2147483720" r:id="rId29"/>
    <p:sldLayoutId id="2147483721" r:id="rId30"/>
    <p:sldLayoutId id="2147483722" r:id="rId31"/>
    <p:sldLayoutId id="2147483695" r:id="rId32"/>
    <p:sldLayoutId id="2147483751" r:id="rId33"/>
    <p:sldLayoutId id="2147483724" r:id="rId34"/>
    <p:sldLayoutId id="2147483725" r:id="rId35"/>
    <p:sldLayoutId id="2147483726" r:id="rId36"/>
    <p:sldLayoutId id="2147483727" r:id="rId37"/>
    <p:sldLayoutId id="2147483698" r:id="rId38"/>
    <p:sldLayoutId id="2147483752" r:id="rId39"/>
    <p:sldLayoutId id="2147483696" r:id="rId40"/>
    <p:sldLayoutId id="2147483761" r:id="rId41"/>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4" userDrawn="1">
          <p15:clr>
            <a:srgbClr val="F26B43"/>
          </p15:clr>
        </p15:guide>
        <p15:guide id="2" orient="horz" pos="2160" userDrawn="1">
          <p15:clr>
            <a:srgbClr val="F26B43"/>
          </p15:clr>
        </p15:guide>
        <p15:guide id="3" orient="horz" pos="4020" userDrawn="1">
          <p15:clr>
            <a:srgbClr val="F26B43"/>
          </p15:clr>
        </p15:guide>
        <p15:guide id="4" pos="237" userDrawn="1">
          <p15:clr>
            <a:srgbClr val="F26B43"/>
          </p15:clr>
        </p15:guide>
        <p15:guide id="5" pos="5523" userDrawn="1">
          <p15:clr>
            <a:srgbClr val="F26B43"/>
          </p15:clr>
        </p15:guide>
        <p15:guide id="6" orient="horz" pos="1071" userDrawn="1">
          <p15:clr>
            <a:srgbClr val="F26B43"/>
          </p15:clr>
        </p15:guide>
        <p15:guide id="7" orient="horz" pos="200" userDrawn="1">
          <p15:clr>
            <a:srgbClr val="F26B43"/>
          </p15:clr>
        </p15:guide>
        <p15:guide id="8" orient="horz" pos="4080" userDrawn="1">
          <p15:clr>
            <a:srgbClr val="F26B43"/>
          </p15:clr>
        </p15:guide>
        <p15:guide id="10" pos="3721" userDrawn="1">
          <p15:clr>
            <a:srgbClr val="F26B43"/>
          </p15:clr>
        </p15:guide>
        <p15:guide id="11" orient="horz" pos="236" userDrawn="1">
          <p15:clr>
            <a:srgbClr val="F26B43"/>
          </p15:clr>
        </p15:guide>
        <p15:guide id="12" pos="1022" userDrawn="1">
          <p15:clr>
            <a:srgbClr val="F26B43"/>
          </p15:clr>
        </p15:guide>
        <p15:guide id="13" pos="1137" userDrawn="1">
          <p15:clr>
            <a:srgbClr val="F26B43"/>
          </p15:clr>
        </p15:guide>
        <p15:guide id="14" pos="1920" userDrawn="1">
          <p15:clr>
            <a:srgbClr val="F26B43"/>
          </p15:clr>
        </p15:guide>
        <p15:guide id="15" pos="2033" userDrawn="1">
          <p15:clr>
            <a:srgbClr val="F26B43"/>
          </p15:clr>
        </p15:guide>
        <p15:guide id="16" pos="4620" userDrawn="1">
          <p15:clr>
            <a:srgbClr val="F26B43"/>
          </p15:clr>
        </p15:guide>
        <p15:guide id="17" pos="2823" userDrawn="1">
          <p15:clr>
            <a:srgbClr val="F26B43"/>
          </p15:clr>
        </p15:guide>
        <p15:guide id="18" pos="2937" userDrawn="1">
          <p15:clr>
            <a:srgbClr val="F26B43"/>
          </p15:clr>
        </p15:guide>
        <p15:guide id="19" pos="2880" userDrawn="1">
          <p15:clr>
            <a:srgbClr val="F26B43"/>
          </p15:clr>
        </p15:guide>
        <p15:guide id="20" pos="4734" userDrawn="1">
          <p15:clr>
            <a:srgbClr val="F26B43"/>
          </p15:clr>
        </p15:guide>
        <p15:guide id="21" orient="horz" pos="1049" userDrawn="1">
          <p15:clr>
            <a:srgbClr val="F26B43"/>
          </p15:clr>
        </p15:guide>
        <p15:guide id="22" orient="horz" pos="6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9.xml"/><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19.xml"/><Relationship Id="rId4" Type="http://schemas.openxmlformats.org/officeDocument/2006/relationships/image" Target="../media/image33.emf"/></Relationships>
</file>

<file path=ppt/slides/_rels/slide3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19.xml"/><Relationship Id="rId4" Type="http://schemas.openxmlformats.org/officeDocument/2006/relationships/image" Target="../media/image41.emf"/></Relationships>
</file>

<file path=ppt/slides/_rels/slide3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19.xml"/><Relationship Id="rId4" Type="http://schemas.openxmlformats.org/officeDocument/2006/relationships/image" Target="../media/image44.emf"/></Relationships>
</file>

<file path=ppt/slides/_rels/slide3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1.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4"/>
          <a:srcRect l="71" r="71"/>
          <a:stretch>
            <a:fillRect/>
          </a:stretch>
        </p:blipFill>
        <p:spPr>
          <a:xfrm>
            <a:off x="2274031" y="1011075"/>
            <a:ext cx="4586658" cy="4586658"/>
          </a:xfrm>
          <a:prstGeom prst="rect">
            <a:avLst/>
          </a:prstGeom>
        </p:spPr>
      </p:pic>
      <p:sp>
        <p:nvSpPr>
          <p:cNvPr id="10" name="FLD_PresentationTitle"/>
          <p:cNvSpPr>
            <a:spLocks noGrp="1"/>
          </p:cNvSpPr>
          <p:nvPr>
            <p:ph type="title"/>
          </p:nvPr>
        </p:nvSpPr>
        <p:spPr>
          <a:xfrm>
            <a:off x="376238" y="5530756"/>
            <a:ext cx="6484451" cy="324000"/>
          </a:xfrm>
        </p:spPr>
        <p:txBody>
          <a:bodyPr/>
          <a:lstStyle/>
          <a:p>
            <a:r>
              <a:rPr lang="en-AU" sz="1600" dirty="0"/>
              <a:t>Participation, training outcomes and patterns in the Victorian pre-accredited sector</a:t>
            </a:r>
          </a:p>
        </p:txBody>
      </p:sp>
      <p:sp>
        <p:nvSpPr>
          <p:cNvPr id="11" name="FLD_PresentationSubtitle"/>
          <p:cNvSpPr>
            <a:spLocks noGrp="1"/>
          </p:cNvSpPr>
          <p:nvPr>
            <p:ph type="subTitle" idx="1"/>
          </p:nvPr>
        </p:nvSpPr>
        <p:spPr>
          <a:xfrm>
            <a:off x="376238" y="5897785"/>
            <a:ext cx="6108452" cy="505645"/>
          </a:xfrm>
        </p:spPr>
        <p:txBody>
          <a:bodyPr/>
          <a:lstStyle/>
          <a:p>
            <a:r>
              <a:rPr lang="en-AU" i="1" dirty="0" smtClean="0"/>
              <a:t>- Final Report -</a:t>
            </a:r>
            <a:endParaRPr lang="en-AU" i="1" dirty="0"/>
          </a:p>
        </p:txBody>
      </p:sp>
      <p:sp>
        <p:nvSpPr>
          <p:cNvPr id="12" name="USR_Name"/>
          <p:cNvSpPr>
            <a:spLocks noGrp="1"/>
          </p:cNvSpPr>
          <p:nvPr>
            <p:ph type="body" sz="quarter" idx="14"/>
          </p:nvPr>
        </p:nvSpPr>
        <p:spPr>
          <a:xfrm>
            <a:off x="376238" y="6238623"/>
            <a:ext cx="6903156" cy="174280"/>
          </a:xfrm>
        </p:spPr>
        <p:txBody>
          <a:bodyPr/>
          <a:lstStyle/>
          <a:p>
            <a:r>
              <a:rPr lang="en-AU" dirty="0" smtClean="0"/>
              <a:t>Department of Education and Training </a:t>
            </a:r>
            <a:endParaRPr lang="en-AU" dirty="0"/>
          </a:p>
        </p:txBody>
      </p:sp>
      <p:sp>
        <p:nvSpPr>
          <p:cNvPr id="7" name="Date_DateCustomA"/>
          <p:cNvSpPr>
            <a:spLocks noGrp="1"/>
          </p:cNvSpPr>
          <p:nvPr>
            <p:ph type="dt" sz="half" idx="15"/>
          </p:nvPr>
        </p:nvSpPr>
        <p:spPr>
          <a:xfrm>
            <a:off x="378002" y="6412603"/>
            <a:ext cx="4197600" cy="144000"/>
          </a:xfrm>
        </p:spPr>
        <p:txBody>
          <a:bodyPr/>
          <a:lstStyle/>
          <a:p>
            <a:r>
              <a:rPr lang="en-AU" dirty="0" smtClean="0"/>
              <a:t>October 2017</a:t>
            </a:r>
            <a:endParaRPr lang="en-AU" dirty="0"/>
          </a:p>
        </p:txBody>
      </p:sp>
    </p:spTree>
    <p:custDataLst>
      <p:tags r:id="rId1"/>
    </p:custDataLst>
    <p:extLst>
      <p:ext uri="{BB962C8B-B14F-4D97-AF65-F5344CB8AC3E}">
        <p14:creationId xmlns:p14="http://schemas.microsoft.com/office/powerpoint/2010/main" val="86195729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Background, structure and approach </a:t>
            </a:r>
            <a:endParaRPr lang="en-AU" dirty="0"/>
          </a:p>
        </p:txBody>
      </p:sp>
      <p:sp>
        <p:nvSpPr>
          <p:cNvPr id="4" name="Content Placeholder 3"/>
          <p:cNvSpPr>
            <a:spLocks noGrp="1"/>
          </p:cNvSpPr>
          <p:nvPr>
            <p:ph idx="1"/>
          </p:nvPr>
        </p:nvSpPr>
        <p:spPr>
          <a:xfrm>
            <a:off x="373938" y="1019306"/>
            <a:ext cx="8374062" cy="4713911"/>
          </a:xfrm>
        </p:spPr>
        <p:txBody>
          <a:bodyPr/>
          <a:lstStyle/>
          <a:p>
            <a:pPr>
              <a:spcAft>
                <a:spcPts val="800"/>
              </a:spcAft>
            </a:pPr>
            <a:r>
              <a:rPr lang="en-AU" sz="900" dirty="0">
                <a:solidFill>
                  <a:srgbClr val="000000"/>
                </a:solidFill>
                <a:latin typeface="Verdana" panose="020B0604030504040204" pitchFamily="34" charset="0"/>
              </a:rPr>
              <a:t>Deloitte Access Economics </a:t>
            </a:r>
            <a:r>
              <a:rPr lang="en-AU" sz="900" dirty="0" smtClean="0">
                <a:solidFill>
                  <a:srgbClr val="000000"/>
                </a:solidFill>
                <a:latin typeface="Verdana" panose="020B0604030504040204" pitchFamily="34" charset="0"/>
              </a:rPr>
              <a:t>has been engaged </a:t>
            </a:r>
            <a:r>
              <a:rPr lang="en-AU" sz="900" dirty="0">
                <a:solidFill>
                  <a:srgbClr val="000000"/>
                </a:solidFill>
                <a:latin typeface="Verdana" panose="020B0604030504040204" pitchFamily="34" charset="0"/>
              </a:rPr>
              <a:t>by the Department of </a:t>
            </a:r>
            <a:r>
              <a:rPr lang="en-AU" sz="900" dirty="0" smtClean="0">
                <a:solidFill>
                  <a:srgbClr val="000000"/>
                </a:solidFill>
                <a:latin typeface="Verdana" panose="020B0604030504040204" pitchFamily="34" charset="0"/>
              </a:rPr>
              <a:t>Education and Training (the Department) </a:t>
            </a:r>
            <a:r>
              <a:rPr lang="en-AU" sz="900" dirty="0">
                <a:solidFill>
                  <a:srgbClr val="000000"/>
                </a:solidFill>
                <a:latin typeface="Verdana" panose="020B0604030504040204" pitchFamily="34" charset="0"/>
              </a:rPr>
              <a:t>to explore the pathways for learners in pre-accredited training, in particular, to further education and training. This analysis will help to build the evidence-base for the Department and the ACFE Board, and also inform next steps for policy </a:t>
            </a:r>
            <a:r>
              <a:rPr lang="en-AU" sz="900" dirty="0" smtClean="0">
                <a:solidFill>
                  <a:srgbClr val="000000"/>
                </a:solidFill>
                <a:latin typeface="Verdana" panose="020B0604030504040204" pitchFamily="34" charset="0"/>
              </a:rPr>
              <a:t>makers.</a:t>
            </a:r>
          </a:p>
          <a:p>
            <a:pPr>
              <a:spcAft>
                <a:spcPts val="800"/>
              </a:spcAft>
            </a:pPr>
            <a:r>
              <a:rPr lang="en-AU" sz="900" dirty="0" smtClean="0"/>
              <a:t>The empirical strategy applied in this analysis was developed in close collaboration with the Department after a series of meetings and the agreement of a modelling plan, as well as continued communication between parties. In particular, the data transformations and definitions were considered jointly, and are detailed in the Appendices.</a:t>
            </a:r>
          </a:p>
          <a:p>
            <a:pPr marL="171450" indent="-171450">
              <a:spcAft>
                <a:spcPts val="800"/>
              </a:spcAft>
              <a:buFont typeface="Arial" panose="020B0604020202020204" pitchFamily="34" charset="0"/>
              <a:buChar char="•"/>
            </a:pPr>
            <a:r>
              <a:rPr lang="en-AU" sz="900" dirty="0"/>
              <a:t>The approach focuses on describing trends and patterns in activity and learner progression, which importantly is not necessarily causal in nature, but rather observational. That is, readers must be aware and conscious of not attributing these results as casual linkages between learners, courses and providers, but rather as evidence to describe the sector. </a:t>
            </a:r>
            <a:endParaRPr lang="en-AU" sz="900" dirty="0" smtClean="0"/>
          </a:p>
          <a:p>
            <a:pPr marL="171450" indent="-171450">
              <a:spcAft>
                <a:spcPts val="800"/>
              </a:spcAft>
              <a:buFont typeface="Arial" panose="020B0604020202020204" pitchFamily="34" charset="0"/>
              <a:buChar char="•"/>
            </a:pPr>
            <a:endParaRPr lang="en-AU" sz="900" dirty="0"/>
          </a:p>
          <a:p>
            <a:pPr>
              <a:spcAft>
                <a:spcPts val="800"/>
              </a:spcAft>
            </a:pPr>
            <a:endParaRPr lang="en-AU" sz="900" dirty="0" smtClean="0"/>
          </a:p>
          <a:p>
            <a:pPr marL="171450" indent="-171450">
              <a:spcAft>
                <a:spcPts val="800"/>
              </a:spcAft>
              <a:buFont typeface="Arial" panose="020B0604020202020204" pitchFamily="34" charset="0"/>
              <a:buChar char="•"/>
            </a:pPr>
            <a:endParaRPr lang="en-AU" sz="900" dirty="0" smtClean="0"/>
          </a:p>
          <a:p>
            <a:pPr marL="171450" indent="-171450">
              <a:spcAft>
                <a:spcPts val="800"/>
              </a:spcAft>
              <a:buFont typeface="Arial" panose="020B0604020202020204" pitchFamily="34" charset="0"/>
              <a:buChar char="•"/>
            </a:pPr>
            <a:endParaRPr lang="en-AU" sz="900" dirty="0"/>
          </a:p>
          <a:p>
            <a:pPr marL="171450" indent="-171450">
              <a:spcAft>
                <a:spcPts val="800"/>
              </a:spcAft>
              <a:buFont typeface="Arial" panose="020B0604020202020204" pitchFamily="34" charset="0"/>
              <a:buChar char="•"/>
            </a:pPr>
            <a:endParaRPr lang="en-AU" sz="900" dirty="0" smtClean="0"/>
          </a:p>
          <a:p>
            <a:pPr marL="171450" indent="-171450">
              <a:spcAft>
                <a:spcPts val="800"/>
              </a:spcAft>
              <a:buFont typeface="Arial" panose="020B0604020202020204" pitchFamily="34" charset="0"/>
              <a:buChar char="•"/>
            </a:pPr>
            <a:endParaRPr lang="en-AU" sz="900" dirty="0"/>
          </a:p>
          <a:p>
            <a:pPr marL="171450" indent="-171450">
              <a:spcAft>
                <a:spcPts val="800"/>
              </a:spcAft>
              <a:buFont typeface="Arial" panose="020B0604020202020204" pitchFamily="34" charset="0"/>
              <a:buChar char="•"/>
            </a:pPr>
            <a:endParaRPr lang="en-AU" sz="900" dirty="0" smtClean="0"/>
          </a:p>
          <a:p>
            <a:pPr marL="171450" indent="-171450">
              <a:spcAft>
                <a:spcPts val="800"/>
              </a:spcAft>
              <a:buFont typeface="Arial" panose="020B0604020202020204" pitchFamily="34" charset="0"/>
              <a:buChar char="•"/>
            </a:pPr>
            <a:endParaRPr lang="en-AU" sz="900" dirty="0"/>
          </a:p>
          <a:p>
            <a:pPr marL="171450" indent="-171450">
              <a:spcAft>
                <a:spcPts val="800"/>
              </a:spcAft>
              <a:buFont typeface="Arial" panose="020B0604020202020204" pitchFamily="34" charset="0"/>
              <a:buChar char="•"/>
            </a:pPr>
            <a:r>
              <a:rPr lang="en-AU" sz="900" dirty="0" smtClean="0"/>
              <a:t>ABS </a:t>
            </a:r>
            <a:r>
              <a:rPr lang="en-AU" sz="900" dirty="0"/>
              <a:t>Census data (2011) and Victoria in Future population projections were also used to complement the analysis by providing historical and forward-looking analyses. A detailed description of the methodology is included in the Appendices</a:t>
            </a:r>
            <a:r>
              <a:rPr lang="en-AU" sz="900" dirty="0" smtClean="0"/>
              <a:t>.</a:t>
            </a:r>
            <a:endParaRPr lang="en-AU" sz="100" dirty="0" smtClean="0"/>
          </a:p>
          <a:p>
            <a:pPr>
              <a:spcAft>
                <a:spcPts val="800"/>
              </a:spcAft>
            </a:pPr>
            <a:r>
              <a:rPr lang="en-AU" sz="900" dirty="0" smtClean="0"/>
              <a:t>The remainder of this report is structured by the three components of analysis, followed by implications and directions for future research and policy, as well as a number of appendices. Each analysis chapter covers a broad objective and can be described as follows:</a:t>
            </a:r>
          </a:p>
          <a:p>
            <a:pPr marL="228600" indent="-228600">
              <a:spcAft>
                <a:spcPts val="800"/>
              </a:spcAft>
              <a:buFont typeface="+mj-lt"/>
              <a:buAutoNum type="arabicPeriod"/>
            </a:pPr>
            <a:r>
              <a:rPr lang="en-AU" sz="900" b="1" dirty="0" smtClean="0"/>
              <a:t>Identification</a:t>
            </a:r>
            <a:r>
              <a:rPr lang="en-AU" sz="900" dirty="0" smtClean="0"/>
              <a:t>: Defining and quantifying ACFE priority cohorts and non-priority cohorts; exploring the incidence of multiple disadvantage; and examining travel distances for learners. </a:t>
            </a:r>
          </a:p>
          <a:p>
            <a:pPr marL="228600" indent="-228600">
              <a:spcAft>
                <a:spcPts val="800"/>
              </a:spcAft>
              <a:buFont typeface="+mj-lt"/>
              <a:buAutoNum type="arabicPeriod"/>
            </a:pPr>
            <a:r>
              <a:rPr lang="en-AU" sz="900" b="1" dirty="0" smtClean="0"/>
              <a:t>Outcomes and journeys</a:t>
            </a:r>
            <a:r>
              <a:rPr lang="en-AU" sz="900" dirty="0" smtClean="0"/>
              <a:t>: Defining the most pertinent and tractable outcomes for pre-accredited learners; describing a tractable method for describing the journeys that learners take to these outcomes; and quantifying the incidence of these outcomes and journeys in aggregate for the sector and each cohort.</a:t>
            </a:r>
          </a:p>
          <a:p>
            <a:pPr marL="228600" indent="-228600">
              <a:spcAft>
                <a:spcPts val="800"/>
              </a:spcAft>
              <a:buFont typeface="+mj-lt"/>
              <a:buAutoNum type="arabicPeriod"/>
            </a:pPr>
            <a:r>
              <a:rPr lang="en-AU" sz="900" b="1" dirty="0" smtClean="0"/>
              <a:t>Patterns</a:t>
            </a:r>
            <a:r>
              <a:rPr lang="en-AU" sz="900" dirty="0" smtClean="0"/>
              <a:t>: Extending the previous chapter by further characterising and detailing outcomes and journeys by learner and course; revealing systematic patterns and trends in outcomes and journeys; and identifying and answering key research questions relevant to understanding learner pathways. </a:t>
            </a:r>
          </a:p>
        </p:txBody>
      </p:sp>
      <p:sp>
        <p:nvSpPr>
          <p:cNvPr id="19" name="Line 73"/>
          <p:cNvSpPr>
            <a:spLocks noChangeShapeType="1"/>
          </p:cNvSpPr>
          <p:nvPr/>
        </p:nvSpPr>
        <p:spPr bwMode="auto">
          <a:xfrm>
            <a:off x="3730705" y="2961691"/>
            <a:ext cx="4896000" cy="0"/>
          </a:xfrm>
          <a:prstGeom prst="line">
            <a:avLst/>
          </a:prstGeom>
          <a:noFill/>
          <a:ln w="9525">
            <a:solidFill>
              <a:schemeClr val="tx1"/>
            </a:solidFill>
            <a:round/>
            <a:headEnd/>
            <a:tailEnd/>
          </a:ln>
        </p:spPr>
        <p:txBody>
          <a:bodyPr wrap="none" lIns="0" tIns="0" rIns="0" bIns="0" anchor="ctr"/>
          <a:lstStyle/>
          <a:p>
            <a:pPr>
              <a:defRPr/>
            </a:pPr>
            <a:endParaRPr lang="en-US" sz="700" dirty="0">
              <a:solidFill>
                <a:srgbClr val="53565A"/>
              </a:solidFill>
            </a:endParaRPr>
          </a:p>
        </p:txBody>
      </p:sp>
      <p:sp>
        <p:nvSpPr>
          <p:cNvPr id="20" name="Line 74"/>
          <p:cNvSpPr>
            <a:spLocks noChangeShapeType="1"/>
          </p:cNvSpPr>
          <p:nvPr/>
        </p:nvSpPr>
        <p:spPr bwMode="auto">
          <a:xfrm>
            <a:off x="4435728" y="2889460"/>
            <a:ext cx="0" cy="144463"/>
          </a:xfrm>
          <a:prstGeom prst="line">
            <a:avLst/>
          </a:prstGeom>
          <a:noFill/>
          <a:ln w="9525">
            <a:solidFill>
              <a:schemeClr val="tx1"/>
            </a:solidFill>
            <a:round/>
            <a:headEnd/>
            <a:tailEnd/>
          </a:ln>
        </p:spPr>
        <p:txBody>
          <a:bodyPr wrap="none" lIns="0" tIns="0" rIns="0" bIns="0" anchor="ctr"/>
          <a:lstStyle/>
          <a:p>
            <a:pPr>
              <a:defRPr/>
            </a:pPr>
            <a:endParaRPr lang="en-US" sz="700" dirty="0">
              <a:solidFill>
                <a:srgbClr val="53565A"/>
              </a:solidFill>
            </a:endParaRPr>
          </a:p>
        </p:txBody>
      </p:sp>
      <p:sp>
        <p:nvSpPr>
          <p:cNvPr id="21" name="Line 75"/>
          <p:cNvSpPr>
            <a:spLocks noChangeShapeType="1"/>
          </p:cNvSpPr>
          <p:nvPr/>
        </p:nvSpPr>
        <p:spPr bwMode="auto">
          <a:xfrm>
            <a:off x="5140751" y="2889460"/>
            <a:ext cx="0" cy="144463"/>
          </a:xfrm>
          <a:prstGeom prst="line">
            <a:avLst/>
          </a:prstGeom>
          <a:noFill/>
          <a:ln w="9525">
            <a:solidFill>
              <a:schemeClr val="tx1"/>
            </a:solidFill>
            <a:round/>
            <a:headEnd/>
            <a:tailEnd/>
          </a:ln>
        </p:spPr>
        <p:txBody>
          <a:bodyPr wrap="none" lIns="0" tIns="0" rIns="0" bIns="0" anchor="ctr"/>
          <a:lstStyle/>
          <a:p>
            <a:pPr>
              <a:defRPr/>
            </a:pPr>
            <a:endParaRPr lang="en-US" sz="700" dirty="0">
              <a:solidFill>
                <a:srgbClr val="53565A"/>
              </a:solidFill>
            </a:endParaRPr>
          </a:p>
        </p:txBody>
      </p:sp>
      <p:sp>
        <p:nvSpPr>
          <p:cNvPr id="22" name="Line 76"/>
          <p:cNvSpPr>
            <a:spLocks noChangeShapeType="1"/>
          </p:cNvSpPr>
          <p:nvPr/>
        </p:nvSpPr>
        <p:spPr bwMode="auto">
          <a:xfrm>
            <a:off x="5845774" y="2889460"/>
            <a:ext cx="0" cy="144463"/>
          </a:xfrm>
          <a:prstGeom prst="line">
            <a:avLst/>
          </a:prstGeom>
          <a:noFill/>
          <a:ln w="9525">
            <a:solidFill>
              <a:schemeClr val="tx1"/>
            </a:solidFill>
            <a:round/>
            <a:headEnd/>
            <a:tailEnd/>
          </a:ln>
        </p:spPr>
        <p:txBody>
          <a:bodyPr wrap="none" lIns="0" tIns="0" rIns="0" bIns="0" anchor="ctr"/>
          <a:lstStyle/>
          <a:p>
            <a:pPr>
              <a:defRPr/>
            </a:pPr>
            <a:endParaRPr lang="en-US" sz="700" dirty="0">
              <a:solidFill>
                <a:srgbClr val="53565A"/>
              </a:solidFill>
            </a:endParaRPr>
          </a:p>
        </p:txBody>
      </p:sp>
      <p:sp>
        <p:nvSpPr>
          <p:cNvPr id="23" name="Line 77"/>
          <p:cNvSpPr>
            <a:spLocks noChangeShapeType="1"/>
          </p:cNvSpPr>
          <p:nvPr/>
        </p:nvSpPr>
        <p:spPr bwMode="auto">
          <a:xfrm>
            <a:off x="6550797" y="2889460"/>
            <a:ext cx="0" cy="144463"/>
          </a:xfrm>
          <a:prstGeom prst="line">
            <a:avLst/>
          </a:prstGeom>
          <a:noFill/>
          <a:ln w="9525">
            <a:solidFill>
              <a:schemeClr val="tx1"/>
            </a:solidFill>
            <a:round/>
            <a:headEnd/>
            <a:tailEnd/>
          </a:ln>
        </p:spPr>
        <p:txBody>
          <a:bodyPr wrap="none" lIns="0" tIns="0" rIns="0" bIns="0" anchor="ctr"/>
          <a:lstStyle/>
          <a:p>
            <a:pPr>
              <a:defRPr/>
            </a:pPr>
            <a:endParaRPr lang="en-US" sz="700" dirty="0">
              <a:solidFill>
                <a:srgbClr val="53565A"/>
              </a:solidFill>
            </a:endParaRPr>
          </a:p>
        </p:txBody>
      </p:sp>
      <p:sp>
        <p:nvSpPr>
          <p:cNvPr id="24" name="Line 78"/>
          <p:cNvSpPr>
            <a:spLocks noChangeShapeType="1"/>
          </p:cNvSpPr>
          <p:nvPr/>
        </p:nvSpPr>
        <p:spPr bwMode="auto">
          <a:xfrm>
            <a:off x="7255820" y="2889460"/>
            <a:ext cx="0" cy="144463"/>
          </a:xfrm>
          <a:prstGeom prst="line">
            <a:avLst/>
          </a:prstGeom>
          <a:noFill/>
          <a:ln w="9525">
            <a:solidFill>
              <a:schemeClr val="tx1"/>
            </a:solidFill>
            <a:round/>
            <a:headEnd/>
            <a:tailEnd/>
          </a:ln>
        </p:spPr>
        <p:txBody>
          <a:bodyPr wrap="none" lIns="0" tIns="0" rIns="0" bIns="0" anchor="ctr"/>
          <a:lstStyle/>
          <a:p>
            <a:pPr>
              <a:defRPr/>
            </a:pPr>
            <a:endParaRPr lang="en-US" sz="700" dirty="0">
              <a:solidFill>
                <a:srgbClr val="53565A"/>
              </a:solidFill>
            </a:endParaRPr>
          </a:p>
        </p:txBody>
      </p:sp>
      <p:sp>
        <p:nvSpPr>
          <p:cNvPr id="25" name="Line 79"/>
          <p:cNvSpPr>
            <a:spLocks noChangeShapeType="1"/>
          </p:cNvSpPr>
          <p:nvPr/>
        </p:nvSpPr>
        <p:spPr bwMode="auto">
          <a:xfrm>
            <a:off x="7960843" y="2889460"/>
            <a:ext cx="0" cy="144463"/>
          </a:xfrm>
          <a:prstGeom prst="line">
            <a:avLst/>
          </a:prstGeom>
          <a:noFill/>
          <a:ln w="9525">
            <a:solidFill>
              <a:schemeClr val="tx1"/>
            </a:solidFill>
            <a:round/>
            <a:headEnd/>
            <a:tailEnd/>
          </a:ln>
        </p:spPr>
        <p:txBody>
          <a:bodyPr wrap="none" lIns="0" tIns="0" rIns="0" bIns="0" anchor="ctr"/>
          <a:lstStyle/>
          <a:p>
            <a:pPr>
              <a:defRPr/>
            </a:pPr>
            <a:endParaRPr lang="en-US" sz="700" dirty="0">
              <a:solidFill>
                <a:srgbClr val="53565A"/>
              </a:solidFill>
            </a:endParaRPr>
          </a:p>
        </p:txBody>
      </p:sp>
      <p:sp>
        <p:nvSpPr>
          <p:cNvPr id="26" name="Line 85"/>
          <p:cNvSpPr>
            <a:spLocks noChangeShapeType="1"/>
          </p:cNvSpPr>
          <p:nvPr/>
        </p:nvSpPr>
        <p:spPr bwMode="auto">
          <a:xfrm>
            <a:off x="3730705" y="2889460"/>
            <a:ext cx="0" cy="144463"/>
          </a:xfrm>
          <a:prstGeom prst="line">
            <a:avLst/>
          </a:prstGeom>
          <a:noFill/>
          <a:ln w="9525">
            <a:solidFill>
              <a:schemeClr val="tx1"/>
            </a:solidFill>
            <a:round/>
            <a:headEnd/>
            <a:tailEnd/>
          </a:ln>
        </p:spPr>
        <p:txBody>
          <a:bodyPr wrap="none" lIns="0" tIns="0" rIns="0" bIns="0" anchor="ctr"/>
          <a:lstStyle/>
          <a:p>
            <a:pPr>
              <a:defRPr/>
            </a:pPr>
            <a:endParaRPr lang="en-US" sz="700" dirty="0">
              <a:solidFill>
                <a:srgbClr val="53565A"/>
              </a:solidFill>
            </a:endParaRPr>
          </a:p>
        </p:txBody>
      </p:sp>
      <p:sp>
        <p:nvSpPr>
          <p:cNvPr id="27" name="Text Box 86"/>
          <p:cNvSpPr txBox="1">
            <a:spLocks noChangeArrowheads="1"/>
          </p:cNvSpPr>
          <p:nvPr/>
        </p:nvSpPr>
        <p:spPr bwMode="auto">
          <a:xfrm>
            <a:off x="3761584" y="2760699"/>
            <a:ext cx="631618" cy="102336"/>
          </a:xfrm>
          <a:prstGeom prst="rect">
            <a:avLst/>
          </a:prstGeom>
          <a:noFill/>
          <a:ln w="12700" algn="ctr">
            <a:noFill/>
            <a:miter lim="800000"/>
            <a:headEnd/>
            <a:tailEnd/>
          </a:ln>
        </p:spPr>
        <p:txBody>
          <a:bodyPr lIns="0" tIns="0" rIns="0" bIns="0" anchor="b" anchorCtr="0">
            <a:spAutoFit/>
          </a:bodyPr>
          <a:lstStyle/>
          <a:p>
            <a:pPr algn="ctr">
              <a:lnSpc>
                <a:spcPct val="95000"/>
              </a:lnSpc>
            </a:pPr>
            <a:r>
              <a:rPr lang="en-US" sz="700" dirty="0" smtClean="0">
                <a:solidFill>
                  <a:srgbClr val="53565A"/>
                </a:solidFill>
                <a:ea typeface="ＭＳ Ｐゴシック" charset="-128"/>
              </a:rPr>
              <a:t>2010</a:t>
            </a:r>
            <a:endParaRPr lang="en-US" sz="700" dirty="0">
              <a:solidFill>
                <a:srgbClr val="53565A"/>
              </a:solidFill>
              <a:ea typeface="ＭＳ Ｐゴシック" charset="-128"/>
            </a:endParaRPr>
          </a:p>
        </p:txBody>
      </p:sp>
      <p:sp>
        <p:nvSpPr>
          <p:cNvPr id="28" name="Text Box 87"/>
          <p:cNvSpPr txBox="1">
            <a:spLocks noChangeArrowheads="1"/>
          </p:cNvSpPr>
          <p:nvPr/>
        </p:nvSpPr>
        <p:spPr bwMode="auto">
          <a:xfrm>
            <a:off x="4473331" y="2760699"/>
            <a:ext cx="631618" cy="102336"/>
          </a:xfrm>
          <a:prstGeom prst="rect">
            <a:avLst/>
          </a:prstGeom>
          <a:noFill/>
          <a:ln w="12700" algn="ctr">
            <a:noFill/>
            <a:miter lim="800000"/>
            <a:headEnd/>
            <a:tailEnd/>
          </a:ln>
        </p:spPr>
        <p:txBody>
          <a:bodyPr lIns="0" tIns="0" rIns="0" bIns="0" anchor="b" anchorCtr="0">
            <a:spAutoFit/>
          </a:bodyPr>
          <a:lstStyle/>
          <a:p>
            <a:pPr algn="ctr">
              <a:lnSpc>
                <a:spcPct val="95000"/>
              </a:lnSpc>
            </a:pPr>
            <a:r>
              <a:rPr lang="en-US" sz="700" dirty="0" smtClean="0">
                <a:solidFill>
                  <a:srgbClr val="53565A"/>
                </a:solidFill>
                <a:ea typeface="ＭＳ Ｐゴシック" charset="-128"/>
              </a:rPr>
              <a:t>2011</a:t>
            </a:r>
            <a:endParaRPr lang="en-US" sz="700" dirty="0">
              <a:solidFill>
                <a:srgbClr val="53565A"/>
              </a:solidFill>
              <a:ea typeface="ＭＳ Ｐゴシック" charset="-128"/>
            </a:endParaRPr>
          </a:p>
        </p:txBody>
      </p:sp>
      <p:sp>
        <p:nvSpPr>
          <p:cNvPr id="29" name="Text Box 88"/>
          <p:cNvSpPr txBox="1">
            <a:spLocks noChangeArrowheads="1"/>
          </p:cNvSpPr>
          <p:nvPr/>
        </p:nvSpPr>
        <p:spPr bwMode="auto">
          <a:xfrm>
            <a:off x="5178354" y="2760699"/>
            <a:ext cx="631618" cy="102336"/>
          </a:xfrm>
          <a:prstGeom prst="rect">
            <a:avLst/>
          </a:prstGeom>
          <a:noFill/>
          <a:ln w="12700" algn="ctr">
            <a:noFill/>
            <a:miter lim="800000"/>
            <a:headEnd/>
            <a:tailEnd/>
          </a:ln>
        </p:spPr>
        <p:txBody>
          <a:bodyPr lIns="0" tIns="0" rIns="0" bIns="0" anchor="b" anchorCtr="0">
            <a:spAutoFit/>
          </a:bodyPr>
          <a:lstStyle/>
          <a:p>
            <a:pPr algn="ctr">
              <a:lnSpc>
                <a:spcPct val="95000"/>
              </a:lnSpc>
            </a:pPr>
            <a:r>
              <a:rPr lang="en-US" sz="700" dirty="0" smtClean="0">
                <a:solidFill>
                  <a:srgbClr val="53565A"/>
                </a:solidFill>
                <a:ea typeface="ＭＳ Ｐゴシック" charset="-128"/>
              </a:rPr>
              <a:t>2012</a:t>
            </a:r>
            <a:endParaRPr lang="en-US" sz="700" dirty="0">
              <a:solidFill>
                <a:srgbClr val="53565A"/>
              </a:solidFill>
              <a:ea typeface="ＭＳ Ｐゴシック" charset="-128"/>
            </a:endParaRPr>
          </a:p>
        </p:txBody>
      </p:sp>
      <p:sp>
        <p:nvSpPr>
          <p:cNvPr id="30" name="Text Box 89"/>
          <p:cNvSpPr txBox="1">
            <a:spLocks noChangeArrowheads="1"/>
          </p:cNvSpPr>
          <p:nvPr/>
        </p:nvSpPr>
        <p:spPr bwMode="auto">
          <a:xfrm>
            <a:off x="5883377" y="2760699"/>
            <a:ext cx="631618" cy="102336"/>
          </a:xfrm>
          <a:prstGeom prst="rect">
            <a:avLst/>
          </a:prstGeom>
          <a:noFill/>
          <a:ln w="12700" algn="ctr">
            <a:noFill/>
            <a:miter lim="800000"/>
            <a:headEnd/>
            <a:tailEnd/>
          </a:ln>
        </p:spPr>
        <p:txBody>
          <a:bodyPr lIns="0" tIns="0" rIns="0" bIns="0" anchor="b" anchorCtr="0">
            <a:spAutoFit/>
          </a:bodyPr>
          <a:lstStyle/>
          <a:p>
            <a:pPr algn="ctr">
              <a:lnSpc>
                <a:spcPct val="95000"/>
              </a:lnSpc>
            </a:pPr>
            <a:r>
              <a:rPr lang="en-US" sz="700" dirty="0" smtClean="0">
                <a:solidFill>
                  <a:srgbClr val="53565A"/>
                </a:solidFill>
                <a:ea typeface="ＭＳ Ｐゴシック" charset="-128"/>
              </a:rPr>
              <a:t>2013</a:t>
            </a:r>
            <a:endParaRPr lang="en-US" sz="700" dirty="0">
              <a:solidFill>
                <a:srgbClr val="53565A"/>
              </a:solidFill>
              <a:ea typeface="ＭＳ Ｐゴシック" charset="-128"/>
            </a:endParaRPr>
          </a:p>
        </p:txBody>
      </p:sp>
      <p:sp>
        <p:nvSpPr>
          <p:cNvPr id="31" name="Text Box 90"/>
          <p:cNvSpPr txBox="1">
            <a:spLocks noChangeArrowheads="1"/>
          </p:cNvSpPr>
          <p:nvPr/>
        </p:nvSpPr>
        <p:spPr bwMode="auto">
          <a:xfrm>
            <a:off x="6588400" y="2760699"/>
            <a:ext cx="631618" cy="102336"/>
          </a:xfrm>
          <a:prstGeom prst="rect">
            <a:avLst/>
          </a:prstGeom>
          <a:noFill/>
          <a:ln w="12700" algn="ctr">
            <a:noFill/>
            <a:miter lim="800000"/>
            <a:headEnd/>
            <a:tailEnd/>
          </a:ln>
        </p:spPr>
        <p:txBody>
          <a:bodyPr lIns="0" tIns="0" rIns="0" bIns="0" anchor="b" anchorCtr="0">
            <a:spAutoFit/>
          </a:bodyPr>
          <a:lstStyle/>
          <a:p>
            <a:pPr algn="ctr">
              <a:lnSpc>
                <a:spcPct val="95000"/>
              </a:lnSpc>
            </a:pPr>
            <a:r>
              <a:rPr lang="en-US" sz="700" dirty="0" smtClean="0">
                <a:solidFill>
                  <a:srgbClr val="53565A"/>
                </a:solidFill>
                <a:ea typeface="ＭＳ Ｐゴシック" charset="-128"/>
              </a:rPr>
              <a:t>2014</a:t>
            </a:r>
          </a:p>
        </p:txBody>
      </p:sp>
      <p:sp>
        <p:nvSpPr>
          <p:cNvPr id="32" name="Text Box 91"/>
          <p:cNvSpPr txBox="1">
            <a:spLocks noChangeArrowheads="1"/>
          </p:cNvSpPr>
          <p:nvPr/>
        </p:nvSpPr>
        <p:spPr bwMode="auto">
          <a:xfrm>
            <a:off x="7293423" y="2760699"/>
            <a:ext cx="631618" cy="102336"/>
          </a:xfrm>
          <a:prstGeom prst="rect">
            <a:avLst/>
          </a:prstGeom>
          <a:noFill/>
          <a:ln w="12700" algn="ctr">
            <a:noFill/>
            <a:miter lim="800000"/>
            <a:headEnd/>
            <a:tailEnd/>
          </a:ln>
        </p:spPr>
        <p:txBody>
          <a:bodyPr lIns="0" tIns="0" rIns="0" bIns="0" anchor="b" anchorCtr="0">
            <a:spAutoFit/>
          </a:bodyPr>
          <a:lstStyle/>
          <a:p>
            <a:pPr algn="ctr">
              <a:lnSpc>
                <a:spcPct val="95000"/>
              </a:lnSpc>
            </a:pPr>
            <a:r>
              <a:rPr lang="en-US" sz="700" dirty="0" smtClean="0">
                <a:solidFill>
                  <a:srgbClr val="53565A"/>
                </a:solidFill>
                <a:ea typeface="ＭＳ Ｐゴシック" charset="-128"/>
              </a:rPr>
              <a:t>2015</a:t>
            </a:r>
            <a:endParaRPr lang="en-US" sz="700" dirty="0">
              <a:solidFill>
                <a:srgbClr val="53565A"/>
              </a:solidFill>
              <a:ea typeface="ＭＳ Ｐゴシック" charset="-128"/>
            </a:endParaRPr>
          </a:p>
        </p:txBody>
      </p:sp>
      <p:sp>
        <p:nvSpPr>
          <p:cNvPr id="33" name="Text Box 92"/>
          <p:cNvSpPr txBox="1">
            <a:spLocks noChangeArrowheads="1"/>
          </p:cNvSpPr>
          <p:nvPr/>
        </p:nvSpPr>
        <p:spPr bwMode="auto">
          <a:xfrm>
            <a:off x="7978274" y="2760699"/>
            <a:ext cx="631618" cy="102336"/>
          </a:xfrm>
          <a:prstGeom prst="rect">
            <a:avLst/>
          </a:prstGeom>
          <a:noFill/>
          <a:ln w="12700" algn="ctr">
            <a:noFill/>
            <a:miter lim="800000"/>
            <a:headEnd/>
            <a:tailEnd/>
          </a:ln>
        </p:spPr>
        <p:txBody>
          <a:bodyPr lIns="0" tIns="0" rIns="0" bIns="0" anchor="b" anchorCtr="0">
            <a:spAutoFit/>
          </a:bodyPr>
          <a:lstStyle/>
          <a:p>
            <a:pPr algn="ctr">
              <a:lnSpc>
                <a:spcPct val="95000"/>
              </a:lnSpc>
            </a:pPr>
            <a:r>
              <a:rPr lang="en-US" sz="700" dirty="0" smtClean="0">
                <a:solidFill>
                  <a:srgbClr val="53565A"/>
                </a:solidFill>
                <a:ea typeface="ＭＳ Ｐゴシック" charset="-128"/>
              </a:rPr>
              <a:t>2016</a:t>
            </a:r>
            <a:endParaRPr lang="en-US" sz="700" dirty="0">
              <a:solidFill>
                <a:srgbClr val="53565A"/>
              </a:solidFill>
              <a:ea typeface="ＭＳ Ｐゴシック" charset="-128"/>
            </a:endParaRPr>
          </a:p>
        </p:txBody>
      </p:sp>
      <p:sp>
        <p:nvSpPr>
          <p:cNvPr id="34" name="Rectangle 33"/>
          <p:cNvSpPr/>
          <p:nvPr/>
        </p:nvSpPr>
        <p:spPr bwMode="gray">
          <a:xfrm>
            <a:off x="3730705" y="3926424"/>
            <a:ext cx="4896000" cy="287054"/>
          </a:xfrm>
          <a:prstGeom prst="rect">
            <a:avLst/>
          </a:prstGeom>
          <a:solidFill>
            <a:schemeClr val="tx1">
              <a:lumMod val="65000"/>
              <a:lumOff val="3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800" b="1" dirty="0" smtClean="0">
                <a:solidFill>
                  <a:schemeClr val="bg1"/>
                </a:solidFill>
              </a:rPr>
              <a:t>Accredited activity of those learners</a:t>
            </a:r>
          </a:p>
        </p:txBody>
      </p:sp>
      <p:sp>
        <p:nvSpPr>
          <p:cNvPr id="35" name="Rectangle 34"/>
          <p:cNvSpPr/>
          <p:nvPr/>
        </p:nvSpPr>
        <p:spPr bwMode="gray">
          <a:xfrm>
            <a:off x="5845774" y="3571821"/>
            <a:ext cx="2780931" cy="296289"/>
          </a:xfrm>
          <a:prstGeom prst="rect">
            <a:avLst/>
          </a:prstGeom>
          <a:solidFill>
            <a:schemeClr val="bg1">
              <a:lumMod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800" b="1" dirty="0" smtClean="0">
                <a:solidFill>
                  <a:schemeClr val="bg1"/>
                </a:solidFill>
              </a:rPr>
              <a:t>Pre-accredited activity of those learners</a:t>
            </a:r>
          </a:p>
        </p:txBody>
      </p:sp>
      <p:sp>
        <p:nvSpPr>
          <p:cNvPr id="36" name="Rectangle 35"/>
          <p:cNvSpPr/>
          <p:nvPr/>
        </p:nvSpPr>
        <p:spPr bwMode="gray">
          <a:xfrm>
            <a:off x="5845774" y="3163427"/>
            <a:ext cx="2132500" cy="342000"/>
          </a:xfrm>
          <a:prstGeom prst="rect">
            <a:avLst/>
          </a:prstGeom>
          <a:solidFill>
            <a:schemeClr val="bg1"/>
          </a:solidFill>
          <a:ln w="19050" algn="ctr">
            <a:solidFill>
              <a:schemeClr val="bg1">
                <a:lumMod val="50000"/>
              </a:schemeClr>
            </a:solidFill>
            <a:prstDash val="dash"/>
            <a:miter lim="800000"/>
            <a:headEnd/>
            <a:tailEnd/>
          </a:ln>
        </p:spPr>
        <p:txBody>
          <a:bodyPr wrap="square" lIns="88900" tIns="88900" rIns="88900" bIns="88900" rtlCol="0" anchor="ctr"/>
          <a:lstStyle/>
          <a:p>
            <a:pPr algn="ctr">
              <a:lnSpc>
                <a:spcPct val="106000"/>
              </a:lnSpc>
              <a:buFont typeface="Wingdings 2" pitchFamily="18" charset="2"/>
              <a:buNone/>
            </a:pPr>
            <a:r>
              <a:rPr lang="en-AU" sz="800" b="1" dirty="0" smtClean="0"/>
              <a:t>Sample of pre-accredited learners</a:t>
            </a:r>
            <a:endParaRPr lang="en-AU" sz="600" i="1" dirty="0" smtClean="0"/>
          </a:p>
        </p:txBody>
      </p:sp>
      <p:sp>
        <p:nvSpPr>
          <p:cNvPr id="37" name="Content Placeholder 3"/>
          <p:cNvSpPr txBox="1">
            <a:spLocks/>
          </p:cNvSpPr>
          <p:nvPr/>
        </p:nvSpPr>
        <p:spPr>
          <a:xfrm>
            <a:off x="369725" y="2534350"/>
            <a:ext cx="3132000" cy="2678601"/>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171450" indent="-171450">
              <a:spcAft>
                <a:spcPts val="800"/>
              </a:spcAft>
              <a:buFont typeface="Arial" panose="020B0604020202020204" pitchFamily="34" charset="0"/>
              <a:buChar char="•"/>
            </a:pPr>
            <a:r>
              <a:rPr lang="en-AU" sz="900" dirty="0" smtClean="0"/>
              <a:t>The analysis identifies, using SVTS activity data, learners who first participated in pre-accredited training between 2013-15. It then examines their corresponding pre-accredited activity between 2013-16 and accredited activity between 2010-16. </a:t>
            </a:r>
            <a:endParaRPr lang="en-AU" sz="900" dirty="0"/>
          </a:p>
          <a:p>
            <a:pPr marL="171450" indent="-171450">
              <a:spcAft>
                <a:spcPts val="800"/>
              </a:spcAft>
              <a:buFont typeface="Arial" panose="020B0604020202020204" pitchFamily="34" charset="0"/>
              <a:buChar char="•"/>
            </a:pPr>
            <a:r>
              <a:rPr lang="en-AU" sz="900" dirty="0" smtClean="0"/>
              <a:t>The cohort identification (Chapter 1) focuses on point in time snapshot of 2016, whereas the results relating to outcomes, journeys and patterns (Chapters 2 and 3) follow individual learners over time and report results as average proportions of learners over a pooled sample from 2013-2015. </a:t>
            </a:r>
          </a:p>
        </p:txBody>
      </p:sp>
      <p:sp>
        <p:nvSpPr>
          <p:cNvPr id="41" name="Line 79"/>
          <p:cNvSpPr>
            <a:spLocks noChangeShapeType="1"/>
          </p:cNvSpPr>
          <p:nvPr/>
        </p:nvSpPr>
        <p:spPr bwMode="auto">
          <a:xfrm>
            <a:off x="8631372" y="2892728"/>
            <a:ext cx="0" cy="144463"/>
          </a:xfrm>
          <a:prstGeom prst="line">
            <a:avLst/>
          </a:prstGeom>
          <a:noFill/>
          <a:ln w="9525">
            <a:solidFill>
              <a:schemeClr val="tx1"/>
            </a:solidFill>
            <a:round/>
            <a:headEnd/>
            <a:tailEnd/>
          </a:ln>
        </p:spPr>
        <p:txBody>
          <a:bodyPr wrap="none" lIns="0" tIns="0" rIns="0" bIns="0" anchor="ctr"/>
          <a:lstStyle/>
          <a:p>
            <a:pPr>
              <a:defRPr/>
            </a:pPr>
            <a:endParaRPr lang="en-US" sz="700" dirty="0">
              <a:solidFill>
                <a:srgbClr val="53565A"/>
              </a:solidFill>
            </a:endParaRPr>
          </a:p>
        </p:txBody>
      </p:sp>
      <p:sp>
        <p:nvSpPr>
          <p:cNvPr id="42" name="TextBox 41"/>
          <p:cNvSpPr txBox="1"/>
          <p:nvPr/>
        </p:nvSpPr>
        <p:spPr>
          <a:xfrm>
            <a:off x="3686438" y="2587377"/>
            <a:ext cx="5025495" cy="138499"/>
          </a:xfrm>
          <a:prstGeom prst="rect">
            <a:avLst/>
          </a:prstGeom>
          <a:noFill/>
        </p:spPr>
        <p:txBody>
          <a:bodyPr wrap="square" lIns="0" tIns="0" rIns="0" bIns="0" rtlCol="0">
            <a:spAutoFit/>
          </a:bodyPr>
          <a:lstStyle/>
          <a:p>
            <a:pPr>
              <a:spcBef>
                <a:spcPts val="600"/>
              </a:spcBef>
              <a:buSzPct val="100000"/>
            </a:pPr>
            <a:r>
              <a:rPr lang="en-AU" sz="900" b="1" i="1" dirty="0" smtClean="0">
                <a:solidFill>
                  <a:schemeClr val="tx1">
                    <a:lumMod val="95000"/>
                    <a:lumOff val="5000"/>
                  </a:schemeClr>
                </a:solidFill>
              </a:rPr>
              <a:t>1: Activity </a:t>
            </a:r>
            <a:r>
              <a:rPr lang="en-AU" sz="900" b="1" i="1" dirty="0">
                <a:solidFill>
                  <a:schemeClr val="tx1">
                    <a:lumMod val="95000"/>
                    <a:lumOff val="5000"/>
                  </a:schemeClr>
                </a:solidFill>
              </a:rPr>
              <a:t>d</a:t>
            </a:r>
            <a:r>
              <a:rPr lang="en-AU" sz="900" b="1" i="1" dirty="0" smtClean="0">
                <a:solidFill>
                  <a:schemeClr val="tx1">
                    <a:lumMod val="95000"/>
                    <a:lumOff val="5000"/>
                  </a:schemeClr>
                </a:solidFill>
              </a:rPr>
              <a:t>ata sampling approach </a:t>
            </a:r>
          </a:p>
        </p:txBody>
      </p:sp>
    </p:spTree>
    <p:extLst>
      <p:ext uri="{BB962C8B-B14F-4D97-AF65-F5344CB8AC3E}">
        <p14:creationId xmlns:p14="http://schemas.microsoft.com/office/powerpoint/2010/main" val="235648623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S</a:t>
            </a:r>
            <a:r>
              <a:rPr lang="en-AU" baseline="0" dirty="0" smtClean="0"/>
              <a:t>ector snapshot in 2016</a:t>
            </a:r>
            <a:endParaRPr lang="en-AU" dirty="0"/>
          </a:p>
        </p:txBody>
      </p:sp>
      <p:grpSp>
        <p:nvGrpSpPr>
          <p:cNvPr id="9" name="Group 675"/>
          <p:cNvGrpSpPr>
            <a:grpSpLocks noChangeAspect="1"/>
          </p:cNvGrpSpPr>
          <p:nvPr/>
        </p:nvGrpSpPr>
        <p:grpSpPr bwMode="auto">
          <a:xfrm>
            <a:off x="376239" y="3360985"/>
            <a:ext cx="495938" cy="495938"/>
            <a:chOff x="6583" y="2681"/>
            <a:chExt cx="340" cy="340"/>
          </a:xfrm>
          <a:solidFill>
            <a:srgbClr val="046A38"/>
          </a:solidFill>
        </p:grpSpPr>
        <p:sp>
          <p:nvSpPr>
            <p:cNvPr id="10" name="Freeform 676"/>
            <p:cNvSpPr>
              <a:spLocks noEditPoints="1"/>
            </p:cNvSpPr>
            <p:nvPr/>
          </p:nvSpPr>
          <p:spPr bwMode="auto">
            <a:xfrm>
              <a:off x="6583" y="2681"/>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77"/>
            <p:cNvSpPr>
              <a:spLocks noEditPoints="1"/>
            </p:cNvSpPr>
            <p:nvPr/>
          </p:nvSpPr>
          <p:spPr bwMode="auto">
            <a:xfrm>
              <a:off x="6672" y="2741"/>
              <a:ext cx="162" cy="224"/>
            </a:xfrm>
            <a:custGeom>
              <a:avLst/>
              <a:gdLst>
                <a:gd name="T0" fmla="*/ 233 w 244"/>
                <a:gd name="T1" fmla="*/ 122 h 336"/>
                <a:gd name="T2" fmla="*/ 241 w 244"/>
                <a:gd name="T3" fmla="*/ 90 h 336"/>
                <a:gd name="T4" fmla="*/ 218 w 244"/>
                <a:gd name="T5" fmla="*/ 67 h 336"/>
                <a:gd name="T6" fmla="*/ 209 w 244"/>
                <a:gd name="T7" fmla="*/ 35 h 336"/>
                <a:gd name="T8" fmla="*/ 177 w 244"/>
                <a:gd name="T9" fmla="*/ 26 h 336"/>
                <a:gd name="T10" fmla="*/ 154 w 244"/>
                <a:gd name="T11" fmla="*/ 2 h 336"/>
                <a:gd name="T12" fmla="*/ 122 w 244"/>
                <a:gd name="T13" fmla="*/ 11 h 336"/>
                <a:gd name="T14" fmla="*/ 90 w 244"/>
                <a:gd name="T15" fmla="*/ 2 h 336"/>
                <a:gd name="T16" fmla="*/ 66 w 244"/>
                <a:gd name="T17" fmla="*/ 26 h 336"/>
                <a:gd name="T18" fmla="*/ 34 w 244"/>
                <a:gd name="T19" fmla="*/ 35 h 336"/>
                <a:gd name="T20" fmla="*/ 26 w 244"/>
                <a:gd name="T21" fmla="*/ 67 h 336"/>
                <a:gd name="T22" fmla="*/ 2 w 244"/>
                <a:gd name="T23" fmla="*/ 90 h 336"/>
                <a:gd name="T24" fmla="*/ 11 w 244"/>
                <a:gd name="T25" fmla="*/ 122 h 336"/>
                <a:gd name="T26" fmla="*/ 2 w 244"/>
                <a:gd name="T27" fmla="*/ 154 h 336"/>
                <a:gd name="T28" fmla="*/ 26 w 244"/>
                <a:gd name="T29" fmla="*/ 177 h 336"/>
                <a:gd name="T30" fmla="*/ 34 w 244"/>
                <a:gd name="T31" fmla="*/ 209 h 336"/>
                <a:gd name="T32" fmla="*/ 58 w 244"/>
                <a:gd name="T33" fmla="*/ 217 h 336"/>
                <a:gd name="T34" fmla="*/ 63 w 244"/>
                <a:gd name="T35" fmla="*/ 334 h 336"/>
                <a:gd name="T36" fmla="*/ 122 w 244"/>
                <a:gd name="T37" fmla="*/ 305 h 336"/>
                <a:gd name="T38" fmla="*/ 175 w 244"/>
                <a:gd name="T39" fmla="*/ 335 h 336"/>
                <a:gd name="T40" fmla="*/ 186 w 244"/>
                <a:gd name="T41" fmla="*/ 325 h 336"/>
                <a:gd name="T42" fmla="*/ 186 w 244"/>
                <a:gd name="T43" fmla="*/ 217 h 336"/>
                <a:gd name="T44" fmla="*/ 217 w 244"/>
                <a:gd name="T45" fmla="*/ 187 h 336"/>
                <a:gd name="T46" fmla="*/ 225 w 244"/>
                <a:gd name="T47" fmla="*/ 172 h 336"/>
                <a:gd name="T48" fmla="*/ 236 w 244"/>
                <a:gd name="T49" fmla="*/ 131 h 336"/>
                <a:gd name="T50" fmla="*/ 116 w 244"/>
                <a:gd name="T51" fmla="*/ 284 h 336"/>
                <a:gd name="T52" fmla="*/ 79 w 244"/>
                <a:gd name="T53" fmla="*/ 235 h 336"/>
                <a:gd name="T54" fmla="*/ 95 w 244"/>
                <a:gd name="T55" fmla="*/ 242 h 336"/>
                <a:gd name="T56" fmla="*/ 122 w 244"/>
                <a:gd name="T57" fmla="*/ 233 h 336"/>
                <a:gd name="T58" fmla="*/ 154 w 244"/>
                <a:gd name="T59" fmla="*/ 242 h 336"/>
                <a:gd name="T60" fmla="*/ 164 w 244"/>
                <a:gd name="T61" fmla="*/ 306 h 336"/>
                <a:gd name="T62" fmla="*/ 213 w 244"/>
                <a:gd name="T63" fmla="*/ 154 h 336"/>
                <a:gd name="T64" fmla="*/ 195 w 244"/>
                <a:gd name="T65" fmla="*/ 185 h 336"/>
                <a:gd name="T66" fmla="*/ 185 w 244"/>
                <a:gd name="T67" fmla="*/ 195 h 336"/>
                <a:gd name="T68" fmla="*/ 154 w 244"/>
                <a:gd name="T69" fmla="*/ 212 h 336"/>
                <a:gd name="T70" fmla="*/ 148 w 244"/>
                <a:gd name="T71" fmla="*/ 218 h 336"/>
                <a:gd name="T72" fmla="*/ 122 w 244"/>
                <a:gd name="T73" fmla="*/ 212 h 336"/>
                <a:gd name="T74" fmla="*/ 95 w 244"/>
                <a:gd name="T75" fmla="*/ 221 h 336"/>
                <a:gd name="T76" fmla="*/ 77 w 244"/>
                <a:gd name="T77" fmla="*/ 200 h 336"/>
                <a:gd name="T78" fmla="*/ 49 w 244"/>
                <a:gd name="T79" fmla="*/ 195 h 336"/>
                <a:gd name="T80" fmla="*/ 44 w 244"/>
                <a:gd name="T81" fmla="*/ 167 h 336"/>
                <a:gd name="T82" fmla="*/ 23 w 244"/>
                <a:gd name="T83" fmla="*/ 149 h 336"/>
                <a:gd name="T84" fmla="*/ 32 w 244"/>
                <a:gd name="T85" fmla="*/ 122 h 336"/>
                <a:gd name="T86" fmla="*/ 23 w 244"/>
                <a:gd name="T87" fmla="*/ 96 h 336"/>
                <a:gd name="T88" fmla="*/ 44 w 244"/>
                <a:gd name="T89" fmla="*/ 77 h 336"/>
                <a:gd name="T90" fmla="*/ 49 w 244"/>
                <a:gd name="T91" fmla="*/ 50 h 336"/>
                <a:gd name="T92" fmla="*/ 77 w 244"/>
                <a:gd name="T93" fmla="*/ 45 h 336"/>
                <a:gd name="T94" fmla="*/ 95 w 244"/>
                <a:gd name="T95" fmla="*/ 26 h 336"/>
                <a:gd name="T96" fmla="*/ 103 w 244"/>
                <a:gd name="T97" fmla="*/ 28 h 336"/>
                <a:gd name="T98" fmla="*/ 140 w 244"/>
                <a:gd name="T99" fmla="*/ 27 h 336"/>
                <a:gd name="T100" fmla="*/ 154 w 244"/>
                <a:gd name="T101" fmla="*/ 30 h 336"/>
                <a:gd name="T102" fmla="*/ 185 w 244"/>
                <a:gd name="T103" fmla="*/ 48 h 336"/>
                <a:gd name="T104" fmla="*/ 195 w 244"/>
                <a:gd name="T105" fmla="*/ 59 h 336"/>
                <a:gd name="T106" fmla="*/ 213 w 244"/>
                <a:gd name="T107" fmla="*/ 90 h 336"/>
                <a:gd name="T108" fmla="*/ 217 w 244"/>
                <a:gd name="T109" fmla="*/ 104 h 336"/>
                <a:gd name="T110" fmla="*/ 217 w 244"/>
                <a:gd name="T111" fmla="*/ 140 h 336"/>
                <a:gd name="T112" fmla="*/ 213 w 244"/>
                <a:gd name="T113" fmla="*/ 15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4" h="336">
                  <a:moveTo>
                    <a:pt x="236" y="131"/>
                  </a:moveTo>
                  <a:cubicBezTo>
                    <a:pt x="235" y="128"/>
                    <a:pt x="233" y="124"/>
                    <a:pt x="233" y="122"/>
                  </a:cubicBezTo>
                  <a:cubicBezTo>
                    <a:pt x="233" y="120"/>
                    <a:pt x="235" y="116"/>
                    <a:pt x="236" y="113"/>
                  </a:cubicBezTo>
                  <a:cubicBezTo>
                    <a:pt x="239" y="107"/>
                    <a:pt x="244" y="99"/>
                    <a:pt x="241" y="90"/>
                  </a:cubicBezTo>
                  <a:cubicBezTo>
                    <a:pt x="239" y="81"/>
                    <a:pt x="231" y="76"/>
                    <a:pt x="225" y="72"/>
                  </a:cubicBezTo>
                  <a:cubicBezTo>
                    <a:pt x="222" y="70"/>
                    <a:pt x="219" y="68"/>
                    <a:pt x="218" y="67"/>
                  </a:cubicBezTo>
                  <a:cubicBezTo>
                    <a:pt x="217" y="65"/>
                    <a:pt x="217" y="61"/>
                    <a:pt x="217" y="57"/>
                  </a:cubicBezTo>
                  <a:cubicBezTo>
                    <a:pt x="216" y="50"/>
                    <a:pt x="216" y="41"/>
                    <a:pt x="209" y="35"/>
                  </a:cubicBezTo>
                  <a:cubicBezTo>
                    <a:pt x="203" y="28"/>
                    <a:pt x="194" y="28"/>
                    <a:pt x="186" y="27"/>
                  </a:cubicBezTo>
                  <a:cubicBezTo>
                    <a:pt x="183" y="27"/>
                    <a:pt x="179" y="27"/>
                    <a:pt x="177" y="26"/>
                  </a:cubicBezTo>
                  <a:cubicBezTo>
                    <a:pt x="176" y="25"/>
                    <a:pt x="173" y="21"/>
                    <a:pt x="172" y="19"/>
                  </a:cubicBezTo>
                  <a:cubicBezTo>
                    <a:pt x="168" y="13"/>
                    <a:pt x="163" y="5"/>
                    <a:pt x="154" y="2"/>
                  </a:cubicBezTo>
                  <a:cubicBezTo>
                    <a:pt x="145" y="0"/>
                    <a:pt x="137" y="4"/>
                    <a:pt x="130" y="8"/>
                  </a:cubicBezTo>
                  <a:cubicBezTo>
                    <a:pt x="128" y="9"/>
                    <a:pt x="123" y="11"/>
                    <a:pt x="122" y="11"/>
                  </a:cubicBezTo>
                  <a:cubicBezTo>
                    <a:pt x="120" y="11"/>
                    <a:pt x="116" y="9"/>
                    <a:pt x="113" y="8"/>
                  </a:cubicBezTo>
                  <a:cubicBezTo>
                    <a:pt x="106" y="4"/>
                    <a:pt x="98" y="0"/>
                    <a:pt x="90" y="2"/>
                  </a:cubicBezTo>
                  <a:cubicBezTo>
                    <a:pt x="81" y="5"/>
                    <a:pt x="76" y="13"/>
                    <a:pt x="72" y="19"/>
                  </a:cubicBezTo>
                  <a:cubicBezTo>
                    <a:pt x="70" y="21"/>
                    <a:pt x="68" y="25"/>
                    <a:pt x="66" y="26"/>
                  </a:cubicBezTo>
                  <a:cubicBezTo>
                    <a:pt x="65" y="27"/>
                    <a:pt x="60" y="27"/>
                    <a:pt x="57" y="27"/>
                  </a:cubicBezTo>
                  <a:cubicBezTo>
                    <a:pt x="50" y="28"/>
                    <a:pt x="41" y="28"/>
                    <a:pt x="34" y="35"/>
                  </a:cubicBezTo>
                  <a:cubicBezTo>
                    <a:pt x="28" y="41"/>
                    <a:pt x="27" y="50"/>
                    <a:pt x="27" y="57"/>
                  </a:cubicBezTo>
                  <a:cubicBezTo>
                    <a:pt x="27" y="61"/>
                    <a:pt x="26" y="65"/>
                    <a:pt x="26" y="67"/>
                  </a:cubicBezTo>
                  <a:cubicBezTo>
                    <a:pt x="25" y="68"/>
                    <a:pt x="21" y="70"/>
                    <a:pt x="18" y="72"/>
                  </a:cubicBezTo>
                  <a:cubicBezTo>
                    <a:pt x="12" y="76"/>
                    <a:pt x="5" y="81"/>
                    <a:pt x="2" y="90"/>
                  </a:cubicBezTo>
                  <a:cubicBezTo>
                    <a:pt x="0" y="99"/>
                    <a:pt x="4" y="107"/>
                    <a:pt x="7" y="113"/>
                  </a:cubicBezTo>
                  <a:cubicBezTo>
                    <a:pt x="9" y="116"/>
                    <a:pt x="11" y="120"/>
                    <a:pt x="11" y="122"/>
                  </a:cubicBezTo>
                  <a:cubicBezTo>
                    <a:pt x="11" y="124"/>
                    <a:pt x="9" y="128"/>
                    <a:pt x="7" y="131"/>
                  </a:cubicBezTo>
                  <a:cubicBezTo>
                    <a:pt x="4" y="137"/>
                    <a:pt x="0" y="145"/>
                    <a:pt x="2" y="154"/>
                  </a:cubicBezTo>
                  <a:cubicBezTo>
                    <a:pt x="5" y="163"/>
                    <a:pt x="12" y="168"/>
                    <a:pt x="18" y="172"/>
                  </a:cubicBezTo>
                  <a:cubicBezTo>
                    <a:pt x="21" y="174"/>
                    <a:pt x="25" y="176"/>
                    <a:pt x="26" y="177"/>
                  </a:cubicBezTo>
                  <a:cubicBezTo>
                    <a:pt x="26" y="179"/>
                    <a:pt x="27" y="183"/>
                    <a:pt x="27" y="187"/>
                  </a:cubicBezTo>
                  <a:cubicBezTo>
                    <a:pt x="27" y="194"/>
                    <a:pt x="28" y="203"/>
                    <a:pt x="34" y="209"/>
                  </a:cubicBezTo>
                  <a:cubicBezTo>
                    <a:pt x="41" y="216"/>
                    <a:pt x="50" y="216"/>
                    <a:pt x="57" y="217"/>
                  </a:cubicBezTo>
                  <a:cubicBezTo>
                    <a:pt x="57" y="217"/>
                    <a:pt x="57" y="217"/>
                    <a:pt x="58" y="217"/>
                  </a:cubicBezTo>
                  <a:cubicBezTo>
                    <a:pt x="58" y="325"/>
                    <a:pt x="58" y="325"/>
                    <a:pt x="58" y="325"/>
                  </a:cubicBezTo>
                  <a:cubicBezTo>
                    <a:pt x="58" y="329"/>
                    <a:pt x="60" y="332"/>
                    <a:pt x="63" y="334"/>
                  </a:cubicBezTo>
                  <a:cubicBezTo>
                    <a:pt x="66" y="336"/>
                    <a:pt x="71" y="336"/>
                    <a:pt x="74" y="334"/>
                  </a:cubicBezTo>
                  <a:cubicBezTo>
                    <a:pt x="122" y="305"/>
                    <a:pt x="122" y="305"/>
                    <a:pt x="122" y="305"/>
                  </a:cubicBezTo>
                  <a:cubicBezTo>
                    <a:pt x="170" y="334"/>
                    <a:pt x="170" y="334"/>
                    <a:pt x="170" y="334"/>
                  </a:cubicBezTo>
                  <a:cubicBezTo>
                    <a:pt x="171" y="335"/>
                    <a:pt x="173" y="335"/>
                    <a:pt x="175" y="335"/>
                  </a:cubicBezTo>
                  <a:cubicBezTo>
                    <a:pt x="177" y="335"/>
                    <a:pt x="179" y="335"/>
                    <a:pt x="180" y="334"/>
                  </a:cubicBezTo>
                  <a:cubicBezTo>
                    <a:pt x="184" y="332"/>
                    <a:pt x="186" y="329"/>
                    <a:pt x="186" y="325"/>
                  </a:cubicBezTo>
                  <a:cubicBezTo>
                    <a:pt x="186" y="217"/>
                    <a:pt x="186" y="217"/>
                    <a:pt x="186" y="217"/>
                  </a:cubicBezTo>
                  <a:cubicBezTo>
                    <a:pt x="186" y="217"/>
                    <a:pt x="186" y="217"/>
                    <a:pt x="186" y="217"/>
                  </a:cubicBezTo>
                  <a:cubicBezTo>
                    <a:pt x="194" y="216"/>
                    <a:pt x="203" y="216"/>
                    <a:pt x="209" y="209"/>
                  </a:cubicBezTo>
                  <a:cubicBezTo>
                    <a:pt x="216" y="203"/>
                    <a:pt x="216" y="194"/>
                    <a:pt x="217" y="187"/>
                  </a:cubicBezTo>
                  <a:cubicBezTo>
                    <a:pt x="217" y="183"/>
                    <a:pt x="217" y="179"/>
                    <a:pt x="218" y="177"/>
                  </a:cubicBezTo>
                  <a:cubicBezTo>
                    <a:pt x="219" y="176"/>
                    <a:pt x="222" y="174"/>
                    <a:pt x="225" y="172"/>
                  </a:cubicBezTo>
                  <a:cubicBezTo>
                    <a:pt x="231" y="168"/>
                    <a:pt x="239" y="163"/>
                    <a:pt x="241" y="154"/>
                  </a:cubicBezTo>
                  <a:cubicBezTo>
                    <a:pt x="244" y="145"/>
                    <a:pt x="239" y="137"/>
                    <a:pt x="236" y="131"/>
                  </a:cubicBezTo>
                  <a:close/>
                  <a:moveTo>
                    <a:pt x="127" y="284"/>
                  </a:moveTo>
                  <a:cubicBezTo>
                    <a:pt x="124" y="282"/>
                    <a:pt x="120" y="282"/>
                    <a:pt x="116" y="284"/>
                  </a:cubicBezTo>
                  <a:cubicBezTo>
                    <a:pt x="79" y="306"/>
                    <a:pt x="79" y="306"/>
                    <a:pt x="79" y="306"/>
                  </a:cubicBezTo>
                  <a:cubicBezTo>
                    <a:pt x="79" y="235"/>
                    <a:pt x="79" y="235"/>
                    <a:pt x="79" y="235"/>
                  </a:cubicBezTo>
                  <a:cubicBezTo>
                    <a:pt x="82" y="238"/>
                    <a:pt x="85" y="240"/>
                    <a:pt x="90" y="242"/>
                  </a:cubicBezTo>
                  <a:cubicBezTo>
                    <a:pt x="91" y="242"/>
                    <a:pt x="93" y="242"/>
                    <a:pt x="95" y="242"/>
                  </a:cubicBezTo>
                  <a:cubicBezTo>
                    <a:pt x="102" y="242"/>
                    <a:pt x="108" y="239"/>
                    <a:pt x="113" y="236"/>
                  </a:cubicBezTo>
                  <a:cubicBezTo>
                    <a:pt x="116" y="235"/>
                    <a:pt x="120" y="233"/>
                    <a:pt x="122" y="233"/>
                  </a:cubicBezTo>
                  <a:cubicBezTo>
                    <a:pt x="123" y="233"/>
                    <a:pt x="128" y="235"/>
                    <a:pt x="130" y="236"/>
                  </a:cubicBezTo>
                  <a:cubicBezTo>
                    <a:pt x="137" y="240"/>
                    <a:pt x="145" y="244"/>
                    <a:pt x="154" y="242"/>
                  </a:cubicBezTo>
                  <a:cubicBezTo>
                    <a:pt x="158" y="240"/>
                    <a:pt x="161" y="238"/>
                    <a:pt x="164" y="235"/>
                  </a:cubicBezTo>
                  <a:cubicBezTo>
                    <a:pt x="164" y="306"/>
                    <a:pt x="164" y="306"/>
                    <a:pt x="164" y="306"/>
                  </a:cubicBezTo>
                  <a:lnTo>
                    <a:pt x="127" y="284"/>
                  </a:lnTo>
                  <a:close/>
                  <a:moveTo>
                    <a:pt x="213" y="154"/>
                  </a:moveTo>
                  <a:cubicBezTo>
                    <a:pt x="208" y="157"/>
                    <a:pt x="203" y="161"/>
                    <a:pt x="199" y="167"/>
                  </a:cubicBezTo>
                  <a:cubicBezTo>
                    <a:pt x="196" y="173"/>
                    <a:pt x="196" y="179"/>
                    <a:pt x="195" y="185"/>
                  </a:cubicBezTo>
                  <a:cubicBezTo>
                    <a:pt x="195" y="188"/>
                    <a:pt x="195" y="193"/>
                    <a:pt x="194" y="194"/>
                  </a:cubicBezTo>
                  <a:cubicBezTo>
                    <a:pt x="193" y="195"/>
                    <a:pt x="188" y="195"/>
                    <a:pt x="185" y="195"/>
                  </a:cubicBezTo>
                  <a:cubicBezTo>
                    <a:pt x="179" y="195"/>
                    <a:pt x="172" y="195"/>
                    <a:pt x="166" y="199"/>
                  </a:cubicBezTo>
                  <a:cubicBezTo>
                    <a:pt x="161" y="202"/>
                    <a:pt x="157" y="207"/>
                    <a:pt x="154" y="212"/>
                  </a:cubicBezTo>
                  <a:cubicBezTo>
                    <a:pt x="152" y="215"/>
                    <a:pt x="149" y="218"/>
                    <a:pt x="148" y="218"/>
                  </a:cubicBezTo>
                  <a:cubicBezTo>
                    <a:pt x="148" y="218"/>
                    <a:pt x="148" y="218"/>
                    <a:pt x="148" y="218"/>
                  </a:cubicBezTo>
                  <a:cubicBezTo>
                    <a:pt x="147" y="218"/>
                    <a:pt x="143" y="217"/>
                    <a:pt x="140" y="216"/>
                  </a:cubicBezTo>
                  <a:cubicBezTo>
                    <a:pt x="135" y="213"/>
                    <a:pt x="129" y="212"/>
                    <a:pt x="122" y="212"/>
                  </a:cubicBezTo>
                  <a:cubicBezTo>
                    <a:pt x="115" y="212"/>
                    <a:pt x="109" y="215"/>
                    <a:pt x="103" y="217"/>
                  </a:cubicBezTo>
                  <a:cubicBezTo>
                    <a:pt x="101" y="219"/>
                    <a:pt x="96" y="221"/>
                    <a:pt x="95" y="221"/>
                  </a:cubicBezTo>
                  <a:cubicBezTo>
                    <a:pt x="94" y="220"/>
                    <a:pt x="91" y="216"/>
                    <a:pt x="90" y="214"/>
                  </a:cubicBezTo>
                  <a:cubicBezTo>
                    <a:pt x="86" y="209"/>
                    <a:pt x="83" y="203"/>
                    <a:pt x="77" y="200"/>
                  </a:cubicBezTo>
                  <a:cubicBezTo>
                    <a:pt x="71" y="196"/>
                    <a:pt x="64" y="196"/>
                    <a:pt x="58" y="196"/>
                  </a:cubicBezTo>
                  <a:cubicBezTo>
                    <a:pt x="55" y="195"/>
                    <a:pt x="50" y="195"/>
                    <a:pt x="49" y="195"/>
                  </a:cubicBezTo>
                  <a:cubicBezTo>
                    <a:pt x="49" y="193"/>
                    <a:pt x="48" y="188"/>
                    <a:pt x="48" y="185"/>
                  </a:cubicBezTo>
                  <a:cubicBezTo>
                    <a:pt x="48" y="179"/>
                    <a:pt x="47" y="173"/>
                    <a:pt x="44" y="167"/>
                  </a:cubicBezTo>
                  <a:cubicBezTo>
                    <a:pt x="41" y="161"/>
                    <a:pt x="35" y="157"/>
                    <a:pt x="30" y="154"/>
                  </a:cubicBezTo>
                  <a:cubicBezTo>
                    <a:pt x="28" y="152"/>
                    <a:pt x="23" y="150"/>
                    <a:pt x="23" y="149"/>
                  </a:cubicBezTo>
                  <a:cubicBezTo>
                    <a:pt x="23" y="147"/>
                    <a:pt x="25" y="143"/>
                    <a:pt x="26" y="140"/>
                  </a:cubicBezTo>
                  <a:cubicBezTo>
                    <a:pt x="29" y="135"/>
                    <a:pt x="32" y="129"/>
                    <a:pt x="32" y="122"/>
                  </a:cubicBezTo>
                  <a:cubicBezTo>
                    <a:pt x="32" y="115"/>
                    <a:pt x="29" y="109"/>
                    <a:pt x="26" y="104"/>
                  </a:cubicBezTo>
                  <a:cubicBezTo>
                    <a:pt x="25" y="101"/>
                    <a:pt x="23" y="97"/>
                    <a:pt x="23" y="96"/>
                  </a:cubicBezTo>
                  <a:cubicBezTo>
                    <a:pt x="23" y="94"/>
                    <a:pt x="28" y="92"/>
                    <a:pt x="30" y="90"/>
                  </a:cubicBezTo>
                  <a:cubicBezTo>
                    <a:pt x="35" y="87"/>
                    <a:pt x="41" y="83"/>
                    <a:pt x="44" y="77"/>
                  </a:cubicBezTo>
                  <a:cubicBezTo>
                    <a:pt x="47" y="71"/>
                    <a:pt x="48" y="65"/>
                    <a:pt x="48" y="59"/>
                  </a:cubicBezTo>
                  <a:cubicBezTo>
                    <a:pt x="48" y="56"/>
                    <a:pt x="49" y="51"/>
                    <a:pt x="49" y="50"/>
                  </a:cubicBezTo>
                  <a:cubicBezTo>
                    <a:pt x="50" y="49"/>
                    <a:pt x="55" y="49"/>
                    <a:pt x="58" y="49"/>
                  </a:cubicBezTo>
                  <a:cubicBezTo>
                    <a:pt x="64" y="49"/>
                    <a:pt x="71" y="49"/>
                    <a:pt x="77" y="45"/>
                  </a:cubicBezTo>
                  <a:cubicBezTo>
                    <a:pt x="83" y="42"/>
                    <a:pt x="86" y="37"/>
                    <a:pt x="90" y="32"/>
                  </a:cubicBezTo>
                  <a:cubicBezTo>
                    <a:pt x="91" y="29"/>
                    <a:pt x="94" y="26"/>
                    <a:pt x="95" y="26"/>
                  </a:cubicBezTo>
                  <a:cubicBezTo>
                    <a:pt x="95" y="26"/>
                    <a:pt x="95" y="26"/>
                    <a:pt x="95" y="26"/>
                  </a:cubicBezTo>
                  <a:cubicBezTo>
                    <a:pt x="96" y="26"/>
                    <a:pt x="101" y="27"/>
                    <a:pt x="103" y="28"/>
                  </a:cubicBezTo>
                  <a:cubicBezTo>
                    <a:pt x="109" y="31"/>
                    <a:pt x="115" y="32"/>
                    <a:pt x="122" y="32"/>
                  </a:cubicBezTo>
                  <a:cubicBezTo>
                    <a:pt x="129" y="32"/>
                    <a:pt x="135" y="29"/>
                    <a:pt x="140" y="27"/>
                  </a:cubicBezTo>
                  <a:cubicBezTo>
                    <a:pt x="143" y="25"/>
                    <a:pt x="147" y="23"/>
                    <a:pt x="148" y="23"/>
                  </a:cubicBezTo>
                  <a:cubicBezTo>
                    <a:pt x="149" y="24"/>
                    <a:pt x="152" y="28"/>
                    <a:pt x="154" y="30"/>
                  </a:cubicBezTo>
                  <a:cubicBezTo>
                    <a:pt x="157" y="35"/>
                    <a:pt x="161" y="41"/>
                    <a:pt x="166" y="44"/>
                  </a:cubicBezTo>
                  <a:cubicBezTo>
                    <a:pt x="172" y="48"/>
                    <a:pt x="179" y="48"/>
                    <a:pt x="185" y="48"/>
                  </a:cubicBezTo>
                  <a:cubicBezTo>
                    <a:pt x="188" y="49"/>
                    <a:pt x="193" y="49"/>
                    <a:pt x="194" y="49"/>
                  </a:cubicBezTo>
                  <a:cubicBezTo>
                    <a:pt x="195" y="51"/>
                    <a:pt x="195" y="56"/>
                    <a:pt x="195" y="59"/>
                  </a:cubicBezTo>
                  <a:cubicBezTo>
                    <a:pt x="196" y="65"/>
                    <a:pt x="196" y="71"/>
                    <a:pt x="199" y="77"/>
                  </a:cubicBezTo>
                  <a:cubicBezTo>
                    <a:pt x="203" y="83"/>
                    <a:pt x="208" y="87"/>
                    <a:pt x="213" y="90"/>
                  </a:cubicBezTo>
                  <a:cubicBezTo>
                    <a:pt x="216" y="92"/>
                    <a:pt x="220" y="94"/>
                    <a:pt x="221" y="95"/>
                  </a:cubicBezTo>
                  <a:cubicBezTo>
                    <a:pt x="221" y="97"/>
                    <a:pt x="218" y="101"/>
                    <a:pt x="217" y="104"/>
                  </a:cubicBezTo>
                  <a:cubicBezTo>
                    <a:pt x="214" y="109"/>
                    <a:pt x="211" y="115"/>
                    <a:pt x="211" y="122"/>
                  </a:cubicBezTo>
                  <a:cubicBezTo>
                    <a:pt x="211" y="129"/>
                    <a:pt x="214" y="135"/>
                    <a:pt x="217" y="140"/>
                  </a:cubicBezTo>
                  <a:cubicBezTo>
                    <a:pt x="218" y="143"/>
                    <a:pt x="221" y="147"/>
                    <a:pt x="221" y="148"/>
                  </a:cubicBezTo>
                  <a:cubicBezTo>
                    <a:pt x="220" y="150"/>
                    <a:pt x="216" y="152"/>
                    <a:pt x="213" y="1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78"/>
            <p:cNvSpPr>
              <a:spLocks noEditPoints="1"/>
            </p:cNvSpPr>
            <p:nvPr/>
          </p:nvSpPr>
          <p:spPr bwMode="auto">
            <a:xfrm>
              <a:off x="6717" y="2787"/>
              <a:ext cx="71" cy="71"/>
            </a:xfrm>
            <a:custGeom>
              <a:avLst/>
              <a:gdLst>
                <a:gd name="T0" fmla="*/ 54 w 107"/>
                <a:gd name="T1" fmla="*/ 0 h 106"/>
                <a:gd name="T2" fmla="*/ 0 w 107"/>
                <a:gd name="T3" fmla="*/ 53 h 106"/>
                <a:gd name="T4" fmla="*/ 54 w 107"/>
                <a:gd name="T5" fmla="*/ 106 h 106"/>
                <a:gd name="T6" fmla="*/ 107 w 107"/>
                <a:gd name="T7" fmla="*/ 53 h 106"/>
                <a:gd name="T8" fmla="*/ 54 w 107"/>
                <a:gd name="T9" fmla="*/ 0 h 106"/>
                <a:gd name="T10" fmla="*/ 54 w 107"/>
                <a:gd name="T11" fmla="*/ 85 h 106"/>
                <a:gd name="T12" fmla="*/ 22 w 107"/>
                <a:gd name="T13" fmla="*/ 53 h 106"/>
                <a:gd name="T14" fmla="*/ 54 w 107"/>
                <a:gd name="T15" fmla="*/ 21 h 106"/>
                <a:gd name="T16" fmla="*/ 86 w 107"/>
                <a:gd name="T17" fmla="*/ 53 h 106"/>
                <a:gd name="T18" fmla="*/ 54 w 107"/>
                <a:gd name="T19" fmla="*/ 8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6">
                  <a:moveTo>
                    <a:pt x="54" y="0"/>
                  </a:moveTo>
                  <a:cubicBezTo>
                    <a:pt x="24" y="0"/>
                    <a:pt x="0" y="24"/>
                    <a:pt x="0" y="53"/>
                  </a:cubicBezTo>
                  <a:cubicBezTo>
                    <a:pt x="0" y="82"/>
                    <a:pt x="24" y="106"/>
                    <a:pt x="54" y="106"/>
                  </a:cubicBezTo>
                  <a:cubicBezTo>
                    <a:pt x="83" y="106"/>
                    <a:pt x="107" y="82"/>
                    <a:pt x="107" y="53"/>
                  </a:cubicBezTo>
                  <a:cubicBezTo>
                    <a:pt x="107" y="24"/>
                    <a:pt x="83" y="0"/>
                    <a:pt x="54" y="0"/>
                  </a:cubicBezTo>
                  <a:close/>
                  <a:moveTo>
                    <a:pt x="54" y="85"/>
                  </a:moveTo>
                  <a:cubicBezTo>
                    <a:pt x="36" y="85"/>
                    <a:pt x="22" y="71"/>
                    <a:pt x="22" y="53"/>
                  </a:cubicBezTo>
                  <a:cubicBezTo>
                    <a:pt x="22" y="35"/>
                    <a:pt x="36" y="21"/>
                    <a:pt x="54" y="21"/>
                  </a:cubicBezTo>
                  <a:cubicBezTo>
                    <a:pt x="71" y="21"/>
                    <a:pt x="86" y="35"/>
                    <a:pt x="86" y="53"/>
                  </a:cubicBezTo>
                  <a:cubicBezTo>
                    <a:pt x="86" y="71"/>
                    <a:pt x="71" y="85"/>
                    <a:pt x="54" y="8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 name="Freeform 359"/>
          <p:cNvSpPr>
            <a:spLocks noChangeAspect="1" noEditPoints="1"/>
          </p:cNvSpPr>
          <p:nvPr/>
        </p:nvSpPr>
        <p:spPr bwMode="auto">
          <a:xfrm>
            <a:off x="377228" y="2630060"/>
            <a:ext cx="493277" cy="493277"/>
          </a:xfrm>
          <a:custGeom>
            <a:avLst/>
            <a:gdLst>
              <a:gd name="T0" fmla="*/ 490 w 512"/>
              <a:gd name="T1" fmla="*/ 256 h 512"/>
              <a:gd name="T2" fmla="*/ 21 w 512"/>
              <a:gd name="T3" fmla="*/ 256 h 512"/>
              <a:gd name="T4" fmla="*/ 256 w 512"/>
              <a:gd name="T5" fmla="*/ 0 h 512"/>
              <a:gd name="T6" fmla="*/ 256 w 512"/>
              <a:gd name="T7" fmla="*/ 512 h 512"/>
              <a:gd name="T8" fmla="*/ 256 w 512"/>
              <a:gd name="T9" fmla="*/ 0 h 512"/>
              <a:gd name="T10" fmla="*/ 330 w 512"/>
              <a:gd name="T11" fmla="*/ 149 h 512"/>
              <a:gd name="T12" fmla="*/ 320 w 512"/>
              <a:gd name="T13" fmla="*/ 128 h 512"/>
              <a:gd name="T14" fmla="*/ 181 w 512"/>
              <a:gd name="T15" fmla="*/ 138 h 512"/>
              <a:gd name="T16" fmla="*/ 106 w 512"/>
              <a:gd name="T17" fmla="*/ 149 h 512"/>
              <a:gd name="T18" fmla="*/ 96 w 512"/>
              <a:gd name="T19" fmla="*/ 362 h 512"/>
              <a:gd name="T20" fmla="*/ 405 w 512"/>
              <a:gd name="T21" fmla="*/ 373 h 512"/>
              <a:gd name="T22" fmla="*/ 416 w 512"/>
              <a:gd name="T23" fmla="*/ 160 h 512"/>
              <a:gd name="T24" fmla="*/ 309 w 512"/>
              <a:gd name="T25" fmla="*/ 149 h 512"/>
              <a:gd name="T26" fmla="*/ 202 w 512"/>
              <a:gd name="T27" fmla="*/ 170 h 512"/>
              <a:gd name="T28" fmla="*/ 202 w 512"/>
              <a:gd name="T29" fmla="*/ 160 h 512"/>
              <a:gd name="T30" fmla="*/ 202 w 512"/>
              <a:gd name="T31" fmla="*/ 149 h 512"/>
              <a:gd name="T32" fmla="*/ 394 w 512"/>
              <a:gd name="T33" fmla="*/ 352 h 512"/>
              <a:gd name="T34" fmla="*/ 117 w 512"/>
              <a:gd name="T35" fmla="*/ 170 h 512"/>
              <a:gd name="T36" fmla="*/ 181 w 512"/>
              <a:gd name="T37" fmla="*/ 181 h 512"/>
              <a:gd name="T38" fmla="*/ 320 w 512"/>
              <a:gd name="T39" fmla="*/ 192 h 512"/>
              <a:gd name="T40" fmla="*/ 330 w 512"/>
              <a:gd name="T41" fmla="*/ 170 h 512"/>
              <a:gd name="T42" fmla="*/ 394 w 512"/>
              <a:gd name="T43" fmla="*/ 352 h 512"/>
              <a:gd name="T44" fmla="*/ 149 w 512"/>
              <a:gd name="T45" fmla="*/ 213 h 512"/>
              <a:gd name="T46" fmla="*/ 138 w 512"/>
              <a:gd name="T47" fmla="*/ 298 h 512"/>
              <a:gd name="T48" fmla="*/ 224 w 512"/>
              <a:gd name="T49" fmla="*/ 309 h 512"/>
              <a:gd name="T50" fmla="*/ 234 w 512"/>
              <a:gd name="T51" fmla="*/ 224 h 512"/>
              <a:gd name="T52" fmla="*/ 213 w 512"/>
              <a:gd name="T53" fmla="*/ 288 h 512"/>
              <a:gd name="T54" fmla="*/ 160 w 512"/>
              <a:gd name="T55" fmla="*/ 234 h 512"/>
              <a:gd name="T56" fmla="*/ 213 w 512"/>
              <a:gd name="T57" fmla="*/ 288 h 512"/>
              <a:gd name="T58" fmla="*/ 373 w 512"/>
              <a:gd name="T59" fmla="*/ 224 h 512"/>
              <a:gd name="T60" fmla="*/ 277 w 512"/>
              <a:gd name="T61" fmla="*/ 234 h 512"/>
              <a:gd name="T62" fmla="*/ 277 w 512"/>
              <a:gd name="T63" fmla="*/ 213 h 512"/>
              <a:gd name="T64" fmla="*/ 373 w 512"/>
              <a:gd name="T65" fmla="*/ 266 h 512"/>
              <a:gd name="T66" fmla="*/ 277 w 512"/>
              <a:gd name="T67" fmla="*/ 277 h 512"/>
              <a:gd name="T68" fmla="*/ 277 w 512"/>
              <a:gd name="T69" fmla="*/ 256 h 512"/>
              <a:gd name="T70" fmla="*/ 373 w 512"/>
              <a:gd name="T71" fmla="*/ 266 h 512"/>
              <a:gd name="T72" fmla="*/ 362 w 512"/>
              <a:gd name="T73" fmla="*/ 320 h 512"/>
              <a:gd name="T74" fmla="*/ 266 w 512"/>
              <a:gd name="T75" fmla="*/ 309 h 512"/>
              <a:gd name="T76" fmla="*/ 362 w 512"/>
              <a:gd name="T77" fmla="*/ 29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149"/>
                </a:moveTo>
                <a:cubicBezTo>
                  <a:pt x="330" y="149"/>
                  <a:pt x="330" y="149"/>
                  <a:pt x="330" y="149"/>
                </a:cubicBezTo>
                <a:cubicBezTo>
                  <a:pt x="330" y="138"/>
                  <a:pt x="330" y="138"/>
                  <a:pt x="330" y="138"/>
                </a:cubicBezTo>
                <a:cubicBezTo>
                  <a:pt x="330" y="132"/>
                  <a:pt x="326" y="128"/>
                  <a:pt x="320" y="128"/>
                </a:cubicBezTo>
                <a:cubicBezTo>
                  <a:pt x="192" y="128"/>
                  <a:pt x="192" y="128"/>
                  <a:pt x="192" y="128"/>
                </a:cubicBezTo>
                <a:cubicBezTo>
                  <a:pt x="186" y="128"/>
                  <a:pt x="181" y="132"/>
                  <a:pt x="181" y="138"/>
                </a:cubicBezTo>
                <a:cubicBezTo>
                  <a:pt x="181" y="149"/>
                  <a:pt x="181" y="149"/>
                  <a:pt x="181" y="149"/>
                </a:cubicBezTo>
                <a:cubicBezTo>
                  <a:pt x="106" y="149"/>
                  <a:pt x="106" y="149"/>
                  <a:pt x="106" y="149"/>
                </a:cubicBezTo>
                <a:cubicBezTo>
                  <a:pt x="100" y="149"/>
                  <a:pt x="96" y="154"/>
                  <a:pt x="96" y="160"/>
                </a:cubicBezTo>
                <a:cubicBezTo>
                  <a:pt x="96" y="362"/>
                  <a:pt x="96" y="362"/>
                  <a:pt x="96" y="362"/>
                </a:cubicBezTo>
                <a:cubicBezTo>
                  <a:pt x="96" y="368"/>
                  <a:pt x="100" y="373"/>
                  <a:pt x="106" y="373"/>
                </a:cubicBezTo>
                <a:cubicBezTo>
                  <a:pt x="405" y="373"/>
                  <a:pt x="405" y="373"/>
                  <a:pt x="405" y="373"/>
                </a:cubicBezTo>
                <a:cubicBezTo>
                  <a:pt x="411" y="373"/>
                  <a:pt x="416" y="368"/>
                  <a:pt x="416" y="362"/>
                </a:cubicBezTo>
                <a:cubicBezTo>
                  <a:pt x="416" y="160"/>
                  <a:pt x="416" y="160"/>
                  <a:pt x="416" y="160"/>
                </a:cubicBezTo>
                <a:cubicBezTo>
                  <a:pt x="416" y="154"/>
                  <a:pt x="411" y="149"/>
                  <a:pt x="405" y="149"/>
                </a:cubicBezTo>
                <a:close/>
                <a:moveTo>
                  <a:pt x="309" y="149"/>
                </a:moveTo>
                <a:cubicBezTo>
                  <a:pt x="309" y="170"/>
                  <a:pt x="309" y="170"/>
                  <a:pt x="309" y="170"/>
                </a:cubicBezTo>
                <a:cubicBezTo>
                  <a:pt x="202" y="170"/>
                  <a:pt x="202" y="170"/>
                  <a:pt x="202" y="170"/>
                </a:cubicBezTo>
                <a:cubicBezTo>
                  <a:pt x="202" y="160"/>
                  <a:pt x="202" y="160"/>
                  <a:pt x="202" y="160"/>
                </a:cubicBezTo>
                <a:cubicBezTo>
                  <a:pt x="202" y="160"/>
                  <a:pt x="202" y="160"/>
                  <a:pt x="202" y="160"/>
                </a:cubicBezTo>
                <a:cubicBezTo>
                  <a:pt x="202" y="160"/>
                  <a:pt x="202" y="160"/>
                  <a:pt x="202" y="160"/>
                </a:cubicBezTo>
                <a:cubicBezTo>
                  <a:pt x="202" y="149"/>
                  <a:pt x="202" y="149"/>
                  <a:pt x="202" y="149"/>
                </a:cubicBezTo>
                <a:lnTo>
                  <a:pt x="309" y="149"/>
                </a:lnTo>
                <a:close/>
                <a:moveTo>
                  <a:pt x="394" y="352"/>
                </a:moveTo>
                <a:cubicBezTo>
                  <a:pt x="117" y="352"/>
                  <a:pt x="117" y="352"/>
                  <a:pt x="117" y="352"/>
                </a:cubicBezTo>
                <a:cubicBezTo>
                  <a:pt x="117" y="170"/>
                  <a:pt x="117" y="170"/>
                  <a:pt x="117" y="170"/>
                </a:cubicBezTo>
                <a:cubicBezTo>
                  <a:pt x="181" y="170"/>
                  <a:pt x="181" y="170"/>
                  <a:pt x="181" y="170"/>
                </a:cubicBezTo>
                <a:cubicBezTo>
                  <a:pt x="181" y="181"/>
                  <a:pt x="181" y="181"/>
                  <a:pt x="181" y="181"/>
                </a:cubicBezTo>
                <a:cubicBezTo>
                  <a:pt x="181" y="187"/>
                  <a:pt x="186" y="192"/>
                  <a:pt x="192" y="192"/>
                </a:cubicBezTo>
                <a:cubicBezTo>
                  <a:pt x="320" y="192"/>
                  <a:pt x="320" y="192"/>
                  <a:pt x="320" y="192"/>
                </a:cubicBezTo>
                <a:cubicBezTo>
                  <a:pt x="326" y="192"/>
                  <a:pt x="330" y="187"/>
                  <a:pt x="330" y="181"/>
                </a:cubicBezTo>
                <a:cubicBezTo>
                  <a:pt x="330" y="170"/>
                  <a:pt x="330" y="170"/>
                  <a:pt x="330" y="170"/>
                </a:cubicBezTo>
                <a:cubicBezTo>
                  <a:pt x="394" y="170"/>
                  <a:pt x="394" y="170"/>
                  <a:pt x="394" y="170"/>
                </a:cubicBezTo>
                <a:lnTo>
                  <a:pt x="394" y="352"/>
                </a:lnTo>
                <a:close/>
                <a:moveTo>
                  <a:pt x="224" y="213"/>
                </a:moveTo>
                <a:cubicBezTo>
                  <a:pt x="149" y="213"/>
                  <a:pt x="149" y="213"/>
                  <a:pt x="149" y="213"/>
                </a:cubicBezTo>
                <a:cubicBezTo>
                  <a:pt x="143" y="213"/>
                  <a:pt x="138" y="218"/>
                  <a:pt x="138" y="224"/>
                </a:cubicBezTo>
                <a:cubicBezTo>
                  <a:pt x="138" y="298"/>
                  <a:pt x="138" y="298"/>
                  <a:pt x="138" y="298"/>
                </a:cubicBezTo>
                <a:cubicBezTo>
                  <a:pt x="138" y="304"/>
                  <a:pt x="143" y="309"/>
                  <a:pt x="149" y="309"/>
                </a:cubicBezTo>
                <a:cubicBezTo>
                  <a:pt x="224" y="309"/>
                  <a:pt x="224" y="309"/>
                  <a:pt x="224" y="309"/>
                </a:cubicBezTo>
                <a:cubicBezTo>
                  <a:pt x="230" y="309"/>
                  <a:pt x="234" y="304"/>
                  <a:pt x="234" y="298"/>
                </a:cubicBezTo>
                <a:cubicBezTo>
                  <a:pt x="234" y="224"/>
                  <a:pt x="234" y="224"/>
                  <a:pt x="234" y="224"/>
                </a:cubicBezTo>
                <a:cubicBezTo>
                  <a:pt x="234" y="218"/>
                  <a:pt x="230" y="213"/>
                  <a:pt x="224" y="213"/>
                </a:cubicBezTo>
                <a:close/>
                <a:moveTo>
                  <a:pt x="213" y="288"/>
                </a:moveTo>
                <a:cubicBezTo>
                  <a:pt x="160" y="288"/>
                  <a:pt x="160" y="288"/>
                  <a:pt x="160" y="288"/>
                </a:cubicBezTo>
                <a:cubicBezTo>
                  <a:pt x="160" y="234"/>
                  <a:pt x="160" y="234"/>
                  <a:pt x="160" y="234"/>
                </a:cubicBezTo>
                <a:cubicBezTo>
                  <a:pt x="213" y="234"/>
                  <a:pt x="213" y="234"/>
                  <a:pt x="213" y="234"/>
                </a:cubicBezTo>
                <a:lnTo>
                  <a:pt x="213" y="288"/>
                </a:lnTo>
                <a:close/>
                <a:moveTo>
                  <a:pt x="362" y="213"/>
                </a:moveTo>
                <a:cubicBezTo>
                  <a:pt x="368" y="213"/>
                  <a:pt x="373" y="218"/>
                  <a:pt x="373" y="224"/>
                </a:cubicBezTo>
                <a:cubicBezTo>
                  <a:pt x="373" y="230"/>
                  <a:pt x="368" y="234"/>
                  <a:pt x="362" y="234"/>
                </a:cubicBezTo>
                <a:cubicBezTo>
                  <a:pt x="277" y="234"/>
                  <a:pt x="277" y="234"/>
                  <a:pt x="277" y="234"/>
                </a:cubicBezTo>
                <a:cubicBezTo>
                  <a:pt x="271" y="234"/>
                  <a:pt x="266" y="230"/>
                  <a:pt x="266" y="224"/>
                </a:cubicBezTo>
                <a:cubicBezTo>
                  <a:pt x="266" y="218"/>
                  <a:pt x="271" y="213"/>
                  <a:pt x="277" y="213"/>
                </a:cubicBezTo>
                <a:lnTo>
                  <a:pt x="362" y="213"/>
                </a:lnTo>
                <a:close/>
                <a:moveTo>
                  <a:pt x="373" y="266"/>
                </a:moveTo>
                <a:cubicBezTo>
                  <a:pt x="373" y="272"/>
                  <a:pt x="368" y="277"/>
                  <a:pt x="362" y="277"/>
                </a:cubicBezTo>
                <a:cubicBezTo>
                  <a:pt x="277" y="277"/>
                  <a:pt x="277" y="277"/>
                  <a:pt x="277" y="277"/>
                </a:cubicBezTo>
                <a:cubicBezTo>
                  <a:pt x="271" y="277"/>
                  <a:pt x="266" y="272"/>
                  <a:pt x="266" y="266"/>
                </a:cubicBezTo>
                <a:cubicBezTo>
                  <a:pt x="266" y="260"/>
                  <a:pt x="271" y="256"/>
                  <a:pt x="277" y="256"/>
                </a:cubicBezTo>
                <a:cubicBezTo>
                  <a:pt x="362" y="256"/>
                  <a:pt x="362" y="256"/>
                  <a:pt x="362" y="256"/>
                </a:cubicBezTo>
                <a:cubicBezTo>
                  <a:pt x="368" y="256"/>
                  <a:pt x="373" y="260"/>
                  <a:pt x="373" y="266"/>
                </a:cubicBezTo>
                <a:close/>
                <a:moveTo>
                  <a:pt x="373" y="309"/>
                </a:moveTo>
                <a:cubicBezTo>
                  <a:pt x="373" y="315"/>
                  <a:pt x="368" y="320"/>
                  <a:pt x="362" y="320"/>
                </a:cubicBezTo>
                <a:cubicBezTo>
                  <a:pt x="277" y="320"/>
                  <a:pt x="277" y="320"/>
                  <a:pt x="277" y="320"/>
                </a:cubicBezTo>
                <a:cubicBezTo>
                  <a:pt x="271" y="320"/>
                  <a:pt x="266" y="315"/>
                  <a:pt x="266" y="309"/>
                </a:cubicBezTo>
                <a:cubicBezTo>
                  <a:pt x="266" y="303"/>
                  <a:pt x="271" y="298"/>
                  <a:pt x="277" y="298"/>
                </a:cubicBezTo>
                <a:cubicBezTo>
                  <a:pt x="362" y="298"/>
                  <a:pt x="362" y="298"/>
                  <a:pt x="362" y="298"/>
                </a:cubicBezTo>
                <a:cubicBezTo>
                  <a:pt x="368" y="298"/>
                  <a:pt x="373" y="303"/>
                  <a:pt x="373" y="309"/>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GB"/>
          </a:p>
        </p:txBody>
      </p:sp>
      <p:grpSp>
        <p:nvGrpSpPr>
          <p:cNvPr id="14" name="Group 13"/>
          <p:cNvGrpSpPr>
            <a:grpSpLocks noChangeAspect="1"/>
          </p:cNvGrpSpPr>
          <p:nvPr/>
        </p:nvGrpSpPr>
        <p:grpSpPr>
          <a:xfrm>
            <a:off x="374227" y="1868211"/>
            <a:ext cx="501342" cy="498329"/>
            <a:chOff x="6537910" y="4611206"/>
            <a:chExt cx="1849437" cy="1838325"/>
          </a:xfrm>
          <a:solidFill>
            <a:srgbClr val="62B5E5"/>
          </a:solidFill>
        </p:grpSpPr>
        <p:sp>
          <p:nvSpPr>
            <p:cNvPr id="15" name="Freeform 15"/>
            <p:cNvSpPr>
              <a:spLocks noEditPoints="1"/>
            </p:cNvSpPr>
            <p:nvPr/>
          </p:nvSpPr>
          <p:spPr bwMode="auto">
            <a:xfrm>
              <a:off x="7688847" y="5262081"/>
              <a:ext cx="312737" cy="766763"/>
            </a:xfrm>
            <a:custGeom>
              <a:avLst/>
              <a:gdLst>
                <a:gd name="T0" fmla="*/ 41 w 65"/>
                <a:gd name="T1" fmla="*/ 0 h 160"/>
                <a:gd name="T2" fmla="*/ 25 w 65"/>
                <a:gd name="T3" fmla="*/ 0 h 160"/>
                <a:gd name="T4" fmla="*/ 17 w 65"/>
                <a:gd name="T5" fmla="*/ 6 h 160"/>
                <a:gd name="T6" fmla="*/ 1 w 65"/>
                <a:gd name="T7" fmla="*/ 86 h 160"/>
                <a:gd name="T8" fmla="*/ 2 w 65"/>
                <a:gd name="T9" fmla="*/ 93 h 160"/>
                <a:gd name="T10" fmla="*/ 9 w 65"/>
                <a:gd name="T11" fmla="*/ 96 h 160"/>
                <a:gd name="T12" fmla="*/ 9 w 65"/>
                <a:gd name="T13" fmla="*/ 152 h 160"/>
                <a:gd name="T14" fmla="*/ 17 w 65"/>
                <a:gd name="T15" fmla="*/ 160 h 160"/>
                <a:gd name="T16" fmla="*/ 25 w 65"/>
                <a:gd name="T17" fmla="*/ 152 h 160"/>
                <a:gd name="T18" fmla="*/ 25 w 65"/>
                <a:gd name="T19" fmla="*/ 96 h 160"/>
                <a:gd name="T20" fmla="*/ 41 w 65"/>
                <a:gd name="T21" fmla="*/ 96 h 160"/>
                <a:gd name="T22" fmla="*/ 41 w 65"/>
                <a:gd name="T23" fmla="*/ 152 h 160"/>
                <a:gd name="T24" fmla="*/ 49 w 65"/>
                <a:gd name="T25" fmla="*/ 160 h 160"/>
                <a:gd name="T26" fmla="*/ 57 w 65"/>
                <a:gd name="T27" fmla="*/ 152 h 160"/>
                <a:gd name="T28" fmla="*/ 57 w 65"/>
                <a:gd name="T29" fmla="*/ 96 h 160"/>
                <a:gd name="T30" fmla="*/ 63 w 65"/>
                <a:gd name="T31" fmla="*/ 93 h 160"/>
                <a:gd name="T32" fmla="*/ 65 w 65"/>
                <a:gd name="T33" fmla="*/ 86 h 160"/>
                <a:gd name="T34" fmla="*/ 49 w 65"/>
                <a:gd name="T35" fmla="*/ 6 h 160"/>
                <a:gd name="T36" fmla="*/ 41 w 65"/>
                <a:gd name="T37" fmla="*/ 0 h 160"/>
                <a:gd name="T38" fmla="*/ 31 w 65"/>
                <a:gd name="T39" fmla="*/ 16 h 160"/>
                <a:gd name="T40" fmla="*/ 34 w 65"/>
                <a:gd name="T41" fmla="*/ 16 h 160"/>
                <a:gd name="T42" fmla="*/ 47 w 65"/>
                <a:gd name="T43" fmla="*/ 80 h 160"/>
                <a:gd name="T44" fmla="*/ 18 w 65"/>
                <a:gd name="T45" fmla="*/ 80 h 160"/>
                <a:gd name="T46" fmla="*/ 31 w 65"/>
                <a:gd name="T47"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160">
                  <a:moveTo>
                    <a:pt x="41" y="0"/>
                  </a:moveTo>
                  <a:cubicBezTo>
                    <a:pt x="25" y="0"/>
                    <a:pt x="25" y="0"/>
                    <a:pt x="25" y="0"/>
                  </a:cubicBezTo>
                  <a:cubicBezTo>
                    <a:pt x="21" y="0"/>
                    <a:pt x="18" y="2"/>
                    <a:pt x="17" y="6"/>
                  </a:cubicBezTo>
                  <a:cubicBezTo>
                    <a:pt x="1" y="86"/>
                    <a:pt x="1" y="86"/>
                    <a:pt x="1" y="86"/>
                  </a:cubicBezTo>
                  <a:cubicBezTo>
                    <a:pt x="0" y="88"/>
                    <a:pt x="1" y="91"/>
                    <a:pt x="2" y="93"/>
                  </a:cubicBezTo>
                  <a:cubicBezTo>
                    <a:pt x="4" y="95"/>
                    <a:pt x="6" y="96"/>
                    <a:pt x="9" y="96"/>
                  </a:cubicBezTo>
                  <a:cubicBezTo>
                    <a:pt x="9" y="152"/>
                    <a:pt x="9" y="152"/>
                    <a:pt x="9" y="152"/>
                  </a:cubicBezTo>
                  <a:cubicBezTo>
                    <a:pt x="9" y="156"/>
                    <a:pt x="12" y="160"/>
                    <a:pt x="17" y="160"/>
                  </a:cubicBezTo>
                  <a:cubicBezTo>
                    <a:pt x="21" y="160"/>
                    <a:pt x="25" y="156"/>
                    <a:pt x="25" y="152"/>
                  </a:cubicBezTo>
                  <a:cubicBezTo>
                    <a:pt x="25" y="96"/>
                    <a:pt x="25" y="96"/>
                    <a:pt x="25" y="96"/>
                  </a:cubicBezTo>
                  <a:cubicBezTo>
                    <a:pt x="41" y="96"/>
                    <a:pt x="41" y="96"/>
                    <a:pt x="41" y="96"/>
                  </a:cubicBezTo>
                  <a:cubicBezTo>
                    <a:pt x="41" y="152"/>
                    <a:pt x="41" y="152"/>
                    <a:pt x="41" y="152"/>
                  </a:cubicBezTo>
                  <a:cubicBezTo>
                    <a:pt x="41" y="156"/>
                    <a:pt x="44" y="160"/>
                    <a:pt x="49" y="160"/>
                  </a:cubicBezTo>
                  <a:cubicBezTo>
                    <a:pt x="53" y="160"/>
                    <a:pt x="57" y="156"/>
                    <a:pt x="57" y="152"/>
                  </a:cubicBezTo>
                  <a:cubicBezTo>
                    <a:pt x="57" y="96"/>
                    <a:pt x="57" y="96"/>
                    <a:pt x="57" y="96"/>
                  </a:cubicBezTo>
                  <a:cubicBezTo>
                    <a:pt x="59" y="96"/>
                    <a:pt x="61" y="95"/>
                    <a:pt x="63" y="93"/>
                  </a:cubicBezTo>
                  <a:cubicBezTo>
                    <a:pt x="64" y="91"/>
                    <a:pt x="65" y="88"/>
                    <a:pt x="65" y="86"/>
                  </a:cubicBezTo>
                  <a:cubicBezTo>
                    <a:pt x="49" y="6"/>
                    <a:pt x="49" y="6"/>
                    <a:pt x="49" y="6"/>
                  </a:cubicBezTo>
                  <a:cubicBezTo>
                    <a:pt x="48" y="2"/>
                    <a:pt x="44" y="0"/>
                    <a:pt x="41" y="0"/>
                  </a:cubicBezTo>
                  <a:close/>
                  <a:moveTo>
                    <a:pt x="31" y="16"/>
                  </a:moveTo>
                  <a:cubicBezTo>
                    <a:pt x="34" y="16"/>
                    <a:pt x="34" y="16"/>
                    <a:pt x="34" y="16"/>
                  </a:cubicBezTo>
                  <a:cubicBezTo>
                    <a:pt x="47" y="80"/>
                    <a:pt x="47" y="80"/>
                    <a:pt x="47" y="80"/>
                  </a:cubicBezTo>
                  <a:cubicBezTo>
                    <a:pt x="18" y="80"/>
                    <a:pt x="18" y="80"/>
                    <a:pt x="18" y="80"/>
                  </a:cubicBezTo>
                  <a:lnTo>
                    <a:pt x="31"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noEditPoints="1"/>
            </p:cNvSpPr>
            <p:nvPr/>
          </p:nvSpPr>
          <p:spPr bwMode="auto">
            <a:xfrm>
              <a:off x="7731710" y="4955694"/>
              <a:ext cx="231775"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noEditPoints="1"/>
            </p:cNvSpPr>
            <p:nvPr/>
          </p:nvSpPr>
          <p:spPr bwMode="auto">
            <a:xfrm>
              <a:off x="6923672" y="5262081"/>
              <a:ext cx="307975" cy="766763"/>
            </a:xfrm>
            <a:custGeom>
              <a:avLst/>
              <a:gdLst>
                <a:gd name="T0" fmla="*/ 56 w 64"/>
                <a:gd name="T1" fmla="*/ 0 h 160"/>
                <a:gd name="T2" fmla="*/ 8 w 64"/>
                <a:gd name="T3" fmla="*/ 0 h 160"/>
                <a:gd name="T4" fmla="*/ 0 w 64"/>
                <a:gd name="T5" fmla="*/ 8 h 160"/>
                <a:gd name="T6" fmla="*/ 0 w 64"/>
                <a:gd name="T7" fmla="*/ 72 h 160"/>
                <a:gd name="T8" fmla="*/ 8 w 64"/>
                <a:gd name="T9" fmla="*/ 80 h 160"/>
                <a:gd name="T10" fmla="*/ 8 w 64"/>
                <a:gd name="T11" fmla="*/ 152 h 160"/>
                <a:gd name="T12" fmla="*/ 16 w 64"/>
                <a:gd name="T13" fmla="*/ 160 h 160"/>
                <a:gd name="T14" fmla="*/ 24 w 64"/>
                <a:gd name="T15" fmla="*/ 152 h 160"/>
                <a:gd name="T16" fmla="*/ 24 w 64"/>
                <a:gd name="T17" fmla="*/ 80 h 160"/>
                <a:gd name="T18" fmla="*/ 40 w 64"/>
                <a:gd name="T19" fmla="*/ 80 h 160"/>
                <a:gd name="T20" fmla="*/ 40 w 64"/>
                <a:gd name="T21" fmla="*/ 152 h 160"/>
                <a:gd name="T22" fmla="*/ 48 w 64"/>
                <a:gd name="T23" fmla="*/ 160 h 160"/>
                <a:gd name="T24" fmla="*/ 56 w 64"/>
                <a:gd name="T25" fmla="*/ 152 h 160"/>
                <a:gd name="T26" fmla="*/ 56 w 64"/>
                <a:gd name="T27" fmla="*/ 80 h 160"/>
                <a:gd name="T28" fmla="*/ 64 w 64"/>
                <a:gd name="T29" fmla="*/ 72 h 160"/>
                <a:gd name="T30" fmla="*/ 64 w 64"/>
                <a:gd name="T31" fmla="*/ 8 h 160"/>
                <a:gd name="T32" fmla="*/ 56 w 64"/>
                <a:gd name="T33" fmla="*/ 0 h 160"/>
                <a:gd name="T34" fmla="*/ 16 w 64"/>
                <a:gd name="T35" fmla="*/ 16 h 160"/>
                <a:gd name="T36" fmla="*/ 48 w 64"/>
                <a:gd name="T37" fmla="*/ 16 h 160"/>
                <a:gd name="T38" fmla="*/ 48 w 64"/>
                <a:gd name="T39" fmla="*/ 64 h 160"/>
                <a:gd name="T40" fmla="*/ 16 w 64"/>
                <a:gd name="T41" fmla="*/ 64 h 160"/>
                <a:gd name="T42" fmla="*/ 16 w 64"/>
                <a:gd name="T43"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160">
                  <a:moveTo>
                    <a:pt x="56" y="0"/>
                  </a:moveTo>
                  <a:cubicBezTo>
                    <a:pt x="8" y="0"/>
                    <a:pt x="8" y="0"/>
                    <a:pt x="8" y="0"/>
                  </a:cubicBezTo>
                  <a:cubicBezTo>
                    <a:pt x="3" y="0"/>
                    <a:pt x="0" y="3"/>
                    <a:pt x="0" y="8"/>
                  </a:cubicBezTo>
                  <a:cubicBezTo>
                    <a:pt x="0" y="72"/>
                    <a:pt x="0" y="72"/>
                    <a:pt x="0" y="72"/>
                  </a:cubicBezTo>
                  <a:cubicBezTo>
                    <a:pt x="0" y="76"/>
                    <a:pt x="3" y="80"/>
                    <a:pt x="8" y="80"/>
                  </a:cubicBezTo>
                  <a:cubicBezTo>
                    <a:pt x="8" y="152"/>
                    <a:pt x="8" y="152"/>
                    <a:pt x="8" y="152"/>
                  </a:cubicBezTo>
                  <a:cubicBezTo>
                    <a:pt x="8" y="156"/>
                    <a:pt x="11" y="160"/>
                    <a:pt x="16" y="160"/>
                  </a:cubicBezTo>
                  <a:cubicBezTo>
                    <a:pt x="20" y="160"/>
                    <a:pt x="24" y="156"/>
                    <a:pt x="24" y="152"/>
                  </a:cubicBezTo>
                  <a:cubicBezTo>
                    <a:pt x="24" y="80"/>
                    <a:pt x="24" y="80"/>
                    <a:pt x="24" y="80"/>
                  </a:cubicBezTo>
                  <a:cubicBezTo>
                    <a:pt x="40" y="80"/>
                    <a:pt x="40" y="80"/>
                    <a:pt x="40" y="80"/>
                  </a:cubicBezTo>
                  <a:cubicBezTo>
                    <a:pt x="40" y="152"/>
                    <a:pt x="40" y="152"/>
                    <a:pt x="40" y="152"/>
                  </a:cubicBezTo>
                  <a:cubicBezTo>
                    <a:pt x="40" y="156"/>
                    <a:pt x="43" y="160"/>
                    <a:pt x="48" y="160"/>
                  </a:cubicBezTo>
                  <a:cubicBezTo>
                    <a:pt x="52" y="160"/>
                    <a:pt x="56" y="156"/>
                    <a:pt x="56" y="152"/>
                  </a:cubicBezTo>
                  <a:cubicBezTo>
                    <a:pt x="56" y="80"/>
                    <a:pt x="56" y="80"/>
                    <a:pt x="56" y="80"/>
                  </a:cubicBezTo>
                  <a:cubicBezTo>
                    <a:pt x="60" y="80"/>
                    <a:pt x="64" y="76"/>
                    <a:pt x="64" y="72"/>
                  </a:cubicBezTo>
                  <a:cubicBezTo>
                    <a:pt x="64" y="8"/>
                    <a:pt x="64" y="8"/>
                    <a:pt x="64" y="8"/>
                  </a:cubicBezTo>
                  <a:cubicBezTo>
                    <a:pt x="64" y="3"/>
                    <a:pt x="60" y="0"/>
                    <a:pt x="56" y="0"/>
                  </a:cubicBezTo>
                  <a:close/>
                  <a:moveTo>
                    <a:pt x="16" y="16"/>
                  </a:moveTo>
                  <a:cubicBezTo>
                    <a:pt x="48" y="16"/>
                    <a:pt x="48" y="16"/>
                    <a:pt x="48" y="16"/>
                  </a:cubicBezTo>
                  <a:cubicBezTo>
                    <a:pt x="48" y="64"/>
                    <a:pt x="48" y="64"/>
                    <a:pt x="48" y="64"/>
                  </a:cubicBezTo>
                  <a:cubicBezTo>
                    <a:pt x="16" y="64"/>
                    <a:pt x="16" y="64"/>
                    <a:pt x="16" y="64"/>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noEditPoints="1"/>
            </p:cNvSpPr>
            <p:nvPr/>
          </p:nvSpPr>
          <p:spPr bwMode="auto">
            <a:xfrm>
              <a:off x="6961772" y="4955694"/>
              <a:ext cx="231775"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noEditPoints="1"/>
            </p:cNvSpPr>
            <p:nvPr/>
          </p:nvSpPr>
          <p:spPr bwMode="auto">
            <a:xfrm>
              <a:off x="7307847" y="5262081"/>
              <a:ext cx="309562" cy="766763"/>
            </a:xfrm>
            <a:custGeom>
              <a:avLst/>
              <a:gdLst>
                <a:gd name="T0" fmla="*/ 56 w 64"/>
                <a:gd name="T1" fmla="*/ 0 h 160"/>
                <a:gd name="T2" fmla="*/ 8 w 64"/>
                <a:gd name="T3" fmla="*/ 0 h 160"/>
                <a:gd name="T4" fmla="*/ 0 w 64"/>
                <a:gd name="T5" fmla="*/ 8 h 160"/>
                <a:gd name="T6" fmla="*/ 0 w 64"/>
                <a:gd name="T7" fmla="*/ 72 h 160"/>
                <a:gd name="T8" fmla="*/ 8 w 64"/>
                <a:gd name="T9" fmla="*/ 80 h 160"/>
                <a:gd name="T10" fmla="*/ 8 w 64"/>
                <a:gd name="T11" fmla="*/ 152 h 160"/>
                <a:gd name="T12" fmla="*/ 16 w 64"/>
                <a:gd name="T13" fmla="*/ 160 h 160"/>
                <a:gd name="T14" fmla="*/ 24 w 64"/>
                <a:gd name="T15" fmla="*/ 152 h 160"/>
                <a:gd name="T16" fmla="*/ 24 w 64"/>
                <a:gd name="T17" fmla="*/ 80 h 160"/>
                <a:gd name="T18" fmla="*/ 40 w 64"/>
                <a:gd name="T19" fmla="*/ 80 h 160"/>
                <a:gd name="T20" fmla="*/ 40 w 64"/>
                <a:gd name="T21" fmla="*/ 152 h 160"/>
                <a:gd name="T22" fmla="*/ 48 w 64"/>
                <a:gd name="T23" fmla="*/ 160 h 160"/>
                <a:gd name="T24" fmla="*/ 56 w 64"/>
                <a:gd name="T25" fmla="*/ 152 h 160"/>
                <a:gd name="T26" fmla="*/ 56 w 64"/>
                <a:gd name="T27" fmla="*/ 80 h 160"/>
                <a:gd name="T28" fmla="*/ 64 w 64"/>
                <a:gd name="T29" fmla="*/ 72 h 160"/>
                <a:gd name="T30" fmla="*/ 64 w 64"/>
                <a:gd name="T31" fmla="*/ 8 h 160"/>
                <a:gd name="T32" fmla="*/ 56 w 64"/>
                <a:gd name="T33" fmla="*/ 0 h 160"/>
                <a:gd name="T34" fmla="*/ 16 w 64"/>
                <a:gd name="T35" fmla="*/ 16 h 160"/>
                <a:gd name="T36" fmla="*/ 48 w 64"/>
                <a:gd name="T37" fmla="*/ 16 h 160"/>
                <a:gd name="T38" fmla="*/ 48 w 64"/>
                <a:gd name="T39" fmla="*/ 64 h 160"/>
                <a:gd name="T40" fmla="*/ 16 w 64"/>
                <a:gd name="T41" fmla="*/ 64 h 160"/>
                <a:gd name="T42" fmla="*/ 16 w 64"/>
                <a:gd name="T43"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160">
                  <a:moveTo>
                    <a:pt x="56" y="0"/>
                  </a:moveTo>
                  <a:cubicBezTo>
                    <a:pt x="8" y="0"/>
                    <a:pt x="8" y="0"/>
                    <a:pt x="8" y="0"/>
                  </a:cubicBezTo>
                  <a:cubicBezTo>
                    <a:pt x="3" y="0"/>
                    <a:pt x="0" y="3"/>
                    <a:pt x="0" y="8"/>
                  </a:cubicBezTo>
                  <a:cubicBezTo>
                    <a:pt x="0" y="72"/>
                    <a:pt x="0" y="72"/>
                    <a:pt x="0" y="72"/>
                  </a:cubicBezTo>
                  <a:cubicBezTo>
                    <a:pt x="0" y="76"/>
                    <a:pt x="3" y="80"/>
                    <a:pt x="8" y="80"/>
                  </a:cubicBezTo>
                  <a:cubicBezTo>
                    <a:pt x="8" y="152"/>
                    <a:pt x="8" y="152"/>
                    <a:pt x="8" y="152"/>
                  </a:cubicBezTo>
                  <a:cubicBezTo>
                    <a:pt x="8" y="156"/>
                    <a:pt x="11" y="160"/>
                    <a:pt x="16" y="160"/>
                  </a:cubicBezTo>
                  <a:cubicBezTo>
                    <a:pt x="20" y="160"/>
                    <a:pt x="24" y="156"/>
                    <a:pt x="24" y="152"/>
                  </a:cubicBezTo>
                  <a:cubicBezTo>
                    <a:pt x="24" y="80"/>
                    <a:pt x="24" y="80"/>
                    <a:pt x="24" y="80"/>
                  </a:cubicBezTo>
                  <a:cubicBezTo>
                    <a:pt x="40" y="80"/>
                    <a:pt x="40" y="80"/>
                    <a:pt x="40" y="80"/>
                  </a:cubicBezTo>
                  <a:cubicBezTo>
                    <a:pt x="40" y="152"/>
                    <a:pt x="40" y="152"/>
                    <a:pt x="40" y="152"/>
                  </a:cubicBezTo>
                  <a:cubicBezTo>
                    <a:pt x="40" y="156"/>
                    <a:pt x="43" y="160"/>
                    <a:pt x="48" y="160"/>
                  </a:cubicBezTo>
                  <a:cubicBezTo>
                    <a:pt x="52" y="160"/>
                    <a:pt x="56" y="156"/>
                    <a:pt x="56" y="152"/>
                  </a:cubicBezTo>
                  <a:cubicBezTo>
                    <a:pt x="56" y="80"/>
                    <a:pt x="56" y="80"/>
                    <a:pt x="56" y="80"/>
                  </a:cubicBezTo>
                  <a:cubicBezTo>
                    <a:pt x="60" y="80"/>
                    <a:pt x="64" y="76"/>
                    <a:pt x="64" y="72"/>
                  </a:cubicBezTo>
                  <a:cubicBezTo>
                    <a:pt x="64" y="8"/>
                    <a:pt x="64" y="8"/>
                    <a:pt x="64" y="8"/>
                  </a:cubicBezTo>
                  <a:cubicBezTo>
                    <a:pt x="64" y="3"/>
                    <a:pt x="60" y="0"/>
                    <a:pt x="56" y="0"/>
                  </a:cubicBezTo>
                  <a:close/>
                  <a:moveTo>
                    <a:pt x="16" y="16"/>
                  </a:moveTo>
                  <a:cubicBezTo>
                    <a:pt x="48" y="16"/>
                    <a:pt x="48" y="16"/>
                    <a:pt x="48" y="16"/>
                  </a:cubicBezTo>
                  <a:cubicBezTo>
                    <a:pt x="48" y="64"/>
                    <a:pt x="48" y="64"/>
                    <a:pt x="48" y="64"/>
                  </a:cubicBezTo>
                  <a:cubicBezTo>
                    <a:pt x="16" y="64"/>
                    <a:pt x="16" y="64"/>
                    <a:pt x="16" y="64"/>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noEditPoints="1"/>
            </p:cNvSpPr>
            <p:nvPr/>
          </p:nvSpPr>
          <p:spPr bwMode="auto">
            <a:xfrm>
              <a:off x="7347535" y="4955694"/>
              <a:ext cx="230187"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noEditPoints="1"/>
            </p:cNvSpPr>
            <p:nvPr/>
          </p:nvSpPr>
          <p:spPr bwMode="auto">
            <a:xfrm>
              <a:off x="6537910" y="4611206"/>
              <a:ext cx="1849437" cy="1838325"/>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68 h 384"/>
                <a:gd name="T12" fmla="*/ 16 w 384"/>
                <a:gd name="T13" fmla="*/ 192 h 384"/>
                <a:gd name="T14" fmla="*/ 192 w 384"/>
                <a:gd name="T15" fmla="*/ 16 h 384"/>
                <a:gd name="T16" fmla="*/ 368 w 384"/>
                <a:gd name="T17" fmla="*/ 192 h 384"/>
                <a:gd name="T18" fmla="*/ 192 w 384"/>
                <a:gd name="T19" fmla="*/ 36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68"/>
                  </a:moveTo>
                  <a:cubicBezTo>
                    <a:pt x="95" y="368"/>
                    <a:pt x="16" y="289"/>
                    <a:pt x="16" y="192"/>
                  </a:cubicBezTo>
                  <a:cubicBezTo>
                    <a:pt x="16" y="95"/>
                    <a:pt x="95" y="16"/>
                    <a:pt x="192" y="16"/>
                  </a:cubicBezTo>
                  <a:cubicBezTo>
                    <a:pt x="289" y="16"/>
                    <a:pt x="368" y="95"/>
                    <a:pt x="368" y="192"/>
                  </a:cubicBezTo>
                  <a:cubicBezTo>
                    <a:pt x="368" y="289"/>
                    <a:pt x="289" y="368"/>
                    <a:pt x="192" y="3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17"/>
          <p:cNvGrpSpPr>
            <a:grpSpLocks noChangeAspect="1"/>
          </p:cNvGrpSpPr>
          <p:nvPr/>
        </p:nvGrpSpPr>
        <p:grpSpPr bwMode="auto">
          <a:xfrm>
            <a:off x="374227" y="4732924"/>
            <a:ext cx="495938" cy="495938"/>
            <a:chOff x="1240" y="-1"/>
            <a:chExt cx="340" cy="340"/>
          </a:xfrm>
          <a:solidFill>
            <a:schemeClr val="accent1"/>
          </a:solidFill>
        </p:grpSpPr>
        <p:sp>
          <p:nvSpPr>
            <p:cNvPr id="23" name="Freeform 18"/>
            <p:cNvSpPr>
              <a:spLocks noEditPoints="1"/>
            </p:cNvSpPr>
            <p:nvPr/>
          </p:nvSpPr>
          <p:spPr bwMode="auto">
            <a:xfrm>
              <a:off x="1240" y="-1"/>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9"/>
            <p:cNvSpPr>
              <a:spLocks noEditPoints="1"/>
            </p:cNvSpPr>
            <p:nvPr/>
          </p:nvSpPr>
          <p:spPr bwMode="auto">
            <a:xfrm>
              <a:off x="1304" y="63"/>
              <a:ext cx="212" cy="184"/>
            </a:xfrm>
            <a:custGeom>
              <a:avLst/>
              <a:gdLst>
                <a:gd name="T0" fmla="*/ 288 w 320"/>
                <a:gd name="T1" fmla="*/ 117 h 277"/>
                <a:gd name="T2" fmla="*/ 277 w 320"/>
                <a:gd name="T3" fmla="*/ 85 h 277"/>
                <a:gd name="T4" fmla="*/ 170 w 320"/>
                <a:gd name="T5" fmla="*/ 64 h 277"/>
                <a:gd name="T6" fmla="*/ 234 w 320"/>
                <a:gd name="T7" fmla="*/ 53 h 277"/>
                <a:gd name="T8" fmla="*/ 224 w 320"/>
                <a:gd name="T9" fmla="*/ 0 h 277"/>
                <a:gd name="T10" fmla="*/ 149 w 320"/>
                <a:gd name="T11" fmla="*/ 10 h 277"/>
                <a:gd name="T12" fmla="*/ 149 w 320"/>
                <a:gd name="T13" fmla="*/ 85 h 277"/>
                <a:gd name="T14" fmla="*/ 32 w 320"/>
                <a:gd name="T15" fmla="*/ 96 h 277"/>
                <a:gd name="T16" fmla="*/ 10 w 320"/>
                <a:gd name="T17" fmla="*/ 117 h 277"/>
                <a:gd name="T18" fmla="*/ 0 w 320"/>
                <a:gd name="T19" fmla="*/ 266 h 277"/>
                <a:gd name="T20" fmla="*/ 309 w 320"/>
                <a:gd name="T21" fmla="*/ 277 h 277"/>
                <a:gd name="T22" fmla="*/ 320 w 320"/>
                <a:gd name="T23" fmla="*/ 128 h 277"/>
                <a:gd name="T24" fmla="*/ 170 w 320"/>
                <a:gd name="T25" fmla="*/ 21 h 277"/>
                <a:gd name="T26" fmla="*/ 213 w 320"/>
                <a:gd name="T27" fmla="*/ 42 h 277"/>
                <a:gd name="T28" fmla="*/ 170 w 320"/>
                <a:gd name="T29" fmla="*/ 21 h 277"/>
                <a:gd name="T30" fmla="*/ 64 w 320"/>
                <a:gd name="T31" fmla="*/ 256 h 277"/>
                <a:gd name="T32" fmla="*/ 53 w 320"/>
                <a:gd name="T33" fmla="*/ 213 h 277"/>
                <a:gd name="T34" fmla="*/ 42 w 320"/>
                <a:gd name="T35" fmla="*/ 256 h 277"/>
                <a:gd name="T36" fmla="*/ 21 w 320"/>
                <a:gd name="T37" fmla="*/ 138 h 277"/>
                <a:gd name="T38" fmla="*/ 53 w 320"/>
                <a:gd name="T39" fmla="*/ 128 h 277"/>
                <a:gd name="T40" fmla="*/ 266 w 320"/>
                <a:gd name="T41" fmla="*/ 106 h 277"/>
                <a:gd name="T42" fmla="*/ 277 w 320"/>
                <a:gd name="T43" fmla="*/ 138 h 277"/>
                <a:gd name="T44" fmla="*/ 298 w 320"/>
                <a:gd name="T45" fmla="*/ 256 h 277"/>
                <a:gd name="T46" fmla="*/ 53 w 320"/>
                <a:gd name="T47" fmla="*/ 192 h 277"/>
                <a:gd name="T48" fmla="*/ 53 w 320"/>
                <a:gd name="T49" fmla="*/ 170 h 277"/>
                <a:gd name="T50" fmla="*/ 106 w 320"/>
                <a:gd name="T51" fmla="*/ 181 h 277"/>
                <a:gd name="T52" fmla="*/ 85 w 320"/>
                <a:gd name="T53" fmla="*/ 181 h 277"/>
                <a:gd name="T54" fmla="*/ 106 w 320"/>
                <a:gd name="T55" fmla="*/ 181 h 277"/>
                <a:gd name="T56" fmla="*/ 138 w 320"/>
                <a:gd name="T57" fmla="*/ 192 h 277"/>
                <a:gd name="T58" fmla="*/ 138 w 320"/>
                <a:gd name="T59" fmla="*/ 170 h 277"/>
                <a:gd name="T60" fmla="*/ 192 w 320"/>
                <a:gd name="T61" fmla="*/ 181 h 277"/>
                <a:gd name="T62" fmla="*/ 170 w 320"/>
                <a:gd name="T63" fmla="*/ 181 h 277"/>
                <a:gd name="T64" fmla="*/ 192 w 320"/>
                <a:gd name="T65" fmla="*/ 181 h 277"/>
                <a:gd name="T66" fmla="*/ 224 w 320"/>
                <a:gd name="T67" fmla="*/ 192 h 277"/>
                <a:gd name="T68" fmla="*/ 224 w 320"/>
                <a:gd name="T69" fmla="*/ 170 h 277"/>
                <a:gd name="T70" fmla="*/ 106 w 320"/>
                <a:gd name="T71" fmla="*/ 138 h 277"/>
                <a:gd name="T72" fmla="*/ 85 w 320"/>
                <a:gd name="T73" fmla="*/ 138 h 277"/>
                <a:gd name="T74" fmla="*/ 106 w 320"/>
                <a:gd name="T75" fmla="*/ 138 h 277"/>
                <a:gd name="T76" fmla="*/ 138 w 320"/>
                <a:gd name="T77" fmla="*/ 149 h 277"/>
                <a:gd name="T78" fmla="*/ 138 w 320"/>
                <a:gd name="T79" fmla="*/ 128 h 277"/>
                <a:gd name="T80" fmla="*/ 192 w 320"/>
                <a:gd name="T81" fmla="*/ 138 h 277"/>
                <a:gd name="T82" fmla="*/ 170 w 320"/>
                <a:gd name="T83" fmla="*/ 138 h 277"/>
                <a:gd name="T84" fmla="*/ 192 w 320"/>
                <a:gd name="T85" fmla="*/ 138 h 277"/>
                <a:gd name="T86" fmla="*/ 224 w 320"/>
                <a:gd name="T87" fmla="*/ 149 h 277"/>
                <a:gd name="T88" fmla="*/ 224 w 320"/>
                <a:gd name="T89" fmla="*/ 128 h 277"/>
                <a:gd name="T90" fmla="*/ 277 w 320"/>
                <a:gd name="T91" fmla="*/ 181 h 277"/>
                <a:gd name="T92" fmla="*/ 256 w 320"/>
                <a:gd name="T93" fmla="*/ 181 h 277"/>
                <a:gd name="T94" fmla="*/ 277 w 320"/>
                <a:gd name="T95" fmla="*/ 181 h 277"/>
                <a:gd name="T96" fmla="*/ 96 w 320"/>
                <a:gd name="T97" fmla="*/ 234 h 277"/>
                <a:gd name="T98" fmla="*/ 96 w 320"/>
                <a:gd name="T99" fmla="*/ 213 h 277"/>
                <a:gd name="T100" fmla="*/ 149 w 320"/>
                <a:gd name="T101" fmla="*/ 224 h 277"/>
                <a:gd name="T102" fmla="*/ 128 w 320"/>
                <a:gd name="T103" fmla="*/ 224 h 277"/>
                <a:gd name="T104" fmla="*/ 149 w 320"/>
                <a:gd name="T105" fmla="*/ 224 h 277"/>
                <a:gd name="T106" fmla="*/ 181 w 320"/>
                <a:gd name="T107" fmla="*/ 234 h 277"/>
                <a:gd name="T108" fmla="*/ 181 w 320"/>
                <a:gd name="T109" fmla="*/ 213 h 277"/>
                <a:gd name="T110" fmla="*/ 234 w 320"/>
                <a:gd name="T111" fmla="*/ 224 h 277"/>
                <a:gd name="T112" fmla="*/ 213 w 320"/>
                <a:gd name="T113" fmla="*/ 224 h 277"/>
                <a:gd name="T114" fmla="*/ 234 w 320"/>
                <a:gd name="T115" fmla="*/ 224 h 277"/>
                <a:gd name="T116" fmla="*/ 266 w 320"/>
                <a:gd name="T117" fmla="*/ 234 h 277"/>
                <a:gd name="T118" fmla="*/ 266 w 320"/>
                <a:gd name="T119" fmla="*/ 21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 h="277">
                  <a:moveTo>
                    <a:pt x="309" y="117"/>
                  </a:moveTo>
                  <a:cubicBezTo>
                    <a:pt x="288" y="117"/>
                    <a:pt x="288" y="117"/>
                    <a:pt x="288" y="117"/>
                  </a:cubicBezTo>
                  <a:cubicBezTo>
                    <a:pt x="288" y="96"/>
                    <a:pt x="288" y="96"/>
                    <a:pt x="288" y="96"/>
                  </a:cubicBezTo>
                  <a:cubicBezTo>
                    <a:pt x="288" y="90"/>
                    <a:pt x="283" y="85"/>
                    <a:pt x="277" y="85"/>
                  </a:cubicBezTo>
                  <a:cubicBezTo>
                    <a:pt x="170" y="85"/>
                    <a:pt x="170" y="85"/>
                    <a:pt x="170" y="85"/>
                  </a:cubicBezTo>
                  <a:cubicBezTo>
                    <a:pt x="170" y="64"/>
                    <a:pt x="170" y="64"/>
                    <a:pt x="170" y="64"/>
                  </a:cubicBezTo>
                  <a:cubicBezTo>
                    <a:pt x="224" y="64"/>
                    <a:pt x="224" y="64"/>
                    <a:pt x="224" y="64"/>
                  </a:cubicBezTo>
                  <a:cubicBezTo>
                    <a:pt x="230" y="64"/>
                    <a:pt x="234" y="59"/>
                    <a:pt x="234" y="53"/>
                  </a:cubicBezTo>
                  <a:cubicBezTo>
                    <a:pt x="234" y="10"/>
                    <a:pt x="234" y="10"/>
                    <a:pt x="234" y="10"/>
                  </a:cubicBezTo>
                  <a:cubicBezTo>
                    <a:pt x="234" y="4"/>
                    <a:pt x="230" y="0"/>
                    <a:pt x="224" y="0"/>
                  </a:cubicBezTo>
                  <a:cubicBezTo>
                    <a:pt x="160" y="0"/>
                    <a:pt x="160" y="0"/>
                    <a:pt x="160" y="0"/>
                  </a:cubicBezTo>
                  <a:cubicBezTo>
                    <a:pt x="154" y="0"/>
                    <a:pt x="149" y="4"/>
                    <a:pt x="149" y="10"/>
                  </a:cubicBezTo>
                  <a:cubicBezTo>
                    <a:pt x="149" y="53"/>
                    <a:pt x="149" y="53"/>
                    <a:pt x="149" y="53"/>
                  </a:cubicBezTo>
                  <a:cubicBezTo>
                    <a:pt x="149" y="85"/>
                    <a:pt x="149" y="85"/>
                    <a:pt x="149" y="85"/>
                  </a:cubicBezTo>
                  <a:cubicBezTo>
                    <a:pt x="42" y="85"/>
                    <a:pt x="42" y="85"/>
                    <a:pt x="42" y="85"/>
                  </a:cubicBezTo>
                  <a:cubicBezTo>
                    <a:pt x="36" y="85"/>
                    <a:pt x="32" y="90"/>
                    <a:pt x="32" y="96"/>
                  </a:cubicBezTo>
                  <a:cubicBezTo>
                    <a:pt x="32" y="117"/>
                    <a:pt x="32" y="117"/>
                    <a:pt x="32" y="117"/>
                  </a:cubicBezTo>
                  <a:cubicBezTo>
                    <a:pt x="10" y="117"/>
                    <a:pt x="10" y="117"/>
                    <a:pt x="10" y="117"/>
                  </a:cubicBezTo>
                  <a:cubicBezTo>
                    <a:pt x="4" y="117"/>
                    <a:pt x="0" y="122"/>
                    <a:pt x="0" y="128"/>
                  </a:cubicBezTo>
                  <a:cubicBezTo>
                    <a:pt x="0" y="266"/>
                    <a:pt x="0" y="266"/>
                    <a:pt x="0" y="266"/>
                  </a:cubicBezTo>
                  <a:cubicBezTo>
                    <a:pt x="0" y="272"/>
                    <a:pt x="4" y="277"/>
                    <a:pt x="10" y="277"/>
                  </a:cubicBezTo>
                  <a:cubicBezTo>
                    <a:pt x="309" y="277"/>
                    <a:pt x="309" y="277"/>
                    <a:pt x="309" y="277"/>
                  </a:cubicBezTo>
                  <a:cubicBezTo>
                    <a:pt x="315" y="277"/>
                    <a:pt x="320" y="272"/>
                    <a:pt x="320" y="266"/>
                  </a:cubicBezTo>
                  <a:cubicBezTo>
                    <a:pt x="320" y="128"/>
                    <a:pt x="320" y="128"/>
                    <a:pt x="320" y="128"/>
                  </a:cubicBezTo>
                  <a:cubicBezTo>
                    <a:pt x="320" y="122"/>
                    <a:pt x="315" y="117"/>
                    <a:pt x="309" y="117"/>
                  </a:cubicBezTo>
                  <a:close/>
                  <a:moveTo>
                    <a:pt x="170" y="21"/>
                  </a:moveTo>
                  <a:cubicBezTo>
                    <a:pt x="213" y="21"/>
                    <a:pt x="213" y="21"/>
                    <a:pt x="213" y="21"/>
                  </a:cubicBezTo>
                  <a:cubicBezTo>
                    <a:pt x="213" y="42"/>
                    <a:pt x="213" y="42"/>
                    <a:pt x="213" y="42"/>
                  </a:cubicBezTo>
                  <a:cubicBezTo>
                    <a:pt x="170" y="42"/>
                    <a:pt x="170" y="42"/>
                    <a:pt x="170" y="42"/>
                  </a:cubicBezTo>
                  <a:lnTo>
                    <a:pt x="170" y="21"/>
                  </a:lnTo>
                  <a:close/>
                  <a:moveTo>
                    <a:pt x="298" y="256"/>
                  </a:moveTo>
                  <a:cubicBezTo>
                    <a:pt x="64" y="256"/>
                    <a:pt x="64" y="256"/>
                    <a:pt x="64" y="256"/>
                  </a:cubicBezTo>
                  <a:cubicBezTo>
                    <a:pt x="64" y="224"/>
                    <a:pt x="64" y="224"/>
                    <a:pt x="64" y="224"/>
                  </a:cubicBezTo>
                  <a:cubicBezTo>
                    <a:pt x="64" y="218"/>
                    <a:pt x="59" y="213"/>
                    <a:pt x="53" y="213"/>
                  </a:cubicBezTo>
                  <a:cubicBezTo>
                    <a:pt x="47" y="213"/>
                    <a:pt x="42" y="218"/>
                    <a:pt x="42" y="224"/>
                  </a:cubicBezTo>
                  <a:cubicBezTo>
                    <a:pt x="42" y="256"/>
                    <a:pt x="42" y="256"/>
                    <a:pt x="42" y="256"/>
                  </a:cubicBezTo>
                  <a:cubicBezTo>
                    <a:pt x="21" y="256"/>
                    <a:pt x="21" y="256"/>
                    <a:pt x="21" y="256"/>
                  </a:cubicBezTo>
                  <a:cubicBezTo>
                    <a:pt x="21" y="138"/>
                    <a:pt x="21" y="138"/>
                    <a:pt x="21" y="138"/>
                  </a:cubicBezTo>
                  <a:cubicBezTo>
                    <a:pt x="42" y="138"/>
                    <a:pt x="42" y="138"/>
                    <a:pt x="42" y="138"/>
                  </a:cubicBezTo>
                  <a:cubicBezTo>
                    <a:pt x="48" y="138"/>
                    <a:pt x="53" y="134"/>
                    <a:pt x="53" y="128"/>
                  </a:cubicBezTo>
                  <a:cubicBezTo>
                    <a:pt x="53" y="106"/>
                    <a:pt x="53" y="106"/>
                    <a:pt x="53" y="106"/>
                  </a:cubicBezTo>
                  <a:cubicBezTo>
                    <a:pt x="266" y="106"/>
                    <a:pt x="266" y="106"/>
                    <a:pt x="266" y="106"/>
                  </a:cubicBezTo>
                  <a:cubicBezTo>
                    <a:pt x="266" y="128"/>
                    <a:pt x="266" y="128"/>
                    <a:pt x="266" y="128"/>
                  </a:cubicBezTo>
                  <a:cubicBezTo>
                    <a:pt x="266" y="134"/>
                    <a:pt x="271" y="138"/>
                    <a:pt x="277" y="138"/>
                  </a:cubicBezTo>
                  <a:cubicBezTo>
                    <a:pt x="298" y="138"/>
                    <a:pt x="298" y="138"/>
                    <a:pt x="298" y="138"/>
                  </a:cubicBezTo>
                  <a:lnTo>
                    <a:pt x="298" y="256"/>
                  </a:lnTo>
                  <a:close/>
                  <a:moveTo>
                    <a:pt x="64" y="181"/>
                  </a:moveTo>
                  <a:cubicBezTo>
                    <a:pt x="64" y="187"/>
                    <a:pt x="59" y="192"/>
                    <a:pt x="53" y="192"/>
                  </a:cubicBezTo>
                  <a:cubicBezTo>
                    <a:pt x="47" y="192"/>
                    <a:pt x="42" y="187"/>
                    <a:pt x="42" y="181"/>
                  </a:cubicBezTo>
                  <a:cubicBezTo>
                    <a:pt x="42" y="175"/>
                    <a:pt x="47" y="170"/>
                    <a:pt x="53" y="170"/>
                  </a:cubicBezTo>
                  <a:cubicBezTo>
                    <a:pt x="59" y="170"/>
                    <a:pt x="64" y="175"/>
                    <a:pt x="64" y="181"/>
                  </a:cubicBezTo>
                  <a:close/>
                  <a:moveTo>
                    <a:pt x="106" y="181"/>
                  </a:moveTo>
                  <a:cubicBezTo>
                    <a:pt x="106" y="187"/>
                    <a:pt x="102" y="192"/>
                    <a:pt x="96" y="192"/>
                  </a:cubicBezTo>
                  <a:cubicBezTo>
                    <a:pt x="90" y="192"/>
                    <a:pt x="85" y="187"/>
                    <a:pt x="85" y="181"/>
                  </a:cubicBezTo>
                  <a:cubicBezTo>
                    <a:pt x="85" y="175"/>
                    <a:pt x="90" y="170"/>
                    <a:pt x="96" y="170"/>
                  </a:cubicBezTo>
                  <a:cubicBezTo>
                    <a:pt x="102" y="170"/>
                    <a:pt x="106" y="175"/>
                    <a:pt x="106" y="181"/>
                  </a:cubicBezTo>
                  <a:close/>
                  <a:moveTo>
                    <a:pt x="149" y="181"/>
                  </a:moveTo>
                  <a:cubicBezTo>
                    <a:pt x="149" y="187"/>
                    <a:pt x="144" y="192"/>
                    <a:pt x="138" y="192"/>
                  </a:cubicBezTo>
                  <a:cubicBezTo>
                    <a:pt x="132" y="192"/>
                    <a:pt x="128" y="187"/>
                    <a:pt x="128" y="181"/>
                  </a:cubicBezTo>
                  <a:cubicBezTo>
                    <a:pt x="128" y="175"/>
                    <a:pt x="132" y="170"/>
                    <a:pt x="138" y="170"/>
                  </a:cubicBezTo>
                  <a:cubicBezTo>
                    <a:pt x="144" y="170"/>
                    <a:pt x="149" y="175"/>
                    <a:pt x="149" y="181"/>
                  </a:cubicBezTo>
                  <a:close/>
                  <a:moveTo>
                    <a:pt x="192" y="181"/>
                  </a:moveTo>
                  <a:cubicBezTo>
                    <a:pt x="192" y="187"/>
                    <a:pt x="187" y="192"/>
                    <a:pt x="181" y="192"/>
                  </a:cubicBezTo>
                  <a:cubicBezTo>
                    <a:pt x="175" y="192"/>
                    <a:pt x="170" y="187"/>
                    <a:pt x="170" y="181"/>
                  </a:cubicBezTo>
                  <a:cubicBezTo>
                    <a:pt x="170" y="175"/>
                    <a:pt x="175" y="170"/>
                    <a:pt x="181" y="170"/>
                  </a:cubicBezTo>
                  <a:cubicBezTo>
                    <a:pt x="187" y="170"/>
                    <a:pt x="192" y="175"/>
                    <a:pt x="192" y="181"/>
                  </a:cubicBezTo>
                  <a:close/>
                  <a:moveTo>
                    <a:pt x="234" y="181"/>
                  </a:moveTo>
                  <a:cubicBezTo>
                    <a:pt x="234" y="187"/>
                    <a:pt x="230" y="192"/>
                    <a:pt x="224" y="192"/>
                  </a:cubicBezTo>
                  <a:cubicBezTo>
                    <a:pt x="218" y="192"/>
                    <a:pt x="213" y="187"/>
                    <a:pt x="213" y="181"/>
                  </a:cubicBezTo>
                  <a:cubicBezTo>
                    <a:pt x="213" y="175"/>
                    <a:pt x="218" y="170"/>
                    <a:pt x="224" y="170"/>
                  </a:cubicBezTo>
                  <a:cubicBezTo>
                    <a:pt x="230" y="170"/>
                    <a:pt x="234" y="175"/>
                    <a:pt x="234" y="181"/>
                  </a:cubicBezTo>
                  <a:close/>
                  <a:moveTo>
                    <a:pt x="106" y="138"/>
                  </a:moveTo>
                  <a:cubicBezTo>
                    <a:pt x="106" y="144"/>
                    <a:pt x="102" y="149"/>
                    <a:pt x="96" y="149"/>
                  </a:cubicBezTo>
                  <a:cubicBezTo>
                    <a:pt x="90" y="149"/>
                    <a:pt x="85" y="144"/>
                    <a:pt x="85" y="138"/>
                  </a:cubicBezTo>
                  <a:cubicBezTo>
                    <a:pt x="85" y="132"/>
                    <a:pt x="90" y="128"/>
                    <a:pt x="96" y="128"/>
                  </a:cubicBezTo>
                  <a:cubicBezTo>
                    <a:pt x="102" y="128"/>
                    <a:pt x="106" y="132"/>
                    <a:pt x="106" y="138"/>
                  </a:cubicBezTo>
                  <a:close/>
                  <a:moveTo>
                    <a:pt x="149" y="138"/>
                  </a:moveTo>
                  <a:cubicBezTo>
                    <a:pt x="149" y="144"/>
                    <a:pt x="144" y="149"/>
                    <a:pt x="138" y="149"/>
                  </a:cubicBezTo>
                  <a:cubicBezTo>
                    <a:pt x="132" y="149"/>
                    <a:pt x="128" y="144"/>
                    <a:pt x="128" y="138"/>
                  </a:cubicBezTo>
                  <a:cubicBezTo>
                    <a:pt x="128" y="132"/>
                    <a:pt x="132" y="128"/>
                    <a:pt x="138" y="128"/>
                  </a:cubicBezTo>
                  <a:cubicBezTo>
                    <a:pt x="144" y="128"/>
                    <a:pt x="149" y="132"/>
                    <a:pt x="149" y="138"/>
                  </a:cubicBezTo>
                  <a:close/>
                  <a:moveTo>
                    <a:pt x="192" y="138"/>
                  </a:moveTo>
                  <a:cubicBezTo>
                    <a:pt x="192" y="144"/>
                    <a:pt x="187" y="149"/>
                    <a:pt x="181" y="149"/>
                  </a:cubicBezTo>
                  <a:cubicBezTo>
                    <a:pt x="175" y="149"/>
                    <a:pt x="170" y="144"/>
                    <a:pt x="170" y="138"/>
                  </a:cubicBezTo>
                  <a:cubicBezTo>
                    <a:pt x="170" y="132"/>
                    <a:pt x="175" y="128"/>
                    <a:pt x="181" y="128"/>
                  </a:cubicBezTo>
                  <a:cubicBezTo>
                    <a:pt x="187" y="128"/>
                    <a:pt x="192" y="132"/>
                    <a:pt x="192" y="138"/>
                  </a:cubicBezTo>
                  <a:close/>
                  <a:moveTo>
                    <a:pt x="234" y="138"/>
                  </a:moveTo>
                  <a:cubicBezTo>
                    <a:pt x="234" y="144"/>
                    <a:pt x="230" y="149"/>
                    <a:pt x="224" y="149"/>
                  </a:cubicBezTo>
                  <a:cubicBezTo>
                    <a:pt x="218" y="149"/>
                    <a:pt x="213" y="144"/>
                    <a:pt x="213" y="138"/>
                  </a:cubicBezTo>
                  <a:cubicBezTo>
                    <a:pt x="213" y="132"/>
                    <a:pt x="218" y="128"/>
                    <a:pt x="224" y="128"/>
                  </a:cubicBezTo>
                  <a:cubicBezTo>
                    <a:pt x="230" y="128"/>
                    <a:pt x="234" y="132"/>
                    <a:pt x="234" y="138"/>
                  </a:cubicBezTo>
                  <a:close/>
                  <a:moveTo>
                    <a:pt x="277" y="181"/>
                  </a:moveTo>
                  <a:cubicBezTo>
                    <a:pt x="277" y="187"/>
                    <a:pt x="272" y="192"/>
                    <a:pt x="266" y="192"/>
                  </a:cubicBezTo>
                  <a:cubicBezTo>
                    <a:pt x="260" y="192"/>
                    <a:pt x="256" y="187"/>
                    <a:pt x="256" y="181"/>
                  </a:cubicBezTo>
                  <a:cubicBezTo>
                    <a:pt x="256" y="175"/>
                    <a:pt x="260" y="170"/>
                    <a:pt x="266" y="170"/>
                  </a:cubicBezTo>
                  <a:cubicBezTo>
                    <a:pt x="272" y="170"/>
                    <a:pt x="277" y="175"/>
                    <a:pt x="277" y="181"/>
                  </a:cubicBezTo>
                  <a:close/>
                  <a:moveTo>
                    <a:pt x="106" y="224"/>
                  </a:moveTo>
                  <a:cubicBezTo>
                    <a:pt x="106" y="230"/>
                    <a:pt x="102" y="234"/>
                    <a:pt x="96" y="234"/>
                  </a:cubicBezTo>
                  <a:cubicBezTo>
                    <a:pt x="90" y="234"/>
                    <a:pt x="85" y="230"/>
                    <a:pt x="85" y="224"/>
                  </a:cubicBezTo>
                  <a:cubicBezTo>
                    <a:pt x="85" y="218"/>
                    <a:pt x="90" y="213"/>
                    <a:pt x="96" y="213"/>
                  </a:cubicBezTo>
                  <a:cubicBezTo>
                    <a:pt x="102" y="213"/>
                    <a:pt x="106" y="218"/>
                    <a:pt x="106" y="224"/>
                  </a:cubicBezTo>
                  <a:close/>
                  <a:moveTo>
                    <a:pt x="149" y="224"/>
                  </a:moveTo>
                  <a:cubicBezTo>
                    <a:pt x="149" y="230"/>
                    <a:pt x="144" y="234"/>
                    <a:pt x="138" y="234"/>
                  </a:cubicBezTo>
                  <a:cubicBezTo>
                    <a:pt x="132" y="234"/>
                    <a:pt x="128" y="230"/>
                    <a:pt x="128" y="224"/>
                  </a:cubicBezTo>
                  <a:cubicBezTo>
                    <a:pt x="128" y="218"/>
                    <a:pt x="132" y="213"/>
                    <a:pt x="138" y="213"/>
                  </a:cubicBezTo>
                  <a:cubicBezTo>
                    <a:pt x="144" y="213"/>
                    <a:pt x="149" y="218"/>
                    <a:pt x="149" y="224"/>
                  </a:cubicBezTo>
                  <a:close/>
                  <a:moveTo>
                    <a:pt x="192" y="224"/>
                  </a:moveTo>
                  <a:cubicBezTo>
                    <a:pt x="192" y="230"/>
                    <a:pt x="187" y="234"/>
                    <a:pt x="181" y="234"/>
                  </a:cubicBezTo>
                  <a:cubicBezTo>
                    <a:pt x="175" y="234"/>
                    <a:pt x="170" y="230"/>
                    <a:pt x="170" y="224"/>
                  </a:cubicBezTo>
                  <a:cubicBezTo>
                    <a:pt x="170" y="218"/>
                    <a:pt x="175" y="213"/>
                    <a:pt x="181" y="213"/>
                  </a:cubicBezTo>
                  <a:cubicBezTo>
                    <a:pt x="187" y="213"/>
                    <a:pt x="192" y="218"/>
                    <a:pt x="192" y="224"/>
                  </a:cubicBezTo>
                  <a:close/>
                  <a:moveTo>
                    <a:pt x="234" y="224"/>
                  </a:moveTo>
                  <a:cubicBezTo>
                    <a:pt x="234" y="230"/>
                    <a:pt x="230" y="234"/>
                    <a:pt x="224" y="234"/>
                  </a:cubicBezTo>
                  <a:cubicBezTo>
                    <a:pt x="218" y="234"/>
                    <a:pt x="213" y="230"/>
                    <a:pt x="213" y="224"/>
                  </a:cubicBezTo>
                  <a:cubicBezTo>
                    <a:pt x="213" y="218"/>
                    <a:pt x="218" y="213"/>
                    <a:pt x="224" y="213"/>
                  </a:cubicBezTo>
                  <a:cubicBezTo>
                    <a:pt x="230" y="213"/>
                    <a:pt x="234" y="218"/>
                    <a:pt x="234" y="224"/>
                  </a:cubicBezTo>
                  <a:close/>
                  <a:moveTo>
                    <a:pt x="277" y="224"/>
                  </a:moveTo>
                  <a:cubicBezTo>
                    <a:pt x="277" y="230"/>
                    <a:pt x="272" y="234"/>
                    <a:pt x="266" y="234"/>
                  </a:cubicBezTo>
                  <a:cubicBezTo>
                    <a:pt x="260" y="234"/>
                    <a:pt x="256" y="230"/>
                    <a:pt x="256" y="224"/>
                  </a:cubicBezTo>
                  <a:cubicBezTo>
                    <a:pt x="256" y="218"/>
                    <a:pt x="260" y="213"/>
                    <a:pt x="266" y="213"/>
                  </a:cubicBezTo>
                  <a:cubicBezTo>
                    <a:pt x="272" y="213"/>
                    <a:pt x="277" y="218"/>
                    <a:pt x="277" y="22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25" name="Straight Connector 24"/>
          <p:cNvCxnSpPr/>
          <p:nvPr/>
        </p:nvCxnSpPr>
        <p:spPr>
          <a:xfrm>
            <a:off x="4568649" y="1625224"/>
            <a:ext cx="0" cy="3594485"/>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6" name="Content Placeholder 3"/>
          <p:cNvSpPr txBox="1">
            <a:spLocks/>
          </p:cNvSpPr>
          <p:nvPr/>
        </p:nvSpPr>
        <p:spPr>
          <a:xfrm>
            <a:off x="4760035" y="1868211"/>
            <a:ext cx="3821257" cy="498329"/>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AU" sz="1000" b="1" dirty="0" smtClean="0"/>
              <a:t>12,300 unique students </a:t>
            </a:r>
            <a:r>
              <a:rPr lang="en-AU" sz="1000" dirty="0" smtClean="0"/>
              <a:t>with a history of pre-accredited activity partook in accredited training; only 50 students did not belong to a priority cohort.  </a:t>
            </a:r>
            <a:r>
              <a:rPr lang="en-AU" sz="1000" dirty="0"/>
              <a:t>	</a:t>
            </a:r>
            <a:r>
              <a:rPr lang="en-AU" sz="1000" dirty="0" smtClean="0"/>
              <a:t>	</a:t>
            </a:r>
            <a:endParaRPr lang="en-AU" sz="1000" dirty="0"/>
          </a:p>
        </p:txBody>
      </p:sp>
      <p:sp>
        <p:nvSpPr>
          <p:cNvPr id="27" name="Content Placeholder 3"/>
          <p:cNvSpPr txBox="1">
            <a:spLocks/>
          </p:cNvSpPr>
          <p:nvPr/>
        </p:nvSpPr>
        <p:spPr>
          <a:xfrm>
            <a:off x="4760035" y="2609305"/>
            <a:ext cx="3821257" cy="499600"/>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AU" sz="1000" b="1" dirty="0" smtClean="0"/>
              <a:t>16,500 enrolments</a:t>
            </a:r>
            <a:r>
              <a:rPr lang="en-AU" sz="1000" dirty="0" smtClean="0"/>
              <a:t>; 27% participated in multiple accredited courses during the year; 42% in Certificate I &amp; II and 38% in Certificate III and IV.  </a:t>
            </a:r>
          </a:p>
        </p:txBody>
      </p:sp>
      <p:sp>
        <p:nvSpPr>
          <p:cNvPr id="28" name="Content Placeholder 3"/>
          <p:cNvSpPr txBox="1">
            <a:spLocks/>
          </p:cNvSpPr>
          <p:nvPr/>
        </p:nvSpPr>
        <p:spPr>
          <a:xfrm>
            <a:off x="4760034" y="4829801"/>
            <a:ext cx="3821257" cy="499600"/>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AU" sz="1000" b="1" smtClean="0"/>
              <a:t>390 providers</a:t>
            </a:r>
            <a:r>
              <a:rPr lang="en-AU" sz="1000" dirty="0" smtClean="0"/>
              <a:t>; </a:t>
            </a:r>
            <a:r>
              <a:rPr lang="en-AU" sz="1000" smtClean="0"/>
              <a:t>including 16 </a:t>
            </a:r>
            <a:r>
              <a:rPr lang="en-AU" sz="1000" dirty="0" smtClean="0"/>
              <a:t>TAFE </a:t>
            </a:r>
            <a:r>
              <a:rPr lang="en-AU" sz="1000" smtClean="0"/>
              <a:t>with 27% </a:t>
            </a:r>
            <a:r>
              <a:rPr lang="en-AU" sz="1000" dirty="0" smtClean="0"/>
              <a:t>of enrolments, </a:t>
            </a:r>
            <a:r>
              <a:rPr lang="en-AU" sz="1000" smtClean="0"/>
              <a:t>and 100 </a:t>
            </a:r>
            <a:r>
              <a:rPr lang="en-AU" sz="1000" dirty="0" smtClean="0"/>
              <a:t>ACE providers. </a:t>
            </a:r>
          </a:p>
        </p:txBody>
      </p:sp>
      <p:sp>
        <p:nvSpPr>
          <p:cNvPr id="29" name="Content Placeholder 3"/>
          <p:cNvSpPr txBox="1">
            <a:spLocks/>
          </p:cNvSpPr>
          <p:nvPr/>
        </p:nvSpPr>
        <p:spPr>
          <a:xfrm>
            <a:off x="4730265" y="3440230"/>
            <a:ext cx="3821257" cy="499600"/>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AU" sz="1000" b="1" dirty="0" smtClean="0"/>
              <a:t>510 unique qualifications</a:t>
            </a:r>
            <a:r>
              <a:rPr lang="en-AU" sz="1000" dirty="0" smtClean="0"/>
              <a:t>; 49% of enrolments in Mixed field studies and 16% in Society and culture. </a:t>
            </a:r>
          </a:p>
        </p:txBody>
      </p:sp>
      <p:sp>
        <p:nvSpPr>
          <p:cNvPr id="30" name="Content Placeholder 3"/>
          <p:cNvSpPr txBox="1">
            <a:spLocks/>
          </p:cNvSpPr>
          <p:nvPr/>
        </p:nvSpPr>
        <p:spPr>
          <a:xfrm>
            <a:off x="985065" y="1883436"/>
            <a:ext cx="3443001" cy="498329"/>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AU" sz="1000" b="1" dirty="0" smtClean="0"/>
              <a:t>24,600 unique students </a:t>
            </a:r>
            <a:r>
              <a:rPr lang="en-AU" sz="1000" dirty="0" smtClean="0"/>
              <a:t>participated in pre-accredited training; 97% belonged to at least one ACFE priority cohort; 61% belonged three or more cohorts. </a:t>
            </a:r>
            <a:r>
              <a:rPr lang="en-AU" sz="1000" dirty="0"/>
              <a:t>	</a:t>
            </a:r>
            <a:r>
              <a:rPr lang="en-AU" sz="1000" dirty="0" smtClean="0"/>
              <a:t>	</a:t>
            </a:r>
            <a:endParaRPr lang="en-AU" sz="1000" dirty="0"/>
          </a:p>
        </p:txBody>
      </p:sp>
      <p:sp>
        <p:nvSpPr>
          <p:cNvPr id="31" name="Content Placeholder 3"/>
          <p:cNvSpPr txBox="1">
            <a:spLocks/>
          </p:cNvSpPr>
          <p:nvPr/>
        </p:nvSpPr>
        <p:spPr>
          <a:xfrm>
            <a:off x="985065" y="2624530"/>
            <a:ext cx="3443001" cy="499600"/>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AU" sz="1000" b="1" dirty="0" smtClean="0"/>
              <a:t>44,600 enrolments</a:t>
            </a:r>
            <a:r>
              <a:rPr lang="en-AU" sz="1000" dirty="0" smtClean="0"/>
              <a:t>; 36% participated in multiple pre-accredited modules during the year; 46% in Employment Skills. </a:t>
            </a:r>
          </a:p>
        </p:txBody>
      </p:sp>
      <p:sp>
        <p:nvSpPr>
          <p:cNvPr id="32" name="Content Placeholder 3"/>
          <p:cNvSpPr txBox="1">
            <a:spLocks/>
          </p:cNvSpPr>
          <p:nvPr/>
        </p:nvSpPr>
        <p:spPr>
          <a:xfrm>
            <a:off x="985065" y="4826208"/>
            <a:ext cx="3443001" cy="350180"/>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AU" sz="1000" b="1" dirty="0" smtClean="0"/>
              <a:t>252 providers</a:t>
            </a:r>
            <a:r>
              <a:rPr lang="en-AU" sz="1000" dirty="0" smtClean="0"/>
              <a:t>; almost half also deliver accredited training.</a:t>
            </a:r>
          </a:p>
        </p:txBody>
      </p:sp>
      <p:sp>
        <p:nvSpPr>
          <p:cNvPr id="33" name="Content Placeholder 3"/>
          <p:cNvSpPr txBox="1">
            <a:spLocks/>
          </p:cNvSpPr>
          <p:nvPr/>
        </p:nvSpPr>
        <p:spPr>
          <a:xfrm>
            <a:off x="964033" y="3369365"/>
            <a:ext cx="3443001" cy="499600"/>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AU" sz="1000" b="1" dirty="0" smtClean="0"/>
              <a:t>2,230 unique qualifications</a:t>
            </a:r>
            <a:r>
              <a:rPr lang="en-AU" sz="1000" dirty="0" smtClean="0"/>
              <a:t>; 34% of enrolments in General education programmes (Mixed field) and 21% in Office studies (Management and commerce).</a:t>
            </a:r>
          </a:p>
        </p:txBody>
      </p:sp>
      <p:sp>
        <p:nvSpPr>
          <p:cNvPr id="34" name="TextBox 33"/>
          <p:cNvSpPr txBox="1"/>
          <p:nvPr/>
        </p:nvSpPr>
        <p:spPr>
          <a:xfrm>
            <a:off x="985065" y="1596047"/>
            <a:ext cx="1864293" cy="169277"/>
          </a:xfrm>
          <a:prstGeom prst="rect">
            <a:avLst/>
          </a:prstGeom>
          <a:noFill/>
        </p:spPr>
        <p:txBody>
          <a:bodyPr wrap="none" lIns="0" tIns="0" rIns="0" bIns="0" rtlCol="0">
            <a:spAutoFit/>
          </a:bodyPr>
          <a:lstStyle/>
          <a:p>
            <a:pPr>
              <a:spcBef>
                <a:spcPts val="600"/>
              </a:spcBef>
              <a:buSzPct val="100000"/>
            </a:pPr>
            <a:r>
              <a:rPr lang="en-AU" sz="1100" b="1" i="1" dirty="0" smtClean="0">
                <a:solidFill>
                  <a:srgbClr val="62B5E5"/>
                </a:solidFill>
              </a:rPr>
              <a:t>Pre-accredited learners</a:t>
            </a:r>
          </a:p>
        </p:txBody>
      </p:sp>
      <p:sp>
        <p:nvSpPr>
          <p:cNvPr id="35" name="TextBox 34"/>
          <p:cNvSpPr txBox="1"/>
          <p:nvPr/>
        </p:nvSpPr>
        <p:spPr>
          <a:xfrm>
            <a:off x="4760035" y="1596047"/>
            <a:ext cx="3552254" cy="169277"/>
          </a:xfrm>
          <a:prstGeom prst="rect">
            <a:avLst/>
          </a:prstGeom>
          <a:noFill/>
        </p:spPr>
        <p:txBody>
          <a:bodyPr wrap="none" lIns="0" tIns="0" rIns="0" bIns="0" rtlCol="0">
            <a:spAutoFit/>
          </a:bodyPr>
          <a:lstStyle/>
          <a:p>
            <a:pPr>
              <a:spcBef>
                <a:spcPts val="600"/>
              </a:spcBef>
              <a:buSzPct val="100000"/>
            </a:pPr>
            <a:r>
              <a:rPr lang="en-AU" sz="1100" b="1" i="1" dirty="0" smtClean="0">
                <a:solidFill>
                  <a:srgbClr val="012169"/>
                </a:solidFill>
              </a:rPr>
              <a:t>Accredited (with a history of pre-accredited)</a:t>
            </a:r>
          </a:p>
        </p:txBody>
      </p:sp>
      <p:sp>
        <p:nvSpPr>
          <p:cNvPr id="36" name="Content Placeholder 3"/>
          <p:cNvSpPr txBox="1">
            <a:spLocks/>
          </p:cNvSpPr>
          <p:nvPr/>
        </p:nvSpPr>
        <p:spPr>
          <a:xfrm>
            <a:off x="997907" y="4149627"/>
            <a:ext cx="3443001" cy="499600"/>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AU" sz="1000" b="1" dirty="0" smtClean="0"/>
              <a:t>2.1m hours of scheduled training</a:t>
            </a:r>
            <a:r>
              <a:rPr lang="en-AU" sz="1000" dirty="0" smtClean="0"/>
              <a:t>; with an average of 46 hours per enrolment. </a:t>
            </a:r>
          </a:p>
        </p:txBody>
      </p:sp>
      <p:sp>
        <p:nvSpPr>
          <p:cNvPr id="37" name="Content Placeholder 3"/>
          <p:cNvSpPr txBox="1">
            <a:spLocks/>
          </p:cNvSpPr>
          <p:nvPr/>
        </p:nvSpPr>
        <p:spPr>
          <a:xfrm>
            <a:off x="4760034" y="4145409"/>
            <a:ext cx="3443001" cy="499600"/>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AU" sz="1000" b="1" dirty="0"/>
              <a:t>6</a:t>
            </a:r>
            <a:r>
              <a:rPr lang="en-AU" sz="1000" b="1" dirty="0" smtClean="0"/>
              <a:t>.9m hours of scheduled training</a:t>
            </a:r>
            <a:r>
              <a:rPr lang="en-AU" sz="1000" dirty="0" smtClean="0"/>
              <a:t>; with an average of 415 hours per enrolment, where 73% hours were attended.  </a:t>
            </a:r>
          </a:p>
        </p:txBody>
      </p:sp>
      <p:grpSp>
        <p:nvGrpSpPr>
          <p:cNvPr id="38" name="Group 325"/>
          <p:cNvGrpSpPr>
            <a:grpSpLocks noChangeAspect="1"/>
          </p:cNvGrpSpPr>
          <p:nvPr/>
        </p:nvGrpSpPr>
        <p:grpSpPr bwMode="auto">
          <a:xfrm>
            <a:off x="381363" y="4073046"/>
            <a:ext cx="478858" cy="480266"/>
            <a:chOff x="5044" y="1157"/>
            <a:chExt cx="340" cy="341"/>
          </a:xfrm>
          <a:solidFill>
            <a:srgbClr val="0097A9"/>
          </a:solidFill>
        </p:grpSpPr>
        <p:sp>
          <p:nvSpPr>
            <p:cNvPr id="39" name="Freeform 326"/>
            <p:cNvSpPr>
              <a:spLocks noEditPoints="1"/>
            </p:cNvSpPr>
            <p:nvPr/>
          </p:nvSpPr>
          <p:spPr bwMode="auto">
            <a:xfrm>
              <a:off x="5044" y="1157"/>
              <a:ext cx="340" cy="34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327"/>
            <p:cNvSpPr>
              <a:spLocks noEditPoints="1"/>
            </p:cNvSpPr>
            <p:nvPr/>
          </p:nvSpPr>
          <p:spPr bwMode="auto">
            <a:xfrm>
              <a:off x="5122" y="1221"/>
              <a:ext cx="188" cy="213"/>
            </a:xfrm>
            <a:custGeom>
              <a:avLst/>
              <a:gdLst>
                <a:gd name="T0" fmla="*/ 149 w 284"/>
                <a:gd name="T1" fmla="*/ 106 h 320"/>
                <a:gd name="T2" fmla="*/ 149 w 284"/>
                <a:gd name="T3" fmla="*/ 181 h 320"/>
                <a:gd name="T4" fmla="*/ 139 w 284"/>
                <a:gd name="T5" fmla="*/ 192 h 320"/>
                <a:gd name="T6" fmla="*/ 128 w 284"/>
                <a:gd name="T7" fmla="*/ 181 h 320"/>
                <a:gd name="T8" fmla="*/ 128 w 284"/>
                <a:gd name="T9" fmla="*/ 106 h 320"/>
                <a:gd name="T10" fmla="*/ 139 w 284"/>
                <a:gd name="T11" fmla="*/ 96 h 320"/>
                <a:gd name="T12" fmla="*/ 149 w 284"/>
                <a:gd name="T13" fmla="*/ 106 h 320"/>
                <a:gd name="T14" fmla="*/ 280 w 284"/>
                <a:gd name="T15" fmla="*/ 64 h 320"/>
                <a:gd name="T16" fmla="*/ 280 w 284"/>
                <a:gd name="T17" fmla="*/ 79 h 320"/>
                <a:gd name="T18" fmla="*/ 272 w 284"/>
                <a:gd name="T19" fmla="*/ 82 h 320"/>
                <a:gd name="T20" fmla="*/ 265 w 284"/>
                <a:gd name="T21" fmla="*/ 79 h 320"/>
                <a:gd name="T22" fmla="*/ 250 w 284"/>
                <a:gd name="T23" fmla="*/ 64 h 320"/>
                <a:gd name="T24" fmla="*/ 233 w 284"/>
                <a:gd name="T25" fmla="*/ 80 h 320"/>
                <a:gd name="T26" fmla="*/ 277 w 284"/>
                <a:gd name="T27" fmla="*/ 181 h 320"/>
                <a:gd name="T28" fmla="*/ 139 w 284"/>
                <a:gd name="T29" fmla="*/ 320 h 320"/>
                <a:gd name="T30" fmla="*/ 0 w 284"/>
                <a:gd name="T31" fmla="*/ 181 h 320"/>
                <a:gd name="T32" fmla="*/ 128 w 284"/>
                <a:gd name="T33" fmla="*/ 43 h 320"/>
                <a:gd name="T34" fmla="*/ 128 w 284"/>
                <a:gd name="T35" fmla="*/ 21 h 320"/>
                <a:gd name="T36" fmla="*/ 107 w 284"/>
                <a:gd name="T37" fmla="*/ 21 h 320"/>
                <a:gd name="T38" fmla="*/ 96 w 284"/>
                <a:gd name="T39" fmla="*/ 10 h 320"/>
                <a:gd name="T40" fmla="*/ 107 w 284"/>
                <a:gd name="T41" fmla="*/ 0 h 320"/>
                <a:gd name="T42" fmla="*/ 171 w 284"/>
                <a:gd name="T43" fmla="*/ 0 h 320"/>
                <a:gd name="T44" fmla="*/ 181 w 284"/>
                <a:gd name="T45" fmla="*/ 10 h 320"/>
                <a:gd name="T46" fmla="*/ 171 w 284"/>
                <a:gd name="T47" fmla="*/ 21 h 320"/>
                <a:gd name="T48" fmla="*/ 149 w 284"/>
                <a:gd name="T49" fmla="*/ 21 h 320"/>
                <a:gd name="T50" fmla="*/ 149 w 284"/>
                <a:gd name="T51" fmla="*/ 43 h 320"/>
                <a:gd name="T52" fmla="*/ 217 w 284"/>
                <a:gd name="T53" fmla="*/ 67 h 320"/>
                <a:gd name="T54" fmla="*/ 235 w 284"/>
                <a:gd name="T55" fmla="*/ 49 h 320"/>
                <a:gd name="T56" fmla="*/ 220 w 284"/>
                <a:gd name="T57" fmla="*/ 33 h 320"/>
                <a:gd name="T58" fmla="*/ 220 w 284"/>
                <a:gd name="T59" fmla="*/ 18 h 320"/>
                <a:gd name="T60" fmla="*/ 235 w 284"/>
                <a:gd name="T61" fmla="*/ 18 h 320"/>
                <a:gd name="T62" fmla="*/ 280 w 284"/>
                <a:gd name="T63" fmla="*/ 64 h 320"/>
                <a:gd name="T64" fmla="*/ 139 w 284"/>
                <a:gd name="T65" fmla="*/ 64 h 320"/>
                <a:gd name="T66" fmla="*/ 21 w 284"/>
                <a:gd name="T67" fmla="*/ 181 h 320"/>
                <a:gd name="T68" fmla="*/ 139 w 284"/>
                <a:gd name="T69" fmla="*/ 298 h 320"/>
                <a:gd name="T70" fmla="*/ 256 w 284"/>
                <a:gd name="T71" fmla="*/ 181 h 320"/>
                <a:gd name="T72" fmla="*/ 139 w 284"/>
                <a:gd name="T73" fmla="*/ 6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320">
                  <a:moveTo>
                    <a:pt x="149" y="106"/>
                  </a:moveTo>
                  <a:cubicBezTo>
                    <a:pt x="149" y="181"/>
                    <a:pt x="149" y="181"/>
                    <a:pt x="149" y="181"/>
                  </a:cubicBezTo>
                  <a:cubicBezTo>
                    <a:pt x="149" y="187"/>
                    <a:pt x="145" y="192"/>
                    <a:pt x="139" y="192"/>
                  </a:cubicBezTo>
                  <a:cubicBezTo>
                    <a:pt x="133" y="192"/>
                    <a:pt x="128" y="187"/>
                    <a:pt x="128" y="181"/>
                  </a:cubicBezTo>
                  <a:cubicBezTo>
                    <a:pt x="128" y="106"/>
                    <a:pt x="128" y="106"/>
                    <a:pt x="128" y="106"/>
                  </a:cubicBezTo>
                  <a:cubicBezTo>
                    <a:pt x="128" y="100"/>
                    <a:pt x="133" y="96"/>
                    <a:pt x="139" y="96"/>
                  </a:cubicBezTo>
                  <a:cubicBezTo>
                    <a:pt x="145" y="96"/>
                    <a:pt x="149" y="100"/>
                    <a:pt x="149" y="106"/>
                  </a:cubicBezTo>
                  <a:close/>
                  <a:moveTo>
                    <a:pt x="280" y="64"/>
                  </a:moveTo>
                  <a:cubicBezTo>
                    <a:pt x="284" y="68"/>
                    <a:pt x="284" y="75"/>
                    <a:pt x="280" y="79"/>
                  </a:cubicBezTo>
                  <a:cubicBezTo>
                    <a:pt x="278" y="81"/>
                    <a:pt x="275" y="82"/>
                    <a:pt x="272" y="82"/>
                  </a:cubicBezTo>
                  <a:cubicBezTo>
                    <a:pt x="270" y="82"/>
                    <a:pt x="267" y="81"/>
                    <a:pt x="265" y="79"/>
                  </a:cubicBezTo>
                  <a:cubicBezTo>
                    <a:pt x="250" y="64"/>
                    <a:pt x="250" y="64"/>
                    <a:pt x="250" y="64"/>
                  </a:cubicBezTo>
                  <a:cubicBezTo>
                    <a:pt x="233" y="80"/>
                    <a:pt x="233" y="80"/>
                    <a:pt x="233" y="80"/>
                  </a:cubicBezTo>
                  <a:cubicBezTo>
                    <a:pt x="260" y="105"/>
                    <a:pt x="277" y="141"/>
                    <a:pt x="277" y="181"/>
                  </a:cubicBezTo>
                  <a:cubicBezTo>
                    <a:pt x="277" y="257"/>
                    <a:pt x="215" y="320"/>
                    <a:pt x="139" y="320"/>
                  </a:cubicBezTo>
                  <a:cubicBezTo>
                    <a:pt x="62" y="320"/>
                    <a:pt x="0" y="257"/>
                    <a:pt x="0" y="181"/>
                  </a:cubicBezTo>
                  <a:cubicBezTo>
                    <a:pt x="0" y="108"/>
                    <a:pt x="57" y="48"/>
                    <a:pt x="128" y="43"/>
                  </a:cubicBezTo>
                  <a:cubicBezTo>
                    <a:pt x="128" y="21"/>
                    <a:pt x="128" y="21"/>
                    <a:pt x="128" y="21"/>
                  </a:cubicBezTo>
                  <a:cubicBezTo>
                    <a:pt x="107" y="21"/>
                    <a:pt x="107" y="21"/>
                    <a:pt x="107" y="21"/>
                  </a:cubicBezTo>
                  <a:cubicBezTo>
                    <a:pt x="101" y="21"/>
                    <a:pt x="96" y="16"/>
                    <a:pt x="96" y="10"/>
                  </a:cubicBezTo>
                  <a:cubicBezTo>
                    <a:pt x="96" y="4"/>
                    <a:pt x="101" y="0"/>
                    <a:pt x="107" y="0"/>
                  </a:cubicBezTo>
                  <a:cubicBezTo>
                    <a:pt x="171" y="0"/>
                    <a:pt x="171" y="0"/>
                    <a:pt x="171" y="0"/>
                  </a:cubicBezTo>
                  <a:cubicBezTo>
                    <a:pt x="177" y="0"/>
                    <a:pt x="181" y="4"/>
                    <a:pt x="181" y="10"/>
                  </a:cubicBezTo>
                  <a:cubicBezTo>
                    <a:pt x="181" y="16"/>
                    <a:pt x="177" y="21"/>
                    <a:pt x="171" y="21"/>
                  </a:cubicBezTo>
                  <a:cubicBezTo>
                    <a:pt x="149" y="21"/>
                    <a:pt x="149" y="21"/>
                    <a:pt x="149" y="21"/>
                  </a:cubicBezTo>
                  <a:cubicBezTo>
                    <a:pt x="149" y="43"/>
                    <a:pt x="149" y="43"/>
                    <a:pt x="149" y="43"/>
                  </a:cubicBezTo>
                  <a:cubicBezTo>
                    <a:pt x="174" y="45"/>
                    <a:pt x="197" y="53"/>
                    <a:pt x="217" y="67"/>
                  </a:cubicBezTo>
                  <a:cubicBezTo>
                    <a:pt x="235" y="49"/>
                    <a:pt x="235" y="49"/>
                    <a:pt x="235" y="49"/>
                  </a:cubicBezTo>
                  <a:cubicBezTo>
                    <a:pt x="220" y="33"/>
                    <a:pt x="220" y="33"/>
                    <a:pt x="220" y="33"/>
                  </a:cubicBezTo>
                  <a:cubicBezTo>
                    <a:pt x="215" y="29"/>
                    <a:pt x="215" y="23"/>
                    <a:pt x="220" y="18"/>
                  </a:cubicBezTo>
                  <a:cubicBezTo>
                    <a:pt x="224" y="14"/>
                    <a:pt x="231" y="14"/>
                    <a:pt x="235" y="18"/>
                  </a:cubicBezTo>
                  <a:lnTo>
                    <a:pt x="280" y="64"/>
                  </a:lnTo>
                  <a:close/>
                  <a:moveTo>
                    <a:pt x="139" y="64"/>
                  </a:moveTo>
                  <a:cubicBezTo>
                    <a:pt x="74" y="64"/>
                    <a:pt x="21" y="116"/>
                    <a:pt x="21" y="181"/>
                  </a:cubicBezTo>
                  <a:cubicBezTo>
                    <a:pt x="21" y="246"/>
                    <a:pt x="74" y="298"/>
                    <a:pt x="139" y="298"/>
                  </a:cubicBezTo>
                  <a:cubicBezTo>
                    <a:pt x="203" y="298"/>
                    <a:pt x="256" y="246"/>
                    <a:pt x="256" y="181"/>
                  </a:cubicBezTo>
                  <a:cubicBezTo>
                    <a:pt x="256" y="116"/>
                    <a:pt x="203" y="64"/>
                    <a:pt x="139"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85901571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smtClean="0"/>
              <a:t>Many accredited program types are foundation focused</a:t>
            </a:r>
            <a:r>
              <a:rPr lang="en-AU" dirty="0"/>
              <a:t> </a:t>
            </a:r>
            <a:r>
              <a:rPr lang="en-AU" dirty="0" smtClean="0"/>
              <a:t>and are identified separately in the analysis </a:t>
            </a:r>
            <a:endParaRPr lang="en-AU" dirty="0"/>
          </a:p>
        </p:txBody>
      </p:sp>
      <p:sp>
        <p:nvSpPr>
          <p:cNvPr id="3" name="Title 2"/>
          <p:cNvSpPr>
            <a:spLocks noGrp="1"/>
          </p:cNvSpPr>
          <p:nvPr>
            <p:ph type="title"/>
          </p:nvPr>
        </p:nvSpPr>
        <p:spPr/>
        <p:txBody>
          <a:bodyPr/>
          <a:lstStyle/>
          <a:p>
            <a:r>
              <a:rPr lang="en-AU" dirty="0" smtClean="0"/>
              <a:t>Characterising journeys in foundational learning</a:t>
            </a:r>
            <a:endParaRPr lang="en-AU" dirty="0"/>
          </a:p>
        </p:txBody>
      </p:sp>
      <p:sp>
        <p:nvSpPr>
          <p:cNvPr id="4" name="Content Placeholder 3"/>
          <p:cNvSpPr>
            <a:spLocks noGrp="1"/>
          </p:cNvSpPr>
          <p:nvPr>
            <p:ph idx="1"/>
          </p:nvPr>
        </p:nvSpPr>
        <p:spPr>
          <a:xfrm>
            <a:off x="376236" y="1408855"/>
            <a:ext cx="8374062" cy="2221083"/>
          </a:xfrm>
        </p:spPr>
        <p:txBody>
          <a:bodyPr/>
          <a:lstStyle/>
          <a:p>
            <a:pPr>
              <a:spcAft>
                <a:spcPts val="600"/>
              </a:spcAft>
            </a:pPr>
            <a:r>
              <a:rPr lang="en-AU" sz="900" dirty="0"/>
              <a:t>Pre-accredited programs are highly customised and tailored by local providers to best suit the needs of learners, and are categorised into three types of ACFE training. Table 1 provides some detail on what characterises each program type. </a:t>
            </a:r>
            <a:r>
              <a:rPr lang="en-AU" sz="900" dirty="0" smtClean="0"/>
              <a:t>Chart 2 below </a:t>
            </a:r>
            <a:r>
              <a:rPr lang="en-AU" sz="900" dirty="0"/>
              <a:t>characterises these program types by exploring fields of education and program titles. </a:t>
            </a:r>
          </a:p>
          <a:p>
            <a:pPr marL="171450" indent="-171450">
              <a:spcAft>
                <a:spcPts val="600"/>
              </a:spcAft>
              <a:buFont typeface="Arial" panose="020B0604020202020204" pitchFamily="34" charset="0"/>
              <a:buChar char="•"/>
            </a:pPr>
            <a:r>
              <a:rPr lang="en-AU" sz="900" b="1" dirty="0"/>
              <a:t>Adult </a:t>
            </a:r>
            <a:r>
              <a:rPr lang="en-AU" sz="900" b="1" dirty="0" smtClean="0"/>
              <a:t>Literacy </a:t>
            </a:r>
            <a:r>
              <a:rPr lang="en-AU" sz="900" b="1" dirty="0"/>
              <a:t>and </a:t>
            </a:r>
            <a:r>
              <a:rPr lang="en-AU" sz="900" b="1" dirty="0" smtClean="0"/>
              <a:t>Numeracy </a:t>
            </a:r>
            <a:r>
              <a:rPr lang="en-AU" sz="900" b="1" dirty="0"/>
              <a:t>skills and Employment </a:t>
            </a:r>
            <a:r>
              <a:rPr lang="en-AU" sz="900" b="1" dirty="0" smtClean="0"/>
              <a:t>Skills </a:t>
            </a:r>
            <a:r>
              <a:rPr lang="en-AU" sz="900" b="1" dirty="0"/>
              <a:t>are more foundational </a:t>
            </a:r>
            <a:r>
              <a:rPr lang="en-AU" sz="900" dirty="0"/>
              <a:t>and core skills learning, while Vocational S</a:t>
            </a:r>
            <a:r>
              <a:rPr lang="en-AU" sz="900" dirty="0" smtClean="0"/>
              <a:t>kills </a:t>
            </a:r>
            <a:r>
              <a:rPr lang="en-AU" sz="900" dirty="0"/>
              <a:t>does not include foundational-type courses, and is instead focused on specialised skills.</a:t>
            </a:r>
          </a:p>
          <a:p>
            <a:pPr>
              <a:spcAft>
                <a:spcPts val="600"/>
              </a:spcAft>
            </a:pPr>
            <a:r>
              <a:rPr lang="en-AU" sz="900" dirty="0"/>
              <a:t>Specific accredited courses are also explicitly considered and categorised as ‘foundation’ courses. These courses are less vocationally-focused to other courses and less likely to lead to positive employment outcomes.  </a:t>
            </a:r>
          </a:p>
          <a:p>
            <a:pPr marL="171450" indent="-171450">
              <a:spcAft>
                <a:spcPts val="600"/>
              </a:spcAft>
              <a:buFont typeface="Arial" panose="020B0604020202020204" pitchFamily="34" charset="0"/>
              <a:buChar char="•"/>
            </a:pPr>
            <a:r>
              <a:rPr lang="en-AU" sz="900" dirty="0"/>
              <a:t>They are spread across a number of different fields and levels of education, which suggests they are not immediately identifiable through standard categorisations – see Chart 2 for levels. </a:t>
            </a:r>
          </a:p>
          <a:p>
            <a:pPr marL="171450" indent="-171450">
              <a:spcAft>
                <a:spcPts val="600"/>
              </a:spcAft>
              <a:buFont typeface="Arial" panose="020B0604020202020204" pitchFamily="34" charset="0"/>
              <a:buChar char="•"/>
            </a:pPr>
            <a:r>
              <a:rPr lang="en-AU" sz="900" dirty="0"/>
              <a:t>Furthermore 10% of all accredited transitions for learners with a history of pre-accredited training are in foundation courses, which suggests that this is significant training destination for pre-accredited learners in particular.</a:t>
            </a:r>
          </a:p>
          <a:p>
            <a:pPr>
              <a:spcAft>
                <a:spcPts val="600"/>
              </a:spcAft>
            </a:pPr>
            <a:r>
              <a:rPr lang="en-AU" sz="900" dirty="0"/>
              <a:t>Subsequently, </a:t>
            </a:r>
            <a:r>
              <a:rPr lang="en-AU" sz="900" b="1" dirty="0"/>
              <a:t>accredited foundation courses are explicitly identified </a:t>
            </a:r>
            <a:r>
              <a:rPr lang="en-AU" sz="900" dirty="0"/>
              <a:t>when examining fields and levels of education in order to observe learners transitioning into these courses. </a:t>
            </a:r>
          </a:p>
        </p:txBody>
      </p:sp>
      <p:graphicFrame>
        <p:nvGraphicFramePr>
          <p:cNvPr id="6" name="Table 5"/>
          <p:cNvGraphicFramePr>
            <a:graphicFrameLocks noGrp="1"/>
          </p:cNvGraphicFramePr>
          <p:nvPr>
            <p:extLst>
              <p:ext uri="{D42A27DB-BD31-4B8C-83A1-F6EECF244321}">
                <p14:modId xmlns:p14="http://schemas.microsoft.com/office/powerpoint/2010/main" val="4247583133"/>
              </p:ext>
            </p:extLst>
          </p:nvPr>
        </p:nvGraphicFramePr>
        <p:xfrm>
          <a:off x="376236" y="4010219"/>
          <a:ext cx="5118631" cy="1902946"/>
        </p:xfrm>
        <a:graphic>
          <a:graphicData uri="http://schemas.openxmlformats.org/drawingml/2006/table">
            <a:tbl>
              <a:tblPr firstRow="1" bandRow="1">
                <a:tableStyleId>{5C22544A-7EE6-4342-B048-85BDC9FD1C3A}</a:tableStyleId>
              </a:tblPr>
              <a:tblGrid>
                <a:gridCol w="1257831">
                  <a:extLst>
                    <a:ext uri="{9D8B030D-6E8A-4147-A177-3AD203B41FA5}">
                      <a16:colId xmlns:a16="http://schemas.microsoft.com/office/drawing/2014/main" val="20000"/>
                    </a:ext>
                  </a:extLst>
                </a:gridCol>
                <a:gridCol w="2099733">
                  <a:extLst>
                    <a:ext uri="{9D8B030D-6E8A-4147-A177-3AD203B41FA5}">
                      <a16:colId xmlns:a16="http://schemas.microsoft.com/office/drawing/2014/main" val="20001"/>
                    </a:ext>
                  </a:extLst>
                </a:gridCol>
                <a:gridCol w="1761067">
                  <a:extLst>
                    <a:ext uri="{9D8B030D-6E8A-4147-A177-3AD203B41FA5}">
                      <a16:colId xmlns:a16="http://schemas.microsoft.com/office/drawing/2014/main" val="20002"/>
                    </a:ext>
                  </a:extLst>
                </a:gridCol>
              </a:tblGrid>
              <a:tr h="251946">
                <a:tc>
                  <a:txBody>
                    <a:bodyPr/>
                    <a:lstStyle/>
                    <a:p>
                      <a:r>
                        <a:rPr lang="en-AU" sz="800" dirty="0" smtClean="0"/>
                        <a:t>Program type</a:t>
                      </a:r>
                      <a:endParaRPr lang="en-AU" sz="800" dirty="0"/>
                    </a:p>
                  </a:txBody>
                  <a:tcPr/>
                </a:tc>
                <a:tc>
                  <a:txBody>
                    <a:bodyPr/>
                    <a:lstStyle/>
                    <a:p>
                      <a:r>
                        <a:rPr lang="en-AU" sz="800" dirty="0" smtClean="0"/>
                        <a:t>Field of</a:t>
                      </a:r>
                      <a:r>
                        <a:rPr lang="en-AU" sz="800" baseline="0" dirty="0" smtClean="0"/>
                        <a:t> education</a:t>
                      </a:r>
                      <a:endParaRPr lang="en-AU" sz="800" dirty="0"/>
                    </a:p>
                  </a:txBody>
                  <a:tcPr/>
                </a:tc>
                <a:tc>
                  <a:txBody>
                    <a:bodyPr/>
                    <a:lstStyle/>
                    <a:p>
                      <a:r>
                        <a:rPr lang="en-AU" sz="800" dirty="0" smtClean="0"/>
                        <a:t>Title</a:t>
                      </a:r>
                      <a:r>
                        <a:rPr lang="en-AU" sz="800" baseline="0" dirty="0" smtClean="0"/>
                        <a:t> analysis </a:t>
                      </a:r>
                      <a:endParaRPr lang="en-AU" sz="800" dirty="0"/>
                    </a:p>
                  </a:txBody>
                  <a:tcPr/>
                </a:tc>
                <a:extLst>
                  <a:ext uri="{0D108BD9-81ED-4DB2-BD59-A6C34878D82A}">
                    <a16:rowId xmlns:a16="http://schemas.microsoft.com/office/drawing/2014/main" val="10000"/>
                  </a:ext>
                </a:extLst>
              </a:tr>
              <a:tr h="370840">
                <a:tc>
                  <a:txBody>
                    <a:bodyPr/>
                    <a:lstStyle/>
                    <a:p>
                      <a:r>
                        <a:rPr lang="en-AU" sz="800" b="1" dirty="0" smtClean="0"/>
                        <a:t>Adult Literacy and Numeracy skills</a:t>
                      </a:r>
                      <a:endParaRPr lang="en-AU" sz="800" b="1" dirty="0"/>
                    </a:p>
                  </a:txBody>
                  <a:tcPr/>
                </a:tc>
                <a:tc>
                  <a:txBody>
                    <a:bodyPr/>
                    <a:lstStyle/>
                    <a:p>
                      <a:r>
                        <a:rPr lang="en-AU" sz="800" dirty="0" smtClean="0"/>
                        <a:t>100% Mixed field of education</a:t>
                      </a:r>
                    </a:p>
                    <a:p>
                      <a:endParaRPr lang="en-AU" sz="800" dirty="0" smtClean="0"/>
                    </a:p>
                  </a:txBody>
                  <a:tcPr/>
                </a:tc>
                <a:tc>
                  <a:txBody>
                    <a:bodyPr/>
                    <a:lstStyle/>
                    <a:p>
                      <a:r>
                        <a:rPr lang="en-AU" sz="800" dirty="0" smtClean="0"/>
                        <a:t>50% have literacy-related</a:t>
                      </a:r>
                      <a:r>
                        <a:rPr lang="en-AU" sz="800" baseline="0" dirty="0" smtClean="0"/>
                        <a:t> titles.* </a:t>
                      </a:r>
                      <a:endParaRPr lang="en-AU" sz="800" dirty="0"/>
                    </a:p>
                  </a:txBody>
                  <a:tcPr/>
                </a:tc>
                <a:extLst>
                  <a:ext uri="{0D108BD9-81ED-4DB2-BD59-A6C34878D82A}">
                    <a16:rowId xmlns:a16="http://schemas.microsoft.com/office/drawing/2014/main" val="10001"/>
                  </a:ext>
                </a:extLst>
              </a:tr>
              <a:tr h="370840">
                <a:tc>
                  <a:txBody>
                    <a:bodyPr/>
                    <a:lstStyle/>
                    <a:p>
                      <a:r>
                        <a:rPr lang="en-AU" sz="800" b="1" dirty="0" smtClean="0"/>
                        <a:t>Employment</a:t>
                      </a:r>
                      <a:r>
                        <a:rPr lang="en-AU" sz="800" b="1" baseline="0" dirty="0" smtClean="0"/>
                        <a:t> Skills</a:t>
                      </a:r>
                      <a:endParaRPr lang="en-AU" sz="800" b="1" dirty="0"/>
                    </a:p>
                  </a:txBody>
                  <a:tcPr/>
                </a:tc>
                <a:tc>
                  <a:txBody>
                    <a:bodyPr/>
                    <a:lstStyle/>
                    <a:p>
                      <a:r>
                        <a:rPr lang="en-AU" sz="800" dirty="0" smtClean="0"/>
                        <a:t>50%</a:t>
                      </a:r>
                      <a:r>
                        <a:rPr lang="en-AU" sz="800" baseline="0" dirty="0" smtClean="0"/>
                        <a:t> Mixed field of education;</a:t>
                      </a:r>
                    </a:p>
                    <a:p>
                      <a:r>
                        <a:rPr lang="en-AU" sz="800" baseline="0" dirty="0" smtClean="0"/>
                        <a:t>40% Management and commerce, however, they are exclusively ‘office skills’ (narrow field of education);</a:t>
                      </a:r>
                    </a:p>
                    <a:p>
                      <a:r>
                        <a:rPr lang="en-AU" sz="800" baseline="0" dirty="0" smtClean="0"/>
                        <a:t>10% Information technology.</a:t>
                      </a:r>
                    </a:p>
                  </a:txBody>
                  <a:tcPr/>
                </a:tc>
                <a:tc>
                  <a:txBody>
                    <a:bodyPr/>
                    <a:lstStyle/>
                    <a:p>
                      <a:r>
                        <a:rPr lang="en-AU" sz="800" dirty="0" smtClean="0"/>
                        <a:t>40% have IT-related titles.^ </a:t>
                      </a:r>
                      <a:endParaRPr lang="en-AU" sz="800" dirty="0"/>
                    </a:p>
                  </a:txBody>
                  <a:tcPr/>
                </a:tc>
                <a:extLst>
                  <a:ext uri="{0D108BD9-81ED-4DB2-BD59-A6C34878D82A}">
                    <a16:rowId xmlns:a16="http://schemas.microsoft.com/office/drawing/2014/main" val="10002"/>
                  </a:ext>
                </a:extLst>
              </a:tr>
              <a:tr h="370840">
                <a:tc>
                  <a:txBody>
                    <a:bodyPr/>
                    <a:lstStyle/>
                    <a:p>
                      <a:r>
                        <a:rPr lang="en-AU" sz="800" b="1" dirty="0" smtClean="0"/>
                        <a:t>Vocational Skills</a:t>
                      </a:r>
                      <a:endParaRPr lang="en-AU" sz="800" b="1" dirty="0"/>
                    </a:p>
                  </a:txBody>
                  <a:tcPr/>
                </a:tc>
                <a:tc>
                  <a:txBody>
                    <a:bodyPr/>
                    <a:lstStyle/>
                    <a:p>
                      <a:r>
                        <a:rPr lang="en-AU" sz="800" dirty="0" smtClean="0"/>
                        <a:t>Exclusively non-mixed of education;</a:t>
                      </a:r>
                    </a:p>
                    <a:p>
                      <a:r>
                        <a:rPr lang="en-AU" sz="800" dirty="0" smtClean="0"/>
                        <a:t>Largest fields</a:t>
                      </a:r>
                      <a:r>
                        <a:rPr lang="en-AU" sz="800" baseline="0" dirty="0" smtClean="0"/>
                        <a:t> are Creative arts and Food, hospitality and personal services. </a:t>
                      </a:r>
                      <a:endParaRPr lang="en-AU" sz="800" dirty="0"/>
                    </a:p>
                  </a:txBody>
                  <a:tcPr/>
                </a:tc>
                <a:tc>
                  <a:txBody>
                    <a:bodyPr/>
                    <a:lstStyle/>
                    <a:p>
                      <a:r>
                        <a:rPr lang="en-AU" sz="800" dirty="0" smtClean="0"/>
                        <a:t>15% are</a:t>
                      </a:r>
                      <a:r>
                        <a:rPr lang="en-AU" sz="800" baseline="0" dirty="0" smtClean="0"/>
                        <a:t> literacy-related, while 3% are IT-related. </a:t>
                      </a:r>
                      <a:endParaRPr lang="en-AU" sz="800" dirty="0"/>
                    </a:p>
                  </a:txBody>
                  <a:tcPr/>
                </a:tc>
                <a:extLst>
                  <a:ext uri="{0D108BD9-81ED-4DB2-BD59-A6C34878D82A}">
                    <a16:rowId xmlns:a16="http://schemas.microsoft.com/office/drawing/2014/main" val="10003"/>
                  </a:ext>
                </a:extLst>
              </a:tr>
            </a:tbl>
          </a:graphicData>
        </a:graphic>
      </p:graphicFrame>
      <p:sp>
        <p:nvSpPr>
          <p:cNvPr id="7" name="TextBox 6"/>
          <p:cNvSpPr txBox="1"/>
          <p:nvPr/>
        </p:nvSpPr>
        <p:spPr>
          <a:xfrm>
            <a:off x="376236" y="3786736"/>
            <a:ext cx="5025495" cy="138499"/>
          </a:xfrm>
          <a:prstGeom prst="rect">
            <a:avLst/>
          </a:prstGeom>
          <a:noFill/>
        </p:spPr>
        <p:txBody>
          <a:bodyPr wrap="square" lIns="0" tIns="0" rIns="0" bIns="0" rtlCol="0">
            <a:spAutoFit/>
          </a:bodyPr>
          <a:lstStyle/>
          <a:p>
            <a:pPr>
              <a:spcBef>
                <a:spcPts val="600"/>
              </a:spcBef>
              <a:buSzPct val="100000"/>
            </a:pPr>
            <a:r>
              <a:rPr lang="en-AU" sz="900" b="1" i="1" dirty="0" smtClean="0">
                <a:solidFill>
                  <a:schemeClr val="bg1">
                    <a:lumMod val="65000"/>
                  </a:schemeClr>
                </a:solidFill>
              </a:rPr>
              <a:t>1: Describing pre-accredited program types by enrolment activity (2016)</a:t>
            </a:r>
          </a:p>
        </p:txBody>
      </p:sp>
      <p:sp>
        <p:nvSpPr>
          <p:cNvPr id="8" name="TextBox 7"/>
          <p:cNvSpPr txBox="1"/>
          <p:nvPr/>
        </p:nvSpPr>
        <p:spPr>
          <a:xfrm>
            <a:off x="376236" y="6034874"/>
            <a:ext cx="3230564" cy="292388"/>
          </a:xfrm>
          <a:prstGeom prst="rect">
            <a:avLst/>
          </a:prstGeom>
          <a:noFill/>
        </p:spPr>
        <p:txBody>
          <a:bodyPr wrap="square" lIns="0" tIns="0" rIns="0" bIns="0" rtlCol="0">
            <a:spAutoFit/>
          </a:bodyPr>
          <a:lstStyle/>
          <a:p>
            <a:pPr>
              <a:spcBef>
                <a:spcPts val="600"/>
              </a:spcBef>
              <a:buSzPct val="100000"/>
            </a:pPr>
            <a:r>
              <a:rPr lang="en-AU" sz="700" dirty="0" smtClean="0">
                <a:solidFill>
                  <a:srgbClr val="313131"/>
                </a:solidFill>
              </a:rPr>
              <a:t>* Keywords include: </a:t>
            </a:r>
            <a:r>
              <a:rPr lang="en-AU" sz="700" dirty="0">
                <a:solidFill>
                  <a:srgbClr val="313131"/>
                </a:solidFill>
              </a:rPr>
              <a:t>E</a:t>
            </a:r>
            <a:r>
              <a:rPr lang="en-AU" sz="700" dirty="0" smtClean="0">
                <a:solidFill>
                  <a:srgbClr val="313131"/>
                </a:solidFill>
              </a:rPr>
              <a:t>nglish, writing, reading, language, literacy.</a:t>
            </a:r>
          </a:p>
          <a:p>
            <a:pPr>
              <a:spcBef>
                <a:spcPts val="600"/>
              </a:spcBef>
              <a:buSzPct val="100000"/>
            </a:pPr>
            <a:r>
              <a:rPr lang="en-AU" sz="700" dirty="0" smtClean="0">
                <a:solidFill>
                  <a:srgbClr val="313131"/>
                </a:solidFill>
              </a:rPr>
              <a:t>^ Keywords include: computer, digital, iPad</a:t>
            </a:r>
            <a:r>
              <a:rPr lang="en-AU" sz="700" dirty="0">
                <a:solidFill>
                  <a:srgbClr val="313131"/>
                </a:solidFill>
              </a:rPr>
              <a:t>.</a:t>
            </a:r>
            <a:endParaRPr lang="en-AU" sz="700" dirty="0" smtClean="0">
              <a:solidFill>
                <a:srgbClr val="313131"/>
              </a:solidFill>
            </a:endParaRPr>
          </a:p>
        </p:txBody>
      </p:sp>
      <p:sp>
        <p:nvSpPr>
          <p:cNvPr id="10" name="TextBox 9"/>
          <p:cNvSpPr txBox="1"/>
          <p:nvPr/>
        </p:nvSpPr>
        <p:spPr>
          <a:xfrm>
            <a:off x="5700000" y="3786736"/>
            <a:ext cx="3372529" cy="276999"/>
          </a:xfrm>
          <a:prstGeom prst="rect">
            <a:avLst/>
          </a:prstGeom>
          <a:noFill/>
        </p:spPr>
        <p:txBody>
          <a:bodyPr wrap="square" lIns="0" tIns="0" rIns="0" bIns="0" rtlCol="0">
            <a:spAutoFit/>
          </a:bodyPr>
          <a:lstStyle/>
          <a:p>
            <a:pPr>
              <a:spcBef>
                <a:spcPts val="600"/>
              </a:spcBef>
              <a:buSzPct val="100000"/>
            </a:pPr>
            <a:r>
              <a:rPr lang="en-AU" sz="900" b="1" i="1" dirty="0" smtClean="0">
                <a:solidFill>
                  <a:schemeClr val="bg1">
                    <a:lumMod val="65000"/>
                  </a:schemeClr>
                </a:solidFill>
              </a:rPr>
              <a:t>2: Foundation courses for learners with a history of pre-accredited training by AQF (2016)</a:t>
            </a:r>
          </a:p>
        </p:txBody>
      </p:sp>
      <p:pic>
        <p:nvPicPr>
          <p:cNvPr id="5" name="Picture 4"/>
          <p:cNvPicPr>
            <a:picLocks noChangeAspect="1"/>
          </p:cNvPicPr>
          <p:nvPr/>
        </p:nvPicPr>
        <p:blipFill>
          <a:blip r:embed="rId2"/>
          <a:stretch>
            <a:fillRect/>
          </a:stretch>
        </p:blipFill>
        <p:spPr>
          <a:xfrm>
            <a:off x="5494867" y="4063735"/>
            <a:ext cx="3479379" cy="2122937"/>
          </a:xfrm>
          <a:prstGeom prst="rect">
            <a:avLst/>
          </a:prstGeom>
        </p:spPr>
      </p:pic>
    </p:spTree>
    <p:extLst>
      <p:ext uri="{BB962C8B-B14F-4D97-AF65-F5344CB8AC3E}">
        <p14:creationId xmlns:p14="http://schemas.microsoft.com/office/powerpoint/2010/main" val="146068291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Objective 1</a:t>
            </a:r>
            <a:endParaRPr lang="en-AU" dirty="0"/>
          </a:p>
        </p:txBody>
      </p:sp>
      <p:sp>
        <p:nvSpPr>
          <p:cNvPr id="5" name="Text Placeholder 4"/>
          <p:cNvSpPr>
            <a:spLocks noGrp="1"/>
          </p:cNvSpPr>
          <p:nvPr>
            <p:ph type="body" idx="1"/>
          </p:nvPr>
        </p:nvSpPr>
        <p:spPr/>
        <p:txBody>
          <a:bodyPr/>
          <a:lstStyle/>
          <a:p>
            <a:r>
              <a:rPr lang="en-AU" dirty="0" smtClean="0"/>
              <a:t>Identification</a:t>
            </a:r>
            <a:endParaRPr lang="en-AU" dirty="0"/>
          </a:p>
        </p:txBody>
      </p:sp>
    </p:spTree>
    <p:extLst>
      <p:ext uri="{BB962C8B-B14F-4D97-AF65-F5344CB8AC3E}">
        <p14:creationId xmlns:p14="http://schemas.microsoft.com/office/powerpoint/2010/main" val="69587757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smtClean="0"/>
              <a:t>Describing learners currently participating in the pre-accredited sector</a:t>
            </a:r>
            <a:endParaRPr lang="en-AU" dirty="0"/>
          </a:p>
        </p:txBody>
      </p:sp>
      <p:sp>
        <p:nvSpPr>
          <p:cNvPr id="3" name="Title 2"/>
          <p:cNvSpPr>
            <a:spLocks noGrp="1"/>
          </p:cNvSpPr>
          <p:nvPr>
            <p:ph type="title"/>
          </p:nvPr>
        </p:nvSpPr>
        <p:spPr/>
        <p:txBody>
          <a:bodyPr/>
          <a:lstStyle/>
          <a:p>
            <a:r>
              <a:rPr lang="en-AU" dirty="0" smtClean="0"/>
              <a:t>Introduction: Identification</a:t>
            </a:r>
            <a:endParaRPr lang="en-AU" dirty="0"/>
          </a:p>
        </p:txBody>
      </p:sp>
      <p:grpSp>
        <p:nvGrpSpPr>
          <p:cNvPr id="5" name="Group 4"/>
          <p:cNvGrpSpPr/>
          <p:nvPr/>
        </p:nvGrpSpPr>
        <p:grpSpPr>
          <a:xfrm>
            <a:off x="6321287" y="189099"/>
            <a:ext cx="2672506" cy="214539"/>
            <a:chOff x="1954696" y="1965706"/>
            <a:chExt cx="5155708" cy="548640"/>
          </a:xfrm>
        </p:grpSpPr>
        <p:sp>
          <p:nvSpPr>
            <p:cNvPr id="6" name="Pentagon 5"/>
            <p:cNvSpPr/>
            <p:nvPr/>
          </p:nvSpPr>
          <p:spPr>
            <a:xfrm>
              <a:off x="1954696" y="1965706"/>
              <a:ext cx="1828800" cy="548640"/>
            </a:xfrm>
            <a:prstGeom prst="homePlate">
              <a:avLst/>
            </a:prstGeom>
            <a:solidFill>
              <a:srgbClr val="62B5E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1</a:t>
              </a:r>
              <a:r>
                <a:rPr lang="en-AU" sz="600" dirty="0" smtClean="0">
                  <a:solidFill>
                    <a:schemeClr val="bg1"/>
                  </a:solidFill>
                </a:rPr>
                <a:t>: Identification</a:t>
              </a:r>
              <a:endParaRPr lang="en-AU" sz="600" dirty="0"/>
            </a:p>
          </p:txBody>
        </p:sp>
        <p:sp>
          <p:nvSpPr>
            <p:cNvPr id="7" name="Chevron 6"/>
            <p:cNvSpPr/>
            <p:nvPr/>
          </p:nvSpPr>
          <p:spPr>
            <a:xfrm>
              <a:off x="3618150"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2</a:t>
              </a:r>
              <a:r>
                <a:rPr lang="en-AU" sz="600" dirty="0" smtClean="0">
                  <a:solidFill>
                    <a:schemeClr val="bg1"/>
                  </a:solidFill>
                </a:rPr>
                <a:t>: Outcomes and journeys</a:t>
              </a:r>
              <a:endParaRPr lang="en-AU" sz="600" dirty="0"/>
            </a:p>
          </p:txBody>
        </p:sp>
        <p:sp>
          <p:nvSpPr>
            <p:cNvPr id="8" name="Chevron 7"/>
            <p:cNvSpPr/>
            <p:nvPr/>
          </p:nvSpPr>
          <p:spPr>
            <a:xfrm>
              <a:off x="5281604"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3</a:t>
              </a:r>
              <a:r>
                <a:rPr lang="en-AU" sz="600" dirty="0" smtClean="0">
                  <a:solidFill>
                    <a:schemeClr val="bg1"/>
                  </a:solidFill>
                </a:rPr>
                <a:t>: Patterns</a:t>
              </a:r>
              <a:endParaRPr lang="en-AU" sz="600" dirty="0"/>
            </a:p>
          </p:txBody>
        </p:sp>
      </p:grpSp>
      <p:sp>
        <p:nvSpPr>
          <p:cNvPr id="12" name="Content Placeholder 3"/>
          <p:cNvSpPr>
            <a:spLocks noGrp="1"/>
          </p:cNvSpPr>
          <p:nvPr>
            <p:ph idx="1"/>
          </p:nvPr>
        </p:nvSpPr>
        <p:spPr>
          <a:xfrm>
            <a:off x="376238" y="1665289"/>
            <a:ext cx="8374062" cy="2297111"/>
          </a:xfrm>
        </p:spPr>
        <p:txBody>
          <a:bodyPr/>
          <a:lstStyle/>
          <a:p>
            <a:pPr rtl="0" eaLnBrk="1" latinLnBrk="0" hangingPunct="1"/>
            <a:r>
              <a:rPr lang="en-AU" sz="1000" dirty="0" smtClean="0"/>
              <a:t>This first chapter and component of analysis looks to </a:t>
            </a:r>
            <a:r>
              <a:rPr lang="en-AU" sz="1000" b="1" dirty="0" smtClean="0"/>
              <a:t>understand the learners participating in the pre-accredited sector</a:t>
            </a:r>
            <a:r>
              <a:rPr lang="en-AU" sz="1000" dirty="0" smtClean="0"/>
              <a:t>, in particular, </a:t>
            </a:r>
            <a:r>
              <a:rPr lang="en-AU" sz="1000" b="1" dirty="0" smtClean="0"/>
              <a:t>identifying and measuring participation among the ACFE priority learner cohorts</a:t>
            </a:r>
            <a:r>
              <a:rPr lang="en-AU" sz="1000" dirty="0" smtClean="0"/>
              <a:t>. </a:t>
            </a:r>
          </a:p>
          <a:p>
            <a:pPr rtl="0" eaLnBrk="1" latinLnBrk="0" hangingPunct="1"/>
            <a:r>
              <a:rPr lang="en-AU" sz="1000" dirty="0" smtClean="0"/>
              <a:t>In order to better characterise these groups of learners, the nine priority cohorts are further disaggregated into 11 groups, which are the focus of this report and analysis.^ </a:t>
            </a:r>
          </a:p>
          <a:p>
            <a:pPr rtl="0" eaLnBrk="1" latinLnBrk="0" hangingPunct="1"/>
            <a:r>
              <a:rPr lang="en-AU" sz="1000" dirty="0" smtClean="0"/>
              <a:t>The </a:t>
            </a:r>
            <a:r>
              <a:rPr lang="en-AU" sz="1000" b="1" dirty="0" smtClean="0"/>
              <a:t>primary objectives </a:t>
            </a:r>
            <a:r>
              <a:rPr lang="en-AU" sz="1000" dirty="0" smtClean="0"/>
              <a:t>of this chapter are to:</a:t>
            </a:r>
          </a:p>
          <a:p>
            <a:pPr marL="228600" indent="-228600" rtl="0" eaLnBrk="1" latinLnBrk="0" hangingPunct="1">
              <a:buAutoNum type="arabicPeriod"/>
            </a:pPr>
            <a:r>
              <a:rPr lang="en-AU" sz="1000" dirty="0" smtClean="0"/>
              <a:t>Understand whether certain priority cohorts are more or less frequently participating in pre-accredited training. </a:t>
            </a:r>
          </a:p>
          <a:p>
            <a:pPr marL="228600" indent="-228600" rtl="0" eaLnBrk="1" latinLnBrk="0" hangingPunct="1">
              <a:buAutoNum type="arabicPeriod"/>
            </a:pPr>
            <a:r>
              <a:rPr lang="en-AU" sz="1000" dirty="0" smtClean="0"/>
              <a:t>Understand the extent to which learners face multiple incidences of disadvantage.</a:t>
            </a:r>
          </a:p>
        </p:txBody>
      </p:sp>
      <p:sp>
        <p:nvSpPr>
          <p:cNvPr id="13" name="Rectangle 12"/>
          <p:cNvSpPr/>
          <p:nvPr/>
        </p:nvSpPr>
        <p:spPr bwMode="gray">
          <a:xfrm>
            <a:off x="376238" y="3962400"/>
            <a:ext cx="5177895" cy="1684867"/>
          </a:xfrm>
          <a:prstGeom prst="rect">
            <a:avLst/>
          </a:prstGeom>
          <a:noFill/>
          <a:ln w="19050" algn="ctr">
            <a:solidFill>
              <a:srgbClr val="012169"/>
            </a:solidFill>
            <a:miter lim="800000"/>
            <a:headEnd/>
            <a:tailEnd/>
          </a:ln>
        </p:spPr>
        <p:txBody>
          <a:bodyPr wrap="square" lIns="88900" tIns="88900" rIns="88900" bIns="88900" rtlCol="0" anchor="ctr"/>
          <a:lstStyle/>
          <a:p>
            <a:pPr>
              <a:lnSpc>
                <a:spcPct val="106000"/>
              </a:lnSpc>
              <a:buFont typeface="Wingdings 2" pitchFamily="18" charset="2"/>
              <a:buNone/>
            </a:pPr>
            <a:r>
              <a:rPr lang="en-AU" sz="900" b="1" dirty="0" smtClean="0">
                <a:solidFill>
                  <a:srgbClr val="012169"/>
                </a:solidFill>
              </a:rPr>
              <a:t>Key findings:</a:t>
            </a:r>
          </a:p>
          <a:p>
            <a:pPr marL="228600" indent="-228600">
              <a:lnSpc>
                <a:spcPct val="106000"/>
              </a:lnSpc>
              <a:buFont typeface="+mj-lt"/>
              <a:buAutoNum type="arabicPeriod"/>
            </a:pPr>
            <a:r>
              <a:rPr lang="en-AU" sz="900" dirty="0" smtClean="0">
                <a:solidFill>
                  <a:srgbClr val="012169"/>
                </a:solidFill>
              </a:rPr>
              <a:t>Female, school leavers, unemployed and underemployed and CALD learners are the largest priority cohorts.</a:t>
            </a:r>
          </a:p>
          <a:p>
            <a:pPr marL="228600" indent="-228600">
              <a:lnSpc>
                <a:spcPct val="106000"/>
              </a:lnSpc>
              <a:buFont typeface="+mj-lt"/>
              <a:buAutoNum type="arabicPeriod"/>
            </a:pPr>
            <a:r>
              <a:rPr lang="en-AU" sz="900" dirty="0" smtClean="0">
                <a:solidFill>
                  <a:srgbClr val="012169"/>
                </a:solidFill>
              </a:rPr>
              <a:t>The majority of learners travel less than 5 kilometres (or within their own postcode) from their home location. </a:t>
            </a:r>
          </a:p>
          <a:p>
            <a:pPr marL="228600" indent="-228600">
              <a:lnSpc>
                <a:spcPct val="106000"/>
              </a:lnSpc>
              <a:buFont typeface="+mj-lt"/>
              <a:buAutoNum type="arabicPeriod"/>
            </a:pPr>
            <a:r>
              <a:rPr lang="en-AU" sz="900" dirty="0" smtClean="0">
                <a:solidFill>
                  <a:srgbClr val="012169"/>
                </a:solidFill>
              </a:rPr>
              <a:t>Around 10% of pre-accredited learners already hold an accredited (or higher) qualification.</a:t>
            </a:r>
          </a:p>
          <a:p>
            <a:pPr marL="228600" indent="-228600">
              <a:lnSpc>
                <a:spcPct val="106000"/>
              </a:lnSpc>
              <a:buFont typeface="+mj-lt"/>
              <a:buAutoNum type="arabicPeriod"/>
            </a:pPr>
            <a:r>
              <a:rPr lang="en-AU" sz="900" dirty="0" smtClean="0">
                <a:solidFill>
                  <a:srgbClr val="012169"/>
                </a:solidFill>
              </a:rPr>
              <a:t>82% of pre-accredited learners are members of at least two priority cohorts, and 66% when female alone is not considered a priority cohort. </a:t>
            </a:r>
          </a:p>
        </p:txBody>
      </p:sp>
      <p:sp>
        <p:nvSpPr>
          <p:cNvPr id="14" name="TextBox 13"/>
          <p:cNvSpPr txBox="1"/>
          <p:nvPr/>
        </p:nvSpPr>
        <p:spPr>
          <a:xfrm>
            <a:off x="376238" y="6304261"/>
            <a:ext cx="8371762" cy="92333"/>
          </a:xfrm>
          <a:prstGeom prst="rect">
            <a:avLst/>
          </a:prstGeom>
          <a:noFill/>
        </p:spPr>
        <p:txBody>
          <a:bodyPr wrap="square" lIns="0" tIns="0" rIns="0" bIns="0" rtlCol="0">
            <a:spAutoFit/>
          </a:bodyPr>
          <a:lstStyle/>
          <a:p>
            <a:pPr>
              <a:spcBef>
                <a:spcPts val="600"/>
              </a:spcBef>
              <a:buSzPct val="100000"/>
            </a:pPr>
            <a:r>
              <a:rPr lang="en-AU" sz="600" dirty="0" smtClean="0">
                <a:solidFill>
                  <a:srgbClr val="313131"/>
                </a:solidFill>
              </a:rPr>
              <a:t>^ The further disaggregation of cohorts involves identifying two subsets of female learners: (1) young females; and (2) females re-entering the workforce. </a:t>
            </a:r>
          </a:p>
        </p:txBody>
      </p:sp>
    </p:spTree>
    <p:extLst>
      <p:ext uri="{BB962C8B-B14F-4D97-AF65-F5344CB8AC3E}">
        <p14:creationId xmlns:p14="http://schemas.microsoft.com/office/powerpoint/2010/main" val="26320868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smtClean="0"/>
              <a:t>Females composed nearly two thirds of pre-accredited learners while the number of vulnerable workers has declined</a:t>
            </a:r>
            <a:endParaRPr lang="en-AU" dirty="0"/>
          </a:p>
        </p:txBody>
      </p:sp>
      <p:sp>
        <p:nvSpPr>
          <p:cNvPr id="3" name="Title 2"/>
          <p:cNvSpPr>
            <a:spLocks noGrp="1"/>
          </p:cNvSpPr>
          <p:nvPr>
            <p:ph type="title"/>
          </p:nvPr>
        </p:nvSpPr>
        <p:spPr/>
        <p:txBody>
          <a:bodyPr/>
          <a:lstStyle/>
          <a:p>
            <a:r>
              <a:rPr lang="en-AU" dirty="0" smtClean="0"/>
              <a:t>Count of priority learners</a:t>
            </a:r>
            <a:endParaRPr lang="en-AU" dirty="0"/>
          </a:p>
        </p:txBody>
      </p:sp>
      <p:sp>
        <p:nvSpPr>
          <p:cNvPr id="4" name="Content Placeholder 3"/>
          <p:cNvSpPr>
            <a:spLocks noGrp="1"/>
          </p:cNvSpPr>
          <p:nvPr>
            <p:ph idx="1"/>
          </p:nvPr>
        </p:nvSpPr>
        <p:spPr>
          <a:xfrm>
            <a:off x="376235" y="1940523"/>
            <a:ext cx="4077232" cy="2562419"/>
          </a:xfrm>
        </p:spPr>
        <p:txBody>
          <a:bodyPr/>
          <a:lstStyle/>
          <a:p>
            <a:pPr marL="171450" indent="-171450" rtl="0" eaLnBrk="1" latinLnBrk="0" hangingPunct="1">
              <a:buFont typeface="Arial" panose="020B0604020202020204" pitchFamily="34" charset="0"/>
              <a:buChar char="•"/>
            </a:pPr>
            <a:r>
              <a:rPr lang="en-AU" sz="1000" dirty="0" smtClean="0"/>
              <a:t>The total number of pre-accredited learners has remained around 25,000 between 2013 and 2016.</a:t>
            </a:r>
          </a:p>
          <a:p>
            <a:pPr marL="171450" indent="-171450" rtl="0" eaLnBrk="1" latinLnBrk="0" hangingPunct="1">
              <a:buFont typeface="Arial" panose="020B0604020202020204" pitchFamily="34" charset="0"/>
              <a:buChar char="•"/>
            </a:pPr>
            <a:r>
              <a:rPr lang="en-AU" sz="1000" dirty="0" smtClean="0"/>
              <a:t>In 2016:</a:t>
            </a:r>
          </a:p>
          <a:p>
            <a:pPr marL="347850" lvl="2" indent="-171450"/>
            <a:r>
              <a:rPr lang="en-AU" sz="1000" b="1" dirty="0" smtClean="0"/>
              <a:t>64% of pre-accredited learners were in the female priority learner group</a:t>
            </a:r>
            <a:r>
              <a:rPr lang="en-AU" sz="1000" dirty="0" smtClean="0"/>
              <a:t>, </a:t>
            </a:r>
            <a:r>
              <a:rPr lang="en-AU" sz="1000" dirty="0"/>
              <a:t>w</a:t>
            </a:r>
            <a:r>
              <a:rPr lang="en-AU" sz="1000" dirty="0" smtClean="0"/>
              <a:t>hile the ATSI cohort accounted for only 2% of learners. </a:t>
            </a:r>
          </a:p>
          <a:p>
            <a:pPr marL="347850" lvl="2" indent="-171450"/>
            <a:r>
              <a:rPr lang="en-AU" sz="1000" dirty="0" smtClean="0"/>
              <a:t>The vulnerable worker cohort has decreased by 10-15% in 2015 and 2016. Other cohorts have remained relatively stable in their shares in recent years.</a:t>
            </a:r>
          </a:p>
        </p:txBody>
      </p:sp>
      <p:grpSp>
        <p:nvGrpSpPr>
          <p:cNvPr id="11" name="Group 10"/>
          <p:cNvGrpSpPr/>
          <p:nvPr/>
        </p:nvGrpSpPr>
        <p:grpSpPr>
          <a:xfrm>
            <a:off x="6321287" y="180221"/>
            <a:ext cx="2672506" cy="214539"/>
            <a:chOff x="1954696" y="1965706"/>
            <a:chExt cx="5155708" cy="548640"/>
          </a:xfrm>
        </p:grpSpPr>
        <p:sp>
          <p:nvSpPr>
            <p:cNvPr id="12" name="Pentagon 11"/>
            <p:cNvSpPr/>
            <p:nvPr/>
          </p:nvSpPr>
          <p:spPr>
            <a:xfrm>
              <a:off x="1954696" y="1965706"/>
              <a:ext cx="1828800" cy="548640"/>
            </a:xfrm>
            <a:prstGeom prst="homePlate">
              <a:avLst/>
            </a:prstGeom>
            <a:solidFill>
              <a:srgbClr val="62B5E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1</a:t>
              </a:r>
              <a:r>
                <a:rPr lang="en-AU" sz="600" dirty="0" smtClean="0">
                  <a:solidFill>
                    <a:schemeClr val="bg1"/>
                  </a:solidFill>
                </a:rPr>
                <a:t>: Identification</a:t>
              </a:r>
              <a:endParaRPr lang="en-AU" sz="600" dirty="0"/>
            </a:p>
          </p:txBody>
        </p:sp>
        <p:sp>
          <p:nvSpPr>
            <p:cNvPr id="13" name="Chevron 12"/>
            <p:cNvSpPr/>
            <p:nvPr/>
          </p:nvSpPr>
          <p:spPr>
            <a:xfrm>
              <a:off x="3618150"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2</a:t>
              </a:r>
              <a:r>
                <a:rPr lang="en-AU" sz="600" dirty="0" smtClean="0">
                  <a:solidFill>
                    <a:schemeClr val="bg1"/>
                  </a:solidFill>
                </a:rPr>
                <a:t>: Outcomes and journeys</a:t>
              </a:r>
              <a:endParaRPr lang="en-AU" sz="600" dirty="0"/>
            </a:p>
          </p:txBody>
        </p:sp>
        <p:sp>
          <p:nvSpPr>
            <p:cNvPr id="14" name="Chevron 13"/>
            <p:cNvSpPr/>
            <p:nvPr/>
          </p:nvSpPr>
          <p:spPr>
            <a:xfrm>
              <a:off x="5281604"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3</a:t>
              </a:r>
              <a:r>
                <a:rPr lang="en-AU" sz="600" dirty="0" smtClean="0">
                  <a:solidFill>
                    <a:schemeClr val="bg1"/>
                  </a:solidFill>
                </a:rPr>
                <a:t>: Patterns</a:t>
              </a:r>
              <a:endParaRPr lang="en-AU" sz="600" dirty="0"/>
            </a:p>
          </p:txBody>
        </p:sp>
      </p:grpSp>
      <p:sp>
        <p:nvSpPr>
          <p:cNvPr id="56" name="TextBox 55"/>
          <p:cNvSpPr txBox="1"/>
          <p:nvPr/>
        </p:nvSpPr>
        <p:spPr>
          <a:xfrm>
            <a:off x="376233" y="4378670"/>
            <a:ext cx="4602164" cy="138499"/>
          </a:xfrm>
          <a:prstGeom prst="rect">
            <a:avLst/>
          </a:prstGeom>
          <a:noFill/>
        </p:spPr>
        <p:txBody>
          <a:bodyPr wrap="square" lIns="0" tIns="0" rIns="0" bIns="0" rtlCol="0">
            <a:spAutoFit/>
          </a:bodyPr>
          <a:lstStyle/>
          <a:p>
            <a:pPr>
              <a:spcBef>
                <a:spcPts val="600"/>
              </a:spcBef>
              <a:buSzPct val="100000"/>
            </a:pPr>
            <a:r>
              <a:rPr lang="en-AU" sz="900" b="1" i="1" dirty="0" smtClean="0">
                <a:solidFill>
                  <a:schemeClr val="bg1">
                    <a:lumMod val="65000"/>
                  </a:schemeClr>
                </a:solidFill>
              </a:rPr>
              <a:t>1: Count of pre-accredited learners by ACFE priority cohorts (2016)</a:t>
            </a:r>
          </a:p>
        </p:txBody>
      </p:sp>
      <p:sp>
        <p:nvSpPr>
          <p:cNvPr id="17" name="TextBox 16"/>
          <p:cNvSpPr txBox="1"/>
          <p:nvPr/>
        </p:nvSpPr>
        <p:spPr>
          <a:xfrm>
            <a:off x="4453467" y="1926296"/>
            <a:ext cx="4602164" cy="1384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2</a:t>
            </a:r>
            <a:r>
              <a:rPr lang="en-AU" sz="900" b="1" i="1" dirty="0" smtClean="0">
                <a:solidFill>
                  <a:schemeClr val="bg1">
                    <a:lumMod val="65000"/>
                  </a:schemeClr>
                </a:solidFill>
              </a:rPr>
              <a:t>: Year-on-year growth (total learners vs vulnerable learners)</a:t>
            </a:r>
          </a:p>
        </p:txBody>
      </p:sp>
      <p:sp>
        <p:nvSpPr>
          <p:cNvPr id="19" name="TextBox 18"/>
          <p:cNvSpPr txBox="1"/>
          <p:nvPr/>
        </p:nvSpPr>
        <p:spPr>
          <a:xfrm>
            <a:off x="376237" y="6024861"/>
            <a:ext cx="8371762" cy="92333"/>
          </a:xfrm>
          <a:prstGeom prst="rect">
            <a:avLst/>
          </a:prstGeom>
          <a:noFill/>
        </p:spPr>
        <p:txBody>
          <a:bodyPr wrap="square" lIns="0" tIns="0" rIns="0" bIns="0" rtlCol="0">
            <a:spAutoFit/>
          </a:bodyPr>
          <a:lstStyle/>
          <a:p>
            <a:pPr>
              <a:spcBef>
                <a:spcPts val="600"/>
              </a:spcBef>
              <a:buSzPct val="100000"/>
            </a:pPr>
            <a:r>
              <a:rPr lang="en-AU" sz="600" dirty="0" smtClean="0">
                <a:solidFill>
                  <a:srgbClr val="313131"/>
                </a:solidFill>
              </a:rPr>
              <a:t>Note: That the Y-axes on these two charts above are not the same. </a:t>
            </a:r>
          </a:p>
        </p:txBody>
      </p:sp>
      <p:pic>
        <p:nvPicPr>
          <p:cNvPr id="6" name="Picture 5"/>
          <p:cNvPicPr>
            <a:picLocks noChangeAspect="1"/>
          </p:cNvPicPr>
          <p:nvPr/>
        </p:nvPicPr>
        <p:blipFill>
          <a:blip r:embed="rId2"/>
          <a:stretch>
            <a:fillRect/>
          </a:stretch>
        </p:blipFill>
        <p:spPr>
          <a:xfrm>
            <a:off x="287464" y="3708890"/>
            <a:ext cx="8378260" cy="3109075"/>
          </a:xfrm>
          <a:prstGeom prst="rect">
            <a:avLst/>
          </a:prstGeom>
        </p:spPr>
      </p:pic>
      <p:pic>
        <p:nvPicPr>
          <p:cNvPr id="7" name="Picture 6"/>
          <p:cNvPicPr>
            <a:picLocks noChangeAspect="1"/>
          </p:cNvPicPr>
          <p:nvPr/>
        </p:nvPicPr>
        <p:blipFill>
          <a:blip r:embed="rId3"/>
          <a:stretch>
            <a:fillRect/>
          </a:stretch>
        </p:blipFill>
        <p:spPr>
          <a:xfrm>
            <a:off x="4390448" y="2064795"/>
            <a:ext cx="4275276" cy="1964668"/>
          </a:xfrm>
          <a:prstGeom prst="rect">
            <a:avLst/>
          </a:prstGeom>
        </p:spPr>
      </p:pic>
    </p:spTree>
    <p:extLst>
      <p:ext uri="{BB962C8B-B14F-4D97-AF65-F5344CB8AC3E}">
        <p14:creationId xmlns:p14="http://schemas.microsoft.com/office/powerpoint/2010/main" val="162368923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smtClean="0"/>
              <a:t>The majority of learners are aged over 35, and learner cohorts vary across geographic settings</a:t>
            </a:r>
            <a:endParaRPr lang="en-AU" dirty="0"/>
          </a:p>
        </p:txBody>
      </p:sp>
      <p:sp>
        <p:nvSpPr>
          <p:cNvPr id="3" name="Title 2"/>
          <p:cNvSpPr>
            <a:spLocks noGrp="1"/>
          </p:cNvSpPr>
          <p:nvPr>
            <p:ph type="title"/>
          </p:nvPr>
        </p:nvSpPr>
        <p:spPr/>
        <p:txBody>
          <a:bodyPr/>
          <a:lstStyle/>
          <a:p>
            <a:r>
              <a:rPr lang="en-AU" dirty="0" smtClean="0"/>
              <a:t>Characteristics of priority learners </a:t>
            </a:r>
            <a:endParaRPr lang="en-AU" dirty="0"/>
          </a:p>
        </p:txBody>
      </p:sp>
      <p:sp>
        <p:nvSpPr>
          <p:cNvPr id="4" name="Content Placeholder 3"/>
          <p:cNvSpPr>
            <a:spLocks noGrp="1"/>
          </p:cNvSpPr>
          <p:nvPr>
            <p:ph idx="1"/>
          </p:nvPr>
        </p:nvSpPr>
        <p:spPr>
          <a:xfrm>
            <a:off x="416241" y="1551816"/>
            <a:ext cx="4264342" cy="2355912"/>
          </a:xfrm>
        </p:spPr>
        <p:txBody>
          <a:bodyPr/>
          <a:lstStyle/>
          <a:p>
            <a:pPr rtl="0" eaLnBrk="1" latinLnBrk="0" hangingPunct="1"/>
            <a:r>
              <a:rPr lang="en-AU" sz="1000" dirty="0" smtClean="0"/>
              <a:t>Within ACFE priority learner groups:</a:t>
            </a:r>
          </a:p>
          <a:p>
            <a:pPr marL="171450" indent="-171450" rtl="0" eaLnBrk="1" latinLnBrk="0" hangingPunct="1">
              <a:buFont typeface="Arial" panose="020B0604020202020204" pitchFamily="34" charset="0"/>
              <a:buChar char="•"/>
            </a:pPr>
            <a:r>
              <a:rPr lang="en-AU" sz="1000" dirty="0" smtClean="0"/>
              <a:t>CALD pre-accredited learners are predominately from metropolitan areas (74%).</a:t>
            </a:r>
          </a:p>
          <a:p>
            <a:pPr marL="171450" indent="-171450" rtl="0" eaLnBrk="1" latinLnBrk="0" hangingPunct="1">
              <a:buFont typeface="Arial" panose="020B0604020202020204" pitchFamily="34" charset="0"/>
              <a:buChar char="•"/>
            </a:pPr>
            <a:r>
              <a:rPr lang="en-AU" sz="1000" dirty="0" smtClean="0"/>
              <a:t>ATSI learners predominately reside in regional and rural areas, more so than any other cohort.</a:t>
            </a:r>
          </a:p>
          <a:p>
            <a:pPr marL="171450" indent="-171450">
              <a:buFont typeface="Arial" panose="020B0604020202020204" pitchFamily="34" charset="0"/>
              <a:buChar char="•"/>
            </a:pPr>
            <a:r>
              <a:rPr lang="en-AU" sz="1000" dirty="0" smtClean="0"/>
              <a:t>Learners are generally older</a:t>
            </a:r>
            <a:r>
              <a:rPr lang="en-AU" sz="1000" dirty="0"/>
              <a:t>, with </a:t>
            </a:r>
            <a:r>
              <a:rPr lang="en-AU" sz="1000" b="1" dirty="0"/>
              <a:t>66% of male learners and 76% of females learners aged over </a:t>
            </a:r>
            <a:r>
              <a:rPr lang="en-AU" sz="1000" b="1" dirty="0" smtClean="0"/>
              <a:t>35. </a:t>
            </a:r>
            <a:endParaRPr lang="en-AU" sz="1000" dirty="0"/>
          </a:p>
          <a:p>
            <a:pPr marL="171450" indent="-171450">
              <a:buFont typeface="Arial" panose="020B0604020202020204" pitchFamily="34" charset="0"/>
              <a:buChar char="•"/>
            </a:pPr>
            <a:r>
              <a:rPr lang="en-AU" sz="1000" dirty="0" smtClean="0"/>
              <a:t>There are </a:t>
            </a:r>
            <a:r>
              <a:rPr lang="en-AU" sz="1000" dirty="0"/>
              <a:t>more </a:t>
            </a:r>
            <a:r>
              <a:rPr lang="en-AU" sz="1000" dirty="0" smtClean="0"/>
              <a:t>male learners aged 34 or under (35%) than female learners aged 34 or under (25%). </a:t>
            </a:r>
          </a:p>
        </p:txBody>
      </p:sp>
      <p:grpSp>
        <p:nvGrpSpPr>
          <p:cNvPr id="14" name="Group 13"/>
          <p:cNvGrpSpPr/>
          <p:nvPr/>
        </p:nvGrpSpPr>
        <p:grpSpPr>
          <a:xfrm>
            <a:off x="6321287" y="180221"/>
            <a:ext cx="2672506" cy="214539"/>
            <a:chOff x="1954696" y="1965706"/>
            <a:chExt cx="5155708" cy="548640"/>
          </a:xfrm>
        </p:grpSpPr>
        <p:sp>
          <p:nvSpPr>
            <p:cNvPr id="15" name="Pentagon 14"/>
            <p:cNvSpPr/>
            <p:nvPr/>
          </p:nvSpPr>
          <p:spPr>
            <a:xfrm>
              <a:off x="1954696" y="1965706"/>
              <a:ext cx="1828800" cy="548640"/>
            </a:xfrm>
            <a:prstGeom prst="homePlate">
              <a:avLst/>
            </a:prstGeom>
            <a:solidFill>
              <a:srgbClr val="62B5E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1</a:t>
              </a:r>
              <a:r>
                <a:rPr lang="en-AU" sz="600" dirty="0" smtClean="0">
                  <a:solidFill>
                    <a:schemeClr val="bg1"/>
                  </a:solidFill>
                </a:rPr>
                <a:t>: Identification</a:t>
              </a:r>
              <a:endParaRPr lang="en-AU" sz="600" dirty="0"/>
            </a:p>
          </p:txBody>
        </p:sp>
        <p:sp>
          <p:nvSpPr>
            <p:cNvPr id="16" name="Chevron 15"/>
            <p:cNvSpPr/>
            <p:nvPr/>
          </p:nvSpPr>
          <p:spPr>
            <a:xfrm>
              <a:off x="3618150"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2</a:t>
              </a:r>
              <a:r>
                <a:rPr lang="en-AU" sz="600" dirty="0" smtClean="0">
                  <a:solidFill>
                    <a:schemeClr val="bg1"/>
                  </a:solidFill>
                </a:rPr>
                <a:t>: Outcomes and journeys</a:t>
              </a:r>
              <a:endParaRPr lang="en-AU" sz="600" dirty="0"/>
            </a:p>
          </p:txBody>
        </p:sp>
        <p:sp>
          <p:nvSpPr>
            <p:cNvPr id="17" name="Chevron 16"/>
            <p:cNvSpPr/>
            <p:nvPr/>
          </p:nvSpPr>
          <p:spPr>
            <a:xfrm>
              <a:off x="5281604"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3</a:t>
              </a:r>
              <a:r>
                <a:rPr lang="en-AU" sz="600" dirty="0" smtClean="0">
                  <a:solidFill>
                    <a:schemeClr val="bg1"/>
                  </a:solidFill>
                </a:rPr>
                <a:t>: Patterns</a:t>
              </a:r>
              <a:endParaRPr lang="en-AU" sz="600" dirty="0"/>
            </a:p>
          </p:txBody>
        </p:sp>
      </p:grpSp>
      <p:sp>
        <p:nvSpPr>
          <p:cNvPr id="19" name="TextBox 18"/>
          <p:cNvSpPr txBox="1"/>
          <p:nvPr/>
        </p:nvSpPr>
        <p:spPr>
          <a:xfrm>
            <a:off x="5045219" y="1543348"/>
            <a:ext cx="3948574" cy="1384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1</a:t>
            </a:r>
            <a:r>
              <a:rPr lang="en-AU" sz="900" b="1" i="1" dirty="0" smtClean="0">
                <a:solidFill>
                  <a:schemeClr val="bg1">
                    <a:lumMod val="65000"/>
                  </a:schemeClr>
                </a:solidFill>
              </a:rPr>
              <a:t>: Distribution of priority cohorts by geography (2016)</a:t>
            </a:r>
          </a:p>
        </p:txBody>
      </p:sp>
      <p:sp>
        <p:nvSpPr>
          <p:cNvPr id="18" name="TextBox 17"/>
          <p:cNvSpPr txBox="1"/>
          <p:nvPr/>
        </p:nvSpPr>
        <p:spPr>
          <a:xfrm>
            <a:off x="416242" y="4029610"/>
            <a:ext cx="5535552" cy="138499"/>
          </a:xfrm>
          <a:prstGeom prst="rect">
            <a:avLst/>
          </a:prstGeom>
          <a:noFill/>
        </p:spPr>
        <p:txBody>
          <a:bodyPr wrap="square" lIns="0" tIns="0" rIns="0" bIns="0" rtlCol="0">
            <a:spAutoFit/>
          </a:bodyPr>
          <a:lstStyle/>
          <a:p>
            <a:pPr>
              <a:spcBef>
                <a:spcPts val="600"/>
              </a:spcBef>
              <a:buSzPct val="100000"/>
            </a:pPr>
            <a:r>
              <a:rPr lang="en-AU" sz="900" b="1" i="1" dirty="0" smtClean="0">
                <a:solidFill>
                  <a:schemeClr val="bg1">
                    <a:lumMod val="65000"/>
                  </a:schemeClr>
                </a:solidFill>
              </a:rPr>
              <a:t>2: Age distribution by gender (2016)</a:t>
            </a:r>
          </a:p>
        </p:txBody>
      </p:sp>
      <p:pic>
        <p:nvPicPr>
          <p:cNvPr id="5" name="Picture 4"/>
          <p:cNvPicPr>
            <a:picLocks noChangeAspect="1"/>
          </p:cNvPicPr>
          <p:nvPr/>
        </p:nvPicPr>
        <p:blipFill>
          <a:blip r:embed="rId2"/>
          <a:stretch>
            <a:fillRect/>
          </a:stretch>
        </p:blipFill>
        <p:spPr>
          <a:xfrm>
            <a:off x="376238" y="4233694"/>
            <a:ext cx="8337093" cy="2183809"/>
          </a:xfrm>
          <a:prstGeom prst="rect">
            <a:avLst/>
          </a:prstGeom>
        </p:spPr>
      </p:pic>
      <p:pic>
        <p:nvPicPr>
          <p:cNvPr id="8" name="Picture 7"/>
          <p:cNvPicPr>
            <a:picLocks noChangeAspect="1"/>
          </p:cNvPicPr>
          <p:nvPr/>
        </p:nvPicPr>
        <p:blipFill>
          <a:blip r:embed="rId3"/>
          <a:stretch>
            <a:fillRect/>
          </a:stretch>
        </p:blipFill>
        <p:spPr>
          <a:xfrm>
            <a:off x="5006771" y="1612597"/>
            <a:ext cx="3706560" cy="2354253"/>
          </a:xfrm>
          <a:prstGeom prst="rect">
            <a:avLst/>
          </a:prstGeom>
        </p:spPr>
      </p:pic>
    </p:spTree>
    <p:extLst>
      <p:ext uri="{BB962C8B-B14F-4D97-AF65-F5344CB8AC3E}">
        <p14:creationId xmlns:p14="http://schemas.microsoft.com/office/powerpoint/2010/main" val="171433168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a:t>10% of pre-accredited learners already hold an accredited qualification (or higher</a:t>
            </a:r>
            <a:r>
              <a:rPr lang="en-AU" dirty="0" smtClean="0"/>
              <a:t>), </a:t>
            </a:r>
            <a:r>
              <a:rPr lang="en-AU" dirty="0"/>
              <a:t>and 17% are aged 65 </a:t>
            </a:r>
            <a:r>
              <a:rPr lang="en-AU" dirty="0" smtClean="0"/>
              <a:t>plus</a:t>
            </a:r>
          </a:p>
        </p:txBody>
      </p:sp>
      <p:sp>
        <p:nvSpPr>
          <p:cNvPr id="3" name="Title 2"/>
          <p:cNvSpPr>
            <a:spLocks noGrp="1"/>
          </p:cNvSpPr>
          <p:nvPr>
            <p:ph type="title"/>
          </p:nvPr>
        </p:nvSpPr>
        <p:spPr/>
        <p:txBody>
          <a:bodyPr/>
          <a:lstStyle/>
          <a:p>
            <a:r>
              <a:rPr lang="en-AU" dirty="0" smtClean="0"/>
              <a:t>Other learner groups</a:t>
            </a:r>
            <a:endParaRPr lang="en-AU" dirty="0"/>
          </a:p>
        </p:txBody>
      </p:sp>
      <p:grpSp>
        <p:nvGrpSpPr>
          <p:cNvPr id="12" name="Group 11"/>
          <p:cNvGrpSpPr/>
          <p:nvPr/>
        </p:nvGrpSpPr>
        <p:grpSpPr>
          <a:xfrm>
            <a:off x="6321287" y="180221"/>
            <a:ext cx="2672506" cy="214539"/>
            <a:chOff x="1954696" y="1965706"/>
            <a:chExt cx="5155708" cy="548640"/>
          </a:xfrm>
        </p:grpSpPr>
        <p:sp>
          <p:nvSpPr>
            <p:cNvPr id="13" name="Pentagon 12"/>
            <p:cNvSpPr/>
            <p:nvPr/>
          </p:nvSpPr>
          <p:spPr>
            <a:xfrm>
              <a:off x="1954696" y="1965706"/>
              <a:ext cx="1828800" cy="548640"/>
            </a:xfrm>
            <a:prstGeom prst="homePlate">
              <a:avLst/>
            </a:prstGeom>
            <a:solidFill>
              <a:srgbClr val="62B5E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1</a:t>
              </a:r>
              <a:r>
                <a:rPr lang="en-AU" sz="600" dirty="0" smtClean="0">
                  <a:solidFill>
                    <a:schemeClr val="bg1"/>
                  </a:solidFill>
                </a:rPr>
                <a:t>: Identification</a:t>
              </a:r>
              <a:endParaRPr lang="en-AU" sz="600" dirty="0"/>
            </a:p>
          </p:txBody>
        </p:sp>
        <p:sp>
          <p:nvSpPr>
            <p:cNvPr id="14" name="Chevron 13"/>
            <p:cNvSpPr/>
            <p:nvPr/>
          </p:nvSpPr>
          <p:spPr>
            <a:xfrm>
              <a:off x="3618150"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2</a:t>
              </a:r>
              <a:r>
                <a:rPr lang="en-AU" sz="600" dirty="0" smtClean="0">
                  <a:solidFill>
                    <a:schemeClr val="bg1"/>
                  </a:solidFill>
                </a:rPr>
                <a:t>: Outcomes and journeys</a:t>
              </a:r>
              <a:endParaRPr lang="en-AU" sz="600" dirty="0"/>
            </a:p>
          </p:txBody>
        </p:sp>
        <p:sp>
          <p:nvSpPr>
            <p:cNvPr id="15" name="Chevron 14"/>
            <p:cNvSpPr/>
            <p:nvPr/>
          </p:nvSpPr>
          <p:spPr>
            <a:xfrm>
              <a:off x="5281604"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3</a:t>
              </a:r>
              <a:r>
                <a:rPr lang="en-AU" sz="600" dirty="0" smtClean="0">
                  <a:solidFill>
                    <a:schemeClr val="bg1"/>
                  </a:solidFill>
                </a:rPr>
                <a:t>: Patterns</a:t>
              </a:r>
              <a:endParaRPr lang="en-AU" sz="600" dirty="0"/>
            </a:p>
          </p:txBody>
        </p:sp>
      </p:grpSp>
      <p:sp>
        <p:nvSpPr>
          <p:cNvPr id="23" name="Content Placeholder 3"/>
          <p:cNvSpPr txBox="1">
            <a:spLocks/>
          </p:cNvSpPr>
          <p:nvPr/>
        </p:nvSpPr>
        <p:spPr>
          <a:xfrm>
            <a:off x="376238" y="1742955"/>
            <a:ext cx="4595998" cy="4246783"/>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lvl="2" indent="0">
              <a:spcAft>
                <a:spcPts val="600"/>
              </a:spcAft>
              <a:buNone/>
            </a:pPr>
            <a:r>
              <a:rPr lang="en-AU" sz="900" dirty="0" smtClean="0"/>
              <a:t>In addition to the ACFE priority learner cohorts, four non-priority and potential priority cohorts are explored. These cohorts are identified based on relevant previous research on pre-accredited learners (University of Melbourne, 2013), as well as accredited learners (Deloitte Access Economics, 2014). </a:t>
            </a:r>
          </a:p>
          <a:p>
            <a:pPr marL="0" lvl="2" indent="0">
              <a:spcAft>
                <a:spcPts val="600"/>
              </a:spcAft>
              <a:buNone/>
            </a:pPr>
            <a:r>
              <a:rPr lang="en-AU" sz="900" dirty="0" smtClean="0"/>
              <a:t>These cohorts are defined as:</a:t>
            </a:r>
          </a:p>
          <a:p>
            <a:pPr marL="228600" lvl="2" indent="-228600">
              <a:spcAft>
                <a:spcPts val="600"/>
              </a:spcAft>
              <a:buAutoNum type="arabicPeriod"/>
            </a:pPr>
            <a:r>
              <a:rPr lang="en-AU" sz="900" dirty="0" smtClean="0"/>
              <a:t>Higher SES learners: residing in the top SEIFA quintiles (IRSAD)</a:t>
            </a:r>
          </a:p>
          <a:p>
            <a:pPr marL="228600" lvl="2" indent="-228600">
              <a:spcAft>
                <a:spcPts val="600"/>
              </a:spcAft>
              <a:buAutoNum type="arabicPeriod"/>
            </a:pPr>
            <a:r>
              <a:rPr lang="en-AU" sz="900" dirty="0" smtClean="0"/>
              <a:t>Older learners: aged 65 or over</a:t>
            </a:r>
          </a:p>
          <a:p>
            <a:pPr marL="228600" lvl="2" indent="-228600">
              <a:spcAft>
                <a:spcPts val="600"/>
              </a:spcAft>
              <a:buAutoNum type="arabicPeriod"/>
            </a:pPr>
            <a:r>
              <a:rPr lang="en-AU" sz="900" dirty="0" smtClean="0"/>
              <a:t>Previous accredited qualification (or higher): have attained an accredited vocational education and training (VET) qualification or higher education degree</a:t>
            </a:r>
          </a:p>
          <a:p>
            <a:pPr marL="228600" lvl="2" indent="-228600">
              <a:spcAft>
                <a:spcPts val="600"/>
              </a:spcAft>
              <a:buAutoNum type="arabicPeriod"/>
            </a:pPr>
            <a:r>
              <a:rPr lang="en-AU" sz="900" dirty="0" smtClean="0"/>
              <a:t>Rural learners: residing in ARIA outer regional, remote or very remote regions</a:t>
            </a:r>
          </a:p>
          <a:p>
            <a:pPr marL="0" lvl="2" indent="0">
              <a:spcAft>
                <a:spcPts val="600"/>
              </a:spcAft>
              <a:buNone/>
            </a:pPr>
            <a:r>
              <a:rPr lang="en-AU" sz="900" dirty="0" smtClean="0"/>
              <a:t>Notably, </a:t>
            </a:r>
            <a:r>
              <a:rPr lang="en-AU" sz="900" b="1" dirty="0" smtClean="0"/>
              <a:t>some cohorts which may not necessarily be aligned with the primary goals of government funded </a:t>
            </a:r>
            <a:r>
              <a:rPr lang="en-AU" sz="900" b="1" dirty="0"/>
              <a:t>pre-accredited training (but may potentially be considered as ACFE priority cohorts) </a:t>
            </a:r>
            <a:r>
              <a:rPr lang="en-AU" sz="900" b="1" dirty="0" smtClean="0"/>
              <a:t>represent material counts of learners </a:t>
            </a:r>
            <a:r>
              <a:rPr lang="en-AU" sz="900" dirty="0" smtClean="0"/>
              <a:t>(Chart 1), in particular:</a:t>
            </a:r>
          </a:p>
          <a:p>
            <a:pPr lvl="2">
              <a:spcAft>
                <a:spcPts val="600"/>
              </a:spcAft>
            </a:pPr>
            <a:r>
              <a:rPr lang="en-AU" sz="900" dirty="0" smtClean="0"/>
              <a:t>19% of pre-accredited learners are of higher SES</a:t>
            </a:r>
          </a:p>
          <a:p>
            <a:pPr lvl="2">
              <a:spcAft>
                <a:spcPts val="600"/>
              </a:spcAft>
            </a:pPr>
            <a:r>
              <a:rPr lang="en-AU" sz="900" dirty="0" smtClean="0"/>
              <a:t>17% of learners are aged over 65</a:t>
            </a:r>
          </a:p>
          <a:p>
            <a:pPr marL="0" lvl="2" indent="0">
              <a:spcAft>
                <a:spcPts val="600"/>
              </a:spcAft>
              <a:buNone/>
            </a:pPr>
            <a:r>
              <a:rPr lang="en-AU" sz="900" dirty="0" smtClean="0"/>
              <a:t>Additionally, </a:t>
            </a:r>
            <a:r>
              <a:rPr lang="en-AU" sz="900" b="1" dirty="0" smtClean="0"/>
              <a:t>when observing multiple incidence cases within non-priority and potential priority learner groups against priority learner groups </a:t>
            </a:r>
            <a:r>
              <a:rPr lang="en-AU" sz="900" dirty="0" smtClean="0"/>
              <a:t>(Table 2):</a:t>
            </a:r>
          </a:p>
          <a:p>
            <a:pPr lvl="2">
              <a:spcAft>
                <a:spcPts val="600"/>
              </a:spcAft>
            </a:pPr>
            <a:r>
              <a:rPr lang="en-AU" sz="900" dirty="0" smtClean="0"/>
              <a:t>49% of learners with previous accredited qualification are also CALD</a:t>
            </a:r>
          </a:p>
          <a:p>
            <a:pPr lvl="2">
              <a:spcAft>
                <a:spcPts val="600"/>
              </a:spcAft>
            </a:pPr>
            <a:r>
              <a:rPr lang="en-AU" sz="900" dirty="0" smtClean="0"/>
              <a:t>63% of Rural learners are also school leavers</a:t>
            </a:r>
          </a:p>
          <a:p>
            <a:pPr lvl="2">
              <a:spcAft>
                <a:spcPts val="600"/>
              </a:spcAft>
            </a:pPr>
            <a:r>
              <a:rPr lang="en-AU" sz="900" dirty="0" smtClean="0"/>
              <a:t>55% of Older learners are also school leavers</a:t>
            </a:r>
          </a:p>
          <a:p>
            <a:pPr marL="0" lvl="2" indent="0">
              <a:spcAft>
                <a:spcPts val="600"/>
              </a:spcAft>
              <a:buNone/>
            </a:pPr>
            <a:endParaRPr lang="en-AU" sz="900" dirty="0" smtClean="0"/>
          </a:p>
          <a:p>
            <a:pPr marL="0" lvl="2" indent="0">
              <a:spcAft>
                <a:spcPts val="600"/>
              </a:spcAft>
              <a:buNone/>
            </a:pPr>
            <a:endParaRPr lang="en-AU" sz="900" dirty="0" smtClean="0"/>
          </a:p>
        </p:txBody>
      </p:sp>
      <p:sp>
        <p:nvSpPr>
          <p:cNvPr id="21" name="TextBox 20"/>
          <p:cNvSpPr txBox="1"/>
          <p:nvPr/>
        </p:nvSpPr>
        <p:spPr>
          <a:xfrm>
            <a:off x="5129726" y="1742956"/>
            <a:ext cx="3376641" cy="276999"/>
          </a:xfrm>
          <a:prstGeom prst="rect">
            <a:avLst/>
          </a:prstGeom>
          <a:noFill/>
        </p:spPr>
        <p:txBody>
          <a:bodyPr wrap="square" lIns="0" tIns="0" rIns="0" bIns="0" rtlCol="0">
            <a:spAutoFit/>
          </a:bodyPr>
          <a:lstStyle/>
          <a:p>
            <a:pPr>
              <a:spcBef>
                <a:spcPts val="600"/>
              </a:spcBef>
              <a:buSzPct val="100000"/>
            </a:pPr>
            <a:r>
              <a:rPr lang="en-AU" sz="900" b="1" i="1" dirty="0" smtClean="0">
                <a:solidFill>
                  <a:schemeClr val="bg1">
                    <a:lumMod val="65000"/>
                  </a:schemeClr>
                </a:solidFill>
              </a:rPr>
              <a:t>1: Count of pre-accredited learners by non-priority cohorts (2016)</a:t>
            </a:r>
          </a:p>
        </p:txBody>
      </p:sp>
      <p:graphicFrame>
        <p:nvGraphicFramePr>
          <p:cNvPr id="17" name="Table 16"/>
          <p:cNvGraphicFramePr>
            <a:graphicFrameLocks noGrp="1"/>
          </p:cNvGraphicFramePr>
          <p:nvPr>
            <p:extLst>
              <p:ext uri="{D42A27DB-BD31-4B8C-83A1-F6EECF244321}">
                <p14:modId xmlns:p14="http://schemas.microsoft.com/office/powerpoint/2010/main" val="4092992060"/>
              </p:ext>
            </p:extLst>
          </p:nvPr>
        </p:nvGraphicFramePr>
        <p:xfrm>
          <a:off x="5129726" y="4531347"/>
          <a:ext cx="3618272" cy="1370979"/>
        </p:xfrm>
        <a:graphic>
          <a:graphicData uri="http://schemas.openxmlformats.org/drawingml/2006/table">
            <a:tbl>
              <a:tblPr>
                <a:tableStyleId>{C083E6E3-FA7D-4D7B-A595-EF9225AFEA82}</a:tableStyleId>
              </a:tblPr>
              <a:tblGrid>
                <a:gridCol w="904568">
                  <a:extLst>
                    <a:ext uri="{9D8B030D-6E8A-4147-A177-3AD203B41FA5}">
                      <a16:colId xmlns:a16="http://schemas.microsoft.com/office/drawing/2014/main" val="20000"/>
                    </a:ext>
                  </a:extLst>
                </a:gridCol>
                <a:gridCol w="904568">
                  <a:extLst>
                    <a:ext uri="{9D8B030D-6E8A-4147-A177-3AD203B41FA5}">
                      <a16:colId xmlns:a16="http://schemas.microsoft.com/office/drawing/2014/main" val="20001"/>
                    </a:ext>
                  </a:extLst>
                </a:gridCol>
                <a:gridCol w="904568">
                  <a:extLst>
                    <a:ext uri="{9D8B030D-6E8A-4147-A177-3AD203B41FA5}">
                      <a16:colId xmlns:a16="http://schemas.microsoft.com/office/drawing/2014/main" val="20002"/>
                    </a:ext>
                  </a:extLst>
                </a:gridCol>
                <a:gridCol w="904568">
                  <a:extLst>
                    <a:ext uri="{9D8B030D-6E8A-4147-A177-3AD203B41FA5}">
                      <a16:colId xmlns:a16="http://schemas.microsoft.com/office/drawing/2014/main" val="20003"/>
                    </a:ext>
                  </a:extLst>
                </a:gridCol>
              </a:tblGrid>
              <a:tr h="363826">
                <a:tc>
                  <a:txBody>
                    <a:bodyPr/>
                    <a:lstStyle/>
                    <a:p>
                      <a:pPr algn="ctr" fontAlgn="b"/>
                      <a:endParaRPr lang="en-AU" sz="700" b="1" i="0" u="none" strike="noStrike" dirty="0">
                        <a:solidFill>
                          <a:srgbClr val="000000"/>
                        </a:solidFill>
                        <a:effectLst/>
                        <a:latin typeface="Verdana" panose="020B0604030504040204" pitchFamily="34" charset="0"/>
                      </a:endParaRPr>
                    </a:p>
                  </a:txBody>
                  <a:tcPr marL="9525" marR="9525" marT="9525" marB="0" anchor="ctr">
                    <a:lnT w="19050" cap="flat" cmpd="sng" algn="ctr">
                      <a:solidFill>
                        <a:srgbClr val="62B5E5"/>
                      </a:solidFill>
                      <a:prstDash val="solid"/>
                      <a:round/>
                      <a:headEnd type="none" w="med" len="med"/>
                      <a:tailEnd type="none" w="med" len="med"/>
                    </a:lnT>
                    <a:lnB w="19050" cap="flat" cmpd="sng" algn="ctr">
                      <a:solidFill>
                        <a:srgbClr val="62B5E5"/>
                      </a:solidFill>
                      <a:prstDash val="solid"/>
                      <a:round/>
                      <a:headEnd type="none" w="med" len="med"/>
                      <a:tailEnd type="none" w="med" len="med"/>
                    </a:lnB>
                  </a:tcPr>
                </a:tc>
                <a:tc>
                  <a:txBody>
                    <a:bodyPr/>
                    <a:lstStyle/>
                    <a:p>
                      <a:pPr algn="ctr" fontAlgn="b"/>
                      <a:r>
                        <a:rPr lang="en-AU" sz="700" b="1" u="none" strike="noStrike" dirty="0">
                          <a:effectLst/>
                        </a:rPr>
                        <a:t>School leavers</a:t>
                      </a:r>
                      <a:endParaRPr lang="en-AU" sz="700" b="1" i="0" u="none" strike="noStrike" dirty="0">
                        <a:solidFill>
                          <a:srgbClr val="000000"/>
                        </a:solidFill>
                        <a:effectLst/>
                        <a:latin typeface="Verdana" panose="020B0604030504040204" pitchFamily="34" charset="0"/>
                      </a:endParaRPr>
                    </a:p>
                  </a:txBody>
                  <a:tcPr marL="9525" marR="9525" marT="9525" marB="0" anchor="ctr">
                    <a:lnT w="19050" cap="flat" cmpd="sng" algn="ctr">
                      <a:solidFill>
                        <a:srgbClr val="62B5E5"/>
                      </a:solidFill>
                      <a:prstDash val="solid"/>
                      <a:round/>
                      <a:headEnd type="none" w="med" len="med"/>
                      <a:tailEnd type="none" w="med" len="med"/>
                    </a:lnT>
                    <a:lnB w="19050" cap="flat" cmpd="sng" algn="ctr">
                      <a:solidFill>
                        <a:srgbClr val="62B5E5"/>
                      </a:solidFill>
                      <a:prstDash val="solid"/>
                      <a:round/>
                      <a:headEnd type="none" w="med" len="med"/>
                      <a:tailEnd type="none" w="med" len="med"/>
                    </a:lnB>
                  </a:tcPr>
                </a:tc>
                <a:tc>
                  <a:txBody>
                    <a:bodyPr/>
                    <a:lstStyle/>
                    <a:p>
                      <a:pPr algn="ctr" fontAlgn="b"/>
                      <a:r>
                        <a:rPr lang="en-AU" sz="700" b="1" u="none" strike="noStrike" dirty="0">
                          <a:effectLst/>
                        </a:rPr>
                        <a:t>CALD</a:t>
                      </a:r>
                      <a:endParaRPr lang="en-AU" sz="700" b="1" i="0" u="none" strike="noStrike" dirty="0">
                        <a:solidFill>
                          <a:srgbClr val="000000"/>
                        </a:solidFill>
                        <a:effectLst/>
                        <a:latin typeface="Verdana" panose="020B0604030504040204" pitchFamily="34" charset="0"/>
                      </a:endParaRPr>
                    </a:p>
                  </a:txBody>
                  <a:tcPr marL="9525" marR="9525" marT="9525" marB="0" anchor="ctr">
                    <a:lnT w="19050" cap="flat" cmpd="sng" algn="ctr">
                      <a:solidFill>
                        <a:srgbClr val="62B5E5"/>
                      </a:solidFill>
                      <a:prstDash val="solid"/>
                      <a:round/>
                      <a:headEnd type="none" w="med" len="med"/>
                      <a:tailEnd type="none" w="med" len="med"/>
                    </a:lnT>
                    <a:lnB w="19050" cap="flat" cmpd="sng" algn="ctr">
                      <a:solidFill>
                        <a:srgbClr val="62B5E5"/>
                      </a:solidFill>
                      <a:prstDash val="solid"/>
                      <a:round/>
                      <a:headEnd type="none" w="med" len="med"/>
                      <a:tailEnd type="none" w="med" len="med"/>
                    </a:lnB>
                  </a:tcPr>
                </a:tc>
                <a:tc>
                  <a:txBody>
                    <a:bodyPr/>
                    <a:lstStyle/>
                    <a:p>
                      <a:pPr algn="ctr" fontAlgn="b"/>
                      <a:r>
                        <a:rPr lang="en-AU" sz="700" b="1" u="none" strike="noStrike" dirty="0">
                          <a:effectLst/>
                        </a:rPr>
                        <a:t>With disability</a:t>
                      </a:r>
                      <a:endParaRPr lang="en-AU" sz="700" b="1" i="0" u="none" strike="noStrike" dirty="0">
                        <a:solidFill>
                          <a:srgbClr val="000000"/>
                        </a:solidFill>
                        <a:effectLst/>
                        <a:latin typeface="Verdana" panose="020B0604030504040204" pitchFamily="34" charset="0"/>
                      </a:endParaRPr>
                    </a:p>
                  </a:txBody>
                  <a:tcPr marL="9525" marR="9525" marT="9525" marB="0" anchor="ctr">
                    <a:lnT w="19050" cap="flat" cmpd="sng" algn="ctr">
                      <a:solidFill>
                        <a:srgbClr val="62B5E5"/>
                      </a:solidFill>
                      <a:prstDash val="solid"/>
                      <a:round/>
                      <a:headEnd type="none" w="med" len="med"/>
                      <a:tailEnd type="none" w="med" len="med"/>
                    </a:lnT>
                    <a:lnB w="19050" cap="flat" cmpd="sng" algn="ctr">
                      <a:solidFill>
                        <a:srgbClr val="62B5E5"/>
                      </a:solidFill>
                      <a:prstDash val="solid"/>
                      <a:round/>
                      <a:headEnd type="none" w="med" len="med"/>
                      <a:tailEnd type="none" w="med" len="med"/>
                    </a:lnB>
                  </a:tcPr>
                </a:tc>
                <a:extLst>
                  <a:ext uri="{0D108BD9-81ED-4DB2-BD59-A6C34878D82A}">
                    <a16:rowId xmlns:a16="http://schemas.microsoft.com/office/drawing/2014/main" val="10000"/>
                  </a:ext>
                </a:extLst>
              </a:tr>
              <a:tr h="281953">
                <a:tc>
                  <a:txBody>
                    <a:bodyPr/>
                    <a:lstStyle/>
                    <a:p>
                      <a:pPr algn="ctr" fontAlgn="b"/>
                      <a:r>
                        <a:rPr lang="en-AU" sz="700" b="1" u="none" strike="noStrike" dirty="0">
                          <a:effectLst/>
                        </a:rPr>
                        <a:t>Higher SES</a:t>
                      </a:r>
                      <a:endParaRPr lang="en-AU" sz="700" b="1" i="0" u="none" strike="noStrike" dirty="0">
                        <a:solidFill>
                          <a:srgbClr val="000000"/>
                        </a:solidFill>
                        <a:effectLst/>
                        <a:latin typeface="Verdana" panose="020B0604030504040204" pitchFamily="34" charset="0"/>
                      </a:endParaRPr>
                    </a:p>
                  </a:txBody>
                  <a:tcPr marL="9525" marR="9525" marT="9525" marB="0" anchor="ctr">
                    <a:lnT w="19050" cap="flat" cmpd="sng" algn="ctr">
                      <a:solidFill>
                        <a:srgbClr val="62B5E5"/>
                      </a:solidFill>
                      <a:prstDash val="solid"/>
                      <a:round/>
                      <a:headEnd type="none" w="med" len="med"/>
                      <a:tailEnd type="none" w="med" len="med"/>
                    </a:lnT>
                  </a:tcPr>
                </a:tc>
                <a:tc>
                  <a:txBody>
                    <a:bodyPr/>
                    <a:lstStyle/>
                    <a:p>
                      <a:pPr algn="ctr" fontAlgn="b"/>
                      <a:r>
                        <a:rPr lang="en-AU" sz="700" u="none" strike="noStrike" dirty="0">
                          <a:effectLst/>
                        </a:rPr>
                        <a:t>40%</a:t>
                      </a:r>
                      <a:endParaRPr lang="en-AU" sz="700" b="0" i="0" u="none" strike="noStrike" dirty="0">
                        <a:solidFill>
                          <a:srgbClr val="000000"/>
                        </a:solidFill>
                        <a:effectLst/>
                        <a:latin typeface="Verdana" panose="020B0604030504040204" pitchFamily="34" charset="0"/>
                      </a:endParaRPr>
                    </a:p>
                  </a:txBody>
                  <a:tcPr marL="9525" marR="9525" marT="9525" marB="0" anchor="ctr">
                    <a:lnT w="19050" cap="flat" cmpd="sng" algn="ctr">
                      <a:solidFill>
                        <a:srgbClr val="62B5E5"/>
                      </a:solidFill>
                      <a:prstDash val="solid"/>
                      <a:round/>
                      <a:headEnd type="none" w="med" len="med"/>
                      <a:tailEnd type="none" w="med" len="med"/>
                    </a:lnT>
                  </a:tcPr>
                </a:tc>
                <a:tc>
                  <a:txBody>
                    <a:bodyPr/>
                    <a:lstStyle/>
                    <a:p>
                      <a:pPr marL="0" algn="ctr" defTabSz="914400" rtl="0" eaLnBrk="1" fontAlgn="b" latinLnBrk="0" hangingPunct="1"/>
                      <a:r>
                        <a:rPr lang="en-AU" sz="700" u="none" strike="noStrike" kern="1200" dirty="0">
                          <a:solidFill>
                            <a:schemeClr val="tx1"/>
                          </a:solidFill>
                          <a:effectLst/>
                          <a:latin typeface="+mn-lt"/>
                          <a:ea typeface="+mn-ea"/>
                          <a:cs typeface="+mn-cs"/>
                        </a:rPr>
                        <a:t>43%</a:t>
                      </a:r>
                    </a:p>
                  </a:txBody>
                  <a:tcPr marL="9525" marR="9525" marT="9525" marB="0" anchor="ctr">
                    <a:lnT w="19050" cap="flat" cmpd="sng" algn="ctr">
                      <a:solidFill>
                        <a:srgbClr val="62B5E5"/>
                      </a:solidFill>
                      <a:prstDash val="solid"/>
                      <a:round/>
                      <a:headEnd type="none" w="med" len="med"/>
                      <a:tailEnd type="none" w="med" len="med"/>
                    </a:lnT>
                  </a:tcPr>
                </a:tc>
                <a:tc>
                  <a:txBody>
                    <a:bodyPr/>
                    <a:lstStyle/>
                    <a:p>
                      <a:pPr marL="0" algn="ctr" defTabSz="914400" rtl="0" eaLnBrk="1" fontAlgn="b" latinLnBrk="0" hangingPunct="1"/>
                      <a:r>
                        <a:rPr lang="en-AU" sz="700" u="none" strike="noStrike" kern="1200" dirty="0">
                          <a:solidFill>
                            <a:schemeClr val="tx1"/>
                          </a:solidFill>
                          <a:effectLst/>
                          <a:latin typeface="+mn-lt"/>
                          <a:ea typeface="+mn-ea"/>
                          <a:cs typeface="+mn-cs"/>
                        </a:rPr>
                        <a:t>27%</a:t>
                      </a:r>
                    </a:p>
                  </a:txBody>
                  <a:tcPr marL="9525" marR="9525" marT="9525" marB="0" anchor="ctr">
                    <a:lnT w="19050" cap="flat" cmpd="sng" algn="ctr">
                      <a:solidFill>
                        <a:srgbClr val="62B5E5"/>
                      </a:solidFill>
                      <a:prstDash val="solid"/>
                      <a:round/>
                      <a:headEnd type="none" w="med" len="med"/>
                      <a:tailEnd type="none" w="med" len="med"/>
                    </a:lnT>
                  </a:tcPr>
                </a:tc>
                <a:extLst>
                  <a:ext uri="{0D108BD9-81ED-4DB2-BD59-A6C34878D82A}">
                    <a16:rowId xmlns:a16="http://schemas.microsoft.com/office/drawing/2014/main" val="10001"/>
                  </a:ext>
                </a:extLst>
              </a:tr>
              <a:tr h="397146">
                <a:tc>
                  <a:txBody>
                    <a:bodyPr/>
                    <a:lstStyle/>
                    <a:p>
                      <a:pPr algn="ctr" fontAlgn="b"/>
                      <a:r>
                        <a:rPr lang="en-AU" sz="700" b="1" u="none" strike="noStrike" dirty="0" smtClean="0">
                          <a:effectLst/>
                        </a:rPr>
                        <a:t>Previous accredited qualification</a:t>
                      </a:r>
                      <a:endParaRPr lang="en-AU" sz="700" b="1"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b"/>
                      <a:r>
                        <a:rPr lang="en-AU" sz="700" u="none" strike="noStrike" dirty="0">
                          <a:effectLst/>
                        </a:rPr>
                        <a:t>7%</a:t>
                      </a:r>
                      <a:endParaRPr lang="en-AU" sz="700" b="0" i="0" u="none" strike="noStrike" dirty="0">
                        <a:solidFill>
                          <a:srgbClr val="000000"/>
                        </a:solidFill>
                        <a:effectLst/>
                        <a:latin typeface="Verdana" panose="020B0604030504040204" pitchFamily="34" charset="0"/>
                      </a:endParaRPr>
                    </a:p>
                  </a:txBody>
                  <a:tcPr marL="9525" marR="9525" marT="9525" marB="0" anchor="ctr"/>
                </a:tc>
                <a:tc>
                  <a:txBody>
                    <a:bodyPr/>
                    <a:lstStyle/>
                    <a:p>
                      <a:pPr marL="0" algn="ctr" defTabSz="914400" rtl="0" eaLnBrk="1" fontAlgn="b" latinLnBrk="0" hangingPunct="1"/>
                      <a:r>
                        <a:rPr lang="en-AU" sz="700" u="none" strike="noStrike" kern="1200" dirty="0">
                          <a:solidFill>
                            <a:schemeClr val="tx1"/>
                          </a:solidFill>
                          <a:effectLst/>
                          <a:latin typeface="+mn-lt"/>
                          <a:ea typeface="+mn-ea"/>
                          <a:cs typeface="+mn-cs"/>
                        </a:rPr>
                        <a:t>49%</a:t>
                      </a:r>
                    </a:p>
                  </a:txBody>
                  <a:tcPr marL="9525" marR="9525" marT="9525" marB="0" anchor="ctr"/>
                </a:tc>
                <a:tc>
                  <a:txBody>
                    <a:bodyPr/>
                    <a:lstStyle/>
                    <a:p>
                      <a:pPr marL="0" algn="ctr" defTabSz="914400" rtl="0" eaLnBrk="1" fontAlgn="b" latinLnBrk="0" hangingPunct="1"/>
                      <a:r>
                        <a:rPr lang="en-AU" sz="700" u="none" strike="noStrike" kern="1200" dirty="0">
                          <a:solidFill>
                            <a:schemeClr val="tx1"/>
                          </a:solidFill>
                          <a:effectLst/>
                          <a:latin typeface="+mn-lt"/>
                          <a:ea typeface="+mn-ea"/>
                          <a:cs typeface="+mn-cs"/>
                        </a:rPr>
                        <a:t>13%</a:t>
                      </a:r>
                    </a:p>
                  </a:txBody>
                  <a:tcPr marL="9525" marR="9525" marT="9525" marB="0" anchor="ctr"/>
                </a:tc>
                <a:extLst>
                  <a:ext uri="{0D108BD9-81ED-4DB2-BD59-A6C34878D82A}">
                    <a16:rowId xmlns:a16="http://schemas.microsoft.com/office/drawing/2014/main" val="10002"/>
                  </a:ext>
                </a:extLst>
              </a:tr>
              <a:tr h="140035">
                <a:tc>
                  <a:txBody>
                    <a:bodyPr/>
                    <a:lstStyle/>
                    <a:p>
                      <a:pPr algn="ctr" fontAlgn="b"/>
                      <a:r>
                        <a:rPr lang="en-AU" sz="700" b="1" u="none" strike="noStrike" dirty="0">
                          <a:effectLst/>
                        </a:rPr>
                        <a:t>Rural</a:t>
                      </a:r>
                      <a:endParaRPr lang="en-AU" sz="700" b="1"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b"/>
                      <a:r>
                        <a:rPr lang="en-AU" sz="700" u="none" strike="noStrike" dirty="0">
                          <a:effectLst/>
                        </a:rPr>
                        <a:t>63%</a:t>
                      </a:r>
                      <a:endParaRPr lang="en-AU" sz="700" b="0" i="0" u="none" strike="noStrike" dirty="0">
                        <a:solidFill>
                          <a:srgbClr val="000000"/>
                        </a:solidFill>
                        <a:effectLst/>
                        <a:latin typeface="Verdana" panose="020B0604030504040204" pitchFamily="34" charset="0"/>
                      </a:endParaRPr>
                    </a:p>
                  </a:txBody>
                  <a:tcPr marL="9525" marR="9525" marT="9525" marB="0" anchor="ctr"/>
                </a:tc>
                <a:tc>
                  <a:txBody>
                    <a:bodyPr/>
                    <a:lstStyle/>
                    <a:p>
                      <a:pPr marL="0" algn="ctr" defTabSz="914400" rtl="0" eaLnBrk="1" fontAlgn="b" latinLnBrk="0" hangingPunct="1"/>
                      <a:r>
                        <a:rPr lang="en-AU" sz="700" u="none" strike="noStrike" kern="1200">
                          <a:solidFill>
                            <a:schemeClr val="tx1"/>
                          </a:solidFill>
                          <a:effectLst/>
                          <a:latin typeface="+mn-lt"/>
                          <a:ea typeface="+mn-ea"/>
                          <a:cs typeface="+mn-cs"/>
                        </a:rPr>
                        <a:t>17%</a:t>
                      </a:r>
                    </a:p>
                  </a:txBody>
                  <a:tcPr marL="9525" marR="9525" marT="9525" marB="0" anchor="ctr"/>
                </a:tc>
                <a:tc>
                  <a:txBody>
                    <a:bodyPr/>
                    <a:lstStyle/>
                    <a:p>
                      <a:pPr marL="0" algn="ctr" defTabSz="914400" rtl="0" eaLnBrk="1" fontAlgn="b" latinLnBrk="0" hangingPunct="1"/>
                      <a:r>
                        <a:rPr lang="en-AU" sz="700" u="none" strike="noStrike" kern="1200" dirty="0">
                          <a:solidFill>
                            <a:schemeClr val="tx1"/>
                          </a:solidFill>
                          <a:effectLst/>
                          <a:latin typeface="+mn-lt"/>
                          <a:ea typeface="+mn-ea"/>
                          <a:cs typeface="+mn-cs"/>
                        </a:rPr>
                        <a:t>24%</a:t>
                      </a:r>
                    </a:p>
                  </a:txBody>
                  <a:tcPr marL="9525" marR="9525" marT="9525" marB="0" anchor="ctr"/>
                </a:tc>
                <a:extLst>
                  <a:ext uri="{0D108BD9-81ED-4DB2-BD59-A6C34878D82A}">
                    <a16:rowId xmlns:a16="http://schemas.microsoft.com/office/drawing/2014/main" val="10003"/>
                  </a:ext>
                </a:extLst>
              </a:tr>
              <a:tr h="188019">
                <a:tc>
                  <a:txBody>
                    <a:bodyPr/>
                    <a:lstStyle/>
                    <a:p>
                      <a:pPr algn="ctr" fontAlgn="b"/>
                      <a:r>
                        <a:rPr lang="en-AU" sz="700" b="1" u="none" strike="noStrike" dirty="0" smtClean="0">
                          <a:effectLst/>
                        </a:rPr>
                        <a:t>Older learners</a:t>
                      </a:r>
                      <a:endParaRPr lang="en-AU" sz="700" b="1" i="0" u="none" strike="noStrike" dirty="0">
                        <a:solidFill>
                          <a:srgbClr val="000000"/>
                        </a:solidFill>
                        <a:effectLst/>
                        <a:latin typeface="Verdana" panose="020B0604030504040204" pitchFamily="34" charset="0"/>
                      </a:endParaRPr>
                    </a:p>
                  </a:txBody>
                  <a:tcPr marL="9525" marR="9525" marT="9525" marB="0" anchor="ctr">
                    <a:lnB w="19050" cap="flat" cmpd="sng" algn="ctr">
                      <a:solidFill>
                        <a:srgbClr val="62B5E5"/>
                      </a:solidFill>
                      <a:prstDash val="solid"/>
                      <a:round/>
                      <a:headEnd type="none" w="med" len="med"/>
                      <a:tailEnd type="none" w="med" len="med"/>
                    </a:lnB>
                  </a:tcPr>
                </a:tc>
                <a:tc>
                  <a:txBody>
                    <a:bodyPr/>
                    <a:lstStyle/>
                    <a:p>
                      <a:pPr algn="ctr" fontAlgn="b"/>
                      <a:r>
                        <a:rPr lang="en-AU" sz="700" u="none" strike="noStrike" dirty="0">
                          <a:effectLst/>
                        </a:rPr>
                        <a:t>55%</a:t>
                      </a:r>
                      <a:endParaRPr lang="en-AU" sz="700" b="0" i="0" u="none" strike="noStrike" dirty="0">
                        <a:solidFill>
                          <a:srgbClr val="000000"/>
                        </a:solidFill>
                        <a:effectLst/>
                        <a:latin typeface="Verdana" panose="020B0604030504040204" pitchFamily="34" charset="0"/>
                      </a:endParaRPr>
                    </a:p>
                  </a:txBody>
                  <a:tcPr marL="9525" marR="9525" marT="9525" marB="0" anchor="ctr">
                    <a:lnB w="19050" cap="flat" cmpd="sng" algn="ctr">
                      <a:solidFill>
                        <a:srgbClr val="62B5E5"/>
                      </a:solidFill>
                      <a:prstDash val="solid"/>
                      <a:round/>
                      <a:headEnd type="none" w="med" len="med"/>
                      <a:tailEnd type="none" w="med" len="med"/>
                    </a:lnB>
                  </a:tcPr>
                </a:tc>
                <a:tc>
                  <a:txBody>
                    <a:bodyPr/>
                    <a:lstStyle/>
                    <a:p>
                      <a:pPr marL="0" algn="ctr" defTabSz="914400" rtl="0" eaLnBrk="1" fontAlgn="b" latinLnBrk="0" hangingPunct="1"/>
                      <a:r>
                        <a:rPr lang="en-AU" sz="700" u="none" strike="noStrike" kern="1200" dirty="0">
                          <a:solidFill>
                            <a:schemeClr val="tx1"/>
                          </a:solidFill>
                          <a:effectLst/>
                          <a:latin typeface="+mn-lt"/>
                          <a:ea typeface="+mn-ea"/>
                          <a:cs typeface="+mn-cs"/>
                        </a:rPr>
                        <a:t>37%</a:t>
                      </a:r>
                    </a:p>
                  </a:txBody>
                  <a:tcPr marL="9525" marR="9525" marT="9525" marB="0" anchor="ctr">
                    <a:lnB w="19050" cap="flat" cmpd="sng" algn="ctr">
                      <a:solidFill>
                        <a:srgbClr val="62B5E5"/>
                      </a:solidFill>
                      <a:prstDash val="solid"/>
                      <a:round/>
                      <a:headEnd type="none" w="med" len="med"/>
                      <a:tailEnd type="none" w="med" len="med"/>
                    </a:lnB>
                  </a:tcPr>
                </a:tc>
                <a:tc>
                  <a:txBody>
                    <a:bodyPr/>
                    <a:lstStyle/>
                    <a:p>
                      <a:pPr marL="0" algn="ctr" defTabSz="914400" rtl="0" eaLnBrk="1" fontAlgn="b" latinLnBrk="0" hangingPunct="1"/>
                      <a:r>
                        <a:rPr lang="en-AU" sz="700" u="none" strike="noStrike" kern="1200" dirty="0">
                          <a:solidFill>
                            <a:schemeClr val="tx1"/>
                          </a:solidFill>
                          <a:effectLst/>
                          <a:latin typeface="+mn-lt"/>
                          <a:ea typeface="+mn-ea"/>
                          <a:cs typeface="+mn-cs"/>
                        </a:rPr>
                        <a:t>20%</a:t>
                      </a:r>
                    </a:p>
                  </a:txBody>
                  <a:tcPr marL="9525" marR="9525" marT="9525" marB="0" anchor="ctr">
                    <a:lnB w="19050" cap="flat" cmpd="sng" algn="ctr">
                      <a:solidFill>
                        <a:srgbClr val="62B5E5"/>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5" name="TextBox 24"/>
          <p:cNvSpPr txBox="1"/>
          <p:nvPr/>
        </p:nvSpPr>
        <p:spPr>
          <a:xfrm>
            <a:off x="5129726" y="4200191"/>
            <a:ext cx="4641837" cy="276999"/>
          </a:xfrm>
          <a:prstGeom prst="rect">
            <a:avLst/>
          </a:prstGeom>
          <a:noFill/>
        </p:spPr>
        <p:txBody>
          <a:bodyPr wrap="square" lIns="0" tIns="0" rIns="0" bIns="0" rtlCol="0">
            <a:spAutoFit/>
          </a:bodyPr>
          <a:lstStyle/>
          <a:p>
            <a:pPr>
              <a:spcBef>
                <a:spcPts val="600"/>
              </a:spcBef>
              <a:buSzPct val="100000"/>
            </a:pPr>
            <a:r>
              <a:rPr lang="en-AU" sz="900" b="1" i="1" dirty="0" smtClean="0">
                <a:solidFill>
                  <a:schemeClr val="bg1">
                    <a:lumMod val="65000"/>
                  </a:schemeClr>
                </a:solidFill>
              </a:rPr>
              <a:t>2: Non-priority </a:t>
            </a:r>
            <a:r>
              <a:rPr lang="en-AU" sz="900" b="1" i="1" dirty="0">
                <a:solidFill>
                  <a:schemeClr val="bg1">
                    <a:lumMod val="65000"/>
                  </a:schemeClr>
                </a:solidFill>
              </a:rPr>
              <a:t>and potential priority multiple </a:t>
            </a:r>
            <a:br>
              <a:rPr lang="en-AU" sz="900" b="1" i="1" dirty="0">
                <a:solidFill>
                  <a:schemeClr val="bg1">
                    <a:lumMod val="65000"/>
                  </a:schemeClr>
                </a:solidFill>
              </a:rPr>
            </a:br>
            <a:r>
              <a:rPr lang="en-AU" sz="900" b="1" i="1" dirty="0">
                <a:solidFill>
                  <a:schemeClr val="bg1">
                    <a:lumMod val="65000"/>
                  </a:schemeClr>
                </a:solidFill>
              </a:rPr>
              <a:t>incidences with priority learner cohorts </a:t>
            </a:r>
          </a:p>
        </p:txBody>
      </p:sp>
      <p:sp>
        <p:nvSpPr>
          <p:cNvPr id="26" name="TextBox 25"/>
          <p:cNvSpPr txBox="1"/>
          <p:nvPr/>
        </p:nvSpPr>
        <p:spPr>
          <a:xfrm>
            <a:off x="5129726" y="5989738"/>
            <a:ext cx="3864067" cy="215444"/>
          </a:xfrm>
          <a:prstGeom prst="rect">
            <a:avLst/>
          </a:prstGeom>
          <a:noFill/>
        </p:spPr>
        <p:txBody>
          <a:bodyPr wrap="square" lIns="0" tIns="0" rIns="0" bIns="0" rtlCol="0">
            <a:spAutoFit/>
          </a:bodyPr>
          <a:lstStyle/>
          <a:p>
            <a:pPr>
              <a:spcBef>
                <a:spcPts val="600"/>
              </a:spcBef>
              <a:buSzPct val="100000"/>
            </a:pPr>
            <a:r>
              <a:rPr lang="en-AU" sz="700" dirty="0" smtClean="0">
                <a:solidFill>
                  <a:schemeClr val="bg1">
                    <a:lumMod val="50000"/>
                  </a:schemeClr>
                </a:solidFill>
              </a:rPr>
              <a:t>Note: The values indicate the percentage of the column learner group within the row learner group. For example: 17% of rural learners are also CALD.</a:t>
            </a:r>
            <a:endParaRPr lang="en-AU" sz="700" dirty="0">
              <a:solidFill>
                <a:schemeClr val="bg1">
                  <a:lumMod val="50000"/>
                </a:schemeClr>
              </a:solidFill>
            </a:endParaRPr>
          </a:p>
        </p:txBody>
      </p:sp>
      <p:pic>
        <p:nvPicPr>
          <p:cNvPr id="4" name="Picture 3"/>
          <p:cNvPicPr>
            <a:picLocks noChangeAspect="1"/>
          </p:cNvPicPr>
          <p:nvPr/>
        </p:nvPicPr>
        <p:blipFill>
          <a:blip r:embed="rId2"/>
          <a:stretch>
            <a:fillRect/>
          </a:stretch>
        </p:blipFill>
        <p:spPr>
          <a:xfrm>
            <a:off x="5070069" y="2057928"/>
            <a:ext cx="3450410" cy="2208159"/>
          </a:xfrm>
          <a:prstGeom prst="rect">
            <a:avLst/>
          </a:prstGeom>
        </p:spPr>
      </p:pic>
    </p:spTree>
    <p:extLst>
      <p:ext uri="{BB962C8B-B14F-4D97-AF65-F5344CB8AC3E}">
        <p14:creationId xmlns:p14="http://schemas.microsoft.com/office/powerpoint/2010/main" val="228111686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smtClean="0"/>
              <a:t>82% </a:t>
            </a:r>
            <a:r>
              <a:rPr lang="en-AU" dirty="0"/>
              <a:t>of pre-accredited learners are members </a:t>
            </a:r>
            <a:r>
              <a:rPr lang="en-AU" dirty="0" smtClean="0"/>
              <a:t>of at least two priority </a:t>
            </a:r>
            <a:r>
              <a:rPr lang="en-AU" dirty="0"/>
              <a:t>cohorts, and </a:t>
            </a:r>
            <a:r>
              <a:rPr lang="en-AU" dirty="0" smtClean="0"/>
              <a:t>54% members of three or more</a:t>
            </a:r>
            <a:endParaRPr lang="en-AU" dirty="0"/>
          </a:p>
        </p:txBody>
      </p:sp>
      <p:sp>
        <p:nvSpPr>
          <p:cNvPr id="3" name="Title 2"/>
          <p:cNvSpPr>
            <a:spLocks noGrp="1"/>
          </p:cNvSpPr>
          <p:nvPr>
            <p:ph type="title"/>
          </p:nvPr>
        </p:nvSpPr>
        <p:spPr/>
        <p:txBody>
          <a:bodyPr/>
          <a:lstStyle/>
          <a:p>
            <a:r>
              <a:rPr lang="en-AU" dirty="0" smtClean="0"/>
              <a:t>Multiple incidences </a:t>
            </a:r>
            <a:r>
              <a:rPr lang="en-AU" baseline="0" dirty="0" smtClean="0"/>
              <a:t>of disadvantage</a:t>
            </a:r>
            <a:endParaRPr lang="en-AU" dirty="0"/>
          </a:p>
        </p:txBody>
      </p:sp>
      <p:grpSp>
        <p:nvGrpSpPr>
          <p:cNvPr id="13" name="Group 12"/>
          <p:cNvGrpSpPr/>
          <p:nvPr/>
        </p:nvGrpSpPr>
        <p:grpSpPr>
          <a:xfrm>
            <a:off x="6321287" y="180221"/>
            <a:ext cx="2672506" cy="214539"/>
            <a:chOff x="1954696" y="1965706"/>
            <a:chExt cx="5155708" cy="548640"/>
          </a:xfrm>
        </p:grpSpPr>
        <p:sp>
          <p:nvSpPr>
            <p:cNvPr id="14" name="Pentagon 13"/>
            <p:cNvSpPr/>
            <p:nvPr/>
          </p:nvSpPr>
          <p:spPr>
            <a:xfrm>
              <a:off x="1954696" y="1965706"/>
              <a:ext cx="1828800" cy="548640"/>
            </a:xfrm>
            <a:prstGeom prst="homePlate">
              <a:avLst/>
            </a:prstGeom>
            <a:solidFill>
              <a:srgbClr val="62B5E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1</a:t>
              </a:r>
              <a:r>
                <a:rPr lang="en-AU" sz="600" dirty="0" smtClean="0">
                  <a:solidFill>
                    <a:schemeClr val="bg1"/>
                  </a:solidFill>
                </a:rPr>
                <a:t>: Identification</a:t>
              </a:r>
              <a:endParaRPr lang="en-AU" sz="600" dirty="0"/>
            </a:p>
          </p:txBody>
        </p:sp>
        <p:sp>
          <p:nvSpPr>
            <p:cNvPr id="15" name="Chevron 14"/>
            <p:cNvSpPr/>
            <p:nvPr/>
          </p:nvSpPr>
          <p:spPr>
            <a:xfrm>
              <a:off x="3618150"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2</a:t>
              </a:r>
              <a:r>
                <a:rPr lang="en-AU" sz="600" dirty="0" smtClean="0">
                  <a:solidFill>
                    <a:schemeClr val="bg1"/>
                  </a:solidFill>
                </a:rPr>
                <a:t>: Outcomes and journeys</a:t>
              </a:r>
              <a:endParaRPr lang="en-AU" sz="600" dirty="0"/>
            </a:p>
          </p:txBody>
        </p:sp>
        <p:sp>
          <p:nvSpPr>
            <p:cNvPr id="16" name="Chevron 15"/>
            <p:cNvSpPr/>
            <p:nvPr/>
          </p:nvSpPr>
          <p:spPr>
            <a:xfrm>
              <a:off x="5281604"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3</a:t>
              </a:r>
              <a:r>
                <a:rPr lang="en-AU" sz="600" dirty="0" smtClean="0">
                  <a:solidFill>
                    <a:schemeClr val="bg1"/>
                  </a:solidFill>
                </a:rPr>
                <a:t>: Patterns</a:t>
              </a:r>
              <a:endParaRPr lang="en-AU" sz="600" dirty="0"/>
            </a:p>
          </p:txBody>
        </p:sp>
      </p:grpSp>
      <p:sp>
        <p:nvSpPr>
          <p:cNvPr id="22" name="Content Placeholder 3"/>
          <p:cNvSpPr txBox="1">
            <a:spLocks/>
          </p:cNvSpPr>
          <p:nvPr/>
        </p:nvSpPr>
        <p:spPr>
          <a:xfrm>
            <a:off x="376238" y="1691676"/>
            <a:ext cx="3741321" cy="4544545"/>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lvl="2" indent="0">
              <a:buFont typeface="Arial" panose="020B0604020202020204" pitchFamily="34" charset="0"/>
              <a:buNone/>
            </a:pPr>
            <a:r>
              <a:rPr lang="en-AU" sz="900" dirty="0" smtClean="0"/>
              <a:t>There is </a:t>
            </a:r>
            <a:r>
              <a:rPr lang="en-AU" sz="900" b="1" dirty="0" smtClean="0"/>
              <a:t>significant overlap in the incidence and coverage of priority cohorts </a:t>
            </a:r>
            <a:r>
              <a:rPr lang="en-AU" sz="900" dirty="0" smtClean="0"/>
              <a:t>(Chart 1)</a:t>
            </a:r>
            <a:r>
              <a:rPr lang="en-AU" sz="900" b="1" dirty="0" smtClean="0"/>
              <a:t>. </a:t>
            </a:r>
            <a:r>
              <a:rPr lang="en-AU" sz="900" dirty="0" smtClean="0"/>
              <a:t>In 2016:</a:t>
            </a:r>
          </a:p>
          <a:p>
            <a:pPr lvl="2"/>
            <a:r>
              <a:rPr lang="en-AU" sz="900" dirty="0" smtClean="0"/>
              <a:t>82% of pre-accredited learners belong to at least two priority cohorts; and 66% when not including the female as a cohort.</a:t>
            </a:r>
          </a:p>
          <a:p>
            <a:pPr lvl="2"/>
            <a:r>
              <a:rPr lang="en-AU" sz="900" dirty="0" smtClean="0"/>
              <a:t>54% of learners belong to three or more priority cohorts; and 34% after excluding the female cohort.</a:t>
            </a:r>
          </a:p>
          <a:p>
            <a:pPr lvl="2"/>
            <a:r>
              <a:rPr lang="en-AU" sz="900" dirty="0" smtClean="0"/>
              <a:t>On average, a learner belongs to three priority cohorts. </a:t>
            </a:r>
          </a:p>
          <a:p>
            <a:pPr marL="0" lvl="2" indent="0">
              <a:buNone/>
            </a:pPr>
            <a:r>
              <a:rPr lang="en-AU" sz="900" dirty="0" smtClean="0"/>
              <a:t>Notably, </a:t>
            </a:r>
            <a:r>
              <a:rPr lang="en-AU" sz="900" b="1" dirty="0" smtClean="0"/>
              <a:t>very few learners are </a:t>
            </a:r>
            <a:r>
              <a:rPr lang="en-AU" sz="900" b="1" i="1" dirty="0" smtClean="0"/>
              <a:t>not </a:t>
            </a:r>
            <a:r>
              <a:rPr lang="en-AU" sz="900" b="1" dirty="0" smtClean="0"/>
              <a:t>identified by an ACFE priority learner cohort</a:t>
            </a:r>
            <a:r>
              <a:rPr lang="en-AU" sz="900" dirty="0" smtClean="0"/>
              <a:t>.</a:t>
            </a:r>
          </a:p>
          <a:p>
            <a:pPr lvl="2"/>
            <a:r>
              <a:rPr lang="en-AU" sz="900" dirty="0" smtClean="0"/>
              <a:t>Around 700 or 3% of learners do not belong to any priority cohort. </a:t>
            </a:r>
          </a:p>
          <a:p>
            <a:pPr lvl="2"/>
            <a:r>
              <a:rPr lang="en-AU" sz="900" dirty="0" smtClean="0"/>
              <a:t>This increased to 2,400 or 10% of learners after excluding the female cohort. </a:t>
            </a:r>
          </a:p>
          <a:p>
            <a:pPr marL="0" lvl="2" indent="0">
              <a:buNone/>
            </a:pPr>
            <a:r>
              <a:rPr lang="en-AU" sz="900" b="1" dirty="0" smtClean="0"/>
              <a:t>School leavers, Un(der)employed and CALD feature consistently in combinations of multiple incidence of disadvantage </a:t>
            </a:r>
            <a:r>
              <a:rPr lang="en-AU" sz="900" dirty="0" smtClean="0"/>
              <a:t>(Chart 2):</a:t>
            </a:r>
          </a:p>
          <a:p>
            <a:pPr lvl="2"/>
            <a:r>
              <a:rPr lang="en-AU" sz="900" dirty="0" smtClean="0"/>
              <a:t>Un(der)employed and CALD is the most common multiple incidence with a frequency of 1,788 learners.</a:t>
            </a:r>
          </a:p>
          <a:p>
            <a:pPr lvl="2"/>
            <a:r>
              <a:rPr lang="en-AU" sz="900" dirty="0" smtClean="0"/>
              <a:t>There are three cohorts (excluding female) that are not present in the top 10 (ATSI, vulnerable workers, and young disengaged).</a:t>
            </a:r>
          </a:p>
          <a:p>
            <a:pPr lvl="2"/>
            <a:r>
              <a:rPr lang="en-AU" sz="900" dirty="0" smtClean="0"/>
              <a:t>Although on average a learner belongs to three priority cohorts, the top two combinations of multiple incidence, by frequency belong to two cohorts.</a:t>
            </a:r>
          </a:p>
          <a:p>
            <a:pPr lvl="2"/>
            <a:endParaRPr lang="en-AU" sz="900" dirty="0"/>
          </a:p>
        </p:txBody>
      </p:sp>
      <p:sp>
        <p:nvSpPr>
          <p:cNvPr id="19" name="TextBox 18"/>
          <p:cNvSpPr txBox="1"/>
          <p:nvPr/>
        </p:nvSpPr>
        <p:spPr>
          <a:xfrm>
            <a:off x="4376000" y="4146705"/>
            <a:ext cx="4572000" cy="276999"/>
          </a:xfrm>
          <a:prstGeom prst="rect">
            <a:avLst/>
          </a:prstGeom>
          <a:noFill/>
        </p:spPr>
        <p:txBody>
          <a:bodyPr wrap="square" lIns="0" tIns="0" rIns="0" bIns="0" rtlCol="0">
            <a:spAutoFit/>
          </a:bodyPr>
          <a:lstStyle/>
          <a:p>
            <a:pPr>
              <a:spcBef>
                <a:spcPts val="600"/>
              </a:spcBef>
              <a:buSzPct val="100000"/>
            </a:pPr>
            <a:r>
              <a:rPr lang="en-AU" sz="900" b="1" i="1" dirty="0" smtClean="0">
                <a:solidFill>
                  <a:schemeClr val="bg1">
                    <a:lumMod val="65000"/>
                  </a:schemeClr>
                </a:solidFill>
              </a:rPr>
              <a:t>2: Most common combinations of multiple incidences (excluding female, 2016)</a:t>
            </a:r>
          </a:p>
        </p:txBody>
      </p:sp>
      <p:graphicFrame>
        <p:nvGraphicFramePr>
          <p:cNvPr id="4" name="Table 3"/>
          <p:cNvGraphicFramePr>
            <a:graphicFrameLocks noGrp="1"/>
          </p:cNvGraphicFramePr>
          <p:nvPr>
            <p:extLst/>
          </p:nvPr>
        </p:nvGraphicFramePr>
        <p:xfrm>
          <a:off x="4376000" y="4452222"/>
          <a:ext cx="4471332" cy="1903095"/>
        </p:xfrm>
        <a:graphic>
          <a:graphicData uri="http://schemas.openxmlformats.org/drawingml/2006/table">
            <a:tbl>
              <a:tblPr>
                <a:tableStyleId>{C083E6E3-FA7D-4D7B-A595-EF9225AFEA82}</a:tableStyleId>
              </a:tblPr>
              <a:tblGrid>
                <a:gridCol w="657907">
                  <a:extLst>
                    <a:ext uri="{9D8B030D-6E8A-4147-A177-3AD203B41FA5}">
                      <a16:colId xmlns:a16="http://schemas.microsoft.com/office/drawing/2014/main" val="20000"/>
                    </a:ext>
                  </a:extLst>
                </a:gridCol>
                <a:gridCol w="2497611">
                  <a:extLst>
                    <a:ext uri="{9D8B030D-6E8A-4147-A177-3AD203B41FA5}">
                      <a16:colId xmlns:a16="http://schemas.microsoft.com/office/drawing/2014/main" val="20001"/>
                    </a:ext>
                  </a:extLst>
                </a:gridCol>
                <a:gridCol w="657907">
                  <a:extLst>
                    <a:ext uri="{9D8B030D-6E8A-4147-A177-3AD203B41FA5}">
                      <a16:colId xmlns:a16="http://schemas.microsoft.com/office/drawing/2014/main" val="20002"/>
                    </a:ext>
                  </a:extLst>
                </a:gridCol>
                <a:gridCol w="657907">
                  <a:extLst>
                    <a:ext uri="{9D8B030D-6E8A-4147-A177-3AD203B41FA5}">
                      <a16:colId xmlns:a16="http://schemas.microsoft.com/office/drawing/2014/main" val="20003"/>
                    </a:ext>
                  </a:extLst>
                </a:gridCol>
              </a:tblGrid>
              <a:tr h="142875">
                <a:tc>
                  <a:txBody>
                    <a:bodyPr/>
                    <a:lstStyle/>
                    <a:p>
                      <a:pPr algn="ctr" fontAlgn="b"/>
                      <a:r>
                        <a:rPr lang="en-AU" sz="800" b="1" u="none" strike="noStrike" dirty="0">
                          <a:effectLst/>
                        </a:rPr>
                        <a:t>Rank</a:t>
                      </a:r>
                      <a:endParaRPr lang="en-AU" sz="800" b="1" i="0" u="none" strike="noStrike" dirty="0">
                        <a:solidFill>
                          <a:srgbClr val="000000"/>
                        </a:solidFill>
                        <a:effectLst/>
                        <a:latin typeface="Verdana" panose="020B0604030504040204" pitchFamily="34" charset="0"/>
                      </a:endParaRPr>
                    </a:p>
                  </a:txBody>
                  <a:tcPr marL="9525" marR="9525" marT="9525" marB="0" anchor="ctr">
                    <a:lnB w="12700" cap="flat" cmpd="sng" algn="ctr">
                      <a:solidFill>
                        <a:srgbClr val="62B5E5"/>
                      </a:solidFill>
                      <a:prstDash val="solid"/>
                      <a:round/>
                      <a:headEnd type="none" w="med" len="med"/>
                      <a:tailEnd type="none" w="med" len="med"/>
                    </a:lnB>
                  </a:tcPr>
                </a:tc>
                <a:tc>
                  <a:txBody>
                    <a:bodyPr/>
                    <a:lstStyle/>
                    <a:p>
                      <a:pPr algn="ctr" fontAlgn="b"/>
                      <a:r>
                        <a:rPr lang="en-AU" sz="800" b="1" u="none" strike="noStrike" dirty="0">
                          <a:effectLst/>
                        </a:rPr>
                        <a:t>Incidence</a:t>
                      </a:r>
                      <a:endParaRPr lang="en-AU" sz="800" b="1" i="0" u="none" strike="noStrike" dirty="0">
                        <a:solidFill>
                          <a:srgbClr val="000000"/>
                        </a:solidFill>
                        <a:effectLst/>
                        <a:latin typeface="Verdana" panose="020B0604030504040204" pitchFamily="34" charset="0"/>
                      </a:endParaRPr>
                    </a:p>
                  </a:txBody>
                  <a:tcPr marL="9525" marR="9525" marT="9525" marB="0" anchor="ctr">
                    <a:lnB w="12700" cap="flat" cmpd="sng" algn="ctr">
                      <a:solidFill>
                        <a:srgbClr val="62B5E5"/>
                      </a:solidFill>
                      <a:prstDash val="solid"/>
                      <a:round/>
                      <a:headEnd type="none" w="med" len="med"/>
                      <a:tailEnd type="none" w="med" len="med"/>
                    </a:lnB>
                  </a:tcPr>
                </a:tc>
                <a:tc>
                  <a:txBody>
                    <a:bodyPr/>
                    <a:lstStyle/>
                    <a:p>
                      <a:pPr algn="ctr" fontAlgn="b"/>
                      <a:r>
                        <a:rPr lang="en-AU" sz="800" b="1" u="none" strike="noStrike" dirty="0">
                          <a:effectLst/>
                        </a:rPr>
                        <a:t>Number of incidences</a:t>
                      </a:r>
                      <a:endParaRPr lang="en-AU" sz="800" b="1" i="0" u="none" strike="noStrike" dirty="0">
                        <a:solidFill>
                          <a:srgbClr val="000000"/>
                        </a:solidFill>
                        <a:effectLst/>
                        <a:latin typeface="Verdana" panose="020B0604030504040204" pitchFamily="34" charset="0"/>
                      </a:endParaRPr>
                    </a:p>
                  </a:txBody>
                  <a:tcPr marL="9525" marR="9525" marT="9525" marB="0" anchor="ctr">
                    <a:lnB w="12700" cap="flat" cmpd="sng" algn="ctr">
                      <a:solidFill>
                        <a:srgbClr val="62B5E5"/>
                      </a:solidFill>
                      <a:prstDash val="solid"/>
                      <a:round/>
                      <a:headEnd type="none" w="med" len="med"/>
                      <a:tailEnd type="none" w="med" len="med"/>
                    </a:lnB>
                  </a:tcPr>
                </a:tc>
                <a:tc>
                  <a:txBody>
                    <a:bodyPr/>
                    <a:lstStyle/>
                    <a:p>
                      <a:pPr algn="ctr" fontAlgn="b"/>
                      <a:r>
                        <a:rPr lang="en-AU" sz="800" b="1" u="none" strike="noStrike" dirty="0">
                          <a:effectLst/>
                        </a:rPr>
                        <a:t>Frequency</a:t>
                      </a:r>
                      <a:endParaRPr lang="en-AU" sz="800" b="1" i="0" u="none" strike="noStrike" dirty="0">
                        <a:solidFill>
                          <a:srgbClr val="000000"/>
                        </a:solidFill>
                        <a:effectLst/>
                        <a:latin typeface="Verdana" panose="020B0604030504040204" pitchFamily="34" charset="0"/>
                      </a:endParaRPr>
                    </a:p>
                  </a:txBody>
                  <a:tcPr marL="9525" marR="9525" marT="9525" marB="0" anchor="ctr">
                    <a:lnB w="12700" cap="flat" cmpd="sng" algn="ctr">
                      <a:solidFill>
                        <a:srgbClr val="62B5E5"/>
                      </a:solidFill>
                      <a:prstDash val="solid"/>
                      <a:round/>
                      <a:headEnd type="none" w="med" len="med"/>
                      <a:tailEnd type="none" w="med" len="med"/>
                    </a:lnB>
                  </a:tcPr>
                </a:tc>
                <a:extLst>
                  <a:ext uri="{0D108BD9-81ED-4DB2-BD59-A6C34878D82A}">
                    <a16:rowId xmlns:a16="http://schemas.microsoft.com/office/drawing/2014/main" val="10000"/>
                  </a:ext>
                </a:extLst>
              </a:tr>
              <a:tr h="142875">
                <a:tc>
                  <a:txBody>
                    <a:bodyPr/>
                    <a:lstStyle/>
                    <a:p>
                      <a:pPr algn="ctr" fontAlgn="b"/>
                      <a:r>
                        <a:rPr lang="en-AU" sz="800" u="none" strike="noStrike" dirty="0">
                          <a:effectLst/>
                        </a:rPr>
                        <a:t>1</a:t>
                      </a:r>
                      <a:endParaRPr lang="en-AU" sz="800" b="0" i="0" u="none" strike="noStrike" dirty="0">
                        <a:solidFill>
                          <a:srgbClr val="000000"/>
                        </a:solidFill>
                        <a:effectLst/>
                        <a:latin typeface="Verdana" panose="020B0604030504040204" pitchFamily="34" charset="0"/>
                      </a:endParaRPr>
                    </a:p>
                  </a:txBody>
                  <a:tcPr marL="9525" marR="9525" marT="9525" marB="0" anchor="b">
                    <a:lnT w="12700" cap="flat" cmpd="sng" algn="ctr">
                      <a:solidFill>
                        <a:srgbClr val="62B5E5"/>
                      </a:solidFill>
                      <a:prstDash val="solid"/>
                      <a:round/>
                      <a:headEnd type="none" w="med" len="med"/>
                      <a:tailEnd type="none" w="med" len="med"/>
                    </a:lnT>
                  </a:tcPr>
                </a:tc>
                <a:tc>
                  <a:txBody>
                    <a:bodyPr/>
                    <a:lstStyle/>
                    <a:p>
                      <a:pPr algn="l" fontAlgn="b"/>
                      <a:r>
                        <a:rPr lang="en-AU" sz="800" u="none" strike="noStrike" dirty="0">
                          <a:effectLst/>
                        </a:rPr>
                        <a:t>Un(der)employed and CALD</a:t>
                      </a:r>
                      <a:endParaRPr lang="en-AU" sz="800" b="0" i="0" u="none" strike="noStrike" dirty="0">
                        <a:solidFill>
                          <a:srgbClr val="000000"/>
                        </a:solidFill>
                        <a:effectLst/>
                        <a:latin typeface="Verdana" panose="020B0604030504040204" pitchFamily="34" charset="0"/>
                      </a:endParaRPr>
                    </a:p>
                  </a:txBody>
                  <a:tcPr marL="9525" marR="9525" marT="9525" marB="0" anchor="b">
                    <a:lnT w="12700" cap="flat" cmpd="sng" algn="ctr">
                      <a:solidFill>
                        <a:srgbClr val="62B5E5"/>
                      </a:solidFill>
                      <a:prstDash val="solid"/>
                      <a:round/>
                      <a:headEnd type="none" w="med" len="med"/>
                      <a:tailEnd type="none" w="med" len="med"/>
                    </a:lnT>
                  </a:tcPr>
                </a:tc>
                <a:tc>
                  <a:txBody>
                    <a:bodyPr/>
                    <a:lstStyle/>
                    <a:p>
                      <a:pPr algn="ctr" fontAlgn="b"/>
                      <a:r>
                        <a:rPr lang="en-AU" sz="800" u="none" strike="noStrike">
                          <a:effectLst/>
                        </a:rPr>
                        <a:t>2</a:t>
                      </a:r>
                      <a:endParaRPr lang="en-AU" sz="800" b="0" i="0" u="none" strike="noStrike">
                        <a:solidFill>
                          <a:srgbClr val="000000"/>
                        </a:solidFill>
                        <a:effectLst/>
                        <a:latin typeface="Verdana" panose="020B0604030504040204" pitchFamily="34" charset="0"/>
                      </a:endParaRPr>
                    </a:p>
                  </a:txBody>
                  <a:tcPr marL="9525" marR="9525" marT="9525" marB="0" anchor="b">
                    <a:lnT w="12700" cap="flat" cmpd="sng" algn="ctr">
                      <a:solidFill>
                        <a:srgbClr val="62B5E5"/>
                      </a:solidFill>
                      <a:prstDash val="solid"/>
                      <a:round/>
                      <a:headEnd type="none" w="med" len="med"/>
                      <a:tailEnd type="none" w="med" len="med"/>
                    </a:lnT>
                  </a:tcPr>
                </a:tc>
                <a:tc>
                  <a:txBody>
                    <a:bodyPr/>
                    <a:lstStyle/>
                    <a:p>
                      <a:pPr algn="ctr" fontAlgn="b"/>
                      <a:r>
                        <a:rPr lang="en-AU" sz="800" u="none" strike="noStrike">
                          <a:effectLst/>
                        </a:rPr>
                        <a:t>1788</a:t>
                      </a:r>
                      <a:endParaRPr lang="en-AU" sz="800" b="0" i="0" u="none" strike="noStrike">
                        <a:solidFill>
                          <a:srgbClr val="000000"/>
                        </a:solidFill>
                        <a:effectLst/>
                        <a:latin typeface="Verdana" panose="020B0604030504040204" pitchFamily="34" charset="0"/>
                      </a:endParaRPr>
                    </a:p>
                  </a:txBody>
                  <a:tcPr marL="9525" marR="9525" marT="9525" marB="0" anchor="b">
                    <a:lnT w="12700" cap="flat" cmpd="sng" algn="ctr">
                      <a:solidFill>
                        <a:srgbClr val="62B5E5"/>
                      </a:solidFill>
                      <a:prstDash val="solid"/>
                      <a:round/>
                      <a:headEnd type="none" w="med" len="med"/>
                      <a:tailEnd type="none" w="med" len="med"/>
                    </a:lnT>
                  </a:tcPr>
                </a:tc>
                <a:extLst>
                  <a:ext uri="{0D108BD9-81ED-4DB2-BD59-A6C34878D82A}">
                    <a16:rowId xmlns:a16="http://schemas.microsoft.com/office/drawing/2014/main" val="10001"/>
                  </a:ext>
                </a:extLst>
              </a:tr>
              <a:tr h="142875">
                <a:tc>
                  <a:txBody>
                    <a:bodyPr/>
                    <a:lstStyle/>
                    <a:p>
                      <a:pPr algn="ctr" fontAlgn="b"/>
                      <a:r>
                        <a:rPr lang="en-AU" sz="800" u="none" strike="noStrike">
                          <a:effectLst/>
                        </a:rPr>
                        <a:t>2</a:t>
                      </a:r>
                      <a:endParaRPr lang="en-AU" sz="800" b="0" i="0" u="none" strike="noStrike">
                        <a:solidFill>
                          <a:srgbClr val="000000"/>
                        </a:solidFill>
                        <a:effectLst/>
                        <a:latin typeface="Verdana" panose="020B0604030504040204" pitchFamily="34" charset="0"/>
                      </a:endParaRPr>
                    </a:p>
                  </a:txBody>
                  <a:tcPr marL="9525" marR="9525" marT="9525" marB="0" anchor="b"/>
                </a:tc>
                <a:tc>
                  <a:txBody>
                    <a:bodyPr/>
                    <a:lstStyle/>
                    <a:p>
                      <a:pPr algn="l" fontAlgn="b"/>
                      <a:r>
                        <a:rPr lang="en-AU" sz="800" u="none" strike="noStrike" dirty="0">
                          <a:effectLst/>
                        </a:rPr>
                        <a:t>School leaver and CALD</a:t>
                      </a:r>
                      <a:endParaRPr lang="en-AU" sz="800" b="0"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AU" sz="800" u="none" strike="noStrike">
                          <a:effectLst/>
                        </a:rPr>
                        <a:t>2</a:t>
                      </a:r>
                      <a:endParaRPr lang="en-AU" sz="800" b="0" i="0" u="none" strike="noStrike">
                        <a:solidFill>
                          <a:srgbClr val="000000"/>
                        </a:solidFill>
                        <a:effectLst/>
                        <a:latin typeface="Verdana" panose="020B0604030504040204" pitchFamily="34" charset="0"/>
                      </a:endParaRPr>
                    </a:p>
                  </a:txBody>
                  <a:tcPr marL="9525" marR="9525" marT="9525" marB="0" anchor="b"/>
                </a:tc>
                <a:tc>
                  <a:txBody>
                    <a:bodyPr/>
                    <a:lstStyle/>
                    <a:p>
                      <a:pPr algn="ctr" fontAlgn="b"/>
                      <a:r>
                        <a:rPr lang="en-AU" sz="800" u="none" strike="noStrike">
                          <a:effectLst/>
                        </a:rPr>
                        <a:t>1209</a:t>
                      </a:r>
                      <a:endParaRPr lang="en-AU" sz="800" b="0" i="0" u="none" strike="noStrike">
                        <a:solidFill>
                          <a:srgbClr val="000000"/>
                        </a:solidFill>
                        <a:effectLst/>
                        <a:latin typeface="Verdana" panose="020B0604030504040204" pitchFamily="34" charset="0"/>
                      </a:endParaRPr>
                    </a:p>
                  </a:txBody>
                  <a:tcPr marL="9525" marR="9525" marT="9525" marB="0" anchor="b"/>
                </a:tc>
                <a:extLst>
                  <a:ext uri="{0D108BD9-81ED-4DB2-BD59-A6C34878D82A}">
                    <a16:rowId xmlns:a16="http://schemas.microsoft.com/office/drawing/2014/main" val="10002"/>
                  </a:ext>
                </a:extLst>
              </a:tr>
              <a:tr h="142875">
                <a:tc>
                  <a:txBody>
                    <a:bodyPr/>
                    <a:lstStyle/>
                    <a:p>
                      <a:pPr algn="ctr" fontAlgn="b"/>
                      <a:r>
                        <a:rPr lang="en-AU" sz="800" u="none" strike="noStrike">
                          <a:effectLst/>
                        </a:rPr>
                        <a:t>3</a:t>
                      </a:r>
                      <a:endParaRPr lang="en-AU" sz="800" b="0" i="0" u="none" strike="noStrike">
                        <a:solidFill>
                          <a:srgbClr val="000000"/>
                        </a:solidFill>
                        <a:effectLst/>
                        <a:latin typeface="Verdana" panose="020B0604030504040204" pitchFamily="34" charset="0"/>
                      </a:endParaRPr>
                    </a:p>
                  </a:txBody>
                  <a:tcPr marL="9525" marR="9525" marT="9525" marB="0" anchor="b"/>
                </a:tc>
                <a:tc>
                  <a:txBody>
                    <a:bodyPr/>
                    <a:lstStyle/>
                    <a:p>
                      <a:pPr algn="l" fontAlgn="b"/>
                      <a:r>
                        <a:rPr lang="en-AU" sz="800" u="none" strike="noStrike" dirty="0">
                          <a:effectLst/>
                        </a:rPr>
                        <a:t>School leaver, </a:t>
                      </a:r>
                      <a:r>
                        <a:rPr lang="en-AU" sz="800" u="none" strike="noStrike" dirty="0" smtClean="0">
                          <a:effectLst/>
                        </a:rPr>
                        <a:t>un(der)employed </a:t>
                      </a:r>
                      <a:r>
                        <a:rPr lang="en-AU" sz="800" u="none" strike="noStrike" dirty="0">
                          <a:effectLst/>
                        </a:rPr>
                        <a:t>and CALD</a:t>
                      </a:r>
                      <a:endParaRPr lang="en-AU" sz="800" b="0"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AU" sz="800" u="none" strike="noStrike">
                          <a:effectLst/>
                        </a:rPr>
                        <a:t>3</a:t>
                      </a:r>
                      <a:endParaRPr lang="en-AU" sz="800" b="0" i="0" u="none" strike="noStrike">
                        <a:solidFill>
                          <a:srgbClr val="000000"/>
                        </a:solidFill>
                        <a:effectLst/>
                        <a:latin typeface="Verdana" panose="020B0604030504040204" pitchFamily="34" charset="0"/>
                      </a:endParaRPr>
                    </a:p>
                  </a:txBody>
                  <a:tcPr marL="9525" marR="9525" marT="9525" marB="0" anchor="b"/>
                </a:tc>
                <a:tc>
                  <a:txBody>
                    <a:bodyPr/>
                    <a:lstStyle/>
                    <a:p>
                      <a:pPr algn="ctr" fontAlgn="b"/>
                      <a:r>
                        <a:rPr lang="en-AU" sz="800" u="none" strike="noStrike">
                          <a:effectLst/>
                        </a:rPr>
                        <a:t>1204</a:t>
                      </a:r>
                      <a:endParaRPr lang="en-AU" sz="800" b="0" i="0" u="none" strike="noStrike">
                        <a:solidFill>
                          <a:srgbClr val="000000"/>
                        </a:solidFill>
                        <a:effectLst/>
                        <a:latin typeface="Verdana" panose="020B0604030504040204" pitchFamily="34" charset="0"/>
                      </a:endParaRPr>
                    </a:p>
                  </a:txBody>
                  <a:tcPr marL="9525" marR="9525" marT="9525" marB="0" anchor="b"/>
                </a:tc>
                <a:extLst>
                  <a:ext uri="{0D108BD9-81ED-4DB2-BD59-A6C34878D82A}">
                    <a16:rowId xmlns:a16="http://schemas.microsoft.com/office/drawing/2014/main" val="10003"/>
                  </a:ext>
                </a:extLst>
              </a:tr>
              <a:tr h="142875">
                <a:tc>
                  <a:txBody>
                    <a:bodyPr/>
                    <a:lstStyle/>
                    <a:p>
                      <a:pPr algn="ctr" fontAlgn="b"/>
                      <a:r>
                        <a:rPr lang="en-AU" sz="800" u="none" strike="noStrike">
                          <a:effectLst/>
                        </a:rPr>
                        <a:t>4</a:t>
                      </a:r>
                      <a:endParaRPr lang="en-AU" sz="800" b="0" i="0" u="none" strike="noStrike">
                        <a:solidFill>
                          <a:srgbClr val="000000"/>
                        </a:solidFill>
                        <a:effectLst/>
                        <a:latin typeface="Verdana" panose="020B0604030504040204" pitchFamily="34" charset="0"/>
                      </a:endParaRPr>
                    </a:p>
                  </a:txBody>
                  <a:tcPr marL="9525" marR="9525" marT="9525" marB="0" anchor="b"/>
                </a:tc>
                <a:tc>
                  <a:txBody>
                    <a:bodyPr/>
                    <a:lstStyle/>
                    <a:p>
                      <a:pPr algn="l" fontAlgn="b"/>
                      <a:r>
                        <a:rPr lang="en-AU" sz="800" u="none" strike="noStrike" dirty="0">
                          <a:effectLst/>
                        </a:rPr>
                        <a:t>School leaver and un(der)employed</a:t>
                      </a:r>
                      <a:endParaRPr lang="en-AU" sz="800" b="0"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AU" sz="800" u="none" strike="noStrike">
                          <a:effectLst/>
                        </a:rPr>
                        <a:t>2</a:t>
                      </a:r>
                      <a:endParaRPr lang="en-AU" sz="800" b="0" i="0" u="none" strike="noStrike">
                        <a:solidFill>
                          <a:srgbClr val="000000"/>
                        </a:solidFill>
                        <a:effectLst/>
                        <a:latin typeface="Verdana" panose="020B0604030504040204" pitchFamily="34" charset="0"/>
                      </a:endParaRPr>
                    </a:p>
                  </a:txBody>
                  <a:tcPr marL="9525" marR="9525" marT="9525" marB="0" anchor="b"/>
                </a:tc>
                <a:tc>
                  <a:txBody>
                    <a:bodyPr/>
                    <a:lstStyle/>
                    <a:p>
                      <a:pPr algn="ctr" fontAlgn="b"/>
                      <a:r>
                        <a:rPr lang="en-AU" sz="800" u="none" strike="noStrike">
                          <a:effectLst/>
                        </a:rPr>
                        <a:t>1127</a:t>
                      </a:r>
                      <a:endParaRPr lang="en-AU" sz="800" b="0" i="0" u="none" strike="noStrike">
                        <a:solidFill>
                          <a:srgbClr val="000000"/>
                        </a:solidFill>
                        <a:effectLst/>
                        <a:latin typeface="Verdana" panose="020B0604030504040204" pitchFamily="34" charset="0"/>
                      </a:endParaRPr>
                    </a:p>
                  </a:txBody>
                  <a:tcPr marL="9525" marR="9525" marT="9525" marB="0" anchor="b"/>
                </a:tc>
                <a:extLst>
                  <a:ext uri="{0D108BD9-81ED-4DB2-BD59-A6C34878D82A}">
                    <a16:rowId xmlns:a16="http://schemas.microsoft.com/office/drawing/2014/main" val="10004"/>
                  </a:ext>
                </a:extLst>
              </a:tr>
              <a:tr h="142875">
                <a:tc>
                  <a:txBody>
                    <a:bodyPr/>
                    <a:lstStyle/>
                    <a:p>
                      <a:pPr algn="ctr" fontAlgn="b"/>
                      <a:r>
                        <a:rPr lang="en-AU" sz="800" u="none" strike="noStrike">
                          <a:effectLst/>
                        </a:rPr>
                        <a:t>5</a:t>
                      </a:r>
                      <a:endParaRPr lang="en-AU" sz="800" b="0" i="0" u="none" strike="noStrike">
                        <a:solidFill>
                          <a:srgbClr val="000000"/>
                        </a:solidFill>
                        <a:effectLst/>
                        <a:latin typeface="Verdana" panose="020B0604030504040204" pitchFamily="34" charset="0"/>
                      </a:endParaRPr>
                    </a:p>
                  </a:txBody>
                  <a:tcPr marL="9525" marR="9525" marT="9525" marB="0" anchor="b"/>
                </a:tc>
                <a:tc>
                  <a:txBody>
                    <a:bodyPr/>
                    <a:lstStyle/>
                    <a:p>
                      <a:pPr algn="l" fontAlgn="b"/>
                      <a:r>
                        <a:rPr lang="en-AU" sz="800" u="none" strike="noStrike" dirty="0">
                          <a:effectLst/>
                        </a:rPr>
                        <a:t>School leaver and with disability</a:t>
                      </a:r>
                      <a:endParaRPr lang="en-AU" sz="800" b="0"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AU" sz="800" u="none" strike="noStrike">
                          <a:effectLst/>
                        </a:rPr>
                        <a:t>2</a:t>
                      </a:r>
                      <a:endParaRPr lang="en-AU" sz="800" b="0" i="0" u="none" strike="noStrike">
                        <a:solidFill>
                          <a:srgbClr val="000000"/>
                        </a:solidFill>
                        <a:effectLst/>
                        <a:latin typeface="Verdana" panose="020B0604030504040204" pitchFamily="34" charset="0"/>
                      </a:endParaRPr>
                    </a:p>
                  </a:txBody>
                  <a:tcPr marL="9525" marR="9525" marT="9525" marB="0" anchor="b"/>
                </a:tc>
                <a:tc>
                  <a:txBody>
                    <a:bodyPr/>
                    <a:lstStyle/>
                    <a:p>
                      <a:pPr algn="ctr" fontAlgn="b"/>
                      <a:r>
                        <a:rPr lang="en-AU" sz="800" u="none" strike="noStrike">
                          <a:effectLst/>
                        </a:rPr>
                        <a:t>1031</a:t>
                      </a:r>
                      <a:endParaRPr lang="en-AU" sz="800" b="0" i="0" u="none" strike="noStrike">
                        <a:solidFill>
                          <a:srgbClr val="000000"/>
                        </a:solidFill>
                        <a:effectLst/>
                        <a:latin typeface="Verdana" panose="020B0604030504040204" pitchFamily="34" charset="0"/>
                      </a:endParaRPr>
                    </a:p>
                  </a:txBody>
                  <a:tcPr marL="9525" marR="9525" marT="9525" marB="0" anchor="b"/>
                </a:tc>
                <a:extLst>
                  <a:ext uri="{0D108BD9-81ED-4DB2-BD59-A6C34878D82A}">
                    <a16:rowId xmlns:a16="http://schemas.microsoft.com/office/drawing/2014/main" val="10005"/>
                  </a:ext>
                </a:extLst>
              </a:tr>
              <a:tr h="142875">
                <a:tc>
                  <a:txBody>
                    <a:bodyPr/>
                    <a:lstStyle/>
                    <a:p>
                      <a:pPr algn="ctr" fontAlgn="b"/>
                      <a:r>
                        <a:rPr lang="en-AU" sz="800" u="none" strike="noStrike" dirty="0">
                          <a:effectLst/>
                        </a:rPr>
                        <a:t>6</a:t>
                      </a:r>
                      <a:endParaRPr lang="en-AU" sz="800" b="0" i="0" u="none" strike="noStrike" dirty="0">
                        <a:solidFill>
                          <a:srgbClr val="000000"/>
                        </a:solidFill>
                        <a:effectLst/>
                        <a:latin typeface="Verdana" panose="020B0604030504040204" pitchFamily="34" charset="0"/>
                      </a:endParaRPr>
                    </a:p>
                  </a:txBody>
                  <a:tcPr marL="9525" marR="9525" marT="9525" marB="0" anchor="b"/>
                </a:tc>
                <a:tc>
                  <a:txBody>
                    <a:bodyPr/>
                    <a:lstStyle/>
                    <a:p>
                      <a:pPr algn="l" fontAlgn="b"/>
                      <a:r>
                        <a:rPr lang="en-AU" sz="800" u="none" strike="noStrike" dirty="0">
                          <a:effectLst/>
                        </a:rPr>
                        <a:t>School leaver, </a:t>
                      </a:r>
                      <a:r>
                        <a:rPr lang="en-AU" sz="800" u="none" strike="noStrike" dirty="0" smtClean="0">
                          <a:effectLst/>
                        </a:rPr>
                        <a:t>un(der)employed </a:t>
                      </a:r>
                      <a:r>
                        <a:rPr lang="en-AU" sz="800" u="none" strike="noStrike" dirty="0">
                          <a:effectLst/>
                        </a:rPr>
                        <a:t>and with disability</a:t>
                      </a:r>
                      <a:endParaRPr lang="en-AU" sz="800" b="0"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AU" sz="800" u="none" strike="noStrike">
                          <a:effectLst/>
                        </a:rPr>
                        <a:t>3</a:t>
                      </a:r>
                      <a:endParaRPr lang="en-AU" sz="800" b="0" i="0" u="none" strike="noStrike">
                        <a:solidFill>
                          <a:srgbClr val="000000"/>
                        </a:solidFill>
                        <a:effectLst/>
                        <a:latin typeface="Verdana" panose="020B0604030504040204" pitchFamily="34" charset="0"/>
                      </a:endParaRPr>
                    </a:p>
                  </a:txBody>
                  <a:tcPr marL="9525" marR="9525" marT="9525" marB="0" anchor="b"/>
                </a:tc>
                <a:tc>
                  <a:txBody>
                    <a:bodyPr/>
                    <a:lstStyle/>
                    <a:p>
                      <a:pPr algn="ctr" fontAlgn="b"/>
                      <a:r>
                        <a:rPr lang="en-AU" sz="800" u="none" strike="noStrike">
                          <a:effectLst/>
                        </a:rPr>
                        <a:t>760</a:t>
                      </a:r>
                      <a:endParaRPr lang="en-AU" sz="800" b="0" i="0" u="none" strike="noStrike">
                        <a:solidFill>
                          <a:srgbClr val="000000"/>
                        </a:solidFill>
                        <a:effectLst/>
                        <a:latin typeface="Verdana" panose="020B0604030504040204" pitchFamily="34" charset="0"/>
                      </a:endParaRPr>
                    </a:p>
                  </a:txBody>
                  <a:tcPr marL="9525" marR="9525" marT="9525" marB="0" anchor="b"/>
                </a:tc>
                <a:extLst>
                  <a:ext uri="{0D108BD9-81ED-4DB2-BD59-A6C34878D82A}">
                    <a16:rowId xmlns:a16="http://schemas.microsoft.com/office/drawing/2014/main" val="10006"/>
                  </a:ext>
                </a:extLst>
              </a:tr>
              <a:tr h="142875">
                <a:tc>
                  <a:txBody>
                    <a:bodyPr/>
                    <a:lstStyle/>
                    <a:p>
                      <a:pPr algn="ctr" fontAlgn="b"/>
                      <a:r>
                        <a:rPr lang="en-AU" sz="800" u="none" strike="noStrike">
                          <a:effectLst/>
                        </a:rPr>
                        <a:t>7</a:t>
                      </a:r>
                      <a:endParaRPr lang="en-AU" sz="800" b="0" i="0" u="none" strike="noStrike">
                        <a:solidFill>
                          <a:srgbClr val="000000"/>
                        </a:solidFill>
                        <a:effectLst/>
                        <a:latin typeface="Verdana" panose="020B0604030504040204" pitchFamily="34" charset="0"/>
                      </a:endParaRPr>
                    </a:p>
                  </a:txBody>
                  <a:tcPr marL="9525" marR="9525" marT="9525" marB="0" anchor="b"/>
                </a:tc>
                <a:tc>
                  <a:txBody>
                    <a:bodyPr/>
                    <a:lstStyle/>
                    <a:p>
                      <a:pPr algn="l" fontAlgn="b"/>
                      <a:r>
                        <a:rPr lang="en-AU" sz="800" u="none" strike="noStrike" dirty="0">
                          <a:effectLst/>
                        </a:rPr>
                        <a:t>Low SES, school leaver, un(der)employed, and CALD</a:t>
                      </a:r>
                      <a:endParaRPr lang="en-AU" sz="800" b="0"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AU" sz="800" u="none" strike="noStrike">
                          <a:effectLst/>
                        </a:rPr>
                        <a:t>4</a:t>
                      </a:r>
                      <a:endParaRPr lang="en-AU" sz="800" b="0" i="0" u="none" strike="noStrike">
                        <a:solidFill>
                          <a:srgbClr val="000000"/>
                        </a:solidFill>
                        <a:effectLst/>
                        <a:latin typeface="Verdana" panose="020B0604030504040204" pitchFamily="34" charset="0"/>
                      </a:endParaRPr>
                    </a:p>
                  </a:txBody>
                  <a:tcPr marL="9525" marR="9525" marT="9525" marB="0" anchor="b"/>
                </a:tc>
                <a:tc>
                  <a:txBody>
                    <a:bodyPr/>
                    <a:lstStyle/>
                    <a:p>
                      <a:pPr algn="ctr" fontAlgn="b"/>
                      <a:r>
                        <a:rPr lang="en-AU" sz="800" u="none" strike="noStrike">
                          <a:effectLst/>
                        </a:rPr>
                        <a:t>662</a:t>
                      </a:r>
                      <a:endParaRPr lang="en-AU" sz="800" b="0" i="0" u="none" strike="noStrike">
                        <a:solidFill>
                          <a:srgbClr val="000000"/>
                        </a:solidFill>
                        <a:effectLst/>
                        <a:latin typeface="Verdana" panose="020B0604030504040204" pitchFamily="34" charset="0"/>
                      </a:endParaRPr>
                    </a:p>
                  </a:txBody>
                  <a:tcPr marL="9525" marR="9525" marT="9525" marB="0" anchor="b"/>
                </a:tc>
                <a:extLst>
                  <a:ext uri="{0D108BD9-81ED-4DB2-BD59-A6C34878D82A}">
                    <a16:rowId xmlns:a16="http://schemas.microsoft.com/office/drawing/2014/main" val="10007"/>
                  </a:ext>
                </a:extLst>
              </a:tr>
              <a:tr h="142875">
                <a:tc>
                  <a:txBody>
                    <a:bodyPr/>
                    <a:lstStyle/>
                    <a:p>
                      <a:pPr algn="ctr" fontAlgn="b"/>
                      <a:r>
                        <a:rPr lang="en-AU" sz="800" u="none" strike="noStrike">
                          <a:effectLst/>
                        </a:rPr>
                        <a:t>8</a:t>
                      </a:r>
                      <a:endParaRPr lang="en-AU" sz="800" b="0" i="0" u="none" strike="noStrike">
                        <a:solidFill>
                          <a:srgbClr val="000000"/>
                        </a:solidFill>
                        <a:effectLst/>
                        <a:latin typeface="Verdana" panose="020B0604030504040204" pitchFamily="34" charset="0"/>
                      </a:endParaRPr>
                    </a:p>
                  </a:txBody>
                  <a:tcPr marL="9525" marR="9525" marT="9525" marB="0" anchor="b"/>
                </a:tc>
                <a:tc>
                  <a:txBody>
                    <a:bodyPr/>
                    <a:lstStyle/>
                    <a:p>
                      <a:pPr algn="l" fontAlgn="b"/>
                      <a:r>
                        <a:rPr lang="en-AU" sz="800" u="none" strike="noStrike" dirty="0">
                          <a:effectLst/>
                        </a:rPr>
                        <a:t>Low SES, </a:t>
                      </a:r>
                      <a:r>
                        <a:rPr lang="en-AU" sz="800" u="none" strike="noStrike" dirty="0" smtClean="0">
                          <a:effectLst/>
                        </a:rPr>
                        <a:t>un(der)employed </a:t>
                      </a:r>
                      <a:r>
                        <a:rPr lang="en-AU" sz="800" u="none" strike="noStrike" dirty="0">
                          <a:effectLst/>
                        </a:rPr>
                        <a:t>and CALD</a:t>
                      </a:r>
                      <a:endParaRPr lang="en-AU" sz="800" b="0"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AU" sz="800" u="none" strike="noStrike" dirty="0">
                          <a:effectLst/>
                        </a:rPr>
                        <a:t>3</a:t>
                      </a:r>
                      <a:endParaRPr lang="en-AU" sz="800" b="0"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AU" sz="800" u="none" strike="noStrike">
                          <a:effectLst/>
                        </a:rPr>
                        <a:t>611</a:t>
                      </a:r>
                      <a:endParaRPr lang="en-AU" sz="800" b="0" i="0" u="none" strike="noStrike">
                        <a:solidFill>
                          <a:srgbClr val="000000"/>
                        </a:solidFill>
                        <a:effectLst/>
                        <a:latin typeface="Verdana" panose="020B0604030504040204" pitchFamily="34" charset="0"/>
                      </a:endParaRPr>
                    </a:p>
                  </a:txBody>
                  <a:tcPr marL="9525" marR="9525" marT="9525" marB="0" anchor="b"/>
                </a:tc>
                <a:extLst>
                  <a:ext uri="{0D108BD9-81ED-4DB2-BD59-A6C34878D82A}">
                    <a16:rowId xmlns:a16="http://schemas.microsoft.com/office/drawing/2014/main" val="10008"/>
                  </a:ext>
                </a:extLst>
              </a:tr>
              <a:tr h="142875">
                <a:tc>
                  <a:txBody>
                    <a:bodyPr/>
                    <a:lstStyle/>
                    <a:p>
                      <a:pPr algn="ctr" fontAlgn="b"/>
                      <a:r>
                        <a:rPr lang="en-AU" sz="800" u="none" strike="noStrike">
                          <a:effectLst/>
                        </a:rPr>
                        <a:t>9</a:t>
                      </a:r>
                      <a:endParaRPr lang="en-AU" sz="800" b="0" i="0" u="none" strike="noStrike">
                        <a:solidFill>
                          <a:srgbClr val="000000"/>
                        </a:solidFill>
                        <a:effectLst/>
                        <a:latin typeface="Verdana" panose="020B0604030504040204" pitchFamily="34" charset="0"/>
                      </a:endParaRPr>
                    </a:p>
                  </a:txBody>
                  <a:tcPr marL="9525" marR="9525" marT="9525" marB="0" anchor="b"/>
                </a:tc>
                <a:tc>
                  <a:txBody>
                    <a:bodyPr/>
                    <a:lstStyle/>
                    <a:p>
                      <a:pPr algn="l" fontAlgn="b"/>
                      <a:r>
                        <a:rPr lang="en-AU" sz="800" u="none" strike="noStrike">
                          <a:effectLst/>
                        </a:rPr>
                        <a:t>Low SES, School leaver, and CALD</a:t>
                      </a:r>
                      <a:endParaRPr lang="en-AU" sz="800" b="0" i="0" u="none" strike="noStrike">
                        <a:solidFill>
                          <a:srgbClr val="000000"/>
                        </a:solidFill>
                        <a:effectLst/>
                        <a:latin typeface="Verdana" panose="020B0604030504040204" pitchFamily="34" charset="0"/>
                      </a:endParaRPr>
                    </a:p>
                  </a:txBody>
                  <a:tcPr marL="9525" marR="9525" marT="9525" marB="0" anchor="b"/>
                </a:tc>
                <a:tc>
                  <a:txBody>
                    <a:bodyPr/>
                    <a:lstStyle/>
                    <a:p>
                      <a:pPr algn="ctr" fontAlgn="b"/>
                      <a:r>
                        <a:rPr lang="en-AU" sz="800" u="none" strike="noStrike" dirty="0">
                          <a:effectLst/>
                        </a:rPr>
                        <a:t>3</a:t>
                      </a:r>
                      <a:endParaRPr lang="en-AU" sz="800" b="0" i="0" u="none" strike="noStrike" dirty="0">
                        <a:solidFill>
                          <a:srgbClr val="000000"/>
                        </a:solidFill>
                        <a:effectLst/>
                        <a:latin typeface="Verdana" panose="020B0604030504040204" pitchFamily="34" charset="0"/>
                      </a:endParaRPr>
                    </a:p>
                  </a:txBody>
                  <a:tcPr marL="9525" marR="9525" marT="9525" marB="0" anchor="b"/>
                </a:tc>
                <a:tc>
                  <a:txBody>
                    <a:bodyPr/>
                    <a:lstStyle/>
                    <a:p>
                      <a:pPr algn="ctr" fontAlgn="b"/>
                      <a:r>
                        <a:rPr lang="en-AU" sz="800" u="none" strike="noStrike" dirty="0">
                          <a:effectLst/>
                        </a:rPr>
                        <a:t>570</a:t>
                      </a:r>
                      <a:endParaRPr lang="en-AU" sz="800" b="0" i="0" u="none" strike="noStrike" dirty="0">
                        <a:solidFill>
                          <a:srgbClr val="000000"/>
                        </a:solidFill>
                        <a:effectLst/>
                        <a:latin typeface="Verdana" panose="020B0604030504040204" pitchFamily="34" charset="0"/>
                      </a:endParaRPr>
                    </a:p>
                  </a:txBody>
                  <a:tcPr marL="9525" marR="9525" marT="9525" marB="0" anchor="b"/>
                </a:tc>
                <a:extLst>
                  <a:ext uri="{0D108BD9-81ED-4DB2-BD59-A6C34878D82A}">
                    <a16:rowId xmlns:a16="http://schemas.microsoft.com/office/drawing/2014/main" val="10009"/>
                  </a:ext>
                </a:extLst>
              </a:tr>
              <a:tr h="142875">
                <a:tc>
                  <a:txBody>
                    <a:bodyPr/>
                    <a:lstStyle/>
                    <a:p>
                      <a:pPr algn="ctr" fontAlgn="b"/>
                      <a:r>
                        <a:rPr lang="en-AU" sz="800" u="none" strike="noStrike" dirty="0">
                          <a:effectLst/>
                        </a:rPr>
                        <a:t>10</a:t>
                      </a:r>
                      <a:endParaRPr lang="en-AU" sz="800" b="0" i="0" u="none" strike="noStrike" dirty="0">
                        <a:solidFill>
                          <a:srgbClr val="000000"/>
                        </a:solidFill>
                        <a:effectLst/>
                        <a:latin typeface="Verdana" panose="020B0604030504040204" pitchFamily="34" charset="0"/>
                      </a:endParaRPr>
                    </a:p>
                  </a:txBody>
                  <a:tcPr marL="9525" marR="9525" marT="9525" marB="0" anchor="b">
                    <a:lnB w="12700" cap="flat" cmpd="sng" algn="ctr">
                      <a:solidFill>
                        <a:srgbClr val="62B5E5"/>
                      </a:solidFill>
                      <a:prstDash val="solid"/>
                      <a:round/>
                      <a:headEnd type="none" w="med" len="med"/>
                      <a:tailEnd type="none" w="med" len="med"/>
                    </a:lnB>
                  </a:tcPr>
                </a:tc>
                <a:tc>
                  <a:txBody>
                    <a:bodyPr/>
                    <a:lstStyle/>
                    <a:p>
                      <a:pPr algn="l" fontAlgn="b"/>
                      <a:r>
                        <a:rPr lang="en-AU" sz="800" u="none" strike="noStrike" dirty="0">
                          <a:effectLst/>
                        </a:rPr>
                        <a:t>Un(der)employed and with disability</a:t>
                      </a:r>
                      <a:endParaRPr lang="en-AU" sz="800" b="0" i="0" u="none" strike="noStrike" dirty="0">
                        <a:solidFill>
                          <a:srgbClr val="000000"/>
                        </a:solidFill>
                        <a:effectLst/>
                        <a:latin typeface="Verdana" panose="020B0604030504040204" pitchFamily="34" charset="0"/>
                      </a:endParaRPr>
                    </a:p>
                  </a:txBody>
                  <a:tcPr marL="9525" marR="9525" marT="9525" marB="0" anchor="b">
                    <a:lnB w="12700" cap="flat" cmpd="sng" algn="ctr">
                      <a:solidFill>
                        <a:srgbClr val="62B5E5"/>
                      </a:solidFill>
                      <a:prstDash val="solid"/>
                      <a:round/>
                      <a:headEnd type="none" w="med" len="med"/>
                      <a:tailEnd type="none" w="med" len="med"/>
                    </a:lnB>
                  </a:tcPr>
                </a:tc>
                <a:tc>
                  <a:txBody>
                    <a:bodyPr/>
                    <a:lstStyle/>
                    <a:p>
                      <a:pPr algn="ctr" fontAlgn="b"/>
                      <a:r>
                        <a:rPr lang="en-AU" sz="800" u="none" strike="noStrike">
                          <a:effectLst/>
                        </a:rPr>
                        <a:t>2</a:t>
                      </a:r>
                      <a:endParaRPr lang="en-AU" sz="800" b="0" i="0" u="none" strike="noStrike">
                        <a:solidFill>
                          <a:srgbClr val="000000"/>
                        </a:solidFill>
                        <a:effectLst/>
                        <a:latin typeface="Verdana" panose="020B0604030504040204" pitchFamily="34" charset="0"/>
                      </a:endParaRPr>
                    </a:p>
                  </a:txBody>
                  <a:tcPr marL="9525" marR="9525" marT="9525" marB="0" anchor="b">
                    <a:lnB w="12700" cap="flat" cmpd="sng" algn="ctr">
                      <a:solidFill>
                        <a:srgbClr val="62B5E5"/>
                      </a:solidFill>
                      <a:prstDash val="solid"/>
                      <a:round/>
                      <a:headEnd type="none" w="med" len="med"/>
                      <a:tailEnd type="none" w="med" len="med"/>
                    </a:lnB>
                  </a:tcPr>
                </a:tc>
                <a:tc>
                  <a:txBody>
                    <a:bodyPr/>
                    <a:lstStyle/>
                    <a:p>
                      <a:pPr algn="ctr" fontAlgn="b"/>
                      <a:r>
                        <a:rPr lang="en-AU" sz="800" u="none" strike="noStrike" dirty="0">
                          <a:effectLst/>
                        </a:rPr>
                        <a:t>563</a:t>
                      </a:r>
                      <a:endParaRPr lang="en-AU" sz="800" b="0" i="0" u="none" strike="noStrike" dirty="0">
                        <a:solidFill>
                          <a:srgbClr val="000000"/>
                        </a:solidFill>
                        <a:effectLst/>
                        <a:latin typeface="Verdana" panose="020B0604030504040204" pitchFamily="34" charset="0"/>
                      </a:endParaRPr>
                    </a:p>
                  </a:txBody>
                  <a:tcPr marL="9525" marR="9525" marT="9525" marB="0" anchor="b">
                    <a:lnB w="12700" cap="flat" cmpd="sng" algn="ctr">
                      <a:solidFill>
                        <a:srgbClr val="62B5E5"/>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20" name="TextBox 19"/>
          <p:cNvSpPr txBox="1"/>
          <p:nvPr/>
        </p:nvSpPr>
        <p:spPr>
          <a:xfrm>
            <a:off x="4376000" y="1696529"/>
            <a:ext cx="4572000" cy="138499"/>
          </a:xfrm>
          <a:prstGeom prst="rect">
            <a:avLst/>
          </a:prstGeom>
          <a:noFill/>
        </p:spPr>
        <p:txBody>
          <a:bodyPr wrap="square" lIns="0" tIns="0" rIns="0" bIns="0" rtlCol="0">
            <a:spAutoFit/>
          </a:bodyPr>
          <a:lstStyle/>
          <a:p>
            <a:pPr>
              <a:spcBef>
                <a:spcPts val="600"/>
              </a:spcBef>
              <a:buSzPct val="100000"/>
            </a:pPr>
            <a:r>
              <a:rPr lang="en-AU" sz="900" b="1" i="1" dirty="0" smtClean="0">
                <a:solidFill>
                  <a:schemeClr val="bg1">
                    <a:lumMod val="65000"/>
                  </a:schemeClr>
                </a:solidFill>
              </a:rPr>
              <a:t>1: Distribution of multiple priority cohort membership (2016)</a:t>
            </a:r>
          </a:p>
        </p:txBody>
      </p:sp>
      <p:pic>
        <p:nvPicPr>
          <p:cNvPr id="5" name="Picture 4"/>
          <p:cNvPicPr>
            <a:picLocks noChangeAspect="1"/>
          </p:cNvPicPr>
          <p:nvPr/>
        </p:nvPicPr>
        <p:blipFill>
          <a:blip r:embed="rId2"/>
          <a:stretch>
            <a:fillRect/>
          </a:stretch>
        </p:blipFill>
        <p:spPr>
          <a:xfrm>
            <a:off x="4271689" y="1835028"/>
            <a:ext cx="4575643" cy="2398386"/>
          </a:xfrm>
          <a:prstGeom prst="rect">
            <a:avLst/>
          </a:prstGeom>
        </p:spPr>
      </p:pic>
    </p:spTree>
    <p:extLst>
      <p:ext uri="{BB962C8B-B14F-4D97-AF65-F5344CB8AC3E}">
        <p14:creationId xmlns:p14="http://schemas.microsoft.com/office/powerpoint/2010/main" val="388316131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smtClean="0"/>
              <a:t>Over three-quarters of non-priority learners are above 35 and over two-thirds reside in metropolitan areas</a:t>
            </a:r>
            <a:endParaRPr lang="en-AU" dirty="0"/>
          </a:p>
        </p:txBody>
      </p:sp>
      <p:sp>
        <p:nvSpPr>
          <p:cNvPr id="3" name="Title 2"/>
          <p:cNvSpPr>
            <a:spLocks noGrp="1"/>
          </p:cNvSpPr>
          <p:nvPr>
            <p:ph type="title"/>
          </p:nvPr>
        </p:nvSpPr>
        <p:spPr/>
        <p:txBody>
          <a:bodyPr/>
          <a:lstStyle/>
          <a:p>
            <a:r>
              <a:rPr lang="en-AU" dirty="0" smtClean="0"/>
              <a:t>Non-priority cohort learners</a:t>
            </a:r>
            <a:endParaRPr lang="en-AU" dirty="0"/>
          </a:p>
        </p:txBody>
      </p:sp>
      <p:sp>
        <p:nvSpPr>
          <p:cNvPr id="14" name="TextBox 13"/>
          <p:cNvSpPr txBox="1"/>
          <p:nvPr/>
        </p:nvSpPr>
        <p:spPr>
          <a:xfrm>
            <a:off x="4038681" y="1565249"/>
            <a:ext cx="4510539" cy="276999"/>
          </a:xfrm>
          <a:prstGeom prst="rect">
            <a:avLst/>
          </a:prstGeom>
          <a:noFill/>
        </p:spPr>
        <p:txBody>
          <a:bodyPr wrap="square" lIns="0" tIns="0" rIns="0" bIns="0" rtlCol="0">
            <a:spAutoFit/>
          </a:bodyPr>
          <a:lstStyle/>
          <a:p>
            <a:pPr>
              <a:spcBef>
                <a:spcPts val="600"/>
              </a:spcBef>
              <a:buSzPct val="100000"/>
            </a:pPr>
            <a:r>
              <a:rPr lang="en-AU" sz="900" b="1" i="1" dirty="0" smtClean="0">
                <a:solidFill>
                  <a:schemeClr val="bg1">
                    <a:lumMod val="65000"/>
                  </a:schemeClr>
                </a:solidFill>
              </a:rPr>
              <a:t>1: Age distribution of learners not in priority cohorts (2016</a:t>
            </a:r>
            <a:r>
              <a:rPr lang="en-AU" sz="900" b="1" i="1" dirty="0">
                <a:solidFill>
                  <a:schemeClr val="bg1">
                    <a:lumMod val="65000"/>
                  </a:schemeClr>
                </a:solidFill>
              </a:rPr>
              <a:t>) </a:t>
            </a:r>
            <a:r>
              <a:rPr lang="en-AU" sz="900" b="1" i="1" dirty="0" smtClean="0">
                <a:solidFill>
                  <a:schemeClr val="bg1">
                    <a:lumMod val="65000"/>
                  </a:schemeClr>
                </a:solidFill>
              </a:rPr>
              <a:t>(including learners who only belong to the female cohort)</a:t>
            </a:r>
          </a:p>
        </p:txBody>
      </p:sp>
      <p:sp>
        <p:nvSpPr>
          <p:cNvPr id="20" name="TextBox 19"/>
          <p:cNvSpPr txBox="1"/>
          <p:nvPr/>
        </p:nvSpPr>
        <p:spPr>
          <a:xfrm>
            <a:off x="4003337" y="3898121"/>
            <a:ext cx="4766820" cy="2769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2</a:t>
            </a:r>
            <a:r>
              <a:rPr lang="en-AU" sz="900" b="1" i="1" dirty="0" smtClean="0">
                <a:solidFill>
                  <a:schemeClr val="bg1">
                    <a:lumMod val="65000"/>
                  </a:schemeClr>
                </a:solidFill>
              </a:rPr>
              <a:t>: </a:t>
            </a:r>
            <a:r>
              <a:rPr lang="en-AU" sz="900" b="1" i="1" dirty="0">
                <a:solidFill>
                  <a:schemeClr val="bg1">
                    <a:lumMod val="65000"/>
                  </a:schemeClr>
                </a:solidFill>
              </a:rPr>
              <a:t>D</a:t>
            </a:r>
            <a:r>
              <a:rPr lang="en-AU" sz="900" b="1" i="1" dirty="0" smtClean="0">
                <a:solidFill>
                  <a:schemeClr val="bg1">
                    <a:lumMod val="65000"/>
                  </a:schemeClr>
                </a:solidFill>
              </a:rPr>
              <a:t>istribution of learners in non-priority cohorts by ACFE council (2016) (including learners who only belong to the female cohort)</a:t>
            </a:r>
          </a:p>
        </p:txBody>
      </p:sp>
      <p:sp>
        <p:nvSpPr>
          <p:cNvPr id="23" name="Content Placeholder 3"/>
          <p:cNvSpPr txBox="1">
            <a:spLocks/>
          </p:cNvSpPr>
          <p:nvPr/>
        </p:nvSpPr>
        <p:spPr>
          <a:xfrm>
            <a:off x="376239" y="1665288"/>
            <a:ext cx="3496976" cy="4618066"/>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AU" sz="1000" dirty="0" smtClean="0"/>
              <a:t>In observing non-priority cohort learners (including learners who only belong to the female cohort):</a:t>
            </a:r>
          </a:p>
          <a:p>
            <a:pPr marL="171450" indent="-171450">
              <a:buFont typeface="Arial" panose="020B0604020202020204" pitchFamily="34" charset="0"/>
              <a:buChar char="•"/>
            </a:pPr>
            <a:r>
              <a:rPr lang="en-AU" sz="1000" dirty="0" smtClean="0"/>
              <a:t>Whilst the share of learners aged 35 and over broadly align with that of priority cohort learners, </a:t>
            </a:r>
            <a:r>
              <a:rPr lang="en-AU" sz="1000" b="1" dirty="0" smtClean="0"/>
              <a:t>there is a larger proportion that are above 64</a:t>
            </a:r>
            <a:r>
              <a:rPr lang="en-AU" sz="1000" dirty="0"/>
              <a:t> </a:t>
            </a:r>
            <a:r>
              <a:rPr lang="en-AU" sz="1000" dirty="0" smtClean="0"/>
              <a:t>- 29%, approximately double the incidence in priority cohort learners (17%).</a:t>
            </a:r>
          </a:p>
          <a:p>
            <a:pPr marL="171450" indent="-171450">
              <a:buFont typeface="Arial" panose="020B0604020202020204" pitchFamily="34" charset="0"/>
              <a:buChar char="•"/>
            </a:pPr>
            <a:r>
              <a:rPr lang="en-AU" sz="1000" dirty="0" smtClean="0"/>
              <a:t>Approximately two-thirds (68%) of non-priority learners reside in metropolitan areas, with the </a:t>
            </a:r>
            <a:r>
              <a:rPr lang="en-AU" sz="1000" b="1" dirty="0" smtClean="0"/>
              <a:t>Eastern Metro </a:t>
            </a:r>
            <a:r>
              <a:rPr lang="en-AU" sz="1000" dirty="0" smtClean="0"/>
              <a:t>having the largest share (29%) of non-priority learners. </a:t>
            </a:r>
          </a:p>
          <a:p>
            <a:r>
              <a:rPr lang="en-AU" sz="1000" dirty="0" smtClean="0"/>
              <a:t>These findings remain broadly consistent when learners who only belong to the female cohort are excluded. </a:t>
            </a:r>
          </a:p>
          <a:p>
            <a:pPr marL="171450" indent="-171450">
              <a:buFont typeface="Arial" panose="020B0604020202020204" pitchFamily="34" charset="0"/>
              <a:buChar char="•"/>
            </a:pPr>
            <a:endParaRPr lang="en-AU" sz="1000" dirty="0" smtClean="0"/>
          </a:p>
          <a:p>
            <a:pPr marL="171450" indent="-171450">
              <a:buFont typeface="Arial" panose="020B0604020202020204" pitchFamily="34" charset="0"/>
              <a:buChar char="•"/>
            </a:pPr>
            <a:endParaRPr lang="en-AU" sz="1000" dirty="0" smtClean="0"/>
          </a:p>
          <a:p>
            <a:pPr marL="171450" indent="-171450">
              <a:buFont typeface="Arial" panose="020B0604020202020204" pitchFamily="34" charset="0"/>
              <a:buChar char="•"/>
            </a:pPr>
            <a:endParaRPr lang="en-AU" sz="1000" dirty="0"/>
          </a:p>
        </p:txBody>
      </p:sp>
      <p:grpSp>
        <p:nvGrpSpPr>
          <p:cNvPr id="11" name="Group 10"/>
          <p:cNvGrpSpPr/>
          <p:nvPr/>
        </p:nvGrpSpPr>
        <p:grpSpPr>
          <a:xfrm>
            <a:off x="6321287" y="180221"/>
            <a:ext cx="2672506" cy="214539"/>
            <a:chOff x="1954696" y="1965706"/>
            <a:chExt cx="5155708" cy="548640"/>
          </a:xfrm>
        </p:grpSpPr>
        <p:sp>
          <p:nvSpPr>
            <p:cNvPr id="12" name="Pentagon 11"/>
            <p:cNvSpPr/>
            <p:nvPr/>
          </p:nvSpPr>
          <p:spPr>
            <a:xfrm>
              <a:off x="1954696" y="1965706"/>
              <a:ext cx="1828800" cy="548640"/>
            </a:xfrm>
            <a:prstGeom prst="homePlate">
              <a:avLst/>
            </a:prstGeom>
            <a:solidFill>
              <a:srgbClr val="62B5E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1</a:t>
              </a:r>
              <a:r>
                <a:rPr lang="en-AU" sz="600" dirty="0" smtClean="0">
                  <a:solidFill>
                    <a:schemeClr val="bg1"/>
                  </a:solidFill>
                </a:rPr>
                <a:t>: Identification</a:t>
              </a:r>
              <a:endParaRPr lang="en-AU" sz="600" dirty="0"/>
            </a:p>
          </p:txBody>
        </p:sp>
        <p:sp>
          <p:nvSpPr>
            <p:cNvPr id="13" name="Chevron 12"/>
            <p:cNvSpPr/>
            <p:nvPr/>
          </p:nvSpPr>
          <p:spPr>
            <a:xfrm>
              <a:off x="3618150"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2</a:t>
              </a:r>
              <a:r>
                <a:rPr lang="en-AU" sz="600" dirty="0" smtClean="0">
                  <a:solidFill>
                    <a:schemeClr val="bg1"/>
                  </a:solidFill>
                </a:rPr>
                <a:t>: Outcomes and journeys</a:t>
              </a:r>
              <a:endParaRPr lang="en-AU" sz="600" dirty="0"/>
            </a:p>
          </p:txBody>
        </p:sp>
        <p:sp>
          <p:nvSpPr>
            <p:cNvPr id="15" name="Chevron 14"/>
            <p:cNvSpPr/>
            <p:nvPr/>
          </p:nvSpPr>
          <p:spPr>
            <a:xfrm>
              <a:off x="5281604"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3</a:t>
              </a:r>
              <a:r>
                <a:rPr lang="en-AU" sz="600" dirty="0" smtClean="0">
                  <a:solidFill>
                    <a:schemeClr val="bg1"/>
                  </a:solidFill>
                </a:rPr>
                <a:t>: Patterns</a:t>
              </a:r>
              <a:endParaRPr lang="en-AU" sz="600" dirty="0"/>
            </a:p>
          </p:txBody>
        </p:sp>
      </p:grpSp>
      <p:pic>
        <p:nvPicPr>
          <p:cNvPr id="4" name="Picture 3"/>
          <p:cNvPicPr>
            <a:picLocks noChangeAspect="1"/>
          </p:cNvPicPr>
          <p:nvPr/>
        </p:nvPicPr>
        <p:blipFill>
          <a:blip r:embed="rId2"/>
          <a:stretch>
            <a:fillRect/>
          </a:stretch>
        </p:blipFill>
        <p:spPr>
          <a:xfrm>
            <a:off x="4003336" y="1842248"/>
            <a:ext cx="4731163" cy="1958580"/>
          </a:xfrm>
          <a:prstGeom prst="rect">
            <a:avLst/>
          </a:prstGeom>
        </p:spPr>
      </p:pic>
      <p:pic>
        <p:nvPicPr>
          <p:cNvPr id="5" name="Picture 4"/>
          <p:cNvPicPr>
            <a:picLocks noChangeAspect="1"/>
          </p:cNvPicPr>
          <p:nvPr/>
        </p:nvPicPr>
        <p:blipFill>
          <a:blip r:embed="rId3"/>
          <a:stretch>
            <a:fillRect/>
          </a:stretch>
        </p:blipFill>
        <p:spPr>
          <a:xfrm>
            <a:off x="4003336" y="4231981"/>
            <a:ext cx="4549723" cy="2352731"/>
          </a:xfrm>
          <a:prstGeom prst="rect">
            <a:avLst/>
          </a:prstGeom>
        </p:spPr>
      </p:pic>
    </p:spTree>
    <p:extLst>
      <p:ext uri="{BB962C8B-B14F-4D97-AF65-F5344CB8AC3E}">
        <p14:creationId xmlns:p14="http://schemas.microsoft.com/office/powerpoint/2010/main" val="119257703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Key findings</a:t>
            </a:r>
            <a:endParaRPr lang="en-AU" dirty="0"/>
          </a:p>
        </p:txBody>
      </p:sp>
      <p:sp>
        <p:nvSpPr>
          <p:cNvPr id="4" name="Content Placeholder 3"/>
          <p:cNvSpPr>
            <a:spLocks noGrp="1"/>
          </p:cNvSpPr>
          <p:nvPr>
            <p:ph idx="1"/>
          </p:nvPr>
        </p:nvSpPr>
        <p:spPr>
          <a:xfrm>
            <a:off x="376238" y="1037930"/>
            <a:ext cx="8371762" cy="5282987"/>
          </a:xfrm>
        </p:spPr>
        <p:txBody>
          <a:bodyPr numCol="2" spcCol="72000"/>
          <a:lstStyle/>
          <a:p>
            <a:pPr lvl="0">
              <a:spcAft>
                <a:spcPts val="300"/>
              </a:spcAft>
            </a:pPr>
            <a:r>
              <a:rPr lang="en-AU" sz="800" dirty="0"/>
              <a:t>This project was tasked with analysing pre-accredited training data in Victoria, in order to </a:t>
            </a:r>
            <a:r>
              <a:rPr lang="en-AU" sz="800" dirty="0" smtClean="0"/>
              <a:t>understand learner participation, outcomes and patterns.</a:t>
            </a:r>
            <a:endParaRPr lang="en-AU" sz="800" dirty="0"/>
          </a:p>
          <a:p>
            <a:pPr>
              <a:spcAft>
                <a:spcPts val="300"/>
              </a:spcAft>
            </a:pPr>
            <a:r>
              <a:rPr lang="en-AU" sz="800" b="1" dirty="0" smtClean="0"/>
              <a:t>Who is participating in pre-accredited training?</a:t>
            </a:r>
            <a:r>
              <a:rPr lang="en-AU" sz="800" dirty="0" smtClean="0"/>
              <a:t> </a:t>
            </a:r>
          </a:p>
          <a:p>
            <a:pPr lvl="0">
              <a:spcAft>
                <a:spcPts val="300"/>
              </a:spcAft>
            </a:pPr>
            <a:r>
              <a:rPr lang="en-AU" sz="800" dirty="0" smtClean="0"/>
              <a:t>Participation in pre-accredited training consists almost exclusively of learners in ACFE priority cohorts – only 3% of pre-accredited learners do not belong to any priority cohort (or 10%, if female alone is not considered a priority cohort; page 15).</a:t>
            </a:r>
          </a:p>
          <a:p>
            <a:pPr marL="171450" lvl="0" indent="-171450">
              <a:spcAft>
                <a:spcPts val="300"/>
              </a:spcAft>
              <a:buFont typeface="Arial" panose="020B0604020202020204" pitchFamily="34" charset="0"/>
              <a:buChar char="•"/>
            </a:pPr>
            <a:r>
              <a:rPr lang="en-AU" sz="800" dirty="0" smtClean="0"/>
              <a:t>Females (64%), early school leavers (those who did not complete secondary school, 52%), unemployed or underemployed (46%), and CALD learners (42%) are the largest priority cohort groups (noting that there may be overlap between groups).</a:t>
            </a:r>
          </a:p>
          <a:p>
            <a:pPr marL="171450" lvl="0" indent="-171450">
              <a:spcAft>
                <a:spcPts val="300"/>
              </a:spcAft>
              <a:buFont typeface="Arial" panose="020B0604020202020204" pitchFamily="34" charset="0"/>
              <a:buChar char="•"/>
            </a:pPr>
            <a:r>
              <a:rPr lang="en-AU" sz="800" dirty="0" smtClean="0"/>
              <a:t>Learners are generally older, with 76% of female learners and 66% of male learners aged over 35.</a:t>
            </a:r>
          </a:p>
          <a:p>
            <a:pPr lvl="0">
              <a:spcAft>
                <a:spcPts val="300"/>
              </a:spcAft>
            </a:pPr>
            <a:r>
              <a:rPr lang="en-AU" sz="800" dirty="0" smtClean="0"/>
              <a:t>Many of these learners fall into multiple ACFE priority cohorts (page 18)</a:t>
            </a:r>
          </a:p>
          <a:p>
            <a:pPr marL="171450" lvl="0" indent="-171450">
              <a:spcAft>
                <a:spcPts val="300"/>
              </a:spcAft>
              <a:buFont typeface="Arial" panose="020B0604020202020204" pitchFamily="34" charset="0"/>
              <a:buChar char="•"/>
            </a:pPr>
            <a:r>
              <a:rPr lang="en-AU" sz="800" dirty="0" smtClean="0"/>
              <a:t>82% of pre-accredited learners are members of two or more cohorts (or 66% when female is not considered a priority cohort)</a:t>
            </a:r>
          </a:p>
          <a:p>
            <a:pPr>
              <a:spcAft>
                <a:spcPts val="300"/>
              </a:spcAft>
            </a:pPr>
            <a:r>
              <a:rPr lang="en-AU" sz="800" b="1" dirty="0" smtClean="0"/>
              <a:t>What outcomes are achieved by pre-accredited learners?</a:t>
            </a:r>
          </a:p>
          <a:p>
            <a:pPr lvl="0">
              <a:spcAft>
                <a:spcPts val="300"/>
              </a:spcAft>
            </a:pPr>
            <a:r>
              <a:rPr lang="en-AU" sz="800" dirty="0" smtClean="0"/>
              <a:t>On average, pre-accredited learners achieve the following outcomes (page 3; Chart 1, page 25): </a:t>
            </a:r>
          </a:p>
          <a:p>
            <a:pPr marL="171450" lvl="0" indent="-171450">
              <a:spcAft>
                <a:spcPts val="300"/>
              </a:spcAft>
              <a:buFont typeface="Arial" panose="020B0604020202020204" pitchFamily="34" charset="0"/>
              <a:buChar char="•"/>
            </a:pPr>
            <a:r>
              <a:rPr lang="en-AU" sz="800" dirty="0" smtClean="0"/>
              <a:t>57% of all learners engaging in further education; </a:t>
            </a:r>
          </a:p>
          <a:p>
            <a:pPr marL="171450" lvl="0" indent="-171450">
              <a:spcAft>
                <a:spcPts val="300"/>
              </a:spcAft>
              <a:buFont typeface="Arial" panose="020B0604020202020204" pitchFamily="34" charset="0"/>
              <a:buChar char="•"/>
            </a:pPr>
            <a:r>
              <a:rPr lang="en-AU" sz="800" dirty="0" smtClean="0"/>
              <a:t>29% of all learners transition to an accredited program; and </a:t>
            </a:r>
          </a:p>
          <a:p>
            <a:pPr marL="171450" lvl="0" indent="-171450">
              <a:spcAft>
                <a:spcPts val="300"/>
              </a:spcAft>
              <a:buFont typeface="Arial" panose="020B0604020202020204" pitchFamily="34" charset="0"/>
              <a:buChar char="•"/>
            </a:pPr>
            <a:r>
              <a:rPr lang="en-AU" sz="800" dirty="0" smtClean="0"/>
              <a:t>23% of all learners attaining an accredited qualification – equivalent to a 79% attainment rate for those that transition (noting that they may enrol in multiple accredited qualifications before completing a qualification). </a:t>
            </a:r>
          </a:p>
          <a:p>
            <a:pPr>
              <a:spcAft>
                <a:spcPts val="300"/>
              </a:spcAft>
            </a:pPr>
            <a:r>
              <a:rPr lang="en-AU" sz="800" dirty="0" smtClean="0"/>
              <a:t>Variation in outcomes exists by cohort (page 27):</a:t>
            </a:r>
          </a:p>
          <a:p>
            <a:pPr marL="171450" indent="-171450">
              <a:spcAft>
                <a:spcPts val="300"/>
              </a:spcAft>
              <a:buFont typeface="Arial" panose="020B0604020202020204" pitchFamily="34" charset="0"/>
              <a:buChar char="•"/>
            </a:pPr>
            <a:r>
              <a:rPr lang="en-AU" sz="800" dirty="0" smtClean="0"/>
              <a:t>young disengaged </a:t>
            </a:r>
            <a:r>
              <a:rPr lang="en-AU" sz="800" dirty="0"/>
              <a:t>(early school leaver and unemployed</a:t>
            </a:r>
            <a:r>
              <a:rPr lang="en-AU" sz="800" dirty="0" smtClean="0"/>
              <a:t>) learners, young females and females re-entering the workforce achieve outcomes at a higher rate than the average learner.</a:t>
            </a:r>
          </a:p>
          <a:p>
            <a:pPr marL="171450" indent="-171450">
              <a:spcAft>
                <a:spcPts val="300"/>
              </a:spcAft>
              <a:buFont typeface="Arial" panose="020B0604020202020204" pitchFamily="34" charset="0"/>
              <a:buChar char="•"/>
            </a:pPr>
            <a:r>
              <a:rPr lang="en-AU" sz="800" dirty="0" smtClean="0"/>
              <a:t>learners with a disability, early school leavers tend to have lower rates.</a:t>
            </a:r>
          </a:p>
          <a:p>
            <a:pPr marL="171450" indent="-171450">
              <a:spcAft>
                <a:spcPts val="300"/>
              </a:spcAft>
              <a:buFont typeface="Arial" panose="020B0604020202020204" pitchFamily="34" charset="0"/>
              <a:buChar char="•"/>
            </a:pPr>
            <a:r>
              <a:rPr lang="en-AU" sz="800" dirty="0" smtClean="0"/>
              <a:t>learners over the age of 65 have significantly lower rates of transition and attainment. </a:t>
            </a:r>
          </a:p>
          <a:p>
            <a:pPr>
              <a:spcAft>
                <a:spcPts val="300"/>
              </a:spcAft>
            </a:pPr>
            <a:r>
              <a:rPr lang="en-AU" sz="800" dirty="0" smtClean="0"/>
              <a:t>There is also variation in outcome rates by geography (page 28): </a:t>
            </a:r>
          </a:p>
          <a:p>
            <a:pPr marL="171450" indent="-171450">
              <a:spcAft>
                <a:spcPts val="300"/>
              </a:spcAft>
              <a:buFont typeface="Arial" panose="020B0604020202020204" pitchFamily="34" charset="0"/>
              <a:buChar char="•"/>
            </a:pPr>
            <a:r>
              <a:rPr lang="en-AU" sz="800" dirty="0" smtClean="0"/>
              <a:t>Metropolitan regions tend to have higher levels of further engagement; however, Eastern Metro has the second lowest attainment rates of any region. </a:t>
            </a:r>
          </a:p>
          <a:p>
            <a:pPr marL="171450" indent="-171450">
              <a:spcAft>
                <a:spcPts val="300"/>
              </a:spcAft>
              <a:buFont typeface="Arial" panose="020B0604020202020204" pitchFamily="34" charset="0"/>
              <a:buChar char="•"/>
            </a:pPr>
            <a:r>
              <a:rPr lang="en-AU" sz="800" dirty="0" smtClean="0"/>
              <a:t>Gippsland exhibits the lowest rates of engagement, transition and attainment.</a:t>
            </a:r>
          </a:p>
          <a:p>
            <a:pPr marL="171450" indent="-171450">
              <a:spcAft>
                <a:spcPts val="300"/>
              </a:spcAft>
              <a:buFont typeface="Arial" panose="020B0604020202020204" pitchFamily="34" charset="0"/>
              <a:buChar char="•"/>
            </a:pPr>
            <a:endParaRPr lang="en-AU" sz="800" b="1" i="1" dirty="0" smtClean="0"/>
          </a:p>
          <a:p>
            <a:pPr>
              <a:spcAft>
                <a:spcPts val="300"/>
              </a:spcAft>
            </a:pPr>
            <a:r>
              <a:rPr lang="en-AU" sz="800" b="1" dirty="0" smtClean="0"/>
              <a:t>Where to next?</a:t>
            </a:r>
          </a:p>
          <a:p>
            <a:pPr marL="171450" indent="-171450">
              <a:spcAft>
                <a:spcPts val="300"/>
              </a:spcAft>
              <a:buFont typeface="Arial" panose="020B0604020202020204" pitchFamily="34" charset="0"/>
              <a:buChar char="•"/>
            </a:pPr>
            <a:r>
              <a:rPr lang="en-AU" sz="800" dirty="0" smtClean="0"/>
              <a:t>This analysis provides greater confidence that pre-accredited training is broadly servicing its intended learner types, and that its learners do further engage in education, transition into accredited training and most notably, attain an accredited qualification. </a:t>
            </a:r>
          </a:p>
          <a:p>
            <a:pPr marL="171450" indent="-171450">
              <a:spcAft>
                <a:spcPts val="300"/>
              </a:spcAft>
              <a:buFont typeface="Arial" panose="020B0604020202020204" pitchFamily="34" charset="0"/>
              <a:buChar char="•"/>
            </a:pPr>
            <a:r>
              <a:rPr lang="en-AU" sz="800" dirty="0" smtClean="0"/>
              <a:t>These headline findings also point to a number of important questions that should be explored further to allow for a deeper understanding of: </a:t>
            </a:r>
          </a:p>
          <a:p>
            <a:pPr marL="360363" lvl="3" indent="-171450">
              <a:spcAft>
                <a:spcPts val="300"/>
              </a:spcAft>
              <a:tabLst>
                <a:tab pos="360363" algn="l"/>
              </a:tabLst>
            </a:pPr>
            <a:r>
              <a:rPr lang="en-AU" sz="800" dirty="0" smtClean="0"/>
              <a:t>the outcomes of the 43% of learners who do not re-engage with training following their first pre-accredited program – whether they intended at the outset to further engage, their satisfaction with their training experience, and achievement of other outcomes not captured here (for example, employment or volunteering); </a:t>
            </a:r>
          </a:p>
          <a:p>
            <a:pPr marL="360363" lvl="3" indent="-171450">
              <a:spcAft>
                <a:spcPts val="300"/>
              </a:spcAft>
              <a:tabLst>
                <a:tab pos="360363" algn="l"/>
              </a:tabLst>
            </a:pPr>
            <a:r>
              <a:rPr lang="en-AU" sz="800" dirty="0" smtClean="0"/>
              <a:t>the post-training outcomes for the 23% of learners that attain an accredited qualification, which can be instructive as to the value and effectiveness of pre-accredited training for these individuals; and</a:t>
            </a:r>
          </a:p>
          <a:p>
            <a:pPr marL="360363" lvl="3" indent="-171450">
              <a:spcAft>
                <a:spcPts val="300"/>
              </a:spcAft>
              <a:tabLst>
                <a:tab pos="360363" algn="l"/>
              </a:tabLst>
            </a:pPr>
            <a:r>
              <a:rPr lang="en-AU" sz="800" dirty="0" smtClean="0"/>
              <a:t>the underlying drivers of variation in learner outcomes (particularly for CALD and learners with a disability – page 27). </a:t>
            </a:r>
          </a:p>
          <a:p>
            <a:pPr marL="171450" indent="-171450">
              <a:spcAft>
                <a:spcPts val="300"/>
              </a:spcAft>
              <a:buFont typeface="Arial" panose="020B0604020202020204" pitchFamily="34" charset="0"/>
              <a:buChar char="•"/>
            </a:pPr>
            <a:r>
              <a:rPr lang="en-AU" sz="800" dirty="0" smtClean="0"/>
              <a:t>Moreover, there are a number of areas for new exploration and work (both quantitative and qualitative), particularly to: </a:t>
            </a:r>
          </a:p>
          <a:p>
            <a:pPr marL="360363" lvl="3" indent="-171450">
              <a:spcAft>
                <a:spcPts val="300"/>
              </a:spcAft>
            </a:pPr>
            <a:r>
              <a:rPr lang="en-AU" sz="800" dirty="0" smtClean="0"/>
              <a:t>develop an outcomes framework that allows for ongoing monitoring of the sector and achievement of its objectives – from a government perspective (which could include employment, volunteering, student satisfaction and inclusion) and an individual learner perspective (intent) – which can help inform the value proposition of pre-accredited training;</a:t>
            </a:r>
          </a:p>
          <a:p>
            <a:pPr marL="360363" lvl="3" indent="-171450">
              <a:spcAft>
                <a:spcPts val="300"/>
              </a:spcAft>
            </a:pPr>
            <a:r>
              <a:rPr lang="en-AU" sz="800" dirty="0" smtClean="0"/>
              <a:t>understand how training is delivered at a provider level, understanding </a:t>
            </a:r>
            <a:r>
              <a:rPr lang="en-AU" sz="800" dirty="0"/>
              <a:t>their priorities and target </a:t>
            </a:r>
            <a:r>
              <a:rPr lang="en-AU" sz="800" dirty="0" smtClean="0"/>
              <a:t>cohorts, as well as the variation </a:t>
            </a:r>
            <a:r>
              <a:rPr lang="en-AU" sz="800" dirty="0"/>
              <a:t>in their program </a:t>
            </a:r>
            <a:r>
              <a:rPr lang="en-AU" sz="800" dirty="0" smtClean="0"/>
              <a:t>structures and the supports they provide to learners (particularly those with multiple factors of disadvantage); and</a:t>
            </a:r>
          </a:p>
          <a:p>
            <a:pPr marL="360363" lvl="3" indent="-171450">
              <a:spcAft>
                <a:spcPts val="300"/>
              </a:spcAft>
            </a:pPr>
            <a:r>
              <a:rPr lang="en-AU" sz="800" dirty="0" smtClean="0"/>
              <a:t>explore the variation in need for pre-accredited training across regions and communities (beyond the demographics of a local area) – to inform the targeting of existing funding allocations.</a:t>
            </a:r>
          </a:p>
          <a:p>
            <a:pPr marL="176213" lvl="2" indent="-171450">
              <a:spcAft>
                <a:spcPts val="300"/>
              </a:spcAft>
            </a:pPr>
            <a:r>
              <a:rPr lang="en-AU" sz="800" dirty="0" smtClean="0"/>
              <a:t>Together, these can inform the development of </a:t>
            </a:r>
            <a:r>
              <a:rPr lang="en-AU" sz="800" dirty="0"/>
              <a:t>appropriate and tailored benchmarks and system </a:t>
            </a:r>
            <a:r>
              <a:rPr lang="en-AU" sz="800" dirty="0" smtClean="0"/>
              <a:t>goals which, </a:t>
            </a:r>
            <a:r>
              <a:rPr lang="en-AU" sz="800" dirty="0"/>
              <a:t>in turn, can strengthen accountability and the system’s understanding of </a:t>
            </a:r>
            <a:r>
              <a:rPr lang="en-AU" sz="800" dirty="0" smtClean="0"/>
              <a:t>impact – supported by improved data collections and accompanying diagnostic tools (page 41).</a:t>
            </a:r>
          </a:p>
          <a:p>
            <a:pPr marL="176213" lvl="2" indent="-171450">
              <a:spcAft>
                <a:spcPts val="300"/>
              </a:spcAft>
            </a:pPr>
            <a:endParaRPr lang="en-AU" sz="800" dirty="0"/>
          </a:p>
          <a:p>
            <a:pPr marL="176213" lvl="2" indent="-171450">
              <a:spcAft>
                <a:spcPts val="300"/>
              </a:spcAft>
            </a:pPr>
            <a:endParaRPr lang="en-AU" sz="800" dirty="0" smtClean="0"/>
          </a:p>
          <a:p>
            <a:pPr marL="176213" lvl="2" indent="-171450">
              <a:spcAft>
                <a:spcPts val="300"/>
              </a:spcAft>
            </a:pPr>
            <a:endParaRPr lang="en-AU" sz="800" dirty="0"/>
          </a:p>
          <a:p>
            <a:pPr marL="176213" lvl="2" indent="-171450">
              <a:spcAft>
                <a:spcPts val="300"/>
              </a:spcAft>
            </a:pPr>
            <a:endParaRPr lang="en-AU" sz="800" dirty="0"/>
          </a:p>
        </p:txBody>
      </p:sp>
    </p:spTree>
    <p:extLst>
      <p:ext uri="{BB962C8B-B14F-4D97-AF65-F5344CB8AC3E}">
        <p14:creationId xmlns:p14="http://schemas.microsoft.com/office/powerpoint/2010/main" val="7450498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smtClean="0"/>
              <a:t>Learners travel relatively short distances to access pre-accredited training</a:t>
            </a:r>
            <a:endParaRPr lang="en-AU" dirty="0"/>
          </a:p>
        </p:txBody>
      </p:sp>
      <p:sp>
        <p:nvSpPr>
          <p:cNvPr id="3" name="Title 2"/>
          <p:cNvSpPr>
            <a:spLocks noGrp="1"/>
          </p:cNvSpPr>
          <p:nvPr>
            <p:ph type="title"/>
          </p:nvPr>
        </p:nvSpPr>
        <p:spPr/>
        <p:txBody>
          <a:bodyPr/>
          <a:lstStyle/>
          <a:p>
            <a:r>
              <a:rPr lang="en-AU" dirty="0" smtClean="0"/>
              <a:t>Travel distance to training</a:t>
            </a:r>
            <a:endParaRPr lang="en-AU" dirty="0"/>
          </a:p>
        </p:txBody>
      </p:sp>
      <p:grpSp>
        <p:nvGrpSpPr>
          <p:cNvPr id="14" name="Group 13"/>
          <p:cNvGrpSpPr/>
          <p:nvPr/>
        </p:nvGrpSpPr>
        <p:grpSpPr>
          <a:xfrm>
            <a:off x="6321287" y="180221"/>
            <a:ext cx="2672506" cy="214539"/>
            <a:chOff x="1954696" y="1965706"/>
            <a:chExt cx="5155708" cy="548640"/>
          </a:xfrm>
        </p:grpSpPr>
        <p:sp>
          <p:nvSpPr>
            <p:cNvPr id="15" name="Pentagon 14"/>
            <p:cNvSpPr/>
            <p:nvPr/>
          </p:nvSpPr>
          <p:spPr>
            <a:xfrm>
              <a:off x="1954696" y="1965706"/>
              <a:ext cx="1828800" cy="548640"/>
            </a:xfrm>
            <a:prstGeom prst="homePlate">
              <a:avLst/>
            </a:prstGeom>
            <a:solidFill>
              <a:srgbClr val="62B5E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1</a:t>
              </a:r>
              <a:r>
                <a:rPr lang="en-AU" sz="600" dirty="0" smtClean="0">
                  <a:solidFill>
                    <a:schemeClr val="bg1"/>
                  </a:solidFill>
                </a:rPr>
                <a:t>: Identification</a:t>
              </a:r>
              <a:endParaRPr lang="en-AU" sz="600" dirty="0"/>
            </a:p>
          </p:txBody>
        </p:sp>
        <p:sp>
          <p:nvSpPr>
            <p:cNvPr id="16" name="Chevron 15"/>
            <p:cNvSpPr/>
            <p:nvPr/>
          </p:nvSpPr>
          <p:spPr>
            <a:xfrm>
              <a:off x="3618150"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2</a:t>
              </a:r>
              <a:r>
                <a:rPr lang="en-AU" sz="600" dirty="0" smtClean="0">
                  <a:solidFill>
                    <a:schemeClr val="bg1"/>
                  </a:solidFill>
                </a:rPr>
                <a:t>: Outcomes and journeys</a:t>
              </a:r>
              <a:endParaRPr lang="en-AU" sz="600" dirty="0"/>
            </a:p>
          </p:txBody>
        </p:sp>
        <p:sp>
          <p:nvSpPr>
            <p:cNvPr id="17" name="Chevron 16"/>
            <p:cNvSpPr/>
            <p:nvPr/>
          </p:nvSpPr>
          <p:spPr>
            <a:xfrm>
              <a:off x="5281604"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3</a:t>
              </a:r>
              <a:r>
                <a:rPr lang="en-AU" sz="600" dirty="0" smtClean="0">
                  <a:solidFill>
                    <a:schemeClr val="bg1"/>
                  </a:solidFill>
                </a:rPr>
                <a:t>: Patterns</a:t>
              </a:r>
              <a:endParaRPr lang="en-AU" sz="600" dirty="0"/>
            </a:p>
          </p:txBody>
        </p:sp>
      </p:grpSp>
      <p:sp>
        <p:nvSpPr>
          <p:cNvPr id="21" name="Content Placeholder 3"/>
          <p:cNvSpPr txBox="1">
            <a:spLocks/>
          </p:cNvSpPr>
          <p:nvPr/>
        </p:nvSpPr>
        <p:spPr>
          <a:xfrm>
            <a:off x="373934" y="1721738"/>
            <a:ext cx="4731465" cy="2086783"/>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lvl="2" indent="0">
              <a:buNone/>
            </a:pPr>
            <a:endParaRPr lang="en-AU" sz="1050" dirty="0" smtClean="0"/>
          </a:p>
          <a:p>
            <a:pPr marL="0" lvl="2" indent="0">
              <a:buFont typeface="Arial" panose="020B0604020202020204" pitchFamily="34" charset="0"/>
              <a:buNone/>
            </a:pPr>
            <a:endParaRPr lang="en-AU" sz="1050" dirty="0" smtClean="0"/>
          </a:p>
        </p:txBody>
      </p:sp>
      <p:sp>
        <p:nvSpPr>
          <p:cNvPr id="22" name="Content Placeholder 3"/>
          <p:cNvSpPr txBox="1">
            <a:spLocks/>
          </p:cNvSpPr>
          <p:nvPr/>
        </p:nvSpPr>
        <p:spPr>
          <a:xfrm>
            <a:off x="373934" y="1440338"/>
            <a:ext cx="5476533" cy="1582262"/>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lvl="2" indent="0">
              <a:spcAft>
                <a:spcPts val="600"/>
              </a:spcAft>
              <a:buNone/>
            </a:pPr>
            <a:r>
              <a:rPr lang="en-AU" sz="1000" dirty="0" smtClean="0"/>
              <a:t>On average, learners are travelling relatively short distances to access training:</a:t>
            </a:r>
          </a:p>
          <a:p>
            <a:pPr lvl="2">
              <a:spcAft>
                <a:spcPts val="600"/>
              </a:spcAft>
            </a:pPr>
            <a:r>
              <a:rPr lang="en-AU" sz="1000" b="1" dirty="0" smtClean="0"/>
              <a:t>Over half of learners travel less than 5 km </a:t>
            </a:r>
            <a:r>
              <a:rPr lang="en-AU" sz="1000" dirty="0" smtClean="0"/>
              <a:t>to access pre-accredited training (Chart 1).* </a:t>
            </a:r>
          </a:p>
          <a:p>
            <a:pPr lvl="2">
              <a:spcAft>
                <a:spcPts val="600"/>
              </a:spcAft>
            </a:pPr>
            <a:r>
              <a:rPr lang="en-AU" sz="1000" dirty="0" smtClean="0"/>
              <a:t>Nearly 40% of learners travel less than 5 km to access subsequent accredited training (Chart 2).</a:t>
            </a:r>
          </a:p>
          <a:p>
            <a:pPr marL="0" lvl="2" indent="0">
              <a:spcAft>
                <a:spcPts val="600"/>
              </a:spcAft>
              <a:buNone/>
            </a:pPr>
            <a:r>
              <a:rPr lang="en-AU" sz="1000" dirty="0" smtClean="0"/>
              <a:t>Learners in inner metropolitan areas travel on average 13 km to access pre-accredited training; learners in other regions travel significantly further on average (Chart 3). </a:t>
            </a:r>
          </a:p>
          <a:p>
            <a:pPr lvl="2">
              <a:spcAft>
                <a:spcPts val="600"/>
              </a:spcAft>
            </a:pPr>
            <a:r>
              <a:rPr lang="en-AU" sz="1000" dirty="0" smtClean="0"/>
              <a:t>Regional learners travel 2.5 times further than the average inner metropolitan learner, while rural learners travel almost five times as far. </a:t>
            </a:r>
          </a:p>
        </p:txBody>
      </p:sp>
      <p:grpSp>
        <p:nvGrpSpPr>
          <p:cNvPr id="6" name="Group 5"/>
          <p:cNvGrpSpPr/>
          <p:nvPr/>
        </p:nvGrpSpPr>
        <p:grpSpPr>
          <a:xfrm>
            <a:off x="373934" y="3451212"/>
            <a:ext cx="3338148" cy="2702815"/>
            <a:chOff x="309569" y="3708266"/>
            <a:chExt cx="3338148" cy="2702815"/>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569" y="3985265"/>
              <a:ext cx="3338148" cy="2425816"/>
            </a:xfrm>
            <a:prstGeom prst="rect">
              <a:avLst/>
            </a:prstGeom>
          </p:spPr>
        </p:pic>
        <p:sp>
          <p:nvSpPr>
            <p:cNvPr id="23" name="TextBox 22"/>
            <p:cNvSpPr txBox="1"/>
            <p:nvPr/>
          </p:nvSpPr>
          <p:spPr>
            <a:xfrm>
              <a:off x="309569" y="3708266"/>
              <a:ext cx="3338148" cy="2769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2</a:t>
              </a:r>
              <a:r>
                <a:rPr lang="en-AU" sz="900" b="1" i="1" dirty="0" smtClean="0">
                  <a:solidFill>
                    <a:schemeClr val="bg1">
                      <a:lumMod val="65000"/>
                    </a:schemeClr>
                  </a:solidFill>
                </a:rPr>
                <a:t>: Distribution of travel distances for pre-accredited learners (2016)</a:t>
              </a:r>
            </a:p>
          </p:txBody>
        </p:sp>
      </p:grpSp>
      <p:grpSp>
        <p:nvGrpSpPr>
          <p:cNvPr id="7" name="Group 6"/>
          <p:cNvGrpSpPr/>
          <p:nvPr/>
        </p:nvGrpSpPr>
        <p:grpSpPr>
          <a:xfrm>
            <a:off x="4818787" y="3451212"/>
            <a:ext cx="3312740" cy="2684350"/>
            <a:chOff x="5032702" y="3608010"/>
            <a:chExt cx="3312740" cy="268435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702" y="3885009"/>
              <a:ext cx="3312740" cy="2407351"/>
            </a:xfrm>
            <a:prstGeom prst="rect">
              <a:avLst/>
            </a:prstGeom>
          </p:spPr>
        </p:pic>
        <p:sp>
          <p:nvSpPr>
            <p:cNvPr id="24" name="TextBox 23"/>
            <p:cNvSpPr txBox="1"/>
            <p:nvPr/>
          </p:nvSpPr>
          <p:spPr>
            <a:xfrm>
              <a:off x="5032702" y="3608010"/>
              <a:ext cx="3312740" cy="2769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3</a:t>
              </a:r>
              <a:r>
                <a:rPr lang="en-AU" sz="900" b="1" i="1" dirty="0" smtClean="0">
                  <a:solidFill>
                    <a:schemeClr val="bg1">
                      <a:lumMod val="65000"/>
                    </a:schemeClr>
                  </a:solidFill>
                </a:rPr>
                <a:t>: Distribution of travel distances for accredited learners with a history of pre-accredited (2016)</a:t>
              </a:r>
            </a:p>
          </p:txBody>
        </p:sp>
      </p:grpSp>
      <p:sp>
        <p:nvSpPr>
          <p:cNvPr id="26" name="TextBox 25"/>
          <p:cNvSpPr txBox="1"/>
          <p:nvPr/>
        </p:nvSpPr>
        <p:spPr>
          <a:xfrm>
            <a:off x="5850468" y="1347068"/>
            <a:ext cx="3134858" cy="2769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1</a:t>
            </a:r>
            <a:r>
              <a:rPr lang="en-AU" sz="900" b="1" i="1" dirty="0" smtClean="0">
                <a:solidFill>
                  <a:schemeClr val="bg1">
                    <a:lumMod val="65000"/>
                  </a:schemeClr>
                </a:solidFill>
              </a:rPr>
              <a:t>: Average travel distance for pre-accredited learners by geography (2016)</a:t>
            </a:r>
          </a:p>
        </p:txBody>
      </p:sp>
      <p:sp>
        <p:nvSpPr>
          <p:cNvPr id="27" name="TextBox 26"/>
          <p:cNvSpPr txBox="1"/>
          <p:nvPr/>
        </p:nvSpPr>
        <p:spPr>
          <a:xfrm>
            <a:off x="371896" y="6155489"/>
            <a:ext cx="8376104" cy="276999"/>
          </a:xfrm>
          <a:prstGeom prst="rect">
            <a:avLst/>
          </a:prstGeom>
          <a:noFill/>
        </p:spPr>
        <p:txBody>
          <a:bodyPr wrap="square" lIns="0" tIns="0" rIns="0" bIns="0" rtlCol="0">
            <a:spAutoFit/>
          </a:bodyPr>
          <a:lstStyle/>
          <a:p>
            <a:r>
              <a:rPr lang="en-AU" sz="600" dirty="0">
                <a:solidFill>
                  <a:srgbClr val="313131"/>
                </a:solidFill>
              </a:rPr>
              <a:t>* Travel distance is calculated between the centroid positions of each home postcode. Travel within the same postcode is recorded as 0km</a:t>
            </a:r>
            <a:r>
              <a:rPr lang="en-AU" sz="600" dirty="0" smtClean="0">
                <a:solidFill>
                  <a:srgbClr val="313131"/>
                </a:solidFill>
              </a:rPr>
              <a:t>.</a:t>
            </a:r>
            <a:endParaRPr lang="en-AU" sz="600" dirty="0" smtClean="0"/>
          </a:p>
          <a:p>
            <a:pPr lvl="0"/>
            <a:r>
              <a:rPr lang="en-AU" sz="600" dirty="0" smtClean="0"/>
              <a:t>Note: The </a:t>
            </a:r>
            <a:r>
              <a:rPr lang="en-AU" sz="600" dirty="0"/>
              <a:t>definition of “remoteness” is primarily based on the ABS Remoteness Area </a:t>
            </a:r>
            <a:r>
              <a:rPr lang="en-AU" sz="600" dirty="0" smtClean="0"/>
              <a:t>classifications. The Victorian </a:t>
            </a:r>
            <a:r>
              <a:rPr lang="en-AU" sz="600" dirty="0"/>
              <a:t>Integrated Survey of Travel and Activity, VISTA, 2012/13 has been used to further split Metropolitan Melbourne into </a:t>
            </a:r>
            <a:r>
              <a:rPr lang="en-AU" sz="600" dirty="0" smtClean="0"/>
              <a:t>Inner, Middle and </a:t>
            </a:r>
            <a:r>
              <a:rPr lang="en-AU" sz="600" dirty="0"/>
              <a:t>Outer Ring </a:t>
            </a:r>
            <a:r>
              <a:rPr lang="en-AU" sz="600" dirty="0" smtClean="0"/>
              <a:t>suburbs (Inner in the analysis aligns with ‘Inner’ and ‘Middle’ of the VISTA classification). Further detail on the methodology applied is included in the Appendix. </a:t>
            </a:r>
            <a:endParaRPr lang="en-AU" sz="500" dirty="0" smtClean="0">
              <a:solidFill>
                <a:srgbClr val="313131"/>
              </a:solidFill>
            </a:endParaRPr>
          </a:p>
        </p:txBody>
      </p:sp>
      <p:pic>
        <p:nvPicPr>
          <p:cNvPr id="9" name="Picture 8"/>
          <p:cNvPicPr>
            <a:picLocks noChangeAspect="1"/>
          </p:cNvPicPr>
          <p:nvPr/>
        </p:nvPicPr>
        <p:blipFill>
          <a:blip r:embed="rId4"/>
          <a:stretch>
            <a:fillRect/>
          </a:stretch>
        </p:blipFill>
        <p:spPr>
          <a:xfrm>
            <a:off x="5687915" y="1593490"/>
            <a:ext cx="3060085" cy="1734873"/>
          </a:xfrm>
          <a:prstGeom prst="rect">
            <a:avLst/>
          </a:prstGeom>
        </p:spPr>
      </p:pic>
    </p:spTree>
    <p:extLst>
      <p:ext uri="{BB962C8B-B14F-4D97-AF65-F5344CB8AC3E}">
        <p14:creationId xmlns:p14="http://schemas.microsoft.com/office/powerpoint/2010/main" val="278762593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sz="1600" dirty="0" smtClean="0"/>
              <a:t>North-Western Metro performs well across multiple learner cohorts whilst the female re-entering learner cohort across the state are consistently underrepresented</a:t>
            </a:r>
            <a:endParaRPr lang="en-AU" sz="1600" dirty="0"/>
          </a:p>
        </p:txBody>
      </p:sp>
      <p:sp>
        <p:nvSpPr>
          <p:cNvPr id="3" name="Title 2"/>
          <p:cNvSpPr>
            <a:spLocks noGrp="1"/>
          </p:cNvSpPr>
          <p:nvPr>
            <p:ph type="title"/>
          </p:nvPr>
        </p:nvSpPr>
        <p:spPr/>
        <p:txBody>
          <a:bodyPr/>
          <a:lstStyle/>
          <a:p>
            <a:r>
              <a:rPr lang="en-AU" dirty="0" smtClean="0"/>
              <a:t>Relative representation of priority learner cohorts</a:t>
            </a:r>
            <a:endParaRPr lang="en-AU" dirty="0"/>
          </a:p>
        </p:txBody>
      </p:sp>
      <p:sp>
        <p:nvSpPr>
          <p:cNvPr id="4" name="Content Placeholder 3"/>
          <p:cNvSpPr>
            <a:spLocks noGrp="1"/>
          </p:cNvSpPr>
          <p:nvPr>
            <p:ph idx="1"/>
          </p:nvPr>
        </p:nvSpPr>
        <p:spPr>
          <a:xfrm>
            <a:off x="376238" y="1500399"/>
            <a:ext cx="8371762" cy="4713911"/>
          </a:xfrm>
        </p:spPr>
        <p:txBody>
          <a:bodyPr/>
          <a:lstStyle/>
          <a:p>
            <a:pPr>
              <a:spcAft>
                <a:spcPts val="300"/>
              </a:spcAft>
            </a:pPr>
            <a:r>
              <a:rPr lang="en-AU" sz="800" dirty="0"/>
              <a:t>Relative representation of priority cohorts was analysed to understand how each </a:t>
            </a:r>
            <a:r>
              <a:rPr lang="en-AU" sz="800" dirty="0" smtClean="0"/>
              <a:t>pre-accredited </a:t>
            </a:r>
            <a:r>
              <a:rPr lang="en-AU" sz="800" dirty="0"/>
              <a:t>market (ACFE council) performs relative to what is observed at the state level. This may give an indication of where attention should be focused with regard to cohorts and ACFE regions.</a:t>
            </a:r>
          </a:p>
          <a:p>
            <a:pPr>
              <a:spcAft>
                <a:spcPts val="300"/>
              </a:spcAft>
            </a:pPr>
            <a:r>
              <a:rPr lang="en-AU" sz="800" dirty="0"/>
              <a:t>In analysing the level of over/under representation, ABS/Census and </a:t>
            </a:r>
            <a:r>
              <a:rPr lang="en-AU" sz="800" dirty="0" smtClean="0"/>
              <a:t>pre-accredited </a:t>
            </a:r>
            <a:r>
              <a:rPr lang="en-AU" sz="800" dirty="0"/>
              <a:t>learner data (priority cohorts) at the ACFE council level were used. For each cohort, the proportion of </a:t>
            </a:r>
            <a:r>
              <a:rPr lang="en-AU" sz="800" dirty="0" smtClean="0"/>
              <a:t>pre-accredited </a:t>
            </a:r>
            <a:r>
              <a:rPr lang="en-AU" sz="800" dirty="0"/>
              <a:t>learners relative to the total population of that cohort was calculated. A deviation (difference) from the same proportion at the state level was then calculated to highlight the level of over/under representation for a given ACFE council. </a:t>
            </a:r>
            <a:endParaRPr lang="en-AU" sz="800" dirty="0" smtClean="0"/>
          </a:p>
          <a:p>
            <a:pPr>
              <a:spcAft>
                <a:spcPts val="300"/>
              </a:spcAft>
            </a:pPr>
            <a:r>
              <a:rPr lang="en-AU" sz="800" dirty="0" smtClean="0"/>
              <a:t>Key findings for each ACFE councils are (</a:t>
            </a:r>
            <a:r>
              <a:rPr lang="en-AU" sz="800" b="1" dirty="0" smtClean="0"/>
              <a:t>relative to state average</a:t>
            </a:r>
            <a:r>
              <a:rPr lang="en-AU" sz="800" dirty="0" smtClean="0"/>
              <a:t>):</a:t>
            </a:r>
          </a:p>
          <a:p>
            <a:pPr marL="171450" indent="-171450" rtl="0" eaLnBrk="1" latinLnBrk="0" hangingPunct="1">
              <a:spcAft>
                <a:spcPts val="300"/>
              </a:spcAft>
              <a:buFont typeface="Arial" panose="020B0604020202020204" pitchFamily="34" charset="0"/>
              <a:buChar char="•"/>
            </a:pPr>
            <a:r>
              <a:rPr lang="en-AU" sz="800" b="1" dirty="0" smtClean="0"/>
              <a:t>Barwon South West</a:t>
            </a:r>
            <a:r>
              <a:rPr lang="en-AU" sz="800" dirty="0" smtClean="0"/>
              <a:t> is one percentage point over represented in Low SES, but approximately two percentage points underrepresented for the female re-entering and un(der)employed learner groups. </a:t>
            </a:r>
            <a:r>
              <a:rPr lang="en-AU" sz="800" b="1" dirty="0" smtClean="0"/>
              <a:t>Gippsland </a:t>
            </a:r>
            <a:r>
              <a:rPr lang="en-AU" sz="800" dirty="0" smtClean="0"/>
              <a:t>is underrepresented in for females re-entering by more than 1.5 percentage points, but does well in overrepresentation of the vulnerable worker and un(der)employed learner cohorts.</a:t>
            </a:r>
            <a:r>
              <a:rPr lang="en-AU" sz="800" dirty="0"/>
              <a:t> </a:t>
            </a:r>
            <a:r>
              <a:rPr lang="en-AU" sz="800" b="1" dirty="0" smtClean="0"/>
              <a:t>Grampians</a:t>
            </a:r>
            <a:r>
              <a:rPr lang="en-AU" sz="800" dirty="0" smtClean="0"/>
              <a:t> also follows similar patterns but to a lower quantum, with the CALD learner in particular being underrepresented by 0.5 percentage points. </a:t>
            </a:r>
            <a:r>
              <a:rPr lang="en-AU" sz="800" b="1" dirty="0" smtClean="0"/>
              <a:t>Hume</a:t>
            </a:r>
            <a:r>
              <a:rPr lang="en-AU" sz="800" dirty="0" smtClean="0"/>
              <a:t> performs quite poorly, recording close to a two percentage point underrepresentation for females re-entering the workforce. </a:t>
            </a:r>
            <a:r>
              <a:rPr lang="en-AU" sz="800" b="1" dirty="0" smtClean="0"/>
              <a:t>Loddon Mallee </a:t>
            </a:r>
            <a:r>
              <a:rPr lang="en-AU" sz="800" dirty="0" smtClean="0"/>
              <a:t>over-represents the un(der)employed learner group by approximately 1.5 percentage points and underrepresents the female re-entering learner cohort by over one percentage point.</a:t>
            </a:r>
            <a:endParaRPr lang="en-AU" sz="800" b="1" dirty="0" smtClean="0"/>
          </a:p>
          <a:p>
            <a:pPr marL="171450" indent="-171450">
              <a:spcAft>
                <a:spcPts val="300"/>
              </a:spcAft>
              <a:buFont typeface="Arial" panose="020B0604020202020204" pitchFamily="34" charset="0"/>
              <a:buChar char="•"/>
            </a:pPr>
            <a:r>
              <a:rPr lang="en-AU" sz="800" b="1" dirty="0"/>
              <a:t>Eastern Metro </a:t>
            </a:r>
            <a:r>
              <a:rPr lang="en-AU" sz="800" dirty="0"/>
              <a:t>is underrepresented by approximately 1.5 percentage points in the Un(der)employed learner </a:t>
            </a:r>
            <a:r>
              <a:rPr lang="en-AU" sz="800" dirty="0" smtClean="0"/>
              <a:t>group. </a:t>
            </a:r>
            <a:r>
              <a:rPr lang="en-AU" sz="800" b="1" dirty="0" smtClean="0"/>
              <a:t>North-Western Metro </a:t>
            </a:r>
            <a:r>
              <a:rPr lang="en-AU" sz="800" dirty="0" smtClean="0"/>
              <a:t>performs well in most priority cohorts. Notably females re-entering and CALD cohorts are overrepresented by more than 2.5 percentage points and the un(der)employed cohort is overrepresented by approximately two percentage points. The </a:t>
            </a:r>
            <a:r>
              <a:rPr lang="en-AU" sz="800" b="1" dirty="0" smtClean="0"/>
              <a:t>Southern Metro</a:t>
            </a:r>
            <a:r>
              <a:rPr lang="en-AU" sz="800" dirty="0" smtClean="0"/>
              <a:t> ACFE council underrepresents the young disengaged learner group by more than 1.5 percentage points relative to the state average.</a:t>
            </a:r>
            <a:endParaRPr lang="en-AU" sz="800" b="1" dirty="0" smtClean="0"/>
          </a:p>
        </p:txBody>
      </p:sp>
      <p:grpSp>
        <p:nvGrpSpPr>
          <p:cNvPr id="10" name="Group 9"/>
          <p:cNvGrpSpPr/>
          <p:nvPr/>
        </p:nvGrpSpPr>
        <p:grpSpPr>
          <a:xfrm>
            <a:off x="6321287" y="180221"/>
            <a:ext cx="2672506" cy="214539"/>
            <a:chOff x="1954696" y="1965706"/>
            <a:chExt cx="5155708" cy="548640"/>
          </a:xfrm>
        </p:grpSpPr>
        <p:sp>
          <p:nvSpPr>
            <p:cNvPr id="11" name="Pentagon 10"/>
            <p:cNvSpPr/>
            <p:nvPr/>
          </p:nvSpPr>
          <p:spPr>
            <a:xfrm>
              <a:off x="1954696" y="1965706"/>
              <a:ext cx="1828800" cy="548640"/>
            </a:xfrm>
            <a:prstGeom prst="homePlate">
              <a:avLst/>
            </a:prstGeom>
            <a:solidFill>
              <a:srgbClr val="62B5E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1</a:t>
              </a:r>
              <a:r>
                <a:rPr lang="en-AU" sz="600" dirty="0" smtClean="0">
                  <a:solidFill>
                    <a:schemeClr val="bg1"/>
                  </a:solidFill>
                </a:rPr>
                <a:t>: Identification</a:t>
              </a:r>
              <a:endParaRPr lang="en-AU" sz="600" dirty="0"/>
            </a:p>
          </p:txBody>
        </p:sp>
        <p:sp>
          <p:nvSpPr>
            <p:cNvPr id="12" name="Chevron 11"/>
            <p:cNvSpPr/>
            <p:nvPr/>
          </p:nvSpPr>
          <p:spPr>
            <a:xfrm>
              <a:off x="3618150"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2</a:t>
              </a:r>
              <a:r>
                <a:rPr lang="en-AU" sz="600" dirty="0" smtClean="0">
                  <a:solidFill>
                    <a:schemeClr val="bg1"/>
                  </a:solidFill>
                </a:rPr>
                <a:t>: Outcomes and journeys</a:t>
              </a:r>
              <a:endParaRPr lang="en-AU" sz="600" dirty="0"/>
            </a:p>
          </p:txBody>
        </p:sp>
        <p:sp>
          <p:nvSpPr>
            <p:cNvPr id="13" name="Chevron 12"/>
            <p:cNvSpPr/>
            <p:nvPr/>
          </p:nvSpPr>
          <p:spPr>
            <a:xfrm>
              <a:off x="5281604"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3</a:t>
              </a:r>
              <a:r>
                <a:rPr lang="en-AU" sz="600" dirty="0" smtClean="0">
                  <a:solidFill>
                    <a:schemeClr val="bg1"/>
                  </a:solidFill>
                </a:rPr>
                <a:t>: Patterns</a:t>
              </a:r>
              <a:endParaRPr lang="en-AU" sz="600" dirty="0"/>
            </a:p>
          </p:txBody>
        </p:sp>
      </p:grpSp>
      <p:sp>
        <p:nvSpPr>
          <p:cNvPr id="15" name="TextBox 14"/>
          <p:cNvSpPr txBox="1"/>
          <p:nvPr/>
        </p:nvSpPr>
        <p:spPr>
          <a:xfrm>
            <a:off x="376238" y="3725855"/>
            <a:ext cx="5615800" cy="1384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1</a:t>
            </a:r>
            <a:r>
              <a:rPr lang="en-AU" sz="900" b="1" i="1" dirty="0" smtClean="0">
                <a:solidFill>
                  <a:schemeClr val="bg1">
                    <a:lumMod val="65000"/>
                  </a:schemeClr>
                </a:solidFill>
              </a:rPr>
              <a:t>: Relative (to state average) representation of priority cohorts by ACFE council</a:t>
            </a:r>
          </a:p>
        </p:txBody>
      </p:sp>
      <p:pic>
        <p:nvPicPr>
          <p:cNvPr id="7" name="Picture 6"/>
          <p:cNvPicPr>
            <a:picLocks noChangeAspect="1"/>
          </p:cNvPicPr>
          <p:nvPr/>
        </p:nvPicPr>
        <p:blipFill>
          <a:blip r:embed="rId2"/>
          <a:stretch>
            <a:fillRect/>
          </a:stretch>
        </p:blipFill>
        <p:spPr>
          <a:xfrm>
            <a:off x="376238" y="3864355"/>
            <a:ext cx="7982835" cy="2564156"/>
          </a:xfrm>
          <a:prstGeom prst="rect">
            <a:avLst/>
          </a:prstGeom>
        </p:spPr>
      </p:pic>
    </p:spTree>
    <p:extLst>
      <p:ext uri="{BB962C8B-B14F-4D97-AF65-F5344CB8AC3E}">
        <p14:creationId xmlns:p14="http://schemas.microsoft.com/office/powerpoint/2010/main" val="311275755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smtClean="0"/>
              <a:t>Metropolitan areas are projected to grow quicker than regional areas for the pre-accredited market</a:t>
            </a:r>
          </a:p>
        </p:txBody>
      </p:sp>
      <p:sp>
        <p:nvSpPr>
          <p:cNvPr id="3" name="Title 2"/>
          <p:cNvSpPr>
            <a:spLocks noGrp="1"/>
          </p:cNvSpPr>
          <p:nvPr>
            <p:ph type="title"/>
          </p:nvPr>
        </p:nvSpPr>
        <p:spPr/>
        <p:txBody>
          <a:bodyPr/>
          <a:lstStyle/>
          <a:p>
            <a:r>
              <a:rPr lang="en-AU" dirty="0" smtClean="0"/>
              <a:t>Future projection of pre-accredited market</a:t>
            </a:r>
            <a:endParaRPr lang="en-AU" dirty="0"/>
          </a:p>
        </p:txBody>
      </p:sp>
      <p:sp>
        <p:nvSpPr>
          <p:cNvPr id="4" name="Content Placeholder 3"/>
          <p:cNvSpPr>
            <a:spLocks noGrp="1"/>
          </p:cNvSpPr>
          <p:nvPr>
            <p:ph idx="1"/>
          </p:nvPr>
        </p:nvSpPr>
        <p:spPr>
          <a:xfrm>
            <a:off x="4810124" y="1522139"/>
            <a:ext cx="3940175" cy="4734731"/>
          </a:xfrm>
        </p:spPr>
        <p:txBody>
          <a:bodyPr/>
          <a:lstStyle/>
          <a:p>
            <a:r>
              <a:rPr lang="en-AU" sz="1000" dirty="0" smtClean="0"/>
              <a:t>Future </a:t>
            </a:r>
            <a:r>
              <a:rPr lang="en-AU" sz="1000" dirty="0"/>
              <a:t>projections </a:t>
            </a:r>
            <a:r>
              <a:rPr lang="en-AU" sz="1000" dirty="0" smtClean="0"/>
              <a:t>(to 2021) were </a:t>
            </a:r>
            <a:r>
              <a:rPr lang="en-AU" sz="1000" dirty="0"/>
              <a:t>conducted </a:t>
            </a:r>
            <a:r>
              <a:rPr lang="en-AU" sz="1000" dirty="0" smtClean="0"/>
              <a:t>on </a:t>
            </a:r>
            <a:r>
              <a:rPr lang="en-AU" sz="1000" dirty="0"/>
              <a:t>the current number of </a:t>
            </a:r>
            <a:r>
              <a:rPr lang="en-AU" sz="1000" dirty="0" smtClean="0"/>
              <a:t>pre-accredited learners to understand the </a:t>
            </a:r>
            <a:r>
              <a:rPr lang="en-AU" sz="1000" dirty="0"/>
              <a:t>(i) relative size and (ii) future additions of learners to the LGAs/ACFE councils over the next five years</a:t>
            </a:r>
            <a:r>
              <a:rPr lang="en-AU" sz="1000" dirty="0" smtClean="0"/>
              <a:t>. </a:t>
            </a:r>
            <a:r>
              <a:rPr lang="en-AU" sz="1000" dirty="0"/>
              <a:t>The analysis was conducted at the LGA level using </a:t>
            </a:r>
            <a:r>
              <a:rPr lang="en-AU" sz="1000" dirty="0" smtClean="0"/>
              <a:t>the five-year Victorian Government </a:t>
            </a:r>
            <a:r>
              <a:rPr lang="en-AU" sz="1000" i="1" dirty="0" smtClean="0"/>
              <a:t>Victoria </a:t>
            </a:r>
            <a:r>
              <a:rPr lang="en-AU" sz="1000" i="1" dirty="0"/>
              <a:t>in the Future population </a:t>
            </a:r>
            <a:r>
              <a:rPr lang="en-AU" sz="1000" i="1" dirty="0" smtClean="0"/>
              <a:t>projections, </a:t>
            </a:r>
            <a:r>
              <a:rPr lang="en-AU" sz="1000" dirty="0" smtClean="0"/>
              <a:t>which were subsequently aggregated up </a:t>
            </a:r>
            <a:r>
              <a:rPr lang="en-AU" sz="1000" dirty="0"/>
              <a:t>to ACFE council level.</a:t>
            </a:r>
          </a:p>
          <a:p>
            <a:pPr rtl="0" eaLnBrk="1" latinLnBrk="0" hangingPunct="1"/>
            <a:r>
              <a:rPr lang="en-AU" sz="1000" dirty="0" smtClean="0"/>
              <a:t>Metropolitan areas are projected to account for 75% of the future pre-accredited market:</a:t>
            </a:r>
          </a:p>
          <a:p>
            <a:pPr marL="171450" indent="-171450" rtl="0" eaLnBrk="1" latinLnBrk="0" hangingPunct="1">
              <a:buFont typeface="Arial" panose="020B0604020202020204" pitchFamily="34" charset="0"/>
              <a:buChar char="•"/>
            </a:pPr>
            <a:r>
              <a:rPr lang="en-AU" sz="1000" dirty="0" smtClean="0"/>
              <a:t>North Western Metro is the </a:t>
            </a:r>
            <a:r>
              <a:rPr lang="en-AU" sz="1000" b="1" dirty="0" smtClean="0"/>
              <a:t>highest</a:t>
            </a:r>
            <a:r>
              <a:rPr lang="en-AU" sz="1000" dirty="0" smtClean="0"/>
              <a:t> projected growth area with 1,300 additional learners being projected, with Southern Metro and Eastern Metro being second and third largest projected ACFE council.</a:t>
            </a:r>
          </a:p>
          <a:p>
            <a:pPr marL="171450" indent="-171450" rtl="0" eaLnBrk="1" latinLnBrk="0" hangingPunct="1">
              <a:buFont typeface="Arial" panose="020B0604020202020204" pitchFamily="34" charset="0"/>
              <a:buChar char="•"/>
            </a:pPr>
            <a:r>
              <a:rPr lang="en-AU" sz="1000" dirty="0" smtClean="0"/>
              <a:t>The non-metropolitan ACFE regions are projected to account for one quarter of the pre-accredited learner market, with Barwon South West being the </a:t>
            </a:r>
            <a:r>
              <a:rPr lang="en-AU" sz="1000" b="1" dirty="0" smtClean="0"/>
              <a:t>largest</a:t>
            </a:r>
            <a:r>
              <a:rPr lang="en-AU" sz="1000" dirty="0" smtClean="0"/>
              <a:t> projected learner market (1,600 learners projected) and Hume being </a:t>
            </a:r>
            <a:r>
              <a:rPr lang="en-AU" sz="1000" b="1" dirty="0" smtClean="0"/>
              <a:t>smallest</a:t>
            </a:r>
            <a:r>
              <a:rPr lang="en-AU" sz="1000" dirty="0" smtClean="0"/>
              <a:t> projected market (1,100 learners projected).</a:t>
            </a:r>
          </a:p>
        </p:txBody>
      </p:sp>
      <p:grpSp>
        <p:nvGrpSpPr>
          <p:cNvPr id="10" name="Group 9"/>
          <p:cNvGrpSpPr/>
          <p:nvPr/>
        </p:nvGrpSpPr>
        <p:grpSpPr>
          <a:xfrm>
            <a:off x="6321287" y="180221"/>
            <a:ext cx="2672506" cy="214539"/>
            <a:chOff x="1954696" y="1965706"/>
            <a:chExt cx="5155708" cy="548640"/>
          </a:xfrm>
        </p:grpSpPr>
        <p:sp>
          <p:nvSpPr>
            <p:cNvPr id="11" name="Pentagon 10"/>
            <p:cNvSpPr/>
            <p:nvPr/>
          </p:nvSpPr>
          <p:spPr>
            <a:xfrm>
              <a:off x="1954696" y="1965706"/>
              <a:ext cx="1828800" cy="548640"/>
            </a:xfrm>
            <a:prstGeom prst="homePlate">
              <a:avLst/>
            </a:prstGeom>
            <a:solidFill>
              <a:srgbClr val="62B5E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1</a:t>
              </a:r>
              <a:r>
                <a:rPr lang="en-AU" sz="600" dirty="0" smtClean="0">
                  <a:solidFill>
                    <a:schemeClr val="bg1"/>
                  </a:solidFill>
                </a:rPr>
                <a:t>: Identification</a:t>
              </a:r>
              <a:endParaRPr lang="en-AU" sz="600" dirty="0"/>
            </a:p>
          </p:txBody>
        </p:sp>
        <p:sp>
          <p:nvSpPr>
            <p:cNvPr id="12" name="Chevron 11"/>
            <p:cNvSpPr/>
            <p:nvPr/>
          </p:nvSpPr>
          <p:spPr>
            <a:xfrm>
              <a:off x="3618150"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2</a:t>
              </a:r>
              <a:r>
                <a:rPr lang="en-AU" sz="600" dirty="0" smtClean="0">
                  <a:solidFill>
                    <a:schemeClr val="bg1"/>
                  </a:solidFill>
                </a:rPr>
                <a:t>: Outcomes and journeys</a:t>
              </a:r>
              <a:endParaRPr lang="en-AU" sz="600" dirty="0"/>
            </a:p>
          </p:txBody>
        </p:sp>
        <p:sp>
          <p:nvSpPr>
            <p:cNvPr id="13" name="Chevron 12"/>
            <p:cNvSpPr/>
            <p:nvPr/>
          </p:nvSpPr>
          <p:spPr>
            <a:xfrm>
              <a:off x="5281604"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3</a:t>
              </a:r>
              <a:r>
                <a:rPr lang="en-AU" sz="600" dirty="0" smtClean="0">
                  <a:solidFill>
                    <a:schemeClr val="bg1"/>
                  </a:solidFill>
                </a:rPr>
                <a:t>: Patterns</a:t>
              </a:r>
              <a:endParaRPr lang="en-AU" sz="600" dirty="0"/>
            </a:p>
          </p:txBody>
        </p:sp>
      </p:grpSp>
      <p:sp>
        <p:nvSpPr>
          <p:cNvPr id="17" name="TextBox 16"/>
          <p:cNvSpPr txBox="1"/>
          <p:nvPr/>
        </p:nvSpPr>
        <p:spPr>
          <a:xfrm>
            <a:off x="373939" y="1522139"/>
            <a:ext cx="4188536" cy="2769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1: </a:t>
            </a:r>
            <a:r>
              <a:rPr lang="en-AU" sz="900" b="1" i="1" dirty="0" smtClean="0">
                <a:solidFill>
                  <a:schemeClr val="bg1">
                    <a:lumMod val="65000"/>
                  </a:schemeClr>
                </a:solidFill>
              </a:rPr>
              <a:t>Five-year </a:t>
            </a:r>
            <a:r>
              <a:rPr lang="en-AU" sz="900" b="1" i="1" dirty="0">
                <a:solidFill>
                  <a:schemeClr val="bg1">
                    <a:lumMod val="65000"/>
                  </a:schemeClr>
                </a:solidFill>
              </a:rPr>
              <a:t>projection for </a:t>
            </a:r>
            <a:r>
              <a:rPr lang="en-AU" sz="900" b="1" i="1" dirty="0" smtClean="0">
                <a:solidFill>
                  <a:schemeClr val="bg1">
                    <a:lumMod val="65000"/>
                  </a:schemeClr>
                </a:solidFill>
              </a:rPr>
              <a:t>pre-accredited </a:t>
            </a:r>
            <a:r>
              <a:rPr lang="en-AU" sz="900" b="1" i="1" dirty="0">
                <a:solidFill>
                  <a:schemeClr val="bg1">
                    <a:lumMod val="65000"/>
                  </a:schemeClr>
                </a:solidFill>
              </a:rPr>
              <a:t>learner market in Victoria (</a:t>
            </a:r>
            <a:r>
              <a:rPr lang="en-AU" sz="900" b="1" i="1" dirty="0" smtClean="0">
                <a:solidFill>
                  <a:schemeClr val="bg1">
                    <a:lumMod val="65000"/>
                  </a:schemeClr>
                </a:solidFill>
              </a:rPr>
              <a:t>2016 to 2021)</a:t>
            </a:r>
            <a:endParaRPr lang="en-AU" sz="900" b="1" i="1" dirty="0">
              <a:solidFill>
                <a:schemeClr val="bg1">
                  <a:lumMod val="65000"/>
                </a:schemeClr>
              </a:solidFill>
            </a:endParaRPr>
          </a:p>
        </p:txBody>
      </p:sp>
      <p:pic>
        <p:nvPicPr>
          <p:cNvPr id="5" name="Picture 4"/>
          <p:cNvPicPr>
            <a:picLocks noChangeAspect="1"/>
          </p:cNvPicPr>
          <p:nvPr/>
        </p:nvPicPr>
        <p:blipFill>
          <a:blip r:embed="rId2"/>
          <a:stretch>
            <a:fillRect/>
          </a:stretch>
        </p:blipFill>
        <p:spPr>
          <a:xfrm>
            <a:off x="373939" y="1799138"/>
            <a:ext cx="4191417" cy="4452841"/>
          </a:xfrm>
          <a:prstGeom prst="rect">
            <a:avLst/>
          </a:prstGeom>
        </p:spPr>
      </p:pic>
    </p:spTree>
    <p:extLst>
      <p:ext uri="{BB962C8B-B14F-4D97-AF65-F5344CB8AC3E}">
        <p14:creationId xmlns:p14="http://schemas.microsoft.com/office/powerpoint/2010/main" val="419489165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Objective</a:t>
            </a:r>
            <a:r>
              <a:rPr lang="en-AU" baseline="0" dirty="0" smtClean="0"/>
              <a:t> 2</a:t>
            </a:r>
            <a:endParaRPr lang="en-AU" dirty="0"/>
          </a:p>
        </p:txBody>
      </p:sp>
      <p:sp>
        <p:nvSpPr>
          <p:cNvPr id="5" name="Text Placeholder 4"/>
          <p:cNvSpPr>
            <a:spLocks noGrp="1"/>
          </p:cNvSpPr>
          <p:nvPr>
            <p:ph type="body" idx="1"/>
          </p:nvPr>
        </p:nvSpPr>
        <p:spPr/>
        <p:txBody>
          <a:bodyPr/>
          <a:lstStyle/>
          <a:p>
            <a:r>
              <a:rPr lang="en-AU" dirty="0" smtClean="0"/>
              <a:t>Outcomes and journeys</a:t>
            </a:r>
            <a:endParaRPr lang="en-AU" dirty="0"/>
          </a:p>
        </p:txBody>
      </p:sp>
    </p:spTree>
    <p:extLst>
      <p:ext uri="{BB962C8B-B14F-4D97-AF65-F5344CB8AC3E}">
        <p14:creationId xmlns:p14="http://schemas.microsoft.com/office/powerpoint/2010/main" val="129355390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smtClean="0"/>
              <a:t>Defining engagement, transition and attainment</a:t>
            </a:r>
            <a:endParaRPr lang="en-AU" dirty="0"/>
          </a:p>
        </p:txBody>
      </p:sp>
      <p:sp>
        <p:nvSpPr>
          <p:cNvPr id="3" name="Title 2"/>
          <p:cNvSpPr>
            <a:spLocks noGrp="1"/>
          </p:cNvSpPr>
          <p:nvPr>
            <p:ph type="title"/>
          </p:nvPr>
        </p:nvSpPr>
        <p:spPr/>
        <p:txBody>
          <a:bodyPr/>
          <a:lstStyle/>
          <a:p>
            <a:r>
              <a:rPr lang="en-AU" dirty="0" smtClean="0"/>
              <a:t>Introduction: Outcomes and journeys</a:t>
            </a:r>
            <a:endParaRPr lang="en-AU" dirty="0"/>
          </a:p>
        </p:txBody>
      </p:sp>
      <p:sp>
        <p:nvSpPr>
          <p:cNvPr id="4" name="Content Placeholder 3"/>
          <p:cNvSpPr>
            <a:spLocks noGrp="1"/>
          </p:cNvSpPr>
          <p:nvPr>
            <p:ph idx="1"/>
          </p:nvPr>
        </p:nvSpPr>
        <p:spPr>
          <a:xfrm>
            <a:off x="376237" y="1542500"/>
            <a:ext cx="8371763" cy="2250146"/>
          </a:xfrm>
        </p:spPr>
        <p:txBody>
          <a:bodyPr/>
          <a:lstStyle/>
          <a:p>
            <a:pPr rtl="0" eaLnBrk="1" latinLnBrk="0" hangingPunct="1"/>
            <a:r>
              <a:rPr lang="en-AU" sz="900" dirty="0" smtClean="0"/>
              <a:t>The purpose of this chapter is to (1) </a:t>
            </a:r>
            <a:r>
              <a:rPr lang="en-AU" sz="900" b="1" dirty="0" smtClean="0"/>
              <a:t>define the key outcomes </a:t>
            </a:r>
            <a:r>
              <a:rPr lang="en-AU" sz="900" dirty="0" smtClean="0"/>
              <a:t>and journeys for pre-accredited learners; and then (2) </a:t>
            </a:r>
            <a:r>
              <a:rPr lang="en-AU" sz="900" b="1" dirty="0" smtClean="0"/>
              <a:t>quantify the achievement </a:t>
            </a:r>
            <a:r>
              <a:rPr lang="en-AU" sz="900" dirty="0" smtClean="0"/>
              <a:t>of these outcomes in aggregate and by cohort.</a:t>
            </a:r>
          </a:p>
          <a:p>
            <a:pPr rtl="0" eaLnBrk="1" latinLnBrk="0" hangingPunct="1"/>
            <a:r>
              <a:rPr lang="en-AU" sz="900" dirty="0" smtClean="0"/>
              <a:t>Three measurable and tractable outcomes are defined along the themes of engagement, transition and attainment – see schematic. Notably, there are other outcomes for pre-accredited learners – including employment, higher education and social connectivity – but are beyond the focus of this analysis. Future analysis and changes to data collections will benefit from exploring these other outcomes. </a:t>
            </a:r>
          </a:p>
          <a:p>
            <a:pPr rtl="0" eaLnBrk="1" latinLnBrk="0" hangingPunct="1"/>
            <a:r>
              <a:rPr lang="en-AU" sz="900" dirty="0" smtClean="0"/>
              <a:t>There are two additional ‘filters’ considered on top of these outcomes:</a:t>
            </a:r>
          </a:p>
          <a:p>
            <a:pPr marL="228600" indent="-228600">
              <a:buFont typeface="+mj-lt"/>
              <a:buAutoNum type="arabicPeriod"/>
            </a:pPr>
            <a:r>
              <a:rPr lang="en-AU" sz="900" dirty="0" smtClean="0"/>
              <a:t>Whether learners take a </a:t>
            </a:r>
            <a:r>
              <a:rPr lang="en-AU" sz="900" b="1" dirty="0" smtClean="0"/>
              <a:t>‘direct’ or ‘indirect’ journey</a:t>
            </a:r>
            <a:r>
              <a:rPr lang="en-AU" sz="900" dirty="0" smtClean="0"/>
              <a:t>^, where the former describes learners who immediately progress to an outcome from their initial training commencement, and the latter describes learners who undertake multiple programs or courses; and </a:t>
            </a:r>
          </a:p>
          <a:p>
            <a:pPr marL="228600" indent="-228600" rtl="0" eaLnBrk="1" latinLnBrk="0" hangingPunct="1">
              <a:buFont typeface="+mj-lt"/>
              <a:buAutoNum type="arabicPeriod"/>
            </a:pPr>
            <a:r>
              <a:rPr lang="en-AU" sz="900" dirty="0" smtClean="0"/>
              <a:t>Whether learners achieve outcomes sequentially (i.e., commence programs one after the other) or concurrently (i.e., commence multiple programs at the same date), where the latter are described as </a:t>
            </a:r>
            <a:r>
              <a:rPr lang="en-AU" sz="900" b="1" dirty="0" smtClean="0"/>
              <a:t>‘enabling’ outcomes</a:t>
            </a:r>
            <a:r>
              <a:rPr lang="en-AU" sz="900" dirty="0" smtClean="0"/>
              <a:t>.</a:t>
            </a:r>
          </a:p>
          <a:p>
            <a:pPr rtl="0" eaLnBrk="1" latinLnBrk="0" hangingPunct="1"/>
            <a:r>
              <a:rPr lang="en-AU" sz="900" dirty="0" smtClean="0"/>
              <a:t>The next page further details how these outcomes are defined.</a:t>
            </a:r>
          </a:p>
          <a:p>
            <a:pPr marL="0" lvl="0" indent="-176400" rtl="0" eaLnBrk="1" latinLnBrk="0" hangingPunct="1">
              <a:buNone/>
            </a:pPr>
            <a:endParaRPr lang="en-AU" sz="900" b="0" kern="1200" dirty="0" smtClean="0">
              <a:solidFill>
                <a:srgbClr val="FF0000"/>
              </a:solidFill>
              <a:effectLst/>
            </a:endParaRPr>
          </a:p>
        </p:txBody>
      </p:sp>
      <p:grpSp>
        <p:nvGrpSpPr>
          <p:cNvPr id="13" name="Group 12"/>
          <p:cNvGrpSpPr/>
          <p:nvPr/>
        </p:nvGrpSpPr>
        <p:grpSpPr>
          <a:xfrm>
            <a:off x="6321287" y="180221"/>
            <a:ext cx="2672506" cy="214539"/>
            <a:chOff x="1954696" y="1965706"/>
            <a:chExt cx="5155708" cy="548640"/>
          </a:xfrm>
        </p:grpSpPr>
        <p:sp>
          <p:nvSpPr>
            <p:cNvPr id="14" name="Pentagon 13"/>
            <p:cNvSpPr/>
            <p:nvPr/>
          </p:nvSpPr>
          <p:spPr>
            <a:xfrm>
              <a:off x="1954696" y="1965706"/>
              <a:ext cx="1828800" cy="548640"/>
            </a:xfrm>
            <a:prstGeom prst="homePlate">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1</a:t>
              </a:r>
              <a:r>
                <a:rPr lang="en-AU" sz="600" dirty="0" smtClean="0">
                  <a:solidFill>
                    <a:schemeClr val="bg1"/>
                  </a:solidFill>
                </a:rPr>
                <a:t>: Identification</a:t>
              </a:r>
              <a:endParaRPr lang="en-AU" sz="600" dirty="0"/>
            </a:p>
          </p:txBody>
        </p:sp>
        <p:sp>
          <p:nvSpPr>
            <p:cNvPr id="15" name="Chevron 14"/>
            <p:cNvSpPr/>
            <p:nvPr/>
          </p:nvSpPr>
          <p:spPr>
            <a:xfrm>
              <a:off x="3618150" y="1965706"/>
              <a:ext cx="1828800" cy="548640"/>
            </a:xfrm>
            <a:prstGeom prst="chevron">
              <a:avLst/>
            </a:prstGeom>
            <a:solidFill>
              <a:srgbClr val="01216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2</a:t>
              </a:r>
              <a:r>
                <a:rPr lang="en-AU" sz="600" dirty="0" smtClean="0">
                  <a:solidFill>
                    <a:schemeClr val="bg1"/>
                  </a:solidFill>
                </a:rPr>
                <a:t>: Outcomes and journeys</a:t>
              </a:r>
              <a:endParaRPr lang="en-AU" sz="600" dirty="0"/>
            </a:p>
          </p:txBody>
        </p:sp>
        <p:sp>
          <p:nvSpPr>
            <p:cNvPr id="16" name="Chevron 15"/>
            <p:cNvSpPr/>
            <p:nvPr/>
          </p:nvSpPr>
          <p:spPr>
            <a:xfrm>
              <a:off x="5281604"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3</a:t>
              </a:r>
              <a:r>
                <a:rPr lang="en-AU" sz="600" dirty="0" smtClean="0">
                  <a:solidFill>
                    <a:schemeClr val="bg1"/>
                  </a:solidFill>
                </a:rPr>
                <a:t>: Patterns</a:t>
              </a:r>
              <a:endParaRPr lang="en-AU" sz="600" dirty="0"/>
            </a:p>
          </p:txBody>
        </p:sp>
      </p:grpSp>
      <p:sp>
        <p:nvSpPr>
          <p:cNvPr id="10" name="TextBox 9"/>
          <p:cNvSpPr txBox="1"/>
          <p:nvPr/>
        </p:nvSpPr>
        <p:spPr>
          <a:xfrm>
            <a:off x="376237" y="3857587"/>
            <a:ext cx="3586162" cy="138499"/>
          </a:xfrm>
          <a:prstGeom prst="rect">
            <a:avLst/>
          </a:prstGeom>
          <a:noFill/>
        </p:spPr>
        <p:txBody>
          <a:bodyPr wrap="square" lIns="0" tIns="0" rIns="0" bIns="0" rtlCol="0">
            <a:spAutoFit/>
          </a:bodyPr>
          <a:lstStyle/>
          <a:p>
            <a:pPr>
              <a:spcBef>
                <a:spcPts val="600"/>
              </a:spcBef>
              <a:buSzPct val="100000"/>
            </a:pPr>
            <a:r>
              <a:rPr lang="en-AU" sz="900" b="1" i="1" dirty="0" smtClean="0">
                <a:solidFill>
                  <a:schemeClr val="bg1">
                    <a:lumMod val="65000"/>
                  </a:schemeClr>
                </a:solidFill>
              </a:rPr>
              <a:t>Pre-accredited training outcomes</a:t>
            </a:r>
          </a:p>
        </p:txBody>
      </p:sp>
      <p:sp>
        <p:nvSpPr>
          <p:cNvPr id="11" name="TextBox 10"/>
          <p:cNvSpPr txBox="1"/>
          <p:nvPr/>
        </p:nvSpPr>
        <p:spPr>
          <a:xfrm>
            <a:off x="376237" y="5656436"/>
            <a:ext cx="8568788" cy="446276"/>
          </a:xfrm>
          <a:prstGeom prst="rect">
            <a:avLst/>
          </a:prstGeom>
          <a:noFill/>
        </p:spPr>
        <p:txBody>
          <a:bodyPr wrap="square" lIns="0" tIns="0" rIns="0" bIns="0" rtlCol="0">
            <a:spAutoFit/>
          </a:bodyPr>
          <a:lstStyle/>
          <a:p>
            <a:pPr>
              <a:spcBef>
                <a:spcPts val="600"/>
              </a:spcBef>
              <a:buSzPct val="100000"/>
            </a:pPr>
            <a:r>
              <a:rPr lang="en-AU" sz="600" dirty="0" smtClean="0">
                <a:solidFill>
                  <a:srgbClr val="313131"/>
                </a:solidFill>
              </a:rPr>
              <a:t>^ Indirect journeys are not necessarily negative or less desirable to direct outcomes. Some learners may genuinely require or desire repeated participation before they are ready to </a:t>
            </a:r>
            <a:r>
              <a:rPr lang="en-AU" sz="600" dirty="0">
                <a:solidFill>
                  <a:srgbClr val="313131"/>
                </a:solidFill>
              </a:rPr>
              <a:t>achieve their desired outcomes. Furthermore, it may be difficult to distinguish between undesirable instances </a:t>
            </a:r>
            <a:r>
              <a:rPr lang="en-AU" sz="600" dirty="0" smtClean="0">
                <a:solidFill>
                  <a:srgbClr val="313131"/>
                </a:solidFill>
              </a:rPr>
              <a:t>where providers are unnecessarily re-enrolling students into multiple enrolments. This is distinctly different to other sectors where indirect pathways are more likely to be considered a negative characteristic.  </a:t>
            </a:r>
          </a:p>
          <a:p>
            <a:pPr>
              <a:spcBef>
                <a:spcPts val="600"/>
              </a:spcBef>
              <a:buSzPct val="100000"/>
            </a:pPr>
            <a:r>
              <a:rPr lang="en-AU" sz="600" dirty="0" smtClean="0">
                <a:solidFill>
                  <a:srgbClr val="313131"/>
                </a:solidFill>
              </a:rPr>
              <a:t>* Outcomes (for successful completion of accredited training) are based on provisional results for 2015-16. This arises from NCVER guideline which allows providers two years to finalise their data. </a:t>
            </a:r>
          </a:p>
        </p:txBody>
      </p:sp>
      <p:sp>
        <p:nvSpPr>
          <p:cNvPr id="18" name="Rectangle 17"/>
          <p:cNvSpPr/>
          <p:nvPr/>
        </p:nvSpPr>
        <p:spPr bwMode="gray">
          <a:xfrm>
            <a:off x="5071533" y="3889215"/>
            <a:ext cx="3748166" cy="1670210"/>
          </a:xfrm>
          <a:prstGeom prst="rect">
            <a:avLst/>
          </a:prstGeom>
          <a:noFill/>
          <a:ln w="19050" algn="ctr">
            <a:solidFill>
              <a:srgbClr val="012169"/>
            </a:solidFill>
            <a:miter lim="800000"/>
            <a:headEnd/>
            <a:tailEnd/>
          </a:ln>
        </p:spPr>
        <p:txBody>
          <a:bodyPr wrap="square" lIns="88900" tIns="88900" rIns="88900" bIns="88900" rtlCol="0" anchor="ctr"/>
          <a:lstStyle/>
          <a:p>
            <a:pPr>
              <a:lnSpc>
                <a:spcPct val="106000"/>
              </a:lnSpc>
              <a:buFont typeface="Wingdings 2" pitchFamily="18" charset="2"/>
              <a:buNone/>
            </a:pPr>
            <a:r>
              <a:rPr lang="en-AU" sz="900" b="1" dirty="0" smtClean="0">
                <a:solidFill>
                  <a:srgbClr val="012169"/>
                </a:solidFill>
              </a:rPr>
              <a:t>Key findings:</a:t>
            </a:r>
          </a:p>
          <a:p>
            <a:pPr marL="171450" indent="-171450">
              <a:lnSpc>
                <a:spcPct val="106000"/>
              </a:lnSpc>
              <a:buFont typeface="Arial" panose="020B0604020202020204" pitchFamily="34" charset="0"/>
              <a:buChar char="•"/>
            </a:pPr>
            <a:r>
              <a:rPr lang="en-AU" sz="900" dirty="0" smtClean="0">
                <a:solidFill>
                  <a:srgbClr val="012169"/>
                </a:solidFill>
              </a:rPr>
              <a:t>57% of all pre-accredited learners </a:t>
            </a:r>
            <a:r>
              <a:rPr lang="en-AU" sz="900" b="1" i="1" dirty="0" smtClean="0">
                <a:solidFill>
                  <a:srgbClr val="012169"/>
                </a:solidFill>
              </a:rPr>
              <a:t>engage</a:t>
            </a:r>
            <a:r>
              <a:rPr lang="en-AU" sz="900" i="1" dirty="0" smtClean="0">
                <a:solidFill>
                  <a:srgbClr val="012169"/>
                </a:solidFill>
              </a:rPr>
              <a:t> </a:t>
            </a:r>
            <a:r>
              <a:rPr lang="en-AU" sz="900" dirty="0" smtClean="0">
                <a:solidFill>
                  <a:srgbClr val="012169"/>
                </a:solidFill>
              </a:rPr>
              <a:t>in further education.</a:t>
            </a:r>
          </a:p>
          <a:p>
            <a:pPr marL="171450" indent="-171450">
              <a:lnSpc>
                <a:spcPct val="106000"/>
              </a:lnSpc>
              <a:buFont typeface="Arial" panose="020B0604020202020204" pitchFamily="34" charset="0"/>
              <a:buChar char="•"/>
            </a:pPr>
            <a:r>
              <a:rPr lang="en-AU" sz="900" dirty="0" smtClean="0">
                <a:solidFill>
                  <a:srgbClr val="012169"/>
                </a:solidFill>
              </a:rPr>
              <a:t>29% of all learners </a:t>
            </a:r>
            <a:r>
              <a:rPr lang="en-AU" sz="900" b="1" i="1" dirty="0" smtClean="0">
                <a:solidFill>
                  <a:srgbClr val="012169"/>
                </a:solidFill>
              </a:rPr>
              <a:t>transition</a:t>
            </a:r>
            <a:r>
              <a:rPr lang="en-AU" sz="900" dirty="0" smtClean="0">
                <a:solidFill>
                  <a:srgbClr val="012169"/>
                </a:solidFill>
              </a:rPr>
              <a:t> into or commence an accredited course.</a:t>
            </a:r>
          </a:p>
          <a:p>
            <a:pPr marL="171450" indent="-171450">
              <a:lnSpc>
                <a:spcPct val="106000"/>
              </a:lnSpc>
              <a:buFont typeface="Arial" panose="020B0604020202020204" pitchFamily="34" charset="0"/>
              <a:buChar char="•"/>
            </a:pPr>
            <a:r>
              <a:rPr lang="en-AU" sz="900" dirty="0" smtClean="0">
                <a:solidFill>
                  <a:srgbClr val="012169"/>
                </a:solidFill>
              </a:rPr>
              <a:t>23% of all learners successfully </a:t>
            </a:r>
            <a:r>
              <a:rPr lang="en-AU" sz="900" b="1" i="1" dirty="0" smtClean="0">
                <a:solidFill>
                  <a:srgbClr val="012169"/>
                </a:solidFill>
              </a:rPr>
              <a:t>attain</a:t>
            </a:r>
            <a:r>
              <a:rPr lang="en-AU" sz="900" i="1" dirty="0" smtClean="0">
                <a:solidFill>
                  <a:srgbClr val="012169"/>
                </a:solidFill>
              </a:rPr>
              <a:t> </a:t>
            </a:r>
            <a:r>
              <a:rPr lang="en-AU" sz="900" dirty="0" smtClean="0">
                <a:solidFill>
                  <a:srgbClr val="012169"/>
                </a:solidFill>
              </a:rPr>
              <a:t>an accredited qualification.*</a:t>
            </a:r>
          </a:p>
          <a:p>
            <a:pPr marL="171450" indent="-171450">
              <a:lnSpc>
                <a:spcPct val="106000"/>
              </a:lnSpc>
              <a:buFont typeface="Arial" panose="020B0604020202020204" pitchFamily="34" charset="0"/>
              <a:buChar char="•"/>
            </a:pPr>
            <a:r>
              <a:rPr lang="en-AU" sz="900" dirty="0" smtClean="0">
                <a:solidFill>
                  <a:srgbClr val="012169"/>
                </a:solidFill>
              </a:rPr>
              <a:t>The highest rates are achieved by young disengaged and young female learners. The lowest rates are achieved by learners with disabilities and school leavers. </a:t>
            </a:r>
          </a:p>
        </p:txBody>
      </p:sp>
      <p:pic>
        <p:nvPicPr>
          <p:cNvPr id="6" name="Picture 5"/>
          <p:cNvPicPr>
            <a:picLocks noChangeAspect="1"/>
          </p:cNvPicPr>
          <p:nvPr/>
        </p:nvPicPr>
        <p:blipFill>
          <a:blip r:embed="rId2"/>
          <a:stretch>
            <a:fillRect/>
          </a:stretch>
        </p:blipFill>
        <p:spPr>
          <a:xfrm>
            <a:off x="376237" y="3996087"/>
            <a:ext cx="4284395" cy="1358926"/>
          </a:xfrm>
          <a:prstGeom prst="rect">
            <a:avLst/>
          </a:prstGeom>
        </p:spPr>
      </p:pic>
    </p:spTree>
    <p:extLst>
      <p:ext uri="{BB962C8B-B14F-4D97-AF65-F5344CB8AC3E}">
        <p14:creationId xmlns:p14="http://schemas.microsoft.com/office/powerpoint/2010/main" val="26248729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a:t>Q</a:t>
            </a:r>
            <a:r>
              <a:rPr lang="en-AU" dirty="0" smtClean="0"/>
              <a:t>uantifying learner outcomes</a:t>
            </a:r>
            <a:endParaRPr lang="en-AU" dirty="0"/>
          </a:p>
        </p:txBody>
      </p:sp>
      <p:sp>
        <p:nvSpPr>
          <p:cNvPr id="3" name="Title 2"/>
          <p:cNvSpPr>
            <a:spLocks noGrp="1"/>
          </p:cNvSpPr>
          <p:nvPr>
            <p:ph type="title"/>
          </p:nvPr>
        </p:nvSpPr>
        <p:spPr/>
        <p:txBody>
          <a:bodyPr/>
          <a:lstStyle/>
          <a:p>
            <a:r>
              <a:rPr lang="en-AU" dirty="0" smtClean="0"/>
              <a:t>Introduction: Outcomes and journeys (2)</a:t>
            </a:r>
            <a:endParaRPr lang="en-AU" dirty="0"/>
          </a:p>
        </p:txBody>
      </p:sp>
      <p:sp>
        <p:nvSpPr>
          <p:cNvPr id="4" name="Content Placeholder 3"/>
          <p:cNvSpPr>
            <a:spLocks noGrp="1"/>
          </p:cNvSpPr>
          <p:nvPr>
            <p:ph idx="1"/>
          </p:nvPr>
        </p:nvSpPr>
        <p:spPr>
          <a:xfrm>
            <a:off x="376236" y="1280905"/>
            <a:ext cx="8371763" cy="2470861"/>
          </a:xfrm>
        </p:spPr>
        <p:txBody>
          <a:bodyPr/>
          <a:lstStyle/>
          <a:p>
            <a:pPr rtl="0" eaLnBrk="1" latinLnBrk="0" hangingPunct="1">
              <a:spcAft>
                <a:spcPts val="600"/>
              </a:spcAft>
            </a:pPr>
            <a:r>
              <a:rPr lang="en-AU" sz="900" dirty="0" smtClean="0"/>
              <a:t>The schematic below further describes the aggregate pathways for pre-accredited learners. This synthesis of pathways aims to tractably characterise learners into different and </a:t>
            </a:r>
            <a:r>
              <a:rPr lang="en-AU" sz="900" b="1" dirty="0" smtClean="0"/>
              <a:t>meaningful learner journeys</a:t>
            </a:r>
            <a:r>
              <a:rPr lang="en-AU" sz="900" dirty="0" smtClean="0"/>
              <a:t>: where learners have </a:t>
            </a:r>
            <a:r>
              <a:rPr lang="en-AU" sz="900" b="1" dirty="0" smtClean="0"/>
              <a:t>five potential outcome pathways</a:t>
            </a:r>
            <a:r>
              <a:rPr lang="en-AU" sz="900" dirty="0" smtClean="0"/>
              <a:t> and </a:t>
            </a:r>
            <a:r>
              <a:rPr lang="en-AU" sz="900" b="1" dirty="0" smtClean="0"/>
              <a:t>three exit points</a:t>
            </a:r>
            <a:r>
              <a:rPr lang="en-AU" sz="900" dirty="0" smtClean="0"/>
              <a:t>.  </a:t>
            </a:r>
          </a:p>
          <a:p>
            <a:pPr>
              <a:spcAft>
                <a:spcPts val="600"/>
              </a:spcAft>
            </a:pPr>
            <a:r>
              <a:rPr lang="en-AU" sz="900" dirty="0" smtClean="0"/>
              <a:t>Utilising data on pre-accredited learners who commenced between 2013 and 2015</a:t>
            </a:r>
            <a:r>
              <a:rPr lang="en-AU" sz="900" dirty="0"/>
              <a:t>, </a:t>
            </a:r>
            <a:r>
              <a:rPr lang="en-AU" sz="900" dirty="0" smtClean="0"/>
              <a:t>learners </a:t>
            </a:r>
            <a:r>
              <a:rPr lang="en-AU" sz="900" dirty="0"/>
              <a:t>are first identified from their initial commencement of a pre-accredited </a:t>
            </a:r>
            <a:r>
              <a:rPr lang="en-AU" sz="900" dirty="0" smtClean="0"/>
              <a:t>program. From this data it was found (from left to right):</a:t>
            </a:r>
          </a:p>
          <a:p>
            <a:pPr marL="171450" indent="-171450" rtl="0" eaLnBrk="1" latinLnBrk="0" hangingPunct="1">
              <a:spcAft>
                <a:spcPts val="600"/>
              </a:spcAft>
              <a:buFont typeface="Arial" panose="020B0604020202020204" pitchFamily="34" charset="0"/>
              <a:buChar char="•"/>
            </a:pPr>
            <a:r>
              <a:rPr lang="en-AU" sz="900" b="1" dirty="0" smtClean="0"/>
              <a:t>43% of all learners did not further engage </a:t>
            </a:r>
            <a:r>
              <a:rPr lang="en-AU" sz="900" dirty="0" smtClean="0"/>
              <a:t>in any training activity, be it pre-accredited or accredited.</a:t>
            </a:r>
          </a:p>
          <a:p>
            <a:pPr marL="171450" indent="-171450" rtl="0" eaLnBrk="1" latinLnBrk="0" hangingPunct="1">
              <a:spcAft>
                <a:spcPts val="600"/>
              </a:spcAft>
              <a:buFont typeface="Arial" panose="020B0604020202020204" pitchFamily="34" charset="0"/>
              <a:buChar char="•"/>
            </a:pPr>
            <a:r>
              <a:rPr lang="en-AU" sz="900" dirty="0" smtClean="0"/>
              <a:t>In total, </a:t>
            </a:r>
            <a:r>
              <a:rPr lang="en-AU" sz="900" b="1" dirty="0" smtClean="0"/>
              <a:t>57% of learners engaged in further training</a:t>
            </a:r>
            <a:r>
              <a:rPr lang="en-AU" sz="900" dirty="0" smtClean="0"/>
              <a:t>. 28% of learners will do multiple pre-accredited programs, but do not transition into accredited training. </a:t>
            </a:r>
            <a:r>
              <a:rPr lang="en-AU" sz="900" b="1" dirty="0" smtClean="0"/>
              <a:t>29% transitioned to an accredited program</a:t>
            </a:r>
            <a:r>
              <a:rPr lang="en-AU" sz="900" dirty="0" smtClean="0"/>
              <a:t>.</a:t>
            </a:r>
          </a:p>
          <a:p>
            <a:pPr marL="171450" indent="-171450" rtl="0" eaLnBrk="1" latinLnBrk="0" hangingPunct="1">
              <a:spcAft>
                <a:spcPts val="600"/>
              </a:spcAft>
              <a:buFont typeface="Arial" panose="020B0604020202020204" pitchFamily="34" charset="0"/>
              <a:buChar char="•"/>
            </a:pPr>
            <a:r>
              <a:rPr lang="en-AU" sz="900" dirty="0" smtClean="0"/>
              <a:t>Of the 29% of all learners who began an accredited course, 19% did so directly after their first pre-accredited program while 10% undertook multiple pre-accredited programs. </a:t>
            </a:r>
          </a:p>
          <a:p>
            <a:pPr marL="171450" indent="-171450" rtl="0" eaLnBrk="1" latinLnBrk="0" hangingPunct="1">
              <a:spcAft>
                <a:spcPts val="600"/>
              </a:spcAft>
              <a:buFont typeface="Arial" panose="020B0604020202020204" pitchFamily="34" charset="0"/>
              <a:buChar char="•"/>
            </a:pPr>
            <a:r>
              <a:rPr lang="en-AU" sz="900" dirty="0" smtClean="0"/>
              <a:t>In total, </a:t>
            </a:r>
            <a:r>
              <a:rPr lang="en-AU" sz="900" b="1" dirty="0" smtClean="0"/>
              <a:t>23% of learners successfully completed an accredited course </a:t>
            </a:r>
            <a:r>
              <a:rPr lang="en-AU" sz="900" dirty="0" smtClean="0"/>
              <a:t>after undertaking a pre-accredited program. 18% completed their first accredited enrolment, whereas 5% commenced multiple accredited courses before successfully attaining their qualification.</a:t>
            </a:r>
          </a:p>
          <a:p>
            <a:pPr marL="171450" indent="-171450" rtl="0" eaLnBrk="1" latinLnBrk="0" hangingPunct="1">
              <a:spcAft>
                <a:spcPts val="600"/>
              </a:spcAft>
              <a:buFont typeface="Arial" panose="020B0604020202020204" pitchFamily="34" charset="0"/>
              <a:buChar char="•"/>
            </a:pPr>
            <a:endParaRPr lang="en-AU" sz="900" dirty="0" smtClean="0"/>
          </a:p>
          <a:p>
            <a:pPr rtl="0" eaLnBrk="1" latinLnBrk="0" hangingPunct="1">
              <a:spcAft>
                <a:spcPts val="600"/>
              </a:spcAft>
            </a:pPr>
            <a:endParaRPr lang="en-AU" sz="900" dirty="0" smtClean="0"/>
          </a:p>
          <a:p>
            <a:pPr marL="0" lvl="0" indent="-176400" rtl="0" eaLnBrk="1" latinLnBrk="0" hangingPunct="1">
              <a:spcAft>
                <a:spcPts val="600"/>
              </a:spcAft>
              <a:buNone/>
            </a:pPr>
            <a:endParaRPr lang="en-AU" sz="900" b="0" kern="1200" dirty="0" smtClean="0">
              <a:solidFill>
                <a:srgbClr val="FF0000"/>
              </a:solidFill>
              <a:effectLst/>
            </a:endParaRPr>
          </a:p>
        </p:txBody>
      </p:sp>
      <p:grpSp>
        <p:nvGrpSpPr>
          <p:cNvPr id="13" name="Group 12"/>
          <p:cNvGrpSpPr/>
          <p:nvPr/>
        </p:nvGrpSpPr>
        <p:grpSpPr>
          <a:xfrm>
            <a:off x="6321287" y="180221"/>
            <a:ext cx="2672506" cy="214539"/>
            <a:chOff x="1954696" y="1965706"/>
            <a:chExt cx="5155708" cy="548640"/>
          </a:xfrm>
        </p:grpSpPr>
        <p:sp>
          <p:nvSpPr>
            <p:cNvPr id="14" name="Pentagon 13"/>
            <p:cNvSpPr/>
            <p:nvPr/>
          </p:nvSpPr>
          <p:spPr>
            <a:xfrm>
              <a:off x="1954696" y="1965706"/>
              <a:ext cx="1828800" cy="548640"/>
            </a:xfrm>
            <a:prstGeom prst="homePlate">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1</a:t>
              </a:r>
              <a:r>
                <a:rPr lang="en-AU" sz="600" dirty="0" smtClean="0">
                  <a:solidFill>
                    <a:schemeClr val="bg1"/>
                  </a:solidFill>
                </a:rPr>
                <a:t>: Identification</a:t>
              </a:r>
              <a:endParaRPr lang="en-AU" sz="600" dirty="0"/>
            </a:p>
          </p:txBody>
        </p:sp>
        <p:sp>
          <p:nvSpPr>
            <p:cNvPr id="15" name="Chevron 14"/>
            <p:cNvSpPr/>
            <p:nvPr/>
          </p:nvSpPr>
          <p:spPr>
            <a:xfrm>
              <a:off x="3618150" y="1965706"/>
              <a:ext cx="1828800" cy="548640"/>
            </a:xfrm>
            <a:prstGeom prst="chevron">
              <a:avLst/>
            </a:prstGeom>
            <a:solidFill>
              <a:srgbClr val="01216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2</a:t>
              </a:r>
              <a:r>
                <a:rPr lang="en-AU" sz="600" dirty="0" smtClean="0">
                  <a:solidFill>
                    <a:schemeClr val="bg1"/>
                  </a:solidFill>
                </a:rPr>
                <a:t>: Outcomes and journeys</a:t>
              </a:r>
              <a:endParaRPr lang="en-AU" sz="600" dirty="0"/>
            </a:p>
          </p:txBody>
        </p:sp>
        <p:sp>
          <p:nvSpPr>
            <p:cNvPr id="16" name="Chevron 15"/>
            <p:cNvSpPr/>
            <p:nvPr/>
          </p:nvSpPr>
          <p:spPr>
            <a:xfrm>
              <a:off x="5281604"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3</a:t>
              </a:r>
              <a:r>
                <a:rPr lang="en-AU" sz="600" dirty="0" smtClean="0">
                  <a:solidFill>
                    <a:schemeClr val="bg1"/>
                  </a:solidFill>
                </a:rPr>
                <a:t>: Patterns</a:t>
              </a:r>
              <a:endParaRPr lang="en-AU" sz="600" dirty="0"/>
            </a:p>
          </p:txBody>
        </p:sp>
      </p:grpSp>
      <p:sp>
        <p:nvSpPr>
          <p:cNvPr id="21" name="TextBox 20"/>
          <p:cNvSpPr txBox="1"/>
          <p:nvPr/>
        </p:nvSpPr>
        <p:spPr>
          <a:xfrm>
            <a:off x="1385275" y="3488299"/>
            <a:ext cx="6746252" cy="138499"/>
          </a:xfrm>
          <a:prstGeom prst="rect">
            <a:avLst/>
          </a:prstGeom>
          <a:noFill/>
        </p:spPr>
        <p:txBody>
          <a:bodyPr wrap="square" lIns="0" tIns="0" rIns="0" bIns="0" rtlCol="0">
            <a:spAutoFit/>
          </a:bodyPr>
          <a:lstStyle/>
          <a:p>
            <a:pPr>
              <a:spcBef>
                <a:spcPts val="600"/>
              </a:spcBef>
              <a:buSzPct val="100000"/>
            </a:pPr>
            <a:r>
              <a:rPr lang="en-AU" sz="900" b="1" i="1" dirty="0" smtClean="0">
                <a:solidFill>
                  <a:schemeClr val="bg1">
                    <a:lumMod val="65000"/>
                  </a:schemeClr>
                </a:solidFill>
              </a:rPr>
              <a:t>Learner journeys and outcomes (% of all learners, who commenced </a:t>
            </a:r>
            <a:r>
              <a:rPr lang="en-AU" sz="900" b="1" i="1" dirty="0">
                <a:solidFill>
                  <a:schemeClr val="bg1">
                    <a:lumMod val="65000"/>
                  </a:schemeClr>
                </a:solidFill>
              </a:rPr>
              <a:t>pre-</a:t>
            </a:r>
            <a:r>
              <a:rPr lang="en-AU" sz="900" b="1" i="1" dirty="0" err="1">
                <a:solidFill>
                  <a:schemeClr val="bg1">
                    <a:lumMod val="65000"/>
                  </a:schemeClr>
                </a:solidFill>
              </a:rPr>
              <a:t>accred</a:t>
            </a:r>
            <a:r>
              <a:rPr lang="en-AU" sz="900" b="1" i="1" dirty="0">
                <a:solidFill>
                  <a:schemeClr val="bg1">
                    <a:lumMod val="65000"/>
                  </a:schemeClr>
                </a:solidFill>
              </a:rPr>
              <a:t> in 2013-15</a:t>
            </a:r>
            <a:r>
              <a:rPr lang="en-AU" sz="900" b="1" i="1" dirty="0" smtClean="0">
                <a:solidFill>
                  <a:schemeClr val="bg1">
                    <a:lumMod val="65000"/>
                  </a:schemeClr>
                </a:solidFill>
              </a:rPr>
              <a:t>) </a:t>
            </a:r>
          </a:p>
        </p:txBody>
      </p:sp>
      <p:pic>
        <p:nvPicPr>
          <p:cNvPr id="7" name="Picture 6"/>
          <p:cNvPicPr>
            <a:picLocks noChangeAspect="1"/>
          </p:cNvPicPr>
          <p:nvPr/>
        </p:nvPicPr>
        <p:blipFill>
          <a:blip r:embed="rId2"/>
          <a:stretch>
            <a:fillRect/>
          </a:stretch>
        </p:blipFill>
        <p:spPr>
          <a:xfrm>
            <a:off x="1385275" y="3751766"/>
            <a:ext cx="6295225" cy="2575307"/>
          </a:xfrm>
          <a:prstGeom prst="rect">
            <a:avLst/>
          </a:prstGeom>
        </p:spPr>
      </p:pic>
    </p:spTree>
    <p:extLst>
      <p:ext uri="{BB962C8B-B14F-4D97-AF65-F5344CB8AC3E}">
        <p14:creationId xmlns:p14="http://schemas.microsoft.com/office/powerpoint/2010/main" val="306868909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76238" y="658254"/>
            <a:ext cx="8371762" cy="757255"/>
          </a:xfrm>
        </p:spPr>
        <p:txBody>
          <a:bodyPr/>
          <a:lstStyle/>
          <a:p>
            <a:r>
              <a:rPr lang="en-AU" dirty="0"/>
              <a:t>P</a:t>
            </a:r>
            <a:r>
              <a:rPr lang="en-AU" dirty="0" smtClean="0"/>
              <a:t>re-accredited learners who transition to accredited training experience relatively high rates of attainment</a:t>
            </a:r>
            <a:endParaRPr lang="en-AU" dirty="0"/>
          </a:p>
        </p:txBody>
      </p:sp>
      <p:sp>
        <p:nvSpPr>
          <p:cNvPr id="3" name="Title 2"/>
          <p:cNvSpPr>
            <a:spLocks noGrp="1"/>
          </p:cNvSpPr>
          <p:nvPr>
            <p:ph type="title"/>
          </p:nvPr>
        </p:nvSpPr>
        <p:spPr>
          <a:xfrm>
            <a:off x="376238" y="324153"/>
            <a:ext cx="8371762" cy="334101"/>
          </a:xfrm>
        </p:spPr>
        <p:txBody>
          <a:bodyPr/>
          <a:lstStyle/>
          <a:p>
            <a:r>
              <a:rPr lang="en-AU" dirty="0" smtClean="0"/>
              <a:t>Aggregate outcomes across the sector</a:t>
            </a:r>
            <a:endParaRPr lang="en-AU" dirty="0"/>
          </a:p>
        </p:txBody>
      </p:sp>
      <p:sp>
        <p:nvSpPr>
          <p:cNvPr id="4" name="Content Placeholder 3"/>
          <p:cNvSpPr>
            <a:spLocks noGrp="1"/>
          </p:cNvSpPr>
          <p:nvPr>
            <p:ph idx="1"/>
          </p:nvPr>
        </p:nvSpPr>
        <p:spPr>
          <a:xfrm>
            <a:off x="376238" y="1523801"/>
            <a:ext cx="8500344" cy="2173073"/>
          </a:xfrm>
        </p:spPr>
        <p:txBody>
          <a:bodyPr/>
          <a:lstStyle/>
          <a:p>
            <a:pPr marL="0" lvl="2" indent="0">
              <a:buNone/>
            </a:pPr>
            <a:r>
              <a:rPr lang="en-AU" sz="900" dirty="0" smtClean="0"/>
              <a:t>The analysis in this chapter and the next explores aggregate outcomes as percentages of total commencing pre-accredited learners. Only learners with a history of pre-accredited training are considered, and only those who commence their first pre-accredited program between 2013-15.^ Outcomes from subsequent training commencing in 2016 are, however, considered in defining pathways for these learners. Throughout this report, accredited training refers to only the accredited activity that is commenced by learners with a history of pre-accredited training. </a:t>
            </a:r>
          </a:p>
          <a:p>
            <a:pPr marL="0" lvl="2" indent="0">
              <a:buNone/>
            </a:pPr>
            <a:r>
              <a:rPr lang="en-AU" sz="900" dirty="0" smtClean="0"/>
              <a:t>Notably, each outcome can be considered as a progression, from engagement to transition to attainment, such that, attainment outcomes are a subset of transition outcomes, which are then a subset of engagement outcomes. Learners with ‘no VET outcomes’ do not achieve a further engagement with education outcome, which is equivalent to not achieving any outcome.  </a:t>
            </a:r>
          </a:p>
          <a:p>
            <a:pPr marL="0" lvl="2" indent="0">
              <a:buNone/>
            </a:pPr>
            <a:r>
              <a:rPr lang="en-AU" sz="900" dirty="0" smtClean="0"/>
              <a:t>Across the sector, </a:t>
            </a:r>
            <a:r>
              <a:rPr lang="en-AU" sz="900" b="1" dirty="0" smtClean="0"/>
              <a:t>57% of all learners further </a:t>
            </a:r>
            <a:r>
              <a:rPr lang="en-AU" sz="900" b="1" i="1" dirty="0" smtClean="0"/>
              <a:t>engage </a:t>
            </a:r>
            <a:r>
              <a:rPr lang="en-AU" sz="900" b="1" dirty="0" smtClean="0"/>
              <a:t>in education and training, 29% </a:t>
            </a:r>
            <a:r>
              <a:rPr lang="en-AU" sz="900" b="1" i="1" dirty="0" smtClean="0"/>
              <a:t>transition </a:t>
            </a:r>
            <a:r>
              <a:rPr lang="en-AU" sz="900" b="1" dirty="0" smtClean="0"/>
              <a:t>into an accredited course, and 23% </a:t>
            </a:r>
            <a:r>
              <a:rPr lang="en-AU" sz="900" b="1" i="1" dirty="0" smtClean="0"/>
              <a:t>attain </a:t>
            </a:r>
            <a:r>
              <a:rPr lang="en-AU" sz="900" b="1" dirty="0" smtClean="0"/>
              <a:t>an accredited qualification</a:t>
            </a:r>
            <a:r>
              <a:rPr lang="en-AU" sz="900" dirty="0" smtClean="0"/>
              <a:t>. </a:t>
            </a:r>
          </a:p>
          <a:p>
            <a:pPr marL="0" lvl="2" indent="0">
              <a:buNone/>
            </a:pPr>
            <a:r>
              <a:rPr lang="en-AU" sz="900" dirty="0" smtClean="0"/>
              <a:t>Notwithstanding that not all learners intend to achieve these outcomes and that other outcomes (such as employment and higher education) exist, these results imply both a level of success, as well as a material number of learners who do not achieve these outcomes.</a:t>
            </a:r>
          </a:p>
        </p:txBody>
      </p:sp>
      <p:grpSp>
        <p:nvGrpSpPr>
          <p:cNvPr id="18" name="Group 17"/>
          <p:cNvGrpSpPr/>
          <p:nvPr/>
        </p:nvGrpSpPr>
        <p:grpSpPr>
          <a:xfrm>
            <a:off x="6321287" y="180221"/>
            <a:ext cx="2672506" cy="214539"/>
            <a:chOff x="1954696" y="1965706"/>
            <a:chExt cx="5155708" cy="548640"/>
          </a:xfrm>
        </p:grpSpPr>
        <p:sp>
          <p:nvSpPr>
            <p:cNvPr id="19" name="Pentagon 18"/>
            <p:cNvSpPr/>
            <p:nvPr/>
          </p:nvSpPr>
          <p:spPr>
            <a:xfrm>
              <a:off x="1954696" y="1965706"/>
              <a:ext cx="1828800" cy="548640"/>
            </a:xfrm>
            <a:prstGeom prst="homePlate">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1</a:t>
              </a:r>
              <a:r>
                <a:rPr lang="en-AU" sz="600" dirty="0" smtClean="0">
                  <a:solidFill>
                    <a:schemeClr val="bg1"/>
                  </a:solidFill>
                </a:rPr>
                <a:t>: Identification</a:t>
              </a:r>
              <a:endParaRPr lang="en-AU" sz="600" dirty="0"/>
            </a:p>
          </p:txBody>
        </p:sp>
        <p:sp>
          <p:nvSpPr>
            <p:cNvPr id="21" name="Chevron 20"/>
            <p:cNvSpPr/>
            <p:nvPr/>
          </p:nvSpPr>
          <p:spPr>
            <a:xfrm>
              <a:off x="3618150" y="1965706"/>
              <a:ext cx="1828800" cy="548640"/>
            </a:xfrm>
            <a:prstGeom prst="chevron">
              <a:avLst/>
            </a:prstGeom>
            <a:solidFill>
              <a:srgbClr val="01216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2</a:t>
              </a:r>
              <a:r>
                <a:rPr lang="en-AU" sz="600" dirty="0" smtClean="0">
                  <a:solidFill>
                    <a:schemeClr val="bg1"/>
                  </a:solidFill>
                </a:rPr>
                <a:t>: Outcomes and journeys</a:t>
              </a:r>
              <a:endParaRPr lang="en-AU" sz="600" dirty="0"/>
            </a:p>
          </p:txBody>
        </p:sp>
        <p:sp>
          <p:nvSpPr>
            <p:cNvPr id="22" name="Chevron 21"/>
            <p:cNvSpPr/>
            <p:nvPr/>
          </p:nvSpPr>
          <p:spPr>
            <a:xfrm>
              <a:off x="5281604"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3</a:t>
              </a:r>
              <a:r>
                <a:rPr lang="en-AU" sz="600" dirty="0" smtClean="0">
                  <a:solidFill>
                    <a:schemeClr val="bg1"/>
                  </a:solidFill>
                </a:rPr>
                <a:t>: Patterns</a:t>
              </a:r>
              <a:endParaRPr lang="en-AU" sz="600" dirty="0"/>
            </a:p>
          </p:txBody>
        </p:sp>
      </p:grpSp>
      <p:sp>
        <p:nvSpPr>
          <p:cNvPr id="16" name="TextBox 15"/>
          <p:cNvSpPr txBox="1"/>
          <p:nvPr/>
        </p:nvSpPr>
        <p:spPr>
          <a:xfrm>
            <a:off x="376236" y="3471150"/>
            <a:ext cx="2930844" cy="276999"/>
          </a:xfrm>
          <a:prstGeom prst="rect">
            <a:avLst/>
          </a:prstGeom>
          <a:noFill/>
        </p:spPr>
        <p:txBody>
          <a:bodyPr wrap="square" lIns="0" tIns="0" rIns="0" bIns="0" rtlCol="0">
            <a:spAutoFit/>
          </a:bodyPr>
          <a:lstStyle/>
          <a:p>
            <a:pPr>
              <a:spcBef>
                <a:spcPts val="600"/>
              </a:spcBef>
              <a:buSzPct val="100000"/>
            </a:pPr>
            <a:r>
              <a:rPr lang="en-AU" sz="900" b="1" i="1" dirty="0" smtClean="0">
                <a:solidFill>
                  <a:schemeClr val="bg1">
                    <a:lumMod val="65000"/>
                  </a:schemeClr>
                </a:solidFill>
              </a:rPr>
              <a:t>1: Total learners achieving each outcome </a:t>
            </a:r>
            <a:r>
              <a:rPr lang="en-AU" sz="900" b="1" i="1" dirty="0">
                <a:solidFill>
                  <a:schemeClr val="bg1">
                    <a:lumMod val="65000"/>
                  </a:schemeClr>
                </a:solidFill>
              </a:rPr>
              <a:t>(commenced pre-</a:t>
            </a:r>
            <a:r>
              <a:rPr lang="en-AU" sz="900" b="1" i="1" dirty="0" err="1">
                <a:solidFill>
                  <a:schemeClr val="bg1">
                    <a:lumMod val="65000"/>
                  </a:schemeClr>
                </a:solidFill>
              </a:rPr>
              <a:t>accred</a:t>
            </a:r>
            <a:r>
              <a:rPr lang="en-AU" sz="900" b="1" i="1" dirty="0">
                <a:solidFill>
                  <a:schemeClr val="bg1">
                    <a:lumMod val="65000"/>
                  </a:schemeClr>
                </a:solidFill>
              </a:rPr>
              <a:t> in 2013-15</a:t>
            </a:r>
            <a:r>
              <a:rPr lang="en-AU" sz="900" b="1" i="1" dirty="0" smtClean="0">
                <a:solidFill>
                  <a:schemeClr val="bg1">
                    <a:lumMod val="65000"/>
                  </a:schemeClr>
                </a:solidFill>
              </a:rPr>
              <a:t>)</a:t>
            </a:r>
          </a:p>
        </p:txBody>
      </p:sp>
      <p:sp>
        <p:nvSpPr>
          <p:cNvPr id="23" name="TextBox 22"/>
          <p:cNvSpPr txBox="1"/>
          <p:nvPr/>
        </p:nvSpPr>
        <p:spPr>
          <a:xfrm>
            <a:off x="376236" y="6167171"/>
            <a:ext cx="8500344" cy="184666"/>
          </a:xfrm>
          <a:prstGeom prst="rect">
            <a:avLst/>
          </a:prstGeom>
          <a:noFill/>
        </p:spPr>
        <p:txBody>
          <a:bodyPr wrap="square" lIns="0" tIns="0" rIns="0" bIns="0" rtlCol="0">
            <a:spAutoFit/>
          </a:bodyPr>
          <a:lstStyle/>
          <a:p>
            <a:pPr>
              <a:spcBef>
                <a:spcPts val="600"/>
              </a:spcBef>
              <a:buSzPct val="100000"/>
            </a:pPr>
            <a:r>
              <a:rPr lang="en-AU" sz="600" dirty="0" smtClean="0">
                <a:solidFill>
                  <a:srgbClr val="313131"/>
                </a:solidFill>
              </a:rPr>
              <a:t>^ Due to data constraints prior to 2013, the initial pre-accredited activity for some learners may not be accurately identified. However, given the short duration of pre-accredited learning, it is unlikely that this presents a significant issue.</a:t>
            </a:r>
          </a:p>
        </p:txBody>
      </p:sp>
      <p:sp>
        <p:nvSpPr>
          <p:cNvPr id="24" name="TextBox 23"/>
          <p:cNvSpPr txBox="1"/>
          <p:nvPr/>
        </p:nvSpPr>
        <p:spPr>
          <a:xfrm>
            <a:off x="376236" y="6019746"/>
            <a:ext cx="4609649" cy="92333"/>
          </a:xfrm>
          <a:prstGeom prst="rect">
            <a:avLst/>
          </a:prstGeom>
          <a:noFill/>
        </p:spPr>
        <p:txBody>
          <a:bodyPr wrap="square" lIns="0" tIns="0" rIns="0" bIns="0" rtlCol="0">
            <a:spAutoFit/>
          </a:bodyPr>
          <a:lstStyle/>
          <a:p>
            <a:pPr>
              <a:spcBef>
                <a:spcPts val="600"/>
              </a:spcBef>
              <a:buSzPct val="100000"/>
            </a:pPr>
            <a:r>
              <a:rPr lang="en-AU" sz="600" dirty="0" smtClean="0">
                <a:solidFill>
                  <a:srgbClr val="313131"/>
                </a:solidFill>
              </a:rPr>
              <a:t>Note: Figures represent the proportion of learners achieving each cohort. Notably, there is overlap in each outcome.</a:t>
            </a:r>
          </a:p>
        </p:txBody>
      </p:sp>
      <p:sp>
        <p:nvSpPr>
          <p:cNvPr id="29" name="TextBox 28"/>
          <p:cNvSpPr txBox="1"/>
          <p:nvPr/>
        </p:nvSpPr>
        <p:spPr>
          <a:xfrm>
            <a:off x="3893260" y="3471150"/>
            <a:ext cx="4703087" cy="276999"/>
          </a:xfrm>
          <a:prstGeom prst="rect">
            <a:avLst/>
          </a:prstGeom>
          <a:noFill/>
        </p:spPr>
        <p:txBody>
          <a:bodyPr wrap="square" lIns="0" tIns="0" rIns="0" bIns="0" rtlCol="0">
            <a:spAutoFit/>
          </a:bodyPr>
          <a:lstStyle/>
          <a:p>
            <a:pPr>
              <a:spcBef>
                <a:spcPts val="600"/>
              </a:spcBef>
              <a:buSzPct val="100000"/>
            </a:pPr>
            <a:r>
              <a:rPr lang="en-AU" sz="900" b="1" i="1" dirty="0" smtClean="0">
                <a:solidFill>
                  <a:schemeClr val="bg1">
                    <a:lumMod val="65000"/>
                  </a:schemeClr>
                </a:solidFill>
              </a:rPr>
              <a:t>2: Proportion of learners achieving each outcome, including indirect outcomes and an upper range </a:t>
            </a:r>
            <a:r>
              <a:rPr lang="en-AU" sz="900" b="1" i="1" dirty="0">
                <a:solidFill>
                  <a:schemeClr val="bg1">
                    <a:lumMod val="65000"/>
                  </a:schemeClr>
                </a:solidFill>
              </a:rPr>
              <a:t>(commenced pre-</a:t>
            </a:r>
            <a:r>
              <a:rPr lang="en-AU" sz="900" b="1" i="1" dirty="0" err="1">
                <a:solidFill>
                  <a:schemeClr val="bg1">
                    <a:lumMod val="65000"/>
                  </a:schemeClr>
                </a:solidFill>
              </a:rPr>
              <a:t>accred</a:t>
            </a:r>
            <a:r>
              <a:rPr lang="en-AU" sz="900" b="1" i="1" dirty="0">
                <a:solidFill>
                  <a:schemeClr val="bg1">
                    <a:lumMod val="65000"/>
                  </a:schemeClr>
                </a:solidFill>
              </a:rPr>
              <a:t> in 2013-15</a:t>
            </a:r>
            <a:r>
              <a:rPr lang="en-AU" sz="900" b="1" i="1" dirty="0" smtClean="0">
                <a:solidFill>
                  <a:schemeClr val="bg1">
                    <a:lumMod val="65000"/>
                  </a:schemeClr>
                </a:solidFill>
              </a:rPr>
              <a:t>)</a:t>
            </a:r>
          </a:p>
        </p:txBody>
      </p:sp>
      <p:sp>
        <p:nvSpPr>
          <p:cNvPr id="30" name="TextBox 29"/>
          <p:cNvSpPr txBox="1"/>
          <p:nvPr/>
        </p:nvSpPr>
        <p:spPr>
          <a:xfrm>
            <a:off x="5228911" y="4018667"/>
            <a:ext cx="1023162" cy="369332"/>
          </a:xfrm>
          <a:prstGeom prst="rect">
            <a:avLst/>
          </a:prstGeom>
          <a:noFill/>
        </p:spPr>
        <p:txBody>
          <a:bodyPr wrap="square" lIns="0" tIns="0" rIns="0" bIns="0" rtlCol="0">
            <a:spAutoFit/>
          </a:bodyPr>
          <a:lstStyle/>
          <a:p>
            <a:pPr>
              <a:spcBef>
                <a:spcPts val="600"/>
              </a:spcBef>
              <a:buSzPct val="100000"/>
            </a:pPr>
            <a:r>
              <a:rPr lang="en-AU" sz="800" dirty="0" smtClean="0">
                <a:solidFill>
                  <a:srgbClr val="313131"/>
                </a:solidFill>
              </a:rPr>
              <a:t>Dot shading  represents indirect journeys</a:t>
            </a:r>
          </a:p>
        </p:txBody>
      </p:sp>
      <p:sp>
        <p:nvSpPr>
          <p:cNvPr id="31" name="TextBox 30"/>
          <p:cNvSpPr txBox="1"/>
          <p:nvPr/>
        </p:nvSpPr>
        <p:spPr>
          <a:xfrm>
            <a:off x="6897694" y="4018667"/>
            <a:ext cx="1259233" cy="369332"/>
          </a:xfrm>
          <a:prstGeom prst="rect">
            <a:avLst/>
          </a:prstGeom>
          <a:noFill/>
        </p:spPr>
        <p:txBody>
          <a:bodyPr wrap="square" lIns="0" tIns="0" rIns="0" bIns="0" rtlCol="0">
            <a:spAutoFit/>
          </a:bodyPr>
          <a:lstStyle/>
          <a:p>
            <a:pPr>
              <a:spcBef>
                <a:spcPts val="600"/>
              </a:spcBef>
              <a:buSzPct val="100000"/>
            </a:pPr>
            <a:r>
              <a:rPr lang="en-AU" sz="800" dirty="0" smtClean="0">
                <a:solidFill>
                  <a:srgbClr val="313131"/>
                </a:solidFill>
              </a:rPr>
              <a:t>Line shading represents ‘enabled’ or concurrent outcomes</a:t>
            </a:r>
          </a:p>
        </p:txBody>
      </p:sp>
      <p:cxnSp>
        <p:nvCxnSpPr>
          <p:cNvPr id="6" name="Straight Arrow Connector 5"/>
          <p:cNvCxnSpPr/>
          <p:nvPr/>
        </p:nvCxnSpPr>
        <p:spPr>
          <a:xfrm>
            <a:off x="5643563" y="4763024"/>
            <a:ext cx="1404937" cy="0"/>
          </a:xfrm>
          <a:prstGeom prst="straightConnector1">
            <a:avLst/>
          </a:prstGeom>
          <a:ln>
            <a:solidFill>
              <a:srgbClr val="012169"/>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252603" y="4967811"/>
            <a:ext cx="1404937" cy="0"/>
          </a:xfrm>
          <a:prstGeom prst="straightConnector1">
            <a:avLst/>
          </a:prstGeom>
          <a:ln>
            <a:solidFill>
              <a:srgbClr val="0097A9"/>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3893260" y="3709865"/>
            <a:ext cx="4441469" cy="2348166"/>
          </a:xfrm>
          <a:prstGeom prst="rect">
            <a:avLst/>
          </a:prstGeom>
        </p:spPr>
      </p:pic>
      <p:pic>
        <p:nvPicPr>
          <p:cNvPr id="7" name="Picture 6"/>
          <p:cNvPicPr>
            <a:picLocks noChangeAspect="1"/>
          </p:cNvPicPr>
          <p:nvPr/>
        </p:nvPicPr>
        <p:blipFill>
          <a:blip r:embed="rId3"/>
          <a:stretch>
            <a:fillRect/>
          </a:stretch>
        </p:blipFill>
        <p:spPr>
          <a:xfrm>
            <a:off x="222399" y="3783827"/>
            <a:ext cx="3409243" cy="2262944"/>
          </a:xfrm>
          <a:prstGeom prst="rect">
            <a:avLst/>
          </a:prstGeom>
        </p:spPr>
      </p:pic>
    </p:spTree>
    <p:extLst>
      <p:ext uri="{BB962C8B-B14F-4D97-AF65-F5344CB8AC3E}">
        <p14:creationId xmlns:p14="http://schemas.microsoft.com/office/powerpoint/2010/main" val="868118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76238" y="658254"/>
            <a:ext cx="8371762" cy="757255"/>
          </a:xfrm>
        </p:spPr>
        <p:txBody>
          <a:bodyPr/>
          <a:lstStyle/>
          <a:p>
            <a:r>
              <a:rPr lang="en-AU" dirty="0" smtClean="0"/>
              <a:t>Engagement</a:t>
            </a:r>
            <a:r>
              <a:rPr lang="en-AU" dirty="0"/>
              <a:t>, </a:t>
            </a:r>
            <a:r>
              <a:rPr lang="en-AU" dirty="0" smtClean="0"/>
              <a:t>transition, </a:t>
            </a:r>
            <a:r>
              <a:rPr lang="en-AU" dirty="0"/>
              <a:t>and attainment rates tend to be higher than average </a:t>
            </a:r>
            <a:r>
              <a:rPr lang="en-AU" dirty="0" smtClean="0"/>
              <a:t>for ACFE </a:t>
            </a:r>
            <a:r>
              <a:rPr lang="en-AU" dirty="0"/>
              <a:t>priority </a:t>
            </a:r>
            <a:r>
              <a:rPr lang="en-AU" dirty="0" smtClean="0"/>
              <a:t>cohorts</a:t>
            </a:r>
            <a:endParaRPr lang="en-AU" dirty="0"/>
          </a:p>
        </p:txBody>
      </p:sp>
      <p:sp>
        <p:nvSpPr>
          <p:cNvPr id="3" name="Title 2"/>
          <p:cNvSpPr>
            <a:spLocks noGrp="1"/>
          </p:cNvSpPr>
          <p:nvPr>
            <p:ph type="title"/>
          </p:nvPr>
        </p:nvSpPr>
        <p:spPr>
          <a:xfrm>
            <a:off x="376238" y="324153"/>
            <a:ext cx="8371762" cy="334101"/>
          </a:xfrm>
        </p:spPr>
        <p:txBody>
          <a:bodyPr/>
          <a:lstStyle/>
          <a:p>
            <a:r>
              <a:rPr lang="en-AU" dirty="0" smtClean="0"/>
              <a:t>Outcomes for ACFE priority cohorts </a:t>
            </a:r>
            <a:endParaRPr lang="en-AU" dirty="0"/>
          </a:p>
        </p:txBody>
      </p:sp>
      <p:sp>
        <p:nvSpPr>
          <p:cNvPr id="4" name="Content Placeholder 3"/>
          <p:cNvSpPr>
            <a:spLocks noGrp="1"/>
          </p:cNvSpPr>
          <p:nvPr>
            <p:ph idx="1"/>
          </p:nvPr>
        </p:nvSpPr>
        <p:spPr>
          <a:xfrm>
            <a:off x="376238" y="1551015"/>
            <a:ext cx="8500344" cy="1504025"/>
          </a:xfrm>
        </p:spPr>
        <p:txBody>
          <a:bodyPr/>
          <a:lstStyle/>
          <a:p>
            <a:pPr marL="0" lvl="2" indent="0">
              <a:buNone/>
            </a:pPr>
            <a:r>
              <a:rPr lang="en-AU" sz="900" dirty="0" smtClean="0"/>
              <a:t>A key observation is that </a:t>
            </a:r>
            <a:r>
              <a:rPr lang="en-AU" sz="900" b="1" dirty="0" smtClean="0"/>
              <a:t>each ACFE priority cohort has a higher rate of achievement of each outcome than pre-accredited learners overall </a:t>
            </a:r>
            <a:r>
              <a:rPr lang="en-AU" sz="900" dirty="0" smtClean="0"/>
              <a:t>(except for the female cohort^). In particular, the two youth cohorts (aged 15-19) – young disengaged and young female learners – achieve transition and attainment outcomes at a rate of more than twice the average.</a:t>
            </a:r>
          </a:p>
          <a:p>
            <a:pPr lvl="2"/>
            <a:r>
              <a:rPr lang="en-AU" sz="900" dirty="0" smtClean="0"/>
              <a:t>Learners with disabilities, lower SES, and school leaver learners have relatively lower outcomes compared to other priority cohorts. This may suggest that greater learner supports are required for these learners and/or the current sector is not adequately meeting their training needs.</a:t>
            </a:r>
          </a:p>
          <a:p>
            <a:pPr lvl="2"/>
            <a:r>
              <a:rPr lang="en-AU" sz="900" dirty="0" smtClean="0"/>
              <a:t>Learner cohorts with similar levels of engagement do not necessarily have similar rates of transition or attainment – for example, CALD learners have similar engagement rates to un(der)employed learners, but significantly lower transition and attainment rates. This suggests that further work to understand why certain groups may engage but not transition or attain is warranted, and enable supports to be tailored to those groups. </a:t>
            </a:r>
          </a:p>
        </p:txBody>
      </p:sp>
      <p:grpSp>
        <p:nvGrpSpPr>
          <p:cNvPr id="18" name="Group 17"/>
          <p:cNvGrpSpPr/>
          <p:nvPr/>
        </p:nvGrpSpPr>
        <p:grpSpPr>
          <a:xfrm>
            <a:off x="6321287" y="180221"/>
            <a:ext cx="2672506" cy="214539"/>
            <a:chOff x="1954696" y="1965706"/>
            <a:chExt cx="5155708" cy="548640"/>
          </a:xfrm>
        </p:grpSpPr>
        <p:sp>
          <p:nvSpPr>
            <p:cNvPr id="19" name="Pentagon 18"/>
            <p:cNvSpPr/>
            <p:nvPr/>
          </p:nvSpPr>
          <p:spPr>
            <a:xfrm>
              <a:off x="1954696" y="1965706"/>
              <a:ext cx="1828800" cy="548640"/>
            </a:xfrm>
            <a:prstGeom prst="homePlate">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1</a:t>
              </a:r>
              <a:r>
                <a:rPr lang="en-AU" sz="600" dirty="0" smtClean="0">
                  <a:solidFill>
                    <a:schemeClr val="bg1"/>
                  </a:solidFill>
                </a:rPr>
                <a:t>: Identification</a:t>
              </a:r>
              <a:endParaRPr lang="en-AU" sz="600" dirty="0"/>
            </a:p>
          </p:txBody>
        </p:sp>
        <p:sp>
          <p:nvSpPr>
            <p:cNvPr id="21" name="Chevron 20"/>
            <p:cNvSpPr/>
            <p:nvPr/>
          </p:nvSpPr>
          <p:spPr>
            <a:xfrm>
              <a:off x="3618150" y="1965706"/>
              <a:ext cx="1828800" cy="548640"/>
            </a:xfrm>
            <a:prstGeom prst="chevron">
              <a:avLst/>
            </a:prstGeom>
            <a:solidFill>
              <a:srgbClr val="01216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2</a:t>
              </a:r>
              <a:r>
                <a:rPr lang="en-AU" sz="600" dirty="0" smtClean="0">
                  <a:solidFill>
                    <a:schemeClr val="bg1"/>
                  </a:solidFill>
                </a:rPr>
                <a:t>: Outcomes and journeys</a:t>
              </a:r>
              <a:endParaRPr lang="en-AU" sz="600" dirty="0"/>
            </a:p>
          </p:txBody>
        </p:sp>
        <p:sp>
          <p:nvSpPr>
            <p:cNvPr id="22" name="Chevron 21"/>
            <p:cNvSpPr/>
            <p:nvPr/>
          </p:nvSpPr>
          <p:spPr>
            <a:xfrm>
              <a:off x="5281604"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3</a:t>
              </a:r>
              <a:r>
                <a:rPr lang="en-AU" sz="600" dirty="0" smtClean="0">
                  <a:solidFill>
                    <a:schemeClr val="bg1"/>
                  </a:solidFill>
                </a:rPr>
                <a:t>: Patterns</a:t>
              </a:r>
              <a:endParaRPr lang="en-AU" sz="600" dirty="0"/>
            </a:p>
          </p:txBody>
        </p:sp>
      </p:grpSp>
      <p:grpSp>
        <p:nvGrpSpPr>
          <p:cNvPr id="41" name="Group 40"/>
          <p:cNvGrpSpPr/>
          <p:nvPr/>
        </p:nvGrpSpPr>
        <p:grpSpPr>
          <a:xfrm>
            <a:off x="376238" y="3096309"/>
            <a:ext cx="7548563" cy="2708662"/>
            <a:chOff x="373938" y="1651335"/>
            <a:chExt cx="7548563" cy="2328923"/>
          </a:xfrm>
        </p:grpSpPr>
        <p:sp>
          <p:nvSpPr>
            <p:cNvPr id="42" name="TextBox 41"/>
            <p:cNvSpPr txBox="1"/>
            <p:nvPr/>
          </p:nvSpPr>
          <p:spPr>
            <a:xfrm>
              <a:off x="373938" y="1651335"/>
              <a:ext cx="5715525" cy="119082"/>
            </a:xfrm>
            <a:prstGeom prst="rect">
              <a:avLst/>
            </a:prstGeom>
            <a:noFill/>
          </p:spPr>
          <p:txBody>
            <a:bodyPr wrap="square" lIns="0" tIns="0" rIns="0" bIns="0" rtlCol="0">
              <a:spAutoFit/>
            </a:bodyPr>
            <a:lstStyle/>
            <a:p>
              <a:pPr>
                <a:spcBef>
                  <a:spcPts val="600"/>
                </a:spcBef>
                <a:buSzPct val="100000"/>
              </a:pPr>
              <a:r>
                <a:rPr lang="en-AU" sz="900" b="1" i="1" dirty="0">
                  <a:solidFill>
                    <a:schemeClr val="tx1">
                      <a:lumMod val="50000"/>
                      <a:lumOff val="50000"/>
                    </a:schemeClr>
                  </a:solidFill>
                </a:rPr>
                <a:t>3</a:t>
              </a:r>
              <a:r>
                <a:rPr lang="en-AU" sz="900" b="1" i="1" dirty="0" smtClean="0">
                  <a:solidFill>
                    <a:schemeClr val="tx1">
                      <a:lumMod val="50000"/>
                      <a:lumOff val="50000"/>
                    </a:schemeClr>
                  </a:solidFill>
                </a:rPr>
                <a:t>: Learner outcomes by ACFE priority cohorts (</a:t>
              </a:r>
              <a:r>
                <a:rPr lang="en-AU" sz="900" b="1" i="1" dirty="0">
                  <a:solidFill>
                    <a:schemeClr val="tx1">
                      <a:lumMod val="50000"/>
                      <a:lumOff val="50000"/>
                    </a:schemeClr>
                  </a:solidFill>
                </a:rPr>
                <a:t>commenced pre-</a:t>
              </a:r>
              <a:r>
                <a:rPr lang="en-AU" sz="900" b="1" i="1" dirty="0" err="1">
                  <a:solidFill>
                    <a:schemeClr val="tx1">
                      <a:lumMod val="50000"/>
                      <a:lumOff val="50000"/>
                    </a:schemeClr>
                  </a:solidFill>
                </a:rPr>
                <a:t>accred</a:t>
              </a:r>
              <a:r>
                <a:rPr lang="en-AU" sz="900" b="1" i="1" dirty="0">
                  <a:solidFill>
                    <a:schemeClr val="tx1">
                      <a:lumMod val="50000"/>
                      <a:lumOff val="50000"/>
                    </a:schemeClr>
                  </a:solidFill>
                </a:rPr>
                <a:t> in </a:t>
              </a:r>
              <a:r>
                <a:rPr lang="en-AU" sz="900" b="1" i="1" dirty="0" smtClean="0">
                  <a:solidFill>
                    <a:schemeClr val="tx1">
                      <a:lumMod val="50000"/>
                      <a:lumOff val="50000"/>
                    </a:schemeClr>
                  </a:solidFill>
                </a:rPr>
                <a:t>2013-15)</a:t>
              </a:r>
            </a:p>
          </p:txBody>
        </p:sp>
        <p:sp>
          <p:nvSpPr>
            <p:cNvPr id="44" name="Right Brace 43"/>
            <p:cNvSpPr/>
            <p:nvPr/>
          </p:nvSpPr>
          <p:spPr>
            <a:xfrm>
              <a:off x="7529553" y="2432258"/>
              <a:ext cx="98120" cy="1548000"/>
            </a:xfrm>
            <a:prstGeom prst="rightBrace">
              <a:avLst>
                <a:gd name="adj1" fmla="val 8333"/>
                <a:gd name="adj2" fmla="val 31986"/>
              </a:avLst>
            </a:pr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45" name="Right Brace 44"/>
            <p:cNvSpPr/>
            <p:nvPr/>
          </p:nvSpPr>
          <p:spPr>
            <a:xfrm>
              <a:off x="7676968" y="2718448"/>
              <a:ext cx="98119" cy="1260000"/>
            </a:xfrm>
            <a:prstGeom prst="rightBrace">
              <a:avLst>
                <a:gd name="adj1" fmla="val 8333"/>
                <a:gd name="adj2" fmla="val 29473"/>
              </a:avLst>
            </a:prstGeom>
            <a:ln w="15875">
              <a:solidFill>
                <a:srgbClr val="01216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46" name="Right Brace 45"/>
            <p:cNvSpPr/>
            <p:nvPr/>
          </p:nvSpPr>
          <p:spPr>
            <a:xfrm>
              <a:off x="7824382" y="3042297"/>
              <a:ext cx="98119" cy="936000"/>
            </a:xfrm>
            <a:prstGeom prst="rightBrace">
              <a:avLst>
                <a:gd name="adj1" fmla="val 8333"/>
                <a:gd name="adj2" fmla="val 26509"/>
              </a:avLst>
            </a:prstGeom>
            <a:ln w="158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sp>
        <p:nvSpPr>
          <p:cNvPr id="47" name="Rectangle 46"/>
          <p:cNvSpPr/>
          <p:nvPr/>
        </p:nvSpPr>
        <p:spPr bwMode="gray">
          <a:xfrm>
            <a:off x="1018903" y="3333592"/>
            <a:ext cx="574766" cy="2742361"/>
          </a:xfrm>
          <a:prstGeom prst="rect">
            <a:avLst/>
          </a:prstGeom>
          <a:noFill/>
          <a:ln w="28575" algn="ctr">
            <a:solidFill>
              <a:schemeClr val="accent1"/>
            </a:solidFill>
            <a:miter lim="800000"/>
            <a:headEnd/>
            <a:tailEnd/>
          </a:ln>
        </p:spPr>
        <p:txBody>
          <a:bodyPr wrap="square" lIns="88900" tIns="88900" rIns="88900" bIns="889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48" name="TextBox 47"/>
          <p:cNvSpPr txBox="1"/>
          <p:nvPr/>
        </p:nvSpPr>
        <p:spPr>
          <a:xfrm>
            <a:off x="376238" y="6222226"/>
            <a:ext cx="8500344" cy="215444"/>
          </a:xfrm>
          <a:prstGeom prst="rect">
            <a:avLst/>
          </a:prstGeom>
          <a:noFill/>
        </p:spPr>
        <p:txBody>
          <a:bodyPr wrap="square" lIns="0" tIns="0" rIns="0" bIns="0" rtlCol="0">
            <a:spAutoFit/>
          </a:bodyPr>
          <a:lstStyle/>
          <a:p>
            <a:pPr>
              <a:spcBef>
                <a:spcPts val="600"/>
              </a:spcBef>
              <a:buSzPct val="100000"/>
            </a:pPr>
            <a:r>
              <a:rPr lang="en-AU" sz="700" dirty="0" smtClean="0"/>
              <a:t>Note: Female learners represent more than 60% of learners, such that we would not expect this cohort to vary considerably from the average. Accordingly, the proportion of female learners achieving positive outcomes varies less than 1% from the average learner. </a:t>
            </a:r>
          </a:p>
        </p:txBody>
      </p:sp>
      <p:sp>
        <p:nvSpPr>
          <p:cNvPr id="49" name="TextBox 48"/>
          <p:cNvSpPr txBox="1"/>
          <p:nvPr/>
        </p:nvSpPr>
        <p:spPr>
          <a:xfrm>
            <a:off x="7612596" y="3298424"/>
            <a:ext cx="784954" cy="92333"/>
          </a:xfrm>
          <a:prstGeom prst="rect">
            <a:avLst/>
          </a:prstGeom>
          <a:noFill/>
        </p:spPr>
        <p:txBody>
          <a:bodyPr wrap="none" lIns="36000" tIns="0" rIns="0" bIns="0" rtlCol="0">
            <a:spAutoFit/>
          </a:bodyPr>
          <a:lstStyle/>
          <a:p>
            <a:pPr>
              <a:spcBef>
                <a:spcPts val="600"/>
              </a:spcBef>
              <a:buSzPct val="100000"/>
            </a:pPr>
            <a:r>
              <a:rPr lang="en-AU" sz="600" dirty="0" smtClean="0">
                <a:solidFill>
                  <a:srgbClr val="313131"/>
                </a:solidFill>
              </a:rPr>
              <a:t>Number of learners</a:t>
            </a:r>
          </a:p>
        </p:txBody>
      </p:sp>
      <p:cxnSp>
        <p:nvCxnSpPr>
          <p:cNvPr id="50" name="Straight Arrow Connector 49"/>
          <p:cNvCxnSpPr>
            <a:stCxn id="49" idx="1"/>
          </p:cNvCxnSpPr>
          <p:nvPr/>
        </p:nvCxnSpPr>
        <p:spPr>
          <a:xfrm flipH="1">
            <a:off x="7436644" y="3344591"/>
            <a:ext cx="175952" cy="76049"/>
          </a:xfrm>
          <a:prstGeom prst="straightConnector1">
            <a:avLst/>
          </a:prstGeom>
          <a:ln>
            <a:solidFill>
              <a:schemeClr val="tx2"/>
            </a:solidFill>
            <a:tailEnd type="stealth"/>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376238" y="3290332"/>
            <a:ext cx="8623737" cy="2859497"/>
          </a:xfrm>
          <a:prstGeom prst="rect">
            <a:avLst/>
          </a:prstGeom>
        </p:spPr>
      </p:pic>
    </p:spTree>
    <p:extLst>
      <p:ext uri="{BB962C8B-B14F-4D97-AF65-F5344CB8AC3E}">
        <p14:creationId xmlns:p14="http://schemas.microsoft.com/office/powerpoint/2010/main" val="65588522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smtClean="0"/>
              <a:t>Younger learners and those in metropolitan areas generally achieve outcomes at higher rates</a:t>
            </a:r>
            <a:endParaRPr lang="en-AU" dirty="0"/>
          </a:p>
        </p:txBody>
      </p:sp>
      <p:sp>
        <p:nvSpPr>
          <p:cNvPr id="3" name="Title 2"/>
          <p:cNvSpPr>
            <a:spLocks noGrp="1"/>
          </p:cNvSpPr>
          <p:nvPr>
            <p:ph type="title"/>
          </p:nvPr>
        </p:nvSpPr>
        <p:spPr/>
        <p:txBody>
          <a:bodyPr/>
          <a:lstStyle/>
          <a:p>
            <a:r>
              <a:rPr lang="en-AU" dirty="0" smtClean="0"/>
              <a:t>Outcomes for other learner cohorts</a:t>
            </a:r>
            <a:endParaRPr lang="en-AU" dirty="0"/>
          </a:p>
        </p:txBody>
      </p:sp>
      <p:sp>
        <p:nvSpPr>
          <p:cNvPr id="4" name="Content Placeholder 3"/>
          <p:cNvSpPr>
            <a:spLocks noGrp="1"/>
          </p:cNvSpPr>
          <p:nvPr>
            <p:ph idx="1"/>
          </p:nvPr>
        </p:nvSpPr>
        <p:spPr>
          <a:xfrm>
            <a:off x="376239" y="1470218"/>
            <a:ext cx="3247806" cy="4713911"/>
          </a:xfrm>
        </p:spPr>
        <p:txBody>
          <a:bodyPr/>
          <a:lstStyle/>
          <a:p>
            <a:pPr>
              <a:spcAft>
                <a:spcPts val="600"/>
              </a:spcAft>
            </a:pPr>
            <a:r>
              <a:rPr lang="en-AU" sz="900" dirty="0" smtClean="0"/>
              <a:t>This analysis explores a number of other learner cohorts. Notably, these cohorts are </a:t>
            </a:r>
            <a:r>
              <a:rPr lang="en-AU" sz="900" b="1" i="1" dirty="0" smtClean="0"/>
              <a:t>not </a:t>
            </a:r>
            <a:r>
              <a:rPr lang="en-AU" sz="900" b="1" dirty="0" smtClean="0"/>
              <a:t>mutually exclusive to priority cohorts</a:t>
            </a:r>
            <a:r>
              <a:rPr lang="en-AU" sz="900" dirty="0" smtClean="0"/>
              <a:t>; in fact, many of these learners also belong to priority cohorts.</a:t>
            </a:r>
          </a:p>
          <a:p>
            <a:pPr>
              <a:spcAft>
                <a:spcPts val="600"/>
              </a:spcAft>
            </a:pPr>
            <a:r>
              <a:rPr lang="en-AU" sz="900" dirty="0" smtClean="0"/>
              <a:t>Learner groups with </a:t>
            </a:r>
            <a:r>
              <a:rPr lang="en-AU" sz="900" i="1" dirty="0" smtClean="0"/>
              <a:t>better </a:t>
            </a:r>
            <a:r>
              <a:rPr lang="en-AU" sz="900" dirty="0" smtClean="0"/>
              <a:t>than average outcomes include:</a:t>
            </a:r>
          </a:p>
          <a:p>
            <a:pPr marL="171450" indent="-171450">
              <a:spcAft>
                <a:spcPts val="600"/>
              </a:spcAft>
              <a:buFont typeface="Arial" panose="020B0604020202020204" pitchFamily="34" charset="0"/>
              <a:buChar char="•"/>
            </a:pPr>
            <a:r>
              <a:rPr lang="en-AU" sz="900" dirty="0" smtClean="0"/>
              <a:t>Young learners (76% engagement, 58% transition, and 45% attainment, compared to 57%, 29%, and 23%, respectively, across all pre-accredited learners; Chart 1).</a:t>
            </a:r>
          </a:p>
          <a:p>
            <a:pPr marL="171450" lvl="0" indent="-171450">
              <a:spcAft>
                <a:spcPts val="600"/>
              </a:spcAft>
              <a:buFont typeface="Arial" panose="020B0604020202020204" pitchFamily="34" charset="0"/>
              <a:buChar char="•"/>
            </a:pPr>
            <a:r>
              <a:rPr lang="en-AU" sz="900" dirty="0"/>
              <a:t>M</a:t>
            </a:r>
            <a:r>
              <a:rPr lang="en-AU" sz="900" dirty="0" smtClean="0"/>
              <a:t>etropolitan </a:t>
            </a:r>
            <a:r>
              <a:rPr lang="en-AU" sz="900" dirty="0"/>
              <a:t>regions tend to have higher levels of further engagement, which could relate to the availability of further education in a learner’s local </a:t>
            </a:r>
            <a:r>
              <a:rPr lang="en-AU" sz="900" dirty="0" smtClean="0"/>
              <a:t>area; </a:t>
            </a:r>
            <a:r>
              <a:rPr lang="en-AU" sz="900" dirty="0"/>
              <a:t>however, Eastern Metro has the second lowest transition and attainment rates of any region, which could relate to the characteristics of its learner cohort, and their corresponding </a:t>
            </a:r>
            <a:r>
              <a:rPr lang="en-AU" sz="900" dirty="0" smtClean="0"/>
              <a:t>intentions (Chart 2). </a:t>
            </a:r>
            <a:endParaRPr lang="en-AU" sz="900" dirty="0"/>
          </a:p>
          <a:p>
            <a:pPr>
              <a:spcAft>
                <a:spcPts val="600"/>
              </a:spcAft>
            </a:pPr>
            <a:r>
              <a:rPr lang="en-AU" sz="900" dirty="0" smtClean="0"/>
              <a:t>Learner groups with </a:t>
            </a:r>
            <a:r>
              <a:rPr lang="en-AU" sz="900" i="1" dirty="0" smtClean="0"/>
              <a:t>lower </a:t>
            </a:r>
            <a:r>
              <a:rPr lang="en-AU" sz="900" dirty="0" smtClean="0"/>
              <a:t>than average outcomes include:</a:t>
            </a:r>
          </a:p>
          <a:p>
            <a:pPr marL="171450" lvl="0" indent="-171450">
              <a:spcAft>
                <a:spcPts val="600"/>
              </a:spcAft>
              <a:buFont typeface="Arial" panose="020B0604020202020204" pitchFamily="34" charset="0"/>
              <a:buChar char="•"/>
            </a:pPr>
            <a:r>
              <a:rPr lang="en-AU" sz="900" dirty="0" smtClean="0"/>
              <a:t>Older </a:t>
            </a:r>
            <a:r>
              <a:rPr lang="en-AU" sz="900" dirty="0"/>
              <a:t>learners </a:t>
            </a:r>
            <a:r>
              <a:rPr lang="en-AU" sz="900" dirty="0" smtClean="0"/>
              <a:t>(</a:t>
            </a:r>
            <a:r>
              <a:rPr lang="en-AU" sz="900" dirty="0"/>
              <a:t>only 7% of learners transitioning and 5% attaining</a:t>
            </a:r>
            <a:r>
              <a:rPr lang="en-AU" sz="900" dirty="0" smtClean="0"/>
              <a:t>), </a:t>
            </a:r>
            <a:r>
              <a:rPr lang="en-AU" sz="900" dirty="0"/>
              <a:t>which suggests that that this cohort of learners may have different goals to the average pre-accredited learner, and reiterates the </a:t>
            </a:r>
            <a:r>
              <a:rPr lang="en-AU" sz="900" b="1" dirty="0"/>
              <a:t>need to understand learner intent </a:t>
            </a:r>
            <a:r>
              <a:rPr lang="en-AU" sz="900" dirty="0"/>
              <a:t>(in addition to government objectives) to be able to fully define </a:t>
            </a:r>
            <a:r>
              <a:rPr lang="en-AU" sz="900" dirty="0" smtClean="0"/>
              <a:t>success (Chart 1). </a:t>
            </a:r>
            <a:endParaRPr lang="en-AU" sz="900" dirty="0"/>
          </a:p>
          <a:p>
            <a:pPr>
              <a:spcAft>
                <a:spcPts val="600"/>
              </a:spcAft>
            </a:pPr>
            <a:r>
              <a:rPr lang="en-AU" sz="900" dirty="0" smtClean="0"/>
              <a:t>These findings are likely to warrant further research and analysis into understanding what may be driving this variation and how providers can be supported to achieve positive outcomes. </a:t>
            </a:r>
            <a:endParaRPr lang="en-AU" sz="900" dirty="0"/>
          </a:p>
          <a:p>
            <a:pPr>
              <a:spcAft>
                <a:spcPts val="600"/>
              </a:spcAft>
            </a:pPr>
            <a:endParaRPr lang="en-AU" sz="900" dirty="0" smtClean="0"/>
          </a:p>
        </p:txBody>
      </p:sp>
      <p:grpSp>
        <p:nvGrpSpPr>
          <p:cNvPr id="6" name="Group 5"/>
          <p:cNvGrpSpPr/>
          <p:nvPr/>
        </p:nvGrpSpPr>
        <p:grpSpPr>
          <a:xfrm>
            <a:off x="6321287" y="180221"/>
            <a:ext cx="2672506" cy="214539"/>
            <a:chOff x="1954696" y="1965706"/>
            <a:chExt cx="5155708" cy="548640"/>
          </a:xfrm>
        </p:grpSpPr>
        <p:sp>
          <p:nvSpPr>
            <p:cNvPr id="7" name="Pentagon 6"/>
            <p:cNvSpPr/>
            <p:nvPr/>
          </p:nvSpPr>
          <p:spPr>
            <a:xfrm>
              <a:off x="1954696" y="1965706"/>
              <a:ext cx="1828800" cy="548640"/>
            </a:xfrm>
            <a:prstGeom prst="homePlate">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1</a:t>
              </a:r>
              <a:r>
                <a:rPr lang="en-AU" sz="600" dirty="0" smtClean="0">
                  <a:solidFill>
                    <a:schemeClr val="bg1"/>
                  </a:solidFill>
                </a:rPr>
                <a:t>: Identification</a:t>
              </a:r>
              <a:endParaRPr lang="en-AU" sz="600" dirty="0"/>
            </a:p>
          </p:txBody>
        </p:sp>
        <p:sp>
          <p:nvSpPr>
            <p:cNvPr id="8" name="Chevron 7"/>
            <p:cNvSpPr/>
            <p:nvPr/>
          </p:nvSpPr>
          <p:spPr>
            <a:xfrm>
              <a:off x="3618150" y="1965706"/>
              <a:ext cx="1828800" cy="548640"/>
            </a:xfrm>
            <a:prstGeom prst="chevron">
              <a:avLst/>
            </a:prstGeom>
            <a:solidFill>
              <a:srgbClr val="01216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2</a:t>
              </a:r>
              <a:r>
                <a:rPr lang="en-AU" sz="600" dirty="0" smtClean="0">
                  <a:solidFill>
                    <a:schemeClr val="bg1"/>
                  </a:solidFill>
                </a:rPr>
                <a:t>: Outcomes and journeys</a:t>
              </a:r>
              <a:endParaRPr lang="en-AU" sz="600" dirty="0"/>
            </a:p>
          </p:txBody>
        </p:sp>
        <p:sp>
          <p:nvSpPr>
            <p:cNvPr id="9" name="Chevron 8"/>
            <p:cNvSpPr/>
            <p:nvPr/>
          </p:nvSpPr>
          <p:spPr>
            <a:xfrm>
              <a:off x="5281604"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3</a:t>
              </a:r>
              <a:r>
                <a:rPr lang="en-AU" sz="600" dirty="0" smtClean="0">
                  <a:solidFill>
                    <a:schemeClr val="bg1"/>
                  </a:solidFill>
                </a:rPr>
                <a:t>: Patterns</a:t>
              </a:r>
              <a:endParaRPr lang="en-AU" sz="600" dirty="0"/>
            </a:p>
          </p:txBody>
        </p:sp>
      </p:grpSp>
      <p:sp>
        <p:nvSpPr>
          <p:cNvPr id="11" name="TextBox 10"/>
          <p:cNvSpPr txBox="1"/>
          <p:nvPr/>
        </p:nvSpPr>
        <p:spPr>
          <a:xfrm>
            <a:off x="3767666" y="1500047"/>
            <a:ext cx="4980333" cy="123111"/>
          </a:xfrm>
          <a:prstGeom prst="rect">
            <a:avLst/>
          </a:prstGeom>
          <a:noFill/>
        </p:spPr>
        <p:txBody>
          <a:bodyPr wrap="square" lIns="0" tIns="0" rIns="0" bIns="0" rtlCol="0">
            <a:spAutoFit/>
          </a:bodyPr>
          <a:lstStyle/>
          <a:p>
            <a:pPr>
              <a:spcBef>
                <a:spcPts val="600"/>
              </a:spcBef>
              <a:buSzPct val="100000"/>
            </a:pPr>
            <a:r>
              <a:rPr lang="en-AU" sz="800" b="1" i="1" dirty="0">
                <a:solidFill>
                  <a:schemeClr val="bg1">
                    <a:lumMod val="65000"/>
                  </a:schemeClr>
                </a:solidFill>
              </a:rPr>
              <a:t>1</a:t>
            </a:r>
            <a:r>
              <a:rPr lang="en-AU" sz="800" b="1" i="1" dirty="0" smtClean="0">
                <a:solidFill>
                  <a:schemeClr val="bg1">
                    <a:lumMod val="65000"/>
                  </a:schemeClr>
                </a:solidFill>
              </a:rPr>
              <a:t>: Learner outcomes by other learner cohorts </a:t>
            </a:r>
            <a:r>
              <a:rPr lang="en-AU" sz="800" b="1" i="1" dirty="0">
                <a:solidFill>
                  <a:schemeClr val="bg1">
                    <a:lumMod val="65000"/>
                  </a:schemeClr>
                </a:solidFill>
              </a:rPr>
              <a:t>(commenced pre-</a:t>
            </a:r>
            <a:r>
              <a:rPr lang="en-AU" sz="800" b="1" i="1" dirty="0" err="1">
                <a:solidFill>
                  <a:schemeClr val="bg1">
                    <a:lumMod val="65000"/>
                  </a:schemeClr>
                </a:solidFill>
              </a:rPr>
              <a:t>accred</a:t>
            </a:r>
            <a:r>
              <a:rPr lang="en-AU" sz="800" b="1" i="1" dirty="0">
                <a:solidFill>
                  <a:schemeClr val="bg1">
                    <a:lumMod val="65000"/>
                  </a:schemeClr>
                </a:solidFill>
              </a:rPr>
              <a:t> in 2013-15</a:t>
            </a:r>
            <a:r>
              <a:rPr lang="en-AU" sz="800" b="1" i="1" dirty="0" smtClean="0">
                <a:solidFill>
                  <a:schemeClr val="bg1">
                    <a:lumMod val="65000"/>
                  </a:schemeClr>
                </a:solidFill>
              </a:rPr>
              <a:t>)</a:t>
            </a:r>
          </a:p>
        </p:txBody>
      </p:sp>
      <p:sp>
        <p:nvSpPr>
          <p:cNvPr id="13" name="TextBox 12"/>
          <p:cNvSpPr txBox="1"/>
          <p:nvPr/>
        </p:nvSpPr>
        <p:spPr>
          <a:xfrm>
            <a:off x="3769435" y="4038559"/>
            <a:ext cx="5164839" cy="123111"/>
          </a:xfrm>
          <a:prstGeom prst="rect">
            <a:avLst/>
          </a:prstGeom>
          <a:noFill/>
        </p:spPr>
        <p:txBody>
          <a:bodyPr wrap="square" lIns="0" tIns="0" rIns="0" bIns="0" rtlCol="0">
            <a:spAutoFit/>
          </a:bodyPr>
          <a:lstStyle/>
          <a:p>
            <a:pPr>
              <a:spcBef>
                <a:spcPts val="600"/>
              </a:spcBef>
              <a:buSzPct val="100000"/>
            </a:pPr>
            <a:r>
              <a:rPr lang="en-AU" sz="800" b="1" i="1" dirty="0">
                <a:solidFill>
                  <a:schemeClr val="bg1">
                    <a:lumMod val="65000"/>
                  </a:schemeClr>
                </a:solidFill>
              </a:rPr>
              <a:t>2</a:t>
            </a:r>
            <a:r>
              <a:rPr lang="en-AU" sz="800" b="1" i="1" dirty="0" smtClean="0">
                <a:solidFill>
                  <a:schemeClr val="bg1">
                    <a:lumMod val="65000"/>
                  </a:schemeClr>
                </a:solidFill>
              </a:rPr>
              <a:t>: Learner outcomes by ACFE council </a:t>
            </a:r>
            <a:r>
              <a:rPr lang="en-AU" sz="800" b="1" i="1" dirty="0">
                <a:solidFill>
                  <a:schemeClr val="bg1">
                    <a:lumMod val="65000"/>
                  </a:schemeClr>
                </a:solidFill>
              </a:rPr>
              <a:t>(commenced pre-</a:t>
            </a:r>
            <a:r>
              <a:rPr lang="en-AU" sz="800" b="1" i="1" dirty="0" err="1">
                <a:solidFill>
                  <a:schemeClr val="bg1">
                    <a:lumMod val="65000"/>
                  </a:schemeClr>
                </a:solidFill>
              </a:rPr>
              <a:t>accred</a:t>
            </a:r>
            <a:r>
              <a:rPr lang="en-AU" sz="800" b="1" i="1" dirty="0">
                <a:solidFill>
                  <a:schemeClr val="bg1">
                    <a:lumMod val="65000"/>
                  </a:schemeClr>
                </a:solidFill>
              </a:rPr>
              <a:t> in 2013-15</a:t>
            </a:r>
            <a:r>
              <a:rPr lang="en-AU" sz="800" b="1" i="1" dirty="0" smtClean="0">
                <a:solidFill>
                  <a:schemeClr val="bg1">
                    <a:lumMod val="65000"/>
                  </a:schemeClr>
                </a:solidFill>
              </a:rPr>
              <a:t>)</a:t>
            </a:r>
          </a:p>
        </p:txBody>
      </p:sp>
      <p:pic>
        <p:nvPicPr>
          <p:cNvPr id="5" name="Picture 4"/>
          <p:cNvPicPr>
            <a:picLocks noChangeAspect="1"/>
          </p:cNvPicPr>
          <p:nvPr/>
        </p:nvPicPr>
        <p:blipFill>
          <a:blip r:embed="rId2"/>
          <a:stretch>
            <a:fillRect/>
          </a:stretch>
        </p:blipFill>
        <p:spPr>
          <a:xfrm>
            <a:off x="3767666" y="1673890"/>
            <a:ext cx="5345619" cy="2307077"/>
          </a:xfrm>
          <a:prstGeom prst="rect">
            <a:avLst/>
          </a:prstGeom>
        </p:spPr>
      </p:pic>
      <p:pic>
        <p:nvPicPr>
          <p:cNvPr id="10" name="Picture 9"/>
          <p:cNvPicPr>
            <a:picLocks noChangeAspect="1"/>
          </p:cNvPicPr>
          <p:nvPr/>
        </p:nvPicPr>
        <p:blipFill>
          <a:blip r:embed="rId3"/>
          <a:stretch>
            <a:fillRect/>
          </a:stretch>
        </p:blipFill>
        <p:spPr>
          <a:xfrm>
            <a:off x="3568250" y="4191059"/>
            <a:ext cx="5379163" cy="2043802"/>
          </a:xfrm>
          <a:prstGeom prst="rect">
            <a:avLst/>
          </a:prstGeom>
        </p:spPr>
      </p:pic>
    </p:spTree>
    <p:extLst>
      <p:ext uri="{BB962C8B-B14F-4D97-AF65-F5344CB8AC3E}">
        <p14:creationId xmlns:p14="http://schemas.microsoft.com/office/powerpoint/2010/main" val="127567561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97A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Objective 3</a:t>
            </a:r>
            <a:endParaRPr lang="en-AU" dirty="0"/>
          </a:p>
        </p:txBody>
      </p:sp>
      <p:sp>
        <p:nvSpPr>
          <p:cNvPr id="5" name="Text Placeholder 4"/>
          <p:cNvSpPr>
            <a:spLocks noGrp="1"/>
          </p:cNvSpPr>
          <p:nvPr>
            <p:ph type="body" idx="1"/>
          </p:nvPr>
        </p:nvSpPr>
        <p:spPr/>
        <p:txBody>
          <a:bodyPr/>
          <a:lstStyle/>
          <a:p>
            <a:r>
              <a:rPr lang="en-AU" dirty="0" smtClean="0"/>
              <a:t>Patterns</a:t>
            </a:r>
            <a:endParaRPr lang="en-AU" dirty="0"/>
          </a:p>
        </p:txBody>
      </p:sp>
    </p:spTree>
    <p:extLst>
      <p:ext uri="{BB962C8B-B14F-4D97-AF65-F5344CB8AC3E}">
        <p14:creationId xmlns:p14="http://schemas.microsoft.com/office/powerpoint/2010/main" val="929335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 Placeholder 4"/>
          <p:cNvSpPr>
            <a:spLocks noGrp="1"/>
          </p:cNvSpPr>
          <p:nvPr>
            <p:ph type="body" sz="quarter" idx="13"/>
          </p:nvPr>
        </p:nvSpPr>
        <p:spPr>
          <a:xfrm>
            <a:off x="356066" y="651600"/>
            <a:ext cx="8371762" cy="757255"/>
          </a:xfrm>
        </p:spPr>
        <p:txBody>
          <a:bodyPr/>
          <a:lstStyle/>
          <a:p>
            <a:r>
              <a:rPr lang="en-AU" sz="1400" i="1" dirty="0" smtClean="0"/>
              <a:t>Learner journeys and outcomes (those who commenced pre-accredited in 2013-15)</a:t>
            </a:r>
            <a:endParaRPr lang="en-AU" sz="1400" i="1" dirty="0"/>
          </a:p>
        </p:txBody>
      </p:sp>
      <p:sp>
        <p:nvSpPr>
          <p:cNvPr id="60" name="Title 64"/>
          <p:cNvSpPr>
            <a:spLocks noGrp="1"/>
          </p:cNvSpPr>
          <p:nvPr>
            <p:ph type="title"/>
          </p:nvPr>
        </p:nvSpPr>
        <p:spPr>
          <a:xfrm>
            <a:off x="322730" y="317499"/>
            <a:ext cx="8438718" cy="334101"/>
          </a:xfrm>
        </p:spPr>
        <p:txBody>
          <a:bodyPr/>
          <a:lstStyle/>
          <a:p>
            <a:r>
              <a:rPr lang="en-AU" dirty="0" smtClean="0"/>
              <a:t>What learning outcomes are achieved by pre-accredited learners? </a:t>
            </a:r>
            <a:endParaRPr lang="en-AU" dirty="0"/>
          </a:p>
        </p:txBody>
      </p:sp>
      <p:graphicFrame>
        <p:nvGraphicFramePr>
          <p:cNvPr id="65" name="Table 64"/>
          <p:cNvGraphicFramePr>
            <a:graphicFrameLocks noGrp="1"/>
          </p:cNvGraphicFramePr>
          <p:nvPr>
            <p:extLst>
              <p:ext uri="{D42A27DB-BD31-4B8C-83A1-F6EECF244321}">
                <p14:modId xmlns:p14="http://schemas.microsoft.com/office/powerpoint/2010/main" val="1155704804"/>
              </p:ext>
            </p:extLst>
          </p:nvPr>
        </p:nvGraphicFramePr>
        <p:xfrm>
          <a:off x="430519" y="4591688"/>
          <a:ext cx="8371762" cy="1538113"/>
        </p:xfrm>
        <a:graphic>
          <a:graphicData uri="http://schemas.openxmlformats.org/drawingml/2006/table">
            <a:tbl>
              <a:tblPr firstRow="1" bandRow="1">
                <a:tableStyleId>{2D5ABB26-0587-4C30-8999-92F81FD0307C}</a:tableStyleId>
              </a:tblPr>
              <a:tblGrid>
                <a:gridCol w="815001">
                  <a:extLst>
                    <a:ext uri="{9D8B030D-6E8A-4147-A177-3AD203B41FA5}">
                      <a16:colId xmlns:a16="http://schemas.microsoft.com/office/drawing/2014/main" val="20000"/>
                    </a:ext>
                  </a:extLst>
                </a:gridCol>
                <a:gridCol w="7556761">
                  <a:extLst>
                    <a:ext uri="{9D8B030D-6E8A-4147-A177-3AD203B41FA5}">
                      <a16:colId xmlns:a16="http://schemas.microsoft.com/office/drawing/2014/main" val="20001"/>
                    </a:ext>
                  </a:extLst>
                </a:gridCol>
              </a:tblGrid>
              <a:tr h="399795">
                <a:tc>
                  <a:txBody>
                    <a:bodyPr/>
                    <a:lstStyle/>
                    <a:p>
                      <a:endParaRPr lang="en-AU" sz="1000" dirty="0"/>
                    </a:p>
                  </a:txBody>
                  <a:tcPr/>
                </a:tc>
                <a:tc>
                  <a:txBody>
                    <a:bodyPr/>
                    <a:lstStyle/>
                    <a:p>
                      <a:pPr marL="0" indent="0">
                        <a:spcAft>
                          <a:spcPts val="600"/>
                        </a:spcAft>
                        <a:buFont typeface="Arial" panose="020B0604020202020204" pitchFamily="34" charset="0"/>
                        <a:buNone/>
                      </a:pPr>
                      <a:r>
                        <a:rPr lang="en-AU" sz="1000" dirty="0" smtClean="0"/>
                        <a:t>Learners</a:t>
                      </a:r>
                      <a:r>
                        <a:rPr lang="en-AU" sz="1000" baseline="0" dirty="0" smtClean="0"/>
                        <a:t> p</a:t>
                      </a:r>
                      <a:r>
                        <a:rPr lang="en-AU" sz="1000" dirty="0" smtClean="0"/>
                        <a:t>articipate in </a:t>
                      </a:r>
                      <a:r>
                        <a:rPr lang="en-AU" sz="1000" b="1" dirty="0" smtClean="0"/>
                        <a:t>80 hours of pre-accredited training per year </a:t>
                      </a:r>
                      <a:r>
                        <a:rPr lang="en-AU" sz="1000" b="0" dirty="0" smtClean="0"/>
                        <a:t>on average,</a:t>
                      </a:r>
                      <a:r>
                        <a:rPr lang="en-AU" sz="1000" b="0" baseline="0" dirty="0" smtClean="0"/>
                        <a:t> and those who complete more hours are more likely to transition (102 pre-accredited hours) and attain (94 pre-accredited hours) </a:t>
                      </a:r>
                      <a:endParaRPr lang="en-AU" sz="1000" b="0" dirty="0" smtClean="0"/>
                    </a:p>
                  </a:txBody>
                  <a:tcPr anchor="ctr"/>
                </a:tc>
                <a:extLst>
                  <a:ext uri="{0D108BD9-81ED-4DB2-BD59-A6C34878D82A}">
                    <a16:rowId xmlns:a16="http://schemas.microsoft.com/office/drawing/2014/main" val="10000"/>
                  </a:ext>
                </a:extLst>
              </a:tr>
              <a:tr h="628003">
                <a:tc>
                  <a:txBody>
                    <a:bodyPr/>
                    <a:lstStyle/>
                    <a:p>
                      <a:endParaRPr lang="en-AU" sz="10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b="1" dirty="0" smtClean="0"/>
                        <a:t>58% of learners who transition do so within six months </a:t>
                      </a:r>
                      <a:r>
                        <a:rPr lang="en-AU" sz="1000" b="0" dirty="0" smtClean="0"/>
                        <a:t>of commencing </a:t>
                      </a:r>
                      <a:r>
                        <a:rPr lang="en-AU" sz="1000" dirty="0" smtClean="0"/>
                        <a:t>their first pre-accredited program, suggesting that pre-accredited training is being used as a ‘stepping stone’ to accredited training – but 6% take more than two years to transition</a:t>
                      </a:r>
                    </a:p>
                  </a:txBody>
                  <a:tcPr anchor="ctr"/>
                </a:tc>
                <a:extLst>
                  <a:ext uri="{0D108BD9-81ED-4DB2-BD59-A6C34878D82A}">
                    <a16:rowId xmlns:a16="http://schemas.microsoft.com/office/drawing/2014/main" val="10001"/>
                  </a:ext>
                </a:extLst>
              </a:tr>
              <a:tr h="510315">
                <a:tc>
                  <a:txBody>
                    <a:bodyPr/>
                    <a:lstStyle/>
                    <a:p>
                      <a:endParaRPr lang="en-AU"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1" dirty="0" smtClean="0"/>
                        <a:t>58% of learners who ‘indirectly’</a:t>
                      </a:r>
                      <a:r>
                        <a:rPr lang="en-AU" sz="1000" b="1" baseline="0" dirty="0" smtClean="0"/>
                        <a:t> attain a qualification </a:t>
                      </a:r>
                      <a:r>
                        <a:rPr lang="en-AU" sz="1000" b="1" dirty="0" smtClean="0"/>
                        <a:t>undertake concurrent accredited qualifications</a:t>
                      </a:r>
                      <a:r>
                        <a:rPr lang="en-AU" sz="1000" dirty="0" smtClean="0"/>
                        <a:t>, which may reflect the use of foundational qualifications to support their learning</a:t>
                      </a:r>
                    </a:p>
                  </a:txBody>
                  <a:tcPr anchor="ctr"/>
                </a:tc>
                <a:extLst>
                  <a:ext uri="{0D108BD9-81ED-4DB2-BD59-A6C34878D82A}">
                    <a16:rowId xmlns:a16="http://schemas.microsoft.com/office/drawing/2014/main" val="10002"/>
                  </a:ext>
                </a:extLst>
              </a:tr>
            </a:tbl>
          </a:graphicData>
        </a:graphic>
      </p:graphicFrame>
      <p:grpSp>
        <p:nvGrpSpPr>
          <p:cNvPr id="67" name="Group 66"/>
          <p:cNvGrpSpPr/>
          <p:nvPr/>
        </p:nvGrpSpPr>
        <p:grpSpPr>
          <a:xfrm>
            <a:off x="645954" y="4646352"/>
            <a:ext cx="520031" cy="1508220"/>
            <a:chOff x="652633" y="4652705"/>
            <a:chExt cx="520031" cy="1508220"/>
          </a:xfrm>
        </p:grpSpPr>
        <p:sp>
          <p:nvSpPr>
            <p:cNvPr id="68" name="Freeform 331"/>
            <p:cNvSpPr>
              <a:spLocks noChangeAspect="1" noEditPoints="1"/>
            </p:cNvSpPr>
            <p:nvPr/>
          </p:nvSpPr>
          <p:spPr bwMode="auto">
            <a:xfrm>
              <a:off x="727811" y="4652705"/>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97 w 512"/>
                <a:gd name="T11" fmla="*/ 175 h 512"/>
                <a:gd name="T12" fmla="*/ 389 w 512"/>
                <a:gd name="T13" fmla="*/ 178 h 512"/>
                <a:gd name="T14" fmla="*/ 382 w 512"/>
                <a:gd name="T15" fmla="*/ 175 h 512"/>
                <a:gd name="T16" fmla="*/ 367 w 512"/>
                <a:gd name="T17" fmla="*/ 160 h 512"/>
                <a:gd name="T18" fmla="*/ 350 w 512"/>
                <a:gd name="T19" fmla="*/ 176 h 512"/>
                <a:gd name="T20" fmla="*/ 394 w 512"/>
                <a:gd name="T21" fmla="*/ 277 h 512"/>
                <a:gd name="T22" fmla="*/ 256 w 512"/>
                <a:gd name="T23" fmla="*/ 416 h 512"/>
                <a:gd name="T24" fmla="*/ 117 w 512"/>
                <a:gd name="T25" fmla="*/ 277 h 512"/>
                <a:gd name="T26" fmla="*/ 245 w 512"/>
                <a:gd name="T27" fmla="*/ 139 h 512"/>
                <a:gd name="T28" fmla="*/ 245 w 512"/>
                <a:gd name="T29" fmla="*/ 117 h 512"/>
                <a:gd name="T30" fmla="*/ 224 w 512"/>
                <a:gd name="T31" fmla="*/ 117 h 512"/>
                <a:gd name="T32" fmla="*/ 213 w 512"/>
                <a:gd name="T33" fmla="*/ 106 h 512"/>
                <a:gd name="T34" fmla="*/ 224 w 512"/>
                <a:gd name="T35" fmla="*/ 96 h 512"/>
                <a:gd name="T36" fmla="*/ 288 w 512"/>
                <a:gd name="T37" fmla="*/ 96 h 512"/>
                <a:gd name="T38" fmla="*/ 298 w 512"/>
                <a:gd name="T39" fmla="*/ 106 h 512"/>
                <a:gd name="T40" fmla="*/ 288 w 512"/>
                <a:gd name="T41" fmla="*/ 117 h 512"/>
                <a:gd name="T42" fmla="*/ 266 w 512"/>
                <a:gd name="T43" fmla="*/ 117 h 512"/>
                <a:gd name="T44" fmla="*/ 266 w 512"/>
                <a:gd name="T45" fmla="*/ 139 h 512"/>
                <a:gd name="T46" fmla="*/ 334 w 512"/>
                <a:gd name="T47" fmla="*/ 163 h 512"/>
                <a:gd name="T48" fmla="*/ 352 w 512"/>
                <a:gd name="T49" fmla="*/ 145 h 512"/>
                <a:gd name="T50" fmla="*/ 337 w 512"/>
                <a:gd name="T51" fmla="*/ 129 h 512"/>
                <a:gd name="T52" fmla="*/ 337 w 512"/>
                <a:gd name="T53" fmla="*/ 114 h 512"/>
                <a:gd name="T54" fmla="*/ 352 w 512"/>
                <a:gd name="T55" fmla="*/ 114 h 512"/>
                <a:gd name="T56" fmla="*/ 397 w 512"/>
                <a:gd name="T57" fmla="*/ 160 h 512"/>
                <a:gd name="T58" fmla="*/ 397 w 512"/>
                <a:gd name="T59" fmla="*/ 175 h 512"/>
                <a:gd name="T60" fmla="*/ 256 w 512"/>
                <a:gd name="T61" fmla="*/ 160 h 512"/>
                <a:gd name="T62" fmla="*/ 138 w 512"/>
                <a:gd name="T63" fmla="*/ 277 h 512"/>
                <a:gd name="T64" fmla="*/ 256 w 512"/>
                <a:gd name="T65" fmla="*/ 394 h 512"/>
                <a:gd name="T66" fmla="*/ 373 w 512"/>
                <a:gd name="T67" fmla="*/ 277 h 512"/>
                <a:gd name="T68" fmla="*/ 256 w 512"/>
                <a:gd name="T69" fmla="*/ 160 h 512"/>
                <a:gd name="T70" fmla="*/ 266 w 512"/>
                <a:gd name="T71" fmla="*/ 277 h 512"/>
                <a:gd name="T72" fmla="*/ 256 w 512"/>
                <a:gd name="T73" fmla="*/ 288 h 512"/>
                <a:gd name="T74" fmla="*/ 245 w 512"/>
                <a:gd name="T75" fmla="*/ 277 h 512"/>
                <a:gd name="T76" fmla="*/ 245 w 512"/>
                <a:gd name="T77" fmla="*/ 202 h 512"/>
                <a:gd name="T78" fmla="*/ 256 w 512"/>
                <a:gd name="T79" fmla="*/ 192 h 512"/>
                <a:gd name="T80" fmla="*/ 266 w 512"/>
                <a:gd name="T81" fmla="*/ 202 h 512"/>
                <a:gd name="T82" fmla="*/ 266 w 512"/>
                <a:gd name="T83"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7" y="175"/>
                  </a:moveTo>
                  <a:cubicBezTo>
                    <a:pt x="395" y="177"/>
                    <a:pt x="392" y="178"/>
                    <a:pt x="389" y="178"/>
                  </a:cubicBezTo>
                  <a:cubicBezTo>
                    <a:pt x="387" y="178"/>
                    <a:pt x="384" y="177"/>
                    <a:pt x="382" y="175"/>
                  </a:cubicBezTo>
                  <a:cubicBezTo>
                    <a:pt x="367" y="160"/>
                    <a:pt x="367" y="160"/>
                    <a:pt x="367" y="160"/>
                  </a:cubicBezTo>
                  <a:cubicBezTo>
                    <a:pt x="350" y="176"/>
                    <a:pt x="350" y="176"/>
                    <a:pt x="350" y="176"/>
                  </a:cubicBezTo>
                  <a:cubicBezTo>
                    <a:pt x="377" y="201"/>
                    <a:pt x="394" y="237"/>
                    <a:pt x="394" y="277"/>
                  </a:cubicBezTo>
                  <a:cubicBezTo>
                    <a:pt x="394" y="353"/>
                    <a:pt x="332" y="416"/>
                    <a:pt x="256" y="416"/>
                  </a:cubicBezTo>
                  <a:cubicBezTo>
                    <a:pt x="179" y="416"/>
                    <a:pt x="117" y="353"/>
                    <a:pt x="117" y="277"/>
                  </a:cubicBezTo>
                  <a:cubicBezTo>
                    <a:pt x="117" y="204"/>
                    <a:pt x="174" y="144"/>
                    <a:pt x="245" y="139"/>
                  </a:cubicBezTo>
                  <a:cubicBezTo>
                    <a:pt x="245" y="117"/>
                    <a:pt x="245" y="117"/>
                    <a:pt x="245" y="117"/>
                  </a:cubicBezTo>
                  <a:cubicBezTo>
                    <a:pt x="224" y="117"/>
                    <a:pt x="224" y="117"/>
                    <a:pt x="224" y="117"/>
                  </a:cubicBezTo>
                  <a:cubicBezTo>
                    <a:pt x="218" y="117"/>
                    <a:pt x="213" y="112"/>
                    <a:pt x="213" y="106"/>
                  </a:cubicBezTo>
                  <a:cubicBezTo>
                    <a:pt x="213" y="100"/>
                    <a:pt x="218" y="96"/>
                    <a:pt x="224" y="96"/>
                  </a:cubicBezTo>
                  <a:cubicBezTo>
                    <a:pt x="288" y="96"/>
                    <a:pt x="288" y="96"/>
                    <a:pt x="288" y="96"/>
                  </a:cubicBezTo>
                  <a:cubicBezTo>
                    <a:pt x="294" y="96"/>
                    <a:pt x="298" y="100"/>
                    <a:pt x="298" y="106"/>
                  </a:cubicBezTo>
                  <a:cubicBezTo>
                    <a:pt x="298" y="112"/>
                    <a:pt x="294" y="117"/>
                    <a:pt x="288" y="117"/>
                  </a:cubicBezTo>
                  <a:cubicBezTo>
                    <a:pt x="266" y="117"/>
                    <a:pt x="266" y="117"/>
                    <a:pt x="266" y="117"/>
                  </a:cubicBezTo>
                  <a:cubicBezTo>
                    <a:pt x="266" y="139"/>
                    <a:pt x="266" y="139"/>
                    <a:pt x="266" y="139"/>
                  </a:cubicBezTo>
                  <a:cubicBezTo>
                    <a:pt x="291" y="141"/>
                    <a:pt x="314" y="149"/>
                    <a:pt x="334" y="163"/>
                  </a:cubicBezTo>
                  <a:cubicBezTo>
                    <a:pt x="352" y="145"/>
                    <a:pt x="352" y="145"/>
                    <a:pt x="352" y="145"/>
                  </a:cubicBezTo>
                  <a:cubicBezTo>
                    <a:pt x="337" y="129"/>
                    <a:pt x="337" y="129"/>
                    <a:pt x="337" y="129"/>
                  </a:cubicBezTo>
                  <a:cubicBezTo>
                    <a:pt x="332" y="125"/>
                    <a:pt x="332" y="119"/>
                    <a:pt x="337" y="114"/>
                  </a:cubicBezTo>
                  <a:cubicBezTo>
                    <a:pt x="341" y="110"/>
                    <a:pt x="348" y="110"/>
                    <a:pt x="352" y="114"/>
                  </a:cubicBezTo>
                  <a:cubicBezTo>
                    <a:pt x="397" y="160"/>
                    <a:pt x="397" y="160"/>
                    <a:pt x="397" y="160"/>
                  </a:cubicBezTo>
                  <a:cubicBezTo>
                    <a:pt x="401" y="164"/>
                    <a:pt x="401" y="171"/>
                    <a:pt x="397" y="175"/>
                  </a:cubicBezTo>
                  <a:close/>
                  <a:moveTo>
                    <a:pt x="256" y="160"/>
                  </a:moveTo>
                  <a:cubicBezTo>
                    <a:pt x="191" y="160"/>
                    <a:pt x="138" y="212"/>
                    <a:pt x="138" y="277"/>
                  </a:cubicBezTo>
                  <a:cubicBezTo>
                    <a:pt x="138" y="342"/>
                    <a:pt x="191" y="394"/>
                    <a:pt x="256" y="394"/>
                  </a:cubicBezTo>
                  <a:cubicBezTo>
                    <a:pt x="320" y="394"/>
                    <a:pt x="373" y="342"/>
                    <a:pt x="373" y="277"/>
                  </a:cubicBezTo>
                  <a:cubicBezTo>
                    <a:pt x="373" y="212"/>
                    <a:pt x="320" y="160"/>
                    <a:pt x="256" y="160"/>
                  </a:cubicBezTo>
                  <a:close/>
                  <a:moveTo>
                    <a:pt x="266" y="277"/>
                  </a:moveTo>
                  <a:cubicBezTo>
                    <a:pt x="266" y="283"/>
                    <a:pt x="262" y="288"/>
                    <a:pt x="256" y="288"/>
                  </a:cubicBezTo>
                  <a:cubicBezTo>
                    <a:pt x="250" y="288"/>
                    <a:pt x="245" y="283"/>
                    <a:pt x="245" y="277"/>
                  </a:cubicBezTo>
                  <a:cubicBezTo>
                    <a:pt x="245" y="202"/>
                    <a:pt x="245" y="202"/>
                    <a:pt x="245" y="202"/>
                  </a:cubicBezTo>
                  <a:cubicBezTo>
                    <a:pt x="245" y="196"/>
                    <a:pt x="250" y="192"/>
                    <a:pt x="256" y="192"/>
                  </a:cubicBezTo>
                  <a:cubicBezTo>
                    <a:pt x="262" y="192"/>
                    <a:pt x="266" y="196"/>
                    <a:pt x="266" y="202"/>
                  </a:cubicBezTo>
                  <a:lnTo>
                    <a:pt x="266" y="277"/>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AU"/>
            </a:p>
          </p:txBody>
        </p:sp>
        <p:sp>
          <p:nvSpPr>
            <p:cNvPr id="70" name="Freeform 472"/>
            <p:cNvSpPr>
              <a:spLocks noChangeAspect="1" noEditPoints="1"/>
            </p:cNvSpPr>
            <p:nvPr/>
          </p:nvSpPr>
          <p:spPr bwMode="auto">
            <a:xfrm>
              <a:off x="729856" y="5147825"/>
              <a:ext cx="367631" cy="36763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0 w 512"/>
                <a:gd name="T11" fmla="*/ 405 h 512"/>
                <a:gd name="T12" fmla="*/ 309 w 512"/>
                <a:gd name="T13" fmla="*/ 416 h 512"/>
                <a:gd name="T14" fmla="*/ 149 w 512"/>
                <a:gd name="T15" fmla="*/ 416 h 512"/>
                <a:gd name="T16" fmla="*/ 138 w 512"/>
                <a:gd name="T17" fmla="*/ 405 h 512"/>
                <a:gd name="T18" fmla="*/ 138 w 512"/>
                <a:gd name="T19" fmla="*/ 106 h 512"/>
                <a:gd name="T20" fmla="*/ 149 w 512"/>
                <a:gd name="T21" fmla="*/ 96 h 512"/>
                <a:gd name="T22" fmla="*/ 309 w 512"/>
                <a:gd name="T23" fmla="*/ 96 h 512"/>
                <a:gd name="T24" fmla="*/ 320 w 512"/>
                <a:gd name="T25" fmla="*/ 106 h 512"/>
                <a:gd name="T26" fmla="*/ 320 w 512"/>
                <a:gd name="T27" fmla="*/ 202 h 512"/>
                <a:gd name="T28" fmla="*/ 309 w 512"/>
                <a:gd name="T29" fmla="*/ 213 h 512"/>
                <a:gd name="T30" fmla="*/ 298 w 512"/>
                <a:gd name="T31" fmla="*/ 202 h 512"/>
                <a:gd name="T32" fmla="*/ 298 w 512"/>
                <a:gd name="T33" fmla="*/ 117 h 512"/>
                <a:gd name="T34" fmla="*/ 160 w 512"/>
                <a:gd name="T35" fmla="*/ 117 h 512"/>
                <a:gd name="T36" fmla="*/ 160 w 512"/>
                <a:gd name="T37" fmla="*/ 394 h 512"/>
                <a:gd name="T38" fmla="*/ 298 w 512"/>
                <a:gd name="T39" fmla="*/ 394 h 512"/>
                <a:gd name="T40" fmla="*/ 298 w 512"/>
                <a:gd name="T41" fmla="*/ 309 h 512"/>
                <a:gd name="T42" fmla="*/ 309 w 512"/>
                <a:gd name="T43" fmla="*/ 298 h 512"/>
                <a:gd name="T44" fmla="*/ 320 w 512"/>
                <a:gd name="T45" fmla="*/ 309 h 512"/>
                <a:gd name="T46" fmla="*/ 320 w 512"/>
                <a:gd name="T47" fmla="*/ 405 h 512"/>
                <a:gd name="T48" fmla="*/ 415 w 512"/>
                <a:gd name="T49" fmla="*/ 260 h 512"/>
                <a:gd name="T50" fmla="*/ 413 w 512"/>
                <a:gd name="T51" fmla="*/ 263 h 512"/>
                <a:gd name="T52" fmla="*/ 370 w 512"/>
                <a:gd name="T53" fmla="*/ 306 h 512"/>
                <a:gd name="T54" fmla="*/ 362 w 512"/>
                <a:gd name="T55" fmla="*/ 309 h 512"/>
                <a:gd name="T56" fmla="*/ 355 w 512"/>
                <a:gd name="T57" fmla="*/ 306 h 512"/>
                <a:gd name="T58" fmla="*/ 355 w 512"/>
                <a:gd name="T59" fmla="*/ 291 h 512"/>
                <a:gd name="T60" fmla="*/ 379 w 512"/>
                <a:gd name="T61" fmla="*/ 266 h 512"/>
                <a:gd name="T62" fmla="*/ 224 w 512"/>
                <a:gd name="T63" fmla="*/ 266 h 512"/>
                <a:gd name="T64" fmla="*/ 213 w 512"/>
                <a:gd name="T65" fmla="*/ 256 h 512"/>
                <a:gd name="T66" fmla="*/ 224 w 512"/>
                <a:gd name="T67" fmla="*/ 245 h 512"/>
                <a:gd name="T68" fmla="*/ 379 w 512"/>
                <a:gd name="T69" fmla="*/ 245 h 512"/>
                <a:gd name="T70" fmla="*/ 355 w 512"/>
                <a:gd name="T71" fmla="*/ 221 h 512"/>
                <a:gd name="T72" fmla="*/ 355 w 512"/>
                <a:gd name="T73" fmla="*/ 205 h 512"/>
                <a:gd name="T74" fmla="*/ 370 w 512"/>
                <a:gd name="T75" fmla="*/ 205 h 512"/>
                <a:gd name="T76" fmla="*/ 413 w 512"/>
                <a:gd name="T77" fmla="*/ 248 h 512"/>
                <a:gd name="T78" fmla="*/ 415 w 512"/>
                <a:gd name="T79" fmla="*/ 252 h 512"/>
                <a:gd name="T80" fmla="*/ 415 w 512"/>
                <a:gd name="T81" fmla="*/ 2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0" y="405"/>
                  </a:moveTo>
                  <a:cubicBezTo>
                    <a:pt x="320" y="411"/>
                    <a:pt x="315" y="416"/>
                    <a:pt x="309" y="416"/>
                  </a:cubicBezTo>
                  <a:cubicBezTo>
                    <a:pt x="149" y="416"/>
                    <a:pt x="149" y="416"/>
                    <a:pt x="149" y="416"/>
                  </a:cubicBezTo>
                  <a:cubicBezTo>
                    <a:pt x="143" y="416"/>
                    <a:pt x="138" y="411"/>
                    <a:pt x="138" y="405"/>
                  </a:cubicBezTo>
                  <a:cubicBezTo>
                    <a:pt x="138" y="106"/>
                    <a:pt x="138" y="106"/>
                    <a:pt x="138" y="106"/>
                  </a:cubicBezTo>
                  <a:cubicBezTo>
                    <a:pt x="138" y="100"/>
                    <a:pt x="143" y="96"/>
                    <a:pt x="149" y="96"/>
                  </a:cubicBezTo>
                  <a:cubicBezTo>
                    <a:pt x="309" y="96"/>
                    <a:pt x="309" y="96"/>
                    <a:pt x="309" y="96"/>
                  </a:cubicBezTo>
                  <a:cubicBezTo>
                    <a:pt x="315" y="96"/>
                    <a:pt x="320" y="100"/>
                    <a:pt x="320" y="106"/>
                  </a:cubicBezTo>
                  <a:cubicBezTo>
                    <a:pt x="320" y="202"/>
                    <a:pt x="320" y="202"/>
                    <a:pt x="320" y="202"/>
                  </a:cubicBezTo>
                  <a:cubicBezTo>
                    <a:pt x="320" y="208"/>
                    <a:pt x="315" y="213"/>
                    <a:pt x="309" y="213"/>
                  </a:cubicBezTo>
                  <a:cubicBezTo>
                    <a:pt x="303" y="213"/>
                    <a:pt x="298" y="208"/>
                    <a:pt x="298" y="202"/>
                  </a:cubicBezTo>
                  <a:cubicBezTo>
                    <a:pt x="298" y="117"/>
                    <a:pt x="298" y="117"/>
                    <a:pt x="298" y="117"/>
                  </a:cubicBezTo>
                  <a:cubicBezTo>
                    <a:pt x="160" y="117"/>
                    <a:pt x="160" y="117"/>
                    <a:pt x="160" y="117"/>
                  </a:cubicBezTo>
                  <a:cubicBezTo>
                    <a:pt x="160" y="394"/>
                    <a:pt x="160" y="394"/>
                    <a:pt x="160" y="394"/>
                  </a:cubicBezTo>
                  <a:cubicBezTo>
                    <a:pt x="298" y="394"/>
                    <a:pt x="298" y="394"/>
                    <a:pt x="298" y="394"/>
                  </a:cubicBezTo>
                  <a:cubicBezTo>
                    <a:pt x="298" y="309"/>
                    <a:pt x="298" y="309"/>
                    <a:pt x="298" y="309"/>
                  </a:cubicBezTo>
                  <a:cubicBezTo>
                    <a:pt x="298" y="303"/>
                    <a:pt x="303" y="298"/>
                    <a:pt x="309" y="298"/>
                  </a:cubicBezTo>
                  <a:cubicBezTo>
                    <a:pt x="315" y="298"/>
                    <a:pt x="320" y="303"/>
                    <a:pt x="320" y="309"/>
                  </a:cubicBezTo>
                  <a:lnTo>
                    <a:pt x="320" y="405"/>
                  </a:lnTo>
                  <a:close/>
                  <a:moveTo>
                    <a:pt x="415" y="260"/>
                  </a:moveTo>
                  <a:cubicBezTo>
                    <a:pt x="414" y="261"/>
                    <a:pt x="414" y="262"/>
                    <a:pt x="413" y="263"/>
                  </a:cubicBezTo>
                  <a:cubicBezTo>
                    <a:pt x="370" y="306"/>
                    <a:pt x="370" y="306"/>
                    <a:pt x="370" y="306"/>
                  </a:cubicBezTo>
                  <a:cubicBezTo>
                    <a:pt x="368" y="308"/>
                    <a:pt x="365" y="309"/>
                    <a:pt x="362" y="309"/>
                  </a:cubicBezTo>
                  <a:cubicBezTo>
                    <a:pt x="360" y="309"/>
                    <a:pt x="357" y="308"/>
                    <a:pt x="355" y="306"/>
                  </a:cubicBezTo>
                  <a:cubicBezTo>
                    <a:pt x="351" y="302"/>
                    <a:pt x="351" y="295"/>
                    <a:pt x="355" y="291"/>
                  </a:cubicBezTo>
                  <a:cubicBezTo>
                    <a:pt x="379" y="266"/>
                    <a:pt x="379" y="266"/>
                    <a:pt x="379" y="266"/>
                  </a:cubicBezTo>
                  <a:cubicBezTo>
                    <a:pt x="224" y="266"/>
                    <a:pt x="224" y="266"/>
                    <a:pt x="224" y="266"/>
                  </a:cubicBezTo>
                  <a:cubicBezTo>
                    <a:pt x="218" y="266"/>
                    <a:pt x="213" y="262"/>
                    <a:pt x="213" y="256"/>
                  </a:cubicBezTo>
                  <a:cubicBezTo>
                    <a:pt x="213" y="250"/>
                    <a:pt x="218" y="245"/>
                    <a:pt x="224" y="245"/>
                  </a:cubicBezTo>
                  <a:cubicBezTo>
                    <a:pt x="379" y="245"/>
                    <a:pt x="379" y="245"/>
                    <a:pt x="379" y="245"/>
                  </a:cubicBezTo>
                  <a:cubicBezTo>
                    <a:pt x="355" y="221"/>
                    <a:pt x="355" y="221"/>
                    <a:pt x="355" y="221"/>
                  </a:cubicBezTo>
                  <a:cubicBezTo>
                    <a:pt x="351" y="216"/>
                    <a:pt x="351" y="210"/>
                    <a:pt x="355" y="205"/>
                  </a:cubicBezTo>
                  <a:cubicBezTo>
                    <a:pt x="359" y="201"/>
                    <a:pt x="366" y="201"/>
                    <a:pt x="370" y="205"/>
                  </a:cubicBezTo>
                  <a:cubicBezTo>
                    <a:pt x="413" y="248"/>
                    <a:pt x="413" y="248"/>
                    <a:pt x="413" y="248"/>
                  </a:cubicBezTo>
                  <a:cubicBezTo>
                    <a:pt x="414" y="249"/>
                    <a:pt x="414" y="250"/>
                    <a:pt x="415" y="252"/>
                  </a:cubicBezTo>
                  <a:cubicBezTo>
                    <a:pt x="416" y="254"/>
                    <a:pt x="416" y="257"/>
                    <a:pt x="415" y="260"/>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AU"/>
            </a:p>
          </p:txBody>
        </p:sp>
        <p:grpSp>
          <p:nvGrpSpPr>
            <p:cNvPr id="71" name="Group 70"/>
            <p:cNvGrpSpPr/>
            <p:nvPr/>
          </p:nvGrpSpPr>
          <p:grpSpPr>
            <a:xfrm>
              <a:off x="652633" y="5639813"/>
              <a:ext cx="520031" cy="521112"/>
              <a:chOff x="371572" y="5769146"/>
              <a:chExt cx="520031" cy="521112"/>
            </a:xfrm>
          </p:grpSpPr>
          <p:sp>
            <p:nvSpPr>
              <p:cNvPr id="72" name="Freeform 241"/>
              <p:cNvSpPr>
                <a:spLocks noChangeAspect="1" noEditPoints="1"/>
              </p:cNvSpPr>
              <p:nvPr/>
            </p:nvSpPr>
            <p:spPr bwMode="auto">
              <a:xfrm>
                <a:off x="371572" y="5769146"/>
                <a:ext cx="367631" cy="368712"/>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AU"/>
              </a:p>
            </p:txBody>
          </p:sp>
          <p:sp>
            <p:nvSpPr>
              <p:cNvPr id="73" name="Oval 72"/>
              <p:cNvSpPr/>
              <p:nvPr/>
            </p:nvSpPr>
            <p:spPr bwMode="gray">
              <a:xfrm>
                <a:off x="523972" y="5921546"/>
                <a:ext cx="367200" cy="367200"/>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600" b="1" dirty="0" smtClean="0">
                  <a:solidFill>
                    <a:schemeClr val="bg1"/>
                  </a:solidFill>
                </a:endParaRPr>
              </a:p>
            </p:txBody>
          </p:sp>
          <p:sp>
            <p:nvSpPr>
              <p:cNvPr id="74" name="Freeform 241"/>
              <p:cNvSpPr>
                <a:spLocks noChangeAspect="1" noEditPoints="1"/>
              </p:cNvSpPr>
              <p:nvPr/>
            </p:nvSpPr>
            <p:spPr bwMode="auto">
              <a:xfrm>
                <a:off x="523972" y="5921546"/>
                <a:ext cx="367631" cy="368712"/>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AU"/>
              </a:p>
            </p:txBody>
          </p:sp>
        </p:grpSp>
      </p:grpSp>
      <p:grpSp>
        <p:nvGrpSpPr>
          <p:cNvPr id="75" name="Group 74"/>
          <p:cNvGrpSpPr/>
          <p:nvPr/>
        </p:nvGrpSpPr>
        <p:grpSpPr>
          <a:xfrm>
            <a:off x="772511" y="1065140"/>
            <a:ext cx="7690240" cy="1768234"/>
            <a:chOff x="772511" y="1188232"/>
            <a:chExt cx="7690240" cy="1768234"/>
          </a:xfrm>
        </p:grpSpPr>
        <p:sp>
          <p:nvSpPr>
            <p:cNvPr id="76" name="Rectangle 75"/>
            <p:cNvSpPr/>
            <p:nvPr/>
          </p:nvSpPr>
          <p:spPr>
            <a:xfrm>
              <a:off x="772511" y="1188232"/>
              <a:ext cx="1012935" cy="566079"/>
            </a:xfrm>
            <a:prstGeom prst="rect">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First pre-accredited activity</a:t>
              </a:r>
              <a:endParaRPr lang="en-AU" sz="800" b="1" dirty="0"/>
            </a:p>
          </p:txBody>
        </p:sp>
        <p:sp>
          <p:nvSpPr>
            <p:cNvPr id="77" name="Rectangle 76"/>
            <p:cNvSpPr/>
            <p:nvPr/>
          </p:nvSpPr>
          <p:spPr>
            <a:xfrm>
              <a:off x="4569697" y="1190096"/>
              <a:ext cx="1349409" cy="555199"/>
            </a:xfrm>
            <a:prstGeom prst="rect">
              <a:avLst/>
            </a:prstGeom>
            <a:solidFill>
              <a:srgbClr val="01216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Commence accredited training after pre-accredited activity (29%)</a:t>
              </a:r>
              <a:endParaRPr lang="en-AU" sz="800" b="1" dirty="0"/>
            </a:p>
          </p:txBody>
        </p:sp>
        <p:sp>
          <p:nvSpPr>
            <p:cNvPr id="78" name="Rectangle 77"/>
            <p:cNvSpPr/>
            <p:nvPr/>
          </p:nvSpPr>
          <p:spPr>
            <a:xfrm>
              <a:off x="7098423" y="1199112"/>
              <a:ext cx="1364328" cy="555199"/>
            </a:xfrm>
            <a:prstGeom prst="rect">
              <a:avLst/>
            </a:prstGeom>
            <a:solidFill>
              <a:srgbClr val="0097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Achieve accredited qualification after pre-accredited activity (23%)</a:t>
              </a:r>
              <a:endParaRPr lang="en-AU" sz="800" b="1" dirty="0"/>
            </a:p>
          </p:txBody>
        </p:sp>
        <p:sp>
          <p:nvSpPr>
            <p:cNvPr id="79" name="TextBox 78"/>
            <p:cNvSpPr txBox="1"/>
            <p:nvPr/>
          </p:nvSpPr>
          <p:spPr>
            <a:xfrm>
              <a:off x="3375188" y="1270788"/>
              <a:ext cx="1196034" cy="123111"/>
            </a:xfrm>
            <a:prstGeom prst="rect">
              <a:avLst/>
            </a:prstGeom>
            <a:noFill/>
          </p:spPr>
          <p:txBody>
            <a:bodyPr wrap="square" lIns="0" tIns="0" rIns="0" bIns="0" rtlCol="0">
              <a:spAutoFit/>
            </a:bodyPr>
            <a:lstStyle/>
            <a:p>
              <a:pPr algn="ctr">
                <a:spcBef>
                  <a:spcPts val="600"/>
                </a:spcBef>
                <a:buSzPct val="100000"/>
              </a:pPr>
              <a:r>
                <a:rPr lang="en-AU" sz="800" b="1" dirty="0" smtClean="0"/>
                <a:t>Direct</a:t>
              </a:r>
              <a:r>
                <a:rPr lang="en-AU" sz="800" dirty="0" smtClean="0"/>
                <a:t> (19%)</a:t>
              </a:r>
            </a:p>
          </p:txBody>
        </p:sp>
        <p:sp>
          <p:nvSpPr>
            <p:cNvPr id="80" name="TextBox 79"/>
            <p:cNvSpPr txBox="1"/>
            <p:nvPr/>
          </p:nvSpPr>
          <p:spPr>
            <a:xfrm>
              <a:off x="6055261" y="1270788"/>
              <a:ext cx="875956" cy="123111"/>
            </a:xfrm>
            <a:prstGeom prst="rect">
              <a:avLst/>
            </a:prstGeom>
            <a:noFill/>
          </p:spPr>
          <p:txBody>
            <a:bodyPr wrap="square" lIns="0" tIns="0" rIns="0" bIns="0" rtlCol="0">
              <a:spAutoFit/>
            </a:bodyPr>
            <a:lstStyle/>
            <a:p>
              <a:pPr algn="ctr">
                <a:spcBef>
                  <a:spcPts val="600"/>
                </a:spcBef>
                <a:buSzPct val="100000"/>
              </a:pPr>
              <a:r>
                <a:rPr lang="en-AU" sz="800" b="1" dirty="0" smtClean="0"/>
                <a:t>Direct</a:t>
              </a:r>
              <a:r>
                <a:rPr lang="en-AU" sz="800" dirty="0" smtClean="0"/>
                <a:t> (18%)</a:t>
              </a:r>
            </a:p>
          </p:txBody>
        </p:sp>
        <p:sp>
          <p:nvSpPr>
            <p:cNvPr id="81" name="TextBox 80"/>
            <p:cNvSpPr txBox="1"/>
            <p:nvPr/>
          </p:nvSpPr>
          <p:spPr>
            <a:xfrm>
              <a:off x="920525" y="2514431"/>
              <a:ext cx="709595" cy="442035"/>
            </a:xfrm>
            <a:prstGeom prst="rect">
              <a:avLst/>
            </a:prstGeom>
            <a:noFill/>
            <a:ln w="19050">
              <a:solidFill>
                <a:schemeClr val="tx1">
                  <a:lumMod val="50000"/>
                  <a:lumOff val="50000"/>
                </a:schemeClr>
              </a:solidFill>
            </a:ln>
          </p:spPr>
          <p:txBody>
            <a:bodyPr wrap="square" lIns="36000" tIns="36000" rIns="36000" bIns="36000" rtlCol="0">
              <a:spAutoFit/>
            </a:bodyPr>
            <a:lstStyle/>
            <a:p>
              <a:pPr algn="ctr">
                <a:spcBef>
                  <a:spcPts val="600"/>
                </a:spcBef>
                <a:buSzPct val="100000"/>
              </a:pPr>
              <a:r>
                <a:rPr lang="en-AU" sz="800" dirty="0" smtClean="0"/>
                <a:t>No further VET activity (43%)</a:t>
              </a:r>
            </a:p>
          </p:txBody>
        </p:sp>
        <p:sp>
          <p:nvSpPr>
            <p:cNvPr id="82" name="TextBox 81"/>
            <p:cNvSpPr txBox="1"/>
            <p:nvPr/>
          </p:nvSpPr>
          <p:spPr>
            <a:xfrm>
              <a:off x="2388652" y="2514431"/>
              <a:ext cx="987889" cy="442035"/>
            </a:xfrm>
            <a:prstGeom prst="rect">
              <a:avLst/>
            </a:prstGeom>
            <a:noFill/>
            <a:ln w="19050">
              <a:solidFill>
                <a:schemeClr val="accent3"/>
              </a:solidFill>
            </a:ln>
          </p:spPr>
          <p:txBody>
            <a:bodyPr wrap="square" lIns="36000" tIns="36000" rIns="36000" bIns="36000" rtlCol="0">
              <a:spAutoFit/>
            </a:bodyPr>
            <a:lstStyle/>
            <a:p>
              <a:pPr algn="ctr">
                <a:spcBef>
                  <a:spcPts val="600"/>
                </a:spcBef>
                <a:buSzPct val="100000"/>
              </a:pPr>
              <a:r>
                <a:rPr lang="en-AU" sz="800" dirty="0" smtClean="0"/>
                <a:t>No subsequent  accredited activity (28%) </a:t>
              </a:r>
            </a:p>
          </p:txBody>
        </p:sp>
        <p:sp>
          <p:nvSpPr>
            <p:cNvPr id="83" name="TextBox 82"/>
            <p:cNvSpPr txBox="1"/>
            <p:nvPr/>
          </p:nvSpPr>
          <p:spPr>
            <a:xfrm>
              <a:off x="4771872" y="2505415"/>
              <a:ext cx="944358" cy="442035"/>
            </a:xfrm>
            <a:prstGeom prst="rect">
              <a:avLst/>
            </a:prstGeom>
            <a:noFill/>
            <a:ln w="19050">
              <a:solidFill>
                <a:schemeClr val="accent4"/>
              </a:solidFill>
            </a:ln>
          </p:spPr>
          <p:txBody>
            <a:bodyPr wrap="square" lIns="36000" tIns="36000" rIns="36000" bIns="36000" rtlCol="0">
              <a:spAutoFit/>
            </a:bodyPr>
            <a:lstStyle/>
            <a:p>
              <a:pPr algn="ctr">
                <a:spcBef>
                  <a:spcPts val="600"/>
                </a:spcBef>
                <a:buSzPct val="100000"/>
              </a:pPr>
              <a:r>
                <a:rPr lang="en-AU" sz="800" dirty="0" smtClean="0"/>
                <a:t>Do not complete accredited training (6%)</a:t>
              </a:r>
            </a:p>
          </p:txBody>
        </p:sp>
        <p:sp>
          <p:nvSpPr>
            <p:cNvPr id="84" name="TextBox 83"/>
            <p:cNvSpPr txBox="1"/>
            <p:nvPr/>
          </p:nvSpPr>
          <p:spPr>
            <a:xfrm>
              <a:off x="2355648" y="1199112"/>
              <a:ext cx="1053898" cy="574468"/>
            </a:xfrm>
            <a:prstGeom prst="rect">
              <a:avLst/>
            </a:prstGeom>
            <a:solidFill>
              <a:schemeClr val="accent3"/>
            </a:solidFill>
          </p:spPr>
          <p:txBody>
            <a:bodyPr wrap="square" lIns="0" tIns="0" rIns="0" bIns="0" rtlCol="0" anchor="ctr">
              <a:noAutofit/>
            </a:bodyPr>
            <a:lstStyle/>
            <a:p>
              <a:pPr algn="ctr">
                <a:spcBef>
                  <a:spcPts val="600"/>
                </a:spcBef>
                <a:buSzPct val="100000"/>
              </a:pPr>
              <a:r>
                <a:rPr lang="en-AU" sz="800" b="1" dirty="0" smtClean="0">
                  <a:solidFill>
                    <a:schemeClr val="bg1"/>
                  </a:solidFill>
                </a:rPr>
                <a:t>Further activity (57%)</a:t>
              </a:r>
            </a:p>
          </p:txBody>
        </p:sp>
        <p:cxnSp>
          <p:nvCxnSpPr>
            <p:cNvPr id="85" name="Straight Arrow Connector 84"/>
            <p:cNvCxnSpPr/>
            <p:nvPr/>
          </p:nvCxnSpPr>
          <p:spPr>
            <a:xfrm flipH="1">
              <a:off x="1275323" y="1803253"/>
              <a:ext cx="5290" cy="612000"/>
            </a:xfrm>
            <a:prstGeom prst="straightConnector1">
              <a:avLst/>
            </a:prstGeom>
            <a:ln w="31750">
              <a:solidFill>
                <a:srgbClr val="A7A8AA"/>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a:off x="2876932" y="1803253"/>
              <a:ext cx="5664" cy="64800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a:off x="5244051" y="1794237"/>
              <a:ext cx="351" cy="648000"/>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3494164" y="1484776"/>
              <a:ext cx="932882" cy="629"/>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6007239" y="1484776"/>
              <a:ext cx="972000" cy="2449"/>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6654304" y="1877461"/>
              <a:ext cx="539770" cy="395268"/>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a:off x="5771588" y="1884576"/>
              <a:ext cx="1435997" cy="836835"/>
              <a:chOff x="5623252" y="1750678"/>
              <a:chExt cx="1435997" cy="836835"/>
            </a:xfrm>
          </p:grpSpPr>
          <p:sp>
            <p:nvSpPr>
              <p:cNvPr id="98" name="TextBox 97"/>
              <p:cNvSpPr txBox="1"/>
              <p:nvPr/>
            </p:nvSpPr>
            <p:spPr>
              <a:xfrm>
                <a:off x="5759174" y="2218181"/>
                <a:ext cx="1300075" cy="369332"/>
              </a:xfrm>
              <a:prstGeom prst="rect">
                <a:avLst/>
              </a:prstGeom>
              <a:noFill/>
            </p:spPr>
            <p:txBody>
              <a:bodyPr wrap="square" lIns="0" tIns="0" rIns="0" bIns="0" rtlCol="0">
                <a:spAutoFit/>
              </a:bodyPr>
              <a:lstStyle/>
              <a:p>
                <a:pPr algn="ctr">
                  <a:spcBef>
                    <a:spcPts val="600"/>
                  </a:spcBef>
                  <a:buSzPct val="100000"/>
                </a:pPr>
                <a:r>
                  <a:rPr lang="en-AU" sz="800" dirty="0" smtClean="0"/>
                  <a:t>Multiple attempts at completing accredited training (</a:t>
                </a:r>
                <a:r>
                  <a:rPr lang="en-AU" sz="800" b="1" dirty="0"/>
                  <a:t>I</a:t>
                </a:r>
                <a:r>
                  <a:rPr lang="en-AU" sz="800" b="1" dirty="0" smtClean="0"/>
                  <a:t>ndirect</a:t>
                </a:r>
                <a:r>
                  <a:rPr lang="en-AU" sz="800" dirty="0" smtClean="0"/>
                  <a:t>, 5%)</a:t>
                </a:r>
              </a:p>
            </p:txBody>
          </p:sp>
          <p:cxnSp>
            <p:nvCxnSpPr>
              <p:cNvPr id="99" name="Straight Arrow Connector 98"/>
              <p:cNvCxnSpPr/>
              <p:nvPr/>
            </p:nvCxnSpPr>
            <p:spPr>
              <a:xfrm>
                <a:off x="5623252" y="1750678"/>
                <a:ext cx="530693" cy="393508"/>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3292999" y="1884441"/>
              <a:ext cx="1402555" cy="830416"/>
              <a:chOff x="3116699" y="1659374"/>
              <a:chExt cx="1402555" cy="830416"/>
            </a:xfrm>
          </p:grpSpPr>
          <p:sp>
            <p:nvSpPr>
              <p:cNvPr id="95" name="TextBox 94"/>
              <p:cNvSpPr txBox="1"/>
              <p:nvPr/>
            </p:nvSpPr>
            <p:spPr>
              <a:xfrm>
                <a:off x="3309202" y="2120458"/>
                <a:ext cx="1059878" cy="369332"/>
              </a:xfrm>
              <a:prstGeom prst="rect">
                <a:avLst/>
              </a:prstGeom>
              <a:noFill/>
            </p:spPr>
            <p:txBody>
              <a:bodyPr wrap="square" lIns="0" tIns="0" rIns="0" bIns="0" rtlCol="0">
                <a:spAutoFit/>
              </a:bodyPr>
              <a:lstStyle/>
              <a:p>
                <a:pPr algn="ctr">
                  <a:spcBef>
                    <a:spcPts val="600"/>
                  </a:spcBef>
                  <a:buSzPct val="100000"/>
                </a:pPr>
                <a:r>
                  <a:rPr lang="en-AU" sz="800" dirty="0" smtClean="0"/>
                  <a:t>Subsequent pre-accredited training (</a:t>
                </a:r>
                <a:r>
                  <a:rPr lang="en-AU" sz="800" b="1" dirty="0"/>
                  <a:t>I</a:t>
                </a:r>
                <a:r>
                  <a:rPr lang="en-AU" sz="800" b="1" dirty="0" smtClean="0"/>
                  <a:t>ndirect</a:t>
                </a:r>
                <a:r>
                  <a:rPr lang="en-AU" sz="800" dirty="0" smtClean="0"/>
                  <a:t>, 10%)</a:t>
                </a:r>
              </a:p>
            </p:txBody>
          </p:sp>
          <p:cxnSp>
            <p:nvCxnSpPr>
              <p:cNvPr id="96" name="Straight Arrow Connector 95"/>
              <p:cNvCxnSpPr/>
              <p:nvPr/>
            </p:nvCxnSpPr>
            <p:spPr>
              <a:xfrm>
                <a:off x="3116699" y="1659551"/>
                <a:ext cx="530693" cy="393508"/>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V="1">
                <a:off x="3979484" y="1659374"/>
                <a:ext cx="539770" cy="395268"/>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4" name="Straight Arrow Connector 93"/>
            <p:cNvCxnSpPr/>
            <p:nvPr/>
          </p:nvCxnSpPr>
          <p:spPr>
            <a:xfrm flipV="1">
              <a:off x="1836547" y="1484776"/>
              <a:ext cx="468000" cy="629"/>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772511" y="2912425"/>
            <a:ext cx="7692704" cy="1588175"/>
            <a:chOff x="772511" y="3017933"/>
            <a:chExt cx="7692704" cy="1588175"/>
          </a:xfrm>
        </p:grpSpPr>
        <p:grpSp>
          <p:nvGrpSpPr>
            <p:cNvPr id="102" name="Group 101"/>
            <p:cNvGrpSpPr/>
            <p:nvPr/>
          </p:nvGrpSpPr>
          <p:grpSpPr>
            <a:xfrm>
              <a:off x="772511" y="3882941"/>
              <a:ext cx="7692704" cy="342874"/>
              <a:chOff x="772511" y="4042961"/>
              <a:chExt cx="7692704" cy="342874"/>
            </a:xfrm>
          </p:grpSpPr>
          <p:sp>
            <p:nvSpPr>
              <p:cNvPr id="139" name="Rectangle 138"/>
              <p:cNvSpPr/>
              <p:nvPr/>
            </p:nvSpPr>
            <p:spPr bwMode="gray">
              <a:xfrm>
                <a:off x="2719025" y="4042961"/>
                <a:ext cx="5746190" cy="342000"/>
              </a:xfrm>
              <a:prstGeom prst="rect">
                <a:avLst/>
              </a:prstGeom>
              <a:solidFill>
                <a:srgbClr val="62B5E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smtClean="0">
                    <a:solidFill>
                      <a:schemeClr val="bg1"/>
                    </a:solidFill>
                  </a:rPr>
                  <a:t>Engagement: 57%</a:t>
                </a:r>
              </a:p>
              <a:p>
                <a:pPr algn="ctr">
                  <a:lnSpc>
                    <a:spcPct val="106000"/>
                  </a:lnSpc>
                  <a:buFont typeface="Wingdings 2" pitchFamily="18" charset="2"/>
                  <a:buNone/>
                </a:pPr>
                <a:r>
                  <a:rPr lang="en-AU" sz="800" i="1" dirty="0" smtClean="0">
                    <a:solidFill>
                      <a:schemeClr val="bg1"/>
                    </a:solidFill>
                  </a:rPr>
                  <a:t>(in further pre-accredited or accredited activity)</a:t>
                </a:r>
              </a:p>
            </p:txBody>
          </p:sp>
          <p:sp>
            <p:nvSpPr>
              <p:cNvPr id="140" name="Rectangle 139"/>
              <p:cNvSpPr/>
              <p:nvPr/>
            </p:nvSpPr>
            <p:spPr bwMode="gray">
              <a:xfrm>
                <a:off x="772511" y="4043835"/>
                <a:ext cx="1946514" cy="342000"/>
              </a:xfrm>
              <a:prstGeom prst="rect">
                <a:avLst/>
              </a:prstGeom>
              <a:pattFill prst="wdUpDiag">
                <a:fgClr>
                  <a:schemeClr val="bg1">
                    <a:lumMod val="85000"/>
                  </a:schemeClr>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800" b="1" dirty="0" smtClean="0"/>
                  <a:t>No VET outcome 43%</a:t>
                </a:r>
              </a:p>
            </p:txBody>
          </p:sp>
        </p:grpSp>
        <p:grpSp>
          <p:nvGrpSpPr>
            <p:cNvPr id="103" name="Group 102"/>
            <p:cNvGrpSpPr/>
            <p:nvPr/>
          </p:nvGrpSpPr>
          <p:grpSpPr>
            <a:xfrm>
              <a:off x="2719025" y="3508171"/>
              <a:ext cx="5746189" cy="342000"/>
              <a:chOff x="2719025" y="3586663"/>
              <a:chExt cx="5746189" cy="342000"/>
            </a:xfrm>
          </p:grpSpPr>
          <p:sp>
            <p:nvSpPr>
              <p:cNvPr id="137" name="Rectangle 136"/>
              <p:cNvSpPr/>
              <p:nvPr/>
            </p:nvSpPr>
            <p:spPr bwMode="gray">
              <a:xfrm>
                <a:off x="4813439" y="3586663"/>
                <a:ext cx="3651775" cy="342000"/>
              </a:xfrm>
              <a:prstGeom prst="rect">
                <a:avLst/>
              </a:prstGeom>
              <a:solidFill>
                <a:srgbClr val="01216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smtClean="0">
                    <a:solidFill>
                      <a:schemeClr val="bg1"/>
                    </a:solidFill>
                  </a:rPr>
                  <a:t>Transition: 29%</a:t>
                </a:r>
              </a:p>
              <a:p>
                <a:pPr algn="ctr">
                  <a:lnSpc>
                    <a:spcPct val="106000"/>
                  </a:lnSpc>
                  <a:buFont typeface="Wingdings 2" pitchFamily="18" charset="2"/>
                  <a:buNone/>
                </a:pPr>
                <a:r>
                  <a:rPr lang="en-AU" sz="800" i="1" dirty="0" smtClean="0">
                    <a:solidFill>
                      <a:schemeClr val="bg1"/>
                    </a:solidFill>
                  </a:rPr>
                  <a:t>(commence accredited training)</a:t>
                </a:r>
              </a:p>
            </p:txBody>
          </p:sp>
          <p:sp>
            <p:nvSpPr>
              <p:cNvPr id="138" name="Rectangle 137"/>
              <p:cNvSpPr/>
              <p:nvPr/>
            </p:nvSpPr>
            <p:spPr bwMode="gray">
              <a:xfrm>
                <a:off x="2719025" y="3586663"/>
                <a:ext cx="2094415" cy="342000"/>
              </a:xfrm>
              <a:prstGeom prst="rect">
                <a:avLst/>
              </a:prstGeom>
              <a:pattFill prst="pct10">
                <a:fgClr>
                  <a:srgbClr val="012169"/>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000" b="1" dirty="0" smtClean="0">
                  <a:solidFill>
                    <a:schemeClr val="bg1"/>
                  </a:solidFill>
                </a:endParaRPr>
              </a:p>
            </p:txBody>
          </p:sp>
        </p:grpSp>
        <p:grpSp>
          <p:nvGrpSpPr>
            <p:cNvPr id="104" name="Group 103"/>
            <p:cNvGrpSpPr/>
            <p:nvPr/>
          </p:nvGrpSpPr>
          <p:grpSpPr>
            <a:xfrm>
              <a:off x="4813440" y="3017933"/>
              <a:ext cx="3651774" cy="457469"/>
              <a:chOff x="4813440" y="3017933"/>
              <a:chExt cx="3651774" cy="457469"/>
            </a:xfrm>
          </p:grpSpPr>
          <p:sp>
            <p:nvSpPr>
              <p:cNvPr id="135" name="Rectangle 134"/>
              <p:cNvSpPr/>
              <p:nvPr/>
            </p:nvSpPr>
            <p:spPr bwMode="gray">
              <a:xfrm>
                <a:off x="6007239" y="3017933"/>
                <a:ext cx="2457975" cy="454431"/>
              </a:xfrm>
              <a:prstGeom prst="rect">
                <a:avLst/>
              </a:prstGeom>
              <a:solidFill>
                <a:srgbClr val="0097A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smtClean="0">
                    <a:solidFill>
                      <a:schemeClr val="bg1"/>
                    </a:solidFill>
                  </a:rPr>
                  <a:t>Attainment:  23%</a:t>
                </a:r>
              </a:p>
              <a:p>
                <a:pPr algn="ctr">
                  <a:lnSpc>
                    <a:spcPct val="106000"/>
                  </a:lnSpc>
                  <a:buFont typeface="Wingdings 2" pitchFamily="18" charset="2"/>
                  <a:buNone/>
                </a:pPr>
                <a:r>
                  <a:rPr lang="en-AU" sz="700" i="1" dirty="0" smtClean="0">
                    <a:solidFill>
                      <a:schemeClr val="bg1"/>
                    </a:solidFill>
                  </a:rPr>
                  <a:t>(complete an accredited qualification; </a:t>
                </a:r>
              </a:p>
              <a:p>
                <a:pPr algn="ctr">
                  <a:lnSpc>
                    <a:spcPct val="106000"/>
                  </a:lnSpc>
                  <a:buFont typeface="Wingdings 2" pitchFamily="18" charset="2"/>
                  <a:buNone/>
                </a:pPr>
                <a:r>
                  <a:rPr lang="en-AU" sz="700" i="1" dirty="0" smtClean="0">
                    <a:solidFill>
                      <a:schemeClr val="bg1"/>
                    </a:solidFill>
                  </a:rPr>
                  <a:t>78% as </a:t>
                </a:r>
                <a:r>
                  <a:rPr lang="en-AU" sz="700" i="1" dirty="0">
                    <a:solidFill>
                      <a:schemeClr val="bg1"/>
                    </a:solidFill>
                  </a:rPr>
                  <a:t>a share of learners who </a:t>
                </a:r>
                <a:r>
                  <a:rPr lang="en-AU" sz="700" i="1" dirty="0" smtClean="0">
                    <a:solidFill>
                      <a:schemeClr val="bg1"/>
                    </a:solidFill>
                  </a:rPr>
                  <a:t>transition</a:t>
                </a:r>
                <a:r>
                  <a:rPr lang="en-AU" sz="800" i="1" dirty="0" smtClean="0">
                    <a:solidFill>
                      <a:schemeClr val="bg1"/>
                    </a:solidFill>
                  </a:rPr>
                  <a:t>)</a:t>
                </a:r>
              </a:p>
            </p:txBody>
          </p:sp>
          <p:sp>
            <p:nvSpPr>
              <p:cNvPr id="136" name="Rectangle 135"/>
              <p:cNvSpPr/>
              <p:nvPr/>
            </p:nvSpPr>
            <p:spPr bwMode="gray">
              <a:xfrm>
                <a:off x="4813440" y="3017934"/>
                <a:ext cx="1193800" cy="457468"/>
              </a:xfrm>
              <a:prstGeom prst="rect">
                <a:avLst/>
              </a:prstGeom>
              <a:pattFill prst="pct10">
                <a:fgClr>
                  <a:srgbClr val="0097A9"/>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000" b="1" dirty="0" smtClean="0">
                  <a:solidFill>
                    <a:schemeClr val="bg1"/>
                  </a:solidFill>
                </a:endParaRPr>
              </a:p>
            </p:txBody>
          </p:sp>
        </p:grpSp>
        <p:sp>
          <p:nvSpPr>
            <p:cNvPr id="105" name="Rectangle 104"/>
            <p:cNvSpPr/>
            <p:nvPr/>
          </p:nvSpPr>
          <p:spPr bwMode="gray">
            <a:xfrm>
              <a:off x="772511" y="4264108"/>
              <a:ext cx="7690240" cy="342000"/>
            </a:xfrm>
            <a:prstGeom prst="rect">
              <a:avLst/>
            </a:prstGeom>
            <a:solidFill>
              <a:schemeClr val="tx1">
                <a:lumMod val="50000"/>
                <a:lumOff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smtClean="0">
                  <a:solidFill>
                    <a:schemeClr val="bg1"/>
                  </a:solidFill>
                </a:rPr>
                <a:t>Participation: 100%</a:t>
              </a:r>
              <a:endParaRPr lang="en-AU" sz="1000" b="1" dirty="0">
                <a:solidFill>
                  <a:schemeClr val="bg1"/>
                </a:solidFill>
              </a:endParaRPr>
            </a:p>
            <a:p>
              <a:pPr algn="ctr">
                <a:lnSpc>
                  <a:spcPct val="106000"/>
                </a:lnSpc>
                <a:buFont typeface="Wingdings 2" pitchFamily="18" charset="2"/>
                <a:buNone/>
              </a:pPr>
              <a:r>
                <a:rPr lang="en-AU" sz="800" i="1" dirty="0" smtClean="0">
                  <a:solidFill>
                    <a:schemeClr val="bg1"/>
                  </a:solidFill>
                </a:rPr>
                <a:t>(60,100 learners commenced pre-accredited training, 2013-15)</a:t>
              </a:r>
              <a:endParaRPr lang="en-AU" sz="800" i="1" dirty="0">
                <a:solidFill>
                  <a:schemeClr val="bg1"/>
                </a:solidFill>
              </a:endParaRPr>
            </a:p>
          </p:txBody>
        </p:sp>
      </p:grpSp>
      <p:sp>
        <p:nvSpPr>
          <p:cNvPr id="48" name="TextBox 47"/>
          <p:cNvSpPr txBox="1"/>
          <p:nvPr/>
        </p:nvSpPr>
        <p:spPr>
          <a:xfrm>
            <a:off x="376238" y="6236582"/>
            <a:ext cx="8500344" cy="184666"/>
          </a:xfrm>
          <a:prstGeom prst="rect">
            <a:avLst/>
          </a:prstGeom>
          <a:noFill/>
        </p:spPr>
        <p:txBody>
          <a:bodyPr wrap="square" lIns="0" tIns="0" rIns="0" bIns="0" rtlCol="0">
            <a:spAutoFit/>
          </a:bodyPr>
          <a:lstStyle/>
          <a:p>
            <a:pPr>
              <a:spcBef>
                <a:spcPts val="600"/>
              </a:spcBef>
              <a:buSzPct val="100000"/>
            </a:pPr>
            <a:r>
              <a:rPr lang="en-AU" sz="600" dirty="0"/>
              <a:t>Note: Attainment rates are calculated </a:t>
            </a:r>
            <a:r>
              <a:rPr lang="en-AU" sz="600" dirty="0" smtClean="0"/>
              <a:t>on </a:t>
            </a:r>
            <a:r>
              <a:rPr lang="en-AU" sz="600" dirty="0"/>
              <a:t>reported completions from providers, and </a:t>
            </a:r>
            <a:r>
              <a:rPr lang="en-AU" sz="600" dirty="0" smtClean="0"/>
              <a:t>represent </a:t>
            </a:r>
            <a:r>
              <a:rPr lang="en-AU" sz="600" dirty="0"/>
              <a:t>whether an individual learner completes </a:t>
            </a:r>
            <a:r>
              <a:rPr lang="en-AU" sz="600" dirty="0" smtClean="0"/>
              <a:t>any </a:t>
            </a:r>
            <a:r>
              <a:rPr lang="en-AU" sz="600" dirty="0"/>
              <a:t>accredited qualification </a:t>
            </a:r>
            <a:r>
              <a:rPr lang="en-AU" sz="600" dirty="0" smtClean="0"/>
              <a:t>(noting they may have commenced multiple accredited qualifications before completing one) – and are thus not directly comparable with completion rates. </a:t>
            </a:r>
            <a:r>
              <a:rPr lang="en-AU" sz="600" dirty="0"/>
              <a:t>Outcomes could occur outside the timeframe of the analysis (that is, in 2017 and beyond). </a:t>
            </a:r>
          </a:p>
        </p:txBody>
      </p:sp>
    </p:spTree>
    <p:extLst>
      <p:ext uri="{BB962C8B-B14F-4D97-AF65-F5344CB8AC3E}">
        <p14:creationId xmlns:p14="http://schemas.microsoft.com/office/powerpoint/2010/main" val="304431239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sz="1800" dirty="0" smtClean="0"/>
              <a:t>Describing and characterising learner journeys to outcomes</a:t>
            </a:r>
            <a:endParaRPr lang="en-AU" sz="1800" dirty="0"/>
          </a:p>
        </p:txBody>
      </p:sp>
      <p:sp>
        <p:nvSpPr>
          <p:cNvPr id="3" name="Title 2"/>
          <p:cNvSpPr>
            <a:spLocks noGrp="1"/>
          </p:cNvSpPr>
          <p:nvPr>
            <p:ph type="title"/>
          </p:nvPr>
        </p:nvSpPr>
        <p:spPr/>
        <p:txBody>
          <a:bodyPr/>
          <a:lstStyle/>
          <a:p>
            <a:r>
              <a:rPr lang="en-AU" dirty="0" smtClean="0"/>
              <a:t>Introduction: Patterns</a:t>
            </a:r>
            <a:endParaRPr lang="en-AU" dirty="0"/>
          </a:p>
        </p:txBody>
      </p:sp>
      <p:sp>
        <p:nvSpPr>
          <p:cNvPr id="4" name="Content Placeholder 3"/>
          <p:cNvSpPr>
            <a:spLocks noGrp="1"/>
          </p:cNvSpPr>
          <p:nvPr>
            <p:ph idx="1"/>
          </p:nvPr>
        </p:nvSpPr>
        <p:spPr>
          <a:xfrm>
            <a:off x="376238" y="1249461"/>
            <a:ext cx="8374062" cy="1173317"/>
          </a:xfrm>
        </p:spPr>
        <p:txBody>
          <a:bodyPr/>
          <a:lstStyle/>
          <a:p>
            <a:pPr marL="0" lvl="2" indent="0" rtl="0" eaLnBrk="1" latinLnBrk="0" hangingPunct="1">
              <a:buNone/>
            </a:pPr>
            <a:r>
              <a:rPr lang="en-AU" sz="900" dirty="0"/>
              <a:t>T</a:t>
            </a:r>
            <a:r>
              <a:rPr lang="en-AU" sz="900" dirty="0" smtClean="0"/>
              <a:t>he purpose of this chapter is to </a:t>
            </a:r>
            <a:r>
              <a:rPr lang="en-AU" sz="900" b="1" dirty="0" smtClean="0"/>
              <a:t>more deeply understand and characterise the participation, journeys and outcomes of learners</a:t>
            </a:r>
            <a:r>
              <a:rPr lang="en-AU" sz="900" dirty="0" smtClean="0"/>
              <a:t>. The analysis explores patterns and seeks to identify systematic trends in achievement, where they exist.</a:t>
            </a:r>
          </a:p>
          <a:p>
            <a:pPr marL="0" lvl="2" indent="0" rtl="0" eaLnBrk="1" latinLnBrk="0" hangingPunct="1">
              <a:buNone/>
            </a:pPr>
            <a:r>
              <a:rPr lang="en-AU" sz="900" dirty="0" smtClean="0"/>
              <a:t>Notably, the analysis in this chapter is descriptive in nature, as opposed to a causal study using regression analysis or similar. Subsequently, a level of caution is required when attributing results and characteristics, as both the direction and causality cannot be clearly identified, and that this analysis is constrained to learners with a history of pre-accredited learning. </a:t>
            </a:r>
          </a:p>
          <a:p>
            <a:pPr marL="0" lvl="2" indent="0" rtl="0" eaLnBrk="1" latinLnBrk="0" hangingPunct="1">
              <a:buNone/>
            </a:pPr>
            <a:r>
              <a:rPr lang="en-AU" sz="900" dirty="0" smtClean="0"/>
              <a:t>The key learner, course and provider characteristics examined in this analysis are described below, where the primary characteristics are ACFE priority cohorts and ACFE pre-accredited program types. </a:t>
            </a:r>
          </a:p>
        </p:txBody>
      </p:sp>
      <p:grpSp>
        <p:nvGrpSpPr>
          <p:cNvPr id="9" name="Group 828"/>
          <p:cNvGrpSpPr>
            <a:grpSpLocks noChangeAspect="1"/>
          </p:cNvGrpSpPr>
          <p:nvPr/>
        </p:nvGrpSpPr>
        <p:grpSpPr bwMode="auto">
          <a:xfrm>
            <a:off x="376238" y="2901213"/>
            <a:ext cx="456434" cy="456434"/>
            <a:chOff x="5042" y="3019"/>
            <a:chExt cx="341" cy="341"/>
          </a:xfrm>
          <a:solidFill>
            <a:schemeClr val="accent4"/>
          </a:solidFill>
        </p:grpSpPr>
        <p:sp>
          <p:nvSpPr>
            <p:cNvPr id="10" name="Freeform 829"/>
            <p:cNvSpPr>
              <a:spLocks noEditPoints="1"/>
            </p:cNvSpPr>
            <p:nvPr/>
          </p:nvSpPr>
          <p:spPr bwMode="auto">
            <a:xfrm>
              <a:off x="5226" y="3139"/>
              <a:ext cx="72" cy="156"/>
            </a:xfrm>
            <a:custGeom>
              <a:avLst/>
              <a:gdLst>
                <a:gd name="T0" fmla="*/ 74 w 107"/>
                <a:gd name="T1" fmla="*/ 8 h 235"/>
                <a:gd name="T2" fmla="*/ 64 w 107"/>
                <a:gd name="T3" fmla="*/ 0 h 235"/>
                <a:gd name="T4" fmla="*/ 43 w 107"/>
                <a:gd name="T5" fmla="*/ 0 h 235"/>
                <a:gd name="T6" fmla="*/ 32 w 107"/>
                <a:gd name="T7" fmla="*/ 8 h 235"/>
                <a:gd name="T8" fmla="*/ 0 w 107"/>
                <a:gd name="T9" fmla="*/ 136 h 235"/>
                <a:gd name="T10" fmla="*/ 2 w 107"/>
                <a:gd name="T11" fmla="*/ 145 h 235"/>
                <a:gd name="T12" fmla="*/ 11 w 107"/>
                <a:gd name="T13" fmla="*/ 149 h 235"/>
                <a:gd name="T14" fmla="*/ 21 w 107"/>
                <a:gd name="T15" fmla="*/ 149 h 235"/>
                <a:gd name="T16" fmla="*/ 21 w 107"/>
                <a:gd name="T17" fmla="*/ 224 h 235"/>
                <a:gd name="T18" fmla="*/ 32 w 107"/>
                <a:gd name="T19" fmla="*/ 235 h 235"/>
                <a:gd name="T20" fmla="*/ 43 w 107"/>
                <a:gd name="T21" fmla="*/ 224 h 235"/>
                <a:gd name="T22" fmla="*/ 43 w 107"/>
                <a:gd name="T23" fmla="*/ 149 h 235"/>
                <a:gd name="T24" fmla="*/ 64 w 107"/>
                <a:gd name="T25" fmla="*/ 149 h 235"/>
                <a:gd name="T26" fmla="*/ 64 w 107"/>
                <a:gd name="T27" fmla="*/ 224 h 235"/>
                <a:gd name="T28" fmla="*/ 75 w 107"/>
                <a:gd name="T29" fmla="*/ 235 h 235"/>
                <a:gd name="T30" fmla="*/ 85 w 107"/>
                <a:gd name="T31" fmla="*/ 224 h 235"/>
                <a:gd name="T32" fmla="*/ 85 w 107"/>
                <a:gd name="T33" fmla="*/ 149 h 235"/>
                <a:gd name="T34" fmla="*/ 96 w 107"/>
                <a:gd name="T35" fmla="*/ 149 h 235"/>
                <a:gd name="T36" fmla="*/ 104 w 107"/>
                <a:gd name="T37" fmla="*/ 145 h 235"/>
                <a:gd name="T38" fmla="*/ 106 w 107"/>
                <a:gd name="T39" fmla="*/ 136 h 235"/>
                <a:gd name="T40" fmla="*/ 74 w 107"/>
                <a:gd name="T41" fmla="*/ 8 h 235"/>
                <a:gd name="T42" fmla="*/ 51 w 107"/>
                <a:gd name="T43" fmla="*/ 21 h 235"/>
                <a:gd name="T44" fmla="*/ 56 w 107"/>
                <a:gd name="T45" fmla="*/ 21 h 235"/>
                <a:gd name="T46" fmla="*/ 82 w 107"/>
                <a:gd name="T47" fmla="*/ 128 h 235"/>
                <a:gd name="T48" fmla="*/ 24 w 107"/>
                <a:gd name="T49" fmla="*/ 128 h 235"/>
                <a:gd name="T50" fmla="*/ 51 w 107"/>
                <a:gd name="T51" fmla="*/ 2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235">
                  <a:moveTo>
                    <a:pt x="74" y="8"/>
                  </a:moveTo>
                  <a:cubicBezTo>
                    <a:pt x="73" y="3"/>
                    <a:pt x="69" y="0"/>
                    <a:pt x="64" y="0"/>
                  </a:cubicBezTo>
                  <a:cubicBezTo>
                    <a:pt x="43" y="0"/>
                    <a:pt x="43" y="0"/>
                    <a:pt x="43" y="0"/>
                  </a:cubicBezTo>
                  <a:cubicBezTo>
                    <a:pt x="38" y="0"/>
                    <a:pt x="34" y="3"/>
                    <a:pt x="32" y="8"/>
                  </a:cubicBezTo>
                  <a:cubicBezTo>
                    <a:pt x="0" y="136"/>
                    <a:pt x="0" y="136"/>
                    <a:pt x="0" y="136"/>
                  </a:cubicBezTo>
                  <a:cubicBezTo>
                    <a:pt x="0" y="139"/>
                    <a:pt x="0" y="143"/>
                    <a:pt x="2" y="145"/>
                  </a:cubicBezTo>
                  <a:cubicBezTo>
                    <a:pt x="4" y="148"/>
                    <a:pt x="7" y="149"/>
                    <a:pt x="11" y="149"/>
                  </a:cubicBezTo>
                  <a:cubicBezTo>
                    <a:pt x="21" y="149"/>
                    <a:pt x="21" y="149"/>
                    <a:pt x="21" y="149"/>
                  </a:cubicBezTo>
                  <a:cubicBezTo>
                    <a:pt x="21" y="224"/>
                    <a:pt x="21" y="224"/>
                    <a:pt x="21" y="224"/>
                  </a:cubicBezTo>
                  <a:cubicBezTo>
                    <a:pt x="21" y="230"/>
                    <a:pt x="26" y="235"/>
                    <a:pt x="32" y="235"/>
                  </a:cubicBezTo>
                  <a:cubicBezTo>
                    <a:pt x="38" y="235"/>
                    <a:pt x="43" y="230"/>
                    <a:pt x="43" y="224"/>
                  </a:cubicBezTo>
                  <a:cubicBezTo>
                    <a:pt x="43" y="149"/>
                    <a:pt x="43" y="149"/>
                    <a:pt x="43" y="149"/>
                  </a:cubicBezTo>
                  <a:cubicBezTo>
                    <a:pt x="64" y="149"/>
                    <a:pt x="64" y="149"/>
                    <a:pt x="64" y="149"/>
                  </a:cubicBezTo>
                  <a:cubicBezTo>
                    <a:pt x="64" y="224"/>
                    <a:pt x="64" y="224"/>
                    <a:pt x="64" y="224"/>
                  </a:cubicBezTo>
                  <a:cubicBezTo>
                    <a:pt x="64" y="230"/>
                    <a:pt x="69" y="235"/>
                    <a:pt x="75" y="235"/>
                  </a:cubicBezTo>
                  <a:cubicBezTo>
                    <a:pt x="81" y="235"/>
                    <a:pt x="85" y="230"/>
                    <a:pt x="85" y="224"/>
                  </a:cubicBezTo>
                  <a:cubicBezTo>
                    <a:pt x="85" y="149"/>
                    <a:pt x="85" y="149"/>
                    <a:pt x="85" y="149"/>
                  </a:cubicBezTo>
                  <a:cubicBezTo>
                    <a:pt x="96" y="149"/>
                    <a:pt x="96" y="149"/>
                    <a:pt x="96" y="149"/>
                  </a:cubicBezTo>
                  <a:cubicBezTo>
                    <a:pt x="99" y="149"/>
                    <a:pt x="102" y="148"/>
                    <a:pt x="104" y="145"/>
                  </a:cubicBezTo>
                  <a:cubicBezTo>
                    <a:pt x="106" y="143"/>
                    <a:pt x="107" y="139"/>
                    <a:pt x="106" y="136"/>
                  </a:cubicBezTo>
                  <a:lnTo>
                    <a:pt x="74" y="8"/>
                  </a:lnTo>
                  <a:close/>
                  <a:moveTo>
                    <a:pt x="51" y="21"/>
                  </a:moveTo>
                  <a:cubicBezTo>
                    <a:pt x="56" y="21"/>
                    <a:pt x="56" y="21"/>
                    <a:pt x="56" y="21"/>
                  </a:cubicBezTo>
                  <a:cubicBezTo>
                    <a:pt x="82" y="128"/>
                    <a:pt x="82" y="128"/>
                    <a:pt x="82" y="128"/>
                  </a:cubicBezTo>
                  <a:cubicBezTo>
                    <a:pt x="24" y="128"/>
                    <a:pt x="24" y="128"/>
                    <a:pt x="24" y="128"/>
                  </a:cubicBezTo>
                  <a:lnTo>
                    <a:pt x="51" y="21"/>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Freeform 830"/>
            <p:cNvSpPr>
              <a:spLocks noEditPoints="1"/>
            </p:cNvSpPr>
            <p:nvPr/>
          </p:nvSpPr>
          <p:spPr bwMode="auto">
            <a:xfrm>
              <a:off x="5240" y="3083"/>
              <a:ext cx="43"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5" y="0"/>
                    <a:pt x="0" y="14"/>
                    <a:pt x="0" y="32"/>
                  </a:cubicBezTo>
                  <a:cubicBezTo>
                    <a:pt x="0" y="49"/>
                    <a:pt x="15" y="64"/>
                    <a:pt x="32" y="64"/>
                  </a:cubicBezTo>
                  <a:close/>
                  <a:moveTo>
                    <a:pt x="32" y="21"/>
                  </a:moveTo>
                  <a:cubicBezTo>
                    <a:pt x="38" y="21"/>
                    <a:pt x="43" y="26"/>
                    <a:pt x="43" y="32"/>
                  </a:cubicBezTo>
                  <a:cubicBezTo>
                    <a:pt x="43" y="38"/>
                    <a:pt x="38" y="42"/>
                    <a:pt x="32" y="42"/>
                  </a:cubicBezTo>
                  <a:cubicBezTo>
                    <a:pt x="26" y="42"/>
                    <a:pt x="22" y="38"/>
                    <a:pt x="22" y="32"/>
                  </a:cubicBezTo>
                  <a:cubicBezTo>
                    <a:pt x="22" y="26"/>
                    <a:pt x="26" y="21"/>
                    <a:pt x="32" y="21"/>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Freeform 831"/>
            <p:cNvSpPr>
              <a:spLocks noEditPoints="1"/>
            </p:cNvSpPr>
            <p:nvPr/>
          </p:nvSpPr>
          <p:spPr bwMode="auto">
            <a:xfrm>
              <a:off x="5127" y="3139"/>
              <a:ext cx="71" cy="156"/>
            </a:xfrm>
            <a:custGeom>
              <a:avLst/>
              <a:gdLst>
                <a:gd name="T0" fmla="*/ 96 w 106"/>
                <a:gd name="T1" fmla="*/ 0 h 235"/>
                <a:gd name="T2" fmla="*/ 10 w 106"/>
                <a:gd name="T3" fmla="*/ 0 h 235"/>
                <a:gd name="T4" fmla="*/ 0 w 106"/>
                <a:gd name="T5" fmla="*/ 11 h 235"/>
                <a:gd name="T6" fmla="*/ 0 w 106"/>
                <a:gd name="T7" fmla="*/ 117 h 235"/>
                <a:gd name="T8" fmla="*/ 10 w 106"/>
                <a:gd name="T9" fmla="*/ 128 h 235"/>
                <a:gd name="T10" fmla="*/ 21 w 106"/>
                <a:gd name="T11" fmla="*/ 128 h 235"/>
                <a:gd name="T12" fmla="*/ 21 w 106"/>
                <a:gd name="T13" fmla="*/ 224 h 235"/>
                <a:gd name="T14" fmla="*/ 32 w 106"/>
                <a:gd name="T15" fmla="*/ 235 h 235"/>
                <a:gd name="T16" fmla="*/ 42 w 106"/>
                <a:gd name="T17" fmla="*/ 224 h 235"/>
                <a:gd name="T18" fmla="*/ 42 w 106"/>
                <a:gd name="T19" fmla="*/ 128 h 235"/>
                <a:gd name="T20" fmla="*/ 64 w 106"/>
                <a:gd name="T21" fmla="*/ 128 h 235"/>
                <a:gd name="T22" fmla="*/ 64 w 106"/>
                <a:gd name="T23" fmla="*/ 224 h 235"/>
                <a:gd name="T24" fmla="*/ 74 w 106"/>
                <a:gd name="T25" fmla="*/ 235 h 235"/>
                <a:gd name="T26" fmla="*/ 85 w 106"/>
                <a:gd name="T27" fmla="*/ 224 h 235"/>
                <a:gd name="T28" fmla="*/ 85 w 106"/>
                <a:gd name="T29" fmla="*/ 128 h 235"/>
                <a:gd name="T30" fmla="*/ 96 w 106"/>
                <a:gd name="T31" fmla="*/ 128 h 235"/>
                <a:gd name="T32" fmla="*/ 106 w 106"/>
                <a:gd name="T33" fmla="*/ 117 h 235"/>
                <a:gd name="T34" fmla="*/ 106 w 106"/>
                <a:gd name="T35" fmla="*/ 11 h 235"/>
                <a:gd name="T36" fmla="*/ 96 w 106"/>
                <a:gd name="T37" fmla="*/ 0 h 235"/>
                <a:gd name="T38" fmla="*/ 85 w 106"/>
                <a:gd name="T39" fmla="*/ 107 h 235"/>
                <a:gd name="T40" fmla="*/ 21 w 106"/>
                <a:gd name="T41" fmla="*/ 107 h 235"/>
                <a:gd name="T42" fmla="*/ 21 w 106"/>
                <a:gd name="T43" fmla="*/ 21 h 235"/>
                <a:gd name="T44" fmla="*/ 85 w 106"/>
                <a:gd name="T45" fmla="*/ 21 h 235"/>
                <a:gd name="T46" fmla="*/ 85 w 106"/>
                <a:gd name="T47"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 h="235">
                  <a:moveTo>
                    <a:pt x="96" y="0"/>
                  </a:moveTo>
                  <a:cubicBezTo>
                    <a:pt x="10" y="0"/>
                    <a:pt x="10" y="0"/>
                    <a:pt x="10" y="0"/>
                  </a:cubicBezTo>
                  <a:cubicBezTo>
                    <a:pt x="4" y="0"/>
                    <a:pt x="0" y="5"/>
                    <a:pt x="0" y="11"/>
                  </a:cubicBezTo>
                  <a:cubicBezTo>
                    <a:pt x="0" y="117"/>
                    <a:pt x="0" y="117"/>
                    <a:pt x="0" y="117"/>
                  </a:cubicBezTo>
                  <a:cubicBezTo>
                    <a:pt x="0" y="123"/>
                    <a:pt x="4" y="128"/>
                    <a:pt x="10" y="128"/>
                  </a:cubicBezTo>
                  <a:cubicBezTo>
                    <a:pt x="21" y="128"/>
                    <a:pt x="21" y="128"/>
                    <a:pt x="21" y="128"/>
                  </a:cubicBezTo>
                  <a:cubicBezTo>
                    <a:pt x="21" y="224"/>
                    <a:pt x="21" y="224"/>
                    <a:pt x="21" y="224"/>
                  </a:cubicBezTo>
                  <a:cubicBezTo>
                    <a:pt x="21" y="230"/>
                    <a:pt x="26" y="235"/>
                    <a:pt x="32" y="235"/>
                  </a:cubicBezTo>
                  <a:cubicBezTo>
                    <a:pt x="38" y="235"/>
                    <a:pt x="42" y="230"/>
                    <a:pt x="42" y="224"/>
                  </a:cubicBezTo>
                  <a:cubicBezTo>
                    <a:pt x="42" y="128"/>
                    <a:pt x="42" y="128"/>
                    <a:pt x="42" y="128"/>
                  </a:cubicBezTo>
                  <a:cubicBezTo>
                    <a:pt x="64" y="128"/>
                    <a:pt x="64" y="128"/>
                    <a:pt x="64" y="128"/>
                  </a:cubicBezTo>
                  <a:cubicBezTo>
                    <a:pt x="64" y="224"/>
                    <a:pt x="64" y="224"/>
                    <a:pt x="64" y="224"/>
                  </a:cubicBezTo>
                  <a:cubicBezTo>
                    <a:pt x="64" y="230"/>
                    <a:pt x="68" y="235"/>
                    <a:pt x="74" y="235"/>
                  </a:cubicBezTo>
                  <a:cubicBezTo>
                    <a:pt x="80" y="235"/>
                    <a:pt x="85" y="230"/>
                    <a:pt x="85" y="224"/>
                  </a:cubicBezTo>
                  <a:cubicBezTo>
                    <a:pt x="85" y="128"/>
                    <a:pt x="85" y="128"/>
                    <a:pt x="85" y="128"/>
                  </a:cubicBezTo>
                  <a:cubicBezTo>
                    <a:pt x="96" y="128"/>
                    <a:pt x="96" y="128"/>
                    <a:pt x="96" y="128"/>
                  </a:cubicBezTo>
                  <a:cubicBezTo>
                    <a:pt x="102" y="128"/>
                    <a:pt x="106" y="123"/>
                    <a:pt x="106" y="117"/>
                  </a:cubicBezTo>
                  <a:cubicBezTo>
                    <a:pt x="106" y="11"/>
                    <a:pt x="106" y="11"/>
                    <a:pt x="106" y="11"/>
                  </a:cubicBezTo>
                  <a:cubicBezTo>
                    <a:pt x="106" y="5"/>
                    <a:pt x="102" y="0"/>
                    <a:pt x="96" y="0"/>
                  </a:cubicBezTo>
                  <a:close/>
                  <a:moveTo>
                    <a:pt x="85" y="107"/>
                  </a:moveTo>
                  <a:cubicBezTo>
                    <a:pt x="21" y="107"/>
                    <a:pt x="21" y="107"/>
                    <a:pt x="21" y="107"/>
                  </a:cubicBezTo>
                  <a:cubicBezTo>
                    <a:pt x="21" y="21"/>
                    <a:pt x="21" y="21"/>
                    <a:pt x="21" y="21"/>
                  </a:cubicBezTo>
                  <a:cubicBezTo>
                    <a:pt x="85" y="21"/>
                    <a:pt x="85" y="21"/>
                    <a:pt x="85" y="21"/>
                  </a:cubicBezTo>
                  <a:lnTo>
                    <a:pt x="85" y="107"/>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 name="Freeform 832"/>
            <p:cNvSpPr>
              <a:spLocks noEditPoints="1"/>
            </p:cNvSpPr>
            <p:nvPr/>
          </p:nvSpPr>
          <p:spPr bwMode="auto">
            <a:xfrm>
              <a:off x="5141" y="3083"/>
              <a:ext cx="43"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4" y="0"/>
                    <a:pt x="0" y="14"/>
                    <a:pt x="0" y="32"/>
                  </a:cubicBezTo>
                  <a:cubicBezTo>
                    <a:pt x="0" y="49"/>
                    <a:pt x="14" y="64"/>
                    <a:pt x="32" y="64"/>
                  </a:cubicBezTo>
                  <a:close/>
                  <a:moveTo>
                    <a:pt x="32" y="21"/>
                  </a:moveTo>
                  <a:cubicBezTo>
                    <a:pt x="38" y="21"/>
                    <a:pt x="43" y="26"/>
                    <a:pt x="43" y="32"/>
                  </a:cubicBezTo>
                  <a:cubicBezTo>
                    <a:pt x="43" y="38"/>
                    <a:pt x="38" y="42"/>
                    <a:pt x="32" y="42"/>
                  </a:cubicBezTo>
                  <a:cubicBezTo>
                    <a:pt x="26" y="42"/>
                    <a:pt x="21" y="38"/>
                    <a:pt x="21" y="32"/>
                  </a:cubicBezTo>
                  <a:cubicBezTo>
                    <a:pt x="21" y="26"/>
                    <a:pt x="26" y="21"/>
                    <a:pt x="32" y="21"/>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Freeform 833"/>
            <p:cNvSpPr>
              <a:spLocks noEditPoints="1"/>
            </p:cNvSpPr>
            <p:nvPr/>
          </p:nvSpPr>
          <p:spPr bwMode="auto">
            <a:xfrm>
              <a:off x="5042" y="3019"/>
              <a:ext cx="341" cy="34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15" name="Group 244"/>
          <p:cNvGrpSpPr>
            <a:grpSpLocks noChangeAspect="1"/>
          </p:cNvGrpSpPr>
          <p:nvPr/>
        </p:nvGrpSpPr>
        <p:grpSpPr bwMode="auto">
          <a:xfrm>
            <a:off x="2880587" y="2901214"/>
            <a:ext cx="457101" cy="456434"/>
            <a:chOff x="4658" y="1397"/>
            <a:chExt cx="316" cy="340"/>
          </a:xfrm>
          <a:solidFill>
            <a:schemeClr val="accent1"/>
          </a:solidFill>
        </p:grpSpPr>
        <p:sp>
          <p:nvSpPr>
            <p:cNvPr id="16" name="Freeform 245"/>
            <p:cNvSpPr>
              <a:spLocks noEditPoints="1"/>
            </p:cNvSpPr>
            <p:nvPr/>
          </p:nvSpPr>
          <p:spPr bwMode="auto">
            <a:xfrm>
              <a:off x="4658" y="1397"/>
              <a:ext cx="316"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 name="Freeform 246"/>
            <p:cNvSpPr>
              <a:spLocks noEditPoints="1"/>
            </p:cNvSpPr>
            <p:nvPr/>
          </p:nvSpPr>
          <p:spPr bwMode="auto">
            <a:xfrm>
              <a:off x="4738" y="1461"/>
              <a:ext cx="156" cy="212"/>
            </a:xfrm>
            <a:custGeom>
              <a:avLst/>
              <a:gdLst>
                <a:gd name="T0" fmla="*/ 54 w 235"/>
                <a:gd name="T1" fmla="*/ 53 h 320"/>
                <a:gd name="T2" fmla="*/ 192 w 235"/>
                <a:gd name="T3" fmla="*/ 64 h 320"/>
                <a:gd name="T4" fmla="*/ 54 w 235"/>
                <a:gd name="T5" fmla="*/ 74 h 320"/>
                <a:gd name="T6" fmla="*/ 235 w 235"/>
                <a:gd name="T7" fmla="*/ 10 h 320"/>
                <a:gd name="T8" fmla="*/ 224 w 235"/>
                <a:gd name="T9" fmla="*/ 320 h 320"/>
                <a:gd name="T10" fmla="*/ 0 w 235"/>
                <a:gd name="T11" fmla="*/ 309 h 320"/>
                <a:gd name="T12" fmla="*/ 11 w 235"/>
                <a:gd name="T13" fmla="*/ 0 h 320"/>
                <a:gd name="T14" fmla="*/ 235 w 235"/>
                <a:gd name="T15" fmla="*/ 10 h 320"/>
                <a:gd name="T16" fmla="*/ 22 w 235"/>
                <a:gd name="T17" fmla="*/ 21 h 320"/>
                <a:gd name="T18" fmla="*/ 214 w 235"/>
                <a:gd name="T19" fmla="*/ 298 h 320"/>
                <a:gd name="T20" fmla="*/ 54 w 235"/>
                <a:gd name="T21" fmla="*/ 160 h 320"/>
                <a:gd name="T22" fmla="*/ 192 w 235"/>
                <a:gd name="T23" fmla="*/ 149 h 320"/>
                <a:gd name="T24" fmla="*/ 54 w 235"/>
                <a:gd name="T25" fmla="*/ 138 h 320"/>
                <a:gd name="T26" fmla="*/ 54 w 235"/>
                <a:gd name="T27" fmla="*/ 160 h 320"/>
                <a:gd name="T28" fmla="*/ 182 w 235"/>
                <a:gd name="T29" fmla="*/ 117 h 320"/>
                <a:gd name="T30" fmla="*/ 182 w 235"/>
                <a:gd name="T31" fmla="*/ 96 h 320"/>
                <a:gd name="T32" fmla="*/ 43 w 235"/>
                <a:gd name="T33" fmla="*/ 106 h 320"/>
                <a:gd name="T34" fmla="*/ 159 w 235"/>
                <a:gd name="T35" fmla="*/ 233 h 320"/>
                <a:gd name="T36" fmla="*/ 159 w 235"/>
                <a:gd name="T37" fmla="*/ 235 h 320"/>
                <a:gd name="T38" fmla="*/ 151 w 235"/>
                <a:gd name="T39" fmla="*/ 258 h 320"/>
                <a:gd name="T40" fmla="*/ 151 w 235"/>
                <a:gd name="T41" fmla="*/ 259 h 320"/>
                <a:gd name="T42" fmla="*/ 131 w 235"/>
                <a:gd name="T43" fmla="*/ 273 h 320"/>
                <a:gd name="T44" fmla="*/ 130 w 235"/>
                <a:gd name="T45" fmla="*/ 274 h 320"/>
                <a:gd name="T46" fmla="*/ 105 w 235"/>
                <a:gd name="T47" fmla="*/ 274 h 320"/>
                <a:gd name="T48" fmla="*/ 104 w 235"/>
                <a:gd name="T49" fmla="*/ 273 h 320"/>
                <a:gd name="T50" fmla="*/ 85 w 235"/>
                <a:gd name="T51" fmla="*/ 259 h 320"/>
                <a:gd name="T52" fmla="*/ 84 w 235"/>
                <a:gd name="T53" fmla="*/ 258 h 320"/>
                <a:gd name="T54" fmla="*/ 76 w 235"/>
                <a:gd name="T55" fmla="*/ 235 h 320"/>
                <a:gd name="T56" fmla="*/ 76 w 235"/>
                <a:gd name="T57" fmla="*/ 233 h 320"/>
                <a:gd name="T58" fmla="*/ 84 w 235"/>
                <a:gd name="T59" fmla="*/ 211 h 320"/>
                <a:gd name="T60" fmla="*/ 85 w 235"/>
                <a:gd name="T61" fmla="*/ 210 h 320"/>
                <a:gd name="T62" fmla="*/ 104 w 235"/>
                <a:gd name="T63" fmla="*/ 195 h 320"/>
                <a:gd name="T64" fmla="*/ 105 w 235"/>
                <a:gd name="T65" fmla="*/ 195 h 320"/>
                <a:gd name="T66" fmla="*/ 130 w 235"/>
                <a:gd name="T67" fmla="*/ 195 h 320"/>
                <a:gd name="T68" fmla="*/ 131 w 235"/>
                <a:gd name="T69" fmla="*/ 195 h 320"/>
                <a:gd name="T70" fmla="*/ 151 w 235"/>
                <a:gd name="T71" fmla="*/ 210 h 320"/>
                <a:gd name="T72" fmla="*/ 151 w 235"/>
                <a:gd name="T73" fmla="*/ 211 h 320"/>
                <a:gd name="T74" fmla="*/ 159 w 235"/>
                <a:gd name="T75" fmla="*/ 233 h 320"/>
                <a:gd name="T76" fmla="*/ 139 w 235"/>
                <a:gd name="T77" fmla="*/ 228 h 320"/>
                <a:gd name="T78" fmla="*/ 130 w 235"/>
                <a:gd name="T79" fmla="*/ 217 h 320"/>
                <a:gd name="T80" fmla="*/ 124 w 235"/>
                <a:gd name="T81" fmla="*/ 216 h 320"/>
                <a:gd name="T82" fmla="*/ 120 w 235"/>
                <a:gd name="T83" fmla="*/ 214 h 320"/>
                <a:gd name="T84" fmla="*/ 118 w 235"/>
                <a:gd name="T85" fmla="*/ 213 h 320"/>
                <a:gd name="T86" fmla="*/ 105 w 235"/>
                <a:gd name="T87" fmla="*/ 217 h 320"/>
                <a:gd name="T88" fmla="*/ 97 w 235"/>
                <a:gd name="T89" fmla="*/ 228 h 320"/>
                <a:gd name="T90" fmla="*/ 96 w 235"/>
                <a:gd name="T91" fmla="*/ 242 h 320"/>
                <a:gd name="T92" fmla="*/ 105 w 235"/>
                <a:gd name="T93" fmla="*/ 252 h 320"/>
                <a:gd name="T94" fmla="*/ 112 w 235"/>
                <a:gd name="T95" fmla="*/ 253 h 320"/>
                <a:gd name="T96" fmla="*/ 115 w 235"/>
                <a:gd name="T97" fmla="*/ 254 h 320"/>
                <a:gd name="T98" fmla="*/ 118 w 235"/>
                <a:gd name="T99" fmla="*/ 256 h 320"/>
                <a:gd name="T100" fmla="*/ 131 w 235"/>
                <a:gd name="T101" fmla="*/ 252 h 320"/>
                <a:gd name="T102" fmla="*/ 133 w 235"/>
                <a:gd name="T103" fmla="*/ 246 h 320"/>
                <a:gd name="T104" fmla="*/ 137 w 235"/>
                <a:gd name="T105" fmla="*/ 23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5" h="320">
                  <a:moveTo>
                    <a:pt x="43" y="64"/>
                  </a:moveTo>
                  <a:cubicBezTo>
                    <a:pt x="43" y="58"/>
                    <a:pt x="48" y="53"/>
                    <a:pt x="54" y="53"/>
                  </a:cubicBezTo>
                  <a:cubicBezTo>
                    <a:pt x="182" y="53"/>
                    <a:pt x="182" y="53"/>
                    <a:pt x="182" y="53"/>
                  </a:cubicBezTo>
                  <a:cubicBezTo>
                    <a:pt x="188" y="53"/>
                    <a:pt x="192" y="58"/>
                    <a:pt x="192" y="64"/>
                  </a:cubicBezTo>
                  <a:cubicBezTo>
                    <a:pt x="192" y="70"/>
                    <a:pt x="188" y="74"/>
                    <a:pt x="182" y="74"/>
                  </a:cubicBezTo>
                  <a:cubicBezTo>
                    <a:pt x="54" y="74"/>
                    <a:pt x="54" y="74"/>
                    <a:pt x="54" y="74"/>
                  </a:cubicBezTo>
                  <a:cubicBezTo>
                    <a:pt x="48" y="74"/>
                    <a:pt x="43" y="70"/>
                    <a:pt x="43" y="64"/>
                  </a:cubicBezTo>
                  <a:close/>
                  <a:moveTo>
                    <a:pt x="235" y="10"/>
                  </a:moveTo>
                  <a:cubicBezTo>
                    <a:pt x="235" y="309"/>
                    <a:pt x="235" y="309"/>
                    <a:pt x="235" y="309"/>
                  </a:cubicBezTo>
                  <a:cubicBezTo>
                    <a:pt x="235" y="315"/>
                    <a:pt x="230" y="320"/>
                    <a:pt x="224" y="320"/>
                  </a:cubicBezTo>
                  <a:cubicBezTo>
                    <a:pt x="11" y="320"/>
                    <a:pt x="11" y="320"/>
                    <a:pt x="11" y="320"/>
                  </a:cubicBezTo>
                  <a:cubicBezTo>
                    <a:pt x="5" y="320"/>
                    <a:pt x="0" y="315"/>
                    <a:pt x="0" y="309"/>
                  </a:cubicBezTo>
                  <a:cubicBezTo>
                    <a:pt x="0" y="10"/>
                    <a:pt x="0" y="10"/>
                    <a:pt x="0" y="10"/>
                  </a:cubicBezTo>
                  <a:cubicBezTo>
                    <a:pt x="0" y="4"/>
                    <a:pt x="5" y="0"/>
                    <a:pt x="11" y="0"/>
                  </a:cubicBezTo>
                  <a:cubicBezTo>
                    <a:pt x="224" y="0"/>
                    <a:pt x="224" y="0"/>
                    <a:pt x="224" y="0"/>
                  </a:cubicBezTo>
                  <a:cubicBezTo>
                    <a:pt x="230" y="0"/>
                    <a:pt x="235" y="4"/>
                    <a:pt x="235" y="10"/>
                  </a:cubicBezTo>
                  <a:close/>
                  <a:moveTo>
                    <a:pt x="214" y="21"/>
                  </a:moveTo>
                  <a:cubicBezTo>
                    <a:pt x="22" y="21"/>
                    <a:pt x="22" y="21"/>
                    <a:pt x="22" y="21"/>
                  </a:cubicBezTo>
                  <a:cubicBezTo>
                    <a:pt x="22" y="298"/>
                    <a:pt x="22" y="298"/>
                    <a:pt x="22" y="298"/>
                  </a:cubicBezTo>
                  <a:cubicBezTo>
                    <a:pt x="214" y="298"/>
                    <a:pt x="214" y="298"/>
                    <a:pt x="214" y="298"/>
                  </a:cubicBezTo>
                  <a:lnTo>
                    <a:pt x="214" y="21"/>
                  </a:lnTo>
                  <a:close/>
                  <a:moveTo>
                    <a:pt x="54" y="160"/>
                  </a:moveTo>
                  <a:cubicBezTo>
                    <a:pt x="182" y="160"/>
                    <a:pt x="182" y="160"/>
                    <a:pt x="182" y="160"/>
                  </a:cubicBezTo>
                  <a:cubicBezTo>
                    <a:pt x="188" y="160"/>
                    <a:pt x="192" y="155"/>
                    <a:pt x="192" y="149"/>
                  </a:cubicBezTo>
                  <a:cubicBezTo>
                    <a:pt x="192" y="143"/>
                    <a:pt x="188" y="138"/>
                    <a:pt x="182" y="138"/>
                  </a:cubicBezTo>
                  <a:cubicBezTo>
                    <a:pt x="54" y="138"/>
                    <a:pt x="54" y="138"/>
                    <a:pt x="54" y="138"/>
                  </a:cubicBezTo>
                  <a:cubicBezTo>
                    <a:pt x="48" y="138"/>
                    <a:pt x="43" y="143"/>
                    <a:pt x="43" y="149"/>
                  </a:cubicBezTo>
                  <a:cubicBezTo>
                    <a:pt x="43" y="155"/>
                    <a:pt x="48" y="160"/>
                    <a:pt x="54" y="160"/>
                  </a:cubicBezTo>
                  <a:close/>
                  <a:moveTo>
                    <a:pt x="54" y="117"/>
                  </a:moveTo>
                  <a:cubicBezTo>
                    <a:pt x="182" y="117"/>
                    <a:pt x="182" y="117"/>
                    <a:pt x="182" y="117"/>
                  </a:cubicBezTo>
                  <a:cubicBezTo>
                    <a:pt x="188" y="117"/>
                    <a:pt x="192" y="112"/>
                    <a:pt x="192" y="106"/>
                  </a:cubicBezTo>
                  <a:cubicBezTo>
                    <a:pt x="192" y="100"/>
                    <a:pt x="188" y="96"/>
                    <a:pt x="182" y="96"/>
                  </a:cubicBezTo>
                  <a:cubicBezTo>
                    <a:pt x="54" y="96"/>
                    <a:pt x="54" y="96"/>
                    <a:pt x="54" y="96"/>
                  </a:cubicBezTo>
                  <a:cubicBezTo>
                    <a:pt x="48" y="96"/>
                    <a:pt x="43" y="100"/>
                    <a:pt x="43" y="106"/>
                  </a:cubicBezTo>
                  <a:cubicBezTo>
                    <a:pt x="43" y="112"/>
                    <a:pt x="48" y="117"/>
                    <a:pt x="54" y="117"/>
                  </a:cubicBezTo>
                  <a:close/>
                  <a:moveTo>
                    <a:pt x="159" y="233"/>
                  </a:moveTo>
                  <a:cubicBezTo>
                    <a:pt x="159" y="234"/>
                    <a:pt x="159" y="234"/>
                    <a:pt x="159" y="234"/>
                  </a:cubicBezTo>
                  <a:cubicBezTo>
                    <a:pt x="159" y="235"/>
                    <a:pt x="159" y="235"/>
                    <a:pt x="159" y="235"/>
                  </a:cubicBezTo>
                  <a:cubicBezTo>
                    <a:pt x="160" y="238"/>
                    <a:pt x="162" y="243"/>
                    <a:pt x="160" y="248"/>
                  </a:cubicBezTo>
                  <a:cubicBezTo>
                    <a:pt x="158" y="254"/>
                    <a:pt x="154" y="256"/>
                    <a:pt x="151" y="258"/>
                  </a:cubicBezTo>
                  <a:cubicBezTo>
                    <a:pt x="151" y="258"/>
                    <a:pt x="151" y="258"/>
                    <a:pt x="151" y="258"/>
                  </a:cubicBezTo>
                  <a:cubicBezTo>
                    <a:pt x="151" y="259"/>
                    <a:pt x="151" y="259"/>
                    <a:pt x="151" y="259"/>
                  </a:cubicBezTo>
                  <a:cubicBezTo>
                    <a:pt x="150" y="262"/>
                    <a:pt x="148" y="267"/>
                    <a:pt x="144" y="270"/>
                  </a:cubicBezTo>
                  <a:cubicBezTo>
                    <a:pt x="139" y="274"/>
                    <a:pt x="134" y="274"/>
                    <a:pt x="131" y="273"/>
                  </a:cubicBezTo>
                  <a:cubicBezTo>
                    <a:pt x="131" y="273"/>
                    <a:pt x="131" y="273"/>
                    <a:pt x="130" y="273"/>
                  </a:cubicBezTo>
                  <a:cubicBezTo>
                    <a:pt x="130" y="273"/>
                    <a:pt x="130" y="274"/>
                    <a:pt x="130" y="274"/>
                  </a:cubicBezTo>
                  <a:cubicBezTo>
                    <a:pt x="127" y="276"/>
                    <a:pt x="123" y="279"/>
                    <a:pt x="118" y="279"/>
                  </a:cubicBezTo>
                  <a:cubicBezTo>
                    <a:pt x="112" y="279"/>
                    <a:pt x="108" y="276"/>
                    <a:pt x="105" y="274"/>
                  </a:cubicBezTo>
                  <a:cubicBezTo>
                    <a:pt x="105" y="274"/>
                    <a:pt x="105" y="273"/>
                    <a:pt x="105" y="273"/>
                  </a:cubicBezTo>
                  <a:cubicBezTo>
                    <a:pt x="105" y="273"/>
                    <a:pt x="104" y="273"/>
                    <a:pt x="104" y="273"/>
                  </a:cubicBezTo>
                  <a:cubicBezTo>
                    <a:pt x="101" y="274"/>
                    <a:pt x="96" y="274"/>
                    <a:pt x="91" y="270"/>
                  </a:cubicBezTo>
                  <a:cubicBezTo>
                    <a:pt x="87" y="267"/>
                    <a:pt x="86" y="262"/>
                    <a:pt x="85" y="259"/>
                  </a:cubicBezTo>
                  <a:cubicBezTo>
                    <a:pt x="85" y="259"/>
                    <a:pt x="85" y="259"/>
                    <a:pt x="85" y="258"/>
                  </a:cubicBezTo>
                  <a:cubicBezTo>
                    <a:pt x="84" y="258"/>
                    <a:pt x="84" y="258"/>
                    <a:pt x="84" y="258"/>
                  </a:cubicBezTo>
                  <a:cubicBezTo>
                    <a:pt x="81" y="256"/>
                    <a:pt x="77" y="254"/>
                    <a:pt x="75" y="248"/>
                  </a:cubicBezTo>
                  <a:cubicBezTo>
                    <a:pt x="74" y="243"/>
                    <a:pt x="75" y="238"/>
                    <a:pt x="76" y="235"/>
                  </a:cubicBezTo>
                  <a:cubicBezTo>
                    <a:pt x="77" y="235"/>
                    <a:pt x="77" y="235"/>
                    <a:pt x="77" y="234"/>
                  </a:cubicBezTo>
                  <a:cubicBezTo>
                    <a:pt x="77" y="234"/>
                    <a:pt x="77" y="234"/>
                    <a:pt x="76" y="233"/>
                  </a:cubicBezTo>
                  <a:cubicBezTo>
                    <a:pt x="75" y="231"/>
                    <a:pt x="74" y="226"/>
                    <a:pt x="75" y="221"/>
                  </a:cubicBezTo>
                  <a:cubicBezTo>
                    <a:pt x="77" y="215"/>
                    <a:pt x="81" y="212"/>
                    <a:pt x="84" y="211"/>
                  </a:cubicBezTo>
                  <a:cubicBezTo>
                    <a:pt x="84" y="211"/>
                    <a:pt x="84" y="210"/>
                    <a:pt x="85" y="210"/>
                  </a:cubicBezTo>
                  <a:cubicBezTo>
                    <a:pt x="85" y="210"/>
                    <a:pt x="85" y="210"/>
                    <a:pt x="85" y="210"/>
                  </a:cubicBezTo>
                  <a:cubicBezTo>
                    <a:pt x="86" y="207"/>
                    <a:pt x="87" y="202"/>
                    <a:pt x="91" y="198"/>
                  </a:cubicBezTo>
                  <a:cubicBezTo>
                    <a:pt x="96" y="195"/>
                    <a:pt x="101" y="195"/>
                    <a:pt x="104" y="195"/>
                  </a:cubicBezTo>
                  <a:cubicBezTo>
                    <a:pt x="104" y="195"/>
                    <a:pt x="105" y="195"/>
                    <a:pt x="105" y="195"/>
                  </a:cubicBezTo>
                  <a:cubicBezTo>
                    <a:pt x="105" y="195"/>
                    <a:pt x="105" y="195"/>
                    <a:pt x="105" y="195"/>
                  </a:cubicBezTo>
                  <a:cubicBezTo>
                    <a:pt x="108" y="193"/>
                    <a:pt x="112" y="190"/>
                    <a:pt x="118" y="190"/>
                  </a:cubicBezTo>
                  <a:cubicBezTo>
                    <a:pt x="123" y="190"/>
                    <a:pt x="127" y="193"/>
                    <a:pt x="130" y="195"/>
                  </a:cubicBezTo>
                  <a:cubicBezTo>
                    <a:pt x="130" y="195"/>
                    <a:pt x="130" y="195"/>
                    <a:pt x="130" y="195"/>
                  </a:cubicBezTo>
                  <a:cubicBezTo>
                    <a:pt x="131" y="195"/>
                    <a:pt x="131" y="195"/>
                    <a:pt x="131" y="195"/>
                  </a:cubicBezTo>
                  <a:cubicBezTo>
                    <a:pt x="134" y="195"/>
                    <a:pt x="139" y="195"/>
                    <a:pt x="144" y="198"/>
                  </a:cubicBezTo>
                  <a:cubicBezTo>
                    <a:pt x="148" y="202"/>
                    <a:pt x="150" y="207"/>
                    <a:pt x="151" y="210"/>
                  </a:cubicBezTo>
                  <a:cubicBezTo>
                    <a:pt x="151" y="210"/>
                    <a:pt x="151" y="210"/>
                    <a:pt x="151" y="210"/>
                  </a:cubicBezTo>
                  <a:cubicBezTo>
                    <a:pt x="151" y="210"/>
                    <a:pt x="151" y="211"/>
                    <a:pt x="151" y="211"/>
                  </a:cubicBezTo>
                  <a:cubicBezTo>
                    <a:pt x="154" y="212"/>
                    <a:pt x="158" y="215"/>
                    <a:pt x="160" y="221"/>
                  </a:cubicBezTo>
                  <a:cubicBezTo>
                    <a:pt x="162" y="226"/>
                    <a:pt x="160" y="231"/>
                    <a:pt x="159" y="233"/>
                  </a:cubicBezTo>
                  <a:close/>
                  <a:moveTo>
                    <a:pt x="137" y="234"/>
                  </a:moveTo>
                  <a:cubicBezTo>
                    <a:pt x="137" y="231"/>
                    <a:pt x="139" y="229"/>
                    <a:pt x="139" y="228"/>
                  </a:cubicBezTo>
                  <a:cubicBezTo>
                    <a:pt x="138" y="226"/>
                    <a:pt x="135" y="225"/>
                    <a:pt x="133" y="223"/>
                  </a:cubicBezTo>
                  <a:cubicBezTo>
                    <a:pt x="132" y="221"/>
                    <a:pt x="131" y="219"/>
                    <a:pt x="130" y="217"/>
                  </a:cubicBezTo>
                  <a:cubicBezTo>
                    <a:pt x="129" y="217"/>
                    <a:pt x="127" y="217"/>
                    <a:pt x="125" y="216"/>
                  </a:cubicBezTo>
                  <a:cubicBezTo>
                    <a:pt x="125" y="216"/>
                    <a:pt x="124" y="216"/>
                    <a:pt x="124" y="216"/>
                  </a:cubicBezTo>
                  <a:cubicBezTo>
                    <a:pt x="123" y="216"/>
                    <a:pt x="123" y="216"/>
                    <a:pt x="123" y="216"/>
                  </a:cubicBezTo>
                  <a:cubicBezTo>
                    <a:pt x="122" y="215"/>
                    <a:pt x="121" y="215"/>
                    <a:pt x="120" y="214"/>
                  </a:cubicBezTo>
                  <a:cubicBezTo>
                    <a:pt x="120" y="214"/>
                    <a:pt x="120" y="214"/>
                    <a:pt x="119" y="214"/>
                  </a:cubicBezTo>
                  <a:cubicBezTo>
                    <a:pt x="119" y="213"/>
                    <a:pt x="118" y="213"/>
                    <a:pt x="118" y="213"/>
                  </a:cubicBezTo>
                  <a:cubicBezTo>
                    <a:pt x="116" y="214"/>
                    <a:pt x="114" y="215"/>
                    <a:pt x="112" y="216"/>
                  </a:cubicBezTo>
                  <a:cubicBezTo>
                    <a:pt x="109" y="217"/>
                    <a:pt x="107" y="217"/>
                    <a:pt x="105" y="217"/>
                  </a:cubicBezTo>
                  <a:cubicBezTo>
                    <a:pt x="104" y="219"/>
                    <a:pt x="103" y="221"/>
                    <a:pt x="101" y="223"/>
                  </a:cubicBezTo>
                  <a:cubicBezTo>
                    <a:pt x="100" y="225"/>
                    <a:pt x="98" y="227"/>
                    <a:pt x="97" y="228"/>
                  </a:cubicBezTo>
                  <a:cubicBezTo>
                    <a:pt x="97" y="230"/>
                    <a:pt x="98" y="232"/>
                    <a:pt x="98" y="235"/>
                  </a:cubicBezTo>
                  <a:cubicBezTo>
                    <a:pt x="98" y="237"/>
                    <a:pt x="97" y="240"/>
                    <a:pt x="96" y="242"/>
                  </a:cubicBezTo>
                  <a:cubicBezTo>
                    <a:pt x="98" y="243"/>
                    <a:pt x="100" y="244"/>
                    <a:pt x="102" y="246"/>
                  </a:cubicBezTo>
                  <a:cubicBezTo>
                    <a:pt x="103" y="248"/>
                    <a:pt x="104" y="250"/>
                    <a:pt x="105" y="252"/>
                  </a:cubicBezTo>
                  <a:cubicBezTo>
                    <a:pt x="106" y="252"/>
                    <a:pt x="108" y="252"/>
                    <a:pt x="110" y="252"/>
                  </a:cubicBezTo>
                  <a:cubicBezTo>
                    <a:pt x="111" y="253"/>
                    <a:pt x="111" y="253"/>
                    <a:pt x="112" y="253"/>
                  </a:cubicBezTo>
                  <a:cubicBezTo>
                    <a:pt x="112" y="253"/>
                    <a:pt x="112" y="253"/>
                    <a:pt x="112" y="253"/>
                  </a:cubicBezTo>
                  <a:cubicBezTo>
                    <a:pt x="113" y="253"/>
                    <a:pt x="114" y="254"/>
                    <a:pt x="115" y="254"/>
                  </a:cubicBezTo>
                  <a:cubicBezTo>
                    <a:pt x="115" y="255"/>
                    <a:pt x="116" y="255"/>
                    <a:pt x="116" y="255"/>
                  </a:cubicBezTo>
                  <a:cubicBezTo>
                    <a:pt x="117" y="255"/>
                    <a:pt x="117" y="256"/>
                    <a:pt x="118" y="256"/>
                  </a:cubicBezTo>
                  <a:cubicBezTo>
                    <a:pt x="119" y="255"/>
                    <a:pt x="121" y="254"/>
                    <a:pt x="124" y="253"/>
                  </a:cubicBezTo>
                  <a:cubicBezTo>
                    <a:pt x="126" y="252"/>
                    <a:pt x="129" y="252"/>
                    <a:pt x="131" y="252"/>
                  </a:cubicBezTo>
                  <a:cubicBezTo>
                    <a:pt x="131" y="252"/>
                    <a:pt x="131" y="252"/>
                    <a:pt x="131" y="252"/>
                  </a:cubicBezTo>
                  <a:cubicBezTo>
                    <a:pt x="131" y="250"/>
                    <a:pt x="132" y="248"/>
                    <a:pt x="133" y="246"/>
                  </a:cubicBezTo>
                  <a:cubicBezTo>
                    <a:pt x="135" y="244"/>
                    <a:pt x="137" y="242"/>
                    <a:pt x="139" y="241"/>
                  </a:cubicBezTo>
                  <a:cubicBezTo>
                    <a:pt x="138" y="239"/>
                    <a:pt x="137" y="237"/>
                    <a:pt x="137" y="23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18" name="Group 1037"/>
          <p:cNvGrpSpPr>
            <a:grpSpLocks noChangeAspect="1"/>
          </p:cNvGrpSpPr>
          <p:nvPr/>
        </p:nvGrpSpPr>
        <p:grpSpPr bwMode="auto">
          <a:xfrm>
            <a:off x="6242429" y="2897687"/>
            <a:ext cx="456434" cy="457775"/>
            <a:chOff x="7382" y="4025"/>
            <a:chExt cx="340" cy="341"/>
          </a:xfrm>
          <a:solidFill>
            <a:schemeClr val="accent3"/>
          </a:solidFill>
        </p:grpSpPr>
        <p:sp>
          <p:nvSpPr>
            <p:cNvPr id="19" name="Freeform 1038"/>
            <p:cNvSpPr>
              <a:spLocks noEditPoints="1"/>
            </p:cNvSpPr>
            <p:nvPr/>
          </p:nvSpPr>
          <p:spPr bwMode="auto">
            <a:xfrm>
              <a:off x="7382" y="4025"/>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 name="Freeform 1039"/>
            <p:cNvSpPr>
              <a:spLocks noEditPoints="1"/>
            </p:cNvSpPr>
            <p:nvPr/>
          </p:nvSpPr>
          <p:spPr bwMode="auto">
            <a:xfrm>
              <a:off x="7446" y="4103"/>
              <a:ext cx="212" cy="170"/>
            </a:xfrm>
            <a:custGeom>
              <a:avLst/>
              <a:gdLst>
                <a:gd name="T0" fmla="*/ 256 w 320"/>
                <a:gd name="T1" fmla="*/ 11 h 256"/>
                <a:gd name="T2" fmla="*/ 64 w 320"/>
                <a:gd name="T3" fmla="*/ 11 h 256"/>
                <a:gd name="T4" fmla="*/ 0 w 320"/>
                <a:gd name="T5" fmla="*/ 32 h 256"/>
                <a:gd name="T6" fmla="*/ 309 w 320"/>
                <a:gd name="T7" fmla="*/ 256 h 256"/>
                <a:gd name="T8" fmla="*/ 309 w 320"/>
                <a:gd name="T9" fmla="*/ 21 h 256"/>
                <a:gd name="T10" fmla="*/ 149 w 320"/>
                <a:gd name="T11" fmla="*/ 171 h 256"/>
                <a:gd name="T12" fmla="*/ 298 w 320"/>
                <a:gd name="T13" fmla="*/ 235 h 256"/>
                <a:gd name="T14" fmla="*/ 181 w 320"/>
                <a:gd name="T15" fmla="*/ 149 h 256"/>
                <a:gd name="T16" fmla="*/ 128 w 320"/>
                <a:gd name="T17" fmla="*/ 235 h 256"/>
                <a:gd name="T18" fmla="*/ 74 w 320"/>
                <a:gd name="T19" fmla="*/ 43 h 256"/>
                <a:gd name="T20" fmla="*/ 234 w 320"/>
                <a:gd name="T21" fmla="*/ 21 h 256"/>
                <a:gd name="T22" fmla="*/ 298 w 320"/>
                <a:gd name="T23" fmla="*/ 43 h 256"/>
                <a:gd name="T24" fmla="*/ 53 w 320"/>
                <a:gd name="T25" fmla="*/ 85 h 256"/>
                <a:gd name="T26" fmla="*/ 64 w 320"/>
                <a:gd name="T27" fmla="*/ 75 h 256"/>
                <a:gd name="T28" fmla="*/ 85 w 320"/>
                <a:gd name="T29" fmla="*/ 75 h 256"/>
                <a:gd name="T30" fmla="*/ 149 w 320"/>
                <a:gd name="T31" fmla="*/ 75 h 256"/>
                <a:gd name="T32" fmla="*/ 138 w 320"/>
                <a:gd name="T33" fmla="*/ 64 h 256"/>
                <a:gd name="T34" fmla="*/ 181 w 320"/>
                <a:gd name="T35" fmla="*/ 85 h 256"/>
                <a:gd name="T36" fmla="*/ 192 w 320"/>
                <a:gd name="T37" fmla="*/ 75 h 256"/>
                <a:gd name="T38" fmla="*/ 213 w 320"/>
                <a:gd name="T39" fmla="*/ 75 h 256"/>
                <a:gd name="T40" fmla="*/ 256 w 320"/>
                <a:gd name="T41" fmla="*/ 75 h 256"/>
                <a:gd name="T42" fmla="*/ 266 w 320"/>
                <a:gd name="T43" fmla="*/ 85 h 256"/>
                <a:gd name="T44" fmla="*/ 53 w 320"/>
                <a:gd name="T45" fmla="*/ 128 h 256"/>
                <a:gd name="T46" fmla="*/ 64 w 320"/>
                <a:gd name="T47" fmla="*/ 117 h 256"/>
                <a:gd name="T48" fmla="*/ 85 w 320"/>
                <a:gd name="T49" fmla="*/ 117 h 256"/>
                <a:gd name="T50" fmla="*/ 149 w 320"/>
                <a:gd name="T51" fmla="*/ 117 h 256"/>
                <a:gd name="T52" fmla="*/ 138 w 320"/>
                <a:gd name="T53" fmla="*/ 107 h 256"/>
                <a:gd name="T54" fmla="*/ 181 w 320"/>
                <a:gd name="T55" fmla="*/ 128 h 256"/>
                <a:gd name="T56" fmla="*/ 192 w 320"/>
                <a:gd name="T57" fmla="*/ 117 h 256"/>
                <a:gd name="T58" fmla="*/ 213 w 320"/>
                <a:gd name="T59" fmla="*/ 117 h 256"/>
                <a:gd name="T60" fmla="*/ 256 w 320"/>
                <a:gd name="T61" fmla="*/ 117 h 256"/>
                <a:gd name="T62" fmla="*/ 266 w 320"/>
                <a:gd name="T63" fmla="*/ 128 h 256"/>
                <a:gd name="T64" fmla="*/ 53 w 320"/>
                <a:gd name="T65" fmla="*/ 171 h 256"/>
                <a:gd name="T66" fmla="*/ 64 w 320"/>
                <a:gd name="T67" fmla="*/ 160 h 256"/>
                <a:gd name="T68" fmla="*/ 85 w 320"/>
                <a:gd name="T69" fmla="*/ 160 h 256"/>
                <a:gd name="T70" fmla="*/ 234 w 320"/>
                <a:gd name="T71" fmla="*/ 160 h 256"/>
                <a:gd name="T72" fmla="*/ 224 w 320"/>
                <a:gd name="T73" fmla="*/ 149 h 256"/>
                <a:gd name="T74" fmla="*/ 266 w 320"/>
                <a:gd name="T75" fmla="*/ 149 h 256"/>
                <a:gd name="T76" fmla="*/ 256 w 320"/>
                <a:gd name="T77" fmla="*/ 160 h 256"/>
                <a:gd name="T78" fmla="*/ 42 w 320"/>
                <a:gd name="T79" fmla="*/ 203 h 256"/>
                <a:gd name="T80" fmla="*/ 106 w 320"/>
                <a:gd name="T81" fmla="*/ 203 h 256"/>
                <a:gd name="T82" fmla="*/ 96 w 320"/>
                <a:gd name="T83" fmla="*/ 192 h 256"/>
                <a:gd name="T84" fmla="*/ 224 w 320"/>
                <a:gd name="T85" fmla="*/ 213 h 256"/>
                <a:gd name="T86" fmla="*/ 234 w 320"/>
                <a:gd name="T87" fmla="*/ 203 h 256"/>
                <a:gd name="T88" fmla="*/ 277 w 320"/>
                <a:gd name="T89" fmla="*/ 20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0" h="256">
                  <a:moveTo>
                    <a:pt x="309" y="21"/>
                  </a:moveTo>
                  <a:cubicBezTo>
                    <a:pt x="256" y="21"/>
                    <a:pt x="256" y="21"/>
                    <a:pt x="256" y="21"/>
                  </a:cubicBezTo>
                  <a:cubicBezTo>
                    <a:pt x="256" y="11"/>
                    <a:pt x="256" y="11"/>
                    <a:pt x="256" y="11"/>
                  </a:cubicBezTo>
                  <a:cubicBezTo>
                    <a:pt x="256" y="5"/>
                    <a:pt x="251" y="0"/>
                    <a:pt x="245" y="0"/>
                  </a:cubicBezTo>
                  <a:cubicBezTo>
                    <a:pt x="74" y="0"/>
                    <a:pt x="74" y="0"/>
                    <a:pt x="74" y="0"/>
                  </a:cubicBezTo>
                  <a:cubicBezTo>
                    <a:pt x="68" y="0"/>
                    <a:pt x="64" y="5"/>
                    <a:pt x="64" y="11"/>
                  </a:cubicBezTo>
                  <a:cubicBezTo>
                    <a:pt x="64" y="21"/>
                    <a:pt x="64" y="21"/>
                    <a:pt x="64" y="21"/>
                  </a:cubicBezTo>
                  <a:cubicBezTo>
                    <a:pt x="10" y="21"/>
                    <a:pt x="10" y="21"/>
                    <a:pt x="10" y="21"/>
                  </a:cubicBezTo>
                  <a:cubicBezTo>
                    <a:pt x="4" y="21"/>
                    <a:pt x="0" y="26"/>
                    <a:pt x="0" y="32"/>
                  </a:cubicBezTo>
                  <a:cubicBezTo>
                    <a:pt x="0" y="245"/>
                    <a:pt x="0" y="245"/>
                    <a:pt x="0" y="245"/>
                  </a:cubicBezTo>
                  <a:cubicBezTo>
                    <a:pt x="0" y="251"/>
                    <a:pt x="4" y="256"/>
                    <a:pt x="10" y="256"/>
                  </a:cubicBezTo>
                  <a:cubicBezTo>
                    <a:pt x="309" y="256"/>
                    <a:pt x="309" y="256"/>
                    <a:pt x="309" y="256"/>
                  </a:cubicBezTo>
                  <a:cubicBezTo>
                    <a:pt x="315" y="256"/>
                    <a:pt x="320" y="251"/>
                    <a:pt x="320" y="245"/>
                  </a:cubicBezTo>
                  <a:cubicBezTo>
                    <a:pt x="320" y="32"/>
                    <a:pt x="320" y="32"/>
                    <a:pt x="320" y="32"/>
                  </a:cubicBezTo>
                  <a:cubicBezTo>
                    <a:pt x="320" y="26"/>
                    <a:pt x="315" y="21"/>
                    <a:pt x="309" y="21"/>
                  </a:cubicBezTo>
                  <a:close/>
                  <a:moveTo>
                    <a:pt x="170" y="235"/>
                  </a:moveTo>
                  <a:cubicBezTo>
                    <a:pt x="149" y="235"/>
                    <a:pt x="149" y="235"/>
                    <a:pt x="149" y="235"/>
                  </a:cubicBezTo>
                  <a:cubicBezTo>
                    <a:pt x="149" y="171"/>
                    <a:pt x="149" y="171"/>
                    <a:pt x="149" y="171"/>
                  </a:cubicBezTo>
                  <a:cubicBezTo>
                    <a:pt x="170" y="171"/>
                    <a:pt x="170" y="171"/>
                    <a:pt x="170" y="171"/>
                  </a:cubicBezTo>
                  <a:lnTo>
                    <a:pt x="170" y="235"/>
                  </a:lnTo>
                  <a:close/>
                  <a:moveTo>
                    <a:pt x="298" y="235"/>
                  </a:moveTo>
                  <a:cubicBezTo>
                    <a:pt x="192" y="235"/>
                    <a:pt x="192" y="235"/>
                    <a:pt x="192" y="235"/>
                  </a:cubicBezTo>
                  <a:cubicBezTo>
                    <a:pt x="192" y="160"/>
                    <a:pt x="192" y="160"/>
                    <a:pt x="192" y="160"/>
                  </a:cubicBezTo>
                  <a:cubicBezTo>
                    <a:pt x="192" y="154"/>
                    <a:pt x="187" y="149"/>
                    <a:pt x="181" y="149"/>
                  </a:cubicBezTo>
                  <a:cubicBezTo>
                    <a:pt x="138" y="149"/>
                    <a:pt x="138" y="149"/>
                    <a:pt x="138" y="149"/>
                  </a:cubicBezTo>
                  <a:cubicBezTo>
                    <a:pt x="132" y="149"/>
                    <a:pt x="128" y="154"/>
                    <a:pt x="128" y="160"/>
                  </a:cubicBezTo>
                  <a:cubicBezTo>
                    <a:pt x="128" y="235"/>
                    <a:pt x="128" y="235"/>
                    <a:pt x="128" y="235"/>
                  </a:cubicBezTo>
                  <a:cubicBezTo>
                    <a:pt x="21" y="235"/>
                    <a:pt x="21" y="235"/>
                    <a:pt x="21" y="235"/>
                  </a:cubicBezTo>
                  <a:cubicBezTo>
                    <a:pt x="21" y="43"/>
                    <a:pt x="21" y="43"/>
                    <a:pt x="21" y="43"/>
                  </a:cubicBezTo>
                  <a:cubicBezTo>
                    <a:pt x="74" y="43"/>
                    <a:pt x="74" y="43"/>
                    <a:pt x="74" y="43"/>
                  </a:cubicBezTo>
                  <a:cubicBezTo>
                    <a:pt x="80" y="43"/>
                    <a:pt x="85" y="38"/>
                    <a:pt x="85" y="32"/>
                  </a:cubicBezTo>
                  <a:cubicBezTo>
                    <a:pt x="85" y="21"/>
                    <a:pt x="85" y="21"/>
                    <a:pt x="85" y="21"/>
                  </a:cubicBezTo>
                  <a:cubicBezTo>
                    <a:pt x="234" y="21"/>
                    <a:pt x="234" y="21"/>
                    <a:pt x="234" y="21"/>
                  </a:cubicBezTo>
                  <a:cubicBezTo>
                    <a:pt x="234" y="32"/>
                    <a:pt x="234" y="32"/>
                    <a:pt x="234" y="32"/>
                  </a:cubicBezTo>
                  <a:cubicBezTo>
                    <a:pt x="234" y="38"/>
                    <a:pt x="239" y="43"/>
                    <a:pt x="245" y="43"/>
                  </a:cubicBezTo>
                  <a:cubicBezTo>
                    <a:pt x="298" y="43"/>
                    <a:pt x="298" y="43"/>
                    <a:pt x="298" y="43"/>
                  </a:cubicBezTo>
                  <a:lnTo>
                    <a:pt x="298" y="235"/>
                  </a:lnTo>
                  <a:close/>
                  <a:moveTo>
                    <a:pt x="64" y="75"/>
                  </a:moveTo>
                  <a:cubicBezTo>
                    <a:pt x="64" y="81"/>
                    <a:pt x="59" y="85"/>
                    <a:pt x="53" y="85"/>
                  </a:cubicBezTo>
                  <a:cubicBezTo>
                    <a:pt x="47" y="85"/>
                    <a:pt x="42" y="81"/>
                    <a:pt x="42" y="75"/>
                  </a:cubicBezTo>
                  <a:cubicBezTo>
                    <a:pt x="42" y="69"/>
                    <a:pt x="47" y="64"/>
                    <a:pt x="53" y="64"/>
                  </a:cubicBezTo>
                  <a:cubicBezTo>
                    <a:pt x="59" y="64"/>
                    <a:pt x="64" y="69"/>
                    <a:pt x="64" y="75"/>
                  </a:cubicBezTo>
                  <a:close/>
                  <a:moveTo>
                    <a:pt x="106" y="75"/>
                  </a:moveTo>
                  <a:cubicBezTo>
                    <a:pt x="106" y="81"/>
                    <a:pt x="102" y="85"/>
                    <a:pt x="96" y="85"/>
                  </a:cubicBezTo>
                  <a:cubicBezTo>
                    <a:pt x="90" y="85"/>
                    <a:pt x="85" y="81"/>
                    <a:pt x="85" y="75"/>
                  </a:cubicBezTo>
                  <a:cubicBezTo>
                    <a:pt x="85" y="69"/>
                    <a:pt x="90" y="64"/>
                    <a:pt x="96" y="64"/>
                  </a:cubicBezTo>
                  <a:cubicBezTo>
                    <a:pt x="102" y="64"/>
                    <a:pt x="106" y="69"/>
                    <a:pt x="106" y="75"/>
                  </a:cubicBezTo>
                  <a:close/>
                  <a:moveTo>
                    <a:pt x="149" y="75"/>
                  </a:moveTo>
                  <a:cubicBezTo>
                    <a:pt x="149" y="81"/>
                    <a:pt x="144" y="85"/>
                    <a:pt x="138" y="85"/>
                  </a:cubicBezTo>
                  <a:cubicBezTo>
                    <a:pt x="132" y="85"/>
                    <a:pt x="128" y="81"/>
                    <a:pt x="128" y="75"/>
                  </a:cubicBezTo>
                  <a:cubicBezTo>
                    <a:pt x="128" y="69"/>
                    <a:pt x="132" y="64"/>
                    <a:pt x="138" y="64"/>
                  </a:cubicBezTo>
                  <a:cubicBezTo>
                    <a:pt x="144" y="64"/>
                    <a:pt x="149" y="69"/>
                    <a:pt x="149" y="75"/>
                  </a:cubicBezTo>
                  <a:close/>
                  <a:moveTo>
                    <a:pt x="192" y="75"/>
                  </a:moveTo>
                  <a:cubicBezTo>
                    <a:pt x="192" y="81"/>
                    <a:pt x="187" y="85"/>
                    <a:pt x="181" y="85"/>
                  </a:cubicBezTo>
                  <a:cubicBezTo>
                    <a:pt x="175" y="85"/>
                    <a:pt x="170" y="81"/>
                    <a:pt x="170" y="75"/>
                  </a:cubicBezTo>
                  <a:cubicBezTo>
                    <a:pt x="170" y="69"/>
                    <a:pt x="175" y="64"/>
                    <a:pt x="181" y="64"/>
                  </a:cubicBezTo>
                  <a:cubicBezTo>
                    <a:pt x="187" y="64"/>
                    <a:pt x="192" y="69"/>
                    <a:pt x="192" y="75"/>
                  </a:cubicBezTo>
                  <a:close/>
                  <a:moveTo>
                    <a:pt x="234" y="75"/>
                  </a:moveTo>
                  <a:cubicBezTo>
                    <a:pt x="234" y="81"/>
                    <a:pt x="230" y="85"/>
                    <a:pt x="224" y="85"/>
                  </a:cubicBezTo>
                  <a:cubicBezTo>
                    <a:pt x="218" y="85"/>
                    <a:pt x="213" y="81"/>
                    <a:pt x="213" y="75"/>
                  </a:cubicBezTo>
                  <a:cubicBezTo>
                    <a:pt x="213" y="69"/>
                    <a:pt x="218" y="64"/>
                    <a:pt x="224" y="64"/>
                  </a:cubicBezTo>
                  <a:cubicBezTo>
                    <a:pt x="230" y="64"/>
                    <a:pt x="234" y="69"/>
                    <a:pt x="234" y="75"/>
                  </a:cubicBezTo>
                  <a:close/>
                  <a:moveTo>
                    <a:pt x="256" y="75"/>
                  </a:moveTo>
                  <a:cubicBezTo>
                    <a:pt x="256" y="69"/>
                    <a:pt x="260" y="64"/>
                    <a:pt x="266" y="64"/>
                  </a:cubicBezTo>
                  <a:cubicBezTo>
                    <a:pt x="272" y="64"/>
                    <a:pt x="277" y="69"/>
                    <a:pt x="277" y="75"/>
                  </a:cubicBezTo>
                  <a:cubicBezTo>
                    <a:pt x="277" y="81"/>
                    <a:pt x="272" y="85"/>
                    <a:pt x="266" y="85"/>
                  </a:cubicBezTo>
                  <a:cubicBezTo>
                    <a:pt x="260" y="85"/>
                    <a:pt x="256" y="81"/>
                    <a:pt x="256" y="75"/>
                  </a:cubicBezTo>
                  <a:close/>
                  <a:moveTo>
                    <a:pt x="64" y="117"/>
                  </a:moveTo>
                  <a:cubicBezTo>
                    <a:pt x="64" y="123"/>
                    <a:pt x="59" y="128"/>
                    <a:pt x="53" y="128"/>
                  </a:cubicBezTo>
                  <a:cubicBezTo>
                    <a:pt x="47" y="128"/>
                    <a:pt x="42" y="123"/>
                    <a:pt x="42" y="117"/>
                  </a:cubicBezTo>
                  <a:cubicBezTo>
                    <a:pt x="42" y="111"/>
                    <a:pt x="47" y="107"/>
                    <a:pt x="53" y="107"/>
                  </a:cubicBezTo>
                  <a:cubicBezTo>
                    <a:pt x="59" y="107"/>
                    <a:pt x="64" y="111"/>
                    <a:pt x="64" y="117"/>
                  </a:cubicBezTo>
                  <a:close/>
                  <a:moveTo>
                    <a:pt x="106" y="117"/>
                  </a:moveTo>
                  <a:cubicBezTo>
                    <a:pt x="106" y="123"/>
                    <a:pt x="102" y="128"/>
                    <a:pt x="96" y="128"/>
                  </a:cubicBezTo>
                  <a:cubicBezTo>
                    <a:pt x="90" y="128"/>
                    <a:pt x="85" y="123"/>
                    <a:pt x="85" y="117"/>
                  </a:cubicBezTo>
                  <a:cubicBezTo>
                    <a:pt x="85" y="111"/>
                    <a:pt x="90" y="107"/>
                    <a:pt x="96" y="107"/>
                  </a:cubicBezTo>
                  <a:cubicBezTo>
                    <a:pt x="102" y="107"/>
                    <a:pt x="106" y="111"/>
                    <a:pt x="106" y="117"/>
                  </a:cubicBezTo>
                  <a:close/>
                  <a:moveTo>
                    <a:pt x="149" y="117"/>
                  </a:moveTo>
                  <a:cubicBezTo>
                    <a:pt x="149" y="123"/>
                    <a:pt x="144" y="128"/>
                    <a:pt x="138" y="128"/>
                  </a:cubicBezTo>
                  <a:cubicBezTo>
                    <a:pt x="132" y="128"/>
                    <a:pt x="128" y="123"/>
                    <a:pt x="128" y="117"/>
                  </a:cubicBezTo>
                  <a:cubicBezTo>
                    <a:pt x="128" y="111"/>
                    <a:pt x="132" y="107"/>
                    <a:pt x="138" y="107"/>
                  </a:cubicBezTo>
                  <a:cubicBezTo>
                    <a:pt x="144" y="107"/>
                    <a:pt x="149" y="111"/>
                    <a:pt x="149" y="117"/>
                  </a:cubicBezTo>
                  <a:close/>
                  <a:moveTo>
                    <a:pt x="192" y="117"/>
                  </a:moveTo>
                  <a:cubicBezTo>
                    <a:pt x="192" y="123"/>
                    <a:pt x="187" y="128"/>
                    <a:pt x="181" y="128"/>
                  </a:cubicBezTo>
                  <a:cubicBezTo>
                    <a:pt x="175" y="128"/>
                    <a:pt x="170" y="123"/>
                    <a:pt x="170" y="117"/>
                  </a:cubicBezTo>
                  <a:cubicBezTo>
                    <a:pt x="170" y="111"/>
                    <a:pt x="175" y="107"/>
                    <a:pt x="181" y="107"/>
                  </a:cubicBezTo>
                  <a:cubicBezTo>
                    <a:pt x="187" y="107"/>
                    <a:pt x="192" y="111"/>
                    <a:pt x="192" y="117"/>
                  </a:cubicBezTo>
                  <a:close/>
                  <a:moveTo>
                    <a:pt x="234" y="117"/>
                  </a:moveTo>
                  <a:cubicBezTo>
                    <a:pt x="234" y="123"/>
                    <a:pt x="230" y="128"/>
                    <a:pt x="224" y="128"/>
                  </a:cubicBezTo>
                  <a:cubicBezTo>
                    <a:pt x="218" y="128"/>
                    <a:pt x="213" y="123"/>
                    <a:pt x="213" y="117"/>
                  </a:cubicBezTo>
                  <a:cubicBezTo>
                    <a:pt x="213" y="111"/>
                    <a:pt x="218" y="107"/>
                    <a:pt x="224" y="107"/>
                  </a:cubicBezTo>
                  <a:cubicBezTo>
                    <a:pt x="230" y="107"/>
                    <a:pt x="234" y="111"/>
                    <a:pt x="234" y="117"/>
                  </a:cubicBezTo>
                  <a:close/>
                  <a:moveTo>
                    <a:pt x="256" y="117"/>
                  </a:moveTo>
                  <a:cubicBezTo>
                    <a:pt x="256" y="111"/>
                    <a:pt x="260" y="107"/>
                    <a:pt x="266" y="107"/>
                  </a:cubicBezTo>
                  <a:cubicBezTo>
                    <a:pt x="272" y="107"/>
                    <a:pt x="277" y="111"/>
                    <a:pt x="277" y="117"/>
                  </a:cubicBezTo>
                  <a:cubicBezTo>
                    <a:pt x="277" y="123"/>
                    <a:pt x="272" y="128"/>
                    <a:pt x="266" y="128"/>
                  </a:cubicBezTo>
                  <a:cubicBezTo>
                    <a:pt x="260" y="128"/>
                    <a:pt x="256" y="123"/>
                    <a:pt x="256" y="117"/>
                  </a:cubicBezTo>
                  <a:close/>
                  <a:moveTo>
                    <a:pt x="64" y="160"/>
                  </a:moveTo>
                  <a:cubicBezTo>
                    <a:pt x="64" y="166"/>
                    <a:pt x="59" y="171"/>
                    <a:pt x="53" y="171"/>
                  </a:cubicBezTo>
                  <a:cubicBezTo>
                    <a:pt x="47" y="171"/>
                    <a:pt x="42" y="166"/>
                    <a:pt x="42" y="160"/>
                  </a:cubicBezTo>
                  <a:cubicBezTo>
                    <a:pt x="42" y="154"/>
                    <a:pt x="47" y="149"/>
                    <a:pt x="53" y="149"/>
                  </a:cubicBezTo>
                  <a:cubicBezTo>
                    <a:pt x="59" y="149"/>
                    <a:pt x="64" y="154"/>
                    <a:pt x="64" y="160"/>
                  </a:cubicBezTo>
                  <a:close/>
                  <a:moveTo>
                    <a:pt x="106" y="160"/>
                  </a:moveTo>
                  <a:cubicBezTo>
                    <a:pt x="106" y="166"/>
                    <a:pt x="102" y="171"/>
                    <a:pt x="96" y="171"/>
                  </a:cubicBezTo>
                  <a:cubicBezTo>
                    <a:pt x="90" y="171"/>
                    <a:pt x="85" y="166"/>
                    <a:pt x="85" y="160"/>
                  </a:cubicBezTo>
                  <a:cubicBezTo>
                    <a:pt x="85" y="154"/>
                    <a:pt x="90" y="149"/>
                    <a:pt x="96" y="149"/>
                  </a:cubicBezTo>
                  <a:cubicBezTo>
                    <a:pt x="102" y="149"/>
                    <a:pt x="106" y="154"/>
                    <a:pt x="106" y="160"/>
                  </a:cubicBezTo>
                  <a:close/>
                  <a:moveTo>
                    <a:pt x="234" y="160"/>
                  </a:moveTo>
                  <a:cubicBezTo>
                    <a:pt x="234" y="166"/>
                    <a:pt x="230" y="171"/>
                    <a:pt x="224" y="171"/>
                  </a:cubicBezTo>
                  <a:cubicBezTo>
                    <a:pt x="218" y="171"/>
                    <a:pt x="213" y="166"/>
                    <a:pt x="213" y="160"/>
                  </a:cubicBezTo>
                  <a:cubicBezTo>
                    <a:pt x="213" y="154"/>
                    <a:pt x="218" y="149"/>
                    <a:pt x="224" y="149"/>
                  </a:cubicBezTo>
                  <a:cubicBezTo>
                    <a:pt x="230" y="149"/>
                    <a:pt x="234" y="154"/>
                    <a:pt x="234" y="160"/>
                  </a:cubicBezTo>
                  <a:close/>
                  <a:moveTo>
                    <a:pt x="256" y="160"/>
                  </a:moveTo>
                  <a:cubicBezTo>
                    <a:pt x="256" y="154"/>
                    <a:pt x="260" y="149"/>
                    <a:pt x="266" y="149"/>
                  </a:cubicBezTo>
                  <a:cubicBezTo>
                    <a:pt x="272" y="149"/>
                    <a:pt x="277" y="154"/>
                    <a:pt x="277" y="160"/>
                  </a:cubicBezTo>
                  <a:cubicBezTo>
                    <a:pt x="277" y="166"/>
                    <a:pt x="272" y="171"/>
                    <a:pt x="266" y="171"/>
                  </a:cubicBezTo>
                  <a:cubicBezTo>
                    <a:pt x="260" y="171"/>
                    <a:pt x="256" y="166"/>
                    <a:pt x="256" y="160"/>
                  </a:cubicBezTo>
                  <a:close/>
                  <a:moveTo>
                    <a:pt x="64" y="203"/>
                  </a:moveTo>
                  <a:cubicBezTo>
                    <a:pt x="64" y="209"/>
                    <a:pt x="59" y="213"/>
                    <a:pt x="53" y="213"/>
                  </a:cubicBezTo>
                  <a:cubicBezTo>
                    <a:pt x="47" y="213"/>
                    <a:pt x="42" y="209"/>
                    <a:pt x="42" y="203"/>
                  </a:cubicBezTo>
                  <a:cubicBezTo>
                    <a:pt x="42" y="197"/>
                    <a:pt x="47" y="192"/>
                    <a:pt x="53" y="192"/>
                  </a:cubicBezTo>
                  <a:cubicBezTo>
                    <a:pt x="59" y="192"/>
                    <a:pt x="64" y="197"/>
                    <a:pt x="64" y="203"/>
                  </a:cubicBezTo>
                  <a:close/>
                  <a:moveTo>
                    <a:pt x="106" y="203"/>
                  </a:moveTo>
                  <a:cubicBezTo>
                    <a:pt x="106" y="209"/>
                    <a:pt x="102" y="213"/>
                    <a:pt x="96" y="213"/>
                  </a:cubicBezTo>
                  <a:cubicBezTo>
                    <a:pt x="90" y="213"/>
                    <a:pt x="85" y="209"/>
                    <a:pt x="85" y="203"/>
                  </a:cubicBezTo>
                  <a:cubicBezTo>
                    <a:pt x="85" y="197"/>
                    <a:pt x="90" y="192"/>
                    <a:pt x="96" y="192"/>
                  </a:cubicBezTo>
                  <a:cubicBezTo>
                    <a:pt x="102" y="192"/>
                    <a:pt x="106" y="197"/>
                    <a:pt x="106" y="203"/>
                  </a:cubicBezTo>
                  <a:close/>
                  <a:moveTo>
                    <a:pt x="234" y="203"/>
                  </a:moveTo>
                  <a:cubicBezTo>
                    <a:pt x="234" y="209"/>
                    <a:pt x="230" y="213"/>
                    <a:pt x="224" y="213"/>
                  </a:cubicBezTo>
                  <a:cubicBezTo>
                    <a:pt x="218" y="213"/>
                    <a:pt x="213" y="209"/>
                    <a:pt x="213" y="203"/>
                  </a:cubicBezTo>
                  <a:cubicBezTo>
                    <a:pt x="213" y="197"/>
                    <a:pt x="218" y="192"/>
                    <a:pt x="224" y="192"/>
                  </a:cubicBezTo>
                  <a:cubicBezTo>
                    <a:pt x="230" y="192"/>
                    <a:pt x="234" y="197"/>
                    <a:pt x="234" y="203"/>
                  </a:cubicBezTo>
                  <a:close/>
                  <a:moveTo>
                    <a:pt x="256" y="203"/>
                  </a:moveTo>
                  <a:cubicBezTo>
                    <a:pt x="256" y="197"/>
                    <a:pt x="260" y="192"/>
                    <a:pt x="266" y="192"/>
                  </a:cubicBezTo>
                  <a:cubicBezTo>
                    <a:pt x="272" y="192"/>
                    <a:pt x="277" y="197"/>
                    <a:pt x="277" y="203"/>
                  </a:cubicBezTo>
                  <a:cubicBezTo>
                    <a:pt x="277" y="209"/>
                    <a:pt x="272" y="213"/>
                    <a:pt x="266" y="213"/>
                  </a:cubicBezTo>
                  <a:cubicBezTo>
                    <a:pt x="260" y="213"/>
                    <a:pt x="256" y="209"/>
                    <a:pt x="256" y="203"/>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1" name="Content Placeholder 4"/>
          <p:cNvSpPr txBox="1">
            <a:spLocks/>
          </p:cNvSpPr>
          <p:nvPr/>
        </p:nvSpPr>
        <p:spPr>
          <a:xfrm>
            <a:off x="3422626" y="2897688"/>
            <a:ext cx="2587973" cy="794918"/>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2">
              <a:spcAft>
                <a:spcPts val="600"/>
              </a:spcAft>
            </a:pPr>
            <a:r>
              <a:rPr lang="en-AU" sz="800" b="1" dirty="0"/>
              <a:t>ACFE </a:t>
            </a:r>
            <a:r>
              <a:rPr lang="en-AU" sz="800" b="1" dirty="0" smtClean="0"/>
              <a:t>pre-accredited program types^</a:t>
            </a:r>
          </a:p>
          <a:p>
            <a:pPr lvl="2">
              <a:spcAft>
                <a:spcPts val="600"/>
              </a:spcAft>
            </a:pPr>
            <a:r>
              <a:rPr lang="en-AU" sz="800" dirty="0" smtClean="0"/>
              <a:t>Field and level of education </a:t>
            </a:r>
          </a:p>
          <a:p>
            <a:pPr lvl="2">
              <a:spcAft>
                <a:spcPts val="600"/>
              </a:spcAft>
            </a:pPr>
            <a:r>
              <a:rPr lang="en-AU" sz="800" dirty="0" smtClean="0"/>
              <a:t>Foundation courses</a:t>
            </a:r>
          </a:p>
          <a:p>
            <a:pPr>
              <a:spcAft>
                <a:spcPts val="600"/>
              </a:spcAft>
            </a:pPr>
            <a:endParaRPr lang="en-AU" sz="800" dirty="0" smtClean="0"/>
          </a:p>
        </p:txBody>
      </p:sp>
      <p:sp>
        <p:nvSpPr>
          <p:cNvPr id="22" name="Content Placeholder 4"/>
          <p:cNvSpPr txBox="1">
            <a:spLocks/>
          </p:cNvSpPr>
          <p:nvPr/>
        </p:nvSpPr>
        <p:spPr>
          <a:xfrm>
            <a:off x="918589" y="2897687"/>
            <a:ext cx="1535072" cy="761323"/>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2">
              <a:spcAft>
                <a:spcPts val="600"/>
              </a:spcAft>
            </a:pPr>
            <a:r>
              <a:rPr lang="en-AU" sz="800" b="1" dirty="0" smtClean="0"/>
              <a:t>ACFE priority cohorts</a:t>
            </a:r>
          </a:p>
          <a:p>
            <a:pPr lvl="2">
              <a:spcAft>
                <a:spcPts val="600"/>
              </a:spcAft>
            </a:pPr>
            <a:r>
              <a:rPr lang="en-AU" sz="800" dirty="0" smtClean="0"/>
              <a:t>Non-priority cohorts </a:t>
            </a:r>
          </a:p>
          <a:p>
            <a:pPr lvl="2">
              <a:spcAft>
                <a:spcPts val="600"/>
              </a:spcAft>
            </a:pPr>
            <a:r>
              <a:rPr lang="en-AU" sz="800" dirty="0" smtClean="0"/>
              <a:t>Learner geographies*</a:t>
            </a:r>
            <a:endParaRPr lang="en-AU" sz="800" dirty="0" smtClean="0">
              <a:solidFill>
                <a:srgbClr val="DA291C"/>
              </a:solidFill>
            </a:endParaRPr>
          </a:p>
        </p:txBody>
      </p:sp>
      <p:sp>
        <p:nvSpPr>
          <p:cNvPr id="23" name="Content Placeholder 4"/>
          <p:cNvSpPr txBox="1">
            <a:spLocks/>
          </p:cNvSpPr>
          <p:nvPr/>
        </p:nvSpPr>
        <p:spPr>
          <a:xfrm>
            <a:off x="6784779" y="2897687"/>
            <a:ext cx="1963219" cy="761323"/>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2">
              <a:spcAft>
                <a:spcPts val="600"/>
              </a:spcAft>
            </a:pPr>
            <a:r>
              <a:rPr lang="en-AU" sz="800" dirty="0"/>
              <a:t>Provider </a:t>
            </a:r>
            <a:r>
              <a:rPr lang="en-AU" sz="800" dirty="0" smtClean="0"/>
              <a:t>type, in particular TAFE, and Learn Local Organisations (LLOs) that are also RTOs. </a:t>
            </a:r>
            <a:endParaRPr lang="en-AU" sz="800" dirty="0"/>
          </a:p>
          <a:p>
            <a:pPr lvl="2"/>
            <a:r>
              <a:rPr lang="en-AU" sz="800" dirty="0" smtClean="0"/>
              <a:t>Provider geographies*</a:t>
            </a:r>
          </a:p>
        </p:txBody>
      </p:sp>
      <p:sp>
        <p:nvSpPr>
          <p:cNvPr id="27" name="TextBox 26"/>
          <p:cNvSpPr txBox="1"/>
          <p:nvPr/>
        </p:nvSpPr>
        <p:spPr>
          <a:xfrm>
            <a:off x="376238" y="6082546"/>
            <a:ext cx="8541519" cy="261610"/>
          </a:xfrm>
          <a:prstGeom prst="rect">
            <a:avLst/>
          </a:prstGeom>
          <a:noFill/>
        </p:spPr>
        <p:txBody>
          <a:bodyPr wrap="square" lIns="0" tIns="0" rIns="0" bIns="0" rtlCol="0">
            <a:spAutoFit/>
          </a:bodyPr>
          <a:lstStyle/>
          <a:p>
            <a:pPr>
              <a:spcBef>
                <a:spcPts val="600"/>
              </a:spcBef>
              <a:buSzPct val="100000"/>
            </a:pPr>
            <a:r>
              <a:rPr lang="en-AU" sz="600" dirty="0" smtClean="0">
                <a:solidFill>
                  <a:srgbClr val="313131"/>
                </a:solidFill>
              </a:rPr>
              <a:t>* Geographies include (1) LGAs; (2) regions by inner metro, outer metro, regional and rural; and (3) eight ACFE councils.</a:t>
            </a:r>
          </a:p>
          <a:p>
            <a:pPr>
              <a:spcBef>
                <a:spcPts val="600"/>
              </a:spcBef>
              <a:buSzPct val="100000"/>
            </a:pPr>
            <a:r>
              <a:rPr lang="en-AU" sz="600" dirty="0" smtClean="0">
                <a:solidFill>
                  <a:srgbClr val="313131"/>
                </a:solidFill>
              </a:rPr>
              <a:t>^ Program types include (1) Adult </a:t>
            </a:r>
            <a:r>
              <a:rPr lang="en-AU" sz="600" dirty="0">
                <a:solidFill>
                  <a:srgbClr val="313131"/>
                </a:solidFill>
              </a:rPr>
              <a:t>L</a:t>
            </a:r>
            <a:r>
              <a:rPr lang="en-AU" sz="600" dirty="0" smtClean="0">
                <a:solidFill>
                  <a:srgbClr val="313131"/>
                </a:solidFill>
              </a:rPr>
              <a:t>iteracy and Numeracy Skills; (2) Employment Skills; and (3) Vocational Skills.</a:t>
            </a:r>
          </a:p>
        </p:txBody>
      </p:sp>
      <p:grpSp>
        <p:nvGrpSpPr>
          <p:cNvPr id="28" name="Group 27"/>
          <p:cNvGrpSpPr/>
          <p:nvPr/>
        </p:nvGrpSpPr>
        <p:grpSpPr>
          <a:xfrm>
            <a:off x="6321287" y="180221"/>
            <a:ext cx="2672506" cy="214539"/>
            <a:chOff x="1954696" y="1965706"/>
            <a:chExt cx="5155708" cy="548640"/>
          </a:xfrm>
        </p:grpSpPr>
        <p:sp>
          <p:nvSpPr>
            <p:cNvPr id="29" name="Pentagon 28"/>
            <p:cNvSpPr/>
            <p:nvPr/>
          </p:nvSpPr>
          <p:spPr>
            <a:xfrm>
              <a:off x="1954696" y="1965706"/>
              <a:ext cx="1828800" cy="548640"/>
            </a:xfrm>
            <a:prstGeom prst="homePlate">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1</a:t>
              </a:r>
              <a:r>
                <a:rPr lang="en-AU" sz="600" dirty="0" smtClean="0">
                  <a:solidFill>
                    <a:schemeClr val="bg1"/>
                  </a:solidFill>
                </a:rPr>
                <a:t>: Identification</a:t>
              </a:r>
              <a:endParaRPr lang="en-AU" sz="600" dirty="0"/>
            </a:p>
          </p:txBody>
        </p:sp>
        <p:sp>
          <p:nvSpPr>
            <p:cNvPr id="30" name="Chevron 29"/>
            <p:cNvSpPr/>
            <p:nvPr/>
          </p:nvSpPr>
          <p:spPr>
            <a:xfrm>
              <a:off x="3618150"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2</a:t>
              </a:r>
              <a:r>
                <a:rPr lang="en-AU" sz="600" dirty="0" smtClean="0">
                  <a:solidFill>
                    <a:schemeClr val="bg1"/>
                  </a:solidFill>
                </a:rPr>
                <a:t>: Outcomes and journeys</a:t>
              </a:r>
              <a:endParaRPr lang="en-AU" sz="600" dirty="0"/>
            </a:p>
          </p:txBody>
        </p:sp>
        <p:sp>
          <p:nvSpPr>
            <p:cNvPr id="31" name="Chevron 30"/>
            <p:cNvSpPr/>
            <p:nvPr/>
          </p:nvSpPr>
          <p:spPr>
            <a:xfrm>
              <a:off x="5281604" y="1965706"/>
              <a:ext cx="1828800" cy="548640"/>
            </a:xfrm>
            <a:prstGeom prst="chevron">
              <a:avLst/>
            </a:prstGeom>
            <a:solidFill>
              <a:srgbClr val="0097A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3</a:t>
              </a:r>
              <a:r>
                <a:rPr lang="en-AU" sz="600" dirty="0" smtClean="0">
                  <a:solidFill>
                    <a:schemeClr val="bg1"/>
                  </a:solidFill>
                </a:rPr>
                <a:t>: Patterns</a:t>
              </a:r>
              <a:endParaRPr lang="en-AU" sz="600" dirty="0"/>
            </a:p>
          </p:txBody>
        </p:sp>
      </p:grpSp>
      <p:sp>
        <p:nvSpPr>
          <p:cNvPr id="32" name="Rectangle 31"/>
          <p:cNvSpPr/>
          <p:nvPr/>
        </p:nvSpPr>
        <p:spPr bwMode="gray">
          <a:xfrm>
            <a:off x="377727" y="3834677"/>
            <a:ext cx="5447339" cy="1631955"/>
          </a:xfrm>
          <a:prstGeom prst="rect">
            <a:avLst/>
          </a:prstGeom>
          <a:noFill/>
          <a:ln w="19050" algn="ctr">
            <a:solidFill>
              <a:srgbClr val="012169"/>
            </a:solidFill>
            <a:miter lim="800000"/>
            <a:headEnd/>
            <a:tailEnd/>
          </a:ln>
        </p:spPr>
        <p:txBody>
          <a:bodyPr wrap="square" lIns="88900" tIns="88900" rIns="88900" bIns="88900" rtlCol="0" anchor="ctr"/>
          <a:lstStyle/>
          <a:p>
            <a:pPr>
              <a:lnSpc>
                <a:spcPct val="106000"/>
              </a:lnSpc>
              <a:buFont typeface="Wingdings 2" pitchFamily="18" charset="2"/>
              <a:buNone/>
            </a:pPr>
            <a:r>
              <a:rPr lang="en-AU" sz="900" b="1" dirty="0" smtClean="0">
                <a:solidFill>
                  <a:srgbClr val="012169"/>
                </a:solidFill>
              </a:rPr>
              <a:t>Key findings:</a:t>
            </a:r>
          </a:p>
          <a:p>
            <a:pPr marL="228600" indent="-228600">
              <a:lnSpc>
                <a:spcPct val="106000"/>
              </a:lnSpc>
              <a:buFont typeface="+mj-lt"/>
              <a:buAutoNum type="arabicPeriod"/>
            </a:pPr>
            <a:r>
              <a:rPr lang="en-AU" sz="900" dirty="0" smtClean="0">
                <a:solidFill>
                  <a:srgbClr val="012169"/>
                </a:solidFill>
              </a:rPr>
              <a:t>There is some alignment and relatedness between pre-accredited and accredited activity for learners.</a:t>
            </a:r>
          </a:p>
          <a:p>
            <a:pPr marL="228600" indent="-228600">
              <a:lnSpc>
                <a:spcPct val="106000"/>
              </a:lnSpc>
              <a:buFont typeface="+mj-lt"/>
              <a:buAutoNum type="arabicPeriod"/>
            </a:pPr>
            <a:r>
              <a:rPr lang="en-AU" sz="900" dirty="0" smtClean="0">
                <a:solidFill>
                  <a:srgbClr val="012169"/>
                </a:solidFill>
              </a:rPr>
              <a:t>Young disengaged and young female learners are more likely to transition into VCE-VCAL programs. </a:t>
            </a:r>
          </a:p>
          <a:p>
            <a:pPr marL="228600" indent="-228600">
              <a:lnSpc>
                <a:spcPct val="106000"/>
              </a:lnSpc>
              <a:buFont typeface="+mj-lt"/>
              <a:buAutoNum type="arabicPeriod"/>
            </a:pPr>
            <a:r>
              <a:rPr lang="en-AU" sz="900" dirty="0" smtClean="0">
                <a:solidFill>
                  <a:srgbClr val="012169"/>
                </a:solidFill>
              </a:rPr>
              <a:t>Outcomes are lower for Employment Skills programs, older learners, learners with previous accredited qualifications, and in the Gippsland region.</a:t>
            </a:r>
          </a:p>
          <a:p>
            <a:pPr marL="228600" indent="-228600">
              <a:lnSpc>
                <a:spcPct val="106000"/>
              </a:lnSpc>
              <a:buFont typeface="+mj-lt"/>
              <a:buAutoNum type="arabicPeriod"/>
            </a:pPr>
            <a:r>
              <a:rPr lang="en-AU" sz="900" dirty="0" smtClean="0">
                <a:solidFill>
                  <a:srgbClr val="012169"/>
                </a:solidFill>
              </a:rPr>
              <a:t>Attainment rates are highest for Certificate </a:t>
            </a:r>
            <a:r>
              <a:rPr lang="en-AU" sz="900" dirty="0" smtClean="0">
                <a:solidFill>
                  <a:srgbClr val="012169"/>
                </a:solidFill>
              </a:rPr>
              <a:t>II </a:t>
            </a:r>
            <a:r>
              <a:rPr lang="en-AU" sz="900" dirty="0" smtClean="0">
                <a:solidFill>
                  <a:srgbClr val="012169"/>
                </a:solidFill>
              </a:rPr>
              <a:t>learners, and lower for VCE-VCAL, Certificate I and Diplomas courses. </a:t>
            </a:r>
          </a:p>
        </p:txBody>
      </p:sp>
    </p:spTree>
    <p:extLst>
      <p:ext uri="{BB962C8B-B14F-4D97-AF65-F5344CB8AC3E}">
        <p14:creationId xmlns:p14="http://schemas.microsoft.com/office/powerpoint/2010/main" val="46622414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76238" y="699272"/>
            <a:ext cx="8371762" cy="757255"/>
          </a:xfrm>
        </p:spPr>
        <p:txBody>
          <a:bodyPr/>
          <a:lstStyle/>
          <a:p>
            <a:r>
              <a:rPr lang="en-AU" dirty="0" smtClean="0"/>
              <a:t>Outcomes </a:t>
            </a:r>
            <a:r>
              <a:rPr lang="en-AU" dirty="0"/>
              <a:t>tend to be lower </a:t>
            </a:r>
            <a:r>
              <a:rPr lang="en-AU" dirty="0" smtClean="0"/>
              <a:t>for </a:t>
            </a:r>
            <a:r>
              <a:rPr lang="en-AU" dirty="0"/>
              <a:t>Employment Skills </a:t>
            </a:r>
            <a:r>
              <a:rPr lang="en-AU" dirty="0" smtClean="0"/>
              <a:t>programs, but transitions appear to align with ACFE program types</a:t>
            </a:r>
            <a:endParaRPr lang="en-AU" dirty="0"/>
          </a:p>
        </p:txBody>
      </p:sp>
      <p:sp>
        <p:nvSpPr>
          <p:cNvPr id="3" name="Title 2"/>
          <p:cNvSpPr>
            <a:spLocks noGrp="1"/>
          </p:cNvSpPr>
          <p:nvPr>
            <p:ph type="title"/>
          </p:nvPr>
        </p:nvSpPr>
        <p:spPr>
          <a:xfrm>
            <a:off x="376238" y="350171"/>
            <a:ext cx="8371762" cy="334101"/>
          </a:xfrm>
        </p:spPr>
        <p:txBody>
          <a:bodyPr/>
          <a:lstStyle/>
          <a:p>
            <a:r>
              <a:rPr lang="en-AU" dirty="0" smtClean="0"/>
              <a:t>Patterns by ACFE program types</a:t>
            </a:r>
            <a:endParaRPr lang="en-AU" dirty="0"/>
          </a:p>
        </p:txBody>
      </p:sp>
      <p:sp>
        <p:nvSpPr>
          <p:cNvPr id="4" name="Content Placeholder 3"/>
          <p:cNvSpPr>
            <a:spLocks noGrp="1"/>
          </p:cNvSpPr>
          <p:nvPr>
            <p:ph idx="1"/>
          </p:nvPr>
        </p:nvSpPr>
        <p:spPr>
          <a:xfrm>
            <a:off x="376237" y="1487778"/>
            <a:ext cx="4077141" cy="3275534"/>
          </a:xfrm>
        </p:spPr>
        <p:txBody>
          <a:bodyPr/>
          <a:lstStyle/>
          <a:p>
            <a:pPr marL="0" lvl="2" indent="0" rtl="0" eaLnBrk="1" latinLnBrk="0" hangingPunct="1">
              <a:spcAft>
                <a:spcPts val="600"/>
              </a:spcAft>
              <a:buNone/>
            </a:pPr>
            <a:r>
              <a:rPr lang="en-AU" sz="900" dirty="0" smtClean="0"/>
              <a:t>The alignment of learner journeys from pre-accredited to accredited training is an important characteristic of a transition outcome. There appears to be some level of </a:t>
            </a:r>
            <a:r>
              <a:rPr lang="en-AU" sz="900" b="1" dirty="0" smtClean="0"/>
              <a:t>broad alignment and relatedness of training activity among learners – </a:t>
            </a:r>
            <a:r>
              <a:rPr lang="en-AU" sz="900" dirty="0" smtClean="0"/>
              <a:t>see Chart 1:</a:t>
            </a:r>
          </a:p>
          <a:p>
            <a:pPr lvl="2" rtl="0" eaLnBrk="1" latinLnBrk="0" hangingPunct="1">
              <a:spcAft>
                <a:spcPts val="600"/>
              </a:spcAft>
            </a:pPr>
            <a:r>
              <a:rPr lang="en-AU" sz="900" b="1" dirty="0" smtClean="0"/>
              <a:t>Adult Literacy and </a:t>
            </a:r>
            <a:r>
              <a:rPr lang="en-AU" sz="900" b="1" dirty="0"/>
              <a:t>N</a:t>
            </a:r>
            <a:r>
              <a:rPr lang="en-AU" sz="900" b="1" dirty="0" smtClean="0"/>
              <a:t>umeracy programs tend to lead to a continuation of core learning skills</a:t>
            </a:r>
            <a:r>
              <a:rPr lang="en-AU" sz="900" dirty="0" smtClean="0"/>
              <a:t>, in Foundation programs, rather than higher-level courses.</a:t>
            </a:r>
          </a:p>
          <a:p>
            <a:pPr lvl="2" rtl="0" eaLnBrk="1" latinLnBrk="0" hangingPunct="1">
              <a:spcAft>
                <a:spcPts val="600"/>
              </a:spcAft>
            </a:pPr>
            <a:r>
              <a:rPr lang="en-AU" sz="900" b="1" dirty="0" smtClean="0"/>
              <a:t>Employment Skills and Vocational Skills programs tend to lead to higher-level qualifications</a:t>
            </a:r>
            <a:r>
              <a:rPr lang="en-AU" sz="900" dirty="0" smtClean="0"/>
              <a:t>, in Certificate IIIs and above.</a:t>
            </a:r>
          </a:p>
          <a:p>
            <a:pPr marL="0" lvl="2" indent="0" rtl="0" eaLnBrk="1" latinLnBrk="0" hangingPunct="1">
              <a:spcAft>
                <a:spcPts val="600"/>
              </a:spcAft>
              <a:buNone/>
            </a:pPr>
            <a:r>
              <a:rPr lang="en-AU" sz="900" dirty="0" smtClean="0"/>
              <a:t>Outcome rates are lower on average for Employment </a:t>
            </a:r>
            <a:r>
              <a:rPr lang="en-AU" sz="900" dirty="0"/>
              <a:t>S</a:t>
            </a:r>
            <a:r>
              <a:rPr lang="en-AU" sz="900" dirty="0" smtClean="0"/>
              <a:t>kills programs – see Chart 2 and Chart 3. </a:t>
            </a:r>
          </a:p>
          <a:p>
            <a:pPr lvl="2" rtl="0" eaLnBrk="1" latinLnBrk="0" hangingPunct="1">
              <a:spcAft>
                <a:spcPts val="600"/>
              </a:spcAft>
            </a:pPr>
            <a:r>
              <a:rPr lang="en-AU" sz="900" dirty="0" smtClean="0"/>
              <a:t>As many of these programs relate to specific skills and discrete learning (i.e., CV writing or job interviewing), this may reflect different learner intent at the point of commencement</a:t>
            </a:r>
            <a:r>
              <a:rPr lang="en-AU" sz="900" dirty="0"/>
              <a:t>;</a:t>
            </a:r>
            <a:r>
              <a:rPr lang="en-AU" sz="900" dirty="0" smtClean="0"/>
              <a:t> however, further research would be required to further understand these dynamics. </a:t>
            </a:r>
          </a:p>
        </p:txBody>
      </p:sp>
      <p:grpSp>
        <p:nvGrpSpPr>
          <p:cNvPr id="9" name="Group 8"/>
          <p:cNvGrpSpPr/>
          <p:nvPr/>
        </p:nvGrpSpPr>
        <p:grpSpPr>
          <a:xfrm>
            <a:off x="6321287" y="180221"/>
            <a:ext cx="2672506" cy="214539"/>
            <a:chOff x="1954696" y="1965706"/>
            <a:chExt cx="5155708" cy="548640"/>
          </a:xfrm>
        </p:grpSpPr>
        <p:sp>
          <p:nvSpPr>
            <p:cNvPr id="10" name="Pentagon 9"/>
            <p:cNvSpPr/>
            <p:nvPr/>
          </p:nvSpPr>
          <p:spPr>
            <a:xfrm>
              <a:off x="1954696" y="1965706"/>
              <a:ext cx="1828800" cy="548640"/>
            </a:xfrm>
            <a:prstGeom prst="homePlate">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1</a:t>
              </a:r>
              <a:r>
                <a:rPr lang="en-AU" sz="600" dirty="0" smtClean="0">
                  <a:solidFill>
                    <a:schemeClr val="bg1"/>
                  </a:solidFill>
                </a:rPr>
                <a:t>: Identification</a:t>
              </a:r>
              <a:endParaRPr lang="en-AU" sz="600" dirty="0"/>
            </a:p>
          </p:txBody>
        </p:sp>
        <p:sp>
          <p:nvSpPr>
            <p:cNvPr id="11" name="Chevron 10"/>
            <p:cNvSpPr/>
            <p:nvPr/>
          </p:nvSpPr>
          <p:spPr>
            <a:xfrm>
              <a:off x="3618150"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2</a:t>
              </a:r>
              <a:r>
                <a:rPr lang="en-AU" sz="600" dirty="0" smtClean="0">
                  <a:solidFill>
                    <a:schemeClr val="bg1"/>
                  </a:solidFill>
                </a:rPr>
                <a:t>: Outcomes and journeys</a:t>
              </a:r>
              <a:endParaRPr lang="en-AU" sz="600" dirty="0"/>
            </a:p>
          </p:txBody>
        </p:sp>
        <p:sp>
          <p:nvSpPr>
            <p:cNvPr id="12" name="Chevron 11"/>
            <p:cNvSpPr/>
            <p:nvPr/>
          </p:nvSpPr>
          <p:spPr>
            <a:xfrm>
              <a:off x="5281604" y="1965706"/>
              <a:ext cx="1828800" cy="548640"/>
            </a:xfrm>
            <a:prstGeom prst="chevron">
              <a:avLst/>
            </a:prstGeom>
            <a:solidFill>
              <a:srgbClr val="0097A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3</a:t>
              </a:r>
              <a:r>
                <a:rPr lang="en-AU" sz="600" dirty="0" smtClean="0">
                  <a:solidFill>
                    <a:schemeClr val="bg1"/>
                  </a:solidFill>
                </a:rPr>
                <a:t>: Patterns</a:t>
              </a:r>
              <a:endParaRPr lang="en-AU" sz="600" dirty="0"/>
            </a:p>
          </p:txBody>
        </p:sp>
      </p:grpSp>
      <p:sp>
        <p:nvSpPr>
          <p:cNvPr id="16" name="TextBox 15"/>
          <p:cNvSpPr txBox="1"/>
          <p:nvPr/>
        </p:nvSpPr>
        <p:spPr>
          <a:xfrm>
            <a:off x="4506513" y="1538125"/>
            <a:ext cx="4309534" cy="246221"/>
          </a:xfrm>
          <a:prstGeom prst="rect">
            <a:avLst/>
          </a:prstGeom>
          <a:noFill/>
        </p:spPr>
        <p:txBody>
          <a:bodyPr wrap="square" lIns="0" tIns="0" rIns="0" bIns="0" rtlCol="0">
            <a:spAutoFit/>
          </a:bodyPr>
          <a:lstStyle/>
          <a:p>
            <a:pPr>
              <a:spcBef>
                <a:spcPts val="600"/>
              </a:spcBef>
              <a:buSzPct val="100000"/>
            </a:pPr>
            <a:r>
              <a:rPr lang="en-AU" sz="800" b="1" i="1" dirty="0">
                <a:solidFill>
                  <a:schemeClr val="bg1">
                    <a:lumMod val="65000"/>
                  </a:schemeClr>
                </a:solidFill>
              </a:rPr>
              <a:t>1</a:t>
            </a:r>
            <a:r>
              <a:rPr lang="en-AU" sz="800" b="1" i="1" dirty="0" smtClean="0">
                <a:solidFill>
                  <a:schemeClr val="bg1">
                    <a:lumMod val="65000"/>
                  </a:schemeClr>
                </a:solidFill>
              </a:rPr>
              <a:t>: Relative differences in accredited transitions by AQF level and pre-accredited program type </a:t>
            </a:r>
            <a:r>
              <a:rPr lang="en-AU" sz="800" b="1" i="1" dirty="0">
                <a:solidFill>
                  <a:schemeClr val="bg1">
                    <a:lumMod val="65000"/>
                  </a:schemeClr>
                </a:solidFill>
              </a:rPr>
              <a:t>(commenced pre-</a:t>
            </a:r>
            <a:r>
              <a:rPr lang="en-AU" sz="800" b="1" i="1" dirty="0" err="1">
                <a:solidFill>
                  <a:schemeClr val="bg1">
                    <a:lumMod val="65000"/>
                  </a:schemeClr>
                </a:solidFill>
              </a:rPr>
              <a:t>accred</a:t>
            </a:r>
            <a:r>
              <a:rPr lang="en-AU" sz="800" b="1" i="1" dirty="0">
                <a:solidFill>
                  <a:schemeClr val="bg1">
                    <a:lumMod val="65000"/>
                  </a:schemeClr>
                </a:solidFill>
              </a:rPr>
              <a:t> in 2013-15</a:t>
            </a:r>
            <a:r>
              <a:rPr lang="en-AU" sz="800" b="1" i="1" dirty="0" smtClean="0">
                <a:solidFill>
                  <a:schemeClr val="bg1">
                    <a:lumMod val="65000"/>
                  </a:schemeClr>
                </a:solidFill>
              </a:rPr>
              <a:t>)</a:t>
            </a:r>
          </a:p>
        </p:txBody>
      </p:sp>
      <p:sp>
        <p:nvSpPr>
          <p:cNvPr id="18" name="TextBox 17"/>
          <p:cNvSpPr txBox="1"/>
          <p:nvPr/>
        </p:nvSpPr>
        <p:spPr>
          <a:xfrm>
            <a:off x="376236" y="4199746"/>
            <a:ext cx="4077141" cy="246221"/>
          </a:xfrm>
          <a:prstGeom prst="rect">
            <a:avLst/>
          </a:prstGeom>
          <a:noFill/>
        </p:spPr>
        <p:txBody>
          <a:bodyPr wrap="square" lIns="0" tIns="0" rIns="0" bIns="0" rtlCol="0">
            <a:spAutoFit/>
          </a:bodyPr>
          <a:lstStyle/>
          <a:p>
            <a:pPr>
              <a:spcBef>
                <a:spcPts val="600"/>
              </a:spcBef>
              <a:buSzPct val="100000"/>
            </a:pPr>
            <a:r>
              <a:rPr lang="en-AU" sz="800" b="1" i="1" dirty="0" smtClean="0">
                <a:solidFill>
                  <a:schemeClr val="bg1">
                    <a:lumMod val="65000"/>
                  </a:schemeClr>
                </a:solidFill>
              </a:rPr>
              <a:t>3: Learner outcomes by pre-accredited program type </a:t>
            </a:r>
            <a:r>
              <a:rPr lang="en-AU" sz="800" b="1" i="1" dirty="0">
                <a:solidFill>
                  <a:schemeClr val="bg1">
                    <a:lumMod val="65000"/>
                  </a:schemeClr>
                </a:solidFill>
              </a:rPr>
              <a:t>(commenced pre-</a:t>
            </a:r>
            <a:r>
              <a:rPr lang="en-AU" sz="800" b="1" i="1" dirty="0" err="1">
                <a:solidFill>
                  <a:schemeClr val="bg1">
                    <a:lumMod val="65000"/>
                  </a:schemeClr>
                </a:solidFill>
              </a:rPr>
              <a:t>accred</a:t>
            </a:r>
            <a:r>
              <a:rPr lang="en-AU" sz="800" b="1" i="1" dirty="0">
                <a:solidFill>
                  <a:schemeClr val="bg1">
                    <a:lumMod val="65000"/>
                  </a:schemeClr>
                </a:solidFill>
              </a:rPr>
              <a:t> in 2013-15</a:t>
            </a:r>
            <a:r>
              <a:rPr lang="en-AU" sz="800" b="1" i="1" dirty="0" smtClean="0">
                <a:solidFill>
                  <a:schemeClr val="bg1">
                    <a:lumMod val="65000"/>
                  </a:schemeClr>
                </a:solidFill>
              </a:rPr>
              <a:t>)</a:t>
            </a:r>
          </a:p>
        </p:txBody>
      </p:sp>
      <p:sp>
        <p:nvSpPr>
          <p:cNvPr id="17" name="TextBox 16"/>
          <p:cNvSpPr txBox="1"/>
          <p:nvPr/>
        </p:nvSpPr>
        <p:spPr>
          <a:xfrm>
            <a:off x="5367506" y="1968220"/>
            <a:ext cx="585573" cy="184666"/>
          </a:xfrm>
          <a:prstGeom prst="rect">
            <a:avLst/>
          </a:prstGeom>
          <a:noFill/>
        </p:spPr>
        <p:txBody>
          <a:bodyPr wrap="square" lIns="0" tIns="0" rIns="0" bIns="0" rtlCol="0">
            <a:spAutoFit/>
          </a:bodyPr>
          <a:lstStyle/>
          <a:p>
            <a:pPr>
              <a:spcBef>
                <a:spcPts val="600"/>
              </a:spcBef>
              <a:buSzPct val="100000"/>
            </a:pPr>
            <a:r>
              <a:rPr lang="en-AU" sz="600" b="1" i="1" dirty="0" smtClean="0">
                <a:solidFill>
                  <a:srgbClr val="313131"/>
                </a:solidFill>
              </a:rPr>
              <a:t>Higher than average</a:t>
            </a:r>
          </a:p>
        </p:txBody>
      </p:sp>
      <p:sp>
        <p:nvSpPr>
          <p:cNvPr id="20" name="TextBox 19"/>
          <p:cNvSpPr txBox="1"/>
          <p:nvPr/>
        </p:nvSpPr>
        <p:spPr>
          <a:xfrm>
            <a:off x="7994780" y="3592403"/>
            <a:ext cx="585573" cy="184666"/>
          </a:xfrm>
          <a:prstGeom prst="rect">
            <a:avLst/>
          </a:prstGeom>
          <a:noFill/>
        </p:spPr>
        <p:txBody>
          <a:bodyPr wrap="square" lIns="0" tIns="0" rIns="0" bIns="0" rtlCol="0">
            <a:spAutoFit/>
          </a:bodyPr>
          <a:lstStyle/>
          <a:p>
            <a:pPr>
              <a:spcBef>
                <a:spcPts val="600"/>
              </a:spcBef>
              <a:buSzPct val="100000"/>
            </a:pPr>
            <a:r>
              <a:rPr lang="en-AU" sz="600" b="1" i="1" dirty="0" smtClean="0">
                <a:solidFill>
                  <a:srgbClr val="313131"/>
                </a:solidFill>
              </a:rPr>
              <a:t>Lower than average</a:t>
            </a:r>
          </a:p>
        </p:txBody>
      </p:sp>
      <p:sp>
        <p:nvSpPr>
          <p:cNvPr id="21" name="TextBox 20"/>
          <p:cNvSpPr txBox="1"/>
          <p:nvPr/>
        </p:nvSpPr>
        <p:spPr>
          <a:xfrm>
            <a:off x="8699448" y="2897965"/>
            <a:ext cx="396000" cy="92333"/>
          </a:xfrm>
          <a:prstGeom prst="rect">
            <a:avLst/>
          </a:prstGeom>
          <a:noFill/>
        </p:spPr>
        <p:txBody>
          <a:bodyPr wrap="square" lIns="0" tIns="0" rIns="0" bIns="0" rtlCol="0">
            <a:spAutoFit/>
          </a:bodyPr>
          <a:lstStyle/>
          <a:p>
            <a:pPr>
              <a:spcBef>
                <a:spcPts val="600"/>
              </a:spcBef>
              <a:buSzPct val="100000"/>
            </a:pPr>
            <a:r>
              <a:rPr lang="en-AU" sz="600" b="1" i="1" dirty="0" smtClean="0">
                <a:solidFill>
                  <a:srgbClr val="313131"/>
                </a:solidFill>
              </a:rPr>
              <a:t>Average</a:t>
            </a:r>
          </a:p>
        </p:txBody>
      </p:sp>
      <p:cxnSp>
        <p:nvCxnSpPr>
          <p:cNvPr id="6" name="Straight Connector 5"/>
          <p:cNvCxnSpPr/>
          <p:nvPr/>
        </p:nvCxnSpPr>
        <p:spPr>
          <a:xfrm>
            <a:off x="6199847" y="1868955"/>
            <a:ext cx="0" cy="2242686"/>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57861" y="4198452"/>
            <a:ext cx="4309534" cy="246221"/>
          </a:xfrm>
          <a:prstGeom prst="rect">
            <a:avLst/>
          </a:prstGeom>
          <a:noFill/>
        </p:spPr>
        <p:txBody>
          <a:bodyPr wrap="square" lIns="0" tIns="0" rIns="0" bIns="0" rtlCol="0">
            <a:spAutoFit/>
          </a:bodyPr>
          <a:lstStyle/>
          <a:p>
            <a:pPr>
              <a:spcBef>
                <a:spcPts val="600"/>
              </a:spcBef>
              <a:buSzPct val="100000"/>
            </a:pPr>
            <a:r>
              <a:rPr lang="en-AU" sz="800" b="1" i="1" dirty="0">
                <a:solidFill>
                  <a:schemeClr val="bg1">
                    <a:lumMod val="65000"/>
                  </a:schemeClr>
                </a:solidFill>
              </a:rPr>
              <a:t>2</a:t>
            </a:r>
            <a:r>
              <a:rPr lang="en-AU" sz="800" b="1" i="1" dirty="0" smtClean="0">
                <a:solidFill>
                  <a:schemeClr val="bg1">
                    <a:lumMod val="65000"/>
                  </a:schemeClr>
                </a:solidFill>
              </a:rPr>
              <a:t>: Accredited transitions by AQF level and pre-accredited program type </a:t>
            </a:r>
            <a:r>
              <a:rPr lang="en-AU" sz="800" b="1" i="1" dirty="0">
                <a:solidFill>
                  <a:schemeClr val="bg1">
                    <a:lumMod val="65000"/>
                  </a:schemeClr>
                </a:solidFill>
              </a:rPr>
              <a:t>(commenced pre-</a:t>
            </a:r>
            <a:r>
              <a:rPr lang="en-AU" sz="800" b="1" i="1" dirty="0" err="1">
                <a:solidFill>
                  <a:schemeClr val="bg1">
                    <a:lumMod val="65000"/>
                  </a:schemeClr>
                </a:solidFill>
              </a:rPr>
              <a:t>accred</a:t>
            </a:r>
            <a:r>
              <a:rPr lang="en-AU" sz="800" b="1" i="1" dirty="0">
                <a:solidFill>
                  <a:schemeClr val="bg1">
                    <a:lumMod val="65000"/>
                  </a:schemeClr>
                </a:solidFill>
              </a:rPr>
              <a:t> in 2013-15</a:t>
            </a:r>
            <a:r>
              <a:rPr lang="en-AU" sz="800" b="1" i="1" dirty="0" smtClean="0">
                <a:solidFill>
                  <a:schemeClr val="bg1">
                    <a:lumMod val="65000"/>
                  </a:schemeClr>
                </a:solidFill>
              </a:rPr>
              <a:t>)</a:t>
            </a:r>
          </a:p>
        </p:txBody>
      </p:sp>
      <p:cxnSp>
        <p:nvCxnSpPr>
          <p:cNvPr id="25" name="Straight Connector 24"/>
          <p:cNvCxnSpPr/>
          <p:nvPr/>
        </p:nvCxnSpPr>
        <p:spPr>
          <a:xfrm>
            <a:off x="6199847" y="4541622"/>
            <a:ext cx="0" cy="1909621"/>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223201" y="4444673"/>
            <a:ext cx="3883426" cy="2077282"/>
          </a:xfrm>
          <a:prstGeom prst="rect">
            <a:avLst/>
          </a:prstGeom>
        </p:spPr>
      </p:pic>
      <p:pic>
        <p:nvPicPr>
          <p:cNvPr id="7" name="Picture 6"/>
          <p:cNvPicPr>
            <a:picLocks noChangeAspect="1"/>
          </p:cNvPicPr>
          <p:nvPr/>
        </p:nvPicPr>
        <p:blipFill>
          <a:blip r:embed="rId3"/>
          <a:stretch>
            <a:fillRect/>
          </a:stretch>
        </p:blipFill>
        <p:spPr>
          <a:xfrm>
            <a:off x="4525225" y="4444673"/>
            <a:ext cx="4442993" cy="2046846"/>
          </a:xfrm>
          <a:prstGeom prst="rect">
            <a:avLst/>
          </a:prstGeom>
        </p:spPr>
      </p:pic>
      <p:pic>
        <p:nvPicPr>
          <p:cNvPr id="8" name="Picture 7"/>
          <p:cNvPicPr>
            <a:picLocks noChangeAspect="1"/>
          </p:cNvPicPr>
          <p:nvPr/>
        </p:nvPicPr>
        <p:blipFill>
          <a:blip r:embed="rId4"/>
          <a:stretch>
            <a:fillRect/>
          </a:stretch>
        </p:blipFill>
        <p:spPr>
          <a:xfrm>
            <a:off x="4504091" y="1875999"/>
            <a:ext cx="4417073" cy="2241639"/>
          </a:xfrm>
          <a:prstGeom prst="rect">
            <a:avLst/>
          </a:prstGeom>
        </p:spPr>
      </p:pic>
    </p:spTree>
    <p:extLst>
      <p:ext uri="{BB962C8B-B14F-4D97-AF65-F5344CB8AC3E}">
        <p14:creationId xmlns:p14="http://schemas.microsoft.com/office/powerpoint/2010/main" val="45775171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76238" y="651267"/>
            <a:ext cx="8371762" cy="757255"/>
          </a:xfrm>
        </p:spPr>
        <p:txBody>
          <a:bodyPr/>
          <a:lstStyle/>
          <a:p>
            <a:r>
              <a:rPr lang="en-AU" sz="1800" dirty="0" smtClean="0"/>
              <a:t>Female and unemployed cohorts transition into higher-level qualifications, that may be more directly linked to vocations</a:t>
            </a:r>
            <a:endParaRPr lang="en-AU" sz="1800" dirty="0"/>
          </a:p>
        </p:txBody>
      </p:sp>
      <p:sp>
        <p:nvSpPr>
          <p:cNvPr id="3" name="Title 2"/>
          <p:cNvSpPr>
            <a:spLocks noGrp="1"/>
          </p:cNvSpPr>
          <p:nvPr>
            <p:ph type="title"/>
          </p:nvPr>
        </p:nvSpPr>
        <p:spPr/>
        <p:txBody>
          <a:bodyPr/>
          <a:lstStyle/>
          <a:p>
            <a:r>
              <a:rPr lang="en-AU" dirty="0" smtClean="0"/>
              <a:t>Patterns by level of education</a:t>
            </a:r>
            <a:endParaRPr lang="en-AU" dirty="0"/>
          </a:p>
        </p:txBody>
      </p:sp>
      <p:grpSp>
        <p:nvGrpSpPr>
          <p:cNvPr id="9" name="Group 8"/>
          <p:cNvGrpSpPr/>
          <p:nvPr/>
        </p:nvGrpSpPr>
        <p:grpSpPr>
          <a:xfrm>
            <a:off x="6321287" y="180221"/>
            <a:ext cx="2672506" cy="214539"/>
            <a:chOff x="1954696" y="1965706"/>
            <a:chExt cx="5155708" cy="548640"/>
          </a:xfrm>
        </p:grpSpPr>
        <p:sp>
          <p:nvSpPr>
            <p:cNvPr id="10" name="Pentagon 9"/>
            <p:cNvSpPr/>
            <p:nvPr/>
          </p:nvSpPr>
          <p:spPr>
            <a:xfrm>
              <a:off x="1954696" y="1965706"/>
              <a:ext cx="1828800" cy="548640"/>
            </a:xfrm>
            <a:prstGeom prst="homePlate">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1</a:t>
              </a:r>
              <a:r>
                <a:rPr lang="en-AU" sz="600" dirty="0" smtClean="0">
                  <a:solidFill>
                    <a:schemeClr val="bg1"/>
                  </a:solidFill>
                </a:rPr>
                <a:t>: Identification</a:t>
              </a:r>
              <a:endParaRPr lang="en-AU" sz="600" dirty="0"/>
            </a:p>
          </p:txBody>
        </p:sp>
        <p:sp>
          <p:nvSpPr>
            <p:cNvPr id="11" name="Chevron 10"/>
            <p:cNvSpPr/>
            <p:nvPr/>
          </p:nvSpPr>
          <p:spPr>
            <a:xfrm>
              <a:off x="3618150"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2</a:t>
              </a:r>
              <a:r>
                <a:rPr lang="en-AU" sz="600" dirty="0" smtClean="0">
                  <a:solidFill>
                    <a:schemeClr val="bg1"/>
                  </a:solidFill>
                </a:rPr>
                <a:t>: Outcomes and journeys</a:t>
              </a:r>
              <a:endParaRPr lang="en-AU" sz="600" dirty="0"/>
            </a:p>
          </p:txBody>
        </p:sp>
        <p:sp>
          <p:nvSpPr>
            <p:cNvPr id="12" name="Chevron 11"/>
            <p:cNvSpPr/>
            <p:nvPr/>
          </p:nvSpPr>
          <p:spPr>
            <a:xfrm>
              <a:off x="5281604" y="1965706"/>
              <a:ext cx="1828800" cy="548640"/>
            </a:xfrm>
            <a:prstGeom prst="chevron">
              <a:avLst/>
            </a:prstGeom>
            <a:solidFill>
              <a:srgbClr val="0097A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3</a:t>
              </a:r>
              <a:r>
                <a:rPr lang="en-AU" sz="600" dirty="0" smtClean="0">
                  <a:solidFill>
                    <a:schemeClr val="bg1"/>
                  </a:solidFill>
                </a:rPr>
                <a:t>: Patterns</a:t>
              </a:r>
              <a:endParaRPr lang="en-AU" sz="600" dirty="0"/>
            </a:p>
          </p:txBody>
        </p:sp>
      </p:grpSp>
      <p:sp>
        <p:nvSpPr>
          <p:cNvPr id="14" name="Content Placeholder 3"/>
          <p:cNvSpPr txBox="1">
            <a:spLocks/>
          </p:cNvSpPr>
          <p:nvPr/>
        </p:nvSpPr>
        <p:spPr>
          <a:xfrm>
            <a:off x="376238" y="1408522"/>
            <a:ext cx="8564561" cy="2443811"/>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AU" sz="1000" dirty="0" smtClean="0"/>
              <a:t>Many learners achieve their transition and attainment outcomes through lower-level qualifications, such as Foundation </a:t>
            </a:r>
            <a:r>
              <a:rPr lang="en-AU" sz="1000" dirty="0"/>
              <a:t>and Certificate I-II </a:t>
            </a:r>
            <a:r>
              <a:rPr lang="en-AU" sz="1000" dirty="0" smtClean="0"/>
              <a:t>courses. Although this is still a positive outcome, </a:t>
            </a:r>
            <a:r>
              <a:rPr lang="en-AU" sz="1000" dirty="0"/>
              <a:t>these are </a:t>
            </a:r>
            <a:r>
              <a:rPr lang="en-AU" sz="1000" b="1" dirty="0" smtClean="0"/>
              <a:t>lower-level </a:t>
            </a:r>
            <a:r>
              <a:rPr lang="en-AU" sz="1000" b="1" dirty="0"/>
              <a:t>qualifications </a:t>
            </a:r>
            <a:r>
              <a:rPr lang="en-AU" sz="1000" b="1" dirty="0" smtClean="0"/>
              <a:t>may be less </a:t>
            </a:r>
            <a:r>
              <a:rPr lang="en-AU" sz="1000" b="1" dirty="0"/>
              <a:t>likely to directly lead to </a:t>
            </a:r>
            <a:r>
              <a:rPr lang="en-AU" sz="1000" b="1" dirty="0" smtClean="0"/>
              <a:t>employment outcomes </a:t>
            </a:r>
            <a:r>
              <a:rPr lang="en-AU" sz="1000" dirty="0" smtClean="0"/>
              <a:t>(as Certificate III or IV is the entry-level qualification requirement in many occupations), but may enable a learner to undertake a higher-level qualification in the future. </a:t>
            </a:r>
          </a:p>
          <a:p>
            <a:pPr marL="171450" indent="-171450">
              <a:buFont typeface="Arial" panose="020B0604020202020204" pitchFamily="34" charset="0"/>
              <a:buChar char="•"/>
            </a:pPr>
            <a:r>
              <a:rPr lang="en-AU" sz="1000" b="1" dirty="0" smtClean="0"/>
              <a:t>Vulnerable workers, CALD and learners with disabilities have higher commencements in foundation courses</a:t>
            </a:r>
            <a:r>
              <a:rPr lang="en-AU" sz="1000" dirty="0" smtClean="0"/>
              <a:t> (over half of each group).</a:t>
            </a:r>
          </a:p>
          <a:p>
            <a:pPr marL="171450" indent="-171450">
              <a:buFont typeface="Arial" panose="020B0604020202020204" pitchFamily="34" charset="0"/>
              <a:buChar char="•"/>
            </a:pPr>
            <a:r>
              <a:rPr lang="en-AU" sz="1000" dirty="0" smtClean="0"/>
              <a:t>ATSI learners undertake fewer foundation programs, but more Certificate I and II courses. </a:t>
            </a:r>
          </a:p>
          <a:p>
            <a:pPr marL="171450" indent="-171450">
              <a:buFont typeface="Arial" panose="020B0604020202020204" pitchFamily="34" charset="0"/>
              <a:buChar char="•"/>
            </a:pPr>
            <a:r>
              <a:rPr lang="en-AU" sz="1000" b="1" dirty="0" smtClean="0"/>
              <a:t>Young disengaged and young female learners undertake fewer higher-level courses; however, these groups have very high rates of participation in VCE-VCAL programs</a:t>
            </a:r>
            <a:r>
              <a:rPr lang="en-AU" sz="1000" dirty="0" smtClean="0"/>
              <a:t>, which is an understandable outcome for this age demographic.</a:t>
            </a:r>
          </a:p>
          <a:p>
            <a:pPr marL="171450" lvl="0" indent="-171450">
              <a:spcAft>
                <a:spcPts val="300"/>
              </a:spcAft>
              <a:buFont typeface="Arial" panose="020B0604020202020204" pitchFamily="34" charset="0"/>
              <a:buChar char="•"/>
            </a:pPr>
            <a:r>
              <a:rPr lang="en-AU" sz="1000" dirty="0" smtClean="0"/>
              <a:t>Female </a:t>
            </a:r>
            <a:r>
              <a:rPr lang="en-AU" sz="1000" dirty="0"/>
              <a:t>learners are more likely to commence Society and Culture programs (which </a:t>
            </a:r>
            <a:r>
              <a:rPr lang="en-AU" sz="1000" dirty="0" smtClean="0"/>
              <a:t>include </a:t>
            </a:r>
            <a:r>
              <a:rPr lang="en-AU" sz="1000" dirty="0"/>
              <a:t>aged care and child care qualifications); whilst vulnerable workers, CALD learners and learners with a disability are more likely to commence Mixed field </a:t>
            </a:r>
            <a:r>
              <a:rPr lang="en-AU" sz="1000" dirty="0" smtClean="0"/>
              <a:t>programs.</a:t>
            </a:r>
            <a:endParaRPr lang="en-AU" sz="1000" dirty="0"/>
          </a:p>
        </p:txBody>
      </p:sp>
      <p:sp>
        <p:nvSpPr>
          <p:cNvPr id="16" name="TextBox 15"/>
          <p:cNvSpPr txBox="1"/>
          <p:nvPr/>
        </p:nvSpPr>
        <p:spPr>
          <a:xfrm>
            <a:off x="460905" y="3852333"/>
            <a:ext cx="7584914" cy="138499"/>
          </a:xfrm>
          <a:prstGeom prst="rect">
            <a:avLst/>
          </a:prstGeom>
          <a:noFill/>
        </p:spPr>
        <p:txBody>
          <a:bodyPr wrap="square" lIns="0" tIns="0" rIns="0" bIns="0" rtlCol="0">
            <a:spAutoFit/>
          </a:bodyPr>
          <a:lstStyle/>
          <a:p>
            <a:pPr>
              <a:spcBef>
                <a:spcPts val="600"/>
              </a:spcBef>
              <a:buSzPct val="100000"/>
            </a:pPr>
            <a:r>
              <a:rPr lang="en-AU" sz="900" b="1" i="1" dirty="0" smtClean="0">
                <a:solidFill>
                  <a:schemeClr val="bg1">
                    <a:lumMod val="65000"/>
                  </a:schemeClr>
                </a:solidFill>
              </a:rPr>
              <a:t>Transitions into accredited education by AQF for ACFE priority cohorts </a:t>
            </a:r>
            <a:r>
              <a:rPr lang="en-AU" sz="900" b="1" i="1" dirty="0">
                <a:solidFill>
                  <a:schemeClr val="bg1">
                    <a:lumMod val="65000"/>
                  </a:schemeClr>
                </a:solidFill>
              </a:rPr>
              <a:t>(commenced pre-</a:t>
            </a:r>
            <a:r>
              <a:rPr lang="en-AU" sz="900" b="1" i="1" dirty="0" err="1">
                <a:solidFill>
                  <a:schemeClr val="bg1">
                    <a:lumMod val="65000"/>
                  </a:schemeClr>
                </a:solidFill>
              </a:rPr>
              <a:t>accred</a:t>
            </a:r>
            <a:r>
              <a:rPr lang="en-AU" sz="900" b="1" i="1" dirty="0">
                <a:solidFill>
                  <a:schemeClr val="bg1">
                    <a:lumMod val="65000"/>
                  </a:schemeClr>
                </a:solidFill>
              </a:rPr>
              <a:t> in 2013-15</a:t>
            </a:r>
            <a:r>
              <a:rPr lang="en-AU" sz="900" b="1" i="1" dirty="0" smtClean="0">
                <a:solidFill>
                  <a:schemeClr val="bg1">
                    <a:lumMod val="65000"/>
                  </a:schemeClr>
                </a:solidFill>
              </a:rPr>
              <a:t>)</a:t>
            </a:r>
          </a:p>
        </p:txBody>
      </p:sp>
      <p:pic>
        <p:nvPicPr>
          <p:cNvPr id="4" name="Picture 3"/>
          <p:cNvPicPr>
            <a:picLocks noChangeAspect="1"/>
          </p:cNvPicPr>
          <p:nvPr/>
        </p:nvPicPr>
        <p:blipFill>
          <a:blip r:embed="rId2"/>
          <a:stretch>
            <a:fillRect/>
          </a:stretch>
        </p:blipFill>
        <p:spPr>
          <a:xfrm>
            <a:off x="376238" y="3990832"/>
            <a:ext cx="8376735" cy="2501870"/>
          </a:xfrm>
          <a:prstGeom prst="rect">
            <a:avLst/>
          </a:prstGeom>
        </p:spPr>
      </p:pic>
    </p:spTree>
    <p:extLst>
      <p:ext uri="{BB962C8B-B14F-4D97-AF65-F5344CB8AC3E}">
        <p14:creationId xmlns:p14="http://schemas.microsoft.com/office/powerpoint/2010/main" val="101852518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76238" y="571134"/>
            <a:ext cx="8371762" cy="757255"/>
          </a:xfrm>
        </p:spPr>
        <p:txBody>
          <a:bodyPr/>
          <a:lstStyle/>
          <a:p>
            <a:r>
              <a:rPr lang="en-AU" dirty="0" smtClean="0"/>
              <a:t>Completion </a:t>
            </a:r>
            <a:r>
              <a:rPr lang="en-AU" dirty="0"/>
              <a:t>rates </a:t>
            </a:r>
            <a:r>
              <a:rPr lang="en-AU" dirty="0" smtClean="0"/>
              <a:t>are highest for Certificate </a:t>
            </a:r>
            <a:r>
              <a:rPr lang="en-AU" dirty="0"/>
              <a:t>III </a:t>
            </a:r>
            <a:r>
              <a:rPr lang="en-AU" dirty="0" smtClean="0"/>
              <a:t>courses and lowest </a:t>
            </a:r>
            <a:r>
              <a:rPr lang="en-AU" dirty="0"/>
              <a:t>for </a:t>
            </a:r>
            <a:r>
              <a:rPr lang="en-AU" dirty="0" smtClean="0"/>
              <a:t>VCE-VCAL</a:t>
            </a:r>
            <a:r>
              <a:rPr lang="en-AU" dirty="0"/>
              <a:t> </a:t>
            </a:r>
            <a:r>
              <a:rPr lang="en-AU" dirty="0" smtClean="0"/>
              <a:t>programs</a:t>
            </a:r>
            <a:endParaRPr lang="en-AU" dirty="0"/>
          </a:p>
        </p:txBody>
      </p:sp>
      <p:sp>
        <p:nvSpPr>
          <p:cNvPr id="3" name="Title 2"/>
          <p:cNvSpPr>
            <a:spLocks noGrp="1"/>
          </p:cNvSpPr>
          <p:nvPr>
            <p:ph type="title"/>
          </p:nvPr>
        </p:nvSpPr>
        <p:spPr>
          <a:xfrm>
            <a:off x="376238" y="294977"/>
            <a:ext cx="8371762" cy="334101"/>
          </a:xfrm>
        </p:spPr>
        <p:txBody>
          <a:bodyPr/>
          <a:lstStyle/>
          <a:p>
            <a:r>
              <a:rPr lang="en-AU" dirty="0" smtClean="0"/>
              <a:t>Patterns by level of education (2)</a:t>
            </a:r>
            <a:endParaRPr lang="en-AU" dirty="0"/>
          </a:p>
        </p:txBody>
      </p:sp>
      <p:sp>
        <p:nvSpPr>
          <p:cNvPr id="4" name="Content Placeholder 3"/>
          <p:cNvSpPr>
            <a:spLocks noGrp="1"/>
          </p:cNvSpPr>
          <p:nvPr>
            <p:ph idx="1"/>
          </p:nvPr>
        </p:nvSpPr>
        <p:spPr>
          <a:xfrm>
            <a:off x="376239" y="1468539"/>
            <a:ext cx="3958694" cy="4695295"/>
          </a:xfrm>
        </p:spPr>
        <p:txBody>
          <a:bodyPr/>
          <a:lstStyle/>
          <a:p>
            <a:pPr marL="0" lvl="2" indent="0" rtl="0" eaLnBrk="1" latinLnBrk="0" hangingPunct="1">
              <a:spcAft>
                <a:spcPts val="600"/>
              </a:spcAft>
              <a:buNone/>
            </a:pPr>
            <a:r>
              <a:rPr lang="en-AU" sz="900" dirty="0" smtClean="0"/>
              <a:t>For learners who transition to accredited courses, Chart 1 shows completion rates* are:</a:t>
            </a:r>
          </a:p>
          <a:p>
            <a:pPr lvl="2" rtl="0" eaLnBrk="1" latinLnBrk="0" hangingPunct="1">
              <a:spcAft>
                <a:spcPts val="600"/>
              </a:spcAft>
            </a:pPr>
            <a:r>
              <a:rPr lang="en-AU" sz="900" b="1" dirty="0" smtClean="0"/>
              <a:t>Highest for learners in Certificate II courses</a:t>
            </a:r>
            <a:r>
              <a:rPr lang="en-AU" sz="900" dirty="0" smtClean="0"/>
              <a:t>.</a:t>
            </a:r>
          </a:p>
          <a:p>
            <a:pPr lvl="2" rtl="0" eaLnBrk="1" latinLnBrk="0" hangingPunct="1">
              <a:spcAft>
                <a:spcPts val="600"/>
              </a:spcAft>
            </a:pPr>
            <a:r>
              <a:rPr lang="en-AU" sz="900" b="1" dirty="0" smtClean="0"/>
              <a:t>Lower for learners in Diplomas</a:t>
            </a:r>
            <a:r>
              <a:rPr lang="en-AU" sz="900" dirty="0" smtClean="0"/>
              <a:t>, which could reflect learners transitioning into courses too advanced for their level of progression and learning, or the time period of analysis being too short to allow for the full observation of outcomes. </a:t>
            </a:r>
          </a:p>
          <a:p>
            <a:pPr lvl="2" rtl="0" eaLnBrk="1" latinLnBrk="0" hangingPunct="1">
              <a:spcAft>
                <a:spcPts val="600"/>
              </a:spcAft>
            </a:pPr>
            <a:r>
              <a:rPr lang="en-AU" sz="900" b="1" dirty="0" smtClean="0"/>
              <a:t>Lower for learners in Foundation and VCE-VCAL programs</a:t>
            </a:r>
            <a:r>
              <a:rPr lang="en-AU" sz="900" dirty="0" smtClean="0"/>
              <a:t>, which could reflect inadequate learner supports for individuals with greater needs who may be self-selecting into lower-level programs. </a:t>
            </a:r>
          </a:p>
          <a:p>
            <a:pPr lvl="2" rtl="0" eaLnBrk="1" latinLnBrk="0" hangingPunct="1">
              <a:spcAft>
                <a:spcPts val="600"/>
              </a:spcAft>
            </a:pPr>
            <a:r>
              <a:rPr lang="en-AU" sz="900" dirty="0" smtClean="0"/>
              <a:t>Further research is required to more conclusively understand the drivers of variation in completion rates across qualification levels.</a:t>
            </a:r>
          </a:p>
          <a:p>
            <a:pPr marL="0" lvl="2" indent="0" rtl="0" eaLnBrk="1" latinLnBrk="0" hangingPunct="1">
              <a:spcAft>
                <a:spcPts val="600"/>
              </a:spcAft>
              <a:buNone/>
            </a:pPr>
            <a:r>
              <a:rPr lang="en-AU" sz="900" dirty="0" smtClean="0"/>
              <a:t>There is </a:t>
            </a:r>
            <a:r>
              <a:rPr lang="en-AU" sz="900" b="1" dirty="0" smtClean="0"/>
              <a:t>evidence of progression into higher qualification levels </a:t>
            </a:r>
            <a:r>
              <a:rPr lang="en-AU" sz="900" dirty="0" smtClean="0"/>
              <a:t>for learners who commence multiple accredited courses – see Chart 2. </a:t>
            </a:r>
          </a:p>
          <a:p>
            <a:pPr lvl="2" rtl="0" eaLnBrk="1" latinLnBrk="0" hangingPunct="1">
              <a:spcAft>
                <a:spcPts val="600"/>
              </a:spcAft>
            </a:pPr>
            <a:r>
              <a:rPr lang="en-AU" sz="900" b="1" dirty="0"/>
              <a:t>L</a:t>
            </a:r>
            <a:r>
              <a:rPr lang="en-AU" sz="900" b="1" dirty="0" smtClean="0"/>
              <a:t>earners who complete their first accredited course are more likely to progress to a higher qualification</a:t>
            </a:r>
            <a:r>
              <a:rPr lang="en-AU" sz="900" dirty="0" smtClean="0"/>
              <a:t>, compared to learners who do not successfully complete that qualification. </a:t>
            </a:r>
          </a:p>
          <a:p>
            <a:pPr lvl="2" rtl="0" eaLnBrk="1" latinLnBrk="0" hangingPunct="1">
              <a:spcAft>
                <a:spcPts val="600"/>
              </a:spcAft>
            </a:pPr>
            <a:r>
              <a:rPr lang="en-AU" sz="900" dirty="0" smtClean="0"/>
              <a:t>This differential is highest for higher-level qualifications. This may be driven by learners inappropriately commencing these qualifications, and subsequently enrolling in lower-level courses. </a:t>
            </a:r>
          </a:p>
          <a:p>
            <a:pPr lvl="2" rtl="0" eaLnBrk="1" latinLnBrk="0" hangingPunct="1">
              <a:spcAft>
                <a:spcPts val="600"/>
              </a:spcAft>
            </a:pPr>
            <a:r>
              <a:rPr lang="en-AU" sz="900" dirty="0" smtClean="0"/>
              <a:t>Notably, progression rates are significantly lower for foundation courses. </a:t>
            </a:r>
          </a:p>
        </p:txBody>
      </p:sp>
      <p:grpSp>
        <p:nvGrpSpPr>
          <p:cNvPr id="5" name="Group 4"/>
          <p:cNvGrpSpPr/>
          <p:nvPr/>
        </p:nvGrpSpPr>
        <p:grpSpPr>
          <a:xfrm>
            <a:off x="6321287" y="180221"/>
            <a:ext cx="2672506" cy="214539"/>
            <a:chOff x="1954696" y="1965706"/>
            <a:chExt cx="5155708" cy="548640"/>
          </a:xfrm>
        </p:grpSpPr>
        <p:sp>
          <p:nvSpPr>
            <p:cNvPr id="6" name="Pentagon 5"/>
            <p:cNvSpPr/>
            <p:nvPr/>
          </p:nvSpPr>
          <p:spPr>
            <a:xfrm>
              <a:off x="1954696" y="1965706"/>
              <a:ext cx="1828800" cy="548640"/>
            </a:xfrm>
            <a:prstGeom prst="homePlate">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1</a:t>
              </a:r>
              <a:r>
                <a:rPr lang="en-AU" sz="600" dirty="0" smtClean="0">
                  <a:solidFill>
                    <a:schemeClr val="bg1"/>
                  </a:solidFill>
                </a:rPr>
                <a:t>: Identification</a:t>
              </a:r>
              <a:endParaRPr lang="en-AU" sz="600" dirty="0"/>
            </a:p>
          </p:txBody>
        </p:sp>
        <p:sp>
          <p:nvSpPr>
            <p:cNvPr id="7" name="Chevron 6"/>
            <p:cNvSpPr/>
            <p:nvPr/>
          </p:nvSpPr>
          <p:spPr>
            <a:xfrm>
              <a:off x="3618150"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2</a:t>
              </a:r>
              <a:r>
                <a:rPr lang="en-AU" sz="600" dirty="0" smtClean="0">
                  <a:solidFill>
                    <a:schemeClr val="bg1"/>
                  </a:solidFill>
                </a:rPr>
                <a:t>: Outcomes and journeys</a:t>
              </a:r>
              <a:endParaRPr lang="en-AU" sz="600" dirty="0"/>
            </a:p>
          </p:txBody>
        </p:sp>
        <p:sp>
          <p:nvSpPr>
            <p:cNvPr id="8" name="Chevron 7"/>
            <p:cNvSpPr/>
            <p:nvPr/>
          </p:nvSpPr>
          <p:spPr>
            <a:xfrm>
              <a:off x="5281604" y="1965706"/>
              <a:ext cx="1828800" cy="548640"/>
            </a:xfrm>
            <a:prstGeom prst="chevron">
              <a:avLst/>
            </a:prstGeom>
            <a:solidFill>
              <a:srgbClr val="0097A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3</a:t>
              </a:r>
              <a:r>
                <a:rPr lang="en-AU" sz="600" dirty="0" smtClean="0">
                  <a:solidFill>
                    <a:schemeClr val="bg1"/>
                  </a:solidFill>
                </a:rPr>
                <a:t>: Patterns</a:t>
              </a:r>
              <a:endParaRPr lang="en-AU" sz="600" dirty="0"/>
            </a:p>
          </p:txBody>
        </p:sp>
      </p:grpSp>
      <p:sp>
        <p:nvSpPr>
          <p:cNvPr id="15" name="TextBox 14"/>
          <p:cNvSpPr txBox="1"/>
          <p:nvPr/>
        </p:nvSpPr>
        <p:spPr>
          <a:xfrm>
            <a:off x="8132278" y="4978162"/>
            <a:ext cx="835447" cy="184666"/>
          </a:xfrm>
          <a:prstGeom prst="rect">
            <a:avLst/>
          </a:prstGeom>
          <a:noFill/>
        </p:spPr>
        <p:txBody>
          <a:bodyPr wrap="square" lIns="0" tIns="0" rIns="0" bIns="0" rtlCol="0">
            <a:spAutoFit/>
          </a:bodyPr>
          <a:lstStyle/>
          <a:p>
            <a:pPr>
              <a:spcBef>
                <a:spcPts val="600"/>
              </a:spcBef>
              <a:buSzPct val="100000"/>
            </a:pPr>
            <a:r>
              <a:rPr lang="en-AU" sz="600" b="1" i="1" dirty="0" smtClean="0">
                <a:solidFill>
                  <a:srgbClr val="86BC25"/>
                </a:solidFill>
              </a:rPr>
              <a:t>Average if do not complete</a:t>
            </a:r>
          </a:p>
        </p:txBody>
      </p:sp>
      <p:sp>
        <p:nvSpPr>
          <p:cNvPr id="16" name="TextBox 15"/>
          <p:cNvSpPr txBox="1"/>
          <p:nvPr/>
        </p:nvSpPr>
        <p:spPr>
          <a:xfrm>
            <a:off x="4623573" y="1417101"/>
            <a:ext cx="4370220" cy="123111"/>
          </a:xfrm>
          <a:prstGeom prst="rect">
            <a:avLst/>
          </a:prstGeom>
          <a:noFill/>
        </p:spPr>
        <p:txBody>
          <a:bodyPr wrap="square" lIns="0" tIns="0" rIns="0" bIns="0" rtlCol="0">
            <a:spAutoFit/>
          </a:bodyPr>
          <a:lstStyle/>
          <a:p>
            <a:pPr>
              <a:spcBef>
                <a:spcPts val="600"/>
              </a:spcBef>
              <a:buSzPct val="100000"/>
            </a:pPr>
            <a:r>
              <a:rPr lang="en-AU" sz="800" b="1" i="1" dirty="0" smtClean="0">
                <a:solidFill>
                  <a:schemeClr val="bg1">
                    <a:lumMod val="65000"/>
                  </a:schemeClr>
                </a:solidFill>
              </a:rPr>
              <a:t>1: Accredited completion rates by AQF </a:t>
            </a:r>
            <a:r>
              <a:rPr lang="en-AU" sz="800" b="1" i="1" dirty="0">
                <a:solidFill>
                  <a:schemeClr val="bg1">
                    <a:lumMod val="65000"/>
                  </a:schemeClr>
                </a:solidFill>
              </a:rPr>
              <a:t>(commenced pre-</a:t>
            </a:r>
            <a:r>
              <a:rPr lang="en-AU" sz="800" b="1" i="1" dirty="0" err="1">
                <a:solidFill>
                  <a:schemeClr val="bg1">
                    <a:lumMod val="65000"/>
                  </a:schemeClr>
                </a:solidFill>
              </a:rPr>
              <a:t>accred</a:t>
            </a:r>
            <a:r>
              <a:rPr lang="en-AU" sz="800" b="1" i="1" dirty="0">
                <a:solidFill>
                  <a:schemeClr val="bg1">
                    <a:lumMod val="65000"/>
                  </a:schemeClr>
                </a:solidFill>
              </a:rPr>
              <a:t> in 2013-15</a:t>
            </a:r>
            <a:r>
              <a:rPr lang="en-AU" sz="800" b="1" i="1" dirty="0" smtClean="0">
                <a:solidFill>
                  <a:schemeClr val="bg1">
                    <a:lumMod val="65000"/>
                  </a:schemeClr>
                </a:solidFill>
              </a:rPr>
              <a:t>)</a:t>
            </a:r>
          </a:p>
        </p:txBody>
      </p:sp>
      <p:sp>
        <p:nvSpPr>
          <p:cNvPr id="17" name="TextBox 16"/>
          <p:cNvSpPr txBox="1"/>
          <p:nvPr/>
        </p:nvSpPr>
        <p:spPr>
          <a:xfrm>
            <a:off x="4623573" y="3573062"/>
            <a:ext cx="4249494" cy="369332"/>
          </a:xfrm>
          <a:prstGeom prst="rect">
            <a:avLst/>
          </a:prstGeom>
          <a:noFill/>
        </p:spPr>
        <p:txBody>
          <a:bodyPr wrap="square" lIns="0" tIns="0" rIns="0" bIns="0" rtlCol="0">
            <a:spAutoFit/>
          </a:bodyPr>
          <a:lstStyle/>
          <a:p>
            <a:pPr>
              <a:spcBef>
                <a:spcPts val="600"/>
              </a:spcBef>
              <a:buSzPct val="100000"/>
            </a:pPr>
            <a:r>
              <a:rPr lang="en-AU" sz="800" b="1" i="1" dirty="0" smtClean="0">
                <a:solidFill>
                  <a:schemeClr val="bg1">
                    <a:lumMod val="65000"/>
                  </a:schemeClr>
                </a:solidFill>
              </a:rPr>
              <a:t>2: Completion outcome of second, higher level accredited qualification by AQF and completion outcome of first accredited qualification (commenced </a:t>
            </a:r>
            <a:r>
              <a:rPr lang="en-AU" sz="800" b="1" i="1" dirty="0">
                <a:solidFill>
                  <a:schemeClr val="bg1">
                    <a:lumMod val="65000"/>
                  </a:schemeClr>
                </a:solidFill>
              </a:rPr>
              <a:t>pre-</a:t>
            </a:r>
            <a:r>
              <a:rPr lang="en-AU" sz="800" b="1" i="1" dirty="0" err="1">
                <a:solidFill>
                  <a:schemeClr val="bg1">
                    <a:lumMod val="65000"/>
                  </a:schemeClr>
                </a:solidFill>
              </a:rPr>
              <a:t>accred</a:t>
            </a:r>
            <a:r>
              <a:rPr lang="en-AU" sz="800" b="1" i="1" dirty="0">
                <a:solidFill>
                  <a:schemeClr val="bg1">
                    <a:lumMod val="65000"/>
                  </a:schemeClr>
                </a:solidFill>
              </a:rPr>
              <a:t> in 2013-15</a:t>
            </a:r>
            <a:r>
              <a:rPr lang="en-AU" sz="800" b="1" i="1" dirty="0" smtClean="0">
                <a:solidFill>
                  <a:schemeClr val="bg1">
                    <a:lumMod val="65000"/>
                  </a:schemeClr>
                </a:solidFill>
              </a:rPr>
              <a:t>)</a:t>
            </a:r>
          </a:p>
        </p:txBody>
      </p:sp>
      <p:sp>
        <p:nvSpPr>
          <p:cNvPr id="20" name="TextBox 19"/>
          <p:cNvSpPr txBox="1"/>
          <p:nvPr/>
        </p:nvSpPr>
        <p:spPr>
          <a:xfrm>
            <a:off x="4626674" y="6074850"/>
            <a:ext cx="4246393" cy="369332"/>
          </a:xfrm>
          <a:prstGeom prst="rect">
            <a:avLst/>
          </a:prstGeom>
          <a:noFill/>
        </p:spPr>
        <p:txBody>
          <a:bodyPr wrap="square" lIns="0" tIns="0" rIns="0" bIns="0" rtlCol="0">
            <a:spAutoFit/>
          </a:bodyPr>
          <a:lstStyle/>
          <a:p>
            <a:pPr>
              <a:spcBef>
                <a:spcPts val="600"/>
              </a:spcBef>
              <a:buSzPct val="100000"/>
            </a:pPr>
            <a:r>
              <a:rPr lang="en-AU" sz="600" dirty="0" smtClean="0"/>
              <a:t>Note: Proportions calculated using only the sample of learners who progress to a second qualification, i.e. excludes learners who only commence one qualification in the sample. Hence, the inverse values of the above represent learners who progress to the same or lower qualification. Foundation and VCE-VCAL are considered the same level. </a:t>
            </a:r>
          </a:p>
        </p:txBody>
      </p:sp>
      <p:sp>
        <p:nvSpPr>
          <p:cNvPr id="27" name="TextBox 26"/>
          <p:cNvSpPr txBox="1"/>
          <p:nvPr/>
        </p:nvSpPr>
        <p:spPr>
          <a:xfrm>
            <a:off x="8131526" y="4674497"/>
            <a:ext cx="741541" cy="184666"/>
          </a:xfrm>
          <a:prstGeom prst="rect">
            <a:avLst/>
          </a:prstGeom>
          <a:noFill/>
        </p:spPr>
        <p:txBody>
          <a:bodyPr wrap="square" lIns="0" tIns="0" rIns="0" bIns="0" rtlCol="0">
            <a:spAutoFit/>
          </a:bodyPr>
          <a:lstStyle/>
          <a:p>
            <a:pPr>
              <a:spcBef>
                <a:spcPts val="600"/>
              </a:spcBef>
              <a:buSzPct val="100000"/>
            </a:pPr>
            <a:r>
              <a:rPr lang="en-AU" sz="600" b="1" i="1" dirty="0" smtClean="0">
                <a:solidFill>
                  <a:srgbClr val="046A38"/>
                </a:solidFill>
              </a:rPr>
              <a:t>Average if complete</a:t>
            </a:r>
          </a:p>
        </p:txBody>
      </p:sp>
      <p:sp>
        <p:nvSpPr>
          <p:cNvPr id="19" name="TextBox 18"/>
          <p:cNvSpPr txBox="1"/>
          <p:nvPr/>
        </p:nvSpPr>
        <p:spPr>
          <a:xfrm>
            <a:off x="8122494" y="2166633"/>
            <a:ext cx="671659" cy="92333"/>
          </a:xfrm>
          <a:prstGeom prst="rect">
            <a:avLst/>
          </a:prstGeom>
          <a:noFill/>
        </p:spPr>
        <p:txBody>
          <a:bodyPr wrap="none" lIns="0" tIns="0" rIns="0" bIns="0" rtlCol="0">
            <a:spAutoFit/>
          </a:bodyPr>
          <a:lstStyle/>
          <a:p>
            <a:pPr>
              <a:spcBef>
                <a:spcPts val="600"/>
              </a:spcBef>
              <a:buSzPct val="100000"/>
            </a:pPr>
            <a:r>
              <a:rPr lang="en-AU" sz="600" b="1" i="1" dirty="0" smtClean="0">
                <a:solidFill>
                  <a:srgbClr val="86BC25"/>
                </a:solidFill>
              </a:rPr>
              <a:t>Average (64%)</a:t>
            </a:r>
          </a:p>
        </p:txBody>
      </p:sp>
      <p:sp>
        <p:nvSpPr>
          <p:cNvPr id="21" name="TextBox 20"/>
          <p:cNvSpPr txBox="1"/>
          <p:nvPr/>
        </p:nvSpPr>
        <p:spPr>
          <a:xfrm>
            <a:off x="433071" y="6074850"/>
            <a:ext cx="3845029" cy="369332"/>
          </a:xfrm>
          <a:prstGeom prst="rect">
            <a:avLst/>
          </a:prstGeom>
          <a:noFill/>
        </p:spPr>
        <p:txBody>
          <a:bodyPr wrap="square" lIns="0" tIns="0" rIns="0" bIns="0" rtlCol="0">
            <a:spAutoFit/>
          </a:bodyPr>
          <a:lstStyle/>
          <a:p>
            <a:pPr>
              <a:spcBef>
                <a:spcPts val="600"/>
              </a:spcBef>
              <a:buSzPct val="100000"/>
            </a:pPr>
            <a:r>
              <a:rPr lang="en-AU" sz="600" dirty="0" smtClean="0"/>
              <a:t>* </a:t>
            </a:r>
            <a:r>
              <a:rPr lang="en-AU" sz="600" dirty="0"/>
              <a:t>These rates are based on reported completions from providers, rather than derived completions. The categories are mutually exclusive, such that a Foundation or VCE-VCAL enrolment will only appear once in Chart 5. Figures represent number of enrolments who successfully completed, rounded to the nearest hundred. </a:t>
            </a:r>
          </a:p>
        </p:txBody>
      </p:sp>
      <p:pic>
        <p:nvPicPr>
          <p:cNvPr id="10" name="Picture 9"/>
          <p:cNvPicPr>
            <a:picLocks noChangeAspect="1"/>
          </p:cNvPicPr>
          <p:nvPr/>
        </p:nvPicPr>
        <p:blipFill>
          <a:blip r:embed="rId2"/>
          <a:stretch>
            <a:fillRect/>
          </a:stretch>
        </p:blipFill>
        <p:spPr>
          <a:xfrm>
            <a:off x="4401063" y="1518142"/>
            <a:ext cx="4346937" cy="2049889"/>
          </a:xfrm>
          <a:prstGeom prst="rect">
            <a:avLst/>
          </a:prstGeom>
        </p:spPr>
      </p:pic>
      <p:pic>
        <p:nvPicPr>
          <p:cNvPr id="11" name="Picture 10"/>
          <p:cNvPicPr>
            <a:picLocks noChangeAspect="1"/>
          </p:cNvPicPr>
          <p:nvPr/>
        </p:nvPicPr>
        <p:blipFill>
          <a:blip r:embed="rId3"/>
          <a:stretch>
            <a:fillRect/>
          </a:stretch>
        </p:blipFill>
        <p:spPr>
          <a:xfrm>
            <a:off x="4430074" y="3939638"/>
            <a:ext cx="4442993" cy="2159460"/>
          </a:xfrm>
          <a:prstGeom prst="rect">
            <a:avLst/>
          </a:prstGeom>
        </p:spPr>
      </p:pic>
    </p:spTree>
    <p:extLst>
      <p:ext uri="{BB962C8B-B14F-4D97-AF65-F5344CB8AC3E}">
        <p14:creationId xmlns:p14="http://schemas.microsoft.com/office/powerpoint/2010/main" val="67415155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76238" y="698895"/>
            <a:ext cx="8371762" cy="757255"/>
          </a:xfrm>
        </p:spPr>
        <p:txBody>
          <a:bodyPr/>
          <a:lstStyle/>
          <a:p>
            <a:r>
              <a:rPr lang="en-AU" dirty="0" smtClean="0"/>
              <a:t>Learners typically participate in local pre-accredited providers</a:t>
            </a:r>
            <a:endParaRPr lang="en-AU" dirty="0"/>
          </a:p>
        </p:txBody>
      </p:sp>
      <p:sp>
        <p:nvSpPr>
          <p:cNvPr id="3" name="Title 2"/>
          <p:cNvSpPr>
            <a:spLocks noGrp="1"/>
          </p:cNvSpPr>
          <p:nvPr>
            <p:ph type="title"/>
          </p:nvPr>
        </p:nvSpPr>
        <p:spPr>
          <a:xfrm>
            <a:off x="376238" y="366877"/>
            <a:ext cx="8371762" cy="334101"/>
          </a:xfrm>
        </p:spPr>
        <p:txBody>
          <a:bodyPr/>
          <a:lstStyle/>
          <a:p>
            <a:r>
              <a:rPr lang="en-AU" dirty="0" smtClean="0"/>
              <a:t>Patterns in travel and provider location</a:t>
            </a:r>
            <a:endParaRPr lang="en-AU" dirty="0"/>
          </a:p>
        </p:txBody>
      </p:sp>
      <p:sp>
        <p:nvSpPr>
          <p:cNvPr id="4" name="Content Placeholder 3"/>
          <p:cNvSpPr>
            <a:spLocks noGrp="1"/>
          </p:cNvSpPr>
          <p:nvPr>
            <p:ph idx="1"/>
          </p:nvPr>
        </p:nvSpPr>
        <p:spPr>
          <a:xfrm>
            <a:off x="376238" y="1388674"/>
            <a:ext cx="3857095" cy="4165459"/>
          </a:xfrm>
        </p:spPr>
        <p:txBody>
          <a:bodyPr/>
          <a:lstStyle/>
          <a:p>
            <a:pPr marL="0" lvl="2" indent="0" rtl="0" eaLnBrk="1" latinLnBrk="0" hangingPunct="1">
              <a:buNone/>
            </a:pPr>
            <a:r>
              <a:rPr lang="en-AU" sz="1000" dirty="0" smtClean="0"/>
              <a:t>Pre-accredited learning has the advantage of local delivery in terms of proximity (see page 19) and the ability for </a:t>
            </a:r>
            <a:r>
              <a:rPr lang="en-AU" sz="1000" b="1" dirty="0" smtClean="0"/>
              <a:t>providers to tailor their services to the needs of local learners</a:t>
            </a:r>
            <a:r>
              <a:rPr lang="en-AU" sz="1000" dirty="0" smtClean="0"/>
              <a:t>. </a:t>
            </a:r>
          </a:p>
          <a:p>
            <a:pPr marL="0" lvl="2" indent="0" rtl="0" eaLnBrk="1" latinLnBrk="0" hangingPunct="1">
              <a:buNone/>
            </a:pPr>
            <a:r>
              <a:rPr lang="en-AU" sz="1000" dirty="0" smtClean="0"/>
              <a:t>Compared to subsequent accredited qualifications, learners travel shorter distances and are </a:t>
            </a:r>
            <a:r>
              <a:rPr lang="en-AU" sz="1000" b="1" dirty="0" smtClean="0"/>
              <a:t>significantly more likely to access pre-accredited training within their ACFE council</a:t>
            </a:r>
            <a:r>
              <a:rPr lang="en-AU" sz="1000" dirty="0" smtClean="0"/>
              <a:t> – see Chart 1.</a:t>
            </a:r>
          </a:p>
          <a:p>
            <a:pPr lvl="2" rtl="0" eaLnBrk="1" latinLnBrk="0" hangingPunct="1"/>
            <a:r>
              <a:rPr lang="en-AU" sz="1000" dirty="0" smtClean="0"/>
              <a:t>Metropolitan learners are more likely to travel to a different council; however, this is likely to smaller council regions in metropolitan areas.</a:t>
            </a:r>
          </a:p>
          <a:p>
            <a:pPr lvl="2" rtl="0" eaLnBrk="1" latinLnBrk="0" hangingPunct="1"/>
            <a:r>
              <a:rPr lang="en-AU" sz="1000" dirty="0" smtClean="0"/>
              <a:t>Notably, </a:t>
            </a:r>
            <a:r>
              <a:rPr lang="en-AU" sz="1000" b="1" dirty="0" smtClean="0"/>
              <a:t>learners in the Grampians are significantly more likely to travel to a different council </a:t>
            </a:r>
            <a:r>
              <a:rPr lang="en-AU" sz="1000" dirty="0" smtClean="0"/>
              <a:t>for training, compared to other regional areas. This could reflect a lack of appropriate local offerings.</a:t>
            </a:r>
          </a:p>
          <a:p>
            <a:pPr marL="0" lvl="2" indent="0" rtl="0" eaLnBrk="1" latinLnBrk="0" hangingPunct="1">
              <a:buNone/>
            </a:pPr>
            <a:r>
              <a:rPr lang="en-AU" sz="1000" b="1" dirty="0" smtClean="0"/>
              <a:t>Barwon South West and Loddon Mallee both service a significant proportion of pre-accredited learners participating in accredited training from other councils</a:t>
            </a:r>
            <a:r>
              <a:rPr lang="en-AU" sz="1000" dirty="0" smtClean="0"/>
              <a:t>, which could be the result of the large regional centres in these regions (Geelong, Warrnambool and Bendigo) that may have a more diverse range of accredited training offerings drawing learners from neighbouring regions – see Chart 2.</a:t>
            </a:r>
          </a:p>
          <a:p>
            <a:pPr marL="0" lvl="2" indent="0" rtl="0" eaLnBrk="1" latinLnBrk="0" hangingPunct="1">
              <a:buNone/>
            </a:pPr>
            <a:r>
              <a:rPr lang="en-AU" sz="1000" dirty="0" smtClean="0"/>
              <a:t>Further analysis of provider location, access and offerings could help unpack the variation in travel patterns and provider choices across regions. </a:t>
            </a:r>
          </a:p>
          <a:p>
            <a:pPr marL="0" lvl="2" indent="0" rtl="0" eaLnBrk="1" latinLnBrk="0" hangingPunct="1">
              <a:buNone/>
            </a:pPr>
            <a:endParaRPr lang="en-AU" sz="1000" dirty="0"/>
          </a:p>
          <a:p>
            <a:pPr marL="0" lvl="2" indent="0" rtl="0" eaLnBrk="1" latinLnBrk="0" hangingPunct="1">
              <a:buNone/>
            </a:pPr>
            <a:endParaRPr lang="en-AU" sz="1000" dirty="0" smtClean="0"/>
          </a:p>
        </p:txBody>
      </p:sp>
      <p:grpSp>
        <p:nvGrpSpPr>
          <p:cNvPr id="13" name="Group 12"/>
          <p:cNvGrpSpPr/>
          <p:nvPr/>
        </p:nvGrpSpPr>
        <p:grpSpPr>
          <a:xfrm>
            <a:off x="6321287" y="180221"/>
            <a:ext cx="2672506" cy="214539"/>
            <a:chOff x="1954696" y="1965706"/>
            <a:chExt cx="5155708" cy="548640"/>
          </a:xfrm>
        </p:grpSpPr>
        <p:sp>
          <p:nvSpPr>
            <p:cNvPr id="14" name="Pentagon 13"/>
            <p:cNvSpPr/>
            <p:nvPr/>
          </p:nvSpPr>
          <p:spPr>
            <a:xfrm>
              <a:off x="1954696" y="1965706"/>
              <a:ext cx="1828800" cy="548640"/>
            </a:xfrm>
            <a:prstGeom prst="homePlate">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1</a:t>
              </a:r>
              <a:r>
                <a:rPr lang="en-AU" sz="600" dirty="0" smtClean="0">
                  <a:solidFill>
                    <a:schemeClr val="bg1"/>
                  </a:solidFill>
                </a:rPr>
                <a:t>: Identification</a:t>
              </a:r>
              <a:endParaRPr lang="en-AU" sz="600" dirty="0"/>
            </a:p>
          </p:txBody>
        </p:sp>
        <p:sp>
          <p:nvSpPr>
            <p:cNvPr id="15" name="Chevron 14"/>
            <p:cNvSpPr/>
            <p:nvPr/>
          </p:nvSpPr>
          <p:spPr>
            <a:xfrm>
              <a:off x="3618150"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2</a:t>
              </a:r>
              <a:r>
                <a:rPr lang="en-AU" sz="600" dirty="0" smtClean="0">
                  <a:solidFill>
                    <a:schemeClr val="bg1"/>
                  </a:solidFill>
                </a:rPr>
                <a:t>: Outcomes and journeys</a:t>
              </a:r>
              <a:endParaRPr lang="en-AU" sz="600" dirty="0"/>
            </a:p>
          </p:txBody>
        </p:sp>
        <p:sp>
          <p:nvSpPr>
            <p:cNvPr id="16" name="Chevron 15"/>
            <p:cNvSpPr/>
            <p:nvPr/>
          </p:nvSpPr>
          <p:spPr>
            <a:xfrm>
              <a:off x="5281604" y="1965706"/>
              <a:ext cx="1828800" cy="548640"/>
            </a:xfrm>
            <a:prstGeom prst="chevron">
              <a:avLst/>
            </a:prstGeom>
            <a:solidFill>
              <a:srgbClr val="0097A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3</a:t>
              </a:r>
              <a:r>
                <a:rPr lang="en-AU" sz="600" dirty="0" smtClean="0">
                  <a:solidFill>
                    <a:schemeClr val="bg1"/>
                  </a:solidFill>
                </a:rPr>
                <a:t>: Patterns</a:t>
              </a:r>
              <a:endParaRPr lang="en-AU" sz="600" dirty="0"/>
            </a:p>
          </p:txBody>
        </p:sp>
      </p:grpSp>
      <p:sp>
        <p:nvSpPr>
          <p:cNvPr id="20" name="TextBox 19"/>
          <p:cNvSpPr txBox="1"/>
          <p:nvPr/>
        </p:nvSpPr>
        <p:spPr>
          <a:xfrm>
            <a:off x="4414951" y="3685430"/>
            <a:ext cx="4307647" cy="246221"/>
          </a:xfrm>
          <a:prstGeom prst="rect">
            <a:avLst/>
          </a:prstGeom>
          <a:noFill/>
        </p:spPr>
        <p:txBody>
          <a:bodyPr wrap="square" lIns="0" tIns="0" rIns="0" bIns="0" rtlCol="0">
            <a:spAutoFit/>
          </a:bodyPr>
          <a:lstStyle/>
          <a:p>
            <a:pPr>
              <a:spcBef>
                <a:spcPts val="600"/>
              </a:spcBef>
              <a:buSzPct val="100000"/>
            </a:pPr>
            <a:r>
              <a:rPr lang="en-AU" sz="800" b="1" i="1" dirty="0" smtClean="0">
                <a:solidFill>
                  <a:schemeClr val="bg1">
                    <a:lumMod val="65000"/>
                  </a:schemeClr>
                </a:solidFill>
              </a:rPr>
              <a:t>2: Providers servicing learners from different councils </a:t>
            </a:r>
            <a:r>
              <a:rPr lang="en-AU" sz="800" b="1" i="1" dirty="0">
                <a:solidFill>
                  <a:schemeClr val="bg1">
                    <a:lumMod val="65000"/>
                  </a:schemeClr>
                </a:solidFill>
              </a:rPr>
              <a:t>(commenced pre-</a:t>
            </a:r>
            <a:r>
              <a:rPr lang="en-AU" sz="800" b="1" i="1" dirty="0" err="1">
                <a:solidFill>
                  <a:schemeClr val="bg1">
                    <a:lumMod val="65000"/>
                  </a:schemeClr>
                </a:solidFill>
              </a:rPr>
              <a:t>accred</a:t>
            </a:r>
            <a:r>
              <a:rPr lang="en-AU" sz="800" b="1" i="1" dirty="0">
                <a:solidFill>
                  <a:schemeClr val="bg1">
                    <a:lumMod val="65000"/>
                  </a:schemeClr>
                </a:solidFill>
              </a:rPr>
              <a:t> in 2013-15</a:t>
            </a:r>
            <a:r>
              <a:rPr lang="en-AU" sz="800" b="1" i="1" dirty="0" smtClean="0">
                <a:solidFill>
                  <a:schemeClr val="bg1">
                    <a:lumMod val="65000"/>
                  </a:schemeClr>
                </a:solidFill>
              </a:rPr>
              <a:t>)</a:t>
            </a:r>
          </a:p>
        </p:txBody>
      </p:sp>
      <p:sp>
        <p:nvSpPr>
          <p:cNvPr id="23" name="TextBox 22"/>
          <p:cNvSpPr txBox="1"/>
          <p:nvPr/>
        </p:nvSpPr>
        <p:spPr>
          <a:xfrm>
            <a:off x="4421470" y="1279696"/>
            <a:ext cx="4301128" cy="246221"/>
          </a:xfrm>
          <a:prstGeom prst="rect">
            <a:avLst/>
          </a:prstGeom>
          <a:noFill/>
        </p:spPr>
        <p:txBody>
          <a:bodyPr wrap="square" lIns="0" tIns="0" rIns="0" bIns="0" rtlCol="0">
            <a:spAutoFit/>
          </a:bodyPr>
          <a:lstStyle/>
          <a:p>
            <a:pPr>
              <a:spcBef>
                <a:spcPts val="600"/>
              </a:spcBef>
              <a:buSzPct val="100000"/>
            </a:pPr>
            <a:r>
              <a:rPr lang="en-AU" sz="800" b="1" i="1" dirty="0">
                <a:solidFill>
                  <a:schemeClr val="bg1">
                    <a:lumMod val="65000"/>
                  </a:schemeClr>
                </a:solidFill>
              </a:rPr>
              <a:t>1</a:t>
            </a:r>
            <a:r>
              <a:rPr lang="en-AU" sz="800" b="1" i="1" dirty="0" smtClean="0">
                <a:solidFill>
                  <a:schemeClr val="bg1">
                    <a:lumMod val="65000"/>
                  </a:schemeClr>
                </a:solidFill>
              </a:rPr>
              <a:t>: Learners travelling to different councils for training </a:t>
            </a:r>
            <a:r>
              <a:rPr lang="en-AU" sz="800" b="1" i="1" dirty="0">
                <a:solidFill>
                  <a:schemeClr val="bg1">
                    <a:lumMod val="65000"/>
                  </a:schemeClr>
                </a:solidFill>
              </a:rPr>
              <a:t>(commenced pre-</a:t>
            </a:r>
            <a:r>
              <a:rPr lang="en-AU" sz="800" b="1" i="1" dirty="0" err="1">
                <a:solidFill>
                  <a:schemeClr val="bg1">
                    <a:lumMod val="65000"/>
                  </a:schemeClr>
                </a:solidFill>
              </a:rPr>
              <a:t>accred</a:t>
            </a:r>
            <a:r>
              <a:rPr lang="en-AU" sz="800" b="1" i="1" dirty="0">
                <a:solidFill>
                  <a:schemeClr val="bg1">
                    <a:lumMod val="65000"/>
                  </a:schemeClr>
                </a:solidFill>
              </a:rPr>
              <a:t> in 2013-15</a:t>
            </a:r>
            <a:r>
              <a:rPr lang="en-AU" sz="800" b="1" i="1" dirty="0" smtClean="0">
                <a:solidFill>
                  <a:schemeClr val="bg1">
                    <a:lumMod val="65000"/>
                  </a:schemeClr>
                </a:solidFill>
              </a:rPr>
              <a:t>)</a:t>
            </a:r>
          </a:p>
        </p:txBody>
      </p:sp>
      <p:sp>
        <p:nvSpPr>
          <p:cNvPr id="21" name="TextBox 20"/>
          <p:cNvSpPr txBox="1"/>
          <p:nvPr/>
        </p:nvSpPr>
        <p:spPr>
          <a:xfrm>
            <a:off x="6369293" y="4807550"/>
            <a:ext cx="554746" cy="184666"/>
          </a:xfrm>
          <a:prstGeom prst="rect">
            <a:avLst/>
          </a:prstGeom>
          <a:noFill/>
        </p:spPr>
        <p:txBody>
          <a:bodyPr wrap="square" lIns="0" tIns="0" rIns="0" bIns="0" rtlCol="0">
            <a:spAutoFit/>
          </a:bodyPr>
          <a:lstStyle/>
          <a:p>
            <a:pPr>
              <a:buSzPct val="100000"/>
            </a:pPr>
            <a:r>
              <a:rPr lang="en-AU" sz="600" b="1" i="1" dirty="0" smtClean="0">
                <a:solidFill>
                  <a:srgbClr val="86BC25"/>
                </a:solidFill>
              </a:rPr>
              <a:t>Pre-</a:t>
            </a:r>
            <a:r>
              <a:rPr lang="en-AU" sz="600" b="1" i="1" dirty="0" err="1" smtClean="0">
                <a:solidFill>
                  <a:srgbClr val="86BC25"/>
                </a:solidFill>
              </a:rPr>
              <a:t>accred</a:t>
            </a:r>
            <a:endParaRPr lang="en-AU" sz="600" b="1" i="1" dirty="0" smtClean="0">
              <a:solidFill>
                <a:srgbClr val="86BC25"/>
              </a:solidFill>
            </a:endParaRPr>
          </a:p>
          <a:p>
            <a:pPr>
              <a:buSzPct val="100000"/>
            </a:pPr>
            <a:r>
              <a:rPr lang="en-AU" sz="600" b="1" i="1" dirty="0" smtClean="0">
                <a:solidFill>
                  <a:srgbClr val="86BC25"/>
                </a:solidFill>
              </a:rPr>
              <a:t>average</a:t>
            </a:r>
          </a:p>
        </p:txBody>
      </p:sp>
      <p:sp>
        <p:nvSpPr>
          <p:cNvPr id="22" name="TextBox 21"/>
          <p:cNvSpPr txBox="1"/>
          <p:nvPr/>
        </p:nvSpPr>
        <p:spPr>
          <a:xfrm>
            <a:off x="7353569" y="2040710"/>
            <a:ext cx="666849" cy="92333"/>
          </a:xfrm>
          <a:prstGeom prst="rect">
            <a:avLst/>
          </a:prstGeom>
          <a:noFill/>
        </p:spPr>
        <p:txBody>
          <a:bodyPr wrap="none" lIns="0" tIns="0" rIns="0" bIns="0" rtlCol="0">
            <a:spAutoFit/>
          </a:bodyPr>
          <a:lstStyle/>
          <a:p>
            <a:pPr>
              <a:spcBef>
                <a:spcPts val="600"/>
              </a:spcBef>
              <a:buSzPct val="100000"/>
            </a:pPr>
            <a:r>
              <a:rPr lang="en-AU" sz="600" b="1" i="1" dirty="0" err="1" smtClean="0">
                <a:solidFill>
                  <a:srgbClr val="046A38"/>
                </a:solidFill>
              </a:rPr>
              <a:t>Accred</a:t>
            </a:r>
            <a:r>
              <a:rPr lang="en-AU" sz="600" b="1" i="1" dirty="0" smtClean="0">
                <a:solidFill>
                  <a:srgbClr val="046A38"/>
                </a:solidFill>
              </a:rPr>
              <a:t> average</a:t>
            </a:r>
          </a:p>
        </p:txBody>
      </p:sp>
      <p:sp>
        <p:nvSpPr>
          <p:cNvPr id="17" name="TextBox 16"/>
          <p:cNvSpPr txBox="1"/>
          <p:nvPr/>
        </p:nvSpPr>
        <p:spPr>
          <a:xfrm>
            <a:off x="7353569" y="2258165"/>
            <a:ext cx="554746" cy="184666"/>
          </a:xfrm>
          <a:prstGeom prst="rect">
            <a:avLst/>
          </a:prstGeom>
          <a:noFill/>
        </p:spPr>
        <p:txBody>
          <a:bodyPr wrap="square" lIns="0" tIns="0" rIns="0" bIns="0" rtlCol="0">
            <a:spAutoFit/>
          </a:bodyPr>
          <a:lstStyle/>
          <a:p>
            <a:pPr>
              <a:buSzPct val="100000"/>
            </a:pPr>
            <a:r>
              <a:rPr lang="en-AU" sz="600" b="1" i="1" dirty="0" smtClean="0">
                <a:solidFill>
                  <a:srgbClr val="86BC25"/>
                </a:solidFill>
              </a:rPr>
              <a:t>Pre-</a:t>
            </a:r>
            <a:r>
              <a:rPr lang="en-AU" sz="600" b="1" i="1" dirty="0" err="1" smtClean="0">
                <a:solidFill>
                  <a:srgbClr val="86BC25"/>
                </a:solidFill>
              </a:rPr>
              <a:t>accred</a:t>
            </a:r>
            <a:endParaRPr lang="en-AU" sz="600" b="1" i="1" dirty="0" smtClean="0">
              <a:solidFill>
                <a:srgbClr val="86BC25"/>
              </a:solidFill>
            </a:endParaRPr>
          </a:p>
          <a:p>
            <a:pPr>
              <a:buSzPct val="100000"/>
            </a:pPr>
            <a:r>
              <a:rPr lang="en-AU" sz="600" b="1" i="1" dirty="0" smtClean="0">
                <a:solidFill>
                  <a:srgbClr val="86BC25"/>
                </a:solidFill>
              </a:rPr>
              <a:t>average</a:t>
            </a:r>
          </a:p>
        </p:txBody>
      </p:sp>
      <p:sp>
        <p:nvSpPr>
          <p:cNvPr id="19" name="TextBox 18"/>
          <p:cNvSpPr txBox="1"/>
          <p:nvPr/>
        </p:nvSpPr>
        <p:spPr>
          <a:xfrm>
            <a:off x="6369293" y="4489101"/>
            <a:ext cx="666849" cy="92333"/>
          </a:xfrm>
          <a:prstGeom prst="rect">
            <a:avLst/>
          </a:prstGeom>
          <a:noFill/>
        </p:spPr>
        <p:txBody>
          <a:bodyPr wrap="none" lIns="0" tIns="0" rIns="0" bIns="0" rtlCol="0">
            <a:spAutoFit/>
          </a:bodyPr>
          <a:lstStyle/>
          <a:p>
            <a:pPr>
              <a:spcBef>
                <a:spcPts val="600"/>
              </a:spcBef>
              <a:buSzPct val="100000"/>
            </a:pPr>
            <a:r>
              <a:rPr lang="en-AU" sz="600" b="1" i="1" dirty="0" err="1" smtClean="0">
                <a:solidFill>
                  <a:srgbClr val="046A38"/>
                </a:solidFill>
              </a:rPr>
              <a:t>Accred</a:t>
            </a:r>
            <a:r>
              <a:rPr lang="en-AU" sz="600" b="1" i="1" dirty="0" smtClean="0">
                <a:solidFill>
                  <a:srgbClr val="046A38"/>
                </a:solidFill>
              </a:rPr>
              <a:t> average</a:t>
            </a:r>
          </a:p>
        </p:txBody>
      </p:sp>
      <p:pic>
        <p:nvPicPr>
          <p:cNvPr id="5" name="Picture 4"/>
          <p:cNvPicPr>
            <a:picLocks noChangeAspect="1"/>
          </p:cNvPicPr>
          <p:nvPr/>
        </p:nvPicPr>
        <p:blipFill>
          <a:blip r:embed="rId2"/>
          <a:stretch>
            <a:fillRect/>
          </a:stretch>
        </p:blipFill>
        <p:spPr>
          <a:xfrm>
            <a:off x="4427855" y="1525465"/>
            <a:ext cx="4549723" cy="2188375"/>
          </a:xfrm>
          <a:prstGeom prst="rect">
            <a:avLst/>
          </a:prstGeom>
        </p:spPr>
      </p:pic>
      <p:pic>
        <p:nvPicPr>
          <p:cNvPr id="6" name="Picture 5"/>
          <p:cNvPicPr>
            <a:picLocks noChangeAspect="1"/>
          </p:cNvPicPr>
          <p:nvPr/>
        </p:nvPicPr>
        <p:blipFill>
          <a:blip r:embed="rId3"/>
          <a:stretch>
            <a:fillRect/>
          </a:stretch>
        </p:blipFill>
        <p:spPr>
          <a:xfrm>
            <a:off x="4367993" y="3931651"/>
            <a:ext cx="4557346" cy="2325339"/>
          </a:xfrm>
          <a:prstGeom prst="rect">
            <a:avLst/>
          </a:prstGeom>
        </p:spPr>
      </p:pic>
    </p:spTree>
    <p:extLst>
      <p:ext uri="{BB962C8B-B14F-4D97-AF65-F5344CB8AC3E}">
        <p14:creationId xmlns:p14="http://schemas.microsoft.com/office/powerpoint/2010/main" val="268199855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smtClean="0"/>
              <a:t>Accredited training is more likely to occur at ACE providers, except in Gippsland where TAFE has a strong presence </a:t>
            </a:r>
            <a:endParaRPr lang="en-AU" dirty="0"/>
          </a:p>
        </p:txBody>
      </p:sp>
      <p:sp>
        <p:nvSpPr>
          <p:cNvPr id="3" name="Title 2"/>
          <p:cNvSpPr>
            <a:spLocks noGrp="1"/>
          </p:cNvSpPr>
          <p:nvPr>
            <p:ph type="title"/>
          </p:nvPr>
        </p:nvSpPr>
        <p:spPr/>
        <p:txBody>
          <a:bodyPr/>
          <a:lstStyle/>
          <a:p>
            <a:r>
              <a:rPr lang="en-AU" dirty="0" smtClean="0"/>
              <a:t>Patterns by provider type </a:t>
            </a:r>
            <a:endParaRPr lang="en-AU" dirty="0"/>
          </a:p>
        </p:txBody>
      </p:sp>
      <p:sp>
        <p:nvSpPr>
          <p:cNvPr id="4" name="Content Placeholder 3"/>
          <p:cNvSpPr>
            <a:spLocks noGrp="1"/>
          </p:cNvSpPr>
          <p:nvPr>
            <p:ph idx="1"/>
          </p:nvPr>
        </p:nvSpPr>
        <p:spPr>
          <a:xfrm>
            <a:off x="376238" y="1567370"/>
            <a:ext cx="5304895" cy="2262335"/>
          </a:xfrm>
        </p:spPr>
        <p:txBody>
          <a:bodyPr/>
          <a:lstStyle/>
          <a:p>
            <a:pPr>
              <a:spcAft>
                <a:spcPts val="600"/>
              </a:spcAft>
            </a:pPr>
            <a:r>
              <a:rPr lang="en-AU" sz="900" dirty="0" smtClean="0"/>
              <a:t>There is limited variation in the attainment levels of learners who attend TAFE or private providers. However, there is a </a:t>
            </a:r>
            <a:r>
              <a:rPr lang="en-AU" sz="900" b="1" dirty="0" smtClean="0"/>
              <a:t>5 percentage point differential between TAFE and ACE</a:t>
            </a:r>
            <a:r>
              <a:rPr lang="en-AU" sz="900" dirty="0" smtClean="0"/>
              <a:t> providers </a:t>
            </a:r>
            <a:r>
              <a:rPr lang="en-AU" sz="900" dirty="0"/>
              <a:t>(who are also RTOs) – </a:t>
            </a:r>
            <a:r>
              <a:rPr lang="en-AU" sz="900" dirty="0" smtClean="0"/>
              <a:t>see Chart 1.</a:t>
            </a:r>
          </a:p>
          <a:p>
            <a:pPr>
              <a:spcAft>
                <a:spcPts val="600"/>
              </a:spcAft>
            </a:pPr>
            <a:r>
              <a:rPr lang="en-AU" sz="900" b="1" dirty="0" smtClean="0"/>
              <a:t>More learners attend ACE providers </a:t>
            </a:r>
            <a:r>
              <a:rPr lang="en-AU" sz="900" dirty="0" smtClean="0"/>
              <a:t>compared to TAFE, </a:t>
            </a:r>
            <a:r>
              <a:rPr lang="en-AU" sz="900" dirty="0"/>
              <a:t>which suggests that access and distance to local accredited training can pose a challenge in some </a:t>
            </a:r>
            <a:r>
              <a:rPr lang="en-AU" sz="900" dirty="0" smtClean="0"/>
              <a:t>regions, </a:t>
            </a:r>
            <a:r>
              <a:rPr lang="en-AU" sz="900" dirty="0"/>
              <a:t>particularly in the </a:t>
            </a:r>
            <a:r>
              <a:rPr lang="en-AU" sz="900" dirty="0" smtClean="0"/>
              <a:t>Grampians</a:t>
            </a:r>
            <a:r>
              <a:rPr lang="en-AU" sz="900" dirty="0"/>
              <a:t> </a:t>
            </a:r>
            <a:r>
              <a:rPr lang="en-AU" sz="900" dirty="0" smtClean="0"/>
              <a:t>and Loddon Mallee (Chart 3).</a:t>
            </a:r>
          </a:p>
          <a:p>
            <a:pPr marL="171450" indent="-171450">
              <a:spcAft>
                <a:spcPts val="600"/>
              </a:spcAft>
              <a:buFont typeface="Arial" panose="020B0604020202020204" pitchFamily="34" charset="0"/>
              <a:buChar char="•"/>
            </a:pPr>
            <a:r>
              <a:rPr lang="en-AU" sz="900" b="1" dirty="0" smtClean="0"/>
              <a:t>Learners in Gippsland equally attend ACE and TAFE institutions</a:t>
            </a:r>
            <a:r>
              <a:rPr lang="en-AU" sz="900" dirty="0" smtClean="0"/>
              <a:t>, which may suggest that there are existing partnerships or linkages between providers that lead to more pre-accredited learners subsequently enrolling at TAFEs.</a:t>
            </a:r>
          </a:p>
          <a:p>
            <a:pPr marL="171450" indent="-171450">
              <a:spcAft>
                <a:spcPts val="600"/>
              </a:spcAft>
              <a:buFont typeface="Arial" panose="020B0604020202020204" pitchFamily="34" charset="0"/>
              <a:buChar char="•"/>
            </a:pPr>
            <a:r>
              <a:rPr lang="en-AU" sz="900" dirty="0" smtClean="0"/>
              <a:t>Learners who commence an accredited qualification at </a:t>
            </a:r>
            <a:r>
              <a:rPr lang="en-AU" sz="900" dirty="0"/>
              <a:t>the same ACE provider (where the LLO is also an RTO</a:t>
            </a:r>
            <a:r>
              <a:rPr lang="en-AU" sz="900" dirty="0" smtClean="0"/>
              <a:t>) do not experience different outcomes when compared </a:t>
            </a:r>
            <a:r>
              <a:rPr lang="en-AU" sz="900" dirty="0"/>
              <a:t>to learners who change </a:t>
            </a:r>
            <a:r>
              <a:rPr lang="en-AU" sz="900" dirty="0" smtClean="0"/>
              <a:t>providers between pre-accredited and accredited training. </a:t>
            </a:r>
          </a:p>
          <a:p>
            <a:pPr>
              <a:spcAft>
                <a:spcPts val="600"/>
              </a:spcAft>
            </a:pPr>
            <a:r>
              <a:rPr lang="en-AU" sz="900" dirty="0" smtClean="0"/>
              <a:t>There is a differential in aggregate outcomes for learners who undertake their pre-accredited training at LLOs that are also RTOs (relative to those who are LLOs only – Chart 2), which could suggest differences in the programs offered by providers and the extent to which pathways into further training are structured. </a:t>
            </a:r>
          </a:p>
        </p:txBody>
      </p:sp>
      <p:grpSp>
        <p:nvGrpSpPr>
          <p:cNvPr id="5" name="Group 4"/>
          <p:cNvGrpSpPr/>
          <p:nvPr/>
        </p:nvGrpSpPr>
        <p:grpSpPr>
          <a:xfrm>
            <a:off x="6321287" y="180221"/>
            <a:ext cx="2672506" cy="214539"/>
            <a:chOff x="1954696" y="1965706"/>
            <a:chExt cx="5155708" cy="548640"/>
          </a:xfrm>
        </p:grpSpPr>
        <p:sp>
          <p:nvSpPr>
            <p:cNvPr id="6" name="Pentagon 5"/>
            <p:cNvSpPr/>
            <p:nvPr/>
          </p:nvSpPr>
          <p:spPr>
            <a:xfrm>
              <a:off x="1954696" y="1965706"/>
              <a:ext cx="1828800" cy="548640"/>
            </a:xfrm>
            <a:prstGeom prst="homePlate">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1</a:t>
              </a:r>
              <a:r>
                <a:rPr lang="en-AU" sz="600" dirty="0" smtClean="0">
                  <a:solidFill>
                    <a:schemeClr val="bg1"/>
                  </a:solidFill>
                </a:rPr>
                <a:t>: Identification</a:t>
              </a:r>
              <a:endParaRPr lang="en-AU" sz="600" dirty="0"/>
            </a:p>
          </p:txBody>
        </p:sp>
        <p:sp>
          <p:nvSpPr>
            <p:cNvPr id="7" name="Chevron 6"/>
            <p:cNvSpPr/>
            <p:nvPr/>
          </p:nvSpPr>
          <p:spPr>
            <a:xfrm>
              <a:off x="3618150"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2</a:t>
              </a:r>
              <a:r>
                <a:rPr lang="en-AU" sz="600" dirty="0" smtClean="0">
                  <a:solidFill>
                    <a:schemeClr val="bg1"/>
                  </a:solidFill>
                </a:rPr>
                <a:t>: Outcomes and journeys</a:t>
              </a:r>
              <a:endParaRPr lang="en-AU" sz="600" dirty="0"/>
            </a:p>
          </p:txBody>
        </p:sp>
        <p:sp>
          <p:nvSpPr>
            <p:cNvPr id="8" name="Chevron 7"/>
            <p:cNvSpPr/>
            <p:nvPr/>
          </p:nvSpPr>
          <p:spPr>
            <a:xfrm>
              <a:off x="5281604" y="1965706"/>
              <a:ext cx="1828800" cy="548640"/>
            </a:xfrm>
            <a:prstGeom prst="chevron">
              <a:avLst/>
            </a:prstGeom>
            <a:solidFill>
              <a:srgbClr val="0097A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3</a:t>
              </a:r>
              <a:r>
                <a:rPr lang="en-AU" sz="600" dirty="0" smtClean="0">
                  <a:solidFill>
                    <a:schemeClr val="bg1"/>
                  </a:solidFill>
                </a:rPr>
                <a:t>: Patterns</a:t>
              </a:r>
              <a:endParaRPr lang="en-AU" sz="600" dirty="0"/>
            </a:p>
          </p:txBody>
        </p:sp>
      </p:grpSp>
      <p:sp>
        <p:nvSpPr>
          <p:cNvPr id="15" name="TextBox 14"/>
          <p:cNvSpPr txBox="1"/>
          <p:nvPr/>
        </p:nvSpPr>
        <p:spPr>
          <a:xfrm>
            <a:off x="5841999" y="1576985"/>
            <a:ext cx="3028898" cy="369332"/>
          </a:xfrm>
          <a:prstGeom prst="rect">
            <a:avLst/>
          </a:prstGeom>
          <a:noFill/>
        </p:spPr>
        <p:txBody>
          <a:bodyPr wrap="square" lIns="0" tIns="0" rIns="0" bIns="0" rtlCol="0">
            <a:spAutoFit/>
          </a:bodyPr>
          <a:lstStyle/>
          <a:p>
            <a:pPr>
              <a:spcBef>
                <a:spcPts val="600"/>
              </a:spcBef>
              <a:buSzPct val="100000"/>
            </a:pPr>
            <a:r>
              <a:rPr lang="en-AU" sz="800" b="1" i="1" dirty="0" smtClean="0">
                <a:solidFill>
                  <a:schemeClr val="bg1">
                    <a:lumMod val="65000"/>
                  </a:schemeClr>
                </a:solidFill>
              </a:rPr>
              <a:t>1: Learners successfully attaining an accredited qualification by provider type </a:t>
            </a:r>
            <a:r>
              <a:rPr lang="en-AU" sz="800" b="1" i="1" dirty="0">
                <a:solidFill>
                  <a:schemeClr val="bg1">
                    <a:lumMod val="65000"/>
                  </a:schemeClr>
                </a:solidFill>
              </a:rPr>
              <a:t>(commenced pre-</a:t>
            </a:r>
            <a:r>
              <a:rPr lang="en-AU" sz="800" b="1" i="1" dirty="0" err="1">
                <a:solidFill>
                  <a:schemeClr val="bg1">
                    <a:lumMod val="65000"/>
                  </a:schemeClr>
                </a:solidFill>
              </a:rPr>
              <a:t>accred</a:t>
            </a:r>
            <a:r>
              <a:rPr lang="en-AU" sz="800" b="1" i="1" dirty="0">
                <a:solidFill>
                  <a:schemeClr val="bg1">
                    <a:lumMod val="65000"/>
                  </a:schemeClr>
                </a:solidFill>
              </a:rPr>
              <a:t> in 2013-15</a:t>
            </a:r>
            <a:r>
              <a:rPr lang="en-AU" sz="800" b="1" i="1" dirty="0" smtClean="0">
                <a:solidFill>
                  <a:schemeClr val="bg1">
                    <a:lumMod val="65000"/>
                  </a:schemeClr>
                </a:solidFill>
              </a:rPr>
              <a:t>)</a:t>
            </a:r>
          </a:p>
        </p:txBody>
      </p:sp>
      <p:sp>
        <p:nvSpPr>
          <p:cNvPr id="13" name="TextBox 12"/>
          <p:cNvSpPr txBox="1"/>
          <p:nvPr/>
        </p:nvSpPr>
        <p:spPr>
          <a:xfrm>
            <a:off x="365739" y="4231550"/>
            <a:ext cx="5010594" cy="246221"/>
          </a:xfrm>
          <a:prstGeom prst="rect">
            <a:avLst/>
          </a:prstGeom>
          <a:noFill/>
        </p:spPr>
        <p:txBody>
          <a:bodyPr wrap="square" lIns="0" tIns="0" rIns="0" bIns="0" rtlCol="0">
            <a:spAutoFit/>
          </a:bodyPr>
          <a:lstStyle/>
          <a:p>
            <a:pPr>
              <a:spcBef>
                <a:spcPts val="600"/>
              </a:spcBef>
              <a:buSzPct val="100000"/>
            </a:pPr>
            <a:r>
              <a:rPr lang="en-AU" sz="800" b="1" i="1" dirty="0">
                <a:solidFill>
                  <a:schemeClr val="bg1">
                    <a:lumMod val="65000"/>
                  </a:schemeClr>
                </a:solidFill>
              </a:rPr>
              <a:t>3</a:t>
            </a:r>
            <a:r>
              <a:rPr lang="en-AU" sz="800" b="1" i="1" dirty="0" smtClean="0">
                <a:solidFill>
                  <a:schemeClr val="bg1">
                    <a:lumMod val="65000"/>
                  </a:schemeClr>
                </a:solidFill>
              </a:rPr>
              <a:t>: Provider types for learners who commence accredited training by council </a:t>
            </a:r>
            <a:r>
              <a:rPr lang="en-AU" sz="800" b="1" i="1" dirty="0">
                <a:solidFill>
                  <a:schemeClr val="bg1">
                    <a:lumMod val="65000"/>
                  </a:schemeClr>
                </a:solidFill>
              </a:rPr>
              <a:t>(commenced pre-</a:t>
            </a:r>
            <a:r>
              <a:rPr lang="en-AU" sz="800" b="1" i="1" dirty="0" err="1">
                <a:solidFill>
                  <a:schemeClr val="bg1">
                    <a:lumMod val="65000"/>
                  </a:schemeClr>
                </a:solidFill>
              </a:rPr>
              <a:t>accred</a:t>
            </a:r>
            <a:r>
              <a:rPr lang="en-AU" sz="800" b="1" i="1" dirty="0">
                <a:solidFill>
                  <a:schemeClr val="bg1">
                    <a:lumMod val="65000"/>
                  </a:schemeClr>
                </a:solidFill>
              </a:rPr>
              <a:t> in 2013-15</a:t>
            </a:r>
            <a:r>
              <a:rPr lang="en-AU" sz="800" b="1" i="1" dirty="0" smtClean="0">
                <a:solidFill>
                  <a:schemeClr val="bg1">
                    <a:lumMod val="65000"/>
                  </a:schemeClr>
                </a:solidFill>
              </a:rPr>
              <a:t>)</a:t>
            </a:r>
          </a:p>
        </p:txBody>
      </p:sp>
      <p:sp>
        <p:nvSpPr>
          <p:cNvPr id="19" name="TextBox 18"/>
          <p:cNvSpPr txBox="1"/>
          <p:nvPr/>
        </p:nvSpPr>
        <p:spPr>
          <a:xfrm>
            <a:off x="365739" y="5515406"/>
            <a:ext cx="288541" cy="123111"/>
          </a:xfrm>
          <a:prstGeom prst="rect">
            <a:avLst/>
          </a:prstGeom>
          <a:noFill/>
        </p:spPr>
        <p:txBody>
          <a:bodyPr wrap="none" lIns="0" tIns="0" rIns="0" bIns="0" rtlCol="0">
            <a:spAutoFit/>
          </a:bodyPr>
          <a:lstStyle/>
          <a:p>
            <a:pPr>
              <a:spcBef>
                <a:spcPts val="600"/>
              </a:spcBef>
              <a:buSzPct val="100000"/>
            </a:pPr>
            <a:r>
              <a:rPr lang="en-AU" sz="800" b="1" dirty="0" smtClean="0">
                <a:solidFill>
                  <a:schemeClr val="accent4"/>
                </a:solidFill>
              </a:rPr>
              <a:t>TAFE</a:t>
            </a:r>
          </a:p>
        </p:txBody>
      </p:sp>
      <p:sp>
        <p:nvSpPr>
          <p:cNvPr id="20" name="TextBox 19"/>
          <p:cNvSpPr txBox="1"/>
          <p:nvPr/>
        </p:nvSpPr>
        <p:spPr>
          <a:xfrm>
            <a:off x="376238" y="4756592"/>
            <a:ext cx="617157" cy="123111"/>
          </a:xfrm>
          <a:prstGeom prst="rect">
            <a:avLst/>
          </a:prstGeom>
          <a:noFill/>
        </p:spPr>
        <p:txBody>
          <a:bodyPr wrap="square" lIns="0" tIns="0" rIns="0" bIns="0" rtlCol="0">
            <a:spAutoFit/>
          </a:bodyPr>
          <a:lstStyle/>
          <a:p>
            <a:pPr>
              <a:spcBef>
                <a:spcPts val="600"/>
              </a:spcBef>
              <a:buSzPct val="100000"/>
            </a:pPr>
            <a:r>
              <a:rPr lang="en-AU" sz="800" b="1" dirty="0" smtClean="0">
                <a:solidFill>
                  <a:schemeClr val="accent2"/>
                </a:solidFill>
              </a:rPr>
              <a:t>ACE</a:t>
            </a:r>
          </a:p>
        </p:txBody>
      </p:sp>
      <p:sp>
        <p:nvSpPr>
          <p:cNvPr id="18" name="TextBox 17"/>
          <p:cNvSpPr txBox="1"/>
          <p:nvPr/>
        </p:nvSpPr>
        <p:spPr>
          <a:xfrm>
            <a:off x="5841999" y="3796910"/>
            <a:ext cx="2906001" cy="369332"/>
          </a:xfrm>
          <a:prstGeom prst="rect">
            <a:avLst/>
          </a:prstGeom>
          <a:noFill/>
        </p:spPr>
        <p:txBody>
          <a:bodyPr wrap="square" lIns="0" tIns="0" rIns="0" bIns="0" rtlCol="0">
            <a:spAutoFit/>
          </a:bodyPr>
          <a:lstStyle/>
          <a:p>
            <a:pPr>
              <a:spcBef>
                <a:spcPts val="600"/>
              </a:spcBef>
              <a:buSzPct val="100000"/>
            </a:pPr>
            <a:r>
              <a:rPr lang="en-AU" sz="800" b="1" i="1" dirty="0" smtClean="0">
                <a:solidFill>
                  <a:schemeClr val="bg1">
                    <a:lumMod val="65000"/>
                  </a:schemeClr>
                </a:solidFill>
              </a:rPr>
              <a:t>2: Variation in average learner outcomes for LLOs that are also RTOs </a:t>
            </a:r>
            <a:r>
              <a:rPr lang="en-AU" sz="800" b="1" i="1" dirty="0">
                <a:solidFill>
                  <a:schemeClr val="bg1">
                    <a:lumMod val="65000"/>
                  </a:schemeClr>
                </a:solidFill>
              </a:rPr>
              <a:t>(commenced pre-</a:t>
            </a:r>
            <a:r>
              <a:rPr lang="en-AU" sz="800" b="1" i="1" dirty="0" err="1">
                <a:solidFill>
                  <a:schemeClr val="bg1">
                    <a:lumMod val="65000"/>
                  </a:schemeClr>
                </a:solidFill>
              </a:rPr>
              <a:t>accred</a:t>
            </a:r>
            <a:r>
              <a:rPr lang="en-AU" sz="800" b="1" i="1" dirty="0">
                <a:solidFill>
                  <a:schemeClr val="bg1">
                    <a:lumMod val="65000"/>
                  </a:schemeClr>
                </a:solidFill>
              </a:rPr>
              <a:t> in 2013-15</a:t>
            </a:r>
            <a:r>
              <a:rPr lang="en-AU" sz="800" b="1" i="1" dirty="0" smtClean="0">
                <a:solidFill>
                  <a:schemeClr val="bg1">
                    <a:lumMod val="65000"/>
                  </a:schemeClr>
                </a:solidFill>
              </a:rPr>
              <a:t>)</a:t>
            </a:r>
          </a:p>
        </p:txBody>
      </p:sp>
      <p:pic>
        <p:nvPicPr>
          <p:cNvPr id="9" name="Picture 8"/>
          <p:cNvPicPr>
            <a:picLocks noChangeAspect="1"/>
          </p:cNvPicPr>
          <p:nvPr/>
        </p:nvPicPr>
        <p:blipFill>
          <a:blip r:embed="rId2"/>
          <a:stretch>
            <a:fillRect/>
          </a:stretch>
        </p:blipFill>
        <p:spPr>
          <a:xfrm>
            <a:off x="204192" y="3574616"/>
            <a:ext cx="6048509" cy="3087770"/>
          </a:xfrm>
          <a:prstGeom prst="rect">
            <a:avLst/>
          </a:prstGeom>
        </p:spPr>
      </p:pic>
      <p:pic>
        <p:nvPicPr>
          <p:cNvPr id="10" name="Picture 9"/>
          <p:cNvPicPr>
            <a:picLocks noChangeAspect="1"/>
          </p:cNvPicPr>
          <p:nvPr/>
        </p:nvPicPr>
        <p:blipFill>
          <a:blip r:embed="rId3"/>
          <a:stretch>
            <a:fillRect/>
          </a:stretch>
        </p:blipFill>
        <p:spPr>
          <a:xfrm>
            <a:off x="5938282" y="4180559"/>
            <a:ext cx="3055511" cy="1954015"/>
          </a:xfrm>
          <a:prstGeom prst="rect">
            <a:avLst/>
          </a:prstGeom>
        </p:spPr>
      </p:pic>
      <p:pic>
        <p:nvPicPr>
          <p:cNvPr id="11" name="Picture 10"/>
          <p:cNvPicPr>
            <a:picLocks noChangeAspect="1"/>
          </p:cNvPicPr>
          <p:nvPr/>
        </p:nvPicPr>
        <p:blipFill>
          <a:blip r:embed="rId4"/>
          <a:stretch>
            <a:fillRect/>
          </a:stretch>
        </p:blipFill>
        <p:spPr>
          <a:xfrm>
            <a:off x="5830225" y="1951405"/>
            <a:ext cx="2689581" cy="1661826"/>
          </a:xfrm>
          <a:prstGeom prst="rect">
            <a:avLst/>
          </a:prstGeom>
        </p:spPr>
      </p:pic>
    </p:spTree>
    <p:extLst>
      <p:ext uri="{BB962C8B-B14F-4D97-AF65-F5344CB8AC3E}">
        <p14:creationId xmlns:p14="http://schemas.microsoft.com/office/powerpoint/2010/main" val="267969278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smtClean="0"/>
              <a:t>More hours are likely to be beneficial, but do not always lead to improved outcomes </a:t>
            </a:r>
            <a:endParaRPr lang="en-AU" dirty="0"/>
          </a:p>
        </p:txBody>
      </p:sp>
      <p:sp>
        <p:nvSpPr>
          <p:cNvPr id="3" name="Title 2"/>
          <p:cNvSpPr>
            <a:spLocks noGrp="1"/>
          </p:cNvSpPr>
          <p:nvPr>
            <p:ph type="title"/>
          </p:nvPr>
        </p:nvSpPr>
        <p:spPr/>
        <p:txBody>
          <a:bodyPr/>
          <a:lstStyle/>
          <a:p>
            <a:r>
              <a:rPr lang="en-AU" dirty="0" smtClean="0"/>
              <a:t>Patterns by volume of pre-accredited training	</a:t>
            </a:r>
            <a:endParaRPr lang="en-AU" dirty="0"/>
          </a:p>
        </p:txBody>
      </p:sp>
      <p:sp>
        <p:nvSpPr>
          <p:cNvPr id="4" name="Content Placeholder 3"/>
          <p:cNvSpPr>
            <a:spLocks noGrp="1"/>
          </p:cNvSpPr>
          <p:nvPr>
            <p:ph idx="1"/>
          </p:nvPr>
        </p:nvSpPr>
        <p:spPr>
          <a:xfrm>
            <a:off x="376237" y="1503365"/>
            <a:ext cx="4729162" cy="2342832"/>
          </a:xfrm>
        </p:spPr>
        <p:txBody>
          <a:bodyPr/>
          <a:lstStyle/>
          <a:p>
            <a:pPr>
              <a:spcAft>
                <a:spcPts val="600"/>
              </a:spcAft>
            </a:pPr>
            <a:r>
              <a:rPr lang="en-AU" sz="900" dirty="0" smtClean="0"/>
              <a:t>Pre-accredited modules are locally designed by providers and as a result vary considerably along many dimensions, including volume of training (hours). </a:t>
            </a:r>
          </a:p>
          <a:p>
            <a:pPr>
              <a:spcAft>
                <a:spcPts val="600"/>
              </a:spcAft>
            </a:pPr>
            <a:r>
              <a:rPr lang="en-AU" sz="900" dirty="0" smtClean="0"/>
              <a:t>Learners who complete </a:t>
            </a:r>
            <a:r>
              <a:rPr lang="en-AU" sz="900" b="1" dirty="0" smtClean="0"/>
              <a:t>more hours of pre-accredited training are more likely to achieve better outcomes on average </a:t>
            </a:r>
            <a:r>
              <a:rPr lang="en-AU" sz="900" dirty="0" smtClean="0"/>
              <a:t>– see Chart 1. </a:t>
            </a:r>
          </a:p>
          <a:p>
            <a:pPr>
              <a:spcAft>
                <a:spcPts val="600"/>
              </a:spcAft>
            </a:pPr>
            <a:r>
              <a:rPr lang="en-AU" sz="900" dirty="0" smtClean="0"/>
              <a:t>On average, learners participate in 80 hours of pre-accredited training per year (Chart 2). </a:t>
            </a:r>
          </a:p>
          <a:p>
            <a:pPr marL="171450" indent="-171450">
              <a:spcAft>
                <a:spcPts val="600"/>
              </a:spcAft>
              <a:buFont typeface="Arial" panose="020B0604020202020204" pitchFamily="34" charset="0"/>
              <a:buChar char="•"/>
            </a:pPr>
            <a:r>
              <a:rPr lang="en-AU" sz="900" dirty="0" smtClean="0"/>
              <a:t>The </a:t>
            </a:r>
            <a:r>
              <a:rPr lang="en-AU" sz="900" b="1" dirty="0" smtClean="0"/>
              <a:t>average number of hours does not vary considerably for learners who achieve an engagement, transition or attainment outcome</a:t>
            </a:r>
            <a:r>
              <a:rPr lang="en-AU" sz="900" dirty="0" smtClean="0"/>
              <a:t>. This may be evidence of non-</a:t>
            </a:r>
            <a:r>
              <a:rPr lang="en-AU" sz="900" dirty="0" err="1" smtClean="0"/>
              <a:t>linearities</a:t>
            </a:r>
            <a:r>
              <a:rPr lang="en-AU" sz="900" dirty="0" smtClean="0"/>
              <a:t> in the benefit of more pre-accredited training, or reflect learner motivations to enrol in multiple pre-accredited programs (without progressing). Further research, to understand the variation in program structure and duration across providers could provide greater insight into these dynamics. </a:t>
            </a:r>
          </a:p>
          <a:p>
            <a:pPr>
              <a:spcAft>
                <a:spcPts val="600"/>
              </a:spcAft>
            </a:pPr>
            <a:r>
              <a:rPr lang="en-AU" sz="900" dirty="0" smtClean="0"/>
              <a:t>Interestingly, the average number of hours of pre-accredited training undertaken by each learner increased by approximately 50% between 2015 and 2016 (Chart 3). </a:t>
            </a:r>
          </a:p>
        </p:txBody>
      </p:sp>
      <p:grpSp>
        <p:nvGrpSpPr>
          <p:cNvPr id="5" name="Group 4"/>
          <p:cNvGrpSpPr/>
          <p:nvPr/>
        </p:nvGrpSpPr>
        <p:grpSpPr>
          <a:xfrm>
            <a:off x="6321287" y="180221"/>
            <a:ext cx="2672506" cy="214539"/>
            <a:chOff x="1954696" y="1965706"/>
            <a:chExt cx="5155708" cy="548640"/>
          </a:xfrm>
        </p:grpSpPr>
        <p:sp>
          <p:nvSpPr>
            <p:cNvPr id="6" name="Pentagon 5"/>
            <p:cNvSpPr/>
            <p:nvPr/>
          </p:nvSpPr>
          <p:spPr>
            <a:xfrm>
              <a:off x="1954696" y="1965706"/>
              <a:ext cx="1828800" cy="548640"/>
            </a:xfrm>
            <a:prstGeom prst="homePlate">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1</a:t>
              </a:r>
              <a:r>
                <a:rPr lang="en-AU" sz="600" dirty="0" smtClean="0">
                  <a:solidFill>
                    <a:schemeClr val="bg1"/>
                  </a:solidFill>
                </a:rPr>
                <a:t>: Identification</a:t>
              </a:r>
              <a:endParaRPr lang="en-AU" sz="600" dirty="0"/>
            </a:p>
          </p:txBody>
        </p:sp>
        <p:sp>
          <p:nvSpPr>
            <p:cNvPr id="7" name="Chevron 6"/>
            <p:cNvSpPr/>
            <p:nvPr/>
          </p:nvSpPr>
          <p:spPr>
            <a:xfrm>
              <a:off x="3618150"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2</a:t>
              </a:r>
              <a:r>
                <a:rPr lang="en-AU" sz="600" dirty="0" smtClean="0">
                  <a:solidFill>
                    <a:schemeClr val="bg1"/>
                  </a:solidFill>
                </a:rPr>
                <a:t>: Outcomes and journeys</a:t>
              </a:r>
              <a:endParaRPr lang="en-AU" sz="600" dirty="0"/>
            </a:p>
          </p:txBody>
        </p:sp>
        <p:sp>
          <p:nvSpPr>
            <p:cNvPr id="8" name="Chevron 7"/>
            <p:cNvSpPr/>
            <p:nvPr/>
          </p:nvSpPr>
          <p:spPr>
            <a:xfrm>
              <a:off x="5281604" y="1965706"/>
              <a:ext cx="1828800" cy="548640"/>
            </a:xfrm>
            <a:prstGeom prst="chevron">
              <a:avLst/>
            </a:prstGeom>
            <a:solidFill>
              <a:srgbClr val="0097A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3</a:t>
              </a:r>
              <a:r>
                <a:rPr lang="en-AU" sz="600" dirty="0" smtClean="0">
                  <a:solidFill>
                    <a:schemeClr val="bg1"/>
                  </a:solidFill>
                </a:rPr>
                <a:t>: Patterns</a:t>
              </a:r>
              <a:endParaRPr lang="en-AU" sz="600" dirty="0"/>
            </a:p>
          </p:txBody>
        </p:sp>
      </p:grpSp>
      <p:sp>
        <p:nvSpPr>
          <p:cNvPr id="11" name="TextBox 10"/>
          <p:cNvSpPr txBox="1"/>
          <p:nvPr/>
        </p:nvSpPr>
        <p:spPr>
          <a:xfrm>
            <a:off x="1378413" y="4836152"/>
            <a:ext cx="355867" cy="92333"/>
          </a:xfrm>
          <a:prstGeom prst="rect">
            <a:avLst/>
          </a:prstGeom>
          <a:noFill/>
        </p:spPr>
        <p:txBody>
          <a:bodyPr wrap="none" lIns="0" tIns="0" rIns="0" bIns="0" rtlCol="0">
            <a:spAutoFit/>
          </a:bodyPr>
          <a:lstStyle/>
          <a:p>
            <a:pPr>
              <a:spcBef>
                <a:spcPts val="600"/>
              </a:spcBef>
              <a:buSzPct val="100000"/>
            </a:pPr>
            <a:r>
              <a:rPr lang="en-AU" sz="600" b="1" i="1" dirty="0" smtClean="0">
                <a:solidFill>
                  <a:srgbClr val="86BC25"/>
                </a:solidFill>
              </a:rPr>
              <a:t>Average</a:t>
            </a:r>
          </a:p>
        </p:txBody>
      </p:sp>
      <p:sp>
        <p:nvSpPr>
          <p:cNvPr id="13" name="TextBox 12"/>
          <p:cNvSpPr txBox="1"/>
          <p:nvPr/>
        </p:nvSpPr>
        <p:spPr>
          <a:xfrm>
            <a:off x="397410" y="4066203"/>
            <a:ext cx="3581642" cy="276999"/>
          </a:xfrm>
          <a:prstGeom prst="rect">
            <a:avLst/>
          </a:prstGeom>
          <a:noFill/>
        </p:spPr>
        <p:txBody>
          <a:bodyPr wrap="square" lIns="0" tIns="0" rIns="0" bIns="0" rtlCol="0">
            <a:spAutoFit/>
          </a:bodyPr>
          <a:lstStyle/>
          <a:p>
            <a:pPr>
              <a:spcBef>
                <a:spcPts val="600"/>
              </a:spcBef>
              <a:buSzPct val="100000"/>
            </a:pPr>
            <a:r>
              <a:rPr lang="en-AU" sz="900" b="1" i="1" dirty="0" smtClean="0">
                <a:solidFill>
                  <a:schemeClr val="bg1">
                    <a:lumMod val="65000"/>
                  </a:schemeClr>
                </a:solidFill>
              </a:rPr>
              <a:t>2: Average pre-accredited hours of participation by learner outcomes </a:t>
            </a:r>
            <a:r>
              <a:rPr lang="en-AU" sz="900" b="1" i="1" dirty="0">
                <a:solidFill>
                  <a:schemeClr val="bg1">
                    <a:lumMod val="65000"/>
                  </a:schemeClr>
                </a:solidFill>
              </a:rPr>
              <a:t>(commenced pre-</a:t>
            </a:r>
            <a:r>
              <a:rPr lang="en-AU" sz="900" b="1" i="1" dirty="0" err="1">
                <a:solidFill>
                  <a:schemeClr val="bg1">
                    <a:lumMod val="65000"/>
                  </a:schemeClr>
                </a:solidFill>
              </a:rPr>
              <a:t>accred</a:t>
            </a:r>
            <a:r>
              <a:rPr lang="en-AU" sz="900" b="1" i="1" dirty="0">
                <a:solidFill>
                  <a:schemeClr val="bg1">
                    <a:lumMod val="65000"/>
                  </a:schemeClr>
                </a:solidFill>
              </a:rPr>
              <a:t> in 2013-15</a:t>
            </a:r>
            <a:r>
              <a:rPr lang="en-AU" sz="900" b="1" i="1" dirty="0" smtClean="0">
                <a:solidFill>
                  <a:schemeClr val="bg1">
                    <a:lumMod val="65000"/>
                  </a:schemeClr>
                </a:solidFill>
              </a:rPr>
              <a:t>)</a:t>
            </a:r>
          </a:p>
        </p:txBody>
      </p:sp>
      <p:sp>
        <p:nvSpPr>
          <p:cNvPr id="14" name="TextBox 13"/>
          <p:cNvSpPr txBox="1"/>
          <p:nvPr/>
        </p:nvSpPr>
        <p:spPr>
          <a:xfrm>
            <a:off x="4610961" y="4066204"/>
            <a:ext cx="4021667" cy="157284"/>
          </a:xfrm>
          <a:prstGeom prst="rect">
            <a:avLst/>
          </a:prstGeom>
          <a:noFill/>
        </p:spPr>
        <p:txBody>
          <a:bodyPr wrap="square" lIns="0" tIns="0" rIns="0" bIns="0" rtlCol="0">
            <a:spAutoFit/>
          </a:bodyPr>
          <a:lstStyle/>
          <a:p>
            <a:pPr>
              <a:spcBef>
                <a:spcPts val="600"/>
              </a:spcBef>
              <a:buSzPct val="100000"/>
            </a:pPr>
            <a:r>
              <a:rPr lang="en-AU" sz="900" b="1" i="1" dirty="0" smtClean="0">
                <a:solidFill>
                  <a:schemeClr val="bg1">
                    <a:lumMod val="65000"/>
                  </a:schemeClr>
                </a:solidFill>
              </a:rPr>
              <a:t>3: Average pre-accredited hours of participation over time</a:t>
            </a:r>
          </a:p>
        </p:txBody>
      </p:sp>
      <p:sp>
        <p:nvSpPr>
          <p:cNvPr id="20" name="TextBox 19"/>
          <p:cNvSpPr txBox="1"/>
          <p:nvPr/>
        </p:nvSpPr>
        <p:spPr>
          <a:xfrm>
            <a:off x="5149987" y="1523025"/>
            <a:ext cx="3655909" cy="2769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1</a:t>
            </a:r>
            <a:r>
              <a:rPr lang="en-AU" sz="900" b="1" i="1" dirty="0" smtClean="0">
                <a:solidFill>
                  <a:schemeClr val="bg1">
                    <a:lumMod val="65000"/>
                  </a:schemeClr>
                </a:solidFill>
              </a:rPr>
              <a:t>: Average outcomes by pre-accredited hours of participation </a:t>
            </a:r>
            <a:r>
              <a:rPr lang="en-AU" sz="900" b="1" i="1" dirty="0">
                <a:solidFill>
                  <a:schemeClr val="bg1">
                    <a:lumMod val="65000"/>
                  </a:schemeClr>
                </a:solidFill>
              </a:rPr>
              <a:t>(commenced pre-</a:t>
            </a:r>
            <a:r>
              <a:rPr lang="en-AU" sz="900" b="1" i="1" dirty="0" err="1">
                <a:solidFill>
                  <a:schemeClr val="bg1">
                    <a:lumMod val="65000"/>
                  </a:schemeClr>
                </a:solidFill>
              </a:rPr>
              <a:t>accred</a:t>
            </a:r>
            <a:r>
              <a:rPr lang="en-AU" sz="900" b="1" i="1" dirty="0">
                <a:solidFill>
                  <a:schemeClr val="bg1">
                    <a:lumMod val="65000"/>
                  </a:schemeClr>
                </a:solidFill>
              </a:rPr>
              <a:t> in 2013-15</a:t>
            </a:r>
            <a:r>
              <a:rPr lang="en-AU" sz="900" b="1" i="1" dirty="0" smtClean="0">
                <a:solidFill>
                  <a:schemeClr val="bg1">
                    <a:lumMod val="65000"/>
                  </a:schemeClr>
                </a:solidFill>
              </a:rPr>
              <a:t>)</a:t>
            </a:r>
          </a:p>
        </p:txBody>
      </p:sp>
      <p:pic>
        <p:nvPicPr>
          <p:cNvPr id="15" name="Picture 14"/>
          <p:cNvPicPr>
            <a:picLocks noChangeAspect="1"/>
          </p:cNvPicPr>
          <p:nvPr/>
        </p:nvPicPr>
        <p:blipFill>
          <a:blip r:embed="rId2"/>
          <a:stretch>
            <a:fillRect/>
          </a:stretch>
        </p:blipFill>
        <p:spPr>
          <a:xfrm>
            <a:off x="397410" y="4351575"/>
            <a:ext cx="3708085" cy="1987495"/>
          </a:xfrm>
          <a:prstGeom prst="rect">
            <a:avLst/>
          </a:prstGeom>
        </p:spPr>
      </p:pic>
      <p:pic>
        <p:nvPicPr>
          <p:cNvPr id="16" name="Picture 15"/>
          <p:cNvPicPr>
            <a:picLocks noChangeAspect="1"/>
          </p:cNvPicPr>
          <p:nvPr/>
        </p:nvPicPr>
        <p:blipFill>
          <a:blip r:embed="rId3"/>
          <a:stretch>
            <a:fillRect/>
          </a:stretch>
        </p:blipFill>
        <p:spPr>
          <a:xfrm>
            <a:off x="4562119" y="4223488"/>
            <a:ext cx="4141102" cy="2033149"/>
          </a:xfrm>
          <a:prstGeom prst="rect">
            <a:avLst/>
          </a:prstGeom>
        </p:spPr>
      </p:pic>
      <p:pic>
        <p:nvPicPr>
          <p:cNvPr id="17" name="Picture 16"/>
          <p:cNvPicPr>
            <a:picLocks noChangeAspect="1"/>
          </p:cNvPicPr>
          <p:nvPr/>
        </p:nvPicPr>
        <p:blipFill>
          <a:blip r:embed="rId4"/>
          <a:stretch>
            <a:fillRect/>
          </a:stretch>
        </p:blipFill>
        <p:spPr>
          <a:xfrm>
            <a:off x="4995136" y="1814781"/>
            <a:ext cx="3708085" cy="1935753"/>
          </a:xfrm>
          <a:prstGeom prst="rect">
            <a:avLst/>
          </a:prstGeom>
        </p:spPr>
      </p:pic>
    </p:spTree>
    <p:extLst>
      <p:ext uri="{BB962C8B-B14F-4D97-AF65-F5344CB8AC3E}">
        <p14:creationId xmlns:p14="http://schemas.microsoft.com/office/powerpoint/2010/main" val="212974545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smtClean="0"/>
              <a:t>The majority of transitioning learners progress within six months of commencing pre-accredited training</a:t>
            </a:r>
            <a:endParaRPr lang="en-AU" dirty="0"/>
          </a:p>
        </p:txBody>
      </p:sp>
      <p:sp>
        <p:nvSpPr>
          <p:cNvPr id="3" name="Title 2"/>
          <p:cNvSpPr>
            <a:spLocks noGrp="1"/>
          </p:cNvSpPr>
          <p:nvPr>
            <p:ph type="title"/>
          </p:nvPr>
        </p:nvSpPr>
        <p:spPr/>
        <p:txBody>
          <a:bodyPr/>
          <a:lstStyle/>
          <a:p>
            <a:r>
              <a:rPr lang="en-AU" dirty="0" smtClean="0"/>
              <a:t>Patterns by time taken to transition</a:t>
            </a:r>
            <a:endParaRPr lang="en-AU" dirty="0"/>
          </a:p>
        </p:txBody>
      </p:sp>
      <p:sp>
        <p:nvSpPr>
          <p:cNvPr id="4" name="Content Placeholder 3"/>
          <p:cNvSpPr>
            <a:spLocks noGrp="1"/>
          </p:cNvSpPr>
          <p:nvPr>
            <p:ph idx="1"/>
          </p:nvPr>
        </p:nvSpPr>
        <p:spPr>
          <a:xfrm>
            <a:off x="376238" y="1581262"/>
            <a:ext cx="4102630" cy="4134378"/>
          </a:xfrm>
        </p:spPr>
        <p:txBody>
          <a:bodyPr/>
          <a:lstStyle/>
          <a:p>
            <a:r>
              <a:rPr lang="en-AU" sz="1000" dirty="0" smtClean="0"/>
              <a:t>Chart 1 shows the distribution in time between the commencement dates for a learner’s first pre-accredited and accredited activity. </a:t>
            </a:r>
          </a:p>
          <a:p>
            <a:pPr marL="171450" indent="-171450">
              <a:buFont typeface="Arial" panose="020B0604020202020204" pitchFamily="34" charset="0"/>
              <a:buChar char="•"/>
            </a:pPr>
            <a:r>
              <a:rPr lang="en-AU" sz="1000" dirty="0" smtClean="0"/>
              <a:t>The </a:t>
            </a:r>
            <a:r>
              <a:rPr lang="en-AU" sz="1000" b="1" dirty="0" smtClean="0"/>
              <a:t>majority of learners transition within six months </a:t>
            </a:r>
            <a:r>
              <a:rPr lang="en-AU" sz="1000" dirty="0" smtClean="0"/>
              <a:t>(58%), notwithstanding a ‘right-skewed’ tail of learners that take two years to progress to an accredited qualification (6%). </a:t>
            </a:r>
            <a:endParaRPr lang="en-AU" sz="1000" dirty="0"/>
          </a:p>
          <a:p>
            <a:pPr marL="171450" indent="-171450">
              <a:buFont typeface="Arial" panose="020B0604020202020204" pitchFamily="34" charset="0"/>
              <a:buChar char="•"/>
            </a:pPr>
            <a:r>
              <a:rPr lang="en-AU" sz="1000" dirty="0"/>
              <a:t>Learners who transition sooner from a pre-accredited to accredited course are </a:t>
            </a:r>
            <a:r>
              <a:rPr lang="en-AU" sz="1000" dirty="0" smtClean="0"/>
              <a:t>also more </a:t>
            </a:r>
            <a:r>
              <a:rPr lang="en-AU" sz="1000" dirty="0"/>
              <a:t>likely to </a:t>
            </a:r>
            <a:r>
              <a:rPr lang="en-AU" sz="1000" dirty="0" smtClean="0"/>
              <a:t>subsequently achieve </a:t>
            </a:r>
            <a:r>
              <a:rPr lang="en-AU" sz="1000" dirty="0"/>
              <a:t>an attainment </a:t>
            </a:r>
            <a:r>
              <a:rPr lang="en-AU" sz="1000" dirty="0" smtClean="0"/>
              <a:t>outcome (8 months, compared to 9.3 months for all learners who achieve a transition outcome; Chart 2). </a:t>
            </a:r>
          </a:p>
          <a:p>
            <a:pPr marL="171450" indent="-171450">
              <a:buFont typeface="Arial" panose="020B0604020202020204" pitchFamily="34" charset="0"/>
              <a:buChar char="•"/>
            </a:pPr>
            <a:r>
              <a:rPr lang="en-AU" sz="1000" dirty="0" smtClean="0"/>
              <a:t>This could be a positive reflection of the </a:t>
            </a:r>
            <a:r>
              <a:rPr lang="en-AU" sz="1000" b="1" dirty="0" smtClean="0"/>
              <a:t>use of pre-accredited training as a ‘stepping stone’ </a:t>
            </a:r>
            <a:r>
              <a:rPr lang="en-AU" sz="1000" dirty="0" smtClean="0"/>
              <a:t>to accredited qualifications, but also suggests that there may be a need for greater supports for learners taking longer periods of time to progress, to ensure that they remain engaged.</a:t>
            </a:r>
          </a:p>
        </p:txBody>
      </p:sp>
      <p:grpSp>
        <p:nvGrpSpPr>
          <p:cNvPr id="5" name="Group 4"/>
          <p:cNvGrpSpPr/>
          <p:nvPr/>
        </p:nvGrpSpPr>
        <p:grpSpPr>
          <a:xfrm>
            <a:off x="6321287" y="180221"/>
            <a:ext cx="2672506" cy="214539"/>
            <a:chOff x="1954696" y="1965706"/>
            <a:chExt cx="5155708" cy="548640"/>
          </a:xfrm>
        </p:grpSpPr>
        <p:sp>
          <p:nvSpPr>
            <p:cNvPr id="6" name="Pentagon 5"/>
            <p:cNvSpPr/>
            <p:nvPr/>
          </p:nvSpPr>
          <p:spPr>
            <a:xfrm>
              <a:off x="1954696" y="1965706"/>
              <a:ext cx="1828800" cy="548640"/>
            </a:xfrm>
            <a:prstGeom prst="homePlate">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1</a:t>
              </a:r>
              <a:r>
                <a:rPr lang="en-AU" sz="600" dirty="0" smtClean="0">
                  <a:solidFill>
                    <a:schemeClr val="bg1"/>
                  </a:solidFill>
                </a:rPr>
                <a:t>: Identification</a:t>
              </a:r>
              <a:endParaRPr lang="en-AU" sz="600" dirty="0"/>
            </a:p>
          </p:txBody>
        </p:sp>
        <p:sp>
          <p:nvSpPr>
            <p:cNvPr id="7" name="Chevron 6"/>
            <p:cNvSpPr/>
            <p:nvPr/>
          </p:nvSpPr>
          <p:spPr>
            <a:xfrm>
              <a:off x="3618150"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2</a:t>
              </a:r>
              <a:r>
                <a:rPr lang="en-AU" sz="600" dirty="0" smtClean="0">
                  <a:solidFill>
                    <a:schemeClr val="bg1"/>
                  </a:solidFill>
                </a:rPr>
                <a:t>: Outcomes and journeys</a:t>
              </a:r>
              <a:endParaRPr lang="en-AU" sz="600" dirty="0"/>
            </a:p>
          </p:txBody>
        </p:sp>
        <p:sp>
          <p:nvSpPr>
            <p:cNvPr id="8" name="Chevron 7"/>
            <p:cNvSpPr/>
            <p:nvPr/>
          </p:nvSpPr>
          <p:spPr>
            <a:xfrm>
              <a:off x="5281604" y="1965706"/>
              <a:ext cx="1828800" cy="548640"/>
            </a:xfrm>
            <a:prstGeom prst="chevron">
              <a:avLst/>
            </a:prstGeom>
            <a:solidFill>
              <a:srgbClr val="0097A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3</a:t>
              </a:r>
              <a:r>
                <a:rPr lang="en-AU" sz="600" dirty="0" smtClean="0">
                  <a:solidFill>
                    <a:schemeClr val="bg1"/>
                  </a:solidFill>
                </a:rPr>
                <a:t>: Patterns</a:t>
              </a:r>
              <a:endParaRPr lang="en-AU" sz="600" dirty="0"/>
            </a:p>
          </p:txBody>
        </p:sp>
      </p:grpSp>
      <p:sp>
        <p:nvSpPr>
          <p:cNvPr id="14" name="TextBox 13"/>
          <p:cNvSpPr txBox="1"/>
          <p:nvPr/>
        </p:nvSpPr>
        <p:spPr>
          <a:xfrm>
            <a:off x="4726333" y="1426102"/>
            <a:ext cx="4021667" cy="415498"/>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1</a:t>
            </a:r>
            <a:r>
              <a:rPr lang="en-AU" sz="900" b="1" i="1" dirty="0" smtClean="0">
                <a:solidFill>
                  <a:schemeClr val="bg1">
                    <a:lumMod val="65000"/>
                  </a:schemeClr>
                </a:solidFill>
              </a:rPr>
              <a:t>: Distribution of time between commencing first pre-accredited and accredited programs </a:t>
            </a:r>
            <a:r>
              <a:rPr lang="en-AU" sz="900" b="1" i="1" dirty="0">
                <a:solidFill>
                  <a:schemeClr val="bg1">
                    <a:lumMod val="65000"/>
                  </a:schemeClr>
                </a:solidFill>
              </a:rPr>
              <a:t>(commenced pre-</a:t>
            </a:r>
            <a:r>
              <a:rPr lang="en-AU" sz="900" b="1" i="1" dirty="0" err="1">
                <a:solidFill>
                  <a:schemeClr val="bg1">
                    <a:lumMod val="65000"/>
                  </a:schemeClr>
                </a:solidFill>
              </a:rPr>
              <a:t>accred</a:t>
            </a:r>
            <a:r>
              <a:rPr lang="en-AU" sz="900" b="1" i="1" dirty="0">
                <a:solidFill>
                  <a:schemeClr val="bg1">
                    <a:lumMod val="65000"/>
                  </a:schemeClr>
                </a:solidFill>
              </a:rPr>
              <a:t> in 2013-15</a:t>
            </a:r>
            <a:r>
              <a:rPr lang="en-AU" sz="900" b="1" i="1" dirty="0" smtClean="0">
                <a:solidFill>
                  <a:schemeClr val="bg1">
                    <a:lumMod val="65000"/>
                  </a:schemeClr>
                </a:solidFill>
              </a:rPr>
              <a:t>)</a:t>
            </a:r>
          </a:p>
        </p:txBody>
      </p:sp>
      <p:sp>
        <p:nvSpPr>
          <p:cNvPr id="15" name="TextBox 14"/>
          <p:cNvSpPr txBox="1"/>
          <p:nvPr/>
        </p:nvSpPr>
        <p:spPr>
          <a:xfrm>
            <a:off x="4726333" y="4259754"/>
            <a:ext cx="4021667" cy="276999"/>
          </a:xfrm>
          <a:prstGeom prst="rect">
            <a:avLst/>
          </a:prstGeom>
          <a:noFill/>
        </p:spPr>
        <p:txBody>
          <a:bodyPr wrap="square" lIns="0" tIns="0" rIns="0" bIns="0" rtlCol="0">
            <a:spAutoFit/>
          </a:bodyPr>
          <a:lstStyle/>
          <a:p>
            <a:pPr>
              <a:spcBef>
                <a:spcPts val="600"/>
              </a:spcBef>
              <a:buSzPct val="100000"/>
            </a:pPr>
            <a:r>
              <a:rPr lang="en-AU" sz="900" b="1" i="1" dirty="0" smtClean="0">
                <a:solidFill>
                  <a:schemeClr val="bg1">
                    <a:lumMod val="65000"/>
                  </a:schemeClr>
                </a:solidFill>
              </a:rPr>
              <a:t>2: Average time between commencements by outcomes </a:t>
            </a:r>
            <a:r>
              <a:rPr lang="en-AU" sz="900" b="1" i="1" dirty="0">
                <a:solidFill>
                  <a:schemeClr val="bg1">
                    <a:lumMod val="65000"/>
                  </a:schemeClr>
                </a:solidFill>
              </a:rPr>
              <a:t>(commenced pre-</a:t>
            </a:r>
            <a:r>
              <a:rPr lang="en-AU" sz="900" b="1" i="1" dirty="0" err="1">
                <a:solidFill>
                  <a:schemeClr val="bg1">
                    <a:lumMod val="65000"/>
                  </a:schemeClr>
                </a:solidFill>
              </a:rPr>
              <a:t>accred</a:t>
            </a:r>
            <a:r>
              <a:rPr lang="en-AU" sz="900" b="1" i="1" dirty="0">
                <a:solidFill>
                  <a:schemeClr val="bg1">
                    <a:lumMod val="65000"/>
                  </a:schemeClr>
                </a:solidFill>
              </a:rPr>
              <a:t> in 2013-15</a:t>
            </a:r>
            <a:r>
              <a:rPr lang="en-AU" sz="900" b="1" i="1" dirty="0" smtClean="0">
                <a:solidFill>
                  <a:schemeClr val="bg1">
                    <a:lumMod val="65000"/>
                  </a:schemeClr>
                </a:solidFill>
              </a:rPr>
              <a:t>)</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332" y="1864878"/>
            <a:ext cx="3206935" cy="2330463"/>
          </a:xfrm>
          <a:prstGeom prst="rect">
            <a:avLst/>
          </a:prstGeom>
        </p:spPr>
      </p:pic>
      <p:pic>
        <p:nvPicPr>
          <p:cNvPr id="10" name="Picture 9"/>
          <p:cNvPicPr>
            <a:picLocks noChangeAspect="1"/>
          </p:cNvPicPr>
          <p:nvPr/>
        </p:nvPicPr>
        <p:blipFill>
          <a:blip r:embed="rId3"/>
          <a:stretch>
            <a:fillRect/>
          </a:stretch>
        </p:blipFill>
        <p:spPr>
          <a:xfrm>
            <a:off x="4726332" y="4536753"/>
            <a:ext cx="3547991" cy="1815529"/>
          </a:xfrm>
          <a:prstGeom prst="rect">
            <a:avLst/>
          </a:prstGeom>
        </p:spPr>
      </p:pic>
    </p:spTree>
    <p:extLst>
      <p:ext uri="{BB962C8B-B14F-4D97-AF65-F5344CB8AC3E}">
        <p14:creationId xmlns:p14="http://schemas.microsoft.com/office/powerpoint/2010/main" val="115423694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76238" y="651600"/>
            <a:ext cx="8371762" cy="566145"/>
          </a:xfrm>
        </p:spPr>
        <p:txBody>
          <a:bodyPr/>
          <a:lstStyle/>
          <a:p>
            <a:r>
              <a:rPr lang="en-AU" dirty="0" smtClean="0"/>
              <a:t>Evidence that some learners may require greater support for  transitioning to an appropriate accredited qualification </a:t>
            </a:r>
            <a:endParaRPr lang="en-AU" dirty="0"/>
          </a:p>
        </p:txBody>
      </p:sp>
      <p:sp>
        <p:nvSpPr>
          <p:cNvPr id="3" name="Title 2"/>
          <p:cNvSpPr>
            <a:spLocks noGrp="1"/>
          </p:cNvSpPr>
          <p:nvPr>
            <p:ph type="title"/>
          </p:nvPr>
        </p:nvSpPr>
        <p:spPr/>
        <p:txBody>
          <a:bodyPr/>
          <a:lstStyle/>
          <a:p>
            <a:r>
              <a:rPr lang="en-AU" dirty="0" smtClean="0"/>
              <a:t>Incidence of indirect pathways	</a:t>
            </a:r>
            <a:endParaRPr lang="en-AU" dirty="0"/>
          </a:p>
        </p:txBody>
      </p:sp>
      <p:sp>
        <p:nvSpPr>
          <p:cNvPr id="4" name="Content Placeholder 3"/>
          <p:cNvSpPr>
            <a:spLocks noGrp="1"/>
          </p:cNvSpPr>
          <p:nvPr>
            <p:ph idx="1"/>
          </p:nvPr>
        </p:nvSpPr>
        <p:spPr>
          <a:xfrm>
            <a:off x="376238" y="1635198"/>
            <a:ext cx="4661429" cy="4713911"/>
          </a:xfrm>
        </p:spPr>
        <p:txBody>
          <a:bodyPr/>
          <a:lstStyle/>
          <a:p>
            <a:r>
              <a:rPr lang="en-AU" sz="1000" dirty="0" smtClean="0"/>
              <a:t>The dynamics of learners who commence multiple accredited courses before attaining a qualification can provide insights into </a:t>
            </a:r>
            <a:r>
              <a:rPr lang="en-AU" sz="1000" b="1" dirty="0" smtClean="0"/>
              <a:t>how learners are transitioning from pre-accredited programs, and whether they commence appropriate courses</a:t>
            </a:r>
            <a:r>
              <a:rPr lang="en-AU" sz="1000" dirty="0" smtClean="0"/>
              <a:t>. </a:t>
            </a:r>
          </a:p>
          <a:p>
            <a:pPr marL="171450" indent="-171450">
              <a:buFont typeface="Arial" panose="020B0604020202020204" pitchFamily="34" charset="0"/>
              <a:buChar char="•"/>
            </a:pPr>
            <a:r>
              <a:rPr lang="en-AU" sz="1000" dirty="0" smtClean="0"/>
              <a:t>Chart 1 shows that </a:t>
            </a:r>
            <a:r>
              <a:rPr lang="en-AU" sz="1000" b="1" dirty="0" smtClean="0"/>
              <a:t>44% of these indirect attainment learners commence a subsequent course at the same AQF level</a:t>
            </a:r>
            <a:r>
              <a:rPr lang="en-AU" sz="1000" dirty="0" smtClean="0"/>
              <a:t>, which suggests that a significant proportion of learners are not commencing the wrong level of education, but rather a qualification in an unsuitable field or provider.</a:t>
            </a:r>
          </a:p>
          <a:p>
            <a:pPr marL="171450" indent="-171450">
              <a:buFont typeface="Arial" panose="020B0604020202020204" pitchFamily="34" charset="0"/>
              <a:buChar char="•"/>
            </a:pPr>
            <a:r>
              <a:rPr lang="en-AU" sz="1000" dirty="0" smtClean="0"/>
              <a:t>However, </a:t>
            </a:r>
            <a:r>
              <a:rPr lang="en-AU" sz="1000" b="1" dirty="0" smtClean="0"/>
              <a:t>almost 40% of these learners change their qualification level in subsequent enrolments</a:t>
            </a:r>
            <a:r>
              <a:rPr lang="en-AU" sz="1000" dirty="0" smtClean="0"/>
              <a:t>, which suggests they may be commencing an unsuitable level of education (either too high or too low), which suggests that there could be a role for greater information provision and course guidance for learners as transition to the accredited sector. </a:t>
            </a:r>
          </a:p>
          <a:p>
            <a:r>
              <a:rPr lang="en-AU" sz="1000" dirty="0" smtClean="0"/>
              <a:t>Many learners also undertake concurrent accredited qualifications. </a:t>
            </a:r>
          </a:p>
          <a:p>
            <a:pPr marL="171450" indent="-171450">
              <a:buFont typeface="Arial" panose="020B0604020202020204" pitchFamily="34" charset="0"/>
              <a:buChar char="•"/>
            </a:pPr>
            <a:r>
              <a:rPr lang="en-AU" sz="1000" dirty="0" smtClean="0"/>
              <a:t>37% of indirect attainment learners commence multiple accredited qualifications at their initial point of transition, while 21% commence an additional accredited qualification sometime after their initial commencement, but before they complete that qualification. </a:t>
            </a:r>
          </a:p>
          <a:p>
            <a:pPr marL="171450" indent="-171450">
              <a:buFont typeface="Arial" panose="020B0604020202020204" pitchFamily="34" charset="0"/>
              <a:buChar char="•"/>
            </a:pPr>
            <a:r>
              <a:rPr lang="en-AU" sz="1000" dirty="0" smtClean="0"/>
              <a:t>This may reflect </a:t>
            </a:r>
            <a:r>
              <a:rPr lang="en-AU" sz="1000" b="1" dirty="0" smtClean="0"/>
              <a:t>learners successfully using foundational or supplementary qualifications to support their learning </a:t>
            </a:r>
            <a:r>
              <a:rPr lang="en-AU" sz="1000" dirty="0" smtClean="0"/>
              <a:t>and achieve positive outcomes. </a:t>
            </a:r>
          </a:p>
        </p:txBody>
      </p:sp>
      <p:grpSp>
        <p:nvGrpSpPr>
          <p:cNvPr id="5" name="Group 4"/>
          <p:cNvGrpSpPr/>
          <p:nvPr/>
        </p:nvGrpSpPr>
        <p:grpSpPr>
          <a:xfrm>
            <a:off x="6321287" y="180221"/>
            <a:ext cx="2672506" cy="214539"/>
            <a:chOff x="1954696" y="1965706"/>
            <a:chExt cx="5155708" cy="548640"/>
          </a:xfrm>
        </p:grpSpPr>
        <p:sp>
          <p:nvSpPr>
            <p:cNvPr id="6" name="Pentagon 5"/>
            <p:cNvSpPr/>
            <p:nvPr/>
          </p:nvSpPr>
          <p:spPr>
            <a:xfrm>
              <a:off x="1954696" y="1965706"/>
              <a:ext cx="1828800" cy="548640"/>
            </a:xfrm>
            <a:prstGeom prst="homePlate">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1</a:t>
              </a:r>
              <a:r>
                <a:rPr lang="en-AU" sz="600" dirty="0" smtClean="0">
                  <a:solidFill>
                    <a:schemeClr val="bg1"/>
                  </a:solidFill>
                </a:rPr>
                <a:t>: Identification</a:t>
              </a:r>
              <a:endParaRPr lang="en-AU" sz="600" dirty="0"/>
            </a:p>
          </p:txBody>
        </p:sp>
        <p:sp>
          <p:nvSpPr>
            <p:cNvPr id="7" name="Chevron 6"/>
            <p:cNvSpPr/>
            <p:nvPr/>
          </p:nvSpPr>
          <p:spPr>
            <a:xfrm>
              <a:off x="3618150"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2</a:t>
              </a:r>
              <a:r>
                <a:rPr lang="en-AU" sz="600" dirty="0" smtClean="0">
                  <a:solidFill>
                    <a:schemeClr val="bg1"/>
                  </a:solidFill>
                </a:rPr>
                <a:t>: Outcomes and journeys</a:t>
              </a:r>
              <a:endParaRPr lang="en-AU" sz="600" dirty="0"/>
            </a:p>
          </p:txBody>
        </p:sp>
        <p:sp>
          <p:nvSpPr>
            <p:cNvPr id="8" name="Chevron 7"/>
            <p:cNvSpPr/>
            <p:nvPr/>
          </p:nvSpPr>
          <p:spPr>
            <a:xfrm>
              <a:off x="5281604" y="1965706"/>
              <a:ext cx="1828800" cy="548640"/>
            </a:xfrm>
            <a:prstGeom prst="chevron">
              <a:avLst/>
            </a:prstGeom>
            <a:solidFill>
              <a:srgbClr val="0097A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3</a:t>
              </a:r>
              <a:r>
                <a:rPr lang="en-AU" sz="600" dirty="0" smtClean="0">
                  <a:solidFill>
                    <a:schemeClr val="bg1"/>
                  </a:solidFill>
                </a:rPr>
                <a:t>: Patterns</a:t>
              </a:r>
              <a:endParaRPr lang="en-AU" sz="600" dirty="0"/>
            </a:p>
          </p:txBody>
        </p:sp>
      </p:grpSp>
      <p:sp>
        <p:nvSpPr>
          <p:cNvPr id="15" name="TextBox 14"/>
          <p:cNvSpPr txBox="1"/>
          <p:nvPr/>
        </p:nvSpPr>
        <p:spPr>
          <a:xfrm>
            <a:off x="5327733" y="1523898"/>
            <a:ext cx="3420267" cy="415498"/>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1</a:t>
            </a:r>
            <a:r>
              <a:rPr lang="en-AU" sz="900" b="1" i="1" dirty="0" smtClean="0">
                <a:solidFill>
                  <a:schemeClr val="bg1">
                    <a:lumMod val="65000"/>
                  </a:schemeClr>
                </a:solidFill>
              </a:rPr>
              <a:t>: AQF progression from first accredited course for indirect attainment learners </a:t>
            </a:r>
            <a:r>
              <a:rPr lang="en-AU" sz="900" b="1" i="1" dirty="0">
                <a:solidFill>
                  <a:schemeClr val="bg1">
                    <a:lumMod val="65000"/>
                  </a:schemeClr>
                </a:solidFill>
              </a:rPr>
              <a:t>(commenced pre-</a:t>
            </a:r>
            <a:r>
              <a:rPr lang="en-AU" sz="900" b="1" i="1" dirty="0" err="1">
                <a:solidFill>
                  <a:schemeClr val="bg1">
                    <a:lumMod val="65000"/>
                  </a:schemeClr>
                </a:solidFill>
              </a:rPr>
              <a:t>accred</a:t>
            </a:r>
            <a:r>
              <a:rPr lang="en-AU" sz="900" b="1" i="1" dirty="0">
                <a:solidFill>
                  <a:schemeClr val="bg1">
                    <a:lumMod val="65000"/>
                  </a:schemeClr>
                </a:solidFill>
              </a:rPr>
              <a:t> in 2013-15</a:t>
            </a:r>
            <a:r>
              <a:rPr lang="en-AU" sz="900" b="1" i="1" dirty="0" smtClean="0">
                <a:solidFill>
                  <a:schemeClr val="bg1">
                    <a:lumMod val="65000"/>
                  </a:schemeClr>
                </a:solidFill>
              </a:rPr>
              <a:t>)</a:t>
            </a:r>
          </a:p>
        </p:txBody>
      </p:sp>
      <p:sp>
        <p:nvSpPr>
          <p:cNvPr id="17" name="TextBox 16"/>
          <p:cNvSpPr txBox="1"/>
          <p:nvPr/>
        </p:nvSpPr>
        <p:spPr>
          <a:xfrm>
            <a:off x="5324125" y="3926170"/>
            <a:ext cx="3283619" cy="415498"/>
          </a:xfrm>
          <a:prstGeom prst="rect">
            <a:avLst/>
          </a:prstGeom>
          <a:noFill/>
        </p:spPr>
        <p:txBody>
          <a:bodyPr wrap="square" lIns="0" tIns="0" rIns="0" bIns="0" rtlCol="0">
            <a:spAutoFit/>
          </a:bodyPr>
          <a:lstStyle/>
          <a:p>
            <a:pPr>
              <a:spcBef>
                <a:spcPts val="600"/>
              </a:spcBef>
              <a:buSzPct val="100000"/>
            </a:pPr>
            <a:r>
              <a:rPr lang="en-AU" sz="900" b="1" i="1" dirty="0" smtClean="0">
                <a:solidFill>
                  <a:schemeClr val="bg1">
                    <a:lumMod val="65000"/>
                  </a:schemeClr>
                </a:solidFill>
              </a:rPr>
              <a:t>2: Concurrent accredited qualification for indirect attainment learners </a:t>
            </a:r>
            <a:r>
              <a:rPr lang="en-AU" sz="900" b="1" i="1" dirty="0">
                <a:solidFill>
                  <a:schemeClr val="bg1">
                    <a:lumMod val="65000"/>
                  </a:schemeClr>
                </a:solidFill>
              </a:rPr>
              <a:t>(commenced pre-</a:t>
            </a:r>
            <a:r>
              <a:rPr lang="en-AU" sz="900" b="1" i="1" dirty="0" err="1">
                <a:solidFill>
                  <a:schemeClr val="bg1">
                    <a:lumMod val="65000"/>
                  </a:schemeClr>
                </a:solidFill>
              </a:rPr>
              <a:t>accred</a:t>
            </a:r>
            <a:r>
              <a:rPr lang="en-AU" sz="900" b="1" i="1" dirty="0">
                <a:solidFill>
                  <a:schemeClr val="bg1">
                    <a:lumMod val="65000"/>
                  </a:schemeClr>
                </a:solidFill>
              </a:rPr>
              <a:t> in 2013-15</a:t>
            </a:r>
            <a:r>
              <a:rPr lang="en-AU" sz="900" b="1" i="1" dirty="0" smtClean="0">
                <a:solidFill>
                  <a:schemeClr val="bg1">
                    <a:lumMod val="65000"/>
                  </a:schemeClr>
                </a:solidFill>
              </a:rPr>
              <a:t>)</a:t>
            </a:r>
          </a:p>
        </p:txBody>
      </p:sp>
      <p:sp>
        <p:nvSpPr>
          <p:cNvPr id="18" name="TextBox 17"/>
          <p:cNvSpPr txBox="1"/>
          <p:nvPr/>
        </p:nvSpPr>
        <p:spPr>
          <a:xfrm>
            <a:off x="5324125" y="6281197"/>
            <a:ext cx="3423875" cy="92333"/>
          </a:xfrm>
          <a:prstGeom prst="rect">
            <a:avLst/>
          </a:prstGeom>
          <a:noFill/>
        </p:spPr>
        <p:txBody>
          <a:bodyPr wrap="square" lIns="0" tIns="0" rIns="0" bIns="0" rtlCol="0">
            <a:spAutoFit/>
          </a:bodyPr>
          <a:lstStyle/>
          <a:p>
            <a:pPr>
              <a:spcBef>
                <a:spcPts val="600"/>
              </a:spcBef>
              <a:buSzPct val="100000"/>
            </a:pPr>
            <a:r>
              <a:rPr lang="en-AU" sz="600" dirty="0" smtClean="0">
                <a:solidFill>
                  <a:srgbClr val="313131"/>
                </a:solidFill>
              </a:rPr>
              <a:t>Note: 3,007 enrolments </a:t>
            </a:r>
          </a:p>
        </p:txBody>
      </p:sp>
      <p:pic>
        <p:nvPicPr>
          <p:cNvPr id="9" name="Picture 8"/>
          <p:cNvPicPr>
            <a:picLocks noChangeAspect="1"/>
          </p:cNvPicPr>
          <p:nvPr/>
        </p:nvPicPr>
        <p:blipFill>
          <a:blip r:embed="rId2"/>
          <a:stretch>
            <a:fillRect/>
          </a:stretch>
        </p:blipFill>
        <p:spPr>
          <a:xfrm>
            <a:off x="5037667" y="1939396"/>
            <a:ext cx="3034165" cy="2046846"/>
          </a:xfrm>
          <a:prstGeom prst="rect">
            <a:avLst/>
          </a:prstGeom>
        </p:spPr>
      </p:pic>
      <p:pic>
        <p:nvPicPr>
          <p:cNvPr id="10" name="Picture 9"/>
          <p:cNvPicPr>
            <a:picLocks noChangeAspect="1"/>
          </p:cNvPicPr>
          <p:nvPr/>
        </p:nvPicPr>
        <p:blipFill>
          <a:blip r:embed="rId3"/>
          <a:stretch>
            <a:fillRect/>
          </a:stretch>
        </p:blipFill>
        <p:spPr>
          <a:xfrm>
            <a:off x="5112609" y="4261744"/>
            <a:ext cx="3018918" cy="2019453"/>
          </a:xfrm>
          <a:prstGeom prst="rect">
            <a:avLst/>
          </a:prstGeom>
        </p:spPr>
      </p:pic>
    </p:spTree>
    <p:extLst>
      <p:ext uri="{BB962C8B-B14F-4D97-AF65-F5344CB8AC3E}">
        <p14:creationId xmlns:p14="http://schemas.microsoft.com/office/powerpoint/2010/main" val="2905855842"/>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smtClean="0"/>
              <a:t>Some learners commence a pre-accredited program after enrolling in an accredited course</a:t>
            </a:r>
            <a:endParaRPr lang="en-AU" dirty="0"/>
          </a:p>
        </p:txBody>
      </p:sp>
      <p:sp>
        <p:nvSpPr>
          <p:cNvPr id="3" name="Title 2"/>
          <p:cNvSpPr>
            <a:spLocks noGrp="1"/>
          </p:cNvSpPr>
          <p:nvPr>
            <p:ph type="title"/>
          </p:nvPr>
        </p:nvSpPr>
        <p:spPr/>
        <p:txBody>
          <a:bodyPr/>
          <a:lstStyle/>
          <a:p>
            <a:r>
              <a:rPr lang="en-AU" smtClean="0"/>
              <a:t>Enabling outcomes</a:t>
            </a:r>
            <a:endParaRPr lang="en-AU" dirty="0"/>
          </a:p>
        </p:txBody>
      </p:sp>
      <p:sp>
        <p:nvSpPr>
          <p:cNvPr id="4" name="Content Placeholder 3"/>
          <p:cNvSpPr>
            <a:spLocks noGrp="1"/>
          </p:cNvSpPr>
          <p:nvPr>
            <p:ph idx="1"/>
          </p:nvPr>
        </p:nvSpPr>
        <p:spPr>
          <a:xfrm>
            <a:off x="376238" y="1742956"/>
            <a:ext cx="8374062" cy="1203108"/>
          </a:xfrm>
        </p:spPr>
        <p:txBody>
          <a:bodyPr/>
          <a:lstStyle/>
          <a:p>
            <a:r>
              <a:rPr lang="en-AU" sz="1000" dirty="0" smtClean="0"/>
              <a:t>The previous analysis focuses on learners who use and complete pre-accredited training before transitioning into the accredited sector. Other learners will commence a pre-accredited program after enrolling in their accredited course in order to supplement, support and enable their training outcomes.</a:t>
            </a:r>
          </a:p>
          <a:p>
            <a:r>
              <a:rPr lang="en-AU" sz="1000" dirty="0" smtClean="0"/>
              <a:t>An </a:t>
            </a:r>
            <a:r>
              <a:rPr lang="en-AU" sz="1000" b="1" dirty="0" smtClean="0"/>
              <a:t>additional 4.3% of learners transition into accredited training</a:t>
            </a:r>
            <a:r>
              <a:rPr lang="en-AU" sz="1000" dirty="0" smtClean="0"/>
              <a:t>, when previous commencements (i.e., activity that starts before and ends after the first pre-accredited commencement) are considered. An </a:t>
            </a:r>
            <a:r>
              <a:rPr lang="en-AU" sz="1000" b="1" dirty="0" smtClean="0"/>
              <a:t>additional 3.8% of learners then successfully attain an accredited qualification</a:t>
            </a:r>
            <a:r>
              <a:rPr lang="en-AU" sz="1000" dirty="0" smtClean="0"/>
              <a:t>.  </a:t>
            </a:r>
          </a:p>
        </p:txBody>
      </p:sp>
      <p:grpSp>
        <p:nvGrpSpPr>
          <p:cNvPr id="5" name="Group 4"/>
          <p:cNvGrpSpPr/>
          <p:nvPr/>
        </p:nvGrpSpPr>
        <p:grpSpPr>
          <a:xfrm>
            <a:off x="6321287" y="180221"/>
            <a:ext cx="2672506" cy="214539"/>
            <a:chOff x="1954696" y="1965706"/>
            <a:chExt cx="5155708" cy="548640"/>
          </a:xfrm>
        </p:grpSpPr>
        <p:sp>
          <p:nvSpPr>
            <p:cNvPr id="6" name="Pentagon 5"/>
            <p:cNvSpPr/>
            <p:nvPr/>
          </p:nvSpPr>
          <p:spPr>
            <a:xfrm>
              <a:off x="1954696" y="1965706"/>
              <a:ext cx="1828800" cy="548640"/>
            </a:xfrm>
            <a:prstGeom prst="homePlate">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1</a:t>
              </a:r>
              <a:r>
                <a:rPr lang="en-AU" sz="600" dirty="0" smtClean="0">
                  <a:solidFill>
                    <a:schemeClr val="bg1"/>
                  </a:solidFill>
                </a:rPr>
                <a:t>: Identification</a:t>
              </a:r>
              <a:endParaRPr lang="en-AU" sz="600" dirty="0"/>
            </a:p>
          </p:txBody>
        </p:sp>
        <p:sp>
          <p:nvSpPr>
            <p:cNvPr id="7" name="Chevron 6"/>
            <p:cNvSpPr/>
            <p:nvPr/>
          </p:nvSpPr>
          <p:spPr>
            <a:xfrm>
              <a:off x="3618150" y="1965706"/>
              <a:ext cx="1828800" cy="548640"/>
            </a:xfrm>
            <a:prstGeom prst="chevron">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2</a:t>
              </a:r>
              <a:r>
                <a:rPr lang="en-AU" sz="600" dirty="0" smtClean="0">
                  <a:solidFill>
                    <a:schemeClr val="bg1"/>
                  </a:solidFill>
                </a:rPr>
                <a:t>: Outcomes and journeys</a:t>
              </a:r>
              <a:endParaRPr lang="en-AU" sz="600" dirty="0"/>
            </a:p>
          </p:txBody>
        </p:sp>
        <p:sp>
          <p:nvSpPr>
            <p:cNvPr id="8" name="Chevron 7"/>
            <p:cNvSpPr/>
            <p:nvPr/>
          </p:nvSpPr>
          <p:spPr>
            <a:xfrm>
              <a:off x="5281604" y="1965706"/>
              <a:ext cx="1828800" cy="548640"/>
            </a:xfrm>
            <a:prstGeom prst="chevron">
              <a:avLst/>
            </a:prstGeom>
            <a:solidFill>
              <a:srgbClr val="0097A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AU" sz="600" b="1" dirty="0" smtClean="0">
                  <a:solidFill>
                    <a:schemeClr val="bg1"/>
                  </a:solidFill>
                </a:rPr>
                <a:t>3</a:t>
              </a:r>
              <a:r>
                <a:rPr lang="en-AU" sz="600" dirty="0" smtClean="0">
                  <a:solidFill>
                    <a:schemeClr val="bg1"/>
                  </a:solidFill>
                </a:rPr>
                <a:t>: Patterns</a:t>
              </a:r>
              <a:endParaRPr lang="en-AU" sz="600" dirty="0"/>
            </a:p>
          </p:txBody>
        </p:sp>
      </p:grpSp>
      <p:sp>
        <p:nvSpPr>
          <p:cNvPr id="14" name="TextBox 13"/>
          <p:cNvSpPr txBox="1"/>
          <p:nvPr/>
        </p:nvSpPr>
        <p:spPr>
          <a:xfrm>
            <a:off x="5494867" y="2946064"/>
            <a:ext cx="3095460" cy="276999"/>
          </a:xfrm>
          <a:prstGeom prst="rect">
            <a:avLst/>
          </a:prstGeom>
          <a:noFill/>
        </p:spPr>
        <p:txBody>
          <a:bodyPr wrap="square" lIns="0" tIns="0" rIns="0" bIns="0" rtlCol="0">
            <a:spAutoFit/>
          </a:bodyPr>
          <a:lstStyle/>
          <a:p>
            <a:pPr>
              <a:spcBef>
                <a:spcPts val="600"/>
              </a:spcBef>
              <a:buSzPct val="100000"/>
            </a:pPr>
            <a:r>
              <a:rPr lang="en-AU" sz="900" b="1" i="1" dirty="0" smtClean="0">
                <a:solidFill>
                  <a:schemeClr val="bg1">
                    <a:lumMod val="65000"/>
                  </a:schemeClr>
                </a:solidFill>
              </a:rPr>
              <a:t>Enabled transition and attainment outcomes </a:t>
            </a:r>
            <a:r>
              <a:rPr lang="en-AU" sz="900" b="1" i="1" dirty="0">
                <a:solidFill>
                  <a:schemeClr val="bg1">
                    <a:lumMod val="65000"/>
                  </a:schemeClr>
                </a:solidFill>
              </a:rPr>
              <a:t>(commenced pre-</a:t>
            </a:r>
            <a:r>
              <a:rPr lang="en-AU" sz="900" b="1" i="1" dirty="0" err="1">
                <a:solidFill>
                  <a:schemeClr val="bg1">
                    <a:lumMod val="65000"/>
                  </a:schemeClr>
                </a:solidFill>
              </a:rPr>
              <a:t>accred</a:t>
            </a:r>
            <a:r>
              <a:rPr lang="en-AU" sz="900" b="1" i="1" dirty="0">
                <a:solidFill>
                  <a:schemeClr val="bg1">
                    <a:lumMod val="65000"/>
                  </a:schemeClr>
                </a:solidFill>
              </a:rPr>
              <a:t> in 2013-15</a:t>
            </a:r>
            <a:r>
              <a:rPr lang="en-AU" sz="900" b="1" i="1" dirty="0" smtClean="0">
                <a:solidFill>
                  <a:schemeClr val="bg1">
                    <a:lumMod val="65000"/>
                  </a:schemeClr>
                </a:solidFill>
              </a:rPr>
              <a:t>)</a:t>
            </a:r>
          </a:p>
        </p:txBody>
      </p:sp>
      <p:sp>
        <p:nvSpPr>
          <p:cNvPr id="15" name="Content Placeholder 3"/>
          <p:cNvSpPr txBox="1">
            <a:spLocks/>
          </p:cNvSpPr>
          <p:nvPr/>
        </p:nvSpPr>
        <p:spPr>
          <a:xfrm>
            <a:off x="376239" y="2946064"/>
            <a:ext cx="4892048" cy="2161356"/>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171450" indent="-171450">
              <a:buFont typeface="Arial" panose="020B0604020202020204" pitchFamily="34" charset="0"/>
              <a:buChar char="•"/>
            </a:pPr>
            <a:r>
              <a:rPr lang="en-AU" sz="1000" dirty="0" smtClean="0"/>
              <a:t>The </a:t>
            </a:r>
            <a:r>
              <a:rPr lang="en-AU" sz="1000" b="1" dirty="0" smtClean="0"/>
              <a:t>incidence of learners using pre-accredited as an enabler is evenly spread across priority cohorts</a:t>
            </a:r>
            <a:r>
              <a:rPr lang="en-AU" sz="1000" dirty="0" smtClean="0"/>
              <a:t>, fields of education and qualification levels, although the non-priority learner groups tend to have higher incidence rates.</a:t>
            </a:r>
          </a:p>
          <a:p>
            <a:pPr marL="171450" indent="-171450">
              <a:buFont typeface="Arial" panose="020B0604020202020204" pitchFamily="34" charset="0"/>
              <a:buChar char="•"/>
            </a:pPr>
            <a:r>
              <a:rPr lang="en-AU" sz="1000" dirty="0" smtClean="0"/>
              <a:t>The </a:t>
            </a:r>
            <a:r>
              <a:rPr lang="en-AU" sz="1000" b="1" dirty="0" smtClean="0"/>
              <a:t>completion rate</a:t>
            </a:r>
            <a:r>
              <a:rPr lang="en-AU" sz="1000" dirty="0" smtClean="0"/>
              <a:t>, at an enrolment level (rather than a learner level), is </a:t>
            </a:r>
            <a:r>
              <a:rPr lang="en-AU" sz="1000" b="1" dirty="0" smtClean="0"/>
              <a:t>slightly higher for those who commence accredited prior to pre-accredited </a:t>
            </a:r>
            <a:r>
              <a:rPr lang="en-AU" sz="1000" dirty="0" smtClean="0"/>
              <a:t>– 67% compared to 64%. This could reflect a difference in the underlying characteristics of learners who transition and attain along this enabling pathway.</a:t>
            </a:r>
          </a:p>
          <a:p>
            <a:pPr marL="171450" indent="-171450">
              <a:buFont typeface="Arial" panose="020B0604020202020204" pitchFamily="34" charset="0"/>
              <a:buChar char="•"/>
            </a:pPr>
            <a:r>
              <a:rPr lang="en-AU" sz="1000" dirty="0" smtClean="0"/>
              <a:t>The </a:t>
            </a:r>
            <a:r>
              <a:rPr lang="en-AU" sz="1000" b="1" dirty="0" smtClean="0"/>
              <a:t>completion rate for Certificate I learners is significantly lower for learners who commence accredited prior to pre-accredited training </a:t>
            </a:r>
            <a:r>
              <a:rPr lang="en-AU" sz="1000" dirty="0" smtClean="0"/>
              <a:t>– 59% compared to 77%. As learners in this group are more likely to be seeking foundational skills, it may suggest that pre-accredited training prior to commencing accredited is a more effective pathway for learners who require greater supports.   </a:t>
            </a:r>
          </a:p>
        </p:txBody>
      </p:sp>
      <p:pic>
        <p:nvPicPr>
          <p:cNvPr id="9" name="Picture 8"/>
          <p:cNvPicPr>
            <a:picLocks noChangeAspect="1"/>
          </p:cNvPicPr>
          <p:nvPr/>
        </p:nvPicPr>
        <p:blipFill>
          <a:blip r:embed="rId2"/>
          <a:stretch>
            <a:fillRect/>
          </a:stretch>
        </p:blipFill>
        <p:spPr>
          <a:xfrm>
            <a:off x="5328596" y="3265023"/>
            <a:ext cx="3191210" cy="2322295"/>
          </a:xfrm>
          <a:prstGeom prst="rect">
            <a:avLst/>
          </a:prstGeom>
        </p:spPr>
      </p:pic>
    </p:spTree>
    <p:extLst>
      <p:ext uri="{BB962C8B-B14F-4D97-AF65-F5344CB8AC3E}">
        <p14:creationId xmlns:p14="http://schemas.microsoft.com/office/powerpoint/2010/main" val="393366750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r>
              <a:rPr lang="en-AU" dirty="0" smtClean="0"/>
              <a:t>Key findings	2</a:t>
            </a:r>
          </a:p>
          <a:p>
            <a:r>
              <a:rPr lang="en-AU" dirty="0" smtClean="0"/>
              <a:t>Executive summary	</a:t>
            </a:r>
            <a:r>
              <a:rPr lang="en-AU" dirty="0"/>
              <a:t>5</a:t>
            </a:r>
            <a:endParaRPr lang="en-AU" dirty="0" smtClean="0"/>
          </a:p>
          <a:p>
            <a:endParaRPr lang="en-AU" dirty="0" smtClean="0"/>
          </a:p>
          <a:p>
            <a:r>
              <a:rPr lang="en-AU" dirty="0" smtClean="0"/>
              <a:t>Introduction	</a:t>
            </a:r>
            <a:r>
              <a:rPr lang="en-AU" dirty="0"/>
              <a:t>9</a:t>
            </a:r>
            <a:endParaRPr lang="en-AU" dirty="0" smtClean="0"/>
          </a:p>
          <a:p>
            <a:r>
              <a:rPr lang="en-AU" dirty="0" smtClean="0"/>
              <a:t>Objective 1: Identification	13</a:t>
            </a:r>
          </a:p>
          <a:p>
            <a:r>
              <a:rPr lang="en-AU" dirty="0" smtClean="0"/>
              <a:t>Objective 2: Outcomes and journeys	23</a:t>
            </a:r>
          </a:p>
          <a:p>
            <a:r>
              <a:rPr lang="en-AU" dirty="0" smtClean="0"/>
              <a:t>Objective 3: Patterns	29</a:t>
            </a:r>
          </a:p>
          <a:p>
            <a:r>
              <a:rPr lang="en-AU" dirty="0" smtClean="0"/>
              <a:t>Conclusion	40</a:t>
            </a:r>
          </a:p>
          <a:p>
            <a:endParaRPr lang="en-AU" dirty="0"/>
          </a:p>
          <a:p>
            <a:r>
              <a:rPr lang="en-AU" i="1" dirty="0" smtClean="0"/>
              <a:t>Appendices</a:t>
            </a:r>
          </a:p>
          <a:p>
            <a:r>
              <a:rPr lang="en-AU" dirty="0" smtClean="0"/>
              <a:t>Appendix A: Definitions and approach	43</a:t>
            </a:r>
          </a:p>
          <a:p>
            <a:r>
              <a:rPr lang="en-AU" dirty="0" smtClean="0"/>
              <a:t>Appendix </a:t>
            </a:r>
            <a:r>
              <a:rPr lang="en-AU" dirty="0"/>
              <a:t>B</a:t>
            </a:r>
            <a:r>
              <a:rPr lang="en-AU" dirty="0" smtClean="0"/>
              <a:t>: Outcomes by ACFE Council Region	51</a:t>
            </a:r>
          </a:p>
        </p:txBody>
      </p:sp>
      <p:sp>
        <p:nvSpPr>
          <p:cNvPr id="3" name="Title 2"/>
          <p:cNvSpPr>
            <a:spLocks noGrp="1"/>
          </p:cNvSpPr>
          <p:nvPr>
            <p:ph type="title"/>
          </p:nvPr>
        </p:nvSpPr>
        <p:spPr/>
        <p:txBody>
          <a:bodyPr/>
          <a:lstStyle/>
          <a:p>
            <a:r>
              <a:rPr lang="en-AU" dirty="0" smtClean="0"/>
              <a:t>Contents</a:t>
            </a:r>
            <a:endParaRPr lang="en-AU" dirty="0"/>
          </a:p>
        </p:txBody>
      </p:sp>
    </p:spTree>
    <p:extLst>
      <p:ext uri="{BB962C8B-B14F-4D97-AF65-F5344CB8AC3E}">
        <p14:creationId xmlns:p14="http://schemas.microsoft.com/office/powerpoint/2010/main" val="19871765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baseline="0" dirty="0" smtClean="0"/>
              <a:t>Conclusion</a:t>
            </a:r>
            <a:endParaRPr lang="en-AU" dirty="0"/>
          </a:p>
        </p:txBody>
      </p:sp>
      <p:sp>
        <p:nvSpPr>
          <p:cNvPr id="5" name="Text Placeholder 4"/>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87871800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76238" y="631428"/>
            <a:ext cx="8371762" cy="757255"/>
          </a:xfrm>
        </p:spPr>
        <p:txBody>
          <a:bodyPr/>
          <a:lstStyle/>
          <a:p>
            <a:r>
              <a:rPr lang="en-AU" dirty="0" smtClean="0"/>
              <a:t>This analysis reveals a number of areas and research questions that may warrant further investigation  </a:t>
            </a:r>
            <a:endParaRPr lang="en-AU" dirty="0"/>
          </a:p>
        </p:txBody>
      </p:sp>
      <p:sp>
        <p:nvSpPr>
          <p:cNvPr id="3" name="Title 2"/>
          <p:cNvSpPr>
            <a:spLocks noGrp="1"/>
          </p:cNvSpPr>
          <p:nvPr>
            <p:ph type="title"/>
          </p:nvPr>
        </p:nvSpPr>
        <p:spPr/>
        <p:txBody>
          <a:bodyPr/>
          <a:lstStyle/>
          <a:p>
            <a:r>
              <a:rPr lang="en-AU" dirty="0" smtClean="0"/>
              <a:t>Policy implications and future research (1)</a:t>
            </a:r>
            <a:endParaRPr lang="en-AU" dirty="0"/>
          </a:p>
        </p:txBody>
      </p:sp>
      <p:sp>
        <p:nvSpPr>
          <p:cNvPr id="4" name="Content Placeholder 3"/>
          <p:cNvSpPr>
            <a:spLocks noGrp="1"/>
          </p:cNvSpPr>
          <p:nvPr>
            <p:ph idx="1"/>
          </p:nvPr>
        </p:nvSpPr>
        <p:spPr>
          <a:xfrm>
            <a:off x="376238" y="1450120"/>
            <a:ext cx="8374062" cy="4943953"/>
          </a:xfrm>
        </p:spPr>
        <p:txBody>
          <a:bodyPr/>
          <a:lstStyle/>
          <a:p>
            <a:pPr>
              <a:spcAft>
                <a:spcPts val="600"/>
              </a:spcAft>
            </a:pPr>
            <a:r>
              <a:rPr lang="en-AU" sz="900" dirty="0"/>
              <a:t>This analysis provides greater confidence that: </a:t>
            </a:r>
          </a:p>
          <a:p>
            <a:pPr marL="228600" indent="-228600">
              <a:spcAft>
                <a:spcPts val="600"/>
              </a:spcAft>
              <a:buAutoNum type="arabicPeriod"/>
            </a:pPr>
            <a:r>
              <a:rPr lang="en-AU" sz="900" dirty="0"/>
              <a:t>P</a:t>
            </a:r>
            <a:r>
              <a:rPr lang="en-AU" sz="900" dirty="0" smtClean="0"/>
              <a:t>re-accredited </a:t>
            </a:r>
            <a:r>
              <a:rPr lang="en-AU" sz="900" dirty="0"/>
              <a:t>training is </a:t>
            </a:r>
            <a:r>
              <a:rPr lang="en-AU" sz="900" b="1" dirty="0"/>
              <a:t>targeting and servicing its priority learner cohorts </a:t>
            </a:r>
            <a:r>
              <a:rPr lang="en-AU" sz="900" dirty="0"/>
              <a:t>(only 3% of learners do not belong to any cohort); </a:t>
            </a:r>
          </a:p>
          <a:p>
            <a:pPr marL="228600" indent="-228600">
              <a:spcAft>
                <a:spcPts val="600"/>
              </a:spcAft>
              <a:buAutoNum type="arabicPeriod"/>
            </a:pPr>
            <a:r>
              <a:rPr lang="en-AU" sz="900" dirty="0"/>
              <a:t>L</a:t>
            </a:r>
            <a:r>
              <a:rPr lang="en-AU" sz="900" dirty="0" smtClean="0"/>
              <a:t>earners </a:t>
            </a:r>
            <a:r>
              <a:rPr lang="en-AU" sz="900" dirty="0"/>
              <a:t>are able to </a:t>
            </a:r>
            <a:r>
              <a:rPr lang="en-AU" sz="900" b="1" dirty="0"/>
              <a:t>successfully transition into accredited training</a:t>
            </a:r>
            <a:r>
              <a:rPr lang="en-AU" sz="900" dirty="0"/>
              <a:t> (29% of all pre-accredited learners); and </a:t>
            </a:r>
          </a:p>
          <a:p>
            <a:pPr marL="228600" indent="-228600">
              <a:spcAft>
                <a:spcPts val="600"/>
              </a:spcAft>
              <a:buAutoNum type="arabicPeriod"/>
            </a:pPr>
            <a:r>
              <a:rPr lang="en-AU" sz="900" dirty="0"/>
              <a:t>A</a:t>
            </a:r>
            <a:r>
              <a:rPr lang="en-AU" sz="900" dirty="0" smtClean="0"/>
              <a:t> </a:t>
            </a:r>
            <a:r>
              <a:rPr lang="en-AU" sz="900" dirty="0"/>
              <a:t>large proportion go </a:t>
            </a:r>
            <a:r>
              <a:rPr lang="en-AU" sz="900" dirty="0" smtClean="0"/>
              <a:t>onto ultimately </a:t>
            </a:r>
            <a:r>
              <a:rPr lang="en-AU" sz="900" b="1" dirty="0"/>
              <a:t>attain a qualification </a:t>
            </a:r>
            <a:r>
              <a:rPr lang="en-AU" sz="900" dirty="0"/>
              <a:t>(23% of all pre-accredited learners). </a:t>
            </a:r>
          </a:p>
          <a:p>
            <a:pPr>
              <a:spcAft>
                <a:spcPts val="600"/>
              </a:spcAft>
            </a:pPr>
            <a:r>
              <a:rPr lang="en-AU" sz="900" dirty="0"/>
              <a:t>Together, these findings point to the value that pre-accredited training is providing to its learners (both immediately – in terms of </a:t>
            </a:r>
            <a:r>
              <a:rPr lang="en-AU" sz="900" dirty="0" smtClean="0"/>
              <a:t>participation, </a:t>
            </a:r>
            <a:r>
              <a:rPr lang="en-AU" sz="900" dirty="0"/>
              <a:t>and ongoing – in terms of transition and attainment). </a:t>
            </a:r>
          </a:p>
          <a:p>
            <a:pPr marL="171450" indent="-171450">
              <a:spcAft>
                <a:spcPts val="600"/>
              </a:spcAft>
              <a:buFont typeface="Arial" panose="020B0604020202020204" pitchFamily="34" charset="0"/>
              <a:buChar char="•"/>
            </a:pPr>
            <a:r>
              <a:rPr lang="en-AU" sz="900" dirty="0"/>
              <a:t>Going forward, there is the </a:t>
            </a:r>
            <a:r>
              <a:rPr lang="en-AU" sz="900" b="1" dirty="0"/>
              <a:t>opportunity to further leverage the strengths of pre-accredited training </a:t>
            </a:r>
            <a:r>
              <a:rPr lang="en-AU" sz="900" dirty="0"/>
              <a:t>– in re-engaging individuals who are not in education or work </a:t>
            </a:r>
            <a:r>
              <a:rPr lang="en-AU" sz="900" dirty="0" smtClean="0"/>
              <a:t>(and thereby promoting inclusion) and </a:t>
            </a:r>
            <a:r>
              <a:rPr lang="en-AU" sz="900" dirty="0"/>
              <a:t>preparing them for further training (in the accredited </a:t>
            </a:r>
            <a:r>
              <a:rPr lang="en-AU" sz="900" dirty="0" smtClean="0"/>
              <a:t>space) and the </a:t>
            </a:r>
            <a:r>
              <a:rPr lang="en-AU" sz="900" dirty="0"/>
              <a:t>changing nature of work (and equipping them with the skills required</a:t>
            </a:r>
            <a:r>
              <a:rPr lang="en-AU" sz="900" dirty="0" smtClean="0"/>
              <a:t>). </a:t>
            </a:r>
            <a:endParaRPr lang="en-AU" sz="900" dirty="0"/>
          </a:p>
          <a:p>
            <a:pPr>
              <a:spcAft>
                <a:spcPts val="600"/>
              </a:spcAft>
            </a:pPr>
            <a:r>
              <a:rPr lang="en-AU" sz="900" dirty="0" smtClean="0"/>
              <a:t>Moreover, the deeper analysis conducted in this report suggests that </a:t>
            </a:r>
            <a:r>
              <a:rPr lang="en-AU" sz="900" dirty="0"/>
              <a:t>there are </a:t>
            </a:r>
            <a:r>
              <a:rPr lang="en-AU" sz="900" dirty="0" smtClean="0"/>
              <a:t>certain </a:t>
            </a:r>
            <a:r>
              <a:rPr lang="en-AU" sz="900" dirty="0"/>
              <a:t>groups </a:t>
            </a:r>
            <a:r>
              <a:rPr lang="en-AU" sz="900" dirty="0" smtClean="0"/>
              <a:t>who systematically </a:t>
            </a:r>
            <a:r>
              <a:rPr lang="en-AU" sz="900" dirty="0"/>
              <a:t>achieve </a:t>
            </a:r>
            <a:r>
              <a:rPr lang="en-AU" sz="900" dirty="0" smtClean="0"/>
              <a:t>learning outcomes </a:t>
            </a:r>
            <a:r>
              <a:rPr lang="en-AU" sz="900" dirty="0"/>
              <a:t>at lower rates than their peers. As such, there is a need for future policy and research to target these gaps and challenges – to understand their drivers and implement policies and supports that effectively drive improvements in </a:t>
            </a:r>
            <a:r>
              <a:rPr lang="en-AU" sz="900" dirty="0" smtClean="0"/>
              <a:t>training outcomes </a:t>
            </a:r>
            <a:r>
              <a:rPr lang="en-AU" sz="900" dirty="0"/>
              <a:t>for these </a:t>
            </a:r>
            <a:r>
              <a:rPr lang="en-AU" sz="900" dirty="0" smtClean="0"/>
              <a:t>learners, particularly to further:</a:t>
            </a:r>
          </a:p>
          <a:p>
            <a:pPr marL="228600" indent="-228600">
              <a:spcAft>
                <a:spcPts val="600"/>
              </a:spcAft>
              <a:buFont typeface="+mj-lt"/>
              <a:buAutoNum type="arabicPeriod"/>
            </a:pPr>
            <a:r>
              <a:rPr lang="en-AU" sz="900" dirty="0" smtClean="0"/>
              <a:t>Support and inform the value proposition of pre-accredited training;</a:t>
            </a:r>
          </a:p>
          <a:p>
            <a:pPr marL="228600" indent="-228600">
              <a:spcAft>
                <a:spcPts val="600"/>
              </a:spcAft>
              <a:buFont typeface="+mj-lt"/>
              <a:buAutoNum type="arabicPeriod"/>
            </a:pPr>
            <a:r>
              <a:rPr lang="en-AU" sz="900" dirty="0" smtClean="0"/>
              <a:t>Parameterise and quantify pre-accredited outcomes, including employment and further education transitions; and </a:t>
            </a:r>
          </a:p>
          <a:p>
            <a:pPr marL="228600" indent="-228600">
              <a:spcAft>
                <a:spcPts val="600"/>
              </a:spcAft>
              <a:buFont typeface="+mj-lt"/>
              <a:buAutoNum type="arabicPeriod"/>
            </a:pPr>
            <a:r>
              <a:rPr lang="en-AU" sz="900" dirty="0" smtClean="0"/>
              <a:t>Observe how the current funding system may be driving outcomes or influencing learner/provider dynamics. </a:t>
            </a:r>
          </a:p>
          <a:p>
            <a:pPr>
              <a:spcAft>
                <a:spcPts val="600"/>
              </a:spcAft>
            </a:pPr>
            <a:r>
              <a:rPr lang="en-AU" sz="900" b="1" dirty="0" smtClean="0"/>
              <a:t>Further exploration of the current data</a:t>
            </a:r>
            <a:r>
              <a:rPr lang="en-AU" sz="900" dirty="0" smtClean="0"/>
              <a:t> (and enhancements to the current data) could allow an examination of: </a:t>
            </a:r>
          </a:p>
          <a:p>
            <a:pPr marL="171450" indent="-171450">
              <a:spcAft>
                <a:spcPts val="600"/>
              </a:spcAft>
              <a:buFont typeface="Arial" panose="020B0604020202020204" pitchFamily="34" charset="0"/>
              <a:buChar char="•"/>
            </a:pPr>
            <a:r>
              <a:rPr lang="en-AU" sz="900" dirty="0" smtClean="0"/>
              <a:t>Heterogeneity in pre-accredited providers and programs (particularly a more systematic and detailed categorisation of program types, and a deeper understanding of differences in duration and intensity). Specifically: </a:t>
            </a:r>
          </a:p>
          <a:p>
            <a:pPr marL="527850" lvl="3" indent="-171450">
              <a:spcAft>
                <a:spcPts val="600"/>
              </a:spcAft>
            </a:pPr>
            <a:r>
              <a:rPr lang="en-AU" sz="900" dirty="0" smtClean="0"/>
              <a:t>An improved understanding of program types. Exploring additional levels of detail beyond the three pre-accredited program types (Literacy and </a:t>
            </a:r>
            <a:r>
              <a:rPr lang="en-AU" sz="900" dirty="0"/>
              <a:t>N</a:t>
            </a:r>
            <a:r>
              <a:rPr lang="en-AU" sz="900" dirty="0" smtClean="0"/>
              <a:t>umeracy, Employment Skills and Vocational programs) would allow for greater nuance and distinctions to be made in the types of programs that are delivered by providers, and a stronger understanding of the different pathways that programs lead to. </a:t>
            </a:r>
          </a:p>
          <a:p>
            <a:pPr marL="527850" lvl="3" indent="-171450">
              <a:spcAft>
                <a:spcPts val="600"/>
              </a:spcAft>
            </a:pPr>
            <a:r>
              <a:rPr lang="en-AU" sz="900" dirty="0"/>
              <a:t>An improved understanding </a:t>
            </a:r>
            <a:r>
              <a:rPr lang="en-AU" sz="900" dirty="0" smtClean="0"/>
              <a:t>course structures. Exploring how providers structure their programs (for example, three short programs at one provider that contain the same content versus one longer program at another provider). In this project, distinctions around course intensity and duration could not be systematically made, and thus, the analysis relied more on the time between commencement of pre-accredited training and accredited training or average hours of pre-accredited training undertaken in a calendar year.</a:t>
            </a:r>
          </a:p>
          <a:p>
            <a:pPr marL="171450" lvl="1" indent="-171450">
              <a:spcAft>
                <a:spcPts val="600"/>
              </a:spcAft>
              <a:buFont typeface="Arial" panose="020B0604020202020204" pitchFamily="34" charset="0"/>
              <a:buChar char="•"/>
            </a:pPr>
            <a:r>
              <a:rPr lang="en-AU" sz="900" b="0" dirty="0"/>
              <a:t>Regional differences (at both the ACFE Region and LGA level) in greater detail, and the development of regional training activity and outcome dashboards (for internal purposes) could be used to help improve the provider understanding of pre-accredited activity, and could be similar in form to the Training Market Reports produced by the </a:t>
            </a:r>
            <a:r>
              <a:rPr lang="en-AU" sz="900" b="0" dirty="0" smtClean="0"/>
              <a:t>Department</a:t>
            </a:r>
            <a:r>
              <a:rPr lang="en-AU" sz="900" b="0" dirty="0"/>
              <a:t>.</a:t>
            </a:r>
          </a:p>
        </p:txBody>
      </p:sp>
    </p:spTree>
    <p:extLst>
      <p:ext uri="{BB962C8B-B14F-4D97-AF65-F5344CB8AC3E}">
        <p14:creationId xmlns:p14="http://schemas.microsoft.com/office/powerpoint/2010/main" val="2593567935"/>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smtClean="0"/>
              <a:t>This analysis reveals a number of areas and research questions that may warrant further investigation  </a:t>
            </a:r>
            <a:endParaRPr lang="en-AU" dirty="0"/>
          </a:p>
        </p:txBody>
      </p:sp>
      <p:sp>
        <p:nvSpPr>
          <p:cNvPr id="3" name="Title 2"/>
          <p:cNvSpPr>
            <a:spLocks noGrp="1"/>
          </p:cNvSpPr>
          <p:nvPr>
            <p:ph type="title"/>
          </p:nvPr>
        </p:nvSpPr>
        <p:spPr/>
        <p:txBody>
          <a:bodyPr/>
          <a:lstStyle/>
          <a:p>
            <a:r>
              <a:rPr lang="en-AU" dirty="0" smtClean="0"/>
              <a:t>Policy implications and future research (2)	</a:t>
            </a:r>
            <a:endParaRPr lang="en-AU" dirty="0"/>
          </a:p>
        </p:txBody>
      </p:sp>
      <p:sp>
        <p:nvSpPr>
          <p:cNvPr id="4" name="Content Placeholder 3"/>
          <p:cNvSpPr>
            <a:spLocks noGrp="1"/>
          </p:cNvSpPr>
          <p:nvPr>
            <p:ph idx="1"/>
          </p:nvPr>
        </p:nvSpPr>
        <p:spPr>
          <a:xfrm>
            <a:off x="376238" y="1408855"/>
            <a:ext cx="8374062" cy="4944880"/>
          </a:xfrm>
        </p:spPr>
        <p:txBody>
          <a:bodyPr/>
          <a:lstStyle/>
          <a:p>
            <a:pPr marL="171450" lvl="1" indent="-171450">
              <a:spcAft>
                <a:spcPts val="300"/>
              </a:spcAft>
              <a:buFont typeface="Arial" panose="020B0604020202020204" pitchFamily="34" charset="0"/>
              <a:buChar char="•"/>
            </a:pPr>
            <a:r>
              <a:rPr lang="en-AU" sz="900" b="0" dirty="0" smtClean="0"/>
              <a:t>Access </a:t>
            </a:r>
            <a:r>
              <a:rPr lang="en-AU" sz="900" b="0" dirty="0"/>
              <a:t>to training and the impact of distance, through a more sophisticated analysis of provider locations, and how that varies across training types (pre-accredited versus accredited), provider types (particularly </a:t>
            </a:r>
            <a:r>
              <a:rPr lang="en-AU" sz="900" b="0" dirty="0" smtClean="0"/>
              <a:t>TAFEs versus LLOs) </a:t>
            </a:r>
            <a:r>
              <a:rPr lang="en-AU" sz="900" b="0" dirty="0"/>
              <a:t>and qualifications (breadth of provision within a geography</a:t>
            </a:r>
            <a:r>
              <a:rPr lang="en-AU" sz="900" b="0" dirty="0" smtClean="0"/>
              <a:t>).</a:t>
            </a:r>
            <a:endParaRPr lang="en-AU" sz="900" b="0" dirty="0"/>
          </a:p>
          <a:p>
            <a:pPr marL="171450" lvl="1" indent="-171450">
              <a:spcAft>
                <a:spcPts val="300"/>
              </a:spcAft>
              <a:buFont typeface="Arial" panose="020B0604020202020204" pitchFamily="34" charset="0"/>
              <a:buChar char="•"/>
            </a:pPr>
            <a:r>
              <a:rPr lang="en-AU" sz="900" b="0" dirty="0"/>
              <a:t>The types of </a:t>
            </a:r>
            <a:r>
              <a:rPr lang="en-AU" sz="900" b="0" dirty="0" smtClean="0"/>
              <a:t>learners </a:t>
            </a:r>
            <a:r>
              <a:rPr lang="en-AU" sz="900" b="0" dirty="0"/>
              <a:t>undertaking Foundation Skills List and VCE-VCAL qualifications, to understand their role in the learner </a:t>
            </a:r>
            <a:r>
              <a:rPr lang="en-AU" sz="900" b="0" dirty="0" smtClean="0"/>
              <a:t>journey, as well as the use of pre-accredited programs to support learners in their accredited training (through concurrent enrolments).</a:t>
            </a:r>
          </a:p>
          <a:p>
            <a:pPr marL="171450" lvl="1" indent="-171450">
              <a:spcAft>
                <a:spcPts val="300"/>
              </a:spcAft>
              <a:buFont typeface="Arial" panose="020B0604020202020204" pitchFamily="34" charset="0"/>
              <a:buChar char="•"/>
            </a:pPr>
            <a:r>
              <a:rPr lang="en-AU" sz="900" b="0" dirty="0" smtClean="0"/>
              <a:t>Using econometric techniques to identify which factors of disadvantage (given the high incidence of learners belonging to multiple priority cohorts) are the greatest predictors of strong (or weak) training outcomes.</a:t>
            </a:r>
            <a:endParaRPr lang="en-AU" sz="900" dirty="0"/>
          </a:p>
          <a:p>
            <a:pPr>
              <a:spcAft>
                <a:spcPts val="300"/>
              </a:spcAft>
            </a:pPr>
            <a:r>
              <a:rPr lang="en-AU" sz="900" b="1" dirty="0" smtClean="0"/>
              <a:t>Future data and research </a:t>
            </a:r>
            <a:r>
              <a:rPr lang="en-AU" sz="900" dirty="0" smtClean="0"/>
              <a:t>can be used to inform the development of: </a:t>
            </a:r>
          </a:p>
          <a:p>
            <a:pPr marL="171450" indent="-171450">
              <a:spcAft>
                <a:spcPts val="300"/>
              </a:spcAft>
              <a:buFont typeface="Arial" panose="020B0604020202020204" pitchFamily="34" charset="0"/>
              <a:buChar char="•"/>
            </a:pPr>
            <a:r>
              <a:rPr lang="en-AU" sz="900" dirty="0" smtClean="0"/>
              <a:t>An outcomes framework, composed of appropriate and tailored indicators and benchmarks, which allow for ongoing monitoring at the sector, region and provider level. This could incorporate existing data collections (relating to training activity) and new collections, such as:</a:t>
            </a:r>
          </a:p>
          <a:p>
            <a:pPr marL="527850" lvl="3" indent="-171450">
              <a:spcAft>
                <a:spcPts val="300"/>
              </a:spcAft>
            </a:pPr>
            <a:r>
              <a:rPr lang="en-AU" sz="900" dirty="0" smtClean="0"/>
              <a:t>Employment (and volunteering) outcomes achieved by learners – to understand whether learners who achieve no further training outcome following participation in a pre-accredited program have found employment; </a:t>
            </a:r>
          </a:p>
          <a:p>
            <a:pPr marL="527850" lvl="3" indent="-171450">
              <a:spcAft>
                <a:spcPts val="300"/>
              </a:spcAft>
            </a:pPr>
            <a:r>
              <a:rPr lang="en-AU" sz="900" dirty="0" smtClean="0"/>
              <a:t>Student satisfaction data – to understand the learner experience; and </a:t>
            </a:r>
          </a:p>
          <a:p>
            <a:pPr marL="527850" lvl="3" indent="-171450">
              <a:spcAft>
                <a:spcPts val="300"/>
              </a:spcAft>
            </a:pPr>
            <a:r>
              <a:rPr lang="en-AU" sz="900" dirty="0" smtClean="0"/>
              <a:t>Learner intent data</a:t>
            </a:r>
            <a:r>
              <a:rPr lang="en-AU" sz="900" dirty="0"/>
              <a:t> </a:t>
            </a:r>
            <a:r>
              <a:rPr lang="en-AU" sz="900" dirty="0" smtClean="0"/>
              <a:t>– to understand potential linkages with learner outcomes (for instance, whether a cohort that achieves lower transition rates is also less likely to have a desire to transition to accredited training, or older learners who are seeking a return to the workforce – particularly relevant given the changing labour market and increasing retirement ages). </a:t>
            </a:r>
          </a:p>
          <a:p>
            <a:pPr marL="171450" lvl="1" indent="-171450">
              <a:spcAft>
                <a:spcPts val="300"/>
              </a:spcAft>
              <a:buFont typeface="Arial" panose="020B0604020202020204" pitchFamily="34" charset="0"/>
              <a:buChar char="•"/>
            </a:pPr>
            <a:r>
              <a:rPr lang="en-AU" sz="900" b="0" dirty="0" smtClean="0"/>
              <a:t>A greater understanding of the need for pre-accredited training in local communities – to inform the targeting of existing funding and the potential quantum of funding required. Whilst this project has used ABS and VIF data to understand the demographics of regions, this does not directly translate to the level of need within a community</a:t>
            </a:r>
            <a:r>
              <a:rPr lang="en-AU" sz="900" b="0" dirty="0"/>
              <a:t>.</a:t>
            </a:r>
            <a:endParaRPr lang="en-AU" sz="900" b="0" dirty="0" smtClean="0"/>
          </a:p>
          <a:p>
            <a:pPr marL="171450" lvl="1" indent="-171450">
              <a:spcAft>
                <a:spcPts val="300"/>
              </a:spcAft>
              <a:buFont typeface="Arial" panose="020B0604020202020204" pitchFamily="34" charset="0"/>
              <a:buChar char="•"/>
            </a:pPr>
            <a:r>
              <a:rPr lang="en-AU" sz="900" b="0" dirty="0" smtClean="0"/>
              <a:t>A clearer value proposition regarding pre-accredited training and an understanding of the counterfactual (that is, what would have occurred if pre-accredited training was not available to learners). This could be pursued through a quantitative approach (examining the costs and benefits of training), or a qualitative approach (that asks learners the benefits they have received from training – both economic and social, and the pathway they would have taken if pre-accredited training was not available – for instance, directly enrolling in accredited training, participating in non-accredited training or not participating in any training).</a:t>
            </a:r>
          </a:p>
          <a:p>
            <a:pPr marL="171450" lvl="1" indent="-171450">
              <a:spcAft>
                <a:spcPts val="300"/>
              </a:spcAft>
              <a:buFont typeface="Arial" panose="020B0604020202020204" pitchFamily="34" charset="0"/>
              <a:buChar char="•"/>
            </a:pPr>
            <a:r>
              <a:rPr lang="en-AU" sz="900" b="0" dirty="0" smtClean="0"/>
              <a:t>A deeper understanding of provider behaviour – particularly what drives the programs they offer (and flexible delivery modes), learner cohorts they serve, and supports they offer to learners (such as career counselling) and pathway options (through partnerships with TAFE) – and the influence of the current funding model on that decision making. </a:t>
            </a:r>
          </a:p>
          <a:p>
            <a:pPr marL="171450" lvl="1" indent="-171450">
              <a:spcAft>
                <a:spcPts val="300"/>
              </a:spcAft>
              <a:buFont typeface="Arial" panose="020B0604020202020204" pitchFamily="34" charset="0"/>
              <a:buChar char="•"/>
            </a:pPr>
            <a:r>
              <a:rPr lang="en-AU" sz="900" b="0" dirty="0" smtClean="0"/>
              <a:t>More targeted and tailored supports for learners – particularly given the </a:t>
            </a:r>
            <a:r>
              <a:rPr lang="en-AU" sz="900" b="0" dirty="0"/>
              <a:t>high incidence of learners having multiple factors of disadvantage (that is, belonging to multiple priority </a:t>
            </a:r>
            <a:r>
              <a:rPr lang="en-AU" sz="900" b="0" dirty="0" smtClean="0"/>
              <a:t>cohorts).</a:t>
            </a:r>
          </a:p>
          <a:p>
            <a:pPr>
              <a:spcBef>
                <a:spcPts val="600"/>
              </a:spcBef>
              <a:spcAft>
                <a:spcPts val="300"/>
              </a:spcAft>
            </a:pPr>
            <a:r>
              <a:rPr lang="en-AU" sz="900" dirty="0" smtClean="0"/>
              <a:t>The opportunities described above suggest that there is a broad scope to build on the current strengths of pre-accredited training – to better leverage existing and new data, to promote performance and accountability in the sector, and enable more sophisticated targeting and interventions over time.   </a:t>
            </a:r>
            <a:endParaRPr lang="en-AU" sz="900" b="0" dirty="0"/>
          </a:p>
        </p:txBody>
      </p:sp>
    </p:spTree>
    <p:extLst>
      <p:ext uri="{BB962C8B-B14F-4D97-AF65-F5344CB8AC3E}">
        <p14:creationId xmlns:p14="http://schemas.microsoft.com/office/powerpoint/2010/main" val="153906938"/>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Appendix A</a:t>
            </a:r>
            <a:endParaRPr lang="en-AU" dirty="0"/>
          </a:p>
        </p:txBody>
      </p:sp>
      <p:sp>
        <p:nvSpPr>
          <p:cNvPr id="2" name="Text Placeholder 1"/>
          <p:cNvSpPr>
            <a:spLocks noGrp="1"/>
          </p:cNvSpPr>
          <p:nvPr>
            <p:ph type="body" idx="1"/>
          </p:nvPr>
        </p:nvSpPr>
        <p:spPr/>
        <p:txBody>
          <a:bodyPr/>
          <a:lstStyle/>
          <a:p>
            <a:r>
              <a:rPr lang="en-AU" dirty="0" smtClean="0"/>
              <a:t>Definitions and approach</a:t>
            </a:r>
            <a:endParaRPr lang="en-AU" dirty="0"/>
          </a:p>
        </p:txBody>
      </p:sp>
    </p:spTree>
    <p:extLst>
      <p:ext uri="{BB962C8B-B14F-4D97-AF65-F5344CB8AC3E}">
        <p14:creationId xmlns:p14="http://schemas.microsoft.com/office/powerpoint/2010/main" val="3415167783"/>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Glossary (1)</a:t>
            </a:r>
            <a:endParaRPr lang="en-AU" dirty="0"/>
          </a:p>
        </p:txBody>
      </p:sp>
      <p:graphicFrame>
        <p:nvGraphicFramePr>
          <p:cNvPr id="5" name="Table 4"/>
          <p:cNvGraphicFramePr>
            <a:graphicFrameLocks noGrp="1"/>
          </p:cNvGraphicFramePr>
          <p:nvPr>
            <p:extLst>
              <p:ext uri="{D42A27DB-BD31-4B8C-83A1-F6EECF244321}">
                <p14:modId xmlns:p14="http://schemas.microsoft.com/office/powerpoint/2010/main" val="2938601266"/>
              </p:ext>
            </p:extLst>
          </p:nvPr>
        </p:nvGraphicFramePr>
        <p:xfrm>
          <a:off x="376238" y="957088"/>
          <a:ext cx="8371762" cy="4941205"/>
        </p:xfrm>
        <a:graphic>
          <a:graphicData uri="http://schemas.openxmlformats.org/drawingml/2006/table">
            <a:tbl>
              <a:tblPr>
                <a:tableStyleId>{5C22544A-7EE6-4342-B048-85BDC9FD1C3A}</a:tableStyleId>
              </a:tblPr>
              <a:tblGrid>
                <a:gridCol w="1518663">
                  <a:extLst>
                    <a:ext uri="{9D8B030D-6E8A-4147-A177-3AD203B41FA5}">
                      <a16:colId xmlns:a16="http://schemas.microsoft.com/office/drawing/2014/main" val="20000"/>
                    </a:ext>
                  </a:extLst>
                </a:gridCol>
                <a:gridCol w="6853099">
                  <a:extLst>
                    <a:ext uri="{9D8B030D-6E8A-4147-A177-3AD203B41FA5}">
                      <a16:colId xmlns:a16="http://schemas.microsoft.com/office/drawing/2014/main" val="20001"/>
                    </a:ext>
                  </a:extLst>
                </a:gridCol>
              </a:tblGrid>
              <a:tr h="187937">
                <a:tc>
                  <a:txBody>
                    <a:bodyPr/>
                    <a:lstStyle/>
                    <a:p>
                      <a:pPr algn="l" fontAlgn="b"/>
                      <a:r>
                        <a:rPr lang="en-AU" sz="900" b="1" i="0" u="none" strike="noStrike" dirty="0" smtClean="0">
                          <a:solidFill>
                            <a:schemeClr val="dk1"/>
                          </a:solidFill>
                          <a:effectLst/>
                          <a:latin typeface="+mj-lt"/>
                        </a:rPr>
                        <a:t>Term</a:t>
                      </a:r>
                      <a:endParaRPr lang="en-AU" sz="900" b="1" i="0" u="none" strike="noStrike" dirty="0">
                        <a:solidFill>
                          <a:srgbClr val="000000"/>
                        </a:solidFill>
                        <a:effectLst/>
                        <a:latin typeface="+mj-lt"/>
                      </a:endParaRPr>
                    </a:p>
                  </a:txBody>
                  <a:tcPr marL="6767" marR="6767" marT="6767" marB="0" anchor="ctr"/>
                </a:tc>
                <a:tc>
                  <a:txBody>
                    <a:bodyPr/>
                    <a:lstStyle/>
                    <a:p>
                      <a:pPr algn="l" fontAlgn="b"/>
                      <a:r>
                        <a:rPr lang="en-AU" sz="900" b="1" u="none" strike="noStrike" dirty="0" smtClean="0">
                          <a:effectLst/>
                          <a:latin typeface="+mj-lt"/>
                        </a:rPr>
                        <a:t>Definition</a:t>
                      </a:r>
                      <a:endParaRPr lang="en-AU" sz="900" b="1" i="0" u="none" strike="noStrike" dirty="0">
                        <a:solidFill>
                          <a:srgbClr val="000000"/>
                        </a:solidFill>
                        <a:effectLst/>
                        <a:latin typeface="+mj-lt"/>
                      </a:endParaRPr>
                    </a:p>
                  </a:txBody>
                  <a:tcPr marL="6767" marR="6767" marT="6767" marB="0" anchor="ctr"/>
                </a:tc>
                <a:extLst>
                  <a:ext uri="{0D108BD9-81ED-4DB2-BD59-A6C34878D82A}">
                    <a16:rowId xmlns:a16="http://schemas.microsoft.com/office/drawing/2014/main" val="10000"/>
                  </a:ext>
                </a:extLst>
              </a:tr>
              <a:tr h="546140">
                <a:tc>
                  <a:txBody>
                    <a:bodyPr/>
                    <a:lstStyle/>
                    <a:p>
                      <a:pPr algn="l" fontAlgn="b"/>
                      <a:r>
                        <a:rPr lang="en-AU" sz="900" b="0" i="0" u="none" strike="noStrike" dirty="0" smtClean="0">
                          <a:solidFill>
                            <a:srgbClr val="000000"/>
                          </a:solidFill>
                          <a:effectLst/>
                          <a:latin typeface="+mj-lt"/>
                        </a:rPr>
                        <a:t>Accredited training</a:t>
                      </a:r>
                      <a:endParaRPr lang="en-AU" sz="900" b="0" i="0" u="none" strike="noStrike" dirty="0">
                        <a:solidFill>
                          <a:srgbClr val="000000"/>
                        </a:solidFill>
                        <a:effectLst/>
                        <a:latin typeface="+mj-lt"/>
                      </a:endParaRPr>
                    </a:p>
                  </a:txBody>
                  <a:tcPr marL="6767" marR="6767" marT="6767"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900" b="0" i="0" u="none" strike="noStrike" kern="1200" dirty="0" smtClean="0">
                          <a:solidFill>
                            <a:srgbClr val="000000"/>
                          </a:solidFill>
                          <a:effectLst/>
                          <a:latin typeface="+mn-lt"/>
                          <a:ea typeface="+mn-ea"/>
                          <a:cs typeface="+mn-cs"/>
                        </a:rPr>
                        <a:t>A program of study that leads to vocational qualifications and credentials that are recognised across Australia. Accredited programs of study have been endorsed by either national or state/territory registering/accrediting organisations or a delegated authorised body.</a:t>
                      </a:r>
                    </a:p>
                  </a:txBody>
                  <a:tcPr marL="6767" marR="6767" marT="6767" marB="0" anchor="ctr"/>
                </a:tc>
                <a:extLst>
                  <a:ext uri="{0D108BD9-81ED-4DB2-BD59-A6C34878D82A}">
                    <a16:rowId xmlns:a16="http://schemas.microsoft.com/office/drawing/2014/main" val="4073173072"/>
                  </a:ext>
                </a:extLst>
              </a:tr>
              <a:tr h="1083446">
                <a:tc>
                  <a:txBody>
                    <a:bodyPr/>
                    <a:lstStyle/>
                    <a:p>
                      <a:pPr algn="l" fontAlgn="b"/>
                      <a:r>
                        <a:rPr lang="en-AU" sz="900" b="0" i="0" u="none" strike="noStrike" dirty="0" smtClean="0">
                          <a:solidFill>
                            <a:srgbClr val="000000"/>
                          </a:solidFill>
                          <a:effectLst/>
                          <a:latin typeface="+mj-lt"/>
                        </a:rPr>
                        <a:t>ACFE</a:t>
                      </a:r>
                      <a:r>
                        <a:rPr lang="en-AU" sz="900" b="0" i="0" u="none" strike="noStrike" baseline="0" dirty="0" smtClean="0">
                          <a:solidFill>
                            <a:srgbClr val="000000"/>
                          </a:solidFill>
                          <a:effectLst/>
                          <a:latin typeface="+mj-lt"/>
                        </a:rPr>
                        <a:t> / ACE</a:t>
                      </a:r>
                      <a:endParaRPr lang="en-AU" sz="900" b="0" i="0" u="none" strike="noStrike" dirty="0">
                        <a:solidFill>
                          <a:srgbClr val="000000"/>
                        </a:solidFill>
                        <a:effectLst/>
                        <a:latin typeface="+mj-lt"/>
                      </a:endParaRPr>
                    </a:p>
                  </a:txBody>
                  <a:tcPr marL="6767" marR="6767" marT="6767" marB="0" anchor="ctr"/>
                </a:tc>
                <a:tc>
                  <a:txBody>
                    <a:bodyPr/>
                    <a:lstStyle/>
                    <a:p>
                      <a:pPr algn="l" fontAlgn="b"/>
                      <a:r>
                        <a:rPr lang="en-AU" sz="900" b="0" i="0" u="none" strike="noStrike" dirty="0" smtClean="0">
                          <a:solidFill>
                            <a:schemeClr val="tx1"/>
                          </a:solidFill>
                          <a:effectLst/>
                          <a:latin typeface="+mj-lt"/>
                        </a:rPr>
                        <a:t>Through the Adult, Community and Further Education (ACFE) Board, the Victorian government provides funding to community</a:t>
                      </a:r>
                      <a:r>
                        <a:rPr lang="en-AU" sz="900" b="0" i="0" u="none" strike="noStrike" baseline="0" dirty="0" smtClean="0">
                          <a:solidFill>
                            <a:schemeClr val="tx1"/>
                          </a:solidFill>
                          <a:effectLst/>
                          <a:latin typeface="+mj-lt"/>
                        </a:rPr>
                        <a:t>-</a:t>
                      </a:r>
                      <a:r>
                        <a:rPr lang="en-AU" sz="900" b="0" i="0" u="none" strike="noStrike" dirty="0" smtClean="0">
                          <a:solidFill>
                            <a:schemeClr val="tx1"/>
                          </a:solidFill>
                          <a:effectLst/>
                          <a:latin typeface="+mj-lt"/>
                        </a:rPr>
                        <a:t>based organisations (known as Learn Local organisations) and two adult education institutions, the Centre for Adult Education (CAE)</a:t>
                      </a:r>
                      <a:r>
                        <a:rPr lang="en-AU" sz="900" b="0" i="0" u="none" strike="noStrike" baseline="0" dirty="0" smtClean="0">
                          <a:solidFill>
                            <a:schemeClr val="tx1"/>
                          </a:solidFill>
                          <a:effectLst/>
                          <a:latin typeface="+mj-lt"/>
                        </a:rPr>
                        <a:t> </a:t>
                      </a:r>
                      <a:r>
                        <a:rPr lang="en-AU" sz="900" b="0" i="0" u="none" strike="noStrike" dirty="0" smtClean="0">
                          <a:solidFill>
                            <a:schemeClr val="tx1"/>
                          </a:solidFill>
                          <a:effectLst/>
                          <a:latin typeface="+mj-lt"/>
                        </a:rPr>
                        <a:t>and AMES Australia, for delivery of education and training programs to a broad range of Victorians over compulsory school</a:t>
                      </a:r>
                      <a:r>
                        <a:rPr lang="en-AU" sz="900" b="0" i="0" u="none" strike="noStrike" baseline="0" dirty="0" smtClean="0">
                          <a:solidFill>
                            <a:schemeClr val="tx1"/>
                          </a:solidFill>
                          <a:effectLst/>
                          <a:latin typeface="+mj-lt"/>
                        </a:rPr>
                        <a:t>-</a:t>
                      </a:r>
                      <a:r>
                        <a:rPr lang="en-AU" sz="900" b="0" i="0" u="none" strike="noStrike" dirty="0" smtClean="0">
                          <a:solidFill>
                            <a:schemeClr val="tx1"/>
                          </a:solidFill>
                          <a:effectLst/>
                          <a:latin typeface="+mj-lt"/>
                        </a:rPr>
                        <a:t>leaving age – young people, older people, people with special needs, people from diverse cultural backgrounds – with a special focus on people who have had limited prior access to education.</a:t>
                      </a:r>
                      <a:endParaRPr lang="en-AU" sz="900" b="0" i="0" u="none" strike="noStrike" dirty="0">
                        <a:solidFill>
                          <a:schemeClr val="tx1"/>
                        </a:solidFill>
                        <a:effectLst/>
                        <a:latin typeface="+mj-lt"/>
                      </a:endParaRPr>
                    </a:p>
                  </a:txBody>
                  <a:tcPr marL="6767" marR="6767" marT="6767" marB="0" anchor="ctr"/>
                </a:tc>
                <a:extLst>
                  <a:ext uri="{0D108BD9-81ED-4DB2-BD59-A6C34878D82A}">
                    <a16:rowId xmlns:a16="http://schemas.microsoft.com/office/drawing/2014/main" val="10002"/>
                  </a:ext>
                </a:extLst>
              </a:tr>
              <a:tr h="432142">
                <a:tc>
                  <a:txBody>
                    <a:bodyPr/>
                    <a:lstStyle/>
                    <a:p>
                      <a:pPr algn="l" fontAlgn="b"/>
                      <a:r>
                        <a:rPr lang="en-AU" sz="900" b="0" i="0" u="none" strike="noStrike" dirty="0" smtClean="0">
                          <a:solidFill>
                            <a:srgbClr val="000000"/>
                          </a:solidFill>
                          <a:effectLst/>
                          <a:latin typeface="+mj-lt"/>
                        </a:rPr>
                        <a:t>Adult Literacy and Numeracy Skills  </a:t>
                      </a:r>
                      <a:r>
                        <a:rPr lang="en-AU" sz="900" b="0" i="0" u="none" strike="noStrike" kern="1200" dirty="0" smtClean="0">
                          <a:solidFill>
                            <a:srgbClr val="000000"/>
                          </a:solidFill>
                          <a:effectLst/>
                          <a:latin typeface="+mn-lt"/>
                          <a:ea typeface="+mn-ea"/>
                          <a:cs typeface="+mn-cs"/>
                        </a:rPr>
                        <a:t>programs (ACFE)</a:t>
                      </a:r>
                      <a:endParaRPr lang="en-AU" sz="900" b="0" i="0" u="none" strike="noStrike" dirty="0">
                        <a:solidFill>
                          <a:srgbClr val="000000"/>
                        </a:solidFill>
                        <a:effectLst/>
                        <a:latin typeface="+mj-lt"/>
                      </a:endParaRPr>
                    </a:p>
                  </a:txBody>
                  <a:tcPr marL="6767" marR="6767" marT="6767" marB="0" anchor="ctr"/>
                </a:tc>
                <a:tc>
                  <a:txBody>
                    <a:bodyPr/>
                    <a:lstStyle/>
                    <a:p>
                      <a:pPr algn="l" fontAlgn="b"/>
                      <a:r>
                        <a:rPr lang="en-AU" sz="900" b="0" i="0" u="none" strike="noStrike" dirty="0" smtClean="0">
                          <a:solidFill>
                            <a:schemeClr val="tx1"/>
                          </a:solidFill>
                          <a:effectLst/>
                          <a:latin typeface="+mj-lt"/>
                        </a:rPr>
                        <a:t>Programs</a:t>
                      </a:r>
                      <a:r>
                        <a:rPr lang="en-AU" sz="900" b="0" i="0" u="none" strike="noStrike" baseline="0" dirty="0" smtClean="0">
                          <a:solidFill>
                            <a:schemeClr val="tx1"/>
                          </a:solidFill>
                          <a:effectLst/>
                          <a:latin typeface="+mj-lt"/>
                        </a:rPr>
                        <a:t> to support language, </a:t>
                      </a:r>
                      <a:r>
                        <a:rPr lang="en-AU" sz="900" b="0" i="0" u="none" strike="noStrike" dirty="0" smtClean="0">
                          <a:solidFill>
                            <a:schemeClr val="tx1"/>
                          </a:solidFill>
                          <a:effectLst/>
                          <a:latin typeface="+mj-lt"/>
                        </a:rPr>
                        <a:t>literacy and numeracy skills including, for example, English as an Additional Language (EAL) courses.</a:t>
                      </a:r>
                      <a:endParaRPr lang="en-AU" sz="900" b="0" i="0" u="none" strike="noStrike" dirty="0">
                        <a:solidFill>
                          <a:schemeClr val="tx1"/>
                        </a:solidFill>
                        <a:effectLst/>
                        <a:latin typeface="+mj-lt"/>
                      </a:endParaRPr>
                    </a:p>
                  </a:txBody>
                  <a:tcPr marL="6767" marR="6767" marT="6767" marB="0" anchor="ctr"/>
                </a:tc>
                <a:extLst>
                  <a:ext uri="{0D108BD9-81ED-4DB2-BD59-A6C34878D82A}">
                    <a16:rowId xmlns:a16="http://schemas.microsoft.com/office/drawing/2014/main" val="10003"/>
                  </a:ext>
                </a:extLst>
              </a:tr>
              <a:tr h="367039">
                <a:tc>
                  <a:txBody>
                    <a:bodyPr/>
                    <a:lstStyle/>
                    <a:p>
                      <a:pPr algn="l" fontAlgn="b"/>
                      <a:r>
                        <a:rPr lang="en-AU" sz="900" b="0" i="0" u="none" strike="noStrike" dirty="0" smtClean="0">
                          <a:solidFill>
                            <a:srgbClr val="000000"/>
                          </a:solidFill>
                          <a:effectLst/>
                          <a:latin typeface="+mj-lt"/>
                        </a:rPr>
                        <a:t>Attainment</a:t>
                      </a:r>
                      <a:endParaRPr lang="en-AU" sz="900" b="0" i="0" u="none" strike="noStrike" dirty="0">
                        <a:solidFill>
                          <a:srgbClr val="000000"/>
                        </a:solidFill>
                        <a:effectLst/>
                        <a:latin typeface="+mj-lt"/>
                      </a:endParaRPr>
                    </a:p>
                  </a:txBody>
                  <a:tcPr marL="6767" marR="6767" marT="6767" marB="0" anchor="ctr"/>
                </a:tc>
                <a:tc>
                  <a:txBody>
                    <a:bodyPr/>
                    <a:lstStyle/>
                    <a:p>
                      <a:pPr marL="0" lvl="0" indent="0">
                        <a:spcAft>
                          <a:spcPts val="300"/>
                        </a:spcAft>
                        <a:buFont typeface="Arial" panose="020B0604020202020204" pitchFamily="34" charset="0"/>
                        <a:buNone/>
                      </a:pPr>
                      <a:r>
                        <a:rPr lang="en-AU" sz="900" dirty="0" smtClean="0">
                          <a:solidFill>
                            <a:schemeClr val="tx1"/>
                          </a:solidFill>
                        </a:rPr>
                        <a:t>For the purposes of this report, attainment means completion of</a:t>
                      </a:r>
                      <a:r>
                        <a:rPr lang="en-AU" sz="900" baseline="0" dirty="0" smtClean="0">
                          <a:solidFill>
                            <a:schemeClr val="tx1"/>
                          </a:solidFill>
                        </a:rPr>
                        <a:t> an accredited training course, after participation in one or more pre-accredited courses.</a:t>
                      </a:r>
                      <a:endParaRPr lang="en-AU" sz="900" b="0" i="0" u="none" strike="noStrike" dirty="0">
                        <a:solidFill>
                          <a:schemeClr val="tx1"/>
                        </a:solidFill>
                        <a:effectLst/>
                        <a:latin typeface="+mj-lt"/>
                      </a:endParaRPr>
                    </a:p>
                  </a:txBody>
                  <a:tcPr marL="6767" marR="6767" marT="6767" marB="0" anchor="ctr"/>
                </a:tc>
                <a:extLst>
                  <a:ext uri="{0D108BD9-81ED-4DB2-BD59-A6C34878D82A}">
                    <a16:rowId xmlns:a16="http://schemas.microsoft.com/office/drawing/2014/main" val="10004"/>
                  </a:ext>
                </a:extLst>
              </a:tr>
              <a:tr h="367039">
                <a:tc>
                  <a:txBody>
                    <a:bodyPr/>
                    <a:lstStyle/>
                    <a:p>
                      <a:pPr algn="l" fontAlgn="b"/>
                      <a:r>
                        <a:rPr lang="en-AU" sz="900" b="0" i="0" u="none" strike="noStrike" dirty="0" smtClean="0">
                          <a:solidFill>
                            <a:srgbClr val="000000"/>
                          </a:solidFill>
                          <a:effectLst/>
                          <a:latin typeface="+mj-lt"/>
                        </a:rPr>
                        <a:t>Commencement</a:t>
                      </a:r>
                      <a:endParaRPr lang="en-AU" sz="900" b="0" i="0" u="none" strike="noStrike" dirty="0">
                        <a:solidFill>
                          <a:srgbClr val="000000"/>
                        </a:solidFill>
                        <a:effectLst/>
                        <a:latin typeface="+mj-lt"/>
                      </a:endParaRPr>
                    </a:p>
                  </a:txBody>
                  <a:tcPr marL="6767" marR="6767" marT="6767" marB="0" anchor="ctr"/>
                </a:tc>
                <a:tc>
                  <a:txBody>
                    <a:bodyPr/>
                    <a:lstStyle/>
                    <a:p>
                      <a:pPr algn="l" fontAlgn="b"/>
                      <a:r>
                        <a:rPr lang="en-AU" sz="900" b="0" i="0" u="none" strike="noStrike" dirty="0" smtClean="0">
                          <a:solidFill>
                            <a:schemeClr val="tx1"/>
                          </a:solidFill>
                          <a:effectLst/>
                          <a:latin typeface="+mj-lt"/>
                        </a:rPr>
                        <a:t>A commencement is a new enrolment by a student in a nationally accredited course at a registered training provider within a given year.</a:t>
                      </a:r>
                      <a:endParaRPr lang="en-AU" sz="900" b="0" i="0" u="none" strike="noStrike" dirty="0">
                        <a:solidFill>
                          <a:schemeClr val="tx1"/>
                        </a:solidFill>
                        <a:effectLst/>
                        <a:latin typeface="+mj-lt"/>
                      </a:endParaRPr>
                    </a:p>
                  </a:txBody>
                  <a:tcPr marL="6767" marR="6767" marT="6767" marB="0" anchor="ctr"/>
                </a:tc>
                <a:extLst>
                  <a:ext uri="{0D108BD9-81ED-4DB2-BD59-A6C34878D82A}">
                    <a16:rowId xmlns:a16="http://schemas.microsoft.com/office/drawing/2014/main" val="10005"/>
                  </a:ext>
                </a:extLst>
              </a:tr>
              <a:tr h="367039">
                <a:tc>
                  <a:txBody>
                    <a:bodyPr/>
                    <a:lstStyle/>
                    <a:p>
                      <a:pPr algn="l" fontAlgn="b"/>
                      <a:r>
                        <a:rPr lang="en-AU" sz="900" b="0" i="0" u="none" strike="noStrike" dirty="0" smtClean="0">
                          <a:solidFill>
                            <a:srgbClr val="000000"/>
                          </a:solidFill>
                          <a:effectLst/>
                          <a:latin typeface="+mj-lt"/>
                        </a:rPr>
                        <a:t>Employment Skills programs (</a:t>
                      </a:r>
                      <a:r>
                        <a:rPr lang="en-AU" sz="900" b="0" i="0" u="none" strike="noStrike" kern="1200" dirty="0" smtClean="0">
                          <a:solidFill>
                            <a:srgbClr val="000000"/>
                          </a:solidFill>
                          <a:effectLst/>
                          <a:latin typeface="+mn-lt"/>
                          <a:ea typeface="+mn-ea"/>
                          <a:cs typeface="+mn-cs"/>
                        </a:rPr>
                        <a:t>ACFE)</a:t>
                      </a:r>
                      <a:endParaRPr lang="en-AU" sz="900" b="0" i="0" u="none" strike="noStrike" dirty="0">
                        <a:solidFill>
                          <a:srgbClr val="000000"/>
                        </a:solidFill>
                        <a:effectLst/>
                        <a:latin typeface="+mj-lt"/>
                      </a:endParaRPr>
                    </a:p>
                  </a:txBody>
                  <a:tcPr marL="6767" marR="6767" marT="6767" marB="0" anchor="ctr"/>
                </a:tc>
                <a:tc>
                  <a:txBody>
                    <a:bodyPr/>
                    <a:lstStyle/>
                    <a:p>
                      <a:pPr algn="l" fontAlgn="b"/>
                      <a:r>
                        <a:rPr lang="en-AU" sz="900" b="0" i="0" u="none" strike="noStrike" dirty="0" smtClean="0">
                          <a:solidFill>
                            <a:schemeClr val="tx1"/>
                          </a:solidFill>
                          <a:effectLst/>
                          <a:latin typeface="+mj-lt"/>
                        </a:rPr>
                        <a:t>Programs to support basic skills needed for employment.</a:t>
                      </a:r>
                      <a:r>
                        <a:rPr lang="en-AU" sz="900" b="0" i="0" u="none" strike="noStrike" baseline="0" dirty="0" smtClean="0">
                          <a:solidFill>
                            <a:schemeClr val="tx1"/>
                          </a:solidFill>
                          <a:effectLst/>
                          <a:latin typeface="+mj-lt"/>
                        </a:rPr>
                        <a:t> </a:t>
                      </a:r>
                      <a:endParaRPr lang="en-AU" sz="900" b="0" i="0" u="none" strike="noStrike" dirty="0">
                        <a:solidFill>
                          <a:schemeClr val="tx1"/>
                        </a:solidFill>
                        <a:effectLst/>
                        <a:latin typeface="+mj-lt"/>
                      </a:endParaRPr>
                    </a:p>
                  </a:txBody>
                  <a:tcPr marL="6767" marR="6767" marT="6767" marB="0" anchor="ctr"/>
                </a:tc>
                <a:extLst>
                  <a:ext uri="{0D108BD9-81ED-4DB2-BD59-A6C34878D82A}">
                    <a16:rowId xmlns:a16="http://schemas.microsoft.com/office/drawing/2014/main" val="10006"/>
                  </a:ext>
                </a:extLst>
              </a:tr>
              <a:tr h="187937">
                <a:tc>
                  <a:txBody>
                    <a:bodyPr/>
                    <a:lstStyle/>
                    <a:p>
                      <a:pPr algn="l" fontAlgn="b"/>
                      <a:r>
                        <a:rPr lang="en-AU" sz="900" b="0" i="0" u="none" strike="noStrike" dirty="0" smtClean="0">
                          <a:solidFill>
                            <a:srgbClr val="000000"/>
                          </a:solidFill>
                          <a:effectLst/>
                          <a:latin typeface="+mj-lt"/>
                        </a:rPr>
                        <a:t>Engagement</a:t>
                      </a:r>
                      <a:endParaRPr lang="en-AU" sz="900" b="0" i="0" u="none" strike="noStrike" dirty="0">
                        <a:solidFill>
                          <a:srgbClr val="000000"/>
                        </a:solidFill>
                        <a:effectLst/>
                        <a:latin typeface="+mj-lt"/>
                      </a:endParaRPr>
                    </a:p>
                  </a:txBody>
                  <a:tcPr marL="6767" marR="6767" marT="6767" marB="0" anchor="ctr"/>
                </a:tc>
                <a:tc>
                  <a:txBody>
                    <a:bodyPr/>
                    <a:lstStyle/>
                    <a:p>
                      <a:pPr algn="l" fontAlgn="b"/>
                      <a:r>
                        <a:rPr lang="en-AU" sz="900" dirty="0" smtClean="0">
                          <a:solidFill>
                            <a:schemeClr val="tx1"/>
                          </a:solidFill>
                        </a:rPr>
                        <a:t>For the purposes of this report, engagement means </a:t>
                      </a:r>
                      <a:r>
                        <a:rPr lang="en-AU" sz="900" b="0" i="0" u="none" strike="noStrike" dirty="0" smtClean="0">
                          <a:solidFill>
                            <a:schemeClr val="tx1"/>
                          </a:solidFill>
                          <a:effectLst/>
                          <a:latin typeface="+mj-lt"/>
                        </a:rPr>
                        <a:t>participation</a:t>
                      </a:r>
                      <a:r>
                        <a:rPr lang="en-AU" sz="900" b="0" i="0" u="none" strike="noStrike" baseline="0" dirty="0" smtClean="0">
                          <a:solidFill>
                            <a:schemeClr val="tx1"/>
                          </a:solidFill>
                          <a:effectLst/>
                          <a:latin typeface="+mj-lt"/>
                        </a:rPr>
                        <a:t> in pre-accredited or accredited training.</a:t>
                      </a:r>
                      <a:endParaRPr lang="en-AU" sz="900" b="0" i="0" u="none" strike="noStrike" dirty="0">
                        <a:solidFill>
                          <a:schemeClr val="tx1"/>
                        </a:solidFill>
                        <a:effectLst/>
                        <a:latin typeface="+mj-lt"/>
                      </a:endParaRPr>
                    </a:p>
                  </a:txBody>
                  <a:tcPr marL="6767" marR="6767" marT="6767" marB="0" anchor="ctr"/>
                </a:tc>
                <a:extLst>
                  <a:ext uri="{0D108BD9-81ED-4DB2-BD59-A6C34878D82A}">
                    <a16:rowId xmlns:a16="http://schemas.microsoft.com/office/drawing/2014/main" val="1032807914"/>
                  </a:ext>
                </a:extLst>
              </a:tr>
              <a:tr h="725242">
                <a:tc>
                  <a:txBody>
                    <a:bodyPr/>
                    <a:lstStyle/>
                    <a:p>
                      <a:pPr algn="l" fontAlgn="b"/>
                      <a:r>
                        <a:rPr lang="en-AU" sz="900" b="0" i="0" u="none" strike="noStrike" dirty="0" smtClean="0">
                          <a:solidFill>
                            <a:srgbClr val="000000"/>
                          </a:solidFill>
                          <a:effectLst/>
                          <a:latin typeface="+mj-lt"/>
                        </a:rPr>
                        <a:t>Enrolment</a:t>
                      </a:r>
                      <a:endParaRPr lang="en-AU" sz="900" b="0" i="0" u="none" strike="noStrike" dirty="0">
                        <a:solidFill>
                          <a:srgbClr val="000000"/>
                        </a:solidFill>
                        <a:effectLst/>
                        <a:latin typeface="+mj-lt"/>
                      </a:endParaRPr>
                    </a:p>
                  </a:txBody>
                  <a:tcPr marL="6767" marR="6767" marT="6767"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900" b="0" i="0" u="none" strike="noStrike" kern="1200" dirty="0" smtClean="0">
                          <a:solidFill>
                            <a:schemeClr val="tx1"/>
                          </a:solidFill>
                          <a:effectLst/>
                          <a:latin typeface="+mj-lt"/>
                          <a:ea typeface="+mn-ea"/>
                          <a:cs typeface="+mn-cs"/>
                        </a:rPr>
                        <a:t>An occurrence of a student undertaking a discernible quantum of training, either in a pre-accredited or nationally accredited course, in a given year. </a:t>
                      </a:r>
                      <a:r>
                        <a:rPr lang="en-AU" sz="900" b="0" i="0" u="none" strike="noStrike" dirty="0" smtClean="0">
                          <a:solidFill>
                            <a:schemeClr val="tx1"/>
                          </a:solidFill>
                          <a:effectLst/>
                          <a:latin typeface="+mj-lt"/>
                        </a:rPr>
                        <a:t>The term ‘enrolment’ covers both new and continuing </a:t>
                      </a:r>
                      <a:r>
                        <a:rPr lang="en-AU" sz="900" b="0" i="0" u="none" strike="noStrike" baseline="0" dirty="0" smtClean="0">
                          <a:solidFill>
                            <a:schemeClr val="tx1"/>
                          </a:solidFill>
                          <a:effectLst/>
                          <a:latin typeface="+mj-lt"/>
                        </a:rPr>
                        <a:t>training undertaken </a:t>
                      </a:r>
                      <a:r>
                        <a:rPr lang="en-AU" sz="900" b="0" i="0" u="none" strike="noStrike" dirty="0" smtClean="0">
                          <a:solidFill>
                            <a:schemeClr val="tx1"/>
                          </a:solidFill>
                          <a:effectLst/>
                          <a:latin typeface="+mj-lt"/>
                        </a:rPr>
                        <a:t>in a given year. A student can be enrolled in more than one quantum of training in a year. </a:t>
                      </a:r>
                      <a:endParaRPr lang="en-AU" sz="900" b="0" i="0" u="none" strike="noStrike" dirty="0">
                        <a:solidFill>
                          <a:schemeClr val="tx1"/>
                        </a:solidFill>
                        <a:effectLst/>
                        <a:latin typeface="+mj-lt"/>
                      </a:endParaRPr>
                    </a:p>
                  </a:txBody>
                  <a:tcPr marL="6767" marR="6767" marT="6767" marB="0" anchor="ctr"/>
                </a:tc>
                <a:extLst>
                  <a:ext uri="{0D108BD9-81ED-4DB2-BD59-A6C34878D82A}">
                    <a16:rowId xmlns:a16="http://schemas.microsoft.com/office/drawing/2014/main" val="10007"/>
                  </a:ext>
                </a:extLst>
              </a:tr>
              <a:tr h="677244">
                <a:tc>
                  <a:txBody>
                    <a:bodyPr/>
                    <a:lstStyle/>
                    <a:p>
                      <a:pPr algn="l" fontAlgn="b"/>
                      <a:r>
                        <a:rPr lang="en-AU" sz="900" b="0" i="0" u="none" strike="noStrike" dirty="0" smtClean="0">
                          <a:solidFill>
                            <a:srgbClr val="000000"/>
                          </a:solidFill>
                          <a:effectLst/>
                          <a:latin typeface="+mj-lt"/>
                        </a:rPr>
                        <a:t>Foundational training</a:t>
                      </a:r>
                      <a:endParaRPr lang="en-AU" sz="900" b="0" i="0" u="none" strike="noStrike" dirty="0">
                        <a:solidFill>
                          <a:srgbClr val="000000"/>
                        </a:solidFill>
                        <a:effectLst/>
                        <a:latin typeface="+mj-lt"/>
                      </a:endParaRPr>
                    </a:p>
                  </a:txBody>
                  <a:tcPr marL="6767" marR="6767" marT="6767" marB="0" anchor="ctr"/>
                </a:tc>
                <a:tc>
                  <a:txBody>
                    <a:bodyPr/>
                    <a:lstStyle/>
                    <a:p>
                      <a:pPr algn="l" fontAlgn="b"/>
                      <a:r>
                        <a:rPr lang="en-AU" sz="900" dirty="0" smtClean="0">
                          <a:solidFill>
                            <a:schemeClr val="tx1"/>
                          </a:solidFill>
                        </a:rPr>
                        <a:t>For the purposes of this report, f</a:t>
                      </a:r>
                      <a:r>
                        <a:rPr lang="en-AU" sz="900" b="0" i="0" u="none" strike="noStrike" dirty="0" smtClean="0">
                          <a:solidFill>
                            <a:schemeClr val="tx1"/>
                          </a:solidFill>
                          <a:effectLst/>
                          <a:latin typeface="+mj-lt"/>
                        </a:rPr>
                        <a:t>oundation skills courses help students to gain basic skills gaps for vocational education and training. Base level skills in literacy, numeracy and workforce preparation skills help improve a student’s chances to find employment, access opportunities for further education and/or improve their broader social participation.</a:t>
                      </a:r>
                      <a:endParaRPr lang="en-AU" sz="900" b="0" i="0" u="none" strike="noStrike" dirty="0">
                        <a:solidFill>
                          <a:schemeClr val="tx1"/>
                        </a:solidFill>
                        <a:effectLst/>
                        <a:latin typeface="+mj-lt"/>
                      </a:endParaRPr>
                    </a:p>
                  </a:txBody>
                  <a:tcPr marL="6767" marR="6767" marT="6767" marB="0" anchor="ctr"/>
                </a:tc>
                <a:extLst>
                  <a:ext uri="{0D108BD9-81ED-4DB2-BD59-A6C34878D82A}">
                    <a16:rowId xmlns:a16="http://schemas.microsoft.com/office/drawing/2014/main" val="10008"/>
                  </a:ext>
                </a:extLst>
              </a:tr>
            </a:tbl>
          </a:graphicData>
        </a:graphic>
      </p:graphicFrame>
      <p:sp>
        <p:nvSpPr>
          <p:cNvPr id="6" name="TextBox 5"/>
          <p:cNvSpPr txBox="1"/>
          <p:nvPr/>
        </p:nvSpPr>
        <p:spPr>
          <a:xfrm>
            <a:off x="376238" y="6212978"/>
            <a:ext cx="8371762" cy="215444"/>
          </a:xfrm>
          <a:prstGeom prst="rect">
            <a:avLst/>
          </a:prstGeom>
          <a:noFill/>
        </p:spPr>
        <p:txBody>
          <a:bodyPr wrap="square" lIns="0" tIns="0" rIns="0" bIns="0" rtlCol="0">
            <a:spAutoFit/>
          </a:bodyPr>
          <a:lstStyle/>
          <a:p>
            <a:pPr lvl="0"/>
            <a:r>
              <a:rPr lang="en-AU" sz="700" dirty="0" smtClean="0"/>
              <a:t>Source: Department of Education and Training (2017) Pre-accredited Programs; Department of Education and Training (2015) </a:t>
            </a:r>
            <a:r>
              <a:rPr lang="en-AU" sz="700" i="1" dirty="0" smtClean="0"/>
              <a:t>Victorian Training Market Report 2015</a:t>
            </a:r>
            <a:r>
              <a:rPr lang="en-AU" sz="700" dirty="0" smtClean="0"/>
              <a:t>; </a:t>
            </a:r>
            <a:r>
              <a:rPr lang="en-AU" sz="700" dirty="0"/>
              <a:t>ACFE Board (2015) </a:t>
            </a:r>
            <a:r>
              <a:rPr lang="en-AU" sz="700" i="1" dirty="0"/>
              <a:t>Glossary of terminology commonly used in </a:t>
            </a:r>
            <a:r>
              <a:rPr lang="en-AU" sz="700" i="1" dirty="0" smtClean="0"/>
              <a:t>ACFE</a:t>
            </a:r>
            <a:r>
              <a:rPr lang="en-AU" sz="700" dirty="0" smtClean="0"/>
              <a:t>; Deloitte Access Economics (2017) </a:t>
            </a:r>
            <a:endParaRPr lang="en-AU" sz="600" dirty="0" smtClean="0">
              <a:solidFill>
                <a:srgbClr val="313131"/>
              </a:solidFill>
            </a:endParaRPr>
          </a:p>
        </p:txBody>
      </p:sp>
    </p:spTree>
    <p:extLst>
      <p:ext uri="{BB962C8B-B14F-4D97-AF65-F5344CB8AC3E}">
        <p14:creationId xmlns:p14="http://schemas.microsoft.com/office/powerpoint/2010/main" val="1367869334"/>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Glossary (2)</a:t>
            </a:r>
            <a:endParaRPr lang="en-AU" dirty="0"/>
          </a:p>
        </p:txBody>
      </p:sp>
      <p:graphicFrame>
        <p:nvGraphicFramePr>
          <p:cNvPr id="5" name="Table 4"/>
          <p:cNvGraphicFramePr>
            <a:graphicFrameLocks noGrp="1"/>
          </p:cNvGraphicFramePr>
          <p:nvPr>
            <p:extLst>
              <p:ext uri="{D42A27DB-BD31-4B8C-83A1-F6EECF244321}">
                <p14:modId xmlns:p14="http://schemas.microsoft.com/office/powerpoint/2010/main" val="1114587166"/>
              </p:ext>
            </p:extLst>
          </p:nvPr>
        </p:nvGraphicFramePr>
        <p:xfrm>
          <a:off x="376238" y="899938"/>
          <a:ext cx="8371762" cy="4135199"/>
        </p:xfrm>
        <a:graphic>
          <a:graphicData uri="http://schemas.openxmlformats.org/drawingml/2006/table">
            <a:tbl>
              <a:tblPr>
                <a:tableStyleId>{5C22544A-7EE6-4342-B048-85BDC9FD1C3A}</a:tableStyleId>
              </a:tblPr>
              <a:tblGrid>
                <a:gridCol w="1518663">
                  <a:extLst>
                    <a:ext uri="{9D8B030D-6E8A-4147-A177-3AD203B41FA5}">
                      <a16:colId xmlns:a16="http://schemas.microsoft.com/office/drawing/2014/main" val="20000"/>
                    </a:ext>
                  </a:extLst>
                </a:gridCol>
                <a:gridCol w="6853099">
                  <a:extLst>
                    <a:ext uri="{9D8B030D-6E8A-4147-A177-3AD203B41FA5}">
                      <a16:colId xmlns:a16="http://schemas.microsoft.com/office/drawing/2014/main" val="20001"/>
                    </a:ext>
                  </a:extLst>
                </a:gridCol>
              </a:tblGrid>
              <a:tr h="214029">
                <a:tc>
                  <a:txBody>
                    <a:bodyPr/>
                    <a:lstStyle/>
                    <a:p>
                      <a:pPr algn="l" fontAlgn="b"/>
                      <a:r>
                        <a:rPr lang="en-AU" sz="900" b="1" i="0" u="none" strike="noStrike" dirty="0" smtClean="0">
                          <a:solidFill>
                            <a:schemeClr val="dk1"/>
                          </a:solidFill>
                          <a:effectLst/>
                          <a:latin typeface="+mj-lt"/>
                        </a:rPr>
                        <a:t>Term</a:t>
                      </a:r>
                      <a:endParaRPr lang="en-AU" sz="900" b="1" i="0" u="none" strike="noStrike" dirty="0">
                        <a:solidFill>
                          <a:srgbClr val="000000"/>
                        </a:solidFill>
                        <a:effectLst/>
                        <a:latin typeface="+mj-lt"/>
                      </a:endParaRPr>
                    </a:p>
                  </a:txBody>
                  <a:tcPr marL="6767" marR="6767" marT="6767" marB="0" anchor="ctr"/>
                </a:tc>
                <a:tc>
                  <a:txBody>
                    <a:bodyPr/>
                    <a:lstStyle/>
                    <a:p>
                      <a:pPr algn="l" fontAlgn="b"/>
                      <a:r>
                        <a:rPr lang="en-AU" sz="900" b="1" u="none" strike="noStrike" dirty="0" smtClean="0">
                          <a:effectLst/>
                          <a:latin typeface="+mj-lt"/>
                        </a:rPr>
                        <a:t>Definition</a:t>
                      </a:r>
                      <a:endParaRPr lang="en-AU" sz="900" b="1" i="0" u="none" strike="noStrike" dirty="0">
                        <a:solidFill>
                          <a:srgbClr val="000000"/>
                        </a:solidFill>
                        <a:effectLst/>
                        <a:latin typeface="+mj-lt"/>
                      </a:endParaRPr>
                    </a:p>
                  </a:txBody>
                  <a:tcPr marL="6767" marR="6767" marT="6767" marB="0" anchor="ctr"/>
                </a:tc>
                <a:extLst>
                  <a:ext uri="{0D108BD9-81ED-4DB2-BD59-A6C34878D82A}">
                    <a16:rowId xmlns:a16="http://schemas.microsoft.com/office/drawing/2014/main" val="10000"/>
                  </a:ext>
                </a:extLst>
              </a:tr>
              <a:tr h="214029">
                <a:tc>
                  <a:txBody>
                    <a:bodyPr/>
                    <a:lstStyle/>
                    <a:p>
                      <a:pPr algn="l" fontAlgn="b"/>
                      <a:r>
                        <a:rPr lang="en-AU" sz="900" b="0" i="0" u="none" strike="noStrike" dirty="0" smtClean="0">
                          <a:solidFill>
                            <a:schemeClr val="tx1"/>
                          </a:solidFill>
                          <a:effectLst/>
                          <a:latin typeface="+mj-lt"/>
                        </a:rPr>
                        <a:t>Hours</a:t>
                      </a:r>
                      <a:endParaRPr lang="en-AU" sz="900" b="0" i="0" u="none" strike="noStrike" dirty="0">
                        <a:solidFill>
                          <a:schemeClr val="tx1"/>
                        </a:solidFill>
                        <a:effectLst/>
                        <a:latin typeface="+mj-lt"/>
                      </a:endParaRPr>
                    </a:p>
                  </a:txBody>
                  <a:tcPr marL="6767" marR="6767" marT="6767" marB="0" anchor="ctr"/>
                </a:tc>
                <a:tc>
                  <a:txBody>
                    <a:bodyPr/>
                    <a:lstStyle/>
                    <a:p>
                      <a:pPr algn="l" fontAlgn="b"/>
                      <a:r>
                        <a:rPr lang="en-AU" sz="900" b="0" i="0" u="none" strike="noStrike" dirty="0" smtClean="0">
                          <a:solidFill>
                            <a:srgbClr val="000000"/>
                          </a:solidFill>
                          <a:effectLst/>
                          <a:latin typeface="+mj-lt"/>
                        </a:rPr>
                        <a:t>For the purposes of</a:t>
                      </a:r>
                      <a:r>
                        <a:rPr lang="en-AU" sz="900" b="0" i="0" u="none" strike="noStrike" baseline="0" dirty="0" smtClean="0">
                          <a:solidFill>
                            <a:srgbClr val="000000"/>
                          </a:solidFill>
                          <a:effectLst/>
                          <a:latin typeface="+mj-lt"/>
                        </a:rPr>
                        <a:t> this report, h</a:t>
                      </a:r>
                      <a:r>
                        <a:rPr lang="en-AU" sz="900" b="0" i="0" u="none" strike="noStrike" dirty="0" smtClean="0">
                          <a:solidFill>
                            <a:srgbClr val="000000"/>
                          </a:solidFill>
                          <a:effectLst/>
                          <a:latin typeface="+mj-lt"/>
                        </a:rPr>
                        <a:t>ours of training</a:t>
                      </a:r>
                      <a:r>
                        <a:rPr lang="en-AU" sz="900" b="0" i="0" u="none" strike="noStrike" baseline="0" dirty="0" smtClean="0">
                          <a:solidFill>
                            <a:srgbClr val="000000"/>
                          </a:solidFill>
                          <a:effectLst/>
                          <a:latin typeface="+mj-lt"/>
                        </a:rPr>
                        <a:t> a pre-accredited learner participates in. </a:t>
                      </a:r>
                      <a:endParaRPr lang="en-AU" sz="900" b="0" i="0" u="none" strike="noStrike" dirty="0">
                        <a:solidFill>
                          <a:srgbClr val="000000"/>
                        </a:solidFill>
                        <a:effectLst/>
                        <a:latin typeface="+mj-lt"/>
                      </a:endParaRPr>
                    </a:p>
                  </a:txBody>
                  <a:tcPr marL="6767" marR="6767" marT="6767" marB="0" anchor="ctr"/>
                </a:tc>
                <a:extLst>
                  <a:ext uri="{0D108BD9-81ED-4DB2-BD59-A6C34878D82A}">
                    <a16:rowId xmlns:a16="http://schemas.microsoft.com/office/drawing/2014/main" val="10009"/>
                  </a:ext>
                </a:extLst>
              </a:tr>
              <a:tr h="214029">
                <a:tc>
                  <a:txBody>
                    <a:bodyPr/>
                    <a:lstStyle/>
                    <a:p>
                      <a:pPr algn="l" fontAlgn="b"/>
                      <a:r>
                        <a:rPr lang="en-AU" sz="900" b="0" i="0" u="none" strike="noStrike" dirty="0" smtClean="0">
                          <a:solidFill>
                            <a:schemeClr val="tx1"/>
                          </a:solidFill>
                          <a:effectLst/>
                          <a:latin typeface="+mj-lt"/>
                        </a:rPr>
                        <a:t>Learner / Student</a:t>
                      </a:r>
                      <a:endParaRPr lang="en-AU" sz="900" b="0" i="0" u="none" strike="noStrike" dirty="0">
                        <a:solidFill>
                          <a:schemeClr val="tx1"/>
                        </a:solidFill>
                        <a:effectLst/>
                        <a:latin typeface="+mj-lt"/>
                      </a:endParaRPr>
                    </a:p>
                  </a:txBody>
                  <a:tcPr marL="6767" marR="6767" marT="6767" marB="0" anchor="ctr"/>
                </a:tc>
                <a:tc>
                  <a:txBody>
                    <a:bodyPr/>
                    <a:lstStyle/>
                    <a:p>
                      <a:pPr algn="l" fontAlgn="b"/>
                      <a:r>
                        <a:rPr lang="en-AU" sz="900" b="0" i="0" u="none" strike="noStrike" dirty="0" smtClean="0">
                          <a:solidFill>
                            <a:schemeClr val="tx1"/>
                          </a:solidFill>
                          <a:effectLst/>
                          <a:latin typeface="+mj-lt"/>
                        </a:rPr>
                        <a:t>A person enrolled in at least one quantum of learning. </a:t>
                      </a:r>
                      <a:endParaRPr lang="en-AU" sz="900" b="0" i="0" u="none" strike="noStrike" dirty="0">
                        <a:solidFill>
                          <a:schemeClr val="tx1"/>
                        </a:solidFill>
                        <a:effectLst/>
                        <a:latin typeface="+mj-lt"/>
                      </a:endParaRPr>
                    </a:p>
                  </a:txBody>
                  <a:tcPr marL="6767" marR="6767" marT="6767" marB="0" anchor="ctr"/>
                </a:tc>
                <a:extLst>
                  <a:ext uri="{0D108BD9-81ED-4DB2-BD59-A6C34878D82A}">
                    <a16:rowId xmlns:a16="http://schemas.microsoft.com/office/drawing/2014/main" val="10010"/>
                  </a:ext>
                </a:extLst>
              </a:tr>
              <a:tr h="1233862">
                <a:tc>
                  <a:txBody>
                    <a:bodyPr/>
                    <a:lstStyle/>
                    <a:p>
                      <a:pPr algn="l" fontAlgn="b"/>
                      <a:r>
                        <a:rPr lang="en-AU" sz="900" b="0" i="0" u="none" strike="noStrike" dirty="0" smtClean="0">
                          <a:solidFill>
                            <a:schemeClr val="tx1"/>
                          </a:solidFill>
                          <a:effectLst/>
                          <a:latin typeface="+mj-lt"/>
                        </a:rPr>
                        <a:t>Pre-accredited</a:t>
                      </a:r>
                      <a:r>
                        <a:rPr lang="en-AU" sz="900" b="0" i="0" u="none" strike="noStrike" baseline="0" dirty="0" smtClean="0">
                          <a:solidFill>
                            <a:schemeClr val="tx1"/>
                          </a:solidFill>
                          <a:effectLst/>
                          <a:latin typeface="+mj-lt"/>
                        </a:rPr>
                        <a:t> training</a:t>
                      </a:r>
                      <a:endParaRPr lang="en-AU" sz="900" b="0" i="0" u="none" strike="noStrike" dirty="0">
                        <a:solidFill>
                          <a:schemeClr val="tx1"/>
                        </a:solidFill>
                        <a:effectLst/>
                        <a:latin typeface="+mj-lt"/>
                      </a:endParaRPr>
                    </a:p>
                  </a:txBody>
                  <a:tcPr marL="6767" marR="6767" marT="6767" marB="0" anchor="ctr"/>
                </a:tc>
                <a:tc>
                  <a:txBody>
                    <a:bodyPr/>
                    <a:lstStyle/>
                    <a:p>
                      <a:pPr algn="l" fontAlgn="b"/>
                      <a:r>
                        <a:rPr lang="en-AU" sz="900" b="0" i="0" u="none" strike="noStrike" dirty="0" smtClean="0">
                          <a:solidFill>
                            <a:schemeClr val="tx1"/>
                          </a:solidFill>
                          <a:effectLst/>
                          <a:latin typeface="+mj-lt"/>
                        </a:rPr>
                        <a:t>Pre-accredited training programs are usually short modular courses, designed to give learners confidence and skills, that create pathways to nationally accredited training or employment. </a:t>
                      </a:r>
                    </a:p>
                    <a:p>
                      <a:pPr algn="l" fontAlgn="b"/>
                      <a:r>
                        <a:rPr lang="en-AU" sz="900" b="0" i="0" u="none" strike="noStrike" dirty="0" smtClean="0">
                          <a:solidFill>
                            <a:schemeClr val="tx1"/>
                          </a:solidFill>
                          <a:effectLst/>
                          <a:latin typeface="+mj-lt"/>
                        </a:rPr>
                        <a:t>Pre-accredited training focuses on learners who have not achieved Year 9 or an equivalent qualification. Programs must address the particular needs of adults who have experienced barriers to education and find it difficult to undertake accredited programs as their first step back into education and training. The ACFE Board purchases specific types of pre-accredited programs. </a:t>
                      </a:r>
                    </a:p>
                  </a:txBody>
                  <a:tcPr marL="6767" marR="6767" marT="6767" marB="0" anchor="ctr"/>
                </a:tc>
                <a:extLst>
                  <a:ext uri="{0D108BD9-81ED-4DB2-BD59-A6C34878D82A}">
                    <a16:rowId xmlns:a16="http://schemas.microsoft.com/office/drawing/2014/main" val="10012"/>
                  </a:ext>
                </a:extLst>
              </a:tr>
              <a:tr h="214029">
                <a:tc>
                  <a:txBody>
                    <a:bodyPr/>
                    <a:lstStyle/>
                    <a:p>
                      <a:pPr algn="l" fontAlgn="b"/>
                      <a:r>
                        <a:rPr lang="en-AU" sz="900" b="0" i="0" u="none" strike="noStrike" dirty="0" smtClean="0">
                          <a:solidFill>
                            <a:schemeClr val="tx1"/>
                          </a:solidFill>
                          <a:effectLst/>
                          <a:latin typeface="+mj-lt"/>
                        </a:rPr>
                        <a:t>Priority learner</a:t>
                      </a:r>
                      <a:endParaRPr lang="en-AU" sz="900" b="0" i="0" u="none" strike="noStrike" dirty="0">
                        <a:solidFill>
                          <a:schemeClr val="tx1"/>
                        </a:solidFill>
                        <a:effectLst/>
                        <a:latin typeface="+mj-lt"/>
                      </a:endParaRPr>
                    </a:p>
                  </a:txBody>
                  <a:tcPr marL="6767" marR="6767" marT="6767" marB="0" anchor="ctr"/>
                </a:tc>
                <a:tc>
                  <a:txBody>
                    <a:bodyPr/>
                    <a:lstStyle/>
                    <a:p>
                      <a:pPr algn="l" fontAlgn="b"/>
                      <a:r>
                        <a:rPr lang="en-AU" sz="900" b="0" i="0" u="none" strike="noStrike" dirty="0" smtClean="0">
                          <a:solidFill>
                            <a:schemeClr val="tx1"/>
                          </a:solidFill>
                          <a:effectLst/>
                          <a:latin typeface="+mj-lt"/>
                        </a:rPr>
                        <a:t>A learner that</a:t>
                      </a:r>
                      <a:r>
                        <a:rPr lang="en-AU" sz="900" b="0" i="0" u="none" strike="noStrike" baseline="0" dirty="0" smtClean="0">
                          <a:solidFill>
                            <a:schemeClr val="tx1"/>
                          </a:solidFill>
                          <a:effectLst/>
                          <a:latin typeface="+mj-lt"/>
                        </a:rPr>
                        <a:t> belongs to one or more of the ACFE Board’s priority cohorts. </a:t>
                      </a:r>
                      <a:endParaRPr lang="en-AU" sz="900" b="0" i="0" u="none" strike="noStrike" dirty="0">
                        <a:solidFill>
                          <a:schemeClr val="tx1"/>
                        </a:solidFill>
                        <a:effectLst/>
                        <a:latin typeface="+mj-lt"/>
                      </a:endParaRPr>
                    </a:p>
                  </a:txBody>
                  <a:tcPr marL="6767" marR="6767" marT="6767" marB="0" anchor="ctr"/>
                </a:tc>
                <a:extLst>
                  <a:ext uri="{0D108BD9-81ED-4DB2-BD59-A6C34878D82A}">
                    <a16:rowId xmlns:a16="http://schemas.microsoft.com/office/drawing/2014/main" val="10013"/>
                  </a:ext>
                </a:extLst>
              </a:tr>
              <a:tr h="214029">
                <a:tc>
                  <a:txBody>
                    <a:bodyPr/>
                    <a:lstStyle/>
                    <a:p>
                      <a:pPr algn="l" fontAlgn="b"/>
                      <a:r>
                        <a:rPr lang="en-AU" sz="900" b="0" i="0" u="none" strike="noStrike" dirty="0" smtClean="0">
                          <a:solidFill>
                            <a:schemeClr val="tx1"/>
                          </a:solidFill>
                          <a:effectLst/>
                          <a:latin typeface="+mj-lt"/>
                        </a:rPr>
                        <a:t>Region</a:t>
                      </a:r>
                      <a:endParaRPr lang="en-AU" sz="900" b="0" i="0" u="none" strike="noStrike" dirty="0">
                        <a:solidFill>
                          <a:schemeClr val="tx1"/>
                        </a:solidFill>
                        <a:effectLst/>
                        <a:latin typeface="+mj-lt"/>
                      </a:endParaRPr>
                    </a:p>
                  </a:txBody>
                  <a:tcPr marL="6767" marR="6767" marT="6767" marB="0" anchor="ctr"/>
                </a:tc>
                <a:tc>
                  <a:txBody>
                    <a:bodyPr/>
                    <a:lstStyle/>
                    <a:p>
                      <a:pPr algn="l" fontAlgn="b"/>
                      <a:r>
                        <a:rPr lang="en-AU" sz="900" b="0" i="0" u="none" strike="noStrike" dirty="0" smtClean="0">
                          <a:solidFill>
                            <a:schemeClr val="tx1"/>
                          </a:solidFill>
                          <a:effectLst/>
                          <a:latin typeface="+mj-lt"/>
                        </a:rPr>
                        <a:t>One</a:t>
                      </a:r>
                      <a:r>
                        <a:rPr lang="en-AU" sz="900" b="0" i="0" u="none" strike="noStrike" baseline="0" dirty="0" smtClean="0">
                          <a:solidFill>
                            <a:schemeClr val="tx1"/>
                          </a:solidFill>
                          <a:effectLst/>
                          <a:latin typeface="+mj-lt"/>
                        </a:rPr>
                        <a:t> of the ACFE Board’s eight regions, identified for the administration of pre-accredited training.</a:t>
                      </a:r>
                    </a:p>
                  </a:txBody>
                  <a:tcPr marL="6767" marR="6767" marT="6767" marB="0" anchor="ctr"/>
                </a:tc>
                <a:extLst>
                  <a:ext uri="{0D108BD9-81ED-4DB2-BD59-A6C34878D82A}">
                    <a16:rowId xmlns:a16="http://schemas.microsoft.com/office/drawing/2014/main" val="10014"/>
                  </a:ext>
                </a:extLst>
              </a:tr>
              <a:tr h="825929">
                <a:tc>
                  <a:txBody>
                    <a:bodyPr/>
                    <a:lstStyle/>
                    <a:p>
                      <a:pPr algn="l" fontAlgn="b"/>
                      <a:r>
                        <a:rPr lang="en-AU" sz="900" b="0" i="0" u="none" strike="noStrike" dirty="0" smtClean="0">
                          <a:solidFill>
                            <a:schemeClr val="tx1"/>
                          </a:solidFill>
                          <a:effectLst/>
                          <a:latin typeface="+mj-lt"/>
                        </a:rPr>
                        <a:t>SVTS</a:t>
                      </a:r>
                      <a:endParaRPr lang="en-AU" sz="900" b="0" i="0" u="none" strike="noStrike" dirty="0">
                        <a:solidFill>
                          <a:schemeClr val="tx1"/>
                        </a:solidFill>
                        <a:effectLst/>
                        <a:latin typeface="+mj-lt"/>
                      </a:endParaRPr>
                    </a:p>
                  </a:txBody>
                  <a:tcPr marL="6767" marR="6767" marT="6767" marB="0" anchor="ctr"/>
                </a:tc>
                <a:tc>
                  <a:txBody>
                    <a:bodyPr/>
                    <a:lstStyle/>
                    <a:p>
                      <a:pPr algn="l" fontAlgn="b"/>
                      <a:r>
                        <a:rPr lang="en-AU" sz="900" b="0" i="0" u="none" strike="noStrike" dirty="0" smtClean="0">
                          <a:solidFill>
                            <a:schemeClr val="tx1"/>
                          </a:solidFill>
                          <a:effectLst/>
                          <a:latin typeface="+mj-lt"/>
                        </a:rPr>
                        <a:t>SVTS is an online reporting system used by government funded training organisations to report on pre-accredited training and accredited training activity. When reporting, organisations must meet requirements for Victorian VET Student Statistical Data Collection Guidelines, including requirements to maintain AVETMISS compliance (Australian Standards). </a:t>
                      </a:r>
                      <a:endParaRPr lang="en-AU" sz="900" b="0" i="0" u="none" strike="noStrike" dirty="0">
                        <a:solidFill>
                          <a:schemeClr val="tx1"/>
                        </a:solidFill>
                        <a:effectLst/>
                        <a:latin typeface="+mj-lt"/>
                      </a:endParaRPr>
                    </a:p>
                  </a:txBody>
                  <a:tcPr marL="6767" marR="6767" marT="6767" marB="0" anchor="ctr"/>
                </a:tc>
                <a:extLst>
                  <a:ext uri="{0D108BD9-81ED-4DB2-BD59-A6C34878D82A}">
                    <a16:rowId xmlns:a16="http://schemas.microsoft.com/office/drawing/2014/main" val="10015"/>
                  </a:ext>
                </a:extLst>
              </a:tr>
              <a:tr h="417996">
                <a:tc>
                  <a:txBody>
                    <a:bodyPr/>
                    <a:lstStyle/>
                    <a:p>
                      <a:pPr algn="l" fontAlgn="b"/>
                      <a:r>
                        <a:rPr lang="en-AU" sz="900" b="0" i="0" u="none" strike="noStrike" dirty="0" smtClean="0">
                          <a:solidFill>
                            <a:schemeClr val="tx1"/>
                          </a:solidFill>
                          <a:effectLst/>
                          <a:latin typeface="+mj-lt"/>
                        </a:rPr>
                        <a:t>Transition</a:t>
                      </a:r>
                      <a:endParaRPr lang="en-AU" sz="900" b="0" i="0" u="none" strike="noStrike" dirty="0">
                        <a:solidFill>
                          <a:schemeClr val="tx1"/>
                        </a:solidFill>
                        <a:effectLst/>
                        <a:latin typeface="+mj-lt"/>
                      </a:endParaRPr>
                    </a:p>
                  </a:txBody>
                  <a:tcPr marL="6767" marR="6767" marT="6767" marB="0" anchor="ctr"/>
                </a:tc>
                <a:tc>
                  <a:txBody>
                    <a:bodyPr/>
                    <a:lstStyle/>
                    <a:p>
                      <a:pPr algn="l" fontAlgn="b"/>
                      <a:r>
                        <a:rPr lang="en-AU" sz="900" dirty="0" smtClean="0">
                          <a:solidFill>
                            <a:schemeClr val="tx1"/>
                          </a:solidFill>
                        </a:rPr>
                        <a:t>For the purposes of this report, transition means </a:t>
                      </a:r>
                      <a:r>
                        <a:rPr lang="en-AU" sz="900" b="0" i="0" u="none" strike="noStrike" dirty="0" smtClean="0">
                          <a:solidFill>
                            <a:schemeClr val="tx1"/>
                          </a:solidFill>
                          <a:effectLst/>
                          <a:latin typeface="+mj-lt"/>
                        </a:rPr>
                        <a:t>commencement o</a:t>
                      </a:r>
                      <a:r>
                        <a:rPr lang="en-AU" sz="900" b="0" i="0" u="none" strike="noStrike" baseline="0" dirty="0" smtClean="0">
                          <a:solidFill>
                            <a:schemeClr val="tx1"/>
                          </a:solidFill>
                          <a:effectLst/>
                          <a:latin typeface="+mj-lt"/>
                        </a:rPr>
                        <a:t>f a </a:t>
                      </a:r>
                      <a:r>
                        <a:rPr lang="en-AU" sz="900" b="0" i="0" u="none" strike="noStrike" kern="1200" dirty="0" smtClean="0">
                          <a:solidFill>
                            <a:schemeClr val="tx1"/>
                          </a:solidFill>
                          <a:effectLst/>
                          <a:latin typeface="+mn-lt"/>
                          <a:ea typeface="+mn-ea"/>
                          <a:cs typeface="+mn-cs"/>
                        </a:rPr>
                        <a:t>nationally accredited course</a:t>
                      </a:r>
                      <a:r>
                        <a:rPr lang="en-AU" sz="900" b="0" i="0" u="none" strike="noStrike" baseline="0" dirty="0" smtClean="0">
                          <a:solidFill>
                            <a:schemeClr val="tx1"/>
                          </a:solidFill>
                          <a:effectLst/>
                          <a:latin typeface="+mj-lt"/>
                        </a:rPr>
                        <a:t>, after participation in pre-accredited training.</a:t>
                      </a:r>
                      <a:endParaRPr lang="en-AU" sz="900" b="0" i="0" u="none" strike="noStrike" dirty="0">
                        <a:solidFill>
                          <a:schemeClr val="tx1"/>
                        </a:solidFill>
                        <a:effectLst/>
                        <a:latin typeface="+mj-lt"/>
                      </a:endParaRPr>
                    </a:p>
                  </a:txBody>
                  <a:tcPr marL="6767" marR="6767" marT="6767" marB="0" anchor="ctr"/>
                </a:tc>
                <a:extLst>
                  <a:ext uri="{0D108BD9-81ED-4DB2-BD59-A6C34878D82A}">
                    <a16:rowId xmlns:a16="http://schemas.microsoft.com/office/drawing/2014/main" val="10016"/>
                  </a:ext>
                </a:extLst>
              </a:tr>
              <a:tr h="214029">
                <a:tc>
                  <a:txBody>
                    <a:bodyPr/>
                    <a:lstStyle/>
                    <a:p>
                      <a:pPr algn="l" fontAlgn="b"/>
                      <a:r>
                        <a:rPr lang="en-AU" sz="900" b="0" i="0" u="none" strike="noStrike" dirty="0" smtClean="0">
                          <a:solidFill>
                            <a:schemeClr val="tx1"/>
                          </a:solidFill>
                          <a:effectLst/>
                          <a:latin typeface="+mj-lt"/>
                        </a:rPr>
                        <a:t>VCE-VCAL</a:t>
                      </a:r>
                      <a:endParaRPr lang="en-AU" sz="900" b="0" i="0" u="none" strike="noStrike" dirty="0">
                        <a:solidFill>
                          <a:schemeClr val="tx1"/>
                        </a:solidFill>
                        <a:effectLst/>
                        <a:latin typeface="+mj-lt"/>
                      </a:endParaRPr>
                    </a:p>
                  </a:txBody>
                  <a:tcPr marL="6767" marR="6767" marT="6767" marB="0" anchor="ctr"/>
                </a:tc>
                <a:tc>
                  <a:txBody>
                    <a:bodyPr/>
                    <a:lstStyle/>
                    <a:p>
                      <a:pPr algn="l" fontAlgn="b"/>
                      <a:r>
                        <a:rPr lang="en-AU" sz="900" b="0" i="0" u="none" strike="noStrike" dirty="0" smtClean="0">
                          <a:solidFill>
                            <a:schemeClr val="tx1"/>
                          </a:solidFill>
                          <a:effectLst/>
                          <a:latin typeface="+mj-lt"/>
                        </a:rPr>
                        <a:t>Victorian</a:t>
                      </a:r>
                      <a:r>
                        <a:rPr lang="en-AU" sz="900" b="0" i="0" u="none" strike="noStrike" baseline="0" dirty="0" smtClean="0">
                          <a:solidFill>
                            <a:schemeClr val="tx1"/>
                          </a:solidFill>
                          <a:effectLst/>
                          <a:latin typeface="+mj-lt"/>
                        </a:rPr>
                        <a:t> Certificate of Education and Victorian Certificate of Applied Learning programs.</a:t>
                      </a:r>
                      <a:endParaRPr lang="en-AU" sz="900" b="0" i="0" u="none" strike="noStrike" dirty="0">
                        <a:solidFill>
                          <a:schemeClr val="tx1"/>
                        </a:solidFill>
                        <a:effectLst/>
                        <a:latin typeface="+mj-lt"/>
                      </a:endParaRPr>
                    </a:p>
                  </a:txBody>
                  <a:tcPr marL="6767" marR="6767" marT="6767" marB="0" anchor="ctr"/>
                </a:tc>
                <a:extLst>
                  <a:ext uri="{0D108BD9-81ED-4DB2-BD59-A6C34878D82A}">
                    <a16:rowId xmlns:a16="http://schemas.microsoft.com/office/drawing/2014/main" val="10017"/>
                  </a:ext>
                </a:extLst>
              </a:tr>
              <a:tr h="373238">
                <a:tc>
                  <a:txBody>
                    <a:bodyPr/>
                    <a:lstStyle/>
                    <a:p>
                      <a:pPr algn="l" fontAlgn="b"/>
                      <a:r>
                        <a:rPr lang="en-AU" sz="900" b="0" i="0" u="none" strike="noStrike" dirty="0" smtClean="0">
                          <a:solidFill>
                            <a:schemeClr val="tx1"/>
                          </a:solidFill>
                          <a:effectLst/>
                          <a:latin typeface="+mj-lt"/>
                        </a:rPr>
                        <a:t>Vocational Skills </a:t>
                      </a:r>
                      <a:r>
                        <a:rPr lang="en-AU" sz="900" b="0" i="0" u="none" strike="noStrike" kern="1200" dirty="0" smtClean="0">
                          <a:solidFill>
                            <a:schemeClr val="tx1"/>
                          </a:solidFill>
                          <a:effectLst/>
                          <a:latin typeface="+mn-lt"/>
                          <a:ea typeface="+mn-ea"/>
                          <a:cs typeface="+mn-cs"/>
                        </a:rPr>
                        <a:t>programs (ACFE)</a:t>
                      </a:r>
                      <a:endParaRPr lang="en-AU" sz="900" b="0" i="0" u="none" strike="noStrike" dirty="0">
                        <a:solidFill>
                          <a:schemeClr val="tx1"/>
                        </a:solidFill>
                        <a:effectLst/>
                        <a:latin typeface="+mj-lt"/>
                      </a:endParaRPr>
                    </a:p>
                  </a:txBody>
                  <a:tcPr marL="6767" marR="6767" marT="6767" marB="0" anchor="ctr"/>
                </a:tc>
                <a:tc>
                  <a:txBody>
                    <a:bodyPr/>
                    <a:lstStyle/>
                    <a:p>
                      <a:pPr algn="l" fontAlgn="b"/>
                      <a:r>
                        <a:rPr lang="en-AU" sz="900" b="0" i="0" u="none" strike="noStrike" kern="1200" dirty="0" smtClean="0">
                          <a:solidFill>
                            <a:schemeClr val="tx1"/>
                          </a:solidFill>
                          <a:effectLst/>
                          <a:latin typeface="+mn-lt"/>
                          <a:ea typeface="+mn-ea"/>
                          <a:cs typeface="+mn-cs"/>
                        </a:rPr>
                        <a:t>Programs to support s</a:t>
                      </a:r>
                      <a:r>
                        <a:rPr lang="en-AU" sz="900" b="0" i="0" u="none" strike="noStrike" dirty="0" smtClean="0">
                          <a:solidFill>
                            <a:schemeClr val="tx1"/>
                          </a:solidFill>
                          <a:effectLst/>
                          <a:latin typeface="+mj-lt"/>
                        </a:rPr>
                        <a:t>kills acquisition needed for specific occupations.</a:t>
                      </a:r>
                      <a:endParaRPr lang="en-AU" sz="900" b="0" i="0" u="none" strike="noStrike" dirty="0">
                        <a:solidFill>
                          <a:schemeClr val="tx1"/>
                        </a:solidFill>
                        <a:effectLst/>
                        <a:latin typeface="+mj-lt"/>
                      </a:endParaRPr>
                    </a:p>
                  </a:txBody>
                  <a:tcPr marL="6767" marR="6767" marT="6767" marB="0" anchor="ctr"/>
                </a:tc>
                <a:extLst>
                  <a:ext uri="{0D108BD9-81ED-4DB2-BD59-A6C34878D82A}">
                    <a16:rowId xmlns:a16="http://schemas.microsoft.com/office/drawing/2014/main" val="4226592384"/>
                  </a:ext>
                </a:extLst>
              </a:tr>
            </a:tbl>
          </a:graphicData>
        </a:graphic>
      </p:graphicFrame>
      <p:sp>
        <p:nvSpPr>
          <p:cNvPr id="7" name="TextBox 6"/>
          <p:cNvSpPr txBox="1"/>
          <p:nvPr/>
        </p:nvSpPr>
        <p:spPr>
          <a:xfrm>
            <a:off x="376238" y="6212978"/>
            <a:ext cx="8371762" cy="215444"/>
          </a:xfrm>
          <a:prstGeom prst="rect">
            <a:avLst/>
          </a:prstGeom>
          <a:noFill/>
        </p:spPr>
        <p:txBody>
          <a:bodyPr wrap="square" lIns="0" tIns="0" rIns="0" bIns="0" rtlCol="0">
            <a:spAutoFit/>
          </a:bodyPr>
          <a:lstStyle/>
          <a:p>
            <a:pPr lvl="0"/>
            <a:r>
              <a:rPr lang="en-AU" sz="700" dirty="0" smtClean="0"/>
              <a:t>Source: Department of Education and Training (2017) Pre-accredited Programs; Department of Education and Training (2015) </a:t>
            </a:r>
            <a:r>
              <a:rPr lang="en-AU" sz="700" i="1" dirty="0" smtClean="0"/>
              <a:t>Victorian Training Market Report 2015</a:t>
            </a:r>
            <a:r>
              <a:rPr lang="en-AU" sz="700" dirty="0" smtClean="0"/>
              <a:t>; </a:t>
            </a:r>
            <a:r>
              <a:rPr lang="en-AU" sz="700" dirty="0"/>
              <a:t>ACFE Board (2015) </a:t>
            </a:r>
            <a:r>
              <a:rPr lang="en-AU" sz="700" i="1" dirty="0"/>
              <a:t>Glossary of terminology commonly used in </a:t>
            </a:r>
            <a:r>
              <a:rPr lang="en-AU" sz="700" i="1" dirty="0" smtClean="0"/>
              <a:t>ACFE</a:t>
            </a:r>
            <a:r>
              <a:rPr lang="en-AU" sz="700" dirty="0" smtClean="0"/>
              <a:t>; Deloitte Access Economics (2017) </a:t>
            </a:r>
            <a:endParaRPr lang="en-AU" sz="600" dirty="0" smtClean="0">
              <a:solidFill>
                <a:srgbClr val="313131"/>
              </a:solidFill>
            </a:endParaRPr>
          </a:p>
        </p:txBody>
      </p:sp>
    </p:spTree>
    <p:extLst>
      <p:ext uri="{BB962C8B-B14F-4D97-AF65-F5344CB8AC3E}">
        <p14:creationId xmlns:p14="http://schemas.microsoft.com/office/powerpoint/2010/main" val="2977737201"/>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AU"/>
          </a:p>
        </p:txBody>
      </p:sp>
      <p:sp>
        <p:nvSpPr>
          <p:cNvPr id="3" name="Title 2"/>
          <p:cNvSpPr>
            <a:spLocks noGrp="1"/>
          </p:cNvSpPr>
          <p:nvPr>
            <p:ph type="title"/>
          </p:nvPr>
        </p:nvSpPr>
        <p:spPr/>
        <p:txBody>
          <a:bodyPr/>
          <a:lstStyle/>
          <a:p>
            <a:r>
              <a:rPr lang="en-AU" dirty="0" smtClean="0"/>
              <a:t>Notes on the data</a:t>
            </a:r>
            <a:endParaRPr lang="en-AU" dirty="0"/>
          </a:p>
        </p:txBody>
      </p:sp>
      <p:sp>
        <p:nvSpPr>
          <p:cNvPr id="4" name="Content Placeholder 3"/>
          <p:cNvSpPr>
            <a:spLocks noGrp="1"/>
          </p:cNvSpPr>
          <p:nvPr>
            <p:ph idx="1"/>
          </p:nvPr>
        </p:nvSpPr>
        <p:spPr/>
        <p:txBody>
          <a:bodyPr/>
          <a:lstStyle/>
          <a:p>
            <a:pPr>
              <a:spcAft>
                <a:spcPts val="800"/>
              </a:spcAft>
            </a:pPr>
            <a:r>
              <a:rPr lang="en-AU" sz="900" dirty="0"/>
              <a:t>Readers should note the following interpretation guidelines and data caveats when reading the report. </a:t>
            </a:r>
            <a:endParaRPr lang="en-AU" sz="900" dirty="0" smtClean="0"/>
          </a:p>
          <a:p>
            <a:pPr marL="171450" indent="-171450">
              <a:spcAft>
                <a:spcPts val="800"/>
              </a:spcAft>
              <a:buFont typeface="Arial" panose="020B0604020202020204" pitchFamily="34" charset="0"/>
              <a:buChar char="•"/>
            </a:pPr>
            <a:r>
              <a:rPr lang="en-AU" sz="900" dirty="0" smtClean="0"/>
              <a:t>In </a:t>
            </a:r>
            <a:r>
              <a:rPr lang="en-AU" sz="900" dirty="0"/>
              <a:t>summary, the analysis contained in this report considers only trends and patterns of training. </a:t>
            </a:r>
          </a:p>
          <a:p>
            <a:pPr marL="171450" indent="-171450">
              <a:spcAft>
                <a:spcPts val="800"/>
              </a:spcAft>
              <a:buFont typeface="Arial" panose="020B0604020202020204" pitchFamily="34" charset="0"/>
              <a:buChar char="•"/>
            </a:pPr>
            <a:r>
              <a:rPr lang="en-AU" sz="900" dirty="0"/>
              <a:t>The analysis does not propose causal factors for the general patterns that are described. The approach taken has focused on describing trends and patterns in learners’ training activity and progression. Its approach to the evidence is observational rather causal in nature. Readers are advised to not attribute to the findings casual linkages between learners, enrolments, courses and providers based on these results.</a:t>
            </a:r>
          </a:p>
          <a:p>
            <a:pPr marL="171450" indent="-171450">
              <a:spcAft>
                <a:spcPts val="800"/>
              </a:spcAft>
              <a:buFont typeface="Arial" panose="020B0604020202020204" pitchFamily="34" charset="0"/>
              <a:buChar char="•"/>
            </a:pPr>
            <a:r>
              <a:rPr lang="en-AU" sz="900" dirty="0"/>
              <a:t>The analysis identifies learners who first participated in pre-accredited training between 2013-15. It uses SVTS activity data provided by the Department of Education and Training to examine corresponding pre-accredited activity between 2013-16 and accredited activity between 2010-16. </a:t>
            </a:r>
            <a:endParaRPr lang="en-AU" sz="900" dirty="0" smtClean="0"/>
          </a:p>
          <a:p>
            <a:pPr marL="171450" indent="-171450">
              <a:spcAft>
                <a:spcPts val="800"/>
              </a:spcAft>
              <a:buFont typeface="Arial" panose="020B0604020202020204" pitchFamily="34" charset="0"/>
              <a:buChar char="•"/>
            </a:pPr>
            <a:r>
              <a:rPr lang="en-AU" sz="900" dirty="0" smtClean="0"/>
              <a:t>The </a:t>
            </a:r>
            <a:r>
              <a:rPr lang="en-AU" sz="900" dirty="0"/>
              <a:t>report assumes that the data is accurate and complete.</a:t>
            </a:r>
          </a:p>
          <a:p>
            <a:pPr marL="171450" indent="-171450">
              <a:spcAft>
                <a:spcPts val="800"/>
              </a:spcAft>
              <a:buFont typeface="Arial" panose="020B0604020202020204" pitchFamily="34" charset="0"/>
              <a:buChar char="•"/>
            </a:pPr>
            <a:r>
              <a:rPr lang="en-AU" sz="900" dirty="0"/>
              <a:t>More detail about how specific cohorts, geographies, and pathways have been defined are described in the remainder of this Appendix. </a:t>
            </a:r>
          </a:p>
          <a:p>
            <a:pPr marL="171450" indent="-171450">
              <a:spcAft>
                <a:spcPts val="800"/>
              </a:spcAft>
              <a:buFont typeface="Arial" panose="020B0604020202020204" pitchFamily="34" charset="0"/>
              <a:buChar char="•"/>
            </a:pPr>
            <a:r>
              <a:rPr lang="en-AU" sz="900" dirty="0"/>
              <a:t>Student transitions from initial pre-accredited enrolment on to further training have been identified through the use of a statistical linkage </a:t>
            </a:r>
            <a:r>
              <a:rPr lang="en-AU" sz="900" dirty="0" smtClean="0"/>
              <a:t>key provided by the Department of Education and Training. </a:t>
            </a:r>
            <a:r>
              <a:rPr lang="en-AU" sz="900" dirty="0"/>
              <a:t>In its function, the key makes deterministic matches of particular student attributes. This allows probabilistic identification of individuals. The probabilistic identification of learner journeys does not imply direct associations between individual enrolments. </a:t>
            </a:r>
          </a:p>
          <a:p>
            <a:pPr marL="171450" indent="-171450">
              <a:spcAft>
                <a:spcPts val="800"/>
              </a:spcAft>
              <a:buFont typeface="Arial" panose="020B0604020202020204" pitchFamily="34" charset="0"/>
              <a:buChar char="•"/>
            </a:pPr>
            <a:r>
              <a:rPr lang="en-AU" sz="900" dirty="0"/>
              <a:t>The ACFE Board priority cohort categories have been derived from </a:t>
            </a:r>
            <a:r>
              <a:rPr lang="en-AU" sz="900" dirty="0" smtClean="0"/>
              <a:t>the individual </a:t>
            </a:r>
            <a:r>
              <a:rPr lang="en-AU" sz="900" dirty="0"/>
              <a:t>student and enrolment </a:t>
            </a:r>
            <a:r>
              <a:rPr lang="en-AU" sz="900" dirty="0" smtClean="0"/>
              <a:t>data provided by the Department of Education and Training. </a:t>
            </a:r>
            <a:r>
              <a:rPr lang="en-AU" sz="900" dirty="0"/>
              <a:t>Students have not self-identified in the </a:t>
            </a:r>
            <a:r>
              <a:rPr lang="en-AU" sz="900" dirty="0" smtClean="0"/>
              <a:t>priority cohort </a:t>
            </a:r>
            <a:r>
              <a:rPr lang="en-AU" sz="900" dirty="0"/>
              <a:t>categories, with the exception of ATSI students and learners with disability. Unless where specifically stated in the report, learners in pre-accredited training may be counted in more than one ACFE Board </a:t>
            </a:r>
            <a:r>
              <a:rPr lang="en-AU" sz="900" dirty="0" smtClean="0"/>
              <a:t>priority cohort</a:t>
            </a:r>
            <a:r>
              <a:rPr lang="en-AU" sz="900" dirty="0"/>
              <a:t>. The ACFE Board priority cohorts are not mutually exclusive.   </a:t>
            </a:r>
          </a:p>
          <a:p>
            <a:pPr marL="171450" indent="-171450">
              <a:spcAft>
                <a:spcPts val="800"/>
              </a:spcAft>
              <a:buFont typeface="Arial" panose="020B0604020202020204" pitchFamily="34" charset="0"/>
              <a:buChar char="•"/>
            </a:pPr>
            <a:r>
              <a:rPr lang="en-AU" sz="900" dirty="0"/>
              <a:t>ACFE Board program categories are derived from reported fields of </a:t>
            </a:r>
            <a:r>
              <a:rPr lang="en-AU" sz="900" dirty="0" smtClean="0"/>
              <a:t>education in the data provided by the Department of Education and Training. Learn </a:t>
            </a:r>
            <a:r>
              <a:rPr lang="en-AU" sz="900" dirty="0"/>
              <a:t>Local organisations individually assign </a:t>
            </a:r>
            <a:r>
              <a:rPr lang="en-AU" sz="900" dirty="0" smtClean="0"/>
              <a:t>pre-accredited </a:t>
            </a:r>
            <a:r>
              <a:rPr lang="en-AU" sz="900" dirty="0"/>
              <a:t>courses through their curriculum development </a:t>
            </a:r>
            <a:r>
              <a:rPr lang="en-AU" sz="900" dirty="0" smtClean="0"/>
              <a:t>processes to fields of education. </a:t>
            </a:r>
            <a:r>
              <a:rPr lang="en-AU" sz="900" dirty="0"/>
              <a:t>This individual allocation of fields of education means that ACFE Board program category results should not be taken as definitive.</a:t>
            </a:r>
          </a:p>
          <a:p>
            <a:pPr marL="171450" indent="-171450">
              <a:spcAft>
                <a:spcPts val="800"/>
              </a:spcAft>
              <a:buFont typeface="Arial" panose="020B0604020202020204" pitchFamily="34" charset="0"/>
              <a:buChar char="•"/>
            </a:pPr>
            <a:r>
              <a:rPr lang="en-AU" sz="900" dirty="0"/>
              <a:t>ABS Census data (2011) and Victoria in Future population projections complemented the report analysis by providing historical and forward-looking information. </a:t>
            </a:r>
          </a:p>
          <a:p>
            <a:pPr marL="171450" indent="-171450">
              <a:spcAft>
                <a:spcPts val="800"/>
              </a:spcAft>
              <a:buFont typeface="Arial" panose="020B0604020202020204" pitchFamily="34" charset="0"/>
              <a:buChar char="•"/>
            </a:pPr>
            <a:endParaRPr lang="en-AU" sz="900" dirty="0"/>
          </a:p>
          <a:p>
            <a:pPr marL="171450" indent="-171450">
              <a:spcAft>
                <a:spcPts val="800"/>
              </a:spcAft>
              <a:buFont typeface="Arial" panose="020B0604020202020204" pitchFamily="34" charset="0"/>
              <a:buChar char="•"/>
            </a:pPr>
            <a:endParaRPr lang="en-AU" sz="900" dirty="0"/>
          </a:p>
        </p:txBody>
      </p:sp>
    </p:spTree>
    <p:extLst>
      <p:ext uri="{BB962C8B-B14F-4D97-AF65-F5344CB8AC3E}">
        <p14:creationId xmlns:p14="http://schemas.microsoft.com/office/powerpoint/2010/main" val="2614353183"/>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Definitions for ACFE Priority learner cohorts </a:t>
            </a:r>
            <a:endParaRPr lang="en-AU"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220935416"/>
              </p:ext>
            </p:extLst>
          </p:nvPr>
        </p:nvGraphicFramePr>
        <p:xfrm>
          <a:off x="260817" y="809399"/>
          <a:ext cx="8568857" cy="5516880"/>
        </p:xfrm>
        <a:graphic>
          <a:graphicData uri="http://schemas.openxmlformats.org/drawingml/2006/table">
            <a:tbl>
              <a:tblPr firstRow="1" bandRow="1">
                <a:tableStyleId>{2D5ABB26-0587-4C30-8999-92F81FD0307C}</a:tableStyleId>
              </a:tblPr>
              <a:tblGrid>
                <a:gridCol w="341177">
                  <a:extLst>
                    <a:ext uri="{9D8B030D-6E8A-4147-A177-3AD203B41FA5}">
                      <a16:colId xmlns:a16="http://schemas.microsoft.com/office/drawing/2014/main" val="20000"/>
                    </a:ext>
                  </a:extLst>
                </a:gridCol>
                <a:gridCol w="926336">
                  <a:extLst>
                    <a:ext uri="{9D8B030D-6E8A-4147-A177-3AD203B41FA5}">
                      <a16:colId xmlns:a16="http://schemas.microsoft.com/office/drawing/2014/main" val="20001"/>
                    </a:ext>
                  </a:extLst>
                </a:gridCol>
                <a:gridCol w="1458982">
                  <a:extLst>
                    <a:ext uri="{9D8B030D-6E8A-4147-A177-3AD203B41FA5}">
                      <a16:colId xmlns:a16="http://schemas.microsoft.com/office/drawing/2014/main" val="20002"/>
                    </a:ext>
                  </a:extLst>
                </a:gridCol>
                <a:gridCol w="2118088">
                  <a:extLst>
                    <a:ext uri="{9D8B030D-6E8A-4147-A177-3AD203B41FA5}">
                      <a16:colId xmlns:a16="http://schemas.microsoft.com/office/drawing/2014/main" val="20003"/>
                    </a:ext>
                  </a:extLst>
                </a:gridCol>
                <a:gridCol w="3724274">
                  <a:extLst>
                    <a:ext uri="{9D8B030D-6E8A-4147-A177-3AD203B41FA5}">
                      <a16:colId xmlns:a16="http://schemas.microsoft.com/office/drawing/2014/main" val="20004"/>
                    </a:ext>
                  </a:extLst>
                </a:gridCol>
              </a:tblGrid>
              <a:tr h="147458">
                <a:tc>
                  <a:txBody>
                    <a:bodyPr/>
                    <a:lstStyle/>
                    <a:p>
                      <a:r>
                        <a:rPr lang="en-AU" sz="700" b="1" dirty="0" smtClean="0"/>
                        <a:t>#</a:t>
                      </a:r>
                      <a:endParaRPr lang="en-AU" sz="700" b="1" dirty="0"/>
                    </a:p>
                  </a:txBody>
                  <a:tcPr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r>
                        <a:rPr lang="en-AU" sz="700" b="1" dirty="0" smtClean="0"/>
                        <a:t>Label</a:t>
                      </a:r>
                      <a:endParaRPr lang="en-AU" sz="700" b="1" dirty="0"/>
                    </a:p>
                  </a:txBody>
                  <a:tcPr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r>
                        <a:rPr lang="en-AU" sz="700" b="1" dirty="0" smtClean="0"/>
                        <a:t>ACFE definition</a:t>
                      </a:r>
                      <a:endParaRPr lang="en-AU" sz="700" b="1" dirty="0"/>
                    </a:p>
                  </a:txBody>
                  <a:tcPr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r>
                        <a:rPr lang="en-AU" sz="700" b="1" dirty="0" smtClean="0"/>
                        <a:t>Analysis</a:t>
                      </a:r>
                      <a:r>
                        <a:rPr lang="en-AU" sz="700" b="1" baseline="0" dirty="0" smtClean="0"/>
                        <a:t> definition and notes</a:t>
                      </a:r>
                      <a:endParaRPr lang="en-AU" sz="700" b="1" dirty="0"/>
                    </a:p>
                  </a:txBody>
                  <a:tcPr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r>
                        <a:rPr lang="en-AU" sz="700" b="1" dirty="0" smtClean="0"/>
                        <a:t>ABS</a:t>
                      </a:r>
                      <a:r>
                        <a:rPr lang="en-AU" sz="700" b="1" baseline="0" dirty="0" smtClean="0"/>
                        <a:t> definitions of ACFE Priority learner cohorts</a:t>
                      </a:r>
                    </a:p>
                  </a:txBody>
                  <a:tcPr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0"/>
                  </a:ext>
                </a:extLst>
              </a:tr>
              <a:tr h="313542">
                <a:tc>
                  <a:txBody>
                    <a:bodyPr/>
                    <a:lstStyle/>
                    <a:p>
                      <a:r>
                        <a:rPr lang="en-AU" sz="700" b="0" dirty="0" smtClean="0"/>
                        <a:t>1.1</a:t>
                      </a:r>
                      <a:endParaRPr lang="en-AU" sz="700" b="0" dirty="0"/>
                    </a:p>
                  </a:txBody>
                  <a:tcPr>
                    <a:lnT w="12700" cap="flat" cmpd="sng" algn="ctr">
                      <a:solidFill>
                        <a:schemeClr val="accent3"/>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b="0" dirty="0" smtClean="0"/>
                        <a:t>Female</a:t>
                      </a:r>
                      <a:endParaRPr lang="en-AU" sz="700" b="0" dirty="0"/>
                    </a:p>
                  </a:txBody>
                  <a:tcPr>
                    <a:lnT w="12700" cap="flat" cmpd="sng" algn="ctr">
                      <a:solidFill>
                        <a:schemeClr val="accent3"/>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700" dirty="0" smtClean="0"/>
                        <a:t>Women, including young mothers, women seeking to re-enter the workforce, and women who have experienced family violence.</a:t>
                      </a:r>
                    </a:p>
                    <a:p>
                      <a:endParaRPr lang="en-AU" sz="700" dirty="0"/>
                    </a:p>
                  </a:txBody>
                  <a:tcPr>
                    <a:lnT w="12700" cap="flat" cmpd="sng" algn="ctr">
                      <a:solidFill>
                        <a:schemeClr val="accent3"/>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dirty="0" smtClean="0"/>
                        <a:t>Indicator for</a:t>
                      </a:r>
                      <a:r>
                        <a:rPr lang="en-AU" sz="700" baseline="0" dirty="0" smtClean="0"/>
                        <a:t> female gender; likely to represent an upper bound of disadvantage; excludes inconsistent or non-binary entries. </a:t>
                      </a:r>
                      <a:endParaRPr lang="en-AU" sz="700" dirty="0"/>
                    </a:p>
                  </a:txBody>
                  <a:tcPr>
                    <a:lnT w="12700" cap="flat" cmpd="sng" algn="ctr">
                      <a:solidFill>
                        <a:schemeClr val="accent3"/>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dirty="0" smtClean="0"/>
                        <a:t>2016 Census – Cultural Diversity</a:t>
                      </a:r>
                    </a:p>
                    <a:p>
                      <a:r>
                        <a:rPr lang="en-AU" sz="700" dirty="0" smtClean="0"/>
                        <a:t>LGA (UR) by SEXP Sex and AGE5P - Age in Five Year Groups;</a:t>
                      </a:r>
                      <a:r>
                        <a:rPr lang="en-AU" sz="700" baseline="0" dirty="0" smtClean="0"/>
                        <a:t> </a:t>
                      </a:r>
                      <a:r>
                        <a:rPr lang="en-AU" sz="700" dirty="0" smtClean="0"/>
                        <a:t>Counting: Persons, Place of Usual Residence</a:t>
                      </a:r>
                    </a:p>
                    <a:p>
                      <a:r>
                        <a:rPr lang="en-AU" sz="700" b="1" i="1" dirty="0" smtClean="0"/>
                        <a:t>Sum of Female</a:t>
                      </a:r>
                      <a:endParaRPr lang="en-AU" sz="700" b="1" i="1" dirty="0"/>
                    </a:p>
                  </a:txBody>
                  <a:tcPr>
                    <a:lnT w="12700" cap="flat" cmpd="sng" algn="ctr">
                      <a:solidFill>
                        <a:schemeClr val="accent3"/>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313542">
                <a:tc>
                  <a:txBody>
                    <a:bodyPr/>
                    <a:lstStyle/>
                    <a:p>
                      <a:r>
                        <a:rPr lang="en-AU" sz="700" b="0" dirty="0" smtClean="0"/>
                        <a:t>1.2</a:t>
                      </a:r>
                      <a:endParaRPr lang="en-AU" sz="700" b="0"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b="0" dirty="0" smtClean="0"/>
                        <a:t>Young females</a:t>
                      </a:r>
                      <a:endParaRPr lang="en-AU" sz="700" b="0"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vMerge="1">
                  <a:txBody>
                    <a:bodyPr/>
                    <a:lstStyle/>
                    <a:p>
                      <a:endParaRPr lang="en-AU" sz="800" dirty="0"/>
                    </a:p>
                  </a:txBody>
                  <a:tcPr/>
                </a:tc>
                <a:tc>
                  <a:txBody>
                    <a:bodyPr/>
                    <a:lstStyle/>
                    <a:p>
                      <a:r>
                        <a:rPr lang="en-AU" sz="700" i="0" dirty="0" smtClean="0">
                          <a:solidFill>
                            <a:schemeClr val="tx1"/>
                          </a:solidFill>
                        </a:rPr>
                        <a:t>Indicator for </a:t>
                      </a:r>
                      <a:r>
                        <a:rPr lang="en-AU" sz="700" i="0" baseline="0" dirty="0" smtClean="0">
                          <a:solidFill>
                            <a:schemeClr val="tx1"/>
                          </a:solidFill>
                        </a:rPr>
                        <a:t>female AND aged between 15 and 19 years old. </a:t>
                      </a:r>
                      <a:endParaRPr lang="en-AU" sz="700" i="0" dirty="0">
                        <a:solidFill>
                          <a:schemeClr val="tx1"/>
                        </a:solidFill>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dirty="0" smtClean="0"/>
                        <a:t>2016 Census – Cultural Diversity</a:t>
                      </a:r>
                    </a:p>
                    <a:p>
                      <a:r>
                        <a:rPr lang="en-AU" sz="700" dirty="0" smtClean="0"/>
                        <a:t>LGA (UR) by SEXP Sex and AGE5P - Age in Five Year Groups;</a:t>
                      </a:r>
                      <a:r>
                        <a:rPr lang="en-AU" sz="700" baseline="0" dirty="0" smtClean="0"/>
                        <a:t> </a:t>
                      </a:r>
                      <a:r>
                        <a:rPr lang="en-AU" sz="700" dirty="0" smtClean="0"/>
                        <a:t>Counting: Persons, Place of Usual Residence</a:t>
                      </a:r>
                    </a:p>
                    <a:p>
                      <a:r>
                        <a:rPr lang="en-AU" sz="700" b="1" i="1" dirty="0" smtClean="0"/>
                        <a:t>Sum of Female</a:t>
                      </a:r>
                      <a:r>
                        <a:rPr lang="en-AU" sz="700" b="1" i="1" baseline="0" dirty="0">
                          <a:solidFill>
                            <a:schemeClr val="tx1"/>
                          </a:solidFill>
                        </a:rPr>
                        <a:t> </a:t>
                      </a:r>
                      <a:r>
                        <a:rPr lang="en-AU" sz="700" b="1" i="1" baseline="0" dirty="0" smtClean="0">
                          <a:solidFill>
                            <a:schemeClr val="tx1"/>
                          </a:solidFill>
                        </a:rPr>
                        <a:t>for 15-19 years age bracket</a:t>
                      </a:r>
                      <a:endParaRPr lang="en-AU" sz="700" b="1" i="1" dirty="0" smtClean="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373839">
                <a:tc>
                  <a:txBody>
                    <a:bodyPr/>
                    <a:lstStyle/>
                    <a:p>
                      <a:r>
                        <a:rPr lang="en-AU" sz="700" b="0" dirty="0" smtClean="0"/>
                        <a:t>1.3</a:t>
                      </a:r>
                      <a:endParaRPr lang="en-AU" sz="700" b="0"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b="0" dirty="0" smtClean="0"/>
                        <a:t>Females re-entering</a:t>
                      </a:r>
                      <a:endParaRPr lang="en-AU" sz="700" b="0"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vMerge="1">
                  <a:txBody>
                    <a:bodyPr/>
                    <a:lstStyle/>
                    <a:p>
                      <a:endParaRPr lang="en-AU" sz="800" dirty="0"/>
                    </a:p>
                  </a:txBody>
                  <a:tcPr/>
                </a:tc>
                <a:tc>
                  <a:txBody>
                    <a:bodyPr/>
                    <a:lstStyle/>
                    <a:p>
                      <a:r>
                        <a:rPr lang="en-AU" sz="700" i="0" dirty="0" smtClean="0">
                          <a:solidFill>
                            <a:schemeClr val="tx1"/>
                          </a:solidFill>
                        </a:rPr>
                        <a:t>Indicator for female</a:t>
                      </a:r>
                      <a:r>
                        <a:rPr lang="en-AU" sz="700" i="0" baseline="0" dirty="0" smtClean="0">
                          <a:solidFill>
                            <a:schemeClr val="tx1"/>
                          </a:solidFill>
                        </a:rPr>
                        <a:t> AND</a:t>
                      </a:r>
                      <a:r>
                        <a:rPr lang="en-AU" sz="700" i="0" dirty="0" smtClean="0">
                          <a:solidFill>
                            <a:schemeClr val="tx1"/>
                          </a:solidFill>
                        </a:rPr>
                        <a:t> aged between 35 and 64 years old AND</a:t>
                      </a:r>
                      <a:r>
                        <a:rPr lang="en-AU" sz="700" i="0" baseline="0" dirty="0" smtClean="0">
                          <a:solidFill>
                            <a:schemeClr val="tx1"/>
                          </a:solidFill>
                        </a:rPr>
                        <a:t> study reason was “To get a job”</a:t>
                      </a:r>
                      <a:r>
                        <a:rPr lang="en-AU" sz="700" i="0" dirty="0" smtClean="0">
                          <a:solidFill>
                            <a:schemeClr val="tx1"/>
                          </a:solidFill>
                        </a:rPr>
                        <a:t> AND employment status was either not in</a:t>
                      </a:r>
                      <a:r>
                        <a:rPr lang="en-AU" sz="700" i="0" baseline="0" dirty="0" smtClean="0">
                          <a:solidFill>
                            <a:schemeClr val="tx1"/>
                          </a:solidFill>
                        </a:rPr>
                        <a:t> labour force or unemployed. </a:t>
                      </a:r>
                      <a:endParaRPr lang="en-AU" sz="700" i="0" dirty="0">
                        <a:solidFill>
                          <a:schemeClr val="tx1"/>
                        </a:solidFill>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i="0" dirty="0" smtClean="0">
                          <a:solidFill>
                            <a:schemeClr val="tx1"/>
                          </a:solidFill>
                        </a:rPr>
                        <a:t>2011 Census - Counting Persons, Place of Usual Residence</a:t>
                      </a:r>
                    </a:p>
                    <a:p>
                      <a:r>
                        <a:rPr lang="en-AU" sz="700" i="0" dirty="0" smtClean="0">
                          <a:solidFill>
                            <a:schemeClr val="tx1"/>
                          </a:solidFill>
                        </a:rPr>
                        <a:t>LGA by AGE5P - Age in Five Year Groups and LFHRP Labour Force Status and Hours Worked Not Stated by SEXP Sex;</a:t>
                      </a:r>
                      <a:r>
                        <a:rPr lang="en-AU" sz="700" i="0" baseline="0" dirty="0" smtClean="0">
                          <a:solidFill>
                            <a:schemeClr val="tx1"/>
                          </a:solidFill>
                        </a:rPr>
                        <a:t> </a:t>
                      </a:r>
                      <a:r>
                        <a:rPr lang="en-AU" sz="700" i="0" dirty="0" smtClean="0">
                          <a:solidFill>
                            <a:schemeClr val="tx1"/>
                          </a:solidFill>
                        </a:rPr>
                        <a:t>Counting: Persons, Place of Usual Residence</a:t>
                      </a:r>
                    </a:p>
                    <a:p>
                      <a:r>
                        <a:rPr lang="en-AU" sz="700" b="1" i="1" dirty="0" smtClean="0">
                          <a:solidFill>
                            <a:schemeClr val="tx1"/>
                          </a:solidFill>
                        </a:rPr>
                        <a:t>Sum</a:t>
                      </a:r>
                      <a:r>
                        <a:rPr lang="en-AU" sz="700" b="1" i="1" baseline="0" dirty="0" smtClean="0">
                          <a:solidFill>
                            <a:schemeClr val="tx1"/>
                          </a:solidFill>
                        </a:rPr>
                        <a:t> of Female for categories (</a:t>
                      </a:r>
                      <a:r>
                        <a:rPr lang="en-AU" sz="700" b="1" i="1" baseline="0" dirty="0" err="1" smtClean="0">
                          <a:solidFill>
                            <a:schemeClr val="tx1"/>
                          </a:solidFill>
                        </a:rPr>
                        <a:t>i</a:t>
                      </a:r>
                      <a:r>
                        <a:rPr lang="en-AU" sz="700" b="1" i="1" baseline="0" dirty="0" smtClean="0">
                          <a:solidFill>
                            <a:schemeClr val="tx1"/>
                          </a:solidFill>
                        </a:rPr>
                        <a:t>) Unemployed, looking for part-time work, (ii) Unemployed, looking for full-time work, and (iii) Not in the labour force</a:t>
                      </a:r>
                      <a:endParaRPr lang="en-AU" sz="700" b="1" i="1" dirty="0">
                        <a:solidFill>
                          <a:schemeClr val="tx1"/>
                        </a:solidFill>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226859">
                <a:tc>
                  <a:txBody>
                    <a:bodyPr/>
                    <a:lstStyle/>
                    <a:p>
                      <a:r>
                        <a:rPr lang="en-AU" sz="700" b="0" i="1" dirty="0" smtClean="0"/>
                        <a:t>1.4</a:t>
                      </a:r>
                      <a:endParaRPr lang="en-AU" sz="700" b="0" i="1"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b="0" i="1" dirty="0" smtClean="0"/>
                        <a:t>Female family violence^</a:t>
                      </a:r>
                      <a:endParaRPr lang="en-AU" sz="700" b="0" i="1"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vMerge="1">
                  <a:txBody>
                    <a:bodyPr/>
                    <a:lstStyle/>
                    <a:p>
                      <a:endParaRPr lang="en-AU" sz="800" dirty="0"/>
                    </a:p>
                  </a:txBody>
                  <a:tcPr/>
                </a:tc>
                <a:tc>
                  <a:txBody>
                    <a:bodyPr/>
                    <a:lstStyle/>
                    <a:p>
                      <a:r>
                        <a:rPr lang="en-AU" sz="700" i="1" baseline="0" dirty="0" smtClean="0"/>
                        <a:t>n/a    </a:t>
                      </a:r>
                      <a:endParaRPr lang="en-AU" sz="700" i="1"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b="0" i="1" dirty="0" smtClean="0"/>
                        <a:t>n/a</a:t>
                      </a:r>
                      <a:endParaRPr lang="en-AU" sz="700" b="0" i="1"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4"/>
                  </a:ext>
                </a:extLst>
              </a:tr>
              <a:tr h="313542">
                <a:tc>
                  <a:txBody>
                    <a:bodyPr/>
                    <a:lstStyle/>
                    <a:p>
                      <a:r>
                        <a:rPr lang="en-AU" sz="700" b="0" dirty="0" smtClean="0"/>
                        <a:t>2</a:t>
                      </a:r>
                      <a:endParaRPr lang="en-AU" sz="700" b="0"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b="0" dirty="0" smtClean="0"/>
                        <a:t>Lower SES</a:t>
                      </a:r>
                      <a:endParaRPr lang="en-AU" sz="700" b="0"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dirty="0" smtClean="0"/>
                        <a:t>People in low socioeconomic status localities.</a:t>
                      </a:r>
                      <a:endParaRPr lang="en-AU" sz="700"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i="0" dirty="0" smtClean="0">
                          <a:solidFill>
                            <a:schemeClr val="tx1"/>
                          </a:solidFill>
                        </a:rPr>
                        <a:t>Indicator for bottom</a:t>
                      </a:r>
                      <a:r>
                        <a:rPr lang="en-AU" sz="700" i="0" baseline="0" dirty="0" smtClean="0">
                          <a:solidFill>
                            <a:schemeClr val="tx1"/>
                          </a:solidFill>
                        </a:rPr>
                        <a:t> two SEIFA IRSAD deciles, which identify the lowest 20% SES areas within the state, based on home postcode. </a:t>
                      </a:r>
                      <a:endParaRPr lang="en-AU" sz="700" i="0" dirty="0">
                        <a:solidFill>
                          <a:schemeClr val="tx1"/>
                        </a:solidFill>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i="0" dirty="0" smtClean="0"/>
                        <a:t>2011 Census - Counting Persons, Place of Usual Residence</a:t>
                      </a:r>
                    </a:p>
                    <a:p>
                      <a:r>
                        <a:rPr lang="en-AU" sz="700" i="0" dirty="0" smtClean="0"/>
                        <a:t>LGA by IRSAD Deciles at LGA Level (Pop) and AGE5P - Age in Five Year Groups; Counting: Persons, Place of Usual Residence</a:t>
                      </a:r>
                    </a:p>
                    <a:p>
                      <a:r>
                        <a:rPr lang="en-AU" sz="700" b="1" i="1" dirty="0" smtClean="0"/>
                        <a:t>Sum of persons in Decile 1 and 2</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r h="306260">
                <a:tc>
                  <a:txBody>
                    <a:bodyPr/>
                    <a:lstStyle/>
                    <a:p>
                      <a:r>
                        <a:rPr lang="en-AU" sz="700" b="0" dirty="0" smtClean="0"/>
                        <a:t>3</a:t>
                      </a:r>
                      <a:endParaRPr lang="en-AU" sz="700" b="0"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b="0" dirty="0" smtClean="0"/>
                        <a:t>School leavers</a:t>
                      </a:r>
                      <a:endParaRPr lang="en-AU" sz="700" b="0"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dirty="0" smtClean="0"/>
                        <a:t>Early school leavers.</a:t>
                      </a:r>
                      <a:endParaRPr lang="en-AU" sz="700"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i="0" dirty="0" smtClean="0">
                          <a:solidFill>
                            <a:schemeClr val="tx1"/>
                          </a:solidFill>
                        </a:rPr>
                        <a:t>Indicator for learners where</a:t>
                      </a:r>
                      <a:r>
                        <a:rPr lang="en-AU" sz="700" i="0" baseline="0" dirty="0" smtClean="0">
                          <a:solidFill>
                            <a:schemeClr val="tx1"/>
                          </a:solidFill>
                        </a:rPr>
                        <a:t> highest school education was less than Year 12 AND the learner was not currently attending school. </a:t>
                      </a:r>
                      <a:r>
                        <a:rPr lang="en-AU" sz="700" i="1" dirty="0" smtClean="0">
                          <a:solidFill>
                            <a:schemeClr val="tx1"/>
                          </a:solidFill>
                        </a:rPr>
                        <a:t> </a:t>
                      </a:r>
                      <a:endParaRPr lang="en-AU" sz="700" i="1" dirty="0">
                        <a:solidFill>
                          <a:schemeClr val="tx1"/>
                        </a:solidFill>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i="1" dirty="0" smtClean="0">
                          <a:solidFill>
                            <a:schemeClr val="tx1"/>
                          </a:solidFill>
                        </a:rPr>
                        <a:t>2011 Census - Education and Qualifications</a:t>
                      </a:r>
                    </a:p>
                    <a:p>
                      <a:r>
                        <a:rPr lang="en-AU" sz="700" i="1" dirty="0" smtClean="0">
                          <a:solidFill>
                            <a:schemeClr val="tx1"/>
                          </a:solidFill>
                        </a:rPr>
                        <a:t>LGA by Highest Year of School Completed (HSCP) and AGE5P - Age in Five Year Groups by Full-Time/Part-Time Student Status (STUP); Counting: Persons, Place of Usual Residence</a:t>
                      </a:r>
                    </a:p>
                    <a:p>
                      <a:r>
                        <a:rPr lang="en-AU" sz="700" b="1" i="1" dirty="0" smtClean="0">
                          <a:solidFill>
                            <a:schemeClr val="tx1"/>
                          </a:solidFill>
                        </a:rPr>
                        <a:t>Sum</a:t>
                      </a:r>
                      <a:r>
                        <a:rPr lang="en-AU" sz="700" b="1" i="1" baseline="0" dirty="0" smtClean="0">
                          <a:solidFill>
                            <a:schemeClr val="tx1"/>
                          </a:solidFill>
                        </a:rPr>
                        <a:t> of persons in </a:t>
                      </a:r>
                      <a:r>
                        <a:rPr lang="en-AU" sz="700" b="1" i="1" dirty="0" smtClean="0">
                          <a:solidFill>
                            <a:schemeClr val="tx1"/>
                          </a:solidFill>
                        </a:rPr>
                        <a:t>Highest Year of School Completed (HSCP)</a:t>
                      </a:r>
                      <a:r>
                        <a:rPr lang="en-AU" sz="700" b="1" i="1" baseline="0" dirty="0" smtClean="0">
                          <a:solidFill>
                            <a:schemeClr val="tx1"/>
                          </a:solidFill>
                        </a:rPr>
                        <a:t> categories: (i) Did not go to school, (ii) Year 8 or below, (iii) Year 9 or equivalent, (iv) Year 10 or equivalent, and (v) Year 11 or equivalent</a:t>
                      </a:r>
                      <a:endParaRPr lang="en-AU" sz="700" b="1" i="1" dirty="0">
                        <a:solidFill>
                          <a:schemeClr val="tx1"/>
                        </a:solidFill>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6"/>
                  </a:ext>
                </a:extLst>
              </a:tr>
              <a:tr h="306260">
                <a:tc>
                  <a:txBody>
                    <a:bodyPr/>
                    <a:lstStyle/>
                    <a:p>
                      <a:r>
                        <a:rPr lang="en-AU" sz="700" b="0" dirty="0" smtClean="0"/>
                        <a:t>4</a:t>
                      </a:r>
                      <a:endParaRPr lang="en-AU" sz="700" b="0"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b="0" dirty="0" smtClean="0"/>
                        <a:t>ATSI</a:t>
                      </a:r>
                      <a:endParaRPr lang="en-AU" sz="700" b="0"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dirty="0" smtClean="0"/>
                        <a:t>Aboriginal and Torres Strait Islander (ATSI) identifying learners.</a:t>
                      </a:r>
                      <a:endParaRPr lang="en-AU" sz="700"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dirty="0" smtClean="0">
                          <a:solidFill>
                            <a:schemeClr val="tx1"/>
                          </a:solidFill>
                        </a:rPr>
                        <a:t>Indicator for ATSI identification; adjustments</a:t>
                      </a:r>
                      <a:r>
                        <a:rPr lang="en-AU" sz="700" baseline="0" dirty="0" smtClean="0">
                          <a:solidFill>
                            <a:schemeClr val="tx1"/>
                          </a:solidFill>
                        </a:rPr>
                        <a:t> made for inconsistent identification. </a:t>
                      </a:r>
                      <a:endParaRPr lang="en-AU" sz="700" dirty="0">
                        <a:solidFill>
                          <a:schemeClr val="tx1"/>
                        </a:solidFill>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dirty="0" smtClean="0">
                          <a:solidFill>
                            <a:schemeClr val="tx1"/>
                          </a:solidFill>
                        </a:rPr>
                        <a:t>2016 Census - Cultural Diversity</a:t>
                      </a:r>
                    </a:p>
                    <a:p>
                      <a:r>
                        <a:rPr lang="en-AU" sz="700" dirty="0" smtClean="0">
                          <a:solidFill>
                            <a:schemeClr val="tx1"/>
                          </a:solidFill>
                        </a:rPr>
                        <a:t>LGA (UR) by AGE5P - Age in Five Year Groups and INGP Indigenous Status; Counting: Persons, Place of Usual Residence</a:t>
                      </a:r>
                    </a:p>
                    <a:p>
                      <a:r>
                        <a:rPr lang="en-AU" sz="700" b="1" i="1" dirty="0" smtClean="0">
                          <a:solidFill>
                            <a:schemeClr val="tx1"/>
                          </a:solidFill>
                        </a:rPr>
                        <a:t>Sum of persons in INGP Indigenous Status categories:</a:t>
                      </a:r>
                      <a:r>
                        <a:rPr lang="en-AU" sz="700" b="1" i="1" baseline="0" dirty="0" smtClean="0">
                          <a:solidFill>
                            <a:schemeClr val="tx1"/>
                          </a:solidFill>
                        </a:rPr>
                        <a:t> (i) Non-Indigenous, (ii) Aboriginal, (iii) Torres Strait Islander, and (iv) Not stated</a:t>
                      </a:r>
                      <a:endParaRPr lang="en-AU" sz="700" b="1" i="1" dirty="0">
                        <a:solidFill>
                          <a:schemeClr val="tx1"/>
                        </a:solidFill>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7"/>
                  </a:ext>
                </a:extLst>
              </a:tr>
              <a:tr h="226859">
                <a:tc>
                  <a:txBody>
                    <a:bodyPr/>
                    <a:lstStyle/>
                    <a:p>
                      <a:r>
                        <a:rPr lang="en-AU" sz="700" b="0" dirty="0" smtClean="0"/>
                        <a:t>5</a:t>
                      </a:r>
                      <a:endParaRPr lang="en-AU" sz="700" b="0"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b="0" dirty="0" smtClean="0"/>
                        <a:t>Vulnerable</a:t>
                      </a:r>
                      <a:r>
                        <a:rPr lang="en-AU" sz="700" b="0" baseline="0" dirty="0" smtClean="0"/>
                        <a:t> workers</a:t>
                      </a:r>
                      <a:endParaRPr lang="en-AU" sz="700" b="0"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dirty="0" smtClean="0"/>
                        <a:t>Low-skilled and vulnerable workers.</a:t>
                      </a:r>
                      <a:endParaRPr lang="en-AU" sz="700"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i="0" dirty="0" smtClean="0">
                          <a:solidFill>
                            <a:schemeClr val="tx1"/>
                          </a:solidFill>
                        </a:rPr>
                        <a:t>Indicator for learners who were employed</a:t>
                      </a:r>
                      <a:r>
                        <a:rPr lang="en-AU" sz="700" i="0" baseline="0" dirty="0" smtClean="0">
                          <a:solidFill>
                            <a:schemeClr val="tx1"/>
                          </a:solidFill>
                        </a:rPr>
                        <a:t> AND highest previous education was Year 9 or below. </a:t>
                      </a:r>
                      <a:endParaRPr lang="en-AU" sz="700" i="0" dirty="0" smtClean="0">
                        <a:solidFill>
                          <a:schemeClr val="tx1"/>
                        </a:solidFill>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i="0" dirty="0" smtClean="0">
                          <a:solidFill>
                            <a:schemeClr val="tx1"/>
                          </a:solidFill>
                        </a:rPr>
                        <a:t>2011 Census - Education and Qualifications</a:t>
                      </a:r>
                    </a:p>
                    <a:p>
                      <a:r>
                        <a:rPr lang="en-AU" sz="700" i="0" dirty="0" smtClean="0">
                          <a:solidFill>
                            <a:schemeClr val="tx1"/>
                          </a:solidFill>
                        </a:rPr>
                        <a:t>Local Government Areas (2011 Boundaries) (UR) by Age in Five Year Groups (AGE5P), Highest Year of School Completed (HSCP) and Labour Force Status (LFSP); Counting: Persons, Place of Usual Residence</a:t>
                      </a:r>
                    </a:p>
                    <a:p>
                      <a:r>
                        <a:rPr lang="en-AU" sz="700" b="1" i="1" dirty="0" smtClean="0">
                          <a:solidFill>
                            <a:schemeClr val="tx1"/>
                          </a:solidFill>
                        </a:rPr>
                        <a:t>Sum of persons in Highest Year of School Completed (HSCP) category (Year 8 or below and Did not go to school),</a:t>
                      </a:r>
                      <a:r>
                        <a:rPr lang="en-AU" sz="700" b="1" i="1" baseline="0" dirty="0" smtClean="0">
                          <a:solidFill>
                            <a:schemeClr val="tx1"/>
                          </a:solidFill>
                        </a:rPr>
                        <a:t> and Labour Force Status (LFSP) category (Employed, worked full-time; Employed, worked part-time; and Employed, away from work)</a:t>
                      </a:r>
                      <a:endParaRPr lang="en-AU" sz="700" b="1" i="1" dirty="0" smtClean="0">
                        <a:solidFill>
                          <a:schemeClr val="tx1"/>
                        </a:solidFill>
                      </a:endParaRPr>
                    </a:p>
                    <a:p>
                      <a:endParaRPr lang="en-AU" sz="700" i="0" dirty="0" smtClean="0">
                        <a:solidFill>
                          <a:schemeClr val="tx1"/>
                        </a:solidFill>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TextBox 4"/>
          <p:cNvSpPr txBox="1"/>
          <p:nvPr/>
        </p:nvSpPr>
        <p:spPr>
          <a:xfrm>
            <a:off x="260817" y="6340013"/>
            <a:ext cx="4658327" cy="107722"/>
          </a:xfrm>
          <a:prstGeom prst="rect">
            <a:avLst/>
          </a:prstGeom>
          <a:noFill/>
        </p:spPr>
        <p:txBody>
          <a:bodyPr wrap="none" lIns="0" tIns="0" rIns="0" bIns="0" rtlCol="0">
            <a:spAutoFit/>
          </a:bodyPr>
          <a:lstStyle/>
          <a:p>
            <a:pPr>
              <a:spcBef>
                <a:spcPts val="600"/>
              </a:spcBef>
              <a:buSzPct val="100000"/>
            </a:pPr>
            <a:r>
              <a:rPr lang="en-AU" sz="700" dirty="0" smtClean="0">
                <a:solidFill>
                  <a:srgbClr val="313131"/>
                </a:solidFill>
              </a:rPr>
              <a:t>^ This sub-cohort was not included in the analysis due to identification constraints in the current data. </a:t>
            </a:r>
          </a:p>
        </p:txBody>
      </p:sp>
    </p:spTree>
    <p:extLst>
      <p:ext uri="{BB962C8B-B14F-4D97-AF65-F5344CB8AC3E}">
        <p14:creationId xmlns:p14="http://schemas.microsoft.com/office/powerpoint/2010/main" val="663675363"/>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Definitions for ACFE Priority learner cohorts </a:t>
            </a:r>
            <a:endParaRPr lang="en-AU"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959418179"/>
              </p:ext>
            </p:extLst>
          </p:nvPr>
        </p:nvGraphicFramePr>
        <p:xfrm>
          <a:off x="260817" y="809399"/>
          <a:ext cx="8568857" cy="3657600"/>
        </p:xfrm>
        <a:graphic>
          <a:graphicData uri="http://schemas.openxmlformats.org/drawingml/2006/table">
            <a:tbl>
              <a:tblPr firstRow="1" bandRow="1">
                <a:tableStyleId>{2D5ABB26-0587-4C30-8999-92F81FD0307C}</a:tableStyleId>
              </a:tblPr>
              <a:tblGrid>
                <a:gridCol w="341177">
                  <a:extLst>
                    <a:ext uri="{9D8B030D-6E8A-4147-A177-3AD203B41FA5}">
                      <a16:colId xmlns:a16="http://schemas.microsoft.com/office/drawing/2014/main" val="20000"/>
                    </a:ext>
                  </a:extLst>
                </a:gridCol>
                <a:gridCol w="926336">
                  <a:extLst>
                    <a:ext uri="{9D8B030D-6E8A-4147-A177-3AD203B41FA5}">
                      <a16:colId xmlns:a16="http://schemas.microsoft.com/office/drawing/2014/main" val="20001"/>
                    </a:ext>
                  </a:extLst>
                </a:gridCol>
                <a:gridCol w="1458982">
                  <a:extLst>
                    <a:ext uri="{9D8B030D-6E8A-4147-A177-3AD203B41FA5}">
                      <a16:colId xmlns:a16="http://schemas.microsoft.com/office/drawing/2014/main" val="20002"/>
                    </a:ext>
                  </a:extLst>
                </a:gridCol>
                <a:gridCol w="2921181">
                  <a:extLst>
                    <a:ext uri="{9D8B030D-6E8A-4147-A177-3AD203B41FA5}">
                      <a16:colId xmlns:a16="http://schemas.microsoft.com/office/drawing/2014/main" val="20003"/>
                    </a:ext>
                  </a:extLst>
                </a:gridCol>
                <a:gridCol w="2921181">
                  <a:extLst>
                    <a:ext uri="{9D8B030D-6E8A-4147-A177-3AD203B41FA5}">
                      <a16:colId xmlns:a16="http://schemas.microsoft.com/office/drawing/2014/main" val="20004"/>
                    </a:ext>
                  </a:extLst>
                </a:gridCol>
              </a:tblGrid>
              <a:tr h="147458">
                <a:tc>
                  <a:txBody>
                    <a:bodyPr/>
                    <a:lstStyle/>
                    <a:p>
                      <a:r>
                        <a:rPr lang="en-AU" sz="700" b="1" dirty="0" smtClean="0"/>
                        <a:t>#</a:t>
                      </a:r>
                      <a:endParaRPr lang="en-AU" sz="700" b="1" dirty="0"/>
                    </a:p>
                  </a:txBody>
                  <a:tcPr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r>
                        <a:rPr lang="en-AU" sz="700" b="1" dirty="0" smtClean="0"/>
                        <a:t>Label</a:t>
                      </a:r>
                      <a:endParaRPr lang="en-AU" sz="700" b="1" dirty="0"/>
                    </a:p>
                  </a:txBody>
                  <a:tcPr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r>
                        <a:rPr lang="en-AU" sz="700" b="1" dirty="0" smtClean="0"/>
                        <a:t>ACFE definition</a:t>
                      </a:r>
                      <a:endParaRPr lang="en-AU" sz="700" b="1" dirty="0"/>
                    </a:p>
                  </a:txBody>
                  <a:tcPr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r>
                        <a:rPr lang="en-AU" sz="700" b="1" dirty="0" smtClean="0"/>
                        <a:t>Analysis</a:t>
                      </a:r>
                      <a:r>
                        <a:rPr lang="en-AU" sz="700" b="1" baseline="0" dirty="0" smtClean="0"/>
                        <a:t> definition and notes</a:t>
                      </a:r>
                      <a:endParaRPr lang="en-AU" sz="700" b="1" dirty="0"/>
                    </a:p>
                  </a:txBody>
                  <a:tcPr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r>
                        <a:rPr lang="en-AU" sz="700" b="1" dirty="0" smtClean="0"/>
                        <a:t>ABS</a:t>
                      </a:r>
                      <a:r>
                        <a:rPr lang="en-AU" sz="700" b="1" baseline="0" dirty="0" smtClean="0"/>
                        <a:t> definitions of ACFE Priority learner cohorts</a:t>
                      </a:r>
                    </a:p>
                  </a:txBody>
                  <a:tcPr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0"/>
                  </a:ext>
                </a:extLst>
              </a:tr>
              <a:tr h="385661">
                <a:tc>
                  <a:txBody>
                    <a:bodyPr/>
                    <a:lstStyle/>
                    <a:p>
                      <a:r>
                        <a:rPr lang="en-AU" sz="700" b="0" dirty="0" smtClean="0"/>
                        <a:t>6</a:t>
                      </a:r>
                      <a:endParaRPr lang="en-AU" sz="700" b="0" dirty="0"/>
                    </a:p>
                  </a:txBody>
                  <a:tcPr>
                    <a:lnT w="12700" cap="flat" cmpd="sng" algn="ctr">
                      <a:solidFill>
                        <a:schemeClr val="accent3"/>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b="0" dirty="0" smtClean="0"/>
                        <a:t>Un(der)employed</a:t>
                      </a:r>
                      <a:endParaRPr lang="en-AU" sz="700" b="0" dirty="0"/>
                    </a:p>
                  </a:txBody>
                  <a:tcPr>
                    <a:lnT w="12700" cap="flat" cmpd="sng" algn="ctr">
                      <a:solidFill>
                        <a:schemeClr val="accent3"/>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dirty="0" smtClean="0"/>
                        <a:t>Unemployed/ underemployed people.</a:t>
                      </a:r>
                      <a:endParaRPr lang="en-AU" sz="700" dirty="0"/>
                    </a:p>
                  </a:txBody>
                  <a:tcPr>
                    <a:lnT w="12700" cap="flat" cmpd="sng" algn="ctr">
                      <a:solidFill>
                        <a:schemeClr val="accent3"/>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dirty="0" smtClean="0">
                          <a:solidFill>
                            <a:schemeClr val="tx1"/>
                          </a:solidFill>
                        </a:rPr>
                        <a:t>Indicator for unemployed</a:t>
                      </a:r>
                      <a:r>
                        <a:rPr lang="en-AU" sz="700" baseline="0" dirty="0" smtClean="0">
                          <a:solidFill>
                            <a:schemeClr val="tx1"/>
                          </a:solidFill>
                        </a:rPr>
                        <a:t> OR part-time employed and reason for study is for a job or a better job OR not in labour force and reason for study was for a job; likely to represent an upper bound. </a:t>
                      </a:r>
                      <a:endParaRPr lang="en-AU" sz="700" dirty="0">
                        <a:solidFill>
                          <a:schemeClr val="tx1"/>
                        </a:solidFill>
                      </a:endParaRPr>
                    </a:p>
                  </a:txBody>
                  <a:tcPr>
                    <a:lnT w="12700" cap="flat" cmpd="sng" algn="ctr">
                      <a:solidFill>
                        <a:schemeClr val="accent3"/>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dirty="0" smtClean="0">
                          <a:solidFill>
                            <a:schemeClr val="tx1"/>
                          </a:solidFill>
                        </a:rPr>
                        <a:t>2011 Census - Education and Qualifications</a:t>
                      </a:r>
                    </a:p>
                    <a:p>
                      <a:r>
                        <a:rPr lang="en-AU" sz="700" dirty="0" smtClean="0">
                          <a:solidFill>
                            <a:schemeClr val="tx1"/>
                          </a:solidFill>
                        </a:rPr>
                        <a:t>LGA by AGE5P - Age in Five Year Groups and Labour Force Status (LFSP); Counting: Persons, Place of Usual Residence</a:t>
                      </a:r>
                    </a:p>
                    <a:p>
                      <a:r>
                        <a:rPr lang="en-AU" sz="700" b="1" i="1" dirty="0" smtClean="0">
                          <a:solidFill>
                            <a:schemeClr val="tx1"/>
                          </a:solidFill>
                        </a:rPr>
                        <a:t>Sum of persons</a:t>
                      </a:r>
                      <a:r>
                        <a:rPr lang="en-AU" sz="700" b="1" i="1" baseline="0" dirty="0" smtClean="0">
                          <a:solidFill>
                            <a:schemeClr val="tx1"/>
                          </a:solidFill>
                        </a:rPr>
                        <a:t> in Labour Force Status (LFSP) categories (i) Unemployed, looking for full-time work, and (ii) Unemployed, looking for part-time work</a:t>
                      </a:r>
                      <a:endParaRPr lang="en-AU" sz="700" b="1" i="1" dirty="0">
                        <a:solidFill>
                          <a:schemeClr val="tx1"/>
                        </a:solidFill>
                      </a:endParaRPr>
                    </a:p>
                  </a:txBody>
                  <a:tcPr>
                    <a:lnT w="12700" cap="flat" cmpd="sng" algn="ctr">
                      <a:solidFill>
                        <a:schemeClr val="accent3"/>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347357">
                <a:tc>
                  <a:txBody>
                    <a:bodyPr/>
                    <a:lstStyle/>
                    <a:p>
                      <a:r>
                        <a:rPr lang="en-AU" sz="700" b="0" dirty="0" smtClean="0"/>
                        <a:t>7</a:t>
                      </a:r>
                      <a:endParaRPr lang="en-AU" sz="700" b="0"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b="0" dirty="0" smtClean="0"/>
                        <a:t>CALD</a:t>
                      </a:r>
                      <a:endParaRPr lang="en-AU" sz="700" b="0"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dirty="0" smtClean="0"/>
                        <a:t>People from culturally or linguistically diverse backgrounds (CALD)</a:t>
                      </a:r>
                      <a:endParaRPr lang="en-AU" sz="700"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dirty="0" smtClean="0">
                          <a:solidFill>
                            <a:schemeClr val="tx1"/>
                          </a:solidFill>
                        </a:rPr>
                        <a:t>Indicator</a:t>
                      </a:r>
                      <a:r>
                        <a:rPr lang="en-AU" sz="700" baseline="0" dirty="0" smtClean="0">
                          <a:solidFill>
                            <a:schemeClr val="tx1"/>
                          </a:solidFill>
                        </a:rPr>
                        <a:t> for non-English speaking background, based on country of birth OR language spoken at home. </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b="0" i="0" baseline="0" dirty="0" smtClean="0">
                          <a:solidFill>
                            <a:schemeClr val="tx1"/>
                          </a:solidFill>
                        </a:rPr>
                        <a:t>2011 Census - Counting Persons, Place of Usual Residence</a:t>
                      </a:r>
                    </a:p>
                    <a:p>
                      <a:r>
                        <a:rPr lang="en-AU" sz="700" b="0" i="0" baseline="0" dirty="0" smtClean="0">
                          <a:solidFill>
                            <a:schemeClr val="tx1"/>
                          </a:solidFill>
                        </a:rPr>
                        <a:t>LGA by LANP - 1 Digit Level and BPLP - 1 Digit Level; Counting: Persons, Place of Usual Residence</a:t>
                      </a:r>
                    </a:p>
                    <a:p>
                      <a:r>
                        <a:rPr lang="en-AU" sz="700" b="1" i="1" baseline="0" dirty="0" smtClean="0">
                          <a:solidFill>
                            <a:schemeClr val="tx1"/>
                          </a:solidFill>
                        </a:rPr>
                        <a:t>Calculation within intersection of LANP - 1 Digit Level and BPLP - 1 Digit Level: CALD = Overall Total – (English speaking; Australian born)</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226859">
                <a:tc>
                  <a:txBody>
                    <a:bodyPr/>
                    <a:lstStyle/>
                    <a:p>
                      <a:r>
                        <a:rPr lang="en-AU" sz="700" b="0" dirty="0" smtClean="0"/>
                        <a:t>8</a:t>
                      </a:r>
                      <a:endParaRPr lang="en-AU" sz="700" b="0"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b="0" dirty="0" smtClean="0"/>
                        <a:t>With disability</a:t>
                      </a:r>
                      <a:endParaRPr lang="en-AU" sz="700" b="0"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dirty="0" smtClean="0"/>
                        <a:t>People with a disability</a:t>
                      </a:r>
                      <a:endParaRPr lang="en-AU" sz="700"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dirty="0" smtClean="0"/>
                        <a:t>Indicator</a:t>
                      </a:r>
                      <a:r>
                        <a:rPr lang="en-AU" sz="700" baseline="0" dirty="0" smtClean="0"/>
                        <a:t> for disability identification; adjustments made for inconsistent identification. </a:t>
                      </a:r>
                      <a:endParaRPr lang="en-AU" sz="700"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AU" sz="700" baseline="0" dirty="0" smtClean="0">
                          <a:solidFill>
                            <a:schemeClr val="tx1"/>
                          </a:solidFill>
                        </a:rPr>
                        <a:t>2011 Census - Counting Persons, Place of Usual Residence</a:t>
                      </a:r>
                    </a:p>
                    <a:p>
                      <a:r>
                        <a:rPr lang="en-AU" sz="700" baseline="0" dirty="0" smtClean="0">
                          <a:solidFill>
                            <a:schemeClr val="tx1"/>
                          </a:solidFill>
                        </a:rPr>
                        <a:t>LGA by ASSNP Core Activity Need for Assistance; Counting: Persons, Place of Usual Residence</a:t>
                      </a:r>
                    </a:p>
                    <a:p>
                      <a:r>
                        <a:rPr lang="en-AU" sz="700" b="1" i="1" baseline="0" dirty="0" smtClean="0">
                          <a:solidFill>
                            <a:schemeClr val="tx1"/>
                          </a:solidFill>
                        </a:rPr>
                        <a:t>Sum of persons in ASSNP Core Activity Need for Assistance category (</a:t>
                      </a:r>
                      <a:r>
                        <a:rPr lang="en-AU" sz="700" b="1" i="1" baseline="0" dirty="0" err="1" smtClean="0">
                          <a:solidFill>
                            <a:schemeClr val="tx1"/>
                          </a:solidFill>
                        </a:rPr>
                        <a:t>i</a:t>
                      </a:r>
                      <a:r>
                        <a:rPr lang="en-AU" sz="700" b="1" i="1" baseline="0" dirty="0" smtClean="0">
                          <a:solidFill>
                            <a:schemeClr val="tx1"/>
                          </a:solidFill>
                        </a:rPr>
                        <a:t>) Has need for assistance with core activities </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465062">
                <a:tc>
                  <a:txBody>
                    <a:bodyPr/>
                    <a:lstStyle/>
                    <a:p>
                      <a:r>
                        <a:rPr lang="en-AU" sz="700" b="0" dirty="0" smtClean="0"/>
                        <a:t>9</a:t>
                      </a:r>
                      <a:endParaRPr lang="en-AU" sz="700" b="0"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r>
                        <a:rPr lang="en-AU" sz="700" b="0" dirty="0" smtClean="0"/>
                        <a:t>Young disengaged</a:t>
                      </a:r>
                      <a:endParaRPr lang="en-AU" sz="700" b="0"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r>
                        <a:rPr lang="en-AU" sz="700" dirty="0" smtClean="0"/>
                        <a:t>Young people who may be at risk of disengaging or who are already disengaged from the community and/or education.</a:t>
                      </a:r>
                      <a:endParaRPr lang="en-AU" sz="700"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r>
                        <a:rPr lang="en-AU" sz="700" dirty="0" smtClean="0"/>
                        <a:t>Indicator</a:t>
                      </a:r>
                      <a:r>
                        <a:rPr lang="en-AU" sz="700" baseline="0" dirty="0" smtClean="0"/>
                        <a:t> for learners aged between 15 and 19 years old AND who have not completed Year 12 or entered employment. </a:t>
                      </a:r>
                    </a:p>
                  </a:txBody>
                  <a:tcPr>
                    <a:lnT w="12700" cap="flat" cmpd="sng" algn="ctr">
                      <a:solidFill>
                        <a:schemeClr val="bg1">
                          <a:lumMod val="85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r>
                        <a:rPr lang="en-AU" sz="700" dirty="0" smtClean="0"/>
                        <a:t>2011 Census - Education and Qualifications</a:t>
                      </a:r>
                    </a:p>
                    <a:p>
                      <a:r>
                        <a:rPr lang="en-AU" sz="700" dirty="0" smtClean="0"/>
                        <a:t>LGA by Highest Year of School Completed (HSCP) and Labour Force Status (LFSP) by AGE5P - Age in Five Year Groups; Counting: Persons, Place of Usual Residence</a:t>
                      </a:r>
                    </a:p>
                    <a:p>
                      <a:r>
                        <a:rPr lang="en-AU" sz="700" b="1" i="1" dirty="0" smtClean="0"/>
                        <a:t>Sum of persons in Highest Year of School Completed (HSCP) (categories:</a:t>
                      </a:r>
                      <a:r>
                        <a:rPr lang="en-AU" sz="700" b="1" i="1" baseline="0" dirty="0" smtClean="0"/>
                        <a:t> Year 11 or equivalent, Year 10 or equivalent, Year 9 or equivalent, Year 8 or below, and Did not go to school) and Labour Force Status (LFSP) (categories: Unemployed, looking for full-time work; Unemployed, looking for part-time work; and Not in the labour force)</a:t>
                      </a:r>
                      <a:endParaRPr lang="en-AU" sz="700" b="1" i="1" dirty="0" smtClean="0"/>
                    </a:p>
                  </a:txBody>
                  <a:tcPr>
                    <a:lnT w="12700" cap="flat" cmpd="sng" algn="ctr">
                      <a:solidFill>
                        <a:schemeClr val="bg1">
                          <a:lumMod val="85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TextBox 4"/>
          <p:cNvSpPr txBox="1"/>
          <p:nvPr/>
        </p:nvSpPr>
        <p:spPr>
          <a:xfrm>
            <a:off x="260818" y="6232005"/>
            <a:ext cx="4658327" cy="107722"/>
          </a:xfrm>
          <a:prstGeom prst="rect">
            <a:avLst/>
          </a:prstGeom>
          <a:noFill/>
        </p:spPr>
        <p:txBody>
          <a:bodyPr wrap="none" lIns="0" tIns="0" rIns="0" bIns="0" rtlCol="0">
            <a:spAutoFit/>
          </a:bodyPr>
          <a:lstStyle/>
          <a:p>
            <a:pPr>
              <a:spcBef>
                <a:spcPts val="600"/>
              </a:spcBef>
              <a:buSzPct val="100000"/>
            </a:pPr>
            <a:r>
              <a:rPr lang="en-AU" sz="700" dirty="0" smtClean="0">
                <a:solidFill>
                  <a:srgbClr val="313131"/>
                </a:solidFill>
              </a:rPr>
              <a:t>^ This sub-cohort was not included in the analysis due to identification constraints in the current data. </a:t>
            </a:r>
          </a:p>
        </p:txBody>
      </p:sp>
    </p:spTree>
    <p:extLst>
      <p:ext uri="{BB962C8B-B14F-4D97-AF65-F5344CB8AC3E}">
        <p14:creationId xmlns:p14="http://schemas.microsoft.com/office/powerpoint/2010/main" val="714514293"/>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smtClean="0"/>
              <a:t>Matching LGAs to regions and ACFE councils </a:t>
            </a:r>
            <a:endParaRPr lang="en-AU" dirty="0"/>
          </a:p>
        </p:txBody>
      </p:sp>
      <p:sp>
        <p:nvSpPr>
          <p:cNvPr id="3" name="Title 2"/>
          <p:cNvSpPr>
            <a:spLocks noGrp="1"/>
          </p:cNvSpPr>
          <p:nvPr>
            <p:ph type="title"/>
          </p:nvPr>
        </p:nvSpPr>
        <p:spPr/>
        <p:txBody>
          <a:bodyPr/>
          <a:lstStyle/>
          <a:p>
            <a:r>
              <a:rPr lang="en-AU" dirty="0" smtClean="0"/>
              <a:t>Geography concordances</a:t>
            </a:r>
            <a:endParaRPr lang="en-AU" dirty="0"/>
          </a:p>
        </p:txBody>
      </p:sp>
      <p:graphicFrame>
        <p:nvGraphicFramePr>
          <p:cNvPr id="5" name="Table 4"/>
          <p:cNvGraphicFramePr>
            <a:graphicFrameLocks noGrp="1"/>
          </p:cNvGraphicFramePr>
          <p:nvPr>
            <p:extLst/>
          </p:nvPr>
        </p:nvGraphicFramePr>
        <p:xfrm>
          <a:off x="376238" y="985701"/>
          <a:ext cx="8371763" cy="4681807"/>
        </p:xfrm>
        <a:graphic>
          <a:graphicData uri="http://schemas.openxmlformats.org/drawingml/2006/table">
            <a:tbl>
              <a:tblPr>
                <a:tableStyleId>{5C22544A-7EE6-4342-B048-85BDC9FD1C3A}</a:tableStyleId>
              </a:tblPr>
              <a:tblGrid>
                <a:gridCol w="1560159">
                  <a:extLst>
                    <a:ext uri="{9D8B030D-6E8A-4147-A177-3AD203B41FA5}">
                      <a16:colId xmlns:a16="http://schemas.microsoft.com/office/drawing/2014/main" val="20000"/>
                    </a:ext>
                  </a:extLst>
                </a:gridCol>
                <a:gridCol w="974645">
                  <a:extLst>
                    <a:ext uri="{9D8B030D-6E8A-4147-A177-3AD203B41FA5}">
                      <a16:colId xmlns:a16="http://schemas.microsoft.com/office/drawing/2014/main" val="20001"/>
                    </a:ext>
                  </a:extLst>
                </a:gridCol>
                <a:gridCol w="1411054">
                  <a:extLst>
                    <a:ext uri="{9D8B030D-6E8A-4147-A177-3AD203B41FA5}">
                      <a16:colId xmlns:a16="http://schemas.microsoft.com/office/drawing/2014/main" val="20002"/>
                    </a:ext>
                  </a:extLst>
                </a:gridCol>
                <a:gridCol w="349125">
                  <a:extLst>
                    <a:ext uri="{9D8B030D-6E8A-4147-A177-3AD203B41FA5}">
                      <a16:colId xmlns:a16="http://schemas.microsoft.com/office/drawing/2014/main" val="20003"/>
                    </a:ext>
                  </a:extLst>
                </a:gridCol>
                <a:gridCol w="1691081">
                  <a:extLst>
                    <a:ext uri="{9D8B030D-6E8A-4147-A177-3AD203B41FA5}">
                      <a16:colId xmlns:a16="http://schemas.microsoft.com/office/drawing/2014/main" val="20004"/>
                    </a:ext>
                  </a:extLst>
                </a:gridCol>
                <a:gridCol w="974645">
                  <a:extLst>
                    <a:ext uri="{9D8B030D-6E8A-4147-A177-3AD203B41FA5}">
                      <a16:colId xmlns:a16="http://schemas.microsoft.com/office/drawing/2014/main" val="20005"/>
                    </a:ext>
                  </a:extLst>
                </a:gridCol>
                <a:gridCol w="1411054">
                  <a:extLst>
                    <a:ext uri="{9D8B030D-6E8A-4147-A177-3AD203B41FA5}">
                      <a16:colId xmlns:a16="http://schemas.microsoft.com/office/drawing/2014/main" val="20006"/>
                    </a:ext>
                  </a:extLst>
                </a:gridCol>
              </a:tblGrid>
              <a:tr h="119819">
                <a:tc>
                  <a:txBody>
                    <a:bodyPr/>
                    <a:lstStyle/>
                    <a:p>
                      <a:pPr algn="l" fontAlgn="b"/>
                      <a:r>
                        <a:rPr lang="en-AU" sz="900" b="1" u="none" strike="noStrike" dirty="0">
                          <a:effectLst/>
                          <a:latin typeface="+mj-lt"/>
                        </a:rPr>
                        <a:t>LGA</a:t>
                      </a:r>
                      <a:endParaRPr lang="en-AU" sz="900" b="1" i="0" u="none" strike="noStrike" dirty="0">
                        <a:solidFill>
                          <a:srgbClr val="000000"/>
                        </a:solidFill>
                        <a:effectLst/>
                        <a:latin typeface="+mj-lt"/>
                      </a:endParaRPr>
                    </a:p>
                  </a:txBody>
                  <a:tcPr marL="6767" marR="6767" marT="6767" marB="0" anchor="b"/>
                </a:tc>
                <a:tc>
                  <a:txBody>
                    <a:bodyPr/>
                    <a:lstStyle/>
                    <a:p>
                      <a:pPr algn="l" fontAlgn="b"/>
                      <a:r>
                        <a:rPr lang="en-AU" sz="900" b="1" u="none" strike="noStrike">
                          <a:effectLst/>
                          <a:latin typeface="+mj-lt"/>
                        </a:rPr>
                        <a:t>Region</a:t>
                      </a:r>
                      <a:endParaRPr lang="en-AU" sz="900" b="1" i="0" u="none" strike="noStrike">
                        <a:solidFill>
                          <a:srgbClr val="000000"/>
                        </a:solidFill>
                        <a:effectLst/>
                        <a:latin typeface="+mj-lt"/>
                      </a:endParaRPr>
                    </a:p>
                  </a:txBody>
                  <a:tcPr marL="6767" marR="6767" marT="6767" marB="0" anchor="b"/>
                </a:tc>
                <a:tc>
                  <a:txBody>
                    <a:bodyPr/>
                    <a:lstStyle/>
                    <a:p>
                      <a:pPr algn="l" fontAlgn="b"/>
                      <a:r>
                        <a:rPr lang="en-AU" sz="900" b="1" u="none" strike="noStrike">
                          <a:effectLst/>
                          <a:latin typeface="+mj-lt"/>
                        </a:rPr>
                        <a:t>ACFE council</a:t>
                      </a:r>
                      <a:endParaRPr lang="en-AU" sz="900" b="1" i="0" u="none" strike="noStrike">
                        <a:solidFill>
                          <a:srgbClr val="000000"/>
                        </a:solidFill>
                        <a:effectLst/>
                        <a:latin typeface="+mj-lt"/>
                      </a:endParaRPr>
                    </a:p>
                  </a:txBody>
                  <a:tcPr marL="6767" marR="6767" marT="6767" marB="0" anchor="b"/>
                </a:tc>
                <a:tc>
                  <a:txBody>
                    <a:bodyPr/>
                    <a:lstStyle/>
                    <a:p>
                      <a:pPr algn="l" fontAlgn="b"/>
                      <a:endParaRPr lang="en-AU" sz="900" b="1" i="0" u="none" strike="noStrike">
                        <a:solidFill>
                          <a:srgbClr val="000000"/>
                        </a:solidFill>
                        <a:effectLst/>
                        <a:latin typeface="+mj-lt"/>
                      </a:endParaRPr>
                    </a:p>
                  </a:txBody>
                  <a:tcPr marL="6767" marR="6767" marT="6767" marB="0" anchor="b">
                    <a:noFill/>
                  </a:tcPr>
                </a:tc>
                <a:tc>
                  <a:txBody>
                    <a:bodyPr/>
                    <a:lstStyle/>
                    <a:p>
                      <a:pPr algn="l" fontAlgn="b"/>
                      <a:r>
                        <a:rPr lang="en-AU" sz="900" b="1" u="none" strike="noStrike">
                          <a:effectLst/>
                          <a:latin typeface="+mj-lt"/>
                        </a:rPr>
                        <a:t>LGA</a:t>
                      </a:r>
                      <a:endParaRPr lang="en-AU" sz="900" b="1" i="0" u="none" strike="noStrike">
                        <a:solidFill>
                          <a:srgbClr val="000000"/>
                        </a:solidFill>
                        <a:effectLst/>
                        <a:latin typeface="+mj-lt"/>
                      </a:endParaRPr>
                    </a:p>
                  </a:txBody>
                  <a:tcPr marL="6767" marR="6767" marT="6767" marB="0" anchor="b"/>
                </a:tc>
                <a:tc>
                  <a:txBody>
                    <a:bodyPr/>
                    <a:lstStyle/>
                    <a:p>
                      <a:pPr algn="l" fontAlgn="b"/>
                      <a:r>
                        <a:rPr lang="en-AU" sz="900" b="1" u="none" strike="noStrike">
                          <a:effectLst/>
                          <a:latin typeface="+mj-lt"/>
                        </a:rPr>
                        <a:t>Region</a:t>
                      </a:r>
                      <a:endParaRPr lang="en-AU" sz="900" b="1" i="0" u="none" strike="noStrike">
                        <a:solidFill>
                          <a:srgbClr val="000000"/>
                        </a:solidFill>
                        <a:effectLst/>
                        <a:latin typeface="+mj-lt"/>
                      </a:endParaRPr>
                    </a:p>
                  </a:txBody>
                  <a:tcPr marL="6767" marR="6767" marT="6767" marB="0" anchor="b"/>
                </a:tc>
                <a:tc>
                  <a:txBody>
                    <a:bodyPr/>
                    <a:lstStyle/>
                    <a:p>
                      <a:pPr algn="l" fontAlgn="b"/>
                      <a:r>
                        <a:rPr lang="en-AU" sz="900" b="1" u="none" strike="noStrike" dirty="0">
                          <a:effectLst/>
                          <a:latin typeface="+mj-lt"/>
                        </a:rPr>
                        <a:t>ACFE council</a:t>
                      </a:r>
                      <a:endParaRPr lang="en-AU" sz="900" b="1" i="0" u="none" strike="noStrike" dirty="0">
                        <a:solidFill>
                          <a:srgbClr val="000000"/>
                        </a:solidFill>
                        <a:effectLst/>
                        <a:latin typeface="+mj-lt"/>
                      </a:endParaRPr>
                    </a:p>
                  </a:txBody>
                  <a:tcPr marL="6767" marR="6767" marT="6767" marB="0" anchor="b"/>
                </a:tc>
                <a:extLst>
                  <a:ext uri="{0D108BD9-81ED-4DB2-BD59-A6C34878D82A}">
                    <a16:rowId xmlns:a16="http://schemas.microsoft.com/office/drawing/2014/main" val="10000"/>
                  </a:ext>
                </a:extLst>
              </a:tr>
              <a:tr h="94445">
                <a:tc>
                  <a:txBody>
                    <a:bodyPr/>
                    <a:lstStyle/>
                    <a:p>
                      <a:pPr algn="l" fontAlgn="b"/>
                      <a:r>
                        <a:rPr lang="en-AU" sz="700" u="none" strike="noStrike" dirty="0">
                          <a:effectLst/>
                          <a:latin typeface="+mj-lt"/>
                        </a:rPr>
                        <a:t>Alpine (S)</a:t>
                      </a:r>
                      <a:endParaRPr lang="en-AU" sz="700" b="0" i="0" u="none" strike="noStrike" dirty="0">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Rural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Hume</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Mansfield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Rural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Hume</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01"/>
                  </a:ext>
                </a:extLst>
              </a:tr>
              <a:tr h="94445">
                <a:tc>
                  <a:txBody>
                    <a:bodyPr/>
                    <a:lstStyle/>
                    <a:p>
                      <a:pPr algn="l" fontAlgn="b"/>
                      <a:r>
                        <a:rPr lang="en-AU" sz="700" u="none" strike="noStrike">
                          <a:effectLst/>
                          <a:latin typeface="+mj-lt"/>
                        </a:rPr>
                        <a:t>Ararat (RC)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Rural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Grampians</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Maribyrnong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North-Western Metro</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02"/>
                  </a:ext>
                </a:extLst>
              </a:tr>
              <a:tr h="94445">
                <a:tc>
                  <a:txBody>
                    <a:bodyPr/>
                    <a:lstStyle/>
                    <a:p>
                      <a:pPr algn="l" fontAlgn="b"/>
                      <a:r>
                        <a:rPr lang="en-AU" sz="700" u="none" strike="noStrike">
                          <a:effectLst/>
                          <a:latin typeface="+mj-lt"/>
                        </a:rPr>
                        <a:t>Ballarat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dirty="0">
                          <a:effectLst/>
                          <a:latin typeface="+mj-lt"/>
                        </a:rPr>
                        <a:t>Grampians</a:t>
                      </a:r>
                      <a:endParaRPr lang="en-AU" sz="700" b="0" i="0" u="none" strike="noStrike" dirty="0">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Maroondah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Outer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Eastern Metro</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03"/>
                  </a:ext>
                </a:extLst>
              </a:tr>
              <a:tr h="94445">
                <a:tc>
                  <a:txBody>
                    <a:bodyPr/>
                    <a:lstStyle/>
                    <a:p>
                      <a:pPr algn="l" fontAlgn="b"/>
                      <a:r>
                        <a:rPr lang="en-AU" sz="700" u="none" strike="noStrike">
                          <a:effectLst/>
                          <a:latin typeface="+mj-lt"/>
                        </a:rPr>
                        <a:t>Banyule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North-Western Metro</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Melbourne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North-Western Metro</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04"/>
                  </a:ext>
                </a:extLst>
              </a:tr>
              <a:tr h="94445">
                <a:tc>
                  <a:txBody>
                    <a:bodyPr/>
                    <a:lstStyle/>
                    <a:p>
                      <a:pPr algn="l" fontAlgn="b"/>
                      <a:r>
                        <a:rPr lang="en-AU" sz="700" u="none" strike="noStrike">
                          <a:effectLst/>
                          <a:latin typeface="+mj-lt"/>
                        </a:rPr>
                        <a:t>Bass Coast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Gippsland</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Melton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North-Western Metro</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05"/>
                  </a:ext>
                </a:extLst>
              </a:tr>
              <a:tr h="94445">
                <a:tc>
                  <a:txBody>
                    <a:bodyPr/>
                    <a:lstStyle/>
                    <a:p>
                      <a:pPr algn="l" fontAlgn="b"/>
                      <a:r>
                        <a:rPr lang="en-AU" sz="700" u="none" strike="noStrike">
                          <a:effectLst/>
                          <a:latin typeface="+mj-lt"/>
                        </a:rPr>
                        <a:t>Baw Baw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Gippsland</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Mildura (RC)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Rural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Loddon Mallee</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06"/>
                  </a:ext>
                </a:extLst>
              </a:tr>
              <a:tr h="94445">
                <a:tc>
                  <a:txBody>
                    <a:bodyPr/>
                    <a:lstStyle/>
                    <a:p>
                      <a:pPr algn="l" fontAlgn="b"/>
                      <a:r>
                        <a:rPr lang="en-AU" sz="700" u="none" strike="noStrike">
                          <a:effectLst/>
                          <a:latin typeface="+mj-lt"/>
                        </a:rPr>
                        <a:t>Bayside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Southern Metro</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Mitchell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Hume</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07"/>
                  </a:ext>
                </a:extLst>
              </a:tr>
              <a:tr h="94445">
                <a:tc>
                  <a:txBody>
                    <a:bodyPr/>
                    <a:lstStyle/>
                    <a:p>
                      <a:pPr algn="l" fontAlgn="b"/>
                      <a:r>
                        <a:rPr lang="en-AU" sz="700" u="none" strike="noStrike">
                          <a:effectLst/>
                          <a:latin typeface="+mj-lt"/>
                        </a:rPr>
                        <a:t>Benalla (RC)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Hume</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Moira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Hume</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08"/>
                  </a:ext>
                </a:extLst>
              </a:tr>
              <a:tr h="94445">
                <a:tc>
                  <a:txBody>
                    <a:bodyPr/>
                    <a:lstStyle/>
                    <a:p>
                      <a:pPr algn="l" fontAlgn="b"/>
                      <a:r>
                        <a:rPr lang="en-AU" sz="700" u="none" strike="noStrike">
                          <a:effectLst/>
                          <a:latin typeface="+mj-lt"/>
                        </a:rPr>
                        <a:t>Boroondara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Eastern Metro</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Monash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Eastern Metro</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09"/>
                  </a:ext>
                </a:extLst>
              </a:tr>
              <a:tr h="94445">
                <a:tc>
                  <a:txBody>
                    <a:bodyPr/>
                    <a:lstStyle/>
                    <a:p>
                      <a:pPr algn="l" fontAlgn="b"/>
                      <a:r>
                        <a:rPr lang="en-AU" sz="700" u="none" strike="noStrike">
                          <a:effectLst/>
                          <a:latin typeface="+mj-lt"/>
                        </a:rPr>
                        <a:t>Brimbank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North-Western Metro</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dirty="0">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Moonee Valley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North-Western Metro</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10"/>
                  </a:ext>
                </a:extLst>
              </a:tr>
              <a:tr h="94445">
                <a:tc>
                  <a:txBody>
                    <a:bodyPr/>
                    <a:lstStyle/>
                    <a:p>
                      <a:pPr algn="l" fontAlgn="b"/>
                      <a:r>
                        <a:rPr lang="en-AU" sz="700" u="none" strike="noStrike">
                          <a:effectLst/>
                          <a:latin typeface="+mj-lt"/>
                        </a:rPr>
                        <a:t>Buloke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Rural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Loddon Mallee</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Moorabool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Grampians</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11"/>
                  </a:ext>
                </a:extLst>
              </a:tr>
              <a:tr h="94445">
                <a:tc>
                  <a:txBody>
                    <a:bodyPr/>
                    <a:lstStyle/>
                    <a:p>
                      <a:pPr algn="l" fontAlgn="b"/>
                      <a:r>
                        <a:rPr lang="en-AU" sz="700" u="none" strike="noStrike">
                          <a:effectLst/>
                          <a:latin typeface="+mj-lt"/>
                        </a:rPr>
                        <a:t>Campaspe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Loddon Mallee</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Moreland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North-Western Metro</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12"/>
                  </a:ext>
                </a:extLst>
              </a:tr>
              <a:tr h="94445">
                <a:tc>
                  <a:txBody>
                    <a:bodyPr/>
                    <a:lstStyle/>
                    <a:p>
                      <a:pPr algn="l" fontAlgn="b"/>
                      <a:r>
                        <a:rPr lang="en-AU" sz="700" u="none" strike="noStrike">
                          <a:effectLst/>
                          <a:latin typeface="+mj-lt"/>
                        </a:rPr>
                        <a:t>Cardinia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Southern Metro</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Mornington Peninsula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Southern Metro</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13"/>
                  </a:ext>
                </a:extLst>
              </a:tr>
              <a:tr h="94445">
                <a:tc>
                  <a:txBody>
                    <a:bodyPr/>
                    <a:lstStyle/>
                    <a:p>
                      <a:pPr algn="l" fontAlgn="b"/>
                      <a:r>
                        <a:rPr lang="en-AU" sz="700" u="none" strike="noStrike">
                          <a:effectLst/>
                          <a:latin typeface="+mj-lt"/>
                        </a:rPr>
                        <a:t>Casey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Outer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Southern Metro</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Mount Alexander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Loddon Mallee</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14"/>
                  </a:ext>
                </a:extLst>
              </a:tr>
              <a:tr h="94445">
                <a:tc>
                  <a:txBody>
                    <a:bodyPr/>
                    <a:lstStyle/>
                    <a:p>
                      <a:pPr algn="l" fontAlgn="b"/>
                      <a:r>
                        <a:rPr lang="en-AU" sz="700" u="none" strike="noStrike">
                          <a:effectLst/>
                          <a:latin typeface="+mj-lt"/>
                        </a:rPr>
                        <a:t>Central Goldfields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Loddon Mallee</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Moyne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dirty="0">
                          <a:effectLst/>
                          <a:latin typeface="+mj-lt"/>
                        </a:rPr>
                        <a:t>Barwon South West</a:t>
                      </a:r>
                      <a:endParaRPr lang="en-AU" sz="700" b="0" i="0" u="none" strike="noStrike" dirty="0">
                        <a:solidFill>
                          <a:srgbClr val="000000"/>
                        </a:solidFill>
                        <a:effectLst/>
                        <a:latin typeface="+mj-lt"/>
                      </a:endParaRPr>
                    </a:p>
                  </a:txBody>
                  <a:tcPr marL="6767" marR="6767" marT="6767" marB="0" anchor="b"/>
                </a:tc>
                <a:extLst>
                  <a:ext uri="{0D108BD9-81ED-4DB2-BD59-A6C34878D82A}">
                    <a16:rowId xmlns:a16="http://schemas.microsoft.com/office/drawing/2014/main" val="10015"/>
                  </a:ext>
                </a:extLst>
              </a:tr>
              <a:tr h="94445">
                <a:tc>
                  <a:txBody>
                    <a:bodyPr/>
                    <a:lstStyle/>
                    <a:p>
                      <a:pPr algn="l" fontAlgn="b"/>
                      <a:r>
                        <a:rPr lang="en-AU" sz="700" u="none" strike="noStrike">
                          <a:effectLst/>
                          <a:latin typeface="+mj-lt"/>
                        </a:rPr>
                        <a:t>Colac-Otway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dirty="0">
                          <a:effectLst/>
                          <a:latin typeface="+mj-lt"/>
                        </a:rPr>
                        <a:t>Barwon South West</a:t>
                      </a:r>
                      <a:endParaRPr lang="en-AU" sz="700" b="0" i="0" u="none" strike="noStrike" dirty="0">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Murrindindi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Hume</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16"/>
                  </a:ext>
                </a:extLst>
              </a:tr>
              <a:tr h="94445">
                <a:tc>
                  <a:txBody>
                    <a:bodyPr/>
                    <a:lstStyle/>
                    <a:p>
                      <a:pPr algn="l" fontAlgn="b"/>
                      <a:r>
                        <a:rPr lang="en-AU" sz="700" u="none" strike="noStrike">
                          <a:effectLst/>
                          <a:latin typeface="+mj-lt"/>
                        </a:rPr>
                        <a:t>Corangamite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dirty="0">
                          <a:effectLst/>
                          <a:latin typeface="+mj-lt"/>
                        </a:rPr>
                        <a:t>Barwon South West</a:t>
                      </a:r>
                      <a:endParaRPr lang="en-AU" sz="700" b="0" i="0" u="none" strike="noStrike" dirty="0">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Nillumbik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Outer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North-Western Metro</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17"/>
                  </a:ext>
                </a:extLst>
              </a:tr>
              <a:tr h="94445">
                <a:tc>
                  <a:txBody>
                    <a:bodyPr/>
                    <a:lstStyle/>
                    <a:p>
                      <a:pPr algn="l" fontAlgn="b"/>
                      <a:r>
                        <a:rPr lang="en-AU" sz="700" u="none" strike="noStrike">
                          <a:effectLst/>
                          <a:latin typeface="+mj-lt"/>
                        </a:rPr>
                        <a:t>Darebin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North-Western Metro</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Northern Grampians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Rural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Grampians</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18"/>
                  </a:ext>
                </a:extLst>
              </a:tr>
              <a:tr h="94445">
                <a:tc>
                  <a:txBody>
                    <a:bodyPr/>
                    <a:lstStyle/>
                    <a:p>
                      <a:pPr algn="l" fontAlgn="b"/>
                      <a:r>
                        <a:rPr lang="en-AU" sz="700" u="none" strike="noStrike">
                          <a:effectLst/>
                          <a:latin typeface="+mj-lt"/>
                        </a:rPr>
                        <a:t>East Gippsland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Rural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Gippsland</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Port Phillip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Southern Metro</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19"/>
                  </a:ext>
                </a:extLst>
              </a:tr>
              <a:tr h="94445">
                <a:tc>
                  <a:txBody>
                    <a:bodyPr/>
                    <a:lstStyle/>
                    <a:p>
                      <a:pPr algn="l" fontAlgn="b"/>
                      <a:r>
                        <a:rPr lang="en-AU" sz="700" u="none" strike="noStrike">
                          <a:effectLst/>
                          <a:latin typeface="+mj-lt"/>
                        </a:rPr>
                        <a:t>Frankston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Outer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Southern Metro</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Pyrenees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Grampians</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20"/>
                  </a:ext>
                </a:extLst>
              </a:tr>
              <a:tr h="94445">
                <a:tc>
                  <a:txBody>
                    <a:bodyPr/>
                    <a:lstStyle/>
                    <a:p>
                      <a:pPr algn="l" fontAlgn="b"/>
                      <a:r>
                        <a:rPr lang="en-AU" sz="700" u="none" strike="noStrike">
                          <a:effectLst/>
                          <a:latin typeface="+mj-lt"/>
                        </a:rPr>
                        <a:t>Gannawarra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dirty="0">
                          <a:effectLst/>
                          <a:latin typeface="+mj-lt"/>
                        </a:rPr>
                        <a:t>Rural</a:t>
                      </a:r>
                      <a:endParaRPr lang="en-AU" sz="700" b="0" i="0" u="none" strike="noStrike" dirty="0">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Loddon Mallee</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Queenscliffe (B)</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dirty="0">
                          <a:effectLst/>
                          <a:latin typeface="+mj-lt"/>
                        </a:rPr>
                        <a:t>Barwon South West</a:t>
                      </a:r>
                      <a:endParaRPr lang="en-AU" sz="700" b="0" i="0" u="none" strike="noStrike" dirty="0">
                        <a:solidFill>
                          <a:srgbClr val="000000"/>
                        </a:solidFill>
                        <a:effectLst/>
                        <a:latin typeface="+mj-lt"/>
                      </a:endParaRPr>
                    </a:p>
                  </a:txBody>
                  <a:tcPr marL="6767" marR="6767" marT="6767" marB="0" anchor="b"/>
                </a:tc>
                <a:extLst>
                  <a:ext uri="{0D108BD9-81ED-4DB2-BD59-A6C34878D82A}">
                    <a16:rowId xmlns:a16="http://schemas.microsoft.com/office/drawing/2014/main" val="10021"/>
                  </a:ext>
                </a:extLst>
              </a:tr>
              <a:tr h="94445">
                <a:tc>
                  <a:txBody>
                    <a:bodyPr/>
                    <a:lstStyle/>
                    <a:p>
                      <a:pPr algn="l" fontAlgn="b"/>
                      <a:r>
                        <a:rPr lang="en-AU" sz="700" u="none" strike="noStrike">
                          <a:effectLst/>
                          <a:latin typeface="+mj-lt"/>
                        </a:rPr>
                        <a:t>Glen Eira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Southern Metro</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South Gippsland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Gippsland</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22"/>
                  </a:ext>
                </a:extLst>
              </a:tr>
              <a:tr h="94445">
                <a:tc>
                  <a:txBody>
                    <a:bodyPr/>
                    <a:lstStyle/>
                    <a:p>
                      <a:pPr algn="l" fontAlgn="b"/>
                      <a:r>
                        <a:rPr lang="en-AU" sz="700" u="none" strike="noStrike">
                          <a:effectLst/>
                          <a:latin typeface="+mj-lt"/>
                        </a:rPr>
                        <a:t>Glenelg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Rural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dirty="0">
                          <a:effectLst/>
                          <a:latin typeface="+mj-lt"/>
                        </a:rPr>
                        <a:t>Barwon South West</a:t>
                      </a:r>
                      <a:endParaRPr lang="en-AU" sz="700" b="0" i="0" u="none" strike="noStrike" dirty="0">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Southern Grampians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Rural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dirty="0">
                          <a:effectLst/>
                          <a:latin typeface="+mj-lt"/>
                        </a:rPr>
                        <a:t>Barwon South West</a:t>
                      </a:r>
                      <a:endParaRPr lang="en-AU" sz="700" b="0" i="0" u="none" strike="noStrike" dirty="0">
                        <a:solidFill>
                          <a:srgbClr val="000000"/>
                        </a:solidFill>
                        <a:effectLst/>
                        <a:latin typeface="+mj-lt"/>
                      </a:endParaRPr>
                    </a:p>
                  </a:txBody>
                  <a:tcPr marL="6767" marR="6767" marT="6767" marB="0" anchor="b"/>
                </a:tc>
                <a:extLst>
                  <a:ext uri="{0D108BD9-81ED-4DB2-BD59-A6C34878D82A}">
                    <a16:rowId xmlns:a16="http://schemas.microsoft.com/office/drawing/2014/main" val="10023"/>
                  </a:ext>
                </a:extLst>
              </a:tr>
              <a:tr h="94445">
                <a:tc>
                  <a:txBody>
                    <a:bodyPr/>
                    <a:lstStyle/>
                    <a:p>
                      <a:pPr algn="l" fontAlgn="b"/>
                      <a:r>
                        <a:rPr lang="en-AU" sz="700" u="none" strike="noStrike">
                          <a:effectLst/>
                          <a:latin typeface="+mj-lt"/>
                        </a:rPr>
                        <a:t>Golden Plains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dirty="0">
                          <a:effectLst/>
                          <a:latin typeface="+mj-lt"/>
                        </a:rPr>
                        <a:t>Grampians</a:t>
                      </a:r>
                      <a:endParaRPr lang="en-AU" sz="700" b="0" i="0" u="none" strike="noStrike" dirty="0">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Stonnington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Southern Metro</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24"/>
                  </a:ext>
                </a:extLst>
              </a:tr>
              <a:tr h="94445">
                <a:tc>
                  <a:txBody>
                    <a:bodyPr/>
                    <a:lstStyle/>
                    <a:p>
                      <a:pPr algn="l" fontAlgn="b"/>
                      <a:r>
                        <a:rPr lang="en-AU" sz="700" u="none" strike="noStrike">
                          <a:effectLst/>
                          <a:latin typeface="+mj-lt"/>
                        </a:rPr>
                        <a:t>Greater Bendigo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Loddon Mallee</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Strathbogie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Hume</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25"/>
                  </a:ext>
                </a:extLst>
              </a:tr>
              <a:tr h="94445">
                <a:tc>
                  <a:txBody>
                    <a:bodyPr/>
                    <a:lstStyle/>
                    <a:p>
                      <a:pPr algn="l" fontAlgn="b"/>
                      <a:r>
                        <a:rPr lang="en-AU" sz="700" u="none" strike="noStrike">
                          <a:effectLst/>
                          <a:latin typeface="+mj-lt"/>
                        </a:rPr>
                        <a:t>Greater Dandenong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Southern Metro</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Surf Coast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dirty="0">
                          <a:effectLst/>
                          <a:latin typeface="+mj-lt"/>
                        </a:rPr>
                        <a:t>Barwon South West</a:t>
                      </a:r>
                      <a:endParaRPr lang="en-AU" sz="700" b="0" i="0" u="none" strike="noStrike" dirty="0">
                        <a:solidFill>
                          <a:srgbClr val="000000"/>
                        </a:solidFill>
                        <a:effectLst/>
                        <a:latin typeface="+mj-lt"/>
                      </a:endParaRPr>
                    </a:p>
                  </a:txBody>
                  <a:tcPr marL="6767" marR="6767" marT="6767" marB="0" anchor="b"/>
                </a:tc>
                <a:extLst>
                  <a:ext uri="{0D108BD9-81ED-4DB2-BD59-A6C34878D82A}">
                    <a16:rowId xmlns:a16="http://schemas.microsoft.com/office/drawing/2014/main" val="10026"/>
                  </a:ext>
                </a:extLst>
              </a:tr>
              <a:tr h="94445">
                <a:tc>
                  <a:txBody>
                    <a:bodyPr/>
                    <a:lstStyle/>
                    <a:p>
                      <a:pPr algn="l" fontAlgn="b"/>
                      <a:r>
                        <a:rPr lang="en-AU" sz="700" u="none" strike="noStrike">
                          <a:effectLst/>
                          <a:latin typeface="+mj-lt"/>
                        </a:rPr>
                        <a:t>Greater Geelong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dirty="0">
                          <a:effectLst/>
                          <a:latin typeface="+mj-lt"/>
                        </a:rPr>
                        <a:t>Barwon South West</a:t>
                      </a:r>
                      <a:endParaRPr lang="en-AU" sz="700" b="0" i="0" u="none" strike="noStrike" dirty="0">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Swan Hill (RC)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Rural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Loddon Mallee</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27"/>
                  </a:ext>
                </a:extLst>
              </a:tr>
              <a:tr h="94445">
                <a:tc>
                  <a:txBody>
                    <a:bodyPr/>
                    <a:lstStyle/>
                    <a:p>
                      <a:pPr algn="l" fontAlgn="b"/>
                      <a:r>
                        <a:rPr lang="en-AU" sz="700" u="none" strike="noStrike">
                          <a:effectLst/>
                          <a:latin typeface="+mj-lt"/>
                        </a:rPr>
                        <a:t>Greater Shepparton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Hume</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Towong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Rural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Hume</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28"/>
                  </a:ext>
                </a:extLst>
              </a:tr>
              <a:tr h="94445">
                <a:tc>
                  <a:txBody>
                    <a:bodyPr/>
                    <a:lstStyle/>
                    <a:p>
                      <a:pPr algn="l" fontAlgn="b"/>
                      <a:r>
                        <a:rPr lang="en-AU" sz="700" u="none" strike="noStrike">
                          <a:effectLst/>
                          <a:latin typeface="+mj-lt"/>
                        </a:rPr>
                        <a:t>Hepburn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Grampians</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Wangaratta (RC)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Hume</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29"/>
                  </a:ext>
                </a:extLst>
              </a:tr>
              <a:tr h="94445">
                <a:tc>
                  <a:txBody>
                    <a:bodyPr/>
                    <a:lstStyle/>
                    <a:p>
                      <a:pPr algn="l" fontAlgn="b"/>
                      <a:r>
                        <a:rPr lang="en-AU" sz="700" u="none" strike="noStrike" dirty="0">
                          <a:effectLst/>
                          <a:latin typeface="+mj-lt"/>
                        </a:rPr>
                        <a:t>Hindmarsh (S)</a:t>
                      </a:r>
                      <a:endParaRPr lang="en-AU" sz="700" b="0" i="0" u="none" strike="noStrike" dirty="0">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Rural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Grampians</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Warrnambool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dirty="0">
                          <a:effectLst/>
                          <a:latin typeface="+mj-lt"/>
                        </a:rPr>
                        <a:t>Barwon South West</a:t>
                      </a:r>
                      <a:endParaRPr lang="en-AU" sz="700" b="0" i="0" u="none" strike="noStrike" dirty="0">
                        <a:solidFill>
                          <a:srgbClr val="000000"/>
                        </a:solidFill>
                        <a:effectLst/>
                        <a:latin typeface="+mj-lt"/>
                      </a:endParaRPr>
                    </a:p>
                  </a:txBody>
                  <a:tcPr marL="6767" marR="6767" marT="6767" marB="0" anchor="b"/>
                </a:tc>
                <a:extLst>
                  <a:ext uri="{0D108BD9-81ED-4DB2-BD59-A6C34878D82A}">
                    <a16:rowId xmlns:a16="http://schemas.microsoft.com/office/drawing/2014/main" val="10030"/>
                  </a:ext>
                </a:extLst>
              </a:tr>
              <a:tr h="94445">
                <a:tc>
                  <a:txBody>
                    <a:bodyPr/>
                    <a:lstStyle/>
                    <a:p>
                      <a:pPr algn="l" fontAlgn="b"/>
                      <a:r>
                        <a:rPr lang="en-AU" sz="700" u="none" strike="noStrike">
                          <a:effectLst/>
                          <a:latin typeface="+mj-lt"/>
                        </a:rPr>
                        <a:t>Hobsons Bay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North-Western Metro</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Wellington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Rural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Gippsland</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31"/>
                  </a:ext>
                </a:extLst>
              </a:tr>
              <a:tr h="94445">
                <a:tc>
                  <a:txBody>
                    <a:bodyPr/>
                    <a:lstStyle/>
                    <a:p>
                      <a:pPr algn="l" fontAlgn="b"/>
                      <a:r>
                        <a:rPr lang="en-AU" sz="700" u="none" strike="noStrike">
                          <a:effectLst/>
                          <a:latin typeface="+mj-lt"/>
                        </a:rPr>
                        <a:t>Horsham (RC)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Rural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Grampians</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West Wimmera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Rural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Grampians</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32"/>
                  </a:ext>
                </a:extLst>
              </a:tr>
              <a:tr h="94445">
                <a:tc>
                  <a:txBody>
                    <a:bodyPr/>
                    <a:lstStyle/>
                    <a:p>
                      <a:pPr algn="l" fontAlgn="b"/>
                      <a:r>
                        <a:rPr lang="en-AU" sz="700" u="none" strike="noStrike">
                          <a:effectLst/>
                          <a:latin typeface="+mj-lt"/>
                        </a:rPr>
                        <a:t>Hume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North-Western Metro</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Whitehorse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Eastern Metro</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33"/>
                  </a:ext>
                </a:extLst>
              </a:tr>
              <a:tr h="94445">
                <a:tc>
                  <a:txBody>
                    <a:bodyPr/>
                    <a:lstStyle/>
                    <a:p>
                      <a:pPr algn="l" fontAlgn="b"/>
                      <a:r>
                        <a:rPr lang="en-AU" sz="700" u="none" strike="noStrike">
                          <a:effectLst/>
                          <a:latin typeface="+mj-lt"/>
                        </a:rPr>
                        <a:t>Indigo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Hume</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Whittlesea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Outer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North-Western Metro</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34"/>
                  </a:ext>
                </a:extLst>
              </a:tr>
              <a:tr h="94445">
                <a:tc>
                  <a:txBody>
                    <a:bodyPr/>
                    <a:lstStyle/>
                    <a:p>
                      <a:pPr algn="l" fontAlgn="b"/>
                      <a:r>
                        <a:rPr lang="en-AU" sz="700" u="none" strike="noStrike">
                          <a:effectLst/>
                          <a:latin typeface="+mj-lt"/>
                        </a:rPr>
                        <a:t>Kingston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Southern Metro</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Wodonga (RC)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Hume</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35"/>
                  </a:ext>
                </a:extLst>
              </a:tr>
              <a:tr h="94445">
                <a:tc>
                  <a:txBody>
                    <a:bodyPr/>
                    <a:lstStyle/>
                    <a:p>
                      <a:pPr algn="l" fontAlgn="b"/>
                      <a:r>
                        <a:rPr lang="en-AU" sz="700" u="none" strike="noStrike">
                          <a:effectLst/>
                          <a:latin typeface="+mj-lt"/>
                        </a:rPr>
                        <a:t>Knox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Outer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Eastern Metro</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Wyndham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Outer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North-Western Metro</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36"/>
                  </a:ext>
                </a:extLst>
              </a:tr>
              <a:tr h="94445">
                <a:tc>
                  <a:txBody>
                    <a:bodyPr/>
                    <a:lstStyle/>
                    <a:p>
                      <a:pPr algn="l" fontAlgn="b"/>
                      <a:r>
                        <a:rPr lang="en-AU" sz="700" u="none" strike="noStrike">
                          <a:effectLst/>
                          <a:latin typeface="+mj-lt"/>
                        </a:rPr>
                        <a:t>Latrobe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Gippsland</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Yarra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North-Western Metro</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37"/>
                  </a:ext>
                </a:extLst>
              </a:tr>
              <a:tr h="94445">
                <a:tc>
                  <a:txBody>
                    <a:bodyPr/>
                    <a:lstStyle/>
                    <a:p>
                      <a:pPr algn="l" fontAlgn="b"/>
                      <a:r>
                        <a:rPr lang="en-AU" sz="700" u="none" strike="noStrike">
                          <a:effectLst/>
                          <a:latin typeface="+mj-lt"/>
                        </a:rPr>
                        <a:t>Loddon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Rural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Loddon Mallee</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Yarra Ranges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Eastern Metro</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38"/>
                  </a:ext>
                </a:extLst>
              </a:tr>
              <a:tr h="94445">
                <a:tc>
                  <a:txBody>
                    <a:bodyPr/>
                    <a:lstStyle/>
                    <a:p>
                      <a:pPr algn="l" fontAlgn="b"/>
                      <a:r>
                        <a:rPr lang="en-AU" sz="700" u="none" strike="noStrike">
                          <a:effectLst/>
                          <a:latin typeface="+mj-lt"/>
                        </a:rPr>
                        <a:t>Macedon Ranges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Regional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Loddon Mallee</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a:solidFill>
                          <a:srgbClr val="000000"/>
                        </a:solidFill>
                        <a:effectLst/>
                        <a:latin typeface="+mj-lt"/>
                      </a:endParaRPr>
                    </a:p>
                  </a:txBody>
                  <a:tcPr marL="6767" marR="6767" marT="6767" marB="0" anchor="b">
                    <a:noFill/>
                  </a:tcPr>
                </a:tc>
                <a:tc>
                  <a:txBody>
                    <a:bodyPr/>
                    <a:lstStyle/>
                    <a:p>
                      <a:pPr algn="l" fontAlgn="b"/>
                      <a:r>
                        <a:rPr lang="en-AU" sz="700" u="none" strike="noStrike">
                          <a:effectLst/>
                          <a:latin typeface="+mj-lt"/>
                        </a:rPr>
                        <a:t>Yarriambiack (S)</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Rural</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Grampians</a:t>
                      </a:r>
                      <a:endParaRPr lang="en-AU" sz="700" b="0" i="0" u="none" strike="noStrike">
                        <a:solidFill>
                          <a:srgbClr val="000000"/>
                        </a:solidFill>
                        <a:effectLst/>
                        <a:latin typeface="+mj-lt"/>
                      </a:endParaRPr>
                    </a:p>
                  </a:txBody>
                  <a:tcPr marL="6767" marR="6767" marT="6767" marB="0" anchor="b"/>
                </a:tc>
                <a:extLst>
                  <a:ext uri="{0D108BD9-81ED-4DB2-BD59-A6C34878D82A}">
                    <a16:rowId xmlns:a16="http://schemas.microsoft.com/office/drawing/2014/main" val="10039"/>
                  </a:ext>
                </a:extLst>
              </a:tr>
              <a:tr h="94445">
                <a:tc>
                  <a:txBody>
                    <a:bodyPr/>
                    <a:lstStyle/>
                    <a:p>
                      <a:pPr algn="l" fontAlgn="b"/>
                      <a:r>
                        <a:rPr lang="en-AU" sz="700" u="none" strike="noStrike">
                          <a:effectLst/>
                          <a:latin typeface="+mj-lt"/>
                        </a:rPr>
                        <a:t>Manningham (C)</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Inner Metro</a:t>
                      </a:r>
                      <a:endParaRPr lang="en-AU" sz="700" b="0" i="0" u="none" strike="noStrike">
                        <a:solidFill>
                          <a:srgbClr val="000000"/>
                        </a:solidFill>
                        <a:effectLst/>
                        <a:latin typeface="+mj-lt"/>
                      </a:endParaRPr>
                    </a:p>
                  </a:txBody>
                  <a:tcPr marL="6767" marR="6767" marT="6767" marB="0" anchor="b"/>
                </a:tc>
                <a:tc>
                  <a:txBody>
                    <a:bodyPr/>
                    <a:lstStyle/>
                    <a:p>
                      <a:pPr algn="l" fontAlgn="b"/>
                      <a:r>
                        <a:rPr lang="en-AU" sz="700" u="none" strike="noStrike">
                          <a:effectLst/>
                          <a:latin typeface="+mj-lt"/>
                        </a:rPr>
                        <a:t>Eastern Metro</a:t>
                      </a:r>
                      <a:endParaRPr lang="en-AU" sz="700" b="0" i="0" u="none" strike="noStrike">
                        <a:solidFill>
                          <a:srgbClr val="000000"/>
                        </a:solidFill>
                        <a:effectLst/>
                        <a:latin typeface="+mj-lt"/>
                      </a:endParaRPr>
                    </a:p>
                  </a:txBody>
                  <a:tcPr marL="6767" marR="6767" marT="6767" marB="0" anchor="b"/>
                </a:tc>
                <a:tc>
                  <a:txBody>
                    <a:bodyPr/>
                    <a:lstStyle/>
                    <a:p>
                      <a:pPr algn="l" fontAlgn="b"/>
                      <a:endParaRPr lang="en-AU" sz="700" b="0" i="0" u="none" strike="noStrike" dirty="0">
                        <a:solidFill>
                          <a:srgbClr val="000000"/>
                        </a:solidFill>
                        <a:effectLst/>
                        <a:latin typeface="+mj-lt"/>
                      </a:endParaRPr>
                    </a:p>
                  </a:txBody>
                  <a:tcPr marL="6767" marR="6767" marT="6767" marB="0" anchor="b">
                    <a:noFill/>
                  </a:tcPr>
                </a:tc>
                <a:tc>
                  <a:txBody>
                    <a:bodyPr/>
                    <a:lstStyle/>
                    <a:p>
                      <a:pPr algn="l" fontAlgn="b"/>
                      <a:endParaRPr lang="en-AU" sz="700" b="0" i="0" u="none" strike="noStrike" dirty="0">
                        <a:solidFill>
                          <a:srgbClr val="000000"/>
                        </a:solidFill>
                        <a:effectLst/>
                        <a:latin typeface="+mj-lt"/>
                      </a:endParaRPr>
                    </a:p>
                  </a:txBody>
                  <a:tcPr marL="6767" marR="6767" marT="6767" marB="0" anchor="b">
                    <a:noFill/>
                  </a:tcPr>
                </a:tc>
                <a:tc>
                  <a:txBody>
                    <a:bodyPr/>
                    <a:lstStyle/>
                    <a:p>
                      <a:pPr algn="l" fontAlgn="b"/>
                      <a:endParaRPr lang="en-AU" sz="700" b="0" i="0" u="none" strike="noStrike" dirty="0">
                        <a:solidFill>
                          <a:srgbClr val="000000"/>
                        </a:solidFill>
                        <a:effectLst/>
                        <a:latin typeface="+mj-lt"/>
                      </a:endParaRPr>
                    </a:p>
                  </a:txBody>
                  <a:tcPr marL="6767" marR="6767" marT="6767" marB="0" anchor="b">
                    <a:noFill/>
                  </a:tcPr>
                </a:tc>
                <a:tc>
                  <a:txBody>
                    <a:bodyPr/>
                    <a:lstStyle/>
                    <a:p>
                      <a:pPr algn="l" fontAlgn="b"/>
                      <a:endParaRPr lang="en-AU" sz="700" b="0" i="0" u="none" strike="noStrike" dirty="0">
                        <a:solidFill>
                          <a:srgbClr val="000000"/>
                        </a:solidFill>
                        <a:effectLst/>
                        <a:latin typeface="+mj-lt"/>
                      </a:endParaRPr>
                    </a:p>
                  </a:txBody>
                  <a:tcPr marL="6767" marR="6767" marT="6767" marB="0" anchor="b">
                    <a:noFill/>
                  </a:tcPr>
                </a:tc>
                <a:extLst>
                  <a:ext uri="{0D108BD9-81ED-4DB2-BD59-A6C34878D82A}">
                    <a16:rowId xmlns:a16="http://schemas.microsoft.com/office/drawing/2014/main" val="10040"/>
                  </a:ext>
                </a:extLst>
              </a:tr>
            </a:tbl>
          </a:graphicData>
        </a:graphic>
      </p:graphicFrame>
      <p:sp>
        <p:nvSpPr>
          <p:cNvPr id="7" name="TextBox 6"/>
          <p:cNvSpPr txBox="1"/>
          <p:nvPr/>
        </p:nvSpPr>
        <p:spPr>
          <a:xfrm>
            <a:off x="376238" y="5745140"/>
            <a:ext cx="8371762" cy="800219"/>
          </a:xfrm>
          <a:prstGeom prst="rect">
            <a:avLst/>
          </a:prstGeom>
          <a:noFill/>
        </p:spPr>
        <p:txBody>
          <a:bodyPr wrap="square" lIns="0" tIns="0" rIns="0" bIns="0" rtlCol="0">
            <a:spAutoFit/>
          </a:bodyPr>
          <a:lstStyle/>
          <a:p>
            <a:pPr lvl="0"/>
            <a:r>
              <a:rPr lang="en-AU" sz="600" dirty="0"/>
              <a:t>The definition of “remoteness” is primarily based on the ABS Remoteness Area classifications (ABS Cat. 1270.0.55.005). The Remoteness Area (RA) classifications split Victoria’s (and Australia’s) landmass into seven sub-regions, based on their relative access to key services. Formally, the RA delimitation criteria are based on the Accessibility/Remoteness Index of Australia (ARIA</a:t>
            </a:r>
            <a:r>
              <a:rPr lang="en-AU" sz="600" dirty="0" smtClean="0"/>
              <a:t>), </a:t>
            </a:r>
            <a:r>
              <a:rPr lang="en-AU" sz="600" dirty="0"/>
              <a:t>which calculates the distance from a point by road, to the nearest urban centre. </a:t>
            </a:r>
            <a:r>
              <a:rPr lang="en-AU" sz="600" dirty="0" smtClean="0"/>
              <a:t>The </a:t>
            </a:r>
            <a:r>
              <a:rPr lang="en-AU" sz="600" dirty="0"/>
              <a:t>RA structure distinguishes between major Cities of Australia, and various levels of regional remoteness. It does not further segment the metropolitan areas within a state (for </a:t>
            </a:r>
            <a:r>
              <a:rPr lang="en-AU" sz="600" dirty="0" smtClean="0"/>
              <a:t>example, </a:t>
            </a:r>
            <a:r>
              <a:rPr lang="en-AU" sz="600" dirty="0"/>
              <a:t>Metropolitan Melbourne) into </a:t>
            </a:r>
            <a:r>
              <a:rPr lang="en-AU" sz="600" dirty="0" smtClean="0"/>
              <a:t>Inner</a:t>
            </a:r>
            <a:r>
              <a:rPr lang="en-AU" sz="600" dirty="0"/>
              <a:t>, </a:t>
            </a:r>
            <a:r>
              <a:rPr lang="en-AU" sz="600" dirty="0" smtClean="0"/>
              <a:t>Middle </a:t>
            </a:r>
            <a:r>
              <a:rPr lang="en-AU" sz="600" dirty="0"/>
              <a:t>and O</a:t>
            </a:r>
            <a:r>
              <a:rPr lang="en-AU" sz="600" dirty="0" smtClean="0"/>
              <a:t>uter Rings</a:t>
            </a:r>
            <a:r>
              <a:rPr lang="en-AU" sz="600" dirty="0"/>
              <a:t>. </a:t>
            </a:r>
            <a:r>
              <a:rPr lang="en-AU" sz="600" dirty="0" smtClean="0"/>
              <a:t>As </a:t>
            </a:r>
            <a:r>
              <a:rPr lang="en-AU" sz="600" dirty="0"/>
              <a:t>such, the Victorian Integrated Survey of Travel and Activity, VISTA, 2012/13 has been used to further split Metropolitan Melbourne into </a:t>
            </a:r>
            <a:r>
              <a:rPr lang="en-AU" sz="600" dirty="0" smtClean="0"/>
              <a:t>Inner, Middle and </a:t>
            </a:r>
            <a:r>
              <a:rPr lang="en-AU" sz="600" dirty="0"/>
              <a:t>Outer Ring </a:t>
            </a:r>
            <a:r>
              <a:rPr lang="en-AU" sz="600" dirty="0" smtClean="0"/>
              <a:t>suburbs (Inner in the analysis aligns with ‘Inner’ and ‘Middle’ of the VISTA classification). </a:t>
            </a:r>
            <a:r>
              <a:rPr lang="en-AU" sz="600" dirty="0"/>
              <a:t>VISTA is a household travel survey of 14,250 residents in Melbourne and regional Victoria. It takes into account multiple modes of transport, including private vehicle and various modes of public transport. For the purposes of this project, Inner, Middle and Outer </a:t>
            </a:r>
            <a:r>
              <a:rPr lang="en-AU" sz="600" dirty="0" smtClean="0"/>
              <a:t>Ring </a:t>
            </a:r>
            <a:r>
              <a:rPr lang="en-AU" sz="600" dirty="0"/>
              <a:t>Local Government Areas (LGAs) have been defined visually from VISTA </a:t>
            </a:r>
            <a:r>
              <a:rPr lang="en-AU" sz="600" dirty="0" smtClean="0"/>
              <a:t>data</a:t>
            </a:r>
            <a:r>
              <a:rPr lang="en-AU" sz="600" dirty="0"/>
              <a:t>.</a:t>
            </a:r>
          </a:p>
          <a:p>
            <a:pPr>
              <a:spcBef>
                <a:spcPts val="600"/>
              </a:spcBef>
              <a:buSzPct val="100000"/>
            </a:pPr>
            <a:endParaRPr lang="en-AU" sz="500" dirty="0" smtClean="0">
              <a:solidFill>
                <a:srgbClr val="313131"/>
              </a:solidFill>
            </a:endParaRPr>
          </a:p>
        </p:txBody>
      </p:sp>
    </p:spTree>
    <p:extLst>
      <p:ext uri="{BB962C8B-B14F-4D97-AF65-F5344CB8AC3E}">
        <p14:creationId xmlns:p14="http://schemas.microsoft.com/office/powerpoint/2010/main" val="109948391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Executive</a:t>
            </a:r>
            <a:r>
              <a:rPr lang="en-AU" baseline="0" dirty="0" smtClean="0"/>
              <a:t> summary (1)</a:t>
            </a:r>
            <a:endParaRPr lang="en-AU" dirty="0"/>
          </a:p>
        </p:txBody>
      </p:sp>
      <p:sp>
        <p:nvSpPr>
          <p:cNvPr id="4" name="Content Placeholder 3"/>
          <p:cNvSpPr>
            <a:spLocks noGrp="1"/>
          </p:cNvSpPr>
          <p:nvPr>
            <p:ph idx="1"/>
          </p:nvPr>
        </p:nvSpPr>
        <p:spPr>
          <a:xfrm>
            <a:off x="376238" y="1016001"/>
            <a:ext cx="8374062" cy="5426744"/>
          </a:xfrm>
        </p:spPr>
        <p:txBody>
          <a:bodyPr numCol="2" spcCol="72000"/>
          <a:lstStyle/>
          <a:p>
            <a:pPr>
              <a:spcAft>
                <a:spcPts val="300"/>
              </a:spcAft>
            </a:pPr>
            <a:r>
              <a:rPr lang="en-AU" sz="800" dirty="0" smtClean="0">
                <a:solidFill>
                  <a:srgbClr val="000000"/>
                </a:solidFill>
                <a:latin typeface="Verdana" panose="020B0604030504040204" pitchFamily="34" charset="0"/>
              </a:rPr>
              <a:t>The pre-accredited training sector delivers tailored vocational training to some of the most educationally disadvantaged learners in the State, focused on nine ACFE Priority Learner Groups. The sector seeks to support learners to achieve further education and employment outcomes through developing adult literacy and numeracy skills, employment skills and providing practical training and hands-on learning and work experiences.</a:t>
            </a:r>
          </a:p>
          <a:p>
            <a:pPr>
              <a:spcAft>
                <a:spcPts val="300"/>
              </a:spcAft>
            </a:pPr>
            <a:r>
              <a:rPr lang="en-AU" sz="800" dirty="0" smtClean="0">
                <a:solidFill>
                  <a:srgbClr val="000000"/>
                </a:solidFill>
                <a:latin typeface="Verdana" panose="020B0604030504040204" pitchFamily="34" charset="0"/>
              </a:rPr>
              <a:t>The ACFE Board Strategy 2016 to 2019 aims to bring renewal to the sector and enable access to high quality pre-accredited training to all learners. One of the strategic priorities, ‘Accountable ACFE’ seeks to: </a:t>
            </a:r>
          </a:p>
          <a:p>
            <a:pPr marL="171450" indent="-171450">
              <a:spcAft>
                <a:spcPts val="300"/>
              </a:spcAft>
              <a:buFont typeface="Arial" panose="020B0604020202020204" pitchFamily="34" charset="0"/>
              <a:buChar char="•"/>
            </a:pPr>
            <a:r>
              <a:rPr lang="en-AU" sz="800" dirty="0" smtClean="0">
                <a:solidFill>
                  <a:srgbClr val="000000"/>
                </a:solidFill>
                <a:latin typeface="Verdana" panose="020B0604030504040204" pitchFamily="34" charset="0"/>
              </a:rPr>
              <a:t>‘Develop robust baselines and build an evidence-base for planning and monitoring regional performance in transitioning learners to further education and employment</a:t>
            </a:r>
          </a:p>
          <a:p>
            <a:pPr marL="171450" indent="-171450">
              <a:spcAft>
                <a:spcPts val="300"/>
              </a:spcAft>
              <a:buFont typeface="Arial" panose="020B0604020202020204" pitchFamily="34" charset="0"/>
              <a:buChar char="•"/>
            </a:pPr>
            <a:r>
              <a:rPr lang="en-AU" sz="800" dirty="0" smtClean="0">
                <a:solidFill>
                  <a:srgbClr val="000000"/>
                </a:solidFill>
                <a:latin typeface="Verdana" panose="020B0604030504040204" pitchFamily="34" charset="0"/>
              </a:rPr>
              <a:t>Review and align budget and supports towards programs and initiatives with high conversion rates to further education and employment.’ </a:t>
            </a:r>
            <a:endParaRPr lang="en-AU" sz="800" dirty="0">
              <a:solidFill>
                <a:srgbClr val="000000"/>
              </a:solidFill>
              <a:latin typeface="Verdana" panose="020B0604030504040204" pitchFamily="34" charset="0"/>
            </a:endParaRPr>
          </a:p>
          <a:p>
            <a:pPr>
              <a:spcAft>
                <a:spcPts val="300"/>
              </a:spcAft>
            </a:pPr>
            <a:r>
              <a:rPr lang="en-AU" sz="800" dirty="0" smtClean="0">
                <a:solidFill>
                  <a:srgbClr val="000000"/>
                </a:solidFill>
                <a:latin typeface="Verdana" panose="020B0604030504040204" pitchFamily="34" charset="0"/>
              </a:rPr>
              <a:t>Deloitte </a:t>
            </a:r>
            <a:r>
              <a:rPr lang="en-AU" sz="800" dirty="0">
                <a:solidFill>
                  <a:srgbClr val="000000"/>
                </a:solidFill>
                <a:latin typeface="Verdana" panose="020B0604030504040204" pitchFamily="34" charset="0"/>
              </a:rPr>
              <a:t>Access Economics has been engaged by the Department of </a:t>
            </a:r>
            <a:r>
              <a:rPr lang="en-AU" sz="800" dirty="0" smtClean="0">
                <a:solidFill>
                  <a:srgbClr val="000000"/>
                </a:solidFill>
                <a:latin typeface="Verdana" panose="020B0604030504040204" pitchFamily="34" charset="0"/>
              </a:rPr>
              <a:t>Education and Training to </a:t>
            </a:r>
            <a:r>
              <a:rPr lang="en-AU" sz="800" dirty="0">
                <a:solidFill>
                  <a:srgbClr val="000000"/>
                </a:solidFill>
                <a:latin typeface="Verdana" panose="020B0604030504040204" pitchFamily="34" charset="0"/>
              </a:rPr>
              <a:t>explore the pathways for learners in pre-accredited training, in particular, to further education and </a:t>
            </a:r>
            <a:r>
              <a:rPr lang="en-AU" sz="800" dirty="0" smtClean="0">
                <a:solidFill>
                  <a:srgbClr val="000000"/>
                </a:solidFill>
                <a:latin typeface="Verdana" panose="020B0604030504040204" pitchFamily="34" charset="0"/>
              </a:rPr>
              <a:t>training, to </a:t>
            </a:r>
            <a:r>
              <a:rPr lang="en-AU" sz="800" dirty="0">
                <a:solidFill>
                  <a:srgbClr val="000000"/>
                </a:solidFill>
                <a:latin typeface="Verdana" panose="020B0604030504040204" pitchFamily="34" charset="0"/>
              </a:rPr>
              <a:t>build the evidence-base for the Department and the ACFE Board, </a:t>
            </a:r>
            <a:r>
              <a:rPr lang="en-AU" sz="800" dirty="0" smtClean="0">
                <a:solidFill>
                  <a:srgbClr val="000000"/>
                </a:solidFill>
                <a:latin typeface="Verdana" panose="020B0604030504040204" pitchFamily="34" charset="0"/>
              </a:rPr>
              <a:t>and to help </a:t>
            </a:r>
            <a:r>
              <a:rPr lang="en-AU" sz="800" dirty="0">
                <a:solidFill>
                  <a:srgbClr val="000000"/>
                </a:solidFill>
                <a:latin typeface="Verdana" panose="020B0604030504040204" pitchFamily="34" charset="0"/>
              </a:rPr>
              <a:t>inform next steps for policy </a:t>
            </a:r>
            <a:r>
              <a:rPr lang="en-AU" sz="800" dirty="0" smtClean="0">
                <a:solidFill>
                  <a:srgbClr val="000000"/>
                </a:solidFill>
                <a:latin typeface="Verdana" panose="020B0604030504040204" pitchFamily="34" charset="0"/>
              </a:rPr>
              <a:t>makers that will enable the achievement of ‘Accountable ACFE’.</a:t>
            </a:r>
          </a:p>
          <a:p>
            <a:pPr>
              <a:spcAft>
                <a:spcPts val="300"/>
              </a:spcAft>
            </a:pPr>
            <a:endParaRPr lang="en-AU" sz="500" b="1" dirty="0" smtClean="0">
              <a:solidFill>
                <a:srgbClr val="000000"/>
              </a:solidFill>
              <a:latin typeface="Verdana" panose="020B0604030504040204" pitchFamily="34" charset="0"/>
            </a:endParaRPr>
          </a:p>
          <a:p>
            <a:pPr>
              <a:spcAft>
                <a:spcPts val="300"/>
              </a:spcAft>
            </a:pPr>
            <a:r>
              <a:rPr lang="en-AU" sz="1000" b="1" dirty="0" smtClean="0">
                <a:solidFill>
                  <a:srgbClr val="000000"/>
                </a:solidFill>
                <a:latin typeface="Verdana" panose="020B0604030504040204" pitchFamily="34" charset="0"/>
              </a:rPr>
              <a:t>Approach</a:t>
            </a:r>
            <a:endParaRPr lang="en-AU" sz="1000" b="1" dirty="0">
              <a:solidFill>
                <a:srgbClr val="000000"/>
              </a:solidFill>
              <a:latin typeface="Verdana" panose="020B0604030504040204" pitchFamily="34" charset="0"/>
            </a:endParaRPr>
          </a:p>
          <a:p>
            <a:pPr>
              <a:spcAft>
                <a:spcPts val="300"/>
              </a:spcAft>
            </a:pPr>
            <a:r>
              <a:rPr lang="en-AU" sz="800" dirty="0" smtClean="0"/>
              <a:t>The </a:t>
            </a:r>
            <a:r>
              <a:rPr lang="en-AU" sz="800" dirty="0"/>
              <a:t>approach </a:t>
            </a:r>
            <a:r>
              <a:rPr lang="en-AU" sz="800" dirty="0" smtClean="0"/>
              <a:t>of this analysis focused on revealing and </a:t>
            </a:r>
            <a:r>
              <a:rPr lang="en-AU" sz="800" dirty="0"/>
              <a:t>describing trends and patterns </a:t>
            </a:r>
            <a:r>
              <a:rPr lang="en-AU" sz="800" dirty="0" smtClean="0"/>
              <a:t>in training </a:t>
            </a:r>
            <a:r>
              <a:rPr lang="en-AU" sz="800" dirty="0"/>
              <a:t>activity and learner </a:t>
            </a:r>
            <a:r>
              <a:rPr lang="en-AU" sz="800" dirty="0" smtClean="0"/>
              <a:t>progression, and is organised around three key objectives, namely: </a:t>
            </a:r>
          </a:p>
          <a:p>
            <a:pPr marL="228600" indent="-228600">
              <a:spcAft>
                <a:spcPts val="300"/>
              </a:spcAft>
              <a:buFont typeface="+mj-lt"/>
              <a:buAutoNum type="arabicPeriod"/>
            </a:pPr>
            <a:r>
              <a:rPr lang="en-AU" sz="800" b="1" dirty="0" smtClean="0"/>
              <a:t>Identification</a:t>
            </a:r>
            <a:r>
              <a:rPr lang="en-AU" sz="800" dirty="0"/>
              <a:t>: Defining and quantifying ACFE priority cohorts and non-priority cohorts; exploring the incidence of multiple disadvantage; and examining travel distances for learners. </a:t>
            </a:r>
          </a:p>
          <a:p>
            <a:pPr marL="228600" indent="-228600">
              <a:spcAft>
                <a:spcPts val="300"/>
              </a:spcAft>
              <a:buFont typeface="+mj-lt"/>
              <a:buAutoNum type="arabicPeriod"/>
            </a:pPr>
            <a:r>
              <a:rPr lang="en-AU" sz="800" b="1" dirty="0"/>
              <a:t>Outcomes and journeys</a:t>
            </a:r>
            <a:r>
              <a:rPr lang="en-AU" sz="800" dirty="0"/>
              <a:t>: Defining the most pertinent and tractable </a:t>
            </a:r>
            <a:r>
              <a:rPr lang="en-AU" sz="800" dirty="0" smtClean="0"/>
              <a:t>learning outcomes </a:t>
            </a:r>
            <a:r>
              <a:rPr lang="en-AU" sz="800" dirty="0"/>
              <a:t>for pre-accredited learners; describing a tractable method for describing the journeys that learners take to these outcomes; and quantifying the incidence of these </a:t>
            </a:r>
            <a:r>
              <a:rPr lang="en-AU" sz="800" dirty="0" smtClean="0"/>
              <a:t>learning outcomes </a:t>
            </a:r>
            <a:r>
              <a:rPr lang="en-AU" sz="800" dirty="0"/>
              <a:t>and journeys in aggregate </a:t>
            </a:r>
            <a:r>
              <a:rPr lang="en-AU" sz="800" dirty="0" smtClean="0"/>
              <a:t>and by </a:t>
            </a:r>
            <a:r>
              <a:rPr lang="en-AU" sz="800" dirty="0"/>
              <a:t>each cohort.</a:t>
            </a:r>
          </a:p>
          <a:p>
            <a:pPr marL="228600" indent="-228600">
              <a:spcAft>
                <a:spcPts val="300"/>
              </a:spcAft>
              <a:buFont typeface="+mj-lt"/>
              <a:buAutoNum type="arabicPeriod"/>
            </a:pPr>
            <a:r>
              <a:rPr lang="en-AU" sz="800" b="1" dirty="0"/>
              <a:t>Patterns</a:t>
            </a:r>
            <a:r>
              <a:rPr lang="en-AU" sz="800" dirty="0"/>
              <a:t>: </a:t>
            </a:r>
            <a:r>
              <a:rPr lang="en-AU" sz="800" dirty="0" smtClean="0"/>
              <a:t>Further </a:t>
            </a:r>
            <a:r>
              <a:rPr lang="en-AU" sz="800" dirty="0"/>
              <a:t>characterising and detailing </a:t>
            </a:r>
            <a:r>
              <a:rPr lang="en-AU" sz="800" dirty="0" smtClean="0"/>
              <a:t>learning outcomes </a:t>
            </a:r>
            <a:r>
              <a:rPr lang="en-AU" sz="800" dirty="0"/>
              <a:t>and journeys by learner and course; revealing systematic patterns and trends in outcomes and journeys; and identifying and answering key research questions relevant to understanding learner pathways. </a:t>
            </a:r>
            <a:endParaRPr lang="en-AU" sz="800" dirty="0" smtClean="0"/>
          </a:p>
          <a:p>
            <a:pPr lvl="0">
              <a:spcAft>
                <a:spcPts val="300"/>
              </a:spcAft>
            </a:pPr>
            <a:endParaRPr lang="en-AU" sz="500" b="1" dirty="0" smtClean="0"/>
          </a:p>
          <a:p>
            <a:pPr lvl="0">
              <a:spcAft>
                <a:spcPts val="300"/>
              </a:spcAft>
            </a:pPr>
            <a:endParaRPr lang="en-AU" sz="500" b="1" dirty="0"/>
          </a:p>
          <a:p>
            <a:pPr lvl="0">
              <a:spcAft>
                <a:spcPts val="300"/>
              </a:spcAft>
            </a:pPr>
            <a:endParaRPr lang="en-AU" sz="500" b="1" dirty="0" smtClean="0"/>
          </a:p>
          <a:p>
            <a:pPr lvl="0">
              <a:spcAft>
                <a:spcPts val="300"/>
              </a:spcAft>
            </a:pPr>
            <a:endParaRPr lang="en-AU" sz="500" b="1" dirty="0"/>
          </a:p>
          <a:p>
            <a:pPr lvl="0">
              <a:spcAft>
                <a:spcPts val="300"/>
              </a:spcAft>
            </a:pPr>
            <a:endParaRPr lang="en-AU" sz="500" b="1" dirty="0" smtClean="0"/>
          </a:p>
          <a:p>
            <a:pPr lvl="0">
              <a:spcAft>
                <a:spcPts val="300"/>
              </a:spcAft>
            </a:pPr>
            <a:r>
              <a:rPr lang="en-AU" sz="1000" b="1" dirty="0" smtClean="0"/>
              <a:t>Identification </a:t>
            </a:r>
            <a:r>
              <a:rPr lang="en-AU" sz="1000" b="1" dirty="0"/>
              <a:t>and targeting</a:t>
            </a:r>
          </a:p>
          <a:p>
            <a:pPr lvl="1">
              <a:spcAft>
                <a:spcPts val="300"/>
              </a:spcAft>
            </a:pPr>
            <a:r>
              <a:rPr lang="en-AU" sz="800" b="0" dirty="0" smtClean="0"/>
              <a:t>Overall, </a:t>
            </a:r>
            <a:r>
              <a:rPr lang="en-AU" sz="800" dirty="0" smtClean="0"/>
              <a:t>only 3% of pre-accredited learners did not belong to any priority cohort </a:t>
            </a:r>
            <a:r>
              <a:rPr lang="en-AU" sz="800" b="0" dirty="0" smtClean="0"/>
              <a:t>(or 10%, </a:t>
            </a:r>
            <a:r>
              <a:rPr lang="en-AU" sz="800" b="0" dirty="0"/>
              <a:t>if female alone is not considered a priority cohort), </a:t>
            </a:r>
            <a:r>
              <a:rPr lang="en-AU" sz="800" b="0" dirty="0" smtClean="0"/>
              <a:t>suggesting that the sector is successfully targeting its provision to priority cohorts. In examining whether </a:t>
            </a:r>
            <a:r>
              <a:rPr lang="en-AU" sz="800" dirty="0"/>
              <a:t>certain priority cohorts were more or less frequently participating</a:t>
            </a:r>
            <a:r>
              <a:rPr lang="en-AU" sz="800" b="0" dirty="0"/>
              <a:t>:</a:t>
            </a:r>
          </a:p>
          <a:p>
            <a:pPr marL="171450" lvl="1" indent="-171450">
              <a:spcAft>
                <a:spcPts val="300"/>
              </a:spcAft>
              <a:buFont typeface="Arial" panose="020B0604020202020204" pitchFamily="34" charset="0"/>
              <a:buChar char="•"/>
            </a:pPr>
            <a:r>
              <a:rPr lang="en-AU" sz="800" b="0" dirty="0" smtClean="0"/>
              <a:t>females </a:t>
            </a:r>
            <a:r>
              <a:rPr lang="en-AU" sz="800" b="0" dirty="0"/>
              <a:t>(64%), school leavers (52%), unemployed or underemployed (46%), and CALD learners (42%) (noting that there may be overlap between groups); </a:t>
            </a:r>
          </a:p>
          <a:p>
            <a:pPr marL="171450" lvl="1" indent="-171450">
              <a:spcAft>
                <a:spcPts val="300"/>
              </a:spcAft>
              <a:buFont typeface="Arial" panose="020B0604020202020204" pitchFamily="34" charset="0"/>
              <a:buChar char="•"/>
            </a:pPr>
            <a:r>
              <a:rPr lang="en-AU" sz="800" b="0" dirty="0"/>
              <a:t>approximately three quarters of female learners and two-thirds of male learners are over the age of 35; </a:t>
            </a:r>
          </a:p>
          <a:p>
            <a:pPr marL="171450" lvl="1" indent="-171450">
              <a:spcAft>
                <a:spcPts val="300"/>
              </a:spcAft>
              <a:buFont typeface="Arial" panose="020B0604020202020204" pitchFamily="34" charset="0"/>
              <a:buChar char="•"/>
            </a:pPr>
            <a:r>
              <a:rPr lang="en-AU" sz="800" b="0" dirty="0"/>
              <a:t>ATSI, Lower SES and Young females are more common in regional or rural settings, whilst CALD learners are more common in inner and outer metropolitan areas; </a:t>
            </a:r>
          </a:p>
          <a:p>
            <a:pPr marL="171450" lvl="1" indent="-171450">
              <a:spcAft>
                <a:spcPts val="300"/>
              </a:spcAft>
              <a:buFont typeface="Arial" panose="020B0604020202020204" pitchFamily="34" charset="0"/>
              <a:buChar char="•"/>
            </a:pPr>
            <a:r>
              <a:rPr lang="en-AU" sz="800" b="0" dirty="0"/>
              <a:t>the majority of learners travel less than 5 kilometres (from their home postcode to their provider’s postcode), but learners in regional and rural areas travel further, on average; and </a:t>
            </a:r>
          </a:p>
          <a:p>
            <a:pPr marL="171450" lvl="1" indent="-171450">
              <a:spcAft>
                <a:spcPts val="300"/>
              </a:spcAft>
              <a:buFont typeface="Arial" panose="020B0604020202020204" pitchFamily="34" charset="0"/>
              <a:buChar char="•"/>
            </a:pPr>
            <a:r>
              <a:rPr lang="en-AU" sz="800" b="0" dirty="0"/>
              <a:t>approximately 10% of pre-accredited learners already hold an accredited (or higher) qualification, and 17% are aged 65 and over. </a:t>
            </a:r>
          </a:p>
          <a:p>
            <a:pPr marL="0" lvl="2" indent="0">
              <a:spcAft>
                <a:spcPts val="300"/>
              </a:spcAft>
              <a:buNone/>
            </a:pPr>
            <a:r>
              <a:rPr lang="en-AU" sz="800" dirty="0" smtClean="0"/>
              <a:t>It </a:t>
            </a:r>
            <a:r>
              <a:rPr lang="en-AU" sz="800" dirty="0"/>
              <a:t>is also important to understand the </a:t>
            </a:r>
            <a:r>
              <a:rPr lang="en-AU" sz="800" b="1" dirty="0"/>
              <a:t>extent to which learners face multiple incidences of disadvantage </a:t>
            </a:r>
            <a:r>
              <a:rPr lang="en-AU" sz="800" dirty="0"/>
              <a:t>(that is, they belong to multiple priority cohorts). 82% of pre-accredited learners are members of two or more priority cohorts, and 66% when </a:t>
            </a:r>
            <a:r>
              <a:rPr lang="en-AU" sz="800" dirty="0" smtClean="0"/>
              <a:t>female </a:t>
            </a:r>
            <a:r>
              <a:rPr lang="en-AU" sz="800" dirty="0"/>
              <a:t>alone is not considered a priority cohort. </a:t>
            </a:r>
            <a:endParaRPr lang="en-AU" sz="800" dirty="0" smtClean="0"/>
          </a:p>
        </p:txBody>
      </p:sp>
      <p:sp>
        <p:nvSpPr>
          <p:cNvPr id="6" name="TextBox 5"/>
          <p:cNvSpPr txBox="1"/>
          <p:nvPr/>
        </p:nvSpPr>
        <p:spPr>
          <a:xfrm>
            <a:off x="4493446" y="4277256"/>
            <a:ext cx="3755833" cy="123111"/>
          </a:xfrm>
          <a:prstGeom prst="rect">
            <a:avLst/>
          </a:prstGeom>
          <a:noFill/>
        </p:spPr>
        <p:txBody>
          <a:bodyPr wrap="square" lIns="0" tIns="0" rIns="0" bIns="0" rtlCol="0">
            <a:spAutoFit/>
          </a:bodyPr>
          <a:lstStyle/>
          <a:p>
            <a:pPr>
              <a:spcBef>
                <a:spcPts val="600"/>
              </a:spcBef>
              <a:buSzPct val="100000"/>
            </a:pPr>
            <a:r>
              <a:rPr lang="en-AU" sz="800" b="1" i="1" dirty="0" smtClean="0">
                <a:solidFill>
                  <a:schemeClr val="bg1">
                    <a:lumMod val="65000"/>
                  </a:schemeClr>
                </a:solidFill>
              </a:rPr>
              <a:t>1: Distribution of multiple priority cohort membership (2016)</a:t>
            </a:r>
          </a:p>
        </p:txBody>
      </p:sp>
      <p:pic>
        <p:nvPicPr>
          <p:cNvPr id="2" name="Picture 1"/>
          <p:cNvPicPr>
            <a:picLocks noChangeAspect="1"/>
          </p:cNvPicPr>
          <p:nvPr/>
        </p:nvPicPr>
        <p:blipFill>
          <a:blip r:embed="rId2"/>
          <a:stretch>
            <a:fillRect/>
          </a:stretch>
        </p:blipFill>
        <p:spPr>
          <a:xfrm>
            <a:off x="4471975" y="4400367"/>
            <a:ext cx="4278325" cy="2060542"/>
          </a:xfrm>
          <a:prstGeom prst="rect">
            <a:avLst/>
          </a:prstGeom>
        </p:spPr>
      </p:pic>
    </p:spTree>
    <p:extLst>
      <p:ext uri="{BB962C8B-B14F-4D97-AF65-F5344CB8AC3E}">
        <p14:creationId xmlns:p14="http://schemas.microsoft.com/office/powerpoint/2010/main" val="3570714174"/>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AU"/>
          </a:p>
        </p:txBody>
      </p:sp>
      <p:sp>
        <p:nvSpPr>
          <p:cNvPr id="3" name="Title 2"/>
          <p:cNvSpPr>
            <a:spLocks noGrp="1"/>
          </p:cNvSpPr>
          <p:nvPr>
            <p:ph type="title"/>
          </p:nvPr>
        </p:nvSpPr>
        <p:spPr/>
        <p:txBody>
          <a:bodyPr/>
          <a:lstStyle/>
          <a:p>
            <a:r>
              <a:rPr lang="en-AU" baseline="0" dirty="0" smtClean="0"/>
              <a:t>Pathway timing</a:t>
            </a:r>
            <a:r>
              <a:rPr lang="en-AU" dirty="0" smtClean="0"/>
              <a:t> diagnostics </a:t>
            </a:r>
            <a:endParaRPr lang="en-AU" dirty="0"/>
          </a:p>
        </p:txBody>
      </p:sp>
      <p:sp>
        <p:nvSpPr>
          <p:cNvPr id="4" name="Content Placeholder 3"/>
          <p:cNvSpPr>
            <a:spLocks noGrp="1"/>
          </p:cNvSpPr>
          <p:nvPr>
            <p:ph idx="1"/>
          </p:nvPr>
        </p:nvSpPr>
        <p:spPr>
          <a:xfrm>
            <a:off x="376238" y="1408856"/>
            <a:ext cx="8374062" cy="3129278"/>
          </a:xfrm>
        </p:spPr>
        <p:txBody>
          <a:bodyPr/>
          <a:lstStyle/>
          <a:p>
            <a:r>
              <a:rPr lang="en-AU" sz="1000" dirty="0" smtClean="0"/>
              <a:t>A pathways analysis necessarily requires the researcher to track learners over time, and thus, bound the analysis appropriately. The full data set available for this analysis includes pre-accredited commencements from 2013 to 2016, and relevant (i.e., student matched) accredited activity from 2010 to 2016. </a:t>
            </a:r>
          </a:p>
          <a:p>
            <a:r>
              <a:rPr lang="en-AU" sz="1000" dirty="0" smtClean="0"/>
              <a:t>Preliminary diagnostics and analysis were performed for two different timing options and bounds: </a:t>
            </a:r>
          </a:p>
          <a:p>
            <a:pPr marL="228600" indent="-228600">
              <a:buAutoNum type="arabicPeriod"/>
            </a:pPr>
            <a:r>
              <a:rPr lang="en-AU" sz="1000" dirty="0" smtClean="0"/>
              <a:t>A pooled sample of learners who commence their first pre-accredited activity between 2013 and 2015 (method used in this analysis), while retaining subsequent activity data for 2016.  </a:t>
            </a:r>
          </a:p>
          <a:p>
            <a:pPr marL="228600" indent="-228600">
              <a:buAutoNum type="arabicPeriod"/>
            </a:pPr>
            <a:r>
              <a:rPr lang="en-AU" sz="1000" dirty="0" smtClean="0"/>
              <a:t>Three yearly samples of learners who commence their first pre-accredited activity for each of 2013, 2014 and </a:t>
            </a:r>
            <a:r>
              <a:rPr lang="en-AU" sz="1000" dirty="0"/>
              <a:t>2015, while retaining </a:t>
            </a:r>
            <a:r>
              <a:rPr lang="en-AU" sz="1000" dirty="0" smtClean="0"/>
              <a:t>activity </a:t>
            </a:r>
            <a:r>
              <a:rPr lang="en-AU" sz="1000" dirty="0"/>
              <a:t>data for </a:t>
            </a:r>
            <a:r>
              <a:rPr lang="en-AU" sz="1000" dirty="0" smtClean="0"/>
              <a:t>all subsequent years. </a:t>
            </a:r>
          </a:p>
          <a:p>
            <a:r>
              <a:rPr lang="en-AU" sz="1000" dirty="0" smtClean="0"/>
              <a:t>For each option, three key figures were observed: (</a:t>
            </a:r>
            <a:r>
              <a:rPr lang="en-AU" sz="1000" dirty="0" err="1" smtClean="0"/>
              <a:t>i</a:t>
            </a:r>
            <a:r>
              <a:rPr lang="en-AU" sz="1000" dirty="0" smtClean="0"/>
              <a:t>) Proportion of learners with previous accredited activity, (ii) Proportion who undertake multiple pre-accredited activity, and (iii) Proportion who transition to accredited training. These diagnostic figures are likely to represent materially important structure characteristics of the data for analysis. </a:t>
            </a:r>
            <a:endParaRPr lang="en-AU" sz="1000" dirty="0"/>
          </a:p>
          <a:p>
            <a:r>
              <a:rPr lang="en-AU" sz="1000" dirty="0" smtClean="0"/>
              <a:t>These figures were chosen for the diagnostics as they represent materially important characteristics for the analysis, and characteristics that are likely to be impacted by the scope of data included in the analysis. </a:t>
            </a:r>
          </a:p>
          <a:p>
            <a:r>
              <a:rPr lang="en-AU" sz="1000" dirty="0" smtClean="0"/>
              <a:t>Broadly, the below results suggest that the pooled data (method 1) provides a reasonable average of the yearly samples (method 2), where the latter appears to suffer from bias at either ends of the time horizon.</a:t>
            </a:r>
          </a:p>
        </p:txBody>
      </p:sp>
      <p:graphicFrame>
        <p:nvGraphicFramePr>
          <p:cNvPr id="5" name="Table 4"/>
          <p:cNvGraphicFramePr>
            <a:graphicFrameLocks noGrp="1"/>
          </p:cNvGraphicFramePr>
          <p:nvPr>
            <p:extLst/>
          </p:nvPr>
        </p:nvGraphicFramePr>
        <p:xfrm>
          <a:off x="4562119" y="5163204"/>
          <a:ext cx="4055532" cy="1036656"/>
        </p:xfrm>
        <a:graphic>
          <a:graphicData uri="http://schemas.openxmlformats.org/drawingml/2006/table">
            <a:tbl>
              <a:tblPr>
                <a:tableStyleId>{5C22544A-7EE6-4342-B048-85BDC9FD1C3A}</a:tableStyleId>
              </a:tblPr>
              <a:tblGrid>
                <a:gridCol w="530268">
                  <a:extLst>
                    <a:ext uri="{9D8B030D-6E8A-4147-A177-3AD203B41FA5}">
                      <a16:colId xmlns:a16="http://schemas.microsoft.com/office/drawing/2014/main" val="20000"/>
                    </a:ext>
                  </a:extLst>
                </a:gridCol>
                <a:gridCol w="1299961">
                  <a:extLst>
                    <a:ext uri="{9D8B030D-6E8A-4147-A177-3AD203B41FA5}">
                      <a16:colId xmlns:a16="http://schemas.microsoft.com/office/drawing/2014/main" val="20001"/>
                    </a:ext>
                  </a:extLst>
                </a:gridCol>
                <a:gridCol w="1298093">
                  <a:extLst>
                    <a:ext uri="{9D8B030D-6E8A-4147-A177-3AD203B41FA5}">
                      <a16:colId xmlns:a16="http://schemas.microsoft.com/office/drawing/2014/main" val="20002"/>
                    </a:ext>
                  </a:extLst>
                </a:gridCol>
                <a:gridCol w="927210">
                  <a:extLst>
                    <a:ext uri="{9D8B030D-6E8A-4147-A177-3AD203B41FA5}">
                      <a16:colId xmlns:a16="http://schemas.microsoft.com/office/drawing/2014/main" val="20003"/>
                    </a:ext>
                  </a:extLst>
                </a:gridCol>
              </a:tblGrid>
              <a:tr h="465156">
                <a:tc>
                  <a:txBody>
                    <a:bodyPr/>
                    <a:lstStyle/>
                    <a:p>
                      <a:pPr algn="l" fontAlgn="b"/>
                      <a:r>
                        <a:rPr lang="en-AU" sz="900" u="none" strike="noStrike" dirty="0" smtClean="0">
                          <a:effectLst/>
                        </a:rPr>
                        <a:t>Year</a:t>
                      </a:r>
                      <a:endParaRPr lang="en-AU" sz="900" b="0" i="0" u="none" strike="noStrike" dirty="0">
                        <a:effectLst/>
                        <a:latin typeface="Calibri" panose="020F0502020204030204" pitchFamily="34" charset="0"/>
                      </a:endParaRPr>
                    </a:p>
                  </a:txBody>
                  <a:tcPr marL="9525" marR="9525" marT="9525" marB="0" anchor="b"/>
                </a:tc>
                <a:tc>
                  <a:txBody>
                    <a:bodyPr/>
                    <a:lstStyle/>
                    <a:p>
                      <a:pPr algn="ctr" fontAlgn="b"/>
                      <a:r>
                        <a:rPr lang="en-AU" sz="900" u="none" strike="noStrike" dirty="0" smtClean="0">
                          <a:effectLst/>
                        </a:rPr>
                        <a:t>Accredited activity prior to initial pre-accredited</a:t>
                      </a:r>
                      <a:endParaRPr lang="en-AU" sz="900" b="0" i="0" u="none" strike="noStrike" dirty="0">
                        <a:effectLst/>
                        <a:latin typeface="Calibri" panose="020F0502020204030204" pitchFamily="34" charset="0"/>
                      </a:endParaRPr>
                    </a:p>
                  </a:txBody>
                  <a:tcPr marL="9525" marR="9525" marT="9525" marB="0" anchor="b"/>
                </a:tc>
                <a:tc>
                  <a:txBody>
                    <a:bodyPr/>
                    <a:lstStyle/>
                    <a:p>
                      <a:pPr algn="ctr" fontAlgn="b"/>
                      <a:r>
                        <a:rPr lang="en-AU" sz="900" u="none" strike="noStrike" dirty="0" smtClean="0">
                          <a:effectLst/>
                        </a:rPr>
                        <a:t>Multiple</a:t>
                      </a:r>
                      <a:r>
                        <a:rPr lang="en-AU" sz="900" u="none" strike="noStrike" baseline="0" dirty="0" smtClean="0">
                          <a:effectLst/>
                        </a:rPr>
                        <a:t> pre-accredited enrolments</a:t>
                      </a:r>
                      <a:endParaRPr lang="en-AU" sz="900" b="0" i="0" u="none" strike="noStrike" dirty="0">
                        <a:effectLst/>
                        <a:latin typeface="Calibri" panose="020F0502020204030204" pitchFamily="34" charset="0"/>
                      </a:endParaRPr>
                    </a:p>
                  </a:txBody>
                  <a:tcPr marL="9525" marR="9525" marT="9525" marB="0" anchor="b"/>
                </a:tc>
                <a:tc>
                  <a:txBody>
                    <a:bodyPr/>
                    <a:lstStyle/>
                    <a:p>
                      <a:pPr algn="ctr" fontAlgn="b"/>
                      <a:r>
                        <a:rPr lang="en-AU" sz="900" u="none" strike="noStrike" dirty="0" smtClean="0">
                          <a:effectLst/>
                        </a:rPr>
                        <a:t>Transitions to accredited training</a:t>
                      </a:r>
                      <a:endParaRPr lang="en-AU" sz="9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n-AU" sz="900" u="none" strike="noStrike" dirty="0">
                          <a:effectLst/>
                        </a:rPr>
                        <a:t>2013</a:t>
                      </a:r>
                      <a:endParaRPr lang="en-AU" sz="900" b="0" i="0" u="none" strike="noStrike" dirty="0">
                        <a:effectLst/>
                        <a:latin typeface="Calibri" panose="020F0502020204030204" pitchFamily="34" charset="0"/>
                      </a:endParaRPr>
                    </a:p>
                  </a:txBody>
                  <a:tcPr marL="9525" marR="9525" marT="9525" marB="0" anchor="b"/>
                </a:tc>
                <a:tc>
                  <a:txBody>
                    <a:bodyPr/>
                    <a:lstStyle/>
                    <a:p>
                      <a:pPr algn="ctr" fontAlgn="b"/>
                      <a:r>
                        <a:rPr lang="en-AU" sz="900" u="none" strike="noStrike" dirty="0">
                          <a:effectLst/>
                        </a:rPr>
                        <a:t>45%</a:t>
                      </a:r>
                      <a:endParaRPr lang="en-AU" sz="900" b="0" i="0" u="none" strike="noStrike" dirty="0">
                        <a:effectLst/>
                        <a:latin typeface="Calibri" panose="020F0502020204030204" pitchFamily="34" charset="0"/>
                      </a:endParaRPr>
                    </a:p>
                  </a:txBody>
                  <a:tcPr marL="9525" marR="9525" marT="9525" marB="0" anchor="b"/>
                </a:tc>
                <a:tc>
                  <a:txBody>
                    <a:bodyPr/>
                    <a:lstStyle/>
                    <a:p>
                      <a:pPr algn="ctr" fontAlgn="b"/>
                      <a:r>
                        <a:rPr lang="en-AU" sz="900" u="none" strike="noStrike" dirty="0">
                          <a:effectLst/>
                        </a:rPr>
                        <a:t>49%</a:t>
                      </a:r>
                      <a:endParaRPr lang="en-AU" sz="900" b="0" i="0" u="none" strike="noStrike" dirty="0">
                        <a:effectLst/>
                        <a:latin typeface="Calibri" panose="020F0502020204030204" pitchFamily="34" charset="0"/>
                      </a:endParaRPr>
                    </a:p>
                  </a:txBody>
                  <a:tcPr marL="9525" marR="9525" marT="9525" marB="0" anchor="b"/>
                </a:tc>
                <a:tc>
                  <a:txBody>
                    <a:bodyPr/>
                    <a:lstStyle/>
                    <a:p>
                      <a:pPr algn="ctr" fontAlgn="b"/>
                      <a:r>
                        <a:rPr lang="en-AU" sz="900" u="none" strike="noStrike">
                          <a:effectLst/>
                        </a:rPr>
                        <a:t>35%</a:t>
                      </a:r>
                      <a:endParaRPr lang="en-AU" sz="9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n-AU" sz="900" u="none" strike="noStrike" dirty="0">
                          <a:effectLst/>
                        </a:rPr>
                        <a:t>2014</a:t>
                      </a:r>
                      <a:endParaRPr lang="en-AU" sz="900" b="0" i="0" u="none" strike="noStrike" dirty="0">
                        <a:effectLst/>
                        <a:latin typeface="Calibri" panose="020F0502020204030204" pitchFamily="34" charset="0"/>
                      </a:endParaRPr>
                    </a:p>
                  </a:txBody>
                  <a:tcPr marL="9525" marR="9525" marT="9525" marB="0" anchor="b"/>
                </a:tc>
                <a:tc>
                  <a:txBody>
                    <a:bodyPr/>
                    <a:lstStyle/>
                    <a:p>
                      <a:pPr algn="ctr" fontAlgn="b"/>
                      <a:r>
                        <a:rPr lang="en-AU" sz="900" u="none" strike="noStrike">
                          <a:effectLst/>
                        </a:rPr>
                        <a:t>50%</a:t>
                      </a:r>
                      <a:endParaRPr lang="en-AU" sz="900" b="0" i="0" u="none" strike="noStrike">
                        <a:effectLst/>
                        <a:latin typeface="Calibri" panose="020F0502020204030204" pitchFamily="34" charset="0"/>
                      </a:endParaRPr>
                    </a:p>
                  </a:txBody>
                  <a:tcPr marL="9525" marR="9525" marT="9525" marB="0" anchor="b"/>
                </a:tc>
                <a:tc>
                  <a:txBody>
                    <a:bodyPr/>
                    <a:lstStyle/>
                    <a:p>
                      <a:pPr algn="ctr" fontAlgn="b"/>
                      <a:r>
                        <a:rPr lang="en-AU" sz="900" u="none" strike="noStrike" dirty="0">
                          <a:effectLst/>
                        </a:rPr>
                        <a:t>39%</a:t>
                      </a:r>
                      <a:endParaRPr lang="en-AU" sz="900" b="0" i="0" u="none" strike="noStrike" dirty="0">
                        <a:effectLst/>
                        <a:latin typeface="Calibri" panose="020F0502020204030204" pitchFamily="34" charset="0"/>
                      </a:endParaRPr>
                    </a:p>
                  </a:txBody>
                  <a:tcPr marL="9525" marR="9525" marT="9525" marB="0" anchor="b"/>
                </a:tc>
                <a:tc>
                  <a:txBody>
                    <a:bodyPr/>
                    <a:lstStyle/>
                    <a:p>
                      <a:pPr algn="ctr" fontAlgn="b"/>
                      <a:r>
                        <a:rPr lang="en-AU" sz="900" u="none" strike="noStrike">
                          <a:effectLst/>
                        </a:rPr>
                        <a:t>29%</a:t>
                      </a:r>
                      <a:endParaRPr lang="en-AU" sz="9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en-AU" sz="900" u="none" strike="noStrike" dirty="0">
                          <a:effectLst/>
                        </a:rPr>
                        <a:t>2015</a:t>
                      </a:r>
                      <a:endParaRPr lang="en-AU" sz="900" b="0" i="0" u="none" strike="noStrike" dirty="0">
                        <a:effectLst/>
                        <a:latin typeface="Calibri" panose="020F0502020204030204" pitchFamily="34" charset="0"/>
                      </a:endParaRPr>
                    </a:p>
                  </a:txBody>
                  <a:tcPr marL="9525" marR="9525" marT="9525" marB="0" anchor="b"/>
                </a:tc>
                <a:tc>
                  <a:txBody>
                    <a:bodyPr/>
                    <a:lstStyle/>
                    <a:p>
                      <a:pPr algn="ctr" fontAlgn="b"/>
                      <a:r>
                        <a:rPr lang="en-AU" sz="900" u="none" strike="noStrike">
                          <a:effectLst/>
                        </a:rPr>
                        <a:t>53%</a:t>
                      </a:r>
                      <a:endParaRPr lang="en-AU" sz="900" b="0" i="0" u="none" strike="noStrike">
                        <a:effectLst/>
                        <a:latin typeface="Calibri" panose="020F0502020204030204" pitchFamily="34" charset="0"/>
                      </a:endParaRPr>
                    </a:p>
                  </a:txBody>
                  <a:tcPr marL="9525" marR="9525" marT="9525" marB="0" anchor="b"/>
                </a:tc>
                <a:tc>
                  <a:txBody>
                    <a:bodyPr/>
                    <a:lstStyle/>
                    <a:p>
                      <a:pPr algn="ctr" fontAlgn="b"/>
                      <a:r>
                        <a:rPr lang="en-AU" sz="900" u="none" strike="noStrike">
                          <a:effectLst/>
                        </a:rPr>
                        <a:t>38%</a:t>
                      </a:r>
                      <a:endParaRPr lang="en-AU" sz="900" b="0" i="0" u="none" strike="noStrike">
                        <a:effectLst/>
                        <a:latin typeface="Calibri" panose="020F0502020204030204" pitchFamily="34" charset="0"/>
                      </a:endParaRPr>
                    </a:p>
                  </a:txBody>
                  <a:tcPr marL="9525" marR="9525" marT="9525" marB="0" anchor="b"/>
                </a:tc>
                <a:tc>
                  <a:txBody>
                    <a:bodyPr/>
                    <a:lstStyle/>
                    <a:p>
                      <a:pPr algn="ctr" fontAlgn="b"/>
                      <a:r>
                        <a:rPr lang="en-AU" sz="900" u="none" strike="noStrike" dirty="0">
                          <a:effectLst/>
                        </a:rPr>
                        <a:t>22%</a:t>
                      </a:r>
                      <a:endParaRPr lang="en-AU" sz="9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nvPr>
        </p:nvGraphicFramePr>
        <p:xfrm>
          <a:off x="376238" y="5163204"/>
          <a:ext cx="3425293" cy="611505"/>
        </p:xfrm>
        <a:graphic>
          <a:graphicData uri="http://schemas.openxmlformats.org/drawingml/2006/table">
            <a:tbl>
              <a:tblPr>
                <a:tableStyleId>{5C22544A-7EE6-4342-B048-85BDC9FD1C3A}</a:tableStyleId>
              </a:tblPr>
              <a:tblGrid>
                <a:gridCol w="1283228">
                  <a:extLst>
                    <a:ext uri="{9D8B030D-6E8A-4147-A177-3AD203B41FA5}">
                      <a16:colId xmlns:a16="http://schemas.microsoft.com/office/drawing/2014/main" val="20000"/>
                    </a:ext>
                  </a:extLst>
                </a:gridCol>
                <a:gridCol w="1104264">
                  <a:extLst>
                    <a:ext uri="{9D8B030D-6E8A-4147-A177-3AD203B41FA5}">
                      <a16:colId xmlns:a16="http://schemas.microsoft.com/office/drawing/2014/main" val="20001"/>
                    </a:ext>
                  </a:extLst>
                </a:gridCol>
                <a:gridCol w="1037801">
                  <a:extLst>
                    <a:ext uri="{9D8B030D-6E8A-4147-A177-3AD203B41FA5}">
                      <a16:colId xmlns:a16="http://schemas.microsoft.com/office/drawing/2014/main" val="20002"/>
                    </a:ext>
                  </a:extLst>
                </a:gridCol>
              </a:tblGrid>
              <a:tr h="190500">
                <a:tc>
                  <a:txBody>
                    <a:bodyPr/>
                    <a:lstStyle/>
                    <a:p>
                      <a:pPr algn="ctr" fontAlgn="b"/>
                      <a:r>
                        <a:rPr lang="en-AU" sz="900" u="none" strike="noStrike" dirty="0" smtClean="0">
                          <a:effectLst/>
                        </a:rPr>
                        <a:t>Accredited activity prior to initial pre-accredited</a:t>
                      </a:r>
                      <a:endParaRPr lang="en-AU" sz="900" b="0" i="0" u="none" strike="noStrike" dirty="0">
                        <a:effectLst/>
                        <a:latin typeface="Calibri" panose="020F0502020204030204" pitchFamily="34" charset="0"/>
                      </a:endParaRPr>
                    </a:p>
                  </a:txBody>
                  <a:tcPr marL="9525" marR="9525" marT="9525" marB="0" anchor="b"/>
                </a:tc>
                <a:tc>
                  <a:txBody>
                    <a:bodyPr/>
                    <a:lstStyle/>
                    <a:p>
                      <a:pPr algn="ctr" fontAlgn="b"/>
                      <a:r>
                        <a:rPr lang="en-AU" sz="900" u="none" strike="noStrike" dirty="0" smtClean="0">
                          <a:effectLst/>
                        </a:rPr>
                        <a:t>Multiple</a:t>
                      </a:r>
                      <a:r>
                        <a:rPr lang="en-AU" sz="900" u="none" strike="noStrike" baseline="0" dirty="0" smtClean="0">
                          <a:effectLst/>
                        </a:rPr>
                        <a:t> pre-accredited enrolments</a:t>
                      </a:r>
                      <a:endParaRPr lang="en-AU" sz="900" b="0" i="0" u="none" strike="noStrike" dirty="0">
                        <a:effectLst/>
                        <a:latin typeface="Calibri" panose="020F0502020204030204" pitchFamily="34" charset="0"/>
                      </a:endParaRPr>
                    </a:p>
                  </a:txBody>
                  <a:tcPr marL="9525" marR="9525" marT="9525" marB="0" anchor="b"/>
                </a:tc>
                <a:tc>
                  <a:txBody>
                    <a:bodyPr/>
                    <a:lstStyle/>
                    <a:p>
                      <a:pPr algn="ctr" fontAlgn="b"/>
                      <a:r>
                        <a:rPr lang="en-AU" sz="900" u="none" strike="noStrike" dirty="0" smtClean="0">
                          <a:effectLst/>
                        </a:rPr>
                        <a:t>Transitions to accredited training</a:t>
                      </a:r>
                      <a:endParaRPr lang="en-AU" sz="9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ctr" fontAlgn="b"/>
                      <a:r>
                        <a:rPr lang="en-AU" sz="900" u="none" strike="noStrike">
                          <a:effectLst/>
                        </a:rPr>
                        <a:t>49%</a:t>
                      </a:r>
                      <a:endParaRPr lang="en-AU" sz="900" b="0" i="0" u="none" strike="noStrike">
                        <a:effectLst/>
                        <a:latin typeface="Calibri" panose="020F0502020204030204" pitchFamily="34" charset="0"/>
                      </a:endParaRPr>
                    </a:p>
                  </a:txBody>
                  <a:tcPr marL="9525" marR="9525" marT="9525" marB="0" anchor="b"/>
                </a:tc>
                <a:tc>
                  <a:txBody>
                    <a:bodyPr/>
                    <a:lstStyle/>
                    <a:p>
                      <a:pPr algn="ctr" fontAlgn="b"/>
                      <a:r>
                        <a:rPr lang="en-AU" sz="900" u="none" strike="noStrike">
                          <a:effectLst/>
                        </a:rPr>
                        <a:t>43%</a:t>
                      </a:r>
                      <a:endParaRPr lang="en-AU" sz="900" b="0" i="0" u="none" strike="noStrike">
                        <a:effectLst/>
                        <a:latin typeface="Calibri" panose="020F0502020204030204" pitchFamily="34" charset="0"/>
                      </a:endParaRPr>
                    </a:p>
                  </a:txBody>
                  <a:tcPr marL="9525" marR="9525" marT="9525" marB="0" anchor="b"/>
                </a:tc>
                <a:tc>
                  <a:txBody>
                    <a:bodyPr/>
                    <a:lstStyle/>
                    <a:p>
                      <a:pPr algn="ctr" fontAlgn="b"/>
                      <a:r>
                        <a:rPr lang="en-AU" sz="900" u="none" strike="noStrike" dirty="0">
                          <a:effectLst/>
                        </a:rPr>
                        <a:t>29%</a:t>
                      </a:r>
                      <a:endParaRPr lang="en-AU" sz="9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bl>
          </a:graphicData>
        </a:graphic>
      </p:graphicFrame>
      <p:sp>
        <p:nvSpPr>
          <p:cNvPr id="9" name="TextBox 8"/>
          <p:cNvSpPr txBox="1"/>
          <p:nvPr/>
        </p:nvSpPr>
        <p:spPr>
          <a:xfrm>
            <a:off x="381265" y="4818472"/>
            <a:ext cx="2971535" cy="276999"/>
          </a:xfrm>
          <a:prstGeom prst="rect">
            <a:avLst/>
          </a:prstGeom>
          <a:noFill/>
        </p:spPr>
        <p:txBody>
          <a:bodyPr wrap="square" lIns="0" tIns="0" rIns="0" bIns="0" rtlCol="0">
            <a:spAutoFit/>
          </a:bodyPr>
          <a:lstStyle/>
          <a:p>
            <a:pPr>
              <a:spcBef>
                <a:spcPts val="600"/>
              </a:spcBef>
              <a:buSzPct val="100000"/>
            </a:pPr>
            <a:r>
              <a:rPr lang="en-AU" sz="900" b="1" i="1" dirty="0" smtClean="0">
                <a:solidFill>
                  <a:schemeClr val="bg1">
                    <a:lumMod val="65000"/>
                  </a:schemeClr>
                </a:solidFill>
              </a:rPr>
              <a:t>Method 1: Pooled sample from 2013 to 2015 (% of learners)</a:t>
            </a:r>
          </a:p>
        </p:txBody>
      </p:sp>
      <p:sp>
        <p:nvSpPr>
          <p:cNvPr id="10" name="TextBox 9"/>
          <p:cNvSpPr txBox="1"/>
          <p:nvPr/>
        </p:nvSpPr>
        <p:spPr>
          <a:xfrm>
            <a:off x="4562119" y="4818472"/>
            <a:ext cx="3420267" cy="276999"/>
          </a:xfrm>
          <a:prstGeom prst="rect">
            <a:avLst/>
          </a:prstGeom>
          <a:noFill/>
        </p:spPr>
        <p:txBody>
          <a:bodyPr wrap="square" lIns="0" tIns="0" rIns="0" bIns="0" rtlCol="0">
            <a:spAutoFit/>
          </a:bodyPr>
          <a:lstStyle/>
          <a:p>
            <a:pPr>
              <a:spcBef>
                <a:spcPts val="600"/>
              </a:spcBef>
              <a:buSzPct val="100000"/>
            </a:pPr>
            <a:r>
              <a:rPr lang="en-AU" sz="900" b="1" i="1" dirty="0" smtClean="0">
                <a:solidFill>
                  <a:schemeClr val="bg1">
                    <a:lumMod val="65000"/>
                  </a:schemeClr>
                </a:solidFill>
              </a:rPr>
              <a:t>Method 2: Yearly samples for 2013, 2014 and 2015 (% of learners)</a:t>
            </a:r>
          </a:p>
        </p:txBody>
      </p:sp>
    </p:spTree>
    <p:extLst>
      <p:ext uri="{BB962C8B-B14F-4D97-AF65-F5344CB8AC3E}">
        <p14:creationId xmlns:p14="http://schemas.microsoft.com/office/powerpoint/2010/main" val="2432876211"/>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Appendix B</a:t>
            </a:r>
            <a:endParaRPr lang="en-AU" dirty="0"/>
          </a:p>
        </p:txBody>
      </p:sp>
      <p:sp>
        <p:nvSpPr>
          <p:cNvPr id="6" name="Text Placeholder 5"/>
          <p:cNvSpPr>
            <a:spLocks noGrp="1"/>
          </p:cNvSpPr>
          <p:nvPr>
            <p:ph type="body" idx="1"/>
          </p:nvPr>
        </p:nvSpPr>
        <p:spPr/>
        <p:txBody>
          <a:bodyPr/>
          <a:lstStyle/>
          <a:p>
            <a:r>
              <a:rPr lang="en-AU" dirty="0" smtClean="0"/>
              <a:t>Outcomes by ACFE Council Region</a:t>
            </a:r>
            <a:endParaRPr lang="en-AU" dirty="0"/>
          </a:p>
        </p:txBody>
      </p:sp>
    </p:spTree>
    <p:extLst>
      <p:ext uri="{BB962C8B-B14F-4D97-AF65-F5344CB8AC3E}">
        <p14:creationId xmlns:p14="http://schemas.microsoft.com/office/powerpoint/2010/main" val="625992312"/>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300" i="1" dirty="0"/>
              <a:t>Barwon South West: </a:t>
            </a:r>
            <a:r>
              <a:rPr lang="en-AU" sz="1300" i="1" dirty="0" smtClean="0"/>
              <a:t>Learner journeys and outcomes (those who commenced pre-accredited in 2013-15)</a:t>
            </a:r>
            <a:endParaRPr lang="en-AU" sz="1300" i="1" dirty="0"/>
          </a:p>
        </p:txBody>
      </p:sp>
      <p:sp>
        <p:nvSpPr>
          <p:cNvPr id="65" name="Title 64"/>
          <p:cNvSpPr>
            <a:spLocks noGrp="1"/>
          </p:cNvSpPr>
          <p:nvPr>
            <p:ph type="title"/>
          </p:nvPr>
        </p:nvSpPr>
        <p:spPr/>
        <p:txBody>
          <a:bodyPr/>
          <a:lstStyle/>
          <a:p>
            <a:r>
              <a:rPr lang="en-AU" dirty="0" smtClean="0"/>
              <a:t>What outcomes are being achieved by pre-accredited learners? </a:t>
            </a:r>
            <a:endParaRPr lang="en-AU" dirty="0"/>
          </a:p>
        </p:txBody>
      </p:sp>
      <p:graphicFrame>
        <p:nvGraphicFramePr>
          <p:cNvPr id="77" name="Table 76"/>
          <p:cNvGraphicFramePr>
            <a:graphicFrameLocks noGrp="1"/>
          </p:cNvGraphicFramePr>
          <p:nvPr>
            <p:extLst>
              <p:ext uri="{D42A27DB-BD31-4B8C-83A1-F6EECF244321}">
                <p14:modId xmlns:p14="http://schemas.microsoft.com/office/powerpoint/2010/main" val="1027815264"/>
              </p:ext>
            </p:extLst>
          </p:nvPr>
        </p:nvGraphicFramePr>
        <p:xfrm>
          <a:off x="430519" y="4771384"/>
          <a:ext cx="8371762" cy="1383507"/>
        </p:xfrm>
        <a:graphic>
          <a:graphicData uri="http://schemas.openxmlformats.org/drawingml/2006/table">
            <a:tbl>
              <a:tblPr firstRow="1" bandRow="1">
                <a:tableStyleId>{2D5ABB26-0587-4C30-8999-92F81FD0307C}</a:tableStyleId>
              </a:tblPr>
              <a:tblGrid>
                <a:gridCol w="815001">
                  <a:extLst>
                    <a:ext uri="{9D8B030D-6E8A-4147-A177-3AD203B41FA5}">
                      <a16:colId xmlns:a16="http://schemas.microsoft.com/office/drawing/2014/main" val="20000"/>
                    </a:ext>
                  </a:extLst>
                </a:gridCol>
                <a:gridCol w="7556761">
                  <a:extLst>
                    <a:ext uri="{9D8B030D-6E8A-4147-A177-3AD203B41FA5}">
                      <a16:colId xmlns:a16="http://schemas.microsoft.com/office/drawing/2014/main" val="20001"/>
                    </a:ext>
                  </a:extLst>
                </a:gridCol>
              </a:tblGrid>
              <a:tr h="359547">
                <a:tc>
                  <a:txBody>
                    <a:bodyPr/>
                    <a:lstStyle/>
                    <a:p>
                      <a:endParaRPr lang="en-AU" sz="1000" dirty="0"/>
                    </a:p>
                  </a:txBody>
                  <a:tcPr/>
                </a:tc>
                <a:tc>
                  <a:txBody>
                    <a:bodyPr/>
                    <a:lstStyle/>
                    <a:p>
                      <a:pPr marL="0" indent="0">
                        <a:spcAft>
                          <a:spcPts val="600"/>
                        </a:spcAft>
                        <a:buFont typeface="Arial" panose="020B0604020202020204" pitchFamily="34" charset="0"/>
                        <a:buNone/>
                      </a:pPr>
                      <a:r>
                        <a:rPr lang="en-AU" sz="1000" b="1" dirty="0" smtClean="0">
                          <a:solidFill>
                            <a:schemeClr val="tx1"/>
                          </a:solidFill>
                        </a:rPr>
                        <a:t>5,228 unique</a:t>
                      </a:r>
                      <a:r>
                        <a:rPr lang="en-AU" sz="1000" b="1" baseline="0" dirty="0" smtClean="0">
                          <a:solidFill>
                            <a:schemeClr val="tx1"/>
                          </a:solidFill>
                        </a:rPr>
                        <a:t> learners </a:t>
                      </a:r>
                      <a:r>
                        <a:rPr lang="en-AU" sz="1000" baseline="0" dirty="0" smtClean="0">
                          <a:solidFill>
                            <a:schemeClr val="tx1"/>
                          </a:solidFill>
                        </a:rPr>
                        <a:t>participated in pre-accredited training in Barwon South West; 80% belonged to at least one ACFE priority cohort, and 42% belonged to three or more cohorts</a:t>
                      </a:r>
                      <a:endParaRPr lang="en-AU" sz="1000" b="0" dirty="0" smtClean="0">
                        <a:solidFill>
                          <a:schemeClr val="tx1"/>
                        </a:solidFill>
                      </a:endParaRPr>
                    </a:p>
                  </a:txBody>
                  <a:tcPr anchor="ctr"/>
                </a:tc>
                <a:extLst>
                  <a:ext uri="{0D108BD9-81ED-4DB2-BD59-A6C34878D82A}">
                    <a16:rowId xmlns:a16="http://schemas.microsoft.com/office/drawing/2014/main" val="10000"/>
                  </a:ext>
                </a:extLst>
              </a:tr>
              <a:tr h="528326">
                <a:tc>
                  <a:txBody>
                    <a:bodyPr/>
                    <a:lstStyle/>
                    <a:p>
                      <a:endParaRPr lang="en-AU"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b="1" dirty="0" smtClean="0">
                          <a:solidFill>
                            <a:schemeClr val="tx1"/>
                          </a:solidFill>
                        </a:rPr>
                        <a:t>28% of learners who transition</a:t>
                      </a:r>
                      <a:r>
                        <a:rPr lang="en-AU" sz="1000" b="1" baseline="0" dirty="0" smtClean="0">
                          <a:solidFill>
                            <a:schemeClr val="tx1"/>
                          </a:solidFill>
                        </a:rPr>
                        <a:t> attend another ACE provider </a:t>
                      </a:r>
                      <a:r>
                        <a:rPr lang="en-AU" sz="1000" b="0" baseline="0" dirty="0" smtClean="0">
                          <a:solidFill>
                            <a:schemeClr val="tx1"/>
                          </a:solidFill>
                        </a:rPr>
                        <a:t>(who is also an RTO); and 21% go on to attend a TAFE</a:t>
                      </a:r>
                      <a:endParaRPr lang="en-AU" sz="1000" b="0" dirty="0" smtClean="0">
                        <a:solidFill>
                          <a:schemeClr val="tx1"/>
                        </a:solidFill>
                      </a:endParaRPr>
                    </a:p>
                  </a:txBody>
                  <a:tcPr anchor="ctr"/>
                </a:tc>
                <a:extLst>
                  <a:ext uri="{0D108BD9-81ED-4DB2-BD59-A6C34878D82A}">
                    <a16:rowId xmlns:a16="http://schemas.microsoft.com/office/drawing/2014/main" val="10001"/>
                  </a:ext>
                </a:extLst>
              </a:tr>
              <a:tr h="458941">
                <a:tc>
                  <a:txBody>
                    <a:bodyPr/>
                    <a:lstStyle/>
                    <a:p>
                      <a:endParaRPr lang="en-AU"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dirty="0" smtClean="0"/>
                        <a:t>For learners</a:t>
                      </a:r>
                      <a:r>
                        <a:rPr lang="en-AU" sz="1000" b="0" baseline="0" dirty="0" smtClean="0"/>
                        <a:t> who transition to accredited courses, </a:t>
                      </a:r>
                      <a:r>
                        <a:rPr lang="en-AU" sz="1000" b="1" baseline="0" dirty="0" smtClean="0"/>
                        <a:t>completion rates are highest for those in Certificate II, 86%,</a:t>
                      </a:r>
                      <a:r>
                        <a:rPr lang="en-AU" sz="1000" b="1" baseline="0" dirty="0" smtClean="0">
                          <a:solidFill>
                            <a:srgbClr val="FF0000"/>
                          </a:solidFill>
                        </a:rPr>
                        <a:t> </a:t>
                      </a:r>
                      <a:r>
                        <a:rPr lang="en-AU" sz="1000" b="1" baseline="0" dirty="0" smtClean="0"/>
                        <a:t>and lowest for those in Foundation, 76% </a:t>
                      </a:r>
                      <a:endParaRPr lang="en-AU" sz="1000" b="1" dirty="0" smtClean="0">
                        <a:solidFill>
                          <a:srgbClr val="FF0000"/>
                        </a:solidFill>
                      </a:endParaRPr>
                    </a:p>
                  </a:txBody>
                  <a:tcPr anchor="ctr"/>
                </a:tc>
                <a:extLst>
                  <a:ext uri="{0D108BD9-81ED-4DB2-BD59-A6C34878D82A}">
                    <a16:rowId xmlns:a16="http://schemas.microsoft.com/office/drawing/2014/main" val="10002"/>
                  </a:ext>
                </a:extLst>
              </a:tr>
            </a:tbl>
          </a:graphicData>
        </a:graphic>
      </p:graphicFrame>
      <p:grpSp>
        <p:nvGrpSpPr>
          <p:cNvPr id="21" name="Group 20"/>
          <p:cNvGrpSpPr/>
          <p:nvPr/>
        </p:nvGrpSpPr>
        <p:grpSpPr>
          <a:xfrm>
            <a:off x="772511" y="1150458"/>
            <a:ext cx="7690240" cy="1768234"/>
            <a:chOff x="772511" y="1188232"/>
            <a:chExt cx="7690240" cy="1768234"/>
          </a:xfrm>
        </p:grpSpPr>
        <p:sp>
          <p:nvSpPr>
            <p:cNvPr id="67" name="Rectangle 66"/>
            <p:cNvSpPr/>
            <p:nvPr/>
          </p:nvSpPr>
          <p:spPr>
            <a:xfrm>
              <a:off x="772511" y="1188232"/>
              <a:ext cx="1012935" cy="566079"/>
            </a:xfrm>
            <a:prstGeom prst="rect">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First pre-accredited activity</a:t>
              </a:r>
            </a:p>
          </p:txBody>
        </p:sp>
        <p:sp>
          <p:nvSpPr>
            <p:cNvPr id="68" name="Rectangle 67"/>
            <p:cNvSpPr/>
            <p:nvPr/>
          </p:nvSpPr>
          <p:spPr>
            <a:xfrm>
              <a:off x="4569697" y="1190096"/>
              <a:ext cx="1349409" cy="555199"/>
            </a:xfrm>
            <a:prstGeom prst="rect">
              <a:avLst/>
            </a:prstGeom>
            <a:solidFill>
              <a:srgbClr val="01216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Commence accredited training after pre-accredited activity (36%)</a:t>
              </a:r>
              <a:endParaRPr lang="en-AU" sz="800" b="1" dirty="0"/>
            </a:p>
          </p:txBody>
        </p:sp>
        <p:sp>
          <p:nvSpPr>
            <p:cNvPr id="70" name="Rectangle 69"/>
            <p:cNvSpPr/>
            <p:nvPr/>
          </p:nvSpPr>
          <p:spPr>
            <a:xfrm>
              <a:off x="7098423" y="1199112"/>
              <a:ext cx="1364328" cy="555199"/>
            </a:xfrm>
            <a:prstGeom prst="rect">
              <a:avLst/>
            </a:prstGeom>
            <a:solidFill>
              <a:srgbClr val="0097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Achieve accredited qualification after pre-accredited activity (29%)</a:t>
              </a:r>
              <a:endParaRPr lang="en-AU" sz="800" b="1" dirty="0"/>
            </a:p>
          </p:txBody>
        </p:sp>
        <p:sp>
          <p:nvSpPr>
            <p:cNvPr id="82" name="TextBox 81"/>
            <p:cNvSpPr txBox="1"/>
            <p:nvPr/>
          </p:nvSpPr>
          <p:spPr>
            <a:xfrm>
              <a:off x="3375188" y="1270788"/>
              <a:ext cx="1196034" cy="123111"/>
            </a:xfrm>
            <a:prstGeom prst="rect">
              <a:avLst/>
            </a:prstGeom>
            <a:noFill/>
          </p:spPr>
          <p:txBody>
            <a:bodyPr wrap="square" lIns="0" tIns="0" rIns="0" bIns="0" rtlCol="0">
              <a:spAutoFit/>
            </a:bodyPr>
            <a:lstStyle/>
            <a:p>
              <a:pPr algn="ctr">
                <a:spcBef>
                  <a:spcPts val="600"/>
                </a:spcBef>
                <a:buSzPct val="100000"/>
              </a:pPr>
              <a:r>
                <a:rPr lang="en-AU" sz="800" b="1" dirty="0" smtClean="0"/>
                <a:t>Direct</a:t>
              </a:r>
              <a:r>
                <a:rPr lang="en-AU" sz="800" dirty="0" smtClean="0"/>
                <a:t> (24.3%)</a:t>
              </a:r>
            </a:p>
          </p:txBody>
        </p:sp>
        <p:sp>
          <p:nvSpPr>
            <p:cNvPr id="83" name="TextBox 82"/>
            <p:cNvSpPr txBox="1"/>
            <p:nvPr/>
          </p:nvSpPr>
          <p:spPr>
            <a:xfrm>
              <a:off x="6055261" y="1270788"/>
              <a:ext cx="875956" cy="123111"/>
            </a:xfrm>
            <a:prstGeom prst="rect">
              <a:avLst/>
            </a:prstGeom>
            <a:noFill/>
          </p:spPr>
          <p:txBody>
            <a:bodyPr wrap="square" lIns="0" tIns="0" rIns="0" bIns="0" rtlCol="0">
              <a:spAutoFit/>
            </a:bodyPr>
            <a:lstStyle/>
            <a:p>
              <a:pPr algn="ctr">
                <a:spcBef>
                  <a:spcPts val="600"/>
                </a:spcBef>
                <a:buSzPct val="100000"/>
              </a:pPr>
              <a:r>
                <a:rPr lang="en-AU" sz="800" b="1" dirty="0" smtClean="0"/>
                <a:t>Direct</a:t>
              </a:r>
              <a:r>
                <a:rPr lang="en-AU" sz="800" dirty="0" smtClean="0"/>
                <a:t> (23.4%)</a:t>
              </a:r>
            </a:p>
          </p:txBody>
        </p:sp>
        <p:sp>
          <p:nvSpPr>
            <p:cNvPr id="84" name="TextBox 83"/>
            <p:cNvSpPr txBox="1"/>
            <p:nvPr/>
          </p:nvSpPr>
          <p:spPr>
            <a:xfrm>
              <a:off x="920525" y="2514431"/>
              <a:ext cx="709595" cy="442035"/>
            </a:xfrm>
            <a:prstGeom prst="rect">
              <a:avLst/>
            </a:prstGeom>
            <a:noFill/>
            <a:ln w="19050">
              <a:solidFill>
                <a:schemeClr val="tx1">
                  <a:lumMod val="50000"/>
                  <a:lumOff val="50000"/>
                </a:schemeClr>
              </a:solidFill>
            </a:ln>
          </p:spPr>
          <p:txBody>
            <a:bodyPr wrap="square" lIns="36000" tIns="36000" rIns="36000" bIns="36000" rtlCol="0">
              <a:spAutoFit/>
            </a:bodyPr>
            <a:lstStyle/>
            <a:p>
              <a:pPr algn="ctr">
                <a:spcBef>
                  <a:spcPts val="600"/>
                </a:spcBef>
                <a:buSzPct val="100000"/>
              </a:pPr>
              <a:r>
                <a:rPr lang="en-AU" sz="800" dirty="0" smtClean="0"/>
                <a:t>No further VET activity (46%)</a:t>
              </a:r>
            </a:p>
          </p:txBody>
        </p:sp>
        <p:sp>
          <p:nvSpPr>
            <p:cNvPr id="87" name="TextBox 86"/>
            <p:cNvSpPr txBox="1"/>
            <p:nvPr/>
          </p:nvSpPr>
          <p:spPr>
            <a:xfrm>
              <a:off x="2388652" y="2514431"/>
              <a:ext cx="987889" cy="442035"/>
            </a:xfrm>
            <a:prstGeom prst="rect">
              <a:avLst/>
            </a:prstGeom>
            <a:noFill/>
            <a:ln w="19050">
              <a:solidFill>
                <a:schemeClr val="accent3"/>
              </a:solidFill>
            </a:ln>
          </p:spPr>
          <p:txBody>
            <a:bodyPr wrap="square" lIns="36000" tIns="36000" rIns="36000" bIns="36000" rtlCol="0">
              <a:spAutoFit/>
            </a:bodyPr>
            <a:lstStyle/>
            <a:p>
              <a:pPr algn="ctr">
                <a:spcBef>
                  <a:spcPts val="600"/>
                </a:spcBef>
                <a:buSzPct val="100000"/>
              </a:pPr>
              <a:r>
                <a:rPr lang="en-AU" sz="800" dirty="0" smtClean="0"/>
                <a:t>No subsequent  accredited activity (19%) </a:t>
              </a:r>
            </a:p>
          </p:txBody>
        </p:sp>
        <p:sp>
          <p:nvSpPr>
            <p:cNvPr id="88" name="TextBox 87"/>
            <p:cNvSpPr txBox="1"/>
            <p:nvPr/>
          </p:nvSpPr>
          <p:spPr>
            <a:xfrm>
              <a:off x="4771872" y="2505415"/>
              <a:ext cx="944358" cy="442035"/>
            </a:xfrm>
            <a:prstGeom prst="rect">
              <a:avLst/>
            </a:prstGeom>
            <a:noFill/>
            <a:ln w="19050">
              <a:solidFill>
                <a:schemeClr val="accent4"/>
              </a:solidFill>
            </a:ln>
          </p:spPr>
          <p:txBody>
            <a:bodyPr wrap="square" lIns="36000" tIns="36000" rIns="36000" bIns="36000" rtlCol="0">
              <a:spAutoFit/>
            </a:bodyPr>
            <a:lstStyle/>
            <a:p>
              <a:pPr algn="ctr">
                <a:spcBef>
                  <a:spcPts val="600"/>
                </a:spcBef>
                <a:buSzPct val="100000"/>
              </a:pPr>
              <a:r>
                <a:rPr lang="en-AU" sz="800" dirty="0" smtClean="0"/>
                <a:t>Do not complete accredited training (7%)</a:t>
              </a:r>
            </a:p>
          </p:txBody>
        </p:sp>
        <p:sp>
          <p:nvSpPr>
            <p:cNvPr id="89" name="TextBox 88"/>
            <p:cNvSpPr txBox="1"/>
            <p:nvPr/>
          </p:nvSpPr>
          <p:spPr>
            <a:xfrm>
              <a:off x="2355648" y="1199112"/>
              <a:ext cx="1053898" cy="574468"/>
            </a:xfrm>
            <a:prstGeom prst="rect">
              <a:avLst/>
            </a:prstGeom>
            <a:solidFill>
              <a:schemeClr val="accent3"/>
            </a:solidFill>
          </p:spPr>
          <p:txBody>
            <a:bodyPr wrap="square" lIns="0" tIns="0" rIns="0" bIns="0" rtlCol="0" anchor="ctr">
              <a:noAutofit/>
            </a:bodyPr>
            <a:lstStyle/>
            <a:p>
              <a:pPr algn="ctr">
                <a:spcBef>
                  <a:spcPts val="600"/>
                </a:spcBef>
                <a:buSzPct val="100000"/>
              </a:pPr>
              <a:r>
                <a:rPr lang="en-AU" sz="800" b="1" dirty="0" smtClean="0">
                  <a:solidFill>
                    <a:schemeClr val="bg1"/>
                  </a:solidFill>
                </a:rPr>
                <a:t>Further activity (54%)</a:t>
              </a:r>
            </a:p>
          </p:txBody>
        </p:sp>
        <p:cxnSp>
          <p:nvCxnSpPr>
            <p:cNvPr id="90" name="Straight Arrow Connector 89"/>
            <p:cNvCxnSpPr/>
            <p:nvPr/>
          </p:nvCxnSpPr>
          <p:spPr>
            <a:xfrm flipH="1">
              <a:off x="1275323" y="1803253"/>
              <a:ext cx="5290" cy="612000"/>
            </a:xfrm>
            <a:prstGeom prst="straightConnector1">
              <a:avLst/>
            </a:prstGeom>
            <a:ln w="31750">
              <a:solidFill>
                <a:srgbClr val="A7A8AA"/>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2876932" y="1803253"/>
              <a:ext cx="5664" cy="64800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5244051" y="1794237"/>
              <a:ext cx="351" cy="648000"/>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3494164" y="1484776"/>
              <a:ext cx="932882" cy="629"/>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6007239" y="1484776"/>
              <a:ext cx="972000" cy="2449"/>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6654304" y="1877461"/>
              <a:ext cx="539770" cy="395268"/>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5771588" y="1884576"/>
              <a:ext cx="1435997" cy="959946"/>
              <a:chOff x="5623252" y="1750678"/>
              <a:chExt cx="1435997" cy="959946"/>
            </a:xfrm>
          </p:grpSpPr>
          <p:sp>
            <p:nvSpPr>
              <p:cNvPr id="104" name="TextBox 103"/>
              <p:cNvSpPr txBox="1"/>
              <p:nvPr/>
            </p:nvSpPr>
            <p:spPr>
              <a:xfrm>
                <a:off x="5759174" y="2218181"/>
                <a:ext cx="1300075" cy="492443"/>
              </a:xfrm>
              <a:prstGeom prst="rect">
                <a:avLst/>
              </a:prstGeom>
              <a:noFill/>
            </p:spPr>
            <p:txBody>
              <a:bodyPr wrap="square" lIns="0" tIns="0" rIns="0" bIns="0" rtlCol="0">
                <a:spAutoFit/>
              </a:bodyPr>
              <a:lstStyle/>
              <a:p>
                <a:pPr algn="ctr">
                  <a:spcBef>
                    <a:spcPts val="600"/>
                  </a:spcBef>
                  <a:buSzPct val="100000"/>
                </a:pPr>
                <a:r>
                  <a:rPr lang="en-AU" sz="800" dirty="0" smtClean="0"/>
                  <a:t>Multiple attempts at completing accredited training (</a:t>
                </a:r>
                <a:r>
                  <a:rPr lang="en-AU" sz="800" b="1" dirty="0" smtClean="0"/>
                  <a:t>Indirect</a:t>
                </a:r>
                <a:r>
                  <a:rPr lang="en-AU" sz="800" dirty="0" smtClean="0"/>
                  <a:t>, 5.3%)</a:t>
                </a:r>
              </a:p>
            </p:txBody>
          </p:sp>
          <p:cxnSp>
            <p:nvCxnSpPr>
              <p:cNvPr id="105" name="Straight Arrow Connector 104"/>
              <p:cNvCxnSpPr/>
              <p:nvPr/>
            </p:nvCxnSpPr>
            <p:spPr>
              <a:xfrm>
                <a:off x="5623252" y="1750678"/>
                <a:ext cx="530693" cy="393508"/>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3292999" y="1884441"/>
              <a:ext cx="1402555" cy="830416"/>
              <a:chOff x="3116699" y="1659374"/>
              <a:chExt cx="1402555" cy="830416"/>
            </a:xfrm>
          </p:grpSpPr>
          <p:sp>
            <p:nvSpPr>
              <p:cNvPr id="101" name="TextBox 100"/>
              <p:cNvSpPr txBox="1"/>
              <p:nvPr/>
            </p:nvSpPr>
            <p:spPr>
              <a:xfrm>
                <a:off x="3309202" y="2120458"/>
                <a:ext cx="1059878" cy="369332"/>
              </a:xfrm>
              <a:prstGeom prst="rect">
                <a:avLst/>
              </a:prstGeom>
              <a:noFill/>
            </p:spPr>
            <p:txBody>
              <a:bodyPr wrap="square" lIns="0" tIns="0" rIns="0" bIns="0" rtlCol="0">
                <a:spAutoFit/>
              </a:bodyPr>
              <a:lstStyle/>
              <a:p>
                <a:pPr algn="ctr">
                  <a:spcBef>
                    <a:spcPts val="600"/>
                  </a:spcBef>
                  <a:buSzPct val="100000"/>
                </a:pPr>
                <a:r>
                  <a:rPr lang="en-AU" sz="800" dirty="0" smtClean="0"/>
                  <a:t>Subsequent pre-accredited training (</a:t>
                </a:r>
                <a:r>
                  <a:rPr lang="en-AU" sz="800" b="1" dirty="0"/>
                  <a:t>I</a:t>
                </a:r>
                <a:r>
                  <a:rPr lang="en-AU" sz="800" b="1" dirty="0" smtClean="0"/>
                  <a:t>ndirect</a:t>
                </a:r>
                <a:r>
                  <a:rPr lang="en-AU" sz="800" dirty="0" smtClean="0"/>
                  <a:t>, 11.3%)</a:t>
                </a:r>
              </a:p>
            </p:txBody>
          </p:sp>
          <p:cxnSp>
            <p:nvCxnSpPr>
              <p:cNvPr id="102" name="Straight Arrow Connector 101"/>
              <p:cNvCxnSpPr/>
              <p:nvPr/>
            </p:nvCxnSpPr>
            <p:spPr>
              <a:xfrm>
                <a:off x="3116699" y="1659551"/>
                <a:ext cx="530693" cy="393508"/>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3979484" y="1659374"/>
                <a:ext cx="539770" cy="395268"/>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9" name="Straight Arrow Connector 98"/>
            <p:cNvCxnSpPr/>
            <p:nvPr/>
          </p:nvCxnSpPr>
          <p:spPr>
            <a:xfrm flipV="1">
              <a:off x="1836547" y="1484776"/>
              <a:ext cx="468000" cy="629"/>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772511" y="3092590"/>
            <a:ext cx="7692704" cy="1475744"/>
            <a:chOff x="772511" y="3130364"/>
            <a:chExt cx="7692704" cy="1475744"/>
          </a:xfrm>
        </p:grpSpPr>
        <p:grpSp>
          <p:nvGrpSpPr>
            <p:cNvPr id="19" name="Group 18"/>
            <p:cNvGrpSpPr/>
            <p:nvPr/>
          </p:nvGrpSpPr>
          <p:grpSpPr>
            <a:xfrm>
              <a:off x="772511" y="3882941"/>
              <a:ext cx="7692704" cy="342874"/>
              <a:chOff x="772511" y="4042961"/>
              <a:chExt cx="7692704" cy="342874"/>
            </a:xfrm>
          </p:grpSpPr>
          <p:sp>
            <p:nvSpPr>
              <p:cNvPr id="78" name="Rectangle 77"/>
              <p:cNvSpPr/>
              <p:nvPr/>
            </p:nvSpPr>
            <p:spPr bwMode="gray">
              <a:xfrm>
                <a:off x="2719025" y="4042961"/>
                <a:ext cx="5746190" cy="342000"/>
              </a:xfrm>
              <a:prstGeom prst="rect">
                <a:avLst/>
              </a:prstGeom>
              <a:solidFill>
                <a:srgbClr val="62B5E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smtClean="0">
                    <a:solidFill>
                      <a:schemeClr val="bg1"/>
                    </a:solidFill>
                  </a:rPr>
                  <a:t>Engagement: 54%</a:t>
                </a:r>
              </a:p>
              <a:p>
                <a:pPr algn="ctr">
                  <a:lnSpc>
                    <a:spcPct val="106000"/>
                  </a:lnSpc>
                  <a:buFont typeface="Wingdings 2" pitchFamily="18" charset="2"/>
                  <a:buNone/>
                </a:pPr>
                <a:r>
                  <a:rPr lang="en-AU" sz="800" i="1" dirty="0" smtClean="0">
                    <a:solidFill>
                      <a:schemeClr val="bg1"/>
                    </a:solidFill>
                  </a:rPr>
                  <a:t>(in further pre-accredited or accredited activity)</a:t>
                </a:r>
              </a:p>
            </p:txBody>
          </p:sp>
          <p:sp>
            <p:nvSpPr>
              <p:cNvPr id="81" name="Rectangle 80"/>
              <p:cNvSpPr/>
              <p:nvPr/>
            </p:nvSpPr>
            <p:spPr bwMode="gray">
              <a:xfrm>
                <a:off x="772511" y="4043835"/>
                <a:ext cx="1946514" cy="342000"/>
              </a:xfrm>
              <a:prstGeom prst="rect">
                <a:avLst/>
              </a:prstGeom>
              <a:pattFill prst="wdUpDiag">
                <a:fgClr>
                  <a:schemeClr val="bg1">
                    <a:lumMod val="85000"/>
                  </a:schemeClr>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800" b="1" dirty="0" smtClean="0"/>
                  <a:t>No VET outcome 46%</a:t>
                </a:r>
                <a:endParaRPr lang="en-AU" sz="800" b="1" dirty="0" smtClean="0">
                  <a:solidFill>
                    <a:srgbClr val="FF0000"/>
                  </a:solidFill>
                </a:endParaRPr>
              </a:p>
            </p:txBody>
          </p:sp>
        </p:grpSp>
        <p:grpSp>
          <p:nvGrpSpPr>
            <p:cNvPr id="18" name="Group 17"/>
            <p:cNvGrpSpPr/>
            <p:nvPr/>
          </p:nvGrpSpPr>
          <p:grpSpPr>
            <a:xfrm>
              <a:off x="2719025" y="3508171"/>
              <a:ext cx="5746189" cy="342000"/>
              <a:chOff x="2719025" y="3586663"/>
              <a:chExt cx="5746189" cy="342000"/>
            </a:xfrm>
          </p:grpSpPr>
          <p:sp>
            <p:nvSpPr>
              <p:cNvPr id="71" name="Rectangle 70"/>
              <p:cNvSpPr/>
              <p:nvPr/>
            </p:nvSpPr>
            <p:spPr bwMode="gray">
              <a:xfrm>
                <a:off x="4813439" y="3586663"/>
                <a:ext cx="3651775" cy="342000"/>
              </a:xfrm>
              <a:prstGeom prst="rect">
                <a:avLst/>
              </a:prstGeom>
              <a:solidFill>
                <a:srgbClr val="01216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smtClean="0">
                    <a:solidFill>
                      <a:schemeClr val="bg1"/>
                    </a:solidFill>
                  </a:rPr>
                  <a:t>Transition: 36%</a:t>
                </a:r>
              </a:p>
              <a:p>
                <a:pPr algn="ctr">
                  <a:lnSpc>
                    <a:spcPct val="106000"/>
                  </a:lnSpc>
                  <a:buFont typeface="Wingdings 2" pitchFamily="18" charset="2"/>
                  <a:buNone/>
                </a:pPr>
                <a:r>
                  <a:rPr lang="en-AU" sz="800" i="1" dirty="0" smtClean="0">
                    <a:solidFill>
                      <a:schemeClr val="bg1"/>
                    </a:solidFill>
                  </a:rPr>
                  <a:t>(commence accredited training)</a:t>
                </a:r>
              </a:p>
            </p:txBody>
          </p:sp>
          <p:sp>
            <p:nvSpPr>
              <p:cNvPr id="85" name="Rectangle 84"/>
              <p:cNvSpPr/>
              <p:nvPr/>
            </p:nvSpPr>
            <p:spPr bwMode="gray">
              <a:xfrm>
                <a:off x="2719025" y="3586663"/>
                <a:ext cx="2094415" cy="342000"/>
              </a:xfrm>
              <a:prstGeom prst="rect">
                <a:avLst/>
              </a:prstGeom>
              <a:pattFill prst="pct10">
                <a:fgClr>
                  <a:srgbClr val="012169"/>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000" b="1" dirty="0" smtClean="0">
                  <a:solidFill>
                    <a:schemeClr val="bg1"/>
                  </a:solidFill>
                </a:endParaRPr>
              </a:p>
            </p:txBody>
          </p:sp>
        </p:grpSp>
        <p:grpSp>
          <p:nvGrpSpPr>
            <p:cNvPr id="17" name="Group 16"/>
            <p:cNvGrpSpPr/>
            <p:nvPr/>
          </p:nvGrpSpPr>
          <p:grpSpPr>
            <a:xfrm>
              <a:off x="4813440" y="3130364"/>
              <a:ext cx="3651774" cy="345037"/>
              <a:chOff x="4813440" y="3130364"/>
              <a:chExt cx="3651774" cy="345037"/>
            </a:xfrm>
          </p:grpSpPr>
          <p:sp>
            <p:nvSpPr>
              <p:cNvPr id="72" name="Rectangle 71"/>
              <p:cNvSpPr/>
              <p:nvPr/>
            </p:nvSpPr>
            <p:spPr bwMode="gray">
              <a:xfrm>
                <a:off x="6007239" y="3130364"/>
                <a:ext cx="2457975" cy="342000"/>
              </a:xfrm>
              <a:prstGeom prst="rect">
                <a:avLst/>
              </a:prstGeom>
              <a:solidFill>
                <a:srgbClr val="0097A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smtClean="0">
                    <a:solidFill>
                      <a:schemeClr val="bg1"/>
                    </a:solidFill>
                  </a:rPr>
                  <a:t>Attainment: 29%</a:t>
                </a:r>
              </a:p>
              <a:p>
                <a:pPr algn="ctr">
                  <a:lnSpc>
                    <a:spcPct val="106000"/>
                  </a:lnSpc>
                  <a:buFont typeface="Wingdings 2" pitchFamily="18" charset="2"/>
                  <a:buNone/>
                </a:pPr>
                <a:r>
                  <a:rPr lang="en-AU" sz="800" i="1" dirty="0" smtClean="0">
                    <a:solidFill>
                      <a:schemeClr val="bg1"/>
                    </a:solidFill>
                  </a:rPr>
                  <a:t>(complete an accredited qualification)</a:t>
                </a:r>
              </a:p>
            </p:txBody>
          </p:sp>
          <p:sp>
            <p:nvSpPr>
              <p:cNvPr id="86" name="Rectangle 85"/>
              <p:cNvSpPr/>
              <p:nvPr/>
            </p:nvSpPr>
            <p:spPr bwMode="gray">
              <a:xfrm>
                <a:off x="4813440" y="3133401"/>
                <a:ext cx="1193800" cy="342000"/>
              </a:xfrm>
              <a:prstGeom prst="rect">
                <a:avLst/>
              </a:prstGeom>
              <a:pattFill prst="pct10">
                <a:fgClr>
                  <a:srgbClr val="0097A9"/>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000" b="1" dirty="0" smtClean="0">
                  <a:solidFill>
                    <a:schemeClr val="bg1"/>
                  </a:solidFill>
                </a:endParaRPr>
              </a:p>
            </p:txBody>
          </p:sp>
        </p:grpSp>
        <p:sp>
          <p:nvSpPr>
            <p:cNvPr id="60" name="Rectangle 59"/>
            <p:cNvSpPr/>
            <p:nvPr/>
          </p:nvSpPr>
          <p:spPr bwMode="gray">
            <a:xfrm>
              <a:off x="772511" y="4264108"/>
              <a:ext cx="7690240" cy="342000"/>
            </a:xfrm>
            <a:prstGeom prst="rect">
              <a:avLst/>
            </a:prstGeom>
            <a:solidFill>
              <a:schemeClr val="tx1">
                <a:lumMod val="50000"/>
                <a:lumOff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Participation: 100%</a:t>
              </a:r>
            </a:p>
            <a:p>
              <a:pPr algn="ctr">
                <a:lnSpc>
                  <a:spcPct val="106000"/>
                </a:lnSpc>
                <a:buFont typeface="Wingdings 2" pitchFamily="18" charset="2"/>
                <a:buNone/>
              </a:pPr>
              <a:r>
                <a:rPr lang="en-AU" sz="800" i="1" dirty="0" smtClean="0">
                  <a:solidFill>
                    <a:schemeClr val="bg1"/>
                  </a:solidFill>
                </a:rPr>
                <a:t>(5,228 learners commenced pre-accredited training </a:t>
              </a:r>
              <a:r>
                <a:rPr lang="en-AU" sz="800" i="1" dirty="0">
                  <a:solidFill>
                    <a:schemeClr val="bg1"/>
                  </a:solidFill>
                </a:rPr>
                <a:t>in Barwon South West, 2013-15</a:t>
              </a:r>
              <a:r>
                <a:rPr lang="en-AU" sz="800" i="1" dirty="0" smtClean="0">
                  <a:solidFill>
                    <a:schemeClr val="bg1"/>
                  </a:solidFill>
                </a:rPr>
                <a:t>)</a:t>
              </a:r>
              <a:endParaRPr lang="en-AU" sz="800" i="1" dirty="0">
                <a:solidFill>
                  <a:schemeClr val="bg1"/>
                </a:solidFill>
              </a:endParaRPr>
            </a:p>
          </p:txBody>
        </p:sp>
      </p:grpSp>
      <p:sp>
        <p:nvSpPr>
          <p:cNvPr id="47" name="TextBox 46"/>
          <p:cNvSpPr txBox="1"/>
          <p:nvPr/>
        </p:nvSpPr>
        <p:spPr>
          <a:xfrm>
            <a:off x="376238" y="6311607"/>
            <a:ext cx="8500344" cy="107722"/>
          </a:xfrm>
          <a:prstGeom prst="rect">
            <a:avLst/>
          </a:prstGeom>
          <a:noFill/>
        </p:spPr>
        <p:txBody>
          <a:bodyPr wrap="square" lIns="0" tIns="0" rIns="0" bIns="0" rtlCol="0">
            <a:spAutoFit/>
          </a:bodyPr>
          <a:lstStyle/>
          <a:p>
            <a:pPr>
              <a:spcBef>
                <a:spcPts val="600"/>
              </a:spcBef>
              <a:buSzPct val="100000"/>
            </a:pPr>
            <a:r>
              <a:rPr lang="en-AU" sz="700" dirty="0" smtClean="0"/>
              <a:t>Note: Attainment rates are calculated </a:t>
            </a:r>
            <a:r>
              <a:rPr lang="en-AU" sz="700" dirty="0"/>
              <a:t>based on reported </a:t>
            </a:r>
            <a:r>
              <a:rPr lang="en-AU" sz="700" dirty="0" smtClean="0"/>
              <a:t>completions from providers, and outcomes could occur outside the timeframe of the analysis (that is, in 2017 and beyond). </a:t>
            </a:r>
            <a:endParaRPr lang="en-AU" sz="700" dirty="0"/>
          </a:p>
        </p:txBody>
      </p:sp>
      <p:grpSp>
        <p:nvGrpSpPr>
          <p:cNvPr id="6" name="Group 5"/>
          <p:cNvGrpSpPr/>
          <p:nvPr/>
        </p:nvGrpSpPr>
        <p:grpSpPr>
          <a:xfrm>
            <a:off x="722154" y="4799550"/>
            <a:ext cx="369676" cy="1333845"/>
            <a:chOff x="722154" y="4799550"/>
            <a:chExt cx="369676" cy="1333845"/>
          </a:xfrm>
        </p:grpSpPr>
        <p:sp>
          <p:nvSpPr>
            <p:cNvPr id="74" name="Freeform 472"/>
            <p:cNvSpPr>
              <a:spLocks noChangeAspect="1" noEditPoints="1"/>
            </p:cNvSpPr>
            <p:nvPr/>
          </p:nvSpPr>
          <p:spPr bwMode="auto">
            <a:xfrm>
              <a:off x="723177" y="5270751"/>
              <a:ext cx="367631" cy="36763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0 w 512"/>
                <a:gd name="T11" fmla="*/ 405 h 512"/>
                <a:gd name="T12" fmla="*/ 309 w 512"/>
                <a:gd name="T13" fmla="*/ 416 h 512"/>
                <a:gd name="T14" fmla="*/ 149 w 512"/>
                <a:gd name="T15" fmla="*/ 416 h 512"/>
                <a:gd name="T16" fmla="*/ 138 w 512"/>
                <a:gd name="T17" fmla="*/ 405 h 512"/>
                <a:gd name="T18" fmla="*/ 138 w 512"/>
                <a:gd name="T19" fmla="*/ 106 h 512"/>
                <a:gd name="T20" fmla="*/ 149 w 512"/>
                <a:gd name="T21" fmla="*/ 96 h 512"/>
                <a:gd name="T22" fmla="*/ 309 w 512"/>
                <a:gd name="T23" fmla="*/ 96 h 512"/>
                <a:gd name="T24" fmla="*/ 320 w 512"/>
                <a:gd name="T25" fmla="*/ 106 h 512"/>
                <a:gd name="T26" fmla="*/ 320 w 512"/>
                <a:gd name="T27" fmla="*/ 202 h 512"/>
                <a:gd name="T28" fmla="*/ 309 w 512"/>
                <a:gd name="T29" fmla="*/ 213 h 512"/>
                <a:gd name="T30" fmla="*/ 298 w 512"/>
                <a:gd name="T31" fmla="*/ 202 h 512"/>
                <a:gd name="T32" fmla="*/ 298 w 512"/>
                <a:gd name="T33" fmla="*/ 117 h 512"/>
                <a:gd name="T34" fmla="*/ 160 w 512"/>
                <a:gd name="T35" fmla="*/ 117 h 512"/>
                <a:gd name="T36" fmla="*/ 160 w 512"/>
                <a:gd name="T37" fmla="*/ 394 h 512"/>
                <a:gd name="T38" fmla="*/ 298 w 512"/>
                <a:gd name="T39" fmla="*/ 394 h 512"/>
                <a:gd name="T40" fmla="*/ 298 w 512"/>
                <a:gd name="T41" fmla="*/ 309 h 512"/>
                <a:gd name="T42" fmla="*/ 309 w 512"/>
                <a:gd name="T43" fmla="*/ 298 h 512"/>
                <a:gd name="T44" fmla="*/ 320 w 512"/>
                <a:gd name="T45" fmla="*/ 309 h 512"/>
                <a:gd name="T46" fmla="*/ 320 w 512"/>
                <a:gd name="T47" fmla="*/ 405 h 512"/>
                <a:gd name="T48" fmla="*/ 415 w 512"/>
                <a:gd name="T49" fmla="*/ 260 h 512"/>
                <a:gd name="T50" fmla="*/ 413 w 512"/>
                <a:gd name="T51" fmla="*/ 263 h 512"/>
                <a:gd name="T52" fmla="*/ 370 w 512"/>
                <a:gd name="T53" fmla="*/ 306 h 512"/>
                <a:gd name="T54" fmla="*/ 362 w 512"/>
                <a:gd name="T55" fmla="*/ 309 h 512"/>
                <a:gd name="T56" fmla="*/ 355 w 512"/>
                <a:gd name="T57" fmla="*/ 306 h 512"/>
                <a:gd name="T58" fmla="*/ 355 w 512"/>
                <a:gd name="T59" fmla="*/ 291 h 512"/>
                <a:gd name="T60" fmla="*/ 379 w 512"/>
                <a:gd name="T61" fmla="*/ 266 h 512"/>
                <a:gd name="T62" fmla="*/ 224 w 512"/>
                <a:gd name="T63" fmla="*/ 266 h 512"/>
                <a:gd name="T64" fmla="*/ 213 w 512"/>
                <a:gd name="T65" fmla="*/ 256 h 512"/>
                <a:gd name="T66" fmla="*/ 224 w 512"/>
                <a:gd name="T67" fmla="*/ 245 h 512"/>
                <a:gd name="T68" fmla="*/ 379 w 512"/>
                <a:gd name="T69" fmla="*/ 245 h 512"/>
                <a:gd name="T70" fmla="*/ 355 w 512"/>
                <a:gd name="T71" fmla="*/ 221 h 512"/>
                <a:gd name="T72" fmla="*/ 355 w 512"/>
                <a:gd name="T73" fmla="*/ 205 h 512"/>
                <a:gd name="T74" fmla="*/ 370 w 512"/>
                <a:gd name="T75" fmla="*/ 205 h 512"/>
                <a:gd name="T76" fmla="*/ 413 w 512"/>
                <a:gd name="T77" fmla="*/ 248 h 512"/>
                <a:gd name="T78" fmla="*/ 415 w 512"/>
                <a:gd name="T79" fmla="*/ 252 h 512"/>
                <a:gd name="T80" fmla="*/ 415 w 512"/>
                <a:gd name="T81" fmla="*/ 2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0" y="405"/>
                  </a:moveTo>
                  <a:cubicBezTo>
                    <a:pt x="320" y="411"/>
                    <a:pt x="315" y="416"/>
                    <a:pt x="309" y="416"/>
                  </a:cubicBezTo>
                  <a:cubicBezTo>
                    <a:pt x="149" y="416"/>
                    <a:pt x="149" y="416"/>
                    <a:pt x="149" y="416"/>
                  </a:cubicBezTo>
                  <a:cubicBezTo>
                    <a:pt x="143" y="416"/>
                    <a:pt x="138" y="411"/>
                    <a:pt x="138" y="405"/>
                  </a:cubicBezTo>
                  <a:cubicBezTo>
                    <a:pt x="138" y="106"/>
                    <a:pt x="138" y="106"/>
                    <a:pt x="138" y="106"/>
                  </a:cubicBezTo>
                  <a:cubicBezTo>
                    <a:pt x="138" y="100"/>
                    <a:pt x="143" y="96"/>
                    <a:pt x="149" y="96"/>
                  </a:cubicBezTo>
                  <a:cubicBezTo>
                    <a:pt x="309" y="96"/>
                    <a:pt x="309" y="96"/>
                    <a:pt x="309" y="96"/>
                  </a:cubicBezTo>
                  <a:cubicBezTo>
                    <a:pt x="315" y="96"/>
                    <a:pt x="320" y="100"/>
                    <a:pt x="320" y="106"/>
                  </a:cubicBezTo>
                  <a:cubicBezTo>
                    <a:pt x="320" y="202"/>
                    <a:pt x="320" y="202"/>
                    <a:pt x="320" y="202"/>
                  </a:cubicBezTo>
                  <a:cubicBezTo>
                    <a:pt x="320" y="208"/>
                    <a:pt x="315" y="213"/>
                    <a:pt x="309" y="213"/>
                  </a:cubicBezTo>
                  <a:cubicBezTo>
                    <a:pt x="303" y="213"/>
                    <a:pt x="298" y="208"/>
                    <a:pt x="298" y="202"/>
                  </a:cubicBezTo>
                  <a:cubicBezTo>
                    <a:pt x="298" y="117"/>
                    <a:pt x="298" y="117"/>
                    <a:pt x="298" y="117"/>
                  </a:cubicBezTo>
                  <a:cubicBezTo>
                    <a:pt x="160" y="117"/>
                    <a:pt x="160" y="117"/>
                    <a:pt x="160" y="117"/>
                  </a:cubicBezTo>
                  <a:cubicBezTo>
                    <a:pt x="160" y="394"/>
                    <a:pt x="160" y="394"/>
                    <a:pt x="160" y="394"/>
                  </a:cubicBezTo>
                  <a:cubicBezTo>
                    <a:pt x="298" y="394"/>
                    <a:pt x="298" y="394"/>
                    <a:pt x="298" y="394"/>
                  </a:cubicBezTo>
                  <a:cubicBezTo>
                    <a:pt x="298" y="309"/>
                    <a:pt x="298" y="309"/>
                    <a:pt x="298" y="309"/>
                  </a:cubicBezTo>
                  <a:cubicBezTo>
                    <a:pt x="298" y="303"/>
                    <a:pt x="303" y="298"/>
                    <a:pt x="309" y="298"/>
                  </a:cubicBezTo>
                  <a:cubicBezTo>
                    <a:pt x="315" y="298"/>
                    <a:pt x="320" y="303"/>
                    <a:pt x="320" y="309"/>
                  </a:cubicBezTo>
                  <a:lnTo>
                    <a:pt x="320" y="405"/>
                  </a:lnTo>
                  <a:close/>
                  <a:moveTo>
                    <a:pt x="415" y="260"/>
                  </a:moveTo>
                  <a:cubicBezTo>
                    <a:pt x="414" y="261"/>
                    <a:pt x="414" y="262"/>
                    <a:pt x="413" y="263"/>
                  </a:cubicBezTo>
                  <a:cubicBezTo>
                    <a:pt x="370" y="306"/>
                    <a:pt x="370" y="306"/>
                    <a:pt x="370" y="306"/>
                  </a:cubicBezTo>
                  <a:cubicBezTo>
                    <a:pt x="368" y="308"/>
                    <a:pt x="365" y="309"/>
                    <a:pt x="362" y="309"/>
                  </a:cubicBezTo>
                  <a:cubicBezTo>
                    <a:pt x="360" y="309"/>
                    <a:pt x="357" y="308"/>
                    <a:pt x="355" y="306"/>
                  </a:cubicBezTo>
                  <a:cubicBezTo>
                    <a:pt x="351" y="302"/>
                    <a:pt x="351" y="295"/>
                    <a:pt x="355" y="291"/>
                  </a:cubicBezTo>
                  <a:cubicBezTo>
                    <a:pt x="379" y="266"/>
                    <a:pt x="379" y="266"/>
                    <a:pt x="379" y="266"/>
                  </a:cubicBezTo>
                  <a:cubicBezTo>
                    <a:pt x="224" y="266"/>
                    <a:pt x="224" y="266"/>
                    <a:pt x="224" y="266"/>
                  </a:cubicBezTo>
                  <a:cubicBezTo>
                    <a:pt x="218" y="266"/>
                    <a:pt x="213" y="262"/>
                    <a:pt x="213" y="256"/>
                  </a:cubicBezTo>
                  <a:cubicBezTo>
                    <a:pt x="213" y="250"/>
                    <a:pt x="218" y="245"/>
                    <a:pt x="224" y="245"/>
                  </a:cubicBezTo>
                  <a:cubicBezTo>
                    <a:pt x="379" y="245"/>
                    <a:pt x="379" y="245"/>
                    <a:pt x="379" y="245"/>
                  </a:cubicBezTo>
                  <a:cubicBezTo>
                    <a:pt x="355" y="221"/>
                    <a:pt x="355" y="221"/>
                    <a:pt x="355" y="221"/>
                  </a:cubicBezTo>
                  <a:cubicBezTo>
                    <a:pt x="351" y="216"/>
                    <a:pt x="351" y="210"/>
                    <a:pt x="355" y="205"/>
                  </a:cubicBezTo>
                  <a:cubicBezTo>
                    <a:pt x="359" y="201"/>
                    <a:pt x="366" y="201"/>
                    <a:pt x="370" y="205"/>
                  </a:cubicBezTo>
                  <a:cubicBezTo>
                    <a:pt x="413" y="248"/>
                    <a:pt x="413" y="248"/>
                    <a:pt x="413" y="248"/>
                  </a:cubicBezTo>
                  <a:cubicBezTo>
                    <a:pt x="414" y="249"/>
                    <a:pt x="414" y="250"/>
                    <a:pt x="415" y="252"/>
                  </a:cubicBezTo>
                  <a:cubicBezTo>
                    <a:pt x="416" y="254"/>
                    <a:pt x="416" y="257"/>
                    <a:pt x="415" y="260"/>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AU"/>
            </a:p>
          </p:txBody>
        </p:sp>
        <p:sp>
          <p:nvSpPr>
            <p:cNvPr id="75" name="Freeform 241"/>
            <p:cNvSpPr>
              <a:spLocks noChangeAspect="1" noEditPoints="1"/>
            </p:cNvSpPr>
            <p:nvPr/>
          </p:nvSpPr>
          <p:spPr bwMode="auto">
            <a:xfrm>
              <a:off x="723177" y="5764683"/>
              <a:ext cx="367631" cy="368712"/>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AU"/>
            </a:p>
          </p:txBody>
        </p:sp>
        <p:grpSp>
          <p:nvGrpSpPr>
            <p:cNvPr id="92" name="Group 854"/>
            <p:cNvGrpSpPr>
              <a:grpSpLocks noChangeAspect="1"/>
            </p:cNvGrpSpPr>
            <p:nvPr/>
          </p:nvGrpSpPr>
          <p:grpSpPr bwMode="auto">
            <a:xfrm>
              <a:off x="722154" y="4799550"/>
              <a:ext cx="369676" cy="369676"/>
              <a:chOff x="3903" y="3039"/>
              <a:chExt cx="340" cy="340"/>
            </a:xfrm>
            <a:solidFill>
              <a:schemeClr val="accent3"/>
            </a:solidFill>
          </p:grpSpPr>
          <p:sp>
            <p:nvSpPr>
              <p:cNvPr id="100" name="Oval 855"/>
              <p:cNvSpPr>
                <a:spLocks noChangeArrowheads="1"/>
              </p:cNvSpPr>
              <p:nvPr/>
            </p:nvSpPr>
            <p:spPr bwMode="auto">
              <a:xfrm>
                <a:off x="3995" y="3117"/>
                <a:ext cx="14" cy="14"/>
              </a:xfrm>
              <a:prstGeom prst="ellipse">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6" name="Rectangle 856"/>
              <p:cNvSpPr>
                <a:spLocks noChangeArrowheads="1"/>
              </p:cNvSpPr>
              <p:nvPr/>
            </p:nvSpPr>
            <p:spPr bwMode="auto">
              <a:xfrm>
                <a:off x="4058" y="3173"/>
                <a:ext cx="29" cy="4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7" name="Freeform 857"/>
              <p:cNvSpPr>
                <a:spLocks/>
              </p:cNvSpPr>
              <p:nvPr/>
            </p:nvSpPr>
            <p:spPr bwMode="auto">
              <a:xfrm>
                <a:off x="3989" y="3173"/>
                <a:ext cx="26" cy="57"/>
              </a:xfrm>
              <a:custGeom>
                <a:avLst/>
                <a:gdLst>
                  <a:gd name="T0" fmla="*/ 12 w 26"/>
                  <a:gd name="T1" fmla="*/ 0 h 57"/>
                  <a:gd name="T2" fmla="*/ 0 w 26"/>
                  <a:gd name="T3" fmla="*/ 57 h 57"/>
                  <a:gd name="T4" fmla="*/ 26 w 26"/>
                  <a:gd name="T5" fmla="*/ 57 h 57"/>
                  <a:gd name="T6" fmla="*/ 14 w 26"/>
                  <a:gd name="T7" fmla="*/ 0 h 57"/>
                  <a:gd name="T8" fmla="*/ 12 w 26"/>
                  <a:gd name="T9" fmla="*/ 0 h 57"/>
                </a:gdLst>
                <a:ahLst/>
                <a:cxnLst>
                  <a:cxn ang="0">
                    <a:pos x="T0" y="T1"/>
                  </a:cxn>
                  <a:cxn ang="0">
                    <a:pos x="T2" y="T3"/>
                  </a:cxn>
                  <a:cxn ang="0">
                    <a:pos x="T4" y="T5"/>
                  </a:cxn>
                  <a:cxn ang="0">
                    <a:pos x="T6" y="T7"/>
                  </a:cxn>
                  <a:cxn ang="0">
                    <a:pos x="T8" y="T9"/>
                  </a:cxn>
                </a:cxnLst>
                <a:rect l="0" t="0" r="r" b="b"/>
                <a:pathLst>
                  <a:path w="26" h="57">
                    <a:moveTo>
                      <a:pt x="12" y="0"/>
                    </a:moveTo>
                    <a:lnTo>
                      <a:pt x="0" y="57"/>
                    </a:lnTo>
                    <a:lnTo>
                      <a:pt x="26" y="57"/>
                    </a:lnTo>
                    <a:lnTo>
                      <a:pt x="14" y="0"/>
                    </a:lnTo>
                    <a:lnTo>
                      <a:pt x="12" y="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8" name="Oval 858"/>
              <p:cNvSpPr>
                <a:spLocks noChangeArrowheads="1"/>
              </p:cNvSpPr>
              <p:nvPr/>
            </p:nvSpPr>
            <p:spPr bwMode="auto">
              <a:xfrm>
                <a:off x="4066" y="3117"/>
                <a:ext cx="14" cy="14"/>
              </a:xfrm>
              <a:prstGeom prst="ellipse">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9" name="Oval 859"/>
              <p:cNvSpPr>
                <a:spLocks noChangeArrowheads="1"/>
              </p:cNvSpPr>
              <p:nvPr/>
            </p:nvSpPr>
            <p:spPr bwMode="auto">
              <a:xfrm>
                <a:off x="4137" y="3117"/>
                <a:ext cx="14" cy="14"/>
              </a:xfrm>
              <a:prstGeom prst="ellipse">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0" name="Rectangle 860"/>
              <p:cNvSpPr>
                <a:spLocks noChangeArrowheads="1"/>
              </p:cNvSpPr>
              <p:nvPr/>
            </p:nvSpPr>
            <p:spPr bwMode="auto">
              <a:xfrm>
                <a:off x="4129" y="3173"/>
                <a:ext cx="29" cy="4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1" name="Freeform 861"/>
              <p:cNvSpPr>
                <a:spLocks noEditPoints="1"/>
              </p:cNvSpPr>
              <p:nvPr/>
            </p:nvSpPr>
            <p:spPr bwMode="auto">
              <a:xfrm>
                <a:off x="3903" y="3039"/>
                <a:ext cx="340" cy="340"/>
              </a:xfrm>
              <a:custGeom>
                <a:avLst/>
                <a:gdLst>
                  <a:gd name="T0" fmla="*/ 0 w 512"/>
                  <a:gd name="T1" fmla="*/ 256 h 512"/>
                  <a:gd name="T2" fmla="*/ 512 w 512"/>
                  <a:gd name="T3" fmla="*/ 256 h 512"/>
                  <a:gd name="T4" fmla="*/ 362 w 512"/>
                  <a:gd name="T5" fmla="*/ 96 h 512"/>
                  <a:gd name="T6" fmla="*/ 362 w 512"/>
                  <a:gd name="T7" fmla="*/ 160 h 512"/>
                  <a:gd name="T8" fmla="*/ 362 w 512"/>
                  <a:gd name="T9" fmla="*/ 96 h 512"/>
                  <a:gd name="T10" fmla="*/ 288 w 512"/>
                  <a:gd name="T11" fmla="*/ 128 h 512"/>
                  <a:gd name="T12" fmla="*/ 224 w 512"/>
                  <a:gd name="T13" fmla="*/ 128 h 512"/>
                  <a:gd name="T14" fmla="*/ 149 w 512"/>
                  <a:gd name="T15" fmla="*/ 96 h 512"/>
                  <a:gd name="T16" fmla="*/ 149 w 512"/>
                  <a:gd name="T17" fmla="*/ 160 h 512"/>
                  <a:gd name="T18" fmla="*/ 149 w 512"/>
                  <a:gd name="T19" fmla="*/ 96 h 512"/>
                  <a:gd name="T20" fmla="*/ 181 w 512"/>
                  <a:gd name="T21" fmla="*/ 309 h 512"/>
                  <a:gd name="T22" fmla="*/ 170 w 512"/>
                  <a:gd name="T23" fmla="*/ 394 h 512"/>
                  <a:gd name="T24" fmla="*/ 160 w 512"/>
                  <a:gd name="T25" fmla="*/ 309 h 512"/>
                  <a:gd name="T26" fmla="*/ 138 w 512"/>
                  <a:gd name="T27" fmla="*/ 384 h 512"/>
                  <a:gd name="T28" fmla="*/ 117 w 512"/>
                  <a:gd name="T29" fmla="*/ 384 h 512"/>
                  <a:gd name="T30" fmla="*/ 109 w 512"/>
                  <a:gd name="T31" fmla="*/ 305 h 512"/>
                  <a:gd name="T32" fmla="*/ 128 w 512"/>
                  <a:gd name="T33" fmla="*/ 190 h 512"/>
                  <a:gd name="T34" fmla="*/ 160 w 512"/>
                  <a:gd name="T35" fmla="*/ 181 h 512"/>
                  <a:gd name="T36" fmla="*/ 191 w 512"/>
                  <a:gd name="T37" fmla="*/ 296 h 512"/>
                  <a:gd name="T38" fmla="*/ 298 w 512"/>
                  <a:gd name="T39" fmla="*/ 277 h 512"/>
                  <a:gd name="T40" fmla="*/ 288 w 512"/>
                  <a:gd name="T41" fmla="*/ 384 h 512"/>
                  <a:gd name="T42" fmla="*/ 266 w 512"/>
                  <a:gd name="T43" fmla="*/ 384 h 512"/>
                  <a:gd name="T44" fmla="*/ 245 w 512"/>
                  <a:gd name="T45" fmla="*/ 288 h 512"/>
                  <a:gd name="T46" fmla="*/ 234 w 512"/>
                  <a:gd name="T47" fmla="*/ 394 h 512"/>
                  <a:gd name="T48" fmla="*/ 224 w 512"/>
                  <a:gd name="T49" fmla="*/ 288 h 512"/>
                  <a:gd name="T50" fmla="*/ 213 w 512"/>
                  <a:gd name="T51" fmla="*/ 192 h 512"/>
                  <a:gd name="T52" fmla="*/ 288 w 512"/>
                  <a:gd name="T53" fmla="*/ 181 h 512"/>
                  <a:gd name="T54" fmla="*/ 298 w 512"/>
                  <a:gd name="T55" fmla="*/ 277 h 512"/>
                  <a:gd name="T56" fmla="*/ 394 w 512"/>
                  <a:gd name="T57" fmla="*/ 288 h 512"/>
                  <a:gd name="T58" fmla="*/ 384 w 512"/>
                  <a:gd name="T59" fmla="*/ 394 h 512"/>
                  <a:gd name="T60" fmla="*/ 373 w 512"/>
                  <a:gd name="T61" fmla="*/ 288 h 512"/>
                  <a:gd name="T62" fmla="*/ 352 w 512"/>
                  <a:gd name="T63" fmla="*/ 384 h 512"/>
                  <a:gd name="T64" fmla="*/ 330 w 512"/>
                  <a:gd name="T65" fmla="*/ 384 h 512"/>
                  <a:gd name="T66" fmla="*/ 320 w 512"/>
                  <a:gd name="T67" fmla="*/ 277 h 512"/>
                  <a:gd name="T68" fmla="*/ 330 w 512"/>
                  <a:gd name="T69" fmla="*/ 181 h 512"/>
                  <a:gd name="T70" fmla="*/ 405 w 512"/>
                  <a:gd name="T71" fmla="*/ 19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62" y="96"/>
                    </a:moveTo>
                    <a:cubicBezTo>
                      <a:pt x="380" y="96"/>
                      <a:pt x="394" y="110"/>
                      <a:pt x="394" y="128"/>
                    </a:cubicBezTo>
                    <a:cubicBezTo>
                      <a:pt x="394" y="145"/>
                      <a:pt x="380" y="160"/>
                      <a:pt x="362" y="160"/>
                    </a:cubicBezTo>
                    <a:cubicBezTo>
                      <a:pt x="345" y="160"/>
                      <a:pt x="330" y="145"/>
                      <a:pt x="330" y="128"/>
                    </a:cubicBezTo>
                    <a:cubicBezTo>
                      <a:pt x="330" y="110"/>
                      <a:pt x="345" y="96"/>
                      <a:pt x="362" y="96"/>
                    </a:cubicBezTo>
                    <a:close/>
                    <a:moveTo>
                      <a:pt x="256" y="96"/>
                    </a:moveTo>
                    <a:cubicBezTo>
                      <a:pt x="273" y="96"/>
                      <a:pt x="288" y="110"/>
                      <a:pt x="288" y="128"/>
                    </a:cubicBezTo>
                    <a:cubicBezTo>
                      <a:pt x="288" y="145"/>
                      <a:pt x="273" y="160"/>
                      <a:pt x="256" y="160"/>
                    </a:cubicBezTo>
                    <a:cubicBezTo>
                      <a:pt x="238" y="160"/>
                      <a:pt x="224" y="145"/>
                      <a:pt x="224" y="128"/>
                    </a:cubicBezTo>
                    <a:cubicBezTo>
                      <a:pt x="224" y="110"/>
                      <a:pt x="238" y="96"/>
                      <a:pt x="256" y="96"/>
                    </a:cubicBezTo>
                    <a:close/>
                    <a:moveTo>
                      <a:pt x="149" y="96"/>
                    </a:moveTo>
                    <a:cubicBezTo>
                      <a:pt x="167" y="96"/>
                      <a:pt x="181" y="110"/>
                      <a:pt x="181" y="128"/>
                    </a:cubicBezTo>
                    <a:cubicBezTo>
                      <a:pt x="181" y="145"/>
                      <a:pt x="167" y="160"/>
                      <a:pt x="149" y="160"/>
                    </a:cubicBezTo>
                    <a:cubicBezTo>
                      <a:pt x="131" y="160"/>
                      <a:pt x="117" y="145"/>
                      <a:pt x="117" y="128"/>
                    </a:cubicBezTo>
                    <a:cubicBezTo>
                      <a:pt x="117" y="110"/>
                      <a:pt x="131" y="96"/>
                      <a:pt x="149" y="96"/>
                    </a:cubicBezTo>
                    <a:close/>
                    <a:moveTo>
                      <a:pt x="189" y="305"/>
                    </a:moveTo>
                    <a:cubicBezTo>
                      <a:pt x="187" y="308"/>
                      <a:pt x="184" y="309"/>
                      <a:pt x="181" y="309"/>
                    </a:cubicBezTo>
                    <a:cubicBezTo>
                      <a:pt x="181" y="384"/>
                      <a:pt x="181" y="384"/>
                      <a:pt x="181" y="384"/>
                    </a:cubicBezTo>
                    <a:cubicBezTo>
                      <a:pt x="181" y="390"/>
                      <a:pt x="176" y="394"/>
                      <a:pt x="170" y="394"/>
                    </a:cubicBezTo>
                    <a:cubicBezTo>
                      <a:pt x="164" y="394"/>
                      <a:pt x="160" y="390"/>
                      <a:pt x="160" y="384"/>
                    </a:cubicBezTo>
                    <a:cubicBezTo>
                      <a:pt x="160" y="309"/>
                      <a:pt x="160" y="309"/>
                      <a:pt x="160" y="309"/>
                    </a:cubicBezTo>
                    <a:cubicBezTo>
                      <a:pt x="138" y="309"/>
                      <a:pt x="138" y="309"/>
                      <a:pt x="138" y="309"/>
                    </a:cubicBezTo>
                    <a:cubicBezTo>
                      <a:pt x="138" y="384"/>
                      <a:pt x="138" y="384"/>
                      <a:pt x="138" y="384"/>
                    </a:cubicBezTo>
                    <a:cubicBezTo>
                      <a:pt x="138" y="390"/>
                      <a:pt x="134" y="394"/>
                      <a:pt x="128" y="394"/>
                    </a:cubicBezTo>
                    <a:cubicBezTo>
                      <a:pt x="122" y="394"/>
                      <a:pt x="117" y="390"/>
                      <a:pt x="117" y="384"/>
                    </a:cubicBezTo>
                    <a:cubicBezTo>
                      <a:pt x="117" y="309"/>
                      <a:pt x="117" y="309"/>
                      <a:pt x="117" y="309"/>
                    </a:cubicBezTo>
                    <a:cubicBezTo>
                      <a:pt x="114" y="309"/>
                      <a:pt x="111" y="308"/>
                      <a:pt x="109" y="305"/>
                    </a:cubicBezTo>
                    <a:cubicBezTo>
                      <a:pt x="107" y="303"/>
                      <a:pt x="106" y="299"/>
                      <a:pt x="107" y="296"/>
                    </a:cubicBezTo>
                    <a:cubicBezTo>
                      <a:pt x="128" y="190"/>
                      <a:pt x="128" y="190"/>
                      <a:pt x="128" y="190"/>
                    </a:cubicBezTo>
                    <a:cubicBezTo>
                      <a:pt x="129" y="185"/>
                      <a:pt x="133" y="181"/>
                      <a:pt x="138" y="181"/>
                    </a:cubicBezTo>
                    <a:cubicBezTo>
                      <a:pt x="160" y="181"/>
                      <a:pt x="160" y="181"/>
                      <a:pt x="160" y="181"/>
                    </a:cubicBezTo>
                    <a:cubicBezTo>
                      <a:pt x="165" y="181"/>
                      <a:pt x="169" y="185"/>
                      <a:pt x="170" y="190"/>
                    </a:cubicBezTo>
                    <a:cubicBezTo>
                      <a:pt x="191" y="296"/>
                      <a:pt x="191" y="296"/>
                      <a:pt x="191" y="296"/>
                    </a:cubicBezTo>
                    <a:cubicBezTo>
                      <a:pt x="192" y="299"/>
                      <a:pt x="191" y="303"/>
                      <a:pt x="189" y="305"/>
                    </a:cubicBezTo>
                    <a:close/>
                    <a:moveTo>
                      <a:pt x="298" y="277"/>
                    </a:moveTo>
                    <a:cubicBezTo>
                      <a:pt x="298" y="283"/>
                      <a:pt x="294" y="288"/>
                      <a:pt x="288" y="288"/>
                    </a:cubicBezTo>
                    <a:cubicBezTo>
                      <a:pt x="288" y="384"/>
                      <a:pt x="288" y="384"/>
                      <a:pt x="288" y="384"/>
                    </a:cubicBezTo>
                    <a:cubicBezTo>
                      <a:pt x="288" y="390"/>
                      <a:pt x="283" y="394"/>
                      <a:pt x="277" y="394"/>
                    </a:cubicBezTo>
                    <a:cubicBezTo>
                      <a:pt x="271" y="394"/>
                      <a:pt x="266" y="390"/>
                      <a:pt x="266" y="384"/>
                    </a:cubicBezTo>
                    <a:cubicBezTo>
                      <a:pt x="266" y="288"/>
                      <a:pt x="266" y="288"/>
                      <a:pt x="266" y="288"/>
                    </a:cubicBezTo>
                    <a:cubicBezTo>
                      <a:pt x="245" y="288"/>
                      <a:pt x="245" y="288"/>
                      <a:pt x="245" y="288"/>
                    </a:cubicBezTo>
                    <a:cubicBezTo>
                      <a:pt x="245" y="384"/>
                      <a:pt x="245" y="384"/>
                      <a:pt x="245" y="384"/>
                    </a:cubicBezTo>
                    <a:cubicBezTo>
                      <a:pt x="245" y="390"/>
                      <a:pt x="240" y="394"/>
                      <a:pt x="234" y="394"/>
                    </a:cubicBezTo>
                    <a:cubicBezTo>
                      <a:pt x="228" y="394"/>
                      <a:pt x="224" y="390"/>
                      <a:pt x="224" y="384"/>
                    </a:cubicBezTo>
                    <a:cubicBezTo>
                      <a:pt x="224" y="288"/>
                      <a:pt x="224" y="288"/>
                      <a:pt x="224" y="288"/>
                    </a:cubicBezTo>
                    <a:cubicBezTo>
                      <a:pt x="218" y="288"/>
                      <a:pt x="213" y="283"/>
                      <a:pt x="213" y="277"/>
                    </a:cubicBezTo>
                    <a:cubicBezTo>
                      <a:pt x="213" y="192"/>
                      <a:pt x="213" y="192"/>
                      <a:pt x="213" y="192"/>
                    </a:cubicBezTo>
                    <a:cubicBezTo>
                      <a:pt x="213" y="186"/>
                      <a:pt x="218" y="181"/>
                      <a:pt x="224" y="181"/>
                    </a:cubicBezTo>
                    <a:cubicBezTo>
                      <a:pt x="288" y="181"/>
                      <a:pt x="288" y="181"/>
                      <a:pt x="288" y="181"/>
                    </a:cubicBezTo>
                    <a:cubicBezTo>
                      <a:pt x="294" y="181"/>
                      <a:pt x="298" y="186"/>
                      <a:pt x="298" y="192"/>
                    </a:cubicBezTo>
                    <a:lnTo>
                      <a:pt x="298" y="277"/>
                    </a:lnTo>
                    <a:close/>
                    <a:moveTo>
                      <a:pt x="405" y="277"/>
                    </a:moveTo>
                    <a:cubicBezTo>
                      <a:pt x="405" y="283"/>
                      <a:pt x="400" y="288"/>
                      <a:pt x="394" y="288"/>
                    </a:cubicBezTo>
                    <a:cubicBezTo>
                      <a:pt x="394" y="384"/>
                      <a:pt x="394" y="384"/>
                      <a:pt x="394" y="384"/>
                    </a:cubicBezTo>
                    <a:cubicBezTo>
                      <a:pt x="394" y="390"/>
                      <a:pt x="390" y="394"/>
                      <a:pt x="384" y="394"/>
                    </a:cubicBezTo>
                    <a:cubicBezTo>
                      <a:pt x="378" y="394"/>
                      <a:pt x="373" y="390"/>
                      <a:pt x="373" y="384"/>
                    </a:cubicBezTo>
                    <a:cubicBezTo>
                      <a:pt x="373" y="288"/>
                      <a:pt x="373" y="288"/>
                      <a:pt x="373" y="288"/>
                    </a:cubicBezTo>
                    <a:cubicBezTo>
                      <a:pt x="352" y="288"/>
                      <a:pt x="352" y="288"/>
                      <a:pt x="352" y="288"/>
                    </a:cubicBezTo>
                    <a:cubicBezTo>
                      <a:pt x="352" y="384"/>
                      <a:pt x="352" y="384"/>
                      <a:pt x="352" y="384"/>
                    </a:cubicBezTo>
                    <a:cubicBezTo>
                      <a:pt x="352" y="390"/>
                      <a:pt x="347" y="394"/>
                      <a:pt x="341" y="394"/>
                    </a:cubicBezTo>
                    <a:cubicBezTo>
                      <a:pt x="335" y="394"/>
                      <a:pt x="330" y="390"/>
                      <a:pt x="330" y="384"/>
                    </a:cubicBezTo>
                    <a:cubicBezTo>
                      <a:pt x="330" y="288"/>
                      <a:pt x="330" y="288"/>
                      <a:pt x="330" y="288"/>
                    </a:cubicBezTo>
                    <a:cubicBezTo>
                      <a:pt x="324" y="288"/>
                      <a:pt x="320" y="283"/>
                      <a:pt x="320" y="277"/>
                    </a:cubicBezTo>
                    <a:cubicBezTo>
                      <a:pt x="320" y="192"/>
                      <a:pt x="320" y="192"/>
                      <a:pt x="320" y="192"/>
                    </a:cubicBezTo>
                    <a:cubicBezTo>
                      <a:pt x="320" y="186"/>
                      <a:pt x="324" y="181"/>
                      <a:pt x="330" y="181"/>
                    </a:cubicBezTo>
                    <a:cubicBezTo>
                      <a:pt x="394" y="181"/>
                      <a:pt x="394" y="181"/>
                      <a:pt x="394" y="181"/>
                    </a:cubicBezTo>
                    <a:cubicBezTo>
                      <a:pt x="400" y="181"/>
                      <a:pt x="405" y="186"/>
                      <a:pt x="405" y="192"/>
                    </a:cubicBezTo>
                    <a:lnTo>
                      <a:pt x="405" y="27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Tree>
    <p:extLst>
      <p:ext uri="{BB962C8B-B14F-4D97-AF65-F5344CB8AC3E}">
        <p14:creationId xmlns:p14="http://schemas.microsoft.com/office/powerpoint/2010/main" val="1120001940"/>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300" i="1" dirty="0"/>
              <a:t>Gippsland: Learner jo</a:t>
            </a:r>
            <a:r>
              <a:rPr lang="en-AU" sz="1300" i="1" dirty="0" smtClean="0"/>
              <a:t>urneys and outcomes (those who commenced pre-accredited in 2013-15)</a:t>
            </a:r>
            <a:endParaRPr lang="en-AU" sz="1300" i="1" dirty="0"/>
          </a:p>
        </p:txBody>
      </p:sp>
      <p:sp>
        <p:nvSpPr>
          <p:cNvPr id="65" name="Title 64"/>
          <p:cNvSpPr>
            <a:spLocks noGrp="1"/>
          </p:cNvSpPr>
          <p:nvPr>
            <p:ph type="title"/>
          </p:nvPr>
        </p:nvSpPr>
        <p:spPr/>
        <p:txBody>
          <a:bodyPr/>
          <a:lstStyle/>
          <a:p>
            <a:r>
              <a:rPr lang="en-AU" dirty="0" smtClean="0"/>
              <a:t>What outcomes are being achieved by pre-accredited learners? </a:t>
            </a:r>
            <a:endParaRPr lang="en-AU" dirty="0"/>
          </a:p>
        </p:txBody>
      </p:sp>
      <p:graphicFrame>
        <p:nvGraphicFramePr>
          <p:cNvPr id="77" name="Table 76"/>
          <p:cNvGraphicFramePr>
            <a:graphicFrameLocks noGrp="1"/>
          </p:cNvGraphicFramePr>
          <p:nvPr>
            <p:extLst>
              <p:ext uri="{D42A27DB-BD31-4B8C-83A1-F6EECF244321}">
                <p14:modId xmlns:p14="http://schemas.microsoft.com/office/powerpoint/2010/main" val="1976104626"/>
              </p:ext>
            </p:extLst>
          </p:nvPr>
        </p:nvGraphicFramePr>
        <p:xfrm>
          <a:off x="430519" y="4771384"/>
          <a:ext cx="8371762" cy="1383507"/>
        </p:xfrm>
        <a:graphic>
          <a:graphicData uri="http://schemas.openxmlformats.org/drawingml/2006/table">
            <a:tbl>
              <a:tblPr firstRow="1" bandRow="1">
                <a:tableStyleId>{2D5ABB26-0587-4C30-8999-92F81FD0307C}</a:tableStyleId>
              </a:tblPr>
              <a:tblGrid>
                <a:gridCol w="815001">
                  <a:extLst>
                    <a:ext uri="{9D8B030D-6E8A-4147-A177-3AD203B41FA5}">
                      <a16:colId xmlns:a16="http://schemas.microsoft.com/office/drawing/2014/main" val="20000"/>
                    </a:ext>
                  </a:extLst>
                </a:gridCol>
                <a:gridCol w="7556761">
                  <a:extLst>
                    <a:ext uri="{9D8B030D-6E8A-4147-A177-3AD203B41FA5}">
                      <a16:colId xmlns:a16="http://schemas.microsoft.com/office/drawing/2014/main" val="20001"/>
                    </a:ext>
                  </a:extLst>
                </a:gridCol>
              </a:tblGrid>
              <a:tr h="359547">
                <a:tc>
                  <a:txBody>
                    <a:bodyPr/>
                    <a:lstStyle/>
                    <a:p>
                      <a:endParaRPr lang="en-AU" sz="1000" dirty="0"/>
                    </a:p>
                  </a:txBody>
                  <a:tcPr/>
                </a:tc>
                <a:tc>
                  <a:txBody>
                    <a:bodyPr/>
                    <a:lstStyle/>
                    <a:p>
                      <a:pPr marL="0" indent="0">
                        <a:spcAft>
                          <a:spcPts val="600"/>
                        </a:spcAft>
                        <a:buFont typeface="Arial" panose="020B0604020202020204" pitchFamily="34" charset="0"/>
                        <a:buNone/>
                      </a:pPr>
                      <a:r>
                        <a:rPr lang="en-AU" sz="1000" b="1" dirty="0" smtClean="0">
                          <a:solidFill>
                            <a:schemeClr val="tx1"/>
                          </a:solidFill>
                        </a:rPr>
                        <a:t>4,006 unique</a:t>
                      </a:r>
                      <a:r>
                        <a:rPr lang="en-AU" sz="1000" b="1" baseline="0" dirty="0" smtClean="0">
                          <a:solidFill>
                            <a:schemeClr val="tx1"/>
                          </a:solidFill>
                        </a:rPr>
                        <a:t> learners </a:t>
                      </a:r>
                      <a:r>
                        <a:rPr lang="en-AU" sz="1000" baseline="0" dirty="0" smtClean="0">
                          <a:solidFill>
                            <a:schemeClr val="tx1"/>
                          </a:solidFill>
                        </a:rPr>
                        <a:t>participated in pre-accredited training in Gippsland; 87% belonged to at least one ACFE priority cohort, and 48% belonged to three or more cohorts</a:t>
                      </a:r>
                      <a:endParaRPr lang="en-AU" sz="1000" b="0" dirty="0" smtClean="0">
                        <a:solidFill>
                          <a:schemeClr val="tx1"/>
                        </a:solidFill>
                      </a:endParaRPr>
                    </a:p>
                  </a:txBody>
                  <a:tcPr anchor="ctr"/>
                </a:tc>
                <a:extLst>
                  <a:ext uri="{0D108BD9-81ED-4DB2-BD59-A6C34878D82A}">
                    <a16:rowId xmlns:a16="http://schemas.microsoft.com/office/drawing/2014/main" val="10000"/>
                  </a:ext>
                </a:extLst>
              </a:tr>
              <a:tr h="528326">
                <a:tc>
                  <a:txBody>
                    <a:bodyPr/>
                    <a:lstStyle/>
                    <a:p>
                      <a:endParaRPr lang="en-AU"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b="1" dirty="0" smtClean="0">
                          <a:solidFill>
                            <a:schemeClr val="tx1"/>
                          </a:solidFill>
                        </a:rPr>
                        <a:t>21% of learners who transition</a:t>
                      </a:r>
                      <a:r>
                        <a:rPr lang="en-AU" sz="1000" b="1" baseline="0" dirty="0" smtClean="0">
                          <a:solidFill>
                            <a:schemeClr val="tx1"/>
                          </a:solidFill>
                        </a:rPr>
                        <a:t> attend another ACE provider </a:t>
                      </a:r>
                      <a:r>
                        <a:rPr lang="en-AU" sz="1000" b="0" baseline="0" dirty="0" smtClean="0">
                          <a:solidFill>
                            <a:schemeClr val="tx1"/>
                          </a:solidFill>
                        </a:rPr>
                        <a:t>(who is also an RTO); and 31% go on to attend a TAFE</a:t>
                      </a:r>
                      <a:endParaRPr lang="en-AU" sz="1000" b="0" dirty="0" smtClean="0">
                        <a:solidFill>
                          <a:schemeClr val="tx1"/>
                        </a:solidFill>
                      </a:endParaRPr>
                    </a:p>
                  </a:txBody>
                  <a:tcPr anchor="ctr"/>
                </a:tc>
                <a:extLst>
                  <a:ext uri="{0D108BD9-81ED-4DB2-BD59-A6C34878D82A}">
                    <a16:rowId xmlns:a16="http://schemas.microsoft.com/office/drawing/2014/main" val="10001"/>
                  </a:ext>
                </a:extLst>
              </a:tr>
              <a:tr h="458941">
                <a:tc>
                  <a:txBody>
                    <a:bodyPr/>
                    <a:lstStyle/>
                    <a:p>
                      <a:endParaRPr lang="en-AU"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dirty="0" smtClean="0"/>
                        <a:t>For learners</a:t>
                      </a:r>
                      <a:r>
                        <a:rPr lang="en-AU" sz="1000" b="0" baseline="0" dirty="0" smtClean="0"/>
                        <a:t> who transition to accredited courses, </a:t>
                      </a:r>
                      <a:r>
                        <a:rPr lang="en-AU" sz="1000" b="1" baseline="0" dirty="0" smtClean="0"/>
                        <a:t>completion </a:t>
                      </a:r>
                      <a:r>
                        <a:rPr lang="en-AU" sz="1000" b="1" kern="1200" baseline="0" dirty="0" smtClean="0">
                          <a:solidFill>
                            <a:schemeClr val="tx1"/>
                          </a:solidFill>
                          <a:latin typeface="+mn-lt"/>
                          <a:ea typeface="+mn-ea"/>
                          <a:cs typeface="+mn-cs"/>
                        </a:rPr>
                        <a:t>rates are highest for those in Certificate I, 93%, and lowest for those in VCE-VCAL, 73%</a:t>
                      </a:r>
                    </a:p>
                  </a:txBody>
                  <a:tcPr anchor="ctr"/>
                </a:tc>
                <a:extLst>
                  <a:ext uri="{0D108BD9-81ED-4DB2-BD59-A6C34878D82A}">
                    <a16:rowId xmlns:a16="http://schemas.microsoft.com/office/drawing/2014/main" val="10002"/>
                  </a:ext>
                </a:extLst>
              </a:tr>
            </a:tbl>
          </a:graphicData>
        </a:graphic>
      </p:graphicFrame>
      <p:grpSp>
        <p:nvGrpSpPr>
          <p:cNvPr id="21" name="Group 20"/>
          <p:cNvGrpSpPr/>
          <p:nvPr/>
        </p:nvGrpSpPr>
        <p:grpSpPr>
          <a:xfrm>
            <a:off x="772511" y="1150458"/>
            <a:ext cx="7690240" cy="1768234"/>
            <a:chOff x="772511" y="1188232"/>
            <a:chExt cx="7690240" cy="1768234"/>
          </a:xfrm>
        </p:grpSpPr>
        <p:sp>
          <p:nvSpPr>
            <p:cNvPr id="67" name="Rectangle 66"/>
            <p:cNvSpPr/>
            <p:nvPr/>
          </p:nvSpPr>
          <p:spPr>
            <a:xfrm>
              <a:off x="772511" y="1188232"/>
              <a:ext cx="1012935" cy="566079"/>
            </a:xfrm>
            <a:prstGeom prst="rect">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First pre-accredited activity</a:t>
              </a:r>
            </a:p>
          </p:txBody>
        </p:sp>
        <p:sp>
          <p:nvSpPr>
            <p:cNvPr id="68" name="Rectangle 67"/>
            <p:cNvSpPr/>
            <p:nvPr/>
          </p:nvSpPr>
          <p:spPr>
            <a:xfrm>
              <a:off x="4569697" y="1190096"/>
              <a:ext cx="1349409" cy="555199"/>
            </a:xfrm>
            <a:prstGeom prst="rect">
              <a:avLst/>
            </a:prstGeom>
            <a:solidFill>
              <a:srgbClr val="01216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Commence accredited training after pre-accredited activity (25%)</a:t>
              </a:r>
              <a:endParaRPr lang="en-AU" sz="800" b="1" dirty="0"/>
            </a:p>
          </p:txBody>
        </p:sp>
        <p:sp>
          <p:nvSpPr>
            <p:cNvPr id="70" name="Rectangle 69"/>
            <p:cNvSpPr/>
            <p:nvPr/>
          </p:nvSpPr>
          <p:spPr>
            <a:xfrm>
              <a:off x="7098423" y="1199112"/>
              <a:ext cx="1364328" cy="555199"/>
            </a:xfrm>
            <a:prstGeom prst="rect">
              <a:avLst/>
            </a:prstGeom>
            <a:solidFill>
              <a:srgbClr val="0097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Achieve accredited qualification after pre-accredited activity (20%)</a:t>
              </a:r>
              <a:endParaRPr lang="en-AU" sz="800" b="1" dirty="0"/>
            </a:p>
          </p:txBody>
        </p:sp>
        <p:sp>
          <p:nvSpPr>
            <p:cNvPr id="82" name="TextBox 81"/>
            <p:cNvSpPr txBox="1"/>
            <p:nvPr/>
          </p:nvSpPr>
          <p:spPr>
            <a:xfrm>
              <a:off x="3375188" y="1270788"/>
              <a:ext cx="1196034" cy="123111"/>
            </a:xfrm>
            <a:prstGeom prst="rect">
              <a:avLst/>
            </a:prstGeom>
            <a:noFill/>
          </p:spPr>
          <p:txBody>
            <a:bodyPr wrap="square" lIns="0" tIns="0" rIns="0" bIns="0" rtlCol="0">
              <a:spAutoFit/>
            </a:bodyPr>
            <a:lstStyle/>
            <a:p>
              <a:pPr algn="ctr">
                <a:spcBef>
                  <a:spcPts val="600"/>
                </a:spcBef>
                <a:buSzPct val="100000"/>
              </a:pPr>
              <a:r>
                <a:rPr lang="en-AU" sz="800" b="1" dirty="0" smtClean="0"/>
                <a:t>Direct</a:t>
              </a:r>
              <a:r>
                <a:rPr lang="en-AU" sz="800" dirty="0" smtClean="0"/>
                <a:t> (17.3%)</a:t>
              </a:r>
            </a:p>
          </p:txBody>
        </p:sp>
        <p:sp>
          <p:nvSpPr>
            <p:cNvPr id="83" name="TextBox 82"/>
            <p:cNvSpPr txBox="1"/>
            <p:nvPr/>
          </p:nvSpPr>
          <p:spPr>
            <a:xfrm>
              <a:off x="6055261" y="1270788"/>
              <a:ext cx="875956" cy="123111"/>
            </a:xfrm>
            <a:prstGeom prst="rect">
              <a:avLst/>
            </a:prstGeom>
            <a:noFill/>
          </p:spPr>
          <p:txBody>
            <a:bodyPr wrap="square" lIns="0" tIns="0" rIns="0" bIns="0" rtlCol="0">
              <a:spAutoFit/>
            </a:bodyPr>
            <a:lstStyle/>
            <a:p>
              <a:pPr algn="ctr">
                <a:spcBef>
                  <a:spcPts val="600"/>
                </a:spcBef>
                <a:buSzPct val="100000"/>
              </a:pPr>
              <a:r>
                <a:rPr lang="en-AU" sz="800" b="1" dirty="0" smtClean="0"/>
                <a:t>Direct</a:t>
              </a:r>
              <a:r>
                <a:rPr lang="en-AU" sz="800" dirty="0" smtClean="0"/>
                <a:t> (15.3%)</a:t>
              </a:r>
            </a:p>
          </p:txBody>
        </p:sp>
        <p:sp>
          <p:nvSpPr>
            <p:cNvPr id="84" name="TextBox 83"/>
            <p:cNvSpPr txBox="1"/>
            <p:nvPr/>
          </p:nvSpPr>
          <p:spPr>
            <a:xfrm>
              <a:off x="920525" y="2514431"/>
              <a:ext cx="709595" cy="442035"/>
            </a:xfrm>
            <a:prstGeom prst="rect">
              <a:avLst/>
            </a:prstGeom>
            <a:noFill/>
            <a:ln w="19050">
              <a:solidFill>
                <a:schemeClr val="tx1">
                  <a:lumMod val="50000"/>
                  <a:lumOff val="50000"/>
                </a:schemeClr>
              </a:solidFill>
            </a:ln>
          </p:spPr>
          <p:txBody>
            <a:bodyPr wrap="square" lIns="36000" tIns="36000" rIns="36000" bIns="36000" rtlCol="0">
              <a:spAutoFit/>
            </a:bodyPr>
            <a:lstStyle/>
            <a:p>
              <a:pPr algn="ctr">
                <a:spcBef>
                  <a:spcPts val="600"/>
                </a:spcBef>
                <a:buSzPct val="100000"/>
              </a:pPr>
              <a:r>
                <a:rPr lang="en-AU" sz="800" dirty="0" smtClean="0"/>
                <a:t>No further VET activity (52%)</a:t>
              </a:r>
            </a:p>
          </p:txBody>
        </p:sp>
        <p:sp>
          <p:nvSpPr>
            <p:cNvPr id="87" name="TextBox 86"/>
            <p:cNvSpPr txBox="1"/>
            <p:nvPr/>
          </p:nvSpPr>
          <p:spPr>
            <a:xfrm>
              <a:off x="2388652" y="2514431"/>
              <a:ext cx="987889" cy="442035"/>
            </a:xfrm>
            <a:prstGeom prst="rect">
              <a:avLst/>
            </a:prstGeom>
            <a:noFill/>
            <a:ln w="19050">
              <a:solidFill>
                <a:schemeClr val="accent3"/>
              </a:solidFill>
            </a:ln>
          </p:spPr>
          <p:txBody>
            <a:bodyPr wrap="square" lIns="36000" tIns="36000" rIns="36000" bIns="36000" rtlCol="0">
              <a:spAutoFit/>
            </a:bodyPr>
            <a:lstStyle/>
            <a:p>
              <a:pPr algn="ctr">
                <a:spcBef>
                  <a:spcPts val="600"/>
                </a:spcBef>
                <a:buSzPct val="100000"/>
              </a:pPr>
              <a:r>
                <a:rPr lang="en-AU" sz="800" dirty="0" smtClean="0"/>
                <a:t>No subsequent  accredited activity (22%) </a:t>
              </a:r>
            </a:p>
          </p:txBody>
        </p:sp>
        <p:sp>
          <p:nvSpPr>
            <p:cNvPr id="88" name="TextBox 87"/>
            <p:cNvSpPr txBox="1"/>
            <p:nvPr/>
          </p:nvSpPr>
          <p:spPr>
            <a:xfrm>
              <a:off x="4771872" y="2505415"/>
              <a:ext cx="944358" cy="442035"/>
            </a:xfrm>
            <a:prstGeom prst="rect">
              <a:avLst/>
            </a:prstGeom>
            <a:noFill/>
            <a:ln w="19050">
              <a:solidFill>
                <a:schemeClr val="accent4"/>
              </a:solidFill>
            </a:ln>
          </p:spPr>
          <p:txBody>
            <a:bodyPr wrap="square" lIns="36000" tIns="36000" rIns="36000" bIns="36000" rtlCol="0">
              <a:spAutoFit/>
            </a:bodyPr>
            <a:lstStyle/>
            <a:p>
              <a:pPr algn="ctr">
                <a:spcBef>
                  <a:spcPts val="600"/>
                </a:spcBef>
                <a:buSzPct val="100000"/>
              </a:pPr>
              <a:r>
                <a:rPr lang="en-AU" sz="800" dirty="0" smtClean="0"/>
                <a:t>Do not complete accredited training (5%)</a:t>
              </a:r>
            </a:p>
          </p:txBody>
        </p:sp>
        <p:sp>
          <p:nvSpPr>
            <p:cNvPr id="89" name="TextBox 88"/>
            <p:cNvSpPr txBox="1"/>
            <p:nvPr/>
          </p:nvSpPr>
          <p:spPr>
            <a:xfrm>
              <a:off x="2355648" y="1199112"/>
              <a:ext cx="1053898" cy="574468"/>
            </a:xfrm>
            <a:prstGeom prst="rect">
              <a:avLst/>
            </a:prstGeom>
            <a:solidFill>
              <a:schemeClr val="accent3"/>
            </a:solidFill>
          </p:spPr>
          <p:txBody>
            <a:bodyPr wrap="square" lIns="0" tIns="0" rIns="0" bIns="0" rtlCol="0" anchor="ctr">
              <a:noAutofit/>
            </a:bodyPr>
            <a:lstStyle/>
            <a:p>
              <a:pPr algn="ctr">
                <a:spcBef>
                  <a:spcPts val="600"/>
                </a:spcBef>
                <a:buSzPct val="100000"/>
              </a:pPr>
              <a:r>
                <a:rPr lang="en-AU" sz="800" b="1" dirty="0" smtClean="0">
                  <a:solidFill>
                    <a:schemeClr val="bg1"/>
                  </a:solidFill>
                </a:rPr>
                <a:t>Further activity (48%)</a:t>
              </a:r>
            </a:p>
          </p:txBody>
        </p:sp>
        <p:cxnSp>
          <p:nvCxnSpPr>
            <p:cNvPr id="90" name="Straight Arrow Connector 89"/>
            <p:cNvCxnSpPr/>
            <p:nvPr/>
          </p:nvCxnSpPr>
          <p:spPr>
            <a:xfrm flipH="1">
              <a:off x="1275323" y="1803253"/>
              <a:ext cx="5290" cy="612000"/>
            </a:xfrm>
            <a:prstGeom prst="straightConnector1">
              <a:avLst/>
            </a:prstGeom>
            <a:ln w="31750">
              <a:solidFill>
                <a:srgbClr val="A7A8AA"/>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2876932" y="1803253"/>
              <a:ext cx="5664" cy="64800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5244051" y="1794237"/>
              <a:ext cx="351" cy="648000"/>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3494164" y="1484776"/>
              <a:ext cx="932882" cy="629"/>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6007239" y="1484776"/>
              <a:ext cx="972000" cy="2449"/>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6654304" y="1877461"/>
              <a:ext cx="539770" cy="395268"/>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5771588" y="1884576"/>
              <a:ext cx="1483791" cy="836835"/>
              <a:chOff x="5623252" y="1750678"/>
              <a:chExt cx="1483791" cy="836835"/>
            </a:xfrm>
          </p:grpSpPr>
          <p:sp>
            <p:nvSpPr>
              <p:cNvPr id="104" name="TextBox 103"/>
              <p:cNvSpPr txBox="1"/>
              <p:nvPr/>
            </p:nvSpPr>
            <p:spPr>
              <a:xfrm>
                <a:off x="5759174" y="2218181"/>
                <a:ext cx="1347869" cy="369332"/>
              </a:xfrm>
              <a:prstGeom prst="rect">
                <a:avLst/>
              </a:prstGeom>
              <a:noFill/>
            </p:spPr>
            <p:txBody>
              <a:bodyPr wrap="square" lIns="0" tIns="0" rIns="0" bIns="0" rtlCol="0">
                <a:spAutoFit/>
              </a:bodyPr>
              <a:lstStyle/>
              <a:p>
                <a:pPr algn="ctr">
                  <a:spcBef>
                    <a:spcPts val="600"/>
                  </a:spcBef>
                  <a:buSzPct val="100000"/>
                </a:pPr>
                <a:r>
                  <a:rPr lang="en-AU" sz="800" dirty="0" smtClean="0"/>
                  <a:t>Multiple attempts at completing accredited training (</a:t>
                </a:r>
                <a:r>
                  <a:rPr lang="en-AU" sz="800" b="1" dirty="0"/>
                  <a:t>I</a:t>
                </a:r>
                <a:r>
                  <a:rPr lang="en-AU" sz="800" b="1" dirty="0" smtClean="0"/>
                  <a:t>ndirect</a:t>
                </a:r>
                <a:r>
                  <a:rPr lang="en-AU" sz="800" dirty="0" smtClean="0"/>
                  <a:t>, 4.7%)</a:t>
                </a:r>
              </a:p>
            </p:txBody>
          </p:sp>
          <p:cxnSp>
            <p:nvCxnSpPr>
              <p:cNvPr id="105" name="Straight Arrow Connector 104"/>
              <p:cNvCxnSpPr/>
              <p:nvPr/>
            </p:nvCxnSpPr>
            <p:spPr>
              <a:xfrm>
                <a:off x="5623252" y="1750678"/>
                <a:ext cx="530693" cy="393508"/>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3292999" y="1884441"/>
              <a:ext cx="1402555" cy="830416"/>
              <a:chOff x="3116699" y="1659374"/>
              <a:chExt cx="1402555" cy="830416"/>
            </a:xfrm>
          </p:grpSpPr>
          <p:sp>
            <p:nvSpPr>
              <p:cNvPr id="101" name="TextBox 100"/>
              <p:cNvSpPr txBox="1"/>
              <p:nvPr/>
            </p:nvSpPr>
            <p:spPr>
              <a:xfrm>
                <a:off x="3309202" y="2120458"/>
                <a:ext cx="1059878" cy="369332"/>
              </a:xfrm>
              <a:prstGeom prst="rect">
                <a:avLst/>
              </a:prstGeom>
              <a:noFill/>
            </p:spPr>
            <p:txBody>
              <a:bodyPr wrap="square" lIns="0" tIns="0" rIns="0" bIns="0" rtlCol="0">
                <a:spAutoFit/>
              </a:bodyPr>
              <a:lstStyle/>
              <a:p>
                <a:pPr algn="ctr">
                  <a:spcBef>
                    <a:spcPts val="600"/>
                  </a:spcBef>
                  <a:buSzPct val="100000"/>
                </a:pPr>
                <a:r>
                  <a:rPr lang="en-AU" sz="800" dirty="0" smtClean="0"/>
                  <a:t>Subsequent pre-accredited training (</a:t>
                </a:r>
                <a:r>
                  <a:rPr lang="en-AU" sz="800" b="1" dirty="0"/>
                  <a:t>I</a:t>
                </a:r>
                <a:r>
                  <a:rPr lang="en-AU" sz="800" b="1" dirty="0" smtClean="0"/>
                  <a:t>ndirect</a:t>
                </a:r>
                <a:r>
                  <a:rPr lang="en-AU" sz="800" dirty="0" smtClean="0"/>
                  <a:t>, 8.0%)</a:t>
                </a:r>
              </a:p>
            </p:txBody>
          </p:sp>
          <p:cxnSp>
            <p:nvCxnSpPr>
              <p:cNvPr id="102" name="Straight Arrow Connector 101"/>
              <p:cNvCxnSpPr/>
              <p:nvPr/>
            </p:nvCxnSpPr>
            <p:spPr>
              <a:xfrm>
                <a:off x="3116699" y="1659551"/>
                <a:ext cx="530693" cy="393508"/>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3979484" y="1659374"/>
                <a:ext cx="539770" cy="395268"/>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9" name="Straight Arrow Connector 98"/>
            <p:cNvCxnSpPr/>
            <p:nvPr/>
          </p:nvCxnSpPr>
          <p:spPr>
            <a:xfrm flipV="1">
              <a:off x="1836547" y="1484776"/>
              <a:ext cx="468000" cy="629"/>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772511" y="3092590"/>
            <a:ext cx="7692704" cy="1475744"/>
            <a:chOff x="772511" y="3130364"/>
            <a:chExt cx="7692704" cy="1475744"/>
          </a:xfrm>
        </p:grpSpPr>
        <p:grpSp>
          <p:nvGrpSpPr>
            <p:cNvPr id="19" name="Group 18"/>
            <p:cNvGrpSpPr/>
            <p:nvPr/>
          </p:nvGrpSpPr>
          <p:grpSpPr>
            <a:xfrm>
              <a:off x="772511" y="3882941"/>
              <a:ext cx="7692704" cy="342874"/>
              <a:chOff x="772511" y="4042961"/>
              <a:chExt cx="7692704" cy="342874"/>
            </a:xfrm>
          </p:grpSpPr>
          <p:sp>
            <p:nvSpPr>
              <p:cNvPr id="78" name="Rectangle 77"/>
              <p:cNvSpPr/>
              <p:nvPr/>
            </p:nvSpPr>
            <p:spPr bwMode="gray">
              <a:xfrm>
                <a:off x="2719025" y="4042961"/>
                <a:ext cx="5746190" cy="342000"/>
              </a:xfrm>
              <a:prstGeom prst="rect">
                <a:avLst/>
              </a:prstGeom>
              <a:solidFill>
                <a:srgbClr val="62B5E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smtClean="0">
                    <a:solidFill>
                      <a:schemeClr val="bg1"/>
                    </a:solidFill>
                  </a:rPr>
                  <a:t>Engagement: 48%</a:t>
                </a:r>
              </a:p>
              <a:p>
                <a:pPr algn="ctr">
                  <a:lnSpc>
                    <a:spcPct val="106000"/>
                  </a:lnSpc>
                  <a:buFont typeface="Wingdings 2" pitchFamily="18" charset="2"/>
                  <a:buNone/>
                </a:pPr>
                <a:r>
                  <a:rPr lang="en-AU" sz="800" i="1" dirty="0" smtClean="0">
                    <a:solidFill>
                      <a:schemeClr val="bg1"/>
                    </a:solidFill>
                  </a:rPr>
                  <a:t>(in further pre-accredited or accredited activity)</a:t>
                </a:r>
              </a:p>
            </p:txBody>
          </p:sp>
          <p:sp>
            <p:nvSpPr>
              <p:cNvPr id="81" name="Rectangle 80"/>
              <p:cNvSpPr/>
              <p:nvPr/>
            </p:nvSpPr>
            <p:spPr bwMode="gray">
              <a:xfrm>
                <a:off x="772511" y="4043835"/>
                <a:ext cx="1946514" cy="342000"/>
              </a:xfrm>
              <a:prstGeom prst="rect">
                <a:avLst/>
              </a:prstGeom>
              <a:pattFill prst="wdUpDiag">
                <a:fgClr>
                  <a:schemeClr val="bg1">
                    <a:lumMod val="85000"/>
                  </a:schemeClr>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800" b="1" dirty="0" smtClean="0"/>
                  <a:t>No VET outcome 52%</a:t>
                </a:r>
                <a:endParaRPr lang="en-AU" sz="800" b="1" dirty="0" smtClean="0">
                  <a:solidFill>
                    <a:srgbClr val="FF0000"/>
                  </a:solidFill>
                </a:endParaRPr>
              </a:p>
            </p:txBody>
          </p:sp>
        </p:grpSp>
        <p:grpSp>
          <p:nvGrpSpPr>
            <p:cNvPr id="18" name="Group 17"/>
            <p:cNvGrpSpPr/>
            <p:nvPr/>
          </p:nvGrpSpPr>
          <p:grpSpPr>
            <a:xfrm>
              <a:off x="2719025" y="3508171"/>
              <a:ext cx="5746189" cy="342000"/>
              <a:chOff x="2719025" y="3586663"/>
              <a:chExt cx="5746189" cy="342000"/>
            </a:xfrm>
          </p:grpSpPr>
          <p:sp>
            <p:nvSpPr>
              <p:cNvPr id="71" name="Rectangle 70"/>
              <p:cNvSpPr/>
              <p:nvPr/>
            </p:nvSpPr>
            <p:spPr bwMode="gray">
              <a:xfrm>
                <a:off x="4813439" y="3586663"/>
                <a:ext cx="3651775" cy="342000"/>
              </a:xfrm>
              <a:prstGeom prst="rect">
                <a:avLst/>
              </a:prstGeom>
              <a:solidFill>
                <a:srgbClr val="01216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smtClean="0">
                    <a:solidFill>
                      <a:schemeClr val="bg1"/>
                    </a:solidFill>
                  </a:rPr>
                  <a:t>Transition: 25%</a:t>
                </a:r>
              </a:p>
              <a:p>
                <a:pPr algn="ctr">
                  <a:lnSpc>
                    <a:spcPct val="106000"/>
                  </a:lnSpc>
                  <a:buFont typeface="Wingdings 2" pitchFamily="18" charset="2"/>
                  <a:buNone/>
                </a:pPr>
                <a:r>
                  <a:rPr lang="en-AU" sz="800" i="1" dirty="0" smtClean="0">
                    <a:solidFill>
                      <a:schemeClr val="bg1"/>
                    </a:solidFill>
                  </a:rPr>
                  <a:t>(commence accredited training)</a:t>
                </a:r>
              </a:p>
            </p:txBody>
          </p:sp>
          <p:sp>
            <p:nvSpPr>
              <p:cNvPr id="85" name="Rectangle 84"/>
              <p:cNvSpPr/>
              <p:nvPr/>
            </p:nvSpPr>
            <p:spPr bwMode="gray">
              <a:xfrm>
                <a:off x="2719025" y="3586663"/>
                <a:ext cx="2094415" cy="342000"/>
              </a:xfrm>
              <a:prstGeom prst="rect">
                <a:avLst/>
              </a:prstGeom>
              <a:pattFill prst="pct10">
                <a:fgClr>
                  <a:srgbClr val="012169"/>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000" b="1" dirty="0" smtClean="0">
                  <a:solidFill>
                    <a:schemeClr val="bg1"/>
                  </a:solidFill>
                </a:endParaRPr>
              </a:p>
            </p:txBody>
          </p:sp>
        </p:grpSp>
        <p:grpSp>
          <p:nvGrpSpPr>
            <p:cNvPr id="17" name="Group 16"/>
            <p:cNvGrpSpPr/>
            <p:nvPr/>
          </p:nvGrpSpPr>
          <p:grpSpPr>
            <a:xfrm>
              <a:off x="4813440" y="3130364"/>
              <a:ext cx="3651774" cy="345037"/>
              <a:chOff x="4813440" y="3130364"/>
              <a:chExt cx="3651774" cy="345037"/>
            </a:xfrm>
          </p:grpSpPr>
          <p:sp>
            <p:nvSpPr>
              <p:cNvPr id="72" name="Rectangle 71"/>
              <p:cNvSpPr/>
              <p:nvPr/>
            </p:nvSpPr>
            <p:spPr bwMode="gray">
              <a:xfrm>
                <a:off x="6007239" y="3130364"/>
                <a:ext cx="2457975" cy="342000"/>
              </a:xfrm>
              <a:prstGeom prst="rect">
                <a:avLst/>
              </a:prstGeom>
              <a:solidFill>
                <a:srgbClr val="0097A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smtClean="0">
                    <a:solidFill>
                      <a:schemeClr val="bg1"/>
                    </a:solidFill>
                  </a:rPr>
                  <a:t>Attainment: 20%</a:t>
                </a:r>
              </a:p>
              <a:p>
                <a:pPr algn="ctr">
                  <a:lnSpc>
                    <a:spcPct val="106000"/>
                  </a:lnSpc>
                  <a:buFont typeface="Wingdings 2" pitchFamily="18" charset="2"/>
                  <a:buNone/>
                </a:pPr>
                <a:r>
                  <a:rPr lang="en-AU" sz="800" i="1" dirty="0" smtClean="0">
                    <a:solidFill>
                      <a:schemeClr val="bg1"/>
                    </a:solidFill>
                  </a:rPr>
                  <a:t>(complete an accredited qualification)</a:t>
                </a:r>
              </a:p>
            </p:txBody>
          </p:sp>
          <p:sp>
            <p:nvSpPr>
              <p:cNvPr id="86" name="Rectangle 85"/>
              <p:cNvSpPr/>
              <p:nvPr/>
            </p:nvSpPr>
            <p:spPr bwMode="gray">
              <a:xfrm>
                <a:off x="4813440" y="3133401"/>
                <a:ext cx="1193800" cy="342000"/>
              </a:xfrm>
              <a:prstGeom prst="rect">
                <a:avLst/>
              </a:prstGeom>
              <a:pattFill prst="pct10">
                <a:fgClr>
                  <a:srgbClr val="0097A9"/>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000" b="1" dirty="0" smtClean="0">
                  <a:solidFill>
                    <a:schemeClr val="bg1"/>
                  </a:solidFill>
                </a:endParaRPr>
              </a:p>
            </p:txBody>
          </p:sp>
        </p:grpSp>
        <p:sp>
          <p:nvSpPr>
            <p:cNvPr id="60" name="Rectangle 59"/>
            <p:cNvSpPr/>
            <p:nvPr/>
          </p:nvSpPr>
          <p:spPr bwMode="gray">
            <a:xfrm>
              <a:off x="772511" y="4264108"/>
              <a:ext cx="7690240" cy="342000"/>
            </a:xfrm>
            <a:prstGeom prst="rect">
              <a:avLst/>
            </a:prstGeom>
            <a:solidFill>
              <a:schemeClr val="tx1">
                <a:lumMod val="50000"/>
                <a:lumOff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Participation: 100%</a:t>
              </a:r>
            </a:p>
            <a:p>
              <a:pPr algn="ctr">
                <a:lnSpc>
                  <a:spcPct val="106000"/>
                </a:lnSpc>
                <a:buFont typeface="Wingdings 2" pitchFamily="18" charset="2"/>
                <a:buNone/>
              </a:pPr>
              <a:r>
                <a:rPr lang="en-AU" sz="800" i="1" dirty="0" smtClean="0">
                  <a:solidFill>
                    <a:schemeClr val="bg1"/>
                  </a:solidFill>
                </a:rPr>
                <a:t>(4,006 learners </a:t>
              </a:r>
              <a:r>
                <a:rPr lang="en-AU" sz="800" i="1" dirty="0">
                  <a:solidFill>
                    <a:schemeClr val="bg1"/>
                  </a:solidFill>
                </a:rPr>
                <a:t>commenced pre-accredited </a:t>
              </a:r>
              <a:r>
                <a:rPr lang="en-AU" sz="800" i="1" dirty="0" smtClean="0">
                  <a:solidFill>
                    <a:schemeClr val="bg1"/>
                  </a:solidFill>
                </a:rPr>
                <a:t>training </a:t>
              </a:r>
              <a:r>
                <a:rPr lang="en-AU" sz="800" i="1" dirty="0">
                  <a:solidFill>
                    <a:schemeClr val="bg1"/>
                  </a:solidFill>
                </a:rPr>
                <a:t>in Gippsland, 2013-15</a:t>
              </a:r>
              <a:r>
                <a:rPr lang="en-AU" sz="800" i="1" dirty="0" smtClean="0">
                  <a:solidFill>
                    <a:schemeClr val="bg1"/>
                  </a:solidFill>
                </a:rPr>
                <a:t>)</a:t>
              </a:r>
              <a:endParaRPr lang="en-AU" sz="800" i="1" dirty="0">
                <a:solidFill>
                  <a:schemeClr val="bg1"/>
                </a:solidFill>
              </a:endParaRPr>
            </a:p>
          </p:txBody>
        </p:sp>
      </p:grpSp>
      <p:sp>
        <p:nvSpPr>
          <p:cNvPr id="47" name="TextBox 46"/>
          <p:cNvSpPr txBox="1"/>
          <p:nvPr/>
        </p:nvSpPr>
        <p:spPr>
          <a:xfrm>
            <a:off x="376238" y="6311607"/>
            <a:ext cx="8500344" cy="107722"/>
          </a:xfrm>
          <a:prstGeom prst="rect">
            <a:avLst/>
          </a:prstGeom>
          <a:noFill/>
        </p:spPr>
        <p:txBody>
          <a:bodyPr wrap="square" lIns="0" tIns="0" rIns="0" bIns="0" rtlCol="0">
            <a:spAutoFit/>
          </a:bodyPr>
          <a:lstStyle/>
          <a:p>
            <a:pPr>
              <a:spcBef>
                <a:spcPts val="600"/>
              </a:spcBef>
              <a:buSzPct val="100000"/>
            </a:pPr>
            <a:r>
              <a:rPr lang="en-AU" sz="700" dirty="0" smtClean="0"/>
              <a:t>Note: Attainment rates are calculated </a:t>
            </a:r>
            <a:r>
              <a:rPr lang="en-AU" sz="700" dirty="0"/>
              <a:t>based on reported </a:t>
            </a:r>
            <a:r>
              <a:rPr lang="en-AU" sz="700" dirty="0" smtClean="0"/>
              <a:t>completions from providers, and outcomes could occur outside the timeframe of the analysis (that is, in 2017 and beyond). </a:t>
            </a:r>
            <a:endParaRPr lang="en-AU" sz="700" dirty="0"/>
          </a:p>
        </p:txBody>
      </p:sp>
      <p:grpSp>
        <p:nvGrpSpPr>
          <p:cNvPr id="6" name="Group 5"/>
          <p:cNvGrpSpPr/>
          <p:nvPr/>
        </p:nvGrpSpPr>
        <p:grpSpPr>
          <a:xfrm>
            <a:off x="722154" y="4799550"/>
            <a:ext cx="369676" cy="1333845"/>
            <a:chOff x="722154" y="4799550"/>
            <a:chExt cx="369676" cy="1333845"/>
          </a:xfrm>
        </p:grpSpPr>
        <p:sp>
          <p:nvSpPr>
            <p:cNvPr id="74" name="Freeform 472"/>
            <p:cNvSpPr>
              <a:spLocks noChangeAspect="1" noEditPoints="1"/>
            </p:cNvSpPr>
            <p:nvPr/>
          </p:nvSpPr>
          <p:spPr bwMode="auto">
            <a:xfrm>
              <a:off x="723177" y="5270751"/>
              <a:ext cx="367631" cy="36763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0 w 512"/>
                <a:gd name="T11" fmla="*/ 405 h 512"/>
                <a:gd name="T12" fmla="*/ 309 w 512"/>
                <a:gd name="T13" fmla="*/ 416 h 512"/>
                <a:gd name="T14" fmla="*/ 149 w 512"/>
                <a:gd name="T15" fmla="*/ 416 h 512"/>
                <a:gd name="T16" fmla="*/ 138 w 512"/>
                <a:gd name="T17" fmla="*/ 405 h 512"/>
                <a:gd name="T18" fmla="*/ 138 w 512"/>
                <a:gd name="T19" fmla="*/ 106 h 512"/>
                <a:gd name="T20" fmla="*/ 149 w 512"/>
                <a:gd name="T21" fmla="*/ 96 h 512"/>
                <a:gd name="T22" fmla="*/ 309 w 512"/>
                <a:gd name="T23" fmla="*/ 96 h 512"/>
                <a:gd name="T24" fmla="*/ 320 w 512"/>
                <a:gd name="T25" fmla="*/ 106 h 512"/>
                <a:gd name="T26" fmla="*/ 320 w 512"/>
                <a:gd name="T27" fmla="*/ 202 h 512"/>
                <a:gd name="T28" fmla="*/ 309 w 512"/>
                <a:gd name="T29" fmla="*/ 213 h 512"/>
                <a:gd name="T30" fmla="*/ 298 w 512"/>
                <a:gd name="T31" fmla="*/ 202 h 512"/>
                <a:gd name="T32" fmla="*/ 298 w 512"/>
                <a:gd name="T33" fmla="*/ 117 h 512"/>
                <a:gd name="T34" fmla="*/ 160 w 512"/>
                <a:gd name="T35" fmla="*/ 117 h 512"/>
                <a:gd name="T36" fmla="*/ 160 w 512"/>
                <a:gd name="T37" fmla="*/ 394 h 512"/>
                <a:gd name="T38" fmla="*/ 298 w 512"/>
                <a:gd name="T39" fmla="*/ 394 h 512"/>
                <a:gd name="T40" fmla="*/ 298 w 512"/>
                <a:gd name="T41" fmla="*/ 309 h 512"/>
                <a:gd name="T42" fmla="*/ 309 w 512"/>
                <a:gd name="T43" fmla="*/ 298 h 512"/>
                <a:gd name="T44" fmla="*/ 320 w 512"/>
                <a:gd name="T45" fmla="*/ 309 h 512"/>
                <a:gd name="T46" fmla="*/ 320 w 512"/>
                <a:gd name="T47" fmla="*/ 405 h 512"/>
                <a:gd name="T48" fmla="*/ 415 w 512"/>
                <a:gd name="T49" fmla="*/ 260 h 512"/>
                <a:gd name="T50" fmla="*/ 413 w 512"/>
                <a:gd name="T51" fmla="*/ 263 h 512"/>
                <a:gd name="T52" fmla="*/ 370 w 512"/>
                <a:gd name="T53" fmla="*/ 306 h 512"/>
                <a:gd name="T54" fmla="*/ 362 w 512"/>
                <a:gd name="T55" fmla="*/ 309 h 512"/>
                <a:gd name="T56" fmla="*/ 355 w 512"/>
                <a:gd name="T57" fmla="*/ 306 h 512"/>
                <a:gd name="T58" fmla="*/ 355 w 512"/>
                <a:gd name="T59" fmla="*/ 291 h 512"/>
                <a:gd name="T60" fmla="*/ 379 w 512"/>
                <a:gd name="T61" fmla="*/ 266 h 512"/>
                <a:gd name="T62" fmla="*/ 224 w 512"/>
                <a:gd name="T63" fmla="*/ 266 h 512"/>
                <a:gd name="T64" fmla="*/ 213 w 512"/>
                <a:gd name="T65" fmla="*/ 256 h 512"/>
                <a:gd name="T66" fmla="*/ 224 w 512"/>
                <a:gd name="T67" fmla="*/ 245 h 512"/>
                <a:gd name="T68" fmla="*/ 379 w 512"/>
                <a:gd name="T69" fmla="*/ 245 h 512"/>
                <a:gd name="T70" fmla="*/ 355 w 512"/>
                <a:gd name="T71" fmla="*/ 221 h 512"/>
                <a:gd name="T72" fmla="*/ 355 w 512"/>
                <a:gd name="T73" fmla="*/ 205 h 512"/>
                <a:gd name="T74" fmla="*/ 370 w 512"/>
                <a:gd name="T75" fmla="*/ 205 h 512"/>
                <a:gd name="T76" fmla="*/ 413 w 512"/>
                <a:gd name="T77" fmla="*/ 248 h 512"/>
                <a:gd name="T78" fmla="*/ 415 w 512"/>
                <a:gd name="T79" fmla="*/ 252 h 512"/>
                <a:gd name="T80" fmla="*/ 415 w 512"/>
                <a:gd name="T81" fmla="*/ 2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0" y="405"/>
                  </a:moveTo>
                  <a:cubicBezTo>
                    <a:pt x="320" y="411"/>
                    <a:pt x="315" y="416"/>
                    <a:pt x="309" y="416"/>
                  </a:cubicBezTo>
                  <a:cubicBezTo>
                    <a:pt x="149" y="416"/>
                    <a:pt x="149" y="416"/>
                    <a:pt x="149" y="416"/>
                  </a:cubicBezTo>
                  <a:cubicBezTo>
                    <a:pt x="143" y="416"/>
                    <a:pt x="138" y="411"/>
                    <a:pt x="138" y="405"/>
                  </a:cubicBezTo>
                  <a:cubicBezTo>
                    <a:pt x="138" y="106"/>
                    <a:pt x="138" y="106"/>
                    <a:pt x="138" y="106"/>
                  </a:cubicBezTo>
                  <a:cubicBezTo>
                    <a:pt x="138" y="100"/>
                    <a:pt x="143" y="96"/>
                    <a:pt x="149" y="96"/>
                  </a:cubicBezTo>
                  <a:cubicBezTo>
                    <a:pt x="309" y="96"/>
                    <a:pt x="309" y="96"/>
                    <a:pt x="309" y="96"/>
                  </a:cubicBezTo>
                  <a:cubicBezTo>
                    <a:pt x="315" y="96"/>
                    <a:pt x="320" y="100"/>
                    <a:pt x="320" y="106"/>
                  </a:cubicBezTo>
                  <a:cubicBezTo>
                    <a:pt x="320" y="202"/>
                    <a:pt x="320" y="202"/>
                    <a:pt x="320" y="202"/>
                  </a:cubicBezTo>
                  <a:cubicBezTo>
                    <a:pt x="320" y="208"/>
                    <a:pt x="315" y="213"/>
                    <a:pt x="309" y="213"/>
                  </a:cubicBezTo>
                  <a:cubicBezTo>
                    <a:pt x="303" y="213"/>
                    <a:pt x="298" y="208"/>
                    <a:pt x="298" y="202"/>
                  </a:cubicBezTo>
                  <a:cubicBezTo>
                    <a:pt x="298" y="117"/>
                    <a:pt x="298" y="117"/>
                    <a:pt x="298" y="117"/>
                  </a:cubicBezTo>
                  <a:cubicBezTo>
                    <a:pt x="160" y="117"/>
                    <a:pt x="160" y="117"/>
                    <a:pt x="160" y="117"/>
                  </a:cubicBezTo>
                  <a:cubicBezTo>
                    <a:pt x="160" y="394"/>
                    <a:pt x="160" y="394"/>
                    <a:pt x="160" y="394"/>
                  </a:cubicBezTo>
                  <a:cubicBezTo>
                    <a:pt x="298" y="394"/>
                    <a:pt x="298" y="394"/>
                    <a:pt x="298" y="394"/>
                  </a:cubicBezTo>
                  <a:cubicBezTo>
                    <a:pt x="298" y="309"/>
                    <a:pt x="298" y="309"/>
                    <a:pt x="298" y="309"/>
                  </a:cubicBezTo>
                  <a:cubicBezTo>
                    <a:pt x="298" y="303"/>
                    <a:pt x="303" y="298"/>
                    <a:pt x="309" y="298"/>
                  </a:cubicBezTo>
                  <a:cubicBezTo>
                    <a:pt x="315" y="298"/>
                    <a:pt x="320" y="303"/>
                    <a:pt x="320" y="309"/>
                  </a:cubicBezTo>
                  <a:lnTo>
                    <a:pt x="320" y="405"/>
                  </a:lnTo>
                  <a:close/>
                  <a:moveTo>
                    <a:pt x="415" y="260"/>
                  </a:moveTo>
                  <a:cubicBezTo>
                    <a:pt x="414" y="261"/>
                    <a:pt x="414" y="262"/>
                    <a:pt x="413" y="263"/>
                  </a:cubicBezTo>
                  <a:cubicBezTo>
                    <a:pt x="370" y="306"/>
                    <a:pt x="370" y="306"/>
                    <a:pt x="370" y="306"/>
                  </a:cubicBezTo>
                  <a:cubicBezTo>
                    <a:pt x="368" y="308"/>
                    <a:pt x="365" y="309"/>
                    <a:pt x="362" y="309"/>
                  </a:cubicBezTo>
                  <a:cubicBezTo>
                    <a:pt x="360" y="309"/>
                    <a:pt x="357" y="308"/>
                    <a:pt x="355" y="306"/>
                  </a:cubicBezTo>
                  <a:cubicBezTo>
                    <a:pt x="351" y="302"/>
                    <a:pt x="351" y="295"/>
                    <a:pt x="355" y="291"/>
                  </a:cubicBezTo>
                  <a:cubicBezTo>
                    <a:pt x="379" y="266"/>
                    <a:pt x="379" y="266"/>
                    <a:pt x="379" y="266"/>
                  </a:cubicBezTo>
                  <a:cubicBezTo>
                    <a:pt x="224" y="266"/>
                    <a:pt x="224" y="266"/>
                    <a:pt x="224" y="266"/>
                  </a:cubicBezTo>
                  <a:cubicBezTo>
                    <a:pt x="218" y="266"/>
                    <a:pt x="213" y="262"/>
                    <a:pt x="213" y="256"/>
                  </a:cubicBezTo>
                  <a:cubicBezTo>
                    <a:pt x="213" y="250"/>
                    <a:pt x="218" y="245"/>
                    <a:pt x="224" y="245"/>
                  </a:cubicBezTo>
                  <a:cubicBezTo>
                    <a:pt x="379" y="245"/>
                    <a:pt x="379" y="245"/>
                    <a:pt x="379" y="245"/>
                  </a:cubicBezTo>
                  <a:cubicBezTo>
                    <a:pt x="355" y="221"/>
                    <a:pt x="355" y="221"/>
                    <a:pt x="355" y="221"/>
                  </a:cubicBezTo>
                  <a:cubicBezTo>
                    <a:pt x="351" y="216"/>
                    <a:pt x="351" y="210"/>
                    <a:pt x="355" y="205"/>
                  </a:cubicBezTo>
                  <a:cubicBezTo>
                    <a:pt x="359" y="201"/>
                    <a:pt x="366" y="201"/>
                    <a:pt x="370" y="205"/>
                  </a:cubicBezTo>
                  <a:cubicBezTo>
                    <a:pt x="413" y="248"/>
                    <a:pt x="413" y="248"/>
                    <a:pt x="413" y="248"/>
                  </a:cubicBezTo>
                  <a:cubicBezTo>
                    <a:pt x="414" y="249"/>
                    <a:pt x="414" y="250"/>
                    <a:pt x="415" y="252"/>
                  </a:cubicBezTo>
                  <a:cubicBezTo>
                    <a:pt x="416" y="254"/>
                    <a:pt x="416" y="257"/>
                    <a:pt x="415" y="260"/>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AU"/>
            </a:p>
          </p:txBody>
        </p:sp>
        <p:sp>
          <p:nvSpPr>
            <p:cNvPr id="75" name="Freeform 241"/>
            <p:cNvSpPr>
              <a:spLocks noChangeAspect="1" noEditPoints="1"/>
            </p:cNvSpPr>
            <p:nvPr/>
          </p:nvSpPr>
          <p:spPr bwMode="auto">
            <a:xfrm>
              <a:off x="723177" y="5764683"/>
              <a:ext cx="367631" cy="368712"/>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AU"/>
            </a:p>
          </p:txBody>
        </p:sp>
        <p:grpSp>
          <p:nvGrpSpPr>
            <p:cNvPr id="92" name="Group 854"/>
            <p:cNvGrpSpPr>
              <a:grpSpLocks noChangeAspect="1"/>
            </p:cNvGrpSpPr>
            <p:nvPr/>
          </p:nvGrpSpPr>
          <p:grpSpPr bwMode="auto">
            <a:xfrm>
              <a:off x="722154" y="4799550"/>
              <a:ext cx="369676" cy="369676"/>
              <a:chOff x="3903" y="3039"/>
              <a:chExt cx="340" cy="340"/>
            </a:xfrm>
            <a:solidFill>
              <a:schemeClr val="accent3"/>
            </a:solidFill>
          </p:grpSpPr>
          <p:sp>
            <p:nvSpPr>
              <p:cNvPr id="100" name="Oval 855"/>
              <p:cNvSpPr>
                <a:spLocks noChangeArrowheads="1"/>
              </p:cNvSpPr>
              <p:nvPr/>
            </p:nvSpPr>
            <p:spPr bwMode="auto">
              <a:xfrm>
                <a:off x="3995" y="3117"/>
                <a:ext cx="14" cy="14"/>
              </a:xfrm>
              <a:prstGeom prst="ellipse">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6" name="Rectangle 856"/>
              <p:cNvSpPr>
                <a:spLocks noChangeArrowheads="1"/>
              </p:cNvSpPr>
              <p:nvPr/>
            </p:nvSpPr>
            <p:spPr bwMode="auto">
              <a:xfrm>
                <a:off x="4058" y="3173"/>
                <a:ext cx="29" cy="4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7" name="Freeform 857"/>
              <p:cNvSpPr>
                <a:spLocks/>
              </p:cNvSpPr>
              <p:nvPr/>
            </p:nvSpPr>
            <p:spPr bwMode="auto">
              <a:xfrm>
                <a:off x="3989" y="3173"/>
                <a:ext cx="26" cy="57"/>
              </a:xfrm>
              <a:custGeom>
                <a:avLst/>
                <a:gdLst>
                  <a:gd name="T0" fmla="*/ 12 w 26"/>
                  <a:gd name="T1" fmla="*/ 0 h 57"/>
                  <a:gd name="T2" fmla="*/ 0 w 26"/>
                  <a:gd name="T3" fmla="*/ 57 h 57"/>
                  <a:gd name="T4" fmla="*/ 26 w 26"/>
                  <a:gd name="T5" fmla="*/ 57 h 57"/>
                  <a:gd name="T6" fmla="*/ 14 w 26"/>
                  <a:gd name="T7" fmla="*/ 0 h 57"/>
                  <a:gd name="T8" fmla="*/ 12 w 26"/>
                  <a:gd name="T9" fmla="*/ 0 h 57"/>
                </a:gdLst>
                <a:ahLst/>
                <a:cxnLst>
                  <a:cxn ang="0">
                    <a:pos x="T0" y="T1"/>
                  </a:cxn>
                  <a:cxn ang="0">
                    <a:pos x="T2" y="T3"/>
                  </a:cxn>
                  <a:cxn ang="0">
                    <a:pos x="T4" y="T5"/>
                  </a:cxn>
                  <a:cxn ang="0">
                    <a:pos x="T6" y="T7"/>
                  </a:cxn>
                  <a:cxn ang="0">
                    <a:pos x="T8" y="T9"/>
                  </a:cxn>
                </a:cxnLst>
                <a:rect l="0" t="0" r="r" b="b"/>
                <a:pathLst>
                  <a:path w="26" h="57">
                    <a:moveTo>
                      <a:pt x="12" y="0"/>
                    </a:moveTo>
                    <a:lnTo>
                      <a:pt x="0" y="57"/>
                    </a:lnTo>
                    <a:lnTo>
                      <a:pt x="26" y="57"/>
                    </a:lnTo>
                    <a:lnTo>
                      <a:pt x="14" y="0"/>
                    </a:lnTo>
                    <a:lnTo>
                      <a:pt x="12" y="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8" name="Oval 858"/>
              <p:cNvSpPr>
                <a:spLocks noChangeArrowheads="1"/>
              </p:cNvSpPr>
              <p:nvPr/>
            </p:nvSpPr>
            <p:spPr bwMode="auto">
              <a:xfrm>
                <a:off x="4066" y="3117"/>
                <a:ext cx="14" cy="14"/>
              </a:xfrm>
              <a:prstGeom prst="ellipse">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9" name="Oval 859"/>
              <p:cNvSpPr>
                <a:spLocks noChangeArrowheads="1"/>
              </p:cNvSpPr>
              <p:nvPr/>
            </p:nvSpPr>
            <p:spPr bwMode="auto">
              <a:xfrm>
                <a:off x="4137" y="3117"/>
                <a:ext cx="14" cy="14"/>
              </a:xfrm>
              <a:prstGeom prst="ellipse">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0" name="Rectangle 860"/>
              <p:cNvSpPr>
                <a:spLocks noChangeArrowheads="1"/>
              </p:cNvSpPr>
              <p:nvPr/>
            </p:nvSpPr>
            <p:spPr bwMode="auto">
              <a:xfrm>
                <a:off x="4129" y="3173"/>
                <a:ext cx="29" cy="4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1" name="Freeform 861"/>
              <p:cNvSpPr>
                <a:spLocks noEditPoints="1"/>
              </p:cNvSpPr>
              <p:nvPr/>
            </p:nvSpPr>
            <p:spPr bwMode="auto">
              <a:xfrm>
                <a:off x="3903" y="3039"/>
                <a:ext cx="340" cy="340"/>
              </a:xfrm>
              <a:custGeom>
                <a:avLst/>
                <a:gdLst>
                  <a:gd name="T0" fmla="*/ 0 w 512"/>
                  <a:gd name="T1" fmla="*/ 256 h 512"/>
                  <a:gd name="T2" fmla="*/ 512 w 512"/>
                  <a:gd name="T3" fmla="*/ 256 h 512"/>
                  <a:gd name="T4" fmla="*/ 362 w 512"/>
                  <a:gd name="T5" fmla="*/ 96 h 512"/>
                  <a:gd name="T6" fmla="*/ 362 w 512"/>
                  <a:gd name="T7" fmla="*/ 160 h 512"/>
                  <a:gd name="T8" fmla="*/ 362 w 512"/>
                  <a:gd name="T9" fmla="*/ 96 h 512"/>
                  <a:gd name="T10" fmla="*/ 288 w 512"/>
                  <a:gd name="T11" fmla="*/ 128 h 512"/>
                  <a:gd name="T12" fmla="*/ 224 w 512"/>
                  <a:gd name="T13" fmla="*/ 128 h 512"/>
                  <a:gd name="T14" fmla="*/ 149 w 512"/>
                  <a:gd name="T15" fmla="*/ 96 h 512"/>
                  <a:gd name="T16" fmla="*/ 149 w 512"/>
                  <a:gd name="T17" fmla="*/ 160 h 512"/>
                  <a:gd name="T18" fmla="*/ 149 w 512"/>
                  <a:gd name="T19" fmla="*/ 96 h 512"/>
                  <a:gd name="T20" fmla="*/ 181 w 512"/>
                  <a:gd name="T21" fmla="*/ 309 h 512"/>
                  <a:gd name="T22" fmla="*/ 170 w 512"/>
                  <a:gd name="T23" fmla="*/ 394 h 512"/>
                  <a:gd name="T24" fmla="*/ 160 w 512"/>
                  <a:gd name="T25" fmla="*/ 309 h 512"/>
                  <a:gd name="T26" fmla="*/ 138 w 512"/>
                  <a:gd name="T27" fmla="*/ 384 h 512"/>
                  <a:gd name="T28" fmla="*/ 117 w 512"/>
                  <a:gd name="T29" fmla="*/ 384 h 512"/>
                  <a:gd name="T30" fmla="*/ 109 w 512"/>
                  <a:gd name="T31" fmla="*/ 305 h 512"/>
                  <a:gd name="T32" fmla="*/ 128 w 512"/>
                  <a:gd name="T33" fmla="*/ 190 h 512"/>
                  <a:gd name="T34" fmla="*/ 160 w 512"/>
                  <a:gd name="T35" fmla="*/ 181 h 512"/>
                  <a:gd name="T36" fmla="*/ 191 w 512"/>
                  <a:gd name="T37" fmla="*/ 296 h 512"/>
                  <a:gd name="T38" fmla="*/ 298 w 512"/>
                  <a:gd name="T39" fmla="*/ 277 h 512"/>
                  <a:gd name="T40" fmla="*/ 288 w 512"/>
                  <a:gd name="T41" fmla="*/ 384 h 512"/>
                  <a:gd name="T42" fmla="*/ 266 w 512"/>
                  <a:gd name="T43" fmla="*/ 384 h 512"/>
                  <a:gd name="T44" fmla="*/ 245 w 512"/>
                  <a:gd name="T45" fmla="*/ 288 h 512"/>
                  <a:gd name="T46" fmla="*/ 234 w 512"/>
                  <a:gd name="T47" fmla="*/ 394 h 512"/>
                  <a:gd name="T48" fmla="*/ 224 w 512"/>
                  <a:gd name="T49" fmla="*/ 288 h 512"/>
                  <a:gd name="T50" fmla="*/ 213 w 512"/>
                  <a:gd name="T51" fmla="*/ 192 h 512"/>
                  <a:gd name="T52" fmla="*/ 288 w 512"/>
                  <a:gd name="T53" fmla="*/ 181 h 512"/>
                  <a:gd name="T54" fmla="*/ 298 w 512"/>
                  <a:gd name="T55" fmla="*/ 277 h 512"/>
                  <a:gd name="T56" fmla="*/ 394 w 512"/>
                  <a:gd name="T57" fmla="*/ 288 h 512"/>
                  <a:gd name="T58" fmla="*/ 384 w 512"/>
                  <a:gd name="T59" fmla="*/ 394 h 512"/>
                  <a:gd name="T60" fmla="*/ 373 w 512"/>
                  <a:gd name="T61" fmla="*/ 288 h 512"/>
                  <a:gd name="T62" fmla="*/ 352 w 512"/>
                  <a:gd name="T63" fmla="*/ 384 h 512"/>
                  <a:gd name="T64" fmla="*/ 330 w 512"/>
                  <a:gd name="T65" fmla="*/ 384 h 512"/>
                  <a:gd name="T66" fmla="*/ 320 w 512"/>
                  <a:gd name="T67" fmla="*/ 277 h 512"/>
                  <a:gd name="T68" fmla="*/ 330 w 512"/>
                  <a:gd name="T69" fmla="*/ 181 h 512"/>
                  <a:gd name="T70" fmla="*/ 405 w 512"/>
                  <a:gd name="T71" fmla="*/ 19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62" y="96"/>
                    </a:moveTo>
                    <a:cubicBezTo>
                      <a:pt x="380" y="96"/>
                      <a:pt x="394" y="110"/>
                      <a:pt x="394" y="128"/>
                    </a:cubicBezTo>
                    <a:cubicBezTo>
                      <a:pt x="394" y="145"/>
                      <a:pt x="380" y="160"/>
                      <a:pt x="362" y="160"/>
                    </a:cubicBezTo>
                    <a:cubicBezTo>
                      <a:pt x="345" y="160"/>
                      <a:pt x="330" y="145"/>
                      <a:pt x="330" y="128"/>
                    </a:cubicBezTo>
                    <a:cubicBezTo>
                      <a:pt x="330" y="110"/>
                      <a:pt x="345" y="96"/>
                      <a:pt x="362" y="96"/>
                    </a:cubicBezTo>
                    <a:close/>
                    <a:moveTo>
                      <a:pt x="256" y="96"/>
                    </a:moveTo>
                    <a:cubicBezTo>
                      <a:pt x="273" y="96"/>
                      <a:pt x="288" y="110"/>
                      <a:pt x="288" y="128"/>
                    </a:cubicBezTo>
                    <a:cubicBezTo>
                      <a:pt x="288" y="145"/>
                      <a:pt x="273" y="160"/>
                      <a:pt x="256" y="160"/>
                    </a:cubicBezTo>
                    <a:cubicBezTo>
                      <a:pt x="238" y="160"/>
                      <a:pt x="224" y="145"/>
                      <a:pt x="224" y="128"/>
                    </a:cubicBezTo>
                    <a:cubicBezTo>
                      <a:pt x="224" y="110"/>
                      <a:pt x="238" y="96"/>
                      <a:pt x="256" y="96"/>
                    </a:cubicBezTo>
                    <a:close/>
                    <a:moveTo>
                      <a:pt x="149" y="96"/>
                    </a:moveTo>
                    <a:cubicBezTo>
                      <a:pt x="167" y="96"/>
                      <a:pt x="181" y="110"/>
                      <a:pt x="181" y="128"/>
                    </a:cubicBezTo>
                    <a:cubicBezTo>
                      <a:pt x="181" y="145"/>
                      <a:pt x="167" y="160"/>
                      <a:pt x="149" y="160"/>
                    </a:cubicBezTo>
                    <a:cubicBezTo>
                      <a:pt x="131" y="160"/>
                      <a:pt x="117" y="145"/>
                      <a:pt x="117" y="128"/>
                    </a:cubicBezTo>
                    <a:cubicBezTo>
                      <a:pt x="117" y="110"/>
                      <a:pt x="131" y="96"/>
                      <a:pt x="149" y="96"/>
                    </a:cubicBezTo>
                    <a:close/>
                    <a:moveTo>
                      <a:pt x="189" y="305"/>
                    </a:moveTo>
                    <a:cubicBezTo>
                      <a:pt x="187" y="308"/>
                      <a:pt x="184" y="309"/>
                      <a:pt x="181" y="309"/>
                    </a:cubicBezTo>
                    <a:cubicBezTo>
                      <a:pt x="181" y="384"/>
                      <a:pt x="181" y="384"/>
                      <a:pt x="181" y="384"/>
                    </a:cubicBezTo>
                    <a:cubicBezTo>
                      <a:pt x="181" y="390"/>
                      <a:pt x="176" y="394"/>
                      <a:pt x="170" y="394"/>
                    </a:cubicBezTo>
                    <a:cubicBezTo>
                      <a:pt x="164" y="394"/>
                      <a:pt x="160" y="390"/>
                      <a:pt x="160" y="384"/>
                    </a:cubicBezTo>
                    <a:cubicBezTo>
                      <a:pt x="160" y="309"/>
                      <a:pt x="160" y="309"/>
                      <a:pt x="160" y="309"/>
                    </a:cubicBezTo>
                    <a:cubicBezTo>
                      <a:pt x="138" y="309"/>
                      <a:pt x="138" y="309"/>
                      <a:pt x="138" y="309"/>
                    </a:cubicBezTo>
                    <a:cubicBezTo>
                      <a:pt x="138" y="384"/>
                      <a:pt x="138" y="384"/>
                      <a:pt x="138" y="384"/>
                    </a:cubicBezTo>
                    <a:cubicBezTo>
                      <a:pt x="138" y="390"/>
                      <a:pt x="134" y="394"/>
                      <a:pt x="128" y="394"/>
                    </a:cubicBezTo>
                    <a:cubicBezTo>
                      <a:pt x="122" y="394"/>
                      <a:pt x="117" y="390"/>
                      <a:pt x="117" y="384"/>
                    </a:cubicBezTo>
                    <a:cubicBezTo>
                      <a:pt x="117" y="309"/>
                      <a:pt x="117" y="309"/>
                      <a:pt x="117" y="309"/>
                    </a:cubicBezTo>
                    <a:cubicBezTo>
                      <a:pt x="114" y="309"/>
                      <a:pt x="111" y="308"/>
                      <a:pt x="109" y="305"/>
                    </a:cubicBezTo>
                    <a:cubicBezTo>
                      <a:pt x="107" y="303"/>
                      <a:pt x="106" y="299"/>
                      <a:pt x="107" y="296"/>
                    </a:cubicBezTo>
                    <a:cubicBezTo>
                      <a:pt x="128" y="190"/>
                      <a:pt x="128" y="190"/>
                      <a:pt x="128" y="190"/>
                    </a:cubicBezTo>
                    <a:cubicBezTo>
                      <a:pt x="129" y="185"/>
                      <a:pt x="133" y="181"/>
                      <a:pt x="138" y="181"/>
                    </a:cubicBezTo>
                    <a:cubicBezTo>
                      <a:pt x="160" y="181"/>
                      <a:pt x="160" y="181"/>
                      <a:pt x="160" y="181"/>
                    </a:cubicBezTo>
                    <a:cubicBezTo>
                      <a:pt x="165" y="181"/>
                      <a:pt x="169" y="185"/>
                      <a:pt x="170" y="190"/>
                    </a:cubicBezTo>
                    <a:cubicBezTo>
                      <a:pt x="191" y="296"/>
                      <a:pt x="191" y="296"/>
                      <a:pt x="191" y="296"/>
                    </a:cubicBezTo>
                    <a:cubicBezTo>
                      <a:pt x="192" y="299"/>
                      <a:pt x="191" y="303"/>
                      <a:pt x="189" y="305"/>
                    </a:cubicBezTo>
                    <a:close/>
                    <a:moveTo>
                      <a:pt x="298" y="277"/>
                    </a:moveTo>
                    <a:cubicBezTo>
                      <a:pt x="298" y="283"/>
                      <a:pt x="294" y="288"/>
                      <a:pt x="288" y="288"/>
                    </a:cubicBezTo>
                    <a:cubicBezTo>
                      <a:pt x="288" y="384"/>
                      <a:pt x="288" y="384"/>
                      <a:pt x="288" y="384"/>
                    </a:cubicBezTo>
                    <a:cubicBezTo>
                      <a:pt x="288" y="390"/>
                      <a:pt x="283" y="394"/>
                      <a:pt x="277" y="394"/>
                    </a:cubicBezTo>
                    <a:cubicBezTo>
                      <a:pt x="271" y="394"/>
                      <a:pt x="266" y="390"/>
                      <a:pt x="266" y="384"/>
                    </a:cubicBezTo>
                    <a:cubicBezTo>
                      <a:pt x="266" y="288"/>
                      <a:pt x="266" y="288"/>
                      <a:pt x="266" y="288"/>
                    </a:cubicBezTo>
                    <a:cubicBezTo>
                      <a:pt x="245" y="288"/>
                      <a:pt x="245" y="288"/>
                      <a:pt x="245" y="288"/>
                    </a:cubicBezTo>
                    <a:cubicBezTo>
                      <a:pt x="245" y="384"/>
                      <a:pt x="245" y="384"/>
                      <a:pt x="245" y="384"/>
                    </a:cubicBezTo>
                    <a:cubicBezTo>
                      <a:pt x="245" y="390"/>
                      <a:pt x="240" y="394"/>
                      <a:pt x="234" y="394"/>
                    </a:cubicBezTo>
                    <a:cubicBezTo>
                      <a:pt x="228" y="394"/>
                      <a:pt x="224" y="390"/>
                      <a:pt x="224" y="384"/>
                    </a:cubicBezTo>
                    <a:cubicBezTo>
                      <a:pt x="224" y="288"/>
                      <a:pt x="224" y="288"/>
                      <a:pt x="224" y="288"/>
                    </a:cubicBezTo>
                    <a:cubicBezTo>
                      <a:pt x="218" y="288"/>
                      <a:pt x="213" y="283"/>
                      <a:pt x="213" y="277"/>
                    </a:cubicBezTo>
                    <a:cubicBezTo>
                      <a:pt x="213" y="192"/>
                      <a:pt x="213" y="192"/>
                      <a:pt x="213" y="192"/>
                    </a:cubicBezTo>
                    <a:cubicBezTo>
                      <a:pt x="213" y="186"/>
                      <a:pt x="218" y="181"/>
                      <a:pt x="224" y="181"/>
                    </a:cubicBezTo>
                    <a:cubicBezTo>
                      <a:pt x="288" y="181"/>
                      <a:pt x="288" y="181"/>
                      <a:pt x="288" y="181"/>
                    </a:cubicBezTo>
                    <a:cubicBezTo>
                      <a:pt x="294" y="181"/>
                      <a:pt x="298" y="186"/>
                      <a:pt x="298" y="192"/>
                    </a:cubicBezTo>
                    <a:lnTo>
                      <a:pt x="298" y="277"/>
                    </a:lnTo>
                    <a:close/>
                    <a:moveTo>
                      <a:pt x="405" y="277"/>
                    </a:moveTo>
                    <a:cubicBezTo>
                      <a:pt x="405" y="283"/>
                      <a:pt x="400" y="288"/>
                      <a:pt x="394" y="288"/>
                    </a:cubicBezTo>
                    <a:cubicBezTo>
                      <a:pt x="394" y="384"/>
                      <a:pt x="394" y="384"/>
                      <a:pt x="394" y="384"/>
                    </a:cubicBezTo>
                    <a:cubicBezTo>
                      <a:pt x="394" y="390"/>
                      <a:pt x="390" y="394"/>
                      <a:pt x="384" y="394"/>
                    </a:cubicBezTo>
                    <a:cubicBezTo>
                      <a:pt x="378" y="394"/>
                      <a:pt x="373" y="390"/>
                      <a:pt x="373" y="384"/>
                    </a:cubicBezTo>
                    <a:cubicBezTo>
                      <a:pt x="373" y="288"/>
                      <a:pt x="373" y="288"/>
                      <a:pt x="373" y="288"/>
                    </a:cubicBezTo>
                    <a:cubicBezTo>
                      <a:pt x="352" y="288"/>
                      <a:pt x="352" y="288"/>
                      <a:pt x="352" y="288"/>
                    </a:cubicBezTo>
                    <a:cubicBezTo>
                      <a:pt x="352" y="384"/>
                      <a:pt x="352" y="384"/>
                      <a:pt x="352" y="384"/>
                    </a:cubicBezTo>
                    <a:cubicBezTo>
                      <a:pt x="352" y="390"/>
                      <a:pt x="347" y="394"/>
                      <a:pt x="341" y="394"/>
                    </a:cubicBezTo>
                    <a:cubicBezTo>
                      <a:pt x="335" y="394"/>
                      <a:pt x="330" y="390"/>
                      <a:pt x="330" y="384"/>
                    </a:cubicBezTo>
                    <a:cubicBezTo>
                      <a:pt x="330" y="288"/>
                      <a:pt x="330" y="288"/>
                      <a:pt x="330" y="288"/>
                    </a:cubicBezTo>
                    <a:cubicBezTo>
                      <a:pt x="324" y="288"/>
                      <a:pt x="320" y="283"/>
                      <a:pt x="320" y="277"/>
                    </a:cubicBezTo>
                    <a:cubicBezTo>
                      <a:pt x="320" y="192"/>
                      <a:pt x="320" y="192"/>
                      <a:pt x="320" y="192"/>
                    </a:cubicBezTo>
                    <a:cubicBezTo>
                      <a:pt x="320" y="186"/>
                      <a:pt x="324" y="181"/>
                      <a:pt x="330" y="181"/>
                    </a:cubicBezTo>
                    <a:cubicBezTo>
                      <a:pt x="394" y="181"/>
                      <a:pt x="394" y="181"/>
                      <a:pt x="394" y="181"/>
                    </a:cubicBezTo>
                    <a:cubicBezTo>
                      <a:pt x="400" y="181"/>
                      <a:pt x="405" y="186"/>
                      <a:pt x="405" y="192"/>
                    </a:cubicBezTo>
                    <a:lnTo>
                      <a:pt x="405" y="27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Tree>
    <p:extLst>
      <p:ext uri="{BB962C8B-B14F-4D97-AF65-F5344CB8AC3E}">
        <p14:creationId xmlns:p14="http://schemas.microsoft.com/office/powerpoint/2010/main" val="3709611584"/>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300" i="1" dirty="0"/>
              <a:t>Grampians : Learner </a:t>
            </a:r>
            <a:r>
              <a:rPr lang="en-AU" sz="1300" i="1" dirty="0" smtClean="0"/>
              <a:t>journeys and outcomes (those who commenced pre-accredited in 2013-15)</a:t>
            </a:r>
            <a:endParaRPr lang="en-AU" sz="1300" i="1" dirty="0"/>
          </a:p>
        </p:txBody>
      </p:sp>
      <p:sp>
        <p:nvSpPr>
          <p:cNvPr id="65" name="Title 64"/>
          <p:cNvSpPr>
            <a:spLocks noGrp="1"/>
          </p:cNvSpPr>
          <p:nvPr>
            <p:ph type="title"/>
          </p:nvPr>
        </p:nvSpPr>
        <p:spPr/>
        <p:txBody>
          <a:bodyPr/>
          <a:lstStyle/>
          <a:p>
            <a:r>
              <a:rPr lang="en-AU" dirty="0" smtClean="0"/>
              <a:t>What outcomes are being achieved by pre-accredited learners? </a:t>
            </a:r>
            <a:endParaRPr lang="en-AU" dirty="0"/>
          </a:p>
        </p:txBody>
      </p:sp>
      <p:graphicFrame>
        <p:nvGraphicFramePr>
          <p:cNvPr id="77" name="Table 76"/>
          <p:cNvGraphicFramePr>
            <a:graphicFrameLocks noGrp="1"/>
          </p:cNvGraphicFramePr>
          <p:nvPr>
            <p:extLst>
              <p:ext uri="{D42A27DB-BD31-4B8C-83A1-F6EECF244321}">
                <p14:modId xmlns:p14="http://schemas.microsoft.com/office/powerpoint/2010/main" val="529267104"/>
              </p:ext>
            </p:extLst>
          </p:nvPr>
        </p:nvGraphicFramePr>
        <p:xfrm>
          <a:off x="430519" y="4771384"/>
          <a:ext cx="8371762" cy="1383507"/>
        </p:xfrm>
        <a:graphic>
          <a:graphicData uri="http://schemas.openxmlformats.org/drawingml/2006/table">
            <a:tbl>
              <a:tblPr firstRow="1" bandRow="1">
                <a:tableStyleId>{2D5ABB26-0587-4C30-8999-92F81FD0307C}</a:tableStyleId>
              </a:tblPr>
              <a:tblGrid>
                <a:gridCol w="815001">
                  <a:extLst>
                    <a:ext uri="{9D8B030D-6E8A-4147-A177-3AD203B41FA5}">
                      <a16:colId xmlns:a16="http://schemas.microsoft.com/office/drawing/2014/main" val="20000"/>
                    </a:ext>
                  </a:extLst>
                </a:gridCol>
                <a:gridCol w="7556761">
                  <a:extLst>
                    <a:ext uri="{9D8B030D-6E8A-4147-A177-3AD203B41FA5}">
                      <a16:colId xmlns:a16="http://schemas.microsoft.com/office/drawing/2014/main" val="20001"/>
                    </a:ext>
                  </a:extLst>
                </a:gridCol>
              </a:tblGrid>
              <a:tr h="359547">
                <a:tc>
                  <a:txBody>
                    <a:bodyPr/>
                    <a:lstStyle/>
                    <a:p>
                      <a:endParaRPr lang="en-AU" sz="1000" dirty="0"/>
                    </a:p>
                  </a:txBody>
                  <a:tcPr/>
                </a:tc>
                <a:tc>
                  <a:txBody>
                    <a:bodyPr/>
                    <a:lstStyle/>
                    <a:p>
                      <a:pPr marL="0" indent="0">
                        <a:spcAft>
                          <a:spcPts val="600"/>
                        </a:spcAft>
                        <a:buFont typeface="Arial" panose="020B0604020202020204" pitchFamily="34" charset="0"/>
                        <a:buNone/>
                      </a:pPr>
                      <a:r>
                        <a:rPr lang="en-AU" sz="1000" b="1" dirty="0" smtClean="0">
                          <a:solidFill>
                            <a:schemeClr val="tx1"/>
                          </a:solidFill>
                        </a:rPr>
                        <a:t>3,543</a:t>
                      </a:r>
                      <a:r>
                        <a:rPr lang="en-AU" sz="1000" b="1" baseline="0" dirty="0" smtClean="0">
                          <a:solidFill>
                            <a:schemeClr val="tx1"/>
                          </a:solidFill>
                        </a:rPr>
                        <a:t> </a:t>
                      </a:r>
                      <a:r>
                        <a:rPr lang="en-AU" sz="1000" b="1" dirty="0" smtClean="0">
                          <a:solidFill>
                            <a:schemeClr val="tx1"/>
                          </a:solidFill>
                        </a:rPr>
                        <a:t>unique</a:t>
                      </a:r>
                      <a:r>
                        <a:rPr lang="en-AU" sz="1000" b="1" baseline="0" dirty="0" smtClean="0">
                          <a:solidFill>
                            <a:schemeClr val="tx1"/>
                          </a:solidFill>
                        </a:rPr>
                        <a:t> learners </a:t>
                      </a:r>
                      <a:r>
                        <a:rPr lang="en-AU" sz="1000" baseline="0" dirty="0" smtClean="0">
                          <a:solidFill>
                            <a:schemeClr val="tx1"/>
                          </a:solidFill>
                        </a:rPr>
                        <a:t>participated in pre-accredited training in Grampians; 87% belonged to at least one ACFE priority cohort, and 42% belonged to three or more cohorts</a:t>
                      </a:r>
                      <a:endParaRPr lang="en-AU" sz="1000" b="0" dirty="0" smtClean="0">
                        <a:solidFill>
                          <a:schemeClr val="tx1"/>
                        </a:solidFill>
                      </a:endParaRPr>
                    </a:p>
                  </a:txBody>
                  <a:tcPr anchor="ctr"/>
                </a:tc>
                <a:extLst>
                  <a:ext uri="{0D108BD9-81ED-4DB2-BD59-A6C34878D82A}">
                    <a16:rowId xmlns:a16="http://schemas.microsoft.com/office/drawing/2014/main" val="10000"/>
                  </a:ext>
                </a:extLst>
              </a:tr>
              <a:tr h="528326">
                <a:tc>
                  <a:txBody>
                    <a:bodyPr/>
                    <a:lstStyle/>
                    <a:p>
                      <a:endParaRPr lang="en-AU"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b="1" dirty="0" smtClean="0">
                          <a:solidFill>
                            <a:schemeClr val="tx1"/>
                          </a:solidFill>
                        </a:rPr>
                        <a:t>33% of learners who transition</a:t>
                      </a:r>
                      <a:r>
                        <a:rPr lang="en-AU" sz="1000" b="1" baseline="0" dirty="0" smtClean="0">
                          <a:solidFill>
                            <a:schemeClr val="tx1"/>
                          </a:solidFill>
                        </a:rPr>
                        <a:t> attend another ACE provider </a:t>
                      </a:r>
                      <a:r>
                        <a:rPr lang="en-AU" sz="1000" b="0" baseline="0" dirty="0" smtClean="0">
                          <a:solidFill>
                            <a:schemeClr val="tx1"/>
                          </a:solidFill>
                        </a:rPr>
                        <a:t>(who is also an RTO); and 20% go on to attend a TAFE</a:t>
                      </a:r>
                      <a:endParaRPr lang="en-AU" sz="1000" b="0" dirty="0" smtClean="0">
                        <a:solidFill>
                          <a:schemeClr val="tx1"/>
                        </a:solidFill>
                      </a:endParaRPr>
                    </a:p>
                  </a:txBody>
                  <a:tcPr anchor="ctr"/>
                </a:tc>
                <a:extLst>
                  <a:ext uri="{0D108BD9-81ED-4DB2-BD59-A6C34878D82A}">
                    <a16:rowId xmlns:a16="http://schemas.microsoft.com/office/drawing/2014/main" val="10001"/>
                  </a:ext>
                </a:extLst>
              </a:tr>
              <a:tr h="458941">
                <a:tc>
                  <a:txBody>
                    <a:bodyPr/>
                    <a:lstStyle/>
                    <a:p>
                      <a:endParaRPr lang="en-AU"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dirty="0" smtClean="0"/>
                        <a:t>For learners</a:t>
                      </a:r>
                      <a:r>
                        <a:rPr lang="en-AU" sz="1000" b="0" baseline="0" dirty="0" smtClean="0"/>
                        <a:t> who transition to accredited courses, </a:t>
                      </a:r>
                      <a:r>
                        <a:rPr lang="en-AU" sz="1000" b="1" baseline="0" dirty="0" smtClean="0"/>
                        <a:t>completion rates are highest for those in Diplomas, 87%, and lowest for those in VCE-VCAL, 70%</a:t>
                      </a:r>
                      <a:endParaRPr lang="en-AU" sz="1000" b="1" dirty="0" smtClean="0">
                        <a:solidFill>
                          <a:srgbClr val="FF0000"/>
                        </a:solidFill>
                      </a:endParaRPr>
                    </a:p>
                  </a:txBody>
                  <a:tcPr anchor="ctr"/>
                </a:tc>
                <a:extLst>
                  <a:ext uri="{0D108BD9-81ED-4DB2-BD59-A6C34878D82A}">
                    <a16:rowId xmlns:a16="http://schemas.microsoft.com/office/drawing/2014/main" val="10002"/>
                  </a:ext>
                </a:extLst>
              </a:tr>
            </a:tbl>
          </a:graphicData>
        </a:graphic>
      </p:graphicFrame>
      <p:grpSp>
        <p:nvGrpSpPr>
          <p:cNvPr id="21" name="Group 20"/>
          <p:cNvGrpSpPr/>
          <p:nvPr/>
        </p:nvGrpSpPr>
        <p:grpSpPr>
          <a:xfrm>
            <a:off x="772511" y="1150458"/>
            <a:ext cx="7690240" cy="1768234"/>
            <a:chOff x="772511" y="1188232"/>
            <a:chExt cx="7690240" cy="1768234"/>
          </a:xfrm>
        </p:grpSpPr>
        <p:sp>
          <p:nvSpPr>
            <p:cNvPr id="67" name="Rectangle 66"/>
            <p:cNvSpPr/>
            <p:nvPr/>
          </p:nvSpPr>
          <p:spPr>
            <a:xfrm>
              <a:off x="772511" y="1188232"/>
              <a:ext cx="1012935" cy="566079"/>
            </a:xfrm>
            <a:prstGeom prst="rect">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First pre-accredited activity</a:t>
              </a:r>
            </a:p>
          </p:txBody>
        </p:sp>
        <p:sp>
          <p:nvSpPr>
            <p:cNvPr id="68" name="Rectangle 67"/>
            <p:cNvSpPr/>
            <p:nvPr/>
          </p:nvSpPr>
          <p:spPr>
            <a:xfrm>
              <a:off x="4569697" y="1190096"/>
              <a:ext cx="1349409" cy="555199"/>
            </a:xfrm>
            <a:prstGeom prst="rect">
              <a:avLst/>
            </a:prstGeom>
            <a:solidFill>
              <a:srgbClr val="01216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Commence accredited training after pre-accredited activity (29%)</a:t>
              </a:r>
              <a:endParaRPr lang="en-AU" sz="800" b="1" dirty="0"/>
            </a:p>
          </p:txBody>
        </p:sp>
        <p:sp>
          <p:nvSpPr>
            <p:cNvPr id="70" name="Rectangle 69"/>
            <p:cNvSpPr/>
            <p:nvPr/>
          </p:nvSpPr>
          <p:spPr>
            <a:xfrm>
              <a:off x="7098423" y="1199112"/>
              <a:ext cx="1364328" cy="555199"/>
            </a:xfrm>
            <a:prstGeom prst="rect">
              <a:avLst/>
            </a:prstGeom>
            <a:solidFill>
              <a:srgbClr val="0097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Achieve accredited qualification after pre-accredited activity (24%)</a:t>
              </a:r>
              <a:endParaRPr lang="en-AU" sz="800" b="1" dirty="0"/>
            </a:p>
          </p:txBody>
        </p:sp>
        <p:sp>
          <p:nvSpPr>
            <p:cNvPr id="82" name="TextBox 81"/>
            <p:cNvSpPr txBox="1"/>
            <p:nvPr/>
          </p:nvSpPr>
          <p:spPr>
            <a:xfrm>
              <a:off x="3375188" y="1270788"/>
              <a:ext cx="1196034" cy="123111"/>
            </a:xfrm>
            <a:prstGeom prst="rect">
              <a:avLst/>
            </a:prstGeom>
            <a:noFill/>
          </p:spPr>
          <p:txBody>
            <a:bodyPr wrap="square" lIns="0" tIns="0" rIns="0" bIns="0" rtlCol="0">
              <a:spAutoFit/>
            </a:bodyPr>
            <a:lstStyle/>
            <a:p>
              <a:pPr algn="ctr">
                <a:spcBef>
                  <a:spcPts val="600"/>
                </a:spcBef>
                <a:buSzPct val="100000"/>
              </a:pPr>
              <a:r>
                <a:rPr lang="en-AU" sz="800" b="1" dirty="0" smtClean="0"/>
                <a:t>Direct</a:t>
              </a:r>
              <a:r>
                <a:rPr lang="en-AU" sz="800" dirty="0" smtClean="0"/>
                <a:t> (17.5%)</a:t>
              </a:r>
            </a:p>
          </p:txBody>
        </p:sp>
        <p:sp>
          <p:nvSpPr>
            <p:cNvPr id="83" name="TextBox 82"/>
            <p:cNvSpPr txBox="1"/>
            <p:nvPr/>
          </p:nvSpPr>
          <p:spPr>
            <a:xfrm>
              <a:off x="6055261" y="1270788"/>
              <a:ext cx="875956" cy="123111"/>
            </a:xfrm>
            <a:prstGeom prst="rect">
              <a:avLst/>
            </a:prstGeom>
            <a:noFill/>
          </p:spPr>
          <p:txBody>
            <a:bodyPr wrap="square" lIns="0" tIns="0" rIns="0" bIns="0" rtlCol="0">
              <a:spAutoFit/>
            </a:bodyPr>
            <a:lstStyle/>
            <a:p>
              <a:pPr algn="ctr">
                <a:spcBef>
                  <a:spcPts val="600"/>
                </a:spcBef>
                <a:buSzPct val="100000"/>
              </a:pPr>
              <a:r>
                <a:rPr lang="en-AU" sz="800" b="1" dirty="0" smtClean="0"/>
                <a:t>Direct</a:t>
              </a:r>
              <a:r>
                <a:rPr lang="en-AU" sz="800" dirty="0" smtClean="0"/>
                <a:t> (19.4%)</a:t>
              </a:r>
            </a:p>
          </p:txBody>
        </p:sp>
        <p:sp>
          <p:nvSpPr>
            <p:cNvPr id="84" name="TextBox 83"/>
            <p:cNvSpPr txBox="1"/>
            <p:nvPr/>
          </p:nvSpPr>
          <p:spPr>
            <a:xfrm>
              <a:off x="920525" y="2514431"/>
              <a:ext cx="709595" cy="442035"/>
            </a:xfrm>
            <a:prstGeom prst="rect">
              <a:avLst/>
            </a:prstGeom>
            <a:noFill/>
            <a:ln w="19050">
              <a:solidFill>
                <a:schemeClr val="tx1">
                  <a:lumMod val="50000"/>
                  <a:lumOff val="50000"/>
                </a:schemeClr>
              </a:solidFill>
            </a:ln>
          </p:spPr>
          <p:txBody>
            <a:bodyPr wrap="square" lIns="36000" tIns="36000" rIns="36000" bIns="36000" rtlCol="0">
              <a:spAutoFit/>
            </a:bodyPr>
            <a:lstStyle/>
            <a:p>
              <a:pPr algn="ctr">
                <a:spcBef>
                  <a:spcPts val="600"/>
                </a:spcBef>
                <a:buSzPct val="100000"/>
              </a:pPr>
              <a:r>
                <a:rPr lang="en-AU" sz="800" dirty="0" smtClean="0"/>
                <a:t>No further VET activity (47%)</a:t>
              </a:r>
            </a:p>
          </p:txBody>
        </p:sp>
        <p:sp>
          <p:nvSpPr>
            <p:cNvPr id="87" name="TextBox 86"/>
            <p:cNvSpPr txBox="1"/>
            <p:nvPr/>
          </p:nvSpPr>
          <p:spPr>
            <a:xfrm>
              <a:off x="2388652" y="2514431"/>
              <a:ext cx="987889" cy="442035"/>
            </a:xfrm>
            <a:prstGeom prst="rect">
              <a:avLst/>
            </a:prstGeom>
            <a:noFill/>
            <a:ln w="19050">
              <a:solidFill>
                <a:schemeClr val="accent3"/>
              </a:solidFill>
            </a:ln>
          </p:spPr>
          <p:txBody>
            <a:bodyPr wrap="square" lIns="36000" tIns="36000" rIns="36000" bIns="36000" rtlCol="0">
              <a:spAutoFit/>
            </a:bodyPr>
            <a:lstStyle/>
            <a:p>
              <a:pPr algn="ctr">
                <a:spcBef>
                  <a:spcPts val="600"/>
                </a:spcBef>
                <a:buSzPct val="100000"/>
              </a:pPr>
              <a:r>
                <a:rPr lang="en-AU" sz="800" dirty="0" smtClean="0"/>
                <a:t>No subsequent  accredited activity (24%) </a:t>
              </a:r>
            </a:p>
          </p:txBody>
        </p:sp>
        <p:sp>
          <p:nvSpPr>
            <p:cNvPr id="88" name="TextBox 87"/>
            <p:cNvSpPr txBox="1"/>
            <p:nvPr/>
          </p:nvSpPr>
          <p:spPr>
            <a:xfrm>
              <a:off x="4771872" y="2505415"/>
              <a:ext cx="944358" cy="442035"/>
            </a:xfrm>
            <a:prstGeom prst="rect">
              <a:avLst/>
            </a:prstGeom>
            <a:noFill/>
            <a:ln w="19050">
              <a:solidFill>
                <a:schemeClr val="accent4"/>
              </a:solidFill>
            </a:ln>
          </p:spPr>
          <p:txBody>
            <a:bodyPr wrap="square" lIns="36000" tIns="36000" rIns="36000" bIns="36000" rtlCol="0">
              <a:spAutoFit/>
            </a:bodyPr>
            <a:lstStyle/>
            <a:p>
              <a:pPr algn="ctr">
                <a:spcBef>
                  <a:spcPts val="600"/>
                </a:spcBef>
                <a:buSzPct val="100000"/>
              </a:pPr>
              <a:r>
                <a:rPr lang="en-AU" sz="800" dirty="0" smtClean="0"/>
                <a:t>Do not complete accredited training (6%)</a:t>
              </a:r>
            </a:p>
          </p:txBody>
        </p:sp>
        <p:sp>
          <p:nvSpPr>
            <p:cNvPr id="89" name="TextBox 88"/>
            <p:cNvSpPr txBox="1"/>
            <p:nvPr/>
          </p:nvSpPr>
          <p:spPr>
            <a:xfrm>
              <a:off x="2355648" y="1199112"/>
              <a:ext cx="1053898" cy="574468"/>
            </a:xfrm>
            <a:prstGeom prst="rect">
              <a:avLst/>
            </a:prstGeom>
            <a:solidFill>
              <a:schemeClr val="accent3"/>
            </a:solidFill>
          </p:spPr>
          <p:txBody>
            <a:bodyPr wrap="square" lIns="0" tIns="0" rIns="0" bIns="0" rtlCol="0" anchor="ctr">
              <a:noAutofit/>
            </a:bodyPr>
            <a:lstStyle/>
            <a:p>
              <a:pPr algn="ctr">
                <a:spcBef>
                  <a:spcPts val="600"/>
                </a:spcBef>
                <a:buSzPct val="100000"/>
              </a:pPr>
              <a:r>
                <a:rPr lang="en-AU" sz="800" b="1" dirty="0" smtClean="0">
                  <a:solidFill>
                    <a:schemeClr val="bg1"/>
                  </a:solidFill>
                </a:rPr>
                <a:t>Further activity (53%)</a:t>
              </a:r>
            </a:p>
          </p:txBody>
        </p:sp>
        <p:cxnSp>
          <p:nvCxnSpPr>
            <p:cNvPr id="90" name="Straight Arrow Connector 89"/>
            <p:cNvCxnSpPr/>
            <p:nvPr/>
          </p:nvCxnSpPr>
          <p:spPr>
            <a:xfrm flipH="1">
              <a:off x="1275323" y="1803253"/>
              <a:ext cx="5290" cy="612000"/>
            </a:xfrm>
            <a:prstGeom prst="straightConnector1">
              <a:avLst/>
            </a:prstGeom>
            <a:ln w="31750">
              <a:solidFill>
                <a:srgbClr val="A7A8AA"/>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2876932" y="1803253"/>
              <a:ext cx="5664" cy="64800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5244051" y="1794237"/>
              <a:ext cx="351" cy="648000"/>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3494164" y="1484776"/>
              <a:ext cx="932882" cy="629"/>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6007239" y="1484776"/>
              <a:ext cx="972000" cy="2449"/>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6654304" y="1877461"/>
              <a:ext cx="539770" cy="395268"/>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5771588" y="1884576"/>
              <a:ext cx="1568391" cy="836835"/>
              <a:chOff x="5623252" y="1750678"/>
              <a:chExt cx="1568391" cy="836835"/>
            </a:xfrm>
          </p:grpSpPr>
          <p:sp>
            <p:nvSpPr>
              <p:cNvPr id="104" name="TextBox 103"/>
              <p:cNvSpPr txBox="1"/>
              <p:nvPr/>
            </p:nvSpPr>
            <p:spPr>
              <a:xfrm>
                <a:off x="5759174" y="2218181"/>
                <a:ext cx="1432469" cy="369332"/>
              </a:xfrm>
              <a:prstGeom prst="rect">
                <a:avLst/>
              </a:prstGeom>
              <a:noFill/>
            </p:spPr>
            <p:txBody>
              <a:bodyPr wrap="square" lIns="0" tIns="0" rIns="0" bIns="0" rtlCol="0">
                <a:spAutoFit/>
              </a:bodyPr>
              <a:lstStyle/>
              <a:p>
                <a:pPr algn="ctr">
                  <a:spcBef>
                    <a:spcPts val="600"/>
                  </a:spcBef>
                  <a:buSzPct val="100000"/>
                </a:pPr>
                <a:r>
                  <a:rPr lang="en-AU" sz="800" dirty="0" smtClean="0"/>
                  <a:t>Multiple attempts at completing accredited training (</a:t>
                </a:r>
                <a:r>
                  <a:rPr lang="en-AU" sz="800" b="1" dirty="0"/>
                  <a:t>I</a:t>
                </a:r>
                <a:r>
                  <a:rPr lang="en-AU" sz="800" b="1" dirty="0" smtClean="0"/>
                  <a:t>ndirect</a:t>
                </a:r>
                <a:r>
                  <a:rPr lang="en-AU" sz="800" dirty="0" smtClean="0"/>
                  <a:t>, 4.2%)</a:t>
                </a:r>
              </a:p>
            </p:txBody>
          </p:sp>
          <p:cxnSp>
            <p:nvCxnSpPr>
              <p:cNvPr id="105" name="Straight Arrow Connector 104"/>
              <p:cNvCxnSpPr/>
              <p:nvPr/>
            </p:nvCxnSpPr>
            <p:spPr>
              <a:xfrm>
                <a:off x="5623252" y="1750678"/>
                <a:ext cx="530693" cy="393508"/>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3292999" y="1884441"/>
              <a:ext cx="1402555" cy="830416"/>
              <a:chOff x="3116699" y="1659374"/>
              <a:chExt cx="1402555" cy="830416"/>
            </a:xfrm>
          </p:grpSpPr>
          <p:sp>
            <p:nvSpPr>
              <p:cNvPr id="101" name="TextBox 100"/>
              <p:cNvSpPr txBox="1"/>
              <p:nvPr/>
            </p:nvSpPr>
            <p:spPr>
              <a:xfrm>
                <a:off x="3309202" y="2120458"/>
                <a:ext cx="1059878" cy="369332"/>
              </a:xfrm>
              <a:prstGeom prst="rect">
                <a:avLst/>
              </a:prstGeom>
              <a:noFill/>
            </p:spPr>
            <p:txBody>
              <a:bodyPr wrap="square" lIns="0" tIns="0" rIns="0" bIns="0" rtlCol="0">
                <a:spAutoFit/>
              </a:bodyPr>
              <a:lstStyle/>
              <a:p>
                <a:pPr algn="ctr">
                  <a:spcBef>
                    <a:spcPts val="600"/>
                  </a:spcBef>
                  <a:buSzPct val="100000"/>
                </a:pPr>
                <a:r>
                  <a:rPr lang="en-AU" sz="800" dirty="0" smtClean="0"/>
                  <a:t>Subsequent pre-accredited training (</a:t>
                </a:r>
                <a:r>
                  <a:rPr lang="en-AU" sz="800" b="1" dirty="0"/>
                  <a:t>I</a:t>
                </a:r>
                <a:r>
                  <a:rPr lang="en-AU" sz="800" b="1" dirty="0" smtClean="0"/>
                  <a:t>ndirect</a:t>
                </a:r>
                <a:r>
                  <a:rPr lang="en-AU" sz="800" dirty="0" smtClean="0"/>
                  <a:t>, 11.9%)</a:t>
                </a:r>
              </a:p>
            </p:txBody>
          </p:sp>
          <p:cxnSp>
            <p:nvCxnSpPr>
              <p:cNvPr id="102" name="Straight Arrow Connector 101"/>
              <p:cNvCxnSpPr/>
              <p:nvPr/>
            </p:nvCxnSpPr>
            <p:spPr>
              <a:xfrm>
                <a:off x="3116699" y="1659551"/>
                <a:ext cx="530693" cy="393508"/>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3979484" y="1659374"/>
                <a:ext cx="539770" cy="395268"/>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9" name="Straight Arrow Connector 98"/>
            <p:cNvCxnSpPr/>
            <p:nvPr/>
          </p:nvCxnSpPr>
          <p:spPr>
            <a:xfrm flipV="1">
              <a:off x="1836547" y="1484776"/>
              <a:ext cx="468000" cy="629"/>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772511" y="3092590"/>
            <a:ext cx="7692704" cy="1475744"/>
            <a:chOff x="772511" y="3130364"/>
            <a:chExt cx="7692704" cy="1475744"/>
          </a:xfrm>
        </p:grpSpPr>
        <p:grpSp>
          <p:nvGrpSpPr>
            <p:cNvPr id="19" name="Group 18"/>
            <p:cNvGrpSpPr/>
            <p:nvPr/>
          </p:nvGrpSpPr>
          <p:grpSpPr>
            <a:xfrm>
              <a:off x="772511" y="3882941"/>
              <a:ext cx="7692704" cy="342874"/>
              <a:chOff x="772511" y="4042961"/>
              <a:chExt cx="7692704" cy="342874"/>
            </a:xfrm>
          </p:grpSpPr>
          <p:sp>
            <p:nvSpPr>
              <p:cNvPr id="78" name="Rectangle 77"/>
              <p:cNvSpPr/>
              <p:nvPr/>
            </p:nvSpPr>
            <p:spPr bwMode="gray">
              <a:xfrm>
                <a:off x="2719025" y="4042961"/>
                <a:ext cx="5746190" cy="342000"/>
              </a:xfrm>
              <a:prstGeom prst="rect">
                <a:avLst/>
              </a:prstGeom>
              <a:solidFill>
                <a:srgbClr val="62B5E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smtClean="0">
                    <a:solidFill>
                      <a:schemeClr val="bg1"/>
                    </a:solidFill>
                  </a:rPr>
                  <a:t>Engagement: 53%</a:t>
                </a:r>
              </a:p>
              <a:p>
                <a:pPr algn="ctr">
                  <a:lnSpc>
                    <a:spcPct val="106000"/>
                  </a:lnSpc>
                  <a:buFont typeface="Wingdings 2" pitchFamily="18" charset="2"/>
                  <a:buNone/>
                </a:pPr>
                <a:r>
                  <a:rPr lang="en-AU" sz="800" i="1" dirty="0" smtClean="0">
                    <a:solidFill>
                      <a:schemeClr val="bg1"/>
                    </a:solidFill>
                  </a:rPr>
                  <a:t>(in further pre-accredited or accredited activity)</a:t>
                </a:r>
              </a:p>
            </p:txBody>
          </p:sp>
          <p:sp>
            <p:nvSpPr>
              <p:cNvPr id="81" name="Rectangle 80"/>
              <p:cNvSpPr/>
              <p:nvPr/>
            </p:nvSpPr>
            <p:spPr bwMode="gray">
              <a:xfrm>
                <a:off x="772511" y="4043835"/>
                <a:ext cx="1946514" cy="342000"/>
              </a:xfrm>
              <a:prstGeom prst="rect">
                <a:avLst/>
              </a:prstGeom>
              <a:pattFill prst="wdUpDiag">
                <a:fgClr>
                  <a:schemeClr val="bg1">
                    <a:lumMod val="85000"/>
                  </a:schemeClr>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800" b="1" dirty="0" smtClean="0"/>
                  <a:t>No VET outcome 47%</a:t>
                </a:r>
                <a:endParaRPr lang="en-AU" sz="800" b="1" dirty="0" smtClean="0">
                  <a:solidFill>
                    <a:srgbClr val="FF0000"/>
                  </a:solidFill>
                </a:endParaRPr>
              </a:p>
            </p:txBody>
          </p:sp>
        </p:grpSp>
        <p:grpSp>
          <p:nvGrpSpPr>
            <p:cNvPr id="18" name="Group 17"/>
            <p:cNvGrpSpPr/>
            <p:nvPr/>
          </p:nvGrpSpPr>
          <p:grpSpPr>
            <a:xfrm>
              <a:off x="2719025" y="3508171"/>
              <a:ext cx="5746189" cy="342000"/>
              <a:chOff x="2719025" y="3586663"/>
              <a:chExt cx="5746189" cy="342000"/>
            </a:xfrm>
          </p:grpSpPr>
          <p:sp>
            <p:nvSpPr>
              <p:cNvPr id="71" name="Rectangle 70"/>
              <p:cNvSpPr/>
              <p:nvPr/>
            </p:nvSpPr>
            <p:spPr bwMode="gray">
              <a:xfrm>
                <a:off x="4813439" y="3586663"/>
                <a:ext cx="3651775" cy="342000"/>
              </a:xfrm>
              <a:prstGeom prst="rect">
                <a:avLst/>
              </a:prstGeom>
              <a:solidFill>
                <a:srgbClr val="01216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smtClean="0">
                    <a:solidFill>
                      <a:schemeClr val="bg1"/>
                    </a:solidFill>
                  </a:rPr>
                  <a:t>Transition: 29%</a:t>
                </a:r>
              </a:p>
              <a:p>
                <a:pPr algn="ctr">
                  <a:lnSpc>
                    <a:spcPct val="106000"/>
                  </a:lnSpc>
                  <a:buFont typeface="Wingdings 2" pitchFamily="18" charset="2"/>
                  <a:buNone/>
                </a:pPr>
                <a:r>
                  <a:rPr lang="en-AU" sz="800" i="1" dirty="0" smtClean="0">
                    <a:solidFill>
                      <a:schemeClr val="bg1"/>
                    </a:solidFill>
                  </a:rPr>
                  <a:t>(commence accredited training)</a:t>
                </a:r>
              </a:p>
            </p:txBody>
          </p:sp>
          <p:sp>
            <p:nvSpPr>
              <p:cNvPr id="85" name="Rectangle 84"/>
              <p:cNvSpPr/>
              <p:nvPr/>
            </p:nvSpPr>
            <p:spPr bwMode="gray">
              <a:xfrm>
                <a:off x="2719025" y="3586663"/>
                <a:ext cx="2094415" cy="342000"/>
              </a:xfrm>
              <a:prstGeom prst="rect">
                <a:avLst/>
              </a:prstGeom>
              <a:pattFill prst="pct10">
                <a:fgClr>
                  <a:srgbClr val="012169"/>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000" b="1" dirty="0" smtClean="0">
                  <a:solidFill>
                    <a:schemeClr val="bg1"/>
                  </a:solidFill>
                </a:endParaRPr>
              </a:p>
            </p:txBody>
          </p:sp>
        </p:grpSp>
        <p:grpSp>
          <p:nvGrpSpPr>
            <p:cNvPr id="17" name="Group 16"/>
            <p:cNvGrpSpPr/>
            <p:nvPr/>
          </p:nvGrpSpPr>
          <p:grpSpPr>
            <a:xfrm>
              <a:off x="4813440" y="3130364"/>
              <a:ext cx="3651774" cy="345037"/>
              <a:chOff x="4813440" y="3130364"/>
              <a:chExt cx="3651774" cy="345037"/>
            </a:xfrm>
          </p:grpSpPr>
          <p:sp>
            <p:nvSpPr>
              <p:cNvPr id="72" name="Rectangle 71"/>
              <p:cNvSpPr/>
              <p:nvPr/>
            </p:nvSpPr>
            <p:spPr bwMode="gray">
              <a:xfrm>
                <a:off x="6007239" y="3130364"/>
                <a:ext cx="2457975" cy="342000"/>
              </a:xfrm>
              <a:prstGeom prst="rect">
                <a:avLst/>
              </a:prstGeom>
              <a:solidFill>
                <a:srgbClr val="0097A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smtClean="0">
                    <a:solidFill>
                      <a:schemeClr val="bg1"/>
                    </a:solidFill>
                  </a:rPr>
                  <a:t>Attainment: 24%</a:t>
                </a:r>
              </a:p>
              <a:p>
                <a:pPr algn="ctr">
                  <a:lnSpc>
                    <a:spcPct val="106000"/>
                  </a:lnSpc>
                  <a:buFont typeface="Wingdings 2" pitchFamily="18" charset="2"/>
                  <a:buNone/>
                </a:pPr>
                <a:r>
                  <a:rPr lang="en-AU" sz="800" i="1" dirty="0" smtClean="0">
                    <a:solidFill>
                      <a:schemeClr val="bg1"/>
                    </a:solidFill>
                  </a:rPr>
                  <a:t>(complete an accredited qualification)</a:t>
                </a:r>
              </a:p>
            </p:txBody>
          </p:sp>
          <p:sp>
            <p:nvSpPr>
              <p:cNvPr id="86" name="Rectangle 85"/>
              <p:cNvSpPr/>
              <p:nvPr/>
            </p:nvSpPr>
            <p:spPr bwMode="gray">
              <a:xfrm>
                <a:off x="4813440" y="3133401"/>
                <a:ext cx="1193800" cy="342000"/>
              </a:xfrm>
              <a:prstGeom prst="rect">
                <a:avLst/>
              </a:prstGeom>
              <a:pattFill prst="pct10">
                <a:fgClr>
                  <a:srgbClr val="0097A9"/>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000" b="1" dirty="0" smtClean="0">
                  <a:solidFill>
                    <a:schemeClr val="bg1"/>
                  </a:solidFill>
                </a:endParaRPr>
              </a:p>
            </p:txBody>
          </p:sp>
        </p:grpSp>
        <p:sp>
          <p:nvSpPr>
            <p:cNvPr id="60" name="Rectangle 59"/>
            <p:cNvSpPr/>
            <p:nvPr/>
          </p:nvSpPr>
          <p:spPr bwMode="gray">
            <a:xfrm>
              <a:off x="772511" y="4264108"/>
              <a:ext cx="7690240" cy="342000"/>
            </a:xfrm>
            <a:prstGeom prst="rect">
              <a:avLst/>
            </a:prstGeom>
            <a:solidFill>
              <a:schemeClr val="tx1">
                <a:lumMod val="50000"/>
                <a:lumOff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Participation: 100%</a:t>
              </a:r>
            </a:p>
            <a:p>
              <a:pPr algn="ctr">
                <a:lnSpc>
                  <a:spcPct val="106000"/>
                </a:lnSpc>
                <a:buFont typeface="Wingdings 2" pitchFamily="18" charset="2"/>
                <a:buNone/>
              </a:pPr>
              <a:r>
                <a:rPr lang="en-AU" sz="800" i="1" dirty="0" smtClean="0">
                  <a:solidFill>
                    <a:schemeClr val="bg1"/>
                  </a:solidFill>
                </a:rPr>
                <a:t>(3,543 learners </a:t>
              </a:r>
              <a:r>
                <a:rPr lang="en-AU" sz="800" i="1" dirty="0">
                  <a:solidFill>
                    <a:schemeClr val="bg1"/>
                  </a:solidFill>
                </a:rPr>
                <a:t>commenced pre-accredited </a:t>
              </a:r>
              <a:r>
                <a:rPr lang="en-AU" sz="800" i="1" dirty="0" smtClean="0">
                  <a:solidFill>
                    <a:schemeClr val="bg1"/>
                  </a:solidFill>
                </a:rPr>
                <a:t>training </a:t>
              </a:r>
              <a:r>
                <a:rPr lang="en-AU" sz="800" i="1" dirty="0">
                  <a:solidFill>
                    <a:schemeClr val="bg1"/>
                  </a:solidFill>
                </a:rPr>
                <a:t>in </a:t>
              </a:r>
              <a:r>
                <a:rPr lang="en-AU" sz="800" i="1" dirty="0" smtClean="0">
                  <a:solidFill>
                    <a:schemeClr val="bg1"/>
                  </a:solidFill>
                </a:rPr>
                <a:t>Grampians, </a:t>
              </a:r>
              <a:r>
                <a:rPr lang="en-AU" sz="800" i="1" dirty="0">
                  <a:solidFill>
                    <a:schemeClr val="bg1"/>
                  </a:solidFill>
                </a:rPr>
                <a:t>2013-15</a:t>
              </a:r>
              <a:r>
                <a:rPr lang="en-AU" sz="800" i="1" dirty="0" smtClean="0">
                  <a:solidFill>
                    <a:schemeClr val="bg1"/>
                  </a:solidFill>
                </a:rPr>
                <a:t>)</a:t>
              </a:r>
              <a:endParaRPr lang="en-AU" sz="800" i="1" dirty="0">
                <a:solidFill>
                  <a:schemeClr val="bg1"/>
                </a:solidFill>
              </a:endParaRPr>
            </a:p>
          </p:txBody>
        </p:sp>
      </p:grpSp>
      <p:sp>
        <p:nvSpPr>
          <p:cNvPr id="47" name="TextBox 46"/>
          <p:cNvSpPr txBox="1"/>
          <p:nvPr/>
        </p:nvSpPr>
        <p:spPr>
          <a:xfrm>
            <a:off x="376238" y="6311607"/>
            <a:ext cx="8500344" cy="107722"/>
          </a:xfrm>
          <a:prstGeom prst="rect">
            <a:avLst/>
          </a:prstGeom>
          <a:noFill/>
        </p:spPr>
        <p:txBody>
          <a:bodyPr wrap="square" lIns="0" tIns="0" rIns="0" bIns="0" rtlCol="0">
            <a:spAutoFit/>
          </a:bodyPr>
          <a:lstStyle/>
          <a:p>
            <a:pPr>
              <a:spcBef>
                <a:spcPts val="600"/>
              </a:spcBef>
              <a:buSzPct val="100000"/>
            </a:pPr>
            <a:r>
              <a:rPr lang="en-AU" sz="700" dirty="0"/>
              <a:t>Note: Attainment rates are calculated based on reported completions from providers, and outcomes could occur outside the timeframe of the analysis (that is, in 2017 and beyond). </a:t>
            </a:r>
          </a:p>
        </p:txBody>
      </p:sp>
      <p:grpSp>
        <p:nvGrpSpPr>
          <p:cNvPr id="6" name="Group 5"/>
          <p:cNvGrpSpPr/>
          <p:nvPr/>
        </p:nvGrpSpPr>
        <p:grpSpPr>
          <a:xfrm>
            <a:off x="722154" y="4799550"/>
            <a:ext cx="369676" cy="1333845"/>
            <a:chOff x="722154" y="4799550"/>
            <a:chExt cx="369676" cy="1333845"/>
          </a:xfrm>
        </p:grpSpPr>
        <p:sp>
          <p:nvSpPr>
            <p:cNvPr id="74" name="Freeform 472"/>
            <p:cNvSpPr>
              <a:spLocks noChangeAspect="1" noEditPoints="1"/>
            </p:cNvSpPr>
            <p:nvPr/>
          </p:nvSpPr>
          <p:spPr bwMode="auto">
            <a:xfrm>
              <a:off x="723177" y="5270751"/>
              <a:ext cx="367631" cy="36763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0 w 512"/>
                <a:gd name="T11" fmla="*/ 405 h 512"/>
                <a:gd name="T12" fmla="*/ 309 w 512"/>
                <a:gd name="T13" fmla="*/ 416 h 512"/>
                <a:gd name="T14" fmla="*/ 149 w 512"/>
                <a:gd name="T15" fmla="*/ 416 h 512"/>
                <a:gd name="T16" fmla="*/ 138 w 512"/>
                <a:gd name="T17" fmla="*/ 405 h 512"/>
                <a:gd name="T18" fmla="*/ 138 w 512"/>
                <a:gd name="T19" fmla="*/ 106 h 512"/>
                <a:gd name="T20" fmla="*/ 149 w 512"/>
                <a:gd name="T21" fmla="*/ 96 h 512"/>
                <a:gd name="T22" fmla="*/ 309 w 512"/>
                <a:gd name="T23" fmla="*/ 96 h 512"/>
                <a:gd name="T24" fmla="*/ 320 w 512"/>
                <a:gd name="T25" fmla="*/ 106 h 512"/>
                <a:gd name="T26" fmla="*/ 320 w 512"/>
                <a:gd name="T27" fmla="*/ 202 h 512"/>
                <a:gd name="T28" fmla="*/ 309 w 512"/>
                <a:gd name="T29" fmla="*/ 213 h 512"/>
                <a:gd name="T30" fmla="*/ 298 w 512"/>
                <a:gd name="T31" fmla="*/ 202 h 512"/>
                <a:gd name="T32" fmla="*/ 298 w 512"/>
                <a:gd name="T33" fmla="*/ 117 h 512"/>
                <a:gd name="T34" fmla="*/ 160 w 512"/>
                <a:gd name="T35" fmla="*/ 117 h 512"/>
                <a:gd name="T36" fmla="*/ 160 w 512"/>
                <a:gd name="T37" fmla="*/ 394 h 512"/>
                <a:gd name="T38" fmla="*/ 298 w 512"/>
                <a:gd name="T39" fmla="*/ 394 h 512"/>
                <a:gd name="T40" fmla="*/ 298 w 512"/>
                <a:gd name="T41" fmla="*/ 309 h 512"/>
                <a:gd name="T42" fmla="*/ 309 w 512"/>
                <a:gd name="T43" fmla="*/ 298 h 512"/>
                <a:gd name="T44" fmla="*/ 320 w 512"/>
                <a:gd name="T45" fmla="*/ 309 h 512"/>
                <a:gd name="T46" fmla="*/ 320 w 512"/>
                <a:gd name="T47" fmla="*/ 405 h 512"/>
                <a:gd name="T48" fmla="*/ 415 w 512"/>
                <a:gd name="T49" fmla="*/ 260 h 512"/>
                <a:gd name="T50" fmla="*/ 413 w 512"/>
                <a:gd name="T51" fmla="*/ 263 h 512"/>
                <a:gd name="T52" fmla="*/ 370 w 512"/>
                <a:gd name="T53" fmla="*/ 306 h 512"/>
                <a:gd name="T54" fmla="*/ 362 w 512"/>
                <a:gd name="T55" fmla="*/ 309 h 512"/>
                <a:gd name="T56" fmla="*/ 355 w 512"/>
                <a:gd name="T57" fmla="*/ 306 h 512"/>
                <a:gd name="T58" fmla="*/ 355 w 512"/>
                <a:gd name="T59" fmla="*/ 291 h 512"/>
                <a:gd name="T60" fmla="*/ 379 w 512"/>
                <a:gd name="T61" fmla="*/ 266 h 512"/>
                <a:gd name="T62" fmla="*/ 224 w 512"/>
                <a:gd name="T63" fmla="*/ 266 h 512"/>
                <a:gd name="T64" fmla="*/ 213 w 512"/>
                <a:gd name="T65" fmla="*/ 256 h 512"/>
                <a:gd name="T66" fmla="*/ 224 w 512"/>
                <a:gd name="T67" fmla="*/ 245 h 512"/>
                <a:gd name="T68" fmla="*/ 379 w 512"/>
                <a:gd name="T69" fmla="*/ 245 h 512"/>
                <a:gd name="T70" fmla="*/ 355 w 512"/>
                <a:gd name="T71" fmla="*/ 221 h 512"/>
                <a:gd name="T72" fmla="*/ 355 w 512"/>
                <a:gd name="T73" fmla="*/ 205 h 512"/>
                <a:gd name="T74" fmla="*/ 370 w 512"/>
                <a:gd name="T75" fmla="*/ 205 h 512"/>
                <a:gd name="T76" fmla="*/ 413 w 512"/>
                <a:gd name="T77" fmla="*/ 248 h 512"/>
                <a:gd name="T78" fmla="*/ 415 w 512"/>
                <a:gd name="T79" fmla="*/ 252 h 512"/>
                <a:gd name="T80" fmla="*/ 415 w 512"/>
                <a:gd name="T81" fmla="*/ 2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0" y="405"/>
                  </a:moveTo>
                  <a:cubicBezTo>
                    <a:pt x="320" y="411"/>
                    <a:pt x="315" y="416"/>
                    <a:pt x="309" y="416"/>
                  </a:cubicBezTo>
                  <a:cubicBezTo>
                    <a:pt x="149" y="416"/>
                    <a:pt x="149" y="416"/>
                    <a:pt x="149" y="416"/>
                  </a:cubicBezTo>
                  <a:cubicBezTo>
                    <a:pt x="143" y="416"/>
                    <a:pt x="138" y="411"/>
                    <a:pt x="138" y="405"/>
                  </a:cubicBezTo>
                  <a:cubicBezTo>
                    <a:pt x="138" y="106"/>
                    <a:pt x="138" y="106"/>
                    <a:pt x="138" y="106"/>
                  </a:cubicBezTo>
                  <a:cubicBezTo>
                    <a:pt x="138" y="100"/>
                    <a:pt x="143" y="96"/>
                    <a:pt x="149" y="96"/>
                  </a:cubicBezTo>
                  <a:cubicBezTo>
                    <a:pt x="309" y="96"/>
                    <a:pt x="309" y="96"/>
                    <a:pt x="309" y="96"/>
                  </a:cubicBezTo>
                  <a:cubicBezTo>
                    <a:pt x="315" y="96"/>
                    <a:pt x="320" y="100"/>
                    <a:pt x="320" y="106"/>
                  </a:cubicBezTo>
                  <a:cubicBezTo>
                    <a:pt x="320" y="202"/>
                    <a:pt x="320" y="202"/>
                    <a:pt x="320" y="202"/>
                  </a:cubicBezTo>
                  <a:cubicBezTo>
                    <a:pt x="320" y="208"/>
                    <a:pt x="315" y="213"/>
                    <a:pt x="309" y="213"/>
                  </a:cubicBezTo>
                  <a:cubicBezTo>
                    <a:pt x="303" y="213"/>
                    <a:pt x="298" y="208"/>
                    <a:pt x="298" y="202"/>
                  </a:cubicBezTo>
                  <a:cubicBezTo>
                    <a:pt x="298" y="117"/>
                    <a:pt x="298" y="117"/>
                    <a:pt x="298" y="117"/>
                  </a:cubicBezTo>
                  <a:cubicBezTo>
                    <a:pt x="160" y="117"/>
                    <a:pt x="160" y="117"/>
                    <a:pt x="160" y="117"/>
                  </a:cubicBezTo>
                  <a:cubicBezTo>
                    <a:pt x="160" y="394"/>
                    <a:pt x="160" y="394"/>
                    <a:pt x="160" y="394"/>
                  </a:cubicBezTo>
                  <a:cubicBezTo>
                    <a:pt x="298" y="394"/>
                    <a:pt x="298" y="394"/>
                    <a:pt x="298" y="394"/>
                  </a:cubicBezTo>
                  <a:cubicBezTo>
                    <a:pt x="298" y="309"/>
                    <a:pt x="298" y="309"/>
                    <a:pt x="298" y="309"/>
                  </a:cubicBezTo>
                  <a:cubicBezTo>
                    <a:pt x="298" y="303"/>
                    <a:pt x="303" y="298"/>
                    <a:pt x="309" y="298"/>
                  </a:cubicBezTo>
                  <a:cubicBezTo>
                    <a:pt x="315" y="298"/>
                    <a:pt x="320" y="303"/>
                    <a:pt x="320" y="309"/>
                  </a:cubicBezTo>
                  <a:lnTo>
                    <a:pt x="320" y="405"/>
                  </a:lnTo>
                  <a:close/>
                  <a:moveTo>
                    <a:pt x="415" y="260"/>
                  </a:moveTo>
                  <a:cubicBezTo>
                    <a:pt x="414" y="261"/>
                    <a:pt x="414" y="262"/>
                    <a:pt x="413" y="263"/>
                  </a:cubicBezTo>
                  <a:cubicBezTo>
                    <a:pt x="370" y="306"/>
                    <a:pt x="370" y="306"/>
                    <a:pt x="370" y="306"/>
                  </a:cubicBezTo>
                  <a:cubicBezTo>
                    <a:pt x="368" y="308"/>
                    <a:pt x="365" y="309"/>
                    <a:pt x="362" y="309"/>
                  </a:cubicBezTo>
                  <a:cubicBezTo>
                    <a:pt x="360" y="309"/>
                    <a:pt x="357" y="308"/>
                    <a:pt x="355" y="306"/>
                  </a:cubicBezTo>
                  <a:cubicBezTo>
                    <a:pt x="351" y="302"/>
                    <a:pt x="351" y="295"/>
                    <a:pt x="355" y="291"/>
                  </a:cubicBezTo>
                  <a:cubicBezTo>
                    <a:pt x="379" y="266"/>
                    <a:pt x="379" y="266"/>
                    <a:pt x="379" y="266"/>
                  </a:cubicBezTo>
                  <a:cubicBezTo>
                    <a:pt x="224" y="266"/>
                    <a:pt x="224" y="266"/>
                    <a:pt x="224" y="266"/>
                  </a:cubicBezTo>
                  <a:cubicBezTo>
                    <a:pt x="218" y="266"/>
                    <a:pt x="213" y="262"/>
                    <a:pt x="213" y="256"/>
                  </a:cubicBezTo>
                  <a:cubicBezTo>
                    <a:pt x="213" y="250"/>
                    <a:pt x="218" y="245"/>
                    <a:pt x="224" y="245"/>
                  </a:cubicBezTo>
                  <a:cubicBezTo>
                    <a:pt x="379" y="245"/>
                    <a:pt x="379" y="245"/>
                    <a:pt x="379" y="245"/>
                  </a:cubicBezTo>
                  <a:cubicBezTo>
                    <a:pt x="355" y="221"/>
                    <a:pt x="355" y="221"/>
                    <a:pt x="355" y="221"/>
                  </a:cubicBezTo>
                  <a:cubicBezTo>
                    <a:pt x="351" y="216"/>
                    <a:pt x="351" y="210"/>
                    <a:pt x="355" y="205"/>
                  </a:cubicBezTo>
                  <a:cubicBezTo>
                    <a:pt x="359" y="201"/>
                    <a:pt x="366" y="201"/>
                    <a:pt x="370" y="205"/>
                  </a:cubicBezTo>
                  <a:cubicBezTo>
                    <a:pt x="413" y="248"/>
                    <a:pt x="413" y="248"/>
                    <a:pt x="413" y="248"/>
                  </a:cubicBezTo>
                  <a:cubicBezTo>
                    <a:pt x="414" y="249"/>
                    <a:pt x="414" y="250"/>
                    <a:pt x="415" y="252"/>
                  </a:cubicBezTo>
                  <a:cubicBezTo>
                    <a:pt x="416" y="254"/>
                    <a:pt x="416" y="257"/>
                    <a:pt x="415" y="260"/>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AU"/>
            </a:p>
          </p:txBody>
        </p:sp>
        <p:sp>
          <p:nvSpPr>
            <p:cNvPr id="75" name="Freeform 241"/>
            <p:cNvSpPr>
              <a:spLocks noChangeAspect="1" noEditPoints="1"/>
            </p:cNvSpPr>
            <p:nvPr/>
          </p:nvSpPr>
          <p:spPr bwMode="auto">
            <a:xfrm>
              <a:off x="723177" y="5764683"/>
              <a:ext cx="367631" cy="368712"/>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AU"/>
            </a:p>
          </p:txBody>
        </p:sp>
        <p:grpSp>
          <p:nvGrpSpPr>
            <p:cNvPr id="92" name="Group 854"/>
            <p:cNvGrpSpPr>
              <a:grpSpLocks noChangeAspect="1"/>
            </p:cNvGrpSpPr>
            <p:nvPr/>
          </p:nvGrpSpPr>
          <p:grpSpPr bwMode="auto">
            <a:xfrm>
              <a:off x="722154" y="4799550"/>
              <a:ext cx="369676" cy="369676"/>
              <a:chOff x="3903" y="3039"/>
              <a:chExt cx="340" cy="340"/>
            </a:xfrm>
            <a:solidFill>
              <a:schemeClr val="accent3"/>
            </a:solidFill>
          </p:grpSpPr>
          <p:sp>
            <p:nvSpPr>
              <p:cNvPr id="100" name="Oval 855"/>
              <p:cNvSpPr>
                <a:spLocks noChangeArrowheads="1"/>
              </p:cNvSpPr>
              <p:nvPr/>
            </p:nvSpPr>
            <p:spPr bwMode="auto">
              <a:xfrm>
                <a:off x="3995" y="3117"/>
                <a:ext cx="14" cy="14"/>
              </a:xfrm>
              <a:prstGeom prst="ellipse">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6" name="Rectangle 856"/>
              <p:cNvSpPr>
                <a:spLocks noChangeArrowheads="1"/>
              </p:cNvSpPr>
              <p:nvPr/>
            </p:nvSpPr>
            <p:spPr bwMode="auto">
              <a:xfrm>
                <a:off x="4058" y="3173"/>
                <a:ext cx="29" cy="4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7" name="Freeform 857"/>
              <p:cNvSpPr>
                <a:spLocks/>
              </p:cNvSpPr>
              <p:nvPr/>
            </p:nvSpPr>
            <p:spPr bwMode="auto">
              <a:xfrm>
                <a:off x="3989" y="3173"/>
                <a:ext cx="26" cy="57"/>
              </a:xfrm>
              <a:custGeom>
                <a:avLst/>
                <a:gdLst>
                  <a:gd name="T0" fmla="*/ 12 w 26"/>
                  <a:gd name="T1" fmla="*/ 0 h 57"/>
                  <a:gd name="T2" fmla="*/ 0 w 26"/>
                  <a:gd name="T3" fmla="*/ 57 h 57"/>
                  <a:gd name="T4" fmla="*/ 26 w 26"/>
                  <a:gd name="T5" fmla="*/ 57 h 57"/>
                  <a:gd name="T6" fmla="*/ 14 w 26"/>
                  <a:gd name="T7" fmla="*/ 0 h 57"/>
                  <a:gd name="T8" fmla="*/ 12 w 26"/>
                  <a:gd name="T9" fmla="*/ 0 h 57"/>
                </a:gdLst>
                <a:ahLst/>
                <a:cxnLst>
                  <a:cxn ang="0">
                    <a:pos x="T0" y="T1"/>
                  </a:cxn>
                  <a:cxn ang="0">
                    <a:pos x="T2" y="T3"/>
                  </a:cxn>
                  <a:cxn ang="0">
                    <a:pos x="T4" y="T5"/>
                  </a:cxn>
                  <a:cxn ang="0">
                    <a:pos x="T6" y="T7"/>
                  </a:cxn>
                  <a:cxn ang="0">
                    <a:pos x="T8" y="T9"/>
                  </a:cxn>
                </a:cxnLst>
                <a:rect l="0" t="0" r="r" b="b"/>
                <a:pathLst>
                  <a:path w="26" h="57">
                    <a:moveTo>
                      <a:pt x="12" y="0"/>
                    </a:moveTo>
                    <a:lnTo>
                      <a:pt x="0" y="57"/>
                    </a:lnTo>
                    <a:lnTo>
                      <a:pt x="26" y="57"/>
                    </a:lnTo>
                    <a:lnTo>
                      <a:pt x="14" y="0"/>
                    </a:lnTo>
                    <a:lnTo>
                      <a:pt x="12" y="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8" name="Oval 858"/>
              <p:cNvSpPr>
                <a:spLocks noChangeArrowheads="1"/>
              </p:cNvSpPr>
              <p:nvPr/>
            </p:nvSpPr>
            <p:spPr bwMode="auto">
              <a:xfrm>
                <a:off x="4066" y="3117"/>
                <a:ext cx="14" cy="14"/>
              </a:xfrm>
              <a:prstGeom prst="ellipse">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9" name="Oval 859"/>
              <p:cNvSpPr>
                <a:spLocks noChangeArrowheads="1"/>
              </p:cNvSpPr>
              <p:nvPr/>
            </p:nvSpPr>
            <p:spPr bwMode="auto">
              <a:xfrm>
                <a:off x="4137" y="3117"/>
                <a:ext cx="14" cy="14"/>
              </a:xfrm>
              <a:prstGeom prst="ellipse">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0" name="Rectangle 860"/>
              <p:cNvSpPr>
                <a:spLocks noChangeArrowheads="1"/>
              </p:cNvSpPr>
              <p:nvPr/>
            </p:nvSpPr>
            <p:spPr bwMode="auto">
              <a:xfrm>
                <a:off x="4129" y="3173"/>
                <a:ext cx="29" cy="4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1" name="Freeform 861"/>
              <p:cNvSpPr>
                <a:spLocks noEditPoints="1"/>
              </p:cNvSpPr>
              <p:nvPr/>
            </p:nvSpPr>
            <p:spPr bwMode="auto">
              <a:xfrm>
                <a:off x="3903" y="3039"/>
                <a:ext cx="340" cy="340"/>
              </a:xfrm>
              <a:custGeom>
                <a:avLst/>
                <a:gdLst>
                  <a:gd name="T0" fmla="*/ 0 w 512"/>
                  <a:gd name="T1" fmla="*/ 256 h 512"/>
                  <a:gd name="T2" fmla="*/ 512 w 512"/>
                  <a:gd name="T3" fmla="*/ 256 h 512"/>
                  <a:gd name="T4" fmla="*/ 362 w 512"/>
                  <a:gd name="T5" fmla="*/ 96 h 512"/>
                  <a:gd name="T6" fmla="*/ 362 w 512"/>
                  <a:gd name="T7" fmla="*/ 160 h 512"/>
                  <a:gd name="T8" fmla="*/ 362 w 512"/>
                  <a:gd name="T9" fmla="*/ 96 h 512"/>
                  <a:gd name="T10" fmla="*/ 288 w 512"/>
                  <a:gd name="T11" fmla="*/ 128 h 512"/>
                  <a:gd name="T12" fmla="*/ 224 w 512"/>
                  <a:gd name="T13" fmla="*/ 128 h 512"/>
                  <a:gd name="T14" fmla="*/ 149 w 512"/>
                  <a:gd name="T15" fmla="*/ 96 h 512"/>
                  <a:gd name="T16" fmla="*/ 149 w 512"/>
                  <a:gd name="T17" fmla="*/ 160 h 512"/>
                  <a:gd name="T18" fmla="*/ 149 w 512"/>
                  <a:gd name="T19" fmla="*/ 96 h 512"/>
                  <a:gd name="T20" fmla="*/ 181 w 512"/>
                  <a:gd name="T21" fmla="*/ 309 h 512"/>
                  <a:gd name="T22" fmla="*/ 170 w 512"/>
                  <a:gd name="T23" fmla="*/ 394 h 512"/>
                  <a:gd name="T24" fmla="*/ 160 w 512"/>
                  <a:gd name="T25" fmla="*/ 309 h 512"/>
                  <a:gd name="T26" fmla="*/ 138 w 512"/>
                  <a:gd name="T27" fmla="*/ 384 h 512"/>
                  <a:gd name="T28" fmla="*/ 117 w 512"/>
                  <a:gd name="T29" fmla="*/ 384 h 512"/>
                  <a:gd name="T30" fmla="*/ 109 w 512"/>
                  <a:gd name="T31" fmla="*/ 305 h 512"/>
                  <a:gd name="T32" fmla="*/ 128 w 512"/>
                  <a:gd name="T33" fmla="*/ 190 h 512"/>
                  <a:gd name="T34" fmla="*/ 160 w 512"/>
                  <a:gd name="T35" fmla="*/ 181 h 512"/>
                  <a:gd name="T36" fmla="*/ 191 w 512"/>
                  <a:gd name="T37" fmla="*/ 296 h 512"/>
                  <a:gd name="T38" fmla="*/ 298 w 512"/>
                  <a:gd name="T39" fmla="*/ 277 h 512"/>
                  <a:gd name="T40" fmla="*/ 288 w 512"/>
                  <a:gd name="T41" fmla="*/ 384 h 512"/>
                  <a:gd name="T42" fmla="*/ 266 w 512"/>
                  <a:gd name="T43" fmla="*/ 384 h 512"/>
                  <a:gd name="T44" fmla="*/ 245 w 512"/>
                  <a:gd name="T45" fmla="*/ 288 h 512"/>
                  <a:gd name="T46" fmla="*/ 234 w 512"/>
                  <a:gd name="T47" fmla="*/ 394 h 512"/>
                  <a:gd name="T48" fmla="*/ 224 w 512"/>
                  <a:gd name="T49" fmla="*/ 288 h 512"/>
                  <a:gd name="T50" fmla="*/ 213 w 512"/>
                  <a:gd name="T51" fmla="*/ 192 h 512"/>
                  <a:gd name="T52" fmla="*/ 288 w 512"/>
                  <a:gd name="T53" fmla="*/ 181 h 512"/>
                  <a:gd name="T54" fmla="*/ 298 w 512"/>
                  <a:gd name="T55" fmla="*/ 277 h 512"/>
                  <a:gd name="T56" fmla="*/ 394 w 512"/>
                  <a:gd name="T57" fmla="*/ 288 h 512"/>
                  <a:gd name="T58" fmla="*/ 384 w 512"/>
                  <a:gd name="T59" fmla="*/ 394 h 512"/>
                  <a:gd name="T60" fmla="*/ 373 w 512"/>
                  <a:gd name="T61" fmla="*/ 288 h 512"/>
                  <a:gd name="T62" fmla="*/ 352 w 512"/>
                  <a:gd name="T63" fmla="*/ 384 h 512"/>
                  <a:gd name="T64" fmla="*/ 330 w 512"/>
                  <a:gd name="T65" fmla="*/ 384 h 512"/>
                  <a:gd name="T66" fmla="*/ 320 w 512"/>
                  <a:gd name="T67" fmla="*/ 277 h 512"/>
                  <a:gd name="T68" fmla="*/ 330 w 512"/>
                  <a:gd name="T69" fmla="*/ 181 h 512"/>
                  <a:gd name="T70" fmla="*/ 405 w 512"/>
                  <a:gd name="T71" fmla="*/ 19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62" y="96"/>
                    </a:moveTo>
                    <a:cubicBezTo>
                      <a:pt x="380" y="96"/>
                      <a:pt x="394" y="110"/>
                      <a:pt x="394" y="128"/>
                    </a:cubicBezTo>
                    <a:cubicBezTo>
                      <a:pt x="394" y="145"/>
                      <a:pt x="380" y="160"/>
                      <a:pt x="362" y="160"/>
                    </a:cubicBezTo>
                    <a:cubicBezTo>
                      <a:pt x="345" y="160"/>
                      <a:pt x="330" y="145"/>
                      <a:pt x="330" y="128"/>
                    </a:cubicBezTo>
                    <a:cubicBezTo>
                      <a:pt x="330" y="110"/>
                      <a:pt x="345" y="96"/>
                      <a:pt x="362" y="96"/>
                    </a:cubicBezTo>
                    <a:close/>
                    <a:moveTo>
                      <a:pt x="256" y="96"/>
                    </a:moveTo>
                    <a:cubicBezTo>
                      <a:pt x="273" y="96"/>
                      <a:pt x="288" y="110"/>
                      <a:pt x="288" y="128"/>
                    </a:cubicBezTo>
                    <a:cubicBezTo>
                      <a:pt x="288" y="145"/>
                      <a:pt x="273" y="160"/>
                      <a:pt x="256" y="160"/>
                    </a:cubicBezTo>
                    <a:cubicBezTo>
                      <a:pt x="238" y="160"/>
                      <a:pt x="224" y="145"/>
                      <a:pt x="224" y="128"/>
                    </a:cubicBezTo>
                    <a:cubicBezTo>
                      <a:pt x="224" y="110"/>
                      <a:pt x="238" y="96"/>
                      <a:pt x="256" y="96"/>
                    </a:cubicBezTo>
                    <a:close/>
                    <a:moveTo>
                      <a:pt x="149" y="96"/>
                    </a:moveTo>
                    <a:cubicBezTo>
                      <a:pt x="167" y="96"/>
                      <a:pt x="181" y="110"/>
                      <a:pt x="181" y="128"/>
                    </a:cubicBezTo>
                    <a:cubicBezTo>
                      <a:pt x="181" y="145"/>
                      <a:pt x="167" y="160"/>
                      <a:pt x="149" y="160"/>
                    </a:cubicBezTo>
                    <a:cubicBezTo>
                      <a:pt x="131" y="160"/>
                      <a:pt x="117" y="145"/>
                      <a:pt x="117" y="128"/>
                    </a:cubicBezTo>
                    <a:cubicBezTo>
                      <a:pt x="117" y="110"/>
                      <a:pt x="131" y="96"/>
                      <a:pt x="149" y="96"/>
                    </a:cubicBezTo>
                    <a:close/>
                    <a:moveTo>
                      <a:pt x="189" y="305"/>
                    </a:moveTo>
                    <a:cubicBezTo>
                      <a:pt x="187" y="308"/>
                      <a:pt x="184" y="309"/>
                      <a:pt x="181" y="309"/>
                    </a:cubicBezTo>
                    <a:cubicBezTo>
                      <a:pt x="181" y="384"/>
                      <a:pt x="181" y="384"/>
                      <a:pt x="181" y="384"/>
                    </a:cubicBezTo>
                    <a:cubicBezTo>
                      <a:pt x="181" y="390"/>
                      <a:pt x="176" y="394"/>
                      <a:pt x="170" y="394"/>
                    </a:cubicBezTo>
                    <a:cubicBezTo>
                      <a:pt x="164" y="394"/>
                      <a:pt x="160" y="390"/>
                      <a:pt x="160" y="384"/>
                    </a:cubicBezTo>
                    <a:cubicBezTo>
                      <a:pt x="160" y="309"/>
                      <a:pt x="160" y="309"/>
                      <a:pt x="160" y="309"/>
                    </a:cubicBezTo>
                    <a:cubicBezTo>
                      <a:pt x="138" y="309"/>
                      <a:pt x="138" y="309"/>
                      <a:pt x="138" y="309"/>
                    </a:cubicBezTo>
                    <a:cubicBezTo>
                      <a:pt x="138" y="384"/>
                      <a:pt x="138" y="384"/>
                      <a:pt x="138" y="384"/>
                    </a:cubicBezTo>
                    <a:cubicBezTo>
                      <a:pt x="138" y="390"/>
                      <a:pt x="134" y="394"/>
                      <a:pt x="128" y="394"/>
                    </a:cubicBezTo>
                    <a:cubicBezTo>
                      <a:pt x="122" y="394"/>
                      <a:pt x="117" y="390"/>
                      <a:pt x="117" y="384"/>
                    </a:cubicBezTo>
                    <a:cubicBezTo>
                      <a:pt x="117" y="309"/>
                      <a:pt x="117" y="309"/>
                      <a:pt x="117" y="309"/>
                    </a:cubicBezTo>
                    <a:cubicBezTo>
                      <a:pt x="114" y="309"/>
                      <a:pt x="111" y="308"/>
                      <a:pt x="109" y="305"/>
                    </a:cubicBezTo>
                    <a:cubicBezTo>
                      <a:pt x="107" y="303"/>
                      <a:pt x="106" y="299"/>
                      <a:pt x="107" y="296"/>
                    </a:cubicBezTo>
                    <a:cubicBezTo>
                      <a:pt x="128" y="190"/>
                      <a:pt x="128" y="190"/>
                      <a:pt x="128" y="190"/>
                    </a:cubicBezTo>
                    <a:cubicBezTo>
                      <a:pt x="129" y="185"/>
                      <a:pt x="133" y="181"/>
                      <a:pt x="138" y="181"/>
                    </a:cubicBezTo>
                    <a:cubicBezTo>
                      <a:pt x="160" y="181"/>
                      <a:pt x="160" y="181"/>
                      <a:pt x="160" y="181"/>
                    </a:cubicBezTo>
                    <a:cubicBezTo>
                      <a:pt x="165" y="181"/>
                      <a:pt x="169" y="185"/>
                      <a:pt x="170" y="190"/>
                    </a:cubicBezTo>
                    <a:cubicBezTo>
                      <a:pt x="191" y="296"/>
                      <a:pt x="191" y="296"/>
                      <a:pt x="191" y="296"/>
                    </a:cubicBezTo>
                    <a:cubicBezTo>
                      <a:pt x="192" y="299"/>
                      <a:pt x="191" y="303"/>
                      <a:pt x="189" y="305"/>
                    </a:cubicBezTo>
                    <a:close/>
                    <a:moveTo>
                      <a:pt x="298" y="277"/>
                    </a:moveTo>
                    <a:cubicBezTo>
                      <a:pt x="298" y="283"/>
                      <a:pt x="294" y="288"/>
                      <a:pt x="288" y="288"/>
                    </a:cubicBezTo>
                    <a:cubicBezTo>
                      <a:pt x="288" y="384"/>
                      <a:pt x="288" y="384"/>
                      <a:pt x="288" y="384"/>
                    </a:cubicBezTo>
                    <a:cubicBezTo>
                      <a:pt x="288" y="390"/>
                      <a:pt x="283" y="394"/>
                      <a:pt x="277" y="394"/>
                    </a:cubicBezTo>
                    <a:cubicBezTo>
                      <a:pt x="271" y="394"/>
                      <a:pt x="266" y="390"/>
                      <a:pt x="266" y="384"/>
                    </a:cubicBezTo>
                    <a:cubicBezTo>
                      <a:pt x="266" y="288"/>
                      <a:pt x="266" y="288"/>
                      <a:pt x="266" y="288"/>
                    </a:cubicBezTo>
                    <a:cubicBezTo>
                      <a:pt x="245" y="288"/>
                      <a:pt x="245" y="288"/>
                      <a:pt x="245" y="288"/>
                    </a:cubicBezTo>
                    <a:cubicBezTo>
                      <a:pt x="245" y="384"/>
                      <a:pt x="245" y="384"/>
                      <a:pt x="245" y="384"/>
                    </a:cubicBezTo>
                    <a:cubicBezTo>
                      <a:pt x="245" y="390"/>
                      <a:pt x="240" y="394"/>
                      <a:pt x="234" y="394"/>
                    </a:cubicBezTo>
                    <a:cubicBezTo>
                      <a:pt x="228" y="394"/>
                      <a:pt x="224" y="390"/>
                      <a:pt x="224" y="384"/>
                    </a:cubicBezTo>
                    <a:cubicBezTo>
                      <a:pt x="224" y="288"/>
                      <a:pt x="224" y="288"/>
                      <a:pt x="224" y="288"/>
                    </a:cubicBezTo>
                    <a:cubicBezTo>
                      <a:pt x="218" y="288"/>
                      <a:pt x="213" y="283"/>
                      <a:pt x="213" y="277"/>
                    </a:cubicBezTo>
                    <a:cubicBezTo>
                      <a:pt x="213" y="192"/>
                      <a:pt x="213" y="192"/>
                      <a:pt x="213" y="192"/>
                    </a:cubicBezTo>
                    <a:cubicBezTo>
                      <a:pt x="213" y="186"/>
                      <a:pt x="218" y="181"/>
                      <a:pt x="224" y="181"/>
                    </a:cubicBezTo>
                    <a:cubicBezTo>
                      <a:pt x="288" y="181"/>
                      <a:pt x="288" y="181"/>
                      <a:pt x="288" y="181"/>
                    </a:cubicBezTo>
                    <a:cubicBezTo>
                      <a:pt x="294" y="181"/>
                      <a:pt x="298" y="186"/>
                      <a:pt x="298" y="192"/>
                    </a:cubicBezTo>
                    <a:lnTo>
                      <a:pt x="298" y="277"/>
                    </a:lnTo>
                    <a:close/>
                    <a:moveTo>
                      <a:pt x="405" y="277"/>
                    </a:moveTo>
                    <a:cubicBezTo>
                      <a:pt x="405" y="283"/>
                      <a:pt x="400" y="288"/>
                      <a:pt x="394" y="288"/>
                    </a:cubicBezTo>
                    <a:cubicBezTo>
                      <a:pt x="394" y="384"/>
                      <a:pt x="394" y="384"/>
                      <a:pt x="394" y="384"/>
                    </a:cubicBezTo>
                    <a:cubicBezTo>
                      <a:pt x="394" y="390"/>
                      <a:pt x="390" y="394"/>
                      <a:pt x="384" y="394"/>
                    </a:cubicBezTo>
                    <a:cubicBezTo>
                      <a:pt x="378" y="394"/>
                      <a:pt x="373" y="390"/>
                      <a:pt x="373" y="384"/>
                    </a:cubicBezTo>
                    <a:cubicBezTo>
                      <a:pt x="373" y="288"/>
                      <a:pt x="373" y="288"/>
                      <a:pt x="373" y="288"/>
                    </a:cubicBezTo>
                    <a:cubicBezTo>
                      <a:pt x="352" y="288"/>
                      <a:pt x="352" y="288"/>
                      <a:pt x="352" y="288"/>
                    </a:cubicBezTo>
                    <a:cubicBezTo>
                      <a:pt x="352" y="384"/>
                      <a:pt x="352" y="384"/>
                      <a:pt x="352" y="384"/>
                    </a:cubicBezTo>
                    <a:cubicBezTo>
                      <a:pt x="352" y="390"/>
                      <a:pt x="347" y="394"/>
                      <a:pt x="341" y="394"/>
                    </a:cubicBezTo>
                    <a:cubicBezTo>
                      <a:pt x="335" y="394"/>
                      <a:pt x="330" y="390"/>
                      <a:pt x="330" y="384"/>
                    </a:cubicBezTo>
                    <a:cubicBezTo>
                      <a:pt x="330" y="288"/>
                      <a:pt x="330" y="288"/>
                      <a:pt x="330" y="288"/>
                    </a:cubicBezTo>
                    <a:cubicBezTo>
                      <a:pt x="324" y="288"/>
                      <a:pt x="320" y="283"/>
                      <a:pt x="320" y="277"/>
                    </a:cubicBezTo>
                    <a:cubicBezTo>
                      <a:pt x="320" y="192"/>
                      <a:pt x="320" y="192"/>
                      <a:pt x="320" y="192"/>
                    </a:cubicBezTo>
                    <a:cubicBezTo>
                      <a:pt x="320" y="186"/>
                      <a:pt x="324" y="181"/>
                      <a:pt x="330" y="181"/>
                    </a:cubicBezTo>
                    <a:cubicBezTo>
                      <a:pt x="394" y="181"/>
                      <a:pt x="394" y="181"/>
                      <a:pt x="394" y="181"/>
                    </a:cubicBezTo>
                    <a:cubicBezTo>
                      <a:pt x="400" y="181"/>
                      <a:pt x="405" y="186"/>
                      <a:pt x="405" y="192"/>
                    </a:cubicBezTo>
                    <a:lnTo>
                      <a:pt x="405" y="27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Tree>
    <p:extLst>
      <p:ext uri="{BB962C8B-B14F-4D97-AF65-F5344CB8AC3E}">
        <p14:creationId xmlns:p14="http://schemas.microsoft.com/office/powerpoint/2010/main" val="2568232029"/>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300" i="1" dirty="0"/>
              <a:t>Hume: Learner </a:t>
            </a:r>
            <a:r>
              <a:rPr lang="en-AU" sz="1300" i="1" dirty="0" smtClean="0"/>
              <a:t>journeys and outcomes (those who commenced pre-accredited in 2013-15)</a:t>
            </a:r>
            <a:endParaRPr lang="en-AU" sz="1300" i="1" dirty="0"/>
          </a:p>
        </p:txBody>
      </p:sp>
      <p:sp>
        <p:nvSpPr>
          <p:cNvPr id="65" name="Title 64"/>
          <p:cNvSpPr>
            <a:spLocks noGrp="1"/>
          </p:cNvSpPr>
          <p:nvPr>
            <p:ph type="title"/>
          </p:nvPr>
        </p:nvSpPr>
        <p:spPr/>
        <p:txBody>
          <a:bodyPr/>
          <a:lstStyle/>
          <a:p>
            <a:r>
              <a:rPr lang="en-AU" dirty="0" smtClean="0"/>
              <a:t>What outcomes are being achieved by pre-accredited learners? </a:t>
            </a:r>
            <a:endParaRPr lang="en-AU" dirty="0"/>
          </a:p>
        </p:txBody>
      </p:sp>
      <p:graphicFrame>
        <p:nvGraphicFramePr>
          <p:cNvPr id="77" name="Table 76"/>
          <p:cNvGraphicFramePr>
            <a:graphicFrameLocks noGrp="1"/>
          </p:cNvGraphicFramePr>
          <p:nvPr>
            <p:extLst>
              <p:ext uri="{D42A27DB-BD31-4B8C-83A1-F6EECF244321}">
                <p14:modId xmlns:p14="http://schemas.microsoft.com/office/powerpoint/2010/main" val="2868855289"/>
              </p:ext>
            </p:extLst>
          </p:nvPr>
        </p:nvGraphicFramePr>
        <p:xfrm>
          <a:off x="430519" y="4771384"/>
          <a:ext cx="8371762" cy="1383507"/>
        </p:xfrm>
        <a:graphic>
          <a:graphicData uri="http://schemas.openxmlformats.org/drawingml/2006/table">
            <a:tbl>
              <a:tblPr firstRow="1" bandRow="1">
                <a:tableStyleId>{2D5ABB26-0587-4C30-8999-92F81FD0307C}</a:tableStyleId>
              </a:tblPr>
              <a:tblGrid>
                <a:gridCol w="815001">
                  <a:extLst>
                    <a:ext uri="{9D8B030D-6E8A-4147-A177-3AD203B41FA5}">
                      <a16:colId xmlns:a16="http://schemas.microsoft.com/office/drawing/2014/main" val="20000"/>
                    </a:ext>
                  </a:extLst>
                </a:gridCol>
                <a:gridCol w="7556761">
                  <a:extLst>
                    <a:ext uri="{9D8B030D-6E8A-4147-A177-3AD203B41FA5}">
                      <a16:colId xmlns:a16="http://schemas.microsoft.com/office/drawing/2014/main" val="20001"/>
                    </a:ext>
                  </a:extLst>
                </a:gridCol>
              </a:tblGrid>
              <a:tr h="359547">
                <a:tc>
                  <a:txBody>
                    <a:bodyPr/>
                    <a:lstStyle/>
                    <a:p>
                      <a:endParaRPr lang="en-AU" sz="1000" dirty="0"/>
                    </a:p>
                  </a:txBody>
                  <a:tcPr/>
                </a:tc>
                <a:tc>
                  <a:txBody>
                    <a:bodyPr/>
                    <a:lstStyle/>
                    <a:p>
                      <a:pPr marL="0" indent="0">
                        <a:spcAft>
                          <a:spcPts val="600"/>
                        </a:spcAft>
                        <a:buFont typeface="Arial" panose="020B0604020202020204" pitchFamily="34" charset="0"/>
                        <a:buNone/>
                      </a:pPr>
                      <a:r>
                        <a:rPr lang="en-AU" sz="1000" b="1" dirty="0" smtClean="0">
                          <a:solidFill>
                            <a:schemeClr val="tx1"/>
                          </a:solidFill>
                        </a:rPr>
                        <a:t>4,411 unique</a:t>
                      </a:r>
                      <a:r>
                        <a:rPr lang="en-AU" sz="1000" b="1" baseline="0" dirty="0" smtClean="0">
                          <a:solidFill>
                            <a:schemeClr val="tx1"/>
                          </a:solidFill>
                        </a:rPr>
                        <a:t> learners </a:t>
                      </a:r>
                      <a:r>
                        <a:rPr lang="en-AU" sz="1000" baseline="0" dirty="0" smtClean="0">
                          <a:solidFill>
                            <a:schemeClr val="tx1"/>
                          </a:solidFill>
                        </a:rPr>
                        <a:t>participated in pre-accredited training in Hume; 83% belonged to at least one ACFE priority cohort, and 45% belonged to three or more cohorts</a:t>
                      </a:r>
                      <a:endParaRPr lang="en-AU" sz="1000" b="0" dirty="0" smtClean="0">
                        <a:solidFill>
                          <a:schemeClr val="tx1"/>
                        </a:solidFill>
                      </a:endParaRPr>
                    </a:p>
                  </a:txBody>
                  <a:tcPr anchor="ctr"/>
                </a:tc>
                <a:extLst>
                  <a:ext uri="{0D108BD9-81ED-4DB2-BD59-A6C34878D82A}">
                    <a16:rowId xmlns:a16="http://schemas.microsoft.com/office/drawing/2014/main" val="10000"/>
                  </a:ext>
                </a:extLst>
              </a:tr>
              <a:tr h="528326">
                <a:tc>
                  <a:txBody>
                    <a:bodyPr/>
                    <a:lstStyle/>
                    <a:p>
                      <a:endParaRPr lang="en-AU"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b="1" dirty="0" smtClean="0">
                          <a:solidFill>
                            <a:schemeClr val="tx1"/>
                          </a:solidFill>
                        </a:rPr>
                        <a:t>43% of learners who transition</a:t>
                      </a:r>
                      <a:r>
                        <a:rPr lang="en-AU" sz="1000" b="1" baseline="0" dirty="0" smtClean="0">
                          <a:solidFill>
                            <a:schemeClr val="tx1"/>
                          </a:solidFill>
                        </a:rPr>
                        <a:t> attend another ACE provider </a:t>
                      </a:r>
                      <a:r>
                        <a:rPr lang="en-AU" sz="1000" b="0" baseline="0" dirty="0" smtClean="0">
                          <a:solidFill>
                            <a:schemeClr val="tx1"/>
                          </a:solidFill>
                        </a:rPr>
                        <a:t>(who is also an RTO); and 45% go on to attend a TAFE</a:t>
                      </a:r>
                      <a:endParaRPr lang="en-AU" sz="1000" b="0" dirty="0" smtClean="0">
                        <a:solidFill>
                          <a:schemeClr val="tx1"/>
                        </a:solidFill>
                      </a:endParaRPr>
                    </a:p>
                  </a:txBody>
                  <a:tcPr anchor="ctr"/>
                </a:tc>
                <a:extLst>
                  <a:ext uri="{0D108BD9-81ED-4DB2-BD59-A6C34878D82A}">
                    <a16:rowId xmlns:a16="http://schemas.microsoft.com/office/drawing/2014/main" val="10001"/>
                  </a:ext>
                </a:extLst>
              </a:tr>
              <a:tr h="458941">
                <a:tc>
                  <a:txBody>
                    <a:bodyPr/>
                    <a:lstStyle/>
                    <a:p>
                      <a:endParaRPr lang="en-AU"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dirty="0" smtClean="0"/>
                        <a:t>For learners</a:t>
                      </a:r>
                      <a:r>
                        <a:rPr lang="en-AU" sz="1000" b="0" baseline="0" dirty="0" smtClean="0"/>
                        <a:t> who transition to accredited courses, </a:t>
                      </a:r>
                      <a:r>
                        <a:rPr lang="en-AU" sz="1000" b="1" baseline="0" dirty="0" smtClean="0"/>
                        <a:t>completion rates are highest for those in Certificate III, 86%, and lowest for those in VCE-VCAL, 75%</a:t>
                      </a:r>
                      <a:endParaRPr lang="en-AU" sz="1000" b="1" dirty="0" smtClean="0">
                        <a:solidFill>
                          <a:srgbClr val="FF0000"/>
                        </a:solidFill>
                      </a:endParaRPr>
                    </a:p>
                  </a:txBody>
                  <a:tcPr anchor="ctr"/>
                </a:tc>
                <a:extLst>
                  <a:ext uri="{0D108BD9-81ED-4DB2-BD59-A6C34878D82A}">
                    <a16:rowId xmlns:a16="http://schemas.microsoft.com/office/drawing/2014/main" val="10002"/>
                  </a:ext>
                </a:extLst>
              </a:tr>
            </a:tbl>
          </a:graphicData>
        </a:graphic>
      </p:graphicFrame>
      <p:grpSp>
        <p:nvGrpSpPr>
          <p:cNvPr id="21" name="Group 20"/>
          <p:cNvGrpSpPr/>
          <p:nvPr/>
        </p:nvGrpSpPr>
        <p:grpSpPr>
          <a:xfrm>
            <a:off x="772511" y="1150458"/>
            <a:ext cx="7690240" cy="1768234"/>
            <a:chOff x="772511" y="1188232"/>
            <a:chExt cx="7690240" cy="1768234"/>
          </a:xfrm>
        </p:grpSpPr>
        <p:sp>
          <p:nvSpPr>
            <p:cNvPr id="67" name="Rectangle 66"/>
            <p:cNvSpPr/>
            <p:nvPr/>
          </p:nvSpPr>
          <p:spPr>
            <a:xfrm>
              <a:off x="772511" y="1188232"/>
              <a:ext cx="1012935" cy="566079"/>
            </a:xfrm>
            <a:prstGeom prst="rect">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First pre-accredited activity</a:t>
              </a:r>
            </a:p>
          </p:txBody>
        </p:sp>
        <p:sp>
          <p:nvSpPr>
            <p:cNvPr id="68" name="Rectangle 67"/>
            <p:cNvSpPr/>
            <p:nvPr/>
          </p:nvSpPr>
          <p:spPr>
            <a:xfrm>
              <a:off x="4569697" y="1190096"/>
              <a:ext cx="1349409" cy="555199"/>
            </a:xfrm>
            <a:prstGeom prst="rect">
              <a:avLst/>
            </a:prstGeom>
            <a:solidFill>
              <a:srgbClr val="01216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Commence accredited training after pre-accredited activity (35%)</a:t>
              </a:r>
              <a:endParaRPr lang="en-AU" sz="800" b="1" dirty="0"/>
            </a:p>
          </p:txBody>
        </p:sp>
        <p:sp>
          <p:nvSpPr>
            <p:cNvPr id="70" name="Rectangle 69"/>
            <p:cNvSpPr/>
            <p:nvPr/>
          </p:nvSpPr>
          <p:spPr>
            <a:xfrm>
              <a:off x="7098423" y="1199112"/>
              <a:ext cx="1364328" cy="555199"/>
            </a:xfrm>
            <a:prstGeom prst="rect">
              <a:avLst/>
            </a:prstGeom>
            <a:solidFill>
              <a:srgbClr val="0097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Achieve accredited qualification after pre-accredited activity (29%)</a:t>
              </a:r>
              <a:endParaRPr lang="en-AU" sz="800" b="1" dirty="0"/>
            </a:p>
          </p:txBody>
        </p:sp>
        <p:sp>
          <p:nvSpPr>
            <p:cNvPr id="82" name="TextBox 81"/>
            <p:cNvSpPr txBox="1"/>
            <p:nvPr/>
          </p:nvSpPr>
          <p:spPr>
            <a:xfrm>
              <a:off x="3375188" y="1270788"/>
              <a:ext cx="1196034" cy="123111"/>
            </a:xfrm>
            <a:prstGeom prst="rect">
              <a:avLst/>
            </a:prstGeom>
            <a:noFill/>
          </p:spPr>
          <p:txBody>
            <a:bodyPr wrap="square" lIns="0" tIns="0" rIns="0" bIns="0" rtlCol="0">
              <a:spAutoFit/>
            </a:bodyPr>
            <a:lstStyle/>
            <a:p>
              <a:pPr algn="ctr">
                <a:spcBef>
                  <a:spcPts val="600"/>
                </a:spcBef>
                <a:buSzPct val="100000"/>
              </a:pPr>
              <a:r>
                <a:rPr lang="en-AU" sz="800" b="1" dirty="0" smtClean="0"/>
                <a:t>Direct</a:t>
              </a:r>
              <a:r>
                <a:rPr lang="en-AU" sz="800" dirty="0" smtClean="0"/>
                <a:t> (23.9%)</a:t>
              </a:r>
            </a:p>
          </p:txBody>
        </p:sp>
        <p:sp>
          <p:nvSpPr>
            <p:cNvPr id="83" name="TextBox 82"/>
            <p:cNvSpPr txBox="1"/>
            <p:nvPr/>
          </p:nvSpPr>
          <p:spPr>
            <a:xfrm>
              <a:off x="6055261" y="1270788"/>
              <a:ext cx="875956" cy="123111"/>
            </a:xfrm>
            <a:prstGeom prst="rect">
              <a:avLst/>
            </a:prstGeom>
            <a:noFill/>
          </p:spPr>
          <p:txBody>
            <a:bodyPr wrap="square" lIns="0" tIns="0" rIns="0" bIns="0" rtlCol="0">
              <a:spAutoFit/>
            </a:bodyPr>
            <a:lstStyle/>
            <a:p>
              <a:pPr algn="ctr">
                <a:spcBef>
                  <a:spcPts val="600"/>
                </a:spcBef>
                <a:buSzPct val="100000"/>
              </a:pPr>
              <a:r>
                <a:rPr lang="en-AU" sz="800" b="1" dirty="0" smtClean="0"/>
                <a:t>Direct</a:t>
              </a:r>
              <a:r>
                <a:rPr lang="en-AU" sz="800" dirty="0" smtClean="0"/>
                <a:t> (22.6%)</a:t>
              </a:r>
            </a:p>
          </p:txBody>
        </p:sp>
        <p:sp>
          <p:nvSpPr>
            <p:cNvPr id="84" name="TextBox 83"/>
            <p:cNvSpPr txBox="1"/>
            <p:nvPr/>
          </p:nvSpPr>
          <p:spPr>
            <a:xfrm>
              <a:off x="920525" y="2514431"/>
              <a:ext cx="709595" cy="442035"/>
            </a:xfrm>
            <a:prstGeom prst="rect">
              <a:avLst/>
            </a:prstGeom>
            <a:noFill/>
            <a:ln w="19050">
              <a:solidFill>
                <a:schemeClr val="tx1">
                  <a:lumMod val="50000"/>
                  <a:lumOff val="50000"/>
                </a:schemeClr>
              </a:solidFill>
            </a:ln>
          </p:spPr>
          <p:txBody>
            <a:bodyPr wrap="square" lIns="36000" tIns="36000" rIns="36000" bIns="36000" rtlCol="0">
              <a:spAutoFit/>
            </a:bodyPr>
            <a:lstStyle/>
            <a:p>
              <a:pPr algn="ctr">
                <a:spcBef>
                  <a:spcPts val="600"/>
                </a:spcBef>
                <a:buSzPct val="100000"/>
              </a:pPr>
              <a:r>
                <a:rPr lang="en-AU" sz="800" dirty="0" smtClean="0"/>
                <a:t>No further VET activity (48%)</a:t>
              </a:r>
            </a:p>
          </p:txBody>
        </p:sp>
        <p:sp>
          <p:nvSpPr>
            <p:cNvPr id="87" name="TextBox 86"/>
            <p:cNvSpPr txBox="1"/>
            <p:nvPr/>
          </p:nvSpPr>
          <p:spPr>
            <a:xfrm>
              <a:off x="2388652" y="2514431"/>
              <a:ext cx="987889" cy="442035"/>
            </a:xfrm>
            <a:prstGeom prst="rect">
              <a:avLst/>
            </a:prstGeom>
            <a:noFill/>
            <a:ln w="19050">
              <a:solidFill>
                <a:schemeClr val="accent3"/>
              </a:solidFill>
            </a:ln>
          </p:spPr>
          <p:txBody>
            <a:bodyPr wrap="square" lIns="36000" tIns="36000" rIns="36000" bIns="36000" rtlCol="0">
              <a:spAutoFit/>
            </a:bodyPr>
            <a:lstStyle/>
            <a:p>
              <a:pPr algn="ctr">
                <a:spcBef>
                  <a:spcPts val="600"/>
                </a:spcBef>
                <a:buSzPct val="100000"/>
              </a:pPr>
              <a:r>
                <a:rPr lang="en-AU" sz="800" dirty="0" smtClean="0"/>
                <a:t>No subsequent  accredited activity (17%) </a:t>
              </a:r>
            </a:p>
          </p:txBody>
        </p:sp>
        <p:sp>
          <p:nvSpPr>
            <p:cNvPr id="88" name="TextBox 87"/>
            <p:cNvSpPr txBox="1"/>
            <p:nvPr/>
          </p:nvSpPr>
          <p:spPr>
            <a:xfrm>
              <a:off x="4771872" y="2505415"/>
              <a:ext cx="944358" cy="442035"/>
            </a:xfrm>
            <a:prstGeom prst="rect">
              <a:avLst/>
            </a:prstGeom>
            <a:noFill/>
            <a:ln w="19050">
              <a:solidFill>
                <a:schemeClr val="accent4"/>
              </a:solidFill>
            </a:ln>
          </p:spPr>
          <p:txBody>
            <a:bodyPr wrap="square" lIns="36000" tIns="36000" rIns="36000" bIns="36000" rtlCol="0">
              <a:spAutoFit/>
            </a:bodyPr>
            <a:lstStyle/>
            <a:p>
              <a:pPr algn="ctr">
                <a:spcBef>
                  <a:spcPts val="600"/>
                </a:spcBef>
                <a:buSzPct val="100000"/>
              </a:pPr>
              <a:r>
                <a:rPr lang="en-AU" sz="800" dirty="0" smtClean="0"/>
                <a:t>Do not complete accredited training (6%)</a:t>
              </a:r>
            </a:p>
          </p:txBody>
        </p:sp>
        <p:sp>
          <p:nvSpPr>
            <p:cNvPr id="89" name="TextBox 88"/>
            <p:cNvSpPr txBox="1"/>
            <p:nvPr/>
          </p:nvSpPr>
          <p:spPr>
            <a:xfrm>
              <a:off x="2355648" y="1199112"/>
              <a:ext cx="1053898" cy="574468"/>
            </a:xfrm>
            <a:prstGeom prst="rect">
              <a:avLst/>
            </a:prstGeom>
            <a:solidFill>
              <a:schemeClr val="accent3"/>
            </a:solidFill>
          </p:spPr>
          <p:txBody>
            <a:bodyPr wrap="square" lIns="0" tIns="0" rIns="0" bIns="0" rtlCol="0" anchor="ctr">
              <a:noAutofit/>
            </a:bodyPr>
            <a:lstStyle/>
            <a:p>
              <a:pPr algn="ctr">
                <a:spcBef>
                  <a:spcPts val="600"/>
                </a:spcBef>
                <a:buSzPct val="100000"/>
              </a:pPr>
              <a:r>
                <a:rPr lang="en-AU" sz="800" b="1" dirty="0" smtClean="0">
                  <a:solidFill>
                    <a:schemeClr val="bg1"/>
                  </a:solidFill>
                </a:rPr>
                <a:t>Further activity (52%)</a:t>
              </a:r>
            </a:p>
          </p:txBody>
        </p:sp>
        <p:cxnSp>
          <p:nvCxnSpPr>
            <p:cNvPr id="90" name="Straight Arrow Connector 89"/>
            <p:cNvCxnSpPr/>
            <p:nvPr/>
          </p:nvCxnSpPr>
          <p:spPr>
            <a:xfrm flipH="1">
              <a:off x="1275323" y="1803253"/>
              <a:ext cx="5290" cy="612000"/>
            </a:xfrm>
            <a:prstGeom prst="straightConnector1">
              <a:avLst/>
            </a:prstGeom>
            <a:ln w="31750">
              <a:solidFill>
                <a:srgbClr val="A7A8AA"/>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2876932" y="1803253"/>
              <a:ext cx="5664" cy="64800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5244051" y="1794237"/>
              <a:ext cx="351" cy="648000"/>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3494164" y="1484776"/>
              <a:ext cx="932882" cy="629"/>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6007239" y="1484776"/>
              <a:ext cx="972000" cy="2449"/>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6654304" y="1877461"/>
              <a:ext cx="539770" cy="395268"/>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5771588" y="1884576"/>
              <a:ext cx="1483791" cy="836835"/>
              <a:chOff x="5623252" y="1750678"/>
              <a:chExt cx="1483791" cy="836835"/>
            </a:xfrm>
          </p:grpSpPr>
          <p:sp>
            <p:nvSpPr>
              <p:cNvPr id="104" name="TextBox 103"/>
              <p:cNvSpPr txBox="1"/>
              <p:nvPr/>
            </p:nvSpPr>
            <p:spPr>
              <a:xfrm>
                <a:off x="5759174" y="2218181"/>
                <a:ext cx="1347869" cy="369332"/>
              </a:xfrm>
              <a:prstGeom prst="rect">
                <a:avLst/>
              </a:prstGeom>
              <a:noFill/>
            </p:spPr>
            <p:txBody>
              <a:bodyPr wrap="square" lIns="0" tIns="0" rIns="0" bIns="0" rtlCol="0">
                <a:spAutoFit/>
              </a:bodyPr>
              <a:lstStyle/>
              <a:p>
                <a:pPr algn="ctr">
                  <a:spcBef>
                    <a:spcPts val="600"/>
                  </a:spcBef>
                  <a:buSzPct val="100000"/>
                </a:pPr>
                <a:r>
                  <a:rPr lang="en-AU" sz="800" dirty="0" smtClean="0"/>
                  <a:t>Multiple attempts at completing accredited training (</a:t>
                </a:r>
                <a:r>
                  <a:rPr lang="en-AU" sz="800" b="1" dirty="0"/>
                  <a:t>I</a:t>
                </a:r>
                <a:r>
                  <a:rPr lang="en-AU" sz="800" b="1" dirty="0" smtClean="0"/>
                  <a:t>ndirect</a:t>
                </a:r>
                <a:r>
                  <a:rPr lang="en-AU" sz="800" dirty="0" smtClean="0"/>
                  <a:t>, 6.4%)</a:t>
                </a:r>
              </a:p>
            </p:txBody>
          </p:sp>
          <p:cxnSp>
            <p:nvCxnSpPr>
              <p:cNvPr id="105" name="Straight Arrow Connector 104"/>
              <p:cNvCxnSpPr/>
              <p:nvPr/>
            </p:nvCxnSpPr>
            <p:spPr>
              <a:xfrm>
                <a:off x="5623252" y="1750678"/>
                <a:ext cx="530693" cy="393508"/>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3292999" y="1884441"/>
              <a:ext cx="1402555" cy="830416"/>
              <a:chOff x="3116699" y="1659374"/>
              <a:chExt cx="1402555" cy="830416"/>
            </a:xfrm>
          </p:grpSpPr>
          <p:sp>
            <p:nvSpPr>
              <p:cNvPr id="101" name="TextBox 100"/>
              <p:cNvSpPr txBox="1"/>
              <p:nvPr/>
            </p:nvSpPr>
            <p:spPr>
              <a:xfrm>
                <a:off x="3309202" y="2120458"/>
                <a:ext cx="1059878" cy="369332"/>
              </a:xfrm>
              <a:prstGeom prst="rect">
                <a:avLst/>
              </a:prstGeom>
              <a:noFill/>
            </p:spPr>
            <p:txBody>
              <a:bodyPr wrap="square" lIns="0" tIns="0" rIns="0" bIns="0" rtlCol="0">
                <a:spAutoFit/>
              </a:bodyPr>
              <a:lstStyle/>
              <a:p>
                <a:pPr algn="ctr">
                  <a:spcBef>
                    <a:spcPts val="600"/>
                  </a:spcBef>
                  <a:buSzPct val="100000"/>
                </a:pPr>
                <a:r>
                  <a:rPr lang="en-AU" sz="800" dirty="0" smtClean="0"/>
                  <a:t>Subsequent pre-accredited training (</a:t>
                </a:r>
                <a:r>
                  <a:rPr lang="en-AU" sz="800" b="1" dirty="0"/>
                  <a:t>I</a:t>
                </a:r>
                <a:r>
                  <a:rPr lang="en-AU" sz="800" b="1" dirty="0" smtClean="0"/>
                  <a:t>ndirect</a:t>
                </a:r>
                <a:r>
                  <a:rPr lang="en-AU" sz="800" dirty="0" smtClean="0"/>
                  <a:t>, 11.4%)</a:t>
                </a:r>
              </a:p>
            </p:txBody>
          </p:sp>
          <p:cxnSp>
            <p:nvCxnSpPr>
              <p:cNvPr id="102" name="Straight Arrow Connector 101"/>
              <p:cNvCxnSpPr/>
              <p:nvPr/>
            </p:nvCxnSpPr>
            <p:spPr>
              <a:xfrm>
                <a:off x="3116699" y="1659551"/>
                <a:ext cx="530693" cy="393508"/>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3979484" y="1659374"/>
                <a:ext cx="539770" cy="395268"/>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9" name="Straight Arrow Connector 98"/>
            <p:cNvCxnSpPr/>
            <p:nvPr/>
          </p:nvCxnSpPr>
          <p:spPr>
            <a:xfrm flipV="1">
              <a:off x="1836547" y="1484776"/>
              <a:ext cx="468000" cy="629"/>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772511" y="3092590"/>
            <a:ext cx="7692704" cy="1475744"/>
            <a:chOff x="772511" y="3130364"/>
            <a:chExt cx="7692704" cy="1475744"/>
          </a:xfrm>
        </p:grpSpPr>
        <p:grpSp>
          <p:nvGrpSpPr>
            <p:cNvPr id="19" name="Group 18"/>
            <p:cNvGrpSpPr/>
            <p:nvPr/>
          </p:nvGrpSpPr>
          <p:grpSpPr>
            <a:xfrm>
              <a:off x="772511" y="3882941"/>
              <a:ext cx="7692704" cy="342874"/>
              <a:chOff x="772511" y="4042961"/>
              <a:chExt cx="7692704" cy="342874"/>
            </a:xfrm>
          </p:grpSpPr>
          <p:sp>
            <p:nvSpPr>
              <p:cNvPr id="78" name="Rectangle 77"/>
              <p:cNvSpPr/>
              <p:nvPr/>
            </p:nvSpPr>
            <p:spPr bwMode="gray">
              <a:xfrm>
                <a:off x="2719025" y="4042961"/>
                <a:ext cx="5746190" cy="342000"/>
              </a:xfrm>
              <a:prstGeom prst="rect">
                <a:avLst/>
              </a:prstGeom>
              <a:solidFill>
                <a:srgbClr val="62B5E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smtClean="0">
                    <a:solidFill>
                      <a:schemeClr val="bg1"/>
                    </a:solidFill>
                  </a:rPr>
                  <a:t>Engagement: 52%</a:t>
                </a:r>
              </a:p>
              <a:p>
                <a:pPr algn="ctr">
                  <a:lnSpc>
                    <a:spcPct val="106000"/>
                  </a:lnSpc>
                  <a:buFont typeface="Wingdings 2" pitchFamily="18" charset="2"/>
                  <a:buNone/>
                </a:pPr>
                <a:r>
                  <a:rPr lang="en-AU" sz="800" i="1" dirty="0" smtClean="0">
                    <a:solidFill>
                      <a:schemeClr val="bg1"/>
                    </a:solidFill>
                  </a:rPr>
                  <a:t>(in further pre-accredited or accredited activity)</a:t>
                </a:r>
              </a:p>
            </p:txBody>
          </p:sp>
          <p:sp>
            <p:nvSpPr>
              <p:cNvPr id="81" name="Rectangle 80"/>
              <p:cNvSpPr/>
              <p:nvPr/>
            </p:nvSpPr>
            <p:spPr bwMode="gray">
              <a:xfrm>
                <a:off x="772511" y="4043835"/>
                <a:ext cx="1946514" cy="342000"/>
              </a:xfrm>
              <a:prstGeom prst="rect">
                <a:avLst/>
              </a:prstGeom>
              <a:pattFill prst="wdUpDiag">
                <a:fgClr>
                  <a:schemeClr val="bg1">
                    <a:lumMod val="85000"/>
                  </a:schemeClr>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800" b="1" dirty="0" smtClean="0"/>
                  <a:t>No VET outcome 48%</a:t>
                </a:r>
                <a:endParaRPr lang="en-AU" sz="800" b="1" dirty="0" smtClean="0">
                  <a:solidFill>
                    <a:srgbClr val="FF0000"/>
                  </a:solidFill>
                </a:endParaRPr>
              </a:p>
            </p:txBody>
          </p:sp>
        </p:grpSp>
        <p:grpSp>
          <p:nvGrpSpPr>
            <p:cNvPr id="18" name="Group 17"/>
            <p:cNvGrpSpPr/>
            <p:nvPr/>
          </p:nvGrpSpPr>
          <p:grpSpPr>
            <a:xfrm>
              <a:off x="2719025" y="3508171"/>
              <a:ext cx="5746189" cy="342000"/>
              <a:chOff x="2719025" y="3586663"/>
              <a:chExt cx="5746189" cy="342000"/>
            </a:xfrm>
          </p:grpSpPr>
          <p:sp>
            <p:nvSpPr>
              <p:cNvPr id="71" name="Rectangle 70"/>
              <p:cNvSpPr/>
              <p:nvPr/>
            </p:nvSpPr>
            <p:spPr bwMode="gray">
              <a:xfrm>
                <a:off x="4813439" y="3586663"/>
                <a:ext cx="3651775" cy="342000"/>
              </a:xfrm>
              <a:prstGeom prst="rect">
                <a:avLst/>
              </a:prstGeom>
              <a:solidFill>
                <a:srgbClr val="01216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smtClean="0">
                    <a:solidFill>
                      <a:schemeClr val="bg1"/>
                    </a:solidFill>
                  </a:rPr>
                  <a:t>Transition: 35%</a:t>
                </a:r>
              </a:p>
              <a:p>
                <a:pPr algn="ctr">
                  <a:lnSpc>
                    <a:spcPct val="106000"/>
                  </a:lnSpc>
                  <a:buFont typeface="Wingdings 2" pitchFamily="18" charset="2"/>
                  <a:buNone/>
                </a:pPr>
                <a:r>
                  <a:rPr lang="en-AU" sz="800" i="1" dirty="0" smtClean="0">
                    <a:solidFill>
                      <a:schemeClr val="bg1"/>
                    </a:solidFill>
                  </a:rPr>
                  <a:t>(commence accredited training)</a:t>
                </a:r>
              </a:p>
            </p:txBody>
          </p:sp>
          <p:sp>
            <p:nvSpPr>
              <p:cNvPr id="85" name="Rectangle 84"/>
              <p:cNvSpPr/>
              <p:nvPr/>
            </p:nvSpPr>
            <p:spPr bwMode="gray">
              <a:xfrm>
                <a:off x="2719025" y="3586663"/>
                <a:ext cx="2094415" cy="342000"/>
              </a:xfrm>
              <a:prstGeom prst="rect">
                <a:avLst/>
              </a:prstGeom>
              <a:pattFill prst="pct10">
                <a:fgClr>
                  <a:srgbClr val="012169"/>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000" b="1" dirty="0" smtClean="0">
                  <a:solidFill>
                    <a:schemeClr val="bg1"/>
                  </a:solidFill>
                </a:endParaRPr>
              </a:p>
            </p:txBody>
          </p:sp>
        </p:grpSp>
        <p:grpSp>
          <p:nvGrpSpPr>
            <p:cNvPr id="17" name="Group 16"/>
            <p:cNvGrpSpPr/>
            <p:nvPr/>
          </p:nvGrpSpPr>
          <p:grpSpPr>
            <a:xfrm>
              <a:off x="4813440" y="3130364"/>
              <a:ext cx="3651774" cy="345037"/>
              <a:chOff x="4813440" y="3130364"/>
              <a:chExt cx="3651774" cy="345037"/>
            </a:xfrm>
          </p:grpSpPr>
          <p:sp>
            <p:nvSpPr>
              <p:cNvPr id="72" name="Rectangle 71"/>
              <p:cNvSpPr/>
              <p:nvPr/>
            </p:nvSpPr>
            <p:spPr bwMode="gray">
              <a:xfrm>
                <a:off x="6007239" y="3130364"/>
                <a:ext cx="2457975" cy="342000"/>
              </a:xfrm>
              <a:prstGeom prst="rect">
                <a:avLst/>
              </a:prstGeom>
              <a:solidFill>
                <a:srgbClr val="0097A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smtClean="0">
                    <a:solidFill>
                      <a:schemeClr val="bg1"/>
                    </a:solidFill>
                  </a:rPr>
                  <a:t>Attainment: 29%</a:t>
                </a:r>
              </a:p>
              <a:p>
                <a:pPr algn="ctr">
                  <a:lnSpc>
                    <a:spcPct val="106000"/>
                  </a:lnSpc>
                  <a:buFont typeface="Wingdings 2" pitchFamily="18" charset="2"/>
                  <a:buNone/>
                </a:pPr>
                <a:r>
                  <a:rPr lang="en-AU" sz="800" i="1" dirty="0" smtClean="0">
                    <a:solidFill>
                      <a:schemeClr val="bg1"/>
                    </a:solidFill>
                  </a:rPr>
                  <a:t>(complete an accredited qualification)</a:t>
                </a:r>
              </a:p>
            </p:txBody>
          </p:sp>
          <p:sp>
            <p:nvSpPr>
              <p:cNvPr id="86" name="Rectangle 85"/>
              <p:cNvSpPr/>
              <p:nvPr/>
            </p:nvSpPr>
            <p:spPr bwMode="gray">
              <a:xfrm>
                <a:off x="4813440" y="3133401"/>
                <a:ext cx="1193800" cy="342000"/>
              </a:xfrm>
              <a:prstGeom prst="rect">
                <a:avLst/>
              </a:prstGeom>
              <a:pattFill prst="pct10">
                <a:fgClr>
                  <a:srgbClr val="0097A9"/>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000" b="1" dirty="0" smtClean="0">
                  <a:solidFill>
                    <a:schemeClr val="bg1"/>
                  </a:solidFill>
                </a:endParaRPr>
              </a:p>
            </p:txBody>
          </p:sp>
        </p:grpSp>
        <p:sp>
          <p:nvSpPr>
            <p:cNvPr id="60" name="Rectangle 59"/>
            <p:cNvSpPr/>
            <p:nvPr/>
          </p:nvSpPr>
          <p:spPr bwMode="gray">
            <a:xfrm>
              <a:off x="772511" y="4264108"/>
              <a:ext cx="7690240" cy="342000"/>
            </a:xfrm>
            <a:prstGeom prst="rect">
              <a:avLst/>
            </a:prstGeom>
            <a:solidFill>
              <a:schemeClr val="tx1">
                <a:lumMod val="50000"/>
                <a:lumOff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Participation: 100%</a:t>
              </a:r>
            </a:p>
            <a:p>
              <a:pPr algn="ctr">
                <a:lnSpc>
                  <a:spcPct val="106000"/>
                </a:lnSpc>
                <a:buFont typeface="Wingdings 2" pitchFamily="18" charset="2"/>
                <a:buNone/>
              </a:pPr>
              <a:r>
                <a:rPr lang="en-AU" sz="800" i="1" dirty="0" smtClean="0">
                  <a:solidFill>
                    <a:schemeClr val="bg1"/>
                  </a:solidFill>
                </a:rPr>
                <a:t>(4,411 learners </a:t>
              </a:r>
              <a:r>
                <a:rPr lang="en-AU" sz="800" i="1" dirty="0">
                  <a:solidFill>
                    <a:schemeClr val="bg1"/>
                  </a:solidFill>
                </a:rPr>
                <a:t>commenced pre-accredited </a:t>
              </a:r>
              <a:r>
                <a:rPr lang="en-AU" sz="800" i="1" dirty="0" smtClean="0">
                  <a:solidFill>
                    <a:schemeClr val="bg1"/>
                  </a:solidFill>
                </a:rPr>
                <a:t>training </a:t>
              </a:r>
              <a:r>
                <a:rPr lang="en-AU" sz="800" i="1" dirty="0">
                  <a:solidFill>
                    <a:schemeClr val="bg1"/>
                  </a:solidFill>
                </a:rPr>
                <a:t>in Hume, 2013-15</a:t>
              </a:r>
              <a:r>
                <a:rPr lang="en-AU" sz="800" i="1" dirty="0" smtClean="0">
                  <a:solidFill>
                    <a:schemeClr val="bg1"/>
                  </a:solidFill>
                </a:rPr>
                <a:t>)</a:t>
              </a:r>
              <a:endParaRPr lang="en-AU" sz="800" i="1" dirty="0">
                <a:solidFill>
                  <a:schemeClr val="bg1"/>
                </a:solidFill>
              </a:endParaRPr>
            </a:p>
          </p:txBody>
        </p:sp>
      </p:grpSp>
      <p:sp>
        <p:nvSpPr>
          <p:cNvPr id="47" name="TextBox 46"/>
          <p:cNvSpPr txBox="1"/>
          <p:nvPr/>
        </p:nvSpPr>
        <p:spPr>
          <a:xfrm>
            <a:off x="376238" y="6311607"/>
            <a:ext cx="8500344" cy="107722"/>
          </a:xfrm>
          <a:prstGeom prst="rect">
            <a:avLst/>
          </a:prstGeom>
          <a:noFill/>
        </p:spPr>
        <p:txBody>
          <a:bodyPr wrap="square" lIns="0" tIns="0" rIns="0" bIns="0" rtlCol="0">
            <a:spAutoFit/>
          </a:bodyPr>
          <a:lstStyle/>
          <a:p>
            <a:pPr>
              <a:spcBef>
                <a:spcPts val="600"/>
              </a:spcBef>
              <a:buSzPct val="100000"/>
            </a:pPr>
            <a:r>
              <a:rPr lang="en-AU" sz="700" dirty="0"/>
              <a:t>Note: Attainment rates are calculated based on reported completions from providers, and outcomes could occur outside the timeframe of the analysis (that is, in 2017 and beyond). </a:t>
            </a:r>
          </a:p>
        </p:txBody>
      </p:sp>
      <p:grpSp>
        <p:nvGrpSpPr>
          <p:cNvPr id="6" name="Group 5"/>
          <p:cNvGrpSpPr/>
          <p:nvPr/>
        </p:nvGrpSpPr>
        <p:grpSpPr>
          <a:xfrm>
            <a:off x="722154" y="4799550"/>
            <a:ext cx="369676" cy="1333845"/>
            <a:chOff x="722154" y="4799550"/>
            <a:chExt cx="369676" cy="1333845"/>
          </a:xfrm>
        </p:grpSpPr>
        <p:sp>
          <p:nvSpPr>
            <p:cNvPr id="74" name="Freeform 472"/>
            <p:cNvSpPr>
              <a:spLocks noChangeAspect="1" noEditPoints="1"/>
            </p:cNvSpPr>
            <p:nvPr/>
          </p:nvSpPr>
          <p:spPr bwMode="auto">
            <a:xfrm>
              <a:off x="723177" y="5270751"/>
              <a:ext cx="367631" cy="36763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0 w 512"/>
                <a:gd name="T11" fmla="*/ 405 h 512"/>
                <a:gd name="T12" fmla="*/ 309 w 512"/>
                <a:gd name="T13" fmla="*/ 416 h 512"/>
                <a:gd name="T14" fmla="*/ 149 w 512"/>
                <a:gd name="T15" fmla="*/ 416 h 512"/>
                <a:gd name="T16" fmla="*/ 138 w 512"/>
                <a:gd name="T17" fmla="*/ 405 h 512"/>
                <a:gd name="T18" fmla="*/ 138 w 512"/>
                <a:gd name="T19" fmla="*/ 106 h 512"/>
                <a:gd name="T20" fmla="*/ 149 w 512"/>
                <a:gd name="T21" fmla="*/ 96 h 512"/>
                <a:gd name="T22" fmla="*/ 309 w 512"/>
                <a:gd name="T23" fmla="*/ 96 h 512"/>
                <a:gd name="T24" fmla="*/ 320 w 512"/>
                <a:gd name="T25" fmla="*/ 106 h 512"/>
                <a:gd name="T26" fmla="*/ 320 w 512"/>
                <a:gd name="T27" fmla="*/ 202 h 512"/>
                <a:gd name="T28" fmla="*/ 309 w 512"/>
                <a:gd name="T29" fmla="*/ 213 h 512"/>
                <a:gd name="T30" fmla="*/ 298 w 512"/>
                <a:gd name="T31" fmla="*/ 202 h 512"/>
                <a:gd name="T32" fmla="*/ 298 w 512"/>
                <a:gd name="T33" fmla="*/ 117 h 512"/>
                <a:gd name="T34" fmla="*/ 160 w 512"/>
                <a:gd name="T35" fmla="*/ 117 h 512"/>
                <a:gd name="T36" fmla="*/ 160 w 512"/>
                <a:gd name="T37" fmla="*/ 394 h 512"/>
                <a:gd name="T38" fmla="*/ 298 w 512"/>
                <a:gd name="T39" fmla="*/ 394 h 512"/>
                <a:gd name="T40" fmla="*/ 298 w 512"/>
                <a:gd name="T41" fmla="*/ 309 h 512"/>
                <a:gd name="T42" fmla="*/ 309 w 512"/>
                <a:gd name="T43" fmla="*/ 298 h 512"/>
                <a:gd name="T44" fmla="*/ 320 w 512"/>
                <a:gd name="T45" fmla="*/ 309 h 512"/>
                <a:gd name="T46" fmla="*/ 320 w 512"/>
                <a:gd name="T47" fmla="*/ 405 h 512"/>
                <a:gd name="T48" fmla="*/ 415 w 512"/>
                <a:gd name="T49" fmla="*/ 260 h 512"/>
                <a:gd name="T50" fmla="*/ 413 w 512"/>
                <a:gd name="T51" fmla="*/ 263 h 512"/>
                <a:gd name="T52" fmla="*/ 370 w 512"/>
                <a:gd name="T53" fmla="*/ 306 h 512"/>
                <a:gd name="T54" fmla="*/ 362 w 512"/>
                <a:gd name="T55" fmla="*/ 309 h 512"/>
                <a:gd name="T56" fmla="*/ 355 w 512"/>
                <a:gd name="T57" fmla="*/ 306 h 512"/>
                <a:gd name="T58" fmla="*/ 355 w 512"/>
                <a:gd name="T59" fmla="*/ 291 h 512"/>
                <a:gd name="T60" fmla="*/ 379 w 512"/>
                <a:gd name="T61" fmla="*/ 266 h 512"/>
                <a:gd name="T62" fmla="*/ 224 w 512"/>
                <a:gd name="T63" fmla="*/ 266 h 512"/>
                <a:gd name="T64" fmla="*/ 213 w 512"/>
                <a:gd name="T65" fmla="*/ 256 h 512"/>
                <a:gd name="T66" fmla="*/ 224 w 512"/>
                <a:gd name="T67" fmla="*/ 245 h 512"/>
                <a:gd name="T68" fmla="*/ 379 w 512"/>
                <a:gd name="T69" fmla="*/ 245 h 512"/>
                <a:gd name="T70" fmla="*/ 355 w 512"/>
                <a:gd name="T71" fmla="*/ 221 h 512"/>
                <a:gd name="T72" fmla="*/ 355 w 512"/>
                <a:gd name="T73" fmla="*/ 205 h 512"/>
                <a:gd name="T74" fmla="*/ 370 w 512"/>
                <a:gd name="T75" fmla="*/ 205 h 512"/>
                <a:gd name="T76" fmla="*/ 413 w 512"/>
                <a:gd name="T77" fmla="*/ 248 h 512"/>
                <a:gd name="T78" fmla="*/ 415 w 512"/>
                <a:gd name="T79" fmla="*/ 252 h 512"/>
                <a:gd name="T80" fmla="*/ 415 w 512"/>
                <a:gd name="T81" fmla="*/ 2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0" y="405"/>
                  </a:moveTo>
                  <a:cubicBezTo>
                    <a:pt x="320" y="411"/>
                    <a:pt x="315" y="416"/>
                    <a:pt x="309" y="416"/>
                  </a:cubicBezTo>
                  <a:cubicBezTo>
                    <a:pt x="149" y="416"/>
                    <a:pt x="149" y="416"/>
                    <a:pt x="149" y="416"/>
                  </a:cubicBezTo>
                  <a:cubicBezTo>
                    <a:pt x="143" y="416"/>
                    <a:pt x="138" y="411"/>
                    <a:pt x="138" y="405"/>
                  </a:cubicBezTo>
                  <a:cubicBezTo>
                    <a:pt x="138" y="106"/>
                    <a:pt x="138" y="106"/>
                    <a:pt x="138" y="106"/>
                  </a:cubicBezTo>
                  <a:cubicBezTo>
                    <a:pt x="138" y="100"/>
                    <a:pt x="143" y="96"/>
                    <a:pt x="149" y="96"/>
                  </a:cubicBezTo>
                  <a:cubicBezTo>
                    <a:pt x="309" y="96"/>
                    <a:pt x="309" y="96"/>
                    <a:pt x="309" y="96"/>
                  </a:cubicBezTo>
                  <a:cubicBezTo>
                    <a:pt x="315" y="96"/>
                    <a:pt x="320" y="100"/>
                    <a:pt x="320" y="106"/>
                  </a:cubicBezTo>
                  <a:cubicBezTo>
                    <a:pt x="320" y="202"/>
                    <a:pt x="320" y="202"/>
                    <a:pt x="320" y="202"/>
                  </a:cubicBezTo>
                  <a:cubicBezTo>
                    <a:pt x="320" y="208"/>
                    <a:pt x="315" y="213"/>
                    <a:pt x="309" y="213"/>
                  </a:cubicBezTo>
                  <a:cubicBezTo>
                    <a:pt x="303" y="213"/>
                    <a:pt x="298" y="208"/>
                    <a:pt x="298" y="202"/>
                  </a:cubicBezTo>
                  <a:cubicBezTo>
                    <a:pt x="298" y="117"/>
                    <a:pt x="298" y="117"/>
                    <a:pt x="298" y="117"/>
                  </a:cubicBezTo>
                  <a:cubicBezTo>
                    <a:pt x="160" y="117"/>
                    <a:pt x="160" y="117"/>
                    <a:pt x="160" y="117"/>
                  </a:cubicBezTo>
                  <a:cubicBezTo>
                    <a:pt x="160" y="394"/>
                    <a:pt x="160" y="394"/>
                    <a:pt x="160" y="394"/>
                  </a:cubicBezTo>
                  <a:cubicBezTo>
                    <a:pt x="298" y="394"/>
                    <a:pt x="298" y="394"/>
                    <a:pt x="298" y="394"/>
                  </a:cubicBezTo>
                  <a:cubicBezTo>
                    <a:pt x="298" y="309"/>
                    <a:pt x="298" y="309"/>
                    <a:pt x="298" y="309"/>
                  </a:cubicBezTo>
                  <a:cubicBezTo>
                    <a:pt x="298" y="303"/>
                    <a:pt x="303" y="298"/>
                    <a:pt x="309" y="298"/>
                  </a:cubicBezTo>
                  <a:cubicBezTo>
                    <a:pt x="315" y="298"/>
                    <a:pt x="320" y="303"/>
                    <a:pt x="320" y="309"/>
                  </a:cubicBezTo>
                  <a:lnTo>
                    <a:pt x="320" y="405"/>
                  </a:lnTo>
                  <a:close/>
                  <a:moveTo>
                    <a:pt x="415" y="260"/>
                  </a:moveTo>
                  <a:cubicBezTo>
                    <a:pt x="414" y="261"/>
                    <a:pt x="414" y="262"/>
                    <a:pt x="413" y="263"/>
                  </a:cubicBezTo>
                  <a:cubicBezTo>
                    <a:pt x="370" y="306"/>
                    <a:pt x="370" y="306"/>
                    <a:pt x="370" y="306"/>
                  </a:cubicBezTo>
                  <a:cubicBezTo>
                    <a:pt x="368" y="308"/>
                    <a:pt x="365" y="309"/>
                    <a:pt x="362" y="309"/>
                  </a:cubicBezTo>
                  <a:cubicBezTo>
                    <a:pt x="360" y="309"/>
                    <a:pt x="357" y="308"/>
                    <a:pt x="355" y="306"/>
                  </a:cubicBezTo>
                  <a:cubicBezTo>
                    <a:pt x="351" y="302"/>
                    <a:pt x="351" y="295"/>
                    <a:pt x="355" y="291"/>
                  </a:cubicBezTo>
                  <a:cubicBezTo>
                    <a:pt x="379" y="266"/>
                    <a:pt x="379" y="266"/>
                    <a:pt x="379" y="266"/>
                  </a:cubicBezTo>
                  <a:cubicBezTo>
                    <a:pt x="224" y="266"/>
                    <a:pt x="224" y="266"/>
                    <a:pt x="224" y="266"/>
                  </a:cubicBezTo>
                  <a:cubicBezTo>
                    <a:pt x="218" y="266"/>
                    <a:pt x="213" y="262"/>
                    <a:pt x="213" y="256"/>
                  </a:cubicBezTo>
                  <a:cubicBezTo>
                    <a:pt x="213" y="250"/>
                    <a:pt x="218" y="245"/>
                    <a:pt x="224" y="245"/>
                  </a:cubicBezTo>
                  <a:cubicBezTo>
                    <a:pt x="379" y="245"/>
                    <a:pt x="379" y="245"/>
                    <a:pt x="379" y="245"/>
                  </a:cubicBezTo>
                  <a:cubicBezTo>
                    <a:pt x="355" y="221"/>
                    <a:pt x="355" y="221"/>
                    <a:pt x="355" y="221"/>
                  </a:cubicBezTo>
                  <a:cubicBezTo>
                    <a:pt x="351" y="216"/>
                    <a:pt x="351" y="210"/>
                    <a:pt x="355" y="205"/>
                  </a:cubicBezTo>
                  <a:cubicBezTo>
                    <a:pt x="359" y="201"/>
                    <a:pt x="366" y="201"/>
                    <a:pt x="370" y="205"/>
                  </a:cubicBezTo>
                  <a:cubicBezTo>
                    <a:pt x="413" y="248"/>
                    <a:pt x="413" y="248"/>
                    <a:pt x="413" y="248"/>
                  </a:cubicBezTo>
                  <a:cubicBezTo>
                    <a:pt x="414" y="249"/>
                    <a:pt x="414" y="250"/>
                    <a:pt x="415" y="252"/>
                  </a:cubicBezTo>
                  <a:cubicBezTo>
                    <a:pt x="416" y="254"/>
                    <a:pt x="416" y="257"/>
                    <a:pt x="415" y="260"/>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AU"/>
            </a:p>
          </p:txBody>
        </p:sp>
        <p:sp>
          <p:nvSpPr>
            <p:cNvPr id="75" name="Freeform 241"/>
            <p:cNvSpPr>
              <a:spLocks noChangeAspect="1" noEditPoints="1"/>
            </p:cNvSpPr>
            <p:nvPr/>
          </p:nvSpPr>
          <p:spPr bwMode="auto">
            <a:xfrm>
              <a:off x="723177" y="5764683"/>
              <a:ext cx="367631" cy="368712"/>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AU"/>
            </a:p>
          </p:txBody>
        </p:sp>
        <p:grpSp>
          <p:nvGrpSpPr>
            <p:cNvPr id="92" name="Group 854"/>
            <p:cNvGrpSpPr>
              <a:grpSpLocks noChangeAspect="1"/>
            </p:cNvGrpSpPr>
            <p:nvPr/>
          </p:nvGrpSpPr>
          <p:grpSpPr bwMode="auto">
            <a:xfrm>
              <a:off x="722154" y="4799550"/>
              <a:ext cx="369676" cy="369676"/>
              <a:chOff x="3903" y="3039"/>
              <a:chExt cx="340" cy="340"/>
            </a:xfrm>
            <a:solidFill>
              <a:schemeClr val="accent3"/>
            </a:solidFill>
          </p:grpSpPr>
          <p:sp>
            <p:nvSpPr>
              <p:cNvPr id="100" name="Oval 855"/>
              <p:cNvSpPr>
                <a:spLocks noChangeArrowheads="1"/>
              </p:cNvSpPr>
              <p:nvPr/>
            </p:nvSpPr>
            <p:spPr bwMode="auto">
              <a:xfrm>
                <a:off x="3995" y="3117"/>
                <a:ext cx="14" cy="14"/>
              </a:xfrm>
              <a:prstGeom prst="ellipse">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6" name="Rectangle 856"/>
              <p:cNvSpPr>
                <a:spLocks noChangeArrowheads="1"/>
              </p:cNvSpPr>
              <p:nvPr/>
            </p:nvSpPr>
            <p:spPr bwMode="auto">
              <a:xfrm>
                <a:off x="4058" y="3173"/>
                <a:ext cx="29" cy="4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7" name="Freeform 857"/>
              <p:cNvSpPr>
                <a:spLocks/>
              </p:cNvSpPr>
              <p:nvPr/>
            </p:nvSpPr>
            <p:spPr bwMode="auto">
              <a:xfrm>
                <a:off x="3989" y="3173"/>
                <a:ext cx="26" cy="57"/>
              </a:xfrm>
              <a:custGeom>
                <a:avLst/>
                <a:gdLst>
                  <a:gd name="T0" fmla="*/ 12 w 26"/>
                  <a:gd name="T1" fmla="*/ 0 h 57"/>
                  <a:gd name="T2" fmla="*/ 0 w 26"/>
                  <a:gd name="T3" fmla="*/ 57 h 57"/>
                  <a:gd name="T4" fmla="*/ 26 w 26"/>
                  <a:gd name="T5" fmla="*/ 57 h 57"/>
                  <a:gd name="T6" fmla="*/ 14 w 26"/>
                  <a:gd name="T7" fmla="*/ 0 h 57"/>
                  <a:gd name="T8" fmla="*/ 12 w 26"/>
                  <a:gd name="T9" fmla="*/ 0 h 57"/>
                </a:gdLst>
                <a:ahLst/>
                <a:cxnLst>
                  <a:cxn ang="0">
                    <a:pos x="T0" y="T1"/>
                  </a:cxn>
                  <a:cxn ang="0">
                    <a:pos x="T2" y="T3"/>
                  </a:cxn>
                  <a:cxn ang="0">
                    <a:pos x="T4" y="T5"/>
                  </a:cxn>
                  <a:cxn ang="0">
                    <a:pos x="T6" y="T7"/>
                  </a:cxn>
                  <a:cxn ang="0">
                    <a:pos x="T8" y="T9"/>
                  </a:cxn>
                </a:cxnLst>
                <a:rect l="0" t="0" r="r" b="b"/>
                <a:pathLst>
                  <a:path w="26" h="57">
                    <a:moveTo>
                      <a:pt x="12" y="0"/>
                    </a:moveTo>
                    <a:lnTo>
                      <a:pt x="0" y="57"/>
                    </a:lnTo>
                    <a:lnTo>
                      <a:pt x="26" y="57"/>
                    </a:lnTo>
                    <a:lnTo>
                      <a:pt x="14" y="0"/>
                    </a:lnTo>
                    <a:lnTo>
                      <a:pt x="12" y="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8" name="Oval 858"/>
              <p:cNvSpPr>
                <a:spLocks noChangeArrowheads="1"/>
              </p:cNvSpPr>
              <p:nvPr/>
            </p:nvSpPr>
            <p:spPr bwMode="auto">
              <a:xfrm>
                <a:off x="4066" y="3117"/>
                <a:ext cx="14" cy="14"/>
              </a:xfrm>
              <a:prstGeom prst="ellipse">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9" name="Oval 859"/>
              <p:cNvSpPr>
                <a:spLocks noChangeArrowheads="1"/>
              </p:cNvSpPr>
              <p:nvPr/>
            </p:nvSpPr>
            <p:spPr bwMode="auto">
              <a:xfrm>
                <a:off x="4137" y="3117"/>
                <a:ext cx="14" cy="14"/>
              </a:xfrm>
              <a:prstGeom prst="ellipse">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0" name="Rectangle 860"/>
              <p:cNvSpPr>
                <a:spLocks noChangeArrowheads="1"/>
              </p:cNvSpPr>
              <p:nvPr/>
            </p:nvSpPr>
            <p:spPr bwMode="auto">
              <a:xfrm>
                <a:off x="4129" y="3173"/>
                <a:ext cx="29" cy="4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1" name="Freeform 861"/>
              <p:cNvSpPr>
                <a:spLocks noEditPoints="1"/>
              </p:cNvSpPr>
              <p:nvPr/>
            </p:nvSpPr>
            <p:spPr bwMode="auto">
              <a:xfrm>
                <a:off x="3903" y="3039"/>
                <a:ext cx="340" cy="340"/>
              </a:xfrm>
              <a:custGeom>
                <a:avLst/>
                <a:gdLst>
                  <a:gd name="T0" fmla="*/ 0 w 512"/>
                  <a:gd name="T1" fmla="*/ 256 h 512"/>
                  <a:gd name="T2" fmla="*/ 512 w 512"/>
                  <a:gd name="T3" fmla="*/ 256 h 512"/>
                  <a:gd name="T4" fmla="*/ 362 w 512"/>
                  <a:gd name="T5" fmla="*/ 96 h 512"/>
                  <a:gd name="T6" fmla="*/ 362 w 512"/>
                  <a:gd name="T7" fmla="*/ 160 h 512"/>
                  <a:gd name="T8" fmla="*/ 362 w 512"/>
                  <a:gd name="T9" fmla="*/ 96 h 512"/>
                  <a:gd name="T10" fmla="*/ 288 w 512"/>
                  <a:gd name="T11" fmla="*/ 128 h 512"/>
                  <a:gd name="T12" fmla="*/ 224 w 512"/>
                  <a:gd name="T13" fmla="*/ 128 h 512"/>
                  <a:gd name="T14" fmla="*/ 149 w 512"/>
                  <a:gd name="T15" fmla="*/ 96 h 512"/>
                  <a:gd name="T16" fmla="*/ 149 w 512"/>
                  <a:gd name="T17" fmla="*/ 160 h 512"/>
                  <a:gd name="T18" fmla="*/ 149 w 512"/>
                  <a:gd name="T19" fmla="*/ 96 h 512"/>
                  <a:gd name="T20" fmla="*/ 181 w 512"/>
                  <a:gd name="T21" fmla="*/ 309 h 512"/>
                  <a:gd name="T22" fmla="*/ 170 w 512"/>
                  <a:gd name="T23" fmla="*/ 394 h 512"/>
                  <a:gd name="T24" fmla="*/ 160 w 512"/>
                  <a:gd name="T25" fmla="*/ 309 h 512"/>
                  <a:gd name="T26" fmla="*/ 138 w 512"/>
                  <a:gd name="T27" fmla="*/ 384 h 512"/>
                  <a:gd name="T28" fmla="*/ 117 w 512"/>
                  <a:gd name="T29" fmla="*/ 384 h 512"/>
                  <a:gd name="T30" fmla="*/ 109 w 512"/>
                  <a:gd name="T31" fmla="*/ 305 h 512"/>
                  <a:gd name="T32" fmla="*/ 128 w 512"/>
                  <a:gd name="T33" fmla="*/ 190 h 512"/>
                  <a:gd name="T34" fmla="*/ 160 w 512"/>
                  <a:gd name="T35" fmla="*/ 181 h 512"/>
                  <a:gd name="T36" fmla="*/ 191 w 512"/>
                  <a:gd name="T37" fmla="*/ 296 h 512"/>
                  <a:gd name="T38" fmla="*/ 298 w 512"/>
                  <a:gd name="T39" fmla="*/ 277 h 512"/>
                  <a:gd name="T40" fmla="*/ 288 w 512"/>
                  <a:gd name="T41" fmla="*/ 384 h 512"/>
                  <a:gd name="T42" fmla="*/ 266 w 512"/>
                  <a:gd name="T43" fmla="*/ 384 h 512"/>
                  <a:gd name="T44" fmla="*/ 245 w 512"/>
                  <a:gd name="T45" fmla="*/ 288 h 512"/>
                  <a:gd name="T46" fmla="*/ 234 w 512"/>
                  <a:gd name="T47" fmla="*/ 394 h 512"/>
                  <a:gd name="T48" fmla="*/ 224 w 512"/>
                  <a:gd name="T49" fmla="*/ 288 h 512"/>
                  <a:gd name="T50" fmla="*/ 213 w 512"/>
                  <a:gd name="T51" fmla="*/ 192 h 512"/>
                  <a:gd name="T52" fmla="*/ 288 w 512"/>
                  <a:gd name="T53" fmla="*/ 181 h 512"/>
                  <a:gd name="T54" fmla="*/ 298 w 512"/>
                  <a:gd name="T55" fmla="*/ 277 h 512"/>
                  <a:gd name="T56" fmla="*/ 394 w 512"/>
                  <a:gd name="T57" fmla="*/ 288 h 512"/>
                  <a:gd name="T58" fmla="*/ 384 w 512"/>
                  <a:gd name="T59" fmla="*/ 394 h 512"/>
                  <a:gd name="T60" fmla="*/ 373 w 512"/>
                  <a:gd name="T61" fmla="*/ 288 h 512"/>
                  <a:gd name="T62" fmla="*/ 352 w 512"/>
                  <a:gd name="T63" fmla="*/ 384 h 512"/>
                  <a:gd name="T64" fmla="*/ 330 w 512"/>
                  <a:gd name="T65" fmla="*/ 384 h 512"/>
                  <a:gd name="T66" fmla="*/ 320 w 512"/>
                  <a:gd name="T67" fmla="*/ 277 h 512"/>
                  <a:gd name="T68" fmla="*/ 330 w 512"/>
                  <a:gd name="T69" fmla="*/ 181 h 512"/>
                  <a:gd name="T70" fmla="*/ 405 w 512"/>
                  <a:gd name="T71" fmla="*/ 19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62" y="96"/>
                    </a:moveTo>
                    <a:cubicBezTo>
                      <a:pt x="380" y="96"/>
                      <a:pt x="394" y="110"/>
                      <a:pt x="394" y="128"/>
                    </a:cubicBezTo>
                    <a:cubicBezTo>
                      <a:pt x="394" y="145"/>
                      <a:pt x="380" y="160"/>
                      <a:pt x="362" y="160"/>
                    </a:cubicBezTo>
                    <a:cubicBezTo>
                      <a:pt x="345" y="160"/>
                      <a:pt x="330" y="145"/>
                      <a:pt x="330" y="128"/>
                    </a:cubicBezTo>
                    <a:cubicBezTo>
                      <a:pt x="330" y="110"/>
                      <a:pt x="345" y="96"/>
                      <a:pt x="362" y="96"/>
                    </a:cubicBezTo>
                    <a:close/>
                    <a:moveTo>
                      <a:pt x="256" y="96"/>
                    </a:moveTo>
                    <a:cubicBezTo>
                      <a:pt x="273" y="96"/>
                      <a:pt x="288" y="110"/>
                      <a:pt x="288" y="128"/>
                    </a:cubicBezTo>
                    <a:cubicBezTo>
                      <a:pt x="288" y="145"/>
                      <a:pt x="273" y="160"/>
                      <a:pt x="256" y="160"/>
                    </a:cubicBezTo>
                    <a:cubicBezTo>
                      <a:pt x="238" y="160"/>
                      <a:pt x="224" y="145"/>
                      <a:pt x="224" y="128"/>
                    </a:cubicBezTo>
                    <a:cubicBezTo>
                      <a:pt x="224" y="110"/>
                      <a:pt x="238" y="96"/>
                      <a:pt x="256" y="96"/>
                    </a:cubicBezTo>
                    <a:close/>
                    <a:moveTo>
                      <a:pt x="149" y="96"/>
                    </a:moveTo>
                    <a:cubicBezTo>
                      <a:pt x="167" y="96"/>
                      <a:pt x="181" y="110"/>
                      <a:pt x="181" y="128"/>
                    </a:cubicBezTo>
                    <a:cubicBezTo>
                      <a:pt x="181" y="145"/>
                      <a:pt x="167" y="160"/>
                      <a:pt x="149" y="160"/>
                    </a:cubicBezTo>
                    <a:cubicBezTo>
                      <a:pt x="131" y="160"/>
                      <a:pt x="117" y="145"/>
                      <a:pt x="117" y="128"/>
                    </a:cubicBezTo>
                    <a:cubicBezTo>
                      <a:pt x="117" y="110"/>
                      <a:pt x="131" y="96"/>
                      <a:pt x="149" y="96"/>
                    </a:cubicBezTo>
                    <a:close/>
                    <a:moveTo>
                      <a:pt x="189" y="305"/>
                    </a:moveTo>
                    <a:cubicBezTo>
                      <a:pt x="187" y="308"/>
                      <a:pt x="184" y="309"/>
                      <a:pt x="181" y="309"/>
                    </a:cubicBezTo>
                    <a:cubicBezTo>
                      <a:pt x="181" y="384"/>
                      <a:pt x="181" y="384"/>
                      <a:pt x="181" y="384"/>
                    </a:cubicBezTo>
                    <a:cubicBezTo>
                      <a:pt x="181" y="390"/>
                      <a:pt x="176" y="394"/>
                      <a:pt x="170" y="394"/>
                    </a:cubicBezTo>
                    <a:cubicBezTo>
                      <a:pt x="164" y="394"/>
                      <a:pt x="160" y="390"/>
                      <a:pt x="160" y="384"/>
                    </a:cubicBezTo>
                    <a:cubicBezTo>
                      <a:pt x="160" y="309"/>
                      <a:pt x="160" y="309"/>
                      <a:pt x="160" y="309"/>
                    </a:cubicBezTo>
                    <a:cubicBezTo>
                      <a:pt x="138" y="309"/>
                      <a:pt x="138" y="309"/>
                      <a:pt x="138" y="309"/>
                    </a:cubicBezTo>
                    <a:cubicBezTo>
                      <a:pt x="138" y="384"/>
                      <a:pt x="138" y="384"/>
                      <a:pt x="138" y="384"/>
                    </a:cubicBezTo>
                    <a:cubicBezTo>
                      <a:pt x="138" y="390"/>
                      <a:pt x="134" y="394"/>
                      <a:pt x="128" y="394"/>
                    </a:cubicBezTo>
                    <a:cubicBezTo>
                      <a:pt x="122" y="394"/>
                      <a:pt x="117" y="390"/>
                      <a:pt x="117" y="384"/>
                    </a:cubicBezTo>
                    <a:cubicBezTo>
                      <a:pt x="117" y="309"/>
                      <a:pt x="117" y="309"/>
                      <a:pt x="117" y="309"/>
                    </a:cubicBezTo>
                    <a:cubicBezTo>
                      <a:pt x="114" y="309"/>
                      <a:pt x="111" y="308"/>
                      <a:pt x="109" y="305"/>
                    </a:cubicBezTo>
                    <a:cubicBezTo>
                      <a:pt x="107" y="303"/>
                      <a:pt x="106" y="299"/>
                      <a:pt x="107" y="296"/>
                    </a:cubicBezTo>
                    <a:cubicBezTo>
                      <a:pt x="128" y="190"/>
                      <a:pt x="128" y="190"/>
                      <a:pt x="128" y="190"/>
                    </a:cubicBezTo>
                    <a:cubicBezTo>
                      <a:pt x="129" y="185"/>
                      <a:pt x="133" y="181"/>
                      <a:pt x="138" y="181"/>
                    </a:cubicBezTo>
                    <a:cubicBezTo>
                      <a:pt x="160" y="181"/>
                      <a:pt x="160" y="181"/>
                      <a:pt x="160" y="181"/>
                    </a:cubicBezTo>
                    <a:cubicBezTo>
                      <a:pt x="165" y="181"/>
                      <a:pt x="169" y="185"/>
                      <a:pt x="170" y="190"/>
                    </a:cubicBezTo>
                    <a:cubicBezTo>
                      <a:pt x="191" y="296"/>
                      <a:pt x="191" y="296"/>
                      <a:pt x="191" y="296"/>
                    </a:cubicBezTo>
                    <a:cubicBezTo>
                      <a:pt x="192" y="299"/>
                      <a:pt x="191" y="303"/>
                      <a:pt x="189" y="305"/>
                    </a:cubicBezTo>
                    <a:close/>
                    <a:moveTo>
                      <a:pt x="298" y="277"/>
                    </a:moveTo>
                    <a:cubicBezTo>
                      <a:pt x="298" y="283"/>
                      <a:pt x="294" y="288"/>
                      <a:pt x="288" y="288"/>
                    </a:cubicBezTo>
                    <a:cubicBezTo>
                      <a:pt x="288" y="384"/>
                      <a:pt x="288" y="384"/>
                      <a:pt x="288" y="384"/>
                    </a:cubicBezTo>
                    <a:cubicBezTo>
                      <a:pt x="288" y="390"/>
                      <a:pt x="283" y="394"/>
                      <a:pt x="277" y="394"/>
                    </a:cubicBezTo>
                    <a:cubicBezTo>
                      <a:pt x="271" y="394"/>
                      <a:pt x="266" y="390"/>
                      <a:pt x="266" y="384"/>
                    </a:cubicBezTo>
                    <a:cubicBezTo>
                      <a:pt x="266" y="288"/>
                      <a:pt x="266" y="288"/>
                      <a:pt x="266" y="288"/>
                    </a:cubicBezTo>
                    <a:cubicBezTo>
                      <a:pt x="245" y="288"/>
                      <a:pt x="245" y="288"/>
                      <a:pt x="245" y="288"/>
                    </a:cubicBezTo>
                    <a:cubicBezTo>
                      <a:pt x="245" y="384"/>
                      <a:pt x="245" y="384"/>
                      <a:pt x="245" y="384"/>
                    </a:cubicBezTo>
                    <a:cubicBezTo>
                      <a:pt x="245" y="390"/>
                      <a:pt x="240" y="394"/>
                      <a:pt x="234" y="394"/>
                    </a:cubicBezTo>
                    <a:cubicBezTo>
                      <a:pt x="228" y="394"/>
                      <a:pt x="224" y="390"/>
                      <a:pt x="224" y="384"/>
                    </a:cubicBezTo>
                    <a:cubicBezTo>
                      <a:pt x="224" y="288"/>
                      <a:pt x="224" y="288"/>
                      <a:pt x="224" y="288"/>
                    </a:cubicBezTo>
                    <a:cubicBezTo>
                      <a:pt x="218" y="288"/>
                      <a:pt x="213" y="283"/>
                      <a:pt x="213" y="277"/>
                    </a:cubicBezTo>
                    <a:cubicBezTo>
                      <a:pt x="213" y="192"/>
                      <a:pt x="213" y="192"/>
                      <a:pt x="213" y="192"/>
                    </a:cubicBezTo>
                    <a:cubicBezTo>
                      <a:pt x="213" y="186"/>
                      <a:pt x="218" y="181"/>
                      <a:pt x="224" y="181"/>
                    </a:cubicBezTo>
                    <a:cubicBezTo>
                      <a:pt x="288" y="181"/>
                      <a:pt x="288" y="181"/>
                      <a:pt x="288" y="181"/>
                    </a:cubicBezTo>
                    <a:cubicBezTo>
                      <a:pt x="294" y="181"/>
                      <a:pt x="298" y="186"/>
                      <a:pt x="298" y="192"/>
                    </a:cubicBezTo>
                    <a:lnTo>
                      <a:pt x="298" y="277"/>
                    </a:lnTo>
                    <a:close/>
                    <a:moveTo>
                      <a:pt x="405" y="277"/>
                    </a:moveTo>
                    <a:cubicBezTo>
                      <a:pt x="405" y="283"/>
                      <a:pt x="400" y="288"/>
                      <a:pt x="394" y="288"/>
                    </a:cubicBezTo>
                    <a:cubicBezTo>
                      <a:pt x="394" y="384"/>
                      <a:pt x="394" y="384"/>
                      <a:pt x="394" y="384"/>
                    </a:cubicBezTo>
                    <a:cubicBezTo>
                      <a:pt x="394" y="390"/>
                      <a:pt x="390" y="394"/>
                      <a:pt x="384" y="394"/>
                    </a:cubicBezTo>
                    <a:cubicBezTo>
                      <a:pt x="378" y="394"/>
                      <a:pt x="373" y="390"/>
                      <a:pt x="373" y="384"/>
                    </a:cubicBezTo>
                    <a:cubicBezTo>
                      <a:pt x="373" y="288"/>
                      <a:pt x="373" y="288"/>
                      <a:pt x="373" y="288"/>
                    </a:cubicBezTo>
                    <a:cubicBezTo>
                      <a:pt x="352" y="288"/>
                      <a:pt x="352" y="288"/>
                      <a:pt x="352" y="288"/>
                    </a:cubicBezTo>
                    <a:cubicBezTo>
                      <a:pt x="352" y="384"/>
                      <a:pt x="352" y="384"/>
                      <a:pt x="352" y="384"/>
                    </a:cubicBezTo>
                    <a:cubicBezTo>
                      <a:pt x="352" y="390"/>
                      <a:pt x="347" y="394"/>
                      <a:pt x="341" y="394"/>
                    </a:cubicBezTo>
                    <a:cubicBezTo>
                      <a:pt x="335" y="394"/>
                      <a:pt x="330" y="390"/>
                      <a:pt x="330" y="384"/>
                    </a:cubicBezTo>
                    <a:cubicBezTo>
                      <a:pt x="330" y="288"/>
                      <a:pt x="330" y="288"/>
                      <a:pt x="330" y="288"/>
                    </a:cubicBezTo>
                    <a:cubicBezTo>
                      <a:pt x="324" y="288"/>
                      <a:pt x="320" y="283"/>
                      <a:pt x="320" y="277"/>
                    </a:cubicBezTo>
                    <a:cubicBezTo>
                      <a:pt x="320" y="192"/>
                      <a:pt x="320" y="192"/>
                      <a:pt x="320" y="192"/>
                    </a:cubicBezTo>
                    <a:cubicBezTo>
                      <a:pt x="320" y="186"/>
                      <a:pt x="324" y="181"/>
                      <a:pt x="330" y="181"/>
                    </a:cubicBezTo>
                    <a:cubicBezTo>
                      <a:pt x="394" y="181"/>
                      <a:pt x="394" y="181"/>
                      <a:pt x="394" y="181"/>
                    </a:cubicBezTo>
                    <a:cubicBezTo>
                      <a:pt x="400" y="181"/>
                      <a:pt x="405" y="186"/>
                      <a:pt x="405" y="192"/>
                    </a:cubicBezTo>
                    <a:lnTo>
                      <a:pt x="405" y="27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Tree>
    <p:extLst>
      <p:ext uri="{BB962C8B-B14F-4D97-AF65-F5344CB8AC3E}">
        <p14:creationId xmlns:p14="http://schemas.microsoft.com/office/powerpoint/2010/main" val="1467300376"/>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300" i="1" dirty="0"/>
              <a:t>Loddon Mallee: </a:t>
            </a:r>
            <a:r>
              <a:rPr lang="en-AU" sz="1300" i="1" dirty="0" smtClean="0"/>
              <a:t>Learner journeys and outcomes (those who commenced pre-accredited in 2013-15)</a:t>
            </a:r>
            <a:endParaRPr lang="en-AU" sz="1300" i="1" dirty="0"/>
          </a:p>
        </p:txBody>
      </p:sp>
      <p:sp>
        <p:nvSpPr>
          <p:cNvPr id="65" name="Title 64"/>
          <p:cNvSpPr>
            <a:spLocks noGrp="1"/>
          </p:cNvSpPr>
          <p:nvPr>
            <p:ph type="title"/>
          </p:nvPr>
        </p:nvSpPr>
        <p:spPr/>
        <p:txBody>
          <a:bodyPr/>
          <a:lstStyle/>
          <a:p>
            <a:r>
              <a:rPr lang="en-AU" dirty="0" smtClean="0"/>
              <a:t>What outcomes are being achieved by pre-accredited learners? </a:t>
            </a:r>
            <a:endParaRPr lang="en-AU" dirty="0"/>
          </a:p>
        </p:txBody>
      </p:sp>
      <p:graphicFrame>
        <p:nvGraphicFramePr>
          <p:cNvPr id="77" name="Table 76"/>
          <p:cNvGraphicFramePr>
            <a:graphicFrameLocks noGrp="1"/>
          </p:cNvGraphicFramePr>
          <p:nvPr>
            <p:extLst>
              <p:ext uri="{D42A27DB-BD31-4B8C-83A1-F6EECF244321}">
                <p14:modId xmlns:p14="http://schemas.microsoft.com/office/powerpoint/2010/main" val="895436256"/>
              </p:ext>
            </p:extLst>
          </p:nvPr>
        </p:nvGraphicFramePr>
        <p:xfrm>
          <a:off x="430519" y="4771384"/>
          <a:ext cx="8371762" cy="1383507"/>
        </p:xfrm>
        <a:graphic>
          <a:graphicData uri="http://schemas.openxmlformats.org/drawingml/2006/table">
            <a:tbl>
              <a:tblPr firstRow="1" bandRow="1">
                <a:tableStyleId>{2D5ABB26-0587-4C30-8999-92F81FD0307C}</a:tableStyleId>
              </a:tblPr>
              <a:tblGrid>
                <a:gridCol w="815001">
                  <a:extLst>
                    <a:ext uri="{9D8B030D-6E8A-4147-A177-3AD203B41FA5}">
                      <a16:colId xmlns:a16="http://schemas.microsoft.com/office/drawing/2014/main" val="20000"/>
                    </a:ext>
                  </a:extLst>
                </a:gridCol>
                <a:gridCol w="7556761">
                  <a:extLst>
                    <a:ext uri="{9D8B030D-6E8A-4147-A177-3AD203B41FA5}">
                      <a16:colId xmlns:a16="http://schemas.microsoft.com/office/drawing/2014/main" val="20001"/>
                    </a:ext>
                  </a:extLst>
                </a:gridCol>
              </a:tblGrid>
              <a:tr h="359547">
                <a:tc>
                  <a:txBody>
                    <a:bodyPr/>
                    <a:lstStyle/>
                    <a:p>
                      <a:endParaRPr lang="en-AU" sz="1000" dirty="0"/>
                    </a:p>
                  </a:txBody>
                  <a:tcPr/>
                </a:tc>
                <a:tc>
                  <a:txBody>
                    <a:bodyPr/>
                    <a:lstStyle/>
                    <a:p>
                      <a:pPr marL="0" indent="0">
                        <a:spcAft>
                          <a:spcPts val="600"/>
                        </a:spcAft>
                        <a:buFont typeface="Arial" panose="020B0604020202020204" pitchFamily="34" charset="0"/>
                        <a:buNone/>
                      </a:pPr>
                      <a:r>
                        <a:rPr lang="en-AU" sz="1000" b="1" dirty="0" smtClean="0">
                          <a:solidFill>
                            <a:schemeClr val="tx1"/>
                          </a:solidFill>
                        </a:rPr>
                        <a:t>5,502</a:t>
                      </a:r>
                      <a:r>
                        <a:rPr lang="en-AU" sz="1000" b="1" baseline="0" dirty="0" smtClean="0">
                          <a:solidFill>
                            <a:schemeClr val="tx1"/>
                          </a:solidFill>
                        </a:rPr>
                        <a:t> </a:t>
                      </a:r>
                      <a:r>
                        <a:rPr lang="en-AU" sz="1000" b="1" dirty="0" smtClean="0">
                          <a:solidFill>
                            <a:schemeClr val="tx1"/>
                          </a:solidFill>
                        </a:rPr>
                        <a:t>unique</a:t>
                      </a:r>
                      <a:r>
                        <a:rPr lang="en-AU" sz="1000" b="1" baseline="0" dirty="0" smtClean="0">
                          <a:solidFill>
                            <a:schemeClr val="tx1"/>
                          </a:solidFill>
                        </a:rPr>
                        <a:t> learners </a:t>
                      </a:r>
                      <a:r>
                        <a:rPr lang="en-AU" sz="1000" baseline="0" dirty="0" smtClean="0">
                          <a:solidFill>
                            <a:schemeClr val="tx1"/>
                          </a:solidFill>
                        </a:rPr>
                        <a:t>participated in pre-accredited training in Loddon Mallee; 86% belonged to at least one ACFE priority cohort, and 50% belonged to three or more cohorts</a:t>
                      </a:r>
                      <a:endParaRPr lang="en-AU" sz="1000" b="0" dirty="0" smtClean="0">
                        <a:solidFill>
                          <a:schemeClr val="tx1"/>
                        </a:solidFill>
                      </a:endParaRPr>
                    </a:p>
                  </a:txBody>
                  <a:tcPr anchor="ctr"/>
                </a:tc>
                <a:extLst>
                  <a:ext uri="{0D108BD9-81ED-4DB2-BD59-A6C34878D82A}">
                    <a16:rowId xmlns:a16="http://schemas.microsoft.com/office/drawing/2014/main" val="10000"/>
                  </a:ext>
                </a:extLst>
              </a:tr>
              <a:tr h="528326">
                <a:tc>
                  <a:txBody>
                    <a:bodyPr/>
                    <a:lstStyle/>
                    <a:p>
                      <a:endParaRPr lang="en-AU"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b="1" dirty="0" smtClean="0">
                          <a:solidFill>
                            <a:schemeClr val="tx1"/>
                          </a:solidFill>
                        </a:rPr>
                        <a:t>50% of learners who transition</a:t>
                      </a:r>
                      <a:r>
                        <a:rPr lang="en-AU" sz="1000" b="1" baseline="0" dirty="0" smtClean="0">
                          <a:solidFill>
                            <a:schemeClr val="tx1"/>
                          </a:solidFill>
                        </a:rPr>
                        <a:t> attend another ACE provider </a:t>
                      </a:r>
                      <a:r>
                        <a:rPr lang="en-AU" sz="1000" b="0" baseline="0" dirty="0" smtClean="0">
                          <a:solidFill>
                            <a:schemeClr val="tx1"/>
                          </a:solidFill>
                        </a:rPr>
                        <a:t>(who is also an RTO); and 39% go on to attend a TAFE</a:t>
                      </a:r>
                      <a:endParaRPr lang="en-AU" sz="1000" b="0" dirty="0" smtClean="0">
                        <a:solidFill>
                          <a:schemeClr val="tx1"/>
                        </a:solidFill>
                      </a:endParaRPr>
                    </a:p>
                  </a:txBody>
                  <a:tcPr anchor="ctr"/>
                </a:tc>
                <a:extLst>
                  <a:ext uri="{0D108BD9-81ED-4DB2-BD59-A6C34878D82A}">
                    <a16:rowId xmlns:a16="http://schemas.microsoft.com/office/drawing/2014/main" val="10001"/>
                  </a:ext>
                </a:extLst>
              </a:tr>
              <a:tr h="458941">
                <a:tc>
                  <a:txBody>
                    <a:bodyPr/>
                    <a:lstStyle/>
                    <a:p>
                      <a:endParaRPr lang="en-AU"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dirty="0" smtClean="0"/>
                        <a:t>For learners</a:t>
                      </a:r>
                      <a:r>
                        <a:rPr lang="en-AU" sz="1000" b="0" baseline="0" dirty="0" smtClean="0"/>
                        <a:t> who transition to accredited courses, </a:t>
                      </a:r>
                      <a:r>
                        <a:rPr lang="en-AU" sz="1000" b="1" baseline="0" dirty="0" smtClean="0"/>
                        <a:t>completion rates are highest for those in Certificate IV, 87%, and lowest for those in VCE-VCAL, 65%</a:t>
                      </a:r>
                      <a:endParaRPr lang="en-AU" sz="1000" b="1" dirty="0" smtClean="0">
                        <a:solidFill>
                          <a:srgbClr val="FF0000"/>
                        </a:solidFill>
                      </a:endParaRPr>
                    </a:p>
                  </a:txBody>
                  <a:tcPr anchor="ctr"/>
                </a:tc>
                <a:extLst>
                  <a:ext uri="{0D108BD9-81ED-4DB2-BD59-A6C34878D82A}">
                    <a16:rowId xmlns:a16="http://schemas.microsoft.com/office/drawing/2014/main" val="10002"/>
                  </a:ext>
                </a:extLst>
              </a:tr>
            </a:tbl>
          </a:graphicData>
        </a:graphic>
      </p:graphicFrame>
      <p:grpSp>
        <p:nvGrpSpPr>
          <p:cNvPr id="21" name="Group 20"/>
          <p:cNvGrpSpPr/>
          <p:nvPr/>
        </p:nvGrpSpPr>
        <p:grpSpPr>
          <a:xfrm>
            <a:off x="772511" y="1150458"/>
            <a:ext cx="7690240" cy="1768234"/>
            <a:chOff x="772511" y="1188232"/>
            <a:chExt cx="7690240" cy="1768234"/>
          </a:xfrm>
        </p:grpSpPr>
        <p:sp>
          <p:nvSpPr>
            <p:cNvPr id="67" name="Rectangle 66"/>
            <p:cNvSpPr/>
            <p:nvPr/>
          </p:nvSpPr>
          <p:spPr>
            <a:xfrm>
              <a:off x="772511" y="1188232"/>
              <a:ext cx="1012935" cy="566079"/>
            </a:xfrm>
            <a:prstGeom prst="rect">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First pre-accredited activity</a:t>
              </a:r>
            </a:p>
          </p:txBody>
        </p:sp>
        <p:sp>
          <p:nvSpPr>
            <p:cNvPr id="68" name="Rectangle 67"/>
            <p:cNvSpPr/>
            <p:nvPr/>
          </p:nvSpPr>
          <p:spPr>
            <a:xfrm>
              <a:off x="4569697" y="1190096"/>
              <a:ext cx="1349409" cy="555199"/>
            </a:xfrm>
            <a:prstGeom prst="rect">
              <a:avLst/>
            </a:prstGeom>
            <a:solidFill>
              <a:srgbClr val="01216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Commence accredited training after pre-accredited activity (32%)</a:t>
              </a:r>
              <a:endParaRPr lang="en-AU" sz="800" b="1" dirty="0"/>
            </a:p>
          </p:txBody>
        </p:sp>
        <p:sp>
          <p:nvSpPr>
            <p:cNvPr id="70" name="Rectangle 69"/>
            <p:cNvSpPr/>
            <p:nvPr/>
          </p:nvSpPr>
          <p:spPr>
            <a:xfrm>
              <a:off x="7098423" y="1199112"/>
              <a:ext cx="1364328" cy="555199"/>
            </a:xfrm>
            <a:prstGeom prst="rect">
              <a:avLst/>
            </a:prstGeom>
            <a:solidFill>
              <a:srgbClr val="0097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Achieve accredited qualification after pre-accredited activity (26%)</a:t>
              </a:r>
              <a:endParaRPr lang="en-AU" sz="800" b="1" dirty="0"/>
            </a:p>
          </p:txBody>
        </p:sp>
        <p:sp>
          <p:nvSpPr>
            <p:cNvPr id="82" name="TextBox 81"/>
            <p:cNvSpPr txBox="1"/>
            <p:nvPr/>
          </p:nvSpPr>
          <p:spPr>
            <a:xfrm>
              <a:off x="3375188" y="1270788"/>
              <a:ext cx="1196034" cy="123111"/>
            </a:xfrm>
            <a:prstGeom prst="rect">
              <a:avLst/>
            </a:prstGeom>
            <a:noFill/>
          </p:spPr>
          <p:txBody>
            <a:bodyPr wrap="square" lIns="0" tIns="0" rIns="0" bIns="0" rtlCol="0">
              <a:spAutoFit/>
            </a:bodyPr>
            <a:lstStyle/>
            <a:p>
              <a:pPr algn="ctr">
                <a:spcBef>
                  <a:spcPts val="600"/>
                </a:spcBef>
                <a:buSzPct val="100000"/>
              </a:pPr>
              <a:r>
                <a:rPr lang="en-AU" sz="800" b="1" dirty="0" smtClean="0"/>
                <a:t>Direct</a:t>
              </a:r>
              <a:r>
                <a:rPr lang="en-AU" sz="800" dirty="0" smtClean="0"/>
                <a:t> (22.4%)</a:t>
              </a:r>
            </a:p>
          </p:txBody>
        </p:sp>
        <p:sp>
          <p:nvSpPr>
            <p:cNvPr id="83" name="TextBox 82"/>
            <p:cNvSpPr txBox="1"/>
            <p:nvPr/>
          </p:nvSpPr>
          <p:spPr>
            <a:xfrm>
              <a:off x="6055261" y="1270788"/>
              <a:ext cx="875956" cy="123111"/>
            </a:xfrm>
            <a:prstGeom prst="rect">
              <a:avLst/>
            </a:prstGeom>
            <a:noFill/>
          </p:spPr>
          <p:txBody>
            <a:bodyPr wrap="square" lIns="0" tIns="0" rIns="0" bIns="0" rtlCol="0">
              <a:spAutoFit/>
            </a:bodyPr>
            <a:lstStyle/>
            <a:p>
              <a:pPr algn="ctr">
                <a:spcBef>
                  <a:spcPts val="600"/>
                </a:spcBef>
                <a:buSzPct val="100000"/>
              </a:pPr>
              <a:r>
                <a:rPr lang="en-AU" sz="800" b="1" dirty="0" smtClean="0"/>
                <a:t>Direct</a:t>
              </a:r>
              <a:r>
                <a:rPr lang="en-AU" sz="800" dirty="0" smtClean="0"/>
                <a:t> (21.8%)</a:t>
              </a:r>
            </a:p>
          </p:txBody>
        </p:sp>
        <p:sp>
          <p:nvSpPr>
            <p:cNvPr id="84" name="TextBox 83"/>
            <p:cNvSpPr txBox="1"/>
            <p:nvPr/>
          </p:nvSpPr>
          <p:spPr>
            <a:xfrm>
              <a:off x="920525" y="2514431"/>
              <a:ext cx="709595" cy="442035"/>
            </a:xfrm>
            <a:prstGeom prst="rect">
              <a:avLst/>
            </a:prstGeom>
            <a:noFill/>
            <a:ln w="19050">
              <a:solidFill>
                <a:schemeClr val="tx1">
                  <a:lumMod val="50000"/>
                  <a:lumOff val="50000"/>
                </a:schemeClr>
              </a:solidFill>
            </a:ln>
          </p:spPr>
          <p:txBody>
            <a:bodyPr wrap="square" lIns="36000" tIns="36000" rIns="36000" bIns="36000" rtlCol="0">
              <a:spAutoFit/>
            </a:bodyPr>
            <a:lstStyle/>
            <a:p>
              <a:pPr algn="ctr">
                <a:spcBef>
                  <a:spcPts val="600"/>
                </a:spcBef>
                <a:buSzPct val="100000"/>
              </a:pPr>
              <a:r>
                <a:rPr lang="en-AU" sz="800" dirty="0" smtClean="0"/>
                <a:t>No further VET activity (46%)</a:t>
              </a:r>
            </a:p>
          </p:txBody>
        </p:sp>
        <p:sp>
          <p:nvSpPr>
            <p:cNvPr id="87" name="TextBox 86"/>
            <p:cNvSpPr txBox="1"/>
            <p:nvPr/>
          </p:nvSpPr>
          <p:spPr>
            <a:xfrm>
              <a:off x="2388652" y="2514431"/>
              <a:ext cx="987889" cy="442035"/>
            </a:xfrm>
            <a:prstGeom prst="rect">
              <a:avLst/>
            </a:prstGeom>
            <a:noFill/>
            <a:ln w="19050">
              <a:solidFill>
                <a:schemeClr val="accent3"/>
              </a:solidFill>
            </a:ln>
          </p:spPr>
          <p:txBody>
            <a:bodyPr wrap="square" lIns="36000" tIns="36000" rIns="36000" bIns="36000" rtlCol="0">
              <a:spAutoFit/>
            </a:bodyPr>
            <a:lstStyle/>
            <a:p>
              <a:pPr algn="ctr">
                <a:spcBef>
                  <a:spcPts val="600"/>
                </a:spcBef>
                <a:buSzPct val="100000"/>
              </a:pPr>
              <a:r>
                <a:rPr lang="en-AU" sz="800" dirty="0" smtClean="0"/>
                <a:t>No subsequent  accredited activity (22%) </a:t>
              </a:r>
            </a:p>
          </p:txBody>
        </p:sp>
        <p:sp>
          <p:nvSpPr>
            <p:cNvPr id="88" name="TextBox 87"/>
            <p:cNvSpPr txBox="1"/>
            <p:nvPr/>
          </p:nvSpPr>
          <p:spPr>
            <a:xfrm>
              <a:off x="4771872" y="2505415"/>
              <a:ext cx="944358" cy="442035"/>
            </a:xfrm>
            <a:prstGeom prst="rect">
              <a:avLst/>
            </a:prstGeom>
            <a:noFill/>
            <a:ln w="19050">
              <a:solidFill>
                <a:schemeClr val="accent4"/>
              </a:solidFill>
            </a:ln>
          </p:spPr>
          <p:txBody>
            <a:bodyPr wrap="square" lIns="36000" tIns="36000" rIns="36000" bIns="36000" rtlCol="0">
              <a:spAutoFit/>
            </a:bodyPr>
            <a:lstStyle/>
            <a:p>
              <a:pPr algn="ctr">
                <a:spcBef>
                  <a:spcPts val="600"/>
                </a:spcBef>
                <a:buSzPct val="100000"/>
              </a:pPr>
              <a:r>
                <a:rPr lang="en-AU" sz="800" dirty="0" smtClean="0"/>
                <a:t>Do not complete accredited training (6%)</a:t>
              </a:r>
            </a:p>
          </p:txBody>
        </p:sp>
        <p:sp>
          <p:nvSpPr>
            <p:cNvPr id="89" name="TextBox 88"/>
            <p:cNvSpPr txBox="1"/>
            <p:nvPr/>
          </p:nvSpPr>
          <p:spPr>
            <a:xfrm>
              <a:off x="2355648" y="1199112"/>
              <a:ext cx="1053898" cy="574468"/>
            </a:xfrm>
            <a:prstGeom prst="rect">
              <a:avLst/>
            </a:prstGeom>
            <a:solidFill>
              <a:schemeClr val="accent3"/>
            </a:solidFill>
          </p:spPr>
          <p:txBody>
            <a:bodyPr wrap="square" lIns="0" tIns="0" rIns="0" bIns="0" rtlCol="0" anchor="ctr">
              <a:noAutofit/>
            </a:bodyPr>
            <a:lstStyle/>
            <a:p>
              <a:pPr algn="ctr">
                <a:spcBef>
                  <a:spcPts val="600"/>
                </a:spcBef>
                <a:buSzPct val="100000"/>
              </a:pPr>
              <a:r>
                <a:rPr lang="en-AU" sz="800" b="1" dirty="0" smtClean="0">
                  <a:solidFill>
                    <a:schemeClr val="bg1"/>
                  </a:solidFill>
                </a:rPr>
                <a:t>Further activity (54%)</a:t>
              </a:r>
            </a:p>
          </p:txBody>
        </p:sp>
        <p:cxnSp>
          <p:nvCxnSpPr>
            <p:cNvPr id="90" name="Straight Arrow Connector 89"/>
            <p:cNvCxnSpPr/>
            <p:nvPr/>
          </p:nvCxnSpPr>
          <p:spPr>
            <a:xfrm flipH="1">
              <a:off x="1275323" y="1803253"/>
              <a:ext cx="5290" cy="612000"/>
            </a:xfrm>
            <a:prstGeom prst="straightConnector1">
              <a:avLst/>
            </a:prstGeom>
            <a:ln w="31750">
              <a:solidFill>
                <a:srgbClr val="A7A8AA"/>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2876932" y="1803253"/>
              <a:ext cx="5664" cy="64800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5244051" y="1794237"/>
              <a:ext cx="351" cy="648000"/>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3494164" y="1484776"/>
              <a:ext cx="932882" cy="629"/>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6007239" y="1484776"/>
              <a:ext cx="972000" cy="2449"/>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6654304" y="1877461"/>
              <a:ext cx="539770" cy="395268"/>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5771588" y="1884576"/>
              <a:ext cx="1568391" cy="836835"/>
              <a:chOff x="5623252" y="1750678"/>
              <a:chExt cx="1568391" cy="836835"/>
            </a:xfrm>
          </p:grpSpPr>
          <p:sp>
            <p:nvSpPr>
              <p:cNvPr id="104" name="TextBox 103"/>
              <p:cNvSpPr txBox="1"/>
              <p:nvPr/>
            </p:nvSpPr>
            <p:spPr>
              <a:xfrm>
                <a:off x="5759174" y="2218181"/>
                <a:ext cx="1432469" cy="369332"/>
              </a:xfrm>
              <a:prstGeom prst="rect">
                <a:avLst/>
              </a:prstGeom>
              <a:noFill/>
            </p:spPr>
            <p:txBody>
              <a:bodyPr wrap="square" lIns="0" tIns="0" rIns="0" bIns="0" rtlCol="0">
                <a:spAutoFit/>
              </a:bodyPr>
              <a:lstStyle/>
              <a:p>
                <a:pPr algn="ctr">
                  <a:spcBef>
                    <a:spcPts val="600"/>
                  </a:spcBef>
                  <a:buSzPct val="100000"/>
                </a:pPr>
                <a:r>
                  <a:rPr lang="en-AU" sz="800" dirty="0" smtClean="0"/>
                  <a:t>Multiple attempts at completing accredited training (</a:t>
                </a:r>
                <a:r>
                  <a:rPr lang="en-AU" sz="800" b="1" dirty="0"/>
                  <a:t>I</a:t>
                </a:r>
                <a:r>
                  <a:rPr lang="en-AU" sz="800" b="1" dirty="0" smtClean="0"/>
                  <a:t>ndirect</a:t>
                </a:r>
                <a:r>
                  <a:rPr lang="en-AU" sz="800" dirty="0" smtClean="0"/>
                  <a:t>, 4.4%)</a:t>
                </a:r>
              </a:p>
            </p:txBody>
          </p:sp>
          <p:cxnSp>
            <p:nvCxnSpPr>
              <p:cNvPr id="105" name="Straight Arrow Connector 104"/>
              <p:cNvCxnSpPr/>
              <p:nvPr/>
            </p:nvCxnSpPr>
            <p:spPr>
              <a:xfrm>
                <a:off x="5623252" y="1750678"/>
                <a:ext cx="530693" cy="393508"/>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3292999" y="1884441"/>
              <a:ext cx="1402555" cy="830416"/>
              <a:chOff x="3116699" y="1659374"/>
              <a:chExt cx="1402555" cy="830416"/>
            </a:xfrm>
          </p:grpSpPr>
          <p:sp>
            <p:nvSpPr>
              <p:cNvPr id="101" name="TextBox 100"/>
              <p:cNvSpPr txBox="1"/>
              <p:nvPr/>
            </p:nvSpPr>
            <p:spPr>
              <a:xfrm>
                <a:off x="3309202" y="2120458"/>
                <a:ext cx="1059878" cy="369332"/>
              </a:xfrm>
              <a:prstGeom prst="rect">
                <a:avLst/>
              </a:prstGeom>
              <a:noFill/>
            </p:spPr>
            <p:txBody>
              <a:bodyPr wrap="square" lIns="0" tIns="0" rIns="0" bIns="0" rtlCol="0">
                <a:spAutoFit/>
              </a:bodyPr>
              <a:lstStyle/>
              <a:p>
                <a:pPr algn="ctr">
                  <a:spcBef>
                    <a:spcPts val="600"/>
                  </a:spcBef>
                  <a:buSzPct val="100000"/>
                </a:pPr>
                <a:r>
                  <a:rPr lang="en-AU" sz="800" dirty="0" smtClean="0"/>
                  <a:t>Subsequent pre-accredited training (</a:t>
                </a:r>
                <a:r>
                  <a:rPr lang="en-AU" sz="800" b="1" dirty="0"/>
                  <a:t>I</a:t>
                </a:r>
                <a:r>
                  <a:rPr lang="en-AU" sz="800" b="1" dirty="0" smtClean="0"/>
                  <a:t>ndirect</a:t>
                </a:r>
                <a:r>
                  <a:rPr lang="en-AU" sz="800" dirty="0" smtClean="0"/>
                  <a:t>, 9.7%)</a:t>
                </a:r>
              </a:p>
            </p:txBody>
          </p:sp>
          <p:cxnSp>
            <p:nvCxnSpPr>
              <p:cNvPr id="102" name="Straight Arrow Connector 101"/>
              <p:cNvCxnSpPr/>
              <p:nvPr/>
            </p:nvCxnSpPr>
            <p:spPr>
              <a:xfrm>
                <a:off x="3116699" y="1659551"/>
                <a:ext cx="530693" cy="393508"/>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3979484" y="1659374"/>
                <a:ext cx="539770" cy="395268"/>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9" name="Straight Arrow Connector 98"/>
            <p:cNvCxnSpPr/>
            <p:nvPr/>
          </p:nvCxnSpPr>
          <p:spPr>
            <a:xfrm flipV="1">
              <a:off x="1836547" y="1484776"/>
              <a:ext cx="468000" cy="629"/>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772511" y="3092590"/>
            <a:ext cx="7692704" cy="1475744"/>
            <a:chOff x="772511" y="3130364"/>
            <a:chExt cx="7692704" cy="1475744"/>
          </a:xfrm>
        </p:grpSpPr>
        <p:grpSp>
          <p:nvGrpSpPr>
            <p:cNvPr id="19" name="Group 18"/>
            <p:cNvGrpSpPr/>
            <p:nvPr/>
          </p:nvGrpSpPr>
          <p:grpSpPr>
            <a:xfrm>
              <a:off x="772511" y="3882941"/>
              <a:ext cx="7692704" cy="342874"/>
              <a:chOff x="772511" y="4042961"/>
              <a:chExt cx="7692704" cy="342874"/>
            </a:xfrm>
          </p:grpSpPr>
          <p:sp>
            <p:nvSpPr>
              <p:cNvPr id="78" name="Rectangle 77"/>
              <p:cNvSpPr/>
              <p:nvPr/>
            </p:nvSpPr>
            <p:spPr bwMode="gray">
              <a:xfrm>
                <a:off x="2719025" y="4042961"/>
                <a:ext cx="5746190" cy="342000"/>
              </a:xfrm>
              <a:prstGeom prst="rect">
                <a:avLst/>
              </a:prstGeom>
              <a:solidFill>
                <a:srgbClr val="62B5E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smtClean="0">
                    <a:solidFill>
                      <a:schemeClr val="bg1"/>
                    </a:solidFill>
                  </a:rPr>
                  <a:t>Engagement: 54%</a:t>
                </a:r>
              </a:p>
              <a:p>
                <a:pPr algn="ctr">
                  <a:lnSpc>
                    <a:spcPct val="106000"/>
                  </a:lnSpc>
                  <a:buFont typeface="Wingdings 2" pitchFamily="18" charset="2"/>
                  <a:buNone/>
                </a:pPr>
                <a:r>
                  <a:rPr lang="en-AU" sz="800" i="1" dirty="0" smtClean="0">
                    <a:solidFill>
                      <a:schemeClr val="bg1"/>
                    </a:solidFill>
                  </a:rPr>
                  <a:t>(in further pre-accredited or accredited activity)</a:t>
                </a:r>
              </a:p>
            </p:txBody>
          </p:sp>
          <p:sp>
            <p:nvSpPr>
              <p:cNvPr id="81" name="Rectangle 80"/>
              <p:cNvSpPr/>
              <p:nvPr/>
            </p:nvSpPr>
            <p:spPr bwMode="gray">
              <a:xfrm>
                <a:off x="772511" y="4043835"/>
                <a:ext cx="1946514" cy="342000"/>
              </a:xfrm>
              <a:prstGeom prst="rect">
                <a:avLst/>
              </a:prstGeom>
              <a:pattFill prst="wdUpDiag">
                <a:fgClr>
                  <a:schemeClr val="bg1">
                    <a:lumMod val="85000"/>
                  </a:schemeClr>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800" b="1" dirty="0" smtClean="0"/>
                  <a:t>No VET outcome 46%</a:t>
                </a:r>
                <a:endParaRPr lang="en-AU" sz="800" b="1" dirty="0" smtClean="0">
                  <a:solidFill>
                    <a:srgbClr val="FF0000"/>
                  </a:solidFill>
                </a:endParaRPr>
              </a:p>
            </p:txBody>
          </p:sp>
        </p:grpSp>
        <p:grpSp>
          <p:nvGrpSpPr>
            <p:cNvPr id="18" name="Group 17"/>
            <p:cNvGrpSpPr/>
            <p:nvPr/>
          </p:nvGrpSpPr>
          <p:grpSpPr>
            <a:xfrm>
              <a:off x="2719025" y="3508171"/>
              <a:ext cx="5746189" cy="342000"/>
              <a:chOff x="2719025" y="3586663"/>
              <a:chExt cx="5746189" cy="342000"/>
            </a:xfrm>
          </p:grpSpPr>
          <p:sp>
            <p:nvSpPr>
              <p:cNvPr id="71" name="Rectangle 70"/>
              <p:cNvSpPr/>
              <p:nvPr/>
            </p:nvSpPr>
            <p:spPr bwMode="gray">
              <a:xfrm>
                <a:off x="4813439" y="3586663"/>
                <a:ext cx="3651775" cy="342000"/>
              </a:xfrm>
              <a:prstGeom prst="rect">
                <a:avLst/>
              </a:prstGeom>
              <a:solidFill>
                <a:srgbClr val="01216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smtClean="0">
                    <a:solidFill>
                      <a:schemeClr val="bg1"/>
                    </a:solidFill>
                  </a:rPr>
                  <a:t>Transition: 32%</a:t>
                </a:r>
              </a:p>
              <a:p>
                <a:pPr algn="ctr">
                  <a:lnSpc>
                    <a:spcPct val="106000"/>
                  </a:lnSpc>
                  <a:buFont typeface="Wingdings 2" pitchFamily="18" charset="2"/>
                  <a:buNone/>
                </a:pPr>
                <a:r>
                  <a:rPr lang="en-AU" sz="800" i="1" dirty="0" smtClean="0">
                    <a:solidFill>
                      <a:schemeClr val="bg1"/>
                    </a:solidFill>
                  </a:rPr>
                  <a:t>(commence accredited training)</a:t>
                </a:r>
              </a:p>
            </p:txBody>
          </p:sp>
          <p:sp>
            <p:nvSpPr>
              <p:cNvPr id="85" name="Rectangle 84"/>
              <p:cNvSpPr/>
              <p:nvPr/>
            </p:nvSpPr>
            <p:spPr bwMode="gray">
              <a:xfrm>
                <a:off x="2719025" y="3586663"/>
                <a:ext cx="2094415" cy="342000"/>
              </a:xfrm>
              <a:prstGeom prst="rect">
                <a:avLst/>
              </a:prstGeom>
              <a:pattFill prst="pct10">
                <a:fgClr>
                  <a:srgbClr val="012169"/>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000" b="1" dirty="0" smtClean="0">
                  <a:solidFill>
                    <a:schemeClr val="bg1"/>
                  </a:solidFill>
                </a:endParaRPr>
              </a:p>
            </p:txBody>
          </p:sp>
        </p:grpSp>
        <p:grpSp>
          <p:nvGrpSpPr>
            <p:cNvPr id="17" name="Group 16"/>
            <p:cNvGrpSpPr/>
            <p:nvPr/>
          </p:nvGrpSpPr>
          <p:grpSpPr>
            <a:xfrm>
              <a:off x="4813440" y="3130364"/>
              <a:ext cx="3651774" cy="345037"/>
              <a:chOff x="4813440" y="3130364"/>
              <a:chExt cx="3651774" cy="345037"/>
            </a:xfrm>
          </p:grpSpPr>
          <p:sp>
            <p:nvSpPr>
              <p:cNvPr id="72" name="Rectangle 71"/>
              <p:cNvSpPr/>
              <p:nvPr/>
            </p:nvSpPr>
            <p:spPr bwMode="gray">
              <a:xfrm>
                <a:off x="6007239" y="3130364"/>
                <a:ext cx="2457975" cy="342000"/>
              </a:xfrm>
              <a:prstGeom prst="rect">
                <a:avLst/>
              </a:prstGeom>
              <a:solidFill>
                <a:srgbClr val="0097A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smtClean="0">
                    <a:solidFill>
                      <a:schemeClr val="bg1"/>
                    </a:solidFill>
                  </a:rPr>
                  <a:t>Attainment: 26%</a:t>
                </a:r>
              </a:p>
              <a:p>
                <a:pPr algn="ctr">
                  <a:lnSpc>
                    <a:spcPct val="106000"/>
                  </a:lnSpc>
                  <a:buFont typeface="Wingdings 2" pitchFamily="18" charset="2"/>
                  <a:buNone/>
                </a:pPr>
                <a:r>
                  <a:rPr lang="en-AU" sz="800" i="1" dirty="0" smtClean="0">
                    <a:solidFill>
                      <a:schemeClr val="bg1"/>
                    </a:solidFill>
                  </a:rPr>
                  <a:t>(complete an accredited qualification)</a:t>
                </a:r>
              </a:p>
            </p:txBody>
          </p:sp>
          <p:sp>
            <p:nvSpPr>
              <p:cNvPr id="86" name="Rectangle 85"/>
              <p:cNvSpPr/>
              <p:nvPr/>
            </p:nvSpPr>
            <p:spPr bwMode="gray">
              <a:xfrm>
                <a:off x="4813440" y="3133401"/>
                <a:ext cx="1193800" cy="342000"/>
              </a:xfrm>
              <a:prstGeom prst="rect">
                <a:avLst/>
              </a:prstGeom>
              <a:pattFill prst="pct10">
                <a:fgClr>
                  <a:srgbClr val="0097A9"/>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000" b="1" dirty="0" smtClean="0">
                  <a:solidFill>
                    <a:schemeClr val="bg1"/>
                  </a:solidFill>
                </a:endParaRPr>
              </a:p>
            </p:txBody>
          </p:sp>
        </p:grpSp>
        <p:sp>
          <p:nvSpPr>
            <p:cNvPr id="60" name="Rectangle 59"/>
            <p:cNvSpPr/>
            <p:nvPr/>
          </p:nvSpPr>
          <p:spPr bwMode="gray">
            <a:xfrm>
              <a:off x="772511" y="4264108"/>
              <a:ext cx="7690240" cy="342000"/>
            </a:xfrm>
            <a:prstGeom prst="rect">
              <a:avLst/>
            </a:prstGeom>
            <a:solidFill>
              <a:schemeClr val="tx1">
                <a:lumMod val="50000"/>
                <a:lumOff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Participation: 100%</a:t>
              </a:r>
            </a:p>
            <a:p>
              <a:pPr algn="ctr">
                <a:lnSpc>
                  <a:spcPct val="106000"/>
                </a:lnSpc>
                <a:buFont typeface="Wingdings 2" pitchFamily="18" charset="2"/>
                <a:buNone/>
              </a:pPr>
              <a:r>
                <a:rPr lang="en-AU" sz="800" i="1" dirty="0" smtClean="0">
                  <a:solidFill>
                    <a:schemeClr val="bg1"/>
                  </a:solidFill>
                </a:rPr>
                <a:t>(5,502 learners </a:t>
              </a:r>
              <a:r>
                <a:rPr lang="en-AU" sz="800" i="1" dirty="0">
                  <a:solidFill>
                    <a:schemeClr val="bg1"/>
                  </a:solidFill>
                </a:rPr>
                <a:t>commenced pre-accredited </a:t>
              </a:r>
              <a:r>
                <a:rPr lang="en-AU" sz="800" i="1" dirty="0" smtClean="0">
                  <a:solidFill>
                    <a:schemeClr val="bg1"/>
                  </a:solidFill>
                </a:rPr>
                <a:t>training </a:t>
              </a:r>
              <a:r>
                <a:rPr lang="en-AU" sz="800" i="1" dirty="0">
                  <a:solidFill>
                    <a:schemeClr val="bg1"/>
                  </a:solidFill>
                </a:rPr>
                <a:t>in Loddon Mallee, </a:t>
              </a:r>
              <a:r>
                <a:rPr lang="en-AU" sz="800" i="1" dirty="0" smtClean="0">
                  <a:solidFill>
                    <a:schemeClr val="bg1"/>
                  </a:solidFill>
                </a:rPr>
                <a:t>2013-15)</a:t>
              </a:r>
              <a:endParaRPr lang="en-AU" sz="800" i="1" dirty="0">
                <a:solidFill>
                  <a:schemeClr val="bg1"/>
                </a:solidFill>
              </a:endParaRPr>
            </a:p>
          </p:txBody>
        </p:sp>
      </p:grpSp>
      <p:sp>
        <p:nvSpPr>
          <p:cNvPr id="47" name="TextBox 46"/>
          <p:cNvSpPr txBox="1"/>
          <p:nvPr/>
        </p:nvSpPr>
        <p:spPr>
          <a:xfrm>
            <a:off x="376238" y="6311607"/>
            <a:ext cx="8500344" cy="107722"/>
          </a:xfrm>
          <a:prstGeom prst="rect">
            <a:avLst/>
          </a:prstGeom>
          <a:noFill/>
        </p:spPr>
        <p:txBody>
          <a:bodyPr wrap="square" lIns="0" tIns="0" rIns="0" bIns="0" rtlCol="0">
            <a:spAutoFit/>
          </a:bodyPr>
          <a:lstStyle/>
          <a:p>
            <a:pPr>
              <a:spcBef>
                <a:spcPts val="600"/>
              </a:spcBef>
              <a:buSzPct val="100000"/>
            </a:pPr>
            <a:r>
              <a:rPr lang="en-AU" sz="700" dirty="0"/>
              <a:t>Note: Attainment rates are calculated based on reported completions from providers, and outcomes could occur outside the timeframe of the analysis (that is, in 2017 and beyond). </a:t>
            </a:r>
          </a:p>
        </p:txBody>
      </p:sp>
      <p:grpSp>
        <p:nvGrpSpPr>
          <p:cNvPr id="6" name="Group 5"/>
          <p:cNvGrpSpPr/>
          <p:nvPr/>
        </p:nvGrpSpPr>
        <p:grpSpPr>
          <a:xfrm>
            <a:off x="722154" y="4799550"/>
            <a:ext cx="369676" cy="1333845"/>
            <a:chOff x="722154" y="4799550"/>
            <a:chExt cx="369676" cy="1333845"/>
          </a:xfrm>
        </p:grpSpPr>
        <p:sp>
          <p:nvSpPr>
            <p:cNvPr id="74" name="Freeform 472"/>
            <p:cNvSpPr>
              <a:spLocks noChangeAspect="1" noEditPoints="1"/>
            </p:cNvSpPr>
            <p:nvPr/>
          </p:nvSpPr>
          <p:spPr bwMode="auto">
            <a:xfrm>
              <a:off x="723177" y="5270751"/>
              <a:ext cx="367631" cy="36763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0 w 512"/>
                <a:gd name="T11" fmla="*/ 405 h 512"/>
                <a:gd name="T12" fmla="*/ 309 w 512"/>
                <a:gd name="T13" fmla="*/ 416 h 512"/>
                <a:gd name="T14" fmla="*/ 149 w 512"/>
                <a:gd name="T15" fmla="*/ 416 h 512"/>
                <a:gd name="T16" fmla="*/ 138 w 512"/>
                <a:gd name="T17" fmla="*/ 405 h 512"/>
                <a:gd name="T18" fmla="*/ 138 w 512"/>
                <a:gd name="T19" fmla="*/ 106 h 512"/>
                <a:gd name="T20" fmla="*/ 149 w 512"/>
                <a:gd name="T21" fmla="*/ 96 h 512"/>
                <a:gd name="T22" fmla="*/ 309 w 512"/>
                <a:gd name="T23" fmla="*/ 96 h 512"/>
                <a:gd name="T24" fmla="*/ 320 w 512"/>
                <a:gd name="T25" fmla="*/ 106 h 512"/>
                <a:gd name="T26" fmla="*/ 320 w 512"/>
                <a:gd name="T27" fmla="*/ 202 h 512"/>
                <a:gd name="T28" fmla="*/ 309 w 512"/>
                <a:gd name="T29" fmla="*/ 213 h 512"/>
                <a:gd name="T30" fmla="*/ 298 w 512"/>
                <a:gd name="T31" fmla="*/ 202 h 512"/>
                <a:gd name="T32" fmla="*/ 298 w 512"/>
                <a:gd name="T33" fmla="*/ 117 h 512"/>
                <a:gd name="T34" fmla="*/ 160 w 512"/>
                <a:gd name="T35" fmla="*/ 117 h 512"/>
                <a:gd name="T36" fmla="*/ 160 w 512"/>
                <a:gd name="T37" fmla="*/ 394 h 512"/>
                <a:gd name="T38" fmla="*/ 298 w 512"/>
                <a:gd name="T39" fmla="*/ 394 h 512"/>
                <a:gd name="T40" fmla="*/ 298 w 512"/>
                <a:gd name="T41" fmla="*/ 309 h 512"/>
                <a:gd name="T42" fmla="*/ 309 w 512"/>
                <a:gd name="T43" fmla="*/ 298 h 512"/>
                <a:gd name="T44" fmla="*/ 320 w 512"/>
                <a:gd name="T45" fmla="*/ 309 h 512"/>
                <a:gd name="T46" fmla="*/ 320 w 512"/>
                <a:gd name="T47" fmla="*/ 405 h 512"/>
                <a:gd name="T48" fmla="*/ 415 w 512"/>
                <a:gd name="T49" fmla="*/ 260 h 512"/>
                <a:gd name="T50" fmla="*/ 413 w 512"/>
                <a:gd name="T51" fmla="*/ 263 h 512"/>
                <a:gd name="T52" fmla="*/ 370 w 512"/>
                <a:gd name="T53" fmla="*/ 306 h 512"/>
                <a:gd name="T54" fmla="*/ 362 w 512"/>
                <a:gd name="T55" fmla="*/ 309 h 512"/>
                <a:gd name="T56" fmla="*/ 355 w 512"/>
                <a:gd name="T57" fmla="*/ 306 h 512"/>
                <a:gd name="T58" fmla="*/ 355 w 512"/>
                <a:gd name="T59" fmla="*/ 291 h 512"/>
                <a:gd name="T60" fmla="*/ 379 w 512"/>
                <a:gd name="T61" fmla="*/ 266 h 512"/>
                <a:gd name="T62" fmla="*/ 224 w 512"/>
                <a:gd name="T63" fmla="*/ 266 h 512"/>
                <a:gd name="T64" fmla="*/ 213 w 512"/>
                <a:gd name="T65" fmla="*/ 256 h 512"/>
                <a:gd name="T66" fmla="*/ 224 w 512"/>
                <a:gd name="T67" fmla="*/ 245 h 512"/>
                <a:gd name="T68" fmla="*/ 379 w 512"/>
                <a:gd name="T69" fmla="*/ 245 h 512"/>
                <a:gd name="T70" fmla="*/ 355 w 512"/>
                <a:gd name="T71" fmla="*/ 221 h 512"/>
                <a:gd name="T72" fmla="*/ 355 w 512"/>
                <a:gd name="T73" fmla="*/ 205 h 512"/>
                <a:gd name="T74" fmla="*/ 370 w 512"/>
                <a:gd name="T75" fmla="*/ 205 h 512"/>
                <a:gd name="T76" fmla="*/ 413 w 512"/>
                <a:gd name="T77" fmla="*/ 248 h 512"/>
                <a:gd name="T78" fmla="*/ 415 w 512"/>
                <a:gd name="T79" fmla="*/ 252 h 512"/>
                <a:gd name="T80" fmla="*/ 415 w 512"/>
                <a:gd name="T81" fmla="*/ 2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0" y="405"/>
                  </a:moveTo>
                  <a:cubicBezTo>
                    <a:pt x="320" y="411"/>
                    <a:pt x="315" y="416"/>
                    <a:pt x="309" y="416"/>
                  </a:cubicBezTo>
                  <a:cubicBezTo>
                    <a:pt x="149" y="416"/>
                    <a:pt x="149" y="416"/>
                    <a:pt x="149" y="416"/>
                  </a:cubicBezTo>
                  <a:cubicBezTo>
                    <a:pt x="143" y="416"/>
                    <a:pt x="138" y="411"/>
                    <a:pt x="138" y="405"/>
                  </a:cubicBezTo>
                  <a:cubicBezTo>
                    <a:pt x="138" y="106"/>
                    <a:pt x="138" y="106"/>
                    <a:pt x="138" y="106"/>
                  </a:cubicBezTo>
                  <a:cubicBezTo>
                    <a:pt x="138" y="100"/>
                    <a:pt x="143" y="96"/>
                    <a:pt x="149" y="96"/>
                  </a:cubicBezTo>
                  <a:cubicBezTo>
                    <a:pt x="309" y="96"/>
                    <a:pt x="309" y="96"/>
                    <a:pt x="309" y="96"/>
                  </a:cubicBezTo>
                  <a:cubicBezTo>
                    <a:pt x="315" y="96"/>
                    <a:pt x="320" y="100"/>
                    <a:pt x="320" y="106"/>
                  </a:cubicBezTo>
                  <a:cubicBezTo>
                    <a:pt x="320" y="202"/>
                    <a:pt x="320" y="202"/>
                    <a:pt x="320" y="202"/>
                  </a:cubicBezTo>
                  <a:cubicBezTo>
                    <a:pt x="320" y="208"/>
                    <a:pt x="315" y="213"/>
                    <a:pt x="309" y="213"/>
                  </a:cubicBezTo>
                  <a:cubicBezTo>
                    <a:pt x="303" y="213"/>
                    <a:pt x="298" y="208"/>
                    <a:pt x="298" y="202"/>
                  </a:cubicBezTo>
                  <a:cubicBezTo>
                    <a:pt x="298" y="117"/>
                    <a:pt x="298" y="117"/>
                    <a:pt x="298" y="117"/>
                  </a:cubicBezTo>
                  <a:cubicBezTo>
                    <a:pt x="160" y="117"/>
                    <a:pt x="160" y="117"/>
                    <a:pt x="160" y="117"/>
                  </a:cubicBezTo>
                  <a:cubicBezTo>
                    <a:pt x="160" y="394"/>
                    <a:pt x="160" y="394"/>
                    <a:pt x="160" y="394"/>
                  </a:cubicBezTo>
                  <a:cubicBezTo>
                    <a:pt x="298" y="394"/>
                    <a:pt x="298" y="394"/>
                    <a:pt x="298" y="394"/>
                  </a:cubicBezTo>
                  <a:cubicBezTo>
                    <a:pt x="298" y="309"/>
                    <a:pt x="298" y="309"/>
                    <a:pt x="298" y="309"/>
                  </a:cubicBezTo>
                  <a:cubicBezTo>
                    <a:pt x="298" y="303"/>
                    <a:pt x="303" y="298"/>
                    <a:pt x="309" y="298"/>
                  </a:cubicBezTo>
                  <a:cubicBezTo>
                    <a:pt x="315" y="298"/>
                    <a:pt x="320" y="303"/>
                    <a:pt x="320" y="309"/>
                  </a:cubicBezTo>
                  <a:lnTo>
                    <a:pt x="320" y="405"/>
                  </a:lnTo>
                  <a:close/>
                  <a:moveTo>
                    <a:pt x="415" y="260"/>
                  </a:moveTo>
                  <a:cubicBezTo>
                    <a:pt x="414" y="261"/>
                    <a:pt x="414" y="262"/>
                    <a:pt x="413" y="263"/>
                  </a:cubicBezTo>
                  <a:cubicBezTo>
                    <a:pt x="370" y="306"/>
                    <a:pt x="370" y="306"/>
                    <a:pt x="370" y="306"/>
                  </a:cubicBezTo>
                  <a:cubicBezTo>
                    <a:pt x="368" y="308"/>
                    <a:pt x="365" y="309"/>
                    <a:pt x="362" y="309"/>
                  </a:cubicBezTo>
                  <a:cubicBezTo>
                    <a:pt x="360" y="309"/>
                    <a:pt x="357" y="308"/>
                    <a:pt x="355" y="306"/>
                  </a:cubicBezTo>
                  <a:cubicBezTo>
                    <a:pt x="351" y="302"/>
                    <a:pt x="351" y="295"/>
                    <a:pt x="355" y="291"/>
                  </a:cubicBezTo>
                  <a:cubicBezTo>
                    <a:pt x="379" y="266"/>
                    <a:pt x="379" y="266"/>
                    <a:pt x="379" y="266"/>
                  </a:cubicBezTo>
                  <a:cubicBezTo>
                    <a:pt x="224" y="266"/>
                    <a:pt x="224" y="266"/>
                    <a:pt x="224" y="266"/>
                  </a:cubicBezTo>
                  <a:cubicBezTo>
                    <a:pt x="218" y="266"/>
                    <a:pt x="213" y="262"/>
                    <a:pt x="213" y="256"/>
                  </a:cubicBezTo>
                  <a:cubicBezTo>
                    <a:pt x="213" y="250"/>
                    <a:pt x="218" y="245"/>
                    <a:pt x="224" y="245"/>
                  </a:cubicBezTo>
                  <a:cubicBezTo>
                    <a:pt x="379" y="245"/>
                    <a:pt x="379" y="245"/>
                    <a:pt x="379" y="245"/>
                  </a:cubicBezTo>
                  <a:cubicBezTo>
                    <a:pt x="355" y="221"/>
                    <a:pt x="355" y="221"/>
                    <a:pt x="355" y="221"/>
                  </a:cubicBezTo>
                  <a:cubicBezTo>
                    <a:pt x="351" y="216"/>
                    <a:pt x="351" y="210"/>
                    <a:pt x="355" y="205"/>
                  </a:cubicBezTo>
                  <a:cubicBezTo>
                    <a:pt x="359" y="201"/>
                    <a:pt x="366" y="201"/>
                    <a:pt x="370" y="205"/>
                  </a:cubicBezTo>
                  <a:cubicBezTo>
                    <a:pt x="413" y="248"/>
                    <a:pt x="413" y="248"/>
                    <a:pt x="413" y="248"/>
                  </a:cubicBezTo>
                  <a:cubicBezTo>
                    <a:pt x="414" y="249"/>
                    <a:pt x="414" y="250"/>
                    <a:pt x="415" y="252"/>
                  </a:cubicBezTo>
                  <a:cubicBezTo>
                    <a:pt x="416" y="254"/>
                    <a:pt x="416" y="257"/>
                    <a:pt x="415" y="260"/>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AU"/>
            </a:p>
          </p:txBody>
        </p:sp>
        <p:sp>
          <p:nvSpPr>
            <p:cNvPr id="75" name="Freeform 241"/>
            <p:cNvSpPr>
              <a:spLocks noChangeAspect="1" noEditPoints="1"/>
            </p:cNvSpPr>
            <p:nvPr/>
          </p:nvSpPr>
          <p:spPr bwMode="auto">
            <a:xfrm>
              <a:off x="723177" y="5764683"/>
              <a:ext cx="367631" cy="368712"/>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AU"/>
            </a:p>
          </p:txBody>
        </p:sp>
        <p:grpSp>
          <p:nvGrpSpPr>
            <p:cNvPr id="92" name="Group 854"/>
            <p:cNvGrpSpPr>
              <a:grpSpLocks noChangeAspect="1"/>
            </p:cNvGrpSpPr>
            <p:nvPr/>
          </p:nvGrpSpPr>
          <p:grpSpPr bwMode="auto">
            <a:xfrm>
              <a:off x="722154" y="4799550"/>
              <a:ext cx="369676" cy="369676"/>
              <a:chOff x="3903" y="3039"/>
              <a:chExt cx="340" cy="340"/>
            </a:xfrm>
            <a:solidFill>
              <a:schemeClr val="accent3"/>
            </a:solidFill>
          </p:grpSpPr>
          <p:sp>
            <p:nvSpPr>
              <p:cNvPr id="100" name="Oval 855"/>
              <p:cNvSpPr>
                <a:spLocks noChangeArrowheads="1"/>
              </p:cNvSpPr>
              <p:nvPr/>
            </p:nvSpPr>
            <p:spPr bwMode="auto">
              <a:xfrm>
                <a:off x="3995" y="3117"/>
                <a:ext cx="14" cy="14"/>
              </a:xfrm>
              <a:prstGeom prst="ellipse">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6" name="Rectangle 856"/>
              <p:cNvSpPr>
                <a:spLocks noChangeArrowheads="1"/>
              </p:cNvSpPr>
              <p:nvPr/>
            </p:nvSpPr>
            <p:spPr bwMode="auto">
              <a:xfrm>
                <a:off x="4058" y="3173"/>
                <a:ext cx="29" cy="4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7" name="Freeform 857"/>
              <p:cNvSpPr>
                <a:spLocks/>
              </p:cNvSpPr>
              <p:nvPr/>
            </p:nvSpPr>
            <p:spPr bwMode="auto">
              <a:xfrm>
                <a:off x="3989" y="3173"/>
                <a:ext cx="26" cy="57"/>
              </a:xfrm>
              <a:custGeom>
                <a:avLst/>
                <a:gdLst>
                  <a:gd name="T0" fmla="*/ 12 w 26"/>
                  <a:gd name="T1" fmla="*/ 0 h 57"/>
                  <a:gd name="T2" fmla="*/ 0 w 26"/>
                  <a:gd name="T3" fmla="*/ 57 h 57"/>
                  <a:gd name="T4" fmla="*/ 26 w 26"/>
                  <a:gd name="T5" fmla="*/ 57 h 57"/>
                  <a:gd name="T6" fmla="*/ 14 w 26"/>
                  <a:gd name="T7" fmla="*/ 0 h 57"/>
                  <a:gd name="T8" fmla="*/ 12 w 26"/>
                  <a:gd name="T9" fmla="*/ 0 h 57"/>
                </a:gdLst>
                <a:ahLst/>
                <a:cxnLst>
                  <a:cxn ang="0">
                    <a:pos x="T0" y="T1"/>
                  </a:cxn>
                  <a:cxn ang="0">
                    <a:pos x="T2" y="T3"/>
                  </a:cxn>
                  <a:cxn ang="0">
                    <a:pos x="T4" y="T5"/>
                  </a:cxn>
                  <a:cxn ang="0">
                    <a:pos x="T6" y="T7"/>
                  </a:cxn>
                  <a:cxn ang="0">
                    <a:pos x="T8" y="T9"/>
                  </a:cxn>
                </a:cxnLst>
                <a:rect l="0" t="0" r="r" b="b"/>
                <a:pathLst>
                  <a:path w="26" h="57">
                    <a:moveTo>
                      <a:pt x="12" y="0"/>
                    </a:moveTo>
                    <a:lnTo>
                      <a:pt x="0" y="57"/>
                    </a:lnTo>
                    <a:lnTo>
                      <a:pt x="26" y="57"/>
                    </a:lnTo>
                    <a:lnTo>
                      <a:pt x="14" y="0"/>
                    </a:lnTo>
                    <a:lnTo>
                      <a:pt x="12" y="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8" name="Oval 858"/>
              <p:cNvSpPr>
                <a:spLocks noChangeArrowheads="1"/>
              </p:cNvSpPr>
              <p:nvPr/>
            </p:nvSpPr>
            <p:spPr bwMode="auto">
              <a:xfrm>
                <a:off x="4066" y="3117"/>
                <a:ext cx="14" cy="14"/>
              </a:xfrm>
              <a:prstGeom prst="ellipse">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9" name="Oval 859"/>
              <p:cNvSpPr>
                <a:spLocks noChangeArrowheads="1"/>
              </p:cNvSpPr>
              <p:nvPr/>
            </p:nvSpPr>
            <p:spPr bwMode="auto">
              <a:xfrm>
                <a:off x="4137" y="3117"/>
                <a:ext cx="14" cy="14"/>
              </a:xfrm>
              <a:prstGeom prst="ellipse">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0" name="Rectangle 860"/>
              <p:cNvSpPr>
                <a:spLocks noChangeArrowheads="1"/>
              </p:cNvSpPr>
              <p:nvPr/>
            </p:nvSpPr>
            <p:spPr bwMode="auto">
              <a:xfrm>
                <a:off x="4129" y="3173"/>
                <a:ext cx="29" cy="4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1" name="Freeform 861"/>
              <p:cNvSpPr>
                <a:spLocks noEditPoints="1"/>
              </p:cNvSpPr>
              <p:nvPr/>
            </p:nvSpPr>
            <p:spPr bwMode="auto">
              <a:xfrm>
                <a:off x="3903" y="3039"/>
                <a:ext cx="340" cy="340"/>
              </a:xfrm>
              <a:custGeom>
                <a:avLst/>
                <a:gdLst>
                  <a:gd name="T0" fmla="*/ 0 w 512"/>
                  <a:gd name="T1" fmla="*/ 256 h 512"/>
                  <a:gd name="T2" fmla="*/ 512 w 512"/>
                  <a:gd name="T3" fmla="*/ 256 h 512"/>
                  <a:gd name="T4" fmla="*/ 362 w 512"/>
                  <a:gd name="T5" fmla="*/ 96 h 512"/>
                  <a:gd name="T6" fmla="*/ 362 w 512"/>
                  <a:gd name="T7" fmla="*/ 160 h 512"/>
                  <a:gd name="T8" fmla="*/ 362 w 512"/>
                  <a:gd name="T9" fmla="*/ 96 h 512"/>
                  <a:gd name="T10" fmla="*/ 288 w 512"/>
                  <a:gd name="T11" fmla="*/ 128 h 512"/>
                  <a:gd name="T12" fmla="*/ 224 w 512"/>
                  <a:gd name="T13" fmla="*/ 128 h 512"/>
                  <a:gd name="T14" fmla="*/ 149 w 512"/>
                  <a:gd name="T15" fmla="*/ 96 h 512"/>
                  <a:gd name="T16" fmla="*/ 149 w 512"/>
                  <a:gd name="T17" fmla="*/ 160 h 512"/>
                  <a:gd name="T18" fmla="*/ 149 w 512"/>
                  <a:gd name="T19" fmla="*/ 96 h 512"/>
                  <a:gd name="T20" fmla="*/ 181 w 512"/>
                  <a:gd name="T21" fmla="*/ 309 h 512"/>
                  <a:gd name="T22" fmla="*/ 170 w 512"/>
                  <a:gd name="T23" fmla="*/ 394 h 512"/>
                  <a:gd name="T24" fmla="*/ 160 w 512"/>
                  <a:gd name="T25" fmla="*/ 309 h 512"/>
                  <a:gd name="T26" fmla="*/ 138 w 512"/>
                  <a:gd name="T27" fmla="*/ 384 h 512"/>
                  <a:gd name="T28" fmla="*/ 117 w 512"/>
                  <a:gd name="T29" fmla="*/ 384 h 512"/>
                  <a:gd name="T30" fmla="*/ 109 w 512"/>
                  <a:gd name="T31" fmla="*/ 305 h 512"/>
                  <a:gd name="T32" fmla="*/ 128 w 512"/>
                  <a:gd name="T33" fmla="*/ 190 h 512"/>
                  <a:gd name="T34" fmla="*/ 160 w 512"/>
                  <a:gd name="T35" fmla="*/ 181 h 512"/>
                  <a:gd name="T36" fmla="*/ 191 w 512"/>
                  <a:gd name="T37" fmla="*/ 296 h 512"/>
                  <a:gd name="T38" fmla="*/ 298 w 512"/>
                  <a:gd name="T39" fmla="*/ 277 h 512"/>
                  <a:gd name="T40" fmla="*/ 288 w 512"/>
                  <a:gd name="T41" fmla="*/ 384 h 512"/>
                  <a:gd name="T42" fmla="*/ 266 w 512"/>
                  <a:gd name="T43" fmla="*/ 384 h 512"/>
                  <a:gd name="T44" fmla="*/ 245 w 512"/>
                  <a:gd name="T45" fmla="*/ 288 h 512"/>
                  <a:gd name="T46" fmla="*/ 234 w 512"/>
                  <a:gd name="T47" fmla="*/ 394 h 512"/>
                  <a:gd name="T48" fmla="*/ 224 w 512"/>
                  <a:gd name="T49" fmla="*/ 288 h 512"/>
                  <a:gd name="T50" fmla="*/ 213 w 512"/>
                  <a:gd name="T51" fmla="*/ 192 h 512"/>
                  <a:gd name="T52" fmla="*/ 288 w 512"/>
                  <a:gd name="T53" fmla="*/ 181 h 512"/>
                  <a:gd name="T54" fmla="*/ 298 w 512"/>
                  <a:gd name="T55" fmla="*/ 277 h 512"/>
                  <a:gd name="T56" fmla="*/ 394 w 512"/>
                  <a:gd name="T57" fmla="*/ 288 h 512"/>
                  <a:gd name="T58" fmla="*/ 384 w 512"/>
                  <a:gd name="T59" fmla="*/ 394 h 512"/>
                  <a:gd name="T60" fmla="*/ 373 w 512"/>
                  <a:gd name="T61" fmla="*/ 288 h 512"/>
                  <a:gd name="T62" fmla="*/ 352 w 512"/>
                  <a:gd name="T63" fmla="*/ 384 h 512"/>
                  <a:gd name="T64" fmla="*/ 330 w 512"/>
                  <a:gd name="T65" fmla="*/ 384 h 512"/>
                  <a:gd name="T66" fmla="*/ 320 w 512"/>
                  <a:gd name="T67" fmla="*/ 277 h 512"/>
                  <a:gd name="T68" fmla="*/ 330 w 512"/>
                  <a:gd name="T69" fmla="*/ 181 h 512"/>
                  <a:gd name="T70" fmla="*/ 405 w 512"/>
                  <a:gd name="T71" fmla="*/ 19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62" y="96"/>
                    </a:moveTo>
                    <a:cubicBezTo>
                      <a:pt x="380" y="96"/>
                      <a:pt x="394" y="110"/>
                      <a:pt x="394" y="128"/>
                    </a:cubicBezTo>
                    <a:cubicBezTo>
                      <a:pt x="394" y="145"/>
                      <a:pt x="380" y="160"/>
                      <a:pt x="362" y="160"/>
                    </a:cubicBezTo>
                    <a:cubicBezTo>
                      <a:pt x="345" y="160"/>
                      <a:pt x="330" y="145"/>
                      <a:pt x="330" y="128"/>
                    </a:cubicBezTo>
                    <a:cubicBezTo>
                      <a:pt x="330" y="110"/>
                      <a:pt x="345" y="96"/>
                      <a:pt x="362" y="96"/>
                    </a:cubicBezTo>
                    <a:close/>
                    <a:moveTo>
                      <a:pt x="256" y="96"/>
                    </a:moveTo>
                    <a:cubicBezTo>
                      <a:pt x="273" y="96"/>
                      <a:pt x="288" y="110"/>
                      <a:pt x="288" y="128"/>
                    </a:cubicBezTo>
                    <a:cubicBezTo>
                      <a:pt x="288" y="145"/>
                      <a:pt x="273" y="160"/>
                      <a:pt x="256" y="160"/>
                    </a:cubicBezTo>
                    <a:cubicBezTo>
                      <a:pt x="238" y="160"/>
                      <a:pt x="224" y="145"/>
                      <a:pt x="224" y="128"/>
                    </a:cubicBezTo>
                    <a:cubicBezTo>
                      <a:pt x="224" y="110"/>
                      <a:pt x="238" y="96"/>
                      <a:pt x="256" y="96"/>
                    </a:cubicBezTo>
                    <a:close/>
                    <a:moveTo>
                      <a:pt x="149" y="96"/>
                    </a:moveTo>
                    <a:cubicBezTo>
                      <a:pt x="167" y="96"/>
                      <a:pt x="181" y="110"/>
                      <a:pt x="181" y="128"/>
                    </a:cubicBezTo>
                    <a:cubicBezTo>
                      <a:pt x="181" y="145"/>
                      <a:pt x="167" y="160"/>
                      <a:pt x="149" y="160"/>
                    </a:cubicBezTo>
                    <a:cubicBezTo>
                      <a:pt x="131" y="160"/>
                      <a:pt x="117" y="145"/>
                      <a:pt x="117" y="128"/>
                    </a:cubicBezTo>
                    <a:cubicBezTo>
                      <a:pt x="117" y="110"/>
                      <a:pt x="131" y="96"/>
                      <a:pt x="149" y="96"/>
                    </a:cubicBezTo>
                    <a:close/>
                    <a:moveTo>
                      <a:pt x="189" y="305"/>
                    </a:moveTo>
                    <a:cubicBezTo>
                      <a:pt x="187" y="308"/>
                      <a:pt x="184" y="309"/>
                      <a:pt x="181" y="309"/>
                    </a:cubicBezTo>
                    <a:cubicBezTo>
                      <a:pt x="181" y="384"/>
                      <a:pt x="181" y="384"/>
                      <a:pt x="181" y="384"/>
                    </a:cubicBezTo>
                    <a:cubicBezTo>
                      <a:pt x="181" y="390"/>
                      <a:pt x="176" y="394"/>
                      <a:pt x="170" y="394"/>
                    </a:cubicBezTo>
                    <a:cubicBezTo>
                      <a:pt x="164" y="394"/>
                      <a:pt x="160" y="390"/>
                      <a:pt x="160" y="384"/>
                    </a:cubicBezTo>
                    <a:cubicBezTo>
                      <a:pt x="160" y="309"/>
                      <a:pt x="160" y="309"/>
                      <a:pt x="160" y="309"/>
                    </a:cubicBezTo>
                    <a:cubicBezTo>
                      <a:pt x="138" y="309"/>
                      <a:pt x="138" y="309"/>
                      <a:pt x="138" y="309"/>
                    </a:cubicBezTo>
                    <a:cubicBezTo>
                      <a:pt x="138" y="384"/>
                      <a:pt x="138" y="384"/>
                      <a:pt x="138" y="384"/>
                    </a:cubicBezTo>
                    <a:cubicBezTo>
                      <a:pt x="138" y="390"/>
                      <a:pt x="134" y="394"/>
                      <a:pt x="128" y="394"/>
                    </a:cubicBezTo>
                    <a:cubicBezTo>
                      <a:pt x="122" y="394"/>
                      <a:pt x="117" y="390"/>
                      <a:pt x="117" y="384"/>
                    </a:cubicBezTo>
                    <a:cubicBezTo>
                      <a:pt x="117" y="309"/>
                      <a:pt x="117" y="309"/>
                      <a:pt x="117" y="309"/>
                    </a:cubicBezTo>
                    <a:cubicBezTo>
                      <a:pt x="114" y="309"/>
                      <a:pt x="111" y="308"/>
                      <a:pt x="109" y="305"/>
                    </a:cubicBezTo>
                    <a:cubicBezTo>
                      <a:pt x="107" y="303"/>
                      <a:pt x="106" y="299"/>
                      <a:pt x="107" y="296"/>
                    </a:cubicBezTo>
                    <a:cubicBezTo>
                      <a:pt x="128" y="190"/>
                      <a:pt x="128" y="190"/>
                      <a:pt x="128" y="190"/>
                    </a:cubicBezTo>
                    <a:cubicBezTo>
                      <a:pt x="129" y="185"/>
                      <a:pt x="133" y="181"/>
                      <a:pt x="138" y="181"/>
                    </a:cubicBezTo>
                    <a:cubicBezTo>
                      <a:pt x="160" y="181"/>
                      <a:pt x="160" y="181"/>
                      <a:pt x="160" y="181"/>
                    </a:cubicBezTo>
                    <a:cubicBezTo>
                      <a:pt x="165" y="181"/>
                      <a:pt x="169" y="185"/>
                      <a:pt x="170" y="190"/>
                    </a:cubicBezTo>
                    <a:cubicBezTo>
                      <a:pt x="191" y="296"/>
                      <a:pt x="191" y="296"/>
                      <a:pt x="191" y="296"/>
                    </a:cubicBezTo>
                    <a:cubicBezTo>
                      <a:pt x="192" y="299"/>
                      <a:pt x="191" y="303"/>
                      <a:pt x="189" y="305"/>
                    </a:cubicBezTo>
                    <a:close/>
                    <a:moveTo>
                      <a:pt x="298" y="277"/>
                    </a:moveTo>
                    <a:cubicBezTo>
                      <a:pt x="298" y="283"/>
                      <a:pt x="294" y="288"/>
                      <a:pt x="288" y="288"/>
                    </a:cubicBezTo>
                    <a:cubicBezTo>
                      <a:pt x="288" y="384"/>
                      <a:pt x="288" y="384"/>
                      <a:pt x="288" y="384"/>
                    </a:cubicBezTo>
                    <a:cubicBezTo>
                      <a:pt x="288" y="390"/>
                      <a:pt x="283" y="394"/>
                      <a:pt x="277" y="394"/>
                    </a:cubicBezTo>
                    <a:cubicBezTo>
                      <a:pt x="271" y="394"/>
                      <a:pt x="266" y="390"/>
                      <a:pt x="266" y="384"/>
                    </a:cubicBezTo>
                    <a:cubicBezTo>
                      <a:pt x="266" y="288"/>
                      <a:pt x="266" y="288"/>
                      <a:pt x="266" y="288"/>
                    </a:cubicBezTo>
                    <a:cubicBezTo>
                      <a:pt x="245" y="288"/>
                      <a:pt x="245" y="288"/>
                      <a:pt x="245" y="288"/>
                    </a:cubicBezTo>
                    <a:cubicBezTo>
                      <a:pt x="245" y="384"/>
                      <a:pt x="245" y="384"/>
                      <a:pt x="245" y="384"/>
                    </a:cubicBezTo>
                    <a:cubicBezTo>
                      <a:pt x="245" y="390"/>
                      <a:pt x="240" y="394"/>
                      <a:pt x="234" y="394"/>
                    </a:cubicBezTo>
                    <a:cubicBezTo>
                      <a:pt x="228" y="394"/>
                      <a:pt x="224" y="390"/>
                      <a:pt x="224" y="384"/>
                    </a:cubicBezTo>
                    <a:cubicBezTo>
                      <a:pt x="224" y="288"/>
                      <a:pt x="224" y="288"/>
                      <a:pt x="224" y="288"/>
                    </a:cubicBezTo>
                    <a:cubicBezTo>
                      <a:pt x="218" y="288"/>
                      <a:pt x="213" y="283"/>
                      <a:pt x="213" y="277"/>
                    </a:cubicBezTo>
                    <a:cubicBezTo>
                      <a:pt x="213" y="192"/>
                      <a:pt x="213" y="192"/>
                      <a:pt x="213" y="192"/>
                    </a:cubicBezTo>
                    <a:cubicBezTo>
                      <a:pt x="213" y="186"/>
                      <a:pt x="218" y="181"/>
                      <a:pt x="224" y="181"/>
                    </a:cubicBezTo>
                    <a:cubicBezTo>
                      <a:pt x="288" y="181"/>
                      <a:pt x="288" y="181"/>
                      <a:pt x="288" y="181"/>
                    </a:cubicBezTo>
                    <a:cubicBezTo>
                      <a:pt x="294" y="181"/>
                      <a:pt x="298" y="186"/>
                      <a:pt x="298" y="192"/>
                    </a:cubicBezTo>
                    <a:lnTo>
                      <a:pt x="298" y="277"/>
                    </a:lnTo>
                    <a:close/>
                    <a:moveTo>
                      <a:pt x="405" y="277"/>
                    </a:moveTo>
                    <a:cubicBezTo>
                      <a:pt x="405" y="283"/>
                      <a:pt x="400" y="288"/>
                      <a:pt x="394" y="288"/>
                    </a:cubicBezTo>
                    <a:cubicBezTo>
                      <a:pt x="394" y="384"/>
                      <a:pt x="394" y="384"/>
                      <a:pt x="394" y="384"/>
                    </a:cubicBezTo>
                    <a:cubicBezTo>
                      <a:pt x="394" y="390"/>
                      <a:pt x="390" y="394"/>
                      <a:pt x="384" y="394"/>
                    </a:cubicBezTo>
                    <a:cubicBezTo>
                      <a:pt x="378" y="394"/>
                      <a:pt x="373" y="390"/>
                      <a:pt x="373" y="384"/>
                    </a:cubicBezTo>
                    <a:cubicBezTo>
                      <a:pt x="373" y="288"/>
                      <a:pt x="373" y="288"/>
                      <a:pt x="373" y="288"/>
                    </a:cubicBezTo>
                    <a:cubicBezTo>
                      <a:pt x="352" y="288"/>
                      <a:pt x="352" y="288"/>
                      <a:pt x="352" y="288"/>
                    </a:cubicBezTo>
                    <a:cubicBezTo>
                      <a:pt x="352" y="384"/>
                      <a:pt x="352" y="384"/>
                      <a:pt x="352" y="384"/>
                    </a:cubicBezTo>
                    <a:cubicBezTo>
                      <a:pt x="352" y="390"/>
                      <a:pt x="347" y="394"/>
                      <a:pt x="341" y="394"/>
                    </a:cubicBezTo>
                    <a:cubicBezTo>
                      <a:pt x="335" y="394"/>
                      <a:pt x="330" y="390"/>
                      <a:pt x="330" y="384"/>
                    </a:cubicBezTo>
                    <a:cubicBezTo>
                      <a:pt x="330" y="288"/>
                      <a:pt x="330" y="288"/>
                      <a:pt x="330" y="288"/>
                    </a:cubicBezTo>
                    <a:cubicBezTo>
                      <a:pt x="324" y="288"/>
                      <a:pt x="320" y="283"/>
                      <a:pt x="320" y="277"/>
                    </a:cubicBezTo>
                    <a:cubicBezTo>
                      <a:pt x="320" y="192"/>
                      <a:pt x="320" y="192"/>
                      <a:pt x="320" y="192"/>
                    </a:cubicBezTo>
                    <a:cubicBezTo>
                      <a:pt x="320" y="186"/>
                      <a:pt x="324" y="181"/>
                      <a:pt x="330" y="181"/>
                    </a:cubicBezTo>
                    <a:cubicBezTo>
                      <a:pt x="394" y="181"/>
                      <a:pt x="394" y="181"/>
                      <a:pt x="394" y="181"/>
                    </a:cubicBezTo>
                    <a:cubicBezTo>
                      <a:pt x="400" y="181"/>
                      <a:pt x="405" y="186"/>
                      <a:pt x="405" y="192"/>
                    </a:cubicBezTo>
                    <a:lnTo>
                      <a:pt x="405" y="27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Tree>
    <p:extLst>
      <p:ext uri="{BB962C8B-B14F-4D97-AF65-F5344CB8AC3E}">
        <p14:creationId xmlns:p14="http://schemas.microsoft.com/office/powerpoint/2010/main" val="1883642538"/>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300" i="1" dirty="0"/>
              <a:t>Eastern Metro: </a:t>
            </a:r>
            <a:r>
              <a:rPr lang="en-AU" sz="1300" i="1" dirty="0" smtClean="0"/>
              <a:t>Learner journeys and outcomes (those who commenced pre-accredited in 2013-15)</a:t>
            </a:r>
            <a:endParaRPr lang="en-AU" sz="1300" i="1" dirty="0"/>
          </a:p>
        </p:txBody>
      </p:sp>
      <p:sp>
        <p:nvSpPr>
          <p:cNvPr id="65" name="Title 64"/>
          <p:cNvSpPr>
            <a:spLocks noGrp="1"/>
          </p:cNvSpPr>
          <p:nvPr>
            <p:ph type="title"/>
          </p:nvPr>
        </p:nvSpPr>
        <p:spPr/>
        <p:txBody>
          <a:bodyPr/>
          <a:lstStyle/>
          <a:p>
            <a:r>
              <a:rPr lang="en-AU" dirty="0" smtClean="0"/>
              <a:t>What outcomes are being achieved by pre-accredited learners? </a:t>
            </a:r>
            <a:endParaRPr lang="en-AU" dirty="0"/>
          </a:p>
        </p:txBody>
      </p:sp>
      <p:graphicFrame>
        <p:nvGraphicFramePr>
          <p:cNvPr id="77" name="Table 76"/>
          <p:cNvGraphicFramePr>
            <a:graphicFrameLocks noGrp="1"/>
          </p:cNvGraphicFramePr>
          <p:nvPr>
            <p:extLst>
              <p:ext uri="{D42A27DB-BD31-4B8C-83A1-F6EECF244321}">
                <p14:modId xmlns:p14="http://schemas.microsoft.com/office/powerpoint/2010/main" val="1932946117"/>
              </p:ext>
            </p:extLst>
          </p:nvPr>
        </p:nvGraphicFramePr>
        <p:xfrm>
          <a:off x="430519" y="4771384"/>
          <a:ext cx="8371762" cy="1383507"/>
        </p:xfrm>
        <a:graphic>
          <a:graphicData uri="http://schemas.openxmlformats.org/drawingml/2006/table">
            <a:tbl>
              <a:tblPr firstRow="1" bandRow="1">
                <a:tableStyleId>{2D5ABB26-0587-4C30-8999-92F81FD0307C}</a:tableStyleId>
              </a:tblPr>
              <a:tblGrid>
                <a:gridCol w="815001">
                  <a:extLst>
                    <a:ext uri="{9D8B030D-6E8A-4147-A177-3AD203B41FA5}">
                      <a16:colId xmlns:a16="http://schemas.microsoft.com/office/drawing/2014/main" val="20000"/>
                    </a:ext>
                  </a:extLst>
                </a:gridCol>
                <a:gridCol w="7556761">
                  <a:extLst>
                    <a:ext uri="{9D8B030D-6E8A-4147-A177-3AD203B41FA5}">
                      <a16:colId xmlns:a16="http://schemas.microsoft.com/office/drawing/2014/main" val="20001"/>
                    </a:ext>
                  </a:extLst>
                </a:gridCol>
              </a:tblGrid>
              <a:tr h="359547">
                <a:tc>
                  <a:txBody>
                    <a:bodyPr/>
                    <a:lstStyle/>
                    <a:p>
                      <a:endParaRPr lang="en-AU" sz="1000" dirty="0"/>
                    </a:p>
                  </a:txBody>
                  <a:tcPr/>
                </a:tc>
                <a:tc>
                  <a:txBody>
                    <a:bodyPr/>
                    <a:lstStyle/>
                    <a:p>
                      <a:pPr marL="0" indent="0">
                        <a:spcAft>
                          <a:spcPts val="600"/>
                        </a:spcAft>
                        <a:buFont typeface="Arial" panose="020B0604020202020204" pitchFamily="34" charset="0"/>
                        <a:buNone/>
                      </a:pPr>
                      <a:r>
                        <a:rPr lang="en-AU" sz="1000" b="1" dirty="0" smtClean="0">
                          <a:solidFill>
                            <a:schemeClr val="tx1"/>
                          </a:solidFill>
                        </a:rPr>
                        <a:t>11,353</a:t>
                      </a:r>
                      <a:r>
                        <a:rPr lang="en-AU" sz="1000" b="1" baseline="0" dirty="0" smtClean="0">
                          <a:solidFill>
                            <a:schemeClr val="tx1"/>
                          </a:solidFill>
                        </a:rPr>
                        <a:t> </a:t>
                      </a:r>
                      <a:r>
                        <a:rPr lang="en-AU" sz="1000" b="1" dirty="0" smtClean="0">
                          <a:solidFill>
                            <a:schemeClr val="tx1"/>
                          </a:solidFill>
                        </a:rPr>
                        <a:t>unique</a:t>
                      </a:r>
                      <a:r>
                        <a:rPr lang="en-AU" sz="1000" b="1" baseline="0" dirty="0" smtClean="0">
                          <a:solidFill>
                            <a:schemeClr val="tx1"/>
                          </a:solidFill>
                        </a:rPr>
                        <a:t> learners </a:t>
                      </a:r>
                      <a:r>
                        <a:rPr lang="en-AU" sz="1000" baseline="0" dirty="0" smtClean="0">
                          <a:solidFill>
                            <a:schemeClr val="tx1"/>
                          </a:solidFill>
                        </a:rPr>
                        <a:t>participated in pre-accredited training in Eastern Metro; 81% belonged to at least one ACFE priority cohort, and 34% belonged to three or more cohorts</a:t>
                      </a:r>
                      <a:endParaRPr lang="en-AU" sz="1000" b="0" dirty="0" smtClean="0">
                        <a:solidFill>
                          <a:schemeClr val="tx1"/>
                        </a:solidFill>
                      </a:endParaRPr>
                    </a:p>
                  </a:txBody>
                  <a:tcPr anchor="ctr"/>
                </a:tc>
                <a:extLst>
                  <a:ext uri="{0D108BD9-81ED-4DB2-BD59-A6C34878D82A}">
                    <a16:rowId xmlns:a16="http://schemas.microsoft.com/office/drawing/2014/main" val="10000"/>
                  </a:ext>
                </a:extLst>
              </a:tr>
              <a:tr h="528326">
                <a:tc>
                  <a:txBody>
                    <a:bodyPr/>
                    <a:lstStyle/>
                    <a:p>
                      <a:endParaRPr lang="en-AU"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b="1" dirty="0" smtClean="0">
                          <a:solidFill>
                            <a:schemeClr val="tx1"/>
                          </a:solidFill>
                        </a:rPr>
                        <a:t>16% of learners who transition</a:t>
                      </a:r>
                      <a:r>
                        <a:rPr lang="en-AU" sz="1000" b="1" baseline="0" dirty="0" smtClean="0">
                          <a:solidFill>
                            <a:schemeClr val="tx1"/>
                          </a:solidFill>
                        </a:rPr>
                        <a:t> attend another ACE provider </a:t>
                      </a:r>
                      <a:r>
                        <a:rPr lang="en-AU" sz="1000" b="0" baseline="0" dirty="0" smtClean="0">
                          <a:solidFill>
                            <a:schemeClr val="tx1"/>
                          </a:solidFill>
                        </a:rPr>
                        <a:t>(who is also an RTO); and 17% go on to attend a TAFE</a:t>
                      </a:r>
                      <a:endParaRPr lang="en-AU" sz="1000" b="0" dirty="0" smtClean="0">
                        <a:solidFill>
                          <a:schemeClr val="tx1"/>
                        </a:solidFill>
                      </a:endParaRPr>
                    </a:p>
                  </a:txBody>
                  <a:tcPr anchor="ctr"/>
                </a:tc>
                <a:extLst>
                  <a:ext uri="{0D108BD9-81ED-4DB2-BD59-A6C34878D82A}">
                    <a16:rowId xmlns:a16="http://schemas.microsoft.com/office/drawing/2014/main" val="10001"/>
                  </a:ext>
                </a:extLst>
              </a:tr>
              <a:tr h="458941">
                <a:tc>
                  <a:txBody>
                    <a:bodyPr/>
                    <a:lstStyle/>
                    <a:p>
                      <a:endParaRPr lang="en-AU"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dirty="0" smtClean="0"/>
                        <a:t>For learners</a:t>
                      </a:r>
                      <a:r>
                        <a:rPr lang="en-AU" sz="1000" b="0" baseline="0" dirty="0" smtClean="0"/>
                        <a:t> who transition to accredited courses, </a:t>
                      </a:r>
                      <a:r>
                        <a:rPr lang="en-AU" sz="1000" b="1" baseline="0" dirty="0" smtClean="0"/>
                        <a:t>completion rates are highest for those in Certificate I, 89%, and lowest for those in Foundation, 77%</a:t>
                      </a:r>
                      <a:endParaRPr lang="en-AU" sz="1000" b="1" dirty="0" smtClean="0">
                        <a:solidFill>
                          <a:srgbClr val="FF0000"/>
                        </a:solidFill>
                      </a:endParaRPr>
                    </a:p>
                  </a:txBody>
                  <a:tcPr anchor="ctr"/>
                </a:tc>
                <a:extLst>
                  <a:ext uri="{0D108BD9-81ED-4DB2-BD59-A6C34878D82A}">
                    <a16:rowId xmlns:a16="http://schemas.microsoft.com/office/drawing/2014/main" val="10002"/>
                  </a:ext>
                </a:extLst>
              </a:tr>
            </a:tbl>
          </a:graphicData>
        </a:graphic>
      </p:graphicFrame>
      <p:grpSp>
        <p:nvGrpSpPr>
          <p:cNvPr id="21" name="Group 20"/>
          <p:cNvGrpSpPr/>
          <p:nvPr/>
        </p:nvGrpSpPr>
        <p:grpSpPr>
          <a:xfrm>
            <a:off x="772511" y="1150458"/>
            <a:ext cx="7690240" cy="1768234"/>
            <a:chOff x="772511" y="1188232"/>
            <a:chExt cx="7690240" cy="1768234"/>
          </a:xfrm>
        </p:grpSpPr>
        <p:sp>
          <p:nvSpPr>
            <p:cNvPr id="67" name="Rectangle 66"/>
            <p:cNvSpPr/>
            <p:nvPr/>
          </p:nvSpPr>
          <p:spPr>
            <a:xfrm>
              <a:off x="772511" y="1188232"/>
              <a:ext cx="1012935" cy="566079"/>
            </a:xfrm>
            <a:prstGeom prst="rect">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First pre-accredited activity</a:t>
              </a:r>
            </a:p>
          </p:txBody>
        </p:sp>
        <p:sp>
          <p:nvSpPr>
            <p:cNvPr id="68" name="Rectangle 67"/>
            <p:cNvSpPr/>
            <p:nvPr/>
          </p:nvSpPr>
          <p:spPr>
            <a:xfrm>
              <a:off x="4569697" y="1190096"/>
              <a:ext cx="1349409" cy="555199"/>
            </a:xfrm>
            <a:prstGeom prst="rect">
              <a:avLst/>
            </a:prstGeom>
            <a:solidFill>
              <a:srgbClr val="01216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Commence accredited training after pre-accredited activity (28%)</a:t>
              </a:r>
              <a:endParaRPr lang="en-AU" sz="800" b="1" dirty="0"/>
            </a:p>
          </p:txBody>
        </p:sp>
        <p:sp>
          <p:nvSpPr>
            <p:cNvPr id="70" name="Rectangle 69"/>
            <p:cNvSpPr/>
            <p:nvPr/>
          </p:nvSpPr>
          <p:spPr>
            <a:xfrm>
              <a:off x="7098423" y="1199112"/>
              <a:ext cx="1364328" cy="555199"/>
            </a:xfrm>
            <a:prstGeom prst="rect">
              <a:avLst/>
            </a:prstGeom>
            <a:solidFill>
              <a:srgbClr val="0097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Achieve accredited qualification after pre-accredited activity (22%)</a:t>
              </a:r>
              <a:endParaRPr lang="en-AU" sz="800" b="1" dirty="0"/>
            </a:p>
          </p:txBody>
        </p:sp>
        <p:sp>
          <p:nvSpPr>
            <p:cNvPr id="82" name="TextBox 81"/>
            <p:cNvSpPr txBox="1"/>
            <p:nvPr/>
          </p:nvSpPr>
          <p:spPr>
            <a:xfrm>
              <a:off x="3375188" y="1270788"/>
              <a:ext cx="1196034" cy="123111"/>
            </a:xfrm>
            <a:prstGeom prst="rect">
              <a:avLst/>
            </a:prstGeom>
            <a:noFill/>
          </p:spPr>
          <p:txBody>
            <a:bodyPr wrap="square" lIns="0" tIns="0" rIns="0" bIns="0" rtlCol="0">
              <a:spAutoFit/>
            </a:bodyPr>
            <a:lstStyle/>
            <a:p>
              <a:pPr algn="ctr">
                <a:spcBef>
                  <a:spcPts val="600"/>
                </a:spcBef>
                <a:buSzPct val="100000"/>
              </a:pPr>
              <a:r>
                <a:rPr lang="en-AU" sz="800" b="1" dirty="0" smtClean="0"/>
                <a:t>Direct</a:t>
              </a:r>
              <a:r>
                <a:rPr lang="en-AU" sz="800" dirty="0" smtClean="0"/>
                <a:t> (18.7%)</a:t>
              </a:r>
            </a:p>
          </p:txBody>
        </p:sp>
        <p:sp>
          <p:nvSpPr>
            <p:cNvPr id="83" name="TextBox 82"/>
            <p:cNvSpPr txBox="1"/>
            <p:nvPr/>
          </p:nvSpPr>
          <p:spPr>
            <a:xfrm>
              <a:off x="6055261" y="1270788"/>
              <a:ext cx="875956" cy="123111"/>
            </a:xfrm>
            <a:prstGeom prst="rect">
              <a:avLst/>
            </a:prstGeom>
            <a:noFill/>
          </p:spPr>
          <p:txBody>
            <a:bodyPr wrap="square" lIns="0" tIns="0" rIns="0" bIns="0" rtlCol="0">
              <a:spAutoFit/>
            </a:bodyPr>
            <a:lstStyle/>
            <a:p>
              <a:pPr algn="ctr">
                <a:spcBef>
                  <a:spcPts val="600"/>
                </a:spcBef>
                <a:buSzPct val="100000"/>
              </a:pPr>
              <a:r>
                <a:rPr lang="en-AU" sz="800" b="1" dirty="0" smtClean="0"/>
                <a:t>Direct</a:t>
              </a:r>
              <a:r>
                <a:rPr lang="en-AU" sz="800" dirty="0" smtClean="0"/>
                <a:t> (17.2%)</a:t>
              </a:r>
            </a:p>
          </p:txBody>
        </p:sp>
        <p:sp>
          <p:nvSpPr>
            <p:cNvPr id="84" name="TextBox 83"/>
            <p:cNvSpPr txBox="1"/>
            <p:nvPr/>
          </p:nvSpPr>
          <p:spPr>
            <a:xfrm>
              <a:off x="920525" y="2514431"/>
              <a:ext cx="709595" cy="442035"/>
            </a:xfrm>
            <a:prstGeom prst="rect">
              <a:avLst/>
            </a:prstGeom>
            <a:noFill/>
            <a:ln w="19050">
              <a:solidFill>
                <a:schemeClr val="tx1">
                  <a:lumMod val="50000"/>
                  <a:lumOff val="50000"/>
                </a:schemeClr>
              </a:solidFill>
            </a:ln>
          </p:spPr>
          <p:txBody>
            <a:bodyPr wrap="square" lIns="36000" tIns="36000" rIns="36000" bIns="36000" rtlCol="0">
              <a:spAutoFit/>
            </a:bodyPr>
            <a:lstStyle/>
            <a:p>
              <a:pPr algn="ctr">
                <a:spcBef>
                  <a:spcPts val="600"/>
                </a:spcBef>
                <a:buSzPct val="100000"/>
              </a:pPr>
              <a:r>
                <a:rPr lang="en-AU" sz="800" dirty="0" smtClean="0"/>
                <a:t>No further VET activity (42%)</a:t>
              </a:r>
            </a:p>
          </p:txBody>
        </p:sp>
        <p:sp>
          <p:nvSpPr>
            <p:cNvPr id="87" name="TextBox 86"/>
            <p:cNvSpPr txBox="1"/>
            <p:nvPr/>
          </p:nvSpPr>
          <p:spPr>
            <a:xfrm>
              <a:off x="2388652" y="2514431"/>
              <a:ext cx="987889" cy="442035"/>
            </a:xfrm>
            <a:prstGeom prst="rect">
              <a:avLst/>
            </a:prstGeom>
            <a:noFill/>
            <a:ln w="19050">
              <a:solidFill>
                <a:schemeClr val="accent3"/>
              </a:solidFill>
            </a:ln>
          </p:spPr>
          <p:txBody>
            <a:bodyPr wrap="square" lIns="36000" tIns="36000" rIns="36000" bIns="36000" rtlCol="0">
              <a:spAutoFit/>
            </a:bodyPr>
            <a:lstStyle/>
            <a:p>
              <a:pPr algn="ctr">
                <a:spcBef>
                  <a:spcPts val="600"/>
                </a:spcBef>
                <a:buSzPct val="100000"/>
              </a:pPr>
              <a:r>
                <a:rPr lang="en-AU" sz="800" dirty="0" smtClean="0"/>
                <a:t>No subsequent  accredited activity (31%) </a:t>
              </a:r>
            </a:p>
          </p:txBody>
        </p:sp>
        <p:sp>
          <p:nvSpPr>
            <p:cNvPr id="88" name="TextBox 87"/>
            <p:cNvSpPr txBox="1"/>
            <p:nvPr/>
          </p:nvSpPr>
          <p:spPr>
            <a:xfrm>
              <a:off x="4771872" y="2505415"/>
              <a:ext cx="944358" cy="442035"/>
            </a:xfrm>
            <a:prstGeom prst="rect">
              <a:avLst/>
            </a:prstGeom>
            <a:noFill/>
            <a:ln w="19050">
              <a:solidFill>
                <a:schemeClr val="accent4"/>
              </a:solidFill>
            </a:ln>
          </p:spPr>
          <p:txBody>
            <a:bodyPr wrap="square" lIns="36000" tIns="36000" rIns="36000" bIns="36000" rtlCol="0">
              <a:spAutoFit/>
            </a:bodyPr>
            <a:lstStyle/>
            <a:p>
              <a:pPr algn="ctr">
                <a:spcBef>
                  <a:spcPts val="600"/>
                </a:spcBef>
                <a:buSzPct val="100000"/>
              </a:pPr>
              <a:r>
                <a:rPr lang="en-AU" sz="800" dirty="0" smtClean="0"/>
                <a:t>Do not complete accredited training (6%)</a:t>
              </a:r>
            </a:p>
          </p:txBody>
        </p:sp>
        <p:sp>
          <p:nvSpPr>
            <p:cNvPr id="89" name="TextBox 88"/>
            <p:cNvSpPr txBox="1"/>
            <p:nvPr/>
          </p:nvSpPr>
          <p:spPr>
            <a:xfrm>
              <a:off x="2355648" y="1199112"/>
              <a:ext cx="1053898" cy="574468"/>
            </a:xfrm>
            <a:prstGeom prst="rect">
              <a:avLst/>
            </a:prstGeom>
            <a:solidFill>
              <a:schemeClr val="accent3"/>
            </a:solidFill>
          </p:spPr>
          <p:txBody>
            <a:bodyPr wrap="square" lIns="0" tIns="0" rIns="0" bIns="0" rtlCol="0" anchor="ctr">
              <a:noAutofit/>
            </a:bodyPr>
            <a:lstStyle/>
            <a:p>
              <a:pPr algn="ctr">
                <a:spcBef>
                  <a:spcPts val="600"/>
                </a:spcBef>
                <a:buSzPct val="100000"/>
              </a:pPr>
              <a:r>
                <a:rPr lang="en-AU" sz="800" b="1" dirty="0" smtClean="0">
                  <a:solidFill>
                    <a:schemeClr val="bg1"/>
                  </a:solidFill>
                </a:rPr>
                <a:t>Further activity (58%)</a:t>
              </a:r>
            </a:p>
          </p:txBody>
        </p:sp>
        <p:cxnSp>
          <p:nvCxnSpPr>
            <p:cNvPr id="90" name="Straight Arrow Connector 89"/>
            <p:cNvCxnSpPr/>
            <p:nvPr/>
          </p:nvCxnSpPr>
          <p:spPr>
            <a:xfrm flipH="1">
              <a:off x="1275323" y="1803253"/>
              <a:ext cx="5290" cy="612000"/>
            </a:xfrm>
            <a:prstGeom prst="straightConnector1">
              <a:avLst/>
            </a:prstGeom>
            <a:ln w="31750">
              <a:solidFill>
                <a:srgbClr val="A7A8AA"/>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2876932" y="1803253"/>
              <a:ext cx="5664" cy="64800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5244051" y="1794237"/>
              <a:ext cx="351" cy="648000"/>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3494164" y="1484776"/>
              <a:ext cx="932882" cy="629"/>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6007239" y="1484776"/>
              <a:ext cx="972000" cy="2449"/>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6654304" y="1877461"/>
              <a:ext cx="539770" cy="395268"/>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5771588" y="1884576"/>
              <a:ext cx="1500883" cy="836835"/>
              <a:chOff x="5623252" y="1750678"/>
              <a:chExt cx="1500883" cy="836835"/>
            </a:xfrm>
          </p:grpSpPr>
          <p:sp>
            <p:nvSpPr>
              <p:cNvPr id="104" name="TextBox 103"/>
              <p:cNvSpPr txBox="1"/>
              <p:nvPr/>
            </p:nvSpPr>
            <p:spPr>
              <a:xfrm>
                <a:off x="5759174" y="2218181"/>
                <a:ext cx="1364961" cy="369332"/>
              </a:xfrm>
              <a:prstGeom prst="rect">
                <a:avLst/>
              </a:prstGeom>
              <a:noFill/>
            </p:spPr>
            <p:txBody>
              <a:bodyPr wrap="square" lIns="0" tIns="0" rIns="0" bIns="0" rtlCol="0">
                <a:spAutoFit/>
              </a:bodyPr>
              <a:lstStyle/>
              <a:p>
                <a:pPr algn="ctr">
                  <a:spcBef>
                    <a:spcPts val="600"/>
                  </a:spcBef>
                  <a:buSzPct val="100000"/>
                </a:pPr>
                <a:r>
                  <a:rPr lang="en-AU" sz="800" dirty="0" smtClean="0"/>
                  <a:t>Multiple attempts at completing accredited training (</a:t>
                </a:r>
                <a:r>
                  <a:rPr lang="en-AU" sz="800" b="1" dirty="0"/>
                  <a:t>I</a:t>
                </a:r>
                <a:r>
                  <a:rPr lang="en-AU" sz="800" b="1" dirty="0" smtClean="0"/>
                  <a:t>ndirect</a:t>
                </a:r>
                <a:r>
                  <a:rPr lang="en-AU" sz="800" dirty="0" smtClean="0"/>
                  <a:t>, 4.9%)</a:t>
                </a:r>
              </a:p>
            </p:txBody>
          </p:sp>
          <p:cxnSp>
            <p:nvCxnSpPr>
              <p:cNvPr id="105" name="Straight Arrow Connector 104"/>
              <p:cNvCxnSpPr/>
              <p:nvPr/>
            </p:nvCxnSpPr>
            <p:spPr>
              <a:xfrm>
                <a:off x="5623252" y="1750678"/>
                <a:ext cx="530693" cy="393508"/>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3292999" y="1884441"/>
              <a:ext cx="1402555" cy="830416"/>
              <a:chOff x="3116699" y="1659374"/>
              <a:chExt cx="1402555" cy="830416"/>
            </a:xfrm>
          </p:grpSpPr>
          <p:sp>
            <p:nvSpPr>
              <p:cNvPr id="101" name="TextBox 100"/>
              <p:cNvSpPr txBox="1"/>
              <p:nvPr/>
            </p:nvSpPr>
            <p:spPr>
              <a:xfrm>
                <a:off x="3309202" y="2120458"/>
                <a:ext cx="1059878" cy="369332"/>
              </a:xfrm>
              <a:prstGeom prst="rect">
                <a:avLst/>
              </a:prstGeom>
              <a:noFill/>
            </p:spPr>
            <p:txBody>
              <a:bodyPr wrap="square" lIns="0" tIns="0" rIns="0" bIns="0" rtlCol="0">
                <a:spAutoFit/>
              </a:bodyPr>
              <a:lstStyle/>
              <a:p>
                <a:pPr algn="ctr">
                  <a:spcBef>
                    <a:spcPts val="600"/>
                  </a:spcBef>
                  <a:buSzPct val="100000"/>
                </a:pPr>
                <a:r>
                  <a:rPr lang="en-AU" sz="800" dirty="0" smtClean="0"/>
                  <a:t>Subsequent pre-accredited training (</a:t>
                </a:r>
                <a:r>
                  <a:rPr lang="en-AU" sz="800" b="1" dirty="0"/>
                  <a:t>I</a:t>
                </a:r>
                <a:r>
                  <a:rPr lang="en-AU" sz="800" b="1" dirty="0" smtClean="0"/>
                  <a:t>ndirect</a:t>
                </a:r>
                <a:r>
                  <a:rPr lang="en-AU" sz="800" dirty="0" smtClean="0"/>
                  <a:t>, 9.0%)</a:t>
                </a:r>
              </a:p>
            </p:txBody>
          </p:sp>
          <p:cxnSp>
            <p:nvCxnSpPr>
              <p:cNvPr id="102" name="Straight Arrow Connector 101"/>
              <p:cNvCxnSpPr/>
              <p:nvPr/>
            </p:nvCxnSpPr>
            <p:spPr>
              <a:xfrm>
                <a:off x="3116699" y="1659551"/>
                <a:ext cx="530693" cy="393508"/>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3979484" y="1659374"/>
                <a:ext cx="539770" cy="395268"/>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9" name="Straight Arrow Connector 98"/>
            <p:cNvCxnSpPr/>
            <p:nvPr/>
          </p:nvCxnSpPr>
          <p:spPr>
            <a:xfrm flipV="1">
              <a:off x="1836547" y="1484776"/>
              <a:ext cx="468000" cy="629"/>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772511" y="3092590"/>
            <a:ext cx="7692704" cy="1475744"/>
            <a:chOff x="772511" y="3130364"/>
            <a:chExt cx="7692704" cy="1475744"/>
          </a:xfrm>
        </p:grpSpPr>
        <p:grpSp>
          <p:nvGrpSpPr>
            <p:cNvPr id="19" name="Group 18"/>
            <p:cNvGrpSpPr/>
            <p:nvPr/>
          </p:nvGrpSpPr>
          <p:grpSpPr>
            <a:xfrm>
              <a:off x="772511" y="3882941"/>
              <a:ext cx="7692704" cy="342874"/>
              <a:chOff x="772511" y="4042961"/>
              <a:chExt cx="7692704" cy="342874"/>
            </a:xfrm>
          </p:grpSpPr>
          <p:sp>
            <p:nvSpPr>
              <p:cNvPr id="78" name="Rectangle 77"/>
              <p:cNvSpPr/>
              <p:nvPr/>
            </p:nvSpPr>
            <p:spPr bwMode="gray">
              <a:xfrm>
                <a:off x="2719025" y="4042961"/>
                <a:ext cx="5746190" cy="342000"/>
              </a:xfrm>
              <a:prstGeom prst="rect">
                <a:avLst/>
              </a:prstGeom>
              <a:solidFill>
                <a:srgbClr val="62B5E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smtClean="0">
                    <a:solidFill>
                      <a:schemeClr val="bg1"/>
                    </a:solidFill>
                  </a:rPr>
                  <a:t>Engagement: 58%</a:t>
                </a:r>
              </a:p>
              <a:p>
                <a:pPr algn="ctr">
                  <a:lnSpc>
                    <a:spcPct val="106000"/>
                  </a:lnSpc>
                  <a:buFont typeface="Wingdings 2" pitchFamily="18" charset="2"/>
                  <a:buNone/>
                </a:pPr>
                <a:r>
                  <a:rPr lang="en-AU" sz="800" i="1" dirty="0" smtClean="0">
                    <a:solidFill>
                      <a:schemeClr val="bg1"/>
                    </a:solidFill>
                  </a:rPr>
                  <a:t>(in further pre-accredited or accredited activity)</a:t>
                </a:r>
              </a:p>
            </p:txBody>
          </p:sp>
          <p:sp>
            <p:nvSpPr>
              <p:cNvPr id="81" name="Rectangle 80"/>
              <p:cNvSpPr/>
              <p:nvPr/>
            </p:nvSpPr>
            <p:spPr bwMode="gray">
              <a:xfrm>
                <a:off x="772511" y="4043835"/>
                <a:ext cx="1946514" cy="342000"/>
              </a:xfrm>
              <a:prstGeom prst="rect">
                <a:avLst/>
              </a:prstGeom>
              <a:pattFill prst="wdUpDiag">
                <a:fgClr>
                  <a:schemeClr val="bg1">
                    <a:lumMod val="85000"/>
                  </a:schemeClr>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800" b="1" dirty="0" smtClean="0"/>
                  <a:t>No VET outcome 42%</a:t>
                </a:r>
                <a:endParaRPr lang="en-AU" sz="800" b="1" dirty="0" smtClean="0">
                  <a:solidFill>
                    <a:srgbClr val="FF0000"/>
                  </a:solidFill>
                </a:endParaRPr>
              </a:p>
            </p:txBody>
          </p:sp>
        </p:grpSp>
        <p:grpSp>
          <p:nvGrpSpPr>
            <p:cNvPr id="18" name="Group 17"/>
            <p:cNvGrpSpPr/>
            <p:nvPr/>
          </p:nvGrpSpPr>
          <p:grpSpPr>
            <a:xfrm>
              <a:off x="2719025" y="3508171"/>
              <a:ext cx="5746189" cy="342000"/>
              <a:chOff x="2719025" y="3586663"/>
              <a:chExt cx="5746189" cy="342000"/>
            </a:xfrm>
          </p:grpSpPr>
          <p:sp>
            <p:nvSpPr>
              <p:cNvPr id="71" name="Rectangle 70"/>
              <p:cNvSpPr/>
              <p:nvPr/>
            </p:nvSpPr>
            <p:spPr bwMode="gray">
              <a:xfrm>
                <a:off x="4813439" y="3586663"/>
                <a:ext cx="3651775" cy="342000"/>
              </a:xfrm>
              <a:prstGeom prst="rect">
                <a:avLst/>
              </a:prstGeom>
              <a:solidFill>
                <a:srgbClr val="01216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smtClean="0">
                    <a:solidFill>
                      <a:schemeClr val="bg1"/>
                    </a:solidFill>
                  </a:rPr>
                  <a:t>Transition: 28%</a:t>
                </a:r>
              </a:p>
              <a:p>
                <a:pPr algn="ctr">
                  <a:lnSpc>
                    <a:spcPct val="106000"/>
                  </a:lnSpc>
                  <a:buFont typeface="Wingdings 2" pitchFamily="18" charset="2"/>
                  <a:buNone/>
                </a:pPr>
                <a:r>
                  <a:rPr lang="en-AU" sz="800" i="1" dirty="0" smtClean="0">
                    <a:solidFill>
                      <a:schemeClr val="bg1"/>
                    </a:solidFill>
                  </a:rPr>
                  <a:t>(commence accredited training)</a:t>
                </a:r>
              </a:p>
            </p:txBody>
          </p:sp>
          <p:sp>
            <p:nvSpPr>
              <p:cNvPr id="85" name="Rectangle 84"/>
              <p:cNvSpPr/>
              <p:nvPr/>
            </p:nvSpPr>
            <p:spPr bwMode="gray">
              <a:xfrm>
                <a:off x="2719025" y="3586663"/>
                <a:ext cx="2094415" cy="342000"/>
              </a:xfrm>
              <a:prstGeom prst="rect">
                <a:avLst/>
              </a:prstGeom>
              <a:pattFill prst="pct10">
                <a:fgClr>
                  <a:srgbClr val="012169"/>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000" b="1" dirty="0" smtClean="0">
                  <a:solidFill>
                    <a:schemeClr val="bg1"/>
                  </a:solidFill>
                </a:endParaRPr>
              </a:p>
            </p:txBody>
          </p:sp>
        </p:grpSp>
        <p:grpSp>
          <p:nvGrpSpPr>
            <p:cNvPr id="17" name="Group 16"/>
            <p:cNvGrpSpPr/>
            <p:nvPr/>
          </p:nvGrpSpPr>
          <p:grpSpPr>
            <a:xfrm>
              <a:off x="4813440" y="3130364"/>
              <a:ext cx="3651774" cy="345037"/>
              <a:chOff x="4813440" y="3130364"/>
              <a:chExt cx="3651774" cy="345037"/>
            </a:xfrm>
          </p:grpSpPr>
          <p:sp>
            <p:nvSpPr>
              <p:cNvPr id="72" name="Rectangle 71"/>
              <p:cNvSpPr/>
              <p:nvPr/>
            </p:nvSpPr>
            <p:spPr bwMode="gray">
              <a:xfrm>
                <a:off x="6007239" y="3130364"/>
                <a:ext cx="2457975" cy="342000"/>
              </a:xfrm>
              <a:prstGeom prst="rect">
                <a:avLst/>
              </a:prstGeom>
              <a:solidFill>
                <a:srgbClr val="0097A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smtClean="0">
                    <a:solidFill>
                      <a:schemeClr val="bg1"/>
                    </a:solidFill>
                  </a:rPr>
                  <a:t>Attainment: 22%</a:t>
                </a:r>
              </a:p>
              <a:p>
                <a:pPr algn="ctr">
                  <a:lnSpc>
                    <a:spcPct val="106000"/>
                  </a:lnSpc>
                  <a:buFont typeface="Wingdings 2" pitchFamily="18" charset="2"/>
                  <a:buNone/>
                </a:pPr>
                <a:r>
                  <a:rPr lang="en-AU" sz="800" i="1" dirty="0" smtClean="0">
                    <a:solidFill>
                      <a:schemeClr val="bg1"/>
                    </a:solidFill>
                  </a:rPr>
                  <a:t>(complete an accredited qualification)</a:t>
                </a:r>
              </a:p>
            </p:txBody>
          </p:sp>
          <p:sp>
            <p:nvSpPr>
              <p:cNvPr id="86" name="Rectangle 85"/>
              <p:cNvSpPr/>
              <p:nvPr/>
            </p:nvSpPr>
            <p:spPr bwMode="gray">
              <a:xfrm>
                <a:off x="4813440" y="3133401"/>
                <a:ext cx="1193800" cy="342000"/>
              </a:xfrm>
              <a:prstGeom prst="rect">
                <a:avLst/>
              </a:prstGeom>
              <a:pattFill prst="pct10">
                <a:fgClr>
                  <a:srgbClr val="0097A9"/>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000" b="1" dirty="0" smtClean="0">
                  <a:solidFill>
                    <a:schemeClr val="bg1"/>
                  </a:solidFill>
                </a:endParaRPr>
              </a:p>
            </p:txBody>
          </p:sp>
        </p:grpSp>
        <p:sp>
          <p:nvSpPr>
            <p:cNvPr id="60" name="Rectangle 59"/>
            <p:cNvSpPr/>
            <p:nvPr/>
          </p:nvSpPr>
          <p:spPr bwMode="gray">
            <a:xfrm>
              <a:off x="772511" y="4264108"/>
              <a:ext cx="7690240" cy="342000"/>
            </a:xfrm>
            <a:prstGeom prst="rect">
              <a:avLst/>
            </a:prstGeom>
            <a:solidFill>
              <a:schemeClr val="tx1">
                <a:lumMod val="50000"/>
                <a:lumOff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Participation: 100%</a:t>
              </a:r>
            </a:p>
            <a:p>
              <a:pPr algn="ctr">
                <a:lnSpc>
                  <a:spcPct val="106000"/>
                </a:lnSpc>
                <a:buFont typeface="Wingdings 2" pitchFamily="18" charset="2"/>
                <a:buNone/>
              </a:pPr>
              <a:r>
                <a:rPr lang="en-AU" sz="800" i="1" dirty="0" smtClean="0">
                  <a:solidFill>
                    <a:schemeClr val="bg1"/>
                  </a:solidFill>
                </a:rPr>
                <a:t>(11,353 learners </a:t>
              </a:r>
              <a:r>
                <a:rPr lang="en-AU" sz="800" i="1" dirty="0">
                  <a:solidFill>
                    <a:schemeClr val="bg1"/>
                  </a:solidFill>
                </a:rPr>
                <a:t>commenced pre-accredited </a:t>
              </a:r>
              <a:r>
                <a:rPr lang="en-AU" sz="800" i="1" dirty="0" smtClean="0">
                  <a:solidFill>
                    <a:schemeClr val="bg1"/>
                  </a:solidFill>
                </a:rPr>
                <a:t>training </a:t>
              </a:r>
              <a:r>
                <a:rPr lang="en-AU" sz="800" i="1" dirty="0">
                  <a:solidFill>
                    <a:schemeClr val="bg1"/>
                  </a:solidFill>
                </a:rPr>
                <a:t>in Eastern Metro, </a:t>
              </a:r>
              <a:r>
                <a:rPr lang="en-AU" sz="800" i="1" dirty="0" smtClean="0">
                  <a:solidFill>
                    <a:schemeClr val="bg1"/>
                  </a:solidFill>
                </a:rPr>
                <a:t>2013-15)</a:t>
              </a:r>
              <a:endParaRPr lang="en-AU" sz="800" i="1" dirty="0">
                <a:solidFill>
                  <a:schemeClr val="bg1"/>
                </a:solidFill>
              </a:endParaRPr>
            </a:p>
          </p:txBody>
        </p:sp>
      </p:grpSp>
      <p:sp>
        <p:nvSpPr>
          <p:cNvPr id="47" name="TextBox 46"/>
          <p:cNvSpPr txBox="1"/>
          <p:nvPr/>
        </p:nvSpPr>
        <p:spPr>
          <a:xfrm>
            <a:off x="376238" y="6311607"/>
            <a:ext cx="8500344" cy="107722"/>
          </a:xfrm>
          <a:prstGeom prst="rect">
            <a:avLst/>
          </a:prstGeom>
          <a:noFill/>
        </p:spPr>
        <p:txBody>
          <a:bodyPr wrap="square" lIns="0" tIns="0" rIns="0" bIns="0" rtlCol="0">
            <a:spAutoFit/>
          </a:bodyPr>
          <a:lstStyle/>
          <a:p>
            <a:pPr>
              <a:spcBef>
                <a:spcPts val="600"/>
              </a:spcBef>
              <a:buSzPct val="100000"/>
            </a:pPr>
            <a:r>
              <a:rPr lang="en-AU" sz="700" dirty="0"/>
              <a:t>Note: Attainment rates are calculated based on reported completions from providers, and outcomes could occur outside the timeframe of the analysis (that is, in 2017 and beyond). </a:t>
            </a:r>
          </a:p>
        </p:txBody>
      </p:sp>
      <p:grpSp>
        <p:nvGrpSpPr>
          <p:cNvPr id="6" name="Group 5"/>
          <p:cNvGrpSpPr/>
          <p:nvPr/>
        </p:nvGrpSpPr>
        <p:grpSpPr>
          <a:xfrm>
            <a:off x="722154" y="4799550"/>
            <a:ext cx="369676" cy="1333845"/>
            <a:chOff x="722154" y="4799550"/>
            <a:chExt cx="369676" cy="1333845"/>
          </a:xfrm>
        </p:grpSpPr>
        <p:sp>
          <p:nvSpPr>
            <p:cNvPr id="74" name="Freeform 472"/>
            <p:cNvSpPr>
              <a:spLocks noChangeAspect="1" noEditPoints="1"/>
            </p:cNvSpPr>
            <p:nvPr/>
          </p:nvSpPr>
          <p:spPr bwMode="auto">
            <a:xfrm>
              <a:off x="723177" y="5270751"/>
              <a:ext cx="367631" cy="36763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0 w 512"/>
                <a:gd name="T11" fmla="*/ 405 h 512"/>
                <a:gd name="T12" fmla="*/ 309 w 512"/>
                <a:gd name="T13" fmla="*/ 416 h 512"/>
                <a:gd name="T14" fmla="*/ 149 w 512"/>
                <a:gd name="T15" fmla="*/ 416 h 512"/>
                <a:gd name="T16" fmla="*/ 138 w 512"/>
                <a:gd name="T17" fmla="*/ 405 h 512"/>
                <a:gd name="T18" fmla="*/ 138 w 512"/>
                <a:gd name="T19" fmla="*/ 106 h 512"/>
                <a:gd name="T20" fmla="*/ 149 w 512"/>
                <a:gd name="T21" fmla="*/ 96 h 512"/>
                <a:gd name="T22" fmla="*/ 309 w 512"/>
                <a:gd name="T23" fmla="*/ 96 h 512"/>
                <a:gd name="T24" fmla="*/ 320 w 512"/>
                <a:gd name="T25" fmla="*/ 106 h 512"/>
                <a:gd name="T26" fmla="*/ 320 w 512"/>
                <a:gd name="T27" fmla="*/ 202 h 512"/>
                <a:gd name="T28" fmla="*/ 309 w 512"/>
                <a:gd name="T29" fmla="*/ 213 h 512"/>
                <a:gd name="T30" fmla="*/ 298 w 512"/>
                <a:gd name="T31" fmla="*/ 202 h 512"/>
                <a:gd name="T32" fmla="*/ 298 w 512"/>
                <a:gd name="T33" fmla="*/ 117 h 512"/>
                <a:gd name="T34" fmla="*/ 160 w 512"/>
                <a:gd name="T35" fmla="*/ 117 h 512"/>
                <a:gd name="T36" fmla="*/ 160 w 512"/>
                <a:gd name="T37" fmla="*/ 394 h 512"/>
                <a:gd name="T38" fmla="*/ 298 w 512"/>
                <a:gd name="T39" fmla="*/ 394 h 512"/>
                <a:gd name="T40" fmla="*/ 298 w 512"/>
                <a:gd name="T41" fmla="*/ 309 h 512"/>
                <a:gd name="T42" fmla="*/ 309 w 512"/>
                <a:gd name="T43" fmla="*/ 298 h 512"/>
                <a:gd name="T44" fmla="*/ 320 w 512"/>
                <a:gd name="T45" fmla="*/ 309 h 512"/>
                <a:gd name="T46" fmla="*/ 320 w 512"/>
                <a:gd name="T47" fmla="*/ 405 h 512"/>
                <a:gd name="T48" fmla="*/ 415 w 512"/>
                <a:gd name="T49" fmla="*/ 260 h 512"/>
                <a:gd name="T50" fmla="*/ 413 w 512"/>
                <a:gd name="T51" fmla="*/ 263 h 512"/>
                <a:gd name="T52" fmla="*/ 370 w 512"/>
                <a:gd name="T53" fmla="*/ 306 h 512"/>
                <a:gd name="T54" fmla="*/ 362 w 512"/>
                <a:gd name="T55" fmla="*/ 309 h 512"/>
                <a:gd name="T56" fmla="*/ 355 w 512"/>
                <a:gd name="T57" fmla="*/ 306 h 512"/>
                <a:gd name="T58" fmla="*/ 355 w 512"/>
                <a:gd name="T59" fmla="*/ 291 h 512"/>
                <a:gd name="T60" fmla="*/ 379 w 512"/>
                <a:gd name="T61" fmla="*/ 266 h 512"/>
                <a:gd name="T62" fmla="*/ 224 w 512"/>
                <a:gd name="T63" fmla="*/ 266 h 512"/>
                <a:gd name="T64" fmla="*/ 213 w 512"/>
                <a:gd name="T65" fmla="*/ 256 h 512"/>
                <a:gd name="T66" fmla="*/ 224 w 512"/>
                <a:gd name="T67" fmla="*/ 245 h 512"/>
                <a:gd name="T68" fmla="*/ 379 w 512"/>
                <a:gd name="T69" fmla="*/ 245 h 512"/>
                <a:gd name="T70" fmla="*/ 355 w 512"/>
                <a:gd name="T71" fmla="*/ 221 h 512"/>
                <a:gd name="T72" fmla="*/ 355 w 512"/>
                <a:gd name="T73" fmla="*/ 205 h 512"/>
                <a:gd name="T74" fmla="*/ 370 w 512"/>
                <a:gd name="T75" fmla="*/ 205 h 512"/>
                <a:gd name="T76" fmla="*/ 413 w 512"/>
                <a:gd name="T77" fmla="*/ 248 h 512"/>
                <a:gd name="T78" fmla="*/ 415 w 512"/>
                <a:gd name="T79" fmla="*/ 252 h 512"/>
                <a:gd name="T80" fmla="*/ 415 w 512"/>
                <a:gd name="T81" fmla="*/ 2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0" y="405"/>
                  </a:moveTo>
                  <a:cubicBezTo>
                    <a:pt x="320" y="411"/>
                    <a:pt x="315" y="416"/>
                    <a:pt x="309" y="416"/>
                  </a:cubicBezTo>
                  <a:cubicBezTo>
                    <a:pt x="149" y="416"/>
                    <a:pt x="149" y="416"/>
                    <a:pt x="149" y="416"/>
                  </a:cubicBezTo>
                  <a:cubicBezTo>
                    <a:pt x="143" y="416"/>
                    <a:pt x="138" y="411"/>
                    <a:pt x="138" y="405"/>
                  </a:cubicBezTo>
                  <a:cubicBezTo>
                    <a:pt x="138" y="106"/>
                    <a:pt x="138" y="106"/>
                    <a:pt x="138" y="106"/>
                  </a:cubicBezTo>
                  <a:cubicBezTo>
                    <a:pt x="138" y="100"/>
                    <a:pt x="143" y="96"/>
                    <a:pt x="149" y="96"/>
                  </a:cubicBezTo>
                  <a:cubicBezTo>
                    <a:pt x="309" y="96"/>
                    <a:pt x="309" y="96"/>
                    <a:pt x="309" y="96"/>
                  </a:cubicBezTo>
                  <a:cubicBezTo>
                    <a:pt x="315" y="96"/>
                    <a:pt x="320" y="100"/>
                    <a:pt x="320" y="106"/>
                  </a:cubicBezTo>
                  <a:cubicBezTo>
                    <a:pt x="320" y="202"/>
                    <a:pt x="320" y="202"/>
                    <a:pt x="320" y="202"/>
                  </a:cubicBezTo>
                  <a:cubicBezTo>
                    <a:pt x="320" y="208"/>
                    <a:pt x="315" y="213"/>
                    <a:pt x="309" y="213"/>
                  </a:cubicBezTo>
                  <a:cubicBezTo>
                    <a:pt x="303" y="213"/>
                    <a:pt x="298" y="208"/>
                    <a:pt x="298" y="202"/>
                  </a:cubicBezTo>
                  <a:cubicBezTo>
                    <a:pt x="298" y="117"/>
                    <a:pt x="298" y="117"/>
                    <a:pt x="298" y="117"/>
                  </a:cubicBezTo>
                  <a:cubicBezTo>
                    <a:pt x="160" y="117"/>
                    <a:pt x="160" y="117"/>
                    <a:pt x="160" y="117"/>
                  </a:cubicBezTo>
                  <a:cubicBezTo>
                    <a:pt x="160" y="394"/>
                    <a:pt x="160" y="394"/>
                    <a:pt x="160" y="394"/>
                  </a:cubicBezTo>
                  <a:cubicBezTo>
                    <a:pt x="298" y="394"/>
                    <a:pt x="298" y="394"/>
                    <a:pt x="298" y="394"/>
                  </a:cubicBezTo>
                  <a:cubicBezTo>
                    <a:pt x="298" y="309"/>
                    <a:pt x="298" y="309"/>
                    <a:pt x="298" y="309"/>
                  </a:cubicBezTo>
                  <a:cubicBezTo>
                    <a:pt x="298" y="303"/>
                    <a:pt x="303" y="298"/>
                    <a:pt x="309" y="298"/>
                  </a:cubicBezTo>
                  <a:cubicBezTo>
                    <a:pt x="315" y="298"/>
                    <a:pt x="320" y="303"/>
                    <a:pt x="320" y="309"/>
                  </a:cubicBezTo>
                  <a:lnTo>
                    <a:pt x="320" y="405"/>
                  </a:lnTo>
                  <a:close/>
                  <a:moveTo>
                    <a:pt x="415" y="260"/>
                  </a:moveTo>
                  <a:cubicBezTo>
                    <a:pt x="414" y="261"/>
                    <a:pt x="414" y="262"/>
                    <a:pt x="413" y="263"/>
                  </a:cubicBezTo>
                  <a:cubicBezTo>
                    <a:pt x="370" y="306"/>
                    <a:pt x="370" y="306"/>
                    <a:pt x="370" y="306"/>
                  </a:cubicBezTo>
                  <a:cubicBezTo>
                    <a:pt x="368" y="308"/>
                    <a:pt x="365" y="309"/>
                    <a:pt x="362" y="309"/>
                  </a:cubicBezTo>
                  <a:cubicBezTo>
                    <a:pt x="360" y="309"/>
                    <a:pt x="357" y="308"/>
                    <a:pt x="355" y="306"/>
                  </a:cubicBezTo>
                  <a:cubicBezTo>
                    <a:pt x="351" y="302"/>
                    <a:pt x="351" y="295"/>
                    <a:pt x="355" y="291"/>
                  </a:cubicBezTo>
                  <a:cubicBezTo>
                    <a:pt x="379" y="266"/>
                    <a:pt x="379" y="266"/>
                    <a:pt x="379" y="266"/>
                  </a:cubicBezTo>
                  <a:cubicBezTo>
                    <a:pt x="224" y="266"/>
                    <a:pt x="224" y="266"/>
                    <a:pt x="224" y="266"/>
                  </a:cubicBezTo>
                  <a:cubicBezTo>
                    <a:pt x="218" y="266"/>
                    <a:pt x="213" y="262"/>
                    <a:pt x="213" y="256"/>
                  </a:cubicBezTo>
                  <a:cubicBezTo>
                    <a:pt x="213" y="250"/>
                    <a:pt x="218" y="245"/>
                    <a:pt x="224" y="245"/>
                  </a:cubicBezTo>
                  <a:cubicBezTo>
                    <a:pt x="379" y="245"/>
                    <a:pt x="379" y="245"/>
                    <a:pt x="379" y="245"/>
                  </a:cubicBezTo>
                  <a:cubicBezTo>
                    <a:pt x="355" y="221"/>
                    <a:pt x="355" y="221"/>
                    <a:pt x="355" y="221"/>
                  </a:cubicBezTo>
                  <a:cubicBezTo>
                    <a:pt x="351" y="216"/>
                    <a:pt x="351" y="210"/>
                    <a:pt x="355" y="205"/>
                  </a:cubicBezTo>
                  <a:cubicBezTo>
                    <a:pt x="359" y="201"/>
                    <a:pt x="366" y="201"/>
                    <a:pt x="370" y="205"/>
                  </a:cubicBezTo>
                  <a:cubicBezTo>
                    <a:pt x="413" y="248"/>
                    <a:pt x="413" y="248"/>
                    <a:pt x="413" y="248"/>
                  </a:cubicBezTo>
                  <a:cubicBezTo>
                    <a:pt x="414" y="249"/>
                    <a:pt x="414" y="250"/>
                    <a:pt x="415" y="252"/>
                  </a:cubicBezTo>
                  <a:cubicBezTo>
                    <a:pt x="416" y="254"/>
                    <a:pt x="416" y="257"/>
                    <a:pt x="415" y="260"/>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AU"/>
            </a:p>
          </p:txBody>
        </p:sp>
        <p:sp>
          <p:nvSpPr>
            <p:cNvPr id="75" name="Freeform 241"/>
            <p:cNvSpPr>
              <a:spLocks noChangeAspect="1" noEditPoints="1"/>
            </p:cNvSpPr>
            <p:nvPr/>
          </p:nvSpPr>
          <p:spPr bwMode="auto">
            <a:xfrm>
              <a:off x="723177" y="5764683"/>
              <a:ext cx="367631" cy="368712"/>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AU"/>
            </a:p>
          </p:txBody>
        </p:sp>
        <p:grpSp>
          <p:nvGrpSpPr>
            <p:cNvPr id="92" name="Group 854"/>
            <p:cNvGrpSpPr>
              <a:grpSpLocks noChangeAspect="1"/>
            </p:cNvGrpSpPr>
            <p:nvPr/>
          </p:nvGrpSpPr>
          <p:grpSpPr bwMode="auto">
            <a:xfrm>
              <a:off x="722154" y="4799550"/>
              <a:ext cx="369676" cy="369676"/>
              <a:chOff x="3903" y="3039"/>
              <a:chExt cx="340" cy="340"/>
            </a:xfrm>
            <a:solidFill>
              <a:schemeClr val="accent3"/>
            </a:solidFill>
          </p:grpSpPr>
          <p:sp>
            <p:nvSpPr>
              <p:cNvPr id="100" name="Oval 855"/>
              <p:cNvSpPr>
                <a:spLocks noChangeArrowheads="1"/>
              </p:cNvSpPr>
              <p:nvPr/>
            </p:nvSpPr>
            <p:spPr bwMode="auto">
              <a:xfrm>
                <a:off x="3995" y="3117"/>
                <a:ext cx="14" cy="14"/>
              </a:xfrm>
              <a:prstGeom prst="ellipse">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6" name="Rectangle 856"/>
              <p:cNvSpPr>
                <a:spLocks noChangeArrowheads="1"/>
              </p:cNvSpPr>
              <p:nvPr/>
            </p:nvSpPr>
            <p:spPr bwMode="auto">
              <a:xfrm>
                <a:off x="4058" y="3173"/>
                <a:ext cx="29" cy="4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7" name="Freeform 857"/>
              <p:cNvSpPr>
                <a:spLocks/>
              </p:cNvSpPr>
              <p:nvPr/>
            </p:nvSpPr>
            <p:spPr bwMode="auto">
              <a:xfrm>
                <a:off x="3989" y="3173"/>
                <a:ext cx="26" cy="57"/>
              </a:xfrm>
              <a:custGeom>
                <a:avLst/>
                <a:gdLst>
                  <a:gd name="T0" fmla="*/ 12 w 26"/>
                  <a:gd name="T1" fmla="*/ 0 h 57"/>
                  <a:gd name="T2" fmla="*/ 0 w 26"/>
                  <a:gd name="T3" fmla="*/ 57 h 57"/>
                  <a:gd name="T4" fmla="*/ 26 w 26"/>
                  <a:gd name="T5" fmla="*/ 57 h 57"/>
                  <a:gd name="T6" fmla="*/ 14 w 26"/>
                  <a:gd name="T7" fmla="*/ 0 h 57"/>
                  <a:gd name="T8" fmla="*/ 12 w 26"/>
                  <a:gd name="T9" fmla="*/ 0 h 57"/>
                </a:gdLst>
                <a:ahLst/>
                <a:cxnLst>
                  <a:cxn ang="0">
                    <a:pos x="T0" y="T1"/>
                  </a:cxn>
                  <a:cxn ang="0">
                    <a:pos x="T2" y="T3"/>
                  </a:cxn>
                  <a:cxn ang="0">
                    <a:pos x="T4" y="T5"/>
                  </a:cxn>
                  <a:cxn ang="0">
                    <a:pos x="T6" y="T7"/>
                  </a:cxn>
                  <a:cxn ang="0">
                    <a:pos x="T8" y="T9"/>
                  </a:cxn>
                </a:cxnLst>
                <a:rect l="0" t="0" r="r" b="b"/>
                <a:pathLst>
                  <a:path w="26" h="57">
                    <a:moveTo>
                      <a:pt x="12" y="0"/>
                    </a:moveTo>
                    <a:lnTo>
                      <a:pt x="0" y="57"/>
                    </a:lnTo>
                    <a:lnTo>
                      <a:pt x="26" y="57"/>
                    </a:lnTo>
                    <a:lnTo>
                      <a:pt x="14" y="0"/>
                    </a:lnTo>
                    <a:lnTo>
                      <a:pt x="12" y="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8" name="Oval 858"/>
              <p:cNvSpPr>
                <a:spLocks noChangeArrowheads="1"/>
              </p:cNvSpPr>
              <p:nvPr/>
            </p:nvSpPr>
            <p:spPr bwMode="auto">
              <a:xfrm>
                <a:off x="4066" y="3117"/>
                <a:ext cx="14" cy="14"/>
              </a:xfrm>
              <a:prstGeom prst="ellipse">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9" name="Oval 859"/>
              <p:cNvSpPr>
                <a:spLocks noChangeArrowheads="1"/>
              </p:cNvSpPr>
              <p:nvPr/>
            </p:nvSpPr>
            <p:spPr bwMode="auto">
              <a:xfrm>
                <a:off x="4137" y="3117"/>
                <a:ext cx="14" cy="14"/>
              </a:xfrm>
              <a:prstGeom prst="ellipse">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0" name="Rectangle 860"/>
              <p:cNvSpPr>
                <a:spLocks noChangeArrowheads="1"/>
              </p:cNvSpPr>
              <p:nvPr/>
            </p:nvSpPr>
            <p:spPr bwMode="auto">
              <a:xfrm>
                <a:off x="4129" y="3173"/>
                <a:ext cx="29" cy="4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1" name="Freeform 861"/>
              <p:cNvSpPr>
                <a:spLocks noEditPoints="1"/>
              </p:cNvSpPr>
              <p:nvPr/>
            </p:nvSpPr>
            <p:spPr bwMode="auto">
              <a:xfrm>
                <a:off x="3903" y="3039"/>
                <a:ext cx="340" cy="340"/>
              </a:xfrm>
              <a:custGeom>
                <a:avLst/>
                <a:gdLst>
                  <a:gd name="T0" fmla="*/ 0 w 512"/>
                  <a:gd name="T1" fmla="*/ 256 h 512"/>
                  <a:gd name="T2" fmla="*/ 512 w 512"/>
                  <a:gd name="T3" fmla="*/ 256 h 512"/>
                  <a:gd name="T4" fmla="*/ 362 w 512"/>
                  <a:gd name="T5" fmla="*/ 96 h 512"/>
                  <a:gd name="T6" fmla="*/ 362 w 512"/>
                  <a:gd name="T7" fmla="*/ 160 h 512"/>
                  <a:gd name="T8" fmla="*/ 362 w 512"/>
                  <a:gd name="T9" fmla="*/ 96 h 512"/>
                  <a:gd name="T10" fmla="*/ 288 w 512"/>
                  <a:gd name="T11" fmla="*/ 128 h 512"/>
                  <a:gd name="T12" fmla="*/ 224 w 512"/>
                  <a:gd name="T13" fmla="*/ 128 h 512"/>
                  <a:gd name="T14" fmla="*/ 149 w 512"/>
                  <a:gd name="T15" fmla="*/ 96 h 512"/>
                  <a:gd name="T16" fmla="*/ 149 w 512"/>
                  <a:gd name="T17" fmla="*/ 160 h 512"/>
                  <a:gd name="T18" fmla="*/ 149 w 512"/>
                  <a:gd name="T19" fmla="*/ 96 h 512"/>
                  <a:gd name="T20" fmla="*/ 181 w 512"/>
                  <a:gd name="T21" fmla="*/ 309 h 512"/>
                  <a:gd name="T22" fmla="*/ 170 w 512"/>
                  <a:gd name="T23" fmla="*/ 394 h 512"/>
                  <a:gd name="T24" fmla="*/ 160 w 512"/>
                  <a:gd name="T25" fmla="*/ 309 h 512"/>
                  <a:gd name="T26" fmla="*/ 138 w 512"/>
                  <a:gd name="T27" fmla="*/ 384 h 512"/>
                  <a:gd name="T28" fmla="*/ 117 w 512"/>
                  <a:gd name="T29" fmla="*/ 384 h 512"/>
                  <a:gd name="T30" fmla="*/ 109 w 512"/>
                  <a:gd name="T31" fmla="*/ 305 h 512"/>
                  <a:gd name="T32" fmla="*/ 128 w 512"/>
                  <a:gd name="T33" fmla="*/ 190 h 512"/>
                  <a:gd name="T34" fmla="*/ 160 w 512"/>
                  <a:gd name="T35" fmla="*/ 181 h 512"/>
                  <a:gd name="T36" fmla="*/ 191 w 512"/>
                  <a:gd name="T37" fmla="*/ 296 h 512"/>
                  <a:gd name="T38" fmla="*/ 298 w 512"/>
                  <a:gd name="T39" fmla="*/ 277 h 512"/>
                  <a:gd name="T40" fmla="*/ 288 w 512"/>
                  <a:gd name="T41" fmla="*/ 384 h 512"/>
                  <a:gd name="T42" fmla="*/ 266 w 512"/>
                  <a:gd name="T43" fmla="*/ 384 h 512"/>
                  <a:gd name="T44" fmla="*/ 245 w 512"/>
                  <a:gd name="T45" fmla="*/ 288 h 512"/>
                  <a:gd name="T46" fmla="*/ 234 w 512"/>
                  <a:gd name="T47" fmla="*/ 394 h 512"/>
                  <a:gd name="T48" fmla="*/ 224 w 512"/>
                  <a:gd name="T49" fmla="*/ 288 h 512"/>
                  <a:gd name="T50" fmla="*/ 213 w 512"/>
                  <a:gd name="T51" fmla="*/ 192 h 512"/>
                  <a:gd name="T52" fmla="*/ 288 w 512"/>
                  <a:gd name="T53" fmla="*/ 181 h 512"/>
                  <a:gd name="T54" fmla="*/ 298 w 512"/>
                  <a:gd name="T55" fmla="*/ 277 h 512"/>
                  <a:gd name="T56" fmla="*/ 394 w 512"/>
                  <a:gd name="T57" fmla="*/ 288 h 512"/>
                  <a:gd name="T58" fmla="*/ 384 w 512"/>
                  <a:gd name="T59" fmla="*/ 394 h 512"/>
                  <a:gd name="T60" fmla="*/ 373 w 512"/>
                  <a:gd name="T61" fmla="*/ 288 h 512"/>
                  <a:gd name="T62" fmla="*/ 352 w 512"/>
                  <a:gd name="T63" fmla="*/ 384 h 512"/>
                  <a:gd name="T64" fmla="*/ 330 w 512"/>
                  <a:gd name="T65" fmla="*/ 384 h 512"/>
                  <a:gd name="T66" fmla="*/ 320 w 512"/>
                  <a:gd name="T67" fmla="*/ 277 h 512"/>
                  <a:gd name="T68" fmla="*/ 330 w 512"/>
                  <a:gd name="T69" fmla="*/ 181 h 512"/>
                  <a:gd name="T70" fmla="*/ 405 w 512"/>
                  <a:gd name="T71" fmla="*/ 19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62" y="96"/>
                    </a:moveTo>
                    <a:cubicBezTo>
                      <a:pt x="380" y="96"/>
                      <a:pt x="394" y="110"/>
                      <a:pt x="394" y="128"/>
                    </a:cubicBezTo>
                    <a:cubicBezTo>
                      <a:pt x="394" y="145"/>
                      <a:pt x="380" y="160"/>
                      <a:pt x="362" y="160"/>
                    </a:cubicBezTo>
                    <a:cubicBezTo>
                      <a:pt x="345" y="160"/>
                      <a:pt x="330" y="145"/>
                      <a:pt x="330" y="128"/>
                    </a:cubicBezTo>
                    <a:cubicBezTo>
                      <a:pt x="330" y="110"/>
                      <a:pt x="345" y="96"/>
                      <a:pt x="362" y="96"/>
                    </a:cubicBezTo>
                    <a:close/>
                    <a:moveTo>
                      <a:pt x="256" y="96"/>
                    </a:moveTo>
                    <a:cubicBezTo>
                      <a:pt x="273" y="96"/>
                      <a:pt x="288" y="110"/>
                      <a:pt x="288" y="128"/>
                    </a:cubicBezTo>
                    <a:cubicBezTo>
                      <a:pt x="288" y="145"/>
                      <a:pt x="273" y="160"/>
                      <a:pt x="256" y="160"/>
                    </a:cubicBezTo>
                    <a:cubicBezTo>
                      <a:pt x="238" y="160"/>
                      <a:pt x="224" y="145"/>
                      <a:pt x="224" y="128"/>
                    </a:cubicBezTo>
                    <a:cubicBezTo>
                      <a:pt x="224" y="110"/>
                      <a:pt x="238" y="96"/>
                      <a:pt x="256" y="96"/>
                    </a:cubicBezTo>
                    <a:close/>
                    <a:moveTo>
                      <a:pt x="149" y="96"/>
                    </a:moveTo>
                    <a:cubicBezTo>
                      <a:pt x="167" y="96"/>
                      <a:pt x="181" y="110"/>
                      <a:pt x="181" y="128"/>
                    </a:cubicBezTo>
                    <a:cubicBezTo>
                      <a:pt x="181" y="145"/>
                      <a:pt x="167" y="160"/>
                      <a:pt x="149" y="160"/>
                    </a:cubicBezTo>
                    <a:cubicBezTo>
                      <a:pt x="131" y="160"/>
                      <a:pt x="117" y="145"/>
                      <a:pt x="117" y="128"/>
                    </a:cubicBezTo>
                    <a:cubicBezTo>
                      <a:pt x="117" y="110"/>
                      <a:pt x="131" y="96"/>
                      <a:pt x="149" y="96"/>
                    </a:cubicBezTo>
                    <a:close/>
                    <a:moveTo>
                      <a:pt x="189" y="305"/>
                    </a:moveTo>
                    <a:cubicBezTo>
                      <a:pt x="187" y="308"/>
                      <a:pt x="184" y="309"/>
                      <a:pt x="181" y="309"/>
                    </a:cubicBezTo>
                    <a:cubicBezTo>
                      <a:pt x="181" y="384"/>
                      <a:pt x="181" y="384"/>
                      <a:pt x="181" y="384"/>
                    </a:cubicBezTo>
                    <a:cubicBezTo>
                      <a:pt x="181" y="390"/>
                      <a:pt x="176" y="394"/>
                      <a:pt x="170" y="394"/>
                    </a:cubicBezTo>
                    <a:cubicBezTo>
                      <a:pt x="164" y="394"/>
                      <a:pt x="160" y="390"/>
                      <a:pt x="160" y="384"/>
                    </a:cubicBezTo>
                    <a:cubicBezTo>
                      <a:pt x="160" y="309"/>
                      <a:pt x="160" y="309"/>
                      <a:pt x="160" y="309"/>
                    </a:cubicBezTo>
                    <a:cubicBezTo>
                      <a:pt x="138" y="309"/>
                      <a:pt x="138" y="309"/>
                      <a:pt x="138" y="309"/>
                    </a:cubicBezTo>
                    <a:cubicBezTo>
                      <a:pt x="138" y="384"/>
                      <a:pt x="138" y="384"/>
                      <a:pt x="138" y="384"/>
                    </a:cubicBezTo>
                    <a:cubicBezTo>
                      <a:pt x="138" y="390"/>
                      <a:pt x="134" y="394"/>
                      <a:pt x="128" y="394"/>
                    </a:cubicBezTo>
                    <a:cubicBezTo>
                      <a:pt x="122" y="394"/>
                      <a:pt x="117" y="390"/>
                      <a:pt x="117" y="384"/>
                    </a:cubicBezTo>
                    <a:cubicBezTo>
                      <a:pt x="117" y="309"/>
                      <a:pt x="117" y="309"/>
                      <a:pt x="117" y="309"/>
                    </a:cubicBezTo>
                    <a:cubicBezTo>
                      <a:pt x="114" y="309"/>
                      <a:pt x="111" y="308"/>
                      <a:pt x="109" y="305"/>
                    </a:cubicBezTo>
                    <a:cubicBezTo>
                      <a:pt x="107" y="303"/>
                      <a:pt x="106" y="299"/>
                      <a:pt x="107" y="296"/>
                    </a:cubicBezTo>
                    <a:cubicBezTo>
                      <a:pt x="128" y="190"/>
                      <a:pt x="128" y="190"/>
                      <a:pt x="128" y="190"/>
                    </a:cubicBezTo>
                    <a:cubicBezTo>
                      <a:pt x="129" y="185"/>
                      <a:pt x="133" y="181"/>
                      <a:pt x="138" y="181"/>
                    </a:cubicBezTo>
                    <a:cubicBezTo>
                      <a:pt x="160" y="181"/>
                      <a:pt x="160" y="181"/>
                      <a:pt x="160" y="181"/>
                    </a:cubicBezTo>
                    <a:cubicBezTo>
                      <a:pt x="165" y="181"/>
                      <a:pt x="169" y="185"/>
                      <a:pt x="170" y="190"/>
                    </a:cubicBezTo>
                    <a:cubicBezTo>
                      <a:pt x="191" y="296"/>
                      <a:pt x="191" y="296"/>
                      <a:pt x="191" y="296"/>
                    </a:cubicBezTo>
                    <a:cubicBezTo>
                      <a:pt x="192" y="299"/>
                      <a:pt x="191" y="303"/>
                      <a:pt x="189" y="305"/>
                    </a:cubicBezTo>
                    <a:close/>
                    <a:moveTo>
                      <a:pt x="298" y="277"/>
                    </a:moveTo>
                    <a:cubicBezTo>
                      <a:pt x="298" y="283"/>
                      <a:pt x="294" y="288"/>
                      <a:pt x="288" y="288"/>
                    </a:cubicBezTo>
                    <a:cubicBezTo>
                      <a:pt x="288" y="384"/>
                      <a:pt x="288" y="384"/>
                      <a:pt x="288" y="384"/>
                    </a:cubicBezTo>
                    <a:cubicBezTo>
                      <a:pt x="288" y="390"/>
                      <a:pt x="283" y="394"/>
                      <a:pt x="277" y="394"/>
                    </a:cubicBezTo>
                    <a:cubicBezTo>
                      <a:pt x="271" y="394"/>
                      <a:pt x="266" y="390"/>
                      <a:pt x="266" y="384"/>
                    </a:cubicBezTo>
                    <a:cubicBezTo>
                      <a:pt x="266" y="288"/>
                      <a:pt x="266" y="288"/>
                      <a:pt x="266" y="288"/>
                    </a:cubicBezTo>
                    <a:cubicBezTo>
                      <a:pt x="245" y="288"/>
                      <a:pt x="245" y="288"/>
                      <a:pt x="245" y="288"/>
                    </a:cubicBezTo>
                    <a:cubicBezTo>
                      <a:pt x="245" y="384"/>
                      <a:pt x="245" y="384"/>
                      <a:pt x="245" y="384"/>
                    </a:cubicBezTo>
                    <a:cubicBezTo>
                      <a:pt x="245" y="390"/>
                      <a:pt x="240" y="394"/>
                      <a:pt x="234" y="394"/>
                    </a:cubicBezTo>
                    <a:cubicBezTo>
                      <a:pt x="228" y="394"/>
                      <a:pt x="224" y="390"/>
                      <a:pt x="224" y="384"/>
                    </a:cubicBezTo>
                    <a:cubicBezTo>
                      <a:pt x="224" y="288"/>
                      <a:pt x="224" y="288"/>
                      <a:pt x="224" y="288"/>
                    </a:cubicBezTo>
                    <a:cubicBezTo>
                      <a:pt x="218" y="288"/>
                      <a:pt x="213" y="283"/>
                      <a:pt x="213" y="277"/>
                    </a:cubicBezTo>
                    <a:cubicBezTo>
                      <a:pt x="213" y="192"/>
                      <a:pt x="213" y="192"/>
                      <a:pt x="213" y="192"/>
                    </a:cubicBezTo>
                    <a:cubicBezTo>
                      <a:pt x="213" y="186"/>
                      <a:pt x="218" y="181"/>
                      <a:pt x="224" y="181"/>
                    </a:cubicBezTo>
                    <a:cubicBezTo>
                      <a:pt x="288" y="181"/>
                      <a:pt x="288" y="181"/>
                      <a:pt x="288" y="181"/>
                    </a:cubicBezTo>
                    <a:cubicBezTo>
                      <a:pt x="294" y="181"/>
                      <a:pt x="298" y="186"/>
                      <a:pt x="298" y="192"/>
                    </a:cubicBezTo>
                    <a:lnTo>
                      <a:pt x="298" y="277"/>
                    </a:lnTo>
                    <a:close/>
                    <a:moveTo>
                      <a:pt x="405" y="277"/>
                    </a:moveTo>
                    <a:cubicBezTo>
                      <a:pt x="405" y="283"/>
                      <a:pt x="400" y="288"/>
                      <a:pt x="394" y="288"/>
                    </a:cubicBezTo>
                    <a:cubicBezTo>
                      <a:pt x="394" y="384"/>
                      <a:pt x="394" y="384"/>
                      <a:pt x="394" y="384"/>
                    </a:cubicBezTo>
                    <a:cubicBezTo>
                      <a:pt x="394" y="390"/>
                      <a:pt x="390" y="394"/>
                      <a:pt x="384" y="394"/>
                    </a:cubicBezTo>
                    <a:cubicBezTo>
                      <a:pt x="378" y="394"/>
                      <a:pt x="373" y="390"/>
                      <a:pt x="373" y="384"/>
                    </a:cubicBezTo>
                    <a:cubicBezTo>
                      <a:pt x="373" y="288"/>
                      <a:pt x="373" y="288"/>
                      <a:pt x="373" y="288"/>
                    </a:cubicBezTo>
                    <a:cubicBezTo>
                      <a:pt x="352" y="288"/>
                      <a:pt x="352" y="288"/>
                      <a:pt x="352" y="288"/>
                    </a:cubicBezTo>
                    <a:cubicBezTo>
                      <a:pt x="352" y="384"/>
                      <a:pt x="352" y="384"/>
                      <a:pt x="352" y="384"/>
                    </a:cubicBezTo>
                    <a:cubicBezTo>
                      <a:pt x="352" y="390"/>
                      <a:pt x="347" y="394"/>
                      <a:pt x="341" y="394"/>
                    </a:cubicBezTo>
                    <a:cubicBezTo>
                      <a:pt x="335" y="394"/>
                      <a:pt x="330" y="390"/>
                      <a:pt x="330" y="384"/>
                    </a:cubicBezTo>
                    <a:cubicBezTo>
                      <a:pt x="330" y="288"/>
                      <a:pt x="330" y="288"/>
                      <a:pt x="330" y="288"/>
                    </a:cubicBezTo>
                    <a:cubicBezTo>
                      <a:pt x="324" y="288"/>
                      <a:pt x="320" y="283"/>
                      <a:pt x="320" y="277"/>
                    </a:cubicBezTo>
                    <a:cubicBezTo>
                      <a:pt x="320" y="192"/>
                      <a:pt x="320" y="192"/>
                      <a:pt x="320" y="192"/>
                    </a:cubicBezTo>
                    <a:cubicBezTo>
                      <a:pt x="320" y="186"/>
                      <a:pt x="324" y="181"/>
                      <a:pt x="330" y="181"/>
                    </a:cubicBezTo>
                    <a:cubicBezTo>
                      <a:pt x="394" y="181"/>
                      <a:pt x="394" y="181"/>
                      <a:pt x="394" y="181"/>
                    </a:cubicBezTo>
                    <a:cubicBezTo>
                      <a:pt x="400" y="181"/>
                      <a:pt x="405" y="186"/>
                      <a:pt x="405" y="192"/>
                    </a:cubicBezTo>
                    <a:lnTo>
                      <a:pt x="405" y="27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Tree>
    <p:extLst>
      <p:ext uri="{BB962C8B-B14F-4D97-AF65-F5344CB8AC3E}">
        <p14:creationId xmlns:p14="http://schemas.microsoft.com/office/powerpoint/2010/main" val="3167933317"/>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300" i="1" dirty="0"/>
              <a:t>North-Western Metro: </a:t>
            </a:r>
            <a:r>
              <a:rPr lang="en-AU" sz="1300" i="1" dirty="0" smtClean="0"/>
              <a:t>Learner journeys and outcomes (those who commenced pre-accredited in 2013-15)</a:t>
            </a:r>
            <a:endParaRPr lang="en-AU" sz="1300" i="1" dirty="0"/>
          </a:p>
        </p:txBody>
      </p:sp>
      <p:sp>
        <p:nvSpPr>
          <p:cNvPr id="65" name="Title 64"/>
          <p:cNvSpPr>
            <a:spLocks noGrp="1"/>
          </p:cNvSpPr>
          <p:nvPr>
            <p:ph type="title"/>
          </p:nvPr>
        </p:nvSpPr>
        <p:spPr/>
        <p:txBody>
          <a:bodyPr/>
          <a:lstStyle/>
          <a:p>
            <a:r>
              <a:rPr lang="en-AU" dirty="0" smtClean="0"/>
              <a:t>What outcomes are being achieved by pre-accredited learners? </a:t>
            </a:r>
            <a:endParaRPr lang="en-AU" dirty="0"/>
          </a:p>
        </p:txBody>
      </p:sp>
      <p:graphicFrame>
        <p:nvGraphicFramePr>
          <p:cNvPr id="77" name="Table 76"/>
          <p:cNvGraphicFramePr>
            <a:graphicFrameLocks noGrp="1"/>
          </p:cNvGraphicFramePr>
          <p:nvPr>
            <p:extLst>
              <p:ext uri="{D42A27DB-BD31-4B8C-83A1-F6EECF244321}">
                <p14:modId xmlns:p14="http://schemas.microsoft.com/office/powerpoint/2010/main" val="567596538"/>
              </p:ext>
            </p:extLst>
          </p:nvPr>
        </p:nvGraphicFramePr>
        <p:xfrm>
          <a:off x="430519" y="4771384"/>
          <a:ext cx="8371762" cy="1383507"/>
        </p:xfrm>
        <a:graphic>
          <a:graphicData uri="http://schemas.openxmlformats.org/drawingml/2006/table">
            <a:tbl>
              <a:tblPr firstRow="1" bandRow="1">
                <a:tableStyleId>{2D5ABB26-0587-4C30-8999-92F81FD0307C}</a:tableStyleId>
              </a:tblPr>
              <a:tblGrid>
                <a:gridCol w="815001">
                  <a:extLst>
                    <a:ext uri="{9D8B030D-6E8A-4147-A177-3AD203B41FA5}">
                      <a16:colId xmlns:a16="http://schemas.microsoft.com/office/drawing/2014/main" val="20000"/>
                    </a:ext>
                  </a:extLst>
                </a:gridCol>
                <a:gridCol w="7556761">
                  <a:extLst>
                    <a:ext uri="{9D8B030D-6E8A-4147-A177-3AD203B41FA5}">
                      <a16:colId xmlns:a16="http://schemas.microsoft.com/office/drawing/2014/main" val="20001"/>
                    </a:ext>
                  </a:extLst>
                </a:gridCol>
              </a:tblGrid>
              <a:tr h="359547">
                <a:tc>
                  <a:txBody>
                    <a:bodyPr/>
                    <a:lstStyle/>
                    <a:p>
                      <a:endParaRPr lang="en-AU" sz="1000" dirty="0"/>
                    </a:p>
                  </a:txBody>
                  <a:tcPr/>
                </a:tc>
                <a:tc>
                  <a:txBody>
                    <a:bodyPr/>
                    <a:lstStyle/>
                    <a:p>
                      <a:pPr marL="0" indent="0">
                        <a:spcAft>
                          <a:spcPts val="600"/>
                        </a:spcAft>
                        <a:buFont typeface="Arial" panose="020B0604020202020204" pitchFamily="34" charset="0"/>
                        <a:buNone/>
                      </a:pPr>
                      <a:r>
                        <a:rPr lang="en-AU" sz="1000" b="1" dirty="0" smtClean="0">
                          <a:solidFill>
                            <a:schemeClr val="tx1"/>
                          </a:solidFill>
                        </a:rPr>
                        <a:t>24,258</a:t>
                      </a:r>
                      <a:r>
                        <a:rPr lang="en-AU" sz="1000" b="1" baseline="0" dirty="0" smtClean="0">
                          <a:solidFill>
                            <a:schemeClr val="tx1"/>
                          </a:solidFill>
                        </a:rPr>
                        <a:t> </a:t>
                      </a:r>
                      <a:r>
                        <a:rPr lang="en-AU" sz="1000" b="1" dirty="0" smtClean="0">
                          <a:solidFill>
                            <a:schemeClr val="tx1"/>
                          </a:solidFill>
                        </a:rPr>
                        <a:t>unique</a:t>
                      </a:r>
                      <a:r>
                        <a:rPr lang="en-AU" sz="1000" b="1" baseline="0" dirty="0" smtClean="0">
                          <a:solidFill>
                            <a:schemeClr val="tx1"/>
                          </a:solidFill>
                        </a:rPr>
                        <a:t> learners </a:t>
                      </a:r>
                      <a:r>
                        <a:rPr lang="en-AU" sz="1000" baseline="0" dirty="0" smtClean="0">
                          <a:solidFill>
                            <a:schemeClr val="tx1"/>
                          </a:solidFill>
                        </a:rPr>
                        <a:t>participated in pre-accredited training in North-Western Metro; 81% belonged to at least one ACFE priority cohort, and 54% belonged to three or more cohorts</a:t>
                      </a:r>
                      <a:endParaRPr lang="en-AU" sz="1000" b="0" dirty="0" smtClean="0">
                        <a:solidFill>
                          <a:schemeClr val="tx1"/>
                        </a:solidFill>
                      </a:endParaRPr>
                    </a:p>
                  </a:txBody>
                  <a:tcPr anchor="ctr"/>
                </a:tc>
                <a:extLst>
                  <a:ext uri="{0D108BD9-81ED-4DB2-BD59-A6C34878D82A}">
                    <a16:rowId xmlns:a16="http://schemas.microsoft.com/office/drawing/2014/main" val="10000"/>
                  </a:ext>
                </a:extLst>
              </a:tr>
              <a:tr h="528326">
                <a:tc>
                  <a:txBody>
                    <a:bodyPr/>
                    <a:lstStyle/>
                    <a:p>
                      <a:endParaRPr lang="en-AU"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b="1" dirty="0" smtClean="0">
                          <a:solidFill>
                            <a:schemeClr val="tx1"/>
                          </a:solidFill>
                        </a:rPr>
                        <a:t>44% of learners who transition</a:t>
                      </a:r>
                      <a:r>
                        <a:rPr lang="en-AU" sz="1000" b="1" baseline="0" dirty="0" smtClean="0">
                          <a:solidFill>
                            <a:schemeClr val="tx1"/>
                          </a:solidFill>
                        </a:rPr>
                        <a:t> attend another ACE provider </a:t>
                      </a:r>
                      <a:r>
                        <a:rPr lang="en-AU" sz="1000" b="0" baseline="0" dirty="0" smtClean="0">
                          <a:solidFill>
                            <a:schemeClr val="tx1"/>
                          </a:solidFill>
                        </a:rPr>
                        <a:t>(who is also an RTO); and 33% go on to attend a TAFE</a:t>
                      </a:r>
                      <a:endParaRPr lang="en-AU" sz="1000" b="0" dirty="0" smtClean="0">
                        <a:solidFill>
                          <a:schemeClr val="tx1"/>
                        </a:solidFill>
                      </a:endParaRPr>
                    </a:p>
                  </a:txBody>
                  <a:tcPr anchor="ctr"/>
                </a:tc>
                <a:extLst>
                  <a:ext uri="{0D108BD9-81ED-4DB2-BD59-A6C34878D82A}">
                    <a16:rowId xmlns:a16="http://schemas.microsoft.com/office/drawing/2014/main" val="10001"/>
                  </a:ext>
                </a:extLst>
              </a:tr>
              <a:tr h="458941">
                <a:tc>
                  <a:txBody>
                    <a:bodyPr/>
                    <a:lstStyle/>
                    <a:p>
                      <a:endParaRPr lang="en-AU"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dirty="0" smtClean="0"/>
                        <a:t>For learners</a:t>
                      </a:r>
                      <a:r>
                        <a:rPr lang="en-AU" sz="1000" b="0" baseline="0" dirty="0" smtClean="0"/>
                        <a:t> who transition to accredited courses, </a:t>
                      </a:r>
                      <a:r>
                        <a:rPr lang="en-AU" sz="1000" b="1" baseline="0" dirty="0" smtClean="0"/>
                        <a:t>completion rates are highest for those in Certificate II, 85%, and lowest for those in VCE-VCAL, 74%</a:t>
                      </a:r>
                      <a:endParaRPr lang="en-AU" sz="1000" b="1" dirty="0" smtClean="0">
                        <a:solidFill>
                          <a:srgbClr val="FF0000"/>
                        </a:solidFill>
                      </a:endParaRPr>
                    </a:p>
                  </a:txBody>
                  <a:tcPr anchor="ctr"/>
                </a:tc>
                <a:extLst>
                  <a:ext uri="{0D108BD9-81ED-4DB2-BD59-A6C34878D82A}">
                    <a16:rowId xmlns:a16="http://schemas.microsoft.com/office/drawing/2014/main" val="10002"/>
                  </a:ext>
                </a:extLst>
              </a:tr>
            </a:tbl>
          </a:graphicData>
        </a:graphic>
      </p:graphicFrame>
      <p:grpSp>
        <p:nvGrpSpPr>
          <p:cNvPr id="21" name="Group 20"/>
          <p:cNvGrpSpPr/>
          <p:nvPr/>
        </p:nvGrpSpPr>
        <p:grpSpPr>
          <a:xfrm>
            <a:off x="772511" y="1150458"/>
            <a:ext cx="7690240" cy="1768234"/>
            <a:chOff x="772511" y="1188232"/>
            <a:chExt cx="7690240" cy="1768234"/>
          </a:xfrm>
        </p:grpSpPr>
        <p:sp>
          <p:nvSpPr>
            <p:cNvPr id="67" name="Rectangle 66"/>
            <p:cNvSpPr/>
            <p:nvPr/>
          </p:nvSpPr>
          <p:spPr>
            <a:xfrm>
              <a:off x="772511" y="1188232"/>
              <a:ext cx="1012935" cy="566079"/>
            </a:xfrm>
            <a:prstGeom prst="rect">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First pre-accredited activity</a:t>
              </a:r>
            </a:p>
          </p:txBody>
        </p:sp>
        <p:sp>
          <p:nvSpPr>
            <p:cNvPr id="68" name="Rectangle 67"/>
            <p:cNvSpPr/>
            <p:nvPr/>
          </p:nvSpPr>
          <p:spPr>
            <a:xfrm>
              <a:off x="4569697" y="1190096"/>
              <a:ext cx="1349409" cy="555199"/>
            </a:xfrm>
            <a:prstGeom prst="rect">
              <a:avLst/>
            </a:prstGeom>
            <a:solidFill>
              <a:srgbClr val="01216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Commence accredited training after pre-accredited activity (41%)</a:t>
              </a:r>
              <a:endParaRPr lang="en-AU" sz="800" b="1" dirty="0"/>
            </a:p>
          </p:txBody>
        </p:sp>
        <p:sp>
          <p:nvSpPr>
            <p:cNvPr id="70" name="Rectangle 69"/>
            <p:cNvSpPr/>
            <p:nvPr/>
          </p:nvSpPr>
          <p:spPr>
            <a:xfrm>
              <a:off x="7098423" y="1199112"/>
              <a:ext cx="1364328" cy="555199"/>
            </a:xfrm>
            <a:prstGeom prst="rect">
              <a:avLst/>
            </a:prstGeom>
            <a:solidFill>
              <a:srgbClr val="0097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Achieve accredited qualification after pre-accredited activity (32%)</a:t>
              </a:r>
              <a:endParaRPr lang="en-AU" sz="800" b="1" dirty="0"/>
            </a:p>
          </p:txBody>
        </p:sp>
        <p:sp>
          <p:nvSpPr>
            <p:cNvPr id="82" name="TextBox 81"/>
            <p:cNvSpPr txBox="1"/>
            <p:nvPr/>
          </p:nvSpPr>
          <p:spPr>
            <a:xfrm>
              <a:off x="3375188" y="1270788"/>
              <a:ext cx="1196034" cy="123111"/>
            </a:xfrm>
            <a:prstGeom prst="rect">
              <a:avLst/>
            </a:prstGeom>
            <a:noFill/>
          </p:spPr>
          <p:txBody>
            <a:bodyPr wrap="square" lIns="0" tIns="0" rIns="0" bIns="0" rtlCol="0">
              <a:spAutoFit/>
            </a:bodyPr>
            <a:lstStyle/>
            <a:p>
              <a:pPr algn="ctr">
                <a:spcBef>
                  <a:spcPts val="600"/>
                </a:spcBef>
                <a:buSzPct val="100000"/>
              </a:pPr>
              <a:r>
                <a:rPr lang="en-AU" sz="800" b="1" dirty="0" smtClean="0"/>
                <a:t>Direct</a:t>
              </a:r>
              <a:r>
                <a:rPr lang="en-AU" sz="800" dirty="0" smtClean="0"/>
                <a:t> (25.9%)</a:t>
              </a:r>
            </a:p>
          </p:txBody>
        </p:sp>
        <p:sp>
          <p:nvSpPr>
            <p:cNvPr id="83" name="TextBox 82"/>
            <p:cNvSpPr txBox="1"/>
            <p:nvPr/>
          </p:nvSpPr>
          <p:spPr>
            <a:xfrm>
              <a:off x="6055261" y="1270788"/>
              <a:ext cx="875956" cy="123111"/>
            </a:xfrm>
            <a:prstGeom prst="rect">
              <a:avLst/>
            </a:prstGeom>
            <a:noFill/>
          </p:spPr>
          <p:txBody>
            <a:bodyPr wrap="square" lIns="0" tIns="0" rIns="0" bIns="0" rtlCol="0">
              <a:spAutoFit/>
            </a:bodyPr>
            <a:lstStyle/>
            <a:p>
              <a:pPr algn="ctr">
                <a:spcBef>
                  <a:spcPts val="600"/>
                </a:spcBef>
                <a:buSzPct val="100000"/>
              </a:pPr>
              <a:r>
                <a:rPr lang="en-AU" sz="800" b="1" dirty="0" smtClean="0"/>
                <a:t>Direct</a:t>
              </a:r>
              <a:r>
                <a:rPr lang="en-AU" sz="800" dirty="0" smtClean="0"/>
                <a:t> (24.3%)</a:t>
              </a:r>
            </a:p>
          </p:txBody>
        </p:sp>
        <p:sp>
          <p:nvSpPr>
            <p:cNvPr id="84" name="TextBox 83"/>
            <p:cNvSpPr txBox="1"/>
            <p:nvPr/>
          </p:nvSpPr>
          <p:spPr>
            <a:xfrm>
              <a:off x="920525" y="2514431"/>
              <a:ext cx="709595" cy="442035"/>
            </a:xfrm>
            <a:prstGeom prst="rect">
              <a:avLst/>
            </a:prstGeom>
            <a:noFill/>
            <a:ln w="19050">
              <a:solidFill>
                <a:schemeClr val="tx1">
                  <a:lumMod val="50000"/>
                  <a:lumOff val="50000"/>
                </a:schemeClr>
              </a:solidFill>
            </a:ln>
          </p:spPr>
          <p:txBody>
            <a:bodyPr wrap="square" lIns="36000" tIns="36000" rIns="36000" bIns="36000" rtlCol="0">
              <a:spAutoFit/>
            </a:bodyPr>
            <a:lstStyle/>
            <a:p>
              <a:pPr algn="ctr">
                <a:spcBef>
                  <a:spcPts val="600"/>
                </a:spcBef>
                <a:buSzPct val="100000"/>
              </a:pPr>
              <a:r>
                <a:rPr lang="en-AU" sz="800" dirty="0" smtClean="0"/>
                <a:t>No further VET activity (33%)</a:t>
              </a:r>
            </a:p>
          </p:txBody>
        </p:sp>
        <p:sp>
          <p:nvSpPr>
            <p:cNvPr id="87" name="TextBox 86"/>
            <p:cNvSpPr txBox="1"/>
            <p:nvPr/>
          </p:nvSpPr>
          <p:spPr>
            <a:xfrm>
              <a:off x="2388652" y="2514431"/>
              <a:ext cx="987889" cy="442035"/>
            </a:xfrm>
            <a:prstGeom prst="rect">
              <a:avLst/>
            </a:prstGeom>
            <a:noFill/>
            <a:ln w="19050">
              <a:solidFill>
                <a:schemeClr val="accent3"/>
              </a:solidFill>
            </a:ln>
          </p:spPr>
          <p:txBody>
            <a:bodyPr wrap="square" lIns="36000" tIns="36000" rIns="36000" bIns="36000" rtlCol="0">
              <a:spAutoFit/>
            </a:bodyPr>
            <a:lstStyle/>
            <a:p>
              <a:pPr algn="ctr">
                <a:spcBef>
                  <a:spcPts val="600"/>
                </a:spcBef>
                <a:buSzPct val="100000"/>
              </a:pPr>
              <a:r>
                <a:rPr lang="en-AU" sz="800" dirty="0" smtClean="0"/>
                <a:t>No subsequent  accredited activity (26%) </a:t>
              </a:r>
            </a:p>
          </p:txBody>
        </p:sp>
        <p:sp>
          <p:nvSpPr>
            <p:cNvPr id="88" name="TextBox 87"/>
            <p:cNvSpPr txBox="1"/>
            <p:nvPr/>
          </p:nvSpPr>
          <p:spPr>
            <a:xfrm>
              <a:off x="4771872" y="2505415"/>
              <a:ext cx="944358" cy="442035"/>
            </a:xfrm>
            <a:prstGeom prst="rect">
              <a:avLst/>
            </a:prstGeom>
            <a:noFill/>
            <a:ln w="19050">
              <a:solidFill>
                <a:schemeClr val="accent4"/>
              </a:solidFill>
            </a:ln>
          </p:spPr>
          <p:txBody>
            <a:bodyPr wrap="square" lIns="36000" tIns="36000" rIns="36000" bIns="36000" rtlCol="0">
              <a:spAutoFit/>
            </a:bodyPr>
            <a:lstStyle/>
            <a:p>
              <a:pPr algn="ctr">
                <a:spcBef>
                  <a:spcPts val="600"/>
                </a:spcBef>
                <a:buSzPct val="100000"/>
              </a:pPr>
              <a:r>
                <a:rPr lang="en-AU" sz="800" dirty="0" smtClean="0"/>
                <a:t>Do not complete accredited training (9%)</a:t>
              </a:r>
            </a:p>
          </p:txBody>
        </p:sp>
        <p:sp>
          <p:nvSpPr>
            <p:cNvPr id="89" name="TextBox 88"/>
            <p:cNvSpPr txBox="1"/>
            <p:nvPr/>
          </p:nvSpPr>
          <p:spPr>
            <a:xfrm>
              <a:off x="2355648" y="1199112"/>
              <a:ext cx="1053898" cy="574468"/>
            </a:xfrm>
            <a:prstGeom prst="rect">
              <a:avLst/>
            </a:prstGeom>
            <a:solidFill>
              <a:schemeClr val="accent3"/>
            </a:solidFill>
          </p:spPr>
          <p:txBody>
            <a:bodyPr wrap="square" lIns="0" tIns="0" rIns="0" bIns="0" rtlCol="0" anchor="ctr">
              <a:noAutofit/>
            </a:bodyPr>
            <a:lstStyle/>
            <a:p>
              <a:pPr algn="ctr">
                <a:spcBef>
                  <a:spcPts val="600"/>
                </a:spcBef>
                <a:buSzPct val="100000"/>
              </a:pPr>
              <a:r>
                <a:rPr lang="en-AU" sz="800" b="1" dirty="0" smtClean="0">
                  <a:solidFill>
                    <a:schemeClr val="bg1"/>
                  </a:solidFill>
                </a:rPr>
                <a:t>Further activity (67%)</a:t>
              </a:r>
            </a:p>
          </p:txBody>
        </p:sp>
        <p:cxnSp>
          <p:nvCxnSpPr>
            <p:cNvPr id="90" name="Straight Arrow Connector 89"/>
            <p:cNvCxnSpPr/>
            <p:nvPr/>
          </p:nvCxnSpPr>
          <p:spPr>
            <a:xfrm flipH="1">
              <a:off x="1275323" y="1803253"/>
              <a:ext cx="5290" cy="612000"/>
            </a:xfrm>
            <a:prstGeom prst="straightConnector1">
              <a:avLst/>
            </a:prstGeom>
            <a:ln w="31750">
              <a:solidFill>
                <a:srgbClr val="A7A8AA"/>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2876932" y="1803253"/>
              <a:ext cx="5664" cy="64800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5244051" y="1794237"/>
              <a:ext cx="351" cy="648000"/>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3494164" y="1484776"/>
              <a:ext cx="932882" cy="629"/>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6007239" y="1484776"/>
              <a:ext cx="972000" cy="2449"/>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6654304" y="1877461"/>
              <a:ext cx="539770" cy="395268"/>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5771588" y="1884576"/>
              <a:ext cx="1492337" cy="836835"/>
              <a:chOff x="5623252" y="1750678"/>
              <a:chExt cx="1492337" cy="836835"/>
            </a:xfrm>
          </p:grpSpPr>
          <p:sp>
            <p:nvSpPr>
              <p:cNvPr id="104" name="TextBox 103"/>
              <p:cNvSpPr txBox="1"/>
              <p:nvPr/>
            </p:nvSpPr>
            <p:spPr>
              <a:xfrm>
                <a:off x="5759174" y="2218181"/>
                <a:ext cx="1356415" cy="369332"/>
              </a:xfrm>
              <a:prstGeom prst="rect">
                <a:avLst/>
              </a:prstGeom>
              <a:noFill/>
            </p:spPr>
            <p:txBody>
              <a:bodyPr wrap="square" lIns="0" tIns="0" rIns="0" bIns="0" rtlCol="0">
                <a:spAutoFit/>
              </a:bodyPr>
              <a:lstStyle/>
              <a:p>
                <a:pPr algn="ctr">
                  <a:spcBef>
                    <a:spcPts val="600"/>
                  </a:spcBef>
                  <a:buSzPct val="100000"/>
                </a:pPr>
                <a:r>
                  <a:rPr lang="en-AU" sz="800" dirty="0" smtClean="0"/>
                  <a:t>Multiple attempts at completing accredited training (</a:t>
                </a:r>
                <a:r>
                  <a:rPr lang="en-AU" sz="800" b="1" dirty="0"/>
                  <a:t>I</a:t>
                </a:r>
                <a:r>
                  <a:rPr lang="en-AU" sz="800" b="1" dirty="0" smtClean="0"/>
                  <a:t>ndirect</a:t>
                </a:r>
                <a:r>
                  <a:rPr lang="en-AU" sz="800" dirty="0" smtClean="0"/>
                  <a:t>, 7.6%)</a:t>
                </a:r>
              </a:p>
            </p:txBody>
          </p:sp>
          <p:cxnSp>
            <p:nvCxnSpPr>
              <p:cNvPr id="105" name="Straight Arrow Connector 104"/>
              <p:cNvCxnSpPr/>
              <p:nvPr/>
            </p:nvCxnSpPr>
            <p:spPr>
              <a:xfrm>
                <a:off x="5623252" y="1750678"/>
                <a:ext cx="530693" cy="393508"/>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3292999" y="1884441"/>
              <a:ext cx="1402555" cy="830416"/>
              <a:chOff x="3116699" y="1659374"/>
              <a:chExt cx="1402555" cy="830416"/>
            </a:xfrm>
          </p:grpSpPr>
          <p:sp>
            <p:nvSpPr>
              <p:cNvPr id="101" name="TextBox 100"/>
              <p:cNvSpPr txBox="1"/>
              <p:nvPr/>
            </p:nvSpPr>
            <p:spPr>
              <a:xfrm>
                <a:off x="3309202" y="2120458"/>
                <a:ext cx="1059878" cy="369332"/>
              </a:xfrm>
              <a:prstGeom prst="rect">
                <a:avLst/>
              </a:prstGeom>
              <a:noFill/>
            </p:spPr>
            <p:txBody>
              <a:bodyPr wrap="square" lIns="0" tIns="0" rIns="0" bIns="0" rtlCol="0">
                <a:spAutoFit/>
              </a:bodyPr>
              <a:lstStyle/>
              <a:p>
                <a:pPr algn="ctr">
                  <a:spcBef>
                    <a:spcPts val="600"/>
                  </a:spcBef>
                  <a:buSzPct val="100000"/>
                </a:pPr>
                <a:r>
                  <a:rPr lang="en-AU" sz="800" dirty="0" smtClean="0"/>
                  <a:t>Subsequent pre-accredited training (</a:t>
                </a:r>
                <a:r>
                  <a:rPr lang="en-AU" sz="800" b="1" dirty="0"/>
                  <a:t>I</a:t>
                </a:r>
                <a:r>
                  <a:rPr lang="en-AU" sz="800" b="1" dirty="0" smtClean="0"/>
                  <a:t>ndirect</a:t>
                </a:r>
                <a:r>
                  <a:rPr lang="en-AU" sz="800" dirty="0" smtClean="0"/>
                  <a:t>, 15.3%)</a:t>
                </a:r>
              </a:p>
            </p:txBody>
          </p:sp>
          <p:cxnSp>
            <p:nvCxnSpPr>
              <p:cNvPr id="102" name="Straight Arrow Connector 101"/>
              <p:cNvCxnSpPr/>
              <p:nvPr/>
            </p:nvCxnSpPr>
            <p:spPr>
              <a:xfrm>
                <a:off x="3116699" y="1659551"/>
                <a:ext cx="530693" cy="393508"/>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3979484" y="1659374"/>
                <a:ext cx="539770" cy="395268"/>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9" name="Straight Arrow Connector 98"/>
            <p:cNvCxnSpPr/>
            <p:nvPr/>
          </p:nvCxnSpPr>
          <p:spPr>
            <a:xfrm flipV="1">
              <a:off x="1836547" y="1484776"/>
              <a:ext cx="468000" cy="629"/>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772511" y="3092590"/>
            <a:ext cx="7692704" cy="1475744"/>
            <a:chOff x="772511" y="3130364"/>
            <a:chExt cx="7692704" cy="1475744"/>
          </a:xfrm>
        </p:grpSpPr>
        <p:grpSp>
          <p:nvGrpSpPr>
            <p:cNvPr id="19" name="Group 18"/>
            <p:cNvGrpSpPr/>
            <p:nvPr/>
          </p:nvGrpSpPr>
          <p:grpSpPr>
            <a:xfrm>
              <a:off x="772511" y="3882941"/>
              <a:ext cx="7692704" cy="342874"/>
              <a:chOff x="772511" y="4042961"/>
              <a:chExt cx="7692704" cy="342874"/>
            </a:xfrm>
          </p:grpSpPr>
          <p:sp>
            <p:nvSpPr>
              <p:cNvPr id="78" name="Rectangle 77"/>
              <p:cNvSpPr/>
              <p:nvPr/>
            </p:nvSpPr>
            <p:spPr bwMode="gray">
              <a:xfrm>
                <a:off x="2719025" y="4042961"/>
                <a:ext cx="5746190" cy="342000"/>
              </a:xfrm>
              <a:prstGeom prst="rect">
                <a:avLst/>
              </a:prstGeom>
              <a:solidFill>
                <a:srgbClr val="62B5E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smtClean="0">
                    <a:solidFill>
                      <a:schemeClr val="bg1"/>
                    </a:solidFill>
                  </a:rPr>
                  <a:t>Engagement: 67%</a:t>
                </a:r>
              </a:p>
              <a:p>
                <a:pPr algn="ctr">
                  <a:lnSpc>
                    <a:spcPct val="106000"/>
                  </a:lnSpc>
                  <a:buFont typeface="Wingdings 2" pitchFamily="18" charset="2"/>
                  <a:buNone/>
                </a:pPr>
                <a:r>
                  <a:rPr lang="en-AU" sz="800" i="1" dirty="0" smtClean="0">
                    <a:solidFill>
                      <a:schemeClr val="bg1"/>
                    </a:solidFill>
                  </a:rPr>
                  <a:t>(in further pre-accredited or accredited activity)</a:t>
                </a:r>
              </a:p>
            </p:txBody>
          </p:sp>
          <p:sp>
            <p:nvSpPr>
              <p:cNvPr id="81" name="Rectangle 80"/>
              <p:cNvSpPr/>
              <p:nvPr/>
            </p:nvSpPr>
            <p:spPr bwMode="gray">
              <a:xfrm>
                <a:off x="772511" y="4043835"/>
                <a:ext cx="1946514" cy="342000"/>
              </a:xfrm>
              <a:prstGeom prst="rect">
                <a:avLst/>
              </a:prstGeom>
              <a:pattFill prst="wdUpDiag">
                <a:fgClr>
                  <a:schemeClr val="bg1">
                    <a:lumMod val="85000"/>
                  </a:schemeClr>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800" b="1" dirty="0" smtClean="0"/>
                  <a:t>No VET outcome 33%</a:t>
                </a:r>
                <a:endParaRPr lang="en-AU" sz="800" b="1" dirty="0" smtClean="0">
                  <a:solidFill>
                    <a:srgbClr val="FF0000"/>
                  </a:solidFill>
                </a:endParaRPr>
              </a:p>
            </p:txBody>
          </p:sp>
        </p:grpSp>
        <p:grpSp>
          <p:nvGrpSpPr>
            <p:cNvPr id="18" name="Group 17"/>
            <p:cNvGrpSpPr/>
            <p:nvPr/>
          </p:nvGrpSpPr>
          <p:grpSpPr>
            <a:xfrm>
              <a:off x="2719025" y="3508171"/>
              <a:ext cx="5746189" cy="342000"/>
              <a:chOff x="2719025" y="3586663"/>
              <a:chExt cx="5746189" cy="342000"/>
            </a:xfrm>
          </p:grpSpPr>
          <p:sp>
            <p:nvSpPr>
              <p:cNvPr id="71" name="Rectangle 70"/>
              <p:cNvSpPr/>
              <p:nvPr/>
            </p:nvSpPr>
            <p:spPr bwMode="gray">
              <a:xfrm>
                <a:off x="4813439" y="3586663"/>
                <a:ext cx="3651775" cy="342000"/>
              </a:xfrm>
              <a:prstGeom prst="rect">
                <a:avLst/>
              </a:prstGeom>
              <a:solidFill>
                <a:srgbClr val="01216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smtClean="0">
                    <a:solidFill>
                      <a:schemeClr val="bg1"/>
                    </a:solidFill>
                  </a:rPr>
                  <a:t>Transition: 41%</a:t>
                </a:r>
              </a:p>
              <a:p>
                <a:pPr algn="ctr">
                  <a:lnSpc>
                    <a:spcPct val="106000"/>
                  </a:lnSpc>
                  <a:buFont typeface="Wingdings 2" pitchFamily="18" charset="2"/>
                  <a:buNone/>
                </a:pPr>
                <a:r>
                  <a:rPr lang="en-AU" sz="800" i="1" dirty="0" smtClean="0">
                    <a:solidFill>
                      <a:schemeClr val="bg1"/>
                    </a:solidFill>
                  </a:rPr>
                  <a:t>(commence accredited training)</a:t>
                </a:r>
              </a:p>
            </p:txBody>
          </p:sp>
          <p:sp>
            <p:nvSpPr>
              <p:cNvPr id="85" name="Rectangle 84"/>
              <p:cNvSpPr/>
              <p:nvPr/>
            </p:nvSpPr>
            <p:spPr bwMode="gray">
              <a:xfrm>
                <a:off x="2719025" y="3586663"/>
                <a:ext cx="2094415" cy="342000"/>
              </a:xfrm>
              <a:prstGeom prst="rect">
                <a:avLst/>
              </a:prstGeom>
              <a:pattFill prst="pct10">
                <a:fgClr>
                  <a:srgbClr val="012169"/>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000" b="1" dirty="0" smtClean="0">
                  <a:solidFill>
                    <a:schemeClr val="bg1"/>
                  </a:solidFill>
                </a:endParaRPr>
              </a:p>
            </p:txBody>
          </p:sp>
        </p:grpSp>
        <p:grpSp>
          <p:nvGrpSpPr>
            <p:cNvPr id="17" name="Group 16"/>
            <p:cNvGrpSpPr/>
            <p:nvPr/>
          </p:nvGrpSpPr>
          <p:grpSpPr>
            <a:xfrm>
              <a:off x="4813440" y="3130364"/>
              <a:ext cx="3651774" cy="345037"/>
              <a:chOff x="4813440" y="3130364"/>
              <a:chExt cx="3651774" cy="345037"/>
            </a:xfrm>
          </p:grpSpPr>
          <p:sp>
            <p:nvSpPr>
              <p:cNvPr id="72" name="Rectangle 71"/>
              <p:cNvSpPr/>
              <p:nvPr/>
            </p:nvSpPr>
            <p:spPr bwMode="gray">
              <a:xfrm>
                <a:off x="6007239" y="3130364"/>
                <a:ext cx="2457975" cy="342000"/>
              </a:xfrm>
              <a:prstGeom prst="rect">
                <a:avLst/>
              </a:prstGeom>
              <a:solidFill>
                <a:srgbClr val="0097A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smtClean="0">
                    <a:solidFill>
                      <a:schemeClr val="bg1"/>
                    </a:solidFill>
                  </a:rPr>
                  <a:t>Attainment: 32%</a:t>
                </a:r>
              </a:p>
              <a:p>
                <a:pPr algn="ctr">
                  <a:lnSpc>
                    <a:spcPct val="106000"/>
                  </a:lnSpc>
                  <a:buFont typeface="Wingdings 2" pitchFamily="18" charset="2"/>
                  <a:buNone/>
                </a:pPr>
                <a:r>
                  <a:rPr lang="en-AU" sz="800" i="1" dirty="0" smtClean="0">
                    <a:solidFill>
                      <a:schemeClr val="bg1"/>
                    </a:solidFill>
                  </a:rPr>
                  <a:t>(complete an accredited qualification)</a:t>
                </a:r>
              </a:p>
            </p:txBody>
          </p:sp>
          <p:sp>
            <p:nvSpPr>
              <p:cNvPr id="86" name="Rectangle 85"/>
              <p:cNvSpPr/>
              <p:nvPr/>
            </p:nvSpPr>
            <p:spPr bwMode="gray">
              <a:xfrm>
                <a:off x="4813440" y="3133401"/>
                <a:ext cx="1193800" cy="342000"/>
              </a:xfrm>
              <a:prstGeom prst="rect">
                <a:avLst/>
              </a:prstGeom>
              <a:pattFill prst="pct10">
                <a:fgClr>
                  <a:srgbClr val="0097A9"/>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000" b="1" dirty="0" smtClean="0">
                  <a:solidFill>
                    <a:schemeClr val="bg1"/>
                  </a:solidFill>
                </a:endParaRPr>
              </a:p>
            </p:txBody>
          </p:sp>
        </p:grpSp>
        <p:sp>
          <p:nvSpPr>
            <p:cNvPr id="60" name="Rectangle 59"/>
            <p:cNvSpPr/>
            <p:nvPr/>
          </p:nvSpPr>
          <p:spPr bwMode="gray">
            <a:xfrm>
              <a:off x="772511" y="4264108"/>
              <a:ext cx="7690240" cy="342000"/>
            </a:xfrm>
            <a:prstGeom prst="rect">
              <a:avLst/>
            </a:prstGeom>
            <a:solidFill>
              <a:schemeClr val="tx1">
                <a:lumMod val="50000"/>
                <a:lumOff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a:solidFill>
                    <a:schemeClr val="bg1"/>
                  </a:solidFill>
                </a:rPr>
                <a:t>Participation: 100%</a:t>
              </a:r>
            </a:p>
            <a:p>
              <a:pPr algn="ctr">
                <a:lnSpc>
                  <a:spcPct val="106000"/>
                </a:lnSpc>
                <a:buFont typeface="Wingdings 2" pitchFamily="18" charset="2"/>
                <a:buNone/>
              </a:pPr>
              <a:r>
                <a:rPr lang="en-AU" sz="800" i="1" dirty="0" smtClean="0">
                  <a:solidFill>
                    <a:schemeClr val="bg1"/>
                  </a:solidFill>
                </a:rPr>
                <a:t>(24,258 learners </a:t>
              </a:r>
              <a:r>
                <a:rPr lang="en-AU" sz="800" i="1" dirty="0">
                  <a:solidFill>
                    <a:schemeClr val="bg1"/>
                  </a:solidFill>
                </a:rPr>
                <a:t>commenced pre-accredited </a:t>
              </a:r>
              <a:r>
                <a:rPr lang="en-AU" sz="800" i="1" dirty="0" smtClean="0">
                  <a:solidFill>
                    <a:schemeClr val="bg1"/>
                  </a:solidFill>
                </a:rPr>
                <a:t>training </a:t>
              </a:r>
              <a:r>
                <a:rPr lang="en-AU" sz="800" i="1" dirty="0">
                  <a:solidFill>
                    <a:schemeClr val="bg1"/>
                  </a:solidFill>
                </a:rPr>
                <a:t>in North-Western Metro, </a:t>
              </a:r>
              <a:r>
                <a:rPr lang="en-AU" sz="800" i="1" dirty="0" smtClean="0">
                  <a:solidFill>
                    <a:schemeClr val="bg1"/>
                  </a:solidFill>
                </a:rPr>
                <a:t>2013-15)</a:t>
              </a:r>
              <a:endParaRPr lang="en-AU" sz="800" i="1" dirty="0">
                <a:solidFill>
                  <a:schemeClr val="bg1"/>
                </a:solidFill>
              </a:endParaRPr>
            </a:p>
          </p:txBody>
        </p:sp>
      </p:grpSp>
      <p:sp>
        <p:nvSpPr>
          <p:cNvPr id="47" name="TextBox 46"/>
          <p:cNvSpPr txBox="1"/>
          <p:nvPr/>
        </p:nvSpPr>
        <p:spPr>
          <a:xfrm>
            <a:off x="376238" y="6311607"/>
            <a:ext cx="8500344" cy="107722"/>
          </a:xfrm>
          <a:prstGeom prst="rect">
            <a:avLst/>
          </a:prstGeom>
          <a:noFill/>
        </p:spPr>
        <p:txBody>
          <a:bodyPr wrap="square" lIns="0" tIns="0" rIns="0" bIns="0" rtlCol="0">
            <a:spAutoFit/>
          </a:bodyPr>
          <a:lstStyle/>
          <a:p>
            <a:pPr>
              <a:spcBef>
                <a:spcPts val="600"/>
              </a:spcBef>
              <a:buSzPct val="100000"/>
            </a:pPr>
            <a:r>
              <a:rPr lang="en-AU" sz="700" dirty="0"/>
              <a:t>Note: Attainment rates are calculated based on reported completions from providers, and outcomes could occur outside the timeframe of the analysis (that is, in 2017 and beyond). </a:t>
            </a:r>
          </a:p>
        </p:txBody>
      </p:sp>
      <p:grpSp>
        <p:nvGrpSpPr>
          <p:cNvPr id="6" name="Group 5"/>
          <p:cNvGrpSpPr/>
          <p:nvPr/>
        </p:nvGrpSpPr>
        <p:grpSpPr>
          <a:xfrm>
            <a:off x="722154" y="4799550"/>
            <a:ext cx="369676" cy="1333845"/>
            <a:chOff x="722154" y="4799550"/>
            <a:chExt cx="369676" cy="1333845"/>
          </a:xfrm>
        </p:grpSpPr>
        <p:sp>
          <p:nvSpPr>
            <p:cNvPr id="74" name="Freeform 472"/>
            <p:cNvSpPr>
              <a:spLocks noChangeAspect="1" noEditPoints="1"/>
            </p:cNvSpPr>
            <p:nvPr/>
          </p:nvSpPr>
          <p:spPr bwMode="auto">
            <a:xfrm>
              <a:off x="723177" y="5270751"/>
              <a:ext cx="367631" cy="36763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0 w 512"/>
                <a:gd name="T11" fmla="*/ 405 h 512"/>
                <a:gd name="T12" fmla="*/ 309 w 512"/>
                <a:gd name="T13" fmla="*/ 416 h 512"/>
                <a:gd name="T14" fmla="*/ 149 w 512"/>
                <a:gd name="T15" fmla="*/ 416 h 512"/>
                <a:gd name="T16" fmla="*/ 138 w 512"/>
                <a:gd name="T17" fmla="*/ 405 h 512"/>
                <a:gd name="T18" fmla="*/ 138 w 512"/>
                <a:gd name="T19" fmla="*/ 106 h 512"/>
                <a:gd name="T20" fmla="*/ 149 w 512"/>
                <a:gd name="T21" fmla="*/ 96 h 512"/>
                <a:gd name="T22" fmla="*/ 309 w 512"/>
                <a:gd name="T23" fmla="*/ 96 h 512"/>
                <a:gd name="T24" fmla="*/ 320 w 512"/>
                <a:gd name="T25" fmla="*/ 106 h 512"/>
                <a:gd name="T26" fmla="*/ 320 w 512"/>
                <a:gd name="T27" fmla="*/ 202 h 512"/>
                <a:gd name="T28" fmla="*/ 309 w 512"/>
                <a:gd name="T29" fmla="*/ 213 h 512"/>
                <a:gd name="T30" fmla="*/ 298 w 512"/>
                <a:gd name="T31" fmla="*/ 202 h 512"/>
                <a:gd name="T32" fmla="*/ 298 w 512"/>
                <a:gd name="T33" fmla="*/ 117 h 512"/>
                <a:gd name="T34" fmla="*/ 160 w 512"/>
                <a:gd name="T35" fmla="*/ 117 h 512"/>
                <a:gd name="T36" fmla="*/ 160 w 512"/>
                <a:gd name="T37" fmla="*/ 394 h 512"/>
                <a:gd name="T38" fmla="*/ 298 w 512"/>
                <a:gd name="T39" fmla="*/ 394 h 512"/>
                <a:gd name="T40" fmla="*/ 298 w 512"/>
                <a:gd name="T41" fmla="*/ 309 h 512"/>
                <a:gd name="T42" fmla="*/ 309 w 512"/>
                <a:gd name="T43" fmla="*/ 298 h 512"/>
                <a:gd name="T44" fmla="*/ 320 w 512"/>
                <a:gd name="T45" fmla="*/ 309 h 512"/>
                <a:gd name="T46" fmla="*/ 320 w 512"/>
                <a:gd name="T47" fmla="*/ 405 h 512"/>
                <a:gd name="T48" fmla="*/ 415 w 512"/>
                <a:gd name="T49" fmla="*/ 260 h 512"/>
                <a:gd name="T50" fmla="*/ 413 w 512"/>
                <a:gd name="T51" fmla="*/ 263 h 512"/>
                <a:gd name="T52" fmla="*/ 370 w 512"/>
                <a:gd name="T53" fmla="*/ 306 h 512"/>
                <a:gd name="T54" fmla="*/ 362 w 512"/>
                <a:gd name="T55" fmla="*/ 309 h 512"/>
                <a:gd name="T56" fmla="*/ 355 w 512"/>
                <a:gd name="T57" fmla="*/ 306 h 512"/>
                <a:gd name="T58" fmla="*/ 355 w 512"/>
                <a:gd name="T59" fmla="*/ 291 h 512"/>
                <a:gd name="T60" fmla="*/ 379 w 512"/>
                <a:gd name="T61" fmla="*/ 266 h 512"/>
                <a:gd name="T62" fmla="*/ 224 w 512"/>
                <a:gd name="T63" fmla="*/ 266 h 512"/>
                <a:gd name="T64" fmla="*/ 213 w 512"/>
                <a:gd name="T65" fmla="*/ 256 h 512"/>
                <a:gd name="T66" fmla="*/ 224 w 512"/>
                <a:gd name="T67" fmla="*/ 245 h 512"/>
                <a:gd name="T68" fmla="*/ 379 w 512"/>
                <a:gd name="T69" fmla="*/ 245 h 512"/>
                <a:gd name="T70" fmla="*/ 355 w 512"/>
                <a:gd name="T71" fmla="*/ 221 h 512"/>
                <a:gd name="T72" fmla="*/ 355 w 512"/>
                <a:gd name="T73" fmla="*/ 205 h 512"/>
                <a:gd name="T74" fmla="*/ 370 w 512"/>
                <a:gd name="T75" fmla="*/ 205 h 512"/>
                <a:gd name="T76" fmla="*/ 413 w 512"/>
                <a:gd name="T77" fmla="*/ 248 h 512"/>
                <a:gd name="T78" fmla="*/ 415 w 512"/>
                <a:gd name="T79" fmla="*/ 252 h 512"/>
                <a:gd name="T80" fmla="*/ 415 w 512"/>
                <a:gd name="T81" fmla="*/ 2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0" y="405"/>
                  </a:moveTo>
                  <a:cubicBezTo>
                    <a:pt x="320" y="411"/>
                    <a:pt x="315" y="416"/>
                    <a:pt x="309" y="416"/>
                  </a:cubicBezTo>
                  <a:cubicBezTo>
                    <a:pt x="149" y="416"/>
                    <a:pt x="149" y="416"/>
                    <a:pt x="149" y="416"/>
                  </a:cubicBezTo>
                  <a:cubicBezTo>
                    <a:pt x="143" y="416"/>
                    <a:pt x="138" y="411"/>
                    <a:pt x="138" y="405"/>
                  </a:cubicBezTo>
                  <a:cubicBezTo>
                    <a:pt x="138" y="106"/>
                    <a:pt x="138" y="106"/>
                    <a:pt x="138" y="106"/>
                  </a:cubicBezTo>
                  <a:cubicBezTo>
                    <a:pt x="138" y="100"/>
                    <a:pt x="143" y="96"/>
                    <a:pt x="149" y="96"/>
                  </a:cubicBezTo>
                  <a:cubicBezTo>
                    <a:pt x="309" y="96"/>
                    <a:pt x="309" y="96"/>
                    <a:pt x="309" y="96"/>
                  </a:cubicBezTo>
                  <a:cubicBezTo>
                    <a:pt x="315" y="96"/>
                    <a:pt x="320" y="100"/>
                    <a:pt x="320" y="106"/>
                  </a:cubicBezTo>
                  <a:cubicBezTo>
                    <a:pt x="320" y="202"/>
                    <a:pt x="320" y="202"/>
                    <a:pt x="320" y="202"/>
                  </a:cubicBezTo>
                  <a:cubicBezTo>
                    <a:pt x="320" y="208"/>
                    <a:pt x="315" y="213"/>
                    <a:pt x="309" y="213"/>
                  </a:cubicBezTo>
                  <a:cubicBezTo>
                    <a:pt x="303" y="213"/>
                    <a:pt x="298" y="208"/>
                    <a:pt x="298" y="202"/>
                  </a:cubicBezTo>
                  <a:cubicBezTo>
                    <a:pt x="298" y="117"/>
                    <a:pt x="298" y="117"/>
                    <a:pt x="298" y="117"/>
                  </a:cubicBezTo>
                  <a:cubicBezTo>
                    <a:pt x="160" y="117"/>
                    <a:pt x="160" y="117"/>
                    <a:pt x="160" y="117"/>
                  </a:cubicBezTo>
                  <a:cubicBezTo>
                    <a:pt x="160" y="394"/>
                    <a:pt x="160" y="394"/>
                    <a:pt x="160" y="394"/>
                  </a:cubicBezTo>
                  <a:cubicBezTo>
                    <a:pt x="298" y="394"/>
                    <a:pt x="298" y="394"/>
                    <a:pt x="298" y="394"/>
                  </a:cubicBezTo>
                  <a:cubicBezTo>
                    <a:pt x="298" y="309"/>
                    <a:pt x="298" y="309"/>
                    <a:pt x="298" y="309"/>
                  </a:cubicBezTo>
                  <a:cubicBezTo>
                    <a:pt x="298" y="303"/>
                    <a:pt x="303" y="298"/>
                    <a:pt x="309" y="298"/>
                  </a:cubicBezTo>
                  <a:cubicBezTo>
                    <a:pt x="315" y="298"/>
                    <a:pt x="320" y="303"/>
                    <a:pt x="320" y="309"/>
                  </a:cubicBezTo>
                  <a:lnTo>
                    <a:pt x="320" y="405"/>
                  </a:lnTo>
                  <a:close/>
                  <a:moveTo>
                    <a:pt x="415" y="260"/>
                  </a:moveTo>
                  <a:cubicBezTo>
                    <a:pt x="414" y="261"/>
                    <a:pt x="414" y="262"/>
                    <a:pt x="413" y="263"/>
                  </a:cubicBezTo>
                  <a:cubicBezTo>
                    <a:pt x="370" y="306"/>
                    <a:pt x="370" y="306"/>
                    <a:pt x="370" y="306"/>
                  </a:cubicBezTo>
                  <a:cubicBezTo>
                    <a:pt x="368" y="308"/>
                    <a:pt x="365" y="309"/>
                    <a:pt x="362" y="309"/>
                  </a:cubicBezTo>
                  <a:cubicBezTo>
                    <a:pt x="360" y="309"/>
                    <a:pt x="357" y="308"/>
                    <a:pt x="355" y="306"/>
                  </a:cubicBezTo>
                  <a:cubicBezTo>
                    <a:pt x="351" y="302"/>
                    <a:pt x="351" y="295"/>
                    <a:pt x="355" y="291"/>
                  </a:cubicBezTo>
                  <a:cubicBezTo>
                    <a:pt x="379" y="266"/>
                    <a:pt x="379" y="266"/>
                    <a:pt x="379" y="266"/>
                  </a:cubicBezTo>
                  <a:cubicBezTo>
                    <a:pt x="224" y="266"/>
                    <a:pt x="224" y="266"/>
                    <a:pt x="224" y="266"/>
                  </a:cubicBezTo>
                  <a:cubicBezTo>
                    <a:pt x="218" y="266"/>
                    <a:pt x="213" y="262"/>
                    <a:pt x="213" y="256"/>
                  </a:cubicBezTo>
                  <a:cubicBezTo>
                    <a:pt x="213" y="250"/>
                    <a:pt x="218" y="245"/>
                    <a:pt x="224" y="245"/>
                  </a:cubicBezTo>
                  <a:cubicBezTo>
                    <a:pt x="379" y="245"/>
                    <a:pt x="379" y="245"/>
                    <a:pt x="379" y="245"/>
                  </a:cubicBezTo>
                  <a:cubicBezTo>
                    <a:pt x="355" y="221"/>
                    <a:pt x="355" y="221"/>
                    <a:pt x="355" y="221"/>
                  </a:cubicBezTo>
                  <a:cubicBezTo>
                    <a:pt x="351" y="216"/>
                    <a:pt x="351" y="210"/>
                    <a:pt x="355" y="205"/>
                  </a:cubicBezTo>
                  <a:cubicBezTo>
                    <a:pt x="359" y="201"/>
                    <a:pt x="366" y="201"/>
                    <a:pt x="370" y="205"/>
                  </a:cubicBezTo>
                  <a:cubicBezTo>
                    <a:pt x="413" y="248"/>
                    <a:pt x="413" y="248"/>
                    <a:pt x="413" y="248"/>
                  </a:cubicBezTo>
                  <a:cubicBezTo>
                    <a:pt x="414" y="249"/>
                    <a:pt x="414" y="250"/>
                    <a:pt x="415" y="252"/>
                  </a:cubicBezTo>
                  <a:cubicBezTo>
                    <a:pt x="416" y="254"/>
                    <a:pt x="416" y="257"/>
                    <a:pt x="415" y="260"/>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AU"/>
            </a:p>
          </p:txBody>
        </p:sp>
        <p:sp>
          <p:nvSpPr>
            <p:cNvPr id="75" name="Freeform 241"/>
            <p:cNvSpPr>
              <a:spLocks noChangeAspect="1" noEditPoints="1"/>
            </p:cNvSpPr>
            <p:nvPr/>
          </p:nvSpPr>
          <p:spPr bwMode="auto">
            <a:xfrm>
              <a:off x="723177" y="5764683"/>
              <a:ext cx="367631" cy="368712"/>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AU"/>
            </a:p>
          </p:txBody>
        </p:sp>
        <p:grpSp>
          <p:nvGrpSpPr>
            <p:cNvPr id="92" name="Group 854"/>
            <p:cNvGrpSpPr>
              <a:grpSpLocks noChangeAspect="1"/>
            </p:cNvGrpSpPr>
            <p:nvPr/>
          </p:nvGrpSpPr>
          <p:grpSpPr bwMode="auto">
            <a:xfrm>
              <a:off x="722154" y="4799550"/>
              <a:ext cx="369676" cy="369676"/>
              <a:chOff x="3903" y="3039"/>
              <a:chExt cx="340" cy="340"/>
            </a:xfrm>
            <a:solidFill>
              <a:schemeClr val="accent3"/>
            </a:solidFill>
          </p:grpSpPr>
          <p:sp>
            <p:nvSpPr>
              <p:cNvPr id="100" name="Oval 855"/>
              <p:cNvSpPr>
                <a:spLocks noChangeArrowheads="1"/>
              </p:cNvSpPr>
              <p:nvPr/>
            </p:nvSpPr>
            <p:spPr bwMode="auto">
              <a:xfrm>
                <a:off x="3995" y="3117"/>
                <a:ext cx="14" cy="14"/>
              </a:xfrm>
              <a:prstGeom prst="ellipse">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6" name="Rectangle 856"/>
              <p:cNvSpPr>
                <a:spLocks noChangeArrowheads="1"/>
              </p:cNvSpPr>
              <p:nvPr/>
            </p:nvSpPr>
            <p:spPr bwMode="auto">
              <a:xfrm>
                <a:off x="4058" y="3173"/>
                <a:ext cx="29" cy="4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7" name="Freeform 857"/>
              <p:cNvSpPr>
                <a:spLocks/>
              </p:cNvSpPr>
              <p:nvPr/>
            </p:nvSpPr>
            <p:spPr bwMode="auto">
              <a:xfrm>
                <a:off x="3989" y="3173"/>
                <a:ext cx="26" cy="57"/>
              </a:xfrm>
              <a:custGeom>
                <a:avLst/>
                <a:gdLst>
                  <a:gd name="T0" fmla="*/ 12 w 26"/>
                  <a:gd name="T1" fmla="*/ 0 h 57"/>
                  <a:gd name="T2" fmla="*/ 0 w 26"/>
                  <a:gd name="T3" fmla="*/ 57 h 57"/>
                  <a:gd name="T4" fmla="*/ 26 w 26"/>
                  <a:gd name="T5" fmla="*/ 57 h 57"/>
                  <a:gd name="T6" fmla="*/ 14 w 26"/>
                  <a:gd name="T7" fmla="*/ 0 h 57"/>
                  <a:gd name="T8" fmla="*/ 12 w 26"/>
                  <a:gd name="T9" fmla="*/ 0 h 57"/>
                </a:gdLst>
                <a:ahLst/>
                <a:cxnLst>
                  <a:cxn ang="0">
                    <a:pos x="T0" y="T1"/>
                  </a:cxn>
                  <a:cxn ang="0">
                    <a:pos x="T2" y="T3"/>
                  </a:cxn>
                  <a:cxn ang="0">
                    <a:pos x="T4" y="T5"/>
                  </a:cxn>
                  <a:cxn ang="0">
                    <a:pos x="T6" y="T7"/>
                  </a:cxn>
                  <a:cxn ang="0">
                    <a:pos x="T8" y="T9"/>
                  </a:cxn>
                </a:cxnLst>
                <a:rect l="0" t="0" r="r" b="b"/>
                <a:pathLst>
                  <a:path w="26" h="57">
                    <a:moveTo>
                      <a:pt x="12" y="0"/>
                    </a:moveTo>
                    <a:lnTo>
                      <a:pt x="0" y="57"/>
                    </a:lnTo>
                    <a:lnTo>
                      <a:pt x="26" y="57"/>
                    </a:lnTo>
                    <a:lnTo>
                      <a:pt x="14" y="0"/>
                    </a:lnTo>
                    <a:lnTo>
                      <a:pt x="12" y="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8" name="Oval 858"/>
              <p:cNvSpPr>
                <a:spLocks noChangeArrowheads="1"/>
              </p:cNvSpPr>
              <p:nvPr/>
            </p:nvSpPr>
            <p:spPr bwMode="auto">
              <a:xfrm>
                <a:off x="4066" y="3117"/>
                <a:ext cx="14" cy="14"/>
              </a:xfrm>
              <a:prstGeom prst="ellipse">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9" name="Oval 859"/>
              <p:cNvSpPr>
                <a:spLocks noChangeArrowheads="1"/>
              </p:cNvSpPr>
              <p:nvPr/>
            </p:nvSpPr>
            <p:spPr bwMode="auto">
              <a:xfrm>
                <a:off x="4137" y="3117"/>
                <a:ext cx="14" cy="14"/>
              </a:xfrm>
              <a:prstGeom prst="ellipse">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0" name="Rectangle 860"/>
              <p:cNvSpPr>
                <a:spLocks noChangeArrowheads="1"/>
              </p:cNvSpPr>
              <p:nvPr/>
            </p:nvSpPr>
            <p:spPr bwMode="auto">
              <a:xfrm>
                <a:off x="4129" y="3173"/>
                <a:ext cx="29" cy="4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1" name="Freeform 861"/>
              <p:cNvSpPr>
                <a:spLocks noEditPoints="1"/>
              </p:cNvSpPr>
              <p:nvPr/>
            </p:nvSpPr>
            <p:spPr bwMode="auto">
              <a:xfrm>
                <a:off x="3903" y="3039"/>
                <a:ext cx="340" cy="340"/>
              </a:xfrm>
              <a:custGeom>
                <a:avLst/>
                <a:gdLst>
                  <a:gd name="T0" fmla="*/ 0 w 512"/>
                  <a:gd name="T1" fmla="*/ 256 h 512"/>
                  <a:gd name="T2" fmla="*/ 512 w 512"/>
                  <a:gd name="T3" fmla="*/ 256 h 512"/>
                  <a:gd name="T4" fmla="*/ 362 w 512"/>
                  <a:gd name="T5" fmla="*/ 96 h 512"/>
                  <a:gd name="T6" fmla="*/ 362 w 512"/>
                  <a:gd name="T7" fmla="*/ 160 h 512"/>
                  <a:gd name="T8" fmla="*/ 362 w 512"/>
                  <a:gd name="T9" fmla="*/ 96 h 512"/>
                  <a:gd name="T10" fmla="*/ 288 w 512"/>
                  <a:gd name="T11" fmla="*/ 128 h 512"/>
                  <a:gd name="T12" fmla="*/ 224 w 512"/>
                  <a:gd name="T13" fmla="*/ 128 h 512"/>
                  <a:gd name="T14" fmla="*/ 149 w 512"/>
                  <a:gd name="T15" fmla="*/ 96 h 512"/>
                  <a:gd name="T16" fmla="*/ 149 w 512"/>
                  <a:gd name="T17" fmla="*/ 160 h 512"/>
                  <a:gd name="T18" fmla="*/ 149 w 512"/>
                  <a:gd name="T19" fmla="*/ 96 h 512"/>
                  <a:gd name="T20" fmla="*/ 181 w 512"/>
                  <a:gd name="T21" fmla="*/ 309 h 512"/>
                  <a:gd name="T22" fmla="*/ 170 w 512"/>
                  <a:gd name="T23" fmla="*/ 394 h 512"/>
                  <a:gd name="T24" fmla="*/ 160 w 512"/>
                  <a:gd name="T25" fmla="*/ 309 h 512"/>
                  <a:gd name="T26" fmla="*/ 138 w 512"/>
                  <a:gd name="T27" fmla="*/ 384 h 512"/>
                  <a:gd name="T28" fmla="*/ 117 w 512"/>
                  <a:gd name="T29" fmla="*/ 384 h 512"/>
                  <a:gd name="T30" fmla="*/ 109 w 512"/>
                  <a:gd name="T31" fmla="*/ 305 h 512"/>
                  <a:gd name="T32" fmla="*/ 128 w 512"/>
                  <a:gd name="T33" fmla="*/ 190 h 512"/>
                  <a:gd name="T34" fmla="*/ 160 w 512"/>
                  <a:gd name="T35" fmla="*/ 181 h 512"/>
                  <a:gd name="T36" fmla="*/ 191 w 512"/>
                  <a:gd name="T37" fmla="*/ 296 h 512"/>
                  <a:gd name="T38" fmla="*/ 298 w 512"/>
                  <a:gd name="T39" fmla="*/ 277 h 512"/>
                  <a:gd name="T40" fmla="*/ 288 w 512"/>
                  <a:gd name="T41" fmla="*/ 384 h 512"/>
                  <a:gd name="T42" fmla="*/ 266 w 512"/>
                  <a:gd name="T43" fmla="*/ 384 h 512"/>
                  <a:gd name="T44" fmla="*/ 245 w 512"/>
                  <a:gd name="T45" fmla="*/ 288 h 512"/>
                  <a:gd name="T46" fmla="*/ 234 w 512"/>
                  <a:gd name="T47" fmla="*/ 394 h 512"/>
                  <a:gd name="T48" fmla="*/ 224 w 512"/>
                  <a:gd name="T49" fmla="*/ 288 h 512"/>
                  <a:gd name="T50" fmla="*/ 213 w 512"/>
                  <a:gd name="T51" fmla="*/ 192 h 512"/>
                  <a:gd name="T52" fmla="*/ 288 w 512"/>
                  <a:gd name="T53" fmla="*/ 181 h 512"/>
                  <a:gd name="T54" fmla="*/ 298 w 512"/>
                  <a:gd name="T55" fmla="*/ 277 h 512"/>
                  <a:gd name="T56" fmla="*/ 394 w 512"/>
                  <a:gd name="T57" fmla="*/ 288 h 512"/>
                  <a:gd name="T58" fmla="*/ 384 w 512"/>
                  <a:gd name="T59" fmla="*/ 394 h 512"/>
                  <a:gd name="T60" fmla="*/ 373 w 512"/>
                  <a:gd name="T61" fmla="*/ 288 h 512"/>
                  <a:gd name="T62" fmla="*/ 352 w 512"/>
                  <a:gd name="T63" fmla="*/ 384 h 512"/>
                  <a:gd name="T64" fmla="*/ 330 w 512"/>
                  <a:gd name="T65" fmla="*/ 384 h 512"/>
                  <a:gd name="T66" fmla="*/ 320 w 512"/>
                  <a:gd name="T67" fmla="*/ 277 h 512"/>
                  <a:gd name="T68" fmla="*/ 330 w 512"/>
                  <a:gd name="T69" fmla="*/ 181 h 512"/>
                  <a:gd name="T70" fmla="*/ 405 w 512"/>
                  <a:gd name="T71" fmla="*/ 19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62" y="96"/>
                    </a:moveTo>
                    <a:cubicBezTo>
                      <a:pt x="380" y="96"/>
                      <a:pt x="394" y="110"/>
                      <a:pt x="394" y="128"/>
                    </a:cubicBezTo>
                    <a:cubicBezTo>
                      <a:pt x="394" y="145"/>
                      <a:pt x="380" y="160"/>
                      <a:pt x="362" y="160"/>
                    </a:cubicBezTo>
                    <a:cubicBezTo>
                      <a:pt x="345" y="160"/>
                      <a:pt x="330" y="145"/>
                      <a:pt x="330" y="128"/>
                    </a:cubicBezTo>
                    <a:cubicBezTo>
                      <a:pt x="330" y="110"/>
                      <a:pt x="345" y="96"/>
                      <a:pt x="362" y="96"/>
                    </a:cubicBezTo>
                    <a:close/>
                    <a:moveTo>
                      <a:pt x="256" y="96"/>
                    </a:moveTo>
                    <a:cubicBezTo>
                      <a:pt x="273" y="96"/>
                      <a:pt x="288" y="110"/>
                      <a:pt x="288" y="128"/>
                    </a:cubicBezTo>
                    <a:cubicBezTo>
                      <a:pt x="288" y="145"/>
                      <a:pt x="273" y="160"/>
                      <a:pt x="256" y="160"/>
                    </a:cubicBezTo>
                    <a:cubicBezTo>
                      <a:pt x="238" y="160"/>
                      <a:pt x="224" y="145"/>
                      <a:pt x="224" y="128"/>
                    </a:cubicBezTo>
                    <a:cubicBezTo>
                      <a:pt x="224" y="110"/>
                      <a:pt x="238" y="96"/>
                      <a:pt x="256" y="96"/>
                    </a:cubicBezTo>
                    <a:close/>
                    <a:moveTo>
                      <a:pt x="149" y="96"/>
                    </a:moveTo>
                    <a:cubicBezTo>
                      <a:pt x="167" y="96"/>
                      <a:pt x="181" y="110"/>
                      <a:pt x="181" y="128"/>
                    </a:cubicBezTo>
                    <a:cubicBezTo>
                      <a:pt x="181" y="145"/>
                      <a:pt x="167" y="160"/>
                      <a:pt x="149" y="160"/>
                    </a:cubicBezTo>
                    <a:cubicBezTo>
                      <a:pt x="131" y="160"/>
                      <a:pt x="117" y="145"/>
                      <a:pt x="117" y="128"/>
                    </a:cubicBezTo>
                    <a:cubicBezTo>
                      <a:pt x="117" y="110"/>
                      <a:pt x="131" y="96"/>
                      <a:pt x="149" y="96"/>
                    </a:cubicBezTo>
                    <a:close/>
                    <a:moveTo>
                      <a:pt x="189" y="305"/>
                    </a:moveTo>
                    <a:cubicBezTo>
                      <a:pt x="187" y="308"/>
                      <a:pt x="184" y="309"/>
                      <a:pt x="181" y="309"/>
                    </a:cubicBezTo>
                    <a:cubicBezTo>
                      <a:pt x="181" y="384"/>
                      <a:pt x="181" y="384"/>
                      <a:pt x="181" y="384"/>
                    </a:cubicBezTo>
                    <a:cubicBezTo>
                      <a:pt x="181" y="390"/>
                      <a:pt x="176" y="394"/>
                      <a:pt x="170" y="394"/>
                    </a:cubicBezTo>
                    <a:cubicBezTo>
                      <a:pt x="164" y="394"/>
                      <a:pt x="160" y="390"/>
                      <a:pt x="160" y="384"/>
                    </a:cubicBezTo>
                    <a:cubicBezTo>
                      <a:pt x="160" y="309"/>
                      <a:pt x="160" y="309"/>
                      <a:pt x="160" y="309"/>
                    </a:cubicBezTo>
                    <a:cubicBezTo>
                      <a:pt x="138" y="309"/>
                      <a:pt x="138" y="309"/>
                      <a:pt x="138" y="309"/>
                    </a:cubicBezTo>
                    <a:cubicBezTo>
                      <a:pt x="138" y="384"/>
                      <a:pt x="138" y="384"/>
                      <a:pt x="138" y="384"/>
                    </a:cubicBezTo>
                    <a:cubicBezTo>
                      <a:pt x="138" y="390"/>
                      <a:pt x="134" y="394"/>
                      <a:pt x="128" y="394"/>
                    </a:cubicBezTo>
                    <a:cubicBezTo>
                      <a:pt x="122" y="394"/>
                      <a:pt x="117" y="390"/>
                      <a:pt x="117" y="384"/>
                    </a:cubicBezTo>
                    <a:cubicBezTo>
                      <a:pt x="117" y="309"/>
                      <a:pt x="117" y="309"/>
                      <a:pt x="117" y="309"/>
                    </a:cubicBezTo>
                    <a:cubicBezTo>
                      <a:pt x="114" y="309"/>
                      <a:pt x="111" y="308"/>
                      <a:pt x="109" y="305"/>
                    </a:cubicBezTo>
                    <a:cubicBezTo>
                      <a:pt x="107" y="303"/>
                      <a:pt x="106" y="299"/>
                      <a:pt x="107" y="296"/>
                    </a:cubicBezTo>
                    <a:cubicBezTo>
                      <a:pt x="128" y="190"/>
                      <a:pt x="128" y="190"/>
                      <a:pt x="128" y="190"/>
                    </a:cubicBezTo>
                    <a:cubicBezTo>
                      <a:pt x="129" y="185"/>
                      <a:pt x="133" y="181"/>
                      <a:pt x="138" y="181"/>
                    </a:cubicBezTo>
                    <a:cubicBezTo>
                      <a:pt x="160" y="181"/>
                      <a:pt x="160" y="181"/>
                      <a:pt x="160" y="181"/>
                    </a:cubicBezTo>
                    <a:cubicBezTo>
                      <a:pt x="165" y="181"/>
                      <a:pt x="169" y="185"/>
                      <a:pt x="170" y="190"/>
                    </a:cubicBezTo>
                    <a:cubicBezTo>
                      <a:pt x="191" y="296"/>
                      <a:pt x="191" y="296"/>
                      <a:pt x="191" y="296"/>
                    </a:cubicBezTo>
                    <a:cubicBezTo>
                      <a:pt x="192" y="299"/>
                      <a:pt x="191" y="303"/>
                      <a:pt x="189" y="305"/>
                    </a:cubicBezTo>
                    <a:close/>
                    <a:moveTo>
                      <a:pt x="298" y="277"/>
                    </a:moveTo>
                    <a:cubicBezTo>
                      <a:pt x="298" y="283"/>
                      <a:pt x="294" y="288"/>
                      <a:pt x="288" y="288"/>
                    </a:cubicBezTo>
                    <a:cubicBezTo>
                      <a:pt x="288" y="384"/>
                      <a:pt x="288" y="384"/>
                      <a:pt x="288" y="384"/>
                    </a:cubicBezTo>
                    <a:cubicBezTo>
                      <a:pt x="288" y="390"/>
                      <a:pt x="283" y="394"/>
                      <a:pt x="277" y="394"/>
                    </a:cubicBezTo>
                    <a:cubicBezTo>
                      <a:pt x="271" y="394"/>
                      <a:pt x="266" y="390"/>
                      <a:pt x="266" y="384"/>
                    </a:cubicBezTo>
                    <a:cubicBezTo>
                      <a:pt x="266" y="288"/>
                      <a:pt x="266" y="288"/>
                      <a:pt x="266" y="288"/>
                    </a:cubicBezTo>
                    <a:cubicBezTo>
                      <a:pt x="245" y="288"/>
                      <a:pt x="245" y="288"/>
                      <a:pt x="245" y="288"/>
                    </a:cubicBezTo>
                    <a:cubicBezTo>
                      <a:pt x="245" y="384"/>
                      <a:pt x="245" y="384"/>
                      <a:pt x="245" y="384"/>
                    </a:cubicBezTo>
                    <a:cubicBezTo>
                      <a:pt x="245" y="390"/>
                      <a:pt x="240" y="394"/>
                      <a:pt x="234" y="394"/>
                    </a:cubicBezTo>
                    <a:cubicBezTo>
                      <a:pt x="228" y="394"/>
                      <a:pt x="224" y="390"/>
                      <a:pt x="224" y="384"/>
                    </a:cubicBezTo>
                    <a:cubicBezTo>
                      <a:pt x="224" y="288"/>
                      <a:pt x="224" y="288"/>
                      <a:pt x="224" y="288"/>
                    </a:cubicBezTo>
                    <a:cubicBezTo>
                      <a:pt x="218" y="288"/>
                      <a:pt x="213" y="283"/>
                      <a:pt x="213" y="277"/>
                    </a:cubicBezTo>
                    <a:cubicBezTo>
                      <a:pt x="213" y="192"/>
                      <a:pt x="213" y="192"/>
                      <a:pt x="213" y="192"/>
                    </a:cubicBezTo>
                    <a:cubicBezTo>
                      <a:pt x="213" y="186"/>
                      <a:pt x="218" y="181"/>
                      <a:pt x="224" y="181"/>
                    </a:cubicBezTo>
                    <a:cubicBezTo>
                      <a:pt x="288" y="181"/>
                      <a:pt x="288" y="181"/>
                      <a:pt x="288" y="181"/>
                    </a:cubicBezTo>
                    <a:cubicBezTo>
                      <a:pt x="294" y="181"/>
                      <a:pt x="298" y="186"/>
                      <a:pt x="298" y="192"/>
                    </a:cubicBezTo>
                    <a:lnTo>
                      <a:pt x="298" y="277"/>
                    </a:lnTo>
                    <a:close/>
                    <a:moveTo>
                      <a:pt x="405" y="277"/>
                    </a:moveTo>
                    <a:cubicBezTo>
                      <a:pt x="405" y="283"/>
                      <a:pt x="400" y="288"/>
                      <a:pt x="394" y="288"/>
                    </a:cubicBezTo>
                    <a:cubicBezTo>
                      <a:pt x="394" y="384"/>
                      <a:pt x="394" y="384"/>
                      <a:pt x="394" y="384"/>
                    </a:cubicBezTo>
                    <a:cubicBezTo>
                      <a:pt x="394" y="390"/>
                      <a:pt x="390" y="394"/>
                      <a:pt x="384" y="394"/>
                    </a:cubicBezTo>
                    <a:cubicBezTo>
                      <a:pt x="378" y="394"/>
                      <a:pt x="373" y="390"/>
                      <a:pt x="373" y="384"/>
                    </a:cubicBezTo>
                    <a:cubicBezTo>
                      <a:pt x="373" y="288"/>
                      <a:pt x="373" y="288"/>
                      <a:pt x="373" y="288"/>
                    </a:cubicBezTo>
                    <a:cubicBezTo>
                      <a:pt x="352" y="288"/>
                      <a:pt x="352" y="288"/>
                      <a:pt x="352" y="288"/>
                    </a:cubicBezTo>
                    <a:cubicBezTo>
                      <a:pt x="352" y="384"/>
                      <a:pt x="352" y="384"/>
                      <a:pt x="352" y="384"/>
                    </a:cubicBezTo>
                    <a:cubicBezTo>
                      <a:pt x="352" y="390"/>
                      <a:pt x="347" y="394"/>
                      <a:pt x="341" y="394"/>
                    </a:cubicBezTo>
                    <a:cubicBezTo>
                      <a:pt x="335" y="394"/>
                      <a:pt x="330" y="390"/>
                      <a:pt x="330" y="384"/>
                    </a:cubicBezTo>
                    <a:cubicBezTo>
                      <a:pt x="330" y="288"/>
                      <a:pt x="330" y="288"/>
                      <a:pt x="330" y="288"/>
                    </a:cubicBezTo>
                    <a:cubicBezTo>
                      <a:pt x="324" y="288"/>
                      <a:pt x="320" y="283"/>
                      <a:pt x="320" y="277"/>
                    </a:cubicBezTo>
                    <a:cubicBezTo>
                      <a:pt x="320" y="192"/>
                      <a:pt x="320" y="192"/>
                      <a:pt x="320" y="192"/>
                    </a:cubicBezTo>
                    <a:cubicBezTo>
                      <a:pt x="320" y="186"/>
                      <a:pt x="324" y="181"/>
                      <a:pt x="330" y="181"/>
                    </a:cubicBezTo>
                    <a:cubicBezTo>
                      <a:pt x="394" y="181"/>
                      <a:pt x="394" y="181"/>
                      <a:pt x="394" y="181"/>
                    </a:cubicBezTo>
                    <a:cubicBezTo>
                      <a:pt x="400" y="181"/>
                      <a:pt x="405" y="186"/>
                      <a:pt x="405" y="192"/>
                    </a:cubicBezTo>
                    <a:lnTo>
                      <a:pt x="405" y="27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Tree>
    <p:extLst>
      <p:ext uri="{BB962C8B-B14F-4D97-AF65-F5344CB8AC3E}">
        <p14:creationId xmlns:p14="http://schemas.microsoft.com/office/powerpoint/2010/main" val="3748917672"/>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300" i="1" dirty="0"/>
              <a:t>Southern Metro: </a:t>
            </a:r>
            <a:r>
              <a:rPr lang="en-AU" sz="1300" i="1" dirty="0" smtClean="0"/>
              <a:t>Learner journeys and outcomes (those who commenced pre-accredited in 2013-15)</a:t>
            </a:r>
            <a:endParaRPr lang="en-AU" sz="1300" i="1" dirty="0"/>
          </a:p>
        </p:txBody>
      </p:sp>
      <p:sp>
        <p:nvSpPr>
          <p:cNvPr id="65" name="Title 64"/>
          <p:cNvSpPr>
            <a:spLocks noGrp="1"/>
          </p:cNvSpPr>
          <p:nvPr>
            <p:ph type="title"/>
          </p:nvPr>
        </p:nvSpPr>
        <p:spPr/>
        <p:txBody>
          <a:bodyPr/>
          <a:lstStyle/>
          <a:p>
            <a:r>
              <a:rPr lang="en-AU" dirty="0" smtClean="0"/>
              <a:t>What outcomes are being achieved by pre-accredited learners? </a:t>
            </a:r>
            <a:endParaRPr lang="en-AU" dirty="0"/>
          </a:p>
        </p:txBody>
      </p:sp>
      <p:graphicFrame>
        <p:nvGraphicFramePr>
          <p:cNvPr id="77" name="Table 76"/>
          <p:cNvGraphicFramePr>
            <a:graphicFrameLocks noGrp="1"/>
          </p:cNvGraphicFramePr>
          <p:nvPr>
            <p:extLst>
              <p:ext uri="{D42A27DB-BD31-4B8C-83A1-F6EECF244321}">
                <p14:modId xmlns:p14="http://schemas.microsoft.com/office/powerpoint/2010/main" val="4114035915"/>
              </p:ext>
            </p:extLst>
          </p:nvPr>
        </p:nvGraphicFramePr>
        <p:xfrm>
          <a:off x="430519" y="4771384"/>
          <a:ext cx="8371762" cy="1383507"/>
        </p:xfrm>
        <a:graphic>
          <a:graphicData uri="http://schemas.openxmlformats.org/drawingml/2006/table">
            <a:tbl>
              <a:tblPr firstRow="1" bandRow="1">
                <a:tableStyleId>{2D5ABB26-0587-4C30-8999-92F81FD0307C}</a:tableStyleId>
              </a:tblPr>
              <a:tblGrid>
                <a:gridCol w="815001">
                  <a:extLst>
                    <a:ext uri="{9D8B030D-6E8A-4147-A177-3AD203B41FA5}">
                      <a16:colId xmlns:a16="http://schemas.microsoft.com/office/drawing/2014/main" val="20000"/>
                    </a:ext>
                  </a:extLst>
                </a:gridCol>
                <a:gridCol w="7556761">
                  <a:extLst>
                    <a:ext uri="{9D8B030D-6E8A-4147-A177-3AD203B41FA5}">
                      <a16:colId xmlns:a16="http://schemas.microsoft.com/office/drawing/2014/main" val="20001"/>
                    </a:ext>
                  </a:extLst>
                </a:gridCol>
              </a:tblGrid>
              <a:tr h="359547">
                <a:tc>
                  <a:txBody>
                    <a:bodyPr/>
                    <a:lstStyle/>
                    <a:p>
                      <a:endParaRPr lang="en-AU" sz="1000" dirty="0"/>
                    </a:p>
                  </a:txBody>
                  <a:tcPr/>
                </a:tc>
                <a:tc>
                  <a:txBody>
                    <a:bodyPr/>
                    <a:lstStyle/>
                    <a:p>
                      <a:pPr marL="0" indent="0">
                        <a:spcAft>
                          <a:spcPts val="600"/>
                        </a:spcAft>
                        <a:buFont typeface="Arial" panose="020B0604020202020204" pitchFamily="34" charset="0"/>
                        <a:buNone/>
                      </a:pPr>
                      <a:r>
                        <a:rPr lang="en-AU" sz="1000" b="1" dirty="0" smtClean="0">
                          <a:solidFill>
                            <a:schemeClr val="tx1"/>
                          </a:solidFill>
                        </a:rPr>
                        <a:t>14,917</a:t>
                      </a:r>
                      <a:r>
                        <a:rPr lang="en-AU" sz="1000" b="1" baseline="0" dirty="0" smtClean="0">
                          <a:solidFill>
                            <a:schemeClr val="tx1"/>
                          </a:solidFill>
                        </a:rPr>
                        <a:t> </a:t>
                      </a:r>
                      <a:r>
                        <a:rPr lang="en-AU" sz="1000" b="1" dirty="0" smtClean="0">
                          <a:solidFill>
                            <a:schemeClr val="tx1"/>
                          </a:solidFill>
                        </a:rPr>
                        <a:t>unique</a:t>
                      </a:r>
                      <a:r>
                        <a:rPr lang="en-AU" sz="1000" b="1" baseline="0" dirty="0" smtClean="0">
                          <a:solidFill>
                            <a:schemeClr val="tx1"/>
                          </a:solidFill>
                        </a:rPr>
                        <a:t> learners </a:t>
                      </a:r>
                      <a:r>
                        <a:rPr lang="en-AU" sz="1000" baseline="0" dirty="0" smtClean="0">
                          <a:solidFill>
                            <a:schemeClr val="tx1"/>
                          </a:solidFill>
                        </a:rPr>
                        <a:t>participated in pre-accredited training in Southern Metro; 80% belonged to at least one ACFE priority cohort, and 42% belonged to three or more cohorts</a:t>
                      </a:r>
                      <a:endParaRPr lang="en-AU" sz="1000" b="0" dirty="0" smtClean="0">
                        <a:solidFill>
                          <a:schemeClr val="tx1"/>
                        </a:solidFill>
                      </a:endParaRPr>
                    </a:p>
                  </a:txBody>
                  <a:tcPr anchor="ctr"/>
                </a:tc>
                <a:extLst>
                  <a:ext uri="{0D108BD9-81ED-4DB2-BD59-A6C34878D82A}">
                    <a16:rowId xmlns:a16="http://schemas.microsoft.com/office/drawing/2014/main" val="10000"/>
                  </a:ext>
                </a:extLst>
              </a:tr>
              <a:tr h="528326">
                <a:tc>
                  <a:txBody>
                    <a:bodyPr/>
                    <a:lstStyle/>
                    <a:p>
                      <a:endParaRPr lang="en-AU"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b="1" dirty="0" smtClean="0">
                          <a:solidFill>
                            <a:schemeClr val="tx1"/>
                          </a:solidFill>
                        </a:rPr>
                        <a:t>37% of learners who transition</a:t>
                      </a:r>
                      <a:r>
                        <a:rPr lang="en-AU" sz="1000" b="1" baseline="0" dirty="0" smtClean="0">
                          <a:solidFill>
                            <a:schemeClr val="tx1"/>
                          </a:solidFill>
                        </a:rPr>
                        <a:t> attend another ACE provider </a:t>
                      </a:r>
                      <a:r>
                        <a:rPr lang="en-AU" sz="1000" b="0" baseline="0" dirty="0" smtClean="0">
                          <a:solidFill>
                            <a:schemeClr val="tx1"/>
                          </a:solidFill>
                        </a:rPr>
                        <a:t>(who is also an RTO); and 28% go on to attend a TAFE</a:t>
                      </a:r>
                      <a:endParaRPr lang="en-AU" sz="1000" b="0" dirty="0" smtClean="0">
                        <a:solidFill>
                          <a:schemeClr val="tx1"/>
                        </a:solidFill>
                      </a:endParaRPr>
                    </a:p>
                  </a:txBody>
                  <a:tcPr anchor="ctr"/>
                </a:tc>
                <a:extLst>
                  <a:ext uri="{0D108BD9-81ED-4DB2-BD59-A6C34878D82A}">
                    <a16:rowId xmlns:a16="http://schemas.microsoft.com/office/drawing/2014/main" val="10001"/>
                  </a:ext>
                </a:extLst>
              </a:tr>
              <a:tr h="458941">
                <a:tc>
                  <a:txBody>
                    <a:bodyPr/>
                    <a:lstStyle/>
                    <a:p>
                      <a:endParaRPr lang="en-AU"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dirty="0" smtClean="0"/>
                        <a:t>For learners</a:t>
                      </a:r>
                      <a:r>
                        <a:rPr lang="en-AU" sz="1000" b="0" baseline="0" dirty="0" smtClean="0"/>
                        <a:t> who transition to accredited courses, </a:t>
                      </a:r>
                      <a:r>
                        <a:rPr lang="en-AU" sz="1000" b="1" baseline="0" dirty="0" smtClean="0"/>
                        <a:t>completion rates are highest for those in Certificate I, 87%, and lowest for those in Foundation, 74%</a:t>
                      </a:r>
                      <a:endParaRPr lang="en-AU" sz="1000" b="1" dirty="0" smtClean="0">
                        <a:solidFill>
                          <a:srgbClr val="FF0000"/>
                        </a:solidFill>
                      </a:endParaRPr>
                    </a:p>
                  </a:txBody>
                  <a:tcPr anchor="ctr"/>
                </a:tc>
                <a:extLst>
                  <a:ext uri="{0D108BD9-81ED-4DB2-BD59-A6C34878D82A}">
                    <a16:rowId xmlns:a16="http://schemas.microsoft.com/office/drawing/2014/main" val="10002"/>
                  </a:ext>
                </a:extLst>
              </a:tr>
            </a:tbl>
          </a:graphicData>
        </a:graphic>
      </p:graphicFrame>
      <p:grpSp>
        <p:nvGrpSpPr>
          <p:cNvPr id="21" name="Group 20"/>
          <p:cNvGrpSpPr/>
          <p:nvPr/>
        </p:nvGrpSpPr>
        <p:grpSpPr>
          <a:xfrm>
            <a:off x="772511" y="1150458"/>
            <a:ext cx="7690240" cy="1768234"/>
            <a:chOff x="772511" y="1188232"/>
            <a:chExt cx="7690240" cy="1768234"/>
          </a:xfrm>
        </p:grpSpPr>
        <p:sp>
          <p:nvSpPr>
            <p:cNvPr id="67" name="Rectangle 66"/>
            <p:cNvSpPr/>
            <p:nvPr/>
          </p:nvSpPr>
          <p:spPr>
            <a:xfrm>
              <a:off x="772511" y="1188232"/>
              <a:ext cx="1012935" cy="566079"/>
            </a:xfrm>
            <a:prstGeom prst="rect">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First pre-accredited activity</a:t>
              </a:r>
            </a:p>
          </p:txBody>
        </p:sp>
        <p:sp>
          <p:nvSpPr>
            <p:cNvPr id="68" name="Rectangle 67"/>
            <p:cNvSpPr/>
            <p:nvPr/>
          </p:nvSpPr>
          <p:spPr>
            <a:xfrm>
              <a:off x="4569697" y="1190096"/>
              <a:ext cx="1349409" cy="555199"/>
            </a:xfrm>
            <a:prstGeom prst="rect">
              <a:avLst/>
            </a:prstGeom>
            <a:solidFill>
              <a:srgbClr val="01216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Commence accredited training after pre-accredited activity (35%)</a:t>
              </a:r>
              <a:endParaRPr lang="en-AU" sz="800" b="1" dirty="0"/>
            </a:p>
          </p:txBody>
        </p:sp>
        <p:sp>
          <p:nvSpPr>
            <p:cNvPr id="70" name="Rectangle 69"/>
            <p:cNvSpPr/>
            <p:nvPr/>
          </p:nvSpPr>
          <p:spPr>
            <a:xfrm>
              <a:off x="7098423" y="1199112"/>
              <a:ext cx="1364328" cy="555199"/>
            </a:xfrm>
            <a:prstGeom prst="rect">
              <a:avLst/>
            </a:prstGeom>
            <a:solidFill>
              <a:srgbClr val="0097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Achieve accredited qualification after pre-accredited activity (28%)</a:t>
              </a:r>
              <a:endParaRPr lang="en-AU" sz="800" b="1" dirty="0"/>
            </a:p>
          </p:txBody>
        </p:sp>
        <p:sp>
          <p:nvSpPr>
            <p:cNvPr id="82" name="TextBox 81"/>
            <p:cNvSpPr txBox="1"/>
            <p:nvPr/>
          </p:nvSpPr>
          <p:spPr>
            <a:xfrm>
              <a:off x="3375188" y="1270788"/>
              <a:ext cx="1196034" cy="123111"/>
            </a:xfrm>
            <a:prstGeom prst="rect">
              <a:avLst/>
            </a:prstGeom>
            <a:noFill/>
          </p:spPr>
          <p:txBody>
            <a:bodyPr wrap="square" lIns="0" tIns="0" rIns="0" bIns="0" rtlCol="0">
              <a:spAutoFit/>
            </a:bodyPr>
            <a:lstStyle/>
            <a:p>
              <a:pPr algn="ctr">
                <a:spcBef>
                  <a:spcPts val="600"/>
                </a:spcBef>
                <a:buSzPct val="100000"/>
              </a:pPr>
              <a:r>
                <a:rPr lang="en-AU" sz="800" b="1" dirty="0" smtClean="0"/>
                <a:t>Direct</a:t>
              </a:r>
              <a:r>
                <a:rPr lang="en-AU" sz="800" dirty="0" smtClean="0"/>
                <a:t> (22.6%)</a:t>
              </a:r>
            </a:p>
          </p:txBody>
        </p:sp>
        <p:sp>
          <p:nvSpPr>
            <p:cNvPr id="83" name="TextBox 82"/>
            <p:cNvSpPr txBox="1"/>
            <p:nvPr/>
          </p:nvSpPr>
          <p:spPr>
            <a:xfrm>
              <a:off x="6055261" y="1270788"/>
              <a:ext cx="875956" cy="123111"/>
            </a:xfrm>
            <a:prstGeom prst="rect">
              <a:avLst/>
            </a:prstGeom>
            <a:noFill/>
          </p:spPr>
          <p:txBody>
            <a:bodyPr wrap="square" lIns="0" tIns="0" rIns="0" bIns="0" rtlCol="0">
              <a:spAutoFit/>
            </a:bodyPr>
            <a:lstStyle/>
            <a:p>
              <a:pPr algn="ctr">
                <a:spcBef>
                  <a:spcPts val="600"/>
                </a:spcBef>
                <a:buSzPct val="100000"/>
              </a:pPr>
              <a:r>
                <a:rPr lang="en-AU" sz="800" b="1" dirty="0" smtClean="0"/>
                <a:t>Direct</a:t>
              </a:r>
              <a:r>
                <a:rPr lang="en-AU" sz="800" dirty="0" smtClean="0"/>
                <a:t> (21.1%)</a:t>
              </a:r>
            </a:p>
          </p:txBody>
        </p:sp>
        <p:sp>
          <p:nvSpPr>
            <p:cNvPr id="84" name="TextBox 83"/>
            <p:cNvSpPr txBox="1"/>
            <p:nvPr/>
          </p:nvSpPr>
          <p:spPr>
            <a:xfrm>
              <a:off x="920525" y="2514431"/>
              <a:ext cx="709595" cy="442035"/>
            </a:xfrm>
            <a:prstGeom prst="rect">
              <a:avLst/>
            </a:prstGeom>
            <a:noFill/>
            <a:ln w="19050">
              <a:solidFill>
                <a:schemeClr val="tx1">
                  <a:lumMod val="50000"/>
                  <a:lumOff val="50000"/>
                </a:schemeClr>
              </a:solidFill>
            </a:ln>
          </p:spPr>
          <p:txBody>
            <a:bodyPr wrap="square" lIns="36000" tIns="36000" rIns="36000" bIns="36000" rtlCol="0">
              <a:spAutoFit/>
            </a:bodyPr>
            <a:lstStyle/>
            <a:p>
              <a:pPr algn="ctr">
                <a:spcBef>
                  <a:spcPts val="600"/>
                </a:spcBef>
                <a:buSzPct val="100000"/>
              </a:pPr>
              <a:r>
                <a:rPr lang="en-AU" sz="800" dirty="0" smtClean="0"/>
                <a:t>No further VET activity (36%)</a:t>
              </a:r>
            </a:p>
          </p:txBody>
        </p:sp>
        <p:sp>
          <p:nvSpPr>
            <p:cNvPr id="87" name="TextBox 86"/>
            <p:cNvSpPr txBox="1"/>
            <p:nvPr/>
          </p:nvSpPr>
          <p:spPr>
            <a:xfrm>
              <a:off x="2388652" y="2514431"/>
              <a:ext cx="987889" cy="442035"/>
            </a:xfrm>
            <a:prstGeom prst="rect">
              <a:avLst/>
            </a:prstGeom>
            <a:noFill/>
            <a:ln w="19050">
              <a:solidFill>
                <a:schemeClr val="accent3"/>
              </a:solidFill>
            </a:ln>
          </p:spPr>
          <p:txBody>
            <a:bodyPr wrap="square" lIns="36000" tIns="36000" rIns="36000" bIns="36000" rtlCol="0">
              <a:spAutoFit/>
            </a:bodyPr>
            <a:lstStyle/>
            <a:p>
              <a:pPr algn="ctr">
                <a:spcBef>
                  <a:spcPts val="600"/>
                </a:spcBef>
                <a:buSzPct val="100000"/>
              </a:pPr>
              <a:r>
                <a:rPr lang="en-AU" sz="800" dirty="0" smtClean="0"/>
                <a:t>No subsequent  accredited activity (29%) </a:t>
              </a:r>
            </a:p>
          </p:txBody>
        </p:sp>
        <p:sp>
          <p:nvSpPr>
            <p:cNvPr id="88" name="TextBox 87"/>
            <p:cNvSpPr txBox="1"/>
            <p:nvPr/>
          </p:nvSpPr>
          <p:spPr>
            <a:xfrm>
              <a:off x="4771872" y="2505415"/>
              <a:ext cx="944358" cy="442035"/>
            </a:xfrm>
            <a:prstGeom prst="rect">
              <a:avLst/>
            </a:prstGeom>
            <a:noFill/>
            <a:ln w="19050">
              <a:solidFill>
                <a:schemeClr val="accent4"/>
              </a:solidFill>
            </a:ln>
          </p:spPr>
          <p:txBody>
            <a:bodyPr wrap="square" lIns="36000" tIns="36000" rIns="36000" bIns="36000" rtlCol="0">
              <a:spAutoFit/>
            </a:bodyPr>
            <a:lstStyle/>
            <a:p>
              <a:pPr algn="ctr">
                <a:spcBef>
                  <a:spcPts val="600"/>
                </a:spcBef>
                <a:buSzPct val="100000"/>
              </a:pPr>
              <a:r>
                <a:rPr lang="en-AU" sz="800" dirty="0" smtClean="0"/>
                <a:t>Do not complete accredited training (8%)</a:t>
              </a:r>
            </a:p>
          </p:txBody>
        </p:sp>
        <p:sp>
          <p:nvSpPr>
            <p:cNvPr id="89" name="TextBox 88"/>
            <p:cNvSpPr txBox="1"/>
            <p:nvPr/>
          </p:nvSpPr>
          <p:spPr>
            <a:xfrm>
              <a:off x="2355648" y="1199112"/>
              <a:ext cx="1053898" cy="574468"/>
            </a:xfrm>
            <a:prstGeom prst="rect">
              <a:avLst/>
            </a:prstGeom>
            <a:solidFill>
              <a:schemeClr val="accent3"/>
            </a:solidFill>
          </p:spPr>
          <p:txBody>
            <a:bodyPr wrap="square" lIns="0" tIns="0" rIns="0" bIns="0" rtlCol="0" anchor="ctr">
              <a:noAutofit/>
            </a:bodyPr>
            <a:lstStyle/>
            <a:p>
              <a:pPr algn="ctr">
                <a:spcBef>
                  <a:spcPts val="600"/>
                </a:spcBef>
                <a:buSzPct val="100000"/>
              </a:pPr>
              <a:r>
                <a:rPr lang="en-AU" sz="800" b="1" dirty="0" smtClean="0">
                  <a:solidFill>
                    <a:schemeClr val="bg1"/>
                  </a:solidFill>
                </a:rPr>
                <a:t>Further activity (64%)</a:t>
              </a:r>
            </a:p>
          </p:txBody>
        </p:sp>
        <p:cxnSp>
          <p:nvCxnSpPr>
            <p:cNvPr id="90" name="Straight Arrow Connector 89"/>
            <p:cNvCxnSpPr/>
            <p:nvPr/>
          </p:nvCxnSpPr>
          <p:spPr>
            <a:xfrm flipH="1">
              <a:off x="1275323" y="1803253"/>
              <a:ext cx="5290" cy="612000"/>
            </a:xfrm>
            <a:prstGeom prst="straightConnector1">
              <a:avLst/>
            </a:prstGeom>
            <a:ln w="31750">
              <a:solidFill>
                <a:srgbClr val="A7A8AA"/>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2876932" y="1803253"/>
              <a:ext cx="5664" cy="64800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5244051" y="1794237"/>
              <a:ext cx="351" cy="648000"/>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3494164" y="1484776"/>
              <a:ext cx="932882" cy="629"/>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6007239" y="1484776"/>
              <a:ext cx="972000" cy="2449"/>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6654304" y="1877461"/>
              <a:ext cx="539770" cy="395268"/>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5771588" y="1884576"/>
              <a:ext cx="1483791" cy="836835"/>
              <a:chOff x="5623252" y="1750678"/>
              <a:chExt cx="1483791" cy="836835"/>
            </a:xfrm>
          </p:grpSpPr>
          <p:sp>
            <p:nvSpPr>
              <p:cNvPr id="104" name="TextBox 103"/>
              <p:cNvSpPr txBox="1"/>
              <p:nvPr/>
            </p:nvSpPr>
            <p:spPr>
              <a:xfrm>
                <a:off x="5759174" y="2218181"/>
                <a:ext cx="1347869" cy="369332"/>
              </a:xfrm>
              <a:prstGeom prst="rect">
                <a:avLst/>
              </a:prstGeom>
              <a:noFill/>
            </p:spPr>
            <p:txBody>
              <a:bodyPr wrap="square" lIns="0" tIns="0" rIns="0" bIns="0" rtlCol="0">
                <a:spAutoFit/>
              </a:bodyPr>
              <a:lstStyle/>
              <a:p>
                <a:pPr algn="ctr">
                  <a:spcBef>
                    <a:spcPts val="600"/>
                  </a:spcBef>
                  <a:buSzPct val="100000"/>
                </a:pPr>
                <a:r>
                  <a:rPr lang="en-AU" sz="800" dirty="0" smtClean="0"/>
                  <a:t>Multiple attempts at completing accredited training (</a:t>
                </a:r>
                <a:r>
                  <a:rPr lang="en-AU" sz="800" b="1" dirty="0"/>
                  <a:t>I</a:t>
                </a:r>
                <a:r>
                  <a:rPr lang="en-AU" sz="800" b="1" dirty="0" smtClean="0"/>
                  <a:t>ndirect</a:t>
                </a:r>
                <a:r>
                  <a:rPr lang="en-AU" sz="800" dirty="0" smtClean="0"/>
                  <a:t>, 6.8%)</a:t>
                </a:r>
              </a:p>
            </p:txBody>
          </p:sp>
          <p:cxnSp>
            <p:nvCxnSpPr>
              <p:cNvPr id="105" name="Straight Arrow Connector 104"/>
              <p:cNvCxnSpPr/>
              <p:nvPr/>
            </p:nvCxnSpPr>
            <p:spPr>
              <a:xfrm>
                <a:off x="5623252" y="1750678"/>
                <a:ext cx="530693" cy="393508"/>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3292999" y="1884441"/>
              <a:ext cx="1402555" cy="830416"/>
              <a:chOff x="3116699" y="1659374"/>
              <a:chExt cx="1402555" cy="830416"/>
            </a:xfrm>
          </p:grpSpPr>
          <p:sp>
            <p:nvSpPr>
              <p:cNvPr id="101" name="TextBox 100"/>
              <p:cNvSpPr txBox="1"/>
              <p:nvPr/>
            </p:nvSpPr>
            <p:spPr>
              <a:xfrm>
                <a:off x="3309202" y="2120458"/>
                <a:ext cx="1059878" cy="369332"/>
              </a:xfrm>
              <a:prstGeom prst="rect">
                <a:avLst/>
              </a:prstGeom>
              <a:noFill/>
            </p:spPr>
            <p:txBody>
              <a:bodyPr wrap="square" lIns="0" tIns="0" rIns="0" bIns="0" rtlCol="0">
                <a:spAutoFit/>
              </a:bodyPr>
              <a:lstStyle/>
              <a:p>
                <a:pPr algn="ctr">
                  <a:spcBef>
                    <a:spcPts val="600"/>
                  </a:spcBef>
                  <a:buSzPct val="100000"/>
                </a:pPr>
                <a:r>
                  <a:rPr lang="en-AU" sz="800" dirty="0" smtClean="0"/>
                  <a:t>Subsequent pre-accredited training (</a:t>
                </a:r>
                <a:r>
                  <a:rPr lang="en-AU" sz="800" b="1" dirty="0" smtClean="0"/>
                  <a:t>Indirect</a:t>
                </a:r>
                <a:r>
                  <a:rPr lang="en-AU" sz="800" dirty="0" smtClean="0"/>
                  <a:t>, 12.9%)</a:t>
                </a:r>
              </a:p>
            </p:txBody>
          </p:sp>
          <p:cxnSp>
            <p:nvCxnSpPr>
              <p:cNvPr id="102" name="Straight Arrow Connector 101"/>
              <p:cNvCxnSpPr/>
              <p:nvPr/>
            </p:nvCxnSpPr>
            <p:spPr>
              <a:xfrm>
                <a:off x="3116699" y="1659551"/>
                <a:ext cx="530693" cy="393508"/>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3979484" y="1659374"/>
                <a:ext cx="539770" cy="395268"/>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9" name="Straight Arrow Connector 98"/>
            <p:cNvCxnSpPr/>
            <p:nvPr/>
          </p:nvCxnSpPr>
          <p:spPr>
            <a:xfrm flipV="1">
              <a:off x="1836547" y="1484776"/>
              <a:ext cx="468000" cy="629"/>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772511" y="3092590"/>
            <a:ext cx="7692704" cy="1475744"/>
            <a:chOff x="772511" y="3130364"/>
            <a:chExt cx="7692704" cy="1475744"/>
          </a:xfrm>
        </p:grpSpPr>
        <p:grpSp>
          <p:nvGrpSpPr>
            <p:cNvPr id="19" name="Group 18"/>
            <p:cNvGrpSpPr/>
            <p:nvPr/>
          </p:nvGrpSpPr>
          <p:grpSpPr>
            <a:xfrm>
              <a:off x="772511" y="3882941"/>
              <a:ext cx="7692704" cy="342874"/>
              <a:chOff x="772511" y="4042961"/>
              <a:chExt cx="7692704" cy="342874"/>
            </a:xfrm>
          </p:grpSpPr>
          <p:sp>
            <p:nvSpPr>
              <p:cNvPr id="78" name="Rectangle 77"/>
              <p:cNvSpPr/>
              <p:nvPr/>
            </p:nvSpPr>
            <p:spPr bwMode="gray">
              <a:xfrm>
                <a:off x="2719025" y="4042961"/>
                <a:ext cx="5746190" cy="342000"/>
              </a:xfrm>
              <a:prstGeom prst="rect">
                <a:avLst/>
              </a:prstGeom>
              <a:solidFill>
                <a:srgbClr val="62B5E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smtClean="0">
                    <a:solidFill>
                      <a:schemeClr val="bg1"/>
                    </a:solidFill>
                  </a:rPr>
                  <a:t>Engagement: 64%</a:t>
                </a:r>
              </a:p>
              <a:p>
                <a:pPr algn="ctr">
                  <a:lnSpc>
                    <a:spcPct val="106000"/>
                  </a:lnSpc>
                  <a:buFont typeface="Wingdings 2" pitchFamily="18" charset="2"/>
                  <a:buNone/>
                </a:pPr>
                <a:r>
                  <a:rPr lang="en-AU" sz="800" i="1" dirty="0" smtClean="0">
                    <a:solidFill>
                      <a:schemeClr val="bg1"/>
                    </a:solidFill>
                  </a:rPr>
                  <a:t>(in further pre-accredited or accredited activity)</a:t>
                </a:r>
              </a:p>
            </p:txBody>
          </p:sp>
          <p:sp>
            <p:nvSpPr>
              <p:cNvPr id="81" name="Rectangle 80"/>
              <p:cNvSpPr/>
              <p:nvPr/>
            </p:nvSpPr>
            <p:spPr bwMode="gray">
              <a:xfrm>
                <a:off x="772511" y="4043835"/>
                <a:ext cx="1946514" cy="342000"/>
              </a:xfrm>
              <a:prstGeom prst="rect">
                <a:avLst/>
              </a:prstGeom>
              <a:pattFill prst="wdUpDiag">
                <a:fgClr>
                  <a:schemeClr val="bg1">
                    <a:lumMod val="85000"/>
                  </a:schemeClr>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800" b="1" dirty="0" smtClean="0"/>
                  <a:t>No VET outcome 36%</a:t>
                </a:r>
                <a:endParaRPr lang="en-AU" sz="800" b="1" dirty="0" smtClean="0">
                  <a:solidFill>
                    <a:srgbClr val="FF0000"/>
                  </a:solidFill>
                </a:endParaRPr>
              </a:p>
            </p:txBody>
          </p:sp>
        </p:grpSp>
        <p:grpSp>
          <p:nvGrpSpPr>
            <p:cNvPr id="18" name="Group 17"/>
            <p:cNvGrpSpPr/>
            <p:nvPr/>
          </p:nvGrpSpPr>
          <p:grpSpPr>
            <a:xfrm>
              <a:off x="2719025" y="3508171"/>
              <a:ext cx="5746189" cy="342000"/>
              <a:chOff x="2719025" y="3586663"/>
              <a:chExt cx="5746189" cy="342000"/>
            </a:xfrm>
          </p:grpSpPr>
          <p:sp>
            <p:nvSpPr>
              <p:cNvPr id="71" name="Rectangle 70"/>
              <p:cNvSpPr/>
              <p:nvPr/>
            </p:nvSpPr>
            <p:spPr bwMode="gray">
              <a:xfrm>
                <a:off x="4813439" y="3586663"/>
                <a:ext cx="3651775" cy="342000"/>
              </a:xfrm>
              <a:prstGeom prst="rect">
                <a:avLst/>
              </a:prstGeom>
              <a:solidFill>
                <a:srgbClr val="01216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smtClean="0">
                    <a:solidFill>
                      <a:schemeClr val="bg1"/>
                    </a:solidFill>
                  </a:rPr>
                  <a:t>Transition: 35%</a:t>
                </a:r>
              </a:p>
              <a:p>
                <a:pPr algn="ctr">
                  <a:lnSpc>
                    <a:spcPct val="106000"/>
                  </a:lnSpc>
                  <a:buFont typeface="Wingdings 2" pitchFamily="18" charset="2"/>
                  <a:buNone/>
                </a:pPr>
                <a:r>
                  <a:rPr lang="en-AU" sz="800" i="1" dirty="0" smtClean="0">
                    <a:solidFill>
                      <a:schemeClr val="bg1"/>
                    </a:solidFill>
                  </a:rPr>
                  <a:t>(commence accredited training)</a:t>
                </a:r>
              </a:p>
            </p:txBody>
          </p:sp>
          <p:sp>
            <p:nvSpPr>
              <p:cNvPr id="85" name="Rectangle 84"/>
              <p:cNvSpPr/>
              <p:nvPr/>
            </p:nvSpPr>
            <p:spPr bwMode="gray">
              <a:xfrm>
                <a:off x="2719025" y="3586663"/>
                <a:ext cx="2094415" cy="342000"/>
              </a:xfrm>
              <a:prstGeom prst="rect">
                <a:avLst/>
              </a:prstGeom>
              <a:pattFill prst="pct10">
                <a:fgClr>
                  <a:srgbClr val="012169"/>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000" b="1" dirty="0" smtClean="0">
                  <a:solidFill>
                    <a:schemeClr val="bg1"/>
                  </a:solidFill>
                </a:endParaRPr>
              </a:p>
            </p:txBody>
          </p:sp>
        </p:grpSp>
        <p:grpSp>
          <p:nvGrpSpPr>
            <p:cNvPr id="17" name="Group 16"/>
            <p:cNvGrpSpPr/>
            <p:nvPr/>
          </p:nvGrpSpPr>
          <p:grpSpPr>
            <a:xfrm>
              <a:off x="4813440" y="3130364"/>
              <a:ext cx="3651774" cy="345037"/>
              <a:chOff x="4813440" y="3130364"/>
              <a:chExt cx="3651774" cy="345037"/>
            </a:xfrm>
          </p:grpSpPr>
          <p:sp>
            <p:nvSpPr>
              <p:cNvPr id="72" name="Rectangle 71"/>
              <p:cNvSpPr/>
              <p:nvPr/>
            </p:nvSpPr>
            <p:spPr bwMode="gray">
              <a:xfrm>
                <a:off x="6007239" y="3130364"/>
                <a:ext cx="2457975" cy="342000"/>
              </a:xfrm>
              <a:prstGeom prst="rect">
                <a:avLst/>
              </a:prstGeom>
              <a:solidFill>
                <a:srgbClr val="0097A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smtClean="0">
                    <a:solidFill>
                      <a:schemeClr val="bg1"/>
                    </a:solidFill>
                  </a:rPr>
                  <a:t>Attainment: 28%</a:t>
                </a:r>
              </a:p>
              <a:p>
                <a:pPr algn="ctr">
                  <a:lnSpc>
                    <a:spcPct val="106000"/>
                  </a:lnSpc>
                  <a:buFont typeface="Wingdings 2" pitchFamily="18" charset="2"/>
                  <a:buNone/>
                </a:pPr>
                <a:r>
                  <a:rPr lang="en-AU" sz="800" i="1" dirty="0" smtClean="0">
                    <a:solidFill>
                      <a:schemeClr val="bg1"/>
                    </a:solidFill>
                  </a:rPr>
                  <a:t>(complete an accredited qualification)</a:t>
                </a:r>
              </a:p>
            </p:txBody>
          </p:sp>
          <p:sp>
            <p:nvSpPr>
              <p:cNvPr id="86" name="Rectangle 85"/>
              <p:cNvSpPr/>
              <p:nvPr/>
            </p:nvSpPr>
            <p:spPr bwMode="gray">
              <a:xfrm>
                <a:off x="4813440" y="3133401"/>
                <a:ext cx="1193800" cy="342000"/>
              </a:xfrm>
              <a:prstGeom prst="rect">
                <a:avLst/>
              </a:prstGeom>
              <a:pattFill prst="pct10">
                <a:fgClr>
                  <a:srgbClr val="0097A9"/>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000" b="1" dirty="0" smtClean="0">
                  <a:solidFill>
                    <a:schemeClr val="bg1"/>
                  </a:solidFill>
                </a:endParaRPr>
              </a:p>
            </p:txBody>
          </p:sp>
        </p:grpSp>
        <p:sp>
          <p:nvSpPr>
            <p:cNvPr id="60" name="Rectangle 59"/>
            <p:cNvSpPr/>
            <p:nvPr/>
          </p:nvSpPr>
          <p:spPr bwMode="gray">
            <a:xfrm>
              <a:off x="772511" y="4264108"/>
              <a:ext cx="7690240" cy="342000"/>
            </a:xfrm>
            <a:prstGeom prst="rect">
              <a:avLst/>
            </a:prstGeom>
            <a:solidFill>
              <a:schemeClr val="tx1">
                <a:lumMod val="50000"/>
                <a:lumOff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00" b="1" dirty="0" smtClean="0">
                  <a:solidFill>
                    <a:schemeClr val="bg1"/>
                  </a:solidFill>
                </a:rPr>
                <a:t>Participation: 100%</a:t>
              </a:r>
              <a:endParaRPr lang="en-AU" sz="1000" b="1" dirty="0">
                <a:solidFill>
                  <a:schemeClr val="bg1"/>
                </a:solidFill>
              </a:endParaRPr>
            </a:p>
            <a:p>
              <a:pPr algn="ctr">
                <a:lnSpc>
                  <a:spcPct val="106000"/>
                </a:lnSpc>
                <a:buFont typeface="Wingdings 2" pitchFamily="18" charset="2"/>
                <a:buNone/>
              </a:pPr>
              <a:r>
                <a:rPr lang="en-AU" sz="800" i="1" dirty="0" smtClean="0">
                  <a:solidFill>
                    <a:schemeClr val="bg1"/>
                  </a:solidFill>
                </a:rPr>
                <a:t>(14,917 learners </a:t>
              </a:r>
              <a:r>
                <a:rPr lang="en-AU" sz="800" i="1" dirty="0">
                  <a:solidFill>
                    <a:schemeClr val="bg1"/>
                  </a:solidFill>
                </a:rPr>
                <a:t>commenced pre-accredited </a:t>
              </a:r>
              <a:r>
                <a:rPr lang="en-AU" sz="800" i="1" dirty="0" smtClean="0">
                  <a:solidFill>
                    <a:schemeClr val="bg1"/>
                  </a:solidFill>
                </a:rPr>
                <a:t>training </a:t>
              </a:r>
              <a:r>
                <a:rPr lang="en-AU" sz="800" i="1" dirty="0">
                  <a:solidFill>
                    <a:schemeClr val="bg1"/>
                  </a:solidFill>
                </a:rPr>
                <a:t>in Southern Metro, </a:t>
              </a:r>
              <a:r>
                <a:rPr lang="en-AU" sz="800" i="1" dirty="0" smtClean="0">
                  <a:solidFill>
                    <a:schemeClr val="bg1"/>
                  </a:solidFill>
                </a:rPr>
                <a:t>2013-15)</a:t>
              </a:r>
              <a:endParaRPr lang="en-AU" sz="800" i="1" dirty="0">
                <a:solidFill>
                  <a:schemeClr val="bg1"/>
                </a:solidFill>
              </a:endParaRPr>
            </a:p>
          </p:txBody>
        </p:sp>
      </p:grpSp>
      <p:sp>
        <p:nvSpPr>
          <p:cNvPr id="47" name="TextBox 46"/>
          <p:cNvSpPr txBox="1"/>
          <p:nvPr/>
        </p:nvSpPr>
        <p:spPr>
          <a:xfrm>
            <a:off x="376238" y="6311607"/>
            <a:ext cx="8500344" cy="107722"/>
          </a:xfrm>
          <a:prstGeom prst="rect">
            <a:avLst/>
          </a:prstGeom>
          <a:noFill/>
        </p:spPr>
        <p:txBody>
          <a:bodyPr wrap="square" lIns="0" tIns="0" rIns="0" bIns="0" rtlCol="0">
            <a:spAutoFit/>
          </a:bodyPr>
          <a:lstStyle/>
          <a:p>
            <a:pPr>
              <a:spcBef>
                <a:spcPts val="600"/>
              </a:spcBef>
              <a:buSzPct val="100000"/>
            </a:pPr>
            <a:r>
              <a:rPr lang="en-AU" sz="700" dirty="0"/>
              <a:t>Note: Attainment rates are calculated based on reported completions from providers, and outcomes could occur outside the timeframe of the analysis (that is, in 2017 and beyond). </a:t>
            </a:r>
          </a:p>
        </p:txBody>
      </p:sp>
      <p:grpSp>
        <p:nvGrpSpPr>
          <p:cNvPr id="6" name="Group 5"/>
          <p:cNvGrpSpPr/>
          <p:nvPr/>
        </p:nvGrpSpPr>
        <p:grpSpPr>
          <a:xfrm>
            <a:off x="722154" y="4799550"/>
            <a:ext cx="369676" cy="1333845"/>
            <a:chOff x="722154" y="4799550"/>
            <a:chExt cx="369676" cy="1333845"/>
          </a:xfrm>
        </p:grpSpPr>
        <p:sp>
          <p:nvSpPr>
            <p:cNvPr id="74" name="Freeform 472"/>
            <p:cNvSpPr>
              <a:spLocks noChangeAspect="1" noEditPoints="1"/>
            </p:cNvSpPr>
            <p:nvPr/>
          </p:nvSpPr>
          <p:spPr bwMode="auto">
            <a:xfrm>
              <a:off x="723177" y="5270751"/>
              <a:ext cx="367631" cy="36763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0 w 512"/>
                <a:gd name="T11" fmla="*/ 405 h 512"/>
                <a:gd name="T12" fmla="*/ 309 w 512"/>
                <a:gd name="T13" fmla="*/ 416 h 512"/>
                <a:gd name="T14" fmla="*/ 149 w 512"/>
                <a:gd name="T15" fmla="*/ 416 h 512"/>
                <a:gd name="T16" fmla="*/ 138 w 512"/>
                <a:gd name="T17" fmla="*/ 405 h 512"/>
                <a:gd name="T18" fmla="*/ 138 w 512"/>
                <a:gd name="T19" fmla="*/ 106 h 512"/>
                <a:gd name="T20" fmla="*/ 149 w 512"/>
                <a:gd name="T21" fmla="*/ 96 h 512"/>
                <a:gd name="T22" fmla="*/ 309 w 512"/>
                <a:gd name="T23" fmla="*/ 96 h 512"/>
                <a:gd name="T24" fmla="*/ 320 w 512"/>
                <a:gd name="T25" fmla="*/ 106 h 512"/>
                <a:gd name="T26" fmla="*/ 320 w 512"/>
                <a:gd name="T27" fmla="*/ 202 h 512"/>
                <a:gd name="T28" fmla="*/ 309 w 512"/>
                <a:gd name="T29" fmla="*/ 213 h 512"/>
                <a:gd name="T30" fmla="*/ 298 w 512"/>
                <a:gd name="T31" fmla="*/ 202 h 512"/>
                <a:gd name="T32" fmla="*/ 298 w 512"/>
                <a:gd name="T33" fmla="*/ 117 h 512"/>
                <a:gd name="T34" fmla="*/ 160 w 512"/>
                <a:gd name="T35" fmla="*/ 117 h 512"/>
                <a:gd name="T36" fmla="*/ 160 w 512"/>
                <a:gd name="T37" fmla="*/ 394 h 512"/>
                <a:gd name="T38" fmla="*/ 298 w 512"/>
                <a:gd name="T39" fmla="*/ 394 h 512"/>
                <a:gd name="T40" fmla="*/ 298 w 512"/>
                <a:gd name="T41" fmla="*/ 309 h 512"/>
                <a:gd name="T42" fmla="*/ 309 w 512"/>
                <a:gd name="T43" fmla="*/ 298 h 512"/>
                <a:gd name="T44" fmla="*/ 320 w 512"/>
                <a:gd name="T45" fmla="*/ 309 h 512"/>
                <a:gd name="T46" fmla="*/ 320 w 512"/>
                <a:gd name="T47" fmla="*/ 405 h 512"/>
                <a:gd name="T48" fmla="*/ 415 w 512"/>
                <a:gd name="T49" fmla="*/ 260 h 512"/>
                <a:gd name="T50" fmla="*/ 413 w 512"/>
                <a:gd name="T51" fmla="*/ 263 h 512"/>
                <a:gd name="T52" fmla="*/ 370 w 512"/>
                <a:gd name="T53" fmla="*/ 306 h 512"/>
                <a:gd name="T54" fmla="*/ 362 w 512"/>
                <a:gd name="T55" fmla="*/ 309 h 512"/>
                <a:gd name="T56" fmla="*/ 355 w 512"/>
                <a:gd name="T57" fmla="*/ 306 h 512"/>
                <a:gd name="T58" fmla="*/ 355 w 512"/>
                <a:gd name="T59" fmla="*/ 291 h 512"/>
                <a:gd name="T60" fmla="*/ 379 w 512"/>
                <a:gd name="T61" fmla="*/ 266 h 512"/>
                <a:gd name="T62" fmla="*/ 224 w 512"/>
                <a:gd name="T63" fmla="*/ 266 h 512"/>
                <a:gd name="T64" fmla="*/ 213 w 512"/>
                <a:gd name="T65" fmla="*/ 256 h 512"/>
                <a:gd name="T66" fmla="*/ 224 w 512"/>
                <a:gd name="T67" fmla="*/ 245 h 512"/>
                <a:gd name="T68" fmla="*/ 379 w 512"/>
                <a:gd name="T69" fmla="*/ 245 h 512"/>
                <a:gd name="T70" fmla="*/ 355 w 512"/>
                <a:gd name="T71" fmla="*/ 221 h 512"/>
                <a:gd name="T72" fmla="*/ 355 w 512"/>
                <a:gd name="T73" fmla="*/ 205 h 512"/>
                <a:gd name="T74" fmla="*/ 370 w 512"/>
                <a:gd name="T75" fmla="*/ 205 h 512"/>
                <a:gd name="T76" fmla="*/ 413 w 512"/>
                <a:gd name="T77" fmla="*/ 248 h 512"/>
                <a:gd name="T78" fmla="*/ 415 w 512"/>
                <a:gd name="T79" fmla="*/ 252 h 512"/>
                <a:gd name="T80" fmla="*/ 415 w 512"/>
                <a:gd name="T81" fmla="*/ 2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0" y="405"/>
                  </a:moveTo>
                  <a:cubicBezTo>
                    <a:pt x="320" y="411"/>
                    <a:pt x="315" y="416"/>
                    <a:pt x="309" y="416"/>
                  </a:cubicBezTo>
                  <a:cubicBezTo>
                    <a:pt x="149" y="416"/>
                    <a:pt x="149" y="416"/>
                    <a:pt x="149" y="416"/>
                  </a:cubicBezTo>
                  <a:cubicBezTo>
                    <a:pt x="143" y="416"/>
                    <a:pt x="138" y="411"/>
                    <a:pt x="138" y="405"/>
                  </a:cubicBezTo>
                  <a:cubicBezTo>
                    <a:pt x="138" y="106"/>
                    <a:pt x="138" y="106"/>
                    <a:pt x="138" y="106"/>
                  </a:cubicBezTo>
                  <a:cubicBezTo>
                    <a:pt x="138" y="100"/>
                    <a:pt x="143" y="96"/>
                    <a:pt x="149" y="96"/>
                  </a:cubicBezTo>
                  <a:cubicBezTo>
                    <a:pt x="309" y="96"/>
                    <a:pt x="309" y="96"/>
                    <a:pt x="309" y="96"/>
                  </a:cubicBezTo>
                  <a:cubicBezTo>
                    <a:pt x="315" y="96"/>
                    <a:pt x="320" y="100"/>
                    <a:pt x="320" y="106"/>
                  </a:cubicBezTo>
                  <a:cubicBezTo>
                    <a:pt x="320" y="202"/>
                    <a:pt x="320" y="202"/>
                    <a:pt x="320" y="202"/>
                  </a:cubicBezTo>
                  <a:cubicBezTo>
                    <a:pt x="320" y="208"/>
                    <a:pt x="315" y="213"/>
                    <a:pt x="309" y="213"/>
                  </a:cubicBezTo>
                  <a:cubicBezTo>
                    <a:pt x="303" y="213"/>
                    <a:pt x="298" y="208"/>
                    <a:pt x="298" y="202"/>
                  </a:cubicBezTo>
                  <a:cubicBezTo>
                    <a:pt x="298" y="117"/>
                    <a:pt x="298" y="117"/>
                    <a:pt x="298" y="117"/>
                  </a:cubicBezTo>
                  <a:cubicBezTo>
                    <a:pt x="160" y="117"/>
                    <a:pt x="160" y="117"/>
                    <a:pt x="160" y="117"/>
                  </a:cubicBezTo>
                  <a:cubicBezTo>
                    <a:pt x="160" y="394"/>
                    <a:pt x="160" y="394"/>
                    <a:pt x="160" y="394"/>
                  </a:cubicBezTo>
                  <a:cubicBezTo>
                    <a:pt x="298" y="394"/>
                    <a:pt x="298" y="394"/>
                    <a:pt x="298" y="394"/>
                  </a:cubicBezTo>
                  <a:cubicBezTo>
                    <a:pt x="298" y="309"/>
                    <a:pt x="298" y="309"/>
                    <a:pt x="298" y="309"/>
                  </a:cubicBezTo>
                  <a:cubicBezTo>
                    <a:pt x="298" y="303"/>
                    <a:pt x="303" y="298"/>
                    <a:pt x="309" y="298"/>
                  </a:cubicBezTo>
                  <a:cubicBezTo>
                    <a:pt x="315" y="298"/>
                    <a:pt x="320" y="303"/>
                    <a:pt x="320" y="309"/>
                  </a:cubicBezTo>
                  <a:lnTo>
                    <a:pt x="320" y="405"/>
                  </a:lnTo>
                  <a:close/>
                  <a:moveTo>
                    <a:pt x="415" y="260"/>
                  </a:moveTo>
                  <a:cubicBezTo>
                    <a:pt x="414" y="261"/>
                    <a:pt x="414" y="262"/>
                    <a:pt x="413" y="263"/>
                  </a:cubicBezTo>
                  <a:cubicBezTo>
                    <a:pt x="370" y="306"/>
                    <a:pt x="370" y="306"/>
                    <a:pt x="370" y="306"/>
                  </a:cubicBezTo>
                  <a:cubicBezTo>
                    <a:pt x="368" y="308"/>
                    <a:pt x="365" y="309"/>
                    <a:pt x="362" y="309"/>
                  </a:cubicBezTo>
                  <a:cubicBezTo>
                    <a:pt x="360" y="309"/>
                    <a:pt x="357" y="308"/>
                    <a:pt x="355" y="306"/>
                  </a:cubicBezTo>
                  <a:cubicBezTo>
                    <a:pt x="351" y="302"/>
                    <a:pt x="351" y="295"/>
                    <a:pt x="355" y="291"/>
                  </a:cubicBezTo>
                  <a:cubicBezTo>
                    <a:pt x="379" y="266"/>
                    <a:pt x="379" y="266"/>
                    <a:pt x="379" y="266"/>
                  </a:cubicBezTo>
                  <a:cubicBezTo>
                    <a:pt x="224" y="266"/>
                    <a:pt x="224" y="266"/>
                    <a:pt x="224" y="266"/>
                  </a:cubicBezTo>
                  <a:cubicBezTo>
                    <a:pt x="218" y="266"/>
                    <a:pt x="213" y="262"/>
                    <a:pt x="213" y="256"/>
                  </a:cubicBezTo>
                  <a:cubicBezTo>
                    <a:pt x="213" y="250"/>
                    <a:pt x="218" y="245"/>
                    <a:pt x="224" y="245"/>
                  </a:cubicBezTo>
                  <a:cubicBezTo>
                    <a:pt x="379" y="245"/>
                    <a:pt x="379" y="245"/>
                    <a:pt x="379" y="245"/>
                  </a:cubicBezTo>
                  <a:cubicBezTo>
                    <a:pt x="355" y="221"/>
                    <a:pt x="355" y="221"/>
                    <a:pt x="355" y="221"/>
                  </a:cubicBezTo>
                  <a:cubicBezTo>
                    <a:pt x="351" y="216"/>
                    <a:pt x="351" y="210"/>
                    <a:pt x="355" y="205"/>
                  </a:cubicBezTo>
                  <a:cubicBezTo>
                    <a:pt x="359" y="201"/>
                    <a:pt x="366" y="201"/>
                    <a:pt x="370" y="205"/>
                  </a:cubicBezTo>
                  <a:cubicBezTo>
                    <a:pt x="413" y="248"/>
                    <a:pt x="413" y="248"/>
                    <a:pt x="413" y="248"/>
                  </a:cubicBezTo>
                  <a:cubicBezTo>
                    <a:pt x="414" y="249"/>
                    <a:pt x="414" y="250"/>
                    <a:pt x="415" y="252"/>
                  </a:cubicBezTo>
                  <a:cubicBezTo>
                    <a:pt x="416" y="254"/>
                    <a:pt x="416" y="257"/>
                    <a:pt x="415" y="260"/>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AU"/>
            </a:p>
          </p:txBody>
        </p:sp>
        <p:sp>
          <p:nvSpPr>
            <p:cNvPr id="75" name="Freeform 241"/>
            <p:cNvSpPr>
              <a:spLocks noChangeAspect="1" noEditPoints="1"/>
            </p:cNvSpPr>
            <p:nvPr/>
          </p:nvSpPr>
          <p:spPr bwMode="auto">
            <a:xfrm>
              <a:off x="723177" y="5764683"/>
              <a:ext cx="367631" cy="368712"/>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AU"/>
            </a:p>
          </p:txBody>
        </p:sp>
        <p:grpSp>
          <p:nvGrpSpPr>
            <p:cNvPr id="92" name="Group 854"/>
            <p:cNvGrpSpPr>
              <a:grpSpLocks noChangeAspect="1"/>
            </p:cNvGrpSpPr>
            <p:nvPr/>
          </p:nvGrpSpPr>
          <p:grpSpPr bwMode="auto">
            <a:xfrm>
              <a:off x="722154" y="4799550"/>
              <a:ext cx="369676" cy="369676"/>
              <a:chOff x="3903" y="3039"/>
              <a:chExt cx="340" cy="340"/>
            </a:xfrm>
            <a:solidFill>
              <a:schemeClr val="accent3"/>
            </a:solidFill>
          </p:grpSpPr>
          <p:sp>
            <p:nvSpPr>
              <p:cNvPr id="100" name="Oval 855"/>
              <p:cNvSpPr>
                <a:spLocks noChangeArrowheads="1"/>
              </p:cNvSpPr>
              <p:nvPr/>
            </p:nvSpPr>
            <p:spPr bwMode="auto">
              <a:xfrm>
                <a:off x="3995" y="3117"/>
                <a:ext cx="14" cy="14"/>
              </a:xfrm>
              <a:prstGeom prst="ellipse">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6" name="Rectangle 856"/>
              <p:cNvSpPr>
                <a:spLocks noChangeArrowheads="1"/>
              </p:cNvSpPr>
              <p:nvPr/>
            </p:nvSpPr>
            <p:spPr bwMode="auto">
              <a:xfrm>
                <a:off x="4058" y="3173"/>
                <a:ext cx="29" cy="4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7" name="Freeform 857"/>
              <p:cNvSpPr>
                <a:spLocks/>
              </p:cNvSpPr>
              <p:nvPr/>
            </p:nvSpPr>
            <p:spPr bwMode="auto">
              <a:xfrm>
                <a:off x="3989" y="3173"/>
                <a:ext cx="26" cy="57"/>
              </a:xfrm>
              <a:custGeom>
                <a:avLst/>
                <a:gdLst>
                  <a:gd name="T0" fmla="*/ 12 w 26"/>
                  <a:gd name="T1" fmla="*/ 0 h 57"/>
                  <a:gd name="T2" fmla="*/ 0 w 26"/>
                  <a:gd name="T3" fmla="*/ 57 h 57"/>
                  <a:gd name="T4" fmla="*/ 26 w 26"/>
                  <a:gd name="T5" fmla="*/ 57 h 57"/>
                  <a:gd name="T6" fmla="*/ 14 w 26"/>
                  <a:gd name="T7" fmla="*/ 0 h 57"/>
                  <a:gd name="T8" fmla="*/ 12 w 26"/>
                  <a:gd name="T9" fmla="*/ 0 h 57"/>
                </a:gdLst>
                <a:ahLst/>
                <a:cxnLst>
                  <a:cxn ang="0">
                    <a:pos x="T0" y="T1"/>
                  </a:cxn>
                  <a:cxn ang="0">
                    <a:pos x="T2" y="T3"/>
                  </a:cxn>
                  <a:cxn ang="0">
                    <a:pos x="T4" y="T5"/>
                  </a:cxn>
                  <a:cxn ang="0">
                    <a:pos x="T6" y="T7"/>
                  </a:cxn>
                  <a:cxn ang="0">
                    <a:pos x="T8" y="T9"/>
                  </a:cxn>
                </a:cxnLst>
                <a:rect l="0" t="0" r="r" b="b"/>
                <a:pathLst>
                  <a:path w="26" h="57">
                    <a:moveTo>
                      <a:pt x="12" y="0"/>
                    </a:moveTo>
                    <a:lnTo>
                      <a:pt x="0" y="57"/>
                    </a:lnTo>
                    <a:lnTo>
                      <a:pt x="26" y="57"/>
                    </a:lnTo>
                    <a:lnTo>
                      <a:pt x="14" y="0"/>
                    </a:lnTo>
                    <a:lnTo>
                      <a:pt x="12" y="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8" name="Oval 858"/>
              <p:cNvSpPr>
                <a:spLocks noChangeArrowheads="1"/>
              </p:cNvSpPr>
              <p:nvPr/>
            </p:nvSpPr>
            <p:spPr bwMode="auto">
              <a:xfrm>
                <a:off x="4066" y="3117"/>
                <a:ext cx="14" cy="14"/>
              </a:xfrm>
              <a:prstGeom prst="ellipse">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9" name="Oval 859"/>
              <p:cNvSpPr>
                <a:spLocks noChangeArrowheads="1"/>
              </p:cNvSpPr>
              <p:nvPr/>
            </p:nvSpPr>
            <p:spPr bwMode="auto">
              <a:xfrm>
                <a:off x="4137" y="3117"/>
                <a:ext cx="14" cy="14"/>
              </a:xfrm>
              <a:prstGeom prst="ellipse">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0" name="Rectangle 860"/>
              <p:cNvSpPr>
                <a:spLocks noChangeArrowheads="1"/>
              </p:cNvSpPr>
              <p:nvPr/>
            </p:nvSpPr>
            <p:spPr bwMode="auto">
              <a:xfrm>
                <a:off x="4129" y="3173"/>
                <a:ext cx="29" cy="4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1" name="Freeform 861"/>
              <p:cNvSpPr>
                <a:spLocks noEditPoints="1"/>
              </p:cNvSpPr>
              <p:nvPr/>
            </p:nvSpPr>
            <p:spPr bwMode="auto">
              <a:xfrm>
                <a:off x="3903" y="3039"/>
                <a:ext cx="340" cy="340"/>
              </a:xfrm>
              <a:custGeom>
                <a:avLst/>
                <a:gdLst>
                  <a:gd name="T0" fmla="*/ 0 w 512"/>
                  <a:gd name="T1" fmla="*/ 256 h 512"/>
                  <a:gd name="T2" fmla="*/ 512 w 512"/>
                  <a:gd name="T3" fmla="*/ 256 h 512"/>
                  <a:gd name="T4" fmla="*/ 362 w 512"/>
                  <a:gd name="T5" fmla="*/ 96 h 512"/>
                  <a:gd name="T6" fmla="*/ 362 w 512"/>
                  <a:gd name="T7" fmla="*/ 160 h 512"/>
                  <a:gd name="T8" fmla="*/ 362 w 512"/>
                  <a:gd name="T9" fmla="*/ 96 h 512"/>
                  <a:gd name="T10" fmla="*/ 288 w 512"/>
                  <a:gd name="T11" fmla="*/ 128 h 512"/>
                  <a:gd name="T12" fmla="*/ 224 w 512"/>
                  <a:gd name="T13" fmla="*/ 128 h 512"/>
                  <a:gd name="T14" fmla="*/ 149 w 512"/>
                  <a:gd name="T15" fmla="*/ 96 h 512"/>
                  <a:gd name="T16" fmla="*/ 149 w 512"/>
                  <a:gd name="T17" fmla="*/ 160 h 512"/>
                  <a:gd name="T18" fmla="*/ 149 w 512"/>
                  <a:gd name="T19" fmla="*/ 96 h 512"/>
                  <a:gd name="T20" fmla="*/ 181 w 512"/>
                  <a:gd name="T21" fmla="*/ 309 h 512"/>
                  <a:gd name="T22" fmla="*/ 170 w 512"/>
                  <a:gd name="T23" fmla="*/ 394 h 512"/>
                  <a:gd name="T24" fmla="*/ 160 w 512"/>
                  <a:gd name="T25" fmla="*/ 309 h 512"/>
                  <a:gd name="T26" fmla="*/ 138 w 512"/>
                  <a:gd name="T27" fmla="*/ 384 h 512"/>
                  <a:gd name="T28" fmla="*/ 117 w 512"/>
                  <a:gd name="T29" fmla="*/ 384 h 512"/>
                  <a:gd name="T30" fmla="*/ 109 w 512"/>
                  <a:gd name="T31" fmla="*/ 305 h 512"/>
                  <a:gd name="T32" fmla="*/ 128 w 512"/>
                  <a:gd name="T33" fmla="*/ 190 h 512"/>
                  <a:gd name="T34" fmla="*/ 160 w 512"/>
                  <a:gd name="T35" fmla="*/ 181 h 512"/>
                  <a:gd name="T36" fmla="*/ 191 w 512"/>
                  <a:gd name="T37" fmla="*/ 296 h 512"/>
                  <a:gd name="T38" fmla="*/ 298 w 512"/>
                  <a:gd name="T39" fmla="*/ 277 h 512"/>
                  <a:gd name="T40" fmla="*/ 288 w 512"/>
                  <a:gd name="T41" fmla="*/ 384 h 512"/>
                  <a:gd name="T42" fmla="*/ 266 w 512"/>
                  <a:gd name="T43" fmla="*/ 384 h 512"/>
                  <a:gd name="T44" fmla="*/ 245 w 512"/>
                  <a:gd name="T45" fmla="*/ 288 h 512"/>
                  <a:gd name="T46" fmla="*/ 234 w 512"/>
                  <a:gd name="T47" fmla="*/ 394 h 512"/>
                  <a:gd name="T48" fmla="*/ 224 w 512"/>
                  <a:gd name="T49" fmla="*/ 288 h 512"/>
                  <a:gd name="T50" fmla="*/ 213 w 512"/>
                  <a:gd name="T51" fmla="*/ 192 h 512"/>
                  <a:gd name="T52" fmla="*/ 288 w 512"/>
                  <a:gd name="T53" fmla="*/ 181 h 512"/>
                  <a:gd name="T54" fmla="*/ 298 w 512"/>
                  <a:gd name="T55" fmla="*/ 277 h 512"/>
                  <a:gd name="T56" fmla="*/ 394 w 512"/>
                  <a:gd name="T57" fmla="*/ 288 h 512"/>
                  <a:gd name="T58" fmla="*/ 384 w 512"/>
                  <a:gd name="T59" fmla="*/ 394 h 512"/>
                  <a:gd name="T60" fmla="*/ 373 w 512"/>
                  <a:gd name="T61" fmla="*/ 288 h 512"/>
                  <a:gd name="T62" fmla="*/ 352 w 512"/>
                  <a:gd name="T63" fmla="*/ 384 h 512"/>
                  <a:gd name="T64" fmla="*/ 330 w 512"/>
                  <a:gd name="T65" fmla="*/ 384 h 512"/>
                  <a:gd name="T66" fmla="*/ 320 w 512"/>
                  <a:gd name="T67" fmla="*/ 277 h 512"/>
                  <a:gd name="T68" fmla="*/ 330 w 512"/>
                  <a:gd name="T69" fmla="*/ 181 h 512"/>
                  <a:gd name="T70" fmla="*/ 405 w 512"/>
                  <a:gd name="T71" fmla="*/ 19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62" y="96"/>
                    </a:moveTo>
                    <a:cubicBezTo>
                      <a:pt x="380" y="96"/>
                      <a:pt x="394" y="110"/>
                      <a:pt x="394" y="128"/>
                    </a:cubicBezTo>
                    <a:cubicBezTo>
                      <a:pt x="394" y="145"/>
                      <a:pt x="380" y="160"/>
                      <a:pt x="362" y="160"/>
                    </a:cubicBezTo>
                    <a:cubicBezTo>
                      <a:pt x="345" y="160"/>
                      <a:pt x="330" y="145"/>
                      <a:pt x="330" y="128"/>
                    </a:cubicBezTo>
                    <a:cubicBezTo>
                      <a:pt x="330" y="110"/>
                      <a:pt x="345" y="96"/>
                      <a:pt x="362" y="96"/>
                    </a:cubicBezTo>
                    <a:close/>
                    <a:moveTo>
                      <a:pt x="256" y="96"/>
                    </a:moveTo>
                    <a:cubicBezTo>
                      <a:pt x="273" y="96"/>
                      <a:pt x="288" y="110"/>
                      <a:pt x="288" y="128"/>
                    </a:cubicBezTo>
                    <a:cubicBezTo>
                      <a:pt x="288" y="145"/>
                      <a:pt x="273" y="160"/>
                      <a:pt x="256" y="160"/>
                    </a:cubicBezTo>
                    <a:cubicBezTo>
                      <a:pt x="238" y="160"/>
                      <a:pt x="224" y="145"/>
                      <a:pt x="224" y="128"/>
                    </a:cubicBezTo>
                    <a:cubicBezTo>
                      <a:pt x="224" y="110"/>
                      <a:pt x="238" y="96"/>
                      <a:pt x="256" y="96"/>
                    </a:cubicBezTo>
                    <a:close/>
                    <a:moveTo>
                      <a:pt x="149" y="96"/>
                    </a:moveTo>
                    <a:cubicBezTo>
                      <a:pt x="167" y="96"/>
                      <a:pt x="181" y="110"/>
                      <a:pt x="181" y="128"/>
                    </a:cubicBezTo>
                    <a:cubicBezTo>
                      <a:pt x="181" y="145"/>
                      <a:pt x="167" y="160"/>
                      <a:pt x="149" y="160"/>
                    </a:cubicBezTo>
                    <a:cubicBezTo>
                      <a:pt x="131" y="160"/>
                      <a:pt x="117" y="145"/>
                      <a:pt x="117" y="128"/>
                    </a:cubicBezTo>
                    <a:cubicBezTo>
                      <a:pt x="117" y="110"/>
                      <a:pt x="131" y="96"/>
                      <a:pt x="149" y="96"/>
                    </a:cubicBezTo>
                    <a:close/>
                    <a:moveTo>
                      <a:pt x="189" y="305"/>
                    </a:moveTo>
                    <a:cubicBezTo>
                      <a:pt x="187" y="308"/>
                      <a:pt x="184" y="309"/>
                      <a:pt x="181" y="309"/>
                    </a:cubicBezTo>
                    <a:cubicBezTo>
                      <a:pt x="181" y="384"/>
                      <a:pt x="181" y="384"/>
                      <a:pt x="181" y="384"/>
                    </a:cubicBezTo>
                    <a:cubicBezTo>
                      <a:pt x="181" y="390"/>
                      <a:pt x="176" y="394"/>
                      <a:pt x="170" y="394"/>
                    </a:cubicBezTo>
                    <a:cubicBezTo>
                      <a:pt x="164" y="394"/>
                      <a:pt x="160" y="390"/>
                      <a:pt x="160" y="384"/>
                    </a:cubicBezTo>
                    <a:cubicBezTo>
                      <a:pt x="160" y="309"/>
                      <a:pt x="160" y="309"/>
                      <a:pt x="160" y="309"/>
                    </a:cubicBezTo>
                    <a:cubicBezTo>
                      <a:pt x="138" y="309"/>
                      <a:pt x="138" y="309"/>
                      <a:pt x="138" y="309"/>
                    </a:cubicBezTo>
                    <a:cubicBezTo>
                      <a:pt x="138" y="384"/>
                      <a:pt x="138" y="384"/>
                      <a:pt x="138" y="384"/>
                    </a:cubicBezTo>
                    <a:cubicBezTo>
                      <a:pt x="138" y="390"/>
                      <a:pt x="134" y="394"/>
                      <a:pt x="128" y="394"/>
                    </a:cubicBezTo>
                    <a:cubicBezTo>
                      <a:pt x="122" y="394"/>
                      <a:pt x="117" y="390"/>
                      <a:pt x="117" y="384"/>
                    </a:cubicBezTo>
                    <a:cubicBezTo>
                      <a:pt x="117" y="309"/>
                      <a:pt x="117" y="309"/>
                      <a:pt x="117" y="309"/>
                    </a:cubicBezTo>
                    <a:cubicBezTo>
                      <a:pt x="114" y="309"/>
                      <a:pt x="111" y="308"/>
                      <a:pt x="109" y="305"/>
                    </a:cubicBezTo>
                    <a:cubicBezTo>
                      <a:pt x="107" y="303"/>
                      <a:pt x="106" y="299"/>
                      <a:pt x="107" y="296"/>
                    </a:cubicBezTo>
                    <a:cubicBezTo>
                      <a:pt x="128" y="190"/>
                      <a:pt x="128" y="190"/>
                      <a:pt x="128" y="190"/>
                    </a:cubicBezTo>
                    <a:cubicBezTo>
                      <a:pt x="129" y="185"/>
                      <a:pt x="133" y="181"/>
                      <a:pt x="138" y="181"/>
                    </a:cubicBezTo>
                    <a:cubicBezTo>
                      <a:pt x="160" y="181"/>
                      <a:pt x="160" y="181"/>
                      <a:pt x="160" y="181"/>
                    </a:cubicBezTo>
                    <a:cubicBezTo>
                      <a:pt x="165" y="181"/>
                      <a:pt x="169" y="185"/>
                      <a:pt x="170" y="190"/>
                    </a:cubicBezTo>
                    <a:cubicBezTo>
                      <a:pt x="191" y="296"/>
                      <a:pt x="191" y="296"/>
                      <a:pt x="191" y="296"/>
                    </a:cubicBezTo>
                    <a:cubicBezTo>
                      <a:pt x="192" y="299"/>
                      <a:pt x="191" y="303"/>
                      <a:pt x="189" y="305"/>
                    </a:cubicBezTo>
                    <a:close/>
                    <a:moveTo>
                      <a:pt x="298" y="277"/>
                    </a:moveTo>
                    <a:cubicBezTo>
                      <a:pt x="298" y="283"/>
                      <a:pt x="294" y="288"/>
                      <a:pt x="288" y="288"/>
                    </a:cubicBezTo>
                    <a:cubicBezTo>
                      <a:pt x="288" y="384"/>
                      <a:pt x="288" y="384"/>
                      <a:pt x="288" y="384"/>
                    </a:cubicBezTo>
                    <a:cubicBezTo>
                      <a:pt x="288" y="390"/>
                      <a:pt x="283" y="394"/>
                      <a:pt x="277" y="394"/>
                    </a:cubicBezTo>
                    <a:cubicBezTo>
                      <a:pt x="271" y="394"/>
                      <a:pt x="266" y="390"/>
                      <a:pt x="266" y="384"/>
                    </a:cubicBezTo>
                    <a:cubicBezTo>
                      <a:pt x="266" y="288"/>
                      <a:pt x="266" y="288"/>
                      <a:pt x="266" y="288"/>
                    </a:cubicBezTo>
                    <a:cubicBezTo>
                      <a:pt x="245" y="288"/>
                      <a:pt x="245" y="288"/>
                      <a:pt x="245" y="288"/>
                    </a:cubicBezTo>
                    <a:cubicBezTo>
                      <a:pt x="245" y="384"/>
                      <a:pt x="245" y="384"/>
                      <a:pt x="245" y="384"/>
                    </a:cubicBezTo>
                    <a:cubicBezTo>
                      <a:pt x="245" y="390"/>
                      <a:pt x="240" y="394"/>
                      <a:pt x="234" y="394"/>
                    </a:cubicBezTo>
                    <a:cubicBezTo>
                      <a:pt x="228" y="394"/>
                      <a:pt x="224" y="390"/>
                      <a:pt x="224" y="384"/>
                    </a:cubicBezTo>
                    <a:cubicBezTo>
                      <a:pt x="224" y="288"/>
                      <a:pt x="224" y="288"/>
                      <a:pt x="224" y="288"/>
                    </a:cubicBezTo>
                    <a:cubicBezTo>
                      <a:pt x="218" y="288"/>
                      <a:pt x="213" y="283"/>
                      <a:pt x="213" y="277"/>
                    </a:cubicBezTo>
                    <a:cubicBezTo>
                      <a:pt x="213" y="192"/>
                      <a:pt x="213" y="192"/>
                      <a:pt x="213" y="192"/>
                    </a:cubicBezTo>
                    <a:cubicBezTo>
                      <a:pt x="213" y="186"/>
                      <a:pt x="218" y="181"/>
                      <a:pt x="224" y="181"/>
                    </a:cubicBezTo>
                    <a:cubicBezTo>
                      <a:pt x="288" y="181"/>
                      <a:pt x="288" y="181"/>
                      <a:pt x="288" y="181"/>
                    </a:cubicBezTo>
                    <a:cubicBezTo>
                      <a:pt x="294" y="181"/>
                      <a:pt x="298" y="186"/>
                      <a:pt x="298" y="192"/>
                    </a:cubicBezTo>
                    <a:lnTo>
                      <a:pt x="298" y="277"/>
                    </a:lnTo>
                    <a:close/>
                    <a:moveTo>
                      <a:pt x="405" y="277"/>
                    </a:moveTo>
                    <a:cubicBezTo>
                      <a:pt x="405" y="283"/>
                      <a:pt x="400" y="288"/>
                      <a:pt x="394" y="288"/>
                    </a:cubicBezTo>
                    <a:cubicBezTo>
                      <a:pt x="394" y="384"/>
                      <a:pt x="394" y="384"/>
                      <a:pt x="394" y="384"/>
                    </a:cubicBezTo>
                    <a:cubicBezTo>
                      <a:pt x="394" y="390"/>
                      <a:pt x="390" y="394"/>
                      <a:pt x="384" y="394"/>
                    </a:cubicBezTo>
                    <a:cubicBezTo>
                      <a:pt x="378" y="394"/>
                      <a:pt x="373" y="390"/>
                      <a:pt x="373" y="384"/>
                    </a:cubicBezTo>
                    <a:cubicBezTo>
                      <a:pt x="373" y="288"/>
                      <a:pt x="373" y="288"/>
                      <a:pt x="373" y="288"/>
                    </a:cubicBezTo>
                    <a:cubicBezTo>
                      <a:pt x="352" y="288"/>
                      <a:pt x="352" y="288"/>
                      <a:pt x="352" y="288"/>
                    </a:cubicBezTo>
                    <a:cubicBezTo>
                      <a:pt x="352" y="384"/>
                      <a:pt x="352" y="384"/>
                      <a:pt x="352" y="384"/>
                    </a:cubicBezTo>
                    <a:cubicBezTo>
                      <a:pt x="352" y="390"/>
                      <a:pt x="347" y="394"/>
                      <a:pt x="341" y="394"/>
                    </a:cubicBezTo>
                    <a:cubicBezTo>
                      <a:pt x="335" y="394"/>
                      <a:pt x="330" y="390"/>
                      <a:pt x="330" y="384"/>
                    </a:cubicBezTo>
                    <a:cubicBezTo>
                      <a:pt x="330" y="288"/>
                      <a:pt x="330" y="288"/>
                      <a:pt x="330" y="288"/>
                    </a:cubicBezTo>
                    <a:cubicBezTo>
                      <a:pt x="324" y="288"/>
                      <a:pt x="320" y="283"/>
                      <a:pt x="320" y="277"/>
                    </a:cubicBezTo>
                    <a:cubicBezTo>
                      <a:pt x="320" y="192"/>
                      <a:pt x="320" y="192"/>
                      <a:pt x="320" y="192"/>
                    </a:cubicBezTo>
                    <a:cubicBezTo>
                      <a:pt x="320" y="186"/>
                      <a:pt x="324" y="181"/>
                      <a:pt x="330" y="181"/>
                    </a:cubicBezTo>
                    <a:cubicBezTo>
                      <a:pt x="394" y="181"/>
                      <a:pt x="394" y="181"/>
                      <a:pt x="394" y="181"/>
                    </a:cubicBezTo>
                    <a:cubicBezTo>
                      <a:pt x="400" y="181"/>
                      <a:pt x="405" y="186"/>
                      <a:pt x="405" y="192"/>
                    </a:cubicBezTo>
                    <a:lnTo>
                      <a:pt x="405" y="27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Tree>
    <p:extLst>
      <p:ext uri="{BB962C8B-B14F-4D97-AF65-F5344CB8AC3E}">
        <p14:creationId xmlns:p14="http://schemas.microsoft.com/office/powerpoint/2010/main" val="242837381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mtClean="0"/>
              <a:t>Executive summary (2)</a:t>
            </a:r>
            <a:endParaRPr lang="en-AU" dirty="0"/>
          </a:p>
        </p:txBody>
      </p:sp>
      <p:sp>
        <p:nvSpPr>
          <p:cNvPr id="4" name="Content Placeholder 3"/>
          <p:cNvSpPr>
            <a:spLocks noGrp="1"/>
          </p:cNvSpPr>
          <p:nvPr>
            <p:ph idx="1"/>
          </p:nvPr>
        </p:nvSpPr>
        <p:spPr>
          <a:xfrm>
            <a:off x="393701" y="769201"/>
            <a:ext cx="8374062" cy="3223945"/>
          </a:xfrm>
        </p:spPr>
        <p:txBody>
          <a:bodyPr numCol="2" spcCol="72000"/>
          <a:lstStyle/>
          <a:p>
            <a:pPr lvl="0">
              <a:spcAft>
                <a:spcPts val="300"/>
              </a:spcAft>
            </a:pPr>
            <a:r>
              <a:rPr lang="en-AU" sz="1000" b="1" dirty="0" smtClean="0"/>
              <a:t>Outcomes and journeys</a:t>
            </a:r>
          </a:p>
          <a:p>
            <a:pPr lvl="0">
              <a:spcAft>
                <a:spcPts val="300"/>
              </a:spcAft>
            </a:pPr>
            <a:r>
              <a:rPr lang="en-AU" sz="800" dirty="0" smtClean="0"/>
              <a:t>Building on existing ACFE frameworks and definitions, work was undertaken to more clearly </a:t>
            </a:r>
            <a:r>
              <a:rPr lang="en-AU" sz="800" b="1" dirty="0" smtClean="0"/>
              <a:t>define the learning outcomes</a:t>
            </a:r>
            <a:r>
              <a:rPr lang="en-AU" sz="800" dirty="0" smtClean="0"/>
              <a:t> following participation in pre-accredited training as: </a:t>
            </a:r>
          </a:p>
          <a:p>
            <a:pPr marL="171450" lvl="0" indent="-171450">
              <a:spcAft>
                <a:spcPts val="300"/>
              </a:spcAft>
              <a:buFont typeface="Arial" panose="020B0604020202020204" pitchFamily="34" charset="0"/>
              <a:buChar char="•"/>
            </a:pPr>
            <a:r>
              <a:rPr lang="en-AU" sz="800" dirty="0" smtClean="0"/>
              <a:t>Engagement (further participation in pre-accredited or accredited training);</a:t>
            </a:r>
          </a:p>
          <a:p>
            <a:pPr marL="171450" lvl="0" indent="-171450">
              <a:spcAft>
                <a:spcPts val="300"/>
              </a:spcAft>
              <a:buFont typeface="Arial" panose="020B0604020202020204" pitchFamily="34" charset="0"/>
              <a:buChar char="•"/>
            </a:pPr>
            <a:r>
              <a:rPr lang="en-AU" sz="800" dirty="0" smtClean="0"/>
              <a:t>Transition (commencement of accredited training); and </a:t>
            </a:r>
          </a:p>
          <a:p>
            <a:pPr marL="171450" lvl="0" indent="-171450">
              <a:spcAft>
                <a:spcPts val="300"/>
              </a:spcAft>
              <a:buFont typeface="Arial" panose="020B0604020202020204" pitchFamily="34" charset="0"/>
              <a:buChar char="•"/>
            </a:pPr>
            <a:r>
              <a:rPr lang="en-AU" sz="800" dirty="0" smtClean="0"/>
              <a:t>Attainment (completion of accredited training). </a:t>
            </a:r>
          </a:p>
          <a:p>
            <a:pPr lvl="0">
              <a:spcAft>
                <a:spcPts val="300"/>
              </a:spcAft>
            </a:pPr>
            <a:r>
              <a:rPr lang="en-AU" sz="800" dirty="0" smtClean="0"/>
              <a:t>These learning outcomes can be achieved directly (for example, by moving immediately from participation in one pre-accredited course to commencement of accredited training) or indirectly (for example, by participating in multiple pre-accredited courses before commencing an accredited qualification). </a:t>
            </a:r>
          </a:p>
          <a:p>
            <a:pPr lvl="0">
              <a:spcAft>
                <a:spcPts val="300"/>
              </a:spcAft>
            </a:pPr>
            <a:r>
              <a:rPr lang="en-AU" sz="800" dirty="0" smtClean="0"/>
              <a:t>These </a:t>
            </a:r>
            <a:r>
              <a:rPr lang="en-AU" sz="800" b="1" dirty="0" smtClean="0"/>
              <a:t>outcomes were then measured using training activity data covering 2013 to 2016, both at an aggregate level and by cohort </a:t>
            </a:r>
            <a:r>
              <a:rPr lang="en-AU" sz="800" dirty="0" smtClean="0"/>
              <a:t>(Chart 2). This analysis found: </a:t>
            </a:r>
          </a:p>
          <a:p>
            <a:pPr marL="171450" lvl="0" indent="-171450">
              <a:spcAft>
                <a:spcPts val="300"/>
              </a:spcAft>
              <a:buFont typeface="Arial" panose="020B0604020202020204" pitchFamily="34" charset="0"/>
              <a:buChar char="•"/>
            </a:pPr>
            <a:r>
              <a:rPr lang="en-AU" sz="800" b="1" dirty="0" smtClean="0"/>
              <a:t>57% of all learners </a:t>
            </a:r>
            <a:r>
              <a:rPr lang="en-AU" sz="800" b="1" i="1" dirty="0" smtClean="0"/>
              <a:t>engage </a:t>
            </a:r>
            <a:r>
              <a:rPr lang="en-AU" sz="800" b="1" dirty="0" smtClean="0"/>
              <a:t>in further education </a:t>
            </a:r>
            <a:r>
              <a:rPr lang="en-AU" sz="800" dirty="0" smtClean="0"/>
              <a:t>– with the highest engagement rates achieved by young disengaged learners, young females, and females re-entering the workforce, and the lowest rates of further engagement from learners with a disability, lower SES learners and school leavers;</a:t>
            </a:r>
          </a:p>
          <a:p>
            <a:pPr marL="171450" lvl="0" indent="-171450">
              <a:spcAft>
                <a:spcPts val="300"/>
              </a:spcAft>
              <a:buFont typeface="Arial" panose="020B0604020202020204" pitchFamily="34" charset="0"/>
              <a:buChar char="•"/>
            </a:pPr>
            <a:r>
              <a:rPr lang="en-AU" sz="800" b="1" dirty="0" smtClean="0"/>
              <a:t>29% of all learners </a:t>
            </a:r>
            <a:r>
              <a:rPr lang="en-AU" sz="800" b="1" i="1" dirty="0" smtClean="0"/>
              <a:t>transition </a:t>
            </a:r>
            <a:r>
              <a:rPr lang="en-AU" sz="800" b="1" dirty="0" smtClean="0"/>
              <a:t>into an accredited program </a:t>
            </a:r>
            <a:r>
              <a:rPr lang="en-AU" sz="800" dirty="0" smtClean="0"/>
              <a:t>– with the highest transition rates being achieved by young disengaged learners and young females, and the lowest outcome rates by learners with a disability, CALD learners and school leavers; and</a:t>
            </a:r>
            <a:endParaRPr lang="en-AU" sz="800" dirty="0"/>
          </a:p>
          <a:p>
            <a:pPr marL="171450" lvl="0" indent="-171450">
              <a:spcAft>
                <a:spcPts val="300"/>
              </a:spcAft>
              <a:buFont typeface="Arial" panose="020B0604020202020204" pitchFamily="34" charset="0"/>
              <a:buChar char="•"/>
            </a:pPr>
            <a:endParaRPr lang="en-AU" sz="800" dirty="0" smtClean="0"/>
          </a:p>
          <a:p>
            <a:pPr marL="171450" lvl="0" indent="-171450">
              <a:spcAft>
                <a:spcPts val="300"/>
              </a:spcAft>
              <a:buFont typeface="Arial" panose="020B0604020202020204" pitchFamily="34" charset="0"/>
              <a:buChar char="•"/>
            </a:pPr>
            <a:r>
              <a:rPr lang="en-AU" sz="800" b="1" dirty="0" smtClean="0"/>
              <a:t>23% of all learners </a:t>
            </a:r>
            <a:r>
              <a:rPr lang="en-AU" sz="800" b="1" i="1" dirty="0" smtClean="0"/>
              <a:t>attain </a:t>
            </a:r>
            <a:r>
              <a:rPr lang="en-AU" sz="800" b="1" dirty="0" smtClean="0"/>
              <a:t>an accredited qualification </a:t>
            </a:r>
            <a:r>
              <a:rPr lang="en-AU" sz="800" dirty="0" smtClean="0"/>
              <a:t>– with the highest attainment rates being achieved by young disengaged learners and young females, and the lowest attainment rates being achieved by learners with a disability, CALD learners and school leavers.</a:t>
            </a:r>
          </a:p>
          <a:p>
            <a:pPr lvl="0">
              <a:spcAft>
                <a:spcPts val="300"/>
              </a:spcAft>
            </a:pPr>
            <a:r>
              <a:rPr lang="en-AU" sz="800" dirty="0" smtClean="0"/>
              <a:t>Outcomes by </a:t>
            </a:r>
            <a:r>
              <a:rPr lang="en-AU" sz="800" b="1" dirty="0" smtClean="0"/>
              <a:t>geography and other, non-priority cohorts </a:t>
            </a:r>
            <a:r>
              <a:rPr lang="en-AU" sz="800" dirty="0" smtClean="0"/>
              <a:t>were also explored: </a:t>
            </a:r>
          </a:p>
          <a:p>
            <a:pPr marL="171450" indent="-171450">
              <a:spcAft>
                <a:spcPts val="300"/>
              </a:spcAft>
              <a:buFont typeface="Arial" panose="020B0604020202020204" pitchFamily="34" charset="0"/>
              <a:buChar char="•"/>
            </a:pPr>
            <a:r>
              <a:rPr lang="en-AU" sz="800" dirty="0" smtClean="0"/>
              <a:t>Metropolitan regions tend to have higher levels of further engagement; however, Eastern Metro has the second-lowest transition and attainment rates of any </a:t>
            </a:r>
            <a:r>
              <a:rPr lang="en-AU" sz="800" dirty="0"/>
              <a:t>region. These variations could be driven by geography and learner </a:t>
            </a:r>
            <a:r>
              <a:rPr lang="en-AU" sz="800" dirty="0" smtClean="0"/>
              <a:t>intentions. </a:t>
            </a:r>
          </a:p>
          <a:p>
            <a:pPr marL="171450" lvl="0" indent="-171450">
              <a:spcAft>
                <a:spcPts val="300"/>
              </a:spcAft>
              <a:buFont typeface="Arial" panose="020B0604020202020204" pitchFamily="34" charset="0"/>
              <a:buChar char="•"/>
            </a:pPr>
            <a:r>
              <a:rPr lang="en-AU" sz="800" dirty="0" smtClean="0"/>
              <a:t>Older learners achieved significantly lower outcomes (only 7% of learners transitioning and 5% attaining) – which suggests that that this cohort of learners may have different goals to the average pre-accredited learner, and reiterates the </a:t>
            </a:r>
            <a:r>
              <a:rPr lang="en-AU" sz="800" b="1" dirty="0" smtClean="0"/>
              <a:t>need to understand learner intent </a:t>
            </a:r>
            <a:r>
              <a:rPr lang="en-AU" sz="800" dirty="0" smtClean="0"/>
              <a:t>(in addition to government objectives) to be able to fully define success. </a:t>
            </a:r>
          </a:p>
          <a:p>
            <a:pPr>
              <a:spcAft>
                <a:spcPts val="300"/>
              </a:spcAft>
            </a:pPr>
            <a:r>
              <a:rPr lang="en-AU" sz="800" dirty="0" smtClean="0"/>
              <a:t>Beyond sequentially engaging in further training, pre-accredited training is also undertaken concurrently with accredited training, likely as a means to support or enable their completion of the qualification. Around 4% of learners used pre-accredited training to support transition – pointing to the duality of its purpose: </a:t>
            </a:r>
          </a:p>
          <a:p>
            <a:pPr marL="228600" indent="-228600">
              <a:spcAft>
                <a:spcPts val="300"/>
              </a:spcAft>
              <a:buAutoNum type="arabicPeriod"/>
            </a:pPr>
            <a:r>
              <a:rPr lang="en-AU" sz="800" dirty="0" smtClean="0"/>
              <a:t>in re-engaging learners and preparing them for further education and training; and </a:t>
            </a:r>
          </a:p>
          <a:p>
            <a:pPr marL="228600" indent="-228600">
              <a:spcAft>
                <a:spcPts val="300"/>
              </a:spcAft>
              <a:buAutoNum type="arabicPeriod"/>
            </a:pPr>
            <a:r>
              <a:rPr lang="en-AU" sz="800" dirty="0" smtClean="0"/>
              <a:t>in enabling and supporting learners who are already participating in accredited training. </a:t>
            </a:r>
            <a:endParaRPr lang="en-AU" sz="800" dirty="0"/>
          </a:p>
        </p:txBody>
      </p:sp>
      <p:sp>
        <p:nvSpPr>
          <p:cNvPr id="7" name="TextBox 6"/>
          <p:cNvSpPr txBox="1"/>
          <p:nvPr/>
        </p:nvSpPr>
        <p:spPr>
          <a:xfrm>
            <a:off x="376238" y="3996282"/>
            <a:ext cx="5715525" cy="138499"/>
          </a:xfrm>
          <a:prstGeom prst="rect">
            <a:avLst/>
          </a:prstGeom>
          <a:noFill/>
        </p:spPr>
        <p:txBody>
          <a:bodyPr wrap="square" lIns="0" tIns="0" rIns="0" bIns="0" rtlCol="0">
            <a:spAutoFit/>
          </a:bodyPr>
          <a:lstStyle/>
          <a:p>
            <a:pPr>
              <a:spcBef>
                <a:spcPts val="600"/>
              </a:spcBef>
              <a:buSzPct val="100000"/>
            </a:pPr>
            <a:r>
              <a:rPr lang="en-AU" sz="900" b="1" i="1" dirty="0">
                <a:solidFill>
                  <a:schemeClr val="bg1">
                    <a:lumMod val="65000"/>
                  </a:schemeClr>
                </a:solidFill>
              </a:rPr>
              <a:t>2</a:t>
            </a:r>
            <a:r>
              <a:rPr lang="en-AU" sz="900" b="1" i="1" dirty="0" smtClean="0">
                <a:solidFill>
                  <a:schemeClr val="bg1">
                    <a:lumMod val="65000"/>
                  </a:schemeClr>
                </a:solidFill>
              </a:rPr>
              <a:t>: Learner outcomes by ACFE </a:t>
            </a:r>
            <a:r>
              <a:rPr lang="en-AU" sz="800" b="1" i="1" dirty="0" smtClean="0">
                <a:solidFill>
                  <a:schemeClr val="bg1">
                    <a:lumMod val="65000"/>
                  </a:schemeClr>
                </a:solidFill>
              </a:rPr>
              <a:t>priority</a:t>
            </a:r>
            <a:r>
              <a:rPr lang="en-AU" sz="900" b="1" i="1" dirty="0" smtClean="0">
                <a:solidFill>
                  <a:schemeClr val="bg1">
                    <a:lumMod val="65000"/>
                  </a:schemeClr>
                </a:solidFill>
              </a:rPr>
              <a:t> cohorts (commenced pre-</a:t>
            </a:r>
            <a:r>
              <a:rPr lang="en-AU" sz="900" b="1" i="1" dirty="0" err="1" smtClean="0">
                <a:solidFill>
                  <a:schemeClr val="bg1">
                    <a:lumMod val="65000"/>
                  </a:schemeClr>
                </a:solidFill>
              </a:rPr>
              <a:t>accred</a:t>
            </a:r>
            <a:r>
              <a:rPr lang="en-AU" sz="900" b="1" i="1" dirty="0" smtClean="0">
                <a:solidFill>
                  <a:schemeClr val="bg1">
                    <a:lumMod val="65000"/>
                  </a:schemeClr>
                </a:solidFill>
              </a:rPr>
              <a:t> in 2013-15)</a:t>
            </a:r>
          </a:p>
        </p:txBody>
      </p:sp>
      <p:sp>
        <p:nvSpPr>
          <p:cNvPr id="11" name="Right Brace 10"/>
          <p:cNvSpPr/>
          <p:nvPr/>
        </p:nvSpPr>
        <p:spPr>
          <a:xfrm>
            <a:off x="7531853" y="4608370"/>
            <a:ext cx="98120" cy="1582213"/>
          </a:xfrm>
          <a:prstGeom prst="rightBrace">
            <a:avLst>
              <a:gd name="adj1" fmla="val 8333"/>
              <a:gd name="adj2" fmla="val 31986"/>
            </a:avLst>
          </a:prstGeom>
          <a:ln w="15875">
            <a:solidFill>
              <a:srgbClr val="0097A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2" name="Right Brace 11"/>
          <p:cNvSpPr/>
          <p:nvPr/>
        </p:nvSpPr>
        <p:spPr>
          <a:xfrm>
            <a:off x="7679268" y="4900910"/>
            <a:ext cx="98119" cy="1289674"/>
          </a:xfrm>
          <a:prstGeom prst="rightBrace">
            <a:avLst>
              <a:gd name="adj1" fmla="val 8333"/>
              <a:gd name="adj2" fmla="val 29473"/>
            </a:avLst>
          </a:prstGeom>
          <a:ln w="15875">
            <a:solidFill>
              <a:srgbClr val="01216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3" name="Right Brace 12"/>
          <p:cNvSpPr/>
          <p:nvPr/>
        </p:nvSpPr>
        <p:spPr>
          <a:xfrm>
            <a:off x="7826682" y="5227934"/>
            <a:ext cx="98119" cy="962649"/>
          </a:xfrm>
          <a:prstGeom prst="rightBrace">
            <a:avLst>
              <a:gd name="adj1" fmla="val 8333"/>
              <a:gd name="adj2" fmla="val 26509"/>
            </a:avLst>
          </a:prstGeom>
          <a:ln w="15875">
            <a:solidFill>
              <a:srgbClr val="62B5E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nvGrpSpPr>
          <p:cNvPr id="5" name="Group 4"/>
          <p:cNvGrpSpPr/>
          <p:nvPr/>
        </p:nvGrpSpPr>
        <p:grpSpPr>
          <a:xfrm>
            <a:off x="7444742" y="4262343"/>
            <a:ext cx="1549052" cy="582096"/>
            <a:chOff x="7444742" y="4077785"/>
            <a:chExt cx="1549052" cy="582096"/>
          </a:xfrm>
        </p:grpSpPr>
        <p:sp>
          <p:nvSpPr>
            <p:cNvPr id="14" name="TextBox 13"/>
            <p:cNvSpPr txBox="1"/>
            <p:nvPr/>
          </p:nvSpPr>
          <p:spPr>
            <a:xfrm>
              <a:off x="7822648" y="4077785"/>
              <a:ext cx="1171146" cy="107722"/>
            </a:xfrm>
            <a:prstGeom prst="rect">
              <a:avLst/>
            </a:prstGeom>
            <a:noFill/>
          </p:spPr>
          <p:txBody>
            <a:bodyPr wrap="square" lIns="36000" tIns="0" rIns="0" bIns="0" rtlCol="0">
              <a:spAutoFit/>
            </a:bodyPr>
            <a:lstStyle/>
            <a:p>
              <a:pPr>
                <a:spcBef>
                  <a:spcPts val="600"/>
                </a:spcBef>
                <a:buSzPct val="100000"/>
              </a:pPr>
              <a:r>
                <a:rPr lang="en-AU" sz="700" dirty="0" smtClean="0">
                  <a:solidFill>
                    <a:srgbClr val="313131"/>
                  </a:solidFill>
                </a:rPr>
                <a:t>Count of learners</a:t>
              </a:r>
            </a:p>
          </p:txBody>
        </p:sp>
        <p:cxnSp>
          <p:nvCxnSpPr>
            <p:cNvPr id="15" name="Straight Arrow Connector 14"/>
            <p:cNvCxnSpPr>
              <a:stCxn id="14" idx="1"/>
            </p:cNvCxnSpPr>
            <p:nvPr/>
          </p:nvCxnSpPr>
          <p:spPr>
            <a:xfrm flipH="1" flipV="1">
              <a:off x="7444742" y="4111382"/>
              <a:ext cx="377906" cy="2026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822648" y="4270146"/>
              <a:ext cx="1171146" cy="215444"/>
            </a:xfrm>
            <a:prstGeom prst="rect">
              <a:avLst/>
            </a:prstGeom>
            <a:noFill/>
          </p:spPr>
          <p:txBody>
            <a:bodyPr wrap="square" lIns="36000" tIns="0" rIns="0" bIns="0" rtlCol="0">
              <a:spAutoFit/>
            </a:bodyPr>
            <a:lstStyle/>
            <a:p>
              <a:pPr>
                <a:spcBef>
                  <a:spcPts val="600"/>
                </a:spcBef>
                <a:buSzPct val="100000"/>
              </a:pPr>
              <a:r>
                <a:rPr lang="en-AU" sz="700" dirty="0" smtClean="0">
                  <a:solidFill>
                    <a:srgbClr val="313131"/>
                  </a:solidFill>
                </a:rPr>
                <a:t>% of learner cohort achieving an outcome</a:t>
              </a:r>
            </a:p>
          </p:txBody>
        </p:sp>
        <p:cxnSp>
          <p:nvCxnSpPr>
            <p:cNvPr id="17" name="Straight Arrow Connector 16"/>
            <p:cNvCxnSpPr>
              <a:stCxn id="16" idx="1"/>
            </p:cNvCxnSpPr>
            <p:nvPr/>
          </p:nvCxnSpPr>
          <p:spPr>
            <a:xfrm flipH="1">
              <a:off x="7444742" y="4377868"/>
              <a:ext cx="377906" cy="28201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bwMode="gray">
          <a:xfrm>
            <a:off x="1043617" y="4178324"/>
            <a:ext cx="534812" cy="2262441"/>
          </a:xfrm>
          <a:prstGeom prst="rect">
            <a:avLst/>
          </a:prstGeom>
          <a:noFill/>
          <a:ln w="28575" algn="ctr">
            <a:solidFill>
              <a:schemeClr val="accent1"/>
            </a:solidFill>
            <a:miter lim="800000"/>
            <a:headEnd/>
            <a:tailEnd/>
          </a:ln>
        </p:spPr>
        <p:txBody>
          <a:bodyPr wrap="square" lIns="88900" tIns="88900" rIns="88900" bIns="889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pic>
        <p:nvPicPr>
          <p:cNvPr id="2" name="Picture 1"/>
          <p:cNvPicPr>
            <a:picLocks noChangeAspect="1"/>
          </p:cNvPicPr>
          <p:nvPr/>
        </p:nvPicPr>
        <p:blipFill>
          <a:blip r:embed="rId2"/>
          <a:stretch>
            <a:fillRect/>
          </a:stretch>
        </p:blipFill>
        <p:spPr>
          <a:xfrm>
            <a:off x="376238" y="4111873"/>
            <a:ext cx="8623737" cy="2395342"/>
          </a:xfrm>
          <a:prstGeom prst="rect">
            <a:avLst/>
          </a:prstGeom>
        </p:spPr>
      </p:pic>
    </p:spTree>
    <p:extLst>
      <p:ext uri="{BB962C8B-B14F-4D97-AF65-F5344CB8AC3E}">
        <p14:creationId xmlns:p14="http://schemas.microsoft.com/office/powerpoint/2010/main" val="2265546788"/>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952" y="1567408"/>
            <a:ext cx="6555997" cy="1061829"/>
          </a:xfrm>
          <a:prstGeom prst="rect">
            <a:avLst/>
          </a:prstGeom>
        </p:spPr>
        <p:txBody>
          <a:bodyPr wrap="square">
            <a:spAutoFit/>
          </a:bodyPr>
          <a:lstStyle/>
          <a:p>
            <a:r>
              <a:rPr lang="en-AU" sz="900" b="1" noProof="1">
                <a:solidFill>
                  <a:srgbClr val="000000"/>
                </a:solidFill>
              </a:rPr>
              <a:t>Limitations of our Work</a:t>
            </a:r>
            <a:r>
              <a:rPr lang="en-AU" sz="900" noProof="1">
                <a:solidFill>
                  <a:srgbClr val="000000"/>
                </a:solidFill>
              </a:rPr>
              <a:t/>
            </a:r>
            <a:br>
              <a:rPr lang="en-AU" sz="900" noProof="1">
                <a:solidFill>
                  <a:srgbClr val="000000"/>
                </a:solidFill>
              </a:rPr>
            </a:br>
            <a:r>
              <a:rPr lang="en-AU" sz="900" b="1" noProof="1">
                <a:solidFill>
                  <a:srgbClr val="000000"/>
                </a:solidFill>
              </a:rPr>
              <a:t>General Use Restriction </a:t>
            </a:r>
          </a:p>
          <a:p>
            <a:r>
              <a:rPr lang="en-AU" sz="900" noProof="1">
                <a:solidFill>
                  <a:srgbClr val="000000"/>
                </a:solidFill>
              </a:rPr>
              <a:t>This report is prepared solely for the </a:t>
            </a:r>
            <a:r>
              <a:rPr lang="en-AU" sz="900" noProof="1" smtClean="0">
                <a:solidFill>
                  <a:srgbClr val="000000"/>
                </a:solidFill>
              </a:rPr>
              <a:t>use </a:t>
            </a:r>
            <a:r>
              <a:rPr lang="en-AU" sz="900" noProof="1">
                <a:solidFill>
                  <a:srgbClr val="000000"/>
                </a:solidFill>
              </a:rPr>
              <a:t>of </a:t>
            </a:r>
            <a:r>
              <a:rPr lang="en-AU" sz="900" noProof="1" smtClean="0">
                <a:solidFill>
                  <a:srgbClr val="000000"/>
                </a:solidFill>
              </a:rPr>
              <a:t>the Department of Education and Training. </a:t>
            </a:r>
            <a:r>
              <a:rPr lang="en-AU" sz="900" noProof="1">
                <a:solidFill>
                  <a:srgbClr val="000000"/>
                </a:solidFill>
              </a:rPr>
              <a:t>This report is not intended to and should not be used or relied upon by anyone else and we accept no duty of care to any other person or entity. The report has been prepared </a:t>
            </a:r>
            <a:r>
              <a:rPr lang="en-AU" sz="900" noProof="1" smtClean="0">
                <a:solidFill>
                  <a:srgbClr val="000000"/>
                </a:solidFill>
              </a:rPr>
              <a:t>for the purpose of analysing pre-accredited training SVTS data in order to understand participation, training outcomes and patterns in the Victorian pre-accredited sector. </a:t>
            </a:r>
            <a:r>
              <a:rPr lang="en-AU" sz="900" noProof="1">
                <a:solidFill>
                  <a:srgbClr val="000000"/>
                </a:solidFill>
              </a:rPr>
              <a:t>You should not refer to or use our name or the advice for any other purpose</a:t>
            </a:r>
            <a:r>
              <a:rPr lang="en-AU" sz="900" dirty="0"/>
              <a:t>.</a:t>
            </a:r>
          </a:p>
        </p:txBody>
      </p:sp>
    </p:spTree>
    <p:custDataLst>
      <p:tags r:id="rId1"/>
    </p:custDataLst>
    <p:extLst>
      <p:ext uri="{BB962C8B-B14F-4D97-AF65-F5344CB8AC3E}">
        <p14:creationId xmlns:p14="http://schemas.microsoft.com/office/powerpoint/2010/main" val="233609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Executive summary (3)</a:t>
            </a:r>
            <a:endParaRPr lang="en-AU" dirty="0"/>
          </a:p>
        </p:txBody>
      </p:sp>
      <p:sp>
        <p:nvSpPr>
          <p:cNvPr id="4" name="Content Placeholder 3"/>
          <p:cNvSpPr>
            <a:spLocks noGrp="1"/>
          </p:cNvSpPr>
          <p:nvPr>
            <p:ph idx="1"/>
          </p:nvPr>
        </p:nvSpPr>
        <p:spPr>
          <a:xfrm>
            <a:off x="376238" y="1423241"/>
            <a:ext cx="8374062" cy="4716463"/>
          </a:xfrm>
        </p:spPr>
        <p:txBody>
          <a:bodyPr numCol="2" spcCol="72000"/>
          <a:lstStyle/>
          <a:p>
            <a:pPr lvl="0">
              <a:spcAft>
                <a:spcPts val="300"/>
              </a:spcAft>
            </a:pPr>
            <a:r>
              <a:rPr lang="en-AU" sz="1000" b="1" dirty="0" smtClean="0"/>
              <a:t>Patterns</a:t>
            </a:r>
          </a:p>
          <a:p>
            <a:pPr lvl="0">
              <a:spcAft>
                <a:spcPts val="300"/>
              </a:spcAft>
            </a:pPr>
            <a:r>
              <a:rPr lang="en-AU" sz="800" dirty="0" smtClean="0"/>
              <a:t>In order to more deeply understand which learners are achieving outcomes and whether systematic trends exist, the analysis sought to identify patterns and trends in the participation and journeys of learners, and explore the implications of this in terms of the cohorts that face the greatest levels disadvantage. </a:t>
            </a:r>
          </a:p>
          <a:p>
            <a:pPr lvl="0">
              <a:spcAft>
                <a:spcPts val="300"/>
              </a:spcAft>
            </a:pPr>
            <a:r>
              <a:rPr lang="en-AU" sz="800" dirty="0" smtClean="0"/>
              <a:t>An important indicator of alignment across a learner’s journey is the level of </a:t>
            </a:r>
            <a:r>
              <a:rPr lang="en-AU" sz="800" b="1" dirty="0" smtClean="0"/>
              <a:t>relatedness between a learner’s pre-accredited and accredited qualification</a:t>
            </a:r>
            <a:r>
              <a:rPr lang="en-AU" sz="800" dirty="0" smtClean="0"/>
              <a:t>. There appears to be broad alignment in that: </a:t>
            </a:r>
          </a:p>
          <a:p>
            <a:pPr marL="171450" lvl="0" indent="-171450">
              <a:spcAft>
                <a:spcPts val="300"/>
              </a:spcAft>
              <a:buFont typeface="Arial" panose="020B0604020202020204" pitchFamily="34" charset="0"/>
              <a:buChar char="•"/>
            </a:pPr>
            <a:r>
              <a:rPr lang="en-AU" sz="800" dirty="0" smtClean="0"/>
              <a:t>Literacy and Numeracy programs tend to lead to Certificate I and VCE/VCAL courses; and </a:t>
            </a:r>
          </a:p>
          <a:p>
            <a:pPr marL="171450" lvl="0" indent="-171450">
              <a:spcAft>
                <a:spcPts val="300"/>
              </a:spcAft>
              <a:buFont typeface="Arial" panose="020B0604020202020204" pitchFamily="34" charset="0"/>
              <a:buChar char="•"/>
            </a:pPr>
            <a:r>
              <a:rPr lang="en-AU" sz="800" dirty="0" smtClean="0"/>
              <a:t>Employment Skills and Vocational Skills programs tend to lead to Certificate III to Diploma level courses. </a:t>
            </a:r>
          </a:p>
          <a:p>
            <a:pPr lvl="0">
              <a:spcAft>
                <a:spcPts val="300"/>
              </a:spcAft>
            </a:pPr>
            <a:r>
              <a:rPr lang="en-AU" sz="800" dirty="0" smtClean="0"/>
              <a:t>However, the </a:t>
            </a:r>
            <a:r>
              <a:rPr lang="en-AU" sz="800" b="1" dirty="0" smtClean="0"/>
              <a:t>engagement, transition and attainment rates </a:t>
            </a:r>
            <a:r>
              <a:rPr lang="en-AU" sz="800" dirty="0" smtClean="0"/>
              <a:t>tend to be relatively low for: </a:t>
            </a:r>
          </a:p>
          <a:p>
            <a:pPr marL="171450" lvl="0" indent="-171450">
              <a:spcAft>
                <a:spcPts val="300"/>
              </a:spcAft>
              <a:buFont typeface="Arial" panose="020B0604020202020204" pitchFamily="34" charset="0"/>
              <a:buChar char="•"/>
            </a:pPr>
            <a:r>
              <a:rPr lang="en-AU" sz="800" dirty="0" smtClean="0"/>
              <a:t>learners participating in Employment Skills programs, which could reflect different learner intentions (for example, a desire to gain discrete skills relating to CV writing or interviewing, rather than a transition to accredited training); </a:t>
            </a:r>
          </a:p>
          <a:p>
            <a:pPr marL="171450" lvl="0" indent="-171450">
              <a:spcAft>
                <a:spcPts val="300"/>
              </a:spcAft>
              <a:buFont typeface="Arial" panose="020B0604020202020204" pitchFamily="34" charset="0"/>
              <a:buChar char="•"/>
            </a:pPr>
            <a:r>
              <a:rPr lang="en-AU" sz="800" dirty="0" smtClean="0"/>
              <a:t>for learners aged 65 and over, and those who have previously attained an accredited qualification; and </a:t>
            </a:r>
          </a:p>
          <a:p>
            <a:pPr>
              <a:spcAft>
                <a:spcPts val="300"/>
              </a:spcAft>
            </a:pPr>
            <a:r>
              <a:rPr lang="en-AU" sz="800" dirty="0" smtClean="0"/>
              <a:t>In addition, the </a:t>
            </a:r>
            <a:r>
              <a:rPr lang="en-AU" sz="800" b="1" dirty="0" smtClean="0"/>
              <a:t>attainment rates vary by qualification level</a:t>
            </a:r>
            <a:r>
              <a:rPr lang="en-AU" sz="800" dirty="0" smtClean="0"/>
              <a:t>. For those who transition to an accredited program, completion rates are: </a:t>
            </a:r>
          </a:p>
          <a:p>
            <a:pPr marL="171450" indent="-171450">
              <a:spcAft>
                <a:spcPts val="300"/>
              </a:spcAft>
              <a:buFont typeface="Arial" panose="020B0604020202020204" pitchFamily="34" charset="0"/>
              <a:buChar char="•"/>
            </a:pPr>
            <a:r>
              <a:rPr lang="en-AU" sz="800" dirty="0" smtClean="0"/>
              <a:t>highest for those who transition to a Certificate II course; and</a:t>
            </a:r>
          </a:p>
          <a:p>
            <a:pPr marL="171450" indent="-171450">
              <a:spcAft>
                <a:spcPts val="300"/>
              </a:spcAft>
              <a:buFont typeface="Arial" panose="020B0604020202020204" pitchFamily="34" charset="0"/>
              <a:buChar char="•"/>
            </a:pPr>
            <a:r>
              <a:rPr lang="en-AU" sz="800" dirty="0" smtClean="0"/>
              <a:t>lowest for those transitioning to VCE/VCAL, Certificate I and Diploma-level courses.</a:t>
            </a:r>
          </a:p>
          <a:p>
            <a:pPr lvl="0">
              <a:spcAft>
                <a:spcPts val="300"/>
              </a:spcAft>
            </a:pPr>
            <a:r>
              <a:rPr lang="en-AU" sz="800" dirty="0" smtClean="0"/>
              <a:t>It is important to consider whether certain cohorts are more likely to </a:t>
            </a:r>
            <a:r>
              <a:rPr lang="en-AU" sz="800" b="1" dirty="0" smtClean="0"/>
              <a:t>transition into certain fields of education or qualification levels</a:t>
            </a:r>
            <a:r>
              <a:rPr lang="en-AU" sz="800" dirty="0" smtClean="0"/>
              <a:t>: </a:t>
            </a:r>
          </a:p>
          <a:p>
            <a:pPr marL="171450" lvl="0" indent="-171450">
              <a:spcAft>
                <a:spcPts val="300"/>
              </a:spcAft>
              <a:buFont typeface="Arial" panose="020B0604020202020204" pitchFamily="34" charset="0"/>
              <a:buChar char="•"/>
            </a:pPr>
            <a:r>
              <a:rPr lang="en-AU" sz="800" dirty="0" smtClean="0"/>
              <a:t>female learners are more likely to commence Society and Culture programs (which includes aged care and child care qualifications); whilst vulnerable workers, CALD learners and learners with a disability are more likely to commence Mixed field programs (which includes foundation courses); and</a:t>
            </a:r>
          </a:p>
          <a:p>
            <a:pPr marL="171450" lvl="0" indent="-171450">
              <a:spcAft>
                <a:spcPts val="300"/>
              </a:spcAft>
              <a:buFont typeface="Arial" panose="020B0604020202020204" pitchFamily="34" charset="0"/>
              <a:buChar char="•"/>
            </a:pPr>
            <a:endParaRPr lang="en-AU" sz="800" dirty="0" smtClean="0"/>
          </a:p>
          <a:p>
            <a:pPr marL="171450" lvl="0" indent="-171450">
              <a:spcAft>
                <a:spcPts val="300"/>
              </a:spcAft>
              <a:buFont typeface="Arial" panose="020B0604020202020204" pitchFamily="34" charset="0"/>
              <a:buChar char="•"/>
            </a:pPr>
            <a:endParaRPr lang="en-AU" sz="800" dirty="0" smtClean="0"/>
          </a:p>
          <a:p>
            <a:pPr marL="171450" lvl="0" indent="-171450">
              <a:spcAft>
                <a:spcPts val="300"/>
              </a:spcAft>
              <a:buFont typeface="Arial" panose="020B0604020202020204" pitchFamily="34" charset="0"/>
              <a:buChar char="•"/>
            </a:pPr>
            <a:r>
              <a:rPr lang="en-AU" sz="800" dirty="0" smtClean="0"/>
              <a:t>female learners and unemployed learners are more likely to commence in higher-level qualifications (Certificate III and above), whilst young disengaged and young female learners are more likely to commence VCE-VCAL programs. </a:t>
            </a:r>
          </a:p>
          <a:p>
            <a:pPr>
              <a:spcAft>
                <a:spcPts val="300"/>
              </a:spcAft>
            </a:pPr>
            <a:r>
              <a:rPr lang="en-AU" sz="800" dirty="0" smtClean="0"/>
              <a:t>There is also </a:t>
            </a:r>
            <a:r>
              <a:rPr lang="en-AU" sz="800" b="1" dirty="0" smtClean="0"/>
              <a:t>evidence of progression into higher qualification levels for learners who commence multiple accredited courses </a:t>
            </a:r>
            <a:r>
              <a:rPr lang="en-AU" sz="800" dirty="0" smtClean="0"/>
              <a:t>(Chart 3), where learners who complete their first accredited course are more likely to progress to a higher qualification, compared to learners who do not successfully complete that qualification. </a:t>
            </a:r>
          </a:p>
          <a:p>
            <a:pPr>
              <a:spcAft>
                <a:spcPts val="300"/>
              </a:spcAft>
            </a:pPr>
            <a:endParaRPr lang="en-AU" sz="800" dirty="0" smtClean="0"/>
          </a:p>
          <a:p>
            <a:pPr>
              <a:spcAft>
                <a:spcPts val="300"/>
              </a:spcAft>
            </a:pPr>
            <a:endParaRPr lang="en-AU" sz="800" dirty="0"/>
          </a:p>
        </p:txBody>
      </p:sp>
      <p:sp>
        <p:nvSpPr>
          <p:cNvPr id="14" name="TextBox 13"/>
          <p:cNvSpPr txBox="1"/>
          <p:nvPr/>
        </p:nvSpPr>
        <p:spPr>
          <a:xfrm>
            <a:off x="7914853" y="4119937"/>
            <a:ext cx="835447" cy="184666"/>
          </a:xfrm>
          <a:prstGeom prst="rect">
            <a:avLst/>
          </a:prstGeom>
          <a:noFill/>
        </p:spPr>
        <p:txBody>
          <a:bodyPr wrap="square" lIns="0" tIns="0" rIns="0" bIns="0" rtlCol="0">
            <a:spAutoFit/>
          </a:bodyPr>
          <a:lstStyle/>
          <a:p>
            <a:pPr>
              <a:spcBef>
                <a:spcPts val="600"/>
              </a:spcBef>
              <a:buSzPct val="100000"/>
            </a:pPr>
            <a:r>
              <a:rPr lang="en-AU" sz="600" b="1" i="1" dirty="0" smtClean="0">
                <a:solidFill>
                  <a:srgbClr val="86BC25"/>
                </a:solidFill>
              </a:rPr>
              <a:t>Average if do not complete</a:t>
            </a:r>
          </a:p>
        </p:txBody>
      </p:sp>
      <p:sp>
        <p:nvSpPr>
          <p:cNvPr id="15" name="TextBox 14"/>
          <p:cNvSpPr txBox="1"/>
          <p:nvPr/>
        </p:nvSpPr>
        <p:spPr>
          <a:xfrm>
            <a:off x="4623573" y="2680351"/>
            <a:ext cx="4021667" cy="369332"/>
          </a:xfrm>
          <a:prstGeom prst="rect">
            <a:avLst/>
          </a:prstGeom>
          <a:noFill/>
        </p:spPr>
        <p:txBody>
          <a:bodyPr wrap="square" lIns="0" tIns="0" rIns="0" bIns="0" rtlCol="0">
            <a:spAutoFit/>
          </a:bodyPr>
          <a:lstStyle/>
          <a:p>
            <a:pPr>
              <a:spcBef>
                <a:spcPts val="600"/>
              </a:spcBef>
              <a:buSzPct val="100000"/>
            </a:pPr>
            <a:r>
              <a:rPr lang="en-AU" sz="800" b="1" i="1" dirty="0">
                <a:solidFill>
                  <a:schemeClr val="bg1">
                    <a:lumMod val="65000"/>
                  </a:schemeClr>
                </a:solidFill>
              </a:rPr>
              <a:t>3</a:t>
            </a:r>
            <a:r>
              <a:rPr lang="en-AU" sz="800" b="1" i="1" dirty="0" smtClean="0">
                <a:solidFill>
                  <a:schemeClr val="bg1">
                    <a:lumMod val="65000"/>
                  </a:schemeClr>
                </a:solidFill>
              </a:rPr>
              <a:t>: Learners who progress to a higher-level second accredited qualification by AQF and completion outcome (commenced pre-</a:t>
            </a:r>
            <a:r>
              <a:rPr lang="en-AU" sz="800" b="1" i="1" dirty="0" err="1" smtClean="0">
                <a:solidFill>
                  <a:schemeClr val="bg1">
                    <a:lumMod val="65000"/>
                  </a:schemeClr>
                </a:solidFill>
              </a:rPr>
              <a:t>accred</a:t>
            </a:r>
            <a:r>
              <a:rPr lang="en-AU" sz="800" b="1" i="1" dirty="0" smtClean="0">
                <a:solidFill>
                  <a:schemeClr val="bg1">
                    <a:lumMod val="65000"/>
                  </a:schemeClr>
                </a:solidFill>
              </a:rPr>
              <a:t> </a:t>
            </a:r>
            <a:r>
              <a:rPr lang="en-AU" sz="800" b="1" i="1" dirty="0">
                <a:solidFill>
                  <a:schemeClr val="bg1">
                    <a:lumMod val="65000"/>
                  </a:schemeClr>
                </a:solidFill>
              </a:rPr>
              <a:t>in 2013-15</a:t>
            </a:r>
            <a:r>
              <a:rPr lang="en-AU" sz="800" b="1" i="1" dirty="0" smtClean="0">
                <a:solidFill>
                  <a:schemeClr val="bg1">
                    <a:lumMod val="65000"/>
                  </a:schemeClr>
                </a:solidFill>
              </a:rPr>
              <a:t>)</a:t>
            </a:r>
          </a:p>
        </p:txBody>
      </p:sp>
      <p:sp>
        <p:nvSpPr>
          <p:cNvPr id="16" name="TextBox 15"/>
          <p:cNvSpPr txBox="1"/>
          <p:nvPr/>
        </p:nvSpPr>
        <p:spPr>
          <a:xfrm>
            <a:off x="7731020" y="3833354"/>
            <a:ext cx="741541" cy="184666"/>
          </a:xfrm>
          <a:prstGeom prst="rect">
            <a:avLst/>
          </a:prstGeom>
          <a:noFill/>
        </p:spPr>
        <p:txBody>
          <a:bodyPr wrap="square" lIns="0" tIns="0" rIns="0" bIns="0" rtlCol="0">
            <a:spAutoFit/>
          </a:bodyPr>
          <a:lstStyle/>
          <a:p>
            <a:pPr>
              <a:spcBef>
                <a:spcPts val="600"/>
              </a:spcBef>
              <a:buSzPct val="100000"/>
            </a:pPr>
            <a:r>
              <a:rPr lang="en-AU" sz="600" b="1" i="1" dirty="0" smtClean="0">
                <a:solidFill>
                  <a:srgbClr val="046A38"/>
                </a:solidFill>
              </a:rPr>
              <a:t>Average if complete</a:t>
            </a:r>
          </a:p>
        </p:txBody>
      </p:sp>
      <p:pic>
        <p:nvPicPr>
          <p:cNvPr id="2" name="Picture 1"/>
          <p:cNvPicPr>
            <a:picLocks noChangeAspect="1"/>
          </p:cNvPicPr>
          <p:nvPr/>
        </p:nvPicPr>
        <p:blipFill>
          <a:blip r:embed="rId2"/>
          <a:stretch>
            <a:fillRect/>
          </a:stretch>
        </p:blipFill>
        <p:spPr>
          <a:xfrm>
            <a:off x="4437947" y="3099411"/>
            <a:ext cx="4441469" cy="2160982"/>
          </a:xfrm>
          <a:prstGeom prst="rect">
            <a:avLst/>
          </a:prstGeom>
        </p:spPr>
      </p:pic>
    </p:spTree>
    <p:extLst>
      <p:ext uri="{BB962C8B-B14F-4D97-AF65-F5344CB8AC3E}">
        <p14:creationId xmlns:p14="http://schemas.microsoft.com/office/powerpoint/2010/main" val="144255383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Executive summary (4)</a:t>
            </a:r>
            <a:endParaRPr lang="en-AU" dirty="0"/>
          </a:p>
        </p:txBody>
      </p:sp>
      <p:sp>
        <p:nvSpPr>
          <p:cNvPr id="4" name="Content Placeholder 3"/>
          <p:cNvSpPr>
            <a:spLocks noGrp="1"/>
          </p:cNvSpPr>
          <p:nvPr>
            <p:ph idx="1"/>
          </p:nvPr>
        </p:nvSpPr>
        <p:spPr>
          <a:xfrm>
            <a:off x="376238" y="1037621"/>
            <a:ext cx="8374062" cy="4716463"/>
          </a:xfrm>
        </p:spPr>
        <p:txBody>
          <a:bodyPr numCol="2" spcCol="72000"/>
          <a:lstStyle/>
          <a:p>
            <a:pPr lvl="0">
              <a:spcAft>
                <a:spcPts val="300"/>
              </a:spcAft>
            </a:pPr>
            <a:r>
              <a:rPr lang="en-AU" sz="780" dirty="0"/>
              <a:t>The </a:t>
            </a:r>
            <a:r>
              <a:rPr lang="en-AU" sz="780" b="1" dirty="0"/>
              <a:t>volume of pre-accredited training </a:t>
            </a:r>
            <a:r>
              <a:rPr lang="en-AU" sz="780" dirty="0"/>
              <a:t>undertaken by a learner, the </a:t>
            </a:r>
            <a:r>
              <a:rPr lang="en-AU" sz="780" b="1" dirty="0"/>
              <a:t>time it takes for them to transition</a:t>
            </a:r>
            <a:r>
              <a:rPr lang="en-AU" sz="780" dirty="0"/>
              <a:t> and the </a:t>
            </a:r>
            <a:r>
              <a:rPr lang="en-AU" sz="780" b="1" dirty="0"/>
              <a:t>number of qualifications taken </a:t>
            </a:r>
            <a:r>
              <a:rPr lang="en-AU" sz="780" dirty="0"/>
              <a:t>to transition may also inform an understanding of where the greatest benefits from pre-accredited training may exist: </a:t>
            </a:r>
          </a:p>
          <a:p>
            <a:pPr marL="171450" indent="-171450">
              <a:spcAft>
                <a:spcPts val="300"/>
              </a:spcAft>
              <a:buFont typeface="Arial" panose="020B0604020202020204" pitchFamily="34" charset="0"/>
              <a:buChar char="•"/>
            </a:pPr>
            <a:r>
              <a:rPr lang="en-AU" sz="780" dirty="0"/>
              <a:t>On average, learners </a:t>
            </a:r>
            <a:r>
              <a:rPr lang="en-AU" sz="780" dirty="0" smtClean="0"/>
              <a:t>participate </a:t>
            </a:r>
            <a:r>
              <a:rPr lang="en-AU" sz="780" dirty="0"/>
              <a:t>in 80 hours of pre-accredited training per </a:t>
            </a:r>
            <a:r>
              <a:rPr lang="en-AU" sz="780" dirty="0" smtClean="0"/>
              <a:t>year (Chart </a:t>
            </a:r>
            <a:r>
              <a:rPr lang="en-AU" sz="780" dirty="0"/>
              <a:t>4</a:t>
            </a:r>
            <a:r>
              <a:rPr lang="en-AU" sz="780" dirty="0" smtClean="0"/>
              <a:t>). However, the difference in the average volume of training for learners who achieve an engagement outcome versus a transition or attainment outcome are not substantially different (between </a:t>
            </a:r>
            <a:r>
              <a:rPr lang="en-AU" sz="780" dirty="0"/>
              <a:t>94 and 103 </a:t>
            </a:r>
            <a:r>
              <a:rPr lang="en-AU" sz="780" dirty="0" smtClean="0"/>
              <a:t>hours), </a:t>
            </a:r>
            <a:r>
              <a:rPr lang="en-AU" sz="780" dirty="0"/>
              <a:t>which could suggest a non-linearity in the benefits from pre-accredited </a:t>
            </a:r>
            <a:r>
              <a:rPr lang="en-AU" sz="780" dirty="0" smtClean="0"/>
              <a:t>training</a:t>
            </a:r>
            <a:endParaRPr lang="en-AU" sz="780" dirty="0"/>
          </a:p>
          <a:p>
            <a:pPr marL="171450" lvl="0" indent="-171450">
              <a:spcAft>
                <a:spcPts val="300"/>
              </a:spcAft>
              <a:buFont typeface="Arial" panose="020B0604020202020204" pitchFamily="34" charset="0"/>
              <a:buChar char="•"/>
            </a:pPr>
            <a:r>
              <a:rPr lang="en-AU" sz="780" dirty="0"/>
              <a:t>The majority of learners who transition do so within </a:t>
            </a:r>
            <a:r>
              <a:rPr lang="en-AU" sz="780" dirty="0" smtClean="0"/>
              <a:t>six months (58%) </a:t>
            </a:r>
            <a:r>
              <a:rPr lang="en-AU" sz="780" dirty="0"/>
              <a:t>of commencing their first pre-accredited program, suggesting that pre-accredited training is often used as a ‘stepping stone</a:t>
            </a:r>
            <a:r>
              <a:rPr lang="en-AU" sz="780" dirty="0" smtClean="0"/>
              <a:t>’, but some take more than two years to transition (6%)</a:t>
            </a:r>
            <a:endParaRPr lang="en-AU" sz="780" dirty="0"/>
          </a:p>
          <a:p>
            <a:pPr marL="171450" lvl="0" indent="-171450">
              <a:spcAft>
                <a:spcPts val="300"/>
              </a:spcAft>
              <a:buFont typeface="Arial" panose="020B0604020202020204" pitchFamily="34" charset="0"/>
              <a:buChar char="•"/>
            </a:pPr>
            <a:r>
              <a:rPr lang="en-AU" sz="780" dirty="0" smtClean="0"/>
              <a:t>58% of </a:t>
            </a:r>
            <a:r>
              <a:rPr lang="en-AU" sz="780" dirty="0"/>
              <a:t>pre-accredited learners who </a:t>
            </a:r>
            <a:r>
              <a:rPr lang="en-AU" sz="780" dirty="0" smtClean="0"/>
              <a:t>indirectly attain a qualification undertake </a:t>
            </a:r>
            <a:r>
              <a:rPr lang="en-AU" sz="780" dirty="0"/>
              <a:t>concurrent accredited qualifications, which may reflect the use of foundational qualifications to support their </a:t>
            </a:r>
            <a:r>
              <a:rPr lang="en-AU" sz="780" dirty="0" smtClean="0"/>
              <a:t>learning</a:t>
            </a:r>
            <a:endParaRPr lang="en-AU" sz="780" dirty="0"/>
          </a:p>
          <a:p>
            <a:pPr marL="171450" lvl="0" indent="-171450">
              <a:spcAft>
                <a:spcPts val="300"/>
              </a:spcAft>
              <a:buFont typeface="Arial" panose="020B0604020202020204" pitchFamily="34" charset="0"/>
              <a:buChar char="•"/>
            </a:pPr>
            <a:endParaRPr lang="en-AU" sz="780" dirty="0" smtClean="0"/>
          </a:p>
          <a:p>
            <a:pPr marL="171450" lvl="0" indent="-171450">
              <a:spcAft>
                <a:spcPts val="300"/>
              </a:spcAft>
              <a:buFont typeface="Arial" panose="020B0604020202020204" pitchFamily="34" charset="0"/>
              <a:buChar char="•"/>
            </a:pPr>
            <a:endParaRPr lang="en-AU" sz="780" dirty="0"/>
          </a:p>
          <a:p>
            <a:pPr marL="171450" lvl="0" indent="-171450">
              <a:spcAft>
                <a:spcPts val="300"/>
              </a:spcAft>
              <a:buFont typeface="Arial" panose="020B0604020202020204" pitchFamily="34" charset="0"/>
              <a:buChar char="•"/>
            </a:pPr>
            <a:endParaRPr lang="en-AU" sz="780" dirty="0" smtClean="0"/>
          </a:p>
          <a:p>
            <a:pPr marL="171450" lvl="0" indent="-171450">
              <a:spcAft>
                <a:spcPts val="300"/>
              </a:spcAft>
              <a:buFont typeface="Arial" panose="020B0604020202020204" pitchFamily="34" charset="0"/>
              <a:buChar char="•"/>
            </a:pPr>
            <a:endParaRPr lang="en-AU" sz="780" dirty="0"/>
          </a:p>
          <a:p>
            <a:pPr marL="171450" lvl="0" indent="-171450">
              <a:spcAft>
                <a:spcPts val="300"/>
              </a:spcAft>
              <a:buFont typeface="Arial" panose="020B0604020202020204" pitchFamily="34" charset="0"/>
              <a:buChar char="•"/>
            </a:pPr>
            <a:endParaRPr lang="en-AU" sz="780" dirty="0" smtClean="0"/>
          </a:p>
          <a:p>
            <a:pPr marL="171450" lvl="0" indent="-171450">
              <a:spcAft>
                <a:spcPts val="300"/>
              </a:spcAft>
              <a:buFont typeface="Arial" panose="020B0604020202020204" pitchFamily="34" charset="0"/>
              <a:buChar char="•"/>
            </a:pPr>
            <a:endParaRPr lang="en-AU" sz="780" dirty="0"/>
          </a:p>
          <a:p>
            <a:pPr marL="171450" lvl="0" indent="-171450">
              <a:spcAft>
                <a:spcPts val="300"/>
              </a:spcAft>
              <a:buFont typeface="Arial" panose="020B0604020202020204" pitchFamily="34" charset="0"/>
              <a:buChar char="•"/>
            </a:pPr>
            <a:endParaRPr lang="en-AU" sz="780" dirty="0" smtClean="0"/>
          </a:p>
          <a:p>
            <a:pPr marL="171450" lvl="0" indent="-171450">
              <a:spcAft>
                <a:spcPts val="300"/>
              </a:spcAft>
              <a:buFont typeface="Arial" panose="020B0604020202020204" pitchFamily="34" charset="0"/>
              <a:buChar char="•"/>
            </a:pPr>
            <a:endParaRPr lang="en-AU" sz="780" dirty="0"/>
          </a:p>
          <a:p>
            <a:pPr lvl="0">
              <a:spcAft>
                <a:spcPts val="300"/>
              </a:spcAft>
            </a:pPr>
            <a:endParaRPr lang="en-AU" sz="780" dirty="0" smtClean="0"/>
          </a:p>
          <a:p>
            <a:pPr lvl="0">
              <a:spcAft>
                <a:spcPts val="300"/>
              </a:spcAft>
            </a:pPr>
            <a:endParaRPr lang="en-AU" sz="780" dirty="0"/>
          </a:p>
          <a:p>
            <a:pPr lvl="0">
              <a:spcAft>
                <a:spcPts val="300"/>
              </a:spcAft>
            </a:pPr>
            <a:endParaRPr lang="en-AU" sz="780" dirty="0" smtClean="0"/>
          </a:p>
          <a:p>
            <a:pPr lvl="0">
              <a:spcAft>
                <a:spcPts val="300"/>
              </a:spcAft>
            </a:pPr>
            <a:endParaRPr lang="en-AU" sz="780" dirty="0"/>
          </a:p>
          <a:p>
            <a:pPr lvl="0">
              <a:spcAft>
                <a:spcPts val="300"/>
              </a:spcAft>
            </a:pPr>
            <a:r>
              <a:rPr lang="en-AU" sz="780" dirty="0" smtClean="0"/>
              <a:t>Broader </a:t>
            </a:r>
            <a:r>
              <a:rPr lang="en-AU" sz="780" dirty="0"/>
              <a:t>factors such as </a:t>
            </a:r>
            <a:r>
              <a:rPr lang="en-AU" sz="780" b="1" dirty="0"/>
              <a:t>learner location (and region), access and linkages between providers </a:t>
            </a:r>
            <a:r>
              <a:rPr lang="en-AU" sz="780" dirty="0" smtClean="0"/>
              <a:t>also </a:t>
            </a:r>
            <a:r>
              <a:rPr lang="en-AU" sz="780" dirty="0"/>
              <a:t>influence the ability of learners to successfully transition and attain: </a:t>
            </a:r>
          </a:p>
          <a:p>
            <a:pPr marL="171450" lvl="0" indent="-171450">
              <a:spcAft>
                <a:spcPts val="300"/>
              </a:spcAft>
              <a:buFont typeface="Arial" panose="020B0604020202020204" pitchFamily="34" charset="0"/>
              <a:buChar char="•"/>
            </a:pPr>
            <a:r>
              <a:rPr lang="en-AU" sz="780" dirty="0" smtClean="0"/>
              <a:t>On </a:t>
            </a:r>
            <a:r>
              <a:rPr lang="en-AU" sz="780" dirty="0"/>
              <a:t>average, </a:t>
            </a:r>
            <a:r>
              <a:rPr lang="en-AU" sz="780" dirty="0" smtClean="0"/>
              <a:t>learners </a:t>
            </a:r>
            <a:r>
              <a:rPr lang="en-AU" sz="780" dirty="0"/>
              <a:t>are substantially more likely to travel to a different ACFE Council Region to access accredited training than for pre-accredited training, which suggests that access </a:t>
            </a:r>
            <a:r>
              <a:rPr lang="en-AU" sz="780" dirty="0" smtClean="0"/>
              <a:t>can </a:t>
            </a:r>
            <a:r>
              <a:rPr lang="en-AU" sz="780" dirty="0"/>
              <a:t>pose a challenge in some regions – particularly in the Grampians, Southern Metro and Eastern </a:t>
            </a:r>
            <a:r>
              <a:rPr lang="en-AU" sz="780" dirty="0" smtClean="0"/>
              <a:t>Metro</a:t>
            </a:r>
            <a:endParaRPr lang="en-AU" sz="780" dirty="0"/>
          </a:p>
          <a:p>
            <a:pPr marL="171450" lvl="0" indent="-171450">
              <a:spcAft>
                <a:spcPts val="300"/>
              </a:spcAft>
              <a:buFont typeface="Arial" panose="020B0604020202020204" pitchFamily="34" charset="0"/>
              <a:buChar char="•"/>
            </a:pPr>
            <a:r>
              <a:rPr lang="en-AU" sz="780" dirty="0"/>
              <a:t>More </a:t>
            </a:r>
            <a:r>
              <a:rPr lang="en-AU" sz="780" dirty="0" smtClean="0"/>
              <a:t>pre-accredited learners who subsequently transition attend </a:t>
            </a:r>
            <a:r>
              <a:rPr lang="en-AU" sz="780" dirty="0"/>
              <a:t>accredited training at ACE providers (who are also RTOs) than at TAFEs – with the greatest differential in the Grampians and Loddon Mallee </a:t>
            </a:r>
            <a:r>
              <a:rPr lang="en-AU" sz="780" dirty="0" smtClean="0"/>
              <a:t>(again suggesting that access can pose a challenge) </a:t>
            </a:r>
            <a:r>
              <a:rPr lang="en-AU" sz="780" dirty="0"/>
              <a:t>and equal shares in Gippsland (suggesting the presence of partnerships between providers)</a:t>
            </a:r>
          </a:p>
          <a:p>
            <a:pPr marL="171450" lvl="0" indent="-171450">
              <a:spcAft>
                <a:spcPts val="300"/>
              </a:spcAft>
              <a:buFont typeface="Arial" panose="020B0604020202020204" pitchFamily="34" charset="0"/>
              <a:buChar char="•"/>
            </a:pPr>
            <a:endParaRPr lang="en-AU" sz="500" dirty="0" smtClean="0"/>
          </a:p>
          <a:p>
            <a:pPr>
              <a:spcAft>
                <a:spcPts val="300"/>
              </a:spcAft>
            </a:pPr>
            <a:r>
              <a:rPr lang="en-AU" sz="1000" b="1" dirty="0" smtClean="0"/>
              <a:t>Where to next?  </a:t>
            </a:r>
          </a:p>
          <a:p>
            <a:pPr>
              <a:spcAft>
                <a:spcPts val="300"/>
              </a:spcAft>
            </a:pPr>
            <a:r>
              <a:rPr lang="en-AU" sz="780" dirty="0"/>
              <a:t>This analysis provides greater confidence that the pre-accredited sector is supporting its learners to further engage in education, transition into accredited training and most notably, attain an accredited qualification. </a:t>
            </a:r>
            <a:endParaRPr lang="en-AU" sz="780" dirty="0" smtClean="0"/>
          </a:p>
          <a:p>
            <a:pPr>
              <a:spcAft>
                <a:spcPts val="300"/>
              </a:spcAft>
            </a:pPr>
            <a:r>
              <a:rPr lang="en-AU" sz="780" dirty="0" smtClean="0"/>
              <a:t>However</a:t>
            </a:r>
            <a:r>
              <a:rPr lang="en-AU" sz="780" dirty="0"/>
              <a:t>, delving more deeply </a:t>
            </a:r>
            <a:r>
              <a:rPr lang="en-AU" sz="780" dirty="0" smtClean="0"/>
              <a:t>into cohorts, patterns and journeys suggests </a:t>
            </a:r>
            <a:r>
              <a:rPr lang="en-AU" sz="780" dirty="0"/>
              <a:t>that there are </a:t>
            </a:r>
            <a:r>
              <a:rPr lang="en-AU" sz="780" dirty="0" smtClean="0"/>
              <a:t>certain groups who systematically </a:t>
            </a:r>
            <a:r>
              <a:rPr lang="en-AU" sz="780" dirty="0"/>
              <a:t>achieve outcomes at lower </a:t>
            </a:r>
            <a:r>
              <a:rPr lang="en-AU" sz="780" dirty="0" smtClean="0"/>
              <a:t>rates</a:t>
            </a:r>
            <a:r>
              <a:rPr lang="en-AU" sz="780" dirty="0"/>
              <a:t> </a:t>
            </a:r>
            <a:r>
              <a:rPr lang="en-AU" sz="780" dirty="0" smtClean="0"/>
              <a:t>than their peers. As </a:t>
            </a:r>
            <a:r>
              <a:rPr lang="en-AU" sz="780" dirty="0"/>
              <a:t>such, there is a need for future policy and research to target these gaps </a:t>
            </a:r>
            <a:r>
              <a:rPr lang="en-AU" sz="780" dirty="0" smtClean="0"/>
              <a:t>and challenges – </a:t>
            </a:r>
            <a:r>
              <a:rPr lang="en-AU" sz="780" dirty="0"/>
              <a:t>to </a:t>
            </a:r>
            <a:r>
              <a:rPr lang="en-AU" sz="780" b="1" dirty="0"/>
              <a:t>understand their drivers and implement policies and supports that effectively drive improvements in outcomes for these pre-accredited learners</a:t>
            </a:r>
            <a:r>
              <a:rPr lang="en-AU" sz="780" dirty="0"/>
              <a:t>. </a:t>
            </a:r>
            <a:r>
              <a:rPr lang="en-AU" sz="780" dirty="0" smtClean="0"/>
              <a:t>Examples of this include: </a:t>
            </a:r>
            <a:endParaRPr lang="en-AU" sz="780" dirty="0"/>
          </a:p>
          <a:p>
            <a:pPr marL="171450" indent="-171450">
              <a:spcAft>
                <a:spcPts val="300"/>
              </a:spcAft>
              <a:buFont typeface="Arial" panose="020B0604020202020204" pitchFamily="34" charset="0"/>
              <a:buChar char="•"/>
            </a:pPr>
            <a:r>
              <a:rPr lang="en-AU" sz="780" dirty="0" smtClean="0"/>
              <a:t>The high incidence of learners having multiple factors of disadvantage (that is, belonging to multiple priority cohorts) suggests that there is an opportunity for further tailoring and targeting of supports for these learners;</a:t>
            </a:r>
          </a:p>
          <a:p>
            <a:pPr marL="171450" indent="-171450">
              <a:spcAft>
                <a:spcPts val="300"/>
              </a:spcAft>
              <a:buFont typeface="Arial" panose="020B0604020202020204" pitchFamily="34" charset="0"/>
              <a:buChar char="•"/>
            </a:pPr>
            <a:r>
              <a:rPr lang="en-AU" sz="780" dirty="0" smtClean="0"/>
              <a:t>A deeper understanding of what success looks like from a government perspective (whether that be employment, volunteering, student satisfaction or inclusion), which can be used to inform the development of benchmarks and goals and progress against broader government objectives and agendas;</a:t>
            </a:r>
          </a:p>
          <a:p>
            <a:pPr marL="171450" indent="-171450">
              <a:spcAft>
                <a:spcPts val="300"/>
              </a:spcAft>
              <a:buFont typeface="Arial" panose="020B0604020202020204" pitchFamily="34" charset="0"/>
              <a:buChar char="•"/>
            </a:pPr>
            <a:r>
              <a:rPr lang="en-AU" sz="780" dirty="0" smtClean="0"/>
              <a:t>Analysis of the drivers of outcomes across learners cohorts (including an understanding of learner intent and the ability for learners to access accredited training in their region), which can assist with the targeting and tailoring of interventions (for example, at improving access to training, at certain fields of education, qualification levels or cohorts); and</a:t>
            </a:r>
          </a:p>
          <a:p>
            <a:pPr marL="171450" indent="-171450">
              <a:spcAft>
                <a:spcPts val="300"/>
              </a:spcAft>
              <a:buFont typeface="Arial" panose="020B0604020202020204" pitchFamily="34" charset="0"/>
              <a:buChar char="•"/>
            </a:pPr>
            <a:r>
              <a:rPr lang="en-AU" sz="780" dirty="0" smtClean="0"/>
              <a:t>Understanding differences across pre-accredited programs </a:t>
            </a:r>
            <a:r>
              <a:rPr lang="en-AU" sz="780" dirty="0"/>
              <a:t>(particularly a more systematic and detailed categorisation of program types, and a deeper understanding of differences in duration and intensity</a:t>
            </a:r>
            <a:r>
              <a:rPr lang="en-AU" sz="780" dirty="0" smtClean="0"/>
              <a:t>), and across providers (how providers operate, their priorities and target cohorts).</a:t>
            </a:r>
          </a:p>
          <a:p>
            <a:pPr>
              <a:spcAft>
                <a:spcPts val="300"/>
              </a:spcAft>
            </a:pPr>
            <a:r>
              <a:rPr lang="en-AU" sz="780" dirty="0" smtClean="0"/>
              <a:t>Together, these could </a:t>
            </a:r>
            <a:r>
              <a:rPr lang="en-AU" sz="780" b="1" dirty="0" smtClean="0"/>
              <a:t>inform the development of appropriate and tailored benchmarks and system goals, which in turn, can strengthen accountability and the system’s understanding of impact</a:t>
            </a:r>
            <a:r>
              <a:rPr lang="en-AU" sz="780" dirty="0" smtClean="0"/>
              <a:t>. This improved understanding should be supported through the development of improved data collections (and accompanying diagnostic tools, such as indicators and dashboards), including: </a:t>
            </a:r>
          </a:p>
          <a:p>
            <a:pPr marL="171450" indent="-171450">
              <a:spcAft>
                <a:spcPts val="300"/>
              </a:spcAft>
              <a:buFont typeface="Arial" panose="020B0604020202020204" pitchFamily="34" charset="0"/>
              <a:buChar char="•"/>
            </a:pPr>
            <a:r>
              <a:rPr lang="en-AU" sz="780" dirty="0" smtClean="0"/>
              <a:t>more </a:t>
            </a:r>
            <a:r>
              <a:rPr lang="en-AU" sz="780" dirty="0"/>
              <a:t>detailed and robust learner characteristics to rigorously identify and define priority </a:t>
            </a:r>
            <a:r>
              <a:rPr lang="en-AU" sz="780" dirty="0" smtClean="0"/>
              <a:t>cohorts;</a:t>
            </a:r>
            <a:endParaRPr lang="en-AU" sz="780" dirty="0"/>
          </a:p>
          <a:p>
            <a:pPr marL="171450" indent="-171450">
              <a:spcAft>
                <a:spcPts val="300"/>
              </a:spcAft>
              <a:buFont typeface="Arial" panose="020B0604020202020204" pitchFamily="34" charset="0"/>
              <a:buChar char="•"/>
            </a:pPr>
            <a:r>
              <a:rPr lang="en-AU" sz="780" dirty="0" smtClean="0"/>
              <a:t>links </a:t>
            </a:r>
            <a:r>
              <a:rPr lang="en-AU" sz="780" dirty="0"/>
              <a:t>to employment and tertiary study outcomes, </a:t>
            </a:r>
            <a:r>
              <a:rPr lang="en-AU" sz="780" dirty="0" smtClean="0"/>
              <a:t>student </a:t>
            </a:r>
            <a:r>
              <a:rPr lang="en-AU" sz="780" dirty="0"/>
              <a:t>satisfaction </a:t>
            </a:r>
            <a:r>
              <a:rPr lang="en-AU" sz="780" dirty="0" smtClean="0"/>
              <a:t>outcomes and learner intent; and</a:t>
            </a:r>
            <a:endParaRPr lang="en-AU" sz="780" dirty="0"/>
          </a:p>
          <a:p>
            <a:pPr marL="171450" indent="-171450">
              <a:spcAft>
                <a:spcPts val="300"/>
              </a:spcAft>
              <a:buFont typeface="Arial" panose="020B0604020202020204" pitchFamily="34" charset="0"/>
              <a:buChar char="•"/>
            </a:pPr>
            <a:r>
              <a:rPr lang="en-AU" sz="780" dirty="0" smtClean="0"/>
              <a:t>naturally increasing </a:t>
            </a:r>
            <a:r>
              <a:rPr lang="en-AU" sz="780" dirty="0"/>
              <a:t>time horizons </a:t>
            </a:r>
            <a:r>
              <a:rPr lang="en-AU" sz="780" dirty="0" smtClean="0"/>
              <a:t>of analysis to </a:t>
            </a:r>
            <a:r>
              <a:rPr lang="en-AU" sz="780" dirty="0"/>
              <a:t>allow for more robust characterisations of pathways over </a:t>
            </a:r>
            <a:r>
              <a:rPr lang="en-AU" sz="780" dirty="0" smtClean="0"/>
              <a:t>longer time periods. </a:t>
            </a:r>
            <a:endParaRPr lang="en-AU" sz="780" dirty="0"/>
          </a:p>
        </p:txBody>
      </p:sp>
      <p:grpSp>
        <p:nvGrpSpPr>
          <p:cNvPr id="11" name="Group 10"/>
          <p:cNvGrpSpPr/>
          <p:nvPr/>
        </p:nvGrpSpPr>
        <p:grpSpPr>
          <a:xfrm>
            <a:off x="376238" y="3252470"/>
            <a:ext cx="3994426" cy="778392"/>
            <a:chOff x="397410" y="4066203"/>
            <a:chExt cx="3994426" cy="778392"/>
          </a:xfrm>
        </p:grpSpPr>
        <p:sp>
          <p:nvSpPr>
            <p:cNvPr id="9" name="TextBox 8"/>
            <p:cNvSpPr txBox="1"/>
            <p:nvPr/>
          </p:nvSpPr>
          <p:spPr>
            <a:xfrm>
              <a:off x="1302912" y="4752262"/>
              <a:ext cx="347852" cy="92333"/>
            </a:xfrm>
            <a:prstGeom prst="rect">
              <a:avLst/>
            </a:prstGeom>
            <a:noFill/>
          </p:spPr>
          <p:txBody>
            <a:bodyPr wrap="none" lIns="0" tIns="0" rIns="0" bIns="0" rtlCol="0">
              <a:spAutoFit/>
            </a:bodyPr>
            <a:lstStyle/>
            <a:p>
              <a:pPr>
                <a:spcBef>
                  <a:spcPts val="600"/>
                </a:spcBef>
                <a:buSzPct val="100000"/>
              </a:pPr>
              <a:r>
                <a:rPr lang="en-AU" sz="600" b="1" i="1" dirty="0" smtClean="0">
                  <a:solidFill>
                    <a:srgbClr val="86BC25"/>
                  </a:solidFill>
                </a:rPr>
                <a:t>average</a:t>
              </a:r>
            </a:p>
          </p:txBody>
        </p:sp>
        <p:sp>
          <p:nvSpPr>
            <p:cNvPr id="10" name="TextBox 9"/>
            <p:cNvSpPr txBox="1"/>
            <p:nvPr/>
          </p:nvSpPr>
          <p:spPr>
            <a:xfrm>
              <a:off x="397410" y="4066203"/>
              <a:ext cx="3994426" cy="246221"/>
            </a:xfrm>
            <a:prstGeom prst="rect">
              <a:avLst/>
            </a:prstGeom>
            <a:noFill/>
          </p:spPr>
          <p:txBody>
            <a:bodyPr wrap="square" lIns="0" tIns="0" rIns="0" bIns="0" rtlCol="0">
              <a:spAutoFit/>
            </a:bodyPr>
            <a:lstStyle/>
            <a:p>
              <a:pPr>
                <a:spcBef>
                  <a:spcPts val="600"/>
                </a:spcBef>
                <a:buSzPct val="100000"/>
              </a:pPr>
              <a:r>
                <a:rPr lang="en-AU" sz="800" b="1" i="1" dirty="0" smtClean="0">
                  <a:solidFill>
                    <a:schemeClr val="bg1">
                      <a:lumMod val="65000"/>
                    </a:schemeClr>
                  </a:solidFill>
                </a:rPr>
                <a:t>4: Average pre-accredited hours of participation by learner outcomes </a:t>
              </a:r>
              <a:r>
                <a:rPr lang="en-AU" sz="800" b="1" i="1" dirty="0">
                  <a:solidFill>
                    <a:schemeClr val="bg1">
                      <a:lumMod val="65000"/>
                    </a:schemeClr>
                  </a:solidFill>
                </a:rPr>
                <a:t>(commenced pre-</a:t>
              </a:r>
              <a:r>
                <a:rPr lang="en-AU" sz="800" b="1" i="1" dirty="0" err="1">
                  <a:solidFill>
                    <a:schemeClr val="bg1">
                      <a:lumMod val="65000"/>
                    </a:schemeClr>
                  </a:solidFill>
                </a:rPr>
                <a:t>accred</a:t>
              </a:r>
              <a:r>
                <a:rPr lang="en-AU" sz="800" b="1" i="1" dirty="0">
                  <a:solidFill>
                    <a:schemeClr val="bg1">
                      <a:lumMod val="65000"/>
                    </a:schemeClr>
                  </a:solidFill>
                </a:rPr>
                <a:t> in 2013-15</a:t>
              </a:r>
              <a:r>
                <a:rPr lang="en-AU" sz="800" b="1" i="1" dirty="0" smtClean="0">
                  <a:solidFill>
                    <a:schemeClr val="bg1">
                      <a:lumMod val="65000"/>
                    </a:schemeClr>
                  </a:solidFill>
                </a:rPr>
                <a:t>)</a:t>
              </a:r>
            </a:p>
          </p:txBody>
        </p:sp>
      </p:grpSp>
      <p:pic>
        <p:nvPicPr>
          <p:cNvPr id="2" name="Picture 1"/>
          <p:cNvPicPr>
            <a:picLocks noChangeAspect="1"/>
          </p:cNvPicPr>
          <p:nvPr/>
        </p:nvPicPr>
        <p:blipFill>
          <a:blip r:embed="rId2"/>
          <a:stretch>
            <a:fillRect/>
          </a:stretch>
        </p:blipFill>
        <p:spPr>
          <a:xfrm>
            <a:off x="376238" y="3517617"/>
            <a:ext cx="3679116" cy="1596388"/>
          </a:xfrm>
          <a:prstGeom prst="rect">
            <a:avLst/>
          </a:prstGeom>
        </p:spPr>
      </p:pic>
    </p:spTree>
    <p:extLst>
      <p:ext uri="{BB962C8B-B14F-4D97-AF65-F5344CB8AC3E}">
        <p14:creationId xmlns:p14="http://schemas.microsoft.com/office/powerpoint/2010/main" val="295907425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Introduction</a:t>
            </a:r>
            <a:endParaRPr lang="en-AU" dirty="0"/>
          </a:p>
        </p:txBody>
      </p:sp>
      <p:sp>
        <p:nvSpPr>
          <p:cNvPr id="2" name="Text Placeholder 1"/>
          <p:cNvSpPr>
            <a:spLocks noGrp="1"/>
          </p:cNvSpPr>
          <p:nvPr>
            <p:ph type="body" idx="1"/>
          </p:nvPr>
        </p:nvSpPr>
        <p:spPr/>
        <p:txBody>
          <a:bodyPr/>
          <a:lstStyle/>
          <a:p>
            <a:endParaRPr lang="en-AU"/>
          </a:p>
        </p:txBody>
      </p:sp>
    </p:spTree>
    <p:extLst>
      <p:ext uri="{BB962C8B-B14F-4D97-AF65-F5344CB8AC3E}">
        <p14:creationId xmlns:p14="http://schemas.microsoft.com/office/powerpoint/2010/main" val="1615385670"/>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EMPLAFYSLIDEID" val="636281882455707506"/>
</p:tagLst>
</file>

<file path=ppt/tags/tag4.xml><?xml version="1.0" encoding="utf-8"?>
<p:tagLst xmlns:a="http://schemas.openxmlformats.org/drawingml/2006/main" xmlns:r="http://schemas.openxmlformats.org/officeDocument/2006/relationships" xmlns:p="http://schemas.openxmlformats.org/presentationml/2006/main">
  <p:tag name="TEMPLAFYSLIDEID" val="636281882531020497"/>
</p:tagLst>
</file>

<file path=ppt/theme/theme1.xml><?xml version="1.0" encoding="utf-8"?>
<a:theme xmlns:a="http://schemas.openxmlformats.org/drawingml/2006/main" name="Deloitte 16_9 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4_3_Onscreen.potx" id="{300F3ED9-9C4C-4838-B157-107BB206E623}" vid="{ABD9136E-862F-4680-B56C-E8832C898B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WebCM Documents" ma:contentTypeID="0x0101008840106FE30D4F50BC61A726A7CA6E3800A01D47DD30CBB54F95863B7DC80A2CEC" ma:contentTypeVersion="12" ma:contentTypeDescription="WebCM Documents Content Type" ma:contentTypeScope="" ma:versionID="e4139b3a0e7d3d8cb92e2992b6712403">
  <xsd:schema xmlns:xsd="http://www.w3.org/2001/XMLSchema" xmlns:xs="http://www.w3.org/2001/XMLSchema" xmlns:p="http://schemas.microsoft.com/office/2006/metadata/properties" xmlns:ns1="http://schemas.microsoft.com/sharepoint/v3" xmlns:ns2="76b566cd-adb9-46c2-964b-22eba181fd0b" xmlns:ns3="cb9114c1-daad-44dd-acad-30f4246641f2" targetNamespace="http://schemas.microsoft.com/office/2006/metadata/properties" ma:root="true" ma:fieldsID="df9e21a9d9be030ba6d9139b7d031c32" ns1:_="" ns2:_="" ns3:_="">
    <xsd:import namespace="http://schemas.microsoft.com/sharepoint/v3"/>
    <xsd:import namespace="76b566cd-adb9-46c2-964b-22eba181fd0b"/>
    <xsd:import namespace="cb9114c1-daad-44dd-acad-30f4246641f2"/>
    <xsd:element name="properties">
      <xsd:complexType>
        <xsd:sequence>
          <xsd:element name="documentManagement">
            <xsd:complexType>
              <xsd:all>
                <xsd:element ref="ns1:DEECD_Description" minOccurs="0"/>
                <xsd:element ref="ns1:DEECD_Publisher" minOccurs="0"/>
                <xsd:element ref="ns1:DEECD_Keywords" minOccurs="0"/>
                <xsd:element ref="ns1:DEECD_Expired" minOccurs="0"/>
                <xsd:element ref="ns2:PublishingStartDate" minOccurs="0"/>
                <xsd:element ref="ns1:PublishingExpirationDate" minOccurs="0"/>
                <xsd:element ref="ns3:TaxCatchAll" minOccurs="0"/>
                <xsd:element ref="ns2:pfad5814e62747ed9f131defefc62dac" minOccurs="0"/>
                <xsd:element ref="ns2:a319977fc8504e09982f090ae1d7c602" minOccurs="0"/>
                <xsd:element ref="ns2:ofbb8b9a280a423a91cf717fb81349cd" minOccurs="0"/>
                <xsd:element ref="ns2:b1688cb4a3a940449dc8286705012a42" minOccurs="0"/>
                <xsd:element ref="ns2:hyperlink" minOccurs="0"/>
                <xsd:element ref="ns2:hyperlink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ECD_Description" ma:index="2" nillable="true" ma:displayName="Description" ma:description="" ma:internalName="DEECD_Description">
      <xsd:simpleType>
        <xsd:restriction base="dms:Note">
          <xsd:maxLength value="255"/>
        </xsd:restriction>
      </xsd:simpleType>
    </xsd:element>
    <xsd:element name="DEECD_Publisher" ma:index="3" nillable="true" ma:displayName="Publisher" ma:default="Department of Education and Training" ma:internalName="DEECD_Publisher">
      <xsd:simpleType>
        <xsd:restriction base="dms:Text">
          <xsd:maxLength value="255"/>
        </xsd:restriction>
      </xsd:simpleType>
    </xsd:element>
    <xsd:element name="DEECD_Keywords" ma:index="7" nillable="true" ma:displayName="Keywords" ma:internalName="DEECD_Keywords">
      <xsd:simpleType>
        <xsd:restriction base="dms:Note">
          <xsd:maxLength value="255"/>
        </xsd:restriction>
      </xsd:simpleType>
    </xsd:element>
    <xsd:element name="DEECD_Expired" ma:index="8" nillable="true" ma:displayName="Expired" ma:default="0" ma:internalName="DEECD_Expired">
      <xsd:simpleType>
        <xsd:restriction base="dms:Boolea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b566cd-adb9-46c2-964b-22eba181fd0b" elementFormDefault="qualified">
    <xsd:import namespace="http://schemas.microsoft.com/office/2006/documentManagement/types"/>
    <xsd:import namespace="http://schemas.microsoft.com/office/infopath/2007/PartnerControls"/>
    <xsd:element name="PublishingStartDate" ma:index="9" nillable="true" ma:displayName="Scheduling Start Date" ma:internalName="PublishingStartDate">
      <xsd:simpleType>
        <xsd:restriction base="dms:Unknown"/>
      </xsd:simpleType>
    </xsd:element>
    <xsd:element name="pfad5814e62747ed9f131defefc62dac" ma:index="19" nillable="true" ma:taxonomy="true" ma:internalName="pfad5814e62747ed9f131defefc62dac" ma:taxonomyFieldName="DEECD_SubjectCategory" ma:displayName="Subject Category" ma:readOnly="false" ma:fieldId="{9fad5814-e627-47ed-9f13-1defefc62dac}" ma:sspId="272df97b-2740-40bb-9c0d-572a441144cd" ma:termSetId="cc6468fc-15c3-4209-9517-a733b6c80435" ma:anchorId="00000000-0000-0000-0000-000000000000" ma:open="false" ma:isKeyword="false">
      <xsd:complexType>
        <xsd:sequence>
          <xsd:element ref="pc:Terms" minOccurs="0" maxOccurs="1"/>
        </xsd:sequence>
      </xsd:complexType>
    </xsd:element>
    <xsd:element name="a319977fc8504e09982f090ae1d7c602" ma:index="20" nillable="true" ma:taxonomy="true" ma:internalName="a319977fc8504e09982f090ae1d7c602" ma:taxonomyFieldName="DEECD_ItemType" ma:displayName="Item Type" ma:default="101;#Page|eb523acf-a821-456c-a76b-7607578309d7" ma:fieldId="{a319977f-c850-4e09-982f-090ae1d7c602}" ma:sspId="272df97b-2740-40bb-9c0d-572a441144cd" ma:termSetId="87a54e1a-a086-4056-9430-e3def70b5bc0" ma:anchorId="00000000-0000-0000-0000-000000000000" ma:open="false" ma:isKeyword="false">
      <xsd:complexType>
        <xsd:sequence>
          <xsd:element ref="pc:Terms" minOccurs="0" maxOccurs="1"/>
        </xsd:sequence>
      </xsd:complexType>
    </xsd:element>
    <xsd:element name="ofbb8b9a280a423a91cf717fb81349cd" ma:index="21" nillable="true" ma:taxonomy="true" ma:internalName="ofbb8b9a280a423a91cf717fb81349cd" ma:taxonomyFieldName="DEECD_Author" ma:displayName="Author" ma:default="94;#Education|5232e41c-5101-41fe-b638-7d41d1371531" ma:fieldId="{8fbb8b9a-280a-423a-91cf-717fb81349cd}" ma:sspId="272df97b-2740-40bb-9c0d-572a441144cd" ma:termSetId="f9681774-4169-418a-ae49-9bc331f72a4f" ma:anchorId="00000000-0000-0000-0000-000000000000" ma:open="false" ma:isKeyword="false">
      <xsd:complexType>
        <xsd:sequence>
          <xsd:element ref="pc:Terms" minOccurs="0" maxOccurs="1"/>
        </xsd:sequence>
      </xsd:complexType>
    </xsd:element>
    <xsd:element name="b1688cb4a3a940449dc8286705012a42" ma:index="22" nillable="true" ma:taxonomy="true" ma:internalName="b1688cb4a3a940449dc8286705012a42" ma:taxonomyFieldName="DEECD_Audience" ma:displayName="Audience" ma:fieldId="{b1688cb4-a3a9-4044-9dc8-286705012a42}" ma:taxonomyMulti="true" ma:sspId="272df97b-2740-40bb-9c0d-572a441144cd" ma:termSetId="af0be819-ce00-4865-904d-8408c82c2300" ma:anchorId="00000000-0000-0000-0000-000000000000" ma:open="false" ma:isKeyword="false">
      <xsd:complexType>
        <xsd:sequence>
          <xsd:element ref="pc:Terms" minOccurs="0" maxOccurs="1"/>
        </xsd:sequence>
      </xsd:complexType>
    </xsd:element>
    <xsd:element name="hyperlink" ma:index="24"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hyperlink2" ma:index="25" nillable="true" ma:displayName="hyperlink2" ma:format="Hyperlink" ma:internalName="hyperlink2"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b9114c1-daad-44dd-acad-30f4246641f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7017a8d-dd8f-40f0-bbcf-d0d7f718f6eb}" ma:internalName="TaxCatchAll" ma:showField="CatchAllData" ma:web="cb9114c1-daad-44dd-acad-30f4246641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ECD_Publisher xmlns="http://schemas.microsoft.com/sharepoint/v3">Department of Education and Training</DEECD_Publisher>
    <a319977fc8504e09982f090ae1d7c602 xmlns="76b566cd-adb9-46c2-964b-22eba181fd0b">
      <Terms xmlns="http://schemas.microsoft.com/office/infopath/2007/PartnerControls">
        <TermInfo xmlns="http://schemas.microsoft.com/office/infopath/2007/PartnerControls">
          <TermName xmlns="http://schemas.microsoft.com/office/infopath/2007/PartnerControls">Page</TermName>
          <TermId xmlns="http://schemas.microsoft.com/office/infopath/2007/PartnerControls">eb523acf-a821-456c-a76b-7607578309d7</TermId>
        </TermInfo>
      </Terms>
    </a319977fc8504e09982f090ae1d7c602>
    <TaxCatchAll xmlns="cb9114c1-daad-44dd-acad-30f4246641f2">
      <Value>101</Value>
      <Value>94</Value>
    </TaxCatchAll>
    <DEECD_Expired xmlns="http://schemas.microsoft.com/sharepoint/v3">false</DEECD_Expired>
    <DEECD_Keywords xmlns="http://schemas.microsoft.com/sharepoint/v3" xsi:nil="true"/>
    <PublishingExpirationDate xmlns="http://schemas.microsoft.com/sharepoint/v3" xsi:nil="true"/>
    <DEECD_Description xmlns="http://schemas.microsoft.com/sharepoint/v3" xsi:nil="true"/>
    <b1688cb4a3a940449dc8286705012a42 xmlns="76b566cd-adb9-46c2-964b-22eba181fd0b">
      <Terms xmlns="http://schemas.microsoft.com/office/infopath/2007/PartnerControls"/>
    </b1688cb4a3a940449dc8286705012a42>
    <PublishingStartDate xmlns="76b566cd-adb9-46c2-964b-22eba181fd0b" xsi:nil="true"/>
    <ofbb8b9a280a423a91cf717fb81349cd xmlns="76b566cd-adb9-46c2-964b-22eba181fd0b">
      <Terms xmlns="http://schemas.microsoft.com/office/infopath/2007/PartnerControls">
        <TermInfo xmlns="http://schemas.microsoft.com/office/infopath/2007/PartnerControls">
          <TermName xmlns="http://schemas.microsoft.com/office/infopath/2007/PartnerControls">Education</TermName>
          <TermId xmlns="http://schemas.microsoft.com/office/infopath/2007/PartnerControls">5232e41c-5101-41fe-b638-7d41d1371531</TermId>
        </TermInfo>
      </Terms>
    </ofbb8b9a280a423a91cf717fb81349cd>
    <pfad5814e62747ed9f131defefc62dac xmlns="76b566cd-adb9-46c2-964b-22eba181fd0b">
      <Terms xmlns="http://schemas.microsoft.com/office/infopath/2007/PartnerControls"/>
    </pfad5814e62747ed9f131defefc62dac>
    <hyperlink xmlns="76b566cd-adb9-46c2-964b-22eba181fd0b">
      <Url xsi:nil="true"/>
      <Description xsi:nil="true"/>
    </hyperlink>
    <hyperlink2 xmlns="76b566cd-adb9-46c2-964b-22eba181fd0b">
      <Url xsi:nil="true"/>
      <Description xsi:nil="true"/>
    </hyperlink2>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D84DAB-9E21-44B3-BC27-CCD93899A060}"/>
</file>

<file path=customXml/itemProps2.xml><?xml version="1.0" encoding="utf-8"?>
<ds:datastoreItem xmlns:ds="http://schemas.openxmlformats.org/officeDocument/2006/customXml" ds:itemID="{E3C3512C-D962-47C4-9805-DA3B99422F33}"/>
</file>

<file path=customXml/itemProps3.xml><?xml version="1.0" encoding="utf-8"?>
<ds:datastoreItem xmlns:ds="http://schemas.openxmlformats.org/officeDocument/2006/customXml" ds:itemID="{421BAC9D-5CC3-4E02-93BD-352D0C054112}"/>
</file>

<file path=docProps/app.xml><?xml version="1.0" encoding="utf-8"?>
<Properties xmlns="http://schemas.openxmlformats.org/officeDocument/2006/extended-properties" xmlns:vt="http://schemas.openxmlformats.org/officeDocument/2006/docPropsVTypes">
  <Template>Deloitte_4_3_Onscreen</Template>
  <TotalTime>11696</TotalTime>
  <Words>17466</Words>
  <Application>Microsoft Office PowerPoint</Application>
  <PresentationFormat>On-screen Show (4:3)</PresentationFormat>
  <Paragraphs>1359</Paragraphs>
  <Slides>60</Slides>
  <Notes>11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70" baseType="lpstr">
      <vt:lpstr>ＭＳ Ｐゴシック</vt:lpstr>
      <vt:lpstr>Arial</vt:lpstr>
      <vt:lpstr>Calibri</vt:lpstr>
      <vt:lpstr>Open Sans</vt:lpstr>
      <vt:lpstr>Times New Roman</vt:lpstr>
      <vt:lpstr>Verdana</vt:lpstr>
      <vt:lpstr>Wingdings</vt:lpstr>
      <vt:lpstr>Wingdings 2</vt:lpstr>
      <vt:lpstr>Deloitte 16_9 onscreen</vt:lpstr>
      <vt:lpstr>think-cell Slide</vt:lpstr>
      <vt:lpstr>Participation, training outcomes and patterns in the Victorian pre-accredited sector</vt:lpstr>
      <vt:lpstr>Key findings</vt:lpstr>
      <vt:lpstr>What learning outcomes are achieved by pre-accredited learners? </vt:lpstr>
      <vt:lpstr>Contents</vt:lpstr>
      <vt:lpstr>Executive summary (1)</vt:lpstr>
      <vt:lpstr>Executive summary (2)</vt:lpstr>
      <vt:lpstr>Executive summary (3)</vt:lpstr>
      <vt:lpstr>Executive summary (4)</vt:lpstr>
      <vt:lpstr>Introduction</vt:lpstr>
      <vt:lpstr>Background, structure and approach </vt:lpstr>
      <vt:lpstr>Sector snapshot in 2016</vt:lpstr>
      <vt:lpstr>Characterising journeys in foundational learning</vt:lpstr>
      <vt:lpstr>Objective 1</vt:lpstr>
      <vt:lpstr>Introduction: Identification</vt:lpstr>
      <vt:lpstr>Count of priority learners</vt:lpstr>
      <vt:lpstr>Characteristics of priority learners </vt:lpstr>
      <vt:lpstr>Other learner groups</vt:lpstr>
      <vt:lpstr>Multiple incidences of disadvantage</vt:lpstr>
      <vt:lpstr>Non-priority cohort learners</vt:lpstr>
      <vt:lpstr>Travel distance to training</vt:lpstr>
      <vt:lpstr>Relative representation of priority learner cohorts</vt:lpstr>
      <vt:lpstr>Future projection of pre-accredited market</vt:lpstr>
      <vt:lpstr>Objective 2</vt:lpstr>
      <vt:lpstr>Introduction: Outcomes and journeys</vt:lpstr>
      <vt:lpstr>Introduction: Outcomes and journeys (2)</vt:lpstr>
      <vt:lpstr>Aggregate outcomes across the sector</vt:lpstr>
      <vt:lpstr>Outcomes for ACFE priority cohorts </vt:lpstr>
      <vt:lpstr>Outcomes for other learner cohorts</vt:lpstr>
      <vt:lpstr>Objective 3</vt:lpstr>
      <vt:lpstr>Introduction: Patterns</vt:lpstr>
      <vt:lpstr>Patterns by ACFE program types</vt:lpstr>
      <vt:lpstr>Patterns by level of education</vt:lpstr>
      <vt:lpstr>Patterns by level of education (2)</vt:lpstr>
      <vt:lpstr>Patterns in travel and provider location</vt:lpstr>
      <vt:lpstr>Patterns by provider type </vt:lpstr>
      <vt:lpstr>Patterns by volume of pre-accredited training </vt:lpstr>
      <vt:lpstr>Patterns by time taken to transition</vt:lpstr>
      <vt:lpstr>Incidence of indirect pathways </vt:lpstr>
      <vt:lpstr>Enabling outcomes</vt:lpstr>
      <vt:lpstr>Conclusion</vt:lpstr>
      <vt:lpstr>Policy implications and future research (1)</vt:lpstr>
      <vt:lpstr>Policy implications and future research (2) </vt:lpstr>
      <vt:lpstr>Appendix A</vt:lpstr>
      <vt:lpstr>Glossary (1)</vt:lpstr>
      <vt:lpstr>Glossary (2)</vt:lpstr>
      <vt:lpstr>Notes on the data</vt:lpstr>
      <vt:lpstr>Definitions for ACFE Priority learner cohorts </vt:lpstr>
      <vt:lpstr>Definitions for ACFE Priority learner cohorts </vt:lpstr>
      <vt:lpstr>Geography concordances</vt:lpstr>
      <vt:lpstr>Pathway timing diagnostics </vt:lpstr>
      <vt:lpstr>Appendix B</vt:lpstr>
      <vt:lpstr>What outcomes are being achieved by pre-accredited learners? </vt:lpstr>
      <vt:lpstr>What outcomes are being achieved by pre-accredited learners? </vt:lpstr>
      <vt:lpstr>What outcomes are being achieved by pre-accredited learners? </vt:lpstr>
      <vt:lpstr>What outcomes are being achieved by pre-accredited learners? </vt:lpstr>
      <vt:lpstr>What outcomes are being achieved by pre-accredited learners? </vt:lpstr>
      <vt:lpstr>What outcomes are being achieved by pre-accredited learners? </vt:lpstr>
      <vt:lpstr>What outcomes are being achieved by pre-accredited learners? </vt:lpstr>
      <vt:lpstr>What outcomes are being achieved by pre-accredited learners? </vt:lpstr>
      <vt:lpstr>PowerPoint Presentation</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Verdana Bold</dc:title>
  <dc:creator>Bhattacharya, Rajasree</dc:creator>
  <cp:lastModifiedBy>Choy, Michelle (AU - Melbourne)</cp:lastModifiedBy>
  <cp:revision>774</cp:revision>
  <cp:lastPrinted>2017-08-17T21:52:41Z</cp:lastPrinted>
  <dcterms:created xsi:type="dcterms:W3CDTF">2016-06-17T10:39:55Z</dcterms:created>
  <dcterms:modified xsi:type="dcterms:W3CDTF">2017-12-22T03:33:55Z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2017-03-23T11:26:09.8174588Z</vt:lpwstr>
  </property>
  <property fmtid="{D5CDD505-2E9C-101B-9397-08002B2CF9AE}" pid="3" name="PluginDependencies_0">
    <vt:lpwstr>{"635596950671376664:635756574568932731":[],"635596950671376664:635756574568932732":[],"635596950671376664:636090039862928780":[],"635953564952684809:635956105453816334":[{"dependencyType":"DataSource","dependencyId":":","dependencyVersion":null},{"depend</vt:lpwstr>
  </property>
  <property fmtid="{D5CDD505-2E9C-101B-9397-08002B2CF9AE}" pid="4" name="PluginDependencies_1">
    <vt:lpwstr>encyType":"DataSource","dependencyId":":","dependencyVersion":null},{"dependencyType":"DataSource","dependencyId":":","dependencyVersion":null},{"dependencyType":"DataSource","dependencyId":":","dependencyVersion":null},{"dependencyType":"DataSource","dep</vt:lpwstr>
  </property>
  <property fmtid="{D5CDD505-2E9C-101B-9397-08002B2CF9AE}" pid="5" name="PluginDependencies_2">
    <vt:lpwstr>endencyId":":","dependencyVersion":null},{"dependencyType":"DataSource","dependencyId":":","dependencyVersion":null},{"dependencyType":"DataSource","dependencyId":":","dependencyVersion":null},{"dependencyType":"DataSource","dependencyId":":","dependencyV</vt:lpwstr>
  </property>
  <property fmtid="{D5CDD505-2E9C-101B-9397-08002B2CF9AE}" pid="6" name="PluginDependencies_3">
    <vt:lpwstr>ersion":null},{"dependencyType":"DataSource","dependencyId":":","dependencyVersion":null},{"dependencyType":"DataSource","dependencyId":":","dependencyVersion":null},{"dependencyType":"DataSource","dependencyId":":","dependencyVersion":null},{"dependencyT</vt:lpwstr>
  </property>
  <property fmtid="{D5CDD505-2E9C-101B-9397-08002B2CF9AE}" pid="7" name="PluginDependencies_4">
    <vt:lpwstr>ype":"DataSource","dependencyId":":","dependencyVersion":null},{"dependencyType":"DataSource","dependencyId":":","dependencyVersion":null},{"dependencyType":"DataSource","dependencyId":":","dependencyVersion":null},{"dependencyType":"DataSource","dependen</vt:lpwstr>
  </property>
  <property fmtid="{D5CDD505-2E9C-101B-9397-08002B2CF9AE}" pid="8" name="PluginDependencies_5">
    <vt:lpwstr>cyId":":","dependencyVersion":null},{"dependencyType":"DataSource","dependencyId":":","dependencyVersion":null},{"dependencyType":"DataSource","dependencyId":":","dependencyVersion":null},{"dependencyType":"DataSource","dependencyId":":","dependencyVersio</vt:lpwstr>
  </property>
  <property fmtid="{D5CDD505-2E9C-101B-9397-08002B2CF9AE}" pid="9" name="PluginDependencies_6">
    <vt:lpwstr>n":null},{"dependencyType":"DataSource","dependencyId":":","dependencyVersion":null},{"dependencyType":"DataSource","dependencyId":":","dependencyVersion":null},{"dependencyType":"DataSource","dependencyId":":","dependencyVersion":null},{"dependencyType":</vt:lpwstr>
  </property>
  <property fmtid="{D5CDD505-2E9C-101B-9397-08002B2CF9AE}" pid="10" name="PluginDependencies_7">
    <vt:lpwstr>"DataSource","dependencyId":":","dependencyVersion":null},{"dependencyType":"DataSource","dependencyId":":","dependencyVersion":null},{"dependencyType":"DataSource","dependencyId":":","dependencyVersion":null},{"dependencyType":"DataSource","dependencyId"</vt:lpwstr>
  </property>
  <property fmtid="{D5CDD505-2E9C-101B-9397-08002B2CF9AE}" pid="11" name="PluginDependencies_8">
    <vt:lpwstr>:":","dependencyVersion":null},{"dependencyType":"DataSource","dependencyId":":","dependencyVersion":null},{"dependencyType":"DataSource","dependencyId":":","dependencyVersion":null},{"dependencyType":"DataSource","dependencyId":":","dependencyVersion":nu</vt:lpwstr>
  </property>
  <property fmtid="{D5CDD505-2E9C-101B-9397-08002B2CF9AE}" pid="12" name="PluginDependencies_9">
    <vt:lpwstr>ll},{"dependencyType":"DataSource","dependencyId":":","dependencyVersion":null},{"dependencyType":"DataSource","dependencyId":":","dependencyVersion":null},{"dependencyType":"DataSource","dependencyId":":","dependencyVersion":null},{"dependencyType":"Data</vt:lpwstr>
  </property>
  <property fmtid="{D5CDD505-2E9C-101B-9397-08002B2CF9AE}" pid="13" name="PluginDependencies_10">
    <vt:lpwstr>Source","dependencyId":":","dependencyVersion":null},{"dependencyType":"DataSource","dependencyId":":","dependencyVersion":null},{"dependencyType":"DataSource","dependencyId":":","dependencyVersion":null},{"dependencyType":"DataSource","dependencyId":":",</vt:lpwstr>
  </property>
  <property fmtid="{D5CDD505-2E9C-101B-9397-08002B2CF9AE}" pid="14" name="PluginDependencies_11">
    <vt:lpwstr>"dependencyVersion":null},{"dependencyType":"DataSource","dependencyId":":","dependencyVersion":null},{"dependencyType":"DataSource","dependencyId":":","dependencyVersion":null},{"dependencyType":"DataSource","dependencyId":":","dependencyVersion":null},{</vt:lpwstr>
  </property>
  <property fmtid="{D5CDD505-2E9C-101B-9397-08002B2CF9AE}" pid="15" name="PluginDependencies_12">
    <vt:lpwstr>"dependencyType":"DataSource","dependencyId":":","dependencyVersion":null},{"dependencyType":"DataSource","dependencyId":":","dependencyVersion":null},{"dependencyType":"DataSource","dependencyId":":","dependencyVersion":null},{"dependencyType":"DataSourc</vt:lpwstr>
  </property>
  <property fmtid="{D5CDD505-2E9C-101B-9397-08002B2CF9AE}" pid="16" name="PluginDependencies_13">
    <vt:lpwstr>e","dependencyId":":","dependencyVersion":null},{"dependencyType":"DataSource","dependencyId":":","dependencyVersion":null},{"dependencyType":"DataSource","dependencyId":":","dependencyVersion":null},{"dependencyType":"DataSource","dependencyId":":","depe</vt:lpwstr>
  </property>
  <property fmtid="{D5CDD505-2E9C-101B-9397-08002B2CF9AE}" pid="17" name="PluginDependencies_14">
    <vt:lpwstr>ndencyVersion":null},{"dependencyType":"DataSource","dependencyId":":","dependencyVersion":null},{"dependencyType":"DataSource","dependencyId":":","dependencyVersion":null},{"dependencyType":"DataSource","dependencyId":":","dependencyVersion":null},{"depe</vt:lpwstr>
  </property>
  <property fmtid="{D5CDD505-2E9C-101B-9397-08002B2CF9AE}" pid="18" name="PluginDependencies_15">
    <vt:lpwstr>ndencyType":"DataSource","dependencyId":":","dependencyVersion":null},{"dependencyType":"DataSource","dependencyId":":","dependencyVersion":null},{"dependencyType":"DataSource","dependencyId":":","dependencyVersion":null},{"dependencyType":"DataSource","d</vt:lpwstr>
  </property>
  <property fmtid="{D5CDD505-2E9C-101B-9397-08002B2CF9AE}" pid="19" name="PluginDependencies_16">
    <vt:lpwstr>ependencyId":":","dependencyVersion":null},{"dependencyType":"DataSource","dependencyId":":","dependencyVersion":null},{"dependencyType":"DataSource","dependencyId":":","dependencyVersion":null},{"dependencyType":"DataSource","dependencyId":":","dependenc</vt:lpwstr>
  </property>
  <property fmtid="{D5CDD505-2E9C-101B-9397-08002B2CF9AE}" pid="20" name="PluginDependencies_17">
    <vt:lpwstr>yVersion":null},{"dependencyType":"DataSource","dependencyId":":","dependencyVersion":null},{"dependencyType":"DataSource","dependencyId":":","dependencyVersion":null},{"dependencyType":"DataSource","dependencyId":":","dependencyVersion":null},{"dependenc</vt:lpwstr>
  </property>
  <property fmtid="{D5CDD505-2E9C-101B-9397-08002B2CF9AE}" pid="21" name="PluginDependencies_18">
    <vt:lpwstr>yType":"DataSource","dependencyId":":","dependencyVersion":null},{"dependencyType":"DataSource","dependencyId":":","dependencyVersion":null},{"dependencyType":"DataSource","dependencyId":":","dependencyVersion":null},{"dependencyType":"DataSource","depend</vt:lpwstr>
  </property>
  <property fmtid="{D5CDD505-2E9C-101B-9397-08002B2CF9AE}" pid="22" name="PluginDependencies_19">
    <vt:lpwstr>encyId":":","dependencyVersion":null},{"dependencyType":"DataSource","dependencyId":":","dependencyVersion":null},{"dependencyType":"DataSource","dependencyId":":","dependencyVersion":null},{"dependencyType":"DataSource","dependencyId":":","dependencyVers</vt:lpwstr>
  </property>
  <property fmtid="{D5CDD505-2E9C-101B-9397-08002B2CF9AE}" pid="23" name="PluginDependencies_20">
    <vt:lpwstr>ion":null},{"dependencyType":"DataSource","dependencyId":":","dependencyVersion":null},{"dependencyType":"DataSource","dependencyId":":","dependencyVersion":null},{"dependencyType":"DataSource","dependencyId":":","dependencyVersion":null},{"dependencyType</vt:lpwstr>
  </property>
  <property fmtid="{D5CDD505-2E9C-101B-9397-08002B2CF9AE}" pid="24" name="PluginDependencies_21">
    <vt:lpwstr>":"DataSource","dependencyId":":","dependencyVersion":null},{"dependencyType":"DataSource","dependencyId":":","dependencyVersion":null},{"dependencyType":"DataSource","dependencyId":":","dependencyVersion":null},{"dependencyType":"DataSource","dependencyI</vt:lpwstr>
  </property>
  <property fmtid="{D5CDD505-2E9C-101B-9397-08002B2CF9AE}" pid="25" name="PluginDependencies_22">
    <vt:lpwstr>d":":","dependencyVersion":null},{"dependencyType":"DataSource","dependencyId":":","dependencyVersion":null},{"dependencyType":"DataSource","dependencyId":":","dependencyVersion":null},{"dependencyType":"DataSource","dependencyId":":","dependencyVersion":</vt:lpwstr>
  </property>
  <property fmtid="{D5CDD505-2E9C-101B-9397-08002B2CF9AE}" pid="26" name="PluginDependencies_23">
    <vt:lpwstr>null},{"dependencyType":"DataSource","dependencyId":":","dependencyVersion":null},{"dependencyType":"DataSource","dependencyId":":","dependencyVersion":null},{"dependencyType":"DataSource","dependencyId":":","dependencyVersion":null},{"dependencyType":"Da</vt:lpwstr>
  </property>
  <property fmtid="{D5CDD505-2E9C-101B-9397-08002B2CF9AE}" pid="27" name="PluginDependencies_24">
    <vt:lpwstr>taSource","dependencyId":":","dependencyVersion":null},{"dependencyType":"DataSource","dependencyId":":","dependencyVersion":null},{"dependencyType":"DataSource","dependencyId":":","dependencyVersion":null},{"dependencyType":"DataSource","dependencyId":":</vt:lpwstr>
  </property>
  <property fmtid="{D5CDD505-2E9C-101B-9397-08002B2CF9AE}" pid="28" name="PluginDependencies_25">
    <vt:lpwstr>","dependencyVersion":null},{"dependencyType":"DataSource","dependencyId":":","dependencyVersion":null},{"dependencyType":"DataSource","dependencyId":":","dependencyVersion":null},{"dependencyType":"DataSource","dependencyId":":","dependencyVersion":null}</vt:lpwstr>
  </property>
  <property fmtid="{D5CDD505-2E9C-101B-9397-08002B2CF9AE}" pid="29" name="PluginDependencies_26">
    <vt:lpwstr>,{"dependencyType":"DataSource","dependencyId":":","dependencyVersion":null},{"dependencyType":"DataSource","dependencyId":":","dependencyVersion":null},{"dependencyType":"DataSource","dependencyId":":","dependencyVersion":null},{"dependencyType":"DataSou</vt:lpwstr>
  </property>
  <property fmtid="{D5CDD505-2E9C-101B-9397-08002B2CF9AE}" pid="30" name="PluginDependencies_27">
    <vt:lpwstr>rce","dependencyId":":","dependencyVersion":null},{"dependencyType":"DataSource","dependencyId":":","dependencyVersion":null},{"dependencyType":"DataSource","dependencyId":":","dependencyVersion":null},{"dependencyType":"DataSource","dependencyId":":","de</vt:lpwstr>
  </property>
  <property fmtid="{D5CDD505-2E9C-101B-9397-08002B2CF9AE}" pid="31" name="PluginDependencies_28">
    <vt:lpwstr>pendencyVersion":null},{"dependencyType":"DataSource","dependencyId":":","dependencyVersion":null},{"dependencyType":"DataSource","dependencyId":":","dependencyVersion":null},{"dependencyType":"DataSource","dependencyId":":","dependencyVersion":null},{"de</vt:lpwstr>
  </property>
  <property fmtid="{D5CDD505-2E9C-101B-9397-08002B2CF9AE}" pid="32" name="PluginDependencies_29">
    <vt:lpwstr>pendencyType":"DataSource","dependencyId":":","dependencyVersion":null},{"dependencyType":"DataSource","dependencyId":":","dependencyVersion":null},{"dependencyType":"DataSource","dependencyId":":","dependencyVersion":null},{"dependencyType":"DataSource",</vt:lpwstr>
  </property>
  <property fmtid="{D5CDD505-2E9C-101B-9397-08002B2CF9AE}" pid="33" name="PluginDependencies_30">
    <vt:lpwstr>"dependencyId":":","dependencyVersion":null},{"dependencyType":"DataSource","dependencyId":":","dependencyVersion":null},{"dependencyType":"DataSource","dependencyId":":","dependencyVersion":null},{"dependencyType":"DataSource","dependencyId":":","depende</vt:lpwstr>
  </property>
  <property fmtid="{D5CDD505-2E9C-101B-9397-08002B2CF9AE}" pid="34" name="PluginDependencies_31">
    <vt:lpwstr>ncyVersion":null},{"dependencyType":"DataSource","dependencyId":":","dependencyVersion":null},{"dependencyType":"DataSource","dependencyId":":","dependencyVersion":null},{"dependencyType":"DataSource","dependencyId":":","dependencyVersion":null},{"depende</vt:lpwstr>
  </property>
  <property fmtid="{D5CDD505-2E9C-101B-9397-08002B2CF9AE}" pid="35" name="PluginDependencies_32">
    <vt:lpwstr>ncyType":"DataSource","dependencyId":":","dependencyVersion":null},{"dependencyType":"DataSource","dependencyId":":","dependencyVersion":null},{"dependencyType":"DataSource","dependencyId":":","dependencyVersion":null},{"dependencyType":"DataSource","depe</vt:lpwstr>
  </property>
  <property fmtid="{D5CDD505-2E9C-101B-9397-08002B2CF9AE}" pid="36" name="PluginDependencies_33">
    <vt:lpwstr>ndencyId":":","dependencyVersion":null},{"dependencyType":"DataSource","dependencyId":":","dependencyVersion":null},{"dependencyType":"DataSource","dependencyId":":","dependencyVersion":null},{"dependencyType":"DataSource","dependencyId":":","dependencyVe</vt:lpwstr>
  </property>
  <property fmtid="{D5CDD505-2E9C-101B-9397-08002B2CF9AE}" pid="37" name="PluginDependencies_34">
    <vt:lpwstr>rsion":null},{"dependencyType":"DataSource","dependencyId":":","dependencyVersion":null},{"dependencyType":"DataSource","dependencyId":":","dependencyVersion":null},{"dependencyType":"DataSource","dependencyId":":","dependencyVersion":null},{"dependencyTy</vt:lpwstr>
  </property>
  <property fmtid="{D5CDD505-2E9C-101B-9397-08002B2CF9AE}" pid="38" name="PluginDependencies_35">
    <vt:lpwstr>pe":"DataSource","dependencyId":":","dependencyVersion":null},{"dependencyType":"DataSource","dependencyId":":","dependencyVersion":null},{"dependencyType":"DataSource","dependencyId":":","dependencyVersion":null},{"dependencyType":"DataSource","dependenc</vt:lpwstr>
  </property>
  <property fmtid="{D5CDD505-2E9C-101B-9397-08002B2CF9AE}" pid="39" name="PluginDependencies_36">
    <vt:lpwstr>yId":":","dependencyVersion":null},{"dependencyType":"DataSource","dependencyId":":","dependencyVersion":null},{"dependencyType":"DataSource","dependencyId":":","dependencyVersion":null},{"dependencyType":"DataSource","dependencyId":":","dependencyVersion</vt:lpwstr>
  </property>
  <property fmtid="{D5CDD505-2E9C-101B-9397-08002B2CF9AE}" pid="40" name="PluginDependencies_37">
    <vt:lpwstr>":null},{"dependencyType":"DataSource","dependencyId":":","dependencyVersion":null},{"dependencyType":"DataSource","dependencyId":":","dependencyVersion":null},{"dependencyType":"DataSource","dependencyId":":","dependencyVersion":null},{"dependencyType":"</vt:lpwstr>
  </property>
  <property fmtid="{D5CDD505-2E9C-101B-9397-08002B2CF9AE}" pid="41" name="PluginDependencies_38">
    <vt:lpwstr>DataSource","dependencyId":":","dependencyVersion":null},{"dependencyType":"DataSource","dependencyId":":","dependencyVersion":null},{"dependencyType":"DataSource","dependencyId":":","dependencyVersion":null},{"dependencyType":"DataSource","dependencyId":</vt:lpwstr>
  </property>
  <property fmtid="{D5CDD505-2E9C-101B-9397-08002B2CF9AE}" pid="42" name="PluginDependencies_39">
    <vt:lpwstr>":","dependencyVersion":null},{"dependencyType":"DataSource","dependencyId":":","dependencyVersion":null},{"dependencyType":"DataSource","dependencyId":":","dependencyVersion":null},{"dependencyType":"DataSource","dependencyId":":","dependencyVersion":nul</vt:lpwstr>
  </property>
  <property fmtid="{D5CDD505-2E9C-101B-9397-08002B2CF9AE}" pid="43" name="PluginDependencies_40">
    <vt:lpwstr>l},{"dependencyType":"DataSource","dependencyId":":","dependencyVersion":null},{"dependencyType":"DataSource","dependencyId":":","dependencyVersion":null},{"dependencyType":"DataSource","dependencyId":":","dependencyVersion":null},{"dependencyType":"DataS</vt:lpwstr>
  </property>
  <property fmtid="{D5CDD505-2E9C-101B-9397-08002B2CF9AE}" pid="44" name="PluginDependencies_41">
    <vt:lpwstr>ource","dependencyId":":","dependencyVersion":null},{"dependencyType":"DataSource","dependencyId":":","dependencyVersion":null},{"dependencyType":"DataSource","dependencyId":":","dependencyVersion":null},{"dependencyType":"DataSource","dependencyId":":","</vt:lpwstr>
  </property>
  <property fmtid="{D5CDD505-2E9C-101B-9397-08002B2CF9AE}" pid="45" name="PluginDependencies_42">
    <vt:lpwstr>dependencyVersion":null},{"dependencyType":"DataSource","dependencyId":":","dependencyVersion":null},{"dependencyType":"DataSource","dependencyId":":","dependencyVersion":null},{"dependencyType":"DataSource","dependencyId":":","dependencyVersion":null},{"</vt:lpwstr>
  </property>
  <property fmtid="{D5CDD505-2E9C-101B-9397-08002B2CF9AE}" pid="46" name="PluginDependencies_43">
    <vt:lpwstr>dependencyType":"DataSource","dependencyId":":","dependencyVersion":null},{"dependencyType":"DataSource","dependencyId":":","dependencyVersion":null},{"dependencyType":"DataSource","dependencyId":":","dependencyVersion":null},{"dependencyType":"DataSource</vt:lpwstr>
  </property>
  <property fmtid="{D5CDD505-2E9C-101B-9397-08002B2CF9AE}" pid="47" name="PluginDependencies_44">
    <vt:lpwstr>","dependencyId":":","dependencyVersion":null},{"dependencyType":"DataSource","dependencyId":":","dependencyVersion":null},{"dependencyType":"DataSource","dependencyId":":","dependencyVersion":null},{"dependencyType":"DataSource","dependencyId":":","depen</vt:lpwstr>
  </property>
  <property fmtid="{D5CDD505-2E9C-101B-9397-08002B2CF9AE}" pid="48" name="PluginDependencies_45">
    <vt:lpwstr>dencyVersion":null},{"dependencyType":"DataSource","dependencyId":":","dependencyVersion":null},{"dependencyType":"DataSource","dependencyId":":","dependencyVersion":null},{"dependencyType":"DataSource","dependencyId":":","dependencyVersion":null},{"depen</vt:lpwstr>
  </property>
  <property fmtid="{D5CDD505-2E9C-101B-9397-08002B2CF9AE}" pid="49" name="PluginDependencies_46">
    <vt:lpwstr>dencyType":"DataSource","dependencyId":":","dependencyVersion":null},{"dependencyType":"DataSource","dependencyId":":","dependencyVersion":null},{"dependencyType":"DataSource","dependencyId":":","dependencyVersion":null},{"dependencyType":"DataSource","de</vt:lpwstr>
  </property>
  <property fmtid="{D5CDD505-2E9C-101B-9397-08002B2CF9AE}" pid="50" name="PluginDependencies_47">
    <vt:lpwstr>pendencyId":":","dependencyVersion":null},{"dependencyType":"DataSource","dependencyId":":","dependencyVersion":null},{"dependencyType":"DataSource","dependencyId":":","dependencyVersion":null},{"dependencyType":"DataSource","dependencyId":":","dependency</vt:lpwstr>
  </property>
  <property fmtid="{D5CDD505-2E9C-101B-9397-08002B2CF9AE}" pid="51" name="PluginDependencies_48">
    <vt:lpwstr>Version":null},{"dependencyType":"DataSource","dependencyId":":","dependencyVersion":null},{"dependencyType":"DataSource","dependencyId":":","dependencyVersion":null},{"dependencyType":"DataSource","dependencyId":":","dependencyVersion":null},{"dependency</vt:lpwstr>
  </property>
  <property fmtid="{D5CDD505-2E9C-101B-9397-08002B2CF9AE}" pid="52" name="PluginDependencies_49">
    <vt:lpwstr>Type":"DataSource","dependencyId":":","dependencyVersion":null},{"dependencyType":"DataSource","dependencyId":":","dependencyVersion":null},{"dependencyType":"DataSource","dependencyId":":","dependencyVersion":null},{"dependencyType":"DataSource","depende</vt:lpwstr>
  </property>
  <property fmtid="{D5CDD505-2E9C-101B-9397-08002B2CF9AE}" pid="53" name="PluginDependencies_50">
    <vt:lpwstr>ncyId":":","dependencyVersion":null},{"dependencyType":"DataSource","dependencyId":":","dependencyVersion":null},{"dependencyType":"DataSource","dependencyId":":","dependencyVersion":null},{"dependencyType":"DataSource","dependencyId":":","dependencyVersi</vt:lpwstr>
  </property>
  <property fmtid="{D5CDD505-2E9C-101B-9397-08002B2CF9AE}" pid="54" name="PluginDependencies_51">
    <vt:lpwstr>on":null},{"dependencyType":"DataSource","dependencyId":":","dependencyVersion":null},{"dependencyType":"DataSource","dependencyId":":","dependencyVersion":null},{"dependencyType":"DataSource","dependencyId":":","dependencyVersion":null},{"dependencyType"</vt:lpwstr>
  </property>
  <property fmtid="{D5CDD505-2E9C-101B-9397-08002B2CF9AE}" pid="55" name="PluginDependencies_52">
    <vt:lpwstr>:"DataSource","dependencyId":":","dependencyVersion":null},{"dependencyType":"DataSource","dependencyId":":","dependencyVersion":null}],"635953564952684809:635953567398858530":[],"635953564952684809:635953567704393972":[],"635953564952684809:6359536543994</vt:lpwstr>
  </property>
  <property fmtid="{D5CDD505-2E9C-101B-9397-08002B2CF9AE}" pid="56" name="PluginDependencies_53">
    <vt:lpwstr>12128":[],"635953564952684809:635953567398858529":[],"635953564952684809:635986781855808500":[],"636039949357660874:636039951608870801":[]}</vt:lpwstr>
  </property>
  <property fmtid="{D5CDD505-2E9C-101B-9397-08002B2CF9AE}" pid="57" name="CustomerId">
    <vt:lpwstr>deloitteaus</vt:lpwstr>
  </property>
  <property fmtid="{D5CDD505-2E9C-101B-9397-08002B2CF9AE}" pid="58" name="TemplateId">
    <vt:lpwstr>636089371636983399</vt:lpwstr>
  </property>
  <property fmtid="{D5CDD505-2E9C-101B-9397-08002B2CF9AE}" pid="59" name="UserProfileId">
    <vt:lpwstr>636197814977043283</vt:lpwstr>
  </property>
  <property fmtid="{D5CDD505-2E9C-101B-9397-08002B2CF9AE}" pid="60" name="_MarkAsFinal">
    <vt:bool>true</vt:bool>
  </property>
  <property fmtid="{D5CDD505-2E9C-101B-9397-08002B2CF9AE}" pid="61" name="ContentTypeId">
    <vt:lpwstr>0x0101008840106FE30D4F50BC61A726A7CA6E3800A01D47DD30CBB54F95863B7DC80A2CEC</vt:lpwstr>
  </property>
  <property fmtid="{D5CDD505-2E9C-101B-9397-08002B2CF9AE}" pid="62" name="DEECD_ItemType">
    <vt:lpwstr>101;#Page|eb523acf-a821-456c-a76b-7607578309d7</vt:lpwstr>
  </property>
  <property fmtid="{D5CDD505-2E9C-101B-9397-08002B2CF9AE}" pid="63" name="DEECD_Author">
    <vt:lpwstr>94;#Education|5232e41c-5101-41fe-b638-7d41d1371531</vt:lpwstr>
  </property>
  <property fmtid="{D5CDD505-2E9C-101B-9397-08002B2CF9AE}" pid="64" name="DEECD_SubjectCategory">
    <vt:lpwstr/>
  </property>
  <property fmtid="{D5CDD505-2E9C-101B-9397-08002B2CF9AE}" pid="65" name="DEECD_Audience">
    <vt:lpwstr/>
  </property>
</Properties>
</file>