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8" r:id="rId5"/>
  </p:sldMasterIdLst>
  <p:notesMasterIdLst>
    <p:notesMasterId r:id="rId35"/>
  </p:notesMasterIdLst>
  <p:handoutMasterIdLst>
    <p:handoutMasterId r:id="rId36"/>
  </p:handoutMasterIdLst>
  <p:sldIdLst>
    <p:sldId id="1036" r:id="rId6"/>
    <p:sldId id="1070" r:id="rId7"/>
    <p:sldId id="259" r:id="rId8"/>
    <p:sldId id="599" r:id="rId9"/>
    <p:sldId id="1085" r:id="rId10"/>
    <p:sldId id="1086" r:id="rId11"/>
    <p:sldId id="1215" r:id="rId12"/>
    <p:sldId id="645" r:id="rId13"/>
    <p:sldId id="1218" r:id="rId14"/>
    <p:sldId id="1041" r:id="rId15"/>
    <p:sldId id="1087" r:id="rId16"/>
    <p:sldId id="1088" r:id="rId17"/>
    <p:sldId id="1089" r:id="rId18"/>
    <p:sldId id="1090" r:id="rId19"/>
    <p:sldId id="1091" r:id="rId20"/>
    <p:sldId id="1092" r:id="rId21"/>
    <p:sldId id="1093" r:id="rId22"/>
    <p:sldId id="641" r:id="rId23"/>
    <p:sldId id="1094" r:id="rId24"/>
    <p:sldId id="1221" r:id="rId25"/>
    <p:sldId id="1220" r:id="rId26"/>
    <p:sldId id="1212" r:id="rId27"/>
    <p:sldId id="1213" r:id="rId28"/>
    <p:sldId id="1222" r:id="rId29"/>
    <p:sldId id="1100" r:id="rId30"/>
    <p:sldId id="1097" r:id="rId31"/>
    <p:sldId id="1098" r:id="rId32"/>
    <p:sldId id="1099" r:id="rId33"/>
    <p:sldId id="1078" r:id="rId3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6F96F0C-C6E0-922E-1249-0C73EDF37B7A}" name="Elina Raso" initials="ER" userId="S::Elina.Raso@education.vic.gov.au::7bd3e64a-40b3-4696-97f5-55a8da0ba9d1" providerId="AD"/>
  <p188:author id="{0A92E7FD-077E-1255-0BAC-9DA7C1165628}" name="David Billimoria" initials="DB" userId="S::David.Billimoria@education.vic.gov.au::f7e4b0ed-3a9a-4a86-9fba-e471a26e4b7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eerson, Saskia H" initials="DSH" lastIdx="14" clrIdx="0">
    <p:extLst>
      <p:ext uri="{19B8F6BF-5375-455C-9EA6-DF929625EA0E}">
        <p15:presenceInfo xmlns:p15="http://schemas.microsoft.com/office/powerpoint/2012/main" userId="S-1-5-21-1159821373-1672690008-2013803672-562637" providerId="AD"/>
      </p:ext>
    </p:extLst>
  </p:cmAuthor>
  <p:cmAuthor id="2" name="Walker, Emily E" initials="WEE" lastIdx="3" clrIdx="1">
    <p:extLst>
      <p:ext uri="{19B8F6BF-5375-455C-9EA6-DF929625EA0E}">
        <p15:presenceInfo xmlns:p15="http://schemas.microsoft.com/office/powerpoint/2012/main" userId="S-1-5-21-1159821373-1672690008-2013803672-394959" providerId="AD"/>
      </p:ext>
    </p:extLst>
  </p:cmAuthor>
  <p:cmAuthor id="3" name="Hana LoBianco"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FF"/>
    <a:srgbClr val="000000"/>
    <a:srgbClr val="ED7D31"/>
    <a:srgbClr val="E26815"/>
    <a:srgbClr val="F9DBD2"/>
    <a:srgbClr val="A09D9C"/>
    <a:srgbClr val="AD4F0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03" autoAdjust="0"/>
    <p:restoredTop sz="69249" autoAdjust="0"/>
  </p:normalViewPr>
  <p:slideViewPr>
    <p:cSldViewPr snapToGrid="0" snapToObjects="1">
      <p:cViewPr varScale="1">
        <p:scale>
          <a:sx n="76" d="100"/>
          <a:sy n="76" d="100"/>
        </p:scale>
        <p:origin x="954" y="96"/>
      </p:cViewPr>
      <p:guideLst>
        <p:guide orient="horz" pos="2160"/>
        <p:guide pos="3840"/>
      </p:guideLst>
    </p:cSldViewPr>
  </p:slideViewPr>
  <p:outlineViewPr>
    <p:cViewPr>
      <p:scale>
        <a:sx n="25" d="100"/>
        <a:sy n="25" d="100"/>
      </p:scale>
      <p:origin x="0" y="-25776"/>
    </p:cViewPr>
  </p:outlineViewPr>
  <p:notesTextViewPr>
    <p:cViewPr>
      <p:scale>
        <a:sx n="100" d="100"/>
        <a:sy n="100" d="100"/>
      </p:scale>
      <p:origin x="0" y="0"/>
    </p:cViewPr>
  </p:notesTextViewPr>
  <p:sorterViewPr>
    <p:cViewPr>
      <p:scale>
        <a:sx n="74" d="100"/>
        <a:sy n="74" d="100"/>
      </p:scale>
      <p:origin x="0" y="-2682"/>
    </p:cViewPr>
  </p:sorterViewPr>
  <p:notesViewPr>
    <p:cSldViewPr snapToGrid="0" snapToObjects="1">
      <p:cViewPr>
        <p:scale>
          <a:sx n="100" d="100"/>
          <a:sy n="100" d="100"/>
        </p:scale>
        <p:origin x="600" y="-6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viewProps" Target="viewProps.xml"/><Relationship Id="rId21" Type="http://schemas.openxmlformats.org/officeDocument/2006/relationships/slide" Target="slides/slide16.xml"/><Relationship Id="rId34" Type="http://schemas.openxmlformats.org/officeDocument/2006/relationships/slide" Target="slides/slide29.xml"/><Relationship Id="rId42" Type="http://schemas.microsoft.com/office/2018/10/relationships/authors" Targe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C3BCB8-637F-481E-86A3-F6CD16E8A0CA}"/>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dirty="0"/>
          </a:p>
        </p:txBody>
      </p:sp>
      <p:sp>
        <p:nvSpPr>
          <p:cNvPr id="3" name="Date Placeholder 2">
            <a:extLst>
              <a:ext uri="{FF2B5EF4-FFF2-40B4-BE49-F238E27FC236}">
                <a16:creationId xmlns:a16="http://schemas.microsoft.com/office/drawing/2014/main" id="{1031629A-4999-4626-978C-F763C1CD88EC}"/>
              </a:ext>
            </a:extLst>
          </p:cNvPr>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49C9F7F-17E5-4EAE-B8FB-74F34A2F33A1}" type="datetimeFigureOut">
              <a:rPr lang="en-AU" smtClean="0"/>
              <a:t>16/01/2025</a:t>
            </a:fld>
            <a:endParaRPr lang="en-AU" dirty="0"/>
          </a:p>
        </p:txBody>
      </p:sp>
      <p:sp>
        <p:nvSpPr>
          <p:cNvPr id="4" name="Footer Placeholder 3">
            <a:extLst>
              <a:ext uri="{FF2B5EF4-FFF2-40B4-BE49-F238E27FC236}">
                <a16:creationId xmlns:a16="http://schemas.microsoft.com/office/drawing/2014/main" id="{4446190F-2B43-413C-B5A2-425491CDE98B}"/>
              </a:ext>
            </a:extLst>
          </p:cNvPr>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a:extLst>
              <a:ext uri="{FF2B5EF4-FFF2-40B4-BE49-F238E27FC236}">
                <a16:creationId xmlns:a16="http://schemas.microsoft.com/office/drawing/2014/main" id="{A04C410F-A451-4C62-9F8E-693400B4E4DA}"/>
              </a:ext>
            </a:extLst>
          </p:cNvPr>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E1559316-5925-4CC7-B059-18C5AFD3FCC1}" type="slidenum">
              <a:rPr lang="en-AU" smtClean="0"/>
              <a:t>‹#›</a:t>
            </a:fld>
            <a:endParaRPr lang="en-AU" dirty="0"/>
          </a:p>
        </p:txBody>
      </p:sp>
    </p:spTree>
    <p:extLst>
      <p:ext uri="{BB962C8B-B14F-4D97-AF65-F5344CB8AC3E}">
        <p14:creationId xmlns:p14="http://schemas.microsoft.com/office/powerpoint/2010/main" val="16691369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33820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338203"/>
          </a:xfrm>
          <a:prstGeom prst="rect">
            <a:avLst/>
          </a:prstGeom>
        </p:spPr>
        <p:txBody>
          <a:bodyPr vert="horz" lIns="91440" tIns="45720" rIns="91440" bIns="45720" rtlCol="0"/>
          <a:lstStyle>
            <a:lvl1pPr algn="r">
              <a:defRPr sz="1200"/>
            </a:lvl1pPr>
          </a:lstStyle>
          <a:p>
            <a:fld id="{FE65409B-5343-DF4E-8448-8203CCB10769}" type="datetimeFigureOut">
              <a:rPr lang="en-US" smtClean="0"/>
              <a:pPr/>
              <a:t>1/16/2025</a:t>
            </a:fld>
            <a:endParaRPr lang="en-US" dirty="0"/>
          </a:p>
        </p:txBody>
      </p:sp>
      <p:sp>
        <p:nvSpPr>
          <p:cNvPr id="4" name="Slide Image Placeholder 3"/>
          <p:cNvSpPr>
            <a:spLocks noGrp="1" noRot="1" noChangeAspect="1"/>
          </p:cNvSpPr>
          <p:nvPr>
            <p:ph type="sldImg" idx="2"/>
          </p:nvPr>
        </p:nvSpPr>
        <p:spPr>
          <a:xfrm>
            <a:off x="1760917" y="488515"/>
            <a:ext cx="3275839" cy="184320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5781" y="2407920"/>
            <a:ext cx="6075123" cy="7086809"/>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645041"/>
            <a:ext cx="2945659" cy="23149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645041"/>
            <a:ext cx="2945659" cy="231494"/>
          </a:xfrm>
          <a:prstGeom prst="rect">
            <a:avLst/>
          </a:prstGeom>
        </p:spPr>
        <p:txBody>
          <a:bodyPr vert="horz" lIns="91440" tIns="45720" rIns="91440" bIns="45720" rtlCol="0" anchor="b"/>
          <a:lstStyle>
            <a:lvl1pPr algn="r">
              <a:defRPr sz="1200"/>
            </a:lvl1pPr>
          </a:lstStyle>
          <a:p>
            <a:fld id="{4C37A77B-BB0B-EB4D-BF1F-4636A3D2E847}" type="slidenum">
              <a:rPr lang="en-US" smtClean="0"/>
              <a:pPr/>
              <a:t>‹#›</a:t>
            </a:fld>
            <a:endParaRPr lang="en-US" dirty="0"/>
          </a:p>
        </p:txBody>
      </p:sp>
    </p:spTree>
    <p:extLst>
      <p:ext uri="{BB962C8B-B14F-4D97-AF65-F5344CB8AC3E}">
        <p14:creationId xmlns:p14="http://schemas.microsoft.com/office/powerpoint/2010/main" val="704039403"/>
      </p:ext>
    </p:extLst>
  </p:cSld>
  <p:clrMap bg1="lt1" tx1="dk1" bg2="lt2" tx2="dk2" accent1="accent1" accent2="accent2" accent3="accent3" accent4="accent4" accent5="accent5" accent6="accent6" hlink="hlink" folHlink="folHlink"/>
  <p:notesStyle>
    <a:lvl1pPr marL="90488"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266700"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2pPr>
    <a:lvl3pPr marL="447675" indent="-80963" algn="l" defTabSz="914400" rtl="0" eaLnBrk="1" latinLnBrk="0" hangingPunct="1">
      <a:buFont typeface="Arial" panose="020B0604020202020204" pitchFamily="34" charset="0"/>
      <a:buChar char="•"/>
      <a:defRPr sz="1200" kern="1200">
        <a:solidFill>
          <a:schemeClr val="tx1"/>
        </a:solidFill>
        <a:latin typeface="+mn-lt"/>
        <a:ea typeface="+mn-ea"/>
        <a:cs typeface="+mn-cs"/>
      </a:defRPr>
    </a:lvl3pPr>
    <a:lvl4pPr marL="628650" indent="-90488" algn="l" defTabSz="914400" rtl="0" eaLnBrk="1" latinLnBrk="0" hangingPunct="1">
      <a:buFont typeface="Arial" panose="020B0604020202020204" pitchFamily="34" charset="0"/>
      <a:buChar char="•"/>
      <a:defRPr sz="1200" kern="1200">
        <a:solidFill>
          <a:schemeClr val="tx1"/>
        </a:solidFill>
        <a:latin typeface="+mn-lt"/>
        <a:ea typeface="+mn-ea"/>
        <a:cs typeface="+mn-cs"/>
      </a:defRPr>
    </a:lvl4pPr>
    <a:lvl5pPr marL="804863" indent="-85725" algn="l" defTabSz="914400" rtl="0" eaLnBrk="1" latinLnBrk="0" hangingPunct="1">
      <a:buFont typeface="Arial" panose="020B0604020202020204"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vic.gov.au/schools-knowledge-skills-awareness-guidance" TargetMode="External"/><Relationship Id="rId7" Type="http://schemas.openxmlformats.org/officeDocument/2006/relationships/image" Target="../media/image10.png"/><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hyperlink" Target="https://go.vic.gov.au/3V6jC8S" TargetMode="External"/><Relationship Id="rId5" Type="http://schemas.openxmlformats.org/officeDocument/2006/relationships/hyperlink" Target="https://www.education.vic.gov.au/Documents/about/programs/health/protect/Ministerial_Order.pdf" TargetMode="External"/><Relationship Id="rId4" Type="http://schemas.openxmlformats.org/officeDocument/2006/relationships/hyperlink" Target="https://www.vic.gov.au/schools-suitable-staff-volunteers-guidance"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dugate.eduweb.vic.gov.au/edrms/keyprocess/cp/SitePages/SchoolPoliciesDetail.aspx?CId=88"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go.vic.gov.au/3UyNxob"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www.vic.gov.au/child-safety-and-wellbeing-policy"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go.vic.gov.au/3V6jC8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vic.gov.au/schools-culturally-safe-environments-guidance" TargetMode="External"/><Relationship Id="rId2" Type="http://schemas.openxmlformats.org/officeDocument/2006/relationships/slide" Target="../slides/slide16.xml"/><Relationship Id="rId1" Type="http://schemas.openxmlformats.org/officeDocument/2006/relationships/notesMaster" Target="../notesMasters/notesMaster1.xml"/><Relationship Id="rId5" Type="http://schemas.openxmlformats.org/officeDocument/2006/relationships/hyperlink" Target="https://go.vic.gov.au/3xpi9AO" TargetMode="External"/><Relationship Id="rId4" Type="http://schemas.openxmlformats.org/officeDocument/2006/relationships/hyperlink" Target="https://go.vic.gov.au/4aG3zTU"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s://go.vic.gov.au/3TIB7cX"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s://go.vic.gov.au/3TIB7cX"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mailto:school.compliance@education.vic.gov.au" TargetMode="External"/><Relationship Id="rId5" Type="http://schemas.openxmlformats.org/officeDocument/2006/relationships/hyperlink" Target="mailto:child.safe.schools@education.vic.gov.au" TargetMode="External"/><Relationship Id="rId4" Type="http://schemas.openxmlformats.org/officeDocument/2006/relationships/hyperlink" Target="https://www.vic.gov.au/protect" TargetMode="Externa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go.vic.gov.au/3Suh3vd" TargetMode="External"/><Relationship Id="rId3" Type="http://schemas.openxmlformats.org/officeDocument/2006/relationships/hyperlink" Target="https://www.education.vic.gov.au/Documents/about/programs/health/protect/ChildSafeStandard5_SchoolsGuide.pdf" TargetMode="External"/><Relationship Id="rId7" Type="http://schemas.openxmlformats.org/officeDocument/2006/relationships/hyperlink" Target="https://www.education.vic.gov.au/Documents/about/programs/health/protect/FourCriticalActions_ChildAbuse.pdf" TargetMode="External"/><Relationship Id="rId2" Type="http://schemas.openxmlformats.org/officeDocument/2006/relationships/slide" Target="../slides/slide20.xml"/><Relationship Id="rId1" Type="http://schemas.openxmlformats.org/officeDocument/2006/relationships/notesMaster" Target="../notesMasters/notesMaster1.xml"/><Relationship Id="rId6" Type="http://schemas.openxmlformats.org/officeDocument/2006/relationships/hyperlink" Target="https://go.vic.gov.au/49mqa6W" TargetMode="External"/><Relationship Id="rId5" Type="http://schemas.openxmlformats.org/officeDocument/2006/relationships/hyperlink" Target="https://www.education.vic.gov.au/Documents/about/programs/health/protect/FourCriticalActions_SSO.pdf" TargetMode="External"/><Relationship Id="rId4" Type="http://schemas.openxmlformats.org/officeDocument/2006/relationships/hyperlink" Target="https://go.vic.gov.au/3PQnBD3" TargetMode="Externa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WarningSignsSchoolStaff.pdf"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s://vimeo.com/906221355?share=copy" TargetMode="External"/><Relationship Id="rId5" Type="http://schemas.openxmlformats.org/officeDocument/2006/relationships/hyperlink" Target="https://go.vic.gov.au/4aiuipJ" TargetMode="External"/><Relationship Id="rId4" Type="http://schemas.openxmlformats.org/officeDocument/2006/relationships/hyperlink" Target="https://www.education.vic.gov.au/school/teachers/health/childprotection/Pages/identify.aspx#link49" TargetMode="External"/></Relationships>
</file>

<file path=ppt/notesSlides/_rels/notesSlide22.xml.rels><?xml version="1.0" encoding="UTF-8" standalone="yes"?>
<Relationships xmlns="http://schemas.openxmlformats.org/package/2006/relationships"><Relationship Id="rId8" Type="http://schemas.openxmlformats.org/officeDocument/2006/relationships/hyperlink" Target="https://go.vic.gov.au/3VFXvGE" TargetMode="External"/><Relationship Id="rId3" Type="http://schemas.openxmlformats.org/officeDocument/2006/relationships/hyperlink" Target="https://www.education.vic.gov.au/Documents/about/programs/health/protect/ChildSafeStandard5_WarningSignsSchoolStaff.pdf" TargetMode="External"/><Relationship Id="rId7" Type="http://schemas.openxmlformats.org/officeDocument/2006/relationships/hyperlink" Target="https://www.schools.vic.gov.au/report-child-abuse-schools" TargetMode="External"/><Relationship Id="rId2" Type="http://schemas.openxmlformats.org/officeDocument/2006/relationships/slide" Target="../slides/slide22.xml"/><Relationship Id="rId1" Type="http://schemas.openxmlformats.org/officeDocument/2006/relationships/notesMaster" Target="../notesMasters/notesMaster1.xml"/><Relationship Id="rId6" Type="http://schemas.openxmlformats.org/officeDocument/2006/relationships/hyperlink" Target="https://go.vic.gov.au/3W35Cxl" TargetMode="External"/><Relationship Id="rId5" Type="http://schemas.openxmlformats.org/officeDocument/2006/relationships/hyperlink" Target="https://www.education.vic.gov.au/school/teachers/health/childprotection/Pages/identify.aspx#link49" TargetMode="External"/><Relationship Id="rId4" Type="http://schemas.openxmlformats.org/officeDocument/2006/relationships/hyperlink" Target="https://go.vic.gov.au/4aj0qJW"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education.vic.gov.au/Documents/about/programs/health/protect/ChildSafeStandard5_WarningSignsSchoolStaff.pdf"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go.vic.gov.au/3W35Cxl" TargetMode="External"/><Relationship Id="rId4" Type="http://schemas.openxmlformats.org/officeDocument/2006/relationships/hyperlink" Target="https://www.education.vic.gov.au/school/teachers/health/childprotection/Pages/identify.aspx#link49" TargetMode="External"/></Relationships>
</file>

<file path=ppt/notesSlides/_rels/notesSlide24.xml.rels><?xml version="1.0" encoding="UTF-8" standalone="yes"?>
<Relationships xmlns="http://schemas.openxmlformats.org/package/2006/relationships"><Relationship Id="rId8" Type="http://schemas.openxmlformats.org/officeDocument/2006/relationships/hyperlink" Target="https://go.vic.gov.au/4ejoM8E" TargetMode="External"/><Relationship Id="rId3" Type="http://schemas.openxmlformats.org/officeDocument/2006/relationships/hyperlink" Target="https://www.education.vic.gov.au/Documents/about/programs/health/protect/ChildSafeStandard5_WarningSignsSchoolStaff.pdf" TargetMode="External"/><Relationship Id="rId7" Type="http://schemas.openxmlformats.org/officeDocument/2006/relationships/hyperlink" Target="https://go.vic.gov.au/3U19xYM"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s://www.schools.vic.gov.au/child-sexual-exploitation-and-grooming" TargetMode="External"/><Relationship Id="rId5" Type="http://schemas.openxmlformats.org/officeDocument/2006/relationships/hyperlink" Target="https://go.vic.gov.au/3W35Cxl" TargetMode="External"/><Relationship Id="rId4" Type="http://schemas.openxmlformats.org/officeDocument/2006/relationships/hyperlink" Target="https://www.education.vic.gov.au/school/teachers/health/childprotection/Pages/identify.aspx#link49" TargetMode="Externa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dugate.eduweb.vic.gov.au/edrms/keyprocess/cp/SitePages/SchoolPoliciesDetail.aspx?CId=88"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s://www.education.vic.gov.au/Pages/schoolsprivacypolicy.aspx" TargetMode="External"/><Relationship Id="rId4" Type="http://schemas.openxmlformats.org/officeDocument/2006/relationships/hyperlink" Target="https://go.vic.gov.au/3UyNxob"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edugate.eduweb.vic.gov.au/edrms/keyprocess/cp/SitePages/SchoolPoliciesDetail.aspx?CId=88"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go.vic.gov.au/3UyNxob" TargetMode="Externa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mailto:child.safe.schools@education.vic.gov.au" TargetMode="External"/><Relationship Id="rId2" Type="http://schemas.openxmlformats.org/officeDocument/2006/relationships/slide" Target="../slides/slide29.xml"/><Relationship Id="rId1" Type="http://schemas.openxmlformats.org/officeDocument/2006/relationships/notesMaster" Target="../notesMasters/notesMaster1.xml"/><Relationship Id="rId5" Type="http://schemas.openxmlformats.org/officeDocument/2006/relationships/hyperlink" Target="mailto:copyright@education.vic.gov.au" TargetMode="External"/><Relationship Id="rId4" Type="http://schemas.openxmlformats.org/officeDocument/2006/relationships/hyperlink" Target="https://creativecommons.org/licenses/by/4.0/"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achris.vic.gov.au/weave/wca.html"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go.vic.gov.au/4cFmhwD" TargetMode="External"/><Relationship Id="rId4" Type="http://schemas.openxmlformats.org/officeDocument/2006/relationships/hyperlink" Target="https://www2.education.vic.gov.au/pal/acknowledgement-traditional-owners-and-welcome-country-schools/policy"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education.vic.gov.au/school/teachers/health/childprotection/Pages/actionfour.aspx"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go.vic.gov.au/3QbMEAT"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vic.gov.au/child-safe-standards-definitions"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go.vic.gov.au/3TIB7cX"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hildsafe.humanrights.gov.au/national-principle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go.vic.gov.au/3VMQKD6" TargetMode="External"/><Relationship Id="rId5" Type="http://schemas.openxmlformats.org/officeDocument/2006/relationships/hyperlink" Target="https://www.vic.gov.au/new-child-safe-standards-schools" TargetMode="External"/><Relationship Id="rId4" Type="http://schemas.openxmlformats.org/officeDocument/2006/relationships/hyperlink" Target="https://go.vic.gov.au/3UJqTIj"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61275" y="2442554"/>
            <a:ext cx="6075123" cy="7086809"/>
          </a:xfrm>
        </p:spPr>
        <p:txBody>
          <a:bodyPr/>
          <a:lstStyle/>
          <a:p>
            <a:pPr marL="0" indent="0">
              <a:buNone/>
            </a:pPr>
            <a:r>
              <a:rPr lang="en-AU" b="1" dirty="0">
                <a:latin typeface="Arial" panose="020B0604020202020204" pitchFamily="34" charset="0"/>
                <a:cs typeface="Arial" panose="020B0604020202020204" pitchFamily="34" charset="0"/>
              </a:rPr>
              <a:t>BACKGROUND AND PREPARATORY NOTES FOR THE FACILITATOR</a:t>
            </a:r>
          </a:p>
          <a:p>
            <a:pPr marL="0" indent="0">
              <a:buNone/>
            </a:pPr>
            <a:r>
              <a:rPr lang="en-AU" b="1" dirty="0">
                <a:latin typeface="Arial" panose="020B0604020202020204" pitchFamily="34" charset="0"/>
                <a:cs typeface="Arial" panose="020B0604020202020204" pitchFamily="34" charset="0"/>
              </a:rPr>
              <a:t>INSTRUCTIONS </a:t>
            </a:r>
            <a:endParaRPr lang="en-US" b="1" dirty="0">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These </a:t>
            </a:r>
            <a:r>
              <a:rPr lang="en-US" dirty="0">
                <a:latin typeface="Arial" panose="020B0604020202020204" pitchFamily="34" charset="0"/>
                <a:cs typeface="Arial" panose="020B0604020202020204" pitchFamily="34" charset="0"/>
              </a:rPr>
              <a:t>s</a:t>
            </a:r>
            <a:r>
              <a:rPr lang="en-US" sz="1200" dirty="0">
                <a:latin typeface="Arial" panose="020B0604020202020204" pitchFamily="34" charset="0"/>
                <a:cs typeface="Arial" panose="020B0604020202020204" pitchFamily="34" charset="0"/>
              </a:rPr>
              <a:t>lides contain background notes for the facilitator and speaking notes.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For ease of use, it is recommended that the notes pages are used by the facilitator. They can be printed out or viewed on a different screen.</a:t>
            </a:r>
          </a:p>
          <a:p>
            <a:r>
              <a:rPr lang="en-US" dirty="0">
                <a:latin typeface="Arial" panose="020B0604020202020204" pitchFamily="34" charset="0"/>
                <a:cs typeface="Arial" panose="020B0604020202020204" pitchFamily="34" charset="0"/>
              </a:rPr>
              <a:t>To view the notes pages, click on the View menu above, and select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Notes Pages from the presentation views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(image at right in Notes Pages view).</a:t>
            </a:r>
          </a:p>
          <a:p>
            <a:r>
              <a:rPr lang="en-US" dirty="0">
                <a:latin typeface="Arial" panose="020B0604020202020204" pitchFamily="34" charset="0"/>
                <a:cs typeface="Arial" panose="020B0604020202020204" pitchFamily="34" charset="0"/>
              </a:rPr>
              <a:t>Note: Hyperlinks in the background notes are only accessible when in ‘Notes Pages view.’</a:t>
            </a:r>
          </a:p>
          <a:p>
            <a:pPr marL="0" indent="0">
              <a:buNone/>
            </a:pPr>
            <a:r>
              <a:rPr lang="en-US" b="1" dirty="0">
                <a:latin typeface="Arial" panose="020B0604020202020204" pitchFamily="34" charset="0"/>
                <a:cs typeface="Arial" panose="020B0604020202020204" pitchFamily="34" charset="0"/>
              </a:rPr>
              <a:t>TARGET AUDIENCE</a:t>
            </a:r>
          </a:p>
          <a:p>
            <a:r>
              <a:rPr lang="en-US" dirty="0">
                <a:latin typeface="Arial" panose="020B0604020202020204" pitchFamily="34" charset="0"/>
                <a:cs typeface="Arial" panose="020B0604020202020204" pitchFamily="34" charset="0"/>
              </a:rPr>
              <a:t>Note: All references to ‘school’ in this presentation include school boarding premises.</a:t>
            </a:r>
            <a:endParaRPr lang="en-A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This training presentation is for volunteers in government schools. </a:t>
            </a:r>
          </a:p>
          <a:p>
            <a:r>
              <a:rPr lang="en-US" dirty="0">
                <a:latin typeface="Arial" panose="020B0604020202020204" pitchFamily="34" charset="0"/>
                <a:cs typeface="Arial" panose="020B0604020202020204" pitchFamily="34" charset="0"/>
              </a:rPr>
              <a:t>It may be adapted for use in all Victorian schools.</a:t>
            </a:r>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Volunteers assist schools in many ways. These slides are designed for volunteers engaged in child-connected and child-related work. </a:t>
            </a:r>
          </a:p>
          <a:p>
            <a:r>
              <a:rPr lang="en-AU" dirty="0">
                <a:latin typeface="Arial" panose="020B0604020202020204" pitchFamily="34" charset="0"/>
                <a:cs typeface="Arial" panose="020B0604020202020204" pitchFamily="34" charset="0"/>
              </a:rPr>
              <a:t>When determining the type of training and information to provide to volunteers, schools should consider whether or not it is reasonable and necessary to include all the training and information provided in this presentation based on the role the volunteer(s) will perform.</a:t>
            </a:r>
          </a:p>
          <a:p>
            <a:pPr marL="0" marR="0" lvl="0" indent="0" algn="l" defTabSz="914400" rtl="0" eaLnBrk="1" fontAlgn="auto" latinLnBrk="0" hangingPunct="1">
              <a:buClrTx/>
              <a:buSzTx/>
              <a:buFont typeface="Arial" panose="020B0604020202020204" pitchFamily="34" charset="0"/>
              <a:buNone/>
              <a:tabLst/>
              <a:defRPr/>
            </a:pPr>
            <a:r>
              <a:rPr lang="en-AU" b="1" dirty="0">
                <a:latin typeface="Arial" panose="020B0604020202020204" pitchFamily="34" charset="0"/>
                <a:cs typeface="Arial" panose="020B0604020202020204" pitchFamily="34" charset="0"/>
              </a:rPr>
              <a:t>BACKGROUND</a:t>
            </a:r>
          </a:p>
          <a:p>
            <a:pPr marR="0" lvl="0" fontAlgn="auto">
              <a:buClrTx/>
              <a:buSzTx/>
              <a:tabLst/>
              <a:defRPr/>
            </a:pPr>
            <a:r>
              <a:rPr lang="en-AU" dirty="0">
                <a:latin typeface="Arial" panose="020B0604020202020204" pitchFamily="34" charset="0"/>
                <a:cs typeface="Arial" panose="020B0604020202020204" pitchFamily="34" charset="0"/>
              </a:rPr>
              <a:t>Under the Child Safe Standards volunteers must have an appropriate induction and training in child safety and wellbeing that is appropriate to their role and responsibilities.</a:t>
            </a:r>
          </a:p>
          <a:p>
            <a:pPr>
              <a:defRPr/>
            </a:pPr>
            <a:r>
              <a:rPr lang="en-AU" dirty="0">
                <a:latin typeface="Arial" panose="020B0604020202020204" pitchFamily="34" charset="0"/>
                <a:cs typeface="Arial" panose="020B0604020202020204" pitchFamily="34" charset="0"/>
              </a:rPr>
              <a:t>This presentation contributes to training requirements under </a:t>
            </a:r>
            <a:r>
              <a:rPr lang="en-AU"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3"/>
              </a:rPr>
              <a:t>Child Safe Standard 8</a:t>
            </a:r>
            <a:r>
              <a:rPr lang="en-AU" u="sng" dirty="0">
                <a:solidFill>
                  <a:srgbClr val="0563C1"/>
                </a:solidFill>
                <a:effectLst/>
                <a:latin typeface="Arial" panose="020B0604020202020204" pitchFamily="34" charset="0"/>
                <a:ea typeface="Calibri" panose="020F0502020204030204" pitchFamily="34" charset="0"/>
                <a:cs typeface="Arial" panose="020B0604020202020204" pitchFamily="34" charset="0"/>
              </a:rPr>
              <a:t> (https://go.vic.gov.au/3V9dFbd)</a:t>
            </a:r>
            <a:r>
              <a:rPr lang="en-AU" dirty="0">
                <a:latin typeface="Arial" panose="020B0604020202020204" pitchFamily="34" charset="0"/>
                <a:cs typeface="Arial" panose="020B0604020202020204" pitchFamily="34" charset="0"/>
              </a:rPr>
              <a:t> and induction requirements under </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rPr>
              <a:t>Child Safe Standard 6 (</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https://go.vic.gov.au/3V6jC8S)</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rPr>
              <a:t>.</a:t>
            </a:r>
          </a:p>
          <a:p>
            <a:pPr>
              <a:defRPr/>
            </a:pPr>
            <a:r>
              <a:rPr lang="en-US" dirty="0">
                <a:latin typeface="Arial" panose="020B0604020202020204" pitchFamily="34" charset="0"/>
                <a:cs typeface="Arial" panose="020B0604020202020204" pitchFamily="34" charset="0"/>
              </a:rPr>
              <a:t>The presentation has been designed to meet the volunteer training and induction requirements, specified in </a:t>
            </a:r>
            <a:r>
              <a:rPr lang="en-AU"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5"/>
              </a:rPr>
              <a:t>Ministerial Order 1359</a:t>
            </a:r>
            <a:r>
              <a:rPr lang="en-AU" u="sng" dirty="0">
                <a:solidFill>
                  <a:srgbClr val="0563C1"/>
                </a:solidFill>
                <a:effectLst/>
                <a:latin typeface="Arial" panose="020B0604020202020204" pitchFamily="34" charset="0"/>
                <a:ea typeface="Calibri" panose="020F0502020204030204" pitchFamily="34" charset="0"/>
                <a:cs typeface="Arial" panose="020B0604020202020204" pitchFamily="34" charset="0"/>
              </a:rPr>
              <a:t> </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rPr>
              <a:t>(</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https://go.vic.gov.au/3V6jC8S</a:t>
            </a:r>
            <a:r>
              <a:rPr lang="en-AU" u="sng" dirty="0">
                <a:solidFill>
                  <a:srgbClr val="0563C1"/>
                </a:solidFill>
                <a:latin typeface="Arial" panose="020B0604020202020204" pitchFamily="34" charset="0"/>
                <a:ea typeface="Calibri" panose="020F0502020204030204" pitchFamily="34" charset="0"/>
                <a:cs typeface="Arial" panose="020B0604020202020204" pitchFamily="34" charset="0"/>
              </a:rPr>
              <a:t>). </a:t>
            </a:r>
          </a:p>
          <a:p>
            <a:pPr>
              <a:defRPr/>
            </a:pPr>
            <a:r>
              <a:rPr lang="en-AU" dirty="0">
                <a:latin typeface="Arial" panose="020B0604020202020204" pitchFamily="34" charset="0"/>
                <a:cs typeface="Arial" panose="020B0604020202020204" pitchFamily="34" charset="0"/>
              </a:rPr>
              <a:t>It </a:t>
            </a:r>
            <a:r>
              <a:rPr lang="en-US" dirty="0">
                <a:latin typeface="Arial" panose="020B0604020202020204" pitchFamily="34" charset="0"/>
                <a:cs typeface="Arial" panose="020B0604020202020204" pitchFamily="34" charset="0"/>
              </a:rPr>
              <a:t>addresses the requirements in clauses: 7.2c, 10.2c, 10.4a, 10.4b, 12.2b, 12.2c and 12.2d of Ministerial Order 1359. </a:t>
            </a:r>
          </a:p>
          <a:p>
            <a:pPr marL="0" indent="0">
              <a:buNone/>
              <a:defRPr/>
            </a:pPr>
            <a:r>
              <a:rPr lang="en-US" b="1" dirty="0">
                <a:latin typeface="Arial" panose="020B0604020202020204" pitchFamily="34" charset="0"/>
                <a:cs typeface="Arial" panose="020B0604020202020204" pitchFamily="34" charset="0"/>
              </a:rPr>
              <a:t>STRATEGIES FOR DELIVERING THIS TRAINING PRESENTATION </a:t>
            </a:r>
            <a:endParaRPr lang="en-AU" b="1" dirty="0">
              <a:latin typeface="Arial" panose="020B0604020202020204" pitchFamily="34" charset="0"/>
              <a:cs typeface="Arial" panose="020B0604020202020204" pitchFamily="34" charset="0"/>
            </a:endParaRPr>
          </a:p>
          <a:p>
            <a:pPr>
              <a:defRPr/>
            </a:pPr>
            <a:r>
              <a:rPr lang="en-AU" dirty="0">
                <a:latin typeface="Arial" panose="020B0604020202020204" pitchFamily="34" charset="0"/>
                <a:cs typeface="Arial" panose="020B0604020202020204" pitchFamily="34" charset="0"/>
              </a:rPr>
              <a:t>This training can be delivered by the principal or delegated to another staff member (for example a Child Safety Champion).</a:t>
            </a:r>
          </a:p>
          <a:p>
            <a:pPr>
              <a:defRPr/>
            </a:pPr>
            <a:r>
              <a:rPr lang="en-AU" dirty="0">
                <a:latin typeface="Arial" panose="020B0604020202020204" pitchFamily="34" charset="0"/>
                <a:cs typeface="Arial" panose="020B0604020202020204" pitchFamily="34" charset="0"/>
              </a:rPr>
              <a:t>Schools can tailor the training and mode of delivery to meet local needs and the nature and responsibilities of volunteer roles. </a:t>
            </a:r>
            <a:r>
              <a:rPr lang="en-AU" kern="1200" dirty="0">
                <a:solidFill>
                  <a:schemeClr val="tx1"/>
                </a:solidFill>
                <a:latin typeface="Arial" panose="020B0604020202020204" pitchFamily="34" charset="0"/>
                <a:cs typeface="Arial" panose="020B0604020202020204" pitchFamily="34" charset="0"/>
              </a:rPr>
              <a:t>It is recommended schools:</a:t>
            </a:r>
          </a:p>
          <a:p>
            <a:pPr marL="271463" lvl="3">
              <a:defRPr/>
            </a:pPr>
            <a:r>
              <a:rPr lang="en-AU" dirty="0">
                <a:latin typeface="Arial" panose="020B0604020202020204" pitchFamily="34" charset="0"/>
                <a:cs typeface="Arial" panose="020B0604020202020204" pitchFamily="34" charset="0"/>
              </a:rPr>
              <a:t>keep a record of when training is delivered as evidence at your next school review</a:t>
            </a:r>
          </a:p>
          <a:p>
            <a:pPr marL="271463" lvl="3">
              <a:defRPr/>
            </a:pPr>
            <a:r>
              <a:rPr lang="en-AU" dirty="0">
                <a:latin typeface="Arial" panose="020B0604020202020204" pitchFamily="34" charset="0"/>
                <a:cs typeface="Arial" panose="020B0604020202020204" pitchFamily="34" charset="0"/>
              </a:rPr>
              <a:t>ensure that volunteers who are not present receive this presentation at another time.</a:t>
            </a:r>
          </a:p>
          <a:p>
            <a:pPr marL="90488" lvl="1" indent="-90488">
              <a:defRPr/>
            </a:pPr>
            <a:r>
              <a:rPr lang="en-AU" b="1" dirty="0">
                <a:latin typeface="Arial" panose="020B0604020202020204" pitchFamily="34" charset="0"/>
                <a:cs typeface="Arial" panose="020B0604020202020204" pitchFamily="34" charset="0"/>
              </a:rPr>
              <a:t>Note that instructions continue on next page. </a:t>
            </a:r>
          </a:p>
          <a:p>
            <a:pPr marL="0" lvl="1" indent="0">
              <a:defRPr/>
            </a:pPr>
            <a:endParaRPr lang="en-US" dirty="0">
              <a:latin typeface="Arial" panose="020B0604020202020204" pitchFamily="34" charset="0"/>
              <a:cs typeface="Arial" panose="020B0604020202020204" pitchFamily="34" charset="0"/>
            </a:endParaRPr>
          </a:p>
          <a:p>
            <a:pPr marL="0" indent="0">
              <a:buNone/>
            </a:pPr>
            <a:endParaRPr lang="en-AU" b="1" dirty="0">
              <a:latin typeface="Arial" panose="020B0604020202020204" pitchFamily="34" charset="0"/>
              <a:cs typeface="Arial" panose="020B0604020202020204" pitchFamily="34" charset="0"/>
            </a:endParaRPr>
          </a:p>
          <a:p>
            <a:pPr marL="0" indent="0">
              <a:buNone/>
            </a:pPr>
            <a:endParaRPr lang="en-AU"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a:t>
            </a:fld>
            <a:endParaRPr lang="en-US" dirty="0"/>
          </a:p>
        </p:txBody>
      </p:sp>
      <p:grpSp>
        <p:nvGrpSpPr>
          <p:cNvPr id="6" name="Group 5">
            <a:extLst>
              <a:ext uri="{FF2B5EF4-FFF2-40B4-BE49-F238E27FC236}">
                <a16:creationId xmlns:a16="http://schemas.microsoft.com/office/drawing/2014/main" id="{DA922803-9AF4-49BD-A863-E846A81F4200}"/>
              </a:ext>
            </a:extLst>
          </p:cNvPr>
          <p:cNvGrpSpPr/>
          <p:nvPr/>
        </p:nvGrpSpPr>
        <p:grpSpPr>
          <a:xfrm>
            <a:off x="5082104" y="3253338"/>
            <a:ext cx="1444836" cy="594712"/>
            <a:chOff x="7144670" y="3207212"/>
            <a:chExt cx="2643907" cy="1121300"/>
          </a:xfrm>
        </p:grpSpPr>
        <p:pic>
          <p:nvPicPr>
            <p:cNvPr id="7" name="Picture 6">
              <a:extLst>
                <a:ext uri="{FF2B5EF4-FFF2-40B4-BE49-F238E27FC236}">
                  <a16:creationId xmlns:a16="http://schemas.microsoft.com/office/drawing/2014/main" id="{5938155E-37AF-4AD2-BB58-2B081321EBB1}"/>
                </a:ext>
              </a:extLst>
            </p:cNvPr>
            <p:cNvPicPr>
              <a:picLocks noChangeAspect="1"/>
            </p:cNvPicPr>
            <p:nvPr/>
          </p:nvPicPr>
          <p:blipFill>
            <a:blip r:embed="rId7"/>
            <a:stretch>
              <a:fillRect/>
            </a:stretch>
          </p:blipFill>
          <p:spPr>
            <a:xfrm>
              <a:off x="7144670" y="3207212"/>
              <a:ext cx="2643907" cy="1121300"/>
            </a:xfrm>
            <a:prstGeom prst="rect">
              <a:avLst/>
            </a:prstGeom>
          </p:spPr>
        </p:pic>
        <p:sp>
          <p:nvSpPr>
            <p:cNvPr id="8" name="Rectangle 7">
              <a:extLst>
                <a:ext uri="{FF2B5EF4-FFF2-40B4-BE49-F238E27FC236}">
                  <a16:creationId xmlns:a16="http://schemas.microsoft.com/office/drawing/2014/main" id="{BEAAA240-B2E4-40CD-80DD-E2CD429BF42F}"/>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9" name="Rectangle 8">
              <a:extLst>
                <a:ext uri="{FF2B5EF4-FFF2-40B4-BE49-F238E27FC236}">
                  <a16:creationId xmlns:a16="http://schemas.microsoft.com/office/drawing/2014/main" id="{EFC5F737-9182-4C7F-A498-54770DE9F636}"/>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Tree>
    <p:extLst>
      <p:ext uri="{BB962C8B-B14F-4D97-AF65-F5344CB8AC3E}">
        <p14:creationId xmlns:p14="http://schemas.microsoft.com/office/powerpoint/2010/main" val="13901340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less than 10 seconds</a:t>
            </a:r>
          </a:p>
          <a:p>
            <a:pPr lvl="0"/>
            <a:r>
              <a:rPr lang="en-AU" dirty="0">
                <a:latin typeface="Arial" panose="020B0604020202020204" pitchFamily="34" charset="0"/>
                <a:cs typeface="Arial" panose="020B0604020202020204" pitchFamily="34" charset="0"/>
              </a:rPr>
              <a:t>This slide is intended as a section break. </a:t>
            </a: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lvl="0">
              <a:spcBef>
                <a:spcPts val="600"/>
              </a:spcBef>
            </a:pPr>
            <a:r>
              <a:rPr lang="en-AU" dirty="0">
                <a:latin typeface="Arial" panose="020B0604020202020204" pitchFamily="34" charset="0"/>
                <a:cs typeface="Arial" panose="020B0604020202020204" pitchFamily="34" charset="0"/>
              </a:rPr>
              <a:t>In the next section of this presentation, I will be focussing on our school’s key child safety policies, statements and procedures.</a:t>
            </a:r>
          </a:p>
          <a:p>
            <a:pPr>
              <a:spcBef>
                <a:spcPts val="600"/>
              </a:spcBef>
            </a:pPr>
            <a:r>
              <a:rPr lang="en-AU" dirty="0">
                <a:latin typeface="Arial" panose="020B0604020202020204" pitchFamily="34" charset="0"/>
                <a:cs typeface="Arial" panose="020B0604020202020204" pitchFamily="34" charset="0"/>
              </a:rPr>
              <a:t>These documents set out our school’s commitment and approach to keeping children, young people and students safe in our school environments.</a:t>
            </a:r>
          </a:p>
          <a:p>
            <a:pPr>
              <a:spcBef>
                <a:spcPts val="600"/>
              </a:spcBef>
            </a:pPr>
            <a:r>
              <a:rPr lang="en-AU" dirty="0">
                <a:latin typeface="Arial" panose="020B0604020202020204" pitchFamily="34" charset="0"/>
                <a:cs typeface="Arial" panose="020B0604020202020204" pitchFamily="34" charset="0"/>
              </a:rPr>
              <a:t>As volunteers working in our school environment, it’s important that you are familiar with these policies and your responsibilities to keep children safe.  </a:t>
            </a:r>
          </a:p>
          <a:p>
            <a:pPr lvl="0">
              <a:spcAft>
                <a:spcPts val="600"/>
              </a:spcAft>
            </a:pPr>
            <a:endParaRPr lang="en-AU" dirty="0">
              <a:latin typeface="Arial" panose="020B0604020202020204" pitchFamily="34" charset="0"/>
              <a:cs typeface="Arial" panose="020B0604020202020204" pitchFamily="34" charset="0"/>
            </a:endParaRPr>
          </a:p>
          <a:p>
            <a:pPr marL="0" lvl="0" indent="0">
              <a:spcAft>
                <a:spcPts val="600"/>
              </a:spcAft>
              <a:buNone/>
            </a:pPr>
            <a:endParaRPr lang="en-AU" dirty="0">
              <a:latin typeface="Arial" panose="020B0604020202020204" pitchFamily="34" charset="0"/>
              <a:cs typeface="Arial" panose="020B0604020202020204" pitchFamily="34" charset="0"/>
            </a:endParaRPr>
          </a:p>
          <a:p>
            <a:pPr>
              <a:spcAft>
                <a:spcPts val="600"/>
              </a:spcAft>
            </a:pPr>
            <a:endParaRPr lang="en-AU" dirty="0">
              <a:latin typeface="Arial" panose="020B0604020202020204" pitchFamily="34" charset="0"/>
              <a:cs typeface="Arial" panose="020B0604020202020204" pitchFamily="34" charset="0"/>
            </a:endParaRPr>
          </a:p>
          <a:p>
            <a:pPr lvl="0">
              <a:spcAft>
                <a:spcPts val="600"/>
              </a:spcAft>
            </a:pPr>
            <a:endParaRPr lang="en-AU" dirty="0">
              <a:latin typeface="Arial" panose="020B0604020202020204" pitchFamily="34" charset="0"/>
              <a:cs typeface="Arial" panose="020B0604020202020204" pitchFamily="34" charset="0"/>
            </a:endParaRPr>
          </a:p>
          <a:p>
            <a:pPr lvl="0"/>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pPr/>
              <a:t>10</a:t>
            </a:fld>
            <a:endParaRPr lang="en-US" dirty="0"/>
          </a:p>
        </p:txBody>
      </p:sp>
      <p:sp>
        <p:nvSpPr>
          <p:cNvPr id="6" name="Slide Image Placeholder 5">
            <a:extLst>
              <a:ext uri="{FF2B5EF4-FFF2-40B4-BE49-F238E27FC236}">
                <a16:creationId xmlns:a16="http://schemas.microsoft.com/office/drawing/2014/main" id="{7515D43E-60B8-4054-BFC4-895FF78C3FF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1276667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provides an overview of the role that volunteers have in keeping children safe. </a:t>
            </a: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lvl="0">
              <a:spcBef>
                <a:spcPts val="600"/>
              </a:spcBef>
            </a:pPr>
            <a:r>
              <a:rPr lang="en-AU" dirty="0">
                <a:latin typeface="Arial" panose="020B0604020202020204" pitchFamily="34" charset="0"/>
                <a:cs typeface="Arial" panose="020B0604020202020204" pitchFamily="34" charset="0"/>
              </a:rPr>
              <a:t>At our school, child safety is everyone’s responsibility. </a:t>
            </a:r>
          </a:p>
          <a:p>
            <a:pPr lvl="0">
              <a:spcBef>
                <a:spcPts val="600"/>
              </a:spcBef>
            </a:pPr>
            <a:r>
              <a:rPr lang="en-AU" dirty="0">
                <a:latin typeface="Arial" panose="020B0604020202020204" pitchFamily="34" charset="0"/>
                <a:cs typeface="Arial" panose="020B0604020202020204" pitchFamily="34" charset="0"/>
              </a:rPr>
              <a:t>We value the many volunteers that assist in our classrooms, our canteens, with sports events, camps, excursions, school concerts and other events and programs in our school. </a:t>
            </a:r>
            <a:r>
              <a:rPr lang="en-AU" b="1" dirty="0">
                <a:latin typeface="Arial" panose="020B0604020202020204" pitchFamily="34" charset="0"/>
                <a:cs typeface="Arial" panose="020B0604020202020204" pitchFamily="34" charset="0"/>
              </a:rPr>
              <a:t>[Note this text is from the department’s Volunteers policy]</a:t>
            </a:r>
          </a:p>
          <a:p>
            <a:pPr lvl="0">
              <a:spcBef>
                <a:spcPts val="600"/>
              </a:spcBef>
            </a:pPr>
            <a:r>
              <a:rPr lang="en-AU" dirty="0">
                <a:latin typeface="Arial" panose="020B0604020202020204" pitchFamily="34" charset="0"/>
                <a:cs typeface="Arial" panose="020B0604020202020204" pitchFamily="34" charset="0"/>
              </a:rPr>
              <a:t>When you volunteer with us, you are in positions of trust with our students and children. </a:t>
            </a:r>
          </a:p>
          <a:p>
            <a:pPr lvl="0">
              <a:spcBef>
                <a:spcPts val="600"/>
              </a:spcBef>
            </a:pPr>
            <a:r>
              <a:rPr lang="en-AU" dirty="0">
                <a:latin typeface="Arial" panose="020B0604020202020204" pitchFamily="34" charset="0"/>
                <a:cs typeface="Arial" panose="020B0604020202020204" pitchFamily="34" charset="0"/>
              </a:rPr>
              <a:t>You have an important role in keeping our students safe. </a:t>
            </a:r>
          </a:p>
          <a:p>
            <a:pPr lvl="0">
              <a:spcBef>
                <a:spcPts val="600"/>
              </a:spcBef>
            </a:pPr>
            <a:r>
              <a:rPr lang="en-AU" dirty="0">
                <a:latin typeface="Arial" panose="020B0604020202020204" pitchFamily="34" charset="0"/>
                <a:cs typeface="Arial" panose="020B0604020202020204" pitchFamily="34" charset="0"/>
              </a:rPr>
              <a:t>Our school has developed policies and procedures to keep children safe and to make sure we respond to any concerns.</a:t>
            </a:r>
          </a:p>
          <a:p>
            <a:pPr lvl="0">
              <a:spcBef>
                <a:spcPts val="600"/>
              </a:spcBef>
            </a:pPr>
            <a:r>
              <a:rPr lang="en-AU" dirty="0">
                <a:latin typeface="Arial" panose="020B0604020202020204" pitchFamily="34" charset="0"/>
                <a:cs typeface="Arial" panose="020B0604020202020204" pitchFamily="34" charset="0"/>
              </a:rPr>
              <a:t>Our school policies and procedures must be followed by everyone to make sure children are safe.</a:t>
            </a:r>
          </a:p>
          <a:p>
            <a:pPr>
              <a:spcBef>
                <a:spcPts val="600"/>
              </a:spcBef>
            </a:pPr>
            <a:r>
              <a:rPr lang="en-AU" dirty="0">
                <a:latin typeface="Arial" panose="020B0604020202020204" pitchFamily="34" charset="0"/>
                <a:cs typeface="Arial" panose="020B0604020202020204" pitchFamily="34" charset="0"/>
              </a:rPr>
              <a:t>As volunteers you are expected to be familiar with and follow our school’s :</a:t>
            </a:r>
          </a:p>
          <a:p>
            <a:pPr lvl="1">
              <a:spcBef>
                <a:spcPts val="600"/>
              </a:spcBef>
            </a:pPr>
            <a:r>
              <a:rPr lang="en-AU" dirty="0">
                <a:latin typeface="Arial" panose="020B0604020202020204" pitchFamily="34" charset="0"/>
                <a:cs typeface="Arial" panose="020B0604020202020204" pitchFamily="34" charset="0"/>
              </a:rPr>
              <a:t>Volunteers Policy</a:t>
            </a:r>
          </a:p>
          <a:p>
            <a:pPr lvl="1">
              <a:spcBef>
                <a:spcPts val="600"/>
              </a:spcBef>
            </a:pPr>
            <a:r>
              <a:rPr lang="en-AU" dirty="0">
                <a:latin typeface="Arial" panose="020B0604020202020204" pitchFamily="34" charset="0"/>
                <a:cs typeface="Arial" panose="020B0604020202020204" pitchFamily="34" charset="0"/>
              </a:rPr>
              <a:t>Child Safety and Wellbeing Policy</a:t>
            </a:r>
          </a:p>
          <a:p>
            <a:pPr lvl="1">
              <a:spcBef>
                <a:spcPts val="600"/>
              </a:spcBef>
            </a:pPr>
            <a:r>
              <a:rPr lang="en-AU" dirty="0">
                <a:latin typeface="Arial" panose="020B0604020202020204" pitchFamily="34" charset="0"/>
                <a:cs typeface="Arial" panose="020B0604020202020204" pitchFamily="34" charset="0"/>
              </a:rPr>
              <a:t>Child Safety Code of Conduct</a:t>
            </a:r>
          </a:p>
          <a:p>
            <a:pPr lvl="1">
              <a:spcBef>
                <a:spcPts val="600"/>
              </a:spcBef>
            </a:pPr>
            <a:r>
              <a:rPr lang="en-AU" dirty="0">
                <a:latin typeface="Arial" panose="020B0604020202020204" pitchFamily="34" charset="0"/>
                <a:cs typeface="Arial" panose="020B0604020202020204" pitchFamily="34" charset="0"/>
              </a:rPr>
              <a:t>Procedures for</a:t>
            </a:r>
            <a:r>
              <a:rPr lang="en-AU" b="0" dirty="0">
                <a:effectLst/>
                <a:latin typeface="Arial" panose="020B0604020202020204" pitchFamily="34" charset="0"/>
                <a:ea typeface="Calibri" panose="020F0502020204030204" pitchFamily="34" charset="0"/>
                <a:cs typeface="Arial" panose="020B0604020202020204" pitchFamily="34" charset="0"/>
              </a:rPr>
              <a:t> responding to incidents, disclosures and suspicions of child abuse</a:t>
            </a:r>
            <a:endParaRPr lang="en-AU" b="0" dirty="0">
              <a:latin typeface="Arial" panose="020B0604020202020204" pitchFamily="34" charset="0"/>
              <a:cs typeface="Arial" panose="020B0604020202020204" pitchFamily="34" charset="0"/>
            </a:endParaRPr>
          </a:p>
          <a:p>
            <a:pPr lvl="0">
              <a:spcBef>
                <a:spcPts val="600"/>
              </a:spcBef>
            </a:pPr>
            <a:r>
              <a:rPr lang="en-AU" dirty="0">
                <a:latin typeface="Arial" panose="020B0604020202020204" pitchFamily="34" charset="0"/>
                <a:cs typeface="Arial" panose="020B0604020202020204" pitchFamily="34" charset="0"/>
              </a:rPr>
              <a:t>Today I’ll highlight some of the main things you need to be aware of in these policies and procedures. </a:t>
            </a:r>
          </a:p>
          <a:p>
            <a:pPr lvl="0">
              <a:spcAft>
                <a:spcPts val="600"/>
              </a:spcAft>
            </a:pP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11</a:t>
            </a:fld>
            <a:endParaRPr lang="en-US" dirty="0"/>
          </a:p>
        </p:txBody>
      </p:sp>
    </p:spTree>
    <p:extLst>
      <p:ext uri="{BB962C8B-B14F-4D97-AF65-F5344CB8AC3E}">
        <p14:creationId xmlns:p14="http://schemas.microsoft.com/office/powerpoint/2010/main" val="4200345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raises volunteers’ awareness of the school’s Volunteers Policy. </a:t>
            </a:r>
          </a:p>
          <a:p>
            <a:pPr lvl="0"/>
            <a:r>
              <a:rPr lang="en-AU" dirty="0">
                <a:latin typeface="Arial" panose="020B0604020202020204" pitchFamily="34" charset="0"/>
                <a:cs typeface="Arial" panose="020B0604020202020204" pitchFamily="34" charset="0"/>
              </a:rPr>
              <a:t>It identifies the intent of the school’s policy and the school’s procedures to make sure that volunteers are suitable to work.</a:t>
            </a:r>
          </a:p>
          <a:p>
            <a:pPr lvl="0"/>
            <a:r>
              <a:rPr lang="en-AU" dirty="0">
                <a:latin typeface="Arial" panose="020B0604020202020204" pitchFamily="34" charset="0"/>
                <a:cs typeface="Arial" panose="020B0604020202020204" pitchFamily="34" charset="0"/>
              </a:rPr>
              <a:t>We suggest that you provide links or copies of the school’s current Volunteers Policy.</a:t>
            </a:r>
          </a:p>
          <a:p>
            <a:r>
              <a:rPr lang="en-AU" dirty="0">
                <a:latin typeface="Arial" panose="020B0604020202020204" pitchFamily="34" charset="0"/>
                <a:cs typeface="Arial" panose="020B0604020202020204" pitchFamily="34" charset="0"/>
              </a:rPr>
              <a:t>The text on this slide is from the School’s Volunteers Policy template available through the </a:t>
            </a:r>
            <a:r>
              <a:rPr lang="en-AU"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School Policy Templates Portal</a:t>
            </a:r>
            <a:r>
              <a:rPr lang="en-AU" b="1"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rPr>
              <a:t>https://go.vic.gov.au/3UyNxob</a:t>
            </a:r>
            <a:r>
              <a:rPr lang="en-AU" dirty="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[login required]. </a:t>
            </a:r>
          </a:p>
          <a:p>
            <a:pPr marL="0" indent="0">
              <a:spcBef>
                <a:spcPts val="600"/>
              </a:spcBef>
              <a:buNone/>
            </a:pPr>
            <a:r>
              <a:rPr lang="en-AU" b="1" dirty="0">
                <a:latin typeface="Arial" panose="020B0604020202020204" pitchFamily="34" charset="0"/>
                <a:cs typeface="Arial" panose="020B0604020202020204" pitchFamily="34" charset="0"/>
              </a:rPr>
              <a:t>SPEAKING NOTES </a:t>
            </a:r>
            <a:endParaRPr lang="en-AU" dirty="0">
              <a:effectLst/>
              <a:latin typeface="Arial" panose="020B0604020202020204" pitchFamily="34" charset="0"/>
              <a:cs typeface="Arial" panose="020B0604020202020204" pitchFamily="34" charset="0"/>
            </a:endParaRPr>
          </a:p>
          <a:p>
            <a:pPr marR="0" fontAlgn="auto">
              <a:spcBef>
                <a:spcPts val="600"/>
              </a:spcBef>
              <a:buClrTx/>
              <a:buSzTx/>
              <a:tabLst/>
              <a:defRPr/>
            </a:pPr>
            <a:r>
              <a:rPr lang="en-AU" dirty="0">
                <a:latin typeface="Arial" panose="020B0604020202020204" pitchFamily="34" charset="0"/>
                <a:cs typeface="Arial" panose="020B0604020202020204" pitchFamily="34" charset="0"/>
              </a:rPr>
              <a:t>Let’s start with our school’s Volunteers Policy. </a:t>
            </a:r>
          </a:p>
          <a:p>
            <a:pPr>
              <a:spcBef>
                <a:spcPts val="600"/>
              </a:spcBef>
            </a:pPr>
            <a:r>
              <a:rPr lang="en-AU" dirty="0">
                <a:latin typeface="Arial" panose="020B0604020202020204" pitchFamily="34" charset="0"/>
                <a:cs typeface="Arial" panose="020B0604020202020204" pitchFamily="34" charset="0"/>
              </a:rPr>
              <a:t>Our school’s Volunteers Policy outlines the processes that our school will follow to engage, screen, supervise and manage volunteers to provide a child safe environment.</a:t>
            </a:r>
          </a:p>
          <a:p>
            <a:pPr>
              <a:spcBef>
                <a:spcPts val="600"/>
              </a:spcBef>
            </a:pPr>
            <a:r>
              <a:rPr lang="en-AU" dirty="0">
                <a:latin typeface="Arial" panose="020B0604020202020204" pitchFamily="34" charset="0"/>
                <a:cs typeface="Arial" panose="020B0604020202020204" pitchFamily="34" charset="0"/>
              </a:rPr>
              <a:t>It sets out the procedures to make sure that volunteers are suitable to work with children and can make a positive contribution to our school community.</a:t>
            </a:r>
          </a:p>
          <a:p>
            <a:pPr>
              <a:spcBef>
                <a:spcPts val="600"/>
              </a:spcBef>
            </a:pPr>
            <a:r>
              <a:rPr lang="en-AU" dirty="0">
                <a:latin typeface="Arial" panose="020B0604020202020204" pitchFamily="34" charset="0"/>
                <a:cs typeface="Arial" panose="020B0604020202020204" pitchFamily="34" charset="0"/>
              </a:rPr>
              <a:t>All schools must meet their legal obligations under the Worker Screening Act and the Child Safe Standards. </a:t>
            </a:r>
          </a:p>
          <a:p>
            <a:pPr>
              <a:spcBef>
                <a:spcPts val="600"/>
              </a:spcBef>
            </a:pPr>
            <a:r>
              <a:rPr lang="en-AU" dirty="0">
                <a:latin typeface="Arial" panose="020B0604020202020204" pitchFamily="34" charset="0"/>
                <a:cs typeface="Arial" panose="020B0604020202020204" pitchFamily="34" charset="0"/>
              </a:rPr>
              <a:t>Our school procedures include suitability checks which in most cases involve asking for evidence of a Working with Children Clearance (previously called a Working with Children Check). </a:t>
            </a:r>
          </a:p>
          <a:p>
            <a:pPr>
              <a:spcBef>
                <a:spcPts val="600"/>
              </a:spcBef>
            </a:pPr>
            <a:r>
              <a:rPr lang="en-AU" dirty="0">
                <a:latin typeface="Arial" panose="020B0604020202020204" pitchFamily="34" charset="0"/>
                <a:cs typeface="Arial" panose="020B0604020202020204" pitchFamily="34" charset="0"/>
              </a:rPr>
              <a:t>Suitability checks may also be required depending on the volunteer role, such as references, proof of identity, qualification and work history involving children. </a:t>
            </a:r>
          </a:p>
          <a:p>
            <a:pPr>
              <a:spcBef>
                <a:spcPts val="600"/>
              </a:spcBef>
            </a:pPr>
            <a:r>
              <a:rPr lang="en-AU" dirty="0">
                <a:latin typeface="Arial" panose="020B0604020202020204" pitchFamily="34" charset="0"/>
                <a:cs typeface="Arial" panose="020B0604020202020204" pitchFamily="34" charset="0"/>
              </a:rPr>
              <a:t>Our school may need to undertake additional suitability checks if we consider it necessary based on the role of the volunteer </a:t>
            </a:r>
          </a:p>
          <a:p>
            <a:pPr>
              <a:spcBef>
                <a:spcPts val="600"/>
              </a:spcBef>
            </a:pPr>
            <a:r>
              <a:rPr lang="en-AU" dirty="0">
                <a:latin typeface="Arial" panose="020B0604020202020204" pitchFamily="34" charset="0"/>
                <a:cs typeface="Arial" panose="020B0604020202020204" pitchFamily="34" charset="0"/>
              </a:rPr>
              <a:t>Our policy also states that volunteers are expected to comply with any reasonable direction of the principal or school leaders. This includes following our school’s policies and the Child Safety Code of Conduct. </a:t>
            </a:r>
          </a:p>
          <a:p>
            <a:pPr marL="88900" marR="0" lvl="0" indent="-88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AU" kern="1200" dirty="0">
              <a:solidFill>
                <a:schemeClr val="tx1"/>
              </a:solidFill>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12</a:t>
            </a:fld>
            <a:endParaRPr lang="en-US" dirty="0"/>
          </a:p>
        </p:txBody>
      </p:sp>
    </p:spTree>
    <p:extLst>
      <p:ext uri="{BB962C8B-B14F-4D97-AF65-F5344CB8AC3E}">
        <p14:creationId xmlns:p14="http://schemas.microsoft.com/office/powerpoint/2010/main" val="1490053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raises volunteers’ awareness of the school’s Child Safety and Wellbeing Policy.</a:t>
            </a:r>
          </a:p>
          <a:p>
            <a:pPr lvl="0"/>
            <a:r>
              <a:rPr lang="en-AU" dirty="0">
                <a:latin typeface="Arial" panose="020B0604020202020204" pitchFamily="34" charset="0"/>
                <a:cs typeface="Arial" panose="020B0604020202020204" pitchFamily="34" charset="0"/>
              </a:rPr>
              <a:t>It identifies the intent of the school’s policy.</a:t>
            </a:r>
          </a:p>
          <a:p>
            <a:pPr lvl="0"/>
            <a:r>
              <a:rPr lang="en-AU" dirty="0">
                <a:latin typeface="Arial" panose="020B0604020202020204" pitchFamily="34" charset="0"/>
                <a:cs typeface="Arial" panose="020B0604020202020204" pitchFamily="34" charset="0"/>
              </a:rPr>
              <a:t>NOTE: Your school may have called this policy another name such as Child Safety Policy. </a:t>
            </a:r>
          </a:p>
          <a:p>
            <a:pPr lvl="0"/>
            <a:r>
              <a:rPr lang="en-AU" dirty="0">
                <a:latin typeface="Arial" panose="020B0604020202020204" pitchFamily="34" charset="0"/>
                <a:cs typeface="Arial" panose="020B0604020202020204" pitchFamily="34" charset="0"/>
              </a:rPr>
              <a:t>We suggest that you provide links or copies of your school’s current Child Safety and Wellbeing Policy.</a:t>
            </a:r>
          </a:p>
          <a:p>
            <a:pPr mar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You have a copy </a:t>
            </a:r>
            <a:r>
              <a:rPr lang="en-AU" b="1" dirty="0">
                <a:latin typeface="Arial" panose="020B0604020202020204" pitchFamily="34" charset="0"/>
                <a:cs typeface="Arial" panose="020B0604020202020204" pitchFamily="34" charset="0"/>
              </a:rPr>
              <a:t>[or link to] </a:t>
            </a:r>
            <a:r>
              <a:rPr lang="en-AU" dirty="0">
                <a:latin typeface="Arial" panose="020B0604020202020204" pitchFamily="34" charset="0"/>
                <a:cs typeface="Arial" panose="020B0604020202020204" pitchFamily="34" charset="0"/>
              </a:rPr>
              <a:t>our school’s Child Safety and Wellbeing Policy.</a:t>
            </a:r>
          </a:p>
          <a:p>
            <a:pPr lvl="0">
              <a:spcBef>
                <a:spcPts val="600"/>
              </a:spcBef>
            </a:pPr>
            <a:r>
              <a:rPr lang="en-AU" dirty="0">
                <a:latin typeface="Arial" panose="020B0604020202020204" pitchFamily="34" charset="0"/>
                <a:cs typeface="Arial" panose="020B0604020202020204" pitchFamily="34" charset="0"/>
              </a:rPr>
              <a:t>This policy demonstrates our school’s commitment to providing environments where </a:t>
            </a:r>
            <a:r>
              <a:rPr lang="en-GB" dirty="0">
                <a:latin typeface="Arial" panose="020B0604020202020204" pitchFamily="34" charset="0"/>
                <a:cs typeface="Arial" panose="020B0604020202020204" pitchFamily="34" charset="0"/>
              </a:rPr>
              <a:t>our students are safe and feel safe, where their participation is valued, their views respected, and their voices are heard about decisions that affect their lives. </a:t>
            </a:r>
            <a:endParaRPr lang="en-AU" dirty="0">
              <a:latin typeface="Arial" panose="020B0604020202020204" pitchFamily="34" charset="0"/>
              <a:cs typeface="Arial" panose="020B0604020202020204" pitchFamily="34" charset="0"/>
            </a:endParaRPr>
          </a:p>
          <a:p>
            <a:pPr lvl="0">
              <a:spcBef>
                <a:spcPts val="600"/>
              </a:spcBef>
            </a:pPr>
            <a:r>
              <a:rPr lang="en-AU" dirty="0">
                <a:latin typeface="Arial" panose="020B0604020202020204" pitchFamily="34" charset="0"/>
                <a:cs typeface="Arial" panose="020B0604020202020204" pitchFamily="34" charset="0"/>
              </a:rPr>
              <a:t>It tells our community about our strategies and arrangements to keep children safe.</a:t>
            </a:r>
          </a:p>
          <a:p>
            <a:pPr>
              <a:spcBef>
                <a:spcPts val="600"/>
              </a:spcBef>
            </a:pPr>
            <a:r>
              <a:rPr lang="en-AU" dirty="0">
                <a:latin typeface="Arial" panose="020B0604020202020204" pitchFamily="34" charset="0"/>
                <a:cs typeface="Arial" panose="020B0604020202020204" pitchFamily="34" charset="0"/>
              </a:rPr>
              <a:t>It summarises the actions we will take across all the Child Safe Standards to ensure a child safe culture is championed and modelled across the school. It covers all 11 Child Safe Standards.</a:t>
            </a:r>
          </a:p>
          <a:p>
            <a:pPr lvl="0">
              <a:spcBef>
                <a:spcPts val="600"/>
              </a:spcBef>
            </a:pPr>
            <a:r>
              <a:rPr lang="en-AU" dirty="0">
                <a:latin typeface="Arial" panose="020B0604020202020204" pitchFamily="34" charset="0"/>
                <a:cs typeface="Arial" panose="020B0604020202020204" pitchFamily="34" charset="0"/>
              </a:rPr>
              <a:t>Our policy supports everyone in our school community to know their responsibilities. </a:t>
            </a:r>
          </a:p>
          <a:p>
            <a:pPr>
              <a:spcBef>
                <a:spcPts val="600"/>
              </a:spcBef>
            </a:pPr>
            <a:r>
              <a:rPr lang="en-AU" dirty="0">
                <a:latin typeface="Arial" panose="020B0604020202020204" pitchFamily="34" charset="0"/>
                <a:cs typeface="Arial" panose="020B0604020202020204" pitchFamily="34" charset="0"/>
              </a:rPr>
              <a:t>It sets out the responsibilities of leaders and adults engaged in child-related work, including:</a:t>
            </a:r>
          </a:p>
          <a:p>
            <a:pPr lvl="1">
              <a:spcBef>
                <a:spcPts val="600"/>
              </a:spcBef>
            </a:pPr>
            <a:r>
              <a:rPr lang="en-AU" dirty="0">
                <a:latin typeface="Arial" panose="020B0604020202020204" pitchFamily="34" charset="0"/>
                <a:cs typeface="Arial" panose="020B0604020202020204" pitchFamily="34" charset="0"/>
              </a:rPr>
              <a:t>the principal, assistant principal and school </a:t>
            </a:r>
            <a:r>
              <a:rPr lang="en-AU" b="1" dirty="0">
                <a:latin typeface="Arial" panose="020B0604020202020204" pitchFamily="34" charset="0"/>
                <a:cs typeface="Arial" panose="020B0604020202020204" pitchFamily="34" charset="0"/>
              </a:rPr>
              <a:t>[or school boarding premises] </a:t>
            </a:r>
            <a:r>
              <a:rPr lang="en-AU" dirty="0">
                <a:latin typeface="Arial" panose="020B0604020202020204" pitchFamily="34" charset="0"/>
                <a:cs typeface="Arial" panose="020B0604020202020204" pitchFamily="34" charset="0"/>
              </a:rPr>
              <a:t>leaders</a:t>
            </a:r>
          </a:p>
          <a:p>
            <a:pPr lvl="1">
              <a:spcBef>
                <a:spcPts val="600"/>
              </a:spcBef>
            </a:pPr>
            <a:r>
              <a:rPr lang="en-AU" dirty="0">
                <a:latin typeface="Arial" panose="020B0604020202020204" pitchFamily="34" charset="0"/>
                <a:cs typeface="Arial" panose="020B0604020202020204" pitchFamily="34" charset="0"/>
              </a:rPr>
              <a:t>school staff and volunteers</a:t>
            </a:r>
          </a:p>
          <a:p>
            <a:pPr lvl="1">
              <a:spcBef>
                <a:spcPts val="600"/>
              </a:spcBef>
            </a:pPr>
            <a:r>
              <a:rPr lang="en-AU" dirty="0">
                <a:latin typeface="Arial" panose="020B0604020202020204" pitchFamily="34" charset="0"/>
                <a:cs typeface="Arial" panose="020B0604020202020204" pitchFamily="34" charset="0"/>
              </a:rPr>
              <a:t>school councils and school council members.</a:t>
            </a:r>
          </a:p>
          <a:p>
            <a:pPr>
              <a:spcBef>
                <a:spcPts val="600"/>
              </a:spcBef>
            </a:pPr>
            <a:r>
              <a:rPr lang="en-AU" dirty="0">
                <a:latin typeface="Arial" panose="020B0604020202020204" pitchFamily="34" charset="0"/>
                <a:cs typeface="Arial" panose="020B0604020202020204" pitchFamily="34" charset="0"/>
              </a:rPr>
              <a:t>Our policy is publicly available on our school website </a:t>
            </a:r>
            <a:r>
              <a:rPr lang="en-AU" b="1" dirty="0">
                <a:latin typeface="Arial" panose="020B0604020202020204" pitchFamily="34" charset="0"/>
                <a:cs typeface="Arial" panose="020B0604020202020204" pitchFamily="34" charset="0"/>
              </a:rPr>
              <a:t>[and at reception]. </a:t>
            </a:r>
          </a:p>
          <a:p>
            <a:pPr lvl="0">
              <a:spcBef>
                <a:spcPts val="600"/>
              </a:spcBef>
            </a:pPr>
            <a:endParaRPr lang="en-AU" dirty="0">
              <a:latin typeface="Arial" panose="020B0604020202020204" pitchFamily="34" charset="0"/>
              <a:cs typeface="Arial" panose="020B0604020202020204" pitchFamily="34" charset="0"/>
            </a:endParaRPr>
          </a:p>
          <a:p>
            <a:pPr lvl="0">
              <a:spcBef>
                <a:spcPts val="600"/>
              </a:spcBef>
            </a:pPr>
            <a:endParaRPr lang="en-AU" dirty="0">
              <a:latin typeface="Arial" panose="020B0604020202020204" pitchFamily="34" charset="0"/>
              <a:cs typeface="Arial" panose="020B0604020202020204" pitchFamily="34" charset="0"/>
            </a:endParaRPr>
          </a:p>
          <a:p>
            <a:pPr lvl="0">
              <a:spcBef>
                <a:spcPts val="600"/>
              </a:spcBef>
            </a:pP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13</a:t>
            </a:fld>
            <a:endParaRPr lang="en-US" dirty="0"/>
          </a:p>
        </p:txBody>
      </p:sp>
    </p:spTree>
    <p:extLst>
      <p:ext uri="{BB962C8B-B14F-4D97-AF65-F5344CB8AC3E}">
        <p14:creationId xmlns:p14="http://schemas.microsoft.com/office/powerpoint/2010/main" val="2383514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describes what volunteers must do to keep children safe. </a:t>
            </a:r>
          </a:p>
          <a:p>
            <a:pPr lvl="0"/>
            <a:r>
              <a:rPr lang="en-AU" dirty="0">
                <a:latin typeface="Arial" panose="020B0604020202020204" pitchFamily="34" charset="0"/>
                <a:cs typeface="Arial" panose="020B0604020202020204" pitchFamily="34" charset="0"/>
              </a:rPr>
              <a:t>The text is from the Child Safety and Wellbeing Policy template on </a:t>
            </a:r>
            <a:r>
              <a:rPr lang="en-AU" u="sng" dirty="0">
                <a:solidFill>
                  <a:srgbClr val="0000FF"/>
                </a:solidFill>
                <a:effectLst/>
                <a:latin typeface="Arial" panose="020B0604020202020204" pitchFamily="34" charset="0"/>
                <a:ea typeface="Calibri" panose="020F0502020204030204" pitchFamily="34" charset="0"/>
                <a:cs typeface="Arial" panose="020B0604020202020204" pitchFamily="34" charset="0"/>
                <a:hlinkClick r:id="rId3"/>
              </a:rPr>
              <a:t>PROTECT</a:t>
            </a:r>
            <a:r>
              <a:rPr lang="en-AU" u="sng" dirty="0">
                <a:solidFill>
                  <a:srgbClr val="0000FF"/>
                </a:solidFill>
                <a:latin typeface="Arial" panose="020B0604020202020204" pitchFamily="34" charset="0"/>
                <a:ea typeface="Calibri" panose="020F0502020204030204" pitchFamily="34" charset="0"/>
                <a:cs typeface="Arial" panose="020B0604020202020204" pitchFamily="34" charset="0"/>
              </a:rPr>
              <a:t> </a:t>
            </a:r>
            <a:r>
              <a:rPr lang="en-AU" u="sng" dirty="0">
                <a:solidFill>
                  <a:schemeClr val="accent5"/>
                </a:solidFill>
                <a:effectLst/>
                <a:latin typeface="Arial" panose="020B0604020202020204" pitchFamily="34" charset="0"/>
                <a:ea typeface="Calibri" panose="020F0502020204030204" pitchFamily="34" charset="0"/>
                <a:cs typeface="Arial" panose="020B0604020202020204" pitchFamily="34" charset="0"/>
              </a:rPr>
              <a:t>(https://go.vic.gov.au/44ESKjc)</a:t>
            </a:r>
            <a:r>
              <a:rPr lang="en-AU" dirty="0">
                <a:solidFill>
                  <a:schemeClr val="accent5"/>
                </a:solidFill>
                <a:latin typeface="Arial" panose="020B0604020202020204" pitchFamily="34" charset="0"/>
                <a:cs typeface="Arial" panose="020B0604020202020204" pitchFamily="34" charset="0"/>
              </a:rPr>
              <a:t>. </a:t>
            </a:r>
          </a:p>
          <a:p>
            <a:pPr lvl="0"/>
            <a:r>
              <a:rPr lang="en-AU" dirty="0">
                <a:latin typeface="Arial" panose="020B0604020202020204" pitchFamily="34" charset="0"/>
                <a:cs typeface="Arial" panose="020B0604020202020204" pitchFamily="34" charset="0"/>
              </a:rPr>
              <a:t>You may need to amend this slide to match the wording in your school’s revised Child Safety and Wellbeing policy.</a:t>
            </a:r>
          </a:p>
          <a:p>
            <a:pPr mar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What does our Child Safety and Wellbeing policy say about the responsibilities of staff and volunteers?</a:t>
            </a:r>
          </a:p>
          <a:p>
            <a:pPr>
              <a:spcBef>
                <a:spcPts val="600"/>
              </a:spcBef>
            </a:pPr>
            <a:r>
              <a:rPr lang="en-AU" dirty="0">
                <a:latin typeface="Arial" panose="020B0604020202020204" pitchFamily="34" charset="0"/>
                <a:cs typeface="Arial" panose="020B0604020202020204" pitchFamily="34" charset="0"/>
              </a:rPr>
              <a:t>Volunteers must participate </a:t>
            </a:r>
            <a:r>
              <a:rPr lang="en-GB" dirty="0">
                <a:latin typeface="Arial" panose="020B0604020202020204" pitchFamily="34" charset="0"/>
                <a:cs typeface="Arial" panose="020B0604020202020204" pitchFamily="34" charset="0"/>
              </a:rPr>
              <a:t>in child safety and wellbeing induction and training provided by the school. </a:t>
            </a:r>
            <a:r>
              <a:rPr lang="en-AU" dirty="0">
                <a:latin typeface="Arial" panose="020B0604020202020204" pitchFamily="34" charset="0"/>
                <a:cs typeface="Arial" panose="020B0604020202020204" pitchFamily="34" charset="0"/>
              </a:rPr>
              <a:t>This presentation will count as training for volunteers who are here today.</a:t>
            </a:r>
            <a:endParaRPr lang="en-GB" dirty="0">
              <a:latin typeface="Arial" panose="020B0604020202020204" pitchFamily="34" charset="0"/>
              <a:cs typeface="Arial" panose="020B0604020202020204" pitchFamily="34" charset="0"/>
            </a:endParaRPr>
          </a:p>
          <a:p>
            <a:pPr>
              <a:spcBef>
                <a:spcPts val="600"/>
              </a:spcBef>
            </a:pPr>
            <a:r>
              <a:rPr lang="en-GB" dirty="0">
                <a:latin typeface="Arial" panose="020B0604020202020204" pitchFamily="34" charset="0"/>
                <a:cs typeface="Arial" panose="020B0604020202020204" pitchFamily="34" charset="0"/>
              </a:rPr>
              <a:t>Volunteers must follow the school’s child safety and wellbeing policies and procedures including our Child Safety Code of Conduct.</a:t>
            </a:r>
          </a:p>
          <a:p>
            <a:pPr>
              <a:spcBef>
                <a:spcPts val="600"/>
              </a:spcBef>
            </a:pPr>
            <a:r>
              <a:rPr lang="en-GB" dirty="0">
                <a:latin typeface="Arial" panose="020B0604020202020204" pitchFamily="34" charset="0"/>
                <a:cs typeface="Arial" panose="020B0604020202020204" pitchFamily="34" charset="0"/>
              </a:rPr>
              <a:t>Volunteers must identify and raise concerns about child safety issues. Volunteers must </a:t>
            </a:r>
            <a:r>
              <a:rPr lang="en-AU" dirty="0">
                <a:latin typeface="Arial" panose="020B0604020202020204" pitchFamily="34" charset="0"/>
                <a:cs typeface="Arial" panose="020B0604020202020204" pitchFamily="34" charset="0"/>
              </a:rPr>
              <a:t>not ignore or disregard any concerns raised by students and they must be welcoming of all children.</a:t>
            </a:r>
          </a:p>
          <a:p>
            <a:pPr>
              <a:spcBef>
                <a:spcPts val="600"/>
              </a:spcBef>
            </a:pPr>
            <a:r>
              <a:rPr lang="en-GB" dirty="0">
                <a:latin typeface="Arial" panose="020B0604020202020204" pitchFamily="34" charset="0"/>
                <a:cs typeface="Arial" panose="020B0604020202020204" pitchFamily="34" charset="0"/>
              </a:rPr>
              <a:t>We’ll discuss your responsibilities, including what to look for and how to raise concerns as part of this presentation.</a:t>
            </a: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14</a:t>
            </a:fld>
            <a:endParaRPr lang="en-US" dirty="0"/>
          </a:p>
        </p:txBody>
      </p:sp>
    </p:spTree>
    <p:extLst>
      <p:ext uri="{BB962C8B-B14F-4D97-AF65-F5344CB8AC3E}">
        <p14:creationId xmlns:p14="http://schemas.microsoft.com/office/powerpoint/2010/main" val="4637011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2 minutes</a:t>
            </a:r>
          </a:p>
          <a:p>
            <a:r>
              <a:rPr lang="en-AU" dirty="0">
                <a:latin typeface="Arial" panose="020B0604020202020204" pitchFamily="34" charset="0"/>
                <a:cs typeface="Arial" panose="020B0604020202020204" pitchFamily="34" charset="0"/>
              </a:rPr>
              <a:t>Ministerial Order 1359 (</a:t>
            </a:r>
            <a:r>
              <a:rPr lang="en-AU" dirty="0">
                <a:latin typeface="Arial" panose="020B0604020202020204" pitchFamily="34" charset="0"/>
                <a:cs typeface="Arial" panose="020B0604020202020204" pitchFamily="34" charset="0"/>
                <a:hlinkClick r:id="rId3"/>
              </a:rPr>
              <a:t>https://go.vic.gov.au/3V6jC8S</a:t>
            </a:r>
            <a:r>
              <a:rPr lang="en-AU" dirty="0">
                <a:latin typeface="Arial" panose="020B0604020202020204" pitchFamily="34" charset="0"/>
                <a:cs typeface="Arial" panose="020B0604020202020204" pitchFamily="34" charset="0"/>
              </a:rPr>
              <a:t>) requires all schools to have a Child Safety and Wellbeing Policy. The policy must include the school’s commitment to child safety.</a:t>
            </a:r>
          </a:p>
          <a:p>
            <a:pPr lvl="0"/>
            <a:r>
              <a:rPr lang="en-AU" dirty="0">
                <a:latin typeface="Arial" panose="020B0604020202020204" pitchFamily="34" charset="0"/>
                <a:cs typeface="Arial" panose="020B0604020202020204" pitchFamily="34" charset="0"/>
              </a:rPr>
              <a:t>This slide includes extracts from the school’s commitment to child safety. The text is from the Child Safety and Wellbeing policy template on PROTECT. </a:t>
            </a:r>
          </a:p>
          <a:p>
            <a:pPr lvl="0">
              <a:defRPr/>
            </a:pPr>
            <a:r>
              <a:rPr lang="en-AU" dirty="0">
                <a:latin typeface="Arial" panose="020B0604020202020204" pitchFamily="34" charset="0"/>
                <a:cs typeface="Arial" panose="020B0604020202020204" pitchFamily="34" charset="0"/>
              </a:rPr>
              <a:t>You may need to amend this slide to match the child safety commitment in your school’s Child Safety and Wellbeing policy.</a:t>
            </a:r>
          </a:p>
          <a:p>
            <a:pPr mar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Our commitment to child safety is included in our Child Safety and Wellbeing policy which is publicly available.</a:t>
            </a:r>
          </a:p>
          <a:p>
            <a:pPr lvl="0">
              <a:spcBef>
                <a:spcPts val="600"/>
              </a:spcBef>
            </a:pPr>
            <a:r>
              <a:rPr lang="en-AU" dirty="0">
                <a:latin typeface="Arial" panose="020B0604020202020204" pitchFamily="34" charset="0"/>
                <a:cs typeface="Arial" panose="020B0604020202020204" pitchFamily="34" charset="0"/>
              </a:rPr>
              <a:t>We have revised our commitment statement to child safety in consultation with </a:t>
            </a:r>
            <a:r>
              <a:rPr lang="en-AU" b="1" dirty="0">
                <a:latin typeface="Arial" panose="020B0604020202020204" pitchFamily="34" charset="0"/>
                <a:cs typeface="Arial" panose="020B0604020202020204" pitchFamily="34" charset="0"/>
              </a:rPr>
              <a:t>[add who you consulted with, for example students, staff]. </a:t>
            </a:r>
          </a:p>
          <a:p>
            <a:pPr lvl="0">
              <a:spcBef>
                <a:spcPts val="600"/>
              </a:spcBef>
            </a:pPr>
            <a:r>
              <a:rPr lang="en-AU" dirty="0">
                <a:latin typeface="Arial" panose="020B0604020202020204" pitchFamily="34" charset="0"/>
                <a:cs typeface="Arial" panose="020B0604020202020204" pitchFamily="34" charset="0"/>
              </a:rPr>
              <a:t>You can see some extracts from our commitment statement on this slide. </a:t>
            </a:r>
          </a:p>
          <a:p>
            <a:pPr lvl="0">
              <a:spcBef>
                <a:spcPts val="600"/>
              </a:spcBef>
            </a:pPr>
            <a:r>
              <a:rPr lang="en-AU" dirty="0">
                <a:latin typeface="Arial" panose="020B0604020202020204" pitchFamily="34" charset="0"/>
                <a:cs typeface="Arial" panose="020B0604020202020204" pitchFamily="34" charset="0"/>
              </a:rPr>
              <a:t>So what do we stand for as a school? </a:t>
            </a:r>
          </a:p>
          <a:p>
            <a:pPr lvl="0">
              <a:spcBef>
                <a:spcPts val="600"/>
              </a:spcBef>
            </a:pPr>
            <a:r>
              <a:rPr lang="en-AU" dirty="0">
                <a:latin typeface="Arial" panose="020B0604020202020204" pitchFamily="34" charset="0"/>
                <a:cs typeface="Arial" panose="020B0604020202020204" pitchFamily="34" charset="0"/>
              </a:rPr>
              <a:t>We publicly expresses our intent to:</a:t>
            </a:r>
          </a:p>
          <a:p>
            <a:pPr lvl="1">
              <a:spcBef>
                <a:spcPts val="600"/>
              </a:spcBef>
            </a:pPr>
            <a:r>
              <a:rPr lang="en-AU" dirty="0">
                <a:latin typeface="Arial" panose="020B0604020202020204" pitchFamily="34" charset="0"/>
                <a:cs typeface="Arial" panose="020B0604020202020204" pitchFamily="34" charset="0"/>
              </a:rPr>
              <a:t>make sure we are welcoming </a:t>
            </a:r>
          </a:p>
          <a:p>
            <a:pPr lvl="1">
              <a:spcBef>
                <a:spcPts val="600"/>
              </a:spcBef>
            </a:pPr>
            <a:r>
              <a:rPr lang="en-AU" dirty="0">
                <a:latin typeface="Arial" panose="020B0604020202020204" pitchFamily="34" charset="0"/>
                <a:cs typeface="Arial" panose="020B0604020202020204" pitchFamily="34" charset="0"/>
              </a:rPr>
              <a:t>make sure students are safe and feel safe</a:t>
            </a:r>
          </a:p>
          <a:p>
            <a:pPr lvl="1">
              <a:spcBef>
                <a:spcPts val="600"/>
              </a:spcBef>
            </a:pPr>
            <a:r>
              <a:rPr lang="en-AU" dirty="0">
                <a:latin typeface="Arial" panose="020B0604020202020204" pitchFamily="34" charset="0"/>
                <a:cs typeface="Arial" panose="020B0604020202020204" pitchFamily="34" charset="0"/>
              </a:rPr>
              <a:t>give students a voice and respect their views</a:t>
            </a:r>
          </a:p>
          <a:p>
            <a:pPr lvl="1">
              <a:spcBef>
                <a:spcPts val="600"/>
              </a:spcBef>
            </a:pPr>
            <a:r>
              <a:rPr lang="en-AU" dirty="0">
                <a:latin typeface="Arial" panose="020B0604020202020204" pitchFamily="34" charset="0"/>
                <a:cs typeface="Arial" panose="020B0604020202020204" pitchFamily="34" charset="0"/>
              </a:rPr>
              <a:t>be proactive in managing child safety risks.</a:t>
            </a:r>
          </a:p>
          <a:p>
            <a:pPr lvl="0">
              <a:spcBef>
                <a:spcPts val="600"/>
              </a:spcBef>
            </a:pPr>
            <a:r>
              <a:rPr lang="en-AU" dirty="0">
                <a:latin typeface="Arial" panose="020B0604020202020204" pitchFamily="34" charset="0"/>
                <a:cs typeface="Arial" panose="020B0604020202020204" pitchFamily="34" charset="0"/>
              </a:rPr>
              <a:t>We also makes clear that we do not tolerate child abuse or harmful behaviour such as racism.</a:t>
            </a:r>
          </a:p>
          <a:p>
            <a:pPr lvl="0">
              <a:spcBef>
                <a:spcPts val="600"/>
              </a:spcBef>
            </a:pPr>
            <a:r>
              <a:rPr lang="en-AU" dirty="0">
                <a:latin typeface="Arial" panose="020B0604020202020204" pitchFamily="34" charset="0"/>
                <a:cs typeface="Arial" panose="020B0604020202020204" pitchFamily="34" charset="0"/>
              </a:rPr>
              <a:t>Our school’s commitment statement also emphasises our shared responsibility for child safety. </a:t>
            </a:r>
          </a:p>
          <a:p>
            <a:pPr lvl="0">
              <a:spcBef>
                <a:spcPts val="600"/>
              </a:spcBef>
            </a:pPr>
            <a:r>
              <a:rPr lang="en-AU" dirty="0">
                <a:latin typeface="Arial" panose="020B0604020202020204" pitchFamily="34" charset="0"/>
                <a:cs typeface="Arial" panose="020B0604020202020204" pitchFamily="34" charset="0"/>
              </a:rPr>
              <a:t>Our school holds everyone to account for keeping children safe from abuse – and making sure children have the opportunity to have a voice, be safe in who they are, and thrive.</a:t>
            </a:r>
          </a:p>
          <a:p>
            <a:pPr lvl="0">
              <a:spcAft>
                <a:spcPts val="600"/>
              </a:spcAft>
            </a:pPr>
            <a:endParaRPr lang="en-AU" dirty="0">
              <a:latin typeface="Arial" panose="020B0604020202020204" pitchFamily="34" charset="0"/>
              <a:cs typeface="Arial" panose="020B0604020202020204" pitchFamily="34" charset="0"/>
            </a:endParaRPr>
          </a:p>
          <a:p>
            <a:pPr lvl="0"/>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15</a:t>
            </a:fld>
            <a:endParaRPr lang="en-US" dirty="0"/>
          </a:p>
        </p:txBody>
      </p:sp>
    </p:spTree>
    <p:extLst>
      <p:ext uri="{BB962C8B-B14F-4D97-AF65-F5344CB8AC3E}">
        <p14:creationId xmlns:p14="http://schemas.microsoft.com/office/powerpoint/2010/main" val="28766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2 minutes</a:t>
            </a:r>
          </a:p>
          <a:p>
            <a:pPr lvl="0"/>
            <a:r>
              <a:rPr lang="en-AU" dirty="0">
                <a:latin typeface="Arial" panose="020B0604020202020204" pitchFamily="34" charset="0"/>
                <a:cs typeface="Arial" panose="020B0604020202020204" pitchFamily="34" charset="0"/>
              </a:rPr>
              <a:t>This slide focuses on the school’s commitment to create culturally safe environments and respect and respond to the diversity of children and young people’s circumstances and needs.</a:t>
            </a:r>
          </a:p>
          <a:p>
            <a:pPr marL="88900" marR="0" lvl="0" indent="-88900" algn="l" defTabSz="914400" rtl="0" eaLnBrk="1" fontAlgn="auto" latinLnBrk="0" hangingPunct="1">
              <a:spcBef>
                <a:spcPts val="0"/>
              </a:spcBef>
              <a:spcAft>
                <a:spcPts val="0"/>
              </a:spcAft>
              <a:buClrTx/>
              <a:buSzTx/>
              <a:buFont typeface="Arial" panose="020B0604020202020204" pitchFamily="34" charset="0"/>
              <a:buChar char="•"/>
              <a:tabLst/>
              <a:defRPr/>
            </a:pPr>
            <a:r>
              <a:rPr lang="en-AU" dirty="0">
                <a:solidFill>
                  <a:prstClr val="black"/>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Child Safe Standard 1 </a:t>
            </a:r>
            <a:r>
              <a:rPr lang="en-AU" dirty="0">
                <a:solidFill>
                  <a:prstClr val="black"/>
                </a:solidFill>
                <a:latin typeface="Arial" panose="020B0604020202020204" pitchFamily="34" charset="0"/>
                <a:cs typeface="Arial" panose="020B0604020202020204" pitchFamily="34" charset="0"/>
              </a:rPr>
              <a:t>(</a:t>
            </a:r>
            <a:r>
              <a:rPr lang="en-AU" sz="1200" b="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https://go.vic.gov.au/4aG3zTU</a:t>
            </a:r>
            <a:r>
              <a:rPr lang="en-AU" sz="1200" b="0"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requires schools must develop strategies to promote cultural safety. This applies </a:t>
            </a:r>
            <a:r>
              <a:rPr lang="en-AU" dirty="0">
                <a:latin typeface="Arial" panose="020B0604020202020204" pitchFamily="34" charset="0"/>
                <a:cs typeface="Arial" panose="020B0604020202020204" pitchFamily="34" charset="0"/>
              </a:rPr>
              <a:t>even if there are no students who have identified themselves as Aboriginal.</a:t>
            </a:r>
          </a:p>
          <a:p>
            <a:pPr marL="88900" marR="0" lvl="0" indent="-88900" algn="l" defTabSz="914400" rtl="0" eaLnBrk="1" fontAlgn="auto" latinLnBrk="0" hangingPunct="1">
              <a:spcBef>
                <a:spcPts val="0"/>
              </a:spcBef>
              <a:spcAft>
                <a:spcPts val="0"/>
              </a:spcAft>
              <a:buClrTx/>
              <a:buSzTx/>
              <a:buFont typeface="Arial" panose="020B0604020202020204" pitchFamily="34" charset="0"/>
              <a:buChar char="•"/>
              <a:tabLst/>
              <a:defRPr/>
            </a:pPr>
            <a:r>
              <a:rPr lang="en-AU" u="sng" dirty="0">
                <a:solidFill>
                  <a:prstClr val="black"/>
                </a:solidFill>
                <a:latin typeface="Arial" panose="020B0604020202020204" pitchFamily="34" charset="0"/>
                <a:cs typeface="Arial" panose="020B0604020202020204" pitchFamily="34" charset="0"/>
              </a:rPr>
              <a:t>Child Safe Standard 5 </a:t>
            </a:r>
            <a:r>
              <a:rPr lang="en-AU" sz="1200" dirty="0">
                <a:latin typeface="Arial" panose="020B0604020202020204" pitchFamily="34" charset="0"/>
                <a:cs typeface="Arial" panose="020B0604020202020204" pitchFamily="34" charset="0"/>
              </a:rPr>
              <a:t>(</a:t>
            </a:r>
            <a:r>
              <a:rPr lang="en-AU" sz="1200"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https://go.vic.gov.au/3xpi9AO</a:t>
            </a:r>
            <a:r>
              <a:rPr lang="en-AU" sz="1200" dirty="0">
                <a:latin typeface="Arial" panose="020B0604020202020204" pitchFamily="34" charset="0"/>
                <a:cs typeface="Arial" panose="020B0604020202020204" pitchFamily="34" charset="0"/>
              </a:rPr>
              <a:t>)</a:t>
            </a:r>
            <a:r>
              <a:rPr lang="en-AU" sz="1200" dirty="0">
                <a:solidFill>
                  <a:schemeClr val="accent5"/>
                </a:solidFill>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requires that staff and volunteers understand the diverse circumstances of students, provides support, and responds to vulnerable students</a:t>
            </a:r>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Schools can document their strategies in their Child Safety and Wellbeing policy. </a:t>
            </a:r>
          </a:p>
          <a:p>
            <a:pPr lvl="0"/>
            <a:r>
              <a:rPr lang="en-GB" dirty="0">
                <a:latin typeface="Arial" panose="020B0604020202020204" pitchFamily="34" charset="0"/>
                <a:cs typeface="Arial" panose="020B0604020202020204" pitchFamily="34" charset="0"/>
              </a:rPr>
              <a:t>A</a:t>
            </a:r>
            <a:r>
              <a:rPr lang="en-AU" dirty="0">
                <a:latin typeface="Arial" panose="020B0604020202020204" pitchFamily="34" charset="0"/>
                <a:cs typeface="Arial" panose="020B0604020202020204" pitchFamily="34" charset="0"/>
              </a:rPr>
              <a:t>mend these notes align with your school’s Child Safety and Wellbeing Policy if needed.</a:t>
            </a:r>
          </a:p>
          <a:p>
            <a:pPr marL="0" indent="0">
              <a:spcBef>
                <a:spcPts val="600"/>
              </a:spcBef>
              <a:buNone/>
            </a:pPr>
            <a:r>
              <a:rPr lang="en-AU" b="1" dirty="0">
                <a:latin typeface="Arial" panose="020B0604020202020204" pitchFamily="34" charset="0"/>
                <a:cs typeface="Arial" panose="020B0604020202020204" pitchFamily="34" charset="0"/>
              </a:rPr>
              <a:t>SPEAKING NOTES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GB" dirty="0">
                <a:effectLst/>
                <a:latin typeface="Arial" panose="020B0604020202020204" pitchFamily="34" charset="0"/>
                <a:ea typeface="Arial" panose="020B0604020202020204" pitchFamily="34" charset="0"/>
                <a:cs typeface="Arial" panose="020B0604020202020204" pitchFamily="34" charset="0"/>
              </a:rPr>
              <a:t>Our volunteers can support every student to have a positive experience in a safe environment. </a:t>
            </a:r>
            <a:r>
              <a:rPr lang="en-GB" dirty="0">
                <a:latin typeface="Arial" panose="020B0604020202020204" pitchFamily="34" charset="0"/>
                <a:cs typeface="Arial" panose="020B0604020202020204" pitchFamily="34" charset="0"/>
              </a:rPr>
              <a:t>This includes supporting Aboriginal cultural safety and </a:t>
            </a:r>
            <a:r>
              <a:rPr lang="en-AU" dirty="0">
                <a:latin typeface="Arial" panose="020B0604020202020204" pitchFamily="34" charset="0"/>
                <a:cs typeface="Arial" panose="020B0604020202020204" pitchFamily="34" charset="0"/>
              </a:rPr>
              <a:t>understanding the diverse circumstances of children and students.</a:t>
            </a:r>
            <a:endParaRPr lang="en-GB" dirty="0">
              <a:effectLst/>
              <a:latin typeface="Arial" panose="020B0604020202020204" pitchFamily="34" charset="0"/>
              <a:ea typeface="Arial" panose="020B0604020202020204" pitchFamily="34" charset="0"/>
              <a:cs typeface="Arial" panose="020B0604020202020204" pitchFamily="34" charset="0"/>
            </a:endParaRPr>
          </a:p>
          <a:p>
            <a:pPr lvl="0">
              <a:spcBef>
                <a:spcPts val="600"/>
              </a:spcBef>
            </a:pPr>
            <a:r>
              <a:rPr lang="en-AU" dirty="0">
                <a:latin typeface="Arial" panose="020B0604020202020204" pitchFamily="34" charset="0"/>
                <a:cs typeface="Arial" panose="020B0604020202020204" pitchFamily="34" charset="0"/>
              </a:rPr>
              <a:t>For Aboriginal children, cultural safety includes being provided with a safe, nurturing and positive environment where they:</a:t>
            </a:r>
          </a:p>
          <a:p>
            <a:pPr lvl="1">
              <a:spcBef>
                <a:spcPts val="600"/>
              </a:spcBef>
            </a:pPr>
            <a:r>
              <a:rPr lang="en-AU" dirty="0">
                <a:latin typeface="Arial" panose="020B0604020202020204" pitchFamily="34" charset="0"/>
                <a:cs typeface="Arial" panose="020B0604020202020204" pitchFamily="34" charset="0"/>
              </a:rPr>
              <a:t>feel comfortable being themselves</a:t>
            </a:r>
          </a:p>
          <a:p>
            <a:pPr lvl="1">
              <a:spcBef>
                <a:spcPts val="600"/>
              </a:spcBef>
            </a:pPr>
            <a:r>
              <a:rPr lang="en-AU" dirty="0">
                <a:latin typeface="Arial" panose="020B0604020202020204" pitchFamily="34" charset="0"/>
                <a:cs typeface="Arial" panose="020B0604020202020204" pitchFamily="34" charset="0"/>
              </a:rPr>
              <a:t>feel comfortable expressing their culture, including their spiritual and belief systems </a:t>
            </a:r>
          </a:p>
          <a:p>
            <a:pPr lvl="1">
              <a:spcBef>
                <a:spcPts val="600"/>
              </a:spcBef>
            </a:pPr>
            <a:r>
              <a:rPr lang="en-AU" dirty="0">
                <a:latin typeface="Arial" panose="020B0604020202020204" pitchFamily="34" charset="0"/>
                <a:cs typeface="Arial" panose="020B0604020202020204" pitchFamily="34" charset="0"/>
              </a:rPr>
              <a:t>are supported by carers who respect their Aboriginality and encourage their sense of self and identity.</a:t>
            </a:r>
          </a:p>
          <a:p>
            <a:pPr marL="88900" lvl="0" indent="-88900" algn="l" defTabSz="914400" rtl="0" eaLnBrk="1" latinLnBrk="0" hangingPunct="1">
              <a:spcBef>
                <a:spcPts val="600"/>
              </a:spcBef>
              <a:buFont typeface="Arial" panose="020B0604020202020204" pitchFamily="34" charset="0"/>
              <a:buChar char="•"/>
            </a:pPr>
            <a:r>
              <a:rPr lang="en-GB" kern="1200" dirty="0">
                <a:solidFill>
                  <a:schemeClr val="tx1"/>
                </a:solidFill>
                <a:latin typeface="Arial" panose="020B0604020202020204" pitchFamily="34" charset="0"/>
                <a:cs typeface="Arial" panose="020B0604020202020204" pitchFamily="34" charset="0"/>
              </a:rPr>
              <a:t>All schools must promote cultural safety</a:t>
            </a:r>
            <a:r>
              <a:rPr lang="en-AU" kern="1200" dirty="0">
                <a:solidFill>
                  <a:schemeClr val="tx1"/>
                </a:solidFill>
                <a:latin typeface="Arial" panose="020B0604020202020204" pitchFamily="34" charset="0"/>
                <a:cs typeface="Arial" panose="020B0604020202020204" pitchFamily="34" charset="0"/>
              </a:rPr>
              <a:t>, even if there are no students who have identified themselves as Aboriginal.</a:t>
            </a:r>
          </a:p>
          <a:p>
            <a:pPr>
              <a:spcBef>
                <a:spcPts val="600"/>
              </a:spcBef>
            </a:pPr>
            <a:r>
              <a:rPr lang="en-AU" dirty="0">
                <a:latin typeface="Arial" panose="020B0604020202020204" pitchFamily="34" charset="0"/>
                <a:cs typeface="Arial" panose="020B0604020202020204" pitchFamily="34" charset="0"/>
              </a:rPr>
              <a:t>We also need to understand the diverse circumstances of children and students. Everyone can pay attention to the needs of:</a:t>
            </a:r>
          </a:p>
          <a:p>
            <a:pPr lvl="1">
              <a:spcBef>
                <a:spcPts val="600"/>
              </a:spcBef>
            </a:pPr>
            <a:r>
              <a:rPr lang="en-AU" dirty="0">
                <a:latin typeface="Arial" panose="020B0604020202020204" pitchFamily="34" charset="0"/>
                <a:cs typeface="Arial" panose="020B0604020202020204" pitchFamily="34" charset="0"/>
              </a:rPr>
              <a:t>students with disability</a:t>
            </a:r>
          </a:p>
          <a:p>
            <a:pPr lvl="1">
              <a:spcBef>
                <a:spcPts val="600"/>
              </a:spcBef>
            </a:pPr>
            <a:r>
              <a:rPr lang="en-AU" dirty="0">
                <a:latin typeface="Arial" panose="020B0604020202020204" pitchFamily="34" charset="0"/>
                <a:cs typeface="Arial" panose="020B0604020202020204" pitchFamily="34" charset="0"/>
              </a:rPr>
              <a:t>students from culturally and linguistically diverse backgrounds</a:t>
            </a:r>
          </a:p>
          <a:p>
            <a:pPr lvl="1">
              <a:spcBef>
                <a:spcPts val="600"/>
              </a:spcBef>
            </a:pPr>
            <a:r>
              <a:rPr lang="en-AU" dirty="0">
                <a:latin typeface="Arial" panose="020B0604020202020204" pitchFamily="34" charset="0"/>
                <a:cs typeface="Arial" panose="020B0604020202020204" pitchFamily="34" charset="0"/>
              </a:rPr>
              <a:t>students who are unable to live at home and international students</a:t>
            </a:r>
          </a:p>
          <a:p>
            <a:pPr lvl="1">
              <a:spcBef>
                <a:spcPts val="600"/>
              </a:spcBef>
            </a:pPr>
            <a:r>
              <a:rPr lang="en-AU" dirty="0">
                <a:latin typeface="Arial" panose="020B0604020202020204" pitchFamily="34" charset="0"/>
                <a:cs typeface="Arial" panose="020B0604020202020204" pitchFamily="34" charset="0"/>
              </a:rPr>
              <a:t>lesbian, gay, bisexual, trans and gender diverse, intersex, queer and asexual (LGBTIQA+) students</a:t>
            </a:r>
          </a:p>
          <a:p>
            <a:pPr lvl="1">
              <a:spcBef>
                <a:spcPts val="600"/>
              </a:spcBef>
            </a:pPr>
            <a:r>
              <a:rPr lang="en-AU" dirty="0">
                <a:latin typeface="Arial" panose="020B0604020202020204" pitchFamily="34" charset="0"/>
                <a:cs typeface="Arial" panose="020B0604020202020204" pitchFamily="34" charset="0"/>
              </a:rPr>
              <a:t>Aboriginal students.</a:t>
            </a:r>
          </a:p>
          <a:p>
            <a:pPr>
              <a:spcBef>
                <a:spcPts val="600"/>
              </a:spcBef>
            </a:pPr>
            <a:r>
              <a:rPr lang="en-AU" dirty="0">
                <a:latin typeface="Arial" panose="020B0604020202020204" pitchFamily="34" charset="0"/>
                <a:cs typeface="Arial" panose="020B0604020202020204" pitchFamily="34" charset="0"/>
              </a:rPr>
              <a:t>This is important to ensure all students understand their right to feel safe at school and how to raise any concerns. </a:t>
            </a:r>
          </a:p>
          <a:p>
            <a:pPr>
              <a:spcBef>
                <a:spcPts val="600"/>
              </a:spcBef>
            </a:pPr>
            <a:r>
              <a:rPr lang="en-AU" dirty="0">
                <a:latin typeface="Arial" panose="020B0604020202020204" pitchFamily="34" charset="0"/>
                <a:cs typeface="Arial" panose="020B0604020202020204" pitchFamily="34" charset="0"/>
              </a:rPr>
              <a:t>Our Child Safety and Wellbeing policy includes actions our school will take to promote cultural safety and to respect and respond to the diversity of children and young people’s circumstances and needs. </a:t>
            </a:r>
          </a:p>
          <a:p>
            <a:pPr>
              <a:spcBef>
                <a:spcPts val="600"/>
              </a:spcBef>
            </a:pPr>
            <a:r>
              <a:rPr lang="en-AU" b="1" dirty="0">
                <a:latin typeface="Arial" panose="020B0604020202020204" pitchFamily="34" charset="0"/>
                <a:cs typeface="Arial" panose="020B0604020202020204" pitchFamily="34" charset="0"/>
              </a:rPr>
              <a:t>[Add examples from your local policy to demonstrate how staff can support cultural safety and diverse needs and outline staff responsibilities in supporting these processes.]</a:t>
            </a: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16</a:t>
            </a:fld>
            <a:endParaRPr lang="en-US" dirty="0"/>
          </a:p>
        </p:txBody>
      </p:sp>
    </p:spTree>
    <p:extLst>
      <p:ext uri="{BB962C8B-B14F-4D97-AF65-F5344CB8AC3E}">
        <p14:creationId xmlns:p14="http://schemas.microsoft.com/office/powerpoint/2010/main" val="389353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endParaRPr lang="en-AU" dirty="0">
              <a:latin typeface="Arial" panose="020B0604020202020204" pitchFamily="34" charset="0"/>
              <a:cs typeface="Arial" panose="020B0604020202020204" pitchFamily="34" charset="0"/>
            </a:endParaRPr>
          </a:p>
          <a:p>
            <a:pPr lvl="0"/>
            <a:r>
              <a:rPr lang="en-AU" dirty="0">
                <a:latin typeface="Arial" panose="020B0604020202020204" pitchFamily="34" charset="0"/>
                <a:cs typeface="Arial" panose="020B0604020202020204" pitchFamily="34" charset="0"/>
              </a:rPr>
              <a:t>We suggest that you provide links or copies of your school’s current Child Safety Code of Conduct to volunteers. </a:t>
            </a:r>
          </a:p>
          <a:p>
            <a:r>
              <a:rPr lang="en-AU" dirty="0">
                <a:latin typeface="Arial" panose="020B0604020202020204" pitchFamily="34" charset="0"/>
                <a:cs typeface="Arial" panose="020B0604020202020204" pitchFamily="34" charset="0"/>
              </a:rPr>
              <a:t>Note: Refer to the definition of ‘school environment’ in the child safety definitions resource on </a:t>
            </a:r>
            <a:r>
              <a:rPr lang="en-AU" u="sng"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PROTECT</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https://go.vic.gov.au/3TIB7cX</a:t>
            </a:r>
            <a:r>
              <a:rPr lang="en-AU" dirty="0">
                <a:latin typeface="Arial" panose="020B0604020202020204" pitchFamily="34" charset="0"/>
                <a:cs typeface="Arial" panose="020B0604020202020204" pitchFamily="34" charset="0"/>
              </a:rPr>
              <a:t>)</a:t>
            </a:r>
          </a:p>
          <a:p>
            <a:pPr marL="0" lvl="0" indent="0">
              <a:spcBef>
                <a:spcPts val="600"/>
              </a:spcBef>
              <a:buNone/>
            </a:pPr>
            <a:r>
              <a:rPr lang="en-AU" b="1" dirty="0">
                <a:latin typeface="Arial" panose="020B0604020202020204" pitchFamily="34" charset="0"/>
                <a:cs typeface="Arial" panose="020B0604020202020204" pitchFamily="34" charset="0"/>
              </a:rPr>
              <a:t>SPEAKING NOTES </a:t>
            </a:r>
            <a:endParaRPr lang="en-AU" dirty="0">
              <a:latin typeface="Arial" panose="020B0604020202020204" pitchFamily="34" charset="0"/>
              <a:cs typeface="Arial" panose="020B0604020202020204" pitchFamily="34" charset="0"/>
            </a:endParaRPr>
          </a:p>
          <a:p>
            <a:pPr>
              <a:spcBef>
                <a:spcPts val="600"/>
              </a:spcBef>
              <a:defRPr/>
            </a:pPr>
            <a:r>
              <a:rPr lang="en-AU" dirty="0">
                <a:latin typeface="Arial" panose="020B0604020202020204" pitchFamily="34" charset="0"/>
                <a:cs typeface="Arial" panose="020B0604020202020204" pitchFamily="34" charset="0"/>
              </a:rPr>
              <a:t>Our school has a Child Safety Code of Conduct.</a:t>
            </a:r>
          </a:p>
          <a:p>
            <a:pPr>
              <a:spcBef>
                <a:spcPts val="600"/>
              </a:spcBef>
            </a:pPr>
            <a:r>
              <a:rPr lang="en-AU" dirty="0">
                <a:latin typeface="Arial" panose="020B0604020202020204" pitchFamily="34" charset="0"/>
                <a:cs typeface="Arial" panose="020B0604020202020204" pitchFamily="34" charset="0"/>
              </a:rPr>
              <a:t>It details acceptable and unacceptable behaviours to </a:t>
            </a:r>
            <a:r>
              <a:rPr lang="en-GB" dirty="0">
                <a:latin typeface="Arial" panose="020B0604020202020204" pitchFamily="34" charset="0"/>
                <a:cs typeface="Arial" panose="020B0604020202020204" pitchFamily="34" charset="0"/>
              </a:rPr>
              <a:t>give all adults working in the school a clear guide on the behaviour that is expected of them in school environments. </a:t>
            </a:r>
            <a:endParaRPr lang="en-AU" dirty="0">
              <a:latin typeface="Arial" panose="020B0604020202020204" pitchFamily="34" charset="0"/>
              <a:cs typeface="Arial" panose="020B0604020202020204" pitchFamily="34" charset="0"/>
            </a:endParaRPr>
          </a:p>
          <a:p>
            <a:pPr>
              <a:spcBef>
                <a:spcPts val="600"/>
              </a:spcBef>
            </a:pPr>
            <a:r>
              <a:rPr lang="en-AU" dirty="0">
                <a:latin typeface="Arial" panose="020B0604020202020204" pitchFamily="34" charset="0"/>
                <a:cs typeface="Arial" panose="020B0604020202020204" pitchFamily="34" charset="0"/>
              </a:rPr>
              <a:t>It applies to all school activities, including school camps, using digital technology and social media.</a:t>
            </a:r>
          </a:p>
          <a:p>
            <a:pPr>
              <a:spcBef>
                <a:spcPts val="600"/>
              </a:spcBef>
            </a:pPr>
            <a:r>
              <a:rPr lang="en-AU" dirty="0">
                <a:latin typeface="Arial" panose="020B0604020202020204" pitchFamily="34" charset="0"/>
                <a:cs typeface="Arial" panose="020B0604020202020204" pitchFamily="34" charset="0"/>
              </a:rPr>
              <a:t>The Child Safety Code of Conduct applies to staff and all other adults who work or volunteer in our school environments.</a:t>
            </a:r>
          </a:p>
          <a:p>
            <a:pPr>
              <a:spcBef>
                <a:spcPts val="600"/>
              </a:spcBef>
            </a:pPr>
            <a:r>
              <a:rPr lang="en-AU" dirty="0">
                <a:latin typeface="Arial" panose="020B0604020202020204" pitchFamily="34" charset="0"/>
                <a:cs typeface="Arial" panose="020B0604020202020204" pitchFamily="34" charset="0"/>
              </a:rPr>
              <a:t>All volunteers must be familiar with our Child Safety Code of Conduct and understand the behaviour that is expected of every adult working in our school environments. </a:t>
            </a:r>
          </a:p>
          <a:p>
            <a:pPr>
              <a:spcAft>
                <a:spcPts val="600"/>
              </a:spcAft>
            </a:pPr>
            <a:endParaRPr lang="en-AU" dirty="0">
              <a:latin typeface="Arial" panose="020B0604020202020204" pitchFamily="34" charset="0"/>
              <a:cs typeface="Arial" panose="020B0604020202020204" pitchFamily="34" charset="0"/>
            </a:endParaRPr>
          </a:p>
          <a:p>
            <a:pPr lvl="0">
              <a:spcAft>
                <a:spcPts val="600"/>
              </a:spcAft>
            </a:pPr>
            <a:endParaRPr lang="en-AU" dirty="0">
              <a:latin typeface="Arial" panose="020B0604020202020204" pitchFamily="34" charset="0"/>
              <a:cs typeface="Arial" panose="020B0604020202020204" pitchFamily="34" charset="0"/>
            </a:endParaRPr>
          </a:p>
          <a:p>
            <a:pPr lvl="0">
              <a:spcAft>
                <a:spcPts val="600"/>
              </a:spcAft>
            </a:pP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17</a:t>
            </a:fld>
            <a:endParaRPr lang="en-US" dirty="0"/>
          </a:p>
        </p:txBody>
      </p:sp>
    </p:spTree>
    <p:extLst>
      <p:ext uri="{BB962C8B-B14F-4D97-AF65-F5344CB8AC3E}">
        <p14:creationId xmlns:p14="http://schemas.microsoft.com/office/powerpoint/2010/main" val="26366078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sz="1200" b="1" dirty="0">
                <a:latin typeface="Arial" panose="020B0604020202020204" pitchFamily="34" charset="0"/>
                <a:cs typeface="Arial" panose="020B0604020202020204" pitchFamily="34" charset="0"/>
              </a:rPr>
              <a:t>BACKGROUND NOTES FOR FACILITATOR</a:t>
            </a:r>
          </a:p>
          <a:p>
            <a:pPr lvl="0"/>
            <a:r>
              <a:rPr lang="en-AU" sz="1200" b="1" dirty="0">
                <a:latin typeface="Arial" panose="020B0604020202020204" pitchFamily="34" charset="0"/>
                <a:cs typeface="Arial" panose="020B0604020202020204" pitchFamily="34" charset="0"/>
              </a:rPr>
              <a:t>Time on this slide: 3 minutes</a:t>
            </a:r>
          </a:p>
          <a:p>
            <a:r>
              <a:rPr lang="en-AU" sz="1200" dirty="0">
                <a:latin typeface="Arial" panose="020B0604020202020204" pitchFamily="34" charset="0"/>
                <a:cs typeface="Arial" panose="020B0604020202020204" pitchFamily="34" charset="0"/>
              </a:rPr>
              <a:t>This slide lists examples of acceptable and unacceptable behaviours in the Child Safety Code of Conduct template on </a:t>
            </a:r>
            <a:r>
              <a:rPr lang="en-AU" sz="1200" u="sng"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PROTECT</a:t>
            </a:r>
            <a:r>
              <a:rPr lang="en-AU" sz="1200" u="sng" dirty="0">
                <a:solidFill>
                  <a:schemeClr val="accent5"/>
                </a:solidFill>
                <a:effectLst/>
                <a:latin typeface="Arial" panose="020B0604020202020204" pitchFamily="34" charset="0"/>
                <a:ea typeface="Calibri" panose="020F050202020403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a:t>
            </a:r>
            <a:r>
              <a:rPr lang="en-AU" sz="120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https://go.vic.gov.au/3TIB7cX</a:t>
            </a:r>
            <a:r>
              <a:rPr lang="en-AU" sz="1200" dirty="0">
                <a:latin typeface="Arial" panose="020B0604020202020204" pitchFamily="34" charset="0"/>
                <a:cs typeface="Arial" panose="020B0604020202020204" pitchFamily="34" charset="0"/>
              </a:rPr>
              <a:t>).</a:t>
            </a:r>
          </a:p>
          <a:p>
            <a:pPr lvl="0"/>
            <a:r>
              <a:rPr lang="en-AU" sz="1200" dirty="0">
                <a:latin typeface="Arial" panose="020B0604020202020204" pitchFamily="34" charset="0"/>
                <a:cs typeface="Arial" panose="020B0604020202020204" pitchFamily="34" charset="0"/>
              </a:rPr>
              <a:t>You may need to amend this slide to match the wording in your revised school’s Child Safety Code of Conduct.</a:t>
            </a:r>
            <a:endParaRPr lang="en-AU" sz="1200" b="1" dirty="0">
              <a:latin typeface="Arial" panose="020B0604020202020204" pitchFamily="34" charset="0"/>
              <a:cs typeface="Arial" panose="020B0604020202020204" pitchFamily="34" charset="0"/>
            </a:endParaRPr>
          </a:p>
          <a:p>
            <a:pPr marL="0" indent="0">
              <a:spcBef>
                <a:spcPts val="600"/>
              </a:spcBef>
              <a:buFont typeface="Arial" panose="020B0604020202020204" pitchFamily="34" charset="0"/>
              <a:buNone/>
              <a:defRPr/>
            </a:pPr>
            <a:r>
              <a:rPr lang="en-AU" b="1" dirty="0">
                <a:latin typeface="Arial" panose="020B0604020202020204" pitchFamily="34" charset="0"/>
                <a:cs typeface="Arial" panose="020B0604020202020204" pitchFamily="34" charset="0"/>
              </a:rPr>
              <a:t>SPEAKING NOTES </a:t>
            </a:r>
          </a:p>
          <a:p>
            <a:pPr>
              <a:spcBef>
                <a:spcPts val="600"/>
              </a:spcBef>
              <a:defRPr/>
            </a:pPr>
            <a:r>
              <a:rPr lang="en-AU" dirty="0">
                <a:latin typeface="Arial" panose="020B0604020202020204" pitchFamily="34" charset="0"/>
                <a:cs typeface="Arial" panose="020B0604020202020204" pitchFamily="34" charset="0"/>
              </a:rPr>
              <a:t>You </a:t>
            </a:r>
            <a:r>
              <a:rPr lang="en-AU" sz="1200" dirty="0">
                <a:latin typeface="Arial" panose="020B0604020202020204" pitchFamily="34" charset="0"/>
                <a:cs typeface="Arial" panose="020B0604020202020204" pitchFamily="34" charset="0"/>
              </a:rPr>
              <a:t>have a copy of our school’s Child Safety Code of Conduct.</a:t>
            </a:r>
          </a:p>
          <a:p>
            <a:pPr lvl="0">
              <a:spcBef>
                <a:spcPts val="600"/>
              </a:spcBef>
            </a:pPr>
            <a:r>
              <a:rPr lang="en-AU" sz="1200" dirty="0">
                <a:latin typeface="Arial" panose="020B0604020202020204" pitchFamily="34" charset="0"/>
                <a:cs typeface="Arial" panose="020B0604020202020204" pitchFamily="34" charset="0"/>
              </a:rPr>
              <a:t>On this slide, you can see a summary of some of the examples of acceptable and unacceptable behaviours that are in our school’s Code.</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sz="1200" dirty="0">
                <a:latin typeface="Arial" panose="020B0604020202020204" pitchFamily="34" charset="0"/>
                <a:cs typeface="Arial" panose="020B0604020202020204" pitchFamily="34" charset="0"/>
              </a:rPr>
              <a:t>The Code includes a clear expectation on staff to report any allegations of child abuse or other child safety concerns and, if child abuse is suspected, to act as quickly as possible to ensure the student is safe and protected.</a:t>
            </a:r>
          </a:p>
          <a:p>
            <a:pPr marL="0" lvl="0" indent="0">
              <a:spcAft>
                <a:spcPts val="600"/>
              </a:spcAft>
              <a:buNone/>
            </a:pPr>
            <a:endParaRPr lang="en-AU"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t>18</a:t>
            </a:fld>
            <a:endParaRPr lang="en-US"/>
          </a:p>
        </p:txBody>
      </p:sp>
      <p:sp>
        <p:nvSpPr>
          <p:cNvPr id="7" name="Slide Image Placeholder 6">
            <a:extLst>
              <a:ext uri="{FF2B5EF4-FFF2-40B4-BE49-F238E27FC236}">
                <a16:creationId xmlns:a16="http://schemas.microsoft.com/office/drawing/2014/main" id="{3E5AF449-0925-420A-8277-F66F132AF015}"/>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9398970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2 minutes</a:t>
            </a:r>
          </a:p>
          <a:p>
            <a:pPr lvl="0"/>
            <a:r>
              <a:rPr lang="en-AU" dirty="0">
                <a:latin typeface="Arial" panose="020B0604020202020204" pitchFamily="34" charset="0"/>
                <a:cs typeface="Arial" panose="020B0604020202020204" pitchFamily="34" charset="0"/>
              </a:rPr>
              <a:t>This slide informs volunteers that they must not ignore or disregard any concerns, suspicions or disclosures of child abuse or harm.</a:t>
            </a: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Our school’s Child Safety Code of Conduct and our Child Safety and Wellbeing policy make clear that we must not ignore or disregard any concerns, suspicions or disclosures of child abuse.</a:t>
            </a:r>
          </a:p>
          <a:p>
            <a:pPr lvl="0">
              <a:spcBef>
                <a:spcPts val="600"/>
              </a:spcBef>
            </a:pPr>
            <a:r>
              <a:rPr lang="en-AU" dirty="0">
                <a:latin typeface="Arial" panose="020B0604020202020204" pitchFamily="34" charset="0"/>
                <a:cs typeface="Arial" panose="020B0604020202020204" pitchFamily="34" charset="0"/>
              </a:rPr>
              <a:t>It also makes clear that we must report any allegations of child abuse or other child safety concerns </a:t>
            </a:r>
          </a:p>
          <a:p>
            <a:pPr lvl="0">
              <a:spcBef>
                <a:spcPts val="600"/>
              </a:spcBef>
            </a:pPr>
            <a:r>
              <a:rPr lang="en-AU" dirty="0">
                <a:latin typeface="Arial" panose="020B0604020202020204" pitchFamily="34" charset="0"/>
                <a:cs typeface="Arial" panose="020B0604020202020204" pitchFamily="34" charset="0"/>
              </a:rPr>
              <a:t>As a volunteer, the easiest way to comply with our school procedures is to remember that if you have any concerns or suspicions of child abuse or harm or if something doesn’t feel right, you must speak to a teacher or a school leader, such as the Assistant principal or the principal as soon as possible.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You may be the best-placed or only adult in a position at that time to identify and respond to suspected abuse.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If a student or child discloses something concerning to you, let them know that you have heard them and let them know that you will need to talk to their teacher </a:t>
            </a:r>
            <a:r>
              <a:rPr lang="en-AU" b="1" dirty="0">
                <a:latin typeface="Arial" panose="020B0604020202020204" pitchFamily="34" charset="0"/>
                <a:cs typeface="Arial" panose="020B0604020202020204" pitchFamily="34" charset="0"/>
              </a:rPr>
              <a:t>[or right person]</a:t>
            </a:r>
            <a:r>
              <a:rPr lang="en-AU" dirty="0">
                <a:latin typeface="Arial" panose="020B0604020202020204" pitchFamily="34" charset="0"/>
                <a:cs typeface="Arial" panose="020B0604020202020204" pitchFamily="34" charset="0"/>
              </a:rPr>
              <a:t> to help keep them safe.</a:t>
            </a:r>
          </a:p>
          <a:p>
            <a:pPr marL="0" lvl="0" indent="0">
              <a:spcAft>
                <a:spcPts val="600"/>
              </a:spcAft>
              <a:buNone/>
            </a:pPr>
            <a:endParaRPr lang="en-AU" dirty="0">
              <a:latin typeface="Arial" panose="020B0604020202020204" pitchFamily="34" charset="0"/>
              <a:cs typeface="Arial" panose="020B0604020202020204" pitchFamily="34" charset="0"/>
            </a:endParaRPr>
          </a:p>
          <a:p>
            <a:pPr lvl="0">
              <a:spcAft>
                <a:spcPts val="600"/>
              </a:spcAft>
            </a:pP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19</a:t>
            </a:fld>
            <a:endParaRPr lang="en-US" dirty="0"/>
          </a:p>
        </p:txBody>
      </p:sp>
    </p:spTree>
    <p:extLst>
      <p:ext uri="{BB962C8B-B14F-4D97-AF65-F5344CB8AC3E}">
        <p14:creationId xmlns:p14="http://schemas.microsoft.com/office/powerpoint/2010/main" val="1436411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a:xfrm>
            <a:off x="375781" y="2407920"/>
            <a:ext cx="6075123" cy="7307580"/>
          </a:xfrm>
        </p:spPr>
        <p:txBody>
          <a:bodyPr/>
          <a:lstStyle/>
          <a:p>
            <a:pPr marL="0" indent="0">
              <a:buNone/>
            </a:pPr>
            <a:r>
              <a:rPr lang="en-AU" b="1" dirty="0">
                <a:latin typeface="Arial" panose="020B0604020202020204" pitchFamily="34" charset="0"/>
                <a:cs typeface="Arial" panose="020B0604020202020204" pitchFamily="34" charset="0"/>
              </a:rPr>
              <a:t>BACKGROUND AND PREPARATORY NOTES FOR THE FACILITATOR</a:t>
            </a:r>
          </a:p>
          <a:p>
            <a:pPr marL="0" lvl="0" indent="0">
              <a:buNone/>
            </a:pPr>
            <a:r>
              <a:rPr lang="en-US" b="1" dirty="0">
                <a:latin typeface="Arial" panose="020B0604020202020204" pitchFamily="34" charset="0"/>
                <a:cs typeface="Arial" panose="020B0604020202020204" pitchFamily="34" charset="0"/>
              </a:rPr>
              <a:t>TIME </a:t>
            </a:r>
          </a:p>
          <a:p>
            <a:r>
              <a:rPr lang="en-US" dirty="0">
                <a:latin typeface="Arial" panose="020B0604020202020204" pitchFamily="34" charset="0"/>
                <a:cs typeface="Arial" panose="020B0604020202020204" pitchFamily="34" charset="0"/>
              </a:rPr>
              <a:t>Allow approximately 45 minutes for the presentation, questions and discussion.</a:t>
            </a:r>
          </a:p>
          <a:p>
            <a:r>
              <a:rPr lang="en-US" dirty="0">
                <a:latin typeface="Arial" panose="020B0604020202020204" pitchFamily="34" charset="0"/>
                <a:cs typeface="Arial" panose="020B0604020202020204" pitchFamily="34" charset="0"/>
              </a:rPr>
              <a:t>Note: </a:t>
            </a:r>
            <a:r>
              <a:rPr lang="en-AU" dirty="0">
                <a:latin typeface="Arial" panose="020B0604020202020204" pitchFamily="34" charset="0"/>
                <a:cs typeface="Arial" panose="020B0604020202020204" pitchFamily="34" charset="0"/>
              </a:rPr>
              <a:t>Principals can tailor the training and mode of delivery to meet local needs and the nature and responsibilities of volunteer roles.</a:t>
            </a:r>
            <a:endParaRPr lang="en-US" dirty="0">
              <a:latin typeface="Arial" panose="020B0604020202020204" pitchFamily="34" charset="0"/>
              <a:cs typeface="Arial" panose="020B0604020202020204" pitchFamily="34" charset="0"/>
            </a:endParaRPr>
          </a:p>
          <a:p>
            <a:pPr marL="0" lvl="0" indent="0">
              <a:buNone/>
            </a:pPr>
            <a:r>
              <a:rPr lang="en-US" b="1" dirty="0">
                <a:latin typeface="Arial" panose="020B0604020202020204" pitchFamily="34" charset="0"/>
                <a:cs typeface="Arial" panose="020B0604020202020204" pitchFamily="34" charset="0"/>
              </a:rPr>
              <a:t>PREPARATION</a:t>
            </a:r>
            <a:endParaRPr lang="en-AU"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Before facilitating the session:</a:t>
            </a:r>
          </a:p>
          <a:p>
            <a:pPr lvl="1"/>
            <a:r>
              <a:rPr lang="en-US" dirty="0" err="1">
                <a:latin typeface="Arial" panose="020B0604020202020204" pitchFamily="34" charset="0"/>
                <a:cs typeface="Arial" panose="020B0604020202020204" pitchFamily="34" charset="0"/>
              </a:rPr>
              <a:t>familiarise</a:t>
            </a:r>
            <a:r>
              <a:rPr lang="en-US" dirty="0">
                <a:latin typeface="Arial" panose="020B0604020202020204" pitchFamily="34" charset="0"/>
                <a:cs typeface="Arial" panose="020B0604020202020204" pitchFamily="34" charset="0"/>
              </a:rPr>
              <a:t> yourself with the content of this presentation and supporting notes</a:t>
            </a:r>
          </a:p>
          <a:p>
            <a:pPr lvl="1"/>
            <a:r>
              <a:rPr lang="en-AU" dirty="0">
                <a:latin typeface="Arial" panose="020B0604020202020204" pitchFamily="34" charset="0"/>
                <a:cs typeface="Arial" panose="020B0604020202020204" pitchFamily="34" charset="0"/>
              </a:rPr>
              <a:t>with principal approval, make any adjustments to the training and mode of delivery to meet local needs</a:t>
            </a:r>
          </a:p>
          <a:p>
            <a:pPr lvl="1"/>
            <a:r>
              <a:rPr lang="en-US" dirty="0">
                <a:latin typeface="Arial" panose="020B0604020202020204" pitchFamily="34" charset="0"/>
                <a:cs typeface="Arial" panose="020B0604020202020204" pitchFamily="34" charset="0"/>
              </a:rPr>
              <a:t>provide participants with links or copies of your school’s Volunteers Policy, </a:t>
            </a:r>
            <a:r>
              <a:rPr lang="en-AU" dirty="0">
                <a:latin typeface="Arial" panose="020B0604020202020204" pitchFamily="34" charset="0"/>
                <a:cs typeface="Arial" panose="020B0604020202020204" pitchFamily="34" charset="0"/>
              </a:rPr>
              <a:t>Child Safety and Wellbeing Policy, Child Safety Code of Conduct and Child Safety Responding and Reporting Obligations Policy and Procedures and any other relevant policies.</a:t>
            </a:r>
          </a:p>
          <a:p>
            <a:r>
              <a:rPr lang="en-AU" dirty="0">
                <a:latin typeface="Arial" panose="020B0604020202020204" pitchFamily="34" charset="0"/>
                <a:cs typeface="Arial" panose="020B0604020202020204" pitchFamily="34" charset="0"/>
              </a:rPr>
              <a:t>Before delivering this presentation, make sure you have downloaded the latest version from </a:t>
            </a:r>
            <a:r>
              <a:rPr lang="en-AU" dirty="0">
                <a:latin typeface="Arial" panose="020B0604020202020204" pitchFamily="34" charset="0"/>
                <a:cs typeface="Arial" panose="020B0604020202020204" pitchFamily="34" charset="0"/>
                <a:hlinkClick r:id="rId3"/>
              </a:rPr>
              <a:t>PROTECT</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rPr>
              <a:t>https://www.vic.gov.au/protect</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Some parts of this presentation and notes may need to be tailored to your school. These are highlighted </a:t>
            </a:r>
            <a:r>
              <a:rPr lang="en-AU" b="1" dirty="0">
                <a:latin typeface="Arial" panose="020B0604020202020204" pitchFamily="34" charset="0"/>
                <a:cs typeface="Arial" panose="020B0604020202020204" pitchFamily="34" charset="0"/>
              </a:rPr>
              <a:t>in bold text.</a:t>
            </a:r>
          </a:p>
          <a:p>
            <a:pPr marL="0" marR="0" lvl="0" indent="0" algn="l" defTabSz="914400" rtl="0" eaLnBrk="1" fontAlgn="auto" latinLnBrk="0" hangingPunct="1">
              <a:buClrTx/>
              <a:buSzTx/>
              <a:buNone/>
              <a:tabLst/>
              <a:defRPr/>
            </a:pPr>
            <a:r>
              <a:rPr lang="en-AU" b="1" dirty="0">
                <a:latin typeface="Arial" panose="020B0604020202020204" pitchFamily="34" charset="0"/>
                <a:cs typeface="Arial" panose="020B0604020202020204" pitchFamily="34" charset="0"/>
              </a:rPr>
              <a:t>ASSISTANCE</a:t>
            </a:r>
          </a:p>
          <a:p>
            <a:pPr marL="0" indent="0">
              <a:buNone/>
            </a:pPr>
            <a:r>
              <a:rPr lang="en-AU" dirty="0">
                <a:latin typeface="Arial" panose="020B0604020202020204" pitchFamily="34" charset="0"/>
                <a:cs typeface="Arial" panose="020B0604020202020204" pitchFamily="34" charset="0"/>
              </a:rPr>
              <a:t>If you need further information about this presentation or how it should be delivered, you can access support from the department’s:</a:t>
            </a:r>
          </a:p>
          <a:p>
            <a:pPr marL="352425" lvl="2" indent="-171450"/>
            <a:r>
              <a:rPr lang="en-AU" dirty="0">
                <a:latin typeface="Arial" panose="020B0604020202020204" pitchFamily="34" charset="0"/>
                <a:cs typeface="Arial" panose="020B0604020202020204" pitchFamily="34" charset="0"/>
              </a:rPr>
              <a:t>child safety team (email </a:t>
            </a:r>
            <a:r>
              <a:rPr lang="en-AU" dirty="0">
                <a:latin typeface="Arial" panose="020B0604020202020204" pitchFamily="34" charset="0"/>
                <a:cs typeface="Arial" panose="020B0604020202020204" pitchFamily="34" charset="0"/>
                <a:hlinkClick r:id="rId5"/>
              </a:rPr>
              <a:t>child.safe.schools@education.vic.gov.au</a:t>
            </a:r>
            <a:r>
              <a:rPr lang="en-AU" dirty="0">
                <a:latin typeface="Arial" panose="020B0604020202020204" pitchFamily="34" charset="0"/>
                <a:cs typeface="Arial" panose="020B0604020202020204" pitchFamily="34" charset="0"/>
              </a:rPr>
              <a:t>) </a:t>
            </a:r>
          </a:p>
          <a:p>
            <a:pPr marL="352425" lvl="2" indent="-171450"/>
            <a:r>
              <a:rPr lang="en-AU" dirty="0">
                <a:latin typeface="Arial" panose="020B0604020202020204" pitchFamily="34" charset="0"/>
                <a:cs typeface="Arial" panose="020B0604020202020204" pitchFamily="34" charset="0"/>
              </a:rPr>
              <a:t>school compliance team (email </a:t>
            </a:r>
            <a:r>
              <a:rPr lang="en-AU" dirty="0">
                <a:latin typeface="Arial" panose="020B0604020202020204" pitchFamily="34" charset="0"/>
                <a:cs typeface="Arial" panose="020B0604020202020204" pitchFamily="34" charset="0"/>
                <a:hlinkClick r:id="rId6"/>
              </a:rPr>
              <a:t>school.compliance@education.vic.gov.au</a:t>
            </a:r>
            <a:r>
              <a:rPr lang="en-AU" dirty="0">
                <a:latin typeface="Arial" panose="020B0604020202020204" pitchFamily="34" charset="0"/>
                <a:cs typeface="Arial" panose="020B0604020202020204" pitchFamily="34" charset="0"/>
              </a:rPr>
              <a:t>). </a:t>
            </a:r>
          </a:p>
          <a:p>
            <a:pPr marL="0" indent="0">
              <a:buNone/>
            </a:pPr>
            <a:r>
              <a:rPr lang="en-AU" b="1" dirty="0">
                <a:latin typeface="Arial" panose="020B0604020202020204" pitchFamily="34" charset="0"/>
                <a:cs typeface="Arial" panose="020B0604020202020204" pitchFamily="34" charset="0"/>
              </a:rPr>
              <a:t>YOUR FEEDBACK</a:t>
            </a:r>
          </a:p>
          <a:p>
            <a:r>
              <a:rPr lang="en-AU" dirty="0">
                <a:latin typeface="Arial" panose="020B0604020202020204" pitchFamily="34" charset="0"/>
                <a:cs typeface="Arial" panose="020B0604020202020204" pitchFamily="34" charset="0"/>
              </a:rPr>
              <a:t>The Department of Education welcomes feedback on these slides.</a:t>
            </a:r>
          </a:p>
          <a:p>
            <a:r>
              <a:rPr lang="en-AU" dirty="0">
                <a:latin typeface="Arial" panose="020B0604020202020204" pitchFamily="34" charset="0"/>
                <a:cs typeface="Arial" panose="020B0604020202020204" pitchFamily="34" charset="0"/>
              </a:rPr>
              <a:t>To provide feedback, please email</a:t>
            </a:r>
            <a:r>
              <a:rPr lang="en-AU" dirty="0">
                <a:solidFill>
                  <a:srgbClr val="53565A"/>
                </a:solidFill>
                <a:latin typeface="Arial" panose="020B0604020202020204" pitchFamily="34" charset="0"/>
                <a:cs typeface="Arial" panose="020B0604020202020204" pitchFamily="34" charset="0"/>
              </a:rPr>
              <a:t> </a:t>
            </a:r>
            <a:r>
              <a:rPr lang="en-AU" b="0" i="0" u="none" strike="noStrike" dirty="0">
                <a:solidFill>
                  <a:srgbClr val="004EA8"/>
                </a:solidFill>
                <a:effectLst/>
                <a:latin typeface="Arial" panose="020B0604020202020204" pitchFamily="34" charset="0"/>
                <a:cs typeface="Arial" panose="020B0604020202020204" pitchFamily="34" charset="0"/>
                <a:hlinkClick r:id="rId5"/>
              </a:rPr>
              <a:t>child.safe.schools@education.vic.gov.au</a:t>
            </a:r>
            <a:r>
              <a:rPr lang="en-AU" b="0" i="0" u="none" strike="noStrike" dirty="0">
                <a:solidFill>
                  <a:srgbClr val="004EA8"/>
                </a:solidFill>
                <a:effectLst/>
                <a:latin typeface="Arial" panose="020B0604020202020204" pitchFamily="34" charset="0"/>
                <a:cs typeface="Arial" panose="020B0604020202020204" pitchFamily="34" charset="0"/>
              </a:rPr>
              <a:t>.</a:t>
            </a:r>
            <a:endParaRPr lang="en-AU"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2</a:t>
            </a:fld>
            <a:endParaRPr lang="en-US" dirty="0"/>
          </a:p>
        </p:txBody>
      </p:sp>
    </p:spTree>
    <p:extLst>
      <p:ext uri="{BB962C8B-B14F-4D97-AF65-F5344CB8AC3E}">
        <p14:creationId xmlns:p14="http://schemas.microsoft.com/office/powerpoint/2010/main" val="18603622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61275" y="1838325"/>
            <a:ext cx="6075123" cy="7809527"/>
          </a:xfrm>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 </a:t>
            </a:r>
          </a:p>
          <a:p>
            <a:pPr lvl="0"/>
            <a:r>
              <a:rPr lang="en-AU" dirty="0">
                <a:latin typeface="Arial" panose="020B0604020202020204" pitchFamily="34" charset="0"/>
                <a:cs typeface="Arial" panose="020B0604020202020204" pitchFamily="34" charset="0"/>
                <a:hlinkClick r:id="rId3"/>
              </a:rPr>
              <a:t>PROTECT Identifying and responding to all forms of abuse in Victorian Schools</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https://go.vic.gov.au/3PQnBD3</a:t>
            </a:r>
            <a:r>
              <a:rPr lang="en-AU" dirty="0">
                <a:latin typeface="Arial" panose="020B0604020202020204" pitchFamily="34" charset="0"/>
                <a:cs typeface="Arial" panose="020B0604020202020204" pitchFamily="34" charset="0"/>
              </a:rPr>
              <a:t>)</a:t>
            </a:r>
            <a:r>
              <a:rPr lang="en-AU" dirty="0">
                <a:latin typeface="Arial" panose="020B0604020202020204" pitchFamily="34" charset="0"/>
                <a:cs typeface="Arial" panose="020B0604020202020204" pitchFamily="34" charset="0"/>
                <a:hlinkClick r:id="rId3"/>
              </a:rPr>
              <a:t> </a:t>
            </a:r>
            <a:r>
              <a:rPr lang="en-AU" dirty="0">
                <a:latin typeface="Arial" panose="020B0604020202020204" pitchFamily="34" charset="0"/>
                <a:cs typeface="Arial" panose="020B0604020202020204" pitchFamily="34" charset="0"/>
              </a:rPr>
              <a:t>includes the Four Critical Actions for Schools when responding to suspicions or allegations of child abuse.  </a:t>
            </a:r>
          </a:p>
          <a:p>
            <a:r>
              <a:rPr lang="en-AU" sz="1200" dirty="0">
                <a:latin typeface="Arial" panose="020B0604020202020204" pitchFamily="34" charset="0"/>
                <a:cs typeface="Arial" panose="020B0604020202020204" pitchFamily="34" charset="0"/>
              </a:rPr>
              <a:t>Schools must also respond to allegations and instances of student sexual offending by following the </a:t>
            </a:r>
            <a:r>
              <a:rPr lang="en-AU"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Four Critical Actions: Student Sexual Offending</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https://go.vic.gov.au/49mqa6W</a:t>
            </a:r>
            <a:r>
              <a:rPr lang="en-AU" dirty="0">
                <a:latin typeface="Arial" panose="020B0604020202020204" pitchFamily="34" charset="0"/>
                <a:cs typeface="Arial" panose="020B0604020202020204" pitchFamily="34" charset="0"/>
              </a:rPr>
              <a:t>) </a:t>
            </a:r>
          </a:p>
          <a:p>
            <a:pPr lvl="0"/>
            <a:r>
              <a:rPr lang="en-AU" dirty="0">
                <a:latin typeface="Arial" panose="020B0604020202020204" pitchFamily="34" charset="0"/>
                <a:cs typeface="Arial" panose="020B0604020202020204" pitchFamily="34" charset="0"/>
              </a:rPr>
              <a:t>You may wish to provide the </a:t>
            </a:r>
            <a:r>
              <a:rPr lang="en-AU"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Four Critical Actions for Schools</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8"/>
              </a:rPr>
              <a:t>https://go.vic.gov.au/3Suh3vd</a:t>
            </a:r>
            <a:r>
              <a:rPr lang="en-AU" dirty="0">
                <a:latin typeface="Arial" panose="020B0604020202020204" pitchFamily="34" charset="0"/>
                <a:cs typeface="Arial" panose="020B0604020202020204" pitchFamily="34" charset="0"/>
              </a:rPr>
              <a:t>) to volunteers for reference.</a:t>
            </a:r>
          </a:p>
          <a:p>
            <a:pPr marL="0" lvl="0" indent="0">
              <a:spcBef>
                <a:spcPts val="600"/>
              </a:spcBef>
              <a:buNone/>
            </a:pPr>
            <a:r>
              <a:rPr lang="en-AU" b="1" dirty="0">
                <a:latin typeface="Arial" panose="020B0604020202020204" pitchFamily="34" charset="0"/>
                <a:cs typeface="Arial" panose="020B0604020202020204" pitchFamily="34" charset="0"/>
              </a:rPr>
              <a:t>SPEAKING NOTES</a:t>
            </a:r>
          </a:p>
          <a:p>
            <a:pPr lvl="0">
              <a:spcBef>
                <a:spcPts val="600"/>
              </a:spcBef>
              <a:defRPr/>
            </a:pPr>
            <a:r>
              <a:rPr lang="en-AU" dirty="0">
                <a:latin typeface="Arial" panose="020B0604020202020204" pitchFamily="34" charset="0"/>
                <a:cs typeface="Arial" panose="020B0604020202020204" pitchFamily="34" charset="0"/>
              </a:rPr>
              <a:t>O</a:t>
            </a:r>
            <a:r>
              <a:rPr lang="en-AU" sz="1200" dirty="0">
                <a:latin typeface="Arial" panose="020B0604020202020204" pitchFamily="34" charset="0"/>
                <a:cs typeface="Arial" panose="020B0604020202020204" pitchFamily="34" charset="0"/>
              </a:rPr>
              <a:t>ur school’s </a:t>
            </a:r>
            <a:r>
              <a:rPr lang="en-AU" sz="1200" b="1" dirty="0">
                <a:latin typeface="Arial" panose="020B0604020202020204" pitchFamily="34" charset="0"/>
                <a:ea typeface="+mn-ea"/>
                <a:cs typeface="Arial" panose="020B0604020202020204" pitchFamily="34" charset="0"/>
              </a:rPr>
              <a:t>Child Safety Responding and Reporting Obligations Policy and Procedures </a:t>
            </a:r>
            <a:r>
              <a:rPr lang="en-AU" sz="1200" dirty="0">
                <a:latin typeface="Arial" panose="020B0604020202020204" pitchFamily="34" charset="0"/>
                <a:cs typeface="Arial" panose="020B0604020202020204" pitchFamily="34" charset="0"/>
              </a:rPr>
              <a:t>outlines the procedures we will follow to respond to any incidents, disclosures and suspicions of child abuse. </a:t>
            </a:r>
          </a:p>
          <a:p>
            <a:pPr lvl="0">
              <a:spcBef>
                <a:spcPts val="600"/>
              </a:spcBef>
            </a:pPr>
            <a:r>
              <a:rPr lang="en-AU" sz="1200" dirty="0">
                <a:latin typeface="Arial" panose="020B0604020202020204" pitchFamily="34" charset="0"/>
                <a:cs typeface="Arial" panose="020B0604020202020204" pitchFamily="34" charset="0"/>
              </a:rPr>
              <a:t>We follow the:</a:t>
            </a:r>
          </a:p>
          <a:p>
            <a:pPr marL="270975" lvl="3" indent="-90000">
              <a:spcBef>
                <a:spcPts val="600"/>
              </a:spcBef>
            </a:pPr>
            <a:r>
              <a:rPr lang="en-AU"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Four Critical Actions for Schools</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8"/>
              </a:rPr>
              <a:t>https://go.vic.gov.au/3Suh3vd</a:t>
            </a:r>
            <a:r>
              <a:rPr lang="en-AU" dirty="0">
                <a:latin typeface="Arial" panose="020B0604020202020204" pitchFamily="34" charset="0"/>
                <a:cs typeface="Arial" panose="020B0604020202020204" pitchFamily="34" charset="0"/>
              </a:rPr>
              <a:t>) when responding to</a:t>
            </a:r>
            <a:r>
              <a:rPr lang="en-AU" dirty="0">
                <a:solidFill>
                  <a:srgbClr val="C00000"/>
                </a:solidFill>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incidents, disclosures and suspicions of child abuse.</a:t>
            </a:r>
          </a:p>
          <a:p>
            <a:pPr lvl="1">
              <a:spcBef>
                <a:spcPts val="600"/>
              </a:spcBef>
            </a:pPr>
            <a:r>
              <a:rPr lang="en-AU"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Four Critical Actions: Student Sexual Offending</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https://go.vic.gov.au/49mqa6W</a:t>
            </a:r>
            <a:r>
              <a:rPr lang="en-AU" dirty="0">
                <a:latin typeface="Arial" panose="020B0604020202020204" pitchFamily="34" charset="0"/>
                <a:cs typeface="Arial" panose="020B0604020202020204" pitchFamily="34" charset="0"/>
              </a:rPr>
              <a:t>) for incidents, disclosures and suspicions </a:t>
            </a:r>
            <a:r>
              <a:rPr lang="en-AU" dirty="0">
                <a:solidFill>
                  <a:prstClr val="black"/>
                </a:solidFill>
                <a:latin typeface="Arial" panose="020B0604020202020204" pitchFamily="34" charset="0"/>
                <a:cs typeface="Arial" panose="020B0604020202020204" pitchFamily="34" charset="0"/>
              </a:rPr>
              <a:t>of harmful student-to-student sexual behaviour.</a:t>
            </a:r>
            <a:endParaRPr lang="en-AU" sz="1200" dirty="0">
              <a:latin typeface="Arial" panose="020B0604020202020204" pitchFamily="34" charset="0"/>
              <a:cs typeface="Arial" panose="020B0604020202020204" pitchFamily="34" charset="0"/>
            </a:endParaRPr>
          </a:p>
          <a:p>
            <a:pPr marL="90000" marR="0" lvl="0" indent="-90000" algn="l" defTabSz="914400" rtl="0" eaLnBrk="1" fontAlgn="auto" latinLnBrk="0" hangingPunct="1">
              <a:spcBef>
                <a:spcPts val="600"/>
              </a:spcBef>
              <a:spcAft>
                <a:spcPts val="0"/>
              </a:spcAft>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You can see the Four Critical Actions for Schools on this slide. Action 2 steps out different reporting pathways </a:t>
            </a:r>
            <a:r>
              <a:rPr lang="en-AU" dirty="0">
                <a:latin typeface="Arial" panose="020B0604020202020204" pitchFamily="34" charset="0"/>
                <a:ea typeface="Aptos" panose="020B0004020202020204" pitchFamily="34" charset="0"/>
                <a:cs typeface="Arial" panose="020B0604020202020204" pitchFamily="34" charset="0"/>
              </a:rPr>
              <a:t>based on the </a:t>
            </a:r>
            <a:r>
              <a:rPr lang="en-AU" dirty="0">
                <a:effectLst/>
                <a:latin typeface="Arial" panose="020B0604020202020204" pitchFamily="34" charset="0"/>
                <a:ea typeface="Aptos" panose="020B0004020202020204" pitchFamily="34" charset="0"/>
                <a:cs typeface="Arial" panose="020B0604020202020204" pitchFamily="34" charset="0"/>
              </a:rPr>
              <a:t>source of the suspected abuse. </a:t>
            </a:r>
          </a:p>
          <a:p>
            <a:pPr marL="90000" marR="0" lvl="0" indent="-90000" algn="l" defTabSz="914400" rtl="0" eaLnBrk="1" fontAlgn="auto" latinLnBrk="0" hangingPunct="1">
              <a:spcBef>
                <a:spcPts val="600"/>
              </a:spcBef>
              <a:spcAft>
                <a:spcPts val="0"/>
              </a:spcAft>
              <a:buClrTx/>
              <a:buSzTx/>
              <a:buFont typeface="Arial" panose="020B0604020202020204" pitchFamily="34" charset="0"/>
              <a:buChar char="•"/>
              <a:tabLst/>
              <a:defRPr/>
            </a:pPr>
            <a:r>
              <a:rPr lang="en-AU" sz="1200" dirty="0">
                <a:effectLst/>
                <a:latin typeface="Arial" panose="020B0604020202020204" pitchFamily="34" charset="0"/>
                <a:ea typeface="Aptos" panose="020B0004020202020204" pitchFamily="34" charset="0"/>
                <a:cs typeface="Arial" panose="020B0604020202020204" pitchFamily="34" charset="0"/>
              </a:rPr>
              <a:t>School leadership will work with you to report to the relevant authorities</a:t>
            </a:r>
            <a:r>
              <a:rPr lang="en-AU" sz="1200" dirty="0">
                <a:latin typeface="Arial" panose="020B0604020202020204" pitchFamily="34" charset="0"/>
                <a:ea typeface="Aptos" panose="020B0004020202020204" pitchFamily="34" charset="0"/>
                <a:cs typeface="Arial" panose="020B0604020202020204" pitchFamily="34" charset="0"/>
              </a:rPr>
              <a:t>, based on whether the </a:t>
            </a:r>
            <a:r>
              <a:rPr lang="en-AU" sz="1200" dirty="0">
                <a:effectLst/>
                <a:latin typeface="Arial" panose="020B0604020202020204" pitchFamily="34" charset="0"/>
                <a:ea typeface="Aptos" panose="020B0004020202020204" pitchFamily="34" charset="0"/>
                <a:cs typeface="Arial" panose="020B0604020202020204" pitchFamily="34" charset="0"/>
              </a:rPr>
              <a:t>source of the suspected abuse is in the school, family or community.</a:t>
            </a:r>
          </a:p>
          <a:p>
            <a:pPr marL="90000" indent="-90000">
              <a:spcBef>
                <a:spcPts val="600"/>
              </a:spcBef>
            </a:pPr>
            <a:r>
              <a:rPr lang="en-AU" sz="1200" dirty="0">
                <a:latin typeface="Arial" panose="020B0604020202020204" pitchFamily="34" charset="0"/>
                <a:cs typeface="Arial" panose="020B0604020202020204" pitchFamily="34" charset="0"/>
              </a:rPr>
              <a:t>A link to each </a:t>
            </a:r>
            <a:r>
              <a:rPr lang="en-AU" dirty="0">
                <a:latin typeface="Arial" panose="020B0604020202020204" pitchFamily="34" charset="0"/>
                <a:cs typeface="Arial" panose="020B0604020202020204" pitchFamily="34" charset="0"/>
              </a:rPr>
              <a:t>Four Critical Actions resource</a:t>
            </a:r>
            <a:r>
              <a:rPr lang="en-AU" dirty="0">
                <a:solidFill>
                  <a:srgbClr val="C00000"/>
                </a:solidFill>
                <a:latin typeface="Arial" panose="020B0604020202020204" pitchFamily="34" charset="0"/>
                <a:cs typeface="Arial" panose="020B0604020202020204" pitchFamily="34" charset="0"/>
              </a:rPr>
              <a:t> </a:t>
            </a:r>
            <a:r>
              <a:rPr lang="en-AU" sz="1200" dirty="0">
                <a:latin typeface="Arial" panose="020B0604020202020204" pitchFamily="34" charset="0"/>
                <a:cs typeface="Arial" panose="020B0604020202020204" pitchFamily="34" charset="0"/>
              </a:rPr>
              <a:t>is in our school‘s Child Safety Responding and Reporting Obligations Policy and Procedures. </a:t>
            </a:r>
            <a:r>
              <a:rPr lang="en-AU" sz="1200" b="1" dirty="0">
                <a:latin typeface="Arial" panose="020B0604020202020204" pitchFamily="34" charset="0"/>
                <a:cs typeface="Arial" panose="020B0604020202020204" pitchFamily="34" charset="0"/>
              </a:rPr>
              <a:t>[Add information relevant to your school about who reports about concerns relating to child abuse should be made to.]</a:t>
            </a:r>
          </a:p>
          <a:p>
            <a:pPr marL="90000" lvl="0" indent="-90000">
              <a:spcBef>
                <a:spcPts val="600"/>
              </a:spcBef>
            </a:pPr>
            <a:r>
              <a:rPr lang="en-AU" sz="1200" dirty="0">
                <a:latin typeface="Arial" panose="020B0604020202020204" pitchFamily="34" charset="0"/>
                <a:cs typeface="Arial" panose="020B0604020202020204" pitchFamily="34" charset="0"/>
              </a:rPr>
              <a:t>A poster of each Four Critical Actions resource</a:t>
            </a:r>
            <a:r>
              <a:rPr lang="en-AU" sz="1200" dirty="0">
                <a:solidFill>
                  <a:srgbClr val="C00000"/>
                </a:solidFill>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is displayed in our staff room </a:t>
            </a:r>
            <a:r>
              <a:rPr lang="en-AU" sz="1200" b="1" dirty="0">
                <a:latin typeface="Arial" panose="020B0604020202020204" pitchFamily="34" charset="0"/>
                <a:cs typeface="Arial" panose="020B0604020202020204" pitchFamily="34" charset="0"/>
              </a:rPr>
              <a:t>[Amend this statement for your context.]</a:t>
            </a:r>
            <a:endParaRPr lang="en-AU" b="1" strike="sngStrike" dirty="0">
              <a:solidFill>
                <a:srgbClr val="C00000"/>
              </a:solidFill>
              <a:latin typeface="Arial" panose="020B0604020202020204" pitchFamily="34" charset="0"/>
              <a:cs typeface="Arial" panose="020B0604020202020204" pitchFamily="34" charset="0"/>
            </a:endParaRPr>
          </a:p>
          <a:p>
            <a:pPr>
              <a:spcBef>
                <a:spcPts val="600"/>
              </a:spcBef>
            </a:pPr>
            <a:r>
              <a:rPr lang="en-AU" dirty="0">
                <a:latin typeface="Arial" panose="020B0604020202020204" pitchFamily="34" charset="0"/>
                <a:cs typeface="Arial" panose="020B0604020202020204" pitchFamily="34" charset="0"/>
              </a:rPr>
              <a:t>Importantly, if you have any concerns, suspicions, or disclosures of child abuse or harm, by current or former staff, volunteers or contractors you must treat these seriously and act by informing the school principal or school leadership. </a:t>
            </a:r>
            <a:r>
              <a:rPr lang="en-AU" sz="1200" b="1" dirty="0">
                <a:latin typeface="Arial" panose="020B0604020202020204" pitchFamily="34" charset="0"/>
                <a:cs typeface="Arial" panose="020B0604020202020204" pitchFamily="34" charset="0"/>
              </a:rPr>
              <a:t>[Remind staff here about who reports should be made to within your school]</a:t>
            </a:r>
            <a:endParaRPr lang="en-AU" dirty="0">
              <a:latin typeface="Arial" panose="020B0604020202020204" pitchFamily="34" charset="0"/>
              <a:cs typeface="Arial" panose="020B0604020202020204" pitchFamily="34" charset="0"/>
            </a:endParaRPr>
          </a:p>
          <a:p>
            <a:pPr marL="0" indent="0">
              <a:buNone/>
            </a:pPr>
            <a:endParaRPr lang="en-AU" sz="1200" dirty="0">
              <a:latin typeface="Arial" panose="020B0604020202020204" pitchFamily="34" charset="0"/>
              <a:cs typeface="Arial" panose="020B0604020202020204" pitchFamily="34" charset="0"/>
            </a:endParaRPr>
          </a:p>
        </p:txBody>
      </p:sp>
      <p:sp>
        <p:nvSpPr>
          <p:cNvPr id="7" name="Slide Image Placeholder 6">
            <a:extLst>
              <a:ext uri="{FF2B5EF4-FFF2-40B4-BE49-F238E27FC236}">
                <a16:creationId xmlns:a16="http://schemas.microsoft.com/office/drawing/2014/main" id="{A548FBFB-D002-4884-AA6D-9C3DD0665AFF}"/>
              </a:ext>
            </a:extLst>
          </p:cNvPr>
          <p:cNvSpPr>
            <a:spLocks noGrp="1" noRot="1" noChangeAspect="1"/>
          </p:cNvSpPr>
          <p:nvPr>
            <p:ph type="sldImg"/>
          </p:nvPr>
        </p:nvSpPr>
        <p:spPr>
          <a:xfrm>
            <a:off x="1876425" y="125413"/>
            <a:ext cx="3044825" cy="1712912"/>
          </a:xfrm>
        </p:spPr>
      </p:sp>
    </p:spTree>
    <p:extLst>
      <p:ext uri="{BB962C8B-B14F-4D97-AF65-F5344CB8AC3E}">
        <p14:creationId xmlns:p14="http://schemas.microsoft.com/office/powerpoint/2010/main" val="1360243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r>
              <a:rPr lang="en-AU" b="1" dirty="0">
                <a:latin typeface="Arial" panose="020B0604020202020204" pitchFamily="34" charset="0"/>
                <a:cs typeface="Arial" panose="020B0604020202020204" pitchFamily="34" charset="0"/>
              </a:rPr>
              <a:t>Time on this slide: 7 minutes </a:t>
            </a:r>
            <a:r>
              <a:rPr lang="en-AU" dirty="0">
                <a:latin typeface="Arial" panose="020B0604020202020204" pitchFamily="34" charset="0"/>
                <a:cs typeface="Arial" panose="020B0604020202020204" pitchFamily="34" charset="0"/>
              </a:rPr>
              <a:t>(video takes 5.45 minutes)</a:t>
            </a:r>
          </a:p>
          <a:p>
            <a:pPr lvl="0"/>
            <a:r>
              <a:rPr lang="en-AU" i="0" u="none" dirty="0">
                <a:latin typeface="Arial" panose="020B0604020202020204" pitchFamily="34" charset="0"/>
                <a:cs typeface="Arial" panose="020B0604020202020204" pitchFamily="34" charset="0"/>
              </a:rPr>
              <a:t>This slide links to an </a:t>
            </a:r>
            <a:r>
              <a:rPr lang="en-AU" b="1" i="0" u="none" dirty="0">
                <a:latin typeface="Arial" panose="020B0604020202020204" pitchFamily="34" charset="0"/>
                <a:cs typeface="Arial" panose="020B0604020202020204" pitchFamily="34" charset="0"/>
              </a:rPr>
              <a:t>optional</a:t>
            </a:r>
            <a:r>
              <a:rPr lang="en-AU" i="0" u="none" dirty="0">
                <a:latin typeface="Arial" panose="020B0604020202020204" pitchFamily="34" charset="0"/>
                <a:cs typeface="Arial" panose="020B0604020202020204" pitchFamily="34" charset="0"/>
              </a:rPr>
              <a:t> video on PROTECT that discusses the common signs of child abuse for volunteers to look out for. </a:t>
            </a:r>
          </a:p>
          <a:p>
            <a:pPr lvl="0"/>
            <a:r>
              <a:rPr lang="en-AU" dirty="0">
                <a:latin typeface="Arial" panose="020B0604020202020204" pitchFamily="34" charset="0"/>
                <a:cs typeface="Arial" panose="020B0604020202020204" pitchFamily="34" charset="0"/>
              </a:rPr>
              <a:t>For more information, refer to:</a:t>
            </a:r>
          </a:p>
          <a:p>
            <a:pPr lvl="1"/>
            <a:r>
              <a:rPr lang="en-AU" dirty="0">
                <a:latin typeface="Arial" panose="020B0604020202020204" pitchFamily="34" charset="0"/>
                <a:cs typeface="Arial" panose="020B0604020202020204" pitchFamily="34" charset="0"/>
                <a:hlinkClick r:id="rId3"/>
              </a:rPr>
              <a:t>Spotting the Warning Signs of Child Abuse</a:t>
            </a:r>
            <a:r>
              <a:rPr lang="en-AU" dirty="0">
                <a:latin typeface="Arial" panose="020B0604020202020204" pitchFamily="34" charset="0"/>
                <a:cs typeface="Arial" panose="020B0604020202020204" pitchFamily="34" charset="0"/>
              </a:rPr>
              <a:t> (</a:t>
            </a:r>
            <a:r>
              <a:rPr lang="en-AU" u="sng" dirty="0">
                <a:latin typeface="Arial" panose="020B0604020202020204" pitchFamily="34" charset="0"/>
                <a:cs typeface="Arial" panose="020B0604020202020204" pitchFamily="34" charset="0"/>
              </a:rPr>
              <a:t>https://go.vic.gov.au/4aj0qJW</a:t>
            </a:r>
            <a:r>
              <a:rPr lang="en-AU" dirty="0">
                <a:latin typeface="Arial" panose="020B0604020202020204" pitchFamily="34" charset="0"/>
                <a:cs typeface="Arial" panose="020B0604020202020204" pitchFamily="34" charset="0"/>
              </a:rPr>
              <a:t>)</a:t>
            </a:r>
          </a:p>
          <a:p>
            <a:pPr lvl="1"/>
            <a:r>
              <a:rPr lang="en-AU" dirty="0">
                <a:latin typeface="Arial" panose="020B0604020202020204" pitchFamily="34" charset="0"/>
                <a:cs typeface="Arial" panose="020B0604020202020204" pitchFamily="34" charset="0"/>
                <a:hlinkClick r:id="rId4"/>
              </a:rPr>
              <a:t>Identify child abuse</a:t>
            </a:r>
            <a:r>
              <a:rPr lang="en-AU" dirty="0">
                <a:latin typeface="Arial" panose="020B0604020202020204" pitchFamily="34" charset="0"/>
                <a:cs typeface="Arial" panose="020B0604020202020204" pitchFamily="34" charset="0"/>
              </a:rPr>
              <a:t> (</a:t>
            </a:r>
            <a:r>
              <a:rPr lang="en-AU" u="sng" dirty="0">
                <a:latin typeface="Arial" panose="020B0604020202020204" pitchFamily="34" charset="0"/>
                <a:cs typeface="Arial" panose="020B0604020202020204" pitchFamily="34" charset="0"/>
              </a:rPr>
              <a:t>https://go.vic.gov.au/3W35Cxl</a:t>
            </a:r>
            <a:r>
              <a:rPr lang="en-AU" dirty="0">
                <a:latin typeface="Arial" panose="020B0604020202020204" pitchFamily="34" charset="0"/>
                <a:cs typeface="Arial" panose="020B0604020202020204" pitchFamily="34" charset="0"/>
              </a:rPr>
              <a:t>)</a:t>
            </a:r>
          </a:p>
          <a:p>
            <a:r>
              <a:rPr lang="en-AU" dirty="0">
                <a:latin typeface="Arial" panose="020B0604020202020204" pitchFamily="34" charset="0"/>
                <a:cs typeface="Arial" panose="020B0604020202020204" pitchFamily="34" charset="0"/>
              </a:rPr>
              <a:t>Click on the video image in presentation mode to play the identifying signs of abuse video in your browser. </a:t>
            </a:r>
          </a:p>
          <a:p>
            <a:r>
              <a:rPr lang="en-AU" dirty="0">
                <a:latin typeface="Arial" panose="020B0604020202020204" pitchFamily="34" charset="0"/>
                <a:cs typeface="Arial" panose="020B0604020202020204" pitchFamily="34" charset="0"/>
              </a:rPr>
              <a:t>Alternatively, you can use this link: </a:t>
            </a:r>
            <a:r>
              <a:rPr lang="en-AU" u="sng" kern="1200"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https://go.vic.gov.au/4aiuipJ</a:t>
            </a:r>
            <a:r>
              <a:rPr lang="en-AU" u="sng"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or this url: </a:t>
            </a:r>
            <a:r>
              <a:rPr lang="en-AU" u="sng"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https://vimeo.com/906221355?share=copy</a:t>
            </a:r>
            <a:endParaRPr lang="en-AU" u="sng" dirty="0">
              <a:solidFill>
                <a:schemeClr val="accent5"/>
              </a:solidFill>
              <a:latin typeface="Arial" panose="020B0604020202020204" pitchFamily="34" charset="0"/>
              <a:ea typeface="Calibri" panose="020F0502020204030204" pitchFamily="34" charset="0"/>
              <a:cs typeface="Arial" panose="020B0604020202020204" pitchFamily="34" charset="0"/>
            </a:endParaRPr>
          </a:p>
          <a:p>
            <a:pPr marL="0" indent="0">
              <a:spcBef>
                <a:spcPts val="600"/>
              </a:spcBef>
              <a:buFont typeface="Arial" panose="020B0604020202020204" pitchFamily="34" charset="0"/>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Let’s get a quick overview of the common physical and behavioural indicators of child abuse by watching this video.</a:t>
            </a:r>
          </a:p>
          <a:p>
            <a:pPr lvl="0">
              <a:spcBef>
                <a:spcPts val="600"/>
              </a:spcBef>
            </a:pPr>
            <a:r>
              <a:rPr lang="en-AU" b="1" dirty="0">
                <a:latin typeface="Arial" panose="020B0604020202020204" pitchFamily="34" charset="0"/>
                <a:cs typeface="Arial" panose="020B0604020202020204" pitchFamily="34" charset="0"/>
              </a:rPr>
              <a:t>[Watch the video and allow time for some comments, if desired.]</a:t>
            </a: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6696EE-E175-4144-B35C-D4A1B167B91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Slide Image Placeholder 6">
            <a:extLst>
              <a:ext uri="{FF2B5EF4-FFF2-40B4-BE49-F238E27FC236}">
                <a16:creationId xmlns:a16="http://schemas.microsoft.com/office/drawing/2014/main" id="{62464A21-803F-4C8A-A9B6-106FDA70022A}"/>
              </a:ext>
            </a:extLst>
          </p:cNvPr>
          <p:cNvSpPr>
            <a:spLocks noGrp="1" noRot="1" noChangeAspect="1"/>
          </p:cNvSpPr>
          <p:nvPr>
            <p:ph type="sldImg"/>
          </p:nvPr>
        </p:nvSpPr>
        <p:spPr>
          <a:xfrm>
            <a:off x="1714500" y="449263"/>
            <a:ext cx="3303588" cy="1858962"/>
          </a:xfrm>
        </p:spPr>
      </p:sp>
    </p:spTree>
    <p:extLst>
      <p:ext uri="{BB962C8B-B14F-4D97-AF65-F5344CB8AC3E}">
        <p14:creationId xmlns:p14="http://schemas.microsoft.com/office/powerpoint/2010/main" val="10868618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1-2 </a:t>
            </a:r>
            <a:r>
              <a:rPr lang="en-AU" b="1" u="none" dirty="0">
                <a:latin typeface="Arial" panose="020B0604020202020204" pitchFamily="34" charset="0"/>
                <a:cs typeface="Arial" panose="020B0604020202020204" pitchFamily="34" charset="0"/>
              </a:rPr>
              <a:t>minutes</a:t>
            </a:r>
          </a:p>
          <a:p>
            <a:pPr lvl="0"/>
            <a:r>
              <a:rPr lang="en-AU" dirty="0">
                <a:latin typeface="Arial" panose="020B0604020202020204" pitchFamily="34" charset="0"/>
                <a:cs typeface="Arial" panose="020B0604020202020204" pitchFamily="34" charset="0"/>
              </a:rPr>
              <a:t>This slide shows some of the common physical and behavioural signs of abuse in children.</a:t>
            </a:r>
          </a:p>
          <a:p>
            <a:r>
              <a:rPr lang="en-AU" dirty="0">
                <a:latin typeface="Arial" panose="020B0604020202020204" pitchFamily="34" charset="0"/>
                <a:cs typeface="Arial" panose="020B0604020202020204" pitchFamily="34" charset="0"/>
              </a:rPr>
              <a:t>For more information, refer to:</a:t>
            </a:r>
          </a:p>
          <a:p>
            <a:pPr lvl="1"/>
            <a:r>
              <a:rPr lang="en-AU" dirty="0">
                <a:solidFill>
                  <a:schemeClr val="accent5"/>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Spotting the Warning Signs of Child Abuse</a:t>
            </a:r>
            <a:r>
              <a:rPr lang="en-AU" dirty="0">
                <a:solidFill>
                  <a:schemeClr val="accent5"/>
                </a:solidFill>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a:t>
            </a:r>
            <a:r>
              <a:rPr lang="en-AU" dirty="0">
                <a:latin typeface="Arial" panose="020B0604020202020204" pitchFamily="34" charset="0"/>
                <a:cs typeface="Arial" panose="020B0604020202020204" pitchFamily="34" charset="0"/>
                <a:hlinkClick r:id="rId4"/>
              </a:rPr>
              <a:t>https://go.vic.gov.au/4aj0qJW</a:t>
            </a:r>
            <a:r>
              <a:rPr lang="en-AU" dirty="0">
                <a:latin typeface="Arial" panose="020B0604020202020204" pitchFamily="34" charset="0"/>
                <a:cs typeface="Arial" panose="020B0604020202020204" pitchFamily="34" charset="0"/>
              </a:rPr>
              <a:t>)</a:t>
            </a:r>
          </a:p>
          <a:p>
            <a:pPr lvl="1"/>
            <a:r>
              <a:rPr lang="en-AU" dirty="0">
                <a:solidFill>
                  <a:schemeClr val="accent5"/>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Identify child abuse</a:t>
            </a:r>
            <a:r>
              <a:rPr lang="en-AU" dirty="0">
                <a:solidFill>
                  <a:schemeClr val="accent5"/>
                </a:solidFill>
                <a:latin typeface="Arial" panose="020B0604020202020204" pitchFamily="34" charset="0"/>
                <a:cs typeface="Arial" panose="020B0604020202020204" pitchFamily="34" charset="0"/>
              </a:rPr>
              <a:t> (</a:t>
            </a:r>
            <a:r>
              <a:rPr lang="en-AU" dirty="0">
                <a:solidFill>
                  <a:schemeClr val="accent5"/>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https://go.vic.gov.au/3W35Cxl</a:t>
            </a:r>
            <a:r>
              <a:rPr lang="en-AU" dirty="0">
                <a:solidFill>
                  <a:schemeClr val="accent5"/>
                </a:solidFill>
                <a:latin typeface="Arial" panose="020B0604020202020204" pitchFamily="34" charset="0"/>
                <a:cs typeface="Arial" panose="020B0604020202020204" pitchFamily="34" charset="0"/>
              </a:rPr>
              <a:t>)</a:t>
            </a:r>
          </a:p>
          <a:p>
            <a:pPr marL="0" indent="0">
              <a:spcBef>
                <a:spcPts val="600"/>
              </a:spcBef>
              <a:buFont typeface="Arial" panose="020B0604020202020204" pitchFamily="34" charset="0"/>
              <a:buNone/>
            </a:pPr>
            <a:r>
              <a:rPr lang="en-AU" b="1" dirty="0">
                <a:latin typeface="Arial" panose="020B0604020202020204" pitchFamily="34" charset="0"/>
                <a:cs typeface="Arial" panose="020B0604020202020204" pitchFamily="34" charset="0"/>
              </a:rPr>
              <a:t>SPEAKING NOTES </a:t>
            </a:r>
          </a:p>
          <a:p>
            <a:pPr marL="88900" marR="0" lvl="0" indent="-88900" fontAlgn="auto">
              <a:spcBef>
                <a:spcPts val="600"/>
              </a:spcBef>
              <a:buClrTx/>
              <a:buSzTx/>
              <a:buFont typeface="Arial" panose="020B0604020202020204" pitchFamily="34" charset="0"/>
              <a:buChar char="•"/>
              <a:tabLst/>
              <a:defRPr/>
            </a:pPr>
            <a:r>
              <a:rPr lang="en-AU" b="1" dirty="0">
                <a:latin typeface="Arial" panose="020B0604020202020204" pitchFamily="34" charset="0"/>
                <a:cs typeface="Arial" panose="020B0604020202020204" pitchFamily="34" charset="0"/>
              </a:rPr>
              <a:t>[I</a:t>
            </a:r>
            <a:r>
              <a:rPr lang="en-AU" b="1" u="none" dirty="0">
                <a:solidFill>
                  <a:srgbClr val="0B0C1D"/>
                </a:solidFill>
                <a:effectLst/>
                <a:latin typeface="Arial" panose="020B0604020202020204" pitchFamily="34" charset="0"/>
                <a:cs typeface="Arial" panose="020B0604020202020204" pitchFamily="34" charset="0"/>
              </a:rPr>
              <a:t>f you watched the optional video in the previous slide] </a:t>
            </a:r>
            <a:r>
              <a:rPr lang="en-AU" b="0" u="none" dirty="0">
                <a:solidFill>
                  <a:srgbClr val="0B0C1D"/>
                </a:solidFill>
                <a:effectLst/>
                <a:latin typeface="Arial" panose="020B0604020202020204" pitchFamily="34" charset="0"/>
                <a:cs typeface="Arial" panose="020B0604020202020204" pitchFamily="34" charset="0"/>
              </a:rPr>
              <a:t>We’ve just seen from the video that these are some of the signs that a child may be being abused</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b="0" dirty="0">
                <a:solidFill>
                  <a:srgbClr val="1A1A1A"/>
                </a:solidFill>
                <a:effectLst/>
                <a:latin typeface="Arial" panose="020B0604020202020204" pitchFamily="34" charset="0"/>
                <a:cs typeface="Arial" panose="020B0604020202020204" pitchFamily="34" charset="0"/>
              </a:rPr>
              <a:t>As school staff, we may be the only adults able to identify and respond to the common signs listed here.</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b="0" dirty="0">
                <a:solidFill>
                  <a:srgbClr val="1A1A1A"/>
                </a:solidFill>
                <a:effectLst/>
                <a:latin typeface="Arial" panose="020B0604020202020204" pitchFamily="34" charset="0"/>
                <a:cs typeface="Arial" panose="020B0604020202020204" pitchFamily="34" charset="0"/>
              </a:rPr>
              <a:t>We need to remember that some instances will fall across multiple categories (for example, family violence may involve physical, sexual, or emotional abuse)</a:t>
            </a:r>
          </a:p>
          <a:p>
            <a:pPr marL="88900" indent="-88900">
              <a:spcBef>
                <a:spcPts val="600"/>
              </a:spcBef>
              <a:defRPr/>
            </a:pPr>
            <a:r>
              <a:rPr lang="en-AU" b="0" dirty="0">
                <a:solidFill>
                  <a:srgbClr val="1A1A1A"/>
                </a:solidFill>
                <a:effectLst/>
                <a:latin typeface="Arial" panose="020B0604020202020204" pitchFamily="34" charset="0"/>
                <a:cs typeface="Arial" panose="020B0604020202020204" pitchFamily="34" charset="0"/>
              </a:rPr>
              <a:t>If you identify physical or behavioural signs of abuse, regardless of the type of abuse, you must respond by </a:t>
            </a:r>
            <a:r>
              <a:rPr lang="en-AU" dirty="0">
                <a:solidFill>
                  <a:srgbClr val="0B0C1D"/>
                </a:solidFill>
                <a:latin typeface="Arial" panose="020B0604020202020204" pitchFamily="34" charset="0"/>
                <a:cs typeface="Arial" panose="020B0604020202020204" pitchFamily="34" charset="0"/>
              </a:rPr>
              <a:t>following the </a:t>
            </a:r>
            <a:r>
              <a:rPr lang="en-AU" dirty="0">
                <a:solidFill>
                  <a:schemeClr val="accent5"/>
                </a:solidFill>
                <a:latin typeface="Arial" panose="020B0604020202020204" pitchFamily="34" charset="0"/>
                <a:cs typeface="Arial" panose="020B0604020202020204" pitchFamily="34" charset="0"/>
                <a:hlinkClick r:id="rId7" tooltip="Report child abuse in schools">
                  <a:extLst>
                    <a:ext uri="{A12FA001-AC4F-418D-AE19-62706E023703}">
                      <ahyp:hlinkClr xmlns:ahyp="http://schemas.microsoft.com/office/drawing/2018/hyperlinkcolor" val="tx"/>
                    </a:ext>
                  </a:extLst>
                </a:hlinkClick>
              </a:rPr>
              <a:t>Four Critical Actions</a:t>
            </a:r>
            <a:r>
              <a:rPr lang="en-AU" dirty="0">
                <a:solidFill>
                  <a:schemeClr val="accent5"/>
                </a:solidFill>
                <a:latin typeface="Arial" panose="020B0604020202020204" pitchFamily="34" charset="0"/>
                <a:cs typeface="Arial" panose="020B0604020202020204" pitchFamily="34" charset="0"/>
              </a:rPr>
              <a:t> (</a:t>
            </a:r>
            <a:r>
              <a:rPr lang="en-AU" dirty="0">
                <a:solidFill>
                  <a:schemeClr val="accent5"/>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https://go.vic.gov.au/3VFXvGE</a:t>
            </a:r>
            <a:r>
              <a:rPr lang="en-AU" dirty="0">
                <a:solidFill>
                  <a:schemeClr val="accent5"/>
                </a:solidFill>
                <a:latin typeface="Arial" panose="020B0604020202020204" pitchFamily="34" charset="0"/>
                <a:cs typeface="Arial" panose="020B0604020202020204" pitchFamily="34" charset="0"/>
              </a:rPr>
              <a:t>).</a:t>
            </a:r>
          </a:p>
          <a:p>
            <a:pPr algn="l"/>
            <a:endParaRPr lang="en-AU" b="0" i="0" dirty="0">
              <a:solidFill>
                <a:srgbClr val="1A1A1A"/>
              </a:solidFill>
              <a:effectLst/>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t>22</a:t>
            </a:fld>
            <a:endParaRPr lang="en-US"/>
          </a:p>
        </p:txBody>
      </p:sp>
      <p:sp>
        <p:nvSpPr>
          <p:cNvPr id="7" name="Slide Image Placeholder 6">
            <a:extLst>
              <a:ext uri="{FF2B5EF4-FFF2-40B4-BE49-F238E27FC236}">
                <a16:creationId xmlns:a16="http://schemas.microsoft.com/office/drawing/2014/main" id="{E93A273E-65A3-4D3D-8567-B0656C8ACF7D}"/>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2826766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spcAft>
                <a:spcPts val="600"/>
              </a:spcAft>
              <a:buNone/>
            </a:pPr>
            <a:r>
              <a:rPr lang="en-US" sz="1200" b="1" dirty="0">
                <a:latin typeface="Arial" panose="020B0604020202020204" pitchFamily="34" charset="0"/>
                <a:cs typeface="Arial" panose="020B0604020202020204" pitchFamily="34" charset="0"/>
              </a:rPr>
              <a:t>BACKGROUND NOTES FOR THE FACILITATOR</a:t>
            </a:r>
          </a:p>
          <a:p>
            <a:r>
              <a:rPr lang="en-AU" sz="1100" b="1" dirty="0">
                <a:latin typeface="Arial" panose="020B0604020202020204" pitchFamily="34" charset="0"/>
                <a:cs typeface="Arial" panose="020B0604020202020204" pitchFamily="34" charset="0"/>
              </a:rPr>
              <a:t>Time on this slide: 1 minute</a:t>
            </a:r>
          </a:p>
          <a:p>
            <a:pPr lvl="0"/>
            <a:r>
              <a:rPr lang="en-AU" sz="1100" u="none" dirty="0">
                <a:latin typeface="Arial" panose="020B0604020202020204" pitchFamily="34" charset="0"/>
                <a:cs typeface="Arial" panose="020B0604020202020204" pitchFamily="34" charset="0"/>
              </a:rPr>
              <a:t>This slide focuses on identifying child sexual abuse, including grooming.</a:t>
            </a:r>
          </a:p>
          <a:p>
            <a:r>
              <a:rPr lang="en-AU" sz="1100" b="1" dirty="0">
                <a:latin typeface="Arial" panose="020B0604020202020204" pitchFamily="34" charset="0"/>
                <a:cs typeface="Arial" panose="020B0604020202020204" pitchFamily="34" charset="0"/>
              </a:rPr>
              <a:t>THIS SLIDE IS OPTIONAL AND HIDDEN.</a:t>
            </a:r>
            <a:endParaRPr lang="en-AU" sz="1100" u="none" dirty="0">
              <a:latin typeface="Arial" panose="020B0604020202020204" pitchFamily="34" charset="0"/>
              <a:cs typeface="Arial" panose="020B0604020202020204" pitchFamily="34" charset="0"/>
            </a:endParaRPr>
          </a:p>
          <a:p>
            <a:pPr lvl="0"/>
            <a:r>
              <a:rPr lang="en-AU" sz="1100" dirty="0">
                <a:latin typeface="Arial" panose="020B0604020202020204" pitchFamily="34" charset="0"/>
                <a:cs typeface="Arial" panose="020B0604020202020204" pitchFamily="34" charset="0"/>
              </a:rPr>
              <a:t>For more information, refer to:</a:t>
            </a:r>
          </a:p>
          <a:p>
            <a:pPr lvl="1"/>
            <a:r>
              <a:rPr lang="en-AU" sz="1100" dirty="0">
                <a:latin typeface="Arial" panose="020B0604020202020204" pitchFamily="34" charset="0"/>
                <a:cs typeface="Arial" panose="020B0604020202020204" pitchFamily="34" charset="0"/>
                <a:hlinkClick r:id="rId3"/>
              </a:rPr>
              <a:t>Spotting the Warning Signs of Child Abuse</a:t>
            </a:r>
            <a:r>
              <a:rPr lang="en-AU" sz="1100" dirty="0">
                <a:latin typeface="Arial" panose="020B0604020202020204" pitchFamily="34" charset="0"/>
                <a:cs typeface="Arial" panose="020B0604020202020204" pitchFamily="34" charset="0"/>
              </a:rPr>
              <a:t> (</a:t>
            </a:r>
            <a:r>
              <a:rPr lang="en-AU" sz="1100" u="sng" dirty="0">
                <a:latin typeface="Arial" panose="020B0604020202020204" pitchFamily="34" charset="0"/>
                <a:cs typeface="Arial" panose="020B0604020202020204" pitchFamily="34" charset="0"/>
              </a:rPr>
              <a:t>https://go.vic.gov.au/4aj0qJW</a:t>
            </a:r>
            <a:r>
              <a:rPr lang="en-AU" sz="1100" dirty="0">
                <a:latin typeface="Arial" panose="020B0604020202020204" pitchFamily="34" charset="0"/>
                <a:cs typeface="Arial" panose="020B0604020202020204" pitchFamily="34" charset="0"/>
              </a:rPr>
              <a:t>)</a:t>
            </a:r>
          </a:p>
          <a:p>
            <a:pPr lvl="1"/>
            <a:r>
              <a:rPr lang="en-AU" sz="1100" dirty="0">
                <a:latin typeface="Arial" panose="020B0604020202020204" pitchFamily="34" charset="0"/>
                <a:cs typeface="Arial" panose="020B0604020202020204" pitchFamily="34" charset="0"/>
                <a:hlinkClick r:id="rId4"/>
              </a:rPr>
              <a:t>Identify child abuse</a:t>
            </a:r>
            <a:r>
              <a:rPr lang="en-AU" sz="1100" dirty="0">
                <a:latin typeface="Arial" panose="020B0604020202020204" pitchFamily="34" charset="0"/>
                <a:cs typeface="Arial" panose="020B0604020202020204" pitchFamily="34" charset="0"/>
              </a:rPr>
              <a:t> (</a:t>
            </a:r>
            <a:r>
              <a:rPr lang="en-AU" sz="1100" u="sng" dirty="0">
                <a:latin typeface="Arial" panose="020B0604020202020204" pitchFamily="34" charset="0"/>
                <a:cs typeface="Arial" panose="020B0604020202020204" pitchFamily="34" charset="0"/>
                <a:hlinkClick r:id="rId5"/>
              </a:rPr>
              <a:t>https://go.vic.gov.au/3W35Cxl</a:t>
            </a:r>
            <a:r>
              <a:rPr lang="en-AU" sz="1100" dirty="0">
                <a:latin typeface="Arial" panose="020B0604020202020204" pitchFamily="34" charset="0"/>
                <a:cs typeface="Arial" panose="020B0604020202020204" pitchFamily="34" charset="0"/>
              </a:rPr>
              <a:t>)</a:t>
            </a:r>
          </a:p>
          <a:p>
            <a:pPr marL="0" indent="0">
              <a:spcBef>
                <a:spcPts val="600"/>
              </a:spcBef>
              <a:buFont typeface="Arial" panose="020B0604020202020204" pitchFamily="34" charset="0"/>
              <a:buNone/>
            </a:pPr>
            <a:r>
              <a:rPr lang="en-AU" b="1" dirty="0">
                <a:latin typeface="Arial" panose="020B0604020202020204" pitchFamily="34" charset="0"/>
                <a:cs typeface="Arial" panose="020B0604020202020204" pitchFamily="34" charset="0"/>
              </a:rPr>
              <a:t>SPEAKING NOTES </a:t>
            </a:r>
          </a:p>
          <a:p>
            <a:pPr marL="90488" marR="0" lvl="0" indent="-90488" fontAlgn="auto">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Let’s </a:t>
            </a:r>
            <a:r>
              <a:rPr lang="en-AU" u="none" dirty="0">
                <a:latin typeface="Arial" panose="020B0604020202020204" pitchFamily="34" charset="0"/>
                <a:cs typeface="Arial" panose="020B0604020202020204" pitchFamily="34" charset="0"/>
              </a:rPr>
              <a:t>focus </a:t>
            </a:r>
            <a:r>
              <a:rPr lang="en-AU" b="0" u="none" dirty="0">
                <a:latin typeface="Arial" panose="020B0604020202020204" pitchFamily="34" charset="0"/>
                <a:cs typeface="Arial" panose="020B0604020202020204" pitchFamily="34" charset="0"/>
              </a:rPr>
              <a:t>now on identifying child sexual </a:t>
            </a:r>
            <a:r>
              <a:rPr lang="en-AU" sz="1200" b="0" u="none" kern="1200" dirty="0">
                <a:solidFill>
                  <a:srgbClr val="1A1A1A"/>
                </a:solidFill>
                <a:effectLst/>
                <a:latin typeface="Arial" panose="020B0604020202020204" pitchFamily="34" charset="0"/>
                <a:cs typeface="Arial" panose="020B0604020202020204" pitchFamily="34" charset="0"/>
              </a:rPr>
              <a:t>abuse, including grooming. </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b="0" u="none" dirty="0">
                <a:latin typeface="Arial" panose="020B0604020202020204" pitchFamily="34" charset="0"/>
                <a:cs typeface="Arial" panose="020B0604020202020204" pitchFamily="34" charset="0"/>
              </a:rPr>
              <a:t>Child sexual abuse is when </a:t>
            </a:r>
            <a:r>
              <a:rPr lang="en-AU" b="0" u="none" dirty="0">
                <a:solidFill>
                  <a:srgbClr val="1A1A1A"/>
                </a:solidFill>
                <a:effectLst/>
                <a:latin typeface="Arial" panose="020B0604020202020204" pitchFamily="34" charset="0"/>
                <a:cs typeface="Arial" panose="020B0604020202020204" pitchFamily="34" charset="0"/>
              </a:rPr>
              <a:t>a person uses power or authority over a child to involve them in sexual activity. </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sz="1200" u="none" dirty="0">
                <a:latin typeface="Arial" panose="020B0604020202020204" pitchFamily="34" charset="0"/>
                <a:cs typeface="Arial" panose="020B0604020202020204" pitchFamily="34" charset="0"/>
              </a:rPr>
              <a:t>Grooming is predatory behaviour to prepare a child under the age of 16 for sexual abuse at a later time, either with the groomer or with another adult. </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b="0" u="none" dirty="0">
                <a:solidFill>
                  <a:srgbClr val="1A1A1A"/>
                </a:solidFill>
                <a:effectLst/>
                <a:latin typeface="Arial" panose="020B0604020202020204" pitchFamily="34" charset="0"/>
                <a:cs typeface="Arial" panose="020B0604020202020204" pitchFamily="34" charset="0"/>
              </a:rPr>
              <a:t>Children are often 'groomed' before they are sexually abused</a:t>
            </a:r>
            <a:r>
              <a:rPr lang="en-AU" sz="1200" u="none" kern="1200" dirty="0">
                <a:solidFill>
                  <a:schemeClr val="tx1"/>
                </a:solidFill>
                <a:latin typeface="Arial" panose="020B0604020202020204" pitchFamily="34" charset="0"/>
                <a:cs typeface="Arial" panose="020B0604020202020204" pitchFamily="34" charset="0"/>
              </a:rPr>
              <a:t>. At first, they may be tricked into thinking they are in a safe and normal relationship so they may not know it’s happening or may feel they have no choice but to be abused.</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sz="1200" b="0" u="none" strike="noStrike" kern="1200" dirty="0">
                <a:solidFill>
                  <a:schemeClr val="tx1"/>
                </a:solidFill>
                <a:latin typeface="Arial" panose="020B0604020202020204" pitchFamily="34" charset="0"/>
                <a:cs typeface="Arial" panose="020B0604020202020204" pitchFamily="34" charset="0"/>
              </a:rPr>
              <a:t>It can be hard to identify when someone is being groomed until after they have been sexually abused, because it can be normalised to look </a:t>
            </a:r>
            <a:r>
              <a:rPr lang="en-AU" sz="1200" b="0" i="0" u="none" strike="noStrike" kern="1200" dirty="0">
                <a:solidFill>
                  <a:schemeClr val="tx1"/>
                </a:solidFill>
                <a:latin typeface="Arial" panose="020B0604020202020204" pitchFamily="34" charset="0"/>
                <a:cs typeface="Arial" panose="020B0604020202020204" pitchFamily="34" charset="0"/>
              </a:rPr>
              <a:t>like caring behaviour.</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i="0" u="none" strike="noStrike" dirty="0">
                <a:solidFill>
                  <a:srgbClr val="1A1A1A"/>
                </a:solidFill>
                <a:latin typeface="Arial" panose="020B0604020202020204" pitchFamily="34" charset="0"/>
                <a:cs typeface="Arial" panose="020B0604020202020204" pitchFamily="34" charset="0"/>
              </a:rPr>
              <a:t>P</a:t>
            </a:r>
            <a:r>
              <a:rPr lang="en-AU" b="0" i="0" u="none" strike="noStrike" dirty="0">
                <a:solidFill>
                  <a:srgbClr val="1A1A1A"/>
                </a:solidFill>
                <a:effectLst/>
                <a:latin typeface="Arial" panose="020B0604020202020204" pitchFamily="34" charset="0"/>
                <a:cs typeface="Arial" panose="020B0604020202020204" pitchFamily="34" charset="0"/>
              </a:rPr>
              <a:t>erpetrators of child sexual abuse (including grooming) are usually known to the child and trusted by their families, communities, schools or other institutions.</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b="0" i="0" u="none" dirty="0">
                <a:latin typeface="Arial" panose="020B0604020202020204" pitchFamily="34" charset="0"/>
                <a:cs typeface="Arial" panose="020B0604020202020204" pitchFamily="34" charset="0"/>
              </a:rPr>
              <a:t>Parents, school staff and community members can also be groomed so they build trust in the perpetrator</a:t>
            </a:r>
            <a:r>
              <a:rPr lang="en-AU" b="0" i="0" u="none" dirty="0">
                <a:solidFill>
                  <a:srgbClr val="1A1A1A"/>
                </a:solidFill>
                <a:effectLst/>
                <a:latin typeface="Arial" panose="020B0604020202020204" pitchFamily="34" charset="0"/>
                <a:cs typeface="Arial" panose="020B0604020202020204" pitchFamily="34" charset="0"/>
              </a:rPr>
              <a:t>.</a:t>
            </a:r>
            <a:endParaRPr lang="en-AU" i="0" u="none" dirty="0">
              <a:solidFill>
                <a:srgbClr val="1A1A1A"/>
              </a:solidFill>
              <a:latin typeface="Arial" panose="020B0604020202020204" pitchFamily="34" charset="0"/>
              <a:cs typeface="Arial" panose="020B0604020202020204" pitchFamily="34" charset="0"/>
            </a:endParaRP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b="0" i="0" u="none" strike="noStrike" dirty="0">
                <a:solidFill>
                  <a:srgbClr val="1A1A1A"/>
                </a:solidFill>
                <a:effectLst/>
                <a:latin typeface="Arial" panose="020B0604020202020204" pitchFamily="34" charset="0"/>
                <a:cs typeface="Arial" panose="020B0604020202020204" pitchFamily="34" charset="0"/>
              </a:rPr>
              <a:t>Any </a:t>
            </a:r>
            <a:r>
              <a:rPr lang="en-AU" i="0" u="none" strike="noStrike" dirty="0">
                <a:solidFill>
                  <a:srgbClr val="1A1A1A"/>
                </a:solidFill>
                <a:latin typeface="Arial" panose="020B0604020202020204" pitchFamily="34" charset="0"/>
                <a:cs typeface="Arial" panose="020B0604020202020204" pitchFamily="34" charset="0"/>
              </a:rPr>
              <a:t>child can be a victim of sexual abuse but children with particular vulnerability are at greater risk of abuse.</a:t>
            </a:r>
            <a:endParaRPr lang="en-AU" i="0" u="none" strike="sngStrike" dirty="0">
              <a:solidFill>
                <a:srgbClr val="1A1A1A"/>
              </a:solidFill>
              <a:latin typeface="Arial" panose="020B0604020202020204" pitchFamily="34" charset="0"/>
              <a:cs typeface="Arial" panose="020B0604020202020204" pitchFamily="34" charset="0"/>
            </a:endParaRP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sz="1200" b="0" i="0" u="none" strike="noStrike" kern="1200" dirty="0">
                <a:solidFill>
                  <a:schemeClr val="tx1"/>
                </a:solidFill>
                <a:latin typeface="Arial" panose="020B0604020202020204" pitchFamily="34" charset="0"/>
                <a:cs typeface="Arial" panose="020B0604020202020204" pitchFamily="34" charset="0"/>
              </a:rPr>
              <a:t>Teachers and school staff have significant responsibility to ensure schools are safe for all children and to be aware of particular risks for students in institutional settings like schools.</a:t>
            </a:r>
          </a:p>
          <a:p>
            <a:pPr marL="90488" marR="0" lvl="0" indent="-90488"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AU" b="0" i="1" u="sn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t>23</a:t>
            </a:fld>
            <a:endParaRPr lang="en-US"/>
          </a:p>
        </p:txBody>
      </p:sp>
      <p:sp>
        <p:nvSpPr>
          <p:cNvPr id="7" name="Slide Image Placeholder 6">
            <a:extLst>
              <a:ext uri="{FF2B5EF4-FFF2-40B4-BE49-F238E27FC236}">
                <a16:creationId xmlns:a16="http://schemas.microsoft.com/office/drawing/2014/main" id="{E93A273E-65A3-4D3D-8567-B0656C8ACF7D}"/>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1977382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61275" y="2237234"/>
            <a:ext cx="6075123" cy="7086809"/>
          </a:xfrm>
        </p:spPr>
        <p:txBody>
          <a:bodyPr/>
          <a:lstStyle/>
          <a:p>
            <a:pPr marL="0" lvl="0" indent="0">
              <a:spcAft>
                <a:spcPts val="600"/>
              </a:spcAft>
              <a:buNone/>
            </a:pPr>
            <a:r>
              <a:rPr lang="en-US" sz="1200" b="1" dirty="0">
                <a:latin typeface="Arial" panose="020B0604020202020204" pitchFamily="34" charset="0"/>
                <a:cs typeface="Arial" panose="020B0604020202020204" pitchFamily="34" charset="0"/>
              </a:rPr>
              <a:t>BACKGROUND NOTES FOR THE FACILITATOR</a:t>
            </a:r>
          </a:p>
          <a:p>
            <a:pPr lvl="0"/>
            <a:r>
              <a:rPr lang="en-AU" sz="1100" b="1" dirty="0">
                <a:latin typeface="Arial" panose="020B0604020202020204" pitchFamily="34" charset="0"/>
                <a:cs typeface="Arial" panose="020B0604020202020204" pitchFamily="34" charset="0"/>
              </a:rPr>
              <a:t>Time on this slide: </a:t>
            </a:r>
            <a:r>
              <a:rPr lang="en-AU" sz="1100" b="1" u="none" dirty="0">
                <a:latin typeface="Arial" panose="020B0604020202020204" pitchFamily="34" charset="0"/>
                <a:cs typeface="Arial" panose="020B0604020202020204" pitchFamily="34" charset="0"/>
              </a:rPr>
              <a:t>2 minutes</a:t>
            </a:r>
          </a:p>
          <a:p>
            <a:r>
              <a:rPr lang="en-AU" sz="1100" b="1" dirty="0">
                <a:latin typeface="Arial" panose="020B0604020202020204" pitchFamily="34" charset="0"/>
                <a:cs typeface="Arial" panose="020B0604020202020204" pitchFamily="34" charset="0"/>
              </a:rPr>
              <a:t>THIS SLIDE IS OPTIONAL AND HIDDEN.</a:t>
            </a:r>
            <a:endParaRPr lang="en-AU" sz="1100" dirty="0">
              <a:latin typeface="Arial" panose="020B0604020202020204" pitchFamily="34" charset="0"/>
              <a:cs typeface="Arial" panose="020B0604020202020204" pitchFamily="34" charset="0"/>
            </a:endParaRPr>
          </a:p>
          <a:p>
            <a:pPr lvl="0"/>
            <a:r>
              <a:rPr lang="en-AU" sz="1100" dirty="0">
                <a:latin typeface="Arial" panose="020B0604020202020204" pitchFamily="34" charset="0"/>
                <a:cs typeface="Arial" panose="020B0604020202020204" pitchFamily="34" charset="0"/>
              </a:rPr>
              <a:t>For more information refer to:</a:t>
            </a:r>
          </a:p>
          <a:p>
            <a:pPr lvl="1"/>
            <a:r>
              <a:rPr lang="en-AU" sz="1100" dirty="0">
                <a:solidFill>
                  <a:schemeClr val="accent5"/>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Spotting the Warning Signs of Child Abuse</a:t>
            </a:r>
            <a:r>
              <a:rPr lang="en-AU" sz="1100" dirty="0">
                <a:solidFill>
                  <a:schemeClr val="accent5"/>
                </a:solidFill>
                <a:latin typeface="Arial" panose="020B0604020202020204" pitchFamily="34" charset="0"/>
                <a:cs typeface="Arial" panose="020B0604020202020204" pitchFamily="34" charset="0"/>
              </a:rPr>
              <a:t> </a:t>
            </a:r>
            <a:r>
              <a:rPr lang="en-AU" sz="1100" dirty="0">
                <a:latin typeface="Arial" panose="020B0604020202020204" pitchFamily="34" charset="0"/>
                <a:cs typeface="Arial" panose="020B0604020202020204" pitchFamily="34" charset="0"/>
              </a:rPr>
              <a:t>(</a:t>
            </a:r>
            <a:r>
              <a:rPr lang="en-AU" sz="1100" u="sng" dirty="0">
                <a:latin typeface="Arial" panose="020B0604020202020204" pitchFamily="34" charset="0"/>
                <a:cs typeface="Arial" panose="020B0604020202020204" pitchFamily="34" charset="0"/>
              </a:rPr>
              <a:t>https://go.vic.gov.au/4aj0qJW</a:t>
            </a:r>
            <a:r>
              <a:rPr lang="en-AU" sz="1100" dirty="0">
                <a:latin typeface="Arial" panose="020B0604020202020204" pitchFamily="34" charset="0"/>
                <a:cs typeface="Arial" panose="020B0604020202020204" pitchFamily="34" charset="0"/>
              </a:rPr>
              <a:t>)</a:t>
            </a:r>
          </a:p>
          <a:p>
            <a:pPr lvl="1"/>
            <a:r>
              <a:rPr lang="en-AU" sz="1100" dirty="0">
                <a:solidFill>
                  <a:schemeClr val="accent5"/>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Identify child abuse</a:t>
            </a:r>
            <a:r>
              <a:rPr lang="en-AU" sz="1100" dirty="0">
                <a:solidFill>
                  <a:schemeClr val="accent5"/>
                </a:solidFill>
                <a:latin typeface="Arial" panose="020B0604020202020204" pitchFamily="34" charset="0"/>
                <a:cs typeface="Arial" panose="020B0604020202020204" pitchFamily="34" charset="0"/>
              </a:rPr>
              <a:t> </a:t>
            </a:r>
            <a:r>
              <a:rPr lang="en-AU" sz="1100" dirty="0">
                <a:latin typeface="Arial" panose="020B0604020202020204" pitchFamily="34" charset="0"/>
                <a:cs typeface="Arial" panose="020B0604020202020204" pitchFamily="34" charset="0"/>
              </a:rPr>
              <a:t>(</a:t>
            </a:r>
            <a:r>
              <a:rPr lang="en-AU" sz="1100" u="sng"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https://go.vic.gov.au/3W35Cxl</a:t>
            </a:r>
            <a:r>
              <a:rPr lang="en-AU" sz="1100" dirty="0">
                <a:latin typeface="Arial" panose="020B0604020202020204" pitchFamily="34" charset="0"/>
                <a:cs typeface="Arial" panose="020B0604020202020204" pitchFamily="34" charset="0"/>
              </a:rPr>
              <a:t>)</a:t>
            </a:r>
          </a:p>
          <a:p>
            <a:pPr lvl="1"/>
            <a:r>
              <a:rPr lang="en-AU" sz="1100" dirty="0">
                <a:solidFill>
                  <a:schemeClr val="accent5"/>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Child sexual exploitation and grooming</a:t>
            </a:r>
            <a:r>
              <a:rPr lang="en-AU" sz="1100" dirty="0">
                <a:solidFill>
                  <a:schemeClr val="accent5"/>
                </a:solidFill>
                <a:latin typeface="Arial" panose="020B0604020202020204" pitchFamily="34" charset="0"/>
                <a:cs typeface="Arial" panose="020B0604020202020204" pitchFamily="34" charset="0"/>
              </a:rPr>
              <a:t> </a:t>
            </a:r>
            <a:r>
              <a:rPr lang="en-AU" sz="1100" u="sng" dirty="0">
                <a:latin typeface="Arial" panose="020B0604020202020204" pitchFamily="34" charset="0"/>
                <a:cs typeface="Arial" panose="020B0604020202020204" pitchFamily="34" charset="0"/>
              </a:rPr>
              <a:t>(</a:t>
            </a:r>
            <a:r>
              <a:rPr lang="en-AU" sz="1100" u="sng" dirty="0">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https://go.vic.gov.au/3U19xYM</a:t>
            </a:r>
            <a:r>
              <a:rPr lang="en-AU" sz="1100" u="sng" dirty="0">
                <a:latin typeface="Arial" panose="020B0604020202020204" pitchFamily="34" charset="0"/>
                <a:cs typeface="Arial" panose="020B0604020202020204" pitchFamily="34" charset="0"/>
              </a:rPr>
              <a:t>)</a:t>
            </a:r>
          </a:p>
          <a:p>
            <a:pPr lvl="1"/>
            <a:r>
              <a:rPr lang="en-AU" sz="1100" u="sng" dirty="0">
                <a:solidFill>
                  <a:schemeClr val="accent5"/>
                </a:solidFill>
                <a:latin typeface="Arial" panose="020B0604020202020204" pitchFamily="34" charset="0"/>
                <a:cs typeface="Arial" panose="020B0604020202020204" pitchFamily="34" charset="0"/>
              </a:rPr>
              <a:t>Reportable and Notifiable Conduct policy </a:t>
            </a:r>
            <a:r>
              <a:rPr lang="en-AU" sz="1100" u="sng" dirty="0">
                <a:latin typeface="Arial" panose="020B0604020202020204" pitchFamily="34" charset="0"/>
                <a:cs typeface="Arial" panose="020B0604020202020204" pitchFamily="34" charset="0"/>
              </a:rPr>
              <a:t>(</a:t>
            </a:r>
            <a:r>
              <a:rPr lang="en-AU" sz="1100" u="sng" dirty="0">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https://go.vic.gov.au/4ejoM8E</a:t>
            </a:r>
            <a:r>
              <a:rPr lang="en-AU" sz="1100" dirty="0">
                <a:latin typeface="Arial" panose="020B0604020202020204" pitchFamily="34" charset="0"/>
                <a:cs typeface="Arial" panose="020B0604020202020204" pitchFamily="34" charset="0"/>
              </a:rPr>
              <a:t>) </a:t>
            </a:r>
            <a:endParaRPr lang="en-AU" sz="1100" u="sng" dirty="0">
              <a:latin typeface="Arial" panose="020B0604020202020204" pitchFamily="34" charset="0"/>
              <a:cs typeface="Arial" panose="020B0604020202020204" pitchFamily="34" charset="0"/>
            </a:endParaRPr>
          </a:p>
          <a:p>
            <a:pPr marL="0" indent="0">
              <a:spcBef>
                <a:spcPts val="600"/>
              </a:spcBef>
              <a:buFont typeface="Arial" panose="020B0604020202020204" pitchFamily="34" charset="0"/>
              <a:buNone/>
            </a:pPr>
            <a:r>
              <a:rPr lang="en-AU" b="1" dirty="0">
                <a:latin typeface="Arial" panose="020B0604020202020204" pitchFamily="34" charset="0"/>
                <a:cs typeface="Arial" panose="020B0604020202020204" pitchFamily="34" charset="0"/>
              </a:rPr>
              <a:t>SPEAKING NOTES </a:t>
            </a:r>
          </a:p>
          <a:p>
            <a:pPr>
              <a:spcBef>
                <a:spcPts val="600"/>
              </a:spcBef>
              <a:defRPr/>
            </a:pPr>
            <a:r>
              <a:rPr lang="en-AU" sz="1150" dirty="0">
                <a:latin typeface="Arial" panose="020B0604020202020204" pitchFamily="34" charset="0"/>
                <a:cs typeface="Arial" panose="020B0604020202020204" pitchFamily="34" charset="0"/>
              </a:rPr>
              <a:t>We should be able to recognise the common signs of abuse in children as well as behavioural signs that an adult may be grooming a child to engage in sexual activity.</a:t>
            </a:r>
          </a:p>
          <a:p>
            <a:pPr>
              <a:spcBef>
                <a:spcPts val="600"/>
              </a:spcBef>
              <a:defRPr/>
            </a:pPr>
            <a:r>
              <a:rPr lang="en-AU" sz="1150" dirty="0">
                <a:latin typeface="Arial" panose="020B0604020202020204" pitchFamily="34" charset="0"/>
                <a:cs typeface="Arial" panose="020B0604020202020204" pitchFamily="34" charset="0"/>
              </a:rPr>
              <a:t>This slide lists behavioural signs that an adult in a child’s family or school community may be grooming them for sexual abuse. </a:t>
            </a:r>
          </a:p>
          <a:p>
            <a:pPr>
              <a:spcBef>
                <a:spcPts val="600"/>
              </a:spcBef>
              <a:defRPr/>
            </a:pPr>
            <a:r>
              <a:rPr lang="en-AU" sz="1150" dirty="0">
                <a:latin typeface="Arial" panose="020B0604020202020204" pitchFamily="34" charset="0"/>
                <a:cs typeface="Arial" panose="020B0604020202020204" pitchFamily="34" charset="0"/>
              </a:rPr>
              <a:t>Perpetrators can be any gender and may be a family member, school staff member, coach or other trusted carer in a child’s life. </a:t>
            </a:r>
          </a:p>
          <a:p>
            <a:pPr>
              <a:spcBef>
                <a:spcPts val="600"/>
              </a:spcBef>
              <a:defRPr/>
            </a:pPr>
            <a:r>
              <a:rPr lang="en-AU" sz="1150" dirty="0">
                <a:latin typeface="Arial" panose="020B0604020202020204" pitchFamily="34" charset="0"/>
                <a:cs typeface="Arial" panose="020B0604020202020204" pitchFamily="34" charset="0"/>
              </a:rPr>
              <a:t>Grooming can be conducted in person or online, including through social media,</a:t>
            </a:r>
          </a:p>
          <a:p>
            <a:pPr>
              <a:spcBef>
                <a:spcPts val="600"/>
              </a:spcBef>
              <a:defRPr/>
            </a:pPr>
            <a:r>
              <a:rPr lang="en-AU" sz="1150" dirty="0">
                <a:latin typeface="Arial" panose="020B0604020202020204" pitchFamily="34" charset="0"/>
                <a:cs typeface="Arial" panose="020B0604020202020204" pitchFamily="34" charset="0"/>
              </a:rPr>
              <a:t>Perpetrators try to build relationships with victims, including family members or other carers, to try and lower inhibitions and create situations where abuse could occur. </a:t>
            </a:r>
          </a:p>
          <a:p>
            <a:pPr>
              <a:spcBef>
                <a:spcPts val="600"/>
              </a:spcBef>
              <a:defRPr/>
            </a:pPr>
            <a:r>
              <a:rPr lang="en-AU" sz="1150" b="1" dirty="0">
                <a:latin typeface="Arial" panose="020B0604020202020204" pitchFamily="34" charset="0"/>
                <a:cs typeface="Arial" panose="020B0604020202020204" pitchFamily="34" charset="0"/>
              </a:rPr>
              <a:t>[talk through the points on the slide]</a:t>
            </a:r>
          </a:p>
          <a:p>
            <a:pPr>
              <a:spcBef>
                <a:spcPts val="600"/>
              </a:spcBef>
              <a:defRPr/>
            </a:pPr>
            <a:r>
              <a:rPr lang="en-AU" sz="1150" dirty="0">
                <a:latin typeface="Arial" panose="020B0604020202020204" pitchFamily="34" charset="0"/>
                <a:cs typeface="Arial" panose="020B0604020202020204" pitchFamily="34" charset="0"/>
              </a:rPr>
              <a:t>Staff and volunteers must report any complaints or concerns about grooming behaviour (from within or outside the school) to school leadership regardless of concerns about risk to the reputation of the suspected perpetrator or the school.</a:t>
            </a:r>
          </a:p>
          <a:p>
            <a:pPr marL="0" lvl="0" indent="0">
              <a:spcAft>
                <a:spcPts val="600"/>
              </a:spcAft>
              <a:buNone/>
            </a:pPr>
            <a:endParaRPr lang="en-AU" b="0" u="sn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t>24</a:t>
            </a:fld>
            <a:endParaRPr lang="en-US" dirty="0"/>
          </a:p>
        </p:txBody>
      </p:sp>
      <p:sp>
        <p:nvSpPr>
          <p:cNvPr id="7" name="Slide Image Placeholder 6">
            <a:extLst>
              <a:ext uri="{FF2B5EF4-FFF2-40B4-BE49-F238E27FC236}">
                <a16:creationId xmlns:a16="http://schemas.microsoft.com/office/drawing/2014/main" id="{E93A273E-65A3-4D3D-8567-B0656C8ACF7D}"/>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8443753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raises volunteers’ awareness of the actions they can take to identify and manage child safety risks in the school environment. </a:t>
            </a: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The Child Safe Standards require all schools to put in place systems and processes to help prevent and reduce harm to students.</a:t>
            </a:r>
          </a:p>
          <a:p>
            <a:pPr lvl="0">
              <a:spcBef>
                <a:spcPts val="600"/>
              </a:spcBef>
            </a:pPr>
            <a:r>
              <a:rPr lang="en-GB" dirty="0">
                <a:latin typeface="Arial" panose="020B0604020202020204" pitchFamily="34" charset="0"/>
                <a:cs typeface="Arial" panose="020B0604020202020204" pitchFamily="34" charset="0"/>
              </a:rPr>
              <a:t>We manage risks through our child safety and wellbeing policies, procedures and practices. </a:t>
            </a:r>
          </a:p>
          <a:p>
            <a:pPr lvl="0">
              <a:spcBef>
                <a:spcPts val="600"/>
              </a:spcBef>
            </a:pPr>
            <a:r>
              <a:rPr lang="en-GB" dirty="0">
                <a:latin typeface="Arial" panose="020B0604020202020204" pitchFamily="34" charset="0"/>
                <a:cs typeface="Arial" panose="020B0604020202020204" pitchFamily="34" charset="0"/>
              </a:rPr>
              <a:t>Our volunteers also have an important role in identifying and managing risks.</a:t>
            </a:r>
          </a:p>
          <a:p>
            <a:pPr lvl="0">
              <a:spcBef>
                <a:spcPts val="600"/>
              </a:spcBef>
            </a:pPr>
            <a:r>
              <a:rPr lang="en-GB" dirty="0">
                <a:latin typeface="Arial" panose="020B0604020202020204" pitchFamily="34" charset="0"/>
                <a:cs typeface="Arial" panose="020B0604020202020204" pitchFamily="34" charset="0"/>
              </a:rPr>
              <a:t>You can see on this slide actions you can take to prevent harm and support child safety in our school environments. These include:</a:t>
            </a:r>
          </a:p>
          <a:p>
            <a:pPr lvl="1">
              <a:spcBef>
                <a:spcPts val="600"/>
              </a:spcBef>
            </a:pPr>
            <a:r>
              <a:rPr lang="en-GB" dirty="0">
                <a:latin typeface="Arial" panose="020B0604020202020204" pitchFamily="34" charset="0"/>
                <a:cs typeface="Arial" panose="020B0604020202020204" pitchFamily="34" charset="0"/>
              </a:rPr>
              <a:t>thinking about your own behaviour with children and making sure you always follow our Child Safety Code of Conduct.</a:t>
            </a:r>
          </a:p>
          <a:p>
            <a:pPr lvl="1">
              <a:spcBef>
                <a:spcPts val="600"/>
              </a:spcBef>
            </a:pPr>
            <a:r>
              <a:rPr lang="en-GB" dirty="0">
                <a:latin typeface="Arial" panose="020B0604020202020204" pitchFamily="34" charset="0"/>
                <a:cs typeface="Arial" panose="020B0604020202020204" pitchFamily="34" charset="0"/>
              </a:rPr>
              <a:t>being aware and informed about indicators of child abuse</a:t>
            </a:r>
          </a:p>
          <a:p>
            <a:pPr lvl="1">
              <a:spcBef>
                <a:spcPts val="600"/>
              </a:spcBef>
            </a:pPr>
            <a:r>
              <a:rPr lang="en-GB" dirty="0">
                <a:latin typeface="Arial" panose="020B0604020202020204" pitchFamily="34" charset="0"/>
                <a:cs typeface="Arial" panose="020B0604020202020204" pitchFamily="34" charset="0"/>
              </a:rPr>
              <a:t>being observant when working with children and noticing any indicators of child abuse</a:t>
            </a:r>
          </a:p>
          <a:p>
            <a:pPr lvl="1">
              <a:spcBef>
                <a:spcPts val="600"/>
              </a:spcBef>
            </a:pPr>
            <a:r>
              <a:rPr lang="en-GB" dirty="0">
                <a:latin typeface="Arial" panose="020B0604020202020204" pitchFamily="34" charset="0"/>
                <a:cs typeface="Arial" panose="020B0604020202020204" pitchFamily="34" charset="0"/>
              </a:rPr>
              <a:t>if you suspect child abuse, speak to a teacher as soon as you can</a:t>
            </a:r>
          </a:p>
          <a:p>
            <a:pPr lvl="1">
              <a:spcBef>
                <a:spcPts val="600"/>
              </a:spcBef>
            </a:pPr>
            <a:r>
              <a:rPr lang="en-GB" dirty="0">
                <a:latin typeface="Arial" panose="020B0604020202020204" pitchFamily="34" charset="0"/>
                <a:cs typeface="Arial" panose="020B0604020202020204" pitchFamily="34" charset="0"/>
              </a:rPr>
              <a:t>if you have any concerns about unsafe spaces or behaviours, raise your concerns with a teacher or school leadership.</a:t>
            </a:r>
          </a:p>
          <a:p>
            <a:pPr lvl="1"/>
            <a:endParaRPr lang="en-GB" dirty="0">
              <a:latin typeface="Arial" panose="020B0604020202020204" pitchFamily="34" charset="0"/>
              <a:cs typeface="Arial" panose="020B0604020202020204" pitchFamily="34" charset="0"/>
            </a:endParaRPr>
          </a:p>
          <a:p>
            <a:pPr lvl="1"/>
            <a:endParaRPr lang="en-AU" dirty="0">
              <a:latin typeface="Arial" panose="020B0604020202020204" pitchFamily="34" charset="0"/>
              <a:cs typeface="Arial" panose="020B0604020202020204" pitchFamily="34" charset="0"/>
            </a:endParaRPr>
          </a:p>
          <a:p>
            <a:pPr lvl="0"/>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25</a:t>
            </a:fld>
            <a:endParaRPr lang="en-US" dirty="0"/>
          </a:p>
        </p:txBody>
      </p:sp>
    </p:spTree>
    <p:extLst>
      <p:ext uri="{BB962C8B-B14F-4D97-AF65-F5344CB8AC3E}">
        <p14:creationId xmlns:p14="http://schemas.microsoft.com/office/powerpoint/2010/main" val="10451709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indent="0"/>
            <a:r>
              <a:rPr lang="en-AU" b="1" dirty="0">
                <a:latin typeface="Arial" panose="020B0604020202020204" pitchFamily="34" charset="0"/>
                <a:cs typeface="Arial" panose="020B0604020202020204" pitchFamily="34" charset="0"/>
              </a:rPr>
              <a:t>Time on this slide: 1 minute</a:t>
            </a:r>
          </a:p>
          <a:p>
            <a:pPr lvl="0" indent="0"/>
            <a:r>
              <a:rPr lang="en-AU" dirty="0">
                <a:latin typeface="Arial" panose="020B0604020202020204" pitchFamily="34" charset="0"/>
                <a:cs typeface="Arial" panose="020B0604020202020204" pitchFamily="34" charset="0"/>
              </a:rPr>
              <a:t>This slide raises volunteers’ awareness of </a:t>
            </a:r>
            <a:r>
              <a:rPr lang="en-AU" kern="1200" dirty="0">
                <a:solidFill>
                  <a:schemeClr val="tx1"/>
                </a:solidFill>
                <a:latin typeface="Arial" panose="020B0604020202020204" pitchFamily="34" charset="0"/>
                <a:cs typeface="Arial" panose="020B0604020202020204" pitchFamily="34" charset="0"/>
              </a:rPr>
              <a:t>information sharing obligations for volunteers. </a:t>
            </a:r>
          </a:p>
          <a:p>
            <a:pPr indent="0">
              <a:spcAft>
                <a:spcPts val="600"/>
              </a:spcAft>
            </a:pPr>
            <a:r>
              <a:rPr lang="en-AU" dirty="0">
                <a:latin typeface="Arial" panose="020B0604020202020204" pitchFamily="34" charset="0"/>
                <a:cs typeface="Arial" panose="020B0604020202020204" pitchFamily="34" charset="0"/>
              </a:rPr>
              <a:t>The text on this slide is from the School’s Volunteers Policy template available through the </a:t>
            </a:r>
            <a:r>
              <a:rPr lang="en-AU"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School Policy Templates Portal</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rPr>
              <a:t>https://go.vic.gov.au/3UyNxob</a:t>
            </a:r>
            <a:r>
              <a:rPr lang="en-AU" dirty="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[login required].</a:t>
            </a:r>
          </a:p>
          <a:p>
            <a:pPr indent="0"/>
            <a:r>
              <a:rPr lang="en-AU" dirty="0">
                <a:latin typeface="Arial" panose="020B0604020202020204" pitchFamily="34" charset="0"/>
                <a:cs typeface="Arial" panose="020B0604020202020204" pitchFamily="34" charset="0"/>
              </a:rPr>
              <a:t>Schools can update this slide to identify the staff member who is manages information sharing requests. </a:t>
            </a:r>
            <a:endParaRPr lang="en-AU" b="1" dirty="0">
              <a:latin typeface="Arial" panose="020B0604020202020204" pitchFamily="34" charset="0"/>
              <a:cs typeface="Arial" panose="020B0604020202020204" pitchFamily="34" charset="0"/>
            </a:endParaRP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Any student information you become aware of because of your volunteer work must be managed sensitively and in accordance with our </a:t>
            </a:r>
            <a:r>
              <a:rPr lang="en-AU" dirty="0">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Schools’ Privacy Policy</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rPr>
              <a:t>https://go.vic.gov.au/3UyNxob</a:t>
            </a:r>
            <a:r>
              <a:rPr lang="en-AU" dirty="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[login required].</a:t>
            </a:r>
          </a:p>
          <a:p>
            <a:pPr>
              <a:spcBef>
                <a:spcPts val="600"/>
              </a:spcBef>
            </a:pPr>
            <a:r>
              <a:rPr lang="en-AU" dirty="0">
                <a:latin typeface="Arial" panose="020B0604020202020204" pitchFamily="34" charset="0"/>
                <a:cs typeface="Arial" panose="020B0604020202020204" pitchFamily="34" charset="0"/>
              </a:rPr>
              <a:t>Our privacy policy says that you can share student information with relevant school staff to:</a:t>
            </a:r>
          </a:p>
          <a:p>
            <a:pPr marL="361950" marR="0" lvl="1" indent="-176213"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support the student’s education, wellbeing and health or to reduce the risk of harm to the student, other students, staff or visitors</a:t>
            </a:r>
          </a:p>
          <a:p>
            <a:pPr lvl="1">
              <a:spcBef>
                <a:spcPts val="600"/>
              </a:spcBef>
            </a:pPr>
            <a:r>
              <a:rPr lang="en-AU" dirty="0">
                <a:latin typeface="Arial" panose="020B0604020202020204" pitchFamily="34" charset="0"/>
                <a:cs typeface="Arial" panose="020B0604020202020204" pitchFamily="34" charset="0"/>
              </a:rPr>
              <a:t>Who are the relevant school staff? They are the students’ teachers or a school leader. </a:t>
            </a:r>
          </a:p>
          <a:p>
            <a:pPr>
              <a:spcBef>
                <a:spcPts val="600"/>
              </a:spcBef>
            </a:pPr>
            <a:r>
              <a:rPr lang="en-AU" dirty="0">
                <a:latin typeface="Arial" panose="020B0604020202020204" pitchFamily="34" charset="0"/>
                <a:cs typeface="Arial" panose="020B0604020202020204" pitchFamily="34" charset="0"/>
              </a:rPr>
              <a:t>As we’ve discussed, volunteers must immediately report any child safety concerns that they become aware of to a member of staff to ensure appropriate action.</a:t>
            </a:r>
            <a:r>
              <a:rPr lang="en-AU" dirty="0">
                <a:effectLst/>
                <a:latin typeface="Arial" panose="020B0604020202020204" pitchFamily="34" charset="0"/>
                <a:ea typeface="Calibri" panose="020F0502020204030204" pitchFamily="34" charset="0"/>
                <a:cs typeface="Arial" panose="020B0604020202020204" pitchFamily="34" charset="0"/>
              </a:rPr>
              <a:t> </a:t>
            </a:r>
          </a:p>
          <a:p>
            <a:pPr>
              <a:spcBef>
                <a:spcPts val="600"/>
              </a:spcBef>
            </a:pPr>
            <a:r>
              <a:rPr lang="en-AU" dirty="0">
                <a:latin typeface="Arial" panose="020B0604020202020204" pitchFamily="34" charset="0"/>
                <a:cs typeface="Arial" panose="020B0604020202020204" pitchFamily="34" charset="0"/>
              </a:rPr>
              <a:t>There are some circumstances where volunteers may also be obliged to disclose information to authorities outside of the school such as to Victoria Police. </a:t>
            </a:r>
          </a:p>
          <a:p>
            <a:pPr marL="88900" lvl="1" indent="-88900">
              <a:spcAft>
                <a:spcPts val="600"/>
              </a:spcAft>
            </a:pPr>
            <a:endParaRPr lang="en-AU" dirty="0">
              <a:latin typeface="Arial" panose="020B0604020202020204" pitchFamily="34" charset="0"/>
              <a:cs typeface="Arial" panose="020B0604020202020204" pitchFamily="34" charset="0"/>
            </a:endParaRPr>
          </a:p>
          <a:p>
            <a:pPr lvl="1">
              <a:spcAft>
                <a:spcPts val="600"/>
              </a:spcAft>
            </a:pPr>
            <a:endParaRPr lang="en-AU" dirty="0">
              <a:latin typeface="Arial" panose="020B0604020202020204" pitchFamily="34" charset="0"/>
              <a:cs typeface="Arial" panose="020B0604020202020204" pitchFamily="34" charset="0"/>
            </a:endParaRPr>
          </a:p>
          <a:p>
            <a:pPr lvl="0">
              <a:spcAft>
                <a:spcPts val="600"/>
              </a:spcAft>
            </a:pPr>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26</a:t>
            </a:fld>
            <a:endParaRPr lang="en-US" dirty="0"/>
          </a:p>
        </p:txBody>
      </p:sp>
    </p:spTree>
    <p:extLst>
      <p:ext uri="{BB962C8B-B14F-4D97-AF65-F5344CB8AC3E}">
        <p14:creationId xmlns:p14="http://schemas.microsoft.com/office/powerpoint/2010/main" val="123262284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r>
              <a:rPr lang="en-AU" b="1" dirty="0">
                <a:latin typeface="Arial" panose="020B0604020202020204" pitchFamily="34" charset="0"/>
                <a:cs typeface="Arial" panose="020B0604020202020204" pitchFamily="34" charset="0"/>
              </a:rPr>
              <a:t>Time on this slide: 1 minute</a:t>
            </a:r>
          </a:p>
          <a:p>
            <a:r>
              <a:rPr lang="en-AU" dirty="0">
                <a:latin typeface="Arial" panose="020B0604020202020204" pitchFamily="34" charset="0"/>
                <a:cs typeface="Arial" panose="020B0604020202020204" pitchFamily="34" charset="0"/>
              </a:rPr>
              <a:t>The text on this slide is from the School’s Volunteers Policy template available through the </a:t>
            </a:r>
            <a:r>
              <a:rPr lang="en-AU"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School Policy Templates Portal</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4"/>
              </a:rPr>
              <a:t>https://go.vic.gov.au/3UyNxob</a:t>
            </a:r>
            <a:r>
              <a:rPr lang="en-AU" dirty="0">
                <a:latin typeface="Arial" panose="020B0604020202020204" pitchFamily="34" charset="0"/>
                <a:cs typeface="Arial" panose="020B0604020202020204" pitchFamily="34" charset="0"/>
              </a:rPr>
              <a:t>) </a:t>
            </a:r>
            <a:r>
              <a:rPr lang="en-AU" b="1" dirty="0">
                <a:latin typeface="Arial" panose="020B0604020202020204" pitchFamily="34" charset="0"/>
                <a:cs typeface="Arial" panose="020B0604020202020204" pitchFamily="34" charset="0"/>
              </a:rPr>
              <a:t>[login required].</a:t>
            </a:r>
          </a:p>
          <a:p>
            <a:pPr marL="0" lv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It’s unlikely you will be responsible for any school records during your volunteer work.</a:t>
            </a:r>
          </a:p>
          <a:p>
            <a:pPr>
              <a:spcBef>
                <a:spcPts val="600"/>
              </a:spcBef>
            </a:pPr>
            <a:r>
              <a:rPr lang="en-AU" dirty="0">
                <a:latin typeface="Arial" panose="020B0604020202020204" pitchFamily="34" charset="0"/>
                <a:cs typeface="Arial" panose="020B0604020202020204" pitchFamily="34" charset="0"/>
              </a:rPr>
              <a:t>If you are responsible for any school records, you must provide these to the staff member nominated in our Volunteers Policy.  </a:t>
            </a:r>
          </a:p>
          <a:p>
            <a:pPr>
              <a:spcBef>
                <a:spcPts val="600"/>
              </a:spcBef>
            </a:pPr>
            <a:r>
              <a:rPr lang="en-AU" dirty="0">
                <a:latin typeface="Arial" panose="020B0604020202020204" pitchFamily="34" charset="0"/>
                <a:cs typeface="Arial" panose="020B0604020202020204" pitchFamily="34" charset="0"/>
              </a:rPr>
              <a:t>In our school this is </a:t>
            </a:r>
            <a:r>
              <a:rPr lang="en-AU" b="1" dirty="0">
                <a:latin typeface="Arial" panose="020B0604020202020204" pitchFamily="34" charset="0"/>
                <a:cs typeface="Arial" panose="020B0604020202020204" pitchFamily="34" charset="0"/>
              </a:rPr>
              <a:t>[insert staff member’s name]</a:t>
            </a: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27</a:t>
            </a:fld>
            <a:endParaRPr lang="en-US" dirty="0"/>
          </a:p>
        </p:txBody>
      </p:sp>
    </p:spTree>
    <p:extLst>
      <p:ext uri="{BB962C8B-B14F-4D97-AF65-F5344CB8AC3E}">
        <p14:creationId xmlns:p14="http://schemas.microsoft.com/office/powerpoint/2010/main" val="14118728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lvl="0" indent="0">
              <a:spcBef>
                <a:spcPts val="600"/>
              </a:spcBef>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2 minutes </a:t>
            </a:r>
          </a:p>
          <a:p>
            <a:r>
              <a:rPr lang="en-AU" dirty="0">
                <a:latin typeface="Arial" panose="020B0604020202020204" pitchFamily="34" charset="0"/>
                <a:cs typeface="Arial" panose="020B0604020202020204" pitchFamily="34" charset="0"/>
              </a:rPr>
              <a:t>This slide summarise some key points for staff to remember. </a:t>
            </a:r>
          </a:p>
          <a:p>
            <a:pPr marL="0" indent="0">
              <a:spcBef>
                <a:spcPts val="600"/>
              </a:spcBef>
              <a:buNone/>
            </a:pPr>
            <a:r>
              <a:rPr lang="en-AU" b="1" dirty="0">
                <a:latin typeface="Arial" panose="020B0604020202020204" pitchFamily="34" charset="0"/>
                <a:cs typeface="Arial" panose="020B0604020202020204" pitchFamily="34" charset="0"/>
              </a:rPr>
              <a:t>SPEAKING NOTES </a:t>
            </a:r>
            <a:endParaRPr lang="en-AU" dirty="0">
              <a:latin typeface="Arial" panose="020B0604020202020204" pitchFamily="34" charset="0"/>
              <a:cs typeface="Arial" panose="020B0604020202020204" pitchFamily="34" charset="0"/>
            </a:endParaRPr>
          </a:p>
          <a:p>
            <a:pPr>
              <a:spcBef>
                <a:spcPts val="600"/>
              </a:spcBef>
              <a:defRPr/>
            </a:pPr>
            <a:r>
              <a:rPr lang="en-US" dirty="0">
                <a:latin typeface="Arial" panose="020B0604020202020204" pitchFamily="34" charset="0"/>
                <a:cs typeface="Arial" panose="020B0604020202020204" pitchFamily="34" charset="0"/>
              </a:rPr>
              <a:t>Child safety is a shared responsibility at our school.</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Documents are important but the Child Safe Standards need to be effectively implemented to demonstrate that our school has a culture where child safety is embedded in our practice. </a:t>
            </a:r>
          </a:p>
          <a:p>
            <a:pPr>
              <a:spcBef>
                <a:spcPts val="600"/>
              </a:spcBef>
            </a:pPr>
            <a:r>
              <a:rPr lang="en-US" dirty="0">
                <a:latin typeface="Arial" panose="020B0604020202020204" pitchFamily="34" charset="0"/>
                <a:cs typeface="Arial" panose="020B0604020202020204" pitchFamily="34" charset="0"/>
              </a:rPr>
              <a:t>Key things for you to remember are:</a:t>
            </a:r>
          </a:p>
          <a:p>
            <a:pPr lvl="1">
              <a:spcBef>
                <a:spcPts val="600"/>
              </a:spcBef>
            </a:pPr>
            <a:r>
              <a:rPr lang="en-GB" kern="1200" dirty="0">
                <a:solidFill>
                  <a:schemeClr val="tx1"/>
                </a:solidFill>
                <a:latin typeface="Arial" panose="020B0604020202020204" pitchFamily="34" charset="0"/>
                <a:cs typeface="Arial" panose="020B0604020202020204" pitchFamily="34" charset="0"/>
              </a:rPr>
              <a:t>Follow our school’s child safety and wellbeing policies and procedures including our Child Safety Code of Conduct</a:t>
            </a:r>
          </a:p>
          <a:p>
            <a:pPr lvl="1" indent="-90488">
              <a:spcBef>
                <a:spcPts val="600"/>
              </a:spcBef>
              <a:defRPr/>
            </a:pPr>
            <a:r>
              <a:rPr lang="en-GB" dirty="0">
                <a:latin typeface="Arial" panose="020B0604020202020204" pitchFamily="34" charset="0"/>
                <a:cs typeface="Arial" panose="020B0604020202020204" pitchFamily="34" charset="0"/>
              </a:rPr>
              <a:t>Take students’ views seriously, especially when they raise concerns</a:t>
            </a:r>
            <a:r>
              <a:rPr lang="en-AU" dirty="0">
                <a:latin typeface="Arial" panose="020B0604020202020204" pitchFamily="34" charset="0"/>
                <a:cs typeface="Arial" panose="020B0604020202020204" pitchFamily="34" charset="0"/>
              </a:rPr>
              <a:t> or worries about their safety or the safety of another student </a:t>
            </a:r>
          </a:p>
          <a:p>
            <a:pPr lvl="1" indent="-90488">
              <a:spcBef>
                <a:spcPts val="600"/>
              </a:spcBef>
              <a:defRPr/>
            </a:pPr>
            <a:r>
              <a:rPr lang="en-GB" dirty="0">
                <a:latin typeface="Arial" panose="020B0604020202020204" pitchFamily="34" charset="0"/>
                <a:cs typeface="Arial" panose="020B0604020202020204" pitchFamily="34" charset="0"/>
              </a:rPr>
              <a:t>Immediately raise concerns about child safety issues with a teacher or school leader principal  </a:t>
            </a:r>
          </a:p>
          <a:p>
            <a:pPr lvl="1" indent="-90488">
              <a:spcBef>
                <a:spcPts val="600"/>
              </a:spcBef>
              <a:defRPr/>
            </a:pPr>
            <a:r>
              <a:rPr lang="en-AU" kern="1200" dirty="0">
                <a:solidFill>
                  <a:schemeClr val="tx1"/>
                </a:solidFill>
                <a:latin typeface="Arial" panose="020B0604020202020204" pitchFamily="34" charset="0"/>
                <a:cs typeface="Arial" panose="020B0604020202020204" pitchFamily="34" charset="0"/>
              </a:rPr>
              <a:t>Recognise and respect the diversity of the children, young people, and families at our school and take account of their individual needs </a:t>
            </a:r>
          </a:p>
          <a:p>
            <a:pPr lvl="1" indent="-90488">
              <a:spcBef>
                <a:spcPts val="600"/>
              </a:spcBef>
              <a:defRPr/>
            </a:pPr>
            <a:r>
              <a:rPr lang="en-AU" kern="1200" dirty="0">
                <a:solidFill>
                  <a:schemeClr val="tx1"/>
                </a:solidFill>
                <a:latin typeface="Arial" panose="020B0604020202020204" pitchFamily="34" charset="0"/>
                <a:cs typeface="Arial" panose="020B0604020202020204" pitchFamily="34" charset="0"/>
              </a:rPr>
              <a:t>Participate in ongoing child </a:t>
            </a:r>
            <a:r>
              <a:rPr lang="en-AU" kern="1200">
                <a:solidFill>
                  <a:schemeClr val="tx1"/>
                </a:solidFill>
                <a:latin typeface="Arial" panose="020B0604020202020204" pitchFamily="34" charset="0"/>
                <a:cs typeface="Arial" panose="020B0604020202020204" pitchFamily="34" charset="0"/>
              </a:rPr>
              <a:t>safety and </a:t>
            </a:r>
            <a:r>
              <a:rPr lang="en-AU" kern="1200" dirty="0">
                <a:solidFill>
                  <a:schemeClr val="tx1"/>
                </a:solidFill>
                <a:latin typeface="Arial" panose="020B0604020202020204" pitchFamily="34" charset="0"/>
                <a:cs typeface="Arial" panose="020B0604020202020204" pitchFamily="34" charset="0"/>
              </a:rPr>
              <a:t>wellbeing training. </a:t>
            </a:r>
          </a:p>
          <a:p>
            <a:pPr>
              <a:spcBef>
                <a:spcPts val="600"/>
              </a:spcBef>
            </a:pPr>
            <a:r>
              <a:rPr lang="en-AU" dirty="0">
                <a:latin typeface="Arial" panose="020B0604020202020204" pitchFamily="34" charset="0"/>
                <a:cs typeface="Arial" panose="020B0604020202020204" pitchFamily="34" charset="0"/>
              </a:rPr>
              <a:t>We all share a commitment to keeping children, young people and our students safe and we’ve seen throughout this presentation, that you have an important role in making sure children and young people are safe in our school environments</a:t>
            </a:r>
          </a:p>
          <a:p>
            <a:pPr>
              <a:spcBef>
                <a:spcPts val="600"/>
              </a:spcBef>
            </a:pPr>
            <a:r>
              <a:rPr lang="en-AU" dirty="0">
                <a:latin typeface="Arial" panose="020B0604020202020204" pitchFamily="34" charset="0"/>
                <a:cs typeface="Arial" panose="020B0604020202020204" pitchFamily="34" charset="0"/>
              </a:rPr>
              <a:t>If you have any queries at any time about our school’s policies and procedures and your obligations, you can talk to</a:t>
            </a:r>
            <a:r>
              <a:rPr lang="en-AU" dirty="0">
                <a:highlight>
                  <a:srgbClr val="FFFFFF"/>
                </a:highlight>
                <a:latin typeface="Arial" panose="020B0604020202020204" pitchFamily="34" charset="0"/>
                <a:cs typeface="Arial" panose="020B0604020202020204" pitchFamily="34" charset="0"/>
              </a:rPr>
              <a:t> </a:t>
            </a:r>
            <a:r>
              <a:rPr lang="en-AU" b="1" dirty="0">
                <a:highlight>
                  <a:srgbClr val="FFFFFF"/>
                </a:highlight>
                <a:latin typeface="Arial" panose="020B0604020202020204" pitchFamily="34" charset="0"/>
                <a:cs typeface="Arial" panose="020B0604020202020204" pitchFamily="34" charset="0"/>
              </a:rPr>
              <a:t>[insert staff member’s name]. </a:t>
            </a:r>
          </a:p>
        </p:txBody>
      </p:sp>
      <p:sp>
        <p:nvSpPr>
          <p:cNvPr id="4" name="Slide Number Placeholder 3"/>
          <p:cNvSpPr>
            <a:spLocks noGrp="1"/>
          </p:cNvSpPr>
          <p:nvPr>
            <p:ph type="sldNum" sz="quarter" idx="5"/>
          </p:nvPr>
        </p:nvSpPr>
        <p:spPr/>
        <p:txBody>
          <a:bodyPr/>
          <a:lstStyle/>
          <a:p>
            <a:fld id="{4C37A77B-BB0B-EB4D-BF1F-4636A3D2E847}" type="slidenum">
              <a:rPr lang="en-US" smtClean="0"/>
              <a:pPr/>
              <a:t>28</a:t>
            </a:fld>
            <a:endParaRPr lang="en-US" dirty="0"/>
          </a:p>
        </p:txBody>
      </p:sp>
    </p:spTree>
    <p:extLst>
      <p:ext uri="{BB962C8B-B14F-4D97-AF65-F5344CB8AC3E}">
        <p14:creationId xmlns:p14="http://schemas.microsoft.com/office/powerpoint/2010/main" val="133226519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indent="0">
              <a:buNone/>
            </a:pPr>
            <a:r>
              <a:rPr lang="en-AU" b="1" dirty="0">
                <a:latin typeface="Arial" panose="020B0604020202020204" pitchFamily="34" charset="0"/>
                <a:cs typeface="Arial" panose="020B0604020202020204" pitchFamily="34" charset="0"/>
              </a:rPr>
              <a:t>BACKGROUND NOTES FOR FACILITATOR</a:t>
            </a:r>
          </a:p>
          <a:p>
            <a:r>
              <a:rPr lang="en-AU" b="1" dirty="0">
                <a:latin typeface="Arial" panose="020B0604020202020204" pitchFamily="34" charset="0"/>
                <a:cs typeface="Arial" panose="020B0604020202020204" pitchFamily="34" charset="0"/>
              </a:rPr>
              <a:t>This slide is optional</a:t>
            </a:r>
          </a:p>
          <a:p>
            <a:r>
              <a:rPr lang="en-AU" b="0" dirty="0">
                <a:latin typeface="Arial" panose="020B0604020202020204" pitchFamily="34" charset="0"/>
                <a:cs typeface="Arial" panose="020B0604020202020204" pitchFamily="34" charset="0"/>
              </a:rPr>
              <a:t>It provides an opportunity for participants to ask questions, if there is time.</a:t>
            </a:r>
          </a:p>
          <a:p>
            <a:r>
              <a:rPr lang="en-AU" b="0" dirty="0">
                <a:latin typeface="Arial" panose="020B0604020202020204" pitchFamily="34" charset="0"/>
                <a:cs typeface="Arial" panose="020B0604020202020204" pitchFamily="34" charset="0"/>
              </a:rPr>
              <a:t>The facilitator is encouraged to become familiar with the content on PROTECT to help answer these.</a:t>
            </a:r>
          </a:p>
          <a:p>
            <a:r>
              <a:rPr lang="en-AU" b="0" dirty="0">
                <a:latin typeface="Arial" panose="020B0604020202020204" pitchFamily="34" charset="0"/>
                <a:cs typeface="Arial" panose="020B0604020202020204" pitchFamily="34" charset="0"/>
              </a:rPr>
              <a:t>Any questions the facilitator cannot answer can be directed to </a:t>
            </a:r>
            <a:r>
              <a:rPr lang="en-AU" b="0" dirty="0">
                <a:latin typeface="Arial" panose="020B0604020202020204" pitchFamily="34" charset="0"/>
                <a:cs typeface="Arial" panose="020B0604020202020204" pitchFamily="34" charset="0"/>
                <a:hlinkClick r:id="rId3"/>
              </a:rPr>
              <a:t>child.safe.schools@education.vic.gov.au</a:t>
            </a:r>
            <a:r>
              <a:rPr lang="en-AU" b="0" dirty="0">
                <a:latin typeface="Arial" panose="020B0604020202020204" pitchFamily="34" charset="0"/>
                <a:cs typeface="Arial" panose="020B0604020202020204" pitchFamily="34" charset="0"/>
              </a:rPr>
              <a:t>. </a:t>
            </a:r>
            <a:endParaRPr lang="en-AU" dirty="0">
              <a:latin typeface="Arial" panose="020B0604020202020204" pitchFamily="34" charset="0"/>
              <a:cs typeface="Arial" panose="020B0604020202020204" pitchFamily="34" charset="0"/>
            </a:endParaRPr>
          </a:p>
          <a:p>
            <a:r>
              <a:rPr lang="en-US" i="0" u="none" dirty="0">
                <a:solidFill>
                  <a:schemeClr val="tx1"/>
                </a:solidFill>
                <a:latin typeface="Arial" panose="020B0604020202020204" pitchFamily="34" charset="0"/>
                <a:cs typeface="Arial" panose="020B0604020202020204" pitchFamily="34" charset="0"/>
              </a:rPr>
              <a:t>This presentation (Victoria’s Child Safe Standards – school volunteer training) is provided under a Creative Commons Attribution 4.0 International </a:t>
            </a:r>
            <a:r>
              <a:rPr lang="en-US" i="0" u="none" dirty="0" err="1">
                <a:solidFill>
                  <a:schemeClr val="tx1"/>
                </a:solidFill>
                <a:latin typeface="Arial" panose="020B0604020202020204" pitchFamily="34" charset="0"/>
                <a:cs typeface="Arial" panose="020B0604020202020204" pitchFamily="34" charset="0"/>
              </a:rPr>
              <a:t>licence</a:t>
            </a:r>
            <a:r>
              <a:rPr lang="en-US" i="0" u="none" dirty="0">
                <a:solidFill>
                  <a:schemeClr val="tx1"/>
                </a:solidFill>
                <a:latin typeface="Arial" panose="020B0604020202020204" pitchFamily="34" charset="0"/>
                <a:cs typeface="Arial" panose="020B0604020202020204" pitchFamily="34" charset="0"/>
              </a:rPr>
              <a:t>.</a:t>
            </a:r>
          </a:p>
          <a:p>
            <a:r>
              <a:rPr lang="en-AU" i="0" u="none" dirty="0">
                <a:effectLst/>
                <a:latin typeface="Arial" panose="020B0604020202020204" pitchFamily="34" charset="0"/>
                <a:ea typeface="Calibri" panose="020F0502020204030204" pitchFamily="34" charset="0"/>
                <a:cs typeface="Arial" panose="020B0604020202020204" pitchFamily="34" charset="0"/>
              </a:rPr>
              <a:t>You are free to re-use the work under that licence, on the condition that you credit the State of Victoria (Department of Education), indicate if changes were made and comply with the other licence terms, see: </a:t>
            </a:r>
            <a:r>
              <a:rPr lang="en-AU" i="0" u="none"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4"/>
              </a:rPr>
              <a:t>https://creativecommons.org/licenses/by/4.0/</a:t>
            </a:r>
            <a:endParaRPr lang="en-AU" dirty="0">
              <a:solidFill>
                <a:schemeClr val="accent5"/>
              </a:solidFill>
              <a:latin typeface="Arial" panose="020B0604020202020204" pitchFamily="34" charset="0"/>
              <a:ea typeface="Calibri" panose="020F0502020204030204" pitchFamily="34" charset="0"/>
              <a:cs typeface="Arial" panose="020B0604020202020204" pitchFamily="34" charset="0"/>
            </a:endParaRPr>
          </a:p>
          <a:p>
            <a:r>
              <a:rPr lang="en-AU" i="0" u="none" dirty="0">
                <a:effectLst/>
                <a:latin typeface="Arial" panose="020B0604020202020204" pitchFamily="34" charset="0"/>
                <a:ea typeface="Calibri" panose="020F0502020204030204" pitchFamily="34" charset="0"/>
                <a:cs typeface="Arial" panose="020B0604020202020204" pitchFamily="34" charset="0"/>
              </a:rPr>
              <a:t>Copyright queries may be directed to </a:t>
            </a:r>
            <a:r>
              <a:rPr lang="en-AU" i="0" u="none"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copyright@education.vic.gov.au</a:t>
            </a:r>
            <a:endParaRPr lang="en-AU" i="0" u="none" dirty="0">
              <a:solidFill>
                <a:schemeClr val="accent5"/>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29</a:t>
            </a:fld>
            <a:endParaRPr lang="en-US" dirty="0"/>
          </a:p>
        </p:txBody>
      </p:sp>
    </p:spTree>
    <p:extLst>
      <p:ext uri="{BB962C8B-B14F-4D97-AF65-F5344CB8AC3E}">
        <p14:creationId xmlns:p14="http://schemas.microsoft.com/office/powerpoint/2010/main" val="682679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pPr marL="0" lvl="0" indent="0">
              <a:buNone/>
            </a:pPr>
            <a:r>
              <a:rPr lang="en-US" b="1" dirty="0">
                <a:latin typeface="Arial" panose="020B0604020202020204" pitchFamily="34" charset="0"/>
                <a:cs typeface="Arial" panose="020B0604020202020204" pitchFamily="34" charset="0"/>
              </a:rPr>
              <a:t>BACKGROUND NOTES FOR FACILITATOR</a:t>
            </a:r>
          </a:p>
          <a:p>
            <a:pPr marL="0" indent="0">
              <a:spcBef>
                <a:spcPts val="600"/>
              </a:spcBef>
              <a:buNone/>
            </a:pPr>
            <a:r>
              <a:rPr lang="en-US" b="1" dirty="0">
                <a:latin typeface="Arial" panose="020B0604020202020204" pitchFamily="34" charset="0"/>
                <a:cs typeface="Arial" panose="020B0604020202020204" pitchFamily="34" charset="0"/>
              </a:rPr>
              <a:t>OVERVIEW</a:t>
            </a:r>
          </a:p>
          <a:p>
            <a:r>
              <a:rPr lang="en-AU" dirty="0">
                <a:latin typeface="Arial" panose="020B0604020202020204" pitchFamily="34" charset="0"/>
                <a:cs typeface="Arial" panose="020B0604020202020204" pitchFamily="34" charset="0"/>
              </a:rPr>
              <a:t>The purpose of this presentation is to ensure that relevant volunteers are:</a:t>
            </a:r>
          </a:p>
          <a:p>
            <a:pPr lvl="1"/>
            <a:r>
              <a:rPr lang="en-AU" dirty="0">
                <a:latin typeface="Arial" panose="020B0604020202020204" pitchFamily="34" charset="0"/>
                <a:cs typeface="Arial" panose="020B0604020202020204" pitchFamily="34" charset="0"/>
              </a:rPr>
              <a:t>familiar with the school’s policies and procedures relating to child safety </a:t>
            </a:r>
          </a:p>
          <a:p>
            <a:pPr lvl="1"/>
            <a:r>
              <a:rPr lang="en-AU" dirty="0">
                <a:latin typeface="Arial" panose="020B0604020202020204" pitchFamily="34" charset="0"/>
                <a:cs typeface="Arial" panose="020B0604020202020204" pitchFamily="34" charset="0"/>
              </a:rPr>
              <a:t>understand the role they have in maintaining and promoting the safety of students</a:t>
            </a:r>
          </a:p>
          <a:p>
            <a:pPr lvl="1"/>
            <a:r>
              <a:rPr lang="en-AU" dirty="0">
                <a:latin typeface="Arial" panose="020B0604020202020204" pitchFamily="34" charset="0"/>
                <a:cs typeface="Arial" panose="020B0604020202020204" pitchFamily="34" charset="0"/>
              </a:rPr>
              <a:t>are aware of signs of child abuse to look for and how to raise concerns.</a:t>
            </a:r>
          </a:p>
          <a:p>
            <a:pPr marL="0" indent="0">
              <a:spcBef>
                <a:spcPts val="600"/>
              </a:spcBef>
              <a:buNone/>
            </a:pPr>
            <a:r>
              <a:rPr lang="en-US" b="1" dirty="0">
                <a:latin typeface="Arial" panose="020B0604020202020204" pitchFamily="34" charset="0"/>
                <a:cs typeface="Arial" panose="020B0604020202020204" pitchFamily="34" charset="0"/>
              </a:rPr>
              <a:t>SPEAKING NOTES</a:t>
            </a:r>
          </a:p>
          <a:p>
            <a:pPr>
              <a:spcBef>
                <a:spcPts val="600"/>
              </a:spcBef>
            </a:pPr>
            <a:r>
              <a:rPr lang="en-AU" dirty="0">
                <a:latin typeface="Arial" panose="020B0604020202020204" pitchFamily="34" charset="0"/>
                <a:cs typeface="Arial" panose="020B0604020202020204" pitchFamily="34" charset="0"/>
              </a:rPr>
              <a:t>Hello everyone</a:t>
            </a:r>
          </a:p>
          <a:p>
            <a:pPr>
              <a:spcBef>
                <a:spcPts val="600"/>
              </a:spcBef>
            </a:pPr>
            <a:r>
              <a:rPr lang="en-AU" dirty="0">
                <a:latin typeface="Arial" panose="020B0604020202020204" pitchFamily="34" charset="0"/>
                <a:cs typeface="Arial" panose="020B0604020202020204" pitchFamily="34" charset="0"/>
              </a:rPr>
              <a:t>Welcome to this training session on Child Safety for Volunteers in our School</a:t>
            </a:r>
          </a:p>
          <a:p>
            <a:pPr>
              <a:spcBef>
                <a:spcPts val="600"/>
              </a:spcBef>
            </a:pPr>
            <a:r>
              <a:rPr lang="en-AU" b="1" dirty="0">
                <a:latin typeface="Arial" panose="020B0604020202020204" pitchFamily="34" charset="0"/>
                <a:cs typeface="Arial" panose="020B0604020202020204" pitchFamily="34" charset="0"/>
              </a:rPr>
              <a:t>[Introduce yourself if required]</a:t>
            </a:r>
          </a:p>
          <a:p>
            <a:pPr marL="0" indent="0">
              <a:spcBef>
                <a:spcPts val="600"/>
              </a:spcBef>
              <a:buNone/>
            </a:pPr>
            <a:endParaRPr lang="en-US" b="1"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4C37A77B-BB0B-EB4D-BF1F-4636A3D2E847}" type="slidenum">
              <a:rPr lang="en-US" smtClean="0"/>
              <a:pPr/>
              <a:t>3</a:t>
            </a:fld>
            <a:endParaRPr lang="en-US" dirty="0"/>
          </a:p>
        </p:txBody>
      </p:sp>
      <p:sp>
        <p:nvSpPr>
          <p:cNvPr id="13" name="Slide Image Placeholder 12">
            <a:extLst>
              <a:ext uri="{FF2B5EF4-FFF2-40B4-BE49-F238E27FC236}">
                <a16:creationId xmlns:a16="http://schemas.microsoft.com/office/drawing/2014/main" id="{260B18A5-8B61-49F7-AD40-F9959510DE18}"/>
              </a:ext>
            </a:extLst>
          </p:cNvPr>
          <p:cNvSpPr>
            <a:spLocks noGrp="1" noRot="1" noChangeAspect="1"/>
          </p:cNvSpPr>
          <p:nvPr>
            <p:ph type="sldImg"/>
          </p:nvPr>
        </p:nvSpPr>
        <p:spPr>
          <a:xfrm>
            <a:off x="1760538" y="488950"/>
            <a:ext cx="3276600" cy="1843088"/>
          </a:xfrm>
        </p:spPr>
      </p:sp>
    </p:spTree>
    <p:extLst>
      <p:ext uri="{BB962C8B-B14F-4D97-AF65-F5344CB8AC3E}">
        <p14:creationId xmlns:p14="http://schemas.microsoft.com/office/powerpoint/2010/main" val="2077112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26067" y="2520434"/>
            <a:ext cx="6120000" cy="6731390"/>
          </a:xfrm>
        </p:spPr>
        <p:txBody>
          <a:bodyPr lIns="0" tIns="0" rIns="0" bIns="0"/>
          <a:lstStyle/>
          <a:p>
            <a:pPr marL="0" lvl="0" indent="0">
              <a:buNone/>
            </a:pPr>
            <a:r>
              <a:rPr lang="en-AU" b="1" dirty="0">
                <a:latin typeface="Arial" panose="020B0604020202020204" pitchFamily="34" charset="0"/>
                <a:cs typeface="Arial" panose="020B0604020202020204" pitchFamily="34" charset="0"/>
              </a:rPr>
              <a:t>BACKGROUND NOTES FOR FACILITATOR</a:t>
            </a:r>
          </a:p>
          <a:p>
            <a:r>
              <a:rPr lang="en-US" b="1" dirty="0">
                <a:latin typeface="Arial" panose="020B0604020202020204" pitchFamily="34" charset="0"/>
                <a:cs typeface="Arial" panose="020B0604020202020204" pitchFamily="34" charset="0"/>
              </a:rPr>
              <a:t>Time on this slide: Less than 1 minute</a:t>
            </a:r>
          </a:p>
          <a:p>
            <a:r>
              <a:rPr lang="en-AU" dirty="0">
                <a:latin typeface="Arial" panose="020B0604020202020204" pitchFamily="34" charset="0"/>
                <a:cs typeface="Arial" panose="020B0604020202020204" pitchFamily="34" charset="0"/>
              </a:rPr>
              <a:t>Welcome participants and begin the session with Acknowledgment of Country.</a:t>
            </a:r>
          </a:p>
          <a:p>
            <a:r>
              <a:rPr lang="en-AU" dirty="0">
                <a:latin typeface="Arial" panose="020B0604020202020204" pitchFamily="34" charset="0"/>
                <a:cs typeface="Arial" panose="020B0604020202020204" pitchFamily="34" charset="0"/>
              </a:rPr>
              <a:t>To find out if a school is within an area of formally recognised Country, refer to the </a:t>
            </a:r>
            <a:r>
              <a:rPr lang="en-AU" dirty="0">
                <a:latin typeface="Arial" panose="020B0604020202020204" pitchFamily="34" charset="0"/>
                <a:cs typeface="Arial" panose="020B0604020202020204" pitchFamily="34" charset="0"/>
                <a:hlinkClick r:id="rId3"/>
              </a:rPr>
              <a:t>State-wide map of formally recognised Traditional Owners (https://go.vic.gov.au/4cJI3z).</a:t>
            </a:r>
            <a:endParaRPr lang="en-AU" dirty="0">
              <a:latin typeface="Arial" panose="020B0604020202020204" pitchFamily="34" charset="0"/>
              <a:cs typeface="Arial" panose="020B0604020202020204" pitchFamily="34" charset="0"/>
            </a:endParaRPr>
          </a:p>
          <a:p>
            <a:r>
              <a:rPr lang="en-AU" dirty="0">
                <a:latin typeface="Arial" panose="020B0604020202020204" pitchFamily="34" charset="0"/>
                <a:cs typeface="Arial" panose="020B0604020202020204" pitchFamily="34" charset="0"/>
              </a:rPr>
              <a:t>If the school is located within a formally recognised Country, acknowledge the Traditional Owners identified.</a:t>
            </a:r>
          </a:p>
          <a:p>
            <a:r>
              <a:rPr lang="en-AU" dirty="0">
                <a:latin typeface="Arial" panose="020B0604020202020204" pitchFamily="34" charset="0"/>
                <a:cs typeface="Arial" panose="020B0604020202020204" pitchFamily="34" charset="0"/>
              </a:rPr>
              <a:t>For further information, see: </a:t>
            </a:r>
            <a:r>
              <a:rPr lang="en-AU" dirty="0">
                <a:latin typeface="Arial" panose="020B0604020202020204" pitchFamily="34" charset="0"/>
                <a:cs typeface="Arial" panose="020B0604020202020204" pitchFamily="34" charset="0"/>
                <a:hlinkClick r:id="rId4"/>
              </a:rPr>
              <a:t>Acknowledgement of Traditional Owners and Welcome to Country in Schools</a:t>
            </a:r>
            <a:r>
              <a:rPr lang="en-AU" dirty="0">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hlinkClick r:id="rId5"/>
              </a:rPr>
              <a:t>https://go.vic.gov.au/4cFmhwD</a:t>
            </a:r>
            <a:r>
              <a:rPr lang="en-AU" dirty="0">
                <a:latin typeface="Arial" panose="020B0604020202020204" pitchFamily="34" charset="0"/>
                <a:cs typeface="Arial" panose="020B0604020202020204" pitchFamily="34" charset="0"/>
              </a:rPr>
              <a:t>).</a:t>
            </a:r>
          </a:p>
          <a:p>
            <a:pPr marL="0" indent="0">
              <a:spcBef>
                <a:spcPts val="600"/>
              </a:spcBef>
              <a:buNone/>
            </a:pPr>
            <a:r>
              <a:rPr lang="en-AU" b="1" dirty="0">
                <a:latin typeface="Arial" panose="020B0604020202020204" pitchFamily="34" charset="0"/>
                <a:cs typeface="Arial" panose="020B0604020202020204" pitchFamily="34" charset="0"/>
              </a:rPr>
              <a:t>SPEAKING NOTES </a:t>
            </a:r>
            <a:endParaRPr lang="en-US" b="1" dirty="0">
              <a:latin typeface="Arial" panose="020B0604020202020204" pitchFamily="34" charset="0"/>
              <a:cs typeface="Arial" panose="020B0604020202020204" pitchFamily="34" charset="0"/>
            </a:endParaRPr>
          </a:p>
          <a:p>
            <a:pPr>
              <a:spcBef>
                <a:spcPts val="600"/>
              </a:spcBef>
            </a:pPr>
            <a:r>
              <a:rPr lang="en-AU" dirty="0">
                <a:latin typeface="Arial" panose="020B0604020202020204" pitchFamily="34" charset="0"/>
                <a:cs typeface="Arial" panose="020B0604020202020204" pitchFamily="34" charset="0"/>
              </a:rPr>
              <a:t>Where the Traditional Owners are known</a:t>
            </a:r>
          </a:p>
          <a:p>
            <a:pPr lvl="1">
              <a:spcBef>
                <a:spcPts val="600"/>
              </a:spcBef>
            </a:pPr>
            <a:r>
              <a:rPr lang="en-AU" dirty="0">
                <a:latin typeface="Arial" panose="020B0604020202020204" pitchFamily="34" charset="0"/>
                <a:cs typeface="Arial" panose="020B0604020202020204" pitchFamily="34" charset="0"/>
              </a:rPr>
              <a:t>I acknowledge the </a:t>
            </a:r>
            <a:r>
              <a:rPr lang="en-AU" b="1" dirty="0">
                <a:latin typeface="Arial" panose="020B0604020202020204" pitchFamily="34" charset="0"/>
                <a:cs typeface="Arial" panose="020B0604020202020204" pitchFamily="34" charset="0"/>
              </a:rPr>
              <a:t>[insert Traditional Owner group name] </a:t>
            </a:r>
            <a:r>
              <a:rPr lang="en-AU" dirty="0">
                <a:latin typeface="Arial" panose="020B0604020202020204" pitchFamily="34" charset="0"/>
                <a:cs typeface="Arial" panose="020B0604020202020204" pitchFamily="34" charset="0"/>
              </a:rPr>
              <a:t>people, the Traditional Owners of the land on which we meet today and pay my respects to their Elders past and present.</a:t>
            </a:r>
          </a:p>
          <a:p>
            <a:pPr lvl="1">
              <a:spcBef>
                <a:spcPts val="600"/>
              </a:spcBef>
            </a:pPr>
            <a:r>
              <a:rPr lang="en-AU" dirty="0">
                <a:latin typeface="Arial" panose="020B0604020202020204" pitchFamily="34" charset="0"/>
                <a:cs typeface="Arial" panose="020B0604020202020204" pitchFamily="34" charset="0"/>
              </a:rPr>
              <a:t>I also acknowledge other Elders and Aboriginal people who are here today.</a:t>
            </a:r>
          </a:p>
          <a:p>
            <a:pPr marL="0" lvl="0">
              <a:spcBef>
                <a:spcPts val="600"/>
              </a:spcBef>
            </a:pPr>
            <a:r>
              <a:rPr lang="en-AU" dirty="0">
                <a:latin typeface="Arial" panose="020B0604020202020204" pitchFamily="34" charset="0"/>
                <a:cs typeface="Arial" panose="020B0604020202020204" pitchFamily="34" charset="0"/>
              </a:rPr>
              <a:t>Where Traditional Owners are not known:</a:t>
            </a:r>
          </a:p>
          <a:p>
            <a:pPr marL="180975" lvl="2">
              <a:spcBef>
                <a:spcPts val="600"/>
              </a:spcBef>
            </a:pPr>
            <a:r>
              <a:rPr lang="en-AU" dirty="0">
                <a:latin typeface="Arial" panose="020B0604020202020204" pitchFamily="34" charset="0"/>
                <a:cs typeface="Arial" panose="020B0604020202020204" pitchFamily="34" charset="0"/>
              </a:rPr>
              <a:t>I acknowledge the Traditional Owners of the land on which we meet and pay my respects to their Elders past and present.</a:t>
            </a:r>
          </a:p>
          <a:p>
            <a:pPr marL="180975" lvl="2">
              <a:spcBef>
                <a:spcPts val="600"/>
              </a:spcBef>
            </a:pPr>
            <a:r>
              <a:rPr lang="en-AU" dirty="0">
                <a:latin typeface="Arial" panose="020B0604020202020204" pitchFamily="34" charset="0"/>
                <a:cs typeface="Arial" panose="020B0604020202020204" pitchFamily="34" charset="0"/>
              </a:rPr>
              <a:t>I also acknowledge other Elders and Aboriginal people here today.</a:t>
            </a:r>
          </a:p>
          <a:p>
            <a:pPr lvl="1">
              <a:spcAft>
                <a:spcPts val="600"/>
              </a:spcAft>
            </a:pPr>
            <a:endParaRPr lang="en-AU" dirty="0">
              <a:latin typeface="Arial" panose="020B0604020202020204" pitchFamily="34" charset="0"/>
              <a:cs typeface="Arial" panose="020B0604020202020204" pitchFamily="34" charset="0"/>
            </a:endParaRPr>
          </a:p>
          <a:p>
            <a:pPr lvl="1"/>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6696EE-E175-4144-B35C-D4A1B167B91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Slide Image Placeholder 6">
            <a:extLst>
              <a:ext uri="{FF2B5EF4-FFF2-40B4-BE49-F238E27FC236}">
                <a16:creationId xmlns:a16="http://schemas.microsoft.com/office/drawing/2014/main" id="{0F333896-3EA5-47E0-9293-B956FCFC0DE1}"/>
              </a:ext>
            </a:extLst>
          </p:cNvPr>
          <p:cNvSpPr>
            <a:spLocks noGrp="1" noRot="1" noChangeAspect="1"/>
          </p:cNvSpPr>
          <p:nvPr>
            <p:ph type="sldImg"/>
          </p:nvPr>
        </p:nvSpPr>
        <p:spPr>
          <a:xfrm>
            <a:off x="1684338" y="414338"/>
            <a:ext cx="3429000" cy="1928812"/>
          </a:xfrm>
        </p:spPr>
      </p:sp>
    </p:spTree>
    <p:extLst>
      <p:ext uri="{BB962C8B-B14F-4D97-AF65-F5344CB8AC3E}">
        <p14:creationId xmlns:p14="http://schemas.microsoft.com/office/powerpoint/2010/main" val="12535562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latin typeface="Arial" panose="020B0604020202020204" pitchFamily="34" charset="0"/>
                <a:cs typeface="Arial" panose="020B0604020202020204" pitchFamily="34" charset="0"/>
              </a:rPr>
              <a:t>BACKGROUND NOTES FOR FACILITATOR</a:t>
            </a:r>
          </a:p>
          <a:p>
            <a:pPr lvl="0"/>
            <a:r>
              <a:rPr lang="en-US" b="1" dirty="0">
                <a:latin typeface="Arial" panose="020B0604020202020204" pitchFamily="34" charset="0"/>
                <a:cs typeface="Arial" panose="020B0604020202020204" pitchFamily="34" charset="0"/>
              </a:rPr>
              <a:t>Time on this slide: Less than 1 minute</a:t>
            </a:r>
          </a:p>
          <a:p>
            <a:pPr lvl="0"/>
            <a:r>
              <a:rPr lang="en-US" dirty="0">
                <a:latin typeface="Arial" panose="020B0604020202020204" pitchFamily="34" charset="0"/>
                <a:cs typeface="Arial" panose="020B0604020202020204" pitchFamily="34" charset="0"/>
              </a:rPr>
              <a:t>Be aware that talking about child abuse may </a:t>
            </a:r>
            <a:r>
              <a:rPr lang="en-AU" dirty="0">
                <a:latin typeface="Arial" panose="020B0604020202020204" pitchFamily="34" charset="0"/>
                <a:cs typeface="Arial" panose="020B0604020202020204" pitchFamily="34" charset="0"/>
              </a:rPr>
              <a:t>cause distress for some volunteers. </a:t>
            </a:r>
          </a:p>
          <a:p>
            <a:r>
              <a:rPr lang="en-AU" dirty="0">
                <a:latin typeface="Arial" panose="020B0604020202020204" pitchFamily="34" charset="0"/>
                <a:cs typeface="Arial" panose="020B0604020202020204" pitchFamily="34" charset="0"/>
              </a:rPr>
              <a:t>Child abuse can cause trauma and significantly impact the mental health and wellbeing of school community members.</a:t>
            </a:r>
          </a:p>
          <a:p>
            <a:pPr lvl="0"/>
            <a:r>
              <a:rPr lang="en-AU" dirty="0">
                <a:latin typeface="Arial" panose="020B0604020202020204" pitchFamily="34" charset="0"/>
                <a:cs typeface="Arial" panose="020B0604020202020204" pitchFamily="34" charset="0"/>
              </a:rPr>
              <a:t>Participants can step away if they become distressed. </a:t>
            </a:r>
          </a:p>
          <a:p>
            <a:pPr lvl="0"/>
            <a:r>
              <a:rPr lang="en-AU" dirty="0">
                <a:latin typeface="Arial" panose="020B0604020202020204" pitchFamily="34" charset="0"/>
                <a:cs typeface="Arial" panose="020B0604020202020204" pitchFamily="34" charset="0"/>
              </a:rPr>
              <a:t>The school should let volunteers know of support available. </a:t>
            </a:r>
          </a:p>
          <a:p>
            <a:pPr algn="l"/>
            <a:r>
              <a:rPr lang="en-AU" b="0" i="0" dirty="0">
                <a:effectLst/>
                <a:latin typeface="Arial" panose="020B0604020202020204" pitchFamily="34" charset="0"/>
                <a:cs typeface="Arial" panose="020B0604020202020204" pitchFamily="34" charset="0"/>
              </a:rPr>
              <a:t>For more information on how to support students and impacted staff members, refer to the department’s guidance: </a:t>
            </a:r>
            <a:r>
              <a:rPr lang="en-AU" b="0" i="0" u="none" strike="noStrike" dirty="0">
                <a:solidFill>
                  <a:srgbClr val="0052C2"/>
                </a:solidFill>
                <a:effectLst/>
                <a:latin typeface="Arial" panose="020B0604020202020204" pitchFamily="34" charset="0"/>
                <a:cs typeface="Arial" panose="020B0604020202020204" pitchFamily="34" charset="0"/>
                <a:hlinkClick r:id="rId3"/>
              </a:rPr>
              <a:t>Providing Ongoing Support</a:t>
            </a:r>
            <a:r>
              <a:rPr lang="en-AU" b="0" i="0" dirty="0">
                <a:solidFill>
                  <a:srgbClr val="011A3C"/>
                </a:solidFill>
                <a:effectLst/>
                <a:latin typeface="Arial" panose="020B0604020202020204" pitchFamily="34" charset="0"/>
                <a:cs typeface="Arial" panose="020B0604020202020204" pitchFamily="34" charset="0"/>
              </a:rPr>
              <a:t> </a:t>
            </a:r>
            <a:r>
              <a:rPr lang="en-AU" u="none" strike="noStrike" dirty="0">
                <a:solidFill>
                  <a:srgbClr val="011A3C"/>
                </a:solidFill>
                <a:latin typeface="Arial" panose="020B0604020202020204" pitchFamily="34" charset="0"/>
                <a:cs typeface="Arial" panose="020B0604020202020204" pitchFamily="34" charset="0"/>
              </a:rPr>
              <a:t>(</a:t>
            </a:r>
            <a:r>
              <a:rPr lang="en-AU" u="none" strike="noStrike" dirty="0">
                <a:solidFill>
                  <a:srgbClr val="011A3C"/>
                </a:solidFill>
                <a:latin typeface="Arial" panose="020B0604020202020204" pitchFamily="34" charset="0"/>
                <a:cs typeface="Arial" panose="020B0604020202020204" pitchFamily="34" charset="0"/>
                <a:hlinkClick r:id="rId4"/>
              </a:rPr>
              <a:t>https://go.vic.gov.au/3QbMEAT</a:t>
            </a:r>
            <a:r>
              <a:rPr lang="en-AU" u="none" strike="noStrike" dirty="0">
                <a:solidFill>
                  <a:srgbClr val="011A3C"/>
                </a:solidFill>
                <a:latin typeface="Arial" panose="020B0604020202020204" pitchFamily="34" charset="0"/>
                <a:cs typeface="Arial" panose="020B0604020202020204" pitchFamily="34" charset="0"/>
              </a:rPr>
              <a:t>).</a:t>
            </a:r>
            <a:endParaRPr lang="en-AU" b="0" i="0" dirty="0">
              <a:solidFill>
                <a:srgbClr val="011A3C"/>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spcBef>
                <a:spcPts val="600"/>
              </a:spcBef>
              <a:buClrTx/>
              <a:buSzTx/>
              <a:buFontTx/>
              <a:buNone/>
              <a:tabLst/>
              <a:defRPr/>
            </a:pPr>
            <a:r>
              <a:rPr lang="en-US" b="1" dirty="0">
                <a:latin typeface="Arial" panose="020B0604020202020204" pitchFamily="34" charset="0"/>
                <a:cs typeface="Arial" panose="020B0604020202020204" pitchFamily="34" charset="0"/>
              </a:rPr>
              <a:t>SPEAKING NOTES</a:t>
            </a:r>
          </a:p>
          <a:p>
            <a:pPr marL="0" marR="0" lvl="0" indent="0" algn="l" defTabSz="914400" rtl="0" eaLnBrk="1" fontAlgn="auto" latinLnBrk="0" hangingPunct="1">
              <a:spcBef>
                <a:spcPts val="600"/>
              </a:spcBef>
              <a:buClrTx/>
              <a:buSzTx/>
              <a:buFont typeface="Arial" panose="020B0604020202020204" pitchFamily="34" charset="0"/>
              <a:buChar char="•"/>
              <a:tabLst/>
              <a:defRPr/>
            </a:pPr>
            <a:r>
              <a:rPr lang="en-US" kern="1200" dirty="0">
                <a:solidFill>
                  <a:schemeClr val="tx1"/>
                </a:solidFill>
                <a:latin typeface="Arial" panose="020B0604020202020204" pitchFamily="34" charset="0"/>
                <a:cs typeface="Arial" panose="020B0604020202020204" pitchFamily="34" charset="0"/>
              </a:rPr>
              <a:t>This presentation talks about child safety and child abuse in a general way </a:t>
            </a:r>
          </a:p>
          <a:p>
            <a:pPr marL="0" marR="0" lvl="0" indent="0" algn="l" defTabSz="914400" rtl="0" eaLnBrk="1" fontAlgn="auto" latinLnBrk="0" hangingPunct="1">
              <a:spcBef>
                <a:spcPts val="600"/>
              </a:spcBef>
              <a:buClrTx/>
              <a:buSzTx/>
              <a:buFont typeface="Arial" panose="020B0604020202020204" pitchFamily="34" charset="0"/>
              <a:buChar char="•"/>
              <a:tabLst/>
              <a:defRPr/>
            </a:pPr>
            <a:r>
              <a:rPr lang="en-US" dirty="0">
                <a:latin typeface="Arial" panose="020B0604020202020204" pitchFamily="34" charset="0"/>
                <a:cs typeface="Arial" panose="020B0604020202020204" pitchFamily="34" charset="0"/>
              </a:rPr>
              <a:t>It will </a:t>
            </a:r>
            <a:r>
              <a:rPr lang="en-US" kern="1200" dirty="0">
                <a:solidFill>
                  <a:schemeClr val="tx1"/>
                </a:solidFill>
                <a:latin typeface="Arial" panose="020B0604020202020204" pitchFamily="34" charset="0"/>
                <a:cs typeface="Arial" panose="020B0604020202020204" pitchFamily="34" charset="0"/>
              </a:rPr>
              <a:t>include example indicators of child abuse.</a:t>
            </a:r>
          </a:p>
          <a:p>
            <a:pPr marL="0" marR="0" lvl="0" indent="0" algn="l" defTabSz="914400" rtl="0" eaLnBrk="1" fontAlgn="auto" latinLnBrk="0" hangingPunct="1">
              <a:spcBef>
                <a:spcPts val="600"/>
              </a:spcBef>
              <a:buClrTx/>
              <a:buSzTx/>
              <a:buFont typeface="Arial" panose="020B0604020202020204" pitchFamily="34" charset="0"/>
              <a:buChar char="•"/>
              <a:tabLst/>
              <a:defRPr/>
            </a:pPr>
            <a:r>
              <a:rPr lang="en-US" kern="1200" dirty="0">
                <a:solidFill>
                  <a:schemeClr val="tx1"/>
                </a:solidFill>
                <a:latin typeface="Arial" panose="020B0604020202020204" pitchFamily="34" charset="0"/>
                <a:cs typeface="Arial" panose="020B0604020202020204" pitchFamily="34" charset="0"/>
              </a:rPr>
              <a:t>Specific examples won’t be discussed.</a:t>
            </a:r>
          </a:p>
          <a:p>
            <a:pPr marL="0" marR="0" lvl="0" indent="0" algn="l" defTabSz="914400" rtl="0" eaLnBrk="1" fontAlgn="auto" latinLnBrk="0" hangingPunct="1">
              <a:spcBef>
                <a:spcPts val="600"/>
              </a:spcBef>
              <a:buClrTx/>
              <a:buSzTx/>
              <a:buFont typeface="Arial" panose="020B0604020202020204" pitchFamily="34" charset="0"/>
              <a:buChar char="•"/>
              <a:tabLst/>
              <a:defRPr/>
            </a:pPr>
            <a:r>
              <a:rPr lang="en-US" kern="1200" dirty="0">
                <a:solidFill>
                  <a:schemeClr val="tx1"/>
                </a:solidFill>
                <a:latin typeface="Arial" panose="020B0604020202020204" pitchFamily="34" charset="0"/>
                <a:cs typeface="Arial" panose="020B0604020202020204" pitchFamily="34" charset="0"/>
              </a:rPr>
              <a:t>It’s important to </a:t>
            </a:r>
            <a:r>
              <a:rPr lang="en-US" kern="1200" dirty="0" err="1">
                <a:solidFill>
                  <a:schemeClr val="tx1"/>
                </a:solidFill>
                <a:latin typeface="Arial" panose="020B0604020202020204" pitchFamily="34" charset="0"/>
                <a:cs typeface="Arial" panose="020B0604020202020204" pitchFamily="34" charset="0"/>
              </a:rPr>
              <a:t>recognise</a:t>
            </a:r>
            <a:r>
              <a:rPr lang="en-US" kern="1200" dirty="0">
                <a:solidFill>
                  <a:schemeClr val="tx1"/>
                </a:solidFill>
                <a:latin typeface="Arial" panose="020B0604020202020204" pitchFamily="34" charset="0"/>
                <a:cs typeface="Arial" panose="020B0604020202020204" pitchFamily="34" charset="0"/>
              </a:rPr>
              <a:t> that talking about these topics may </a:t>
            </a:r>
            <a:r>
              <a:rPr lang="en-AU" kern="1200" dirty="0">
                <a:solidFill>
                  <a:schemeClr val="tx1"/>
                </a:solidFill>
                <a:latin typeface="Arial" panose="020B0604020202020204" pitchFamily="34" charset="0"/>
                <a:cs typeface="Arial" panose="020B0604020202020204" pitchFamily="34" charset="0"/>
              </a:rPr>
              <a:t>be distressing for some people.</a:t>
            </a:r>
          </a:p>
          <a:p>
            <a:pPr marL="0" indent="0">
              <a:spcBef>
                <a:spcPts val="600"/>
              </a:spcBef>
            </a:pPr>
            <a:r>
              <a:rPr lang="en-AU" dirty="0">
                <a:latin typeface="Arial" panose="020B0604020202020204" pitchFamily="34" charset="0"/>
                <a:cs typeface="Arial" panose="020B0604020202020204" pitchFamily="34" charset="0"/>
              </a:rPr>
              <a:t>I encourage you to reach out to the support listed here if you need it. </a:t>
            </a:r>
          </a:p>
          <a:p>
            <a:pPr marL="0" indent="0" algn="l" defTabSz="914400" rtl="0" eaLnBrk="1" latinLnBrk="0" hangingPunct="1">
              <a:spcBef>
                <a:spcPts val="600"/>
              </a:spcBef>
              <a:buFont typeface="Arial" panose="020B0604020202020204" pitchFamily="34" charset="0"/>
              <a:buChar char="•"/>
            </a:pPr>
            <a:r>
              <a:rPr lang="en-AU" kern="1200" dirty="0">
                <a:solidFill>
                  <a:schemeClr val="tx1"/>
                </a:solidFill>
                <a:latin typeface="Arial" panose="020B0604020202020204" pitchFamily="34" charset="0"/>
                <a:cs typeface="Arial" panose="020B0604020202020204" pitchFamily="34" charset="0"/>
              </a:rPr>
              <a:t>You can step away from this presentation if you need to.</a:t>
            </a:r>
          </a:p>
          <a:p>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5</a:t>
            </a:fld>
            <a:endParaRPr lang="en-US" dirty="0"/>
          </a:p>
        </p:txBody>
      </p:sp>
    </p:spTree>
    <p:extLst>
      <p:ext uri="{BB962C8B-B14F-4D97-AF65-F5344CB8AC3E}">
        <p14:creationId xmlns:p14="http://schemas.microsoft.com/office/powerpoint/2010/main" val="2290529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0538" y="488950"/>
            <a:ext cx="3276600" cy="1843088"/>
          </a:xfrm>
        </p:spPr>
      </p:sp>
      <p:sp>
        <p:nvSpPr>
          <p:cNvPr id="3" name="Notes Placeholder 2"/>
          <p:cNvSpPr>
            <a:spLocks noGrp="1"/>
          </p:cNvSpPr>
          <p:nvPr>
            <p:ph type="body" idx="1"/>
          </p:nvPr>
        </p:nvSpPr>
        <p:spPr/>
        <p:txBody>
          <a:bodyPr/>
          <a:lstStyle/>
          <a:p>
            <a:pPr marL="0" marR="0" lvl="0" indent="0" algn="l" defTabSz="914400" rtl="0" eaLnBrk="1" fontAlgn="auto" latinLnBrk="0" hangingPunct="1">
              <a:buClrTx/>
              <a:buSzTx/>
              <a:buFontTx/>
              <a:buNone/>
              <a:tabLst/>
              <a:defRPr/>
            </a:pPr>
            <a:r>
              <a:rPr lang="en-AU" b="1" dirty="0">
                <a:latin typeface="Arial" panose="020B0604020202020204" pitchFamily="34" charset="0"/>
                <a:cs typeface="Arial" panose="020B0604020202020204" pitchFamily="34" charset="0"/>
              </a:rPr>
              <a:t>BACKGROUND NOTES FOR FACILITATOR</a:t>
            </a:r>
          </a:p>
          <a:p>
            <a:r>
              <a:rPr lang="en-AU" b="1" dirty="0">
                <a:latin typeface="Arial" panose="020B0604020202020204" pitchFamily="34" charset="0"/>
                <a:cs typeface="Arial" panose="020B0604020202020204" pitchFamily="34" charset="0"/>
              </a:rPr>
              <a:t>Time on this slide: less than 1 minute</a:t>
            </a:r>
          </a:p>
          <a:p>
            <a:r>
              <a:rPr lang="en-AU" dirty="0">
                <a:latin typeface="Arial" panose="020B0604020202020204" pitchFamily="34" charset="0"/>
                <a:cs typeface="Arial" panose="020B0604020202020204" pitchFamily="34" charset="0"/>
              </a:rPr>
              <a:t>In July 2021, the Victorian Government announced new Child Safe Standards.</a:t>
            </a:r>
          </a:p>
          <a:p>
            <a:pPr marL="88900" marR="0" lvl="0" indent="-88900" algn="l" defTabSz="914400" rtl="0" eaLnBrk="1" fontAlgn="auto" latinLnBrk="0" hangingPunct="1">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Child Safe Standard 8 requires schools to build child safety knowledge, skills and awareness in staff, volunteers and school governing authorities.</a:t>
            </a:r>
          </a:p>
          <a:p>
            <a:r>
              <a:rPr lang="en-AU" dirty="0">
                <a:latin typeface="Arial" panose="020B0604020202020204" pitchFamily="34" charset="0"/>
                <a:cs typeface="Arial" panose="020B0604020202020204" pitchFamily="34" charset="0"/>
              </a:rPr>
              <a:t>Today’s session is tailored for volunteers. </a:t>
            </a:r>
            <a:endParaRPr lang="en-AU" b="1" dirty="0">
              <a:latin typeface="Arial" panose="020B0604020202020204" pitchFamily="34" charset="0"/>
              <a:cs typeface="Arial" panose="020B0604020202020204" pitchFamily="34" charset="0"/>
            </a:endParaRPr>
          </a:p>
          <a:p>
            <a:pPr marL="0" indent="0">
              <a:spcBef>
                <a:spcPts val="600"/>
              </a:spcBef>
              <a:buNone/>
            </a:pPr>
            <a:r>
              <a:rPr lang="en-AU" b="1" dirty="0">
                <a:latin typeface="Arial" panose="020B0604020202020204" pitchFamily="34" charset="0"/>
                <a:cs typeface="Arial" panose="020B0604020202020204" pitchFamily="34" charset="0"/>
              </a:rPr>
              <a:t>SPEAKING NOTES </a:t>
            </a:r>
          </a:p>
          <a:p>
            <a:pPr>
              <a:spcBef>
                <a:spcPts val="600"/>
              </a:spcBef>
            </a:pPr>
            <a:r>
              <a:rPr lang="en-AU" dirty="0">
                <a:latin typeface="Arial" panose="020B0604020202020204" pitchFamily="34" charset="0"/>
                <a:cs typeface="Arial" panose="020B0604020202020204" pitchFamily="34" charset="0"/>
              </a:rPr>
              <a:t>The purpose of today’s presentation is to ensure that you are equipped with the knowledge, skills and awareness to keep children and young people safe at our school. </a:t>
            </a:r>
          </a:p>
          <a:p>
            <a:pPr>
              <a:spcBef>
                <a:spcPts val="600"/>
              </a:spcBef>
            </a:pPr>
            <a:r>
              <a:rPr lang="en-AU" dirty="0">
                <a:latin typeface="Arial" panose="020B0604020202020204" pitchFamily="34" charset="0"/>
                <a:cs typeface="Arial" panose="020B0604020202020204" pitchFamily="34" charset="0"/>
              </a:rPr>
              <a:t>I will be talking about:</a:t>
            </a:r>
          </a:p>
          <a:p>
            <a:pPr lvl="1">
              <a:spcBef>
                <a:spcPts val="600"/>
              </a:spcBef>
            </a:pPr>
            <a:r>
              <a:rPr lang="en-AU" dirty="0">
                <a:latin typeface="Arial" panose="020B0604020202020204" pitchFamily="34" charset="0"/>
                <a:cs typeface="Arial" panose="020B0604020202020204" pitchFamily="34" charset="0"/>
              </a:rPr>
              <a:t>why child safety is so important in our school</a:t>
            </a:r>
          </a:p>
          <a:p>
            <a:pPr lvl="1">
              <a:spcBef>
                <a:spcPts val="600"/>
              </a:spcBef>
            </a:pPr>
            <a:r>
              <a:rPr lang="en-AU" dirty="0">
                <a:latin typeface="Arial" panose="020B0604020202020204" pitchFamily="34" charset="0"/>
                <a:cs typeface="Arial" panose="020B0604020202020204" pitchFamily="34" charset="0"/>
              </a:rPr>
              <a:t>the role and obligations of volunteers to keep children safe in our school</a:t>
            </a:r>
          </a:p>
          <a:p>
            <a:pPr lvl="1">
              <a:spcBef>
                <a:spcPts val="600"/>
              </a:spcBef>
            </a:pPr>
            <a:r>
              <a:rPr lang="en-AU" dirty="0">
                <a:latin typeface="Arial" panose="020B0604020202020204" pitchFamily="34" charset="0"/>
                <a:cs typeface="Arial" panose="020B0604020202020204" pitchFamily="34" charset="0"/>
              </a:rPr>
              <a:t>and how we identify and respond to child safety concerns.</a:t>
            </a:r>
          </a:p>
          <a:p>
            <a:pPr>
              <a:spcBef>
                <a:spcPts val="600"/>
              </a:spcBef>
            </a:pPr>
            <a:r>
              <a:rPr lang="en-AU" dirty="0">
                <a:latin typeface="Arial" panose="020B0604020202020204" pitchFamily="34" charset="0"/>
                <a:cs typeface="Arial" panose="020B0604020202020204" pitchFamily="34" charset="0"/>
              </a:rPr>
              <a:t>We’ll walk through our school’s key child safety policies and procedures highlighting what you must be aware of and follow to keep children safe.</a:t>
            </a:r>
          </a:p>
          <a:p>
            <a:pPr>
              <a:spcBef>
                <a:spcPts val="600"/>
              </a:spcBef>
            </a:pPr>
            <a:r>
              <a:rPr lang="en-AU" i="0" baseline="0" dirty="0">
                <a:latin typeface="Arial" panose="020B0604020202020204" pitchFamily="34" charset="0"/>
                <a:cs typeface="Arial" panose="020B0604020202020204" pitchFamily="34" charset="0"/>
              </a:rPr>
              <a:t>This presentation is for volunteers who spend a lot of time in our school and those who assist us on a more limited occasion in activities such as excursions, swimming and camps.  </a:t>
            </a:r>
          </a:p>
          <a:p>
            <a:pPr>
              <a:spcBef>
                <a:spcPts val="600"/>
              </a:spcBef>
            </a:pPr>
            <a:r>
              <a:rPr lang="en-AU" b="1" dirty="0">
                <a:latin typeface="Arial" panose="020B0604020202020204" pitchFamily="34" charset="0"/>
                <a:cs typeface="Arial" panose="020B0604020202020204" pitchFamily="34" charset="0"/>
              </a:rPr>
              <a:t>[Add the following statement if your school also has responsibility for a school boarding premises] Please note that all references to schools in this presentation also refer to our school boarding premises.</a:t>
            </a:r>
          </a:p>
          <a:p>
            <a:pPr marL="352425" lvl="2" indent="-171450">
              <a:spcBef>
                <a:spcPts val="600"/>
              </a:spcBef>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C37A77B-BB0B-EB4D-BF1F-4636A3D2E847}" type="slidenum">
              <a:rPr lang="en-US" smtClean="0"/>
              <a:pPr/>
              <a:t>6</a:t>
            </a:fld>
            <a:endParaRPr lang="en-US" dirty="0"/>
          </a:p>
        </p:txBody>
      </p:sp>
    </p:spTree>
    <p:extLst>
      <p:ext uri="{BB962C8B-B14F-4D97-AF65-F5344CB8AC3E}">
        <p14:creationId xmlns:p14="http://schemas.microsoft.com/office/powerpoint/2010/main" val="9659292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6CC1E-D5C0-2120-49B2-BDE2C9BA24D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CDE63A-DC21-9000-A979-282801791402}"/>
              </a:ext>
            </a:extLst>
          </p:cNvPr>
          <p:cNvSpPr>
            <a:spLocks noGrp="1" noRot="1" noChangeAspect="1"/>
          </p:cNvSpPr>
          <p:nvPr>
            <p:ph type="sldImg"/>
          </p:nvPr>
        </p:nvSpPr>
        <p:spPr>
          <a:xfrm>
            <a:off x="1760538" y="488950"/>
            <a:ext cx="3276600" cy="1843088"/>
          </a:xfrm>
        </p:spPr>
      </p:sp>
      <p:sp>
        <p:nvSpPr>
          <p:cNvPr id="3" name="Notes Placeholder 2">
            <a:extLst>
              <a:ext uri="{FF2B5EF4-FFF2-40B4-BE49-F238E27FC236}">
                <a16:creationId xmlns:a16="http://schemas.microsoft.com/office/drawing/2014/main" id="{850CD112-4BD1-2893-FAF6-A33266C01637}"/>
              </a:ext>
            </a:extLst>
          </p:cNvPr>
          <p:cNvSpPr>
            <a:spLocks noGrp="1"/>
          </p:cNvSpPr>
          <p:nvPr>
            <p:ph type="body" idx="1"/>
          </p:nvPr>
        </p:nvSpPr>
        <p:spPr/>
        <p:txBody>
          <a:bodyPr/>
          <a:lstStyle/>
          <a:p>
            <a:pPr marL="0" lvl="0" indent="0">
              <a:buNone/>
            </a:pPr>
            <a:r>
              <a:rPr lang="en-AU" sz="1200" b="1" dirty="0">
                <a:latin typeface="Arial" panose="020B0604020202020204" pitchFamily="34" charset="0"/>
                <a:cs typeface="Arial" panose="020B0604020202020204" pitchFamily="34" charset="0"/>
              </a:rPr>
              <a:t>BACKGROUND NOTES FOR FACILITATOR</a:t>
            </a:r>
          </a:p>
          <a:p>
            <a:pPr lvl="0"/>
            <a:r>
              <a:rPr lang="en-US" sz="1200" b="1" dirty="0">
                <a:latin typeface="Arial" panose="020B0604020202020204" pitchFamily="34" charset="0"/>
                <a:cs typeface="Arial" panose="020B0604020202020204" pitchFamily="34" charset="0"/>
              </a:rPr>
              <a:t>Time on this slide: 1 minute</a:t>
            </a:r>
          </a:p>
          <a:p>
            <a:r>
              <a:rPr lang="en-AU" sz="1200" dirty="0">
                <a:latin typeface="Arial" panose="020B0604020202020204" pitchFamily="34" charset="0"/>
                <a:cs typeface="Arial" panose="020B0604020202020204" pitchFamily="34" charset="0"/>
              </a:rPr>
              <a:t>For definitions used in the Victorian Child Safe Standards and Ministerial Order 1359, please see </a:t>
            </a:r>
            <a:r>
              <a:rPr lang="en-AU" sz="1200" dirty="0">
                <a:latin typeface="Arial" panose="020B0604020202020204" pitchFamily="34" charset="0"/>
                <a:cs typeface="Arial" panose="020B0604020202020204" pitchFamily="34" charset="0"/>
                <a:hlinkClick r:id="rId3"/>
              </a:rPr>
              <a:t>Child Safe Standards: Definitions</a:t>
            </a:r>
            <a:r>
              <a:rPr lang="en-AU" sz="1200" dirty="0">
                <a:latin typeface="Arial" panose="020B0604020202020204" pitchFamily="34" charset="0"/>
                <a:cs typeface="Arial" panose="020B0604020202020204" pitchFamily="34" charset="0"/>
              </a:rPr>
              <a:t> </a:t>
            </a:r>
            <a:r>
              <a:rPr lang="en-AU" sz="1200" i="0" dirty="0">
                <a:latin typeface="Arial" panose="020B0604020202020204" pitchFamily="34" charset="0"/>
                <a:cs typeface="Arial" panose="020B0604020202020204" pitchFamily="34" charset="0"/>
              </a:rPr>
              <a:t>(</a:t>
            </a:r>
            <a:r>
              <a:rPr lang="en-AU" sz="1200" i="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https://go.vic.gov.au/3TIB7cX</a:t>
            </a:r>
            <a:r>
              <a:rPr lang="en-AU" sz="1200" i="0" dirty="0">
                <a:latin typeface="Arial" panose="020B0604020202020204" pitchFamily="34" charset="0"/>
                <a:cs typeface="Arial" panose="020B0604020202020204" pitchFamily="34" charset="0"/>
              </a:rPr>
              <a:t>).</a:t>
            </a:r>
            <a:endParaRPr lang="en-US" sz="1200" b="1" i="0" dirty="0">
              <a:latin typeface="Arial" panose="020B0604020202020204" pitchFamily="34" charset="0"/>
              <a:cs typeface="Arial" panose="020B0604020202020204" pitchFamily="34" charset="0"/>
            </a:endParaRPr>
          </a:p>
          <a:p>
            <a:pPr marL="0" lvl="0" indent="0">
              <a:spcBef>
                <a:spcPts val="600"/>
              </a:spcBef>
              <a:buNone/>
            </a:pPr>
            <a:r>
              <a:rPr lang="en-US" sz="1200" b="1" dirty="0">
                <a:latin typeface="Arial" panose="020B0604020202020204" pitchFamily="34" charset="0"/>
                <a:cs typeface="Arial" panose="020B0604020202020204" pitchFamily="34" charset="0"/>
              </a:rPr>
              <a:t>SPEAKING NOTES</a:t>
            </a:r>
          </a:p>
          <a:p>
            <a:pPr lvl="0">
              <a:spcBef>
                <a:spcPts val="600"/>
              </a:spcBef>
            </a:pPr>
            <a:r>
              <a:rPr lang="en-AU" sz="1200" i="0" u="none" dirty="0">
                <a:latin typeface="Arial" panose="020B0604020202020204" pitchFamily="34" charset="0"/>
                <a:cs typeface="Arial" panose="020B0604020202020204" pitchFamily="34" charset="0"/>
              </a:rPr>
              <a:t>Before we get into the detail of this presentation, it’s important to review the definitions of child safety, harm and child abuse.</a:t>
            </a:r>
          </a:p>
          <a:p>
            <a:pPr lvl="0">
              <a:spcBef>
                <a:spcPts val="600"/>
              </a:spcBef>
            </a:pPr>
            <a:r>
              <a:rPr lang="en-AU" sz="1200" i="0" u="none" dirty="0">
                <a:latin typeface="Arial" panose="020B0604020202020204" pitchFamily="34" charset="0"/>
                <a:cs typeface="Arial" panose="020B0604020202020204" pitchFamily="34" charset="0"/>
              </a:rPr>
              <a:t>The Child Safe Standards require schools to protect children from harm or abuse caused by other children as well as adults. For example, student-to-student bullying is a harm that may not involve abuse.</a:t>
            </a:r>
          </a:p>
          <a:p>
            <a:pPr lvl="0">
              <a:spcBef>
                <a:spcPts val="600"/>
              </a:spcBef>
            </a:pPr>
            <a:r>
              <a:rPr lang="en-AU" sz="1200" b="0" i="1" u="none" dirty="0">
                <a:latin typeface="Arial" panose="020B0604020202020204" pitchFamily="34" charset="0"/>
                <a:cs typeface="Arial" panose="020B0604020202020204" pitchFamily="34" charset="0"/>
              </a:rPr>
              <a:t>Child safety</a:t>
            </a:r>
            <a:r>
              <a:rPr lang="en-AU" sz="1200" i="1" u="none" dirty="0">
                <a:latin typeface="Arial" panose="020B0604020202020204" pitchFamily="34" charset="0"/>
                <a:cs typeface="Arial" panose="020B0604020202020204" pitchFamily="34" charset="0"/>
              </a:rPr>
              <a:t> </a:t>
            </a:r>
            <a:r>
              <a:rPr lang="en-AU" sz="1200" i="0" u="none" dirty="0">
                <a:latin typeface="Arial" panose="020B0604020202020204" pitchFamily="34" charset="0"/>
                <a:cs typeface="Arial" panose="020B0604020202020204" pitchFamily="34" charset="0"/>
              </a:rPr>
              <a:t>is defined in legislation. It includes matters related to protecting all children from child abuse, managing the risk of child abuse, providing support to a child at risk of child abuse, and responding to suspicions, incidents, disclosures or allegations of child abuse.</a:t>
            </a: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sz="1200" i="0" u="none" dirty="0">
                <a:latin typeface="Arial" panose="020B0604020202020204" pitchFamily="34" charset="0"/>
                <a:cs typeface="Arial" panose="020B0604020202020204" pitchFamily="34" charset="0"/>
              </a:rPr>
              <a:t>The Commission for Children and Young People defines </a:t>
            </a:r>
            <a:r>
              <a:rPr lang="en-AU" sz="1200" i="1" u="none" dirty="0">
                <a:latin typeface="Arial" panose="020B0604020202020204" pitchFamily="34" charset="0"/>
                <a:cs typeface="Arial" panose="020B0604020202020204" pitchFamily="34" charset="0"/>
              </a:rPr>
              <a:t>harm</a:t>
            </a:r>
            <a:r>
              <a:rPr lang="en-AU" sz="1200" i="0" u="none" dirty="0">
                <a:latin typeface="Arial" panose="020B0604020202020204" pitchFamily="34" charset="0"/>
                <a:cs typeface="Arial" panose="020B0604020202020204" pitchFamily="34" charset="0"/>
              </a:rPr>
              <a:t> as damage to the health, safety or wellbeing of a child, including as a result of child abuse by adults or the conduct of other children. It includes physical, sexual, emotional and psychological harm. Harm can arise from a single act or event. It can also be cumulative, that is, arise as a result of a series of acts or events over time. </a:t>
            </a:r>
          </a:p>
          <a:p>
            <a:pPr>
              <a:spcBef>
                <a:spcPts val="600"/>
              </a:spcBef>
            </a:pPr>
            <a:r>
              <a:rPr lang="en-AU" sz="1200" i="1" u="none" dirty="0">
                <a:latin typeface="Arial" panose="020B0604020202020204" pitchFamily="34" charset="0"/>
                <a:cs typeface="Arial" panose="020B0604020202020204" pitchFamily="34" charset="0"/>
              </a:rPr>
              <a:t>Child abuse </a:t>
            </a:r>
            <a:r>
              <a:rPr lang="en-AU" sz="1200" i="0" u="none" dirty="0">
                <a:latin typeface="Arial" panose="020B0604020202020204" pitchFamily="34" charset="0"/>
                <a:cs typeface="Arial" panose="020B0604020202020204" pitchFamily="34" charset="0"/>
              </a:rPr>
              <a:t>is defined in legislation as:</a:t>
            </a:r>
          </a:p>
          <a:p>
            <a:pPr marL="352425" lvl="2" indent="-171450">
              <a:spcBef>
                <a:spcPts val="600"/>
              </a:spcBef>
            </a:pPr>
            <a:r>
              <a:rPr lang="en-AU" sz="1200" i="0" u="none" dirty="0">
                <a:latin typeface="Arial" panose="020B0604020202020204" pitchFamily="34" charset="0"/>
                <a:cs typeface="Arial" panose="020B0604020202020204" pitchFamily="34" charset="0"/>
              </a:rPr>
              <a:t>any act committed against a child involving a sexual offence or grooming</a:t>
            </a:r>
          </a:p>
          <a:p>
            <a:pPr marL="352425" lvl="2" indent="-171450">
              <a:spcBef>
                <a:spcPts val="600"/>
              </a:spcBef>
            </a:pPr>
            <a:r>
              <a:rPr lang="en-AU" sz="1200" i="0" u="none" dirty="0">
                <a:latin typeface="Arial" panose="020B0604020202020204" pitchFamily="34" charset="0"/>
                <a:cs typeface="Arial" panose="020B0604020202020204" pitchFamily="34" charset="0"/>
              </a:rPr>
              <a:t>inflicting physical violence or serious emotional or psychological harm on a child</a:t>
            </a:r>
          </a:p>
          <a:p>
            <a:pPr marL="352425" lvl="2" indent="-171450">
              <a:spcBef>
                <a:spcPts val="600"/>
              </a:spcBef>
            </a:pPr>
            <a:r>
              <a:rPr lang="en-AU" sz="1200" i="0" u="none" dirty="0">
                <a:latin typeface="Arial" panose="020B0604020202020204" pitchFamily="34" charset="0"/>
                <a:cs typeface="Arial" panose="020B0604020202020204" pitchFamily="34" charset="0"/>
              </a:rPr>
              <a:t>the serious neglect of a child</a:t>
            </a:r>
          </a:p>
          <a:p>
            <a:pPr marL="88900" lvl="1" indent="-85725">
              <a:spcBef>
                <a:spcPts val="600"/>
              </a:spcBef>
            </a:pPr>
            <a:r>
              <a:rPr lang="en-AU" sz="1200" i="0" u="none" dirty="0">
                <a:latin typeface="Arial" panose="020B0604020202020204" pitchFamily="34" charset="0"/>
                <a:cs typeface="Arial" panose="020B0604020202020204" pitchFamily="34" charset="0"/>
              </a:rPr>
              <a:t>Child abuse can include things like:</a:t>
            </a:r>
          </a:p>
          <a:p>
            <a:pPr marL="352425" lvl="2" indent="-171450">
              <a:spcBef>
                <a:spcPts val="600"/>
              </a:spcBef>
            </a:pPr>
            <a:r>
              <a:rPr lang="en-AU" sz="1200" i="0" u="none" dirty="0">
                <a:latin typeface="Arial" panose="020B0604020202020204" pitchFamily="34" charset="0"/>
                <a:cs typeface="Arial" panose="020B0604020202020204" pitchFamily="34" charset="0"/>
              </a:rPr>
              <a:t>physical child abuse</a:t>
            </a:r>
          </a:p>
          <a:p>
            <a:pPr marL="352425" lvl="2" indent="-171450">
              <a:spcBef>
                <a:spcPts val="600"/>
              </a:spcBef>
            </a:pPr>
            <a:r>
              <a:rPr lang="en-AU" sz="1200" i="0" u="none" dirty="0">
                <a:latin typeface="Arial" panose="020B0604020202020204" pitchFamily="34" charset="0"/>
                <a:cs typeface="Arial" panose="020B0604020202020204" pitchFamily="34" charset="0"/>
              </a:rPr>
              <a:t>child sexual abuse</a:t>
            </a:r>
          </a:p>
          <a:p>
            <a:pPr marL="352425" lvl="2" indent="-171450">
              <a:spcBef>
                <a:spcPts val="600"/>
              </a:spcBef>
            </a:pPr>
            <a:r>
              <a:rPr lang="en-AU" sz="1200" i="0" u="none" dirty="0">
                <a:latin typeface="Arial" panose="020B0604020202020204" pitchFamily="34" charset="0"/>
                <a:cs typeface="Arial" panose="020B0604020202020204" pitchFamily="34" charset="0"/>
              </a:rPr>
              <a:t>grooming </a:t>
            </a:r>
          </a:p>
          <a:p>
            <a:pPr marL="352425" lvl="2" indent="-171450">
              <a:spcBef>
                <a:spcPts val="600"/>
              </a:spcBef>
            </a:pPr>
            <a:r>
              <a:rPr lang="en-AU" sz="1200" i="0" u="none" dirty="0">
                <a:latin typeface="Arial" panose="020B0604020202020204" pitchFamily="34" charset="0"/>
                <a:cs typeface="Arial" panose="020B0604020202020204" pitchFamily="34" charset="0"/>
              </a:rPr>
              <a:t>talking to a child in a sexually explicit way</a:t>
            </a:r>
          </a:p>
          <a:p>
            <a:pPr marL="352425" lvl="2" indent="-171450">
              <a:spcBef>
                <a:spcPts val="600"/>
              </a:spcBef>
            </a:pPr>
            <a:r>
              <a:rPr lang="en-AU" sz="1200" i="0" u="none" dirty="0">
                <a:latin typeface="Arial" panose="020B0604020202020204" pitchFamily="34" charset="0"/>
                <a:cs typeface="Arial" panose="020B0604020202020204" pitchFamily="34" charset="0"/>
              </a:rPr>
              <a:t>family violence</a:t>
            </a:r>
          </a:p>
          <a:p>
            <a:pPr marL="352425" lvl="2" indent="-171450">
              <a:spcBef>
                <a:spcPts val="600"/>
              </a:spcBef>
            </a:pPr>
            <a:r>
              <a:rPr lang="en-AU" sz="1200" i="0" u="none" dirty="0">
                <a:latin typeface="Arial" panose="020B0604020202020204" pitchFamily="34" charset="0"/>
                <a:cs typeface="Arial" panose="020B0604020202020204" pitchFamily="34" charset="0"/>
              </a:rPr>
              <a:t>emotional child abuse</a:t>
            </a:r>
          </a:p>
          <a:p>
            <a:pPr marL="352425" lvl="2" indent="-171450">
              <a:spcBef>
                <a:spcPts val="600"/>
              </a:spcBef>
            </a:pPr>
            <a:r>
              <a:rPr lang="en-AU" sz="1200" i="0" u="none" dirty="0">
                <a:latin typeface="Arial" panose="020B0604020202020204" pitchFamily="34" charset="0"/>
                <a:cs typeface="Arial" panose="020B0604020202020204" pitchFamily="34" charset="0"/>
              </a:rPr>
              <a:t>failing to provide a child with an adequate standard of nutrition, supervision or medical care.</a:t>
            </a:r>
          </a:p>
          <a:p>
            <a:pPr marL="171450" marR="0" lvl="1" indent="-171450" algn="l" defTabSz="914400" rtl="0" eaLnBrk="1" fontAlgn="auto" latinLnBrk="0" hangingPunct="1">
              <a:spcBef>
                <a:spcPts val="600"/>
              </a:spcBef>
              <a:buClrTx/>
              <a:buSzTx/>
              <a:buFont typeface="Arial" panose="020B0604020202020204" pitchFamily="34" charset="0"/>
              <a:buChar char="•"/>
              <a:tabLst/>
              <a:defRPr/>
            </a:pPr>
            <a:r>
              <a:rPr lang="en-AU" sz="1200" i="0" u="none" kern="1200" dirty="0">
                <a:solidFill>
                  <a:schemeClr val="tx1"/>
                </a:solidFill>
                <a:latin typeface="Arial" panose="020B0604020202020204" pitchFamily="34" charset="0"/>
                <a:ea typeface="+mn-ea"/>
                <a:cs typeface="Arial" panose="020B0604020202020204" pitchFamily="34" charset="0"/>
              </a:rPr>
              <a:t>It’s important to remember that:</a:t>
            </a:r>
          </a:p>
          <a:p>
            <a:pPr marL="352425" lvl="2" indent="-171450">
              <a:spcBef>
                <a:spcPts val="600"/>
              </a:spcBef>
            </a:pPr>
            <a:r>
              <a:rPr lang="en-AU" sz="1200" i="0" u="none" kern="1200" dirty="0">
                <a:solidFill>
                  <a:schemeClr val="tx1"/>
                </a:solidFill>
                <a:latin typeface="Arial" panose="020B0604020202020204" pitchFamily="34" charset="0"/>
                <a:ea typeface="+mn-ea"/>
                <a:cs typeface="Arial" panose="020B0604020202020204" pitchFamily="34" charset="0"/>
              </a:rPr>
              <a:t>Children and young people can be harmed by other children, students or adults</a:t>
            </a:r>
          </a:p>
          <a:p>
            <a:pPr marL="352425" lvl="2" indent="-171450">
              <a:spcBef>
                <a:spcPts val="600"/>
              </a:spcBef>
            </a:pPr>
            <a:r>
              <a:rPr lang="en-AU" sz="1200" i="0" u="none" kern="1200" dirty="0">
                <a:solidFill>
                  <a:schemeClr val="tx1"/>
                </a:solidFill>
                <a:latin typeface="Arial" panose="020B0604020202020204" pitchFamily="34" charset="0"/>
                <a:ea typeface="+mn-ea"/>
                <a:cs typeface="Arial" panose="020B0604020202020204" pitchFamily="34" charset="0"/>
              </a:rPr>
              <a:t>Child abuse doesn’t have to involve physical contact or force</a:t>
            </a:r>
          </a:p>
          <a:p>
            <a:pPr marL="352425" lvl="2" indent="-171450">
              <a:spcBef>
                <a:spcPts val="600"/>
              </a:spcBef>
            </a:pPr>
            <a:r>
              <a:rPr lang="en-AU" sz="1200" i="0" u="none" kern="1200" dirty="0">
                <a:solidFill>
                  <a:schemeClr val="tx1"/>
                </a:solidFill>
                <a:latin typeface="Arial" panose="020B0604020202020204" pitchFamily="34" charset="0"/>
                <a:ea typeface="+mn-ea"/>
                <a:cs typeface="Arial" panose="020B0604020202020204" pitchFamily="34" charset="0"/>
              </a:rPr>
              <a:t>We can usually respond to harms with our school’s existing policies and procedures, but child abuse involves reporting to a statutory authority like Victoria Police or Child Protection.</a:t>
            </a:r>
          </a:p>
        </p:txBody>
      </p:sp>
      <p:sp>
        <p:nvSpPr>
          <p:cNvPr id="4" name="Slide Number Placeholder 3">
            <a:extLst>
              <a:ext uri="{FF2B5EF4-FFF2-40B4-BE49-F238E27FC236}">
                <a16:creationId xmlns:a16="http://schemas.microsoft.com/office/drawing/2014/main" id="{688C8F08-F709-044D-2520-0CC36EA7B25F}"/>
              </a:ext>
            </a:extLst>
          </p:cNvPr>
          <p:cNvSpPr>
            <a:spLocks noGrp="1"/>
          </p:cNvSpPr>
          <p:nvPr>
            <p:ph type="sldNum" sz="quarter" idx="5"/>
          </p:nvPr>
        </p:nvSpPr>
        <p:spPr/>
        <p:txBody>
          <a:bodyPr/>
          <a:lstStyle/>
          <a:p>
            <a:fld id="{4C37A77B-BB0B-EB4D-BF1F-4636A3D2E847}" type="slidenum">
              <a:rPr lang="en-US" smtClean="0"/>
              <a:pPr/>
              <a:t>7</a:t>
            </a:fld>
            <a:endParaRPr lang="en-US"/>
          </a:p>
        </p:txBody>
      </p:sp>
    </p:spTree>
    <p:extLst>
      <p:ext uri="{BB962C8B-B14F-4D97-AF65-F5344CB8AC3E}">
        <p14:creationId xmlns:p14="http://schemas.microsoft.com/office/powerpoint/2010/main" val="23698979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84338" y="414338"/>
            <a:ext cx="3429000" cy="1928812"/>
          </a:xfrm>
        </p:spPr>
      </p:sp>
      <p:sp>
        <p:nvSpPr>
          <p:cNvPr id="3" name="Notes Placeholder 2"/>
          <p:cNvSpPr>
            <a:spLocks noGrp="1"/>
          </p:cNvSpPr>
          <p:nvPr>
            <p:ph type="body" idx="1"/>
          </p:nvPr>
        </p:nvSpPr>
        <p:spPr>
          <a:xfrm>
            <a:off x="345117" y="2520434"/>
            <a:ext cx="6120000" cy="673139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provides an overview of what child safe organisations do and why the Child Safe Standards are so important.</a:t>
            </a:r>
          </a:p>
          <a:p>
            <a:pPr marL="0" indent="0">
              <a:spcBef>
                <a:spcPts val="600"/>
              </a:spcBef>
              <a:buNone/>
            </a:pPr>
            <a:r>
              <a:rPr lang="en-AU" b="1" dirty="0">
                <a:latin typeface="Arial" panose="020B0604020202020204" pitchFamily="34" charset="0"/>
                <a:cs typeface="Arial" panose="020B0604020202020204" pitchFamily="34" charset="0"/>
              </a:rPr>
              <a:t>SPEAKING NOTES </a:t>
            </a:r>
            <a:endParaRPr lang="en-AU" dirty="0">
              <a:latin typeface="Arial" panose="020B0604020202020204" pitchFamily="34" charset="0"/>
              <a:cs typeface="Arial" panose="020B0604020202020204" pitchFamily="34" charset="0"/>
            </a:endParaRP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Schools, as child safe organisations, always have the best interests of children at heart.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Our school is committed to the safety and well-being of all children and young people. We want all students at our school to be safe, happy and respected. </a:t>
            </a:r>
          </a:p>
          <a:p>
            <a:pPr marL="88900" indent="-88900">
              <a:spcBef>
                <a:spcPts val="600"/>
              </a:spcBef>
            </a:pPr>
            <a:r>
              <a:rPr lang="en-AU" dirty="0">
                <a:latin typeface="Arial" panose="020B0604020202020204" pitchFamily="34" charset="0"/>
                <a:cs typeface="Arial" panose="020B0604020202020204" pitchFamily="34" charset="0"/>
              </a:rPr>
              <a:t>However we know that good intention is not enough when it comes to child safety.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The </a:t>
            </a:r>
            <a:r>
              <a:rPr lang="en-AU" kern="1200" dirty="0">
                <a:solidFill>
                  <a:schemeClr val="tx1"/>
                </a:solidFill>
                <a:latin typeface="Arial" panose="020B0604020202020204" pitchFamily="34" charset="0"/>
                <a:cs typeface="Arial" panose="020B0604020202020204" pitchFamily="34" charset="0"/>
              </a:rPr>
              <a:t>Victorian Child Safe Standards apply to schools and all other organisations that provide services to children. </a:t>
            </a:r>
          </a:p>
          <a:p>
            <a:pPr>
              <a:spcBef>
                <a:spcPts val="600"/>
              </a:spcBef>
            </a:pPr>
            <a:r>
              <a:rPr lang="en-AU" kern="1200" dirty="0">
                <a:solidFill>
                  <a:schemeClr val="tx1"/>
                </a:solidFill>
                <a:latin typeface="Arial" panose="020B0604020202020204" pitchFamily="34" charset="0"/>
                <a:cs typeface="Arial" panose="020B0604020202020204" pitchFamily="34" charset="0"/>
              </a:rPr>
              <a:t>The Child Safe Standards matter and are so important because they aim to keep every child safe and free from child abuse. </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kern="1200" dirty="0">
                <a:solidFill>
                  <a:schemeClr val="tx1"/>
                </a:solidFill>
                <a:latin typeface="Arial" panose="020B0604020202020204" pitchFamily="34" charset="0"/>
                <a:cs typeface="Arial" panose="020B0604020202020204" pitchFamily="34" charset="0"/>
              </a:rPr>
              <a:t>The Standards are there to hold everyone to account for keeping children safe from abuse – and making sure children have the opportunity to have a voice, be safe in who they are, and to thrive.</a:t>
            </a:r>
          </a:p>
          <a:p>
            <a:pPr marL="88900" marR="0" lvl="0" indent="-88900"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The Child Safe Standards recognise that all children are vulnerable. </a:t>
            </a:r>
          </a:p>
          <a:p>
            <a:pPr>
              <a:spcBef>
                <a:spcPts val="600"/>
              </a:spcBef>
            </a:pPr>
            <a:r>
              <a:rPr lang="en-AU" dirty="0">
                <a:latin typeface="Arial" panose="020B0604020202020204" pitchFamily="34" charset="0"/>
                <a:cs typeface="Arial" panose="020B0604020202020204" pitchFamily="34" charset="0"/>
              </a:rPr>
              <a:t>They require schools to </a:t>
            </a:r>
            <a:r>
              <a:rPr lang="en-AU" b="1" dirty="0">
                <a:latin typeface="Arial" panose="020B0604020202020204" pitchFamily="34" charset="0"/>
                <a:cs typeface="Arial" panose="020B0604020202020204" pitchFamily="34" charset="0"/>
              </a:rPr>
              <a:t>take steps to prevent child abuse</a:t>
            </a:r>
            <a:r>
              <a:rPr lang="en-AU" dirty="0">
                <a:latin typeface="Arial" panose="020B0604020202020204" pitchFamily="34" charset="0"/>
                <a:cs typeface="Arial" panose="020B0604020202020204" pitchFamily="34" charset="0"/>
              </a:rPr>
              <a:t> and </a:t>
            </a:r>
            <a:r>
              <a:rPr lang="en-AU" b="1" dirty="0">
                <a:latin typeface="Arial" panose="020B0604020202020204" pitchFamily="34" charset="0"/>
                <a:cs typeface="Arial" panose="020B0604020202020204" pitchFamily="34" charset="0"/>
              </a:rPr>
              <a:t>build a culture of child safety. </a:t>
            </a:r>
          </a:p>
          <a:p>
            <a:pPr>
              <a:spcBef>
                <a:spcPts val="600"/>
              </a:spcBef>
            </a:pPr>
            <a:r>
              <a:rPr lang="en-AU" dirty="0">
                <a:latin typeface="Arial" panose="020B0604020202020204" pitchFamily="34" charset="0"/>
                <a:cs typeface="Arial" panose="020B0604020202020204" pitchFamily="34" charset="0"/>
              </a:rPr>
              <a:t>We cannot assume that child abuse does not and cannot happen within our schools or school communities.</a:t>
            </a:r>
          </a:p>
          <a:p>
            <a:endParaRPr lang="en-AU" kern="1200" dirty="0">
              <a:solidFill>
                <a:schemeClr val="tx1"/>
              </a:solidFill>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a:p>
            <a:endParaRPr lang="en-AU" dirty="0">
              <a:latin typeface="Arial" panose="020B0604020202020204" pitchFamily="34" charset="0"/>
              <a:cs typeface="Arial" panose="020B0604020202020204" pitchFamily="34" charset="0"/>
            </a:endParaRPr>
          </a:p>
          <a:p>
            <a:endParaRPr lang="en-AU" kern="1200"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t>8</a:t>
            </a:fld>
            <a:endParaRPr lang="en-US" dirty="0"/>
          </a:p>
        </p:txBody>
      </p:sp>
    </p:spTree>
    <p:extLst>
      <p:ext uri="{BB962C8B-B14F-4D97-AF65-F5344CB8AC3E}">
        <p14:creationId xmlns:p14="http://schemas.microsoft.com/office/powerpoint/2010/main" val="1199520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a:xfrm>
            <a:off x="342900" y="2178050"/>
            <a:ext cx="5994399" cy="6551612"/>
          </a:xfrm>
        </p:spPr>
        <p:txBody>
          <a:bodyPr/>
          <a:lstStyle/>
          <a:p>
            <a:pPr marL="0" lvl="0" indent="0">
              <a:buNone/>
            </a:pPr>
            <a:r>
              <a:rPr lang="en-AU" b="1" dirty="0">
                <a:latin typeface="Arial" panose="020B0604020202020204" pitchFamily="34" charset="0"/>
                <a:cs typeface="Arial" panose="020B0604020202020204" pitchFamily="34" charset="0"/>
              </a:rPr>
              <a:t>BACKGROUND NOTES FOR FACILITATOR</a:t>
            </a:r>
          </a:p>
          <a:p>
            <a:pPr lvl="0"/>
            <a:r>
              <a:rPr lang="en-AU" b="1" dirty="0">
                <a:latin typeface="Arial" panose="020B0604020202020204" pitchFamily="34" charset="0"/>
                <a:cs typeface="Arial" panose="020B0604020202020204" pitchFamily="34" charset="0"/>
              </a:rPr>
              <a:t>Time on this slide: 1 minute</a:t>
            </a:r>
          </a:p>
          <a:p>
            <a:pPr lvl="0"/>
            <a:r>
              <a:rPr lang="en-AU" dirty="0">
                <a:latin typeface="Arial" panose="020B0604020202020204" pitchFamily="34" charset="0"/>
                <a:cs typeface="Arial" panose="020B0604020202020204" pitchFamily="34" charset="0"/>
              </a:rPr>
              <a:t>This slide provides an overview of Victoria’s Child Safe Standards from 1 July 2022.</a:t>
            </a:r>
          </a:p>
          <a:p>
            <a:pPr lvl="0"/>
            <a:r>
              <a:rPr lang="en-AU" dirty="0">
                <a:latin typeface="Arial" panose="020B0604020202020204" pitchFamily="34" charset="0"/>
                <a:cs typeface="Arial" panose="020B0604020202020204" pitchFamily="34" charset="0"/>
              </a:rPr>
              <a:t>Standard 1 is unique to Victoria. </a:t>
            </a:r>
          </a:p>
          <a:p>
            <a:pPr lvl="0"/>
            <a:r>
              <a:rPr lang="en-AU" dirty="0">
                <a:latin typeface="Arial" panose="020B0604020202020204" pitchFamily="34" charset="0"/>
                <a:cs typeface="Arial" panose="020B0604020202020204" pitchFamily="34" charset="0"/>
              </a:rPr>
              <a:t>Standards 2 to 11 align with the </a:t>
            </a:r>
            <a:r>
              <a:rPr lang="en-AU" sz="1200" u="sng" dirty="0">
                <a:solidFill>
                  <a:schemeClr val="accent5"/>
                </a:solidFill>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National Principles for Child Safe Organisations</a:t>
            </a:r>
            <a:r>
              <a:rPr lang="en-AU" sz="1200" u="sng" dirty="0">
                <a:solidFill>
                  <a:schemeClr val="accent5"/>
                </a:solidFill>
                <a:effectLst/>
                <a:latin typeface="Arial" panose="020B0604020202020204" pitchFamily="34" charset="0"/>
                <a:ea typeface="Calibri" panose="020F0502020204030204" pitchFamily="34" charset="0"/>
                <a:cs typeface="Arial" panose="020B0604020202020204" pitchFamily="34" charset="0"/>
              </a:rPr>
              <a:t> </a:t>
            </a:r>
            <a:r>
              <a:rPr lang="en-AU" sz="1200" u="sng" dirty="0">
                <a:effectLst/>
                <a:latin typeface="Arial" panose="020B0604020202020204" pitchFamily="34" charset="0"/>
                <a:ea typeface="Calibri" panose="020F0502020204030204" pitchFamily="34" charset="0"/>
                <a:cs typeface="Arial" panose="020B0604020202020204" pitchFamily="34" charset="0"/>
              </a:rPr>
              <a:t>(</a:t>
            </a:r>
            <a:r>
              <a:rPr lang="en-AU" sz="1200" u="sng" dirty="0">
                <a:effectLst/>
                <a:latin typeface="Arial" panose="020B06040202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https://childsafe.humanrights.gov.au/national-principles</a:t>
            </a:r>
            <a:r>
              <a:rPr lang="en-AU" sz="1200" u="sng" dirty="0">
                <a:effectLst/>
                <a:latin typeface="Arial" panose="020B0604020202020204" pitchFamily="34" charset="0"/>
                <a:ea typeface="Calibri" panose="020F0502020204030204" pitchFamily="34" charset="0"/>
                <a:cs typeface="Arial" panose="020B0604020202020204" pitchFamily="34" charset="0"/>
              </a:rPr>
              <a:t>)</a:t>
            </a:r>
            <a:r>
              <a:rPr lang="en-AU" sz="1200" dirty="0">
                <a:latin typeface="Arial" panose="020B0604020202020204" pitchFamily="34" charset="0"/>
                <a:cs typeface="Arial" panose="020B0604020202020204" pitchFamily="34" charset="0"/>
              </a:rPr>
              <a:t>. </a:t>
            </a:r>
          </a:p>
          <a:p>
            <a:pPr lvl="0"/>
            <a:r>
              <a:rPr lang="en-AU" dirty="0">
                <a:latin typeface="Arial" panose="020B0604020202020204" pitchFamily="34" charset="0"/>
                <a:cs typeface="Arial" panose="020B0604020202020204" pitchFamily="34" charset="0"/>
              </a:rPr>
              <a:t>Ministerial order 1359 </a:t>
            </a:r>
            <a:r>
              <a:rPr lang="en-AU" dirty="0">
                <a:solidFill>
                  <a:srgbClr val="000000"/>
                </a:solidFill>
                <a:latin typeface="Arial" panose="020B0604020202020204" pitchFamily="34" charset="0"/>
                <a:cs typeface="Arial" panose="020B0604020202020204" pitchFamily="34" charset="0"/>
              </a:rPr>
              <a:t>(</a:t>
            </a:r>
            <a:r>
              <a:rPr lang="en-AU" dirty="0">
                <a:solidFill>
                  <a:srgbClr val="00000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https://go.vic.gov.au/3UJqTIj</a:t>
            </a:r>
            <a:r>
              <a:rPr lang="en-AU" dirty="0">
                <a:solidFill>
                  <a:srgbClr val="000000"/>
                </a:solidFill>
                <a:latin typeface="Arial" panose="020B0604020202020204" pitchFamily="34" charset="0"/>
                <a:cs typeface="Arial" panose="020B0604020202020204" pitchFamily="34" charset="0"/>
              </a:rPr>
              <a:t>) </a:t>
            </a:r>
            <a:r>
              <a:rPr lang="en-AU" dirty="0">
                <a:latin typeface="Arial" panose="020B0604020202020204" pitchFamily="34" charset="0"/>
                <a:cs typeface="Arial" panose="020B0604020202020204" pitchFamily="34" charset="0"/>
              </a:rPr>
              <a:t>provides the framework for Child Safe Standards in schools.</a:t>
            </a:r>
          </a:p>
          <a:p>
            <a:pPr lvl="0"/>
            <a:r>
              <a:rPr lang="en-AU" sz="1200" b="0" dirty="0">
                <a:effectLst/>
                <a:latin typeface="Arial" panose="020B0604020202020204" pitchFamily="34" charset="0"/>
                <a:cs typeface="Arial" panose="020B0604020202020204" pitchFamily="34" charset="0"/>
              </a:rPr>
              <a:t>An action list of the requirements for schools for each Standard is available on </a:t>
            </a:r>
            <a:r>
              <a:rPr lang="en-AU" sz="1200" dirty="0">
                <a:solidFill>
                  <a:schemeClr val="accent5"/>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PROTECT</a:t>
            </a:r>
            <a:r>
              <a:rPr lang="en-AU" sz="1200" b="0" dirty="0">
                <a:solidFill>
                  <a:srgbClr val="011A3C"/>
                </a:solidFill>
                <a:effectLst/>
                <a:latin typeface="Arial" panose="020B0604020202020204" pitchFamily="34" charset="0"/>
                <a:cs typeface="Arial" panose="020B0604020202020204" pitchFamily="34" charset="0"/>
              </a:rPr>
              <a:t> </a:t>
            </a:r>
            <a:r>
              <a:rPr lang="en-AU" sz="1200" b="0" dirty="0">
                <a:effectLst/>
                <a:latin typeface="Arial" panose="020B0604020202020204" pitchFamily="34" charset="0"/>
                <a:cs typeface="Arial" panose="020B0604020202020204" pitchFamily="34" charset="0"/>
              </a:rPr>
              <a:t>(</a:t>
            </a:r>
            <a:r>
              <a:rPr lang="en-AU" sz="1200" b="0"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https://go.vic.gov.au/3VMQKD6</a:t>
            </a:r>
            <a:r>
              <a:rPr lang="en-AU" sz="1200" dirty="0">
                <a:latin typeface="Arial" panose="020B0604020202020204" pitchFamily="34" charset="0"/>
                <a:cs typeface="Arial" panose="020B0604020202020204" pitchFamily="34" charset="0"/>
              </a:rPr>
              <a:t>)</a:t>
            </a:r>
            <a:r>
              <a:rPr lang="en-AU" sz="1200" b="0" dirty="0">
                <a:solidFill>
                  <a:srgbClr val="011A3C"/>
                </a:solidFill>
                <a:effectLst/>
                <a:latin typeface="Arial" panose="020B0604020202020204" pitchFamily="34" charset="0"/>
                <a:cs typeface="Arial" panose="020B0604020202020204" pitchFamily="34" charset="0"/>
              </a:rPr>
              <a:t>.</a:t>
            </a:r>
            <a:r>
              <a:rPr lang="en-AU" dirty="0">
                <a:latin typeface="Arial" panose="020B0604020202020204" pitchFamily="34" charset="0"/>
                <a:cs typeface="Arial" panose="020B0604020202020204" pitchFamily="34" charset="0"/>
              </a:rPr>
              <a:t> </a:t>
            </a:r>
          </a:p>
          <a:p>
            <a:pPr marL="0" indent="0">
              <a:spcBef>
                <a:spcPts val="600"/>
              </a:spcBef>
              <a:buNone/>
            </a:pPr>
            <a:r>
              <a:rPr lang="en-AU" b="1" dirty="0">
                <a:latin typeface="Arial" panose="020B0604020202020204" pitchFamily="34" charset="0"/>
                <a:cs typeface="Arial" panose="020B0604020202020204" pitchFamily="34" charset="0"/>
              </a:rPr>
              <a:t>SPEAKING NOTES </a:t>
            </a:r>
            <a:endParaRPr lang="en-AU" dirty="0">
              <a:latin typeface="Arial" panose="020B0604020202020204" pitchFamily="34" charset="0"/>
              <a:cs typeface="Arial" panose="020B0604020202020204" pitchFamily="34" charset="0"/>
            </a:endParaRPr>
          </a:p>
          <a:p>
            <a:pPr>
              <a:spcBef>
                <a:spcPts val="600"/>
              </a:spcBef>
            </a:pPr>
            <a:r>
              <a:rPr lang="en-AU" dirty="0">
                <a:latin typeface="Arial" panose="020B0604020202020204" pitchFamily="34" charset="0"/>
                <a:cs typeface="Arial" panose="020B0604020202020204" pitchFamily="34" charset="0"/>
              </a:rPr>
              <a:t>The 11 Standards taken together highlight the key strategies and actions that must be in place to support a culture of child safety. </a:t>
            </a:r>
          </a:p>
          <a:p>
            <a:pPr>
              <a:spcBef>
                <a:spcPts val="600"/>
              </a:spcBef>
            </a:pPr>
            <a:r>
              <a:rPr lang="en-AU" dirty="0">
                <a:effectLst/>
                <a:latin typeface="Arial" panose="020B0604020202020204" pitchFamily="34" charset="0"/>
                <a:ea typeface="Times New Roman" panose="02020603050405020304" pitchFamily="18" charset="0"/>
                <a:cs typeface="Arial" panose="020B0604020202020204" pitchFamily="34" charset="0"/>
              </a:rPr>
              <a:t>Each </a:t>
            </a:r>
            <a:r>
              <a:rPr lang="en-AU" dirty="0">
                <a:latin typeface="Arial" panose="020B0604020202020204" pitchFamily="34" charset="0"/>
                <a:ea typeface="Times New Roman" panose="02020603050405020304" pitchFamily="18" charset="0"/>
                <a:cs typeface="Arial" panose="020B0604020202020204" pitchFamily="34" charset="0"/>
              </a:rPr>
              <a:t>s</a:t>
            </a:r>
            <a:r>
              <a:rPr lang="en-AU" dirty="0">
                <a:effectLst/>
                <a:latin typeface="Arial" panose="020B0604020202020204" pitchFamily="34" charset="0"/>
                <a:ea typeface="Times New Roman" panose="02020603050405020304" pitchFamily="18" charset="0"/>
                <a:cs typeface="Arial" panose="020B0604020202020204" pitchFamily="34" charset="0"/>
              </a:rPr>
              <a:t>tandard focuses on a key feature that contributes to a child safe organisation</a:t>
            </a:r>
            <a:r>
              <a:rPr lang="en-AU" dirty="0">
                <a:latin typeface="Arial" panose="020B0604020202020204" pitchFamily="34" charset="0"/>
                <a:ea typeface="Times New Roman" panose="02020603050405020304" pitchFamily="18" charset="0"/>
                <a:cs typeface="Arial" panose="020B0604020202020204" pitchFamily="34" charset="0"/>
              </a:rPr>
              <a:t> and is supported by a range of compliance requirements.</a:t>
            </a:r>
            <a:endParaRPr lang="en-AU" dirty="0">
              <a:latin typeface="Arial" panose="020B0604020202020204" pitchFamily="34" charset="0"/>
              <a:cs typeface="Arial" panose="020B0604020202020204" pitchFamily="34" charset="0"/>
            </a:endParaRPr>
          </a:p>
          <a:p>
            <a:pPr marL="90488" marR="0" lvl="0" indent="-90488" algn="l" defTabSz="914400" rtl="0" eaLnBrk="1" fontAlgn="auto" latinLnBrk="0" hangingPunct="1">
              <a:spcBef>
                <a:spcPts val="600"/>
              </a:spcBef>
              <a:buClrTx/>
              <a:buSzTx/>
              <a:buFont typeface="Arial" panose="020B0604020202020204" pitchFamily="34" charset="0"/>
              <a:buChar char="•"/>
              <a:tabLst/>
              <a:defRPr/>
            </a:pPr>
            <a:r>
              <a:rPr lang="en-AU" dirty="0">
                <a:latin typeface="Arial" panose="020B0604020202020204" pitchFamily="34" charset="0"/>
                <a:cs typeface="Arial" panose="020B0604020202020204" pitchFamily="34" charset="0"/>
              </a:rPr>
              <a:t>Standard 1 is unique to Victoria. </a:t>
            </a:r>
            <a:r>
              <a:rPr lang="en-AU" sz="1200" kern="1200" dirty="0">
                <a:effectLst/>
                <a:latin typeface="Arial" panose="020B0604020202020204" pitchFamily="34" charset="0"/>
                <a:ea typeface="Calibri" panose="020F0502020204030204" pitchFamily="34" charset="0"/>
                <a:cs typeface="Arial" panose="020B0604020202020204" pitchFamily="34" charset="0"/>
              </a:rPr>
              <a:t>This Standard requires schools to </a:t>
            </a:r>
            <a:r>
              <a:rPr lang="en-AU" sz="1200" dirty="0">
                <a:effectLst/>
                <a:latin typeface="Arial" panose="020B0604020202020204" pitchFamily="34" charset="0"/>
                <a:ea typeface="Calibri" panose="020F0502020204030204" pitchFamily="34" charset="0"/>
                <a:cs typeface="Arial" panose="020B0604020202020204" pitchFamily="34" charset="0"/>
              </a:rPr>
              <a:t>make sure Aboriginal children and young people feel safe and are safe. It is important to note that:</a:t>
            </a:r>
          </a:p>
          <a:p>
            <a:pPr lvl="1" indent="-90488">
              <a:spcBef>
                <a:spcPts val="600"/>
              </a:spcBef>
              <a:defRPr/>
            </a:pPr>
            <a:r>
              <a:rPr lang="en-AU" sz="1200" dirty="0">
                <a:latin typeface="Arial" panose="020B0604020202020204" pitchFamily="34" charset="0"/>
                <a:cs typeface="Arial" panose="020B0604020202020204" pitchFamily="34" charset="0"/>
              </a:rPr>
              <a:t>the term ‘Aboriginal’ includes all Aboriginal and Torres Strait Islander peoples</a:t>
            </a:r>
          </a:p>
          <a:p>
            <a:pPr lvl="1" indent="-90488">
              <a:spcBef>
                <a:spcPts val="600"/>
              </a:spcBef>
              <a:defRPr/>
            </a:pPr>
            <a:r>
              <a:rPr lang="en-AU" sz="1200" dirty="0">
                <a:latin typeface="Arial" panose="020B0604020202020204" pitchFamily="34" charset="0"/>
                <a:cs typeface="Arial" panose="020B0604020202020204" pitchFamily="34" charset="0"/>
              </a:rPr>
              <a:t>this standard applies to all schools, even if there are no students who have identified </a:t>
            </a:r>
            <a:r>
              <a:rPr lang="en-AU" sz="1200" dirty="0">
                <a:effectLst/>
                <a:latin typeface="Arial" panose="020B0604020202020204" pitchFamily="34" charset="0"/>
                <a:ea typeface="Calibri" panose="020F0502020204030204" pitchFamily="34" charset="0"/>
                <a:cs typeface="Arial" panose="020B0604020202020204" pitchFamily="34" charset="0"/>
              </a:rPr>
              <a:t>themselves as Aboriginal</a:t>
            </a:r>
          </a:p>
          <a:p>
            <a:pPr>
              <a:spcBef>
                <a:spcPts val="600"/>
              </a:spcBef>
            </a:pPr>
            <a:r>
              <a:rPr lang="en-AU" sz="1200" dirty="0">
                <a:effectLst/>
                <a:latin typeface="Arial" panose="020B0604020202020204" pitchFamily="34" charset="0"/>
                <a:ea typeface="Calibri" panose="020F0502020204030204" pitchFamily="34" charset="0"/>
                <a:cs typeface="Arial" panose="020B0604020202020204" pitchFamily="34" charset="0"/>
              </a:rPr>
              <a:t>Our Child Safety and Wellbeing Policy</a:t>
            </a:r>
            <a:r>
              <a:rPr lang="en-AU" sz="1200" b="1" dirty="0">
                <a:effectLst/>
                <a:latin typeface="Arial" panose="020B0604020202020204" pitchFamily="34" charset="0"/>
                <a:ea typeface="Calibri" panose="020F0502020204030204" pitchFamily="34" charset="0"/>
                <a:cs typeface="Arial" panose="020B0604020202020204" pitchFamily="34" charset="0"/>
              </a:rPr>
              <a:t> [or other document] </a:t>
            </a:r>
            <a:r>
              <a:rPr lang="en-AU" sz="1200" dirty="0">
                <a:effectLst/>
                <a:latin typeface="Arial" panose="020B0604020202020204" pitchFamily="34" charset="0"/>
                <a:ea typeface="Calibri" panose="020F0502020204030204" pitchFamily="34" charset="0"/>
                <a:cs typeface="Arial" panose="020B0604020202020204" pitchFamily="34" charset="0"/>
              </a:rPr>
              <a:t>includes the actions our school will take to promote cultural safety in our school community. Staff have a key role in implementing our school’s strategies and actions to make our school culturally safe.</a:t>
            </a:r>
            <a:endParaRPr lang="en-AU" dirty="0">
              <a:latin typeface="Arial" panose="020B0604020202020204" pitchFamily="34" charset="0"/>
              <a:cs typeface="Arial" panose="020B0604020202020204" pitchFamily="34" charset="0"/>
            </a:endParaRPr>
          </a:p>
          <a:p>
            <a:pPr>
              <a:spcBef>
                <a:spcPts val="600"/>
              </a:spcBef>
            </a:pPr>
            <a:r>
              <a:rPr lang="en-AU" dirty="0">
                <a:latin typeface="Arial" panose="020B0604020202020204" pitchFamily="34" charset="0"/>
                <a:cs typeface="Arial" panose="020B0604020202020204" pitchFamily="34" charset="0"/>
              </a:rPr>
              <a:t>Standards 2 to 11 align with the National Principles for Child Safe Organisations developed by the Royal Commission into Institutional Responses to Child Abuse.</a:t>
            </a:r>
          </a:p>
          <a:p>
            <a:pPr marL="0" indent="0">
              <a:lnSpc>
                <a:spcPct val="105000"/>
              </a:lnSpc>
              <a:spcAft>
                <a:spcPts val="600"/>
              </a:spcAft>
              <a:buNone/>
            </a:pPr>
            <a:endParaRPr lang="en-AU" dirty="0">
              <a:latin typeface="Arial" panose="020B0604020202020204" pitchFamily="34" charset="0"/>
              <a:cs typeface="Arial" panose="020B0604020202020204" pitchFamily="34" charset="0"/>
            </a:endParaRPr>
          </a:p>
          <a:p>
            <a:pPr marL="0" indent="0">
              <a:lnSpc>
                <a:spcPct val="105000"/>
              </a:lnSpc>
              <a:spcAft>
                <a:spcPts val="600"/>
              </a:spcAft>
              <a:buNone/>
            </a:pPr>
            <a:endParaRPr lang="en-AU" dirty="0">
              <a:latin typeface="Arial" panose="020B0604020202020204" pitchFamily="34" charset="0"/>
              <a:cs typeface="Arial" panose="020B0604020202020204" pitchFamily="34" charset="0"/>
            </a:endParaRPr>
          </a:p>
          <a:p>
            <a:pPr marL="0" lvl="0" indent="0">
              <a:lnSpc>
                <a:spcPct val="105000"/>
              </a:lnSpc>
              <a:spcAft>
                <a:spcPts val="800"/>
              </a:spcAft>
              <a:buNone/>
            </a:pPr>
            <a:endParaRPr lang="en-AU"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a:p>
            <a:pPr marL="0" indent="0">
              <a:buNone/>
            </a:pPr>
            <a:endParaRPr lang="en-AU"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ED6696EE-E175-4144-B35C-D4A1B167B917}" type="slidenum">
              <a:rPr lang="en-US" smtClean="0"/>
              <a:pPr/>
              <a:t>9</a:t>
            </a:fld>
            <a:endParaRPr lang="en-US" dirty="0"/>
          </a:p>
        </p:txBody>
      </p:sp>
      <p:sp>
        <p:nvSpPr>
          <p:cNvPr id="7" name="Slide Image Placeholder 6">
            <a:extLst>
              <a:ext uri="{FF2B5EF4-FFF2-40B4-BE49-F238E27FC236}">
                <a16:creationId xmlns:a16="http://schemas.microsoft.com/office/drawing/2014/main" id="{9547812D-6BCC-45B3-BDFC-A6DE1CBB52F4}"/>
              </a:ext>
            </a:extLst>
          </p:cNvPr>
          <p:cNvSpPr>
            <a:spLocks noGrp="1" noRot="1" noChangeAspect="1"/>
          </p:cNvSpPr>
          <p:nvPr>
            <p:ph type="sldImg"/>
          </p:nvPr>
        </p:nvSpPr>
        <p:spPr>
          <a:xfrm>
            <a:off x="1876425" y="414338"/>
            <a:ext cx="3044825" cy="1712912"/>
          </a:xfrm>
        </p:spPr>
      </p:sp>
    </p:spTree>
    <p:extLst>
      <p:ext uri="{BB962C8B-B14F-4D97-AF65-F5344CB8AC3E}">
        <p14:creationId xmlns:p14="http://schemas.microsoft.com/office/powerpoint/2010/main" val="30136461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1_Title Slide">
    <p:spTree>
      <p:nvGrpSpPr>
        <p:cNvPr id="1" name=""/>
        <p:cNvGrpSpPr/>
        <p:nvPr/>
      </p:nvGrpSpPr>
      <p:grpSpPr>
        <a:xfrm>
          <a:off x="0" y="0"/>
          <a:ext cx="0" cy="0"/>
          <a:chOff x="0" y="0"/>
          <a:chExt cx="0" cy="0"/>
        </a:xfrm>
      </p:grpSpPr>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388479" y="2369"/>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6741725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3"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3" y="1723362"/>
            <a:ext cx="10069200"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10602296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4669"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4669" cy="4351338"/>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804008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352903" y="0"/>
            <a:ext cx="1959429" cy="6858000"/>
          </a:xfrm>
          <a:prstGeom prst="rect">
            <a:avLst/>
          </a:prstGeom>
        </p:spPr>
      </p:pic>
    </p:spTree>
    <p:extLst>
      <p:ext uri="{BB962C8B-B14F-4D97-AF65-F5344CB8AC3E}">
        <p14:creationId xmlns:p14="http://schemas.microsoft.com/office/powerpoint/2010/main" val="779687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234506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8457069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42597"/>
            <a:ext cx="10069200" cy="62928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164757"/>
            <a:ext cx="1959429" cy="6858000"/>
          </a:xfrm>
          <a:prstGeom prst="rect">
            <a:avLst/>
          </a:prstGeom>
        </p:spPr>
      </p:pic>
    </p:spTree>
    <p:extLst>
      <p:ext uri="{BB962C8B-B14F-4D97-AF65-F5344CB8AC3E}">
        <p14:creationId xmlns:p14="http://schemas.microsoft.com/office/powerpoint/2010/main" val="5859770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_2 Column w pic">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a:xfrm>
            <a:off x="431802" y="1520825"/>
            <a:ext cx="5376332" cy="4608514"/>
          </a:xfrm>
          <a:prstGeom prst="rect">
            <a:avLst/>
          </a:prstGeom>
        </p:spPr>
        <p:txBody>
          <a:bodyPr/>
          <a:lstStyle>
            <a:lvl1pPr>
              <a:defRPr sz="2000"/>
            </a:lvl1pPr>
            <a:lvl3pPr marL="180000" indent="-180000">
              <a:tab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p:cNvSpPr>
            <a:spLocks noGrp="1"/>
          </p:cNvSpPr>
          <p:nvPr>
            <p:ph sz="quarter" idx="10"/>
          </p:nvPr>
        </p:nvSpPr>
        <p:spPr>
          <a:xfrm>
            <a:off x="6288618" y="1520825"/>
            <a:ext cx="5903383" cy="46085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49536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45CD-6BFC-48B6-B33B-E2E2FCF61E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7DBD80A-BA59-406A-AE89-73AAD92A3A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94FE03F-C89E-4300-B1FC-9D1AEAB9A01B}"/>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5" name="Footer Placeholder 4">
            <a:extLst>
              <a:ext uri="{FF2B5EF4-FFF2-40B4-BE49-F238E27FC236}">
                <a16:creationId xmlns:a16="http://schemas.microsoft.com/office/drawing/2014/main" id="{C104AA85-20CE-4BCA-9AC4-97587FA65E2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647AEA13-5E20-438D-8228-2678B21CB00A}"/>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1237409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2444-4E6C-4226-8765-5CD9087F507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8DC3A11-C237-4714-93CB-F9EC9A7AB32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25F9783-40FE-4D3E-B679-FB6CF5F27696}"/>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5" name="Footer Placeholder 4">
            <a:extLst>
              <a:ext uri="{FF2B5EF4-FFF2-40B4-BE49-F238E27FC236}">
                <a16:creationId xmlns:a16="http://schemas.microsoft.com/office/drawing/2014/main" id="{40B9A019-AB5B-49C6-A504-AAE159594099}"/>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8B40A69B-EFDE-49B1-96B5-47BDDCBCDE1F}"/>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947073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078D-688B-4B93-9635-21A82A6FA7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CE21E843-3CD4-4EF0-BEE2-72473E4FF4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4A4DF14-971E-4293-9A2F-2087DCEA8A61}"/>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5" name="Footer Placeholder 4">
            <a:extLst>
              <a:ext uri="{FF2B5EF4-FFF2-40B4-BE49-F238E27FC236}">
                <a16:creationId xmlns:a16="http://schemas.microsoft.com/office/drawing/2014/main" id="{5C2C6B58-CC8D-4B7C-A5FF-57EB7A085633}"/>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20F043D-4A6F-43AD-B58A-67D8C4751B9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5574093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75937"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18418040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92B87-94F3-4B7B-9A25-1F729B32D7C2}"/>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55B11719-AE83-4BF3-ADB0-CB05895510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8E2F4EB-AED4-440D-A341-A35A311C3A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C21CFA9-733F-4F28-A4E1-4BBA49FD81AB}"/>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6" name="Footer Placeholder 5">
            <a:extLst>
              <a:ext uri="{FF2B5EF4-FFF2-40B4-BE49-F238E27FC236}">
                <a16:creationId xmlns:a16="http://schemas.microsoft.com/office/drawing/2014/main" id="{C434B430-DD25-4A1D-B95C-92555AD2AA8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EE9076D0-40CF-4897-B498-17E460837F78}"/>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42472553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81DDF-DF99-4987-8356-1692F6A0AC6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5EB9C72-6CE6-4F0E-B9D0-3AB3328EFD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F465405-85B2-45E4-A5E7-A4088F5B80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802D6940-FFAA-423C-B898-BCB132E2A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85F843-461E-4820-93FB-1BA882BE43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47563B-9A99-48E2-831B-5AB767D0DD6F}"/>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8" name="Footer Placeholder 7">
            <a:extLst>
              <a:ext uri="{FF2B5EF4-FFF2-40B4-BE49-F238E27FC236}">
                <a16:creationId xmlns:a16="http://schemas.microsoft.com/office/drawing/2014/main" id="{E9498B9A-755E-432E-9422-6F49FA64A023}"/>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C59B9AF2-D1E4-4CE3-BFF3-F9C0535088DB}"/>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2995536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B5962-8956-4FA2-84E8-15EBB58CE07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B6024570-2DB2-4610-9E5E-81D107B75435}"/>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4" name="Footer Placeholder 3">
            <a:extLst>
              <a:ext uri="{FF2B5EF4-FFF2-40B4-BE49-F238E27FC236}">
                <a16:creationId xmlns:a16="http://schemas.microsoft.com/office/drawing/2014/main" id="{73093256-59B2-4CD7-955E-60CACA19E883}"/>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BC4F5EE1-44F4-40E0-AF8D-56947CC1DEC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37052363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C33399-77B6-463B-96BF-3863046BE923}"/>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3" name="Footer Placeholder 2">
            <a:extLst>
              <a:ext uri="{FF2B5EF4-FFF2-40B4-BE49-F238E27FC236}">
                <a16:creationId xmlns:a16="http://schemas.microsoft.com/office/drawing/2014/main" id="{EC2D612D-4AD0-4EFE-9A2F-FC10AED8575B}"/>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B0954D1A-958E-430E-9840-BA98C4550897}"/>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090045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C90B8-1900-4E6B-A619-E2B12166C7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2C5DCAFD-42F2-48B4-9B43-84026ABF12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6091BCD-CEFC-43AC-9171-B21EC50C46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627CD1-1585-43E6-9738-589FB11A18EF}"/>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6" name="Footer Placeholder 5">
            <a:extLst>
              <a:ext uri="{FF2B5EF4-FFF2-40B4-BE49-F238E27FC236}">
                <a16:creationId xmlns:a16="http://schemas.microsoft.com/office/drawing/2014/main" id="{CA7F97A9-CEA0-4544-ABF8-F1E7F14D73BE}"/>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8093FE72-C6D3-4FC5-8CCF-4624F9AB30EC}"/>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95207798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8F3B-8B35-403B-8ED6-DED33C8A0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0B051C64-4387-40BF-9B1D-2EED19C92E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89A97F0-D23F-4D75-AEC7-F6D33C0089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C5B0C5-831D-4843-ADC7-217C316CAE1C}"/>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6" name="Footer Placeholder 5">
            <a:extLst>
              <a:ext uri="{FF2B5EF4-FFF2-40B4-BE49-F238E27FC236}">
                <a16:creationId xmlns:a16="http://schemas.microsoft.com/office/drawing/2014/main" id="{52D36FC1-D2D8-4F4C-AEE8-B6BAD87B34FD}"/>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13F5A74A-AEB2-4914-B642-34C69664C914}"/>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25867237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885C7-67F2-4235-93A0-59348802DCA6}"/>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E6409E7-13BC-47D8-A8B7-B39839394F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268F8BD-4E94-4C6C-AC17-FBC0DF963C9A}"/>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5" name="Footer Placeholder 4">
            <a:extLst>
              <a:ext uri="{FF2B5EF4-FFF2-40B4-BE49-F238E27FC236}">
                <a16:creationId xmlns:a16="http://schemas.microsoft.com/office/drawing/2014/main" id="{1F2C10C6-6F71-4519-8AF4-3F56A090106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EA9FE160-366F-45F6-B594-0C43F5D6A5D2}"/>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8758049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9EC9DD-CC6D-4414-8DF9-25B42739A7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FE7E276-3BA2-40CF-8326-3B2AD72228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59DA787-1278-40B0-8957-D7374716E217}"/>
              </a:ext>
            </a:extLst>
          </p:cNvPr>
          <p:cNvSpPr>
            <a:spLocks noGrp="1"/>
          </p:cNvSpPr>
          <p:nvPr>
            <p:ph type="dt" sz="half" idx="10"/>
          </p:nvPr>
        </p:nvSpPr>
        <p:spPr/>
        <p:txBody>
          <a:bodyPr/>
          <a:lstStyle/>
          <a:p>
            <a:fld id="{84259349-467A-4E4D-A45E-28E3F6CE2298}" type="datetimeFigureOut">
              <a:rPr lang="en-AU" smtClean="0"/>
              <a:t>16/01/2025</a:t>
            </a:fld>
            <a:endParaRPr lang="en-AU" dirty="0"/>
          </a:p>
        </p:txBody>
      </p:sp>
      <p:sp>
        <p:nvSpPr>
          <p:cNvPr id="5" name="Footer Placeholder 4">
            <a:extLst>
              <a:ext uri="{FF2B5EF4-FFF2-40B4-BE49-F238E27FC236}">
                <a16:creationId xmlns:a16="http://schemas.microsoft.com/office/drawing/2014/main" id="{A8145207-642C-4AFE-89DF-6BC32952B83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15F11DBB-E1C0-46AF-B459-3AB7605C4373}"/>
              </a:ext>
            </a:extLst>
          </p:cNvPr>
          <p:cNvSpPr>
            <a:spLocks noGrp="1"/>
          </p:cNvSpPr>
          <p:nvPr>
            <p:ph type="sldNum" sz="quarter" idx="12"/>
          </p:nvPr>
        </p:nvSpPr>
        <p:spPr/>
        <p:txBody>
          <a:bodyPr/>
          <a:lstStyle/>
          <a:p>
            <a:fld id="{65DAB674-A68D-4948-87B4-AD2B2A26819D}" type="slidenum">
              <a:rPr lang="en-AU" smtClean="0"/>
              <a:t>‹#›</a:t>
            </a:fld>
            <a:endParaRPr lang="en-AU" dirty="0"/>
          </a:p>
        </p:txBody>
      </p:sp>
    </p:spTree>
    <p:extLst>
      <p:ext uri="{BB962C8B-B14F-4D97-AF65-F5344CB8AC3E}">
        <p14:creationId xmlns:p14="http://schemas.microsoft.com/office/powerpoint/2010/main" val="184212654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0_Title Slide">
    <p:spTree>
      <p:nvGrpSpPr>
        <p:cNvPr id="1" name=""/>
        <p:cNvGrpSpPr/>
        <p:nvPr/>
      </p:nvGrpSpPr>
      <p:grpSpPr>
        <a:xfrm>
          <a:off x="0" y="0"/>
          <a:ext cx="0" cy="0"/>
          <a:chOff x="0" y="0"/>
          <a:chExt cx="0" cy="0"/>
        </a:xfrm>
      </p:grpSpPr>
      <p:pic>
        <p:nvPicPr>
          <p:cNvPr id="6" name="Picture 5">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260690" y="0"/>
            <a:ext cx="5143500" cy="6858000"/>
          </a:xfrm>
          <a:prstGeom prst="rect">
            <a:avLst/>
          </a:prstGeom>
        </p:spPr>
      </p:pic>
      <p:sp>
        <p:nvSpPr>
          <p:cNvPr id="2" name="Title 1"/>
          <p:cNvSpPr>
            <a:spLocks noGrp="1"/>
          </p:cNvSpPr>
          <p:nvPr>
            <p:ph type="ctrTitle"/>
          </p:nvPr>
        </p:nvSpPr>
        <p:spPr>
          <a:xfrm>
            <a:off x="373223" y="1530386"/>
            <a:ext cx="8284745" cy="2057143"/>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373222" y="3651297"/>
            <a:ext cx="8284745" cy="1655762"/>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11226"/>
            <a:ext cx="3571302" cy="1541612"/>
          </a:xfrm>
          <a:prstGeom prst="rect">
            <a:avLst/>
          </a:prstGeom>
        </p:spPr>
      </p:pic>
    </p:spTree>
    <p:extLst>
      <p:ext uri="{BB962C8B-B14F-4D97-AF65-F5344CB8AC3E}">
        <p14:creationId xmlns:p14="http://schemas.microsoft.com/office/powerpoint/2010/main" val="2099476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121139329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4"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4"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588974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33264"/>
            <a:ext cx="10069200" cy="6300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9" name="Picture 8">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232571" y="0"/>
            <a:ext cx="1959429" cy="6858000"/>
          </a:xfrm>
          <a:prstGeom prst="rect">
            <a:avLst/>
          </a:prstGeom>
        </p:spPr>
      </p:pic>
    </p:spTree>
    <p:extLst>
      <p:ext uri="{BB962C8B-B14F-4D97-AF65-F5344CB8AC3E}">
        <p14:creationId xmlns:p14="http://schemas.microsoft.com/office/powerpoint/2010/main" val="9669955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5404" y="241214"/>
            <a:ext cx="10069200" cy="1280015"/>
          </a:xfrm>
        </p:spPr>
        <p:txBody>
          <a:bodyPr numCol="1" anchor="t">
            <a:normAutofit/>
          </a:bodyPr>
          <a:lstStyle>
            <a:lvl1pPr algn="l">
              <a:defRPr sz="4400"/>
            </a:lvl1pPr>
          </a:lstStyle>
          <a:p>
            <a:r>
              <a:rPr lang="en-US" dirty="0"/>
              <a:t>Click to edit Master title style</a:t>
            </a:r>
          </a:p>
        </p:txBody>
      </p:sp>
      <p:sp>
        <p:nvSpPr>
          <p:cNvPr id="3" name="Subtitle 2"/>
          <p:cNvSpPr>
            <a:spLocks noGrp="1"/>
          </p:cNvSpPr>
          <p:nvPr>
            <p:ph type="subTitle" idx="1"/>
          </p:nvPr>
        </p:nvSpPr>
        <p:spPr>
          <a:xfrm>
            <a:off x="285404" y="1723362"/>
            <a:ext cx="10069200" cy="16560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4211211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8233" y="238539"/>
            <a:ext cx="10069200" cy="1302025"/>
          </a:xfrm>
        </p:spPr>
        <p:txBody>
          <a:bodyPr anchor="t"/>
          <a:lstStyle/>
          <a:p>
            <a:r>
              <a:rPr lang="en-US" dirty="0"/>
              <a:t>Click to edit Master title style</a:t>
            </a:r>
          </a:p>
        </p:txBody>
      </p:sp>
      <p:sp>
        <p:nvSpPr>
          <p:cNvPr id="3" name="Content Placeholder 2"/>
          <p:cNvSpPr>
            <a:spLocks noGrp="1"/>
          </p:cNvSpPr>
          <p:nvPr>
            <p:ph idx="1"/>
          </p:nvPr>
        </p:nvSpPr>
        <p:spPr>
          <a:xfrm>
            <a:off x="288233" y="1686477"/>
            <a:ext cx="10069200" cy="4352400"/>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12063360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404" y="261256"/>
            <a:ext cx="10069200" cy="6271200"/>
          </a:xfrm>
        </p:spPr>
        <p:txBody>
          <a:bodyPr anchor="t"/>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4" name="Picture 3">
            <a:extLs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427044" y="0"/>
            <a:ext cx="1959429" cy="6858000"/>
          </a:xfrm>
          <a:prstGeom prst="rect">
            <a:avLst/>
          </a:prstGeom>
        </p:spPr>
      </p:pic>
    </p:spTree>
    <p:extLst>
      <p:ext uri="{BB962C8B-B14F-4D97-AF65-F5344CB8AC3E}">
        <p14:creationId xmlns:p14="http://schemas.microsoft.com/office/powerpoint/2010/main" val="5121454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085" y="241557"/>
            <a:ext cx="10069200" cy="132556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280085" y="1825625"/>
            <a:ext cx="10069200" cy="4428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9">
            <a:extLst>
              <a:ext uri="{C183D7F6-B498-43B3-948B-1728B52AA6E4}">
                <adec:decorative xmlns:adec="http://schemas.microsoft.com/office/drawing/2017/decorative" val="1"/>
              </a:ext>
            </a:extLst>
          </p:cNvPr>
          <p:cNvPicPr>
            <a:picLocks noChangeAspect="1"/>
          </p:cNvPicPr>
          <p:nvPr userDrawn="1"/>
        </p:nvPicPr>
        <p:blipFill>
          <a:blip r:embed="rId18" cstate="email">
            <a:extLst>
              <a:ext uri="{28A0092B-C50C-407E-A947-70E740481C1C}">
                <a14:useLocalDpi xmlns:a14="http://schemas.microsoft.com/office/drawing/2010/main"/>
              </a:ext>
            </a:extLst>
          </a:blip>
          <a:stretch>
            <a:fillRect/>
          </a:stretch>
        </p:blipFill>
        <p:spPr>
          <a:xfrm>
            <a:off x="10397406" y="0"/>
            <a:ext cx="1794593" cy="990017"/>
          </a:xfrm>
          <a:prstGeom prst="rect">
            <a:avLst/>
          </a:prstGeom>
        </p:spPr>
      </p:pic>
    </p:spTree>
    <p:extLst>
      <p:ext uri="{BB962C8B-B14F-4D97-AF65-F5344CB8AC3E}">
        <p14:creationId xmlns:p14="http://schemas.microsoft.com/office/powerpoint/2010/main" val="809004008"/>
      </p:ext>
    </p:extLst>
  </p:cSld>
  <p:clrMap bg1="lt1" tx1="dk1" bg2="lt2" tx2="dk2" accent1="accent1" accent2="accent2" accent3="accent3" accent4="accent4" accent5="accent5" accent6="accent6" hlink="hlink" folHlink="folHlink"/>
  <p:sldLayoutIdLst>
    <p:sldLayoutId id="2147483667" r:id="rId1"/>
    <p:sldLayoutId id="2147483657" r:id="rId2"/>
    <p:sldLayoutId id="2147483666" r:id="rId3"/>
    <p:sldLayoutId id="2147483649" r:id="rId4"/>
    <p:sldLayoutId id="2147483650" r:id="rId5"/>
    <p:sldLayoutId id="2147483662" r:id="rId6"/>
    <p:sldLayoutId id="2147483652" r:id="rId7"/>
    <p:sldLayoutId id="2147483658" r:id="rId8"/>
    <p:sldLayoutId id="2147483663" r:id="rId9"/>
    <p:sldLayoutId id="2147483654" r:id="rId10"/>
    <p:sldLayoutId id="2147483659" r:id="rId11"/>
    <p:sldLayoutId id="2147483664" r:id="rId12"/>
    <p:sldLayoutId id="2147483653" r:id="rId13"/>
    <p:sldLayoutId id="2147483660" r:id="rId14"/>
    <p:sldLayoutId id="2147483665" r:id="rId15"/>
    <p:sldLayoutId id="2147483680" r:id="rId16"/>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p:titleStyle>
    <p:body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345E89-53B1-415B-810B-210C46ACE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28C45AB-ACD9-4B92-8372-C4720C89F0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BE78CD8-FBD0-4878-953C-E9C85CB8FE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4259349-467A-4E4D-A45E-28E3F6CE2298}" type="datetimeFigureOut">
              <a:rPr lang="en-AU" smtClean="0"/>
              <a:pPr/>
              <a:t>16/01/2025</a:t>
            </a:fld>
            <a:endParaRPr lang="en-AU" dirty="0"/>
          </a:p>
        </p:txBody>
      </p:sp>
      <p:sp>
        <p:nvSpPr>
          <p:cNvPr id="5" name="Footer Placeholder 4">
            <a:extLst>
              <a:ext uri="{FF2B5EF4-FFF2-40B4-BE49-F238E27FC236}">
                <a16:creationId xmlns:a16="http://schemas.microsoft.com/office/drawing/2014/main" id="{E6729465-DE8E-4B57-B5B4-03403445F6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en-AU" dirty="0"/>
          </a:p>
        </p:txBody>
      </p:sp>
      <p:sp>
        <p:nvSpPr>
          <p:cNvPr id="6" name="Slide Number Placeholder 5">
            <a:extLst>
              <a:ext uri="{FF2B5EF4-FFF2-40B4-BE49-F238E27FC236}">
                <a16:creationId xmlns:a16="http://schemas.microsoft.com/office/drawing/2014/main" id="{412CBC43-D5FF-438F-9C36-87D1997868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5DAB674-A68D-4948-87B4-AD2B2A26819D}" type="slidenum">
              <a:rPr lang="en-AU" smtClean="0"/>
              <a:pPr/>
              <a:t>‹#›</a:t>
            </a:fld>
            <a:endParaRPr lang="en-AU" dirty="0"/>
          </a:p>
        </p:txBody>
      </p:sp>
    </p:spTree>
    <p:extLst>
      <p:ext uri="{BB962C8B-B14F-4D97-AF65-F5344CB8AC3E}">
        <p14:creationId xmlns:p14="http://schemas.microsoft.com/office/powerpoint/2010/main" val="22850376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www.vic.gov.au/new-child-safe-standards-schools"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2.education.vic.gov.au/pal/protecting-children/policy" TargetMode="External"/><Relationship Id="rId2" Type="http://schemas.openxmlformats.org/officeDocument/2006/relationships/notesSlide" Target="../notesSlides/notesSlide20.xml"/><Relationship Id="rId1" Type="http://schemas.openxmlformats.org/officeDocument/2006/relationships/slideLayout" Target="../slideLayouts/slideLayout8.xml"/><Relationship Id="rId5" Type="http://schemas.openxmlformats.org/officeDocument/2006/relationships/hyperlink" Target="https://www.schools.vic.gov.au/report-child-abuse-schools" TargetMode="External"/><Relationship Id="rId4" Type="http://schemas.openxmlformats.org/officeDocument/2006/relationships/hyperlink" Target="https://www.schools.vic.gov.au/report-child-abuse-schools#action-2-report-to-authorities"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vimeo.com/906221355?share=copy" TargetMode="External"/><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hyperlink" Target="https://www.schools.vic.gov.au/identify-child-abuse?Redirect=1#link49" TargetMode="External"/><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hyperlink" Target="https://www.schools.vic.gov.au/child-sexual-exploitation-and-grooming" TargetMode="External"/><Relationship Id="rId2" Type="http://schemas.openxmlformats.org/officeDocument/2006/relationships/notesSlide" Target="../notesSlides/notesSlide24.xml"/><Relationship Id="rId1" Type="http://schemas.openxmlformats.org/officeDocument/2006/relationships/slideLayout" Target="../slideLayouts/slideLayout11.xml"/><Relationship Id="rId4" Type="http://schemas.openxmlformats.org/officeDocument/2006/relationships/hyperlink" Target="https://www.education.vic.gov.au/school/teachers/health/childprotection/Pages/identify.aspx#link49"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s://www.education.vic.gov.au/Pages/schoolsprivacypolicy.aspx" TargetMode="External"/><Relationship Id="rId2" Type="http://schemas.openxmlformats.org/officeDocument/2006/relationships/notesSlide" Target="../notesSlides/notesSlide26.xml"/><Relationship Id="rId1" Type="http://schemas.openxmlformats.org/officeDocument/2006/relationships/slideLayout" Target="../slideLayouts/slideLayout12.xml"/><Relationship Id="rId4" Type="http://schemas.openxmlformats.org/officeDocument/2006/relationships/hyperlink" Target="https://www2.education.vic.gov.au/pal/volunteers/policy"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2.education.vic.gov.au/pal/privacy-information-sharing/policy"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hyperlink" Target="https://www2.education.vic.gov.au/pal/volunteers/policy"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3" Type="http://schemas.openxmlformats.org/officeDocument/2006/relationships/hyperlink" Target="mailto:copyright@education.vic.gov.au"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8" Type="http://schemas.openxmlformats.org/officeDocument/2006/relationships/hyperlink" Target="https://qlife.org.au/" TargetMode="External"/><Relationship Id="rId3" Type="http://schemas.openxmlformats.org/officeDocument/2006/relationships/hyperlink" Target="https://www.sacl.com.au/" TargetMode="External"/><Relationship Id="rId7" Type="http://schemas.openxmlformats.org/officeDocument/2006/relationships/hyperlink" Target="https://www.13yarn.org.au/?gclid=EAIaIQobChMI1_G1sZ3AggMVfYVoCR28nAPfEAAYASAAEgKNMfD_Bw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https://blueknot.org.au/" TargetMode="External"/><Relationship Id="rId5" Type="http://schemas.openxmlformats.org/officeDocument/2006/relationships/hyperlink" Target="https://www.lifeline.org.au/" TargetMode="External"/><Relationship Id="rId4" Type="http://schemas.openxmlformats.org/officeDocument/2006/relationships/hyperlink" Target="https://www.1800respect.org.au/"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hyperlink" Target="https://content.sdp.education.vic.gov.au/media/975"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hyperlink" Target="https://content.legislation.vic.gov.au/sites/default/files/2021-11/05-83aa034%20authorised.PDF" TargetMode="External"/><Relationship Id="rId4" Type="http://schemas.openxmlformats.org/officeDocument/2006/relationships/hyperlink" Target="https://ccyp.vic.gov.au/assets/resources/New-CSS/A-guide-for-creating-a-Child-Safe-Organisation-27.04.23.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s://www.vic.gov.au/schools-suitable-staff-volunteers-guidance" TargetMode="External"/><Relationship Id="rId13" Type="http://schemas.openxmlformats.org/officeDocument/2006/relationships/hyperlink" Target="https://www.vic.gov.au/schools-implementation-child-safety-practices-guidance" TargetMode="External"/><Relationship Id="rId3" Type="http://schemas.openxmlformats.org/officeDocument/2006/relationships/hyperlink" Target="https://www.vic.gov.au/schools-culturally-safe-environments-guidance" TargetMode="External"/><Relationship Id="rId7" Type="http://schemas.openxmlformats.org/officeDocument/2006/relationships/hyperlink" Target="https://www.vic.gov.au/schools-diversity-equity-guidance" TargetMode="External"/><Relationship Id="rId12" Type="http://schemas.openxmlformats.org/officeDocument/2006/relationships/hyperlink" Target="https://www.vic.gov.au/schools-review-child-safety-practices-guidance" TargetMode="External"/><Relationship Id="rId2" Type="http://schemas.openxmlformats.org/officeDocument/2006/relationships/notesSlide" Target="../notesSlides/notesSlide9.xml"/><Relationship Id="rId1" Type="http://schemas.openxmlformats.org/officeDocument/2006/relationships/slideLayout" Target="../slideLayouts/slideLayout16.xml"/><Relationship Id="rId6" Type="http://schemas.openxmlformats.org/officeDocument/2006/relationships/hyperlink" Target="https://www.vic.gov.au/schools-family-engagement-guidance" TargetMode="External"/><Relationship Id="rId11" Type="http://schemas.openxmlformats.org/officeDocument/2006/relationships/hyperlink" Target="https://www.vic.gov.au/schools-physical-and-online-environments-guidance" TargetMode="External"/><Relationship Id="rId5" Type="http://schemas.openxmlformats.org/officeDocument/2006/relationships/hyperlink" Target="https://www.vic.gov.au/schools-child-student-empowerment-guidance" TargetMode="External"/><Relationship Id="rId15" Type="http://schemas.openxmlformats.org/officeDocument/2006/relationships/hyperlink" Target="https://www.education.vic.gov.au/Documents/about/programs/health/protect/2023_CSS_Action_list_gov_schools.docx" TargetMode="External"/><Relationship Id="rId10" Type="http://schemas.openxmlformats.org/officeDocument/2006/relationships/hyperlink" Target="https://www.vic.gov.au/schools-knowledge-skills-awareness-guidance" TargetMode="External"/><Relationship Id="rId4" Type="http://schemas.openxmlformats.org/officeDocument/2006/relationships/hyperlink" Target="https://www.vic.gov.au/schools-embed-child-safety-standards-guidance" TargetMode="External"/><Relationship Id="rId9" Type="http://schemas.openxmlformats.org/officeDocument/2006/relationships/hyperlink" Target="https://www.vic.gov.au/schools-complaints-process-guidance" TargetMode="External"/><Relationship Id="rId14" Type="http://schemas.openxmlformats.org/officeDocument/2006/relationships/hyperlink" Target="https://go.vic.gov.au/3UJqTIj" TargetMode="Externa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(1)</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This is a hidden slide.</a:t>
            </a:r>
          </a:p>
          <a:p>
            <a:r>
              <a:rPr lang="en-AU" sz="2800" dirty="0">
                <a:latin typeface="Arial" panose="020B0604020202020204" pitchFamily="34" charset="0"/>
                <a:cs typeface="Arial" panose="020B0604020202020204" pitchFamily="34" charset="0"/>
              </a:rPr>
              <a:t>Notes pages in this presentation contain instructions, background information and speaking notes for the facilitator.</a:t>
            </a:r>
          </a:p>
          <a:p>
            <a:r>
              <a:rPr lang="en-AU" dirty="0">
                <a:latin typeface="Arial" panose="020B0604020202020204" pitchFamily="34" charset="0"/>
                <a:cs typeface="Arial" panose="020B0604020202020204" pitchFamily="34" charset="0"/>
              </a:rPr>
              <a:t>To view the notes page:</a:t>
            </a:r>
          </a:p>
          <a:p>
            <a:pPr lvl="1"/>
            <a:r>
              <a:rPr lang="en-AU" dirty="0">
                <a:latin typeface="Arial" panose="020B0604020202020204" pitchFamily="34" charset="0"/>
                <a:cs typeface="Arial" panose="020B0604020202020204" pitchFamily="34" charset="0"/>
              </a:rPr>
              <a:t>Select the “View” menu</a:t>
            </a:r>
          </a:p>
          <a:p>
            <a:pPr lvl="1"/>
            <a:r>
              <a:rPr lang="en-AU" dirty="0">
                <a:latin typeface="Arial" panose="020B0604020202020204" pitchFamily="34" charset="0"/>
                <a:cs typeface="Arial" panose="020B0604020202020204" pitchFamily="34" charset="0"/>
              </a:rPr>
              <a:t>Select “Normal” or “Notes Page” view</a:t>
            </a:r>
          </a:p>
          <a:p>
            <a:pPr lvl="1"/>
            <a:r>
              <a:rPr lang="en-AU" dirty="0">
                <a:latin typeface="Arial" panose="020B0604020202020204" pitchFamily="34" charset="0"/>
                <a:cs typeface="Arial" panose="020B0604020202020204" pitchFamily="34" charset="0"/>
              </a:rPr>
              <a:t>Note that hyperlinks in the notes only work in “Notes Page” view</a:t>
            </a:r>
          </a:p>
          <a:p>
            <a:r>
              <a:rPr lang="en-US" dirty="0"/>
              <a:t>For ease of use, it is recommended that the notes pages are used by the facilitator. They can be printed out or viewed on a different screen.</a:t>
            </a:r>
          </a:p>
          <a:p>
            <a:pPr lvl="1"/>
            <a:endParaRPr lang="en-AU" dirty="0">
              <a:latin typeface="Arial" panose="020B0604020202020204" pitchFamily="34" charset="0"/>
              <a:cs typeface="Arial" panose="020B0604020202020204" pitchFamily="34" charset="0"/>
            </a:endParaRPr>
          </a:p>
        </p:txBody>
      </p:sp>
      <p:grpSp>
        <p:nvGrpSpPr>
          <p:cNvPr id="7" name="Group 6" descr="An image of the Microsoft PowerPoint presentation views tab is presented. The image shows the buttons for Normal view, Outline view, slide sorter, notes page and reading view.&#10;&#10;The buttons for Normal view and Notes Page view are highlighted in red boxes to help users switch to notes view to read the facilitators notes.">
            <a:extLst>
              <a:ext uri="{FF2B5EF4-FFF2-40B4-BE49-F238E27FC236}">
                <a16:creationId xmlns:a16="http://schemas.microsoft.com/office/drawing/2014/main" id="{B0E50E39-1DE3-442C-A0E2-EA755114CE52}"/>
              </a:ext>
            </a:extLst>
          </p:cNvPr>
          <p:cNvGrpSpPr/>
          <p:nvPr/>
        </p:nvGrpSpPr>
        <p:grpSpPr>
          <a:xfrm>
            <a:off x="7144670" y="3207212"/>
            <a:ext cx="2643907" cy="1121300"/>
            <a:chOff x="7144670" y="3207212"/>
            <a:chExt cx="2643907" cy="1121300"/>
          </a:xfrm>
        </p:grpSpPr>
        <p:pic>
          <p:nvPicPr>
            <p:cNvPr id="4" name="Picture 3">
              <a:extLst>
                <a:ext uri="{FF2B5EF4-FFF2-40B4-BE49-F238E27FC236}">
                  <a16:creationId xmlns:a16="http://schemas.microsoft.com/office/drawing/2014/main" id="{6AE900C6-EDA6-4228-A553-E6C89B9F4E22}"/>
                </a:ext>
              </a:extLst>
            </p:cNvPr>
            <p:cNvPicPr>
              <a:picLocks noChangeAspect="1"/>
            </p:cNvPicPr>
            <p:nvPr/>
          </p:nvPicPr>
          <p:blipFill>
            <a:blip r:embed="rId3"/>
            <a:stretch>
              <a:fillRect/>
            </a:stretch>
          </p:blipFill>
          <p:spPr>
            <a:xfrm>
              <a:off x="7144670" y="3207212"/>
              <a:ext cx="2643907" cy="1121300"/>
            </a:xfrm>
            <a:prstGeom prst="rect">
              <a:avLst/>
            </a:prstGeom>
          </p:spPr>
        </p:pic>
        <p:sp>
          <p:nvSpPr>
            <p:cNvPr id="5" name="Rectangle 4">
              <a:extLst>
                <a:ext uri="{FF2B5EF4-FFF2-40B4-BE49-F238E27FC236}">
                  <a16:creationId xmlns:a16="http://schemas.microsoft.com/office/drawing/2014/main" id="{5BE0AFA8-1E8A-45DF-B5AD-91AC95CA8D80}"/>
                </a:ext>
              </a:extLst>
            </p:cNvPr>
            <p:cNvSpPr/>
            <p:nvPr/>
          </p:nvSpPr>
          <p:spPr>
            <a:xfrm>
              <a:off x="8705850" y="3207212"/>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Rectangle 5">
              <a:extLst>
                <a:ext uri="{FF2B5EF4-FFF2-40B4-BE49-F238E27FC236}">
                  <a16:creationId xmlns:a16="http://schemas.microsoft.com/office/drawing/2014/main" id="{574C5510-3CFE-4F0D-B2B9-0176854D3AA5}"/>
                </a:ext>
              </a:extLst>
            </p:cNvPr>
            <p:cNvSpPr/>
            <p:nvPr/>
          </p:nvSpPr>
          <p:spPr>
            <a:xfrm>
              <a:off x="7168023" y="3209261"/>
              <a:ext cx="504825" cy="87425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grpSp>
    </p:spTree>
    <p:extLst>
      <p:ext uri="{BB962C8B-B14F-4D97-AF65-F5344CB8AC3E}">
        <p14:creationId xmlns:p14="http://schemas.microsoft.com/office/powerpoint/2010/main" val="21539248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86D803E-2F9F-4FDC-9E75-B339B48C61A9}"/>
              </a:ext>
            </a:extLst>
          </p:cNvPr>
          <p:cNvSpPr>
            <a:spLocks noGrp="1"/>
          </p:cNvSpPr>
          <p:nvPr>
            <p:ph type="ctrTitle"/>
          </p:nvPr>
        </p:nvSpPr>
        <p:spPr>
          <a:xfrm>
            <a:off x="373223" y="1530386"/>
            <a:ext cx="8284745" cy="3431358"/>
          </a:xfrm>
        </p:spPr>
        <p:txBody>
          <a:bodyPr>
            <a:normAutofit fontScale="90000"/>
          </a:bodyPr>
          <a:lstStyle/>
          <a:p>
            <a:br>
              <a:rPr lang="en-AU" dirty="0">
                <a:latin typeface="Arial" panose="020B0604020202020204" pitchFamily="34" charset="0"/>
                <a:cs typeface="Arial" panose="020B0604020202020204" pitchFamily="34" charset="0"/>
              </a:rPr>
            </a:br>
            <a:r>
              <a:rPr lang="en-AU" sz="4400" b="1" dirty="0">
                <a:latin typeface="Arial" panose="020B0604020202020204" pitchFamily="34" charset="0"/>
                <a:cs typeface="Arial" panose="020B0604020202020204" pitchFamily="34" charset="0"/>
              </a:rPr>
              <a:t>Volunteer responsibilities to keep students safe and our school’s child safety policies and procedures </a:t>
            </a:r>
            <a:br>
              <a:rPr lang="en-AU" b="1" dirty="0">
                <a:latin typeface="Arial" panose="020B0604020202020204" pitchFamily="34" charset="0"/>
                <a:cs typeface="Arial" panose="020B0604020202020204" pitchFamily="34" charset="0"/>
              </a:rPr>
            </a:br>
            <a:endParaRPr lang="en-AU"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3303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E2ABFE5B-9D6A-0B98-3A73-BA116E5D8540}"/>
              </a:ext>
            </a:extLst>
          </p:cNvPr>
          <p:cNvSpPr txBox="1">
            <a:spLocks noGrp="1"/>
          </p:cNvSpPr>
          <p:nvPr>
            <p:ph type="title" idx="4294967295"/>
          </p:nvPr>
        </p:nvSpPr>
        <p:spPr>
          <a:xfrm>
            <a:off x="288234" y="238539"/>
            <a:ext cx="10064669"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Helvetica" charset="0"/>
                <a:ea typeface="Helvetica" charset="0"/>
                <a:cs typeface="Helvetica" charset="0"/>
              </a:rPr>
              <a:t>Volunteer responsibilities to keep students safe</a:t>
            </a:r>
            <a:endParaRPr kumimoji="0" lang="en-AU" sz="3200" b="1" i="0" u="none" strike="noStrike" kern="1200" cap="none" spc="0" normalizeH="0" baseline="0" noProof="0" dirty="0">
              <a:ln>
                <a:noFill/>
              </a:ln>
              <a:solidFill>
                <a:schemeClr val="tx1"/>
              </a:solidFill>
              <a:effectLst/>
              <a:uLnTx/>
              <a:uFillTx/>
              <a:latin typeface="Helvetica" charset="0"/>
              <a:ea typeface="Helvetica" charset="0"/>
              <a:cs typeface="Helvetica" charset="0"/>
            </a:endParaRPr>
          </a:p>
        </p:txBody>
      </p:sp>
      <p:sp>
        <p:nvSpPr>
          <p:cNvPr id="4" name="Subtitle 1">
            <a:extLst>
              <a:ext uri="{FF2B5EF4-FFF2-40B4-BE49-F238E27FC236}">
                <a16:creationId xmlns:a16="http://schemas.microsoft.com/office/drawing/2014/main" id="{08C891F9-17F7-03E6-7960-63B593F115DC}"/>
              </a:ext>
            </a:extLst>
          </p:cNvPr>
          <p:cNvSpPr txBox="1">
            <a:spLocks/>
          </p:cNvSpPr>
          <p:nvPr/>
        </p:nvSpPr>
        <p:spPr>
          <a:xfrm>
            <a:off x="288234" y="1272139"/>
            <a:ext cx="10455966" cy="5114374"/>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457200" indent="-457200">
              <a:buFont typeface="Arial" panose="020B0604020202020204" pitchFamily="34" charset="0"/>
              <a:buChar char="•"/>
            </a:pPr>
            <a:r>
              <a:rPr lang="en-AU" sz="2600" dirty="0"/>
              <a:t>Volunteers make a valuable contribution to our school community and have responsibilities to keep students safe in our school environments.</a:t>
            </a:r>
          </a:p>
          <a:p>
            <a:pPr marL="457200" indent="-457200">
              <a:buFont typeface="Arial" panose="020B0604020202020204" pitchFamily="34" charset="0"/>
              <a:buChar char="•"/>
            </a:pPr>
            <a:r>
              <a:rPr lang="en-AU" sz="2600" dirty="0"/>
              <a:t>Our school has developed policies and procedures to keep children safe and to make sure we respond to any concerns.</a:t>
            </a:r>
          </a:p>
          <a:p>
            <a:pPr marL="457200" indent="-457200">
              <a:buFont typeface="Arial" panose="020B0604020202020204" pitchFamily="34" charset="0"/>
              <a:buChar char="•"/>
            </a:pPr>
            <a:r>
              <a:rPr lang="en-AU" sz="2600" dirty="0"/>
              <a:t>Volunteers must be familiar with and follow our school’s:</a:t>
            </a:r>
          </a:p>
          <a:p>
            <a:pPr marL="914400" lvl="1" indent="-457200" algn="l">
              <a:buFont typeface="Arial" panose="020B0604020202020204" pitchFamily="34" charset="0"/>
              <a:buChar char="•"/>
            </a:pPr>
            <a:r>
              <a:rPr lang="en-AU" sz="2600" dirty="0"/>
              <a:t>Volunteers Policy </a:t>
            </a:r>
          </a:p>
          <a:p>
            <a:pPr marL="914400" lvl="1" indent="-457200" algn="l">
              <a:buFont typeface="Arial" panose="020B0604020202020204" pitchFamily="34" charset="0"/>
              <a:buChar char="•"/>
            </a:pPr>
            <a:r>
              <a:rPr lang="en-AU" sz="2600" dirty="0"/>
              <a:t>Child Safety Code of Conduct</a:t>
            </a:r>
          </a:p>
          <a:p>
            <a:pPr marL="914400" lvl="1" indent="-457200" algn="l">
              <a:buFont typeface="Arial" panose="020B0604020202020204" pitchFamily="34" charset="0"/>
              <a:buChar char="•"/>
            </a:pPr>
            <a:r>
              <a:rPr lang="en-AU" sz="2600" dirty="0"/>
              <a:t>Child Safety and Wellbeing Policy</a:t>
            </a:r>
          </a:p>
          <a:p>
            <a:pPr marL="914400" lvl="1" indent="-457200" algn="l">
              <a:buFont typeface="Arial" panose="020B0604020202020204" pitchFamily="34" charset="0"/>
              <a:buChar char="•"/>
            </a:pPr>
            <a:r>
              <a:rPr lang="en-AU" sz="2600" dirty="0"/>
              <a:t>Procedures for responding to incidents, disclosures and suspicions of child abuse</a:t>
            </a:r>
          </a:p>
          <a:p>
            <a:endParaRPr lang="en-AU" dirty="0"/>
          </a:p>
          <a:p>
            <a:endParaRPr lang="en-AU" dirty="0"/>
          </a:p>
        </p:txBody>
      </p:sp>
    </p:spTree>
    <p:extLst>
      <p:ext uri="{BB962C8B-B14F-4D97-AF65-F5344CB8AC3E}">
        <p14:creationId xmlns:p14="http://schemas.microsoft.com/office/powerpoint/2010/main" val="23284569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832C0C1-7423-C914-00DF-00D7C918FCDD}"/>
              </a:ext>
            </a:extLst>
          </p:cNvPr>
          <p:cNvSpPr txBox="1">
            <a:spLocks noGrp="1"/>
          </p:cNvSpPr>
          <p:nvPr>
            <p:ph type="title" idx="4294967295"/>
          </p:nvPr>
        </p:nvSpPr>
        <p:spPr>
          <a:xfrm>
            <a:off x="288234"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Helvetica" charset="0"/>
                <a:ea typeface="Helvetica" charset="0"/>
                <a:cs typeface="Helvetica" charset="0"/>
              </a:rPr>
              <a:t>Volunteers Policy</a:t>
            </a:r>
          </a:p>
        </p:txBody>
      </p:sp>
      <p:sp>
        <p:nvSpPr>
          <p:cNvPr id="4" name="Content Placeholder 2">
            <a:extLst>
              <a:ext uri="{FF2B5EF4-FFF2-40B4-BE49-F238E27FC236}">
                <a16:creationId xmlns:a16="http://schemas.microsoft.com/office/drawing/2014/main" id="{0947FD5C-95E7-A607-C98B-8D2EF370141D}"/>
              </a:ext>
            </a:extLst>
          </p:cNvPr>
          <p:cNvSpPr txBox="1">
            <a:spLocks/>
          </p:cNvSpPr>
          <p:nvPr/>
        </p:nvSpPr>
        <p:spPr>
          <a:xfrm>
            <a:off x="288234" y="893575"/>
            <a:ext cx="10440726" cy="5725886"/>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lnSpc>
                <a:spcPct val="100000"/>
              </a:lnSpc>
              <a:spcBef>
                <a:spcPts val="600"/>
              </a:spcBef>
              <a:spcAft>
                <a:spcPts val="600"/>
              </a:spcAft>
              <a:buFont typeface="Arial" panose="020B0604020202020204" pitchFamily="34" charset="0"/>
              <a:buChar char="•"/>
            </a:pPr>
            <a:r>
              <a:rPr lang="en-AU" dirty="0">
                <a:latin typeface="Arial" panose="020B0604020202020204" pitchFamily="34" charset="0"/>
                <a:cs typeface="Arial" panose="020B0604020202020204" pitchFamily="34" charset="0"/>
              </a:rPr>
              <a:t>Our school’s </a:t>
            </a:r>
            <a:r>
              <a:rPr lang="en-AU" b="1" dirty="0">
                <a:solidFill>
                  <a:srgbClr val="0B0C1D"/>
                </a:solidFill>
                <a:latin typeface="Arial" panose="020B0604020202020204" pitchFamily="34" charset="0"/>
                <a:cs typeface="Arial" panose="020B0604020202020204" pitchFamily="34" charset="0"/>
              </a:rPr>
              <a:t>Volunteers Policy </a:t>
            </a:r>
            <a:r>
              <a:rPr lang="en-AU" dirty="0">
                <a:latin typeface="Arial" panose="020B0604020202020204" pitchFamily="34" charset="0"/>
                <a:cs typeface="Arial" panose="020B0604020202020204" pitchFamily="34" charset="0"/>
              </a:rPr>
              <a:t>sets out the procedures to make sure that volunteers are suitable to work with children and can make a positive contribution to our school community. The policy outlines:</a:t>
            </a:r>
          </a:p>
          <a:p>
            <a:pPr marL="342900" indent="-342900">
              <a:lnSpc>
                <a:spcPct val="100000"/>
              </a:lnSpc>
              <a:spcBef>
                <a:spcPts val="600"/>
              </a:spcBef>
              <a:spcAft>
                <a:spcPts val="600"/>
              </a:spcAft>
              <a:buFont typeface="Arial" panose="020B0604020202020204" pitchFamily="34" charset="0"/>
              <a:buChar char="•"/>
            </a:pPr>
            <a:r>
              <a:rPr lang="en-AU" dirty="0">
                <a:latin typeface="Arial" panose="020B0604020202020204" pitchFamily="34" charset="0"/>
                <a:cs typeface="Arial" panose="020B0604020202020204" pitchFamily="34" charset="0"/>
              </a:rPr>
              <a:t>Suitability checks required for volunteers which usually include:</a:t>
            </a:r>
          </a:p>
          <a:p>
            <a:pPr marL="800100" lvl="1" indent="-342900" algn="l">
              <a:lnSpc>
                <a:spcPct val="100000"/>
              </a:lnSpc>
              <a:spcBef>
                <a:spcPts val="60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Working with Children (WWC) Clearance</a:t>
            </a:r>
          </a:p>
          <a:p>
            <a:pPr marL="800100" lvl="1" indent="-342900" algn="l">
              <a:lnSpc>
                <a:spcPct val="100000"/>
              </a:lnSpc>
              <a:spcBef>
                <a:spcPts val="60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Other suitability checks which may be needed based on the volunteer role, such as references, proof of identity, qualifications and work history involving children</a:t>
            </a:r>
          </a:p>
          <a:p>
            <a:pPr marL="571500" lvl="1" indent="-342900" algn="l">
              <a:lnSpc>
                <a:spcPct val="100000"/>
              </a:lnSpc>
              <a:spcBef>
                <a:spcPts val="60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Our volunteer training and induction processes</a:t>
            </a:r>
          </a:p>
          <a:p>
            <a:pPr marL="571500" lvl="1" indent="-342900" algn="l">
              <a:lnSpc>
                <a:spcPct val="100000"/>
              </a:lnSpc>
              <a:spcBef>
                <a:spcPts val="60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Management and supervision arrangements</a:t>
            </a:r>
          </a:p>
          <a:p>
            <a:pPr marL="571500" lvl="1" indent="-342900" algn="l">
              <a:lnSpc>
                <a:spcPct val="100000"/>
              </a:lnSpc>
              <a:spcBef>
                <a:spcPts val="600"/>
              </a:spcBef>
              <a:spcAft>
                <a:spcPts val="600"/>
              </a:spcAft>
              <a:buFont typeface="Arial" panose="020B0604020202020204" pitchFamily="34" charset="0"/>
              <a:buChar char="•"/>
            </a:pPr>
            <a:r>
              <a:rPr lang="en-AU" sz="2400" dirty="0">
                <a:latin typeface="Arial" panose="020B0604020202020204" pitchFamily="34" charset="0"/>
                <a:cs typeface="Arial" panose="020B0604020202020204" pitchFamily="34" charset="0"/>
              </a:rPr>
              <a:t>Volunteer obligations relating to privacy, information sharing and record keeping.</a:t>
            </a:r>
          </a:p>
        </p:txBody>
      </p:sp>
    </p:spTree>
    <p:extLst>
      <p:ext uri="{BB962C8B-B14F-4D97-AF65-F5344CB8AC3E}">
        <p14:creationId xmlns:p14="http://schemas.microsoft.com/office/powerpoint/2010/main" val="39360543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E3083D-0F5E-B73F-4D20-0144BC446D1D}"/>
              </a:ext>
            </a:extLst>
          </p:cNvPr>
          <p:cNvSpPr txBox="1">
            <a:spLocks noGrp="1"/>
          </p:cNvSpPr>
          <p:nvPr>
            <p:ph type="title" idx="4294967295"/>
          </p:nvPr>
        </p:nvSpPr>
        <p:spPr>
          <a:xfrm>
            <a:off x="288233" y="238540"/>
            <a:ext cx="10069200" cy="111920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Child Safety and Wellbeing Policy</a:t>
            </a:r>
          </a:p>
        </p:txBody>
      </p:sp>
      <p:sp>
        <p:nvSpPr>
          <p:cNvPr id="4" name="Subtitle 1">
            <a:extLst>
              <a:ext uri="{FF2B5EF4-FFF2-40B4-BE49-F238E27FC236}">
                <a16:creationId xmlns:a16="http://schemas.microsoft.com/office/drawing/2014/main" id="{1EBB8019-DADC-D58F-FB7E-5296366E5A4C}"/>
              </a:ext>
            </a:extLst>
          </p:cNvPr>
          <p:cNvSpPr txBox="1">
            <a:spLocks/>
          </p:cNvSpPr>
          <p:nvPr/>
        </p:nvSpPr>
        <p:spPr>
          <a:xfrm>
            <a:off x="414842" y="1252800"/>
            <a:ext cx="10069200" cy="4352400"/>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pPr>
            <a:r>
              <a:rPr lang="en-AU" b="1" dirty="0">
                <a:solidFill>
                  <a:srgbClr val="0B0C1D"/>
                </a:solidFill>
                <a:latin typeface="Arial" panose="020B0604020202020204" pitchFamily="34" charset="0"/>
                <a:ea typeface="Arial" panose="020B0604020202020204" pitchFamily="34" charset="0"/>
                <a:cs typeface="Arial" panose="020B0604020202020204" pitchFamily="34" charset="0"/>
              </a:rPr>
              <a:t>Our school’s Child Safety and Wellbeing Policy:</a:t>
            </a:r>
          </a:p>
          <a:p>
            <a:pPr marL="342900" indent="-342900">
              <a:lnSpc>
                <a:spcPct val="100000"/>
              </a:lnSpc>
              <a:buFont typeface="Arial" panose="020B0604020202020204" pitchFamily="34" charset="0"/>
              <a:buChar char="•"/>
            </a:pPr>
            <a:r>
              <a:rPr lang="en-AU" dirty="0">
                <a:solidFill>
                  <a:srgbClr val="0B0C1D"/>
                </a:solidFill>
                <a:latin typeface="Arial" panose="020B0604020202020204" pitchFamily="34" charset="0"/>
                <a:ea typeface="Arial" panose="020B0604020202020204" pitchFamily="34" charset="0"/>
                <a:cs typeface="Arial" panose="020B0604020202020204" pitchFamily="34" charset="0"/>
              </a:rPr>
              <a:t>demonstrates </a:t>
            </a:r>
            <a:r>
              <a:rPr lang="en-AU" dirty="0">
                <a:latin typeface="Arial" panose="020B0604020202020204" pitchFamily="34" charset="0"/>
                <a:ea typeface="Arial" panose="020B0604020202020204" pitchFamily="34" charset="0"/>
                <a:cs typeface="Arial" panose="020B0604020202020204" pitchFamily="34" charset="0"/>
              </a:rPr>
              <a:t>our commitment to providing environments where </a:t>
            </a:r>
            <a:r>
              <a:rPr lang="en-GB" dirty="0">
                <a:latin typeface="Arial" panose="020B0604020202020204" pitchFamily="34" charset="0"/>
                <a:ea typeface="Arial" panose="020B0604020202020204" pitchFamily="34" charset="0"/>
                <a:cs typeface="Times New Roman" panose="02020603050405020304" pitchFamily="18" charset="0"/>
              </a:rPr>
              <a:t>our students are safe and feel safe</a:t>
            </a:r>
          </a:p>
          <a:p>
            <a:pPr marL="342900" indent="-3429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tells our community about our strategies and governance arrangements to keep children safe</a:t>
            </a:r>
          </a:p>
          <a:p>
            <a:pPr marL="342900" indent="-3429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helps us create a shared commitment to keeping children safe </a:t>
            </a:r>
          </a:p>
          <a:p>
            <a:pPr marL="342900" indent="-3429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supports everyone in our school community to know their responsibilities for keeping children safe</a:t>
            </a:r>
          </a:p>
          <a:p>
            <a:pPr marL="342900" indent="-3429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is publicly available</a:t>
            </a:r>
          </a:p>
        </p:txBody>
      </p:sp>
    </p:spTree>
    <p:extLst>
      <p:ext uri="{BB962C8B-B14F-4D97-AF65-F5344CB8AC3E}">
        <p14:creationId xmlns:p14="http://schemas.microsoft.com/office/powerpoint/2010/main" val="29861035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337E7DE1-7F7B-A86E-BE25-CA7800979D21}"/>
              </a:ext>
            </a:extLst>
          </p:cNvPr>
          <p:cNvSpPr txBox="1">
            <a:spLocks noGrp="1"/>
          </p:cNvSpPr>
          <p:nvPr>
            <p:ph type="title" idx="4294967295"/>
          </p:nvPr>
        </p:nvSpPr>
        <p:spPr>
          <a:xfrm>
            <a:off x="288233"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Helvetica" charset="0"/>
                <a:ea typeface="Helvetica" charset="0"/>
                <a:cs typeface="Helvetica" charset="0"/>
              </a:rPr>
              <a:t>Our Child Safety and Wellbeing Policy </a:t>
            </a:r>
          </a:p>
        </p:txBody>
      </p:sp>
      <p:sp>
        <p:nvSpPr>
          <p:cNvPr id="6" name="Subtitle 1">
            <a:extLst>
              <a:ext uri="{FF2B5EF4-FFF2-40B4-BE49-F238E27FC236}">
                <a16:creationId xmlns:a16="http://schemas.microsoft.com/office/drawing/2014/main" id="{3B519402-789C-0592-DCF1-EF64C95FA0F4}"/>
              </a:ext>
            </a:extLst>
          </p:cNvPr>
          <p:cNvSpPr txBox="1">
            <a:spLocks/>
          </p:cNvSpPr>
          <p:nvPr/>
        </p:nvSpPr>
        <p:spPr>
          <a:xfrm>
            <a:off x="288233" y="1219200"/>
            <a:ext cx="10455967" cy="5254751"/>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spcBef>
                <a:spcPts val="0"/>
              </a:spcBef>
              <a:spcAft>
                <a:spcPts val="600"/>
              </a:spcAft>
              <a:buFont typeface="Arial" panose="020B0604020202020204" pitchFamily="34" charset="0"/>
              <a:buChar char="•"/>
            </a:pPr>
            <a:r>
              <a:rPr lang="en-GB" dirty="0"/>
              <a:t>All staff and </a:t>
            </a:r>
            <a:r>
              <a:rPr lang="en-GB" b="1" dirty="0"/>
              <a:t>volunteers</a:t>
            </a:r>
            <a:r>
              <a:rPr lang="en-GB" dirty="0"/>
              <a:t> will: </a:t>
            </a:r>
            <a:endParaRPr lang="en-AU" dirty="0"/>
          </a:p>
          <a:p>
            <a:pPr marL="914400" lvl="1" indent="-457200" algn="l">
              <a:spcBef>
                <a:spcPts val="0"/>
              </a:spcBef>
              <a:spcAft>
                <a:spcPts val="600"/>
              </a:spcAft>
              <a:buFont typeface="Arial" panose="020B0604020202020204" pitchFamily="34" charset="0"/>
              <a:buChar char="•"/>
            </a:pPr>
            <a:r>
              <a:rPr lang="en-GB" sz="2400" dirty="0"/>
              <a:t>participate in child safety and wellbeing induction and training provided by the school</a:t>
            </a:r>
          </a:p>
          <a:p>
            <a:pPr marL="914400" lvl="1" indent="-457200" algn="l">
              <a:spcBef>
                <a:spcPts val="0"/>
              </a:spcBef>
              <a:spcAft>
                <a:spcPts val="600"/>
              </a:spcAft>
              <a:buFont typeface="Arial" panose="020B0604020202020204" pitchFamily="34" charset="0"/>
              <a:buChar char="•"/>
            </a:pPr>
            <a:r>
              <a:rPr lang="en-GB" sz="2400" dirty="0"/>
              <a:t>follow the school’s child safety and wellbeing policies and procedures</a:t>
            </a:r>
            <a:endParaRPr lang="en-AU" sz="2400" dirty="0"/>
          </a:p>
          <a:p>
            <a:pPr marL="914400" lvl="1" indent="-457200" algn="l">
              <a:spcBef>
                <a:spcPts val="0"/>
              </a:spcBef>
              <a:spcAft>
                <a:spcPts val="600"/>
              </a:spcAft>
              <a:buFont typeface="Arial" panose="020B0604020202020204" pitchFamily="34" charset="0"/>
              <a:buChar char="•"/>
            </a:pPr>
            <a:r>
              <a:rPr lang="en-GB" sz="2400" dirty="0"/>
              <a:t>act in accordance with our Child Safety Code of Conduct</a:t>
            </a:r>
            <a:endParaRPr lang="en-AU" sz="2400" dirty="0"/>
          </a:p>
          <a:p>
            <a:pPr marL="914400" lvl="1" indent="-457200" algn="l">
              <a:spcBef>
                <a:spcPts val="0"/>
              </a:spcBef>
              <a:spcAft>
                <a:spcPts val="600"/>
              </a:spcAft>
              <a:buFont typeface="Arial" panose="020B0604020202020204" pitchFamily="34" charset="0"/>
              <a:buChar char="•"/>
            </a:pPr>
            <a:r>
              <a:rPr lang="en-GB" sz="2400" dirty="0"/>
              <a:t>identify and raise concerns about child safety issues in accordance with our Child Safety Responding and Reporting Obligations Policy and Procedures </a:t>
            </a:r>
          </a:p>
          <a:p>
            <a:pPr marL="914400" lvl="1" indent="-457200" algn="l">
              <a:spcBef>
                <a:spcPts val="0"/>
              </a:spcBef>
              <a:spcAft>
                <a:spcPts val="600"/>
              </a:spcAft>
              <a:buFont typeface="Arial" panose="020B0604020202020204" pitchFamily="34" charset="0"/>
              <a:buChar char="•"/>
            </a:pPr>
            <a:r>
              <a:rPr lang="en-GB" sz="2400" dirty="0"/>
              <a:t>ensure students’ views are taken seriously and their voices are heard about decisions that affect their lives</a:t>
            </a:r>
            <a:endParaRPr lang="en-AU" sz="2400" dirty="0"/>
          </a:p>
          <a:p>
            <a:pPr marL="914400" lvl="1" indent="-457200" algn="l">
              <a:spcBef>
                <a:spcPts val="0"/>
              </a:spcBef>
              <a:spcAft>
                <a:spcPts val="600"/>
              </a:spcAft>
              <a:buFont typeface="Arial" panose="020B0604020202020204" pitchFamily="34" charset="0"/>
              <a:buChar char="•"/>
            </a:pPr>
            <a:r>
              <a:rPr lang="en-GB" sz="2400" dirty="0"/>
              <a:t>implement inclusive practices that respond to the diverse needs of students.</a:t>
            </a:r>
            <a:endParaRPr lang="en-AU" sz="2400" dirty="0"/>
          </a:p>
          <a:p>
            <a:endParaRPr lang="en-AU" dirty="0"/>
          </a:p>
        </p:txBody>
      </p:sp>
    </p:spTree>
    <p:extLst>
      <p:ext uri="{BB962C8B-B14F-4D97-AF65-F5344CB8AC3E}">
        <p14:creationId xmlns:p14="http://schemas.microsoft.com/office/powerpoint/2010/main" val="35760013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9DA4D06-2450-CD70-58FB-9F603F3F0EF5}"/>
              </a:ext>
            </a:extLst>
          </p:cNvPr>
          <p:cNvSpPr txBox="1">
            <a:spLocks noGrp="1"/>
          </p:cNvSpPr>
          <p:nvPr>
            <p:ph type="title" idx="4294967295"/>
          </p:nvPr>
        </p:nvSpPr>
        <p:spPr>
          <a:xfrm>
            <a:off x="288234"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Our commitment to child safety and wellbeing</a:t>
            </a:r>
          </a:p>
        </p:txBody>
      </p:sp>
      <p:sp>
        <p:nvSpPr>
          <p:cNvPr id="4" name="Content Placeholder 2">
            <a:extLst>
              <a:ext uri="{FF2B5EF4-FFF2-40B4-BE49-F238E27FC236}">
                <a16:creationId xmlns:a16="http://schemas.microsoft.com/office/drawing/2014/main" id="{F18199DF-57AA-9358-46FB-215B1C80FE33}"/>
              </a:ext>
            </a:extLst>
          </p:cNvPr>
          <p:cNvSpPr txBox="1">
            <a:spLocks/>
          </p:cNvSpPr>
          <p:nvPr/>
        </p:nvSpPr>
        <p:spPr>
          <a:xfrm>
            <a:off x="288234" y="1146175"/>
            <a:ext cx="10069200" cy="5273261"/>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buFont typeface="Arial" panose="020B0604020202020204" pitchFamily="34" charset="0"/>
              <a:buChar char="•"/>
            </a:pPr>
            <a:r>
              <a:rPr lang="en-AU" dirty="0"/>
              <a:t>We are </a:t>
            </a:r>
            <a:r>
              <a:rPr lang="en-GB" dirty="0"/>
              <a:t>a child safe organisation which welcomes all children, young people and their families </a:t>
            </a:r>
            <a:endParaRPr lang="en-AU" dirty="0"/>
          </a:p>
          <a:p>
            <a:pPr marL="342900" indent="-342900">
              <a:buFont typeface="Arial" panose="020B0604020202020204" pitchFamily="34" charset="0"/>
              <a:buChar char="•"/>
            </a:pPr>
            <a:r>
              <a:rPr lang="en-GB" dirty="0"/>
              <a:t>We are committed to providing environments where our students are safe and feel safe, where their participation is valued, their views respected, and their voices are heard about decisions that affect their lives </a:t>
            </a:r>
            <a:endParaRPr lang="en-AU" dirty="0"/>
          </a:p>
          <a:p>
            <a:pPr marL="342900" indent="-342900">
              <a:buFont typeface="Arial" panose="020B0604020202020204" pitchFamily="34" charset="0"/>
              <a:buChar char="•"/>
            </a:pPr>
            <a:r>
              <a:rPr lang="en-GB" dirty="0"/>
              <a:t>We have no tolerance for child abuse and take proactive steps to identify and manage any risk of harm to students in our school environments </a:t>
            </a:r>
          </a:p>
          <a:p>
            <a:pPr marL="342900" indent="-342900">
              <a:buFont typeface="Arial" panose="020B0604020202020204" pitchFamily="34" charset="0"/>
              <a:buChar char="•"/>
            </a:pPr>
            <a:r>
              <a:rPr lang="en-GB" dirty="0"/>
              <a:t>Every person involved in our school has an important role in promoting child safety and wellbeing and promptly raising any issues or concerns about a child’s safety</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35431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644DA51-5702-DD9A-07A3-461143F65543}"/>
              </a:ext>
            </a:extLst>
          </p:cNvPr>
          <p:cNvSpPr txBox="1">
            <a:spLocks noGrp="1"/>
          </p:cNvSpPr>
          <p:nvPr>
            <p:ph type="title" idx="4294967295"/>
          </p:nvPr>
        </p:nvSpPr>
        <p:spPr>
          <a:xfrm>
            <a:off x="288233"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Establishing culturally safe environments and responding to diverse needs</a:t>
            </a:r>
            <a:endPar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endParaRPr>
          </a:p>
        </p:txBody>
      </p:sp>
      <p:sp>
        <p:nvSpPr>
          <p:cNvPr id="4" name="Content Placeholder 2">
            <a:extLst>
              <a:ext uri="{FF2B5EF4-FFF2-40B4-BE49-F238E27FC236}">
                <a16:creationId xmlns:a16="http://schemas.microsoft.com/office/drawing/2014/main" id="{1AA29030-14CC-8563-6166-5D9892C73C1A}"/>
              </a:ext>
            </a:extLst>
          </p:cNvPr>
          <p:cNvSpPr txBox="1">
            <a:spLocks/>
          </p:cNvSpPr>
          <p:nvPr/>
        </p:nvSpPr>
        <p:spPr>
          <a:xfrm>
            <a:off x="288232" y="1759351"/>
            <a:ext cx="10455967" cy="4717649"/>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spcAft>
                <a:spcPts val="600"/>
              </a:spcAft>
              <a:buFont typeface="Arial" panose="020B0604020202020204" pitchFamily="34" charset="0"/>
              <a:buChar char="•"/>
            </a:pPr>
            <a:r>
              <a:rPr lang="en-GB" dirty="0">
                <a:latin typeface="Arial" panose="020B0604020202020204" pitchFamily="34" charset="0"/>
                <a:ea typeface="Arial" panose="020B0604020202020204" pitchFamily="34" charset="0"/>
                <a:cs typeface="Arial" panose="020B0604020202020204" pitchFamily="34" charset="0"/>
              </a:rPr>
              <a:t>Our volunteers can support every student to have a positive experience in a safe environment</a:t>
            </a:r>
          </a:p>
          <a:p>
            <a:pPr marL="342900" indent="-342900">
              <a:spcAft>
                <a:spcPts val="600"/>
              </a:spcAft>
              <a:buFont typeface="Arial" panose="020B0604020202020204" pitchFamily="34" charset="0"/>
              <a:buChar char="•"/>
            </a:pPr>
            <a:r>
              <a:rPr lang="en-GB" dirty="0">
                <a:latin typeface="Arial" panose="020B0604020202020204" pitchFamily="34" charset="0"/>
                <a:cs typeface="Arial" panose="020B0604020202020204" pitchFamily="34" charset="0"/>
              </a:rPr>
              <a:t>This includes supporting Aboriginal cultural safety and </a:t>
            </a:r>
            <a:r>
              <a:rPr lang="en-AU" dirty="0">
                <a:latin typeface="Arial" panose="020B0604020202020204" pitchFamily="34" charset="0"/>
                <a:cs typeface="Arial" panose="020B0604020202020204" pitchFamily="34" charset="0"/>
              </a:rPr>
              <a:t>understanding the diverse circumstances of children and students.</a:t>
            </a:r>
            <a:endParaRPr lang="en-GB" dirty="0">
              <a:latin typeface="Arial" panose="020B0604020202020204" pitchFamily="34" charset="0"/>
              <a:ea typeface="Arial" panose="020B0604020202020204" pitchFamily="34" charset="0"/>
              <a:cs typeface="Arial" panose="020B0604020202020204" pitchFamily="34" charset="0"/>
            </a:endParaRPr>
          </a:p>
          <a:p>
            <a:pPr marL="342900" indent="-342900">
              <a:spcAft>
                <a:spcPts val="600"/>
              </a:spcAft>
              <a:buFont typeface="Arial" panose="020B0604020202020204" pitchFamily="34" charset="0"/>
              <a:buChar char="•"/>
            </a:pPr>
            <a:r>
              <a:rPr lang="en-GB" dirty="0"/>
              <a:t>Everyone can:</a:t>
            </a:r>
            <a:r>
              <a:rPr lang="en-GB" dirty="0">
                <a:latin typeface="Arial" panose="020B0604020202020204" pitchFamily="34" charset="0"/>
                <a:cs typeface="Arial" panose="020B0604020202020204" pitchFamily="34" charset="0"/>
              </a:rPr>
              <a:t> </a:t>
            </a:r>
          </a:p>
          <a:p>
            <a:pPr marL="800100" lvl="1" indent="-342900" algn="l">
              <a:spcAft>
                <a:spcPts val="600"/>
              </a:spcAft>
              <a:buFont typeface="Arial" panose="020B0604020202020204" pitchFamily="34" charset="0"/>
              <a:buChar char="•"/>
            </a:pPr>
            <a:r>
              <a:rPr lang="en-GB" sz="2400" dirty="0">
                <a:latin typeface="Arial" panose="020B0604020202020204" pitchFamily="34" charset="0"/>
                <a:cs typeface="Arial" panose="020B0604020202020204" pitchFamily="34" charset="0"/>
              </a:rPr>
              <a:t>promote cultural safety in our school community by </a:t>
            </a:r>
            <a:r>
              <a:rPr lang="en-GB" sz="2400" dirty="0">
                <a:latin typeface="Arial" panose="020B0604020202020204" pitchFamily="34" charset="0"/>
                <a:ea typeface="Arial" panose="020B0604020202020204" pitchFamily="34" charset="0"/>
                <a:cs typeface="Arial" panose="020B0604020202020204" pitchFamily="34" charset="0"/>
              </a:rPr>
              <a:t>recognising the link between Aboriginal culture, identity and safety. </a:t>
            </a:r>
          </a:p>
          <a:p>
            <a:pPr marL="800100" lvl="1" indent="-342900" algn="l">
              <a:spcAft>
                <a:spcPts val="600"/>
              </a:spcAft>
              <a:buFont typeface="Arial" panose="020B0604020202020204" pitchFamily="34" charset="0"/>
              <a:buChar char="•"/>
            </a:pPr>
            <a:r>
              <a:rPr lang="en-AU" sz="2400" dirty="0"/>
              <a:t>pay </a:t>
            </a:r>
            <a:r>
              <a:rPr lang="en-AU" sz="2400" dirty="0">
                <a:latin typeface="Arial" panose="020B0604020202020204" pitchFamily="34" charset="0"/>
                <a:cs typeface="Arial" panose="020B0604020202020204" pitchFamily="34" charset="0"/>
              </a:rPr>
              <a:t>particular attention to the needs of students with disability, students from culturally and linguistically diverse backgrounds, students who are unable to live at home, international students, lesbian, gay, bisexual, trans and gender diverse, intersex, queer and asexual (LGBTIQA+) students and Aboriginal students.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67440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1DC7CFC8-E8F6-2348-8D79-34BA11ED766F}"/>
              </a:ext>
            </a:extLst>
          </p:cNvPr>
          <p:cNvSpPr txBox="1">
            <a:spLocks noGrp="1"/>
          </p:cNvSpPr>
          <p:nvPr>
            <p:ph type="title" idx="4294967295"/>
          </p:nvPr>
        </p:nvSpPr>
        <p:spPr>
          <a:xfrm>
            <a:off x="288233"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Child Safety Code of Conduct </a:t>
            </a:r>
          </a:p>
        </p:txBody>
      </p:sp>
      <p:sp>
        <p:nvSpPr>
          <p:cNvPr id="4" name="Subtitle 1">
            <a:extLst>
              <a:ext uri="{FF2B5EF4-FFF2-40B4-BE49-F238E27FC236}">
                <a16:creationId xmlns:a16="http://schemas.microsoft.com/office/drawing/2014/main" id="{1B7F2FA4-4FBE-5330-2D17-009EF8F7A0E0}"/>
              </a:ext>
            </a:extLst>
          </p:cNvPr>
          <p:cNvSpPr txBox="1">
            <a:spLocks/>
          </p:cNvSpPr>
          <p:nvPr/>
        </p:nvSpPr>
        <p:spPr>
          <a:xfrm>
            <a:off x="288233" y="889551"/>
            <a:ext cx="10069200" cy="5729910"/>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pPr>
            <a:r>
              <a:rPr lang="en-AU" b="1" dirty="0">
                <a:latin typeface="Arial" panose="020B0604020202020204" pitchFamily="34" charset="0"/>
                <a:cs typeface="Arial" panose="020B0604020202020204" pitchFamily="34" charset="0"/>
              </a:rPr>
              <a:t>Our school’s Child Safety Code of Conduct</a:t>
            </a:r>
            <a:r>
              <a:rPr lang="en-AU" dirty="0">
                <a:latin typeface="Arial" panose="020B0604020202020204" pitchFamily="34" charset="0"/>
                <a:cs typeface="Arial" panose="020B0604020202020204" pitchFamily="34" charset="0"/>
              </a:rPr>
              <a:t> </a:t>
            </a:r>
            <a:r>
              <a:rPr lang="en-GB" dirty="0">
                <a:latin typeface="Arial" panose="020B0604020202020204" pitchFamily="34" charset="0"/>
                <a:cs typeface="Arial" panose="020B0604020202020204" pitchFamily="34" charset="0"/>
              </a:rPr>
              <a:t>provides adults with a clear guide on the behaviour that is expected of them in our school environments, and:</a:t>
            </a:r>
            <a:endParaRPr lang="en-AU" dirty="0">
              <a:latin typeface="Arial" panose="020B0604020202020204" pitchFamily="34" charset="0"/>
              <a:cs typeface="Arial" panose="020B0604020202020204" pitchFamily="34" charset="0"/>
            </a:endParaRPr>
          </a:p>
          <a:p>
            <a:pPr marL="457200" indent="-4572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lists acceptable and unacceptable behaviours</a:t>
            </a:r>
          </a:p>
          <a:p>
            <a:pPr marL="457200" indent="-4572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identifies professional boundaries and ethical behaviour</a:t>
            </a:r>
          </a:p>
          <a:p>
            <a:pPr marL="457200" indent="-4572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applies to all school activities, including school camps, using digital technology and social media</a:t>
            </a:r>
          </a:p>
          <a:p>
            <a:pPr marL="457200" indent="-457200">
              <a:lnSpc>
                <a:spcPct val="100000"/>
              </a:lnSpc>
              <a:buFont typeface="Arial" panose="020B0604020202020204" pitchFamily="34" charset="0"/>
              <a:buChar char="•"/>
            </a:pPr>
            <a:r>
              <a:rPr lang="en-AU" dirty="0">
                <a:latin typeface="Arial" panose="020B0604020202020204" pitchFamily="34" charset="0"/>
                <a:cs typeface="Arial" panose="020B0604020202020204" pitchFamily="34" charset="0"/>
              </a:rPr>
              <a:t>is publicly available</a:t>
            </a:r>
          </a:p>
          <a:p>
            <a:pPr>
              <a:lnSpc>
                <a:spcPct val="100000"/>
              </a:lnSpc>
              <a:spcBef>
                <a:spcPts val="1200"/>
              </a:spcBef>
            </a:pPr>
            <a:r>
              <a:rPr lang="en-AU" b="1" dirty="0">
                <a:latin typeface="Arial" panose="020B0604020202020204" pitchFamily="34" charset="0"/>
                <a:cs typeface="Arial" panose="020B0604020202020204" pitchFamily="34" charset="0"/>
              </a:rPr>
              <a:t>Who has to follow it?</a:t>
            </a:r>
          </a:p>
          <a:p>
            <a:pPr>
              <a:lnSpc>
                <a:spcPct val="100000"/>
              </a:lnSpc>
            </a:pPr>
            <a:r>
              <a:rPr lang="en-GB" dirty="0">
                <a:latin typeface="Arial" panose="020B0604020202020204" pitchFamily="34" charset="0"/>
                <a:cs typeface="Arial" panose="020B0604020202020204" pitchFamily="34" charset="0"/>
              </a:rPr>
              <a:t>Staff, volunteers, contractors, and any other member of our school community involved in child-connected work, including school council members</a:t>
            </a:r>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909606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29D2B44-C6E2-4A9C-82D4-1FAC9FA2B8BC}"/>
              </a:ext>
            </a:extLst>
          </p:cNvPr>
          <p:cNvSpPr>
            <a:spLocks noGrp="1"/>
          </p:cNvSpPr>
          <p:nvPr>
            <p:ph type="title"/>
          </p:nvPr>
        </p:nvSpPr>
        <p:spPr/>
        <p:txBody>
          <a:bodyPr>
            <a:noAutofit/>
          </a:bodyPr>
          <a:lstStyle/>
          <a:p>
            <a:r>
              <a:rPr lang="en-AU" sz="3200" b="1" dirty="0">
                <a:solidFill>
                  <a:srgbClr val="E26815"/>
                </a:solidFill>
                <a:latin typeface="Arial" panose="020B0604020202020204" pitchFamily="34" charset="0"/>
                <a:cs typeface="Arial" panose="020B0604020202020204" pitchFamily="34" charset="0"/>
              </a:rPr>
              <a:t>Acceptable and unacceptable behaviours</a:t>
            </a:r>
          </a:p>
        </p:txBody>
      </p:sp>
      <p:sp>
        <p:nvSpPr>
          <p:cNvPr id="2" name="Subtitle 1">
            <a:extLst>
              <a:ext uri="{FF2B5EF4-FFF2-40B4-BE49-F238E27FC236}">
                <a16:creationId xmlns:a16="http://schemas.microsoft.com/office/drawing/2014/main" id="{003F1B67-1A58-4567-9260-E08AC82711DE}"/>
              </a:ext>
            </a:extLst>
          </p:cNvPr>
          <p:cNvSpPr>
            <a:spLocks noGrp="1"/>
          </p:cNvSpPr>
          <p:nvPr>
            <p:ph idx="1"/>
          </p:nvPr>
        </p:nvSpPr>
        <p:spPr>
          <a:xfrm>
            <a:off x="288233" y="889552"/>
            <a:ext cx="5403119" cy="5245014"/>
          </a:xfrm>
        </p:spPr>
        <p:txBody>
          <a:bodyPr>
            <a:noAutofit/>
          </a:bodyPr>
          <a:lstStyle/>
          <a:p>
            <a:pPr marL="0" indent="0">
              <a:spcAft>
                <a:spcPts val="1200"/>
              </a:spcAft>
              <a:buNone/>
            </a:pPr>
            <a:r>
              <a:rPr lang="en-AU" sz="2000" b="1" dirty="0">
                <a:latin typeface="Arial" panose="020B0604020202020204" pitchFamily="34" charset="0"/>
                <a:cs typeface="Arial" panose="020B0604020202020204" pitchFamily="34" charset="0"/>
              </a:rPr>
              <a:t>Acceptable behaviours</a:t>
            </a: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upholding our commitment to child safety and following our Child Safety and Wellbeing Policy </a:t>
            </a: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treating students and families in our school community with respect </a:t>
            </a: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listening and responding to the views and concerns of students</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promoting the cultural safety, participation and empowerment of Aboriginal students</a:t>
            </a: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ensuring, as far as practicable, that adults are not alone with a student </a:t>
            </a:r>
            <a:endParaRPr lang="en-GB" sz="2000" dirty="0">
              <a:latin typeface="Arial" panose="020B0604020202020204" pitchFamily="34" charset="0"/>
              <a:cs typeface="Arial" panose="020B0604020202020204" pitchFamily="34" charset="0"/>
            </a:endParaRPr>
          </a:p>
          <a:p>
            <a:pPr>
              <a:lnSpc>
                <a:spcPct val="100000"/>
              </a:lnSpc>
              <a:spcBef>
                <a:spcPts val="0"/>
              </a:spcBef>
            </a:pPr>
            <a:r>
              <a:rPr lang="en-GB" sz="2000" dirty="0">
                <a:effectLst/>
                <a:latin typeface="Arial" panose="020B0604020202020204" pitchFamily="34" charset="0"/>
                <a:ea typeface="Arial" panose="020B0604020202020204" pitchFamily="34" charset="0"/>
                <a:cs typeface="Arial" panose="020B0604020202020204" pitchFamily="34" charset="0"/>
              </a:rPr>
              <a:t>reporting any allegations of child abuse or other child safety concerns</a:t>
            </a:r>
            <a:endParaRPr lang="en-GB" sz="2000" dirty="0">
              <a:effectLst/>
              <a:highlight>
                <a:srgbClr val="FFFF00"/>
              </a:highlight>
              <a:latin typeface="Arial" panose="020B0604020202020204" pitchFamily="34" charset="0"/>
              <a:ea typeface="Arial" panose="020B0604020202020204" pitchFamily="34" charset="0"/>
              <a:cs typeface="Arial" panose="020B0604020202020204" pitchFamily="34" charset="0"/>
            </a:endParaRPr>
          </a:p>
          <a:p>
            <a:pPr>
              <a:lnSpc>
                <a:spcPct val="100000"/>
              </a:lnSpc>
              <a:spcBef>
                <a:spcPts val="0"/>
              </a:spcBef>
            </a:pPr>
            <a:r>
              <a:rPr lang="en-AU" sz="2000" dirty="0">
                <a:effectLst/>
                <a:latin typeface="Arial" panose="020B0604020202020204" pitchFamily="34" charset="0"/>
                <a:ea typeface="Arial" panose="020B0604020202020204" pitchFamily="34" charset="0"/>
                <a:cs typeface="Arial" panose="020B0604020202020204" pitchFamily="34" charset="0"/>
              </a:rPr>
              <a:t>if child abuse is suspected, ensuring as quickly as possible that the student(s) are safe and protected.</a:t>
            </a:r>
          </a:p>
          <a:p>
            <a:pPr marL="0" indent="0">
              <a:buNone/>
            </a:pPr>
            <a:endParaRPr lang="en-AU" sz="1900" dirty="0">
              <a:effectLst/>
              <a:latin typeface="Arial" panose="020B0604020202020204" pitchFamily="34" charset="0"/>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C93A4C67-33BD-45E3-99DE-2FA388AC36C2}"/>
              </a:ext>
            </a:extLst>
          </p:cNvPr>
          <p:cNvSpPr txBox="1"/>
          <p:nvPr/>
        </p:nvSpPr>
        <p:spPr>
          <a:xfrm>
            <a:off x="5407317" y="889551"/>
            <a:ext cx="5234152" cy="5245015"/>
          </a:xfrm>
          <a:prstGeom prst="rect">
            <a:avLst/>
          </a:prstGeom>
        </p:spPr>
        <p:txBody>
          <a:bodyPr vert="horz" lIns="91440" tIns="45720" rIns="91440" bIns="45720" rtlCol="0" anchor="t">
            <a:noAutofit/>
          </a:bodyPr>
          <a:lstStyle>
            <a:lvl1pPr indent="0">
              <a:lnSpc>
                <a:spcPct val="90000"/>
              </a:lnSpc>
              <a:spcBef>
                <a:spcPts val="1000"/>
              </a:spcBef>
              <a:buFont typeface="Arial"/>
              <a:buNone/>
              <a:defRPr sz="2400" b="1" i="0">
                <a:latin typeface="Arial" panose="020B0604020202020204" pitchFamily="34" charset="0"/>
                <a:ea typeface="Arial" panose="020B0604020202020204" pitchFamily="34" charset="0"/>
                <a:cs typeface="Arial" panose="020B0604020202020204" pitchFamily="34" charset="0"/>
              </a:defRPr>
            </a:lvl1pPr>
            <a:lvl2pPr marL="685800" indent="-228600">
              <a:lnSpc>
                <a:spcPct val="90000"/>
              </a:lnSpc>
              <a:spcBef>
                <a:spcPts val="500"/>
              </a:spcBef>
              <a:buFont typeface="Arial"/>
              <a:buChar char="•"/>
              <a:defRPr sz="2400" b="0" i="0">
                <a:latin typeface="Arial" panose="020B0604020202020204" pitchFamily="34" charset="0"/>
                <a:ea typeface="Arial" panose="020B0604020202020204" pitchFamily="34" charset="0"/>
                <a:cs typeface="Arial" panose="020B0604020202020204" pitchFamily="34" charset="0"/>
              </a:defRPr>
            </a:lvl2pPr>
            <a:lvl3pPr marL="1143000" indent="-228600">
              <a:lnSpc>
                <a:spcPct val="90000"/>
              </a:lnSpc>
              <a:spcBef>
                <a:spcPts val="500"/>
              </a:spcBef>
              <a:buFont typeface="Arial"/>
              <a:buChar char="•"/>
              <a:defRPr sz="2000" b="0" i="0">
                <a:latin typeface="Arial" panose="020B0604020202020204" pitchFamily="34" charset="0"/>
                <a:ea typeface="Arial" panose="020B0604020202020204" pitchFamily="34" charset="0"/>
                <a:cs typeface="Arial" panose="020B0604020202020204" pitchFamily="34" charset="0"/>
              </a:defRPr>
            </a:lvl3pPr>
            <a:lvl4pPr marL="16002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4pPr>
            <a:lvl5pPr marL="2057400" indent="-228600">
              <a:lnSpc>
                <a:spcPct val="90000"/>
              </a:lnSpc>
              <a:spcBef>
                <a:spcPts val="500"/>
              </a:spcBef>
              <a:buFont typeface="Arial"/>
              <a:buChar char="•"/>
              <a:defRPr b="0" i="0">
                <a:latin typeface="Arial" panose="020B0604020202020204" pitchFamily="34" charset="0"/>
                <a:ea typeface="Arial" panose="020B0604020202020204" pitchFamily="34" charset="0"/>
                <a:cs typeface="Arial" panose="020B0604020202020204" pitchFamily="34" charset="0"/>
              </a:defRPr>
            </a:lvl5pPr>
            <a:lvl6pPr marL="2514600" indent="-228600">
              <a:lnSpc>
                <a:spcPct val="90000"/>
              </a:lnSpc>
              <a:spcBef>
                <a:spcPts val="500"/>
              </a:spcBef>
              <a:buFont typeface="Arial"/>
              <a:buChar char="•"/>
            </a:lvl6pPr>
            <a:lvl7pPr marL="2971800" indent="-228600">
              <a:lnSpc>
                <a:spcPct val="90000"/>
              </a:lnSpc>
              <a:spcBef>
                <a:spcPts val="500"/>
              </a:spcBef>
              <a:buFont typeface="Arial"/>
              <a:buChar char="•"/>
            </a:lvl7pPr>
            <a:lvl8pPr marL="3429000" indent="-228600">
              <a:lnSpc>
                <a:spcPct val="90000"/>
              </a:lnSpc>
              <a:spcBef>
                <a:spcPts val="500"/>
              </a:spcBef>
              <a:buFont typeface="Arial"/>
              <a:buChar char="•"/>
            </a:lvl8pPr>
            <a:lvl9pPr marL="3886200" indent="-228600">
              <a:lnSpc>
                <a:spcPct val="90000"/>
              </a:lnSpc>
              <a:spcBef>
                <a:spcPts val="500"/>
              </a:spcBef>
              <a:buFont typeface="Arial"/>
              <a:buChar char="•"/>
            </a:lvl9pPr>
          </a:lstStyle>
          <a:p>
            <a:pPr>
              <a:spcAft>
                <a:spcPts val="1200"/>
              </a:spcAft>
            </a:pPr>
            <a:r>
              <a:rPr lang="en-AU" sz="2000" dirty="0"/>
              <a:t>Unacceptable behaviours</a:t>
            </a:r>
          </a:p>
          <a:p>
            <a:pPr marL="342900" indent="-342900">
              <a:lnSpc>
                <a:spcPct val="100000"/>
              </a:lnSpc>
              <a:spcBef>
                <a:spcPts val="0"/>
              </a:spcBef>
              <a:buFont typeface="Arial" panose="020B0604020202020204" pitchFamily="34" charset="0"/>
              <a:buChar char="•"/>
            </a:pPr>
            <a:r>
              <a:rPr lang="en-AU" sz="2000" b="0" dirty="0"/>
              <a:t>ignore or disregard concerns, suspicions or disclosures of child abuse</a:t>
            </a:r>
          </a:p>
          <a:p>
            <a:pPr marL="342900" indent="-342900">
              <a:lnSpc>
                <a:spcPct val="100000"/>
              </a:lnSpc>
              <a:spcBef>
                <a:spcPts val="0"/>
              </a:spcBef>
              <a:buFont typeface="Arial" panose="020B0604020202020204" pitchFamily="34" charset="0"/>
              <a:buChar char="•"/>
            </a:pPr>
            <a:r>
              <a:rPr lang="en-AU" sz="2000" b="0" dirty="0"/>
              <a:t>develop a relationship with a student that could be seen as favouritism or amount to ‘grooming’ behaviour</a:t>
            </a:r>
          </a:p>
          <a:p>
            <a:pPr marL="342900" indent="-342900">
              <a:lnSpc>
                <a:spcPct val="100000"/>
              </a:lnSpc>
              <a:spcBef>
                <a:spcPts val="0"/>
              </a:spcBef>
              <a:buFont typeface="Arial" panose="020B0604020202020204" pitchFamily="34" charset="0"/>
              <a:buChar char="•"/>
            </a:pPr>
            <a:r>
              <a:rPr lang="en-AU" sz="2000" b="0" dirty="0"/>
              <a:t>display behaviours or engage with students in ways that are not justified by the educational or professional context </a:t>
            </a:r>
          </a:p>
          <a:p>
            <a:pPr marL="342900" indent="-342900">
              <a:lnSpc>
                <a:spcPct val="100000"/>
              </a:lnSpc>
              <a:spcBef>
                <a:spcPts val="0"/>
              </a:spcBef>
              <a:buFont typeface="Arial" panose="020B0604020202020204" pitchFamily="34" charset="0"/>
              <a:buChar char="•"/>
            </a:pPr>
            <a:r>
              <a:rPr lang="en-AU" sz="2000" b="0" dirty="0"/>
              <a:t>ignore an adult’s overly familiar or inappropriate behaviour towards a student</a:t>
            </a:r>
          </a:p>
          <a:p>
            <a:pPr marL="342900" indent="-342900">
              <a:lnSpc>
                <a:spcPct val="100000"/>
              </a:lnSpc>
              <a:spcBef>
                <a:spcPts val="0"/>
              </a:spcBef>
              <a:buFont typeface="Arial" panose="020B0604020202020204" pitchFamily="34" charset="0"/>
              <a:buChar char="•"/>
            </a:pPr>
            <a:r>
              <a:rPr lang="en-AU" sz="2000" b="0" dirty="0"/>
              <a:t>communicate directly with a student through personal or private contact channels  </a:t>
            </a:r>
          </a:p>
          <a:p>
            <a:pPr marL="342900" indent="-342900">
              <a:lnSpc>
                <a:spcPct val="100000"/>
              </a:lnSpc>
              <a:spcBef>
                <a:spcPts val="0"/>
              </a:spcBef>
              <a:buFont typeface="Arial" panose="020B0604020202020204" pitchFamily="34" charset="0"/>
              <a:buChar char="•"/>
            </a:pPr>
            <a:r>
              <a:rPr lang="en-GB" sz="2000" b="0" dirty="0">
                <a:effectLst/>
                <a:latin typeface="Arial" panose="020B0604020202020204" pitchFamily="34" charset="0"/>
                <a:ea typeface="Arial" panose="020B0604020202020204" pitchFamily="34" charset="0"/>
                <a:cs typeface="Times New Roman" panose="02020603050405020304" pitchFamily="18" charset="0"/>
              </a:rPr>
              <a:t>have contact with any student outside of school hours except when needed to deliver the school curriculum.</a:t>
            </a:r>
            <a:endParaRPr lang="en-AU" sz="2000" dirty="0"/>
          </a:p>
        </p:txBody>
      </p:sp>
    </p:spTree>
    <p:extLst>
      <p:ext uri="{BB962C8B-B14F-4D97-AF65-F5344CB8AC3E}">
        <p14:creationId xmlns:p14="http://schemas.microsoft.com/office/powerpoint/2010/main" val="3923925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31534D3-1BE3-EA66-0043-0438A6082D59}"/>
              </a:ext>
            </a:extLst>
          </p:cNvPr>
          <p:cNvSpPr txBox="1">
            <a:spLocks noGrp="1"/>
          </p:cNvSpPr>
          <p:nvPr>
            <p:ph type="title" idx="4294967295"/>
          </p:nvPr>
        </p:nvSpPr>
        <p:spPr>
          <a:xfrm>
            <a:off x="288234" y="238539"/>
            <a:ext cx="10064669"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Responding to incidents, disclosures and suspicions of child abuse (1)</a:t>
            </a:r>
            <a:endParaRPr kumimoji="0" lang="en-AU" sz="3200" b="0" i="0" u="none" strike="noStrike" kern="1200" cap="none" spc="0" normalizeH="0" baseline="0" noProof="0" dirty="0">
              <a:ln>
                <a:noFill/>
              </a:ln>
              <a:solidFill>
                <a:schemeClr val="tx1"/>
              </a:solidFill>
              <a:effectLst/>
              <a:uLnTx/>
              <a:uFillTx/>
              <a:latin typeface="Helvetica" charset="0"/>
              <a:ea typeface="Helvetica" charset="0"/>
              <a:cs typeface="Helvetica" charset="0"/>
            </a:endParaRPr>
          </a:p>
        </p:txBody>
      </p:sp>
      <p:sp>
        <p:nvSpPr>
          <p:cNvPr id="4" name="Subtitle 1">
            <a:extLst>
              <a:ext uri="{FF2B5EF4-FFF2-40B4-BE49-F238E27FC236}">
                <a16:creationId xmlns:a16="http://schemas.microsoft.com/office/drawing/2014/main" id="{2FE20961-DEE8-2ACD-1557-45B65C59A486}"/>
              </a:ext>
            </a:extLst>
          </p:cNvPr>
          <p:cNvSpPr txBox="1">
            <a:spLocks/>
          </p:cNvSpPr>
          <p:nvPr/>
        </p:nvSpPr>
        <p:spPr>
          <a:xfrm>
            <a:off x="288234" y="1540564"/>
            <a:ext cx="10367574" cy="487242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buFont typeface="Arial" panose="020B0604020202020204" pitchFamily="34" charset="0"/>
              <a:buChar char="•"/>
            </a:pPr>
            <a:r>
              <a:rPr lang="en-AU" sz="2800" dirty="0"/>
              <a:t>Volunteers </a:t>
            </a:r>
            <a:r>
              <a:rPr lang="en-AU" sz="2800" b="1" dirty="0"/>
              <a:t>must not </a:t>
            </a:r>
            <a:r>
              <a:rPr lang="en-AU" sz="2800" dirty="0"/>
              <a:t>ignore or disregard any concerns, suspicions or disclosures of child abuse or harm</a:t>
            </a:r>
          </a:p>
          <a:p>
            <a:pPr marL="342900" indent="-342900">
              <a:buFont typeface="Arial" panose="020B0604020202020204" pitchFamily="34" charset="0"/>
              <a:buChar char="•"/>
            </a:pPr>
            <a:endParaRPr lang="en-AU" sz="2800" dirty="0"/>
          </a:p>
          <a:p>
            <a:pPr marL="342900" indent="-342900">
              <a:buFont typeface="Arial" panose="020B0604020202020204" pitchFamily="34" charset="0"/>
              <a:buChar char="•"/>
            </a:pPr>
            <a:r>
              <a:rPr lang="en-AU" sz="2800" dirty="0"/>
              <a:t>You must report any concerns to a teacher or the school leadership team as quickly as possible</a:t>
            </a:r>
          </a:p>
          <a:p>
            <a:pPr marL="342900" indent="-342900">
              <a:buFont typeface="Arial" panose="020B0604020202020204" pitchFamily="34" charset="0"/>
              <a:buChar char="•"/>
            </a:pPr>
            <a:endParaRPr lang="en-AU" sz="2800" dirty="0"/>
          </a:p>
          <a:p>
            <a:pPr marL="342900" indent="-342900">
              <a:buFont typeface="Arial" panose="020B0604020202020204" pitchFamily="34" charset="0"/>
              <a:buChar char="•"/>
            </a:pPr>
            <a:r>
              <a:rPr lang="en-AU" sz="2800" dirty="0"/>
              <a:t>Everyone has a role to ensure children are safe – if something doesn’t feel right, you must speak up</a:t>
            </a:r>
          </a:p>
        </p:txBody>
      </p:sp>
    </p:spTree>
    <p:extLst>
      <p:ext uri="{BB962C8B-B14F-4D97-AF65-F5344CB8AC3E}">
        <p14:creationId xmlns:p14="http://schemas.microsoft.com/office/powerpoint/2010/main" val="29237649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C51CCBF-8F61-45DF-A8D1-A8A5364381DB}"/>
              </a:ext>
            </a:extLst>
          </p:cNvPr>
          <p:cNvSpPr>
            <a:spLocks noGrp="1"/>
          </p:cNvSpPr>
          <p:nvPr>
            <p:ph type="title"/>
          </p:nvPr>
        </p:nvSpPr>
        <p:spPr/>
        <p:txBody>
          <a:bodyPr/>
          <a:lstStyle/>
          <a:p>
            <a:r>
              <a:rPr lang="en-AU" sz="4000" b="1" dirty="0">
                <a:solidFill>
                  <a:srgbClr val="E26815"/>
                </a:solidFill>
                <a:latin typeface="Arial" panose="020B0604020202020204" pitchFamily="34" charset="0"/>
                <a:ea typeface="+mj-ea"/>
                <a:cs typeface="Arial" panose="020B0604020202020204" pitchFamily="34" charset="0"/>
              </a:rPr>
              <a:t>Facilitator instructions (2)</a:t>
            </a:r>
            <a:endParaRPr lang="en-AU" sz="3200" b="1" dirty="0">
              <a:solidFill>
                <a:srgbClr val="E26815"/>
              </a:solidFill>
              <a:latin typeface="Arial" panose="020B0604020202020204" pitchFamily="34" charset="0"/>
              <a:ea typeface="+mj-ea"/>
              <a:cs typeface="Arial" panose="020B0604020202020204" pitchFamily="34" charset="0"/>
            </a:endParaRPr>
          </a:p>
        </p:txBody>
      </p:sp>
      <p:sp>
        <p:nvSpPr>
          <p:cNvPr id="2" name="Subtitle 1">
            <a:extLst>
              <a:ext uri="{FF2B5EF4-FFF2-40B4-BE49-F238E27FC236}">
                <a16:creationId xmlns:a16="http://schemas.microsoft.com/office/drawing/2014/main" id="{71A76E0F-292E-4BA5-9697-A9C42334C7E9}"/>
              </a:ext>
            </a:extLst>
          </p:cNvPr>
          <p:cNvSpPr>
            <a:spLocks noGrp="1"/>
          </p:cNvSpPr>
          <p:nvPr>
            <p:ph idx="1"/>
          </p:nvPr>
        </p:nvSpPr>
        <p:spPr>
          <a:xfrm>
            <a:off x="288234" y="1686477"/>
            <a:ext cx="10069200" cy="4789274"/>
          </a:xfrm>
        </p:spPr>
        <p:txBody>
          <a:bodyPr>
            <a:normAutofit/>
          </a:bodyPr>
          <a:lstStyle/>
          <a:p>
            <a:r>
              <a:rPr lang="en-AU" sz="2800" dirty="0">
                <a:latin typeface="Arial" panose="020B0604020202020204" pitchFamily="34" charset="0"/>
                <a:cs typeface="Arial" panose="020B0604020202020204" pitchFamily="34" charset="0"/>
              </a:rPr>
              <a:t>This slide is a hidden slide.</a:t>
            </a:r>
          </a:p>
          <a:p>
            <a:r>
              <a:rPr lang="en-AU" dirty="0">
                <a:latin typeface="Arial" panose="020B0604020202020204" pitchFamily="34" charset="0"/>
                <a:cs typeface="Arial" panose="020B0604020202020204" pitchFamily="34" charset="0"/>
              </a:rPr>
              <a:t>Refer to the background and preparatory notes for the facilitator.</a:t>
            </a:r>
          </a:p>
          <a:p>
            <a:r>
              <a:rPr lang="en-AU" dirty="0"/>
              <a:t>Before delivering this presentation, make sure you have downloaded the latest version from </a:t>
            </a:r>
            <a:r>
              <a:rPr lang="en-AU" dirty="0">
                <a:hlinkClick r:id="rId3"/>
              </a:rPr>
              <a:t>PROTECT</a:t>
            </a:r>
            <a:r>
              <a:rPr lang="en-AU" dirty="0"/>
              <a:t>.</a:t>
            </a:r>
            <a:endParaRPr lang="en-AU" sz="2800" dirty="0">
              <a:latin typeface="Arial" panose="020B0604020202020204" pitchFamily="34" charset="0"/>
              <a:cs typeface="Arial" panose="020B0604020202020204" pitchFamily="34" charset="0"/>
            </a:endParaRPr>
          </a:p>
          <a:p>
            <a:endParaRPr lang="en-US" dirty="0"/>
          </a:p>
          <a:p>
            <a:pPr lvl="1"/>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06879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8913B-73BB-45E1-A6F1-5100FFF925D5}"/>
              </a:ext>
            </a:extLst>
          </p:cNvPr>
          <p:cNvSpPr>
            <a:spLocks noGrp="1"/>
          </p:cNvSpPr>
          <p:nvPr>
            <p:ph type="title"/>
          </p:nvPr>
        </p:nvSpPr>
        <p:spPr>
          <a:xfrm>
            <a:off x="288233" y="189862"/>
            <a:ext cx="10069200" cy="1148827"/>
          </a:xfrm>
        </p:spPr>
        <p:txBody>
          <a:bodyPr>
            <a:noAutofit/>
          </a:bodyPr>
          <a:lstStyle/>
          <a:p>
            <a:r>
              <a:rPr lang="en-AU" sz="3200" b="1" dirty="0">
                <a:solidFill>
                  <a:srgbClr val="E26815"/>
                </a:solidFill>
                <a:latin typeface="Arial" panose="020B0604020202020204" pitchFamily="34" charset="0"/>
                <a:cs typeface="Arial" panose="020B0604020202020204" pitchFamily="34" charset="0"/>
              </a:rPr>
              <a:t>Responding to incidents, disclosures and suspicions of child abuse (2)</a:t>
            </a:r>
          </a:p>
        </p:txBody>
      </p:sp>
      <p:sp>
        <p:nvSpPr>
          <p:cNvPr id="3" name="Content Placeholder 2">
            <a:extLst>
              <a:ext uri="{FF2B5EF4-FFF2-40B4-BE49-F238E27FC236}">
                <a16:creationId xmlns:a16="http://schemas.microsoft.com/office/drawing/2014/main" id="{1644223C-CB51-4427-AA4A-7C5CE8BAD409}"/>
              </a:ext>
            </a:extLst>
          </p:cNvPr>
          <p:cNvSpPr>
            <a:spLocks noGrp="1"/>
          </p:cNvSpPr>
          <p:nvPr>
            <p:ph idx="1"/>
          </p:nvPr>
        </p:nvSpPr>
        <p:spPr>
          <a:xfrm>
            <a:off x="288232" y="2115065"/>
            <a:ext cx="11018675" cy="4339229"/>
          </a:xfrm>
        </p:spPr>
        <p:txBody>
          <a:bodyPr numCol="2" spcCol="108000">
            <a:noAutofit/>
          </a:bodyPr>
          <a:lstStyle/>
          <a:p>
            <a:pPr marL="266700" marR="0" lvl="0" indent="-26670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000" b="1" i="0" u="none" strike="noStrike" kern="1200" cap="none" spc="0" normalizeH="0" baseline="0" noProof="0" dirty="0">
                <a:ln>
                  <a:noFill/>
                </a:ln>
                <a:solidFill>
                  <a:srgbClr val="980859"/>
                </a:solidFill>
                <a:effectLst/>
                <a:uLnTx/>
                <a:uFillTx/>
                <a:latin typeface="Arial" panose="020B0604020202020204" pitchFamily="34" charset="0"/>
                <a:cs typeface="Arial" panose="020B0604020202020204" pitchFamily="34" charset="0"/>
              </a:rPr>
              <a:t>Respond to the emergency </a:t>
            </a:r>
          </a:p>
          <a:p>
            <a:pPr marL="444500" lvl="1" indent="-17780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If a child is at immediate risk of harm, </a:t>
            </a:r>
            <a:b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b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you must ensure their </a:t>
            </a:r>
            <a:r>
              <a:rPr lang="en-AU" sz="1800" dirty="0">
                <a:solidFill>
                  <a:prstClr val="black"/>
                </a:solidFill>
                <a:latin typeface="Arial" panose="020B0604020202020204" pitchFamily="34" charset="0"/>
                <a:cs typeface="Arial" panose="020B0604020202020204" pitchFamily="34" charset="0"/>
              </a:rPr>
              <a:t>safety.</a:t>
            </a:r>
          </a:p>
          <a:p>
            <a:pPr marL="444500" lvl="1" indent="-177800">
              <a:defRPr/>
            </a:pPr>
            <a:endParaRPr lang="en-AU" sz="1800" dirty="0">
              <a:solidFill>
                <a:prstClr val="black"/>
              </a:solidFill>
              <a:latin typeface="Arial" panose="020B0604020202020204" pitchFamily="34" charset="0"/>
              <a:cs typeface="Arial" panose="020B0604020202020204" pitchFamily="34" charset="0"/>
            </a:endParaRPr>
          </a:p>
          <a:p>
            <a:pPr marL="266700" marR="0" lvl="0" indent="-26670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000" b="1" i="0" u="none" strike="noStrike" kern="1200" cap="none" spc="0" normalizeH="0" baseline="0" noProof="0" dirty="0">
                <a:ln>
                  <a:noFill/>
                </a:ln>
                <a:solidFill>
                  <a:srgbClr val="007987"/>
                </a:solidFill>
                <a:effectLst/>
                <a:uLnTx/>
                <a:uFillTx/>
                <a:latin typeface="Arial" panose="020B0604020202020204" pitchFamily="34" charset="0"/>
                <a:cs typeface="Arial" panose="020B0604020202020204" pitchFamily="34" charset="0"/>
              </a:rPr>
              <a:t>Report to authorities</a:t>
            </a:r>
            <a:r>
              <a:rPr lang="en-AU" sz="2000" b="1" dirty="0">
                <a:solidFill>
                  <a:srgbClr val="007987"/>
                </a:solidFill>
                <a:latin typeface="Arial" panose="020B0604020202020204" pitchFamily="34" charset="0"/>
                <a:cs typeface="Arial" panose="020B0604020202020204" pitchFamily="34" charset="0"/>
              </a:rPr>
              <a:t>/Refer to services</a:t>
            </a:r>
            <a:endParaRPr kumimoji="0" lang="en-AU" sz="2000" b="1" i="0" u="none" strike="noStrike" kern="1200" cap="none" spc="0" normalizeH="0" baseline="0" noProof="0" dirty="0">
              <a:ln>
                <a:noFill/>
              </a:ln>
              <a:solidFill>
                <a:srgbClr val="007987"/>
              </a:solidFill>
              <a:effectLst/>
              <a:uLnTx/>
              <a:uFillTx/>
              <a:latin typeface="Arial" panose="020B0604020202020204" pitchFamily="34" charset="0"/>
              <a:cs typeface="Arial" panose="020B0604020202020204" pitchFamily="34" charset="0"/>
            </a:endParaRPr>
          </a:p>
          <a:p>
            <a:pPr marL="444500" lvl="1" indent="-17780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 soon as immediate health and safety concerns are addressed you must report your concerns to the principal </a:t>
            </a:r>
            <a:r>
              <a:rPr kumimoji="0" lang="en-AU" sz="1800" b="0" i="0" u="none" kern="1200" cap="none" spc="0" normalizeH="0" baseline="0" noProof="0" dirty="0">
                <a:ln>
                  <a:noFill/>
                </a:ln>
                <a:effectLst/>
                <a:uLnTx/>
                <a:uFillTx/>
                <a:latin typeface="Arial" panose="020B0604020202020204" pitchFamily="34" charset="0"/>
                <a:cs typeface="Arial" panose="020B0604020202020204" pitchFamily="34" charset="0"/>
              </a:rPr>
              <a:t>or school leadership </a:t>
            </a:r>
            <a:br>
              <a:rPr lang="en-AU" sz="1800" dirty="0">
                <a:latin typeface="Arial" panose="020B0604020202020204" pitchFamily="34" charset="0"/>
                <a:cs typeface="Arial" panose="020B0604020202020204" pitchFamily="34" charset="0"/>
              </a:rPr>
            </a:b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 per our school’s Child Safety Responding and Reporting Obligations Policy/Procedures). </a:t>
            </a:r>
            <a:endParaRPr lang="en-AU" sz="1800" dirty="0">
              <a:solidFill>
                <a:prstClr val="black"/>
              </a:solidFill>
              <a:latin typeface="Arial" panose="020B0604020202020204" pitchFamily="34" charset="0"/>
              <a:cs typeface="Arial" panose="020B0604020202020204" pitchFamily="34" charset="0"/>
            </a:endParaRPr>
          </a:p>
          <a:p>
            <a:pPr marL="444500" lvl="1" indent="-17780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School leadership wi</a:t>
            </a:r>
            <a:r>
              <a:rPr kumimoji="0" lang="en-AU" sz="1800" b="0" i="0" u="none" strike="noStrike" kern="1200" cap="none" spc="0" normalizeH="0" baseline="0" noProof="0" dirty="0">
                <a:ln>
                  <a:noFill/>
                </a:ln>
                <a:effectLst/>
                <a:uLnTx/>
                <a:uFillTx/>
                <a:latin typeface="Arial" panose="020B0604020202020204" pitchFamily="34" charset="0"/>
                <a:cs typeface="Arial" panose="020B0604020202020204" pitchFamily="34" charset="0"/>
              </a:rPr>
              <a:t>ll </a:t>
            </a:r>
            <a:r>
              <a:rPr lang="en-AU" sz="1800" dirty="0">
                <a:effectLst/>
                <a:latin typeface="Arial" panose="020B0604020202020204" pitchFamily="34" charset="0"/>
                <a:ea typeface="Aptos" panose="020B0004020202020204" pitchFamily="34" charset="0"/>
                <a:cs typeface="Arial" panose="020B0604020202020204" pitchFamily="34" charset="0"/>
              </a:rPr>
              <a:t>work with you to make a report to the relevant authorities</a:t>
            </a:r>
            <a:r>
              <a:rPr lang="en-AU" sz="1800" dirty="0">
                <a:latin typeface="Arial" panose="020B0604020202020204" pitchFamily="34" charset="0"/>
                <a:ea typeface="Aptos" panose="020B0004020202020204" pitchFamily="34" charset="0"/>
                <a:cs typeface="Arial" panose="020B0604020202020204" pitchFamily="34" charset="0"/>
              </a:rPr>
              <a:t>, based on whether the </a:t>
            </a:r>
            <a:r>
              <a:rPr lang="en-AU" sz="1800" dirty="0">
                <a:effectLst/>
                <a:latin typeface="Arial" panose="020B0604020202020204" pitchFamily="34" charset="0"/>
                <a:ea typeface="Aptos" panose="020B0004020202020204" pitchFamily="34" charset="0"/>
                <a:cs typeface="Arial" panose="020B0604020202020204" pitchFamily="34" charset="0"/>
              </a:rPr>
              <a:t>source of the suspected abuse is in the school, family or community.</a:t>
            </a:r>
          </a:p>
          <a:p>
            <a:pPr marL="444500" lvl="1" indent="-177800">
              <a:defRPr/>
            </a:pPr>
            <a:endParaRPr lang="en-AU" sz="1800" dirty="0">
              <a:latin typeface="Arial" panose="020B0604020202020204" pitchFamily="34" charset="0"/>
              <a:ea typeface="Aptos" panose="020B0004020202020204" pitchFamily="34" charset="0"/>
              <a:cs typeface="Arial" panose="020B0604020202020204" pitchFamily="34" charset="0"/>
            </a:endParaRPr>
          </a:p>
          <a:p>
            <a:pPr marL="444500" lvl="1" indent="-177800">
              <a:defRPr/>
            </a:pPr>
            <a:endParaRPr lang="en-AU" sz="1700" dirty="0">
              <a:effectLst/>
              <a:latin typeface="Arial" panose="020B0604020202020204" pitchFamily="34" charset="0"/>
              <a:ea typeface="Aptos" panose="020B0004020202020204" pitchFamily="34" charset="0"/>
              <a:cs typeface="Arial" panose="020B0604020202020204" pitchFamily="34" charset="0"/>
            </a:endParaRPr>
          </a:p>
          <a:p>
            <a:pPr marL="266700" marR="0" lvl="0" indent="-26670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000" b="1" i="0" u="none" strike="noStrike" kern="1200" cap="none" spc="0" normalizeH="0" baseline="0" noProof="0" dirty="0">
                <a:ln>
                  <a:noFill/>
                </a:ln>
                <a:solidFill>
                  <a:srgbClr val="09408C"/>
                </a:solidFill>
                <a:effectLst/>
                <a:uLnTx/>
                <a:uFillTx/>
                <a:latin typeface="Arial" panose="020B0604020202020204" pitchFamily="34" charset="0"/>
                <a:cs typeface="Arial" panose="020B0604020202020204" pitchFamily="34" charset="0"/>
              </a:rPr>
              <a:t>Contact Parents/Carers</a:t>
            </a:r>
          </a:p>
          <a:p>
            <a:pPr marL="444500" lvl="1" indent="-17780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principal and school must determine who needs to be contacted.</a:t>
            </a:r>
          </a:p>
          <a:p>
            <a:pPr marL="266700" lvl="1" indent="0">
              <a:buNone/>
              <a:defRPr/>
            </a:pPr>
            <a:endParaRPr kumimoji="0" lang="en-AU" sz="1800" b="0" i="0" u="none" strike="noStrike" kern="1200" cap="none" spc="0" normalizeH="0" baseline="0" noProof="0" dirty="0">
              <a:ln>
                <a:noFill/>
              </a:ln>
              <a:solidFill>
                <a:prstClr val="black"/>
              </a:solidFill>
              <a:effectLst/>
              <a:highlight>
                <a:srgbClr val="FFFF00"/>
              </a:highlight>
              <a:uLnTx/>
              <a:uFillTx/>
              <a:latin typeface="Arial" panose="020B0604020202020204" pitchFamily="34" charset="0"/>
              <a:cs typeface="Arial" panose="020B0604020202020204" pitchFamily="34" charset="0"/>
            </a:endParaRPr>
          </a:p>
          <a:p>
            <a:pPr marL="266700" marR="0" lvl="0" indent="-266700" algn="l" defTabSz="914400" rtl="0" eaLnBrk="1" fontAlgn="auto" latinLnBrk="0" hangingPunct="1">
              <a:lnSpc>
                <a:spcPct val="90000"/>
              </a:lnSpc>
              <a:spcBef>
                <a:spcPts val="1000"/>
              </a:spcBef>
              <a:spcAft>
                <a:spcPts val="0"/>
              </a:spcAft>
              <a:buClrTx/>
              <a:buSzTx/>
              <a:buFont typeface="Arial"/>
              <a:buAutoNum type="arabicPeriod"/>
              <a:tabLst/>
              <a:defRPr/>
            </a:pPr>
            <a:r>
              <a:rPr kumimoji="0" lang="en-AU" sz="2000" b="1" i="0" u="none" strike="noStrike" kern="1200" cap="none" spc="0" normalizeH="0" baseline="0" noProof="0" dirty="0">
                <a:ln>
                  <a:noFill/>
                </a:ln>
                <a:solidFill>
                  <a:srgbClr val="357040"/>
                </a:solidFill>
                <a:effectLst/>
                <a:uLnTx/>
                <a:uFillTx/>
                <a:latin typeface="Arial" panose="020B0604020202020204" pitchFamily="34" charset="0"/>
                <a:cs typeface="Arial" panose="020B0604020202020204" pitchFamily="34" charset="0"/>
              </a:rPr>
              <a:t>Provide ongoing support</a:t>
            </a:r>
          </a:p>
          <a:p>
            <a:pPr marL="444500" lvl="1" indent="-17780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school must determine the support for children impacted by abuse.</a:t>
            </a:r>
          </a:p>
          <a:p>
            <a:pPr marL="355600" lvl="1" indent="0">
              <a:buNone/>
              <a:defRPr/>
            </a:pPr>
            <a:endParaRPr lang="en-AU" sz="1700" dirty="0">
              <a:solidFill>
                <a:prstClr val="black"/>
              </a:solidFill>
              <a:latin typeface="Arial" panose="020B0604020202020204" pitchFamily="34" charset="0"/>
              <a:cs typeface="Arial" panose="020B0604020202020204" pitchFamily="34" charset="0"/>
            </a:endParaRPr>
          </a:p>
          <a:p>
            <a:pPr marL="457200" lvl="1" indent="-101600">
              <a:buNone/>
              <a:defRPr/>
            </a:pPr>
            <a:r>
              <a:rPr lang="en-AU" sz="1800" dirty="0">
                <a:latin typeface="Arial" panose="020B0604020202020204" pitchFamily="34" charset="0"/>
                <a:cs typeface="Arial" panose="020B0604020202020204" pitchFamily="34" charset="0"/>
              </a:rPr>
              <a:t>For more information, see:</a:t>
            </a:r>
          </a:p>
          <a:p>
            <a:pPr marL="641350" lvl="1" indent="-285750">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3"/>
              </a:rPr>
              <a:t>Protecting Children – Reporting and Other Legal </a:t>
            </a:r>
            <a:r>
              <a:rPr lang="en-AU" sz="1800" dirty="0">
                <a:solidFill>
                  <a:prstClr val="black"/>
                </a:solidFill>
                <a:latin typeface="Arial" panose="020B0604020202020204" pitchFamily="34" charset="0"/>
                <a:cs typeface="Arial" panose="020B0604020202020204" pitchFamily="34" charset="0"/>
                <a:hlinkClick r:id="rId3"/>
              </a:rPr>
              <a:t>Obligations</a:t>
            </a:r>
            <a:r>
              <a:rPr lang="en-AU" sz="1800" dirty="0">
                <a:solidFill>
                  <a:prstClr val="black"/>
                </a:solidFill>
                <a:latin typeface="Arial" panose="020B0604020202020204" pitchFamily="34" charset="0"/>
                <a:cs typeface="Arial" panose="020B0604020202020204" pitchFamily="34" charset="0"/>
              </a:rPr>
              <a:t> </a:t>
            </a:r>
          </a:p>
          <a:p>
            <a:pPr marL="641350" lvl="1" indent="-285750">
              <a:defRPr/>
            </a:pPr>
            <a:r>
              <a:rPr lang="en-AU" sz="1800" dirty="0">
                <a:latin typeface="Arial" panose="020B0604020202020204" pitchFamily="34" charset="0"/>
                <a:cs typeface="Arial" panose="020B0604020202020204" pitchFamily="34" charset="0"/>
                <a:hlinkClick r:id="rId4"/>
              </a:rPr>
              <a:t>Report child abuse in schools | schools.vic.gov.au </a:t>
            </a:r>
            <a:endParaRPr lang="en-AU" sz="1800" dirty="0">
              <a:solidFill>
                <a:prstClr val="black"/>
              </a:solidFill>
              <a:latin typeface="Arial" panose="020B0604020202020204" pitchFamily="34" charset="0"/>
              <a:cs typeface="Arial" panose="020B0604020202020204" pitchFamily="34" charset="0"/>
            </a:endParaRPr>
          </a:p>
          <a:p>
            <a:pPr marL="641350" lvl="1" indent="-285750">
              <a:defRPr/>
            </a:pPr>
            <a:r>
              <a:rPr lang="en-AU" sz="1800" dirty="0">
                <a:latin typeface="Arial" panose="020B0604020202020204" pitchFamily="34" charset="0"/>
                <a:cs typeface="Arial" panose="020B0604020202020204" pitchFamily="34" charset="0"/>
              </a:rPr>
              <a:t>O</a:t>
            </a:r>
            <a:r>
              <a:rPr kumimoji="0" lang="en-AU" sz="1800" b="0" i="0" u="none" kern="1200" cap="none" spc="0" normalizeH="0" baseline="0" noProof="0" dirty="0" err="1">
                <a:ln>
                  <a:noFill/>
                </a:ln>
                <a:effectLst/>
                <a:uLnTx/>
                <a:uFillTx/>
                <a:latin typeface="Arial" panose="020B0604020202020204" pitchFamily="34" charset="0"/>
                <a:cs typeface="Arial" panose="020B0604020202020204" pitchFamily="34" charset="0"/>
              </a:rPr>
              <a:t>ur</a:t>
            </a:r>
            <a:r>
              <a:rPr kumimoji="0" lang="en-AU" sz="1800" b="0" i="0" u="none" kern="1200" cap="none" spc="0" normalizeH="0" baseline="0" noProof="0" dirty="0">
                <a:ln>
                  <a:noFill/>
                </a:ln>
                <a:effectLst/>
                <a:uLnTx/>
                <a:uFillTx/>
                <a:latin typeface="Arial" panose="020B0604020202020204" pitchFamily="34" charset="0"/>
                <a:cs typeface="Arial" panose="020B0604020202020204" pitchFamily="34" charset="0"/>
              </a:rPr>
              <a:t> school’s Child Safety Responding and Reporting Obligations Policy and Procedures</a:t>
            </a:r>
          </a:p>
        </p:txBody>
      </p:sp>
      <p:sp>
        <p:nvSpPr>
          <p:cNvPr id="5" name="TextBox 4">
            <a:extLst>
              <a:ext uri="{FF2B5EF4-FFF2-40B4-BE49-F238E27FC236}">
                <a16:creationId xmlns:a16="http://schemas.microsoft.com/office/drawing/2014/main" id="{D48FBDB6-C5DA-CDE9-1837-1E748F5DA1C6}"/>
              </a:ext>
            </a:extLst>
          </p:cNvPr>
          <p:cNvSpPr txBox="1"/>
          <p:nvPr/>
        </p:nvSpPr>
        <p:spPr>
          <a:xfrm>
            <a:off x="288233" y="1328750"/>
            <a:ext cx="11319567" cy="590931"/>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a:buNone/>
              <a:tabLst/>
              <a:defRPr/>
            </a:pP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Volunteers should follow the </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hlinkClick r:id="rId5"/>
              </a:rPr>
              <a:t>Four Critical Actions for Schools </a:t>
            </a:r>
            <a:r>
              <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when responding to incidents, disclosures and suspicions of child abuse</a:t>
            </a:r>
            <a:r>
              <a:rPr lang="en-AU" sz="1800" dirty="0">
                <a:solidFill>
                  <a:prstClr val="black"/>
                </a:solidFill>
                <a:latin typeface="Arial" panose="020B0604020202020204" pitchFamily="34" charset="0"/>
                <a:cs typeface="Arial" panose="020B0604020202020204" pitchFamily="34" charset="0"/>
              </a:rPr>
              <a:t>:</a:t>
            </a:r>
            <a:endParaRPr kumimoji="0" lang="en-AU" sz="18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581405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DAB388-F6A1-4EAB-A8AE-7C25636338EB}"/>
              </a:ext>
            </a:extLst>
          </p:cNvPr>
          <p:cNvSpPr>
            <a:spLocks noGrp="1"/>
          </p:cNvSpPr>
          <p:nvPr>
            <p:ph type="title"/>
          </p:nvPr>
        </p:nvSpPr>
        <p:spPr>
          <a:xfrm>
            <a:off x="170543" y="248899"/>
            <a:ext cx="10515600" cy="1325563"/>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Signs of abuse to look out for (video)</a:t>
            </a:r>
          </a:p>
        </p:txBody>
      </p:sp>
      <p:pic>
        <p:nvPicPr>
          <p:cNvPr id="3" name="Picture 2" descr="An image of students linked to a video that describes the signs of abuse">
            <a:hlinkClick r:id="rId3"/>
            <a:extLst>
              <a:ext uri="{FF2B5EF4-FFF2-40B4-BE49-F238E27FC236}">
                <a16:creationId xmlns:a16="http://schemas.microsoft.com/office/drawing/2014/main" id="{E85EBCA2-87E6-445D-8AEB-96175CCD1E44}"/>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bwMode="auto">
          <a:xfrm>
            <a:off x="170543" y="911681"/>
            <a:ext cx="9713686" cy="57076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232476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2E7-4D37-4FCB-BA57-10CF32AEC2CA}"/>
              </a:ext>
            </a:extLst>
          </p:cNvPr>
          <p:cNvSpPr>
            <a:spLocks noGrp="1"/>
          </p:cNvSpPr>
          <p:nvPr>
            <p:ph type="title"/>
          </p:nvPr>
        </p:nvSpPr>
        <p:spPr>
          <a:xfrm>
            <a:off x="202749" y="230161"/>
            <a:ext cx="10064669" cy="768461"/>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Common signs of abuse – children </a:t>
            </a:r>
          </a:p>
        </p:txBody>
      </p:sp>
      <p:sp>
        <p:nvSpPr>
          <p:cNvPr id="3" name="TextBox 2">
            <a:extLst>
              <a:ext uri="{FF2B5EF4-FFF2-40B4-BE49-F238E27FC236}">
                <a16:creationId xmlns:a16="http://schemas.microsoft.com/office/drawing/2014/main" id="{0C06494C-0995-FC54-A305-BD21CEFEB9B7}"/>
              </a:ext>
            </a:extLst>
          </p:cNvPr>
          <p:cNvSpPr txBox="1"/>
          <p:nvPr/>
        </p:nvSpPr>
        <p:spPr>
          <a:xfrm>
            <a:off x="451090" y="911417"/>
            <a:ext cx="4651695" cy="5555367"/>
          </a:xfrm>
          <a:prstGeom prst="rect">
            <a:avLst/>
          </a:prstGeom>
          <a:noFill/>
        </p:spPr>
        <p:txBody>
          <a:bodyPr wrap="square" rtlCol="0">
            <a:spAutoFit/>
          </a:bodyPr>
          <a:lstStyle/>
          <a:p>
            <a:pPr>
              <a:spcAft>
                <a:spcPts val="600"/>
              </a:spcAft>
            </a:pPr>
            <a:r>
              <a:rPr lang="en-AU" sz="2200" b="1" dirty="0">
                <a:latin typeface="Arial" panose="020B0604020202020204" pitchFamily="34" charset="0"/>
                <a:cs typeface="Arial" panose="020B0604020202020204" pitchFamily="34" charset="0"/>
              </a:rPr>
              <a:t>Physical</a:t>
            </a:r>
          </a:p>
          <a:p>
            <a:pPr marL="228600" indent="-228600">
              <a:spcBef>
                <a:spcPts val="600"/>
              </a:spcBef>
              <a:buFont typeface="Arial"/>
              <a:buChar char="•"/>
            </a:pPr>
            <a:r>
              <a:rPr lang="en-AU" sz="1900" dirty="0">
                <a:latin typeface="Arial" panose="020B0604020202020204" pitchFamily="34" charset="0"/>
                <a:cs typeface="Arial" panose="020B0604020202020204" pitchFamily="34" charset="0"/>
              </a:rPr>
              <a:t>Bruises, welts, cuts/grazes or burns</a:t>
            </a:r>
          </a:p>
          <a:p>
            <a:pPr marL="228600" indent="-228600">
              <a:spcBef>
                <a:spcPts val="600"/>
              </a:spcBef>
              <a:buFont typeface="Arial"/>
              <a:buChar char="•"/>
            </a:pPr>
            <a:r>
              <a:rPr lang="en-AU" sz="1900" dirty="0">
                <a:latin typeface="Arial" panose="020B0604020202020204" pitchFamily="34" charset="0"/>
                <a:cs typeface="Arial" panose="020B0604020202020204" pitchFamily="34" charset="0"/>
              </a:rPr>
              <a:t>Internal injuries and bone fractures </a:t>
            </a:r>
          </a:p>
          <a:p>
            <a:pPr marL="228600" indent="-228600">
              <a:spcBef>
                <a:spcPts val="600"/>
              </a:spcBef>
              <a:buFont typeface="Arial"/>
              <a:buChar char="•"/>
            </a:pPr>
            <a:r>
              <a:rPr lang="en-AU" sz="1900" dirty="0">
                <a:latin typeface="Arial" panose="020B0604020202020204" pitchFamily="34" charset="0"/>
                <a:cs typeface="Arial" panose="020B0604020202020204" pitchFamily="34" charset="0"/>
              </a:rPr>
              <a:t>Injury to the genital or rectal area (e.g. pain going to the toilet) </a:t>
            </a:r>
          </a:p>
          <a:p>
            <a:pPr marL="228600" marR="0" lvl="0" indent="-228600" fontAlgn="auto">
              <a:spcBef>
                <a:spcPts val="600"/>
              </a:spcBef>
              <a:spcAft>
                <a:spcPts val="0"/>
              </a:spcAft>
              <a:buClrTx/>
              <a:buSzTx/>
              <a:buFont typeface="Arial"/>
              <a:buChar char="•"/>
              <a:tabLst/>
              <a:defRPr/>
            </a:pPr>
            <a:r>
              <a:rPr lang="en-AU" sz="1900" dirty="0">
                <a:latin typeface="Arial" panose="020B0604020202020204" pitchFamily="34" charset="0"/>
                <a:cs typeface="Arial" panose="020B0604020202020204" pitchFamily="34" charset="0"/>
              </a:rPr>
              <a:t>Wearing clothes unsuitable for weather conditions to hide injuries</a:t>
            </a:r>
          </a:p>
          <a:p>
            <a:pPr marL="228600" marR="0" lvl="0" indent="-228600" fontAlgn="auto">
              <a:spcBef>
                <a:spcPts val="600"/>
              </a:spcBef>
              <a:spcAft>
                <a:spcPts val="0"/>
              </a:spcAft>
              <a:buClrTx/>
              <a:buSzTx/>
              <a:buFont typeface="Arial"/>
              <a:buChar char="•"/>
              <a:tabLst/>
              <a:defRPr/>
            </a:pPr>
            <a:r>
              <a:rPr lang="en-AU" sz="1900" dirty="0">
                <a:latin typeface="Arial" panose="020B0604020202020204" pitchFamily="34" charset="0"/>
                <a:cs typeface="Arial" panose="020B0604020202020204" pitchFamily="34" charset="0"/>
              </a:rPr>
              <a:t>STDs and/or frequent urinary tract infections</a:t>
            </a:r>
          </a:p>
          <a:p>
            <a:pPr marL="228600" marR="0" lvl="0" indent="-228600" fontAlgn="auto">
              <a:lnSpc>
                <a:spcPct val="100000"/>
              </a:lnSpc>
              <a:spcBef>
                <a:spcPts val="600"/>
              </a:spcBef>
              <a:spcAft>
                <a:spcPts val="0"/>
              </a:spcAft>
              <a:buClrTx/>
              <a:buSzTx/>
              <a:buFont typeface="Arial"/>
              <a:buChar char="•"/>
              <a:tabLst/>
              <a:defRPr/>
            </a:pPr>
            <a:r>
              <a:rPr lang="en-AU" sz="1900" dirty="0">
                <a:latin typeface="Arial" panose="020B0604020202020204" pitchFamily="34" charset="0"/>
                <a:cs typeface="Arial" panose="020B0604020202020204" pitchFamily="34" charset="0"/>
              </a:rPr>
              <a:t>Consistently dirty and unwashed</a:t>
            </a:r>
          </a:p>
          <a:p>
            <a:pPr marL="228600" marR="0" lvl="0" indent="-228600" fontAlgn="auto">
              <a:lnSpc>
                <a:spcPct val="100000"/>
              </a:lnSpc>
              <a:spcBef>
                <a:spcPts val="600"/>
              </a:spcBef>
              <a:spcAft>
                <a:spcPts val="0"/>
              </a:spcAft>
              <a:buClrTx/>
              <a:buSzTx/>
              <a:buFont typeface="Arial"/>
              <a:buChar char="•"/>
              <a:tabLst/>
              <a:defRPr/>
            </a:pPr>
            <a:r>
              <a:rPr lang="en-AU" sz="1900" dirty="0">
                <a:latin typeface="Arial" panose="020B0604020202020204" pitchFamily="34" charset="0"/>
                <a:cs typeface="Arial" panose="020B0604020202020204" pitchFamily="34" charset="0"/>
              </a:rPr>
              <a:t>Consistently hungry, tired and listless</a:t>
            </a:r>
          </a:p>
          <a:p>
            <a:pPr marL="228600" marR="0" lvl="0" indent="-228600" fontAlgn="auto">
              <a:lnSpc>
                <a:spcPct val="100000"/>
              </a:lnSpc>
              <a:spcBef>
                <a:spcPts val="600"/>
              </a:spcBef>
              <a:spcAft>
                <a:spcPts val="0"/>
              </a:spcAft>
              <a:buClrTx/>
              <a:buSzTx/>
              <a:buFont typeface="Arial"/>
              <a:buChar char="•"/>
              <a:tabLst/>
              <a:defRPr/>
            </a:pPr>
            <a:r>
              <a:rPr lang="en-AU" sz="1900" dirty="0">
                <a:latin typeface="Arial" panose="020B0604020202020204" pitchFamily="34" charset="0"/>
                <a:cs typeface="Arial" panose="020B0604020202020204" pitchFamily="34" charset="0"/>
              </a:rPr>
              <a:t>Unattended health problems and lack of routine medical care</a:t>
            </a:r>
            <a:endParaRPr lang="en-AU" sz="1900"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endParaRPr>
          </a:p>
          <a:p>
            <a:pPr>
              <a:defRPr/>
            </a:pPr>
            <a:endParaRPr lang="en-AU" sz="2000" dirty="0">
              <a:latin typeface="Arial" panose="020B0604020202020204" pitchFamily="34" charset="0"/>
              <a:cs typeface="Arial" panose="020B0604020202020204" pitchFamily="34" charset="0"/>
              <a:hlinkClick r:id="rId3"/>
            </a:endParaRPr>
          </a:p>
          <a:p>
            <a:pPr>
              <a:defRPr/>
            </a:pPr>
            <a:endParaRPr lang="en-AU" sz="2000" dirty="0">
              <a:latin typeface="Arial" panose="020B0604020202020204" pitchFamily="34" charset="0"/>
              <a:cs typeface="Arial" panose="020B0604020202020204" pitchFamily="34" charset="0"/>
              <a:hlinkClick r:id="rId3"/>
            </a:endParaRPr>
          </a:p>
          <a:p>
            <a:pPr>
              <a:defRPr/>
            </a:pPr>
            <a:r>
              <a:rPr lang="en-AU" sz="1900" kern="1200" dirty="0">
                <a:solidFill>
                  <a:schemeClr val="tx1"/>
                </a:solidFill>
                <a:latin typeface="Arial" panose="020B0604020202020204" pitchFamily="34" charset="0"/>
                <a:cs typeface="Arial" panose="020B0604020202020204" pitchFamily="34" charset="0"/>
                <a:hlinkClick r:id="rId3"/>
              </a:rPr>
              <a:t>PROTECT: Identify child abuse</a:t>
            </a:r>
            <a:endParaRPr lang="en-AU" sz="19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87C2F5E-C926-2F06-035A-EA3F82667C00}"/>
              </a:ext>
            </a:extLst>
          </p:cNvPr>
          <p:cNvSpPr txBox="1"/>
          <p:nvPr/>
        </p:nvSpPr>
        <p:spPr>
          <a:xfrm>
            <a:off x="5102785" y="864141"/>
            <a:ext cx="5738152" cy="5740033"/>
          </a:xfrm>
          <a:prstGeom prst="rect">
            <a:avLst/>
          </a:prstGeom>
          <a:noFill/>
        </p:spPr>
        <p:txBody>
          <a:bodyPr wrap="square">
            <a:spAutoFit/>
          </a:bodyPr>
          <a:lstStyle/>
          <a:p>
            <a:pPr>
              <a:spcAft>
                <a:spcPts val="600"/>
              </a:spcAft>
            </a:pPr>
            <a:r>
              <a:rPr lang="en-AU" sz="2200" b="1" dirty="0">
                <a:latin typeface="Arial" panose="020B0604020202020204" pitchFamily="34" charset="0"/>
                <a:cs typeface="Arial" panose="020B0604020202020204" pitchFamily="34" charset="0"/>
              </a:rPr>
              <a:t>Behavioural</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Disclosure and/or drawings or writing depicting violence/abuse</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Habitual absences </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Significant/unexplained developmental delay</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Regressive or unusual changes to behaviour</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Drug or alcohol misuse, suicide or self-harm</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Harm to others or animals</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Inconsistent or unlikely explanation for injury or inability to remember the cause</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Reluctance to go home and/or a wariness or fear of a parent/carer</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Unusual fear of physical contact with adults</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Developmentally inappropriate sexualised behaviour</a:t>
            </a:r>
          </a:p>
          <a:p>
            <a:pPr marL="228600" indent="-228600">
              <a:lnSpc>
                <a:spcPct val="100000"/>
              </a:lnSpc>
              <a:spcBef>
                <a:spcPts val="600"/>
              </a:spcBef>
              <a:buFont typeface="Arial"/>
              <a:buChar char="•"/>
              <a:defRPr/>
            </a:pPr>
            <a:r>
              <a:rPr lang="en-AU" sz="1900" dirty="0">
                <a:latin typeface="Arial" panose="020B0604020202020204" pitchFamily="34" charset="0"/>
                <a:cs typeface="Arial" panose="020B0604020202020204" pitchFamily="34" charset="0"/>
              </a:rPr>
              <a:t>Withdrawal or excessive secrecy</a:t>
            </a:r>
          </a:p>
        </p:txBody>
      </p:sp>
    </p:spTree>
    <p:extLst>
      <p:ext uri="{BB962C8B-B14F-4D97-AF65-F5344CB8AC3E}">
        <p14:creationId xmlns:p14="http://schemas.microsoft.com/office/powerpoint/2010/main" val="360824486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2E7-4D37-4FCB-BA57-10CF32AEC2CA}"/>
              </a:ext>
            </a:extLst>
          </p:cNvPr>
          <p:cNvSpPr>
            <a:spLocks noGrp="1"/>
          </p:cNvSpPr>
          <p:nvPr>
            <p:ph type="title"/>
          </p:nvPr>
        </p:nvSpPr>
        <p:spPr>
          <a:xfrm>
            <a:off x="202749" y="230161"/>
            <a:ext cx="10064669" cy="768461"/>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Child sexual abuse – including grooming</a:t>
            </a:r>
          </a:p>
        </p:txBody>
      </p:sp>
      <p:sp>
        <p:nvSpPr>
          <p:cNvPr id="5" name="TextBox 4">
            <a:extLst>
              <a:ext uri="{FF2B5EF4-FFF2-40B4-BE49-F238E27FC236}">
                <a16:creationId xmlns:a16="http://schemas.microsoft.com/office/drawing/2014/main" id="{F407D127-DFF2-686D-F53A-0D6A335195F4}"/>
              </a:ext>
            </a:extLst>
          </p:cNvPr>
          <p:cNvSpPr txBox="1"/>
          <p:nvPr/>
        </p:nvSpPr>
        <p:spPr>
          <a:xfrm>
            <a:off x="202749" y="957894"/>
            <a:ext cx="10582955" cy="5681555"/>
          </a:xfrm>
          <a:prstGeom prst="rect">
            <a:avLst/>
          </a:prstGeom>
          <a:noFill/>
        </p:spPr>
        <p:txBody>
          <a:bodyPr wrap="square" rtlCol="0">
            <a:spAutoFit/>
          </a:bodyPr>
          <a:lstStyle/>
          <a:p>
            <a:pPr marL="285750" indent="-285750">
              <a:spcAft>
                <a:spcPts val="900"/>
              </a:spcAft>
              <a:buFont typeface="Arial" panose="020B0604020202020204" pitchFamily="34" charset="0"/>
              <a:buChar char="•"/>
            </a:pPr>
            <a:r>
              <a:rPr lang="en-AU" sz="2300" dirty="0">
                <a:latin typeface="Arial" panose="020B0604020202020204" pitchFamily="34" charset="0"/>
                <a:cs typeface="Arial" panose="020B0604020202020204" pitchFamily="34" charset="0"/>
              </a:rPr>
              <a:t>Child sexual abuse is when a person uses power or authority over a child to involve them in sexual activity.</a:t>
            </a:r>
          </a:p>
          <a:p>
            <a:pPr marL="285750" indent="-285750">
              <a:spcAft>
                <a:spcPts val="900"/>
              </a:spcAft>
              <a:buFont typeface="Arial" panose="020B0604020202020204" pitchFamily="34" charset="0"/>
              <a:buChar char="•"/>
            </a:pPr>
            <a:r>
              <a:rPr lang="en-AU" sz="2300" dirty="0">
                <a:latin typeface="Arial" panose="020B0604020202020204" pitchFamily="34" charset="0"/>
                <a:cs typeface="Arial" panose="020B0604020202020204" pitchFamily="34" charset="0"/>
              </a:rPr>
              <a:t>Grooming involves predatory behaviour by an adult to prepare a child under 16 for sexual abuse at a later time, either with the groomer or with another adult.</a:t>
            </a:r>
          </a:p>
          <a:p>
            <a:pPr marL="285750" indent="-285750">
              <a:spcAft>
                <a:spcPts val="900"/>
              </a:spcAft>
              <a:buFont typeface="Arial" panose="020B0604020202020204" pitchFamily="34" charset="0"/>
              <a:buChar char="•"/>
            </a:pPr>
            <a:r>
              <a:rPr lang="en-AU" sz="2300" dirty="0">
                <a:solidFill>
                  <a:srgbClr val="1A1A1A"/>
                </a:solidFill>
                <a:latin typeface="Arial" panose="020B0604020202020204" pitchFamily="34" charset="0"/>
                <a:cs typeface="Arial" panose="020B0604020202020204" pitchFamily="34" charset="0"/>
              </a:rPr>
              <a:t>P</a:t>
            </a:r>
            <a:r>
              <a:rPr lang="en-AU" sz="2300" b="0" i="0" dirty="0">
                <a:solidFill>
                  <a:srgbClr val="1A1A1A"/>
                </a:solidFill>
                <a:effectLst/>
                <a:latin typeface="Arial" panose="020B0604020202020204" pitchFamily="34" charset="0"/>
                <a:cs typeface="Arial" panose="020B0604020202020204" pitchFamily="34" charset="0"/>
              </a:rPr>
              <a:t>erpetrators of child sexual abuse (including grooming) are usually:</a:t>
            </a:r>
          </a:p>
          <a:p>
            <a:pPr marL="742950" lvl="1" indent="-285750">
              <a:buFont typeface="Arial" panose="020B0604020202020204" pitchFamily="34" charset="0"/>
              <a:buChar char="•"/>
            </a:pPr>
            <a:r>
              <a:rPr lang="en-AU" sz="2300" b="0" i="0" dirty="0">
                <a:solidFill>
                  <a:srgbClr val="1A1A1A"/>
                </a:solidFill>
                <a:effectLst/>
                <a:latin typeface="Arial" panose="020B0604020202020204" pitchFamily="34" charset="0"/>
                <a:cs typeface="Arial" panose="020B0604020202020204" pitchFamily="34" charset="0"/>
              </a:rPr>
              <a:t>known to the child </a:t>
            </a:r>
          </a:p>
          <a:p>
            <a:pPr marL="742950" lvl="1" indent="-285750">
              <a:spcAft>
                <a:spcPts val="900"/>
              </a:spcAft>
              <a:buFont typeface="Arial" panose="020B0604020202020204" pitchFamily="34" charset="0"/>
              <a:buChar char="•"/>
            </a:pPr>
            <a:r>
              <a:rPr lang="en-AU" sz="2300" b="0" i="0" dirty="0">
                <a:solidFill>
                  <a:srgbClr val="1A1A1A"/>
                </a:solidFill>
                <a:effectLst/>
                <a:latin typeface="Arial" panose="020B0604020202020204" pitchFamily="34" charset="0"/>
                <a:cs typeface="Arial" panose="020B0604020202020204" pitchFamily="34" charset="0"/>
              </a:rPr>
              <a:t>trusted by their families, communities, schools or other institutions.</a:t>
            </a:r>
          </a:p>
          <a:p>
            <a:pPr marL="342900" indent="-342900">
              <a:lnSpc>
                <a:spcPct val="90000"/>
              </a:lnSpc>
              <a:spcBef>
                <a:spcPts val="1000"/>
              </a:spcBef>
              <a:buFont typeface="Arial" panose="020B0604020202020204" pitchFamily="34" charset="0"/>
              <a:buChar char="•"/>
            </a:pPr>
            <a:r>
              <a:rPr lang="en-AU" sz="2300" dirty="0">
                <a:latin typeface="Arial" panose="020B0604020202020204" pitchFamily="34" charset="0"/>
                <a:cs typeface="Arial" panose="020B0604020202020204" pitchFamily="34" charset="0"/>
              </a:rPr>
              <a:t>Indicators of sexual abuse and grooming can be difficult to identify.</a:t>
            </a:r>
          </a:p>
          <a:p>
            <a:pPr marL="342900" indent="-342900">
              <a:lnSpc>
                <a:spcPct val="90000"/>
              </a:lnSpc>
              <a:spcBef>
                <a:spcPts val="1000"/>
              </a:spcBef>
              <a:buFont typeface="Arial" panose="020B0604020202020204" pitchFamily="34" charset="0"/>
              <a:buChar char="•"/>
            </a:pPr>
            <a:r>
              <a:rPr lang="en-AU" sz="2300" dirty="0">
                <a:latin typeface="Arial" panose="020B0604020202020204" pitchFamily="34" charset="0"/>
                <a:cs typeface="Arial" panose="020B0604020202020204" pitchFamily="34" charset="0"/>
              </a:rPr>
              <a:t>Parents, carers and other significant adults (including within organisations) may also be groomed by someone intending to abuse a child.</a:t>
            </a:r>
          </a:p>
          <a:p>
            <a:pPr marL="342900" indent="-342900">
              <a:lnSpc>
                <a:spcPct val="90000"/>
              </a:lnSpc>
              <a:spcBef>
                <a:spcPts val="1000"/>
              </a:spcBef>
              <a:buFont typeface="Arial" panose="020B0604020202020204" pitchFamily="34" charset="0"/>
              <a:buChar char="•"/>
            </a:pPr>
            <a:r>
              <a:rPr lang="en-AU" sz="2300" dirty="0">
                <a:latin typeface="Arial" panose="020B0604020202020204" pitchFamily="34" charset="0"/>
                <a:cs typeface="Arial" panose="020B0604020202020204" pitchFamily="34" charset="0"/>
              </a:rPr>
              <a:t>Any child can be victim of sexual abuse, however children who are vulnerable, isolated, or have a disability are much more likely to become victims and are disproportionately abused.</a:t>
            </a:r>
            <a:endParaRPr lang="en-AU" sz="2300" dirty="0">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02386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2E7-4D37-4FCB-BA57-10CF32AEC2CA}"/>
              </a:ext>
            </a:extLst>
          </p:cNvPr>
          <p:cNvSpPr>
            <a:spLocks noGrp="1"/>
          </p:cNvSpPr>
          <p:nvPr>
            <p:ph type="title"/>
          </p:nvPr>
        </p:nvSpPr>
        <p:spPr>
          <a:xfrm>
            <a:off x="202748" y="230161"/>
            <a:ext cx="10561505" cy="768461"/>
          </a:xfrm>
        </p:spPr>
        <p:txBody>
          <a:bodyPr>
            <a:noAutofit/>
          </a:bodyPr>
          <a:lstStyle/>
          <a:p>
            <a:r>
              <a:rPr lang="en-AU" sz="3000" b="1" dirty="0">
                <a:solidFill>
                  <a:srgbClr val="E26815"/>
                </a:solidFill>
                <a:latin typeface="Arial" panose="020B0604020202020204" pitchFamily="34" charset="0"/>
                <a:cs typeface="Arial" panose="020B0604020202020204" pitchFamily="34" charset="0"/>
              </a:rPr>
              <a:t>Common adult grooming behaviours</a:t>
            </a:r>
          </a:p>
        </p:txBody>
      </p:sp>
      <p:graphicFrame>
        <p:nvGraphicFramePr>
          <p:cNvPr id="3" name="Table 2">
            <a:extLst>
              <a:ext uri="{FF2B5EF4-FFF2-40B4-BE49-F238E27FC236}">
                <a16:creationId xmlns:a16="http://schemas.microsoft.com/office/drawing/2014/main" id="{65071906-EF86-1F2B-3685-FE7BCF433AE7}"/>
              </a:ext>
            </a:extLst>
          </p:cNvPr>
          <p:cNvGraphicFramePr>
            <a:graphicFrameLocks noGrp="1"/>
          </p:cNvGraphicFramePr>
          <p:nvPr/>
        </p:nvGraphicFramePr>
        <p:xfrm>
          <a:off x="202748" y="780244"/>
          <a:ext cx="10561505" cy="5767211"/>
        </p:xfrm>
        <a:graphic>
          <a:graphicData uri="http://schemas.openxmlformats.org/drawingml/2006/table">
            <a:tbl>
              <a:tblPr firstRow="1" bandRow="1">
                <a:tableStyleId>{2D5ABB26-0587-4C30-8999-92F81FD0307C}</a:tableStyleId>
              </a:tblPr>
              <a:tblGrid>
                <a:gridCol w="3534365">
                  <a:extLst>
                    <a:ext uri="{9D8B030D-6E8A-4147-A177-3AD203B41FA5}">
                      <a16:colId xmlns:a16="http://schemas.microsoft.com/office/drawing/2014/main" val="2727370603"/>
                    </a:ext>
                  </a:extLst>
                </a:gridCol>
                <a:gridCol w="3445565">
                  <a:extLst>
                    <a:ext uri="{9D8B030D-6E8A-4147-A177-3AD203B41FA5}">
                      <a16:colId xmlns:a16="http://schemas.microsoft.com/office/drawing/2014/main" val="3695634005"/>
                    </a:ext>
                  </a:extLst>
                </a:gridCol>
                <a:gridCol w="3581575">
                  <a:extLst>
                    <a:ext uri="{9D8B030D-6E8A-4147-A177-3AD203B41FA5}">
                      <a16:colId xmlns:a16="http://schemas.microsoft.com/office/drawing/2014/main" val="7776519"/>
                    </a:ext>
                  </a:extLst>
                </a:gridCol>
              </a:tblGrid>
              <a:tr h="913271">
                <a:tc>
                  <a:txBody>
                    <a:bodyPr/>
                    <a:lstStyle/>
                    <a:p>
                      <a:pPr algn="l"/>
                      <a:r>
                        <a:rPr lang="en-AU" sz="1750" b="1" kern="1200" dirty="0">
                          <a:solidFill>
                            <a:schemeClr val="tx1"/>
                          </a:solidFill>
                          <a:latin typeface="Arial" panose="020B0604020202020204" pitchFamily="34" charset="0"/>
                          <a:cs typeface="Arial" panose="020B0604020202020204" pitchFamily="34" charset="0"/>
                        </a:rPr>
                        <a:t>Targeting perceived vulnerabilities and relationship building </a:t>
                      </a:r>
                      <a:endParaRPr lang="en-AU" sz="175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r>
                        <a:rPr lang="en-AU" sz="1750" b="1" kern="1200" dirty="0">
                          <a:solidFill>
                            <a:schemeClr val="tx1"/>
                          </a:solidFill>
                          <a:latin typeface="Arial" panose="020B0604020202020204" pitchFamily="34" charset="0"/>
                          <a:cs typeface="Arial" panose="020B0604020202020204" pitchFamily="34" charset="0"/>
                        </a:rPr>
                        <a:t>Fake loving ‘relationship’ or friendship which is progressively sexualised</a:t>
                      </a:r>
                      <a:endParaRPr lang="en-AU" sz="1750" b="1"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r>
                        <a:rPr lang="en-AU" sz="1750" b="1" dirty="0">
                          <a:latin typeface="Arial" panose="020B0604020202020204" pitchFamily="34" charset="0"/>
                          <a:cs typeface="Arial" panose="020B0604020202020204" pitchFamily="34" charset="0"/>
                        </a:rPr>
                        <a:t>Control, reinforcement and victimisation</a:t>
                      </a:r>
                    </a:p>
                  </a:txBody>
                  <a:tcPr/>
                </a:tc>
                <a:extLst>
                  <a:ext uri="{0D108BD9-81ED-4DB2-BD59-A6C34878D82A}">
                    <a16:rowId xmlns:a16="http://schemas.microsoft.com/office/drawing/2014/main" val="2121792900"/>
                  </a:ext>
                </a:extLst>
              </a:tr>
              <a:tr h="3945710">
                <a:tc>
                  <a:txBody>
                    <a:bodyPr/>
                    <a:lstStyle/>
                    <a:p>
                      <a:pPr marL="228600" marR="0" lvl="0" indent="-228600" algn="l" defTabSz="914400" rtl="0" eaLnBrk="1" fontAlgn="auto" latinLnBrk="0" hangingPunct="1">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Giving a child/student gifts.</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Preferential treatment (e.g. favouritism, flattery, making a child/student feel ‘special’).</a:t>
                      </a:r>
                      <a:endParaRPr lang="en-AU" altLang="en-US" sz="1750" kern="1200" dirty="0">
                        <a:solidFill>
                          <a:schemeClr val="tx1"/>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Being overly friendly (e.g. offering food or drink, someone to talk to for support).</a:t>
                      </a:r>
                      <a:endParaRPr lang="en-AU" altLang="en-US" sz="1750" kern="1200" dirty="0">
                        <a:solidFill>
                          <a:schemeClr val="tx1"/>
                        </a:solidFill>
                        <a:latin typeface="Arial" panose="020B0604020202020204" pitchFamily="34" charset="0"/>
                        <a:cs typeface="Arial" panose="020B0604020202020204" pitchFamily="34" charset="0"/>
                      </a:endParaRP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Meeting 1:1 away from others.</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Offering to drive a child/student to or from school or another service.</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altLang="en-US" sz="1750" kern="1200" dirty="0">
                          <a:solidFill>
                            <a:schemeClr val="tx1"/>
                          </a:solidFill>
                          <a:latin typeface="Arial" panose="020B0604020202020204" pitchFamily="34" charset="0"/>
                          <a:cs typeface="Arial" panose="020B0604020202020204" pitchFamily="34" charset="0"/>
                        </a:rPr>
                        <a:t>Attempts by one parent to alienate their child from the other parent.</a:t>
                      </a:r>
                    </a:p>
                  </a:txBody>
                  <a:tcPr/>
                </a:tc>
                <a:tc>
                  <a:txBody>
                    <a:bodyPr/>
                    <a:lstStyle/>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Out-of-hours contact or visits home with the student or their family.</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Bringing sexual material into conversations.</a:t>
                      </a: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AU" sz="1750" kern="1200" dirty="0">
                          <a:solidFill>
                            <a:schemeClr val="tx1"/>
                          </a:solidFill>
                          <a:latin typeface="Arial" panose="020B0604020202020204" pitchFamily="34" charset="0"/>
                          <a:cs typeface="Arial" panose="020B0604020202020204" pitchFamily="34" charset="0"/>
                        </a:rPr>
                        <a:t>Inappropriate:</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communication (e.g. social media befriending and messaging, calls, emails, texts)</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social/professional boundaries (e.g. sharing personal details and disclosures)</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touching (e.g. tickling, play wrestling)</a:t>
                      </a:r>
                      <a:endParaRPr lang="en-AU" sz="1750" kern="1200" dirty="0">
                        <a:solidFill>
                          <a:schemeClr val="tx1"/>
                        </a:solidFill>
                        <a:latin typeface="Arial" panose="020B0604020202020204" pitchFamily="34" charset="0"/>
                        <a:ea typeface="+mn-ea"/>
                        <a:cs typeface="Arial" panose="020B0604020202020204" pitchFamily="34" charset="0"/>
                      </a:endParaRPr>
                    </a:p>
                  </a:txBody>
                  <a:tcPr/>
                </a:tc>
                <a:tc>
                  <a:txBody>
                    <a:bodyPr/>
                    <a:lstStyle/>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Undermining the victim’s reputation so they won't be believed.</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Trying to get the child/student to do dangerous or illegal things and forcing them into sexual acts in return for not being hurt or exposed.</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Reluctance, fear or embarrassment by the child/student to be alone with an adult (parent/staff member/coach/carer).</a:t>
                      </a:r>
                    </a:p>
                    <a:p>
                      <a:pPr marL="228600" marR="0" lvl="0" indent="-228600" algn="l" defTabSz="914400" rtl="0" eaLnBrk="1" fontAlgn="auto" latinLnBrk="0" hangingPunct="1">
                        <a:lnSpc>
                          <a:spcPct val="100000"/>
                        </a:lnSpc>
                        <a:spcBef>
                          <a:spcPts val="600"/>
                        </a:spcBef>
                        <a:spcAft>
                          <a:spcPts val="0"/>
                        </a:spcAft>
                        <a:buClrTx/>
                        <a:buSzTx/>
                        <a:buFont typeface="Arial"/>
                        <a:buChar char="•"/>
                        <a:tabLst/>
                        <a:defRPr/>
                      </a:pPr>
                      <a:r>
                        <a:rPr lang="en-AU" sz="1750" kern="1200" dirty="0">
                          <a:solidFill>
                            <a:schemeClr val="tx1"/>
                          </a:solidFill>
                          <a:latin typeface="Arial" panose="020B0604020202020204" pitchFamily="34" charset="0"/>
                          <a:cs typeface="Arial" panose="020B0604020202020204" pitchFamily="34" charset="0"/>
                        </a:rPr>
                        <a:t>Overprotective or volatile relationship between the child and one of their parents or family members.</a:t>
                      </a:r>
                    </a:p>
                  </a:txBody>
                  <a:tcPr/>
                </a:tc>
                <a:extLst>
                  <a:ext uri="{0D108BD9-81ED-4DB2-BD59-A6C34878D82A}">
                    <a16:rowId xmlns:a16="http://schemas.microsoft.com/office/drawing/2014/main" val="2329725400"/>
                  </a:ext>
                </a:extLst>
              </a:tr>
            </a:tbl>
          </a:graphicData>
        </a:graphic>
      </p:graphicFrame>
      <p:graphicFrame>
        <p:nvGraphicFramePr>
          <p:cNvPr id="15" name="Table 14">
            <a:extLst>
              <a:ext uri="{FF2B5EF4-FFF2-40B4-BE49-F238E27FC236}">
                <a16:creationId xmlns:a16="http://schemas.microsoft.com/office/drawing/2014/main" id="{87CAE770-2373-E788-BE4A-E7004E3683AF}"/>
              </a:ext>
            </a:extLst>
          </p:cNvPr>
          <p:cNvGraphicFramePr>
            <a:graphicFrameLocks noGrp="1"/>
          </p:cNvGraphicFramePr>
          <p:nvPr/>
        </p:nvGraphicFramePr>
        <p:xfrm>
          <a:off x="202748" y="6256999"/>
          <a:ext cx="6891283" cy="370840"/>
        </p:xfrm>
        <a:graphic>
          <a:graphicData uri="http://schemas.openxmlformats.org/drawingml/2006/table">
            <a:tbl>
              <a:tblPr firstRow="1" bandRow="1">
                <a:tableStyleId>{2D5ABB26-0587-4C30-8999-92F81FD0307C}</a:tableStyleId>
              </a:tblPr>
              <a:tblGrid>
                <a:gridCol w="6891283">
                  <a:extLst>
                    <a:ext uri="{9D8B030D-6E8A-4147-A177-3AD203B41FA5}">
                      <a16:colId xmlns:a16="http://schemas.microsoft.com/office/drawing/2014/main" val="26589867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b="0" kern="1200" dirty="0">
                          <a:solidFill>
                            <a:schemeClr val="accent5"/>
                          </a:solidFill>
                          <a:hlinkClick r:id="rId3">
                            <a:extLst>
                              <a:ext uri="{A12FA001-AC4F-418D-AE19-62706E023703}">
                                <ahyp:hlinkClr xmlns:ahyp="http://schemas.microsoft.com/office/drawing/2018/hyperlinkcolor" val="tx"/>
                              </a:ext>
                            </a:extLst>
                          </a:hlinkClick>
                        </a:rPr>
                        <a:t>PROTECT: </a:t>
                      </a:r>
                      <a:r>
                        <a:rPr lang="en-AU" b="0" dirty="0">
                          <a:solidFill>
                            <a:schemeClr val="accent5"/>
                          </a:solidFill>
                          <a:hlinkClick r:id="rId4">
                            <a:extLst>
                              <a:ext uri="{A12FA001-AC4F-418D-AE19-62706E023703}">
                                <ahyp:hlinkClr xmlns:ahyp="http://schemas.microsoft.com/office/drawing/2018/hyperlinkcolor" val="tx"/>
                              </a:ext>
                            </a:extLst>
                          </a:hlinkClick>
                        </a:rPr>
                        <a:t>Identify child abuse</a:t>
                      </a:r>
                      <a:r>
                        <a:rPr lang="en-AU" b="0" dirty="0">
                          <a:solidFill>
                            <a:schemeClr val="accent5"/>
                          </a:solidFill>
                        </a:rPr>
                        <a:t>, </a:t>
                      </a:r>
                      <a:r>
                        <a:rPr lang="en-AU" sz="1800" b="0" kern="1200" dirty="0">
                          <a:solidFill>
                            <a:schemeClr val="accent5"/>
                          </a:solidFill>
                          <a:hlinkClick r:id="rId3">
                            <a:extLst>
                              <a:ext uri="{A12FA001-AC4F-418D-AE19-62706E023703}">
                                <ahyp:hlinkClr xmlns:ahyp="http://schemas.microsoft.com/office/drawing/2018/hyperlinkcolor" val="tx"/>
                              </a:ext>
                            </a:extLst>
                          </a:hlinkClick>
                        </a:rPr>
                        <a:t>Child sexual exploitation and grooming</a:t>
                      </a:r>
                      <a:endParaRPr lang="en-AU" sz="1800" b="0" dirty="0">
                        <a:solidFill>
                          <a:schemeClr val="accent5"/>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29938802"/>
                  </a:ext>
                </a:extLst>
              </a:tr>
            </a:tbl>
          </a:graphicData>
        </a:graphic>
      </p:graphicFrame>
    </p:spTree>
    <p:extLst>
      <p:ext uri="{BB962C8B-B14F-4D97-AF65-F5344CB8AC3E}">
        <p14:creationId xmlns:p14="http://schemas.microsoft.com/office/powerpoint/2010/main" val="325877787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A9FD3D-56F9-23AE-12B5-37AB31C23A8F}"/>
              </a:ext>
            </a:extLst>
          </p:cNvPr>
          <p:cNvSpPr txBox="1">
            <a:spLocks noGrp="1"/>
          </p:cNvSpPr>
          <p:nvPr>
            <p:ph type="title" idx="4294967295"/>
          </p:nvPr>
        </p:nvSpPr>
        <p:spPr>
          <a:xfrm>
            <a:off x="288234" y="238539"/>
            <a:ext cx="10064669"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Identifying and managing child safety risks</a:t>
            </a:r>
            <a:endParaRPr kumimoji="0" lang="en-AU" sz="3200" b="0" i="0" u="none" strike="noStrike" kern="1200" cap="none" spc="0" normalizeH="0" baseline="0" noProof="0" dirty="0">
              <a:ln>
                <a:noFill/>
              </a:ln>
              <a:solidFill>
                <a:schemeClr val="tx1"/>
              </a:solidFill>
              <a:effectLst/>
              <a:uLnTx/>
              <a:uFillTx/>
              <a:latin typeface="Helvetica" charset="0"/>
              <a:ea typeface="Helvetica" charset="0"/>
              <a:cs typeface="Helvetica" charset="0"/>
            </a:endParaRPr>
          </a:p>
        </p:txBody>
      </p:sp>
      <p:sp>
        <p:nvSpPr>
          <p:cNvPr id="6" name="Content Placeholder 2">
            <a:extLst>
              <a:ext uri="{FF2B5EF4-FFF2-40B4-BE49-F238E27FC236}">
                <a16:creationId xmlns:a16="http://schemas.microsoft.com/office/drawing/2014/main" id="{DA10E966-9303-7DD7-7486-C1D883810F01}"/>
              </a:ext>
            </a:extLst>
          </p:cNvPr>
          <p:cNvSpPr txBox="1">
            <a:spLocks/>
          </p:cNvSpPr>
          <p:nvPr/>
        </p:nvSpPr>
        <p:spPr>
          <a:xfrm>
            <a:off x="288234" y="1305477"/>
            <a:ext cx="10410246" cy="4932984"/>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342900" indent="-342900">
              <a:buFont typeface="Arial" panose="020B0604020202020204" pitchFamily="34" charset="0"/>
              <a:buChar char="•"/>
            </a:pPr>
            <a:r>
              <a:rPr lang="en-AU" dirty="0">
                <a:latin typeface="Arial" panose="020B0604020202020204" pitchFamily="34" charset="0"/>
                <a:cs typeface="Arial" panose="020B0604020202020204" pitchFamily="34" charset="0"/>
              </a:rPr>
              <a:t>Always follow our school’s Child Safety Code of Conduct</a:t>
            </a:r>
          </a:p>
          <a:p>
            <a:pPr marL="342900" indent="-342900">
              <a:buFont typeface="Arial" panose="020B0604020202020204" pitchFamily="34" charset="0"/>
              <a:buChar char="•"/>
            </a:pPr>
            <a:r>
              <a:rPr lang="en-AU" dirty="0">
                <a:latin typeface="Arial" panose="020B0604020202020204" pitchFamily="34" charset="0"/>
                <a:cs typeface="Arial" panose="020B0604020202020204" pitchFamily="34" charset="0"/>
              </a:rPr>
              <a:t>Be aware of the behavioural and physical indicators of child abuse </a:t>
            </a:r>
          </a:p>
          <a:p>
            <a:pPr marL="342900" indent="-342900">
              <a:buFont typeface="Arial" panose="020B0604020202020204" pitchFamily="34" charset="0"/>
              <a:buChar char="•"/>
            </a:pPr>
            <a:r>
              <a:rPr lang="en-AU" dirty="0">
                <a:latin typeface="Arial" panose="020B0604020202020204" pitchFamily="34" charset="0"/>
                <a:cs typeface="Arial" panose="020B0604020202020204" pitchFamily="34" charset="0"/>
              </a:rPr>
              <a:t>Look out for any indicators of child abuse in children and young people you work with </a:t>
            </a:r>
          </a:p>
          <a:p>
            <a:pPr marL="342900" indent="-342900">
              <a:buFont typeface="Arial" panose="020B0604020202020204" pitchFamily="34" charset="0"/>
              <a:buChar char="•"/>
            </a:pPr>
            <a:r>
              <a:rPr lang="en-AU" dirty="0">
                <a:latin typeface="Arial" panose="020B0604020202020204" pitchFamily="34" charset="0"/>
                <a:cs typeface="Arial" panose="020B0604020202020204" pitchFamily="34" charset="0"/>
              </a:rPr>
              <a:t>Immediately raise concerns about any suspicions of child abuse with a teacher or school leadership </a:t>
            </a:r>
          </a:p>
          <a:p>
            <a:pPr marL="342900" indent="-342900">
              <a:buFont typeface="Arial" panose="020B0604020202020204" pitchFamily="34" charset="0"/>
              <a:buChar char="•"/>
            </a:pPr>
            <a:r>
              <a:rPr lang="en-AU" dirty="0">
                <a:latin typeface="Arial" panose="020B0604020202020204" pitchFamily="34" charset="0"/>
                <a:cs typeface="Arial" panose="020B0604020202020204" pitchFamily="34" charset="0"/>
              </a:rPr>
              <a:t>Alert a teacher or school leadership to any other potential risks you become aware of in our school environments</a:t>
            </a:r>
          </a:p>
        </p:txBody>
      </p:sp>
    </p:spTree>
    <p:extLst>
      <p:ext uri="{BB962C8B-B14F-4D97-AF65-F5344CB8AC3E}">
        <p14:creationId xmlns:p14="http://schemas.microsoft.com/office/powerpoint/2010/main" val="418922680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FD7F499C-0E04-C48D-146C-20ABCA29EAC4}"/>
              </a:ext>
            </a:extLst>
          </p:cNvPr>
          <p:cNvSpPr txBox="1">
            <a:spLocks noGrp="1"/>
          </p:cNvSpPr>
          <p:nvPr>
            <p:ph type="title" idx="4294967295"/>
          </p:nvPr>
        </p:nvSpPr>
        <p:spPr>
          <a:xfrm>
            <a:off x="288234" y="238539"/>
            <a:ext cx="1040698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Helvetica" charset="0"/>
                <a:ea typeface="Helvetica" charset="0"/>
                <a:cs typeface="Helvetica" charset="0"/>
              </a:rPr>
              <a:t>Information sharing obligations for volunteers</a:t>
            </a:r>
          </a:p>
        </p:txBody>
      </p:sp>
      <p:sp>
        <p:nvSpPr>
          <p:cNvPr id="4" name="Subtitle 1">
            <a:extLst>
              <a:ext uri="{FF2B5EF4-FFF2-40B4-BE49-F238E27FC236}">
                <a16:creationId xmlns:a16="http://schemas.microsoft.com/office/drawing/2014/main" id="{D4C1365D-E7AF-CAF6-0F26-BF3931BDF878}"/>
              </a:ext>
            </a:extLst>
          </p:cNvPr>
          <p:cNvSpPr txBox="1">
            <a:spLocks/>
          </p:cNvSpPr>
          <p:nvPr/>
        </p:nvSpPr>
        <p:spPr>
          <a:xfrm>
            <a:off x="288234" y="1316736"/>
            <a:ext cx="10406980" cy="5157216"/>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457200" indent="-457200">
              <a:buFont typeface="Arial" panose="020B0604020202020204" pitchFamily="34" charset="0"/>
              <a:buChar char="•"/>
            </a:pPr>
            <a:r>
              <a:rPr lang="en-AU" sz="2600" dirty="0"/>
              <a:t>Any student information you become aware of because of your volunteer work must be managed sensitively and in accordance with our Schools’ </a:t>
            </a:r>
            <a:r>
              <a:rPr lang="en-AU" sz="2600" dirty="0">
                <a:hlinkClick r:id="rId3"/>
              </a:rPr>
              <a:t>Privacy Policy </a:t>
            </a:r>
            <a:r>
              <a:rPr lang="en-AU" sz="2600" dirty="0"/>
              <a:t>and </a:t>
            </a:r>
            <a:r>
              <a:rPr lang="en-AU" sz="2600" dirty="0">
                <a:hlinkClick r:id="rId4"/>
              </a:rPr>
              <a:t>Volunteers Policy</a:t>
            </a:r>
            <a:r>
              <a:rPr lang="en-AU" sz="2600" dirty="0"/>
              <a:t>.</a:t>
            </a:r>
          </a:p>
          <a:p>
            <a:pPr marL="457200" indent="-457200">
              <a:buFont typeface="Arial" panose="020B0604020202020204" pitchFamily="34" charset="0"/>
              <a:buChar char="•"/>
            </a:pPr>
            <a:r>
              <a:rPr lang="en-AU" sz="2600" dirty="0"/>
              <a:t>You can share student information </a:t>
            </a:r>
            <a:r>
              <a:rPr lang="en-AU" sz="2600" b="1" dirty="0"/>
              <a:t>with relevant school staff </a:t>
            </a:r>
            <a:r>
              <a:rPr lang="en-AU" sz="2600" dirty="0"/>
              <a:t>to:</a:t>
            </a:r>
          </a:p>
          <a:p>
            <a:pPr marL="914400" lvl="1" indent="-457200" algn="l">
              <a:buFont typeface="Arial" panose="020B0604020202020204" pitchFamily="34" charset="0"/>
              <a:buChar char="•"/>
            </a:pPr>
            <a:r>
              <a:rPr lang="en-AU" sz="2600" dirty="0"/>
              <a:t>support the student’s education, wellbeing and health</a:t>
            </a:r>
          </a:p>
          <a:p>
            <a:pPr marL="914400" lvl="1" indent="-457200" algn="l">
              <a:buFont typeface="Arial" panose="020B0604020202020204" pitchFamily="34" charset="0"/>
              <a:buChar char="•"/>
            </a:pPr>
            <a:r>
              <a:rPr lang="en-AU" sz="2600" dirty="0"/>
              <a:t>reduce the risk of harm to the student, other students, staff or visitors</a:t>
            </a:r>
          </a:p>
          <a:p>
            <a:pPr marL="457200" indent="-457200">
              <a:buFont typeface="Arial" panose="020B0604020202020204" pitchFamily="34" charset="0"/>
              <a:buChar char="•"/>
            </a:pPr>
            <a:r>
              <a:rPr lang="en-AU" sz="2600" dirty="0"/>
              <a:t>Volunteers must report any child safety concerns that they become aware of to a teacher or school leadership as soon as possible</a:t>
            </a:r>
            <a:r>
              <a:rPr lang="en-AU" sz="2600" dirty="0">
                <a:latin typeface="Calibri" panose="020F0502020204030204" pitchFamily="34" charset="0"/>
                <a:ea typeface="Calibri" panose="020F0502020204030204" pitchFamily="34" charset="0"/>
              </a:rPr>
              <a:t> </a:t>
            </a:r>
          </a:p>
          <a:p>
            <a:pPr marL="457200" indent="-457200">
              <a:buFont typeface="Arial" panose="020B0604020202020204" pitchFamily="34" charset="0"/>
              <a:buChar char="•"/>
            </a:pPr>
            <a:r>
              <a:rPr lang="en-AU" sz="2600" dirty="0"/>
              <a:t>There are some circumstances where volunteers may also be obliged to disclose information to authorities outside of the school  such as to Victoria Police</a:t>
            </a:r>
            <a:endParaRPr lang="en-AU" sz="26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1367786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3BD075-A062-59B8-3E7C-1BBEFEA92604}"/>
              </a:ext>
            </a:extLst>
          </p:cNvPr>
          <p:cNvSpPr txBox="1">
            <a:spLocks noGrp="1"/>
          </p:cNvSpPr>
          <p:nvPr>
            <p:ph type="title" idx="4294967295"/>
          </p:nvPr>
        </p:nvSpPr>
        <p:spPr>
          <a:xfrm>
            <a:off x="288234" y="238539"/>
            <a:ext cx="10064669"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Helvetica" charset="0"/>
                <a:ea typeface="Helvetica" charset="0"/>
                <a:cs typeface="Helvetica" charset="0"/>
              </a:rPr>
              <a:t>Record keeping </a:t>
            </a:r>
          </a:p>
        </p:txBody>
      </p:sp>
      <p:sp>
        <p:nvSpPr>
          <p:cNvPr id="4" name="Subtitle 1">
            <a:extLst>
              <a:ext uri="{FF2B5EF4-FFF2-40B4-BE49-F238E27FC236}">
                <a16:creationId xmlns:a16="http://schemas.microsoft.com/office/drawing/2014/main" id="{EB93EFAE-5D38-FA2C-B2C3-F00EE5601918}"/>
              </a:ext>
            </a:extLst>
          </p:cNvPr>
          <p:cNvSpPr txBox="1">
            <a:spLocks/>
          </p:cNvSpPr>
          <p:nvPr/>
        </p:nvSpPr>
        <p:spPr>
          <a:xfrm>
            <a:off x="288234" y="1686477"/>
            <a:ext cx="10064669" cy="4351338"/>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457200" indent="-457200">
              <a:buFont typeface="Arial" panose="020B0604020202020204" pitchFamily="34" charset="0"/>
              <a:buChar char="•"/>
            </a:pPr>
            <a:r>
              <a:rPr lang="en-GB" sz="2800" dirty="0">
                <a:latin typeface="Arial" panose="020B0604020202020204" pitchFamily="34" charset="0"/>
                <a:cs typeface="Arial" panose="020B0604020202020204" pitchFamily="34" charset="0"/>
              </a:rPr>
              <a:t>Our school follows the department’s </a:t>
            </a:r>
            <a:r>
              <a:rPr lang="en-AU" sz="2800" dirty="0">
                <a:latin typeface="Arial" panose="020B0604020202020204" pitchFamily="34" charset="0"/>
                <a:ea typeface="+mn-ea"/>
                <a:cs typeface="Arial" panose="020B0604020202020204" pitchFamily="34" charset="0"/>
                <a:hlinkClick r:id="rId3"/>
              </a:rPr>
              <a:t>Records Management- School Records Policy</a:t>
            </a:r>
            <a:endParaRPr lang="en-AU" sz="2800" dirty="0">
              <a:latin typeface="Arial" panose="020B0604020202020204" pitchFamily="34" charset="0"/>
              <a:ea typeface="+mn-ea"/>
              <a:cs typeface="Arial" panose="020B0604020202020204" pitchFamily="34" charset="0"/>
            </a:endParaRPr>
          </a:p>
          <a:p>
            <a:pPr marL="457200" indent="-457200">
              <a:buFont typeface="Arial" panose="020B0604020202020204" pitchFamily="34" charset="0"/>
              <a:buChar char="•"/>
            </a:pPr>
            <a:endParaRPr lang="en-AU" sz="2800" dirty="0"/>
          </a:p>
          <a:p>
            <a:pPr marL="457200" indent="-457200">
              <a:buFont typeface="Arial" panose="020B0604020202020204" pitchFamily="34" charset="0"/>
              <a:buChar char="•"/>
            </a:pPr>
            <a:r>
              <a:rPr lang="en-AU" sz="2800" dirty="0"/>
              <a:t>While it’s unlikely you will be responsible for any school records during your volunteer work, any school records that you are responsible for must be provided to the person nominated in our </a:t>
            </a:r>
            <a:r>
              <a:rPr lang="en-AU" sz="2800" dirty="0">
                <a:hlinkClick r:id="rId4"/>
              </a:rPr>
              <a:t>Volunteers Policy</a:t>
            </a:r>
            <a:r>
              <a:rPr lang="en-AU" sz="2800" dirty="0"/>
              <a:t>.  </a:t>
            </a:r>
          </a:p>
          <a:p>
            <a:endParaRPr lang="en-AU" dirty="0"/>
          </a:p>
        </p:txBody>
      </p:sp>
    </p:spTree>
    <p:extLst>
      <p:ext uri="{BB962C8B-B14F-4D97-AF65-F5344CB8AC3E}">
        <p14:creationId xmlns:p14="http://schemas.microsoft.com/office/powerpoint/2010/main" val="2114011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295553C-3709-15F8-9463-58DA6E4DD65D}"/>
              </a:ext>
            </a:extLst>
          </p:cNvPr>
          <p:cNvSpPr txBox="1">
            <a:spLocks noGrp="1"/>
          </p:cNvSpPr>
          <p:nvPr>
            <p:ph type="title" idx="4294967295"/>
          </p:nvPr>
        </p:nvSpPr>
        <p:spPr>
          <a:xfrm>
            <a:off x="288233"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AU"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Key things to remember</a:t>
            </a:r>
          </a:p>
        </p:txBody>
      </p:sp>
      <p:sp>
        <p:nvSpPr>
          <p:cNvPr id="6" name="Content Placeholder 3">
            <a:extLst>
              <a:ext uri="{FF2B5EF4-FFF2-40B4-BE49-F238E27FC236}">
                <a16:creationId xmlns:a16="http://schemas.microsoft.com/office/drawing/2014/main" id="{767B543E-A917-86F0-D8A4-EE95EC106530}"/>
              </a:ext>
            </a:extLst>
          </p:cNvPr>
          <p:cNvSpPr txBox="1">
            <a:spLocks/>
          </p:cNvSpPr>
          <p:nvPr/>
        </p:nvSpPr>
        <p:spPr>
          <a:xfrm>
            <a:off x="288233" y="1175656"/>
            <a:ext cx="10069200" cy="5127607"/>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r>
              <a:rPr lang="en-AU" b="1" dirty="0">
                <a:latin typeface="Arial" panose="020B0604020202020204" pitchFamily="34" charset="0"/>
                <a:ea typeface="Times New Roman" panose="02020603050405020304" pitchFamily="18" charset="0"/>
                <a:cs typeface="Arial" panose="020B0604020202020204" pitchFamily="34" charset="0"/>
              </a:rPr>
              <a:t>Child safety at our school is everyone’s responsibility. </a:t>
            </a:r>
            <a:endParaRPr lang="en-AU" dirty="0">
              <a:latin typeface="Arial" panose="020B0604020202020204" pitchFamily="34" charset="0"/>
              <a:ea typeface="Times New Roman" panose="02020603050405020304" pitchFamily="18" charset="0"/>
              <a:cs typeface="Arial" panose="020B0604020202020204" pitchFamily="34" charset="0"/>
            </a:endParaRPr>
          </a:p>
          <a:p>
            <a:r>
              <a:rPr lang="en-AU" dirty="0">
                <a:latin typeface="Arial" panose="020B0604020202020204" pitchFamily="34" charset="0"/>
                <a:ea typeface="Times New Roman" panose="02020603050405020304" pitchFamily="18" charset="0"/>
                <a:cs typeface="Arial" panose="020B0604020202020204" pitchFamily="34" charset="0"/>
              </a:rPr>
              <a:t>Volunteers have a responsibility to:</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always follow the school’s child safety and wellbeing policies and procedures</a:t>
            </a: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act in accordance with our school’s </a:t>
            </a:r>
            <a:r>
              <a:rPr lang="en-GB" b="1" dirty="0">
                <a:latin typeface="Arial" panose="020B0604020202020204" pitchFamily="34" charset="0"/>
                <a:cs typeface="Arial" panose="020B0604020202020204" pitchFamily="34" charset="0"/>
              </a:rPr>
              <a:t>Child Safety Code of Conduct</a:t>
            </a:r>
            <a:endParaRPr lang="en-GB"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t>take </a:t>
            </a:r>
            <a:r>
              <a:rPr lang="en-GB" dirty="0">
                <a:latin typeface="Arial" panose="020B0604020202020204" pitchFamily="34" charset="0"/>
                <a:cs typeface="Arial" panose="020B0604020202020204" pitchFamily="34" charset="0"/>
              </a:rPr>
              <a:t>students’ views seriously, especially when they raise concerns or worries about their safety o</a:t>
            </a:r>
            <a:r>
              <a:rPr lang="en-GB" dirty="0"/>
              <a:t>r the safety of a friend</a:t>
            </a:r>
            <a:endParaRPr lang="en-AU"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cs typeface="Arial" panose="020B0604020202020204" pitchFamily="34" charset="0"/>
              </a:rPr>
              <a:t>raise concerns about </a:t>
            </a:r>
            <a:r>
              <a:rPr lang="en-AU" dirty="0"/>
              <a:t>a child’s safety or any inappropriate behaviours in the school community </a:t>
            </a:r>
            <a:r>
              <a:rPr lang="en-GB" dirty="0">
                <a:latin typeface="Arial" panose="020B0604020202020204" pitchFamily="34" charset="0"/>
                <a:cs typeface="Arial" panose="020B0604020202020204" pitchFamily="34" charset="0"/>
              </a:rPr>
              <a:t>with a teacher or school leadership immediately</a:t>
            </a:r>
          </a:p>
          <a:p>
            <a:pPr marL="342900" indent="-342900">
              <a:buFont typeface="Arial" panose="020B0604020202020204" pitchFamily="34" charset="0"/>
              <a:buChar char="•"/>
            </a:pPr>
            <a:r>
              <a:rPr lang="en-AU" dirty="0"/>
              <a:t>recognise and respect the diversity of the children, young people, and families at our school</a:t>
            </a:r>
          </a:p>
        </p:txBody>
      </p:sp>
    </p:spTree>
    <p:extLst>
      <p:ext uri="{BB962C8B-B14F-4D97-AF65-F5344CB8AC3E}">
        <p14:creationId xmlns:p14="http://schemas.microsoft.com/office/powerpoint/2010/main" val="9949275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A2214-8A95-20A3-99A2-057AD9C3D597}"/>
              </a:ext>
            </a:extLst>
          </p:cNvPr>
          <p:cNvSpPr>
            <a:spLocks noGrp="1"/>
          </p:cNvSpPr>
          <p:nvPr>
            <p:ph type="ctrTitle"/>
          </p:nvPr>
        </p:nvSpPr>
        <p:spPr/>
        <p:txBody>
          <a:bodyPr/>
          <a:lstStyle/>
          <a:p>
            <a:r>
              <a:rPr lang="en-AU" dirty="0"/>
              <a:t>Questions?</a:t>
            </a:r>
          </a:p>
        </p:txBody>
      </p:sp>
      <p:sp>
        <p:nvSpPr>
          <p:cNvPr id="3" name="TextBox 2">
            <a:extLst>
              <a:ext uri="{FF2B5EF4-FFF2-40B4-BE49-F238E27FC236}">
                <a16:creationId xmlns:a16="http://schemas.microsoft.com/office/drawing/2014/main" id="{94D96661-1A40-89ED-5955-A7033B7A1A05}"/>
              </a:ext>
            </a:extLst>
          </p:cNvPr>
          <p:cNvSpPr txBox="1"/>
          <p:nvPr/>
        </p:nvSpPr>
        <p:spPr>
          <a:xfrm>
            <a:off x="271623" y="4960779"/>
            <a:ext cx="6712526" cy="1465209"/>
          </a:xfrm>
          <a:prstGeom prst="rect">
            <a:avLst/>
          </a:prstGeom>
          <a:noFill/>
        </p:spPr>
        <p:txBody>
          <a:bodyPr wrap="square">
            <a:spAutoFit/>
          </a:bodyPr>
          <a:lstStyle/>
          <a:p>
            <a:pPr>
              <a:lnSpc>
                <a:spcPct val="107000"/>
              </a:lnSpc>
            </a:pPr>
            <a:r>
              <a:rPr lang="en-AU" sz="1400" dirty="0">
                <a:effectLst/>
                <a:latin typeface="Calibri" panose="020F0502020204030204" pitchFamily="34" charset="0"/>
                <a:ea typeface="Calibri" panose="020F0502020204030204" pitchFamily="34" charset="0"/>
                <a:cs typeface="Times New Roman" panose="02020603050405020304" pitchFamily="18" charset="0"/>
              </a:rPr>
              <a:t>This presentation (Victoria’s Child Safe Standards – school volunteer training) is provided under a Creative Commons Attribution 4.0 International licence.</a:t>
            </a:r>
          </a:p>
          <a:p>
            <a:pPr>
              <a:lnSpc>
                <a:spcPct val="107000"/>
              </a:lnSpc>
            </a:pPr>
            <a:r>
              <a:rPr lang="en-AU" sz="1400" dirty="0">
                <a:effectLst/>
                <a:latin typeface="Calibri" panose="020F0502020204030204" pitchFamily="34" charset="0"/>
                <a:ea typeface="Calibri" panose="020F0502020204030204" pitchFamily="34" charset="0"/>
                <a:cs typeface="Times New Roman" panose="02020603050405020304" pitchFamily="18" charset="0"/>
              </a:rPr>
              <a:t>You are free to re-use the work under that licence, on the condition that you credit the State of Victoria (Department of Education), indicate if changes were made and comply with the other licence terms, see: </a:t>
            </a:r>
            <a:r>
              <a:rPr lang="en-AU" sz="1400" u="sng"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https://creativecommons.org/licenses/by/4.0/</a:t>
            </a:r>
            <a:r>
              <a:rPr lang="en-AU" sz="1400"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AU" sz="1400" dirty="0">
                <a:effectLst/>
                <a:latin typeface="Calibri" panose="020F0502020204030204" pitchFamily="34" charset="0"/>
                <a:ea typeface="Calibri" panose="020F0502020204030204" pitchFamily="34" charset="0"/>
                <a:cs typeface="Times New Roman" panose="02020603050405020304" pitchFamily="18" charset="0"/>
              </a:rPr>
              <a:t>Copyright queries may be directed to </a:t>
            </a:r>
            <a:r>
              <a:rPr lang="en-AU" sz="1400" u="sng" dirty="0">
                <a:solidFill>
                  <a:schemeClr val="accent5"/>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copyright@education.vic.gov.au</a:t>
            </a:r>
            <a:endParaRPr lang="en-AU" sz="1400" dirty="0">
              <a:solidFill>
                <a:schemeClr val="accent5"/>
              </a:solidFill>
            </a:endParaRPr>
          </a:p>
        </p:txBody>
      </p:sp>
    </p:spTree>
    <p:extLst>
      <p:ext uri="{BB962C8B-B14F-4D97-AF65-F5344CB8AC3E}">
        <p14:creationId xmlns:p14="http://schemas.microsoft.com/office/powerpoint/2010/main" val="38018435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sz="4800" b="1" i="0" kern="1200" dirty="0">
                <a:solidFill>
                  <a:schemeClr val="tx1"/>
                </a:solidFill>
                <a:effectLst/>
              </a:rPr>
              <a:t>Victoria’s Child Safe Standards</a:t>
            </a:r>
            <a:endParaRPr lang="en-US" sz="4800" dirty="0">
              <a:latin typeface="Arial" panose="020B0604020202020204" pitchFamily="34" charset="0"/>
              <a:cs typeface="Arial" panose="020B0604020202020204" pitchFamily="34" charset="0"/>
            </a:endParaRPr>
          </a:p>
        </p:txBody>
      </p:sp>
      <p:sp>
        <p:nvSpPr>
          <p:cNvPr id="5" name="Subtitle 4">
            <a:extLst>
              <a:ext uri="{FF2B5EF4-FFF2-40B4-BE49-F238E27FC236}">
                <a16:creationId xmlns:a16="http://schemas.microsoft.com/office/drawing/2014/main" id="{7EDB7779-009E-4ED5-8880-B64211EDAF9B}"/>
              </a:ext>
            </a:extLst>
          </p:cNvPr>
          <p:cNvSpPr>
            <a:spLocks noGrp="1"/>
          </p:cNvSpPr>
          <p:nvPr>
            <p:ph type="subTitle" idx="1"/>
          </p:nvPr>
        </p:nvSpPr>
        <p:spPr/>
        <p:txBody>
          <a:bodyPr/>
          <a:lstStyle/>
          <a:p>
            <a:r>
              <a:rPr lang="en-AU" sz="2800" b="1" dirty="0">
                <a:latin typeface="Arial" panose="020B0604020202020204" pitchFamily="34" charset="0"/>
                <a:cs typeface="Arial" panose="020B0604020202020204" pitchFamily="34" charset="0"/>
              </a:rPr>
              <a:t>School volunteer training</a:t>
            </a:r>
          </a:p>
          <a:p>
            <a:r>
              <a:rPr lang="en-AU" sz="1600" dirty="0">
                <a:latin typeface="Arial" panose="020B0604020202020204" pitchFamily="34" charset="0"/>
                <a:cs typeface="Arial" panose="020B0604020202020204" pitchFamily="34" charset="0"/>
              </a:rPr>
              <a:t>Updated Term 3, 2024</a:t>
            </a:r>
          </a:p>
          <a:p>
            <a:endParaRPr lang="en-AU"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32949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F1BB0-3009-452F-821D-2E67F2DD4909}"/>
              </a:ext>
            </a:extLst>
          </p:cNvPr>
          <p:cNvSpPr>
            <a:spLocks noGrp="1"/>
          </p:cNvSpPr>
          <p:nvPr>
            <p:ph type="title"/>
          </p:nvPr>
        </p:nvSpPr>
        <p:spPr>
          <a:xfrm>
            <a:off x="232410" y="45085"/>
            <a:ext cx="10515600" cy="1325563"/>
          </a:xfrm>
        </p:spPr>
        <p:txBody>
          <a:bodyPr>
            <a:normAutofit/>
          </a:bodyPr>
          <a:lstStyle/>
          <a:p>
            <a:r>
              <a:rPr lang="en-AU" sz="3200" b="1" dirty="0">
                <a:solidFill>
                  <a:srgbClr val="E26815"/>
                </a:solidFill>
              </a:rPr>
              <a:t>Acknowledgment of Country</a:t>
            </a:r>
          </a:p>
        </p:txBody>
      </p:sp>
      <p:pic>
        <p:nvPicPr>
          <p:cNvPr id="4" name="Content Placeholder 3" descr="An Image of the aboriginal and Torres Straight Islander Flags">
            <a:extLst>
              <a:ext uri="{FF2B5EF4-FFF2-40B4-BE49-F238E27FC236}">
                <a16:creationId xmlns:a16="http://schemas.microsoft.com/office/drawing/2014/main" id="{49A4DEDE-13C2-406F-B551-4A033E9B49DA}"/>
              </a:ext>
            </a:extLst>
          </p:cNvPr>
          <p:cNvPicPr>
            <a:picLocks noGrp="1" noChangeAspect="1"/>
          </p:cNvPicPr>
          <p:nvPr>
            <p:ph idx="1"/>
          </p:nvPr>
        </p:nvPicPr>
        <p:blipFill>
          <a:blip r:embed="rId3">
            <a:extLst>
              <a:ext uri="{28A0092B-C50C-407E-A947-70E740481C1C}">
                <a14:useLocalDpi xmlns:a14="http://schemas.microsoft.com/office/drawing/2010/main"/>
              </a:ext>
            </a:extLst>
          </a:blip>
          <a:stretch>
            <a:fillRect/>
          </a:stretch>
        </p:blipFill>
        <p:spPr>
          <a:xfrm>
            <a:off x="2267027" y="2562130"/>
            <a:ext cx="7239388" cy="2571367"/>
          </a:xfrm>
          <a:prstGeom prst="rect">
            <a:avLst/>
          </a:prstGeom>
        </p:spPr>
      </p:pic>
    </p:spTree>
    <p:extLst>
      <p:ext uri="{BB962C8B-B14F-4D97-AF65-F5344CB8AC3E}">
        <p14:creationId xmlns:p14="http://schemas.microsoft.com/office/powerpoint/2010/main" val="14438626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93BCA02-4FA0-7545-1986-B563B1EC84DB}"/>
              </a:ext>
            </a:extLst>
          </p:cNvPr>
          <p:cNvSpPr>
            <a:spLocks noGrp="1"/>
          </p:cNvSpPr>
          <p:nvPr>
            <p:ph type="title"/>
          </p:nvPr>
        </p:nvSpPr>
        <p:spPr>
          <a:xfrm>
            <a:off x="288233" y="238539"/>
            <a:ext cx="10069200" cy="1302025"/>
          </a:xfrm>
        </p:spPr>
        <p:txBody>
          <a:bodyPr>
            <a:normAutofit/>
          </a:bodyPr>
          <a:lstStyle/>
          <a:p>
            <a:r>
              <a:rPr lang="en-AU" sz="3100" b="1" dirty="0">
                <a:solidFill>
                  <a:srgbClr val="E26815"/>
                </a:solidFill>
              </a:rPr>
              <a:t>Support for you</a:t>
            </a:r>
          </a:p>
        </p:txBody>
      </p:sp>
      <p:sp>
        <p:nvSpPr>
          <p:cNvPr id="5" name="Content Placeholder 2">
            <a:extLst>
              <a:ext uri="{FF2B5EF4-FFF2-40B4-BE49-F238E27FC236}">
                <a16:creationId xmlns:a16="http://schemas.microsoft.com/office/drawing/2014/main" id="{162627E6-A6C5-7619-AB50-6DC815330CDC}"/>
              </a:ext>
            </a:extLst>
          </p:cNvPr>
          <p:cNvSpPr>
            <a:spLocks noGrp="1"/>
          </p:cNvSpPr>
          <p:nvPr>
            <p:ph idx="1"/>
          </p:nvPr>
        </p:nvSpPr>
        <p:spPr>
          <a:xfrm>
            <a:off x="288233" y="1133476"/>
            <a:ext cx="10069200" cy="4905402"/>
          </a:xfrm>
        </p:spPr>
        <p:txBody>
          <a:bodyPr>
            <a:normAutofit fontScale="70000" lnSpcReduction="20000"/>
          </a:bodyPr>
          <a:lstStyle/>
          <a:p>
            <a:pPr>
              <a:lnSpc>
                <a:spcPct val="100000"/>
              </a:lnSpc>
              <a:spcBef>
                <a:spcPts val="0"/>
              </a:spcBef>
              <a:spcAft>
                <a:spcPts val="300"/>
              </a:spcAft>
            </a:pPr>
            <a:r>
              <a:rPr lang="en-AU" sz="2400" dirty="0">
                <a:latin typeface="Arial" panose="020B0604020202020204" pitchFamily="34" charset="0"/>
                <a:cs typeface="Arial" panose="020B0604020202020204" pitchFamily="34" charset="0"/>
              </a:rPr>
              <a:t>You can talk to:</a:t>
            </a:r>
          </a:p>
          <a:p>
            <a:pPr lvl="1">
              <a:lnSpc>
                <a:spcPct val="100000"/>
              </a:lnSpc>
              <a:spcBef>
                <a:spcPts val="0"/>
              </a:spcBef>
              <a:spcAft>
                <a:spcPts val="300"/>
              </a:spcAft>
            </a:pPr>
            <a:r>
              <a:rPr lang="en-AU" dirty="0">
                <a:latin typeface="Arial" panose="020B0604020202020204" pitchFamily="34" charset="0"/>
                <a:cs typeface="Arial" panose="020B0604020202020204" pitchFamily="34" charset="0"/>
              </a:rPr>
              <a:t>Our school leadership team</a:t>
            </a:r>
          </a:p>
          <a:p>
            <a:pPr>
              <a:lnSpc>
                <a:spcPct val="100000"/>
              </a:lnSpc>
              <a:spcBef>
                <a:spcPts val="0"/>
              </a:spcBef>
              <a:spcAft>
                <a:spcPts val="300"/>
              </a:spcAft>
            </a:pPr>
            <a:endParaRPr lang="en-AU" sz="2400" dirty="0">
              <a:latin typeface="Arial" panose="020B0604020202020204" pitchFamily="34" charset="0"/>
              <a:cs typeface="Arial" panose="020B0604020202020204" pitchFamily="34" charset="0"/>
            </a:endParaRPr>
          </a:p>
          <a:p>
            <a:pPr>
              <a:lnSpc>
                <a:spcPct val="100000"/>
              </a:lnSpc>
              <a:spcBef>
                <a:spcPts val="0"/>
              </a:spcBef>
              <a:spcAft>
                <a:spcPts val="300"/>
              </a:spcAft>
            </a:pPr>
            <a:r>
              <a:rPr lang="en-AU" sz="2400" dirty="0">
                <a:latin typeface="Arial" panose="020B0604020202020204" pitchFamily="34" charset="0"/>
                <a:cs typeface="Arial" panose="020B0604020202020204" pitchFamily="34" charset="0"/>
              </a:rPr>
              <a:t>Or access external services:</a:t>
            </a:r>
          </a:p>
          <a:p>
            <a:pPr lvl="1">
              <a:lnSpc>
                <a:spcPct val="120000"/>
              </a:lnSpc>
              <a:spcBef>
                <a:spcPts val="600"/>
              </a:spcBef>
              <a:buFont typeface="Arial" panose="020B0604020202020204" pitchFamily="34" charset="0"/>
              <a:buChar char="•"/>
            </a:pPr>
            <a:r>
              <a:rPr lang="en-AU" b="1" i="0" u="sng" dirty="0">
                <a:solidFill>
                  <a:srgbClr val="1A1A1A"/>
                </a:solidFill>
                <a:effectLst/>
                <a:latin typeface="Helvetica" panose="020B0604020202020204" pitchFamily="34" charset="0"/>
                <a:cs typeface="Helvetica" panose="020B0604020202020204" pitchFamily="34" charset="0"/>
                <a:hlinkClick r:id="rId3"/>
              </a:rPr>
              <a:t>Sexual Assault Crisis Line</a:t>
            </a:r>
            <a:r>
              <a:rPr lang="en-AU" b="1" i="0" dirty="0">
                <a:solidFill>
                  <a:srgbClr val="1A1A1A"/>
                </a:solidFill>
                <a:effectLst/>
                <a:latin typeface="Helvetica" panose="020B0604020202020204" pitchFamily="34" charset="0"/>
                <a:cs typeface="Helvetica" panose="020B0604020202020204" pitchFamily="34" charset="0"/>
              </a:rPr>
              <a:t> </a:t>
            </a:r>
            <a:r>
              <a:rPr lang="en-AU" b="0" i="0" dirty="0">
                <a:solidFill>
                  <a:srgbClr val="1A1A1A"/>
                </a:solidFill>
                <a:effectLst/>
                <a:latin typeface="Helvetica" panose="020B0604020202020204" pitchFamily="34" charset="0"/>
                <a:cs typeface="Helvetica" panose="020B0604020202020204" pitchFamily="34" charset="0"/>
              </a:rPr>
              <a:t>is </a:t>
            </a:r>
            <a:r>
              <a:rPr lang="en-AU" dirty="0">
                <a:solidFill>
                  <a:srgbClr val="1A1A1A"/>
                </a:solidFill>
                <a:latin typeface="Helvetica" panose="020B0604020202020204" pitchFamily="34" charset="0"/>
                <a:cs typeface="Helvetica" panose="020B0604020202020204" pitchFamily="34" charset="0"/>
              </a:rPr>
              <a:t>a </a:t>
            </a:r>
            <a:r>
              <a:rPr lang="en-AU" b="0" i="0" dirty="0">
                <a:solidFill>
                  <a:srgbClr val="1A1A1A"/>
                </a:solidFill>
                <a:effectLst/>
                <a:latin typeface="Helvetica" panose="020B0604020202020204" pitchFamily="34" charset="0"/>
                <a:cs typeface="Helvetica" panose="020B0604020202020204" pitchFamily="34" charset="0"/>
              </a:rPr>
              <a:t>counsel</a:t>
            </a:r>
            <a:r>
              <a:rPr lang="en-AU" dirty="0">
                <a:solidFill>
                  <a:srgbClr val="1A1A1A"/>
                </a:solidFill>
                <a:latin typeface="Helvetica" panose="020B0604020202020204" pitchFamily="34" charset="0"/>
                <a:cs typeface="Helvetica" panose="020B0604020202020204" pitchFamily="34" charset="0"/>
              </a:rPr>
              <a:t>li</a:t>
            </a:r>
            <a:r>
              <a:rPr lang="en-AU" b="0" i="0" dirty="0">
                <a:solidFill>
                  <a:srgbClr val="1A1A1A"/>
                </a:solidFill>
                <a:effectLst/>
                <a:latin typeface="Helvetica" panose="020B0604020202020204" pitchFamily="34" charset="0"/>
                <a:cs typeface="Helvetica" panose="020B0604020202020204" pitchFamily="34" charset="0"/>
              </a:rPr>
              <a:t>ng service for people who have experienced both past and recent sexual assault available 5pm to 9am/7 days. </a:t>
            </a:r>
            <a:r>
              <a:rPr lang="en-AU" b="1" i="0" dirty="0">
                <a:solidFill>
                  <a:srgbClr val="1A1A1A"/>
                </a:solidFill>
                <a:effectLst/>
                <a:latin typeface="Helvetica" panose="020B0604020202020204" pitchFamily="34" charset="0"/>
                <a:cs typeface="Helvetica" panose="020B0604020202020204" pitchFamily="34" charset="0"/>
              </a:rPr>
              <a:t>Phone 1800 806 292</a:t>
            </a:r>
          </a:p>
          <a:p>
            <a:pPr lvl="1">
              <a:lnSpc>
                <a:spcPct val="120000"/>
              </a:lnSpc>
              <a:spcBef>
                <a:spcPts val="600"/>
              </a:spcBef>
              <a:buFont typeface="Arial" panose="020B0604020202020204" pitchFamily="34" charset="0"/>
              <a:buChar char="•"/>
            </a:pPr>
            <a:r>
              <a:rPr lang="en-AU" b="1" dirty="0">
                <a:latin typeface="Helvetica" panose="020B0604020202020204" pitchFamily="34" charset="0"/>
                <a:cs typeface="Helvetica" panose="020B0604020202020204" pitchFamily="34" charset="0"/>
                <a:hlinkClick r:id="rId4"/>
              </a:rPr>
              <a:t>1800Respect</a:t>
            </a:r>
            <a:r>
              <a:rPr lang="en-AU" dirty="0">
                <a:latin typeface="Helvetica" panose="020B0604020202020204" pitchFamily="34" charset="0"/>
                <a:cs typeface="Helvetica" panose="020B0604020202020204" pitchFamily="34" charset="0"/>
              </a:rPr>
              <a:t> is a domestic, family and sexual violence counselling service</a:t>
            </a:r>
            <a:r>
              <a:rPr lang="en-AU" dirty="0">
                <a:solidFill>
                  <a:srgbClr val="1A1A1A"/>
                </a:solidFill>
                <a:latin typeface="Helvetica" panose="020B0604020202020204" pitchFamily="34" charset="0"/>
                <a:cs typeface="Helvetica" panose="020B0604020202020204" pitchFamily="34" charset="0"/>
              </a:rPr>
              <a:t>. </a:t>
            </a:r>
            <a:r>
              <a:rPr lang="en-AU" b="1" dirty="0">
                <a:latin typeface="Helvetica" panose="020B0604020202020204" pitchFamily="34" charset="0"/>
                <a:cs typeface="Helvetica" panose="020B0604020202020204" pitchFamily="34" charset="0"/>
              </a:rPr>
              <a:t>Phone 1800 737 732</a:t>
            </a:r>
          </a:p>
          <a:p>
            <a:pPr lvl="1">
              <a:lnSpc>
                <a:spcPct val="120000"/>
              </a:lnSpc>
              <a:spcBef>
                <a:spcPts val="600"/>
              </a:spcBef>
              <a:buFont typeface="Arial" panose="020B0604020202020204" pitchFamily="34" charset="0"/>
              <a:buChar char="•"/>
            </a:pPr>
            <a:r>
              <a:rPr lang="en-AU" b="1" i="0" u="none" strike="noStrike" dirty="0">
                <a:solidFill>
                  <a:srgbClr val="1A1A1A"/>
                </a:solidFill>
                <a:effectLst/>
                <a:latin typeface="Helvetica" panose="020B0604020202020204" pitchFamily="34" charset="0"/>
                <a:cs typeface="Helvetica" panose="020B0604020202020204" pitchFamily="34" charset="0"/>
                <a:hlinkClick r:id="rId5"/>
              </a:rPr>
              <a:t>Lifeline</a:t>
            </a:r>
            <a:r>
              <a:rPr lang="en-AU" b="1" i="0" dirty="0">
                <a:solidFill>
                  <a:srgbClr val="1A1A1A"/>
                </a:solidFill>
                <a:effectLst/>
                <a:latin typeface="Helvetica" panose="020B0604020202020204" pitchFamily="34" charset="0"/>
                <a:cs typeface="Helvetica" panose="020B0604020202020204" pitchFamily="34" charset="0"/>
              </a:rPr>
              <a:t> </a:t>
            </a:r>
            <a:r>
              <a:rPr lang="en-AU" b="0" i="0" dirty="0">
                <a:solidFill>
                  <a:srgbClr val="1A1A1A"/>
                </a:solidFill>
                <a:effectLst/>
                <a:latin typeface="Helvetica" panose="020B0604020202020204" pitchFamily="34" charset="0"/>
                <a:cs typeface="Helvetica" panose="020B0604020202020204" pitchFamily="34" charset="0"/>
              </a:rPr>
              <a:t>is support for anyone experiencing a personal crisis or thinking about suicide available 24 hours/7 days. </a:t>
            </a:r>
            <a:r>
              <a:rPr lang="en-AU" b="1" i="0" dirty="0">
                <a:solidFill>
                  <a:srgbClr val="1A1A1A"/>
                </a:solidFill>
                <a:effectLst/>
                <a:latin typeface="Helvetica" panose="020B0604020202020204" pitchFamily="34" charset="0"/>
                <a:cs typeface="Helvetica" panose="020B0604020202020204" pitchFamily="34" charset="0"/>
              </a:rPr>
              <a:t>Phone 13 11 14</a:t>
            </a:r>
          </a:p>
          <a:p>
            <a:pPr lvl="1">
              <a:lnSpc>
                <a:spcPct val="120000"/>
              </a:lnSpc>
              <a:spcBef>
                <a:spcPts val="600"/>
              </a:spcBef>
              <a:buFont typeface="Arial" panose="020B0604020202020204" pitchFamily="34" charset="0"/>
              <a:buChar char="•"/>
            </a:pPr>
            <a:r>
              <a:rPr lang="en-AU" b="1" i="0" u="sng" dirty="0">
                <a:solidFill>
                  <a:srgbClr val="1A1A1A"/>
                </a:solidFill>
                <a:effectLst/>
                <a:latin typeface="Helvetica" panose="020B0604020202020204" pitchFamily="34" charset="0"/>
                <a:cs typeface="Helvetica" panose="020B0604020202020204" pitchFamily="34" charset="0"/>
                <a:hlinkClick r:id="rId6"/>
              </a:rPr>
              <a:t>Blue Knot</a:t>
            </a:r>
            <a:r>
              <a:rPr lang="en-AU" b="1" i="0" dirty="0">
                <a:solidFill>
                  <a:srgbClr val="1A1A1A"/>
                </a:solidFill>
                <a:effectLst/>
                <a:latin typeface="Helvetica" panose="020B0604020202020204" pitchFamily="34" charset="0"/>
                <a:cs typeface="Helvetica" panose="020B0604020202020204" pitchFamily="34" charset="0"/>
              </a:rPr>
              <a:t> </a:t>
            </a:r>
            <a:r>
              <a:rPr lang="en-AU" b="0" i="0" dirty="0">
                <a:solidFill>
                  <a:srgbClr val="1A1A1A"/>
                </a:solidFill>
                <a:effectLst/>
                <a:latin typeface="Helvetica" panose="020B0604020202020204" pitchFamily="34" charset="0"/>
                <a:cs typeface="Helvetica" panose="020B0604020202020204" pitchFamily="34" charset="0"/>
              </a:rPr>
              <a:t>supports adult survivors of childhood trauma and abuse 9am to 5pm/7 days. </a:t>
            </a:r>
            <a:r>
              <a:rPr lang="en-AU" b="1" i="0" dirty="0">
                <a:solidFill>
                  <a:srgbClr val="1A1A1A"/>
                </a:solidFill>
                <a:effectLst/>
                <a:latin typeface="Helvetica" panose="020B0604020202020204" pitchFamily="34" charset="0"/>
                <a:cs typeface="Helvetica" panose="020B0604020202020204" pitchFamily="34" charset="0"/>
              </a:rPr>
              <a:t>Phone 1300 657 380</a:t>
            </a:r>
          </a:p>
          <a:p>
            <a:pPr lvl="1">
              <a:lnSpc>
                <a:spcPct val="120000"/>
              </a:lnSpc>
              <a:spcBef>
                <a:spcPts val="600"/>
              </a:spcBef>
            </a:pPr>
            <a:r>
              <a:rPr lang="en-AU" b="1" i="0" u="sng" dirty="0">
                <a:solidFill>
                  <a:srgbClr val="1A1A1A"/>
                </a:solidFill>
                <a:effectLst/>
                <a:latin typeface="Helvetica" panose="020B0604020202020204" pitchFamily="34" charset="0"/>
                <a:cs typeface="Helvetica" panose="020B0604020202020204" pitchFamily="34" charset="0"/>
                <a:hlinkClick r:id="rId7"/>
              </a:rPr>
              <a:t>13 YARN</a:t>
            </a:r>
            <a:r>
              <a:rPr lang="en-AU" b="1" i="0" dirty="0">
                <a:solidFill>
                  <a:srgbClr val="1A1A1A"/>
                </a:solidFill>
                <a:effectLst/>
                <a:latin typeface="Helvetica" panose="020B0604020202020204" pitchFamily="34" charset="0"/>
                <a:cs typeface="Helvetica" panose="020B0604020202020204" pitchFamily="34" charset="0"/>
              </a:rPr>
              <a:t> </a:t>
            </a:r>
            <a:r>
              <a:rPr lang="en-AU" b="0" i="0" dirty="0">
                <a:solidFill>
                  <a:srgbClr val="1A1A1A"/>
                </a:solidFill>
                <a:effectLst/>
                <a:latin typeface="Helvetica" panose="020B0604020202020204" pitchFamily="34" charset="0"/>
                <a:cs typeface="Helvetica" panose="020B0604020202020204" pitchFamily="34" charset="0"/>
              </a:rPr>
              <a:t>is a culturally safe crisis support line for Aboriginal and Torres Strait Islander people available 24 hours/7 days. </a:t>
            </a:r>
            <a:r>
              <a:rPr lang="en-AU" b="1" dirty="0">
                <a:solidFill>
                  <a:srgbClr val="1A1A1A"/>
                </a:solidFill>
                <a:latin typeface="Helvetica" panose="020B0604020202020204" pitchFamily="34" charset="0"/>
                <a:cs typeface="Helvetica" panose="020B0604020202020204" pitchFamily="34" charset="0"/>
              </a:rPr>
              <a:t>Phone 13YARN (13 92 76)</a:t>
            </a:r>
          </a:p>
          <a:p>
            <a:pPr lvl="1">
              <a:lnSpc>
                <a:spcPct val="120000"/>
              </a:lnSpc>
              <a:spcBef>
                <a:spcPts val="600"/>
              </a:spcBef>
            </a:pPr>
            <a:r>
              <a:rPr lang="en-AU" b="1" dirty="0" err="1">
                <a:solidFill>
                  <a:srgbClr val="1855BF"/>
                </a:solidFill>
                <a:latin typeface="Helvetica" panose="020B0604020202020204" pitchFamily="34" charset="0"/>
                <a:ea typeface="Times New Roman" panose="02020603050405020304" pitchFamily="18" charset="0"/>
                <a:cs typeface="Helvetica" panose="020B0604020202020204" pitchFamily="34" charset="0"/>
                <a:hlinkClick r:id="rId8"/>
              </a:rPr>
              <a:t>Qlife</a:t>
            </a:r>
            <a:r>
              <a:rPr lang="en-AU" b="1" dirty="0">
                <a:solidFill>
                  <a:srgbClr val="1855BF"/>
                </a:solidFill>
                <a:latin typeface="Helvetica" panose="020B0604020202020204" pitchFamily="34" charset="0"/>
                <a:ea typeface="Times New Roman" panose="02020603050405020304" pitchFamily="18" charset="0"/>
                <a:cs typeface="Helvetica" panose="020B0604020202020204" pitchFamily="34" charset="0"/>
              </a:rPr>
              <a:t> </a:t>
            </a:r>
            <a:r>
              <a:rPr lang="en-AU" dirty="0">
                <a:solidFill>
                  <a:srgbClr val="011A3C"/>
                </a:solidFill>
                <a:latin typeface="Helvetica" panose="020B0604020202020204" pitchFamily="34" charset="0"/>
                <a:cs typeface="Helvetica" panose="020B0604020202020204" pitchFamily="34" charset="0"/>
              </a:rPr>
              <a:t>offers peer support and referrals for LGBTIQA</a:t>
            </a:r>
            <a:r>
              <a:rPr lang="en-AU" dirty="0">
                <a:solidFill>
                  <a:srgbClr val="011A3C"/>
                </a:solidFill>
                <a:effectLst/>
                <a:latin typeface="Helvetica" panose="020B0604020202020204" pitchFamily="34" charset="0"/>
                <a:ea typeface="Times New Roman" panose="02020603050405020304" pitchFamily="18" charset="0"/>
                <a:cs typeface="Helvetica" panose="020B0604020202020204" pitchFamily="34" charset="0"/>
              </a:rPr>
              <a:t>+ 3 to 12pm/7 days. </a:t>
            </a:r>
            <a:r>
              <a:rPr lang="en-AU" b="1" dirty="0">
                <a:solidFill>
                  <a:srgbClr val="1A1A1A"/>
                </a:solidFill>
                <a:latin typeface="Helvetica" panose="020B0604020202020204" pitchFamily="34" charset="0"/>
                <a:cs typeface="Helvetica" panose="020B0604020202020204" pitchFamily="34" charset="0"/>
              </a:rPr>
              <a:t>Phone 1800 184 527</a:t>
            </a:r>
          </a:p>
          <a:p>
            <a:pPr lvl="1">
              <a:lnSpc>
                <a:spcPct val="120000"/>
              </a:lnSpc>
              <a:spcBef>
                <a:spcPts val="600"/>
              </a:spcBef>
            </a:pPr>
            <a:r>
              <a:rPr lang="en-AU" dirty="0">
                <a:latin typeface="Arial" panose="020B0604020202020204" pitchFamily="34" charset="0"/>
                <a:cs typeface="Arial" panose="020B0604020202020204" pitchFamily="34" charset="0"/>
              </a:rPr>
              <a:t>Your GP or another allied health professional</a:t>
            </a:r>
          </a:p>
          <a:p>
            <a:endParaRPr lang="en-AU" sz="2800" dirty="0"/>
          </a:p>
        </p:txBody>
      </p:sp>
    </p:spTree>
    <p:extLst>
      <p:ext uri="{BB962C8B-B14F-4D97-AF65-F5344CB8AC3E}">
        <p14:creationId xmlns:p14="http://schemas.microsoft.com/office/powerpoint/2010/main" val="9718772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37CC587-1850-735F-D0AF-31156AF21408}"/>
              </a:ext>
            </a:extLst>
          </p:cNvPr>
          <p:cNvSpPr txBox="1">
            <a:spLocks noGrp="1"/>
          </p:cNvSpPr>
          <p:nvPr>
            <p:ph type="title" idx="4294967295"/>
          </p:nvPr>
        </p:nvSpPr>
        <p:spPr>
          <a:xfrm>
            <a:off x="263486" y="238539"/>
            <a:ext cx="10069200" cy="130202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l" defTabSz="914400" rtl="0" eaLnBrk="1" latinLnBrk="0" hangingPunct="1">
              <a:lnSpc>
                <a:spcPct val="90000"/>
              </a:lnSpc>
              <a:spcBef>
                <a:spcPct val="0"/>
              </a:spcBef>
              <a:buNone/>
              <a:defRPr sz="4400" b="0" i="0" kern="1200">
                <a:solidFill>
                  <a:schemeClr val="tx1"/>
                </a:solidFill>
                <a:latin typeface="Helvetica" charset="0"/>
                <a:ea typeface="Helvetica" charset="0"/>
                <a:cs typeface="Helvetica"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3200" b="1" i="0" u="none" strike="noStrike" kern="1200" cap="none" spc="0" normalizeH="0" baseline="0" noProof="0" dirty="0">
                <a:ln>
                  <a:noFill/>
                </a:ln>
                <a:solidFill>
                  <a:srgbClr val="E26815"/>
                </a:solidFill>
                <a:effectLst/>
                <a:uLnTx/>
                <a:uFillTx/>
                <a:latin typeface="Arial" panose="020B0604020202020204" pitchFamily="34" charset="0"/>
                <a:ea typeface="Helvetica" charset="0"/>
                <a:cs typeface="Arial" panose="020B0604020202020204" pitchFamily="34" charset="0"/>
              </a:rPr>
              <a:t>In this presentation</a:t>
            </a:r>
          </a:p>
        </p:txBody>
      </p:sp>
      <p:sp>
        <p:nvSpPr>
          <p:cNvPr id="10" name="Content Placeholder 2">
            <a:extLst>
              <a:ext uri="{FF2B5EF4-FFF2-40B4-BE49-F238E27FC236}">
                <a16:creationId xmlns:a16="http://schemas.microsoft.com/office/drawing/2014/main" id="{213FC522-D12B-EEA2-E94F-FA5D8F99FDCD}"/>
              </a:ext>
            </a:extLst>
          </p:cNvPr>
          <p:cNvSpPr txBox="1">
            <a:spLocks/>
          </p:cNvSpPr>
          <p:nvPr/>
        </p:nvSpPr>
        <p:spPr>
          <a:xfrm>
            <a:off x="436544" y="1088002"/>
            <a:ext cx="4745056" cy="4801346"/>
          </a:xfrm>
          <a:prstGeom prst="rect">
            <a:avLst/>
          </a:prstGeom>
        </p:spPr>
        <p:txBody>
          <a:bodyPr vert="horz" lIns="91440" tIns="45720" rIns="91440" bIns="45720" rtlCol="0" anchor="t">
            <a:noAutofit/>
          </a:bodyPr>
          <a:lstStyle>
            <a:lvl1pPr marL="0" indent="0" algn="l" defTabSz="914400" rtl="0" eaLnBrk="1" latinLnBrk="0" hangingPunct="1">
              <a:lnSpc>
                <a:spcPct val="90000"/>
              </a:lnSpc>
              <a:spcBef>
                <a:spcPts val="1000"/>
              </a:spcBef>
              <a:buFont typeface="Arial"/>
              <a:buNone/>
              <a:defRPr sz="2400" b="0" i="0" kern="1200">
                <a:solidFill>
                  <a:schemeClr val="tx1"/>
                </a:solidFill>
                <a:latin typeface="Helvetica" charset="0"/>
                <a:ea typeface="Helvetica" charset="0"/>
                <a:cs typeface="Helvetica" charset="0"/>
              </a:defRPr>
            </a:lvl1pPr>
            <a:lvl2pPr marL="457200" indent="0" algn="ctr" defTabSz="914400" rtl="0" eaLnBrk="1" latinLnBrk="0" hangingPunct="1">
              <a:lnSpc>
                <a:spcPct val="90000"/>
              </a:lnSpc>
              <a:spcBef>
                <a:spcPts val="500"/>
              </a:spcBef>
              <a:buFont typeface="Arial"/>
              <a:buNone/>
              <a:defRPr sz="2000" b="0" i="0" kern="1200">
                <a:solidFill>
                  <a:schemeClr val="tx1"/>
                </a:solidFill>
                <a:latin typeface="Helvetica" charset="0"/>
                <a:ea typeface="Helvetica" charset="0"/>
                <a:cs typeface="Helvetica" charset="0"/>
              </a:defRPr>
            </a:lvl2pPr>
            <a:lvl3pPr marL="914400" indent="0" algn="ctr" defTabSz="914400" rtl="0" eaLnBrk="1" latinLnBrk="0" hangingPunct="1">
              <a:lnSpc>
                <a:spcPct val="90000"/>
              </a:lnSpc>
              <a:spcBef>
                <a:spcPts val="500"/>
              </a:spcBef>
              <a:buFont typeface="Arial"/>
              <a:buNone/>
              <a:defRPr sz="1800" b="0" i="0" kern="1200">
                <a:solidFill>
                  <a:schemeClr val="tx1"/>
                </a:solidFill>
                <a:latin typeface="Helvetica" charset="0"/>
                <a:ea typeface="Helvetica" charset="0"/>
                <a:cs typeface="Helvetica" charset="0"/>
              </a:defRPr>
            </a:lvl3pPr>
            <a:lvl4pPr marL="13716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4pPr>
            <a:lvl5pPr marL="1828800" indent="0" algn="ctr" defTabSz="914400" rtl="0" eaLnBrk="1" latinLnBrk="0" hangingPunct="1">
              <a:lnSpc>
                <a:spcPct val="90000"/>
              </a:lnSpc>
              <a:spcBef>
                <a:spcPts val="500"/>
              </a:spcBef>
              <a:buFont typeface="Arial"/>
              <a:buNone/>
              <a:defRPr sz="1600" b="0" i="0" kern="1200">
                <a:solidFill>
                  <a:schemeClr val="tx1"/>
                </a:solidFill>
                <a:latin typeface="Helvetica" charset="0"/>
                <a:ea typeface="Helvetica" charset="0"/>
                <a:cs typeface="Helvetica" charset="0"/>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a:lnSpc>
                <a:spcPct val="100000"/>
              </a:lnSpc>
              <a:spcBef>
                <a:spcPts val="0"/>
              </a:spcBef>
              <a:spcAft>
                <a:spcPts val="900"/>
              </a:spcAft>
            </a:pPr>
            <a:r>
              <a:rPr lang="en-AU" b="1" dirty="0">
                <a:latin typeface="Arial" panose="020B0604020202020204" pitchFamily="34" charset="0"/>
                <a:ea typeface="+mn-ea"/>
                <a:cs typeface="Arial" panose="020B0604020202020204" pitchFamily="34" charset="0"/>
              </a:rPr>
              <a:t>Overview of the Child Safe Standards </a:t>
            </a:r>
          </a:p>
          <a:p>
            <a:pPr marL="342900" indent="-342900">
              <a:lnSpc>
                <a:spcPct val="100000"/>
              </a:lnSpc>
              <a:spcBef>
                <a:spcPts val="0"/>
              </a:spcBef>
              <a:spcAft>
                <a:spcPts val="900"/>
              </a:spcAft>
              <a:buFont typeface="Arial" panose="020B0604020202020204" pitchFamily="34" charset="0"/>
              <a:buChar char="•"/>
            </a:pPr>
            <a:r>
              <a:rPr lang="en-US" dirty="0">
                <a:latin typeface="Arial" panose="020B0604020202020204" pitchFamily="34" charset="0"/>
                <a:cs typeface="Arial" panose="020B0604020202020204" pitchFamily="34" charset="0"/>
              </a:rPr>
              <a:t>Definitions: child safety, harm and child abuse </a:t>
            </a:r>
          </a:p>
          <a:p>
            <a:pPr marL="342900" indent="-342900">
              <a:lnSpc>
                <a:spcPct val="100000"/>
              </a:lnSpc>
              <a:spcBef>
                <a:spcPts val="0"/>
              </a:spcBef>
              <a:spcAft>
                <a:spcPts val="900"/>
              </a:spcAft>
              <a:buFont typeface="Arial" panose="020B0604020202020204" pitchFamily="34" charset="0"/>
              <a:buChar char="•"/>
            </a:pPr>
            <a:r>
              <a:rPr lang="en-US" dirty="0">
                <a:latin typeface="Arial" panose="020B0604020202020204" pitchFamily="34" charset="0"/>
                <a:cs typeface="Arial" panose="020B0604020202020204" pitchFamily="34" charset="0"/>
              </a:rPr>
              <a:t>Why child safety is so important</a:t>
            </a:r>
          </a:p>
          <a:p>
            <a:pPr marL="342900" indent="-342900">
              <a:lnSpc>
                <a:spcPct val="100000"/>
              </a:lnSpc>
              <a:spcBef>
                <a:spcPts val="0"/>
              </a:spcBef>
              <a:spcAft>
                <a:spcPts val="900"/>
              </a:spcAft>
              <a:buFont typeface="Arial" panose="020B0604020202020204" pitchFamily="34" charset="0"/>
              <a:buChar char="•"/>
            </a:pPr>
            <a:r>
              <a:rPr lang="en-US" dirty="0">
                <a:latin typeface="Arial" panose="020B0604020202020204" pitchFamily="34" charset="0"/>
                <a:cs typeface="Arial" panose="020B0604020202020204" pitchFamily="34" charset="0"/>
              </a:rPr>
              <a:t>Victoria’s Child Safe Standards</a:t>
            </a:r>
          </a:p>
          <a:p>
            <a:pPr>
              <a:lnSpc>
                <a:spcPct val="100000"/>
              </a:lnSpc>
              <a:spcBef>
                <a:spcPts val="0"/>
              </a:spcBef>
              <a:spcAft>
                <a:spcPts val="900"/>
              </a:spcAft>
            </a:pPr>
            <a:r>
              <a:rPr lang="en-US" b="1" dirty="0">
                <a:latin typeface="Arial" panose="020B0604020202020204" pitchFamily="34" charset="0"/>
                <a:cs typeface="Arial" panose="020B0604020202020204" pitchFamily="34" charset="0"/>
              </a:rPr>
              <a:t>Signs of abuse</a:t>
            </a:r>
          </a:p>
          <a:p>
            <a:pPr>
              <a:lnSpc>
                <a:spcPct val="100000"/>
              </a:lnSpc>
              <a:spcBef>
                <a:spcPts val="0"/>
              </a:spcBef>
              <a:spcAft>
                <a:spcPts val="900"/>
              </a:spcAft>
            </a:pPr>
            <a:endParaRPr lang="en-US" b="1"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DE4F8FA-E59F-C5A4-0764-243C9D295AD5}"/>
              </a:ext>
            </a:extLst>
          </p:cNvPr>
          <p:cNvSpPr txBox="1"/>
          <p:nvPr/>
        </p:nvSpPr>
        <p:spPr>
          <a:xfrm>
            <a:off x="5354658" y="1088002"/>
            <a:ext cx="5212113" cy="5101397"/>
          </a:xfrm>
          <a:prstGeom prst="rect">
            <a:avLst/>
          </a:prstGeom>
          <a:noFill/>
        </p:spPr>
        <p:txBody>
          <a:bodyPr wrap="square">
            <a:spAutoFit/>
          </a:bodyPr>
          <a:lstStyle/>
          <a:p>
            <a:pPr>
              <a:spcAft>
                <a:spcPts val="900"/>
              </a:spcAft>
            </a:pPr>
            <a:r>
              <a:rPr lang="en-AU" sz="2400" b="1" dirty="0">
                <a:latin typeface="Arial" panose="020B0604020202020204" pitchFamily="34" charset="0"/>
                <a:cs typeface="Arial" panose="020B0604020202020204" pitchFamily="34" charset="0"/>
              </a:rPr>
              <a:t>Volunteer responsibilities to keep students safe and our school’s child safety policies and procedures </a:t>
            </a:r>
          </a:p>
          <a:p>
            <a:pPr marL="457200" indent="-457200">
              <a:spcAft>
                <a:spcPts val="900"/>
              </a:spcAft>
              <a:buFont typeface="Arial" panose="020B0604020202020204" pitchFamily="34" charset="0"/>
              <a:buChar char="•"/>
            </a:pPr>
            <a:r>
              <a:rPr lang="en-AU" sz="2400" dirty="0">
                <a:latin typeface="Arial" panose="020B0604020202020204" pitchFamily="34" charset="0"/>
                <a:cs typeface="Arial" panose="020B0604020202020204" pitchFamily="34" charset="0"/>
              </a:rPr>
              <a:t>Volunteers Policy</a:t>
            </a:r>
          </a:p>
          <a:p>
            <a:pPr marL="457200" indent="-457200">
              <a:spcAft>
                <a:spcPts val="900"/>
              </a:spcAft>
              <a:buFont typeface="Arial" panose="020B0604020202020204" pitchFamily="34" charset="0"/>
              <a:buChar char="•"/>
            </a:pPr>
            <a:r>
              <a:rPr lang="en-AU" sz="2400" dirty="0">
                <a:latin typeface="Arial" panose="020B0604020202020204" pitchFamily="34" charset="0"/>
                <a:cs typeface="Arial" panose="020B0604020202020204" pitchFamily="34" charset="0"/>
              </a:rPr>
              <a:t>Child Safety and Wellbeing Policy</a:t>
            </a:r>
          </a:p>
          <a:p>
            <a:pPr marL="457200" indent="-457200">
              <a:spcAft>
                <a:spcPts val="900"/>
              </a:spcAft>
              <a:buFont typeface="Arial" panose="020B0604020202020204" pitchFamily="34" charset="0"/>
              <a:buChar char="•"/>
            </a:pPr>
            <a:r>
              <a:rPr lang="en-AU" sz="2400" dirty="0">
                <a:latin typeface="Arial" panose="020B0604020202020204" pitchFamily="34" charset="0"/>
                <a:cs typeface="Arial" panose="020B0604020202020204" pitchFamily="34" charset="0"/>
              </a:rPr>
              <a:t>Child Safety Code of Conduct</a:t>
            </a:r>
          </a:p>
          <a:p>
            <a:pPr marL="457200" indent="-457200">
              <a:spcAft>
                <a:spcPts val="900"/>
              </a:spcAft>
              <a:buFont typeface="Arial" panose="020B0604020202020204" pitchFamily="34" charset="0"/>
              <a:buChar char="•"/>
            </a:pPr>
            <a:r>
              <a:rPr lang="en-AU" sz="2400" dirty="0">
                <a:latin typeface="Arial" panose="020B0604020202020204" pitchFamily="34" charset="0"/>
                <a:cs typeface="Arial" panose="020B0604020202020204" pitchFamily="34" charset="0"/>
              </a:rPr>
              <a:t>Responding to incidents, disclosures </a:t>
            </a:r>
            <a:br>
              <a:rPr lang="en-AU" sz="2400" dirty="0">
                <a:latin typeface="Arial" panose="020B0604020202020204" pitchFamily="34" charset="0"/>
                <a:cs typeface="Arial" panose="020B0604020202020204" pitchFamily="34" charset="0"/>
              </a:rPr>
            </a:br>
            <a:r>
              <a:rPr lang="en-AU" sz="2400" dirty="0">
                <a:latin typeface="Arial" panose="020B0604020202020204" pitchFamily="34" charset="0"/>
                <a:cs typeface="Arial" panose="020B0604020202020204" pitchFamily="34" charset="0"/>
              </a:rPr>
              <a:t>and suspicions of child abuse</a:t>
            </a:r>
          </a:p>
          <a:p>
            <a:pPr marL="457200" indent="-457200">
              <a:spcAft>
                <a:spcPts val="900"/>
              </a:spcAft>
              <a:buFont typeface="Arial" panose="020B0604020202020204" pitchFamily="34" charset="0"/>
              <a:buChar char="•"/>
            </a:pPr>
            <a:r>
              <a:rPr lang="en-AU" sz="2400" dirty="0">
                <a:latin typeface="Arial" panose="020B0604020202020204" pitchFamily="34" charset="0"/>
                <a:cs typeface="Arial" panose="020B0604020202020204" pitchFamily="34" charset="0"/>
              </a:rPr>
              <a:t>Information sharing and recordkeeping</a:t>
            </a:r>
          </a:p>
        </p:txBody>
      </p:sp>
    </p:spTree>
    <p:extLst>
      <p:ext uri="{BB962C8B-B14F-4D97-AF65-F5344CB8AC3E}">
        <p14:creationId xmlns:p14="http://schemas.microsoft.com/office/powerpoint/2010/main" val="18711333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2E2560-6B45-1DCB-946E-A3AE5F9B390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07FE04-C00D-1064-BA50-E4DBAD4208F7}"/>
              </a:ext>
            </a:extLst>
          </p:cNvPr>
          <p:cNvSpPr>
            <a:spLocks noGrp="1"/>
          </p:cNvSpPr>
          <p:nvPr>
            <p:ph type="title"/>
          </p:nvPr>
        </p:nvSpPr>
        <p:spPr>
          <a:xfrm>
            <a:off x="490694" y="375251"/>
            <a:ext cx="10069200" cy="707887"/>
          </a:xfrm>
        </p:spPr>
        <p:txBody>
          <a:bodyPr>
            <a:normAutofit/>
          </a:bodyPr>
          <a:lstStyle/>
          <a:p>
            <a:r>
              <a:rPr lang="en-AU" sz="3200" b="1" dirty="0">
                <a:solidFill>
                  <a:srgbClr val="E26815"/>
                </a:solidFill>
                <a:latin typeface="Arial" panose="020B0604020202020204" pitchFamily="34" charset="0"/>
                <a:cs typeface="Arial" panose="020B0604020202020204" pitchFamily="34" charset="0"/>
              </a:rPr>
              <a:t>Definitions</a:t>
            </a:r>
          </a:p>
        </p:txBody>
      </p:sp>
      <p:sp>
        <p:nvSpPr>
          <p:cNvPr id="3" name="Content Placeholder 2">
            <a:extLst>
              <a:ext uri="{FF2B5EF4-FFF2-40B4-BE49-F238E27FC236}">
                <a16:creationId xmlns:a16="http://schemas.microsoft.com/office/drawing/2014/main" id="{6ADA6396-6C43-312C-6866-1B85AC1F858F}"/>
              </a:ext>
            </a:extLst>
          </p:cNvPr>
          <p:cNvSpPr>
            <a:spLocks noGrp="1"/>
          </p:cNvSpPr>
          <p:nvPr>
            <p:ph idx="1"/>
          </p:nvPr>
        </p:nvSpPr>
        <p:spPr>
          <a:xfrm>
            <a:off x="490694" y="1155997"/>
            <a:ext cx="3500611" cy="5408883"/>
          </a:xfrm>
        </p:spPr>
        <p:txBody>
          <a:bodyPr>
            <a:noAutofit/>
          </a:bodyPr>
          <a:lstStyle/>
          <a:p>
            <a:pPr marL="0" indent="0" algn="l">
              <a:buNone/>
            </a:pPr>
            <a:r>
              <a:rPr lang="en-AU" sz="2600" b="1" dirty="0">
                <a:latin typeface="Arial" panose="020B0604020202020204" pitchFamily="34" charset="0"/>
                <a:cs typeface="Arial" panose="020B0604020202020204" pitchFamily="34" charset="0"/>
              </a:rPr>
              <a:t>Child safety</a:t>
            </a:r>
          </a:p>
          <a:p>
            <a:r>
              <a:rPr lang="en-AU" sz="2000" dirty="0">
                <a:latin typeface="Arial" panose="020B0604020202020204" pitchFamily="34" charset="0"/>
                <a:cs typeface="Arial" panose="020B0604020202020204" pitchFamily="34" charset="0"/>
              </a:rPr>
              <a:t>protecting all children from child abuse</a:t>
            </a:r>
          </a:p>
          <a:p>
            <a:r>
              <a:rPr lang="en-AU" sz="2000" dirty="0">
                <a:latin typeface="Arial" panose="020B0604020202020204" pitchFamily="34" charset="0"/>
                <a:cs typeface="Arial" panose="020B0604020202020204" pitchFamily="34" charset="0"/>
              </a:rPr>
              <a:t>managing the risk of child abuse</a:t>
            </a:r>
          </a:p>
          <a:p>
            <a:r>
              <a:rPr lang="en-AU" sz="2000" dirty="0">
                <a:latin typeface="Arial" panose="020B0604020202020204" pitchFamily="34" charset="0"/>
                <a:cs typeface="Arial" panose="020B0604020202020204" pitchFamily="34" charset="0"/>
              </a:rPr>
              <a:t>providing support to a child at risk of child abuse</a:t>
            </a:r>
          </a:p>
          <a:p>
            <a:r>
              <a:rPr lang="en-AU" sz="2000" dirty="0">
                <a:latin typeface="Arial" panose="020B0604020202020204" pitchFamily="34" charset="0"/>
                <a:cs typeface="Arial" panose="020B0604020202020204" pitchFamily="34" charset="0"/>
              </a:rPr>
              <a:t>responding to suspicions, incidents, disclosures or allegations of child abuse</a:t>
            </a:r>
            <a:endParaRPr lang="en-AU" sz="2000" dirty="0">
              <a:solidFill>
                <a:srgbClr val="1A1A1A"/>
              </a:solidFill>
              <a:latin typeface="Arial" panose="020B0604020202020204" pitchFamily="34" charset="0"/>
              <a:cs typeface="Arial" panose="020B0604020202020204" pitchFamily="34" charset="0"/>
            </a:endParaRPr>
          </a:p>
          <a:p>
            <a:pPr marL="0" indent="0">
              <a:buNone/>
            </a:pPr>
            <a:endParaRPr lang="en-AU" sz="2000" dirty="0">
              <a:solidFill>
                <a:srgbClr val="1A1A1A"/>
              </a:solidFill>
              <a:latin typeface="Arial" panose="020B0604020202020204" pitchFamily="34" charset="0"/>
              <a:cs typeface="Arial" panose="020B0604020202020204" pitchFamily="34" charset="0"/>
            </a:endParaRPr>
          </a:p>
          <a:p>
            <a:pPr marL="0" indent="0">
              <a:buNone/>
            </a:pPr>
            <a:r>
              <a:rPr lang="en-AU" sz="1600" b="0" i="0" dirty="0">
                <a:solidFill>
                  <a:srgbClr val="1A1A1A"/>
                </a:solidFill>
                <a:effectLst/>
                <a:latin typeface="Arial" panose="020B0604020202020204" pitchFamily="34" charset="0"/>
                <a:cs typeface="Arial" panose="020B0604020202020204" pitchFamily="34" charset="0"/>
              </a:rPr>
              <a:t>Source: </a:t>
            </a:r>
            <a:r>
              <a:rPr lang="en-AU" sz="1600" b="0" i="0" u="sng" dirty="0">
                <a:effectLst/>
                <a:latin typeface="Arial" panose="020B0604020202020204" pitchFamily="34" charset="0"/>
                <a:cs typeface="Arial" panose="020B0604020202020204" pitchFamily="34" charset="0"/>
                <a:hlinkClick r:id="rId3"/>
              </a:rPr>
              <a:t>Ministerial Order 1359</a:t>
            </a:r>
            <a:endParaRPr lang="en-AU" sz="1800" dirty="0">
              <a:latin typeface="Arial" panose="020B0604020202020204" pitchFamily="34" charset="0"/>
              <a:cs typeface="Arial" panose="020B0604020202020204" pitchFamily="34" charset="0"/>
            </a:endParaRPr>
          </a:p>
          <a:p>
            <a:pPr marL="0" indent="0" algn="l">
              <a:buNone/>
            </a:pPr>
            <a:endParaRPr lang="en-AU" sz="2400"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A43BF855-DC97-E0C6-BC89-04A7B68E33F8}"/>
              </a:ext>
            </a:extLst>
          </p:cNvPr>
          <p:cNvSpPr txBox="1"/>
          <p:nvPr/>
        </p:nvSpPr>
        <p:spPr>
          <a:xfrm>
            <a:off x="4093520" y="1155997"/>
            <a:ext cx="3398397" cy="5165517"/>
          </a:xfrm>
          <a:prstGeom prst="rect">
            <a:avLst/>
          </a:prstGeom>
          <a:noFill/>
        </p:spPr>
        <p:txBody>
          <a:bodyPr wrap="square">
            <a:spAutoFit/>
          </a:bodyPr>
          <a:lstStyle/>
          <a:p>
            <a:pPr>
              <a:lnSpc>
                <a:spcPct val="90000"/>
              </a:lnSpc>
              <a:spcBef>
                <a:spcPts val="1000"/>
              </a:spcBef>
            </a:pPr>
            <a:r>
              <a:rPr lang="en-AU" sz="2600" b="1" dirty="0">
                <a:latin typeface="Arial" panose="020B0604020202020204" pitchFamily="34" charset="0"/>
                <a:cs typeface="Arial" panose="020B0604020202020204" pitchFamily="34" charset="0"/>
              </a:rPr>
              <a:t>Harm</a:t>
            </a:r>
            <a:r>
              <a:rPr lang="en-AU" sz="2800" dirty="0">
                <a:latin typeface="Arial" panose="020B0604020202020204" pitchFamily="34" charset="0"/>
                <a:cs typeface="Arial" panose="020B0604020202020204" pitchFamily="34" charset="0"/>
              </a:rPr>
              <a:t> </a:t>
            </a:r>
          </a:p>
          <a:p>
            <a:pPr marL="182563" indent="-182563">
              <a:lnSpc>
                <a:spcPct val="90000"/>
              </a:lnSpc>
              <a:spcBef>
                <a:spcPts val="1000"/>
              </a:spcBef>
              <a:buFont typeface="Arial" panose="020B0604020202020204" pitchFamily="34" charset="0"/>
              <a:buChar char="•"/>
            </a:pPr>
            <a:r>
              <a:rPr lang="en-AU" sz="2000" dirty="0">
                <a:latin typeface="Arial" panose="020B0604020202020204" pitchFamily="34" charset="0"/>
                <a:cs typeface="Arial" panose="020B0604020202020204" pitchFamily="34" charset="0"/>
              </a:rPr>
              <a:t>is damage to the health, safety or wellbeing of a child resulting from child abuse by adults or from the conduct of other children</a:t>
            </a:r>
          </a:p>
          <a:p>
            <a:pPr marL="182563" indent="-182563">
              <a:lnSpc>
                <a:spcPct val="90000"/>
              </a:lnSpc>
              <a:spcBef>
                <a:spcPts val="1000"/>
              </a:spcBef>
              <a:buFont typeface="Arial" panose="020B0604020202020204" pitchFamily="34" charset="0"/>
              <a:buChar char="•"/>
            </a:pPr>
            <a:r>
              <a:rPr lang="en-AU" sz="2000" dirty="0">
                <a:latin typeface="Arial" panose="020B0604020202020204" pitchFamily="34" charset="0"/>
                <a:cs typeface="Arial" panose="020B0604020202020204" pitchFamily="34" charset="0"/>
              </a:rPr>
              <a:t>includes physical, emotional, sexual and psychological harm</a:t>
            </a:r>
          </a:p>
          <a:p>
            <a:pPr marL="182563" indent="-182563">
              <a:lnSpc>
                <a:spcPct val="90000"/>
              </a:lnSpc>
              <a:spcBef>
                <a:spcPts val="1000"/>
              </a:spcBef>
              <a:buFont typeface="Arial" panose="020B0604020202020204" pitchFamily="34" charset="0"/>
              <a:buChar char="•"/>
            </a:pPr>
            <a:r>
              <a:rPr lang="en-AU" sz="2000" dirty="0">
                <a:latin typeface="Arial" panose="020B0604020202020204" pitchFamily="34" charset="0"/>
                <a:cs typeface="Arial" panose="020B0604020202020204" pitchFamily="34" charset="0"/>
              </a:rPr>
              <a:t>can arise from a single act or event or a series of acts or events over time</a:t>
            </a:r>
          </a:p>
          <a:p>
            <a:pPr>
              <a:lnSpc>
                <a:spcPct val="90000"/>
              </a:lnSpc>
              <a:spcBef>
                <a:spcPts val="1000"/>
              </a:spcBef>
            </a:pPr>
            <a:endParaRPr lang="en-AU" sz="2000" dirty="0">
              <a:solidFill>
                <a:srgbClr val="011A3C"/>
              </a:solidFill>
              <a:latin typeface="Arial" panose="020B0604020202020204" pitchFamily="34" charset="0"/>
              <a:cs typeface="Arial" panose="020B0604020202020204" pitchFamily="34" charset="0"/>
            </a:endParaRPr>
          </a:p>
          <a:p>
            <a:pPr>
              <a:lnSpc>
                <a:spcPct val="90000"/>
              </a:lnSpc>
              <a:spcBef>
                <a:spcPts val="1000"/>
              </a:spcBef>
            </a:pPr>
            <a:r>
              <a:rPr lang="en-AU" sz="1600" b="0" i="0" u="none" strike="noStrike" dirty="0">
                <a:solidFill>
                  <a:srgbClr val="011A3C"/>
                </a:solidFill>
                <a:effectLst/>
                <a:latin typeface="Arial" panose="020B0604020202020204" pitchFamily="34" charset="0"/>
                <a:cs typeface="Arial" panose="020B0604020202020204" pitchFamily="34" charset="0"/>
              </a:rPr>
              <a:t>Source: </a:t>
            </a:r>
            <a:r>
              <a:rPr lang="en-AU" sz="1600" b="0" i="0" u="sng" strike="noStrike" dirty="0">
                <a:solidFill>
                  <a:srgbClr val="0563C1"/>
                </a:solidFill>
                <a:effectLst/>
                <a:latin typeface="Arial" panose="020B0604020202020204" pitchFamily="34" charset="0"/>
                <a:cs typeface="Arial" panose="020B0604020202020204" pitchFamily="34" charset="0"/>
                <a:hlinkClick r:id="rId4"/>
              </a:rPr>
              <a:t>A Guide for Creating a Child Safe Organisation</a:t>
            </a:r>
            <a:endParaRPr lang="en-AU"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2D529E67-0BAB-9571-3E34-76B6064F378A}"/>
              </a:ext>
            </a:extLst>
          </p:cNvPr>
          <p:cNvSpPr txBox="1">
            <a:spLocks/>
          </p:cNvSpPr>
          <p:nvPr/>
        </p:nvSpPr>
        <p:spPr>
          <a:xfrm>
            <a:off x="7491918" y="1155997"/>
            <a:ext cx="3244400" cy="540888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a:buChar char="•"/>
              <a:defRPr sz="2800" b="0" i="0" kern="1200">
                <a:solidFill>
                  <a:schemeClr val="tx1"/>
                </a:solidFill>
                <a:latin typeface="Helvetica" charset="0"/>
                <a:ea typeface="Helvetica" charset="0"/>
                <a:cs typeface="Helvetica" charset="0"/>
              </a:defRPr>
            </a:lvl1pPr>
            <a:lvl2pPr marL="685800" indent="-228600" algn="l" defTabSz="914400" rtl="0" eaLnBrk="1" latinLnBrk="0" hangingPunct="1">
              <a:lnSpc>
                <a:spcPct val="90000"/>
              </a:lnSpc>
              <a:spcBef>
                <a:spcPts val="500"/>
              </a:spcBef>
              <a:buFont typeface="Arial"/>
              <a:buChar char="•"/>
              <a:defRPr sz="2400" b="0" i="0" kern="1200">
                <a:solidFill>
                  <a:schemeClr val="tx1"/>
                </a:solidFill>
                <a:latin typeface="Helvetica" charset="0"/>
                <a:ea typeface="Helvetica" charset="0"/>
                <a:cs typeface="Helvetica" charset="0"/>
              </a:defRPr>
            </a:lvl2pPr>
            <a:lvl3pPr marL="1143000" indent="-228600" algn="l" defTabSz="914400" rtl="0" eaLnBrk="1" latinLnBrk="0" hangingPunct="1">
              <a:lnSpc>
                <a:spcPct val="90000"/>
              </a:lnSpc>
              <a:spcBef>
                <a:spcPts val="500"/>
              </a:spcBef>
              <a:buFont typeface="Arial"/>
              <a:buChar char="•"/>
              <a:defRPr sz="2000" b="0" i="0" kern="1200">
                <a:solidFill>
                  <a:schemeClr val="tx1"/>
                </a:solidFill>
                <a:latin typeface="Helvetica" charset="0"/>
                <a:ea typeface="Helvetica" charset="0"/>
                <a:cs typeface="Helvetica" charset="0"/>
              </a:defRPr>
            </a:lvl3pPr>
            <a:lvl4pPr marL="16002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b="0" i="0" kern="1200">
                <a:solidFill>
                  <a:schemeClr val="tx1"/>
                </a:solidFill>
                <a:latin typeface="Helvetica" charset="0"/>
                <a:ea typeface="Helvetica" charset="0"/>
                <a:cs typeface="Helvetica"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AU" sz="2600" b="1" dirty="0">
                <a:latin typeface="Arial" panose="020B0604020202020204" pitchFamily="34" charset="0"/>
                <a:cs typeface="Arial" panose="020B0604020202020204" pitchFamily="34" charset="0"/>
              </a:rPr>
              <a:t>Child abuse</a:t>
            </a:r>
          </a:p>
          <a:p>
            <a:r>
              <a:rPr lang="en-AU" sz="2000" dirty="0">
                <a:latin typeface="Arial" panose="020B0604020202020204" pitchFamily="34" charset="0"/>
                <a:cs typeface="Arial" panose="020B0604020202020204" pitchFamily="34" charset="0"/>
              </a:rPr>
              <a:t>any act committed against a child involving a sexual offence (including grooming) </a:t>
            </a:r>
          </a:p>
          <a:p>
            <a:r>
              <a:rPr lang="en-AU" sz="2000" dirty="0">
                <a:latin typeface="Arial" panose="020B0604020202020204" pitchFamily="34" charset="0"/>
                <a:cs typeface="Arial" panose="020B0604020202020204" pitchFamily="34" charset="0"/>
              </a:rPr>
              <a:t>the infliction, on a child, of</a:t>
            </a:r>
          </a:p>
          <a:p>
            <a:pPr lvl="1"/>
            <a:r>
              <a:rPr lang="en-AU" sz="2000" dirty="0">
                <a:latin typeface="Arial" panose="020B0604020202020204" pitchFamily="34" charset="0"/>
                <a:cs typeface="Arial" panose="020B0604020202020204" pitchFamily="34" charset="0"/>
              </a:rPr>
              <a:t>physical violence</a:t>
            </a:r>
          </a:p>
          <a:p>
            <a:pPr lvl="1"/>
            <a:r>
              <a:rPr lang="en-AU" sz="2000" dirty="0">
                <a:latin typeface="Arial" panose="020B0604020202020204" pitchFamily="34" charset="0"/>
                <a:cs typeface="Arial" panose="020B0604020202020204" pitchFamily="34" charset="0"/>
              </a:rPr>
              <a:t>serious emotional or psychological harm</a:t>
            </a:r>
          </a:p>
          <a:p>
            <a:r>
              <a:rPr lang="en-AU" sz="2000" dirty="0">
                <a:latin typeface="Arial" panose="020B0604020202020204" pitchFamily="34" charset="0"/>
                <a:cs typeface="Arial" panose="020B0604020202020204" pitchFamily="34" charset="0"/>
              </a:rPr>
              <a:t>the serious neglect of a child</a:t>
            </a:r>
          </a:p>
          <a:p>
            <a:pPr marL="0" indent="0">
              <a:buNone/>
            </a:pPr>
            <a:endParaRPr lang="en-AU" sz="2000" dirty="0">
              <a:solidFill>
                <a:srgbClr val="1A1A1A"/>
              </a:solidFill>
              <a:latin typeface="Arial" panose="020B0604020202020204" pitchFamily="34" charset="0"/>
              <a:cs typeface="Arial" panose="020B0604020202020204" pitchFamily="34" charset="0"/>
            </a:endParaRPr>
          </a:p>
          <a:p>
            <a:pPr marL="0" indent="0">
              <a:buNone/>
            </a:pPr>
            <a:r>
              <a:rPr lang="en-AU" sz="1600" b="0" i="0" dirty="0">
                <a:solidFill>
                  <a:srgbClr val="1A1A1A"/>
                </a:solidFill>
                <a:effectLst/>
                <a:latin typeface="Arial" panose="020B0604020202020204" pitchFamily="34" charset="0"/>
                <a:cs typeface="Arial" panose="020B0604020202020204" pitchFamily="34" charset="0"/>
              </a:rPr>
              <a:t>Source: </a:t>
            </a:r>
            <a:r>
              <a:rPr lang="en-AU" sz="1600" b="0" i="0" u="sng" dirty="0">
                <a:effectLst/>
                <a:latin typeface="Arial" panose="020B0604020202020204" pitchFamily="34" charset="0"/>
                <a:cs typeface="Arial" panose="020B0604020202020204" pitchFamily="34" charset="0"/>
                <a:hlinkClick r:id="rId5"/>
              </a:rPr>
              <a:t>Child Wellbeing and Safety Act 2005</a:t>
            </a:r>
            <a:endParaRPr lang="en-A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8493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4E01E-5EDA-45AB-8F1C-D6F88C745FEB}"/>
              </a:ext>
            </a:extLst>
          </p:cNvPr>
          <p:cNvSpPr>
            <a:spLocks noGrp="1"/>
          </p:cNvSpPr>
          <p:nvPr>
            <p:ph type="title"/>
          </p:nvPr>
        </p:nvSpPr>
        <p:spPr/>
        <p:txBody>
          <a:bodyPr>
            <a:normAutofit/>
          </a:bodyPr>
          <a:lstStyle/>
          <a:p>
            <a:r>
              <a:rPr lang="en-AU" sz="3200" b="1" dirty="0">
                <a:solidFill>
                  <a:srgbClr val="E26815"/>
                </a:solidFill>
                <a:latin typeface="Arial" panose="020B0604020202020204" pitchFamily="34" charset="0"/>
                <a:cs typeface="Arial" panose="020B0604020202020204" pitchFamily="34" charset="0"/>
              </a:rPr>
              <a:t>Why child safety is so important</a:t>
            </a:r>
          </a:p>
        </p:txBody>
      </p:sp>
      <p:sp>
        <p:nvSpPr>
          <p:cNvPr id="3" name="Content Placeholder 2">
            <a:extLst>
              <a:ext uri="{FF2B5EF4-FFF2-40B4-BE49-F238E27FC236}">
                <a16:creationId xmlns:a16="http://schemas.microsoft.com/office/drawing/2014/main" id="{087DCE0A-3950-4FEB-B9F3-F95A5B80D1BA}"/>
              </a:ext>
            </a:extLst>
          </p:cNvPr>
          <p:cNvSpPr>
            <a:spLocks noGrp="1"/>
          </p:cNvSpPr>
          <p:nvPr>
            <p:ph idx="1"/>
          </p:nvPr>
        </p:nvSpPr>
        <p:spPr>
          <a:xfrm>
            <a:off x="364434" y="1531591"/>
            <a:ext cx="10069200" cy="4352400"/>
          </a:xfrm>
        </p:spPr>
        <p:txBody>
          <a:bodyPr/>
          <a:lstStyle/>
          <a:p>
            <a:r>
              <a:rPr lang="en-AU" dirty="0"/>
              <a:t>Our school is committed to the safety and wellbeing of all children. We want children attending our school to be safe, happy and respected.</a:t>
            </a:r>
          </a:p>
          <a:p>
            <a:r>
              <a:rPr lang="en-AU" dirty="0"/>
              <a:t>The Child Safe Standards recognise that all children are vulnerable.</a:t>
            </a:r>
          </a:p>
          <a:p>
            <a:r>
              <a:rPr lang="en-AU" dirty="0"/>
              <a:t>The Child Safe Standards require schools to </a:t>
            </a:r>
            <a:r>
              <a:rPr lang="en-AU" b="1" dirty="0"/>
              <a:t>take steps to prevent child abuse </a:t>
            </a:r>
            <a:r>
              <a:rPr lang="en-AU" dirty="0"/>
              <a:t>and </a:t>
            </a:r>
            <a:r>
              <a:rPr lang="en-AU" b="1" dirty="0"/>
              <a:t>build a culture of child safety</a:t>
            </a:r>
            <a:r>
              <a:rPr lang="en-AU" dirty="0"/>
              <a:t>. </a:t>
            </a:r>
          </a:p>
          <a:p>
            <a:r>
              <a:rPr lang="en-AU" dirty="0"/>
              <a:t>Schools cannot assume that child abuse does not and cannot happen within their school or school community.</a:t>
            </a:r>
          </a:p>
        </p:txBody>
      </p:sp>
    </p:spTree>
    <p:extLst>
      <p:ext uri="{BB962C8B-B14F-4D97-AF65-F5344CB8AC3E}">
        <p14:creationId xmlns:p14="http://schemas.microsoft.com/office/powerpoint/2010/main" val="36720044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E93747D-07AD-4B0C-9610-001DBB9AD54E}"/>
              </a:ext>
            </a:extLst>
          </p:cNvPr>
          <p:cNvSpPr>
            <a:spLocks noGrp="1"/>
          </p:cNvSpPr>
          <p:nvPr>
            <p:ph type="title"/>
          </p:nvPr>
        </p:nvSpPr>
        <p:spPr/>
        <p:txBody>
          <a:bodyPr/>
          <a:lstStyle/>
          <a:p>
            <a:r>
              <a:rPr lang="en-AU" sz="3600" b="1" dirty="0">
                <a:solidFill>
                  <a:srgbClr val="E46F21"/>
                </a:solidFill>
                <a:latin typeface="Arial" panose="020B0604020202020204" pitchFamily="34" charset="0"/>
                <a:cs typeface="Arial" panose="020B0604020202020204" pitchFamily="34" charset="0"/>
              </a:rPr>
              <a:t>Victoria’s Child Safe Standards </a:t>
            </a:r>
            <a:endParaRPr lang="en-AU" dirty="0"/>
          </a:p>
        </p:txBody>
      </p:sp>
      <p:sp>
        <p:nvSpPr>
          <p:cNvPr id="9" name="Content Placeholder 3">
            <a:extLst>
              <a:ext uri="{FF2B5EF4-FFF2-40B4-BE49-F238E27FC236}">
                <a16:creationId xmlns:a16="http://schemas.microsoft.com/office/drawing/2014/main" id="{CCFE9D90-DE98-0CEE-28B6-46251D5D6F20}"/>
              </a:ext>
            </a:extLst>
          </p:cNvPr>
          <p:cNvSpPr>
            <a:spLocks noGrp="1"/>
          </p:cNvSpPr>
          <p:nvPr>
            <p:ph idx="1"/>
          </p:nvPr>
        </p:nvSpPr>
        <p:spPr>
          <a:xfrm>
            <a:off x="280085" y="904338"/>
            <a:ext cx="5815915" cy="4839158"/>
          </a:xfrm>
        </p:spPr>
        <p:txBody>
          <a:bodyPr>
            <a:noAutofit/>
          </a:bodyPr>
          <a:lstStyle/>
          <a:p>
            <a:pPr lvl="0"/>
            <a:r>
              <a:rPr lang="en-AU" sz="1800" b="1" dirty="0">
                <a:solidFill>
                  <a:schemeClr val="accent5"/>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Child Safe Standard 1 </a:t>
            </a:r>
            <a:r>
              <a:rPr lang="en-AU" sz="1800" dirty="0">
                <a:latin typeface="Arial" panose="020B0604020202020204" pitchFamily="34" charset="0"/>
                <a:cs typeface="Arial" panose="020B0604020202020204" pitchFamily="34" charset="0"/>
              </a:rPr>
              <a:t>–</a:t>
            </a:r>
            <a:r>
              <a:rPr lang="en-AU" sz="1800" dirty="0">
                <a:solidFill>
                  <a:schemeClr val="accent5"/>
                </a:solidFill>
                <a:latin typeface="Arial" panose="020B0604020202020204" pitchFamily="34" charset="0"/>
                <a:cs typeface="Arial" panose="020B0604020202020204" pitchFamily="34" charset="0"/>
              </a:rPr>
              <a:t> </a:t>
            </a:r>
            <a:r>
              <a:rPr lang="en-AU" sz="1800" dirty="0">
                <a:solidFill>
                  <a:prstClr val="black"/>
                </a:solidFill>
                <a:latin typeface="Arial" panose="020B0604020202020204" pitchFamily="34" charset="0"/>
                <a:cs typeface="Arial" panose="020B0604020202020204" pitchFamily="34" charset="0"/>
              </a:rPr>
              <a:t>Establish a culturally safe environment in which the diverse and unique identities and experiences of Aboriginal children and young people are respected and valued.</a:t>
            </a:r>
          </a:p>
          <a:p>
            <a:pPr lvl="0"/>
            <a:r>
              <a:rPr lang="en-AU" sz="1800" b="1" dirty="0">
                <a:solidFill>
                  <a:prstClr val="black"/>
                </a:solidFill>
                <a:latin typeface="Arial" panose="020B0604020202020204" pitchFamily="34" charset="0"/>
                <a:cs typeface="Arial" panose="020B0604020202020204" pitchFamily="34" charset="0"/>
                <a:hlinkClick r:id="rId4"/>
              </a:rPr>
              <a:t>Child Safe Standard 2</a:t>
            </a:r>
            <a:r>
              <a:rPr lang="en-AU" sz="1800" dirty="0">
                <a:solidFill>
                  <a:prstClr val="black"/>
                </a:solidFill>
                <a:latin typeface="Arial" panose="020B0604020202020204" pitchFamily="34" charset="0"/>
                <a:cs typeface="Arial" panose="020B0604020202020204" pitchFamily="34" charset="0"/>
                <a:hlinkClick r:id="rId4"/>
              </a:rPr>
              <a:t> </a:t>
            </a:r>
            <a:r>
              <a:rPr lang="en-AU" sz="1800" dirty="0">
                <a:solidFill>
                  <a:prstClr val="black"/>
                </a:solidFill>
                <a:latin typeface="Arial" panose="020B0604020202020204" pitchFamily="34" charset="0"/>
                <a:cs typeface="Arial" panose="020B0604020202020204" pitchFamily="34" charset="0"/>
              </a:rPr>
              <a:t>– Ensure that child safety and wellbeing are embedded in school leadership, governance and culture.</a:t>
            </a:r>
          </a:p>
          <a:p>
            <a:pPr lvl="0"/>
            <a:r>
              <a:rPr lang="en-AU" sz="1800" b="1" dirty="0">
                <a:solidFill>
                  <a:prstClr val="black"/>
                </a:solidFill>
                <a:latin typeface="Arial" panose="020B0604020202020204" pitchFamily="34" charset="0"/>
                <a:cs typeface="Arial" panose="020B0604020202020204" pitchFamily="34" charset="0"/>
                <a:hlinkClick r:id="rId5"/>
              </a:rPr>
              <a:t>Child Safe Standard 3</a:t>
            </a:r>
            <a:r>
              <a:rPr lang="en-AU" sz="1800" dirty="0">
                <a:solidFill>
                  <a:prstClr val="black"/>
                </a:solidFill>
                <a:latin typeface="Arial" panose="020B0604020202020204" pitchFamily="34" charset="0"/>
                <a:cs typeface="Arial" panose="020B0604020202020204" pitchFamily="34" charset="0"/>
                <a:hlinkClick r:id="rId5"/>
              </a:rPr>
              <a:t> </a:t>
            </a:r>
            <a:r>
              <a:rPr lang="en-AU" sz="1800" dirty="0">
                <a:solidFill>
                  <a:prstClr val="black"/>
                </a:solidFill>
                <a:latin typeface="Arial" panose="020B0604020202020204" pitchFamily="34" charset="0"/>
                <a:cs typeface="Arial" panose="020B0604020202020204" pitchFamily="34" charset="0"/>
              </a:rPr>
              <a:t>– Children and young people are empowered about their rights, participate in decisions affecting them and are taken seriously.</a:t>
            </a:r>
          </a:p>
          <a:p>
            <a:pPr lvl="0"/>
            <a:r>
              <a:rPr lang="en-AU" sz="1800" b="1" dirty="0">
                <a:solidFill>
                  <a:prstClr val="black"/>
                </a:solidFill>
                <a:latin typeface="Arial" panose="020B0604020202020204" pitchFamily="34" charset="0"/>
                <a:cs typeface="Arial" panose="020B0604020202020204" pitchFamily="34" charset="0"/>
                <a:hlinkClick r:id="rId6"/>
              </a:rPr>
              <a:t>Child Safe Standard 4</a:t>
            </a:r>
            <a:r>
              <a:rPr lang="en-AU" sz="1800" dirty="0">
                <a:solidFill>
                  <a:prstClr val="black"/>
                </a:solidFill>
                <a:latin typeface="Arial" panose="020B0604020202020204" pitchFamily="34" charset="0"/>
                <a:cs typeface="Arial" panose="020B0604020202020204" pitchFamily="34" charset="0"/>
                <a:hlinkClick r:id="rId6"/>
              </a:rPr>
              <a:t> </a:t>
            </a:r>
            <a:r>
              <a:rPr lang="en-AU" sz="1800" dirty="0">
                <a:solidFill>
                  <a:prstClr val="black"/>
                </a:solidFill>
                <a:latin typeface="Arial" panose="020B0604020202020204" pitchFamily="34" charset="0"/>
                <a:cs typeface="Arial" panose="020B0604020202020204" pitchFamily="34" charset="0"/>
              </a:rPr>
              <a:t>– Families and communities are informed and involved in promoting child safety and wellbeing.	</a:t>
            </a:r>
          </a:p>
          <a:p>
            <a:pPr lvl="0"/>
            <a:r>
              <a:rPr lang="en-AU" sz="1800" b="1" dirty="0">
                <a:solidFill>
                  <a:schemeClr val="accent5"/>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Child Safe Standard 5 </a:t>
            </a:r>
            <a:r>
              <a:rPr lang="en-AU" sz="1800" dirty="0">
                <a:solidFill>
                  <a:prstClr val="black"/>
                </a:solidFill>
                <a:latin typeface="Arial" panose="020B0604020202020204" pitchFamily="34" charset="0"/>
                <a:cs typeface="Arial" panose="020B0604020202020204" pitchFamily="34" charset="0"/>
              </a:rPr>
              <a:t>– Equity is upheld and diverse needs are respected in policy and practice.</a:t>
            </a:r>
          </a:p>
          <a:p>
            <a:pPr lvl="0"/>
            <a:r>
              <a:rPr lang="en-AU" sz="1800" b="1" dirty="0">
                <a:solidFill>
                  <a:prstClr val="black"/>
                </a:solidFill>
                <a:latin typeface="Arial" panose="020B0604020202020204" pitchFamily="34" charset="0"/>
                <a:cs typeface="Arial" panose="020B0604020202020204" pitchFamily="34" charset="0"/>
                <a:hlinkClick r:id="rId8"/>
              </a:rPr>
              <a:t>Child Safe Standard 6</a:t>
            </a:r>
            <a:r>
              <a:rPr lang="en-AU" sz="1800" dirty="0">
                <a:solidFill>
                  <a:prstClr val="black"/>
                </a:solidFill>
                <a:latin typeface="Arial" panose="020B0604020202020204" pitchFamily="34" charset="0"/>
                <a:cs typeface="Arial" panose="020B0604020202020204" pitchFamily="34" charset="0"/>
                <a:hlinkClick r:id="rId8"/>
              </a:rPr>
              <a:t> </a:t>
            </a:r>
            <a:r>
              <a:rPr lang="en-AU" sz="1800" dirty="0">
                <a:solidFill>
                  <a:prstClr val="black"/>
                </a:solidFill>
                <a:latin typeface="Arial" panose="020B0604020202020204" pitchFamily="34" charset="0"/>
                <a:cs typeface="Arial" panose="020B0604020202020204" pitchFamily="34" charset="0"/>
              </a:rPr>
              <a:t>– People working with children and young people are suitable and supported to reflect child safety and wellbeing values in practice.</a:t>
            </a:r>
            <a:endParaRPr lang="en-AU" dirty="0"/>
          </a:p>
        </p:txBody>
      </p:sp>
      <p:sp>
        <p:nvSpPr>
          <p:cNvPr id="10" name="Content Placeholder 4">
            <a:extLst>
              <a:ext uri="{FF2B5EF4-FFF2-40B4-BE49-F238E27FC236}">
                <a16:creationId xmlns:a16="http://schemas.microsoft.com/office/drawing/2014/main" id="{E4AEF015-BC69-ACE8-8BDC-8B93F59B6028}"/>
              </a:ext>
            </a:extLst>
          </p:cNvPr>
          <p:cNvSpPr>
            <a:spLocks noGrp="1"/>
          </p:cNvSpPr>
          <p:nvPr>
            <p:ph sz="quarter" idx="10"/>
          </p:nvPr>
        </p:nvSpPr>
        <p:spPr>
          <a:xfrm>
            <a:off x="6096000" y="904338"/>
            <a:ext cx="5956300" cy="4839158"/>
          </a:xfrm>
        </p:spPr>
        <p:txBody>
          <a:bodyPr>
            <a:noAutofit/>
          </a:bodyPr>
          <a:lstStyle/>
          <a:p>
            <a:pPr lvl="0"/>
            <a:r>
              <a:rPr lang="en-AU" sz="1800" b="1" dirty="0">
                <a:solidFill>
                  <a:prstClr val="black"/>
                </a:solidFill>
                <a:latin typeface="Arial" panose="020B0604020202020204" pitchFamily="34" charset="0"/>
                <a:cs typeface="Arial" panose="020B0604020202020204" pitchFamily="34" charset="0"/>
                <a:hlinkClick r:id="rId9"/>
              </a:rPr>
              <a:t>Child Safe Standard 7 </a:t>
            </a:r>
            <a:r>
              <a:rPr lang="en-AU" sz="1800" dirty="0">
                <a:solidFill>
                  <a:prstClr val="black"/>
                </a:solidFill>
                <a:latin typeface="Arial" panose="020B0604020202020204" pitchFamily="34" charset="0"/>
                <a:cs typeface="Arial" panose="020B0604020202020204" pitchFamily="34" charset="0"/>
              </a:rPr>
              <a:t>– Ensure that processes for complaints and concerns are child focused.</a:t>
            </a:r>
          </a:p>
          <a:p>
            <a:pPr lvl="0"/>
            <a:r>
              <a:rPr lang="en-AU" sz="1800" b="1" dirty="0">
                <a:solidFill>
                  <a:prstClr val="black"/>
                </a:solidFill>
                <a:latin typeface="Arial" panose="020B0604020202020204" pitchFamily="34" charset="0"/>
                <a:cs typeface="Arial" panose="020B0604020202020204" pitchFamily="34" charset="0"/>
                <a:hlinkClick r:id="rId10"/>
              </a:rPr>
              <a:t>Child Safe Standard 8 </a:t>
            </a:r>
            <a:r>
              <a:rPr lang="en-AU" sz="1800" dirty="0">
                <a:solidFill>
                  <a:prstClr val="black"/>
                </a:solidFill>
                <a:latin typeface="Arial" panose="020B0604020202020204" pitchFamily="34" charset="0"/>
                <a:cs typeface="Arial" panose="020B0604020202020204" pitchFamily="34" charset="0"/>
              </a:rPr>
              <a:t>– Staff and volunteers are equipped with the knowledge, skills and awareness to keep children and young people safe through ongoing education and training.</a:t>
            </a:r>
          </a:p>
          <a:p>
            <a:pPr lvl="0"/>
            <a:r>
              <a:rPr lang="en-AU" sz="1800" b="1" dirty="0">
                <a:solidFill>
                  <a:prstClr val="black"/>
                </a:solidFill>
                <a:latin typeface="Arial" panose="020B0604020202020204" pitchFamily="34" charset="0"/>
                <a:cs typeface="Arial" panose="020B0604020202020204" pitchFamily="34" charset="0"/>
                <a:hlinkClick r:id="rId11"/>
              </a:rPr>
              <a:t>Child Safe Standard 9 </a:t>
            </a:r>
            <a:r>
              <a:rPr lang="en-AU" sz="1800" dirty="0">
                <a:solidFill>
                  <a:prstClr val="black"/>
                </a:solidFill>
                <a:latin typeface="Arial" panose="020B0604020202020204" pitchFamily="34" charset="0"/>
                <a:cs typeface="Arial" panose="020B0604020202020204" pitchFamily="34" charset="0"/>
              </a:rPr>
              <a:t>– Physical and online environments promote safety and wellbeing while minimising the opportunity for children and young people to be harmed.</a:t>
            </a:r>
          </a:p>
          <a:p>
            <a:pPr lvl="0"/>
            <a:r>
              <a:rPr lang="en-AU" sz="1800" b="1" dirty="0">
                <a:solidFill>
                  <a:prstClr val="black"/>
                </a:solidFill>
                <a:latin typeface="Arial" panose="020B0604020202020204" pitchFamily="34" charset="0"/>
                <a:cs typeface="Arial" panose="020B0604020202020204" pitchFamily="34" charset="0"/>
                <a:hlinkClick r:id="rId12"/>
              </a:rPr>
              <a:t>Child Safe Standard 10 </a:t>
            </a:r>
            <a:r>
              <a:rPr lang="en-AU" sz="1800" dirty="0">
                <a:solidFill>
                  <a:prstClr val="black"/>
                </a:solidFill>
                <a:latin typeface="Arial" panose="020B0604020202020204" pitchFamily="34" charset="0"/>
                <a:cs typeface="Arial" panose="020B0604020202020204" pitchFamily="34" charset="0"/>
              </a:rPr>
              <a:t>– Implementation of the Child Safe Standards is regularly reviewed and improved.</a:t>
            </a:r>
          </a:p>
          <a:p>
            <a:pPr lvl="0"/>
            <a:r>
              <a:rPr lang="en-AU" sz="1800" b="1" dirty="0">
                <a:solidFill>
                  <a:prstClr val="black"/>
                </a:solidFill>
                <a:latin typeface="Arial" panose="020B0604020202020204" pitchFamily="34" charset="0"/>
                <a:cs typeface="Arial" panose="020B0604020202020204" pitchFamily="34" charset="0"/>
                <a:hlinkClick r:id="rId13"/>
              </a:rPr>
              <a:t>Child Safe Standard 11 </a:t>
            </a:r>
            <a:r>
              <a:rPr lang="en-AU" sz="1800" dirty="0">
                <a:solidFill>
                  <a:prstClr val="black"/>
                </a:solidFill>
                <a:latin typeface="Arial" panose="020B0604020202020204" pitchFamily="34" charset="0"/>
                <a:cs typeface="Arial" panose="020B0604020202020204" pitchFamily="34" charset="0"/>
              </a:rPr>
              <a:t>– Policies and procedures that document how schools are safe for children, young people and students.</a:t>
            </a:r>
          </a:p>
          <a:p>
            <a:pPr lvl="0"/>
            <a:r>
              <a:rPr lang="en-AU" sz="1800" b="1" dirty="0">
                <a:solidFill>
                  <a:prstClr val="black"/>
                </a:solidFill>
                <a:latin typeface="Arial" panose="020B0604020202020204" pitchFamily="34" charset="0"/>
                <a:cs typeface="Arial" panose="020B0604020202020204" pitchFamily="34" charset="0"/>
                <a:hlinkClick r:id="rId14"/>
              </a:rPr>
              <a:t>Ministerial Order 1359</a:t>
            </a:r>
            <a:r>
              <a:rPr lang="en-AU" sz="1800" dirty="0">
                <a:solidFill>
                  <a:prstClr val="black"/>
                </a:solidFill>
                <a:latin typeface="Arial" panose="020B0604020202020204" pitchFamily="34" charset="0"/>
                <a:cs typeface="Arial" panose="020B0604020202020204" pitchFamily="34" charset="0"/>
                <a:hlinkClick r:id="rId14"/>
              </a:rPr>
              <a:t> </a:t>
            </a:r>
            <a:r>
              <a:rPr lang="en-AU" sz="1800" dirty="0">
                <a:solidFill>
                  <a:prstClr val="black"/>
                </a:solidFill>
                <a:latin typeface="Arial" panose="020B0604020202020204" pitchFamily="34" charset="0"/>
                <a:cs typeface="Arial" panose="020B0604020202020204" pitchFamily="34" charset="0"/>
              </a:rPr>
              <a:t>provides the framework for child safety in schools.</a:t>
            </a:r>
          </a:p>
          <a:p>
            <a:r>
              <a:rPr lang="en-AU" sz="1800" b="1" dirty="0">
                <a:hlinkClick r:id="rId15"/>
              </a:rPr>
              <a:t>Child Safe Standards action list</a:t>
            </a:r>
            <a:r>
              <a:rPr lang="en-AU" sz="1800" b="1" dirty="0"/>
              <a:t>:</a:t>
            </a:r>
            <a:r>
              <a:rPr lang="en-AU" sz="1800" dirty="0"/>
              <a:t> a quick reference list of compliance requirements for schools. </a:t>
            </a:r>
          </a:p>
        </p:txBody>
      </p:sp>
    </p:spTree>
    <p:extLst>
      <p:ext uri="{BB962C8B-B14F-4D97-AF65-F5344CB8AC3E}">
        <p14:creationId xmlns:p14="http://schemas.microsoft.com/office/powerpoint/2010/main" val="220862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 xsi:nil="true"/>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Props1.xml><?xml version="1.0" encoding="utf-8"?>
<ds:datastoreItem xmlns:ds="http://schemas.openxmlformats.org/officeDocument/2006/customXml" ds:itemID="{98488684-5355-4D7D-9D8C-BB1AF804E500}">
  <ds:schemaRefs>
    <ds:schemaRef ds:uri="http://schemas.microsoft.com/sharepoint/v3/contenttype/forms"/>
  </ds:schemaRefs>
</ds:datastoreItem>
</file>

<file path=customXml/itemProps2.xml><?xml version="1.0" encoding="utf-8"?>
<ds:datastoreItem xmlns:ds="http://schemas.openxmlformats.org/officeDocument/2006/customXml" ds:itemID="{1FFB03F8-2F09-4763-8526-30B5CF7CF6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6b566cd-adb9-46c2-964b-22eba181fd0b"/>
    <ds:schemaRef ds:uri="cb9114c1-daad-44dd-acad-30f4246641f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908867-2768-4DF4-A952-C7997607C232}">
  <ds:schemaRefs>
    <ds:schemaRef ds:uri="b18ed191-9664-4865-9546-49bc3f5dd491"/>
    <ds:schemaRef ds:uri="http://schemas.microsoft.com/sharepoint/v4"/>
    <ds:schemaRef ds:uri="http://schemas.microsoft.com/Sharepoint/v3"/>
    <ds:schemaRef ds:uri="http://schemas.microsoft.com/office/2006/documentManagement/types"/>
    <ds:schemaRef ds:uri="http://purl.org/dc/dcmitype/"/>
    <ds:schemaRef ds:uri="http://www.w3.org/XML/1998/namespace"/>
    <ds:schemaRef ds:uri="http://schemas.microsoft.com/office/2006/metadata/properties"/>
    <ds:schemaRef ds:uri="http://purl.org/dc/terms/"/>
    <ds:schemaRef ds:uri="http://schemas.microsoft.com/office/infopath/2007/PartnerControls"/>
    <ds:schemaRef ds:uri="http://schemas.openxmlformats.org/package/2006/metadata/core-properties"/>
    <ds:schemaRef ds:uri="cb4d886a-19b3-4635-97ca-6a22f568847a"/>
    <ds:schemaRef ds:uri="http://purl.org/dc/elements/1.1/"/>
    <ds:schemaRef ds:uri="cb9114c1-daad-44dd-acad-30f4246641f2"/>
    <ds:schemaRef ds:uri="http://schemas.microsoft.com/sharepoint/v3"/>
    <ds:schemaRef ds:uri="76b566cd-adb9-46c2-964b-22eba181fd0b"/>
  </ds:schemaRefs>
</ds:datastoreItem>
</file>

<file path=docProps/app.xml><?xml version="1.0" encoding="utf-8"?>
<Properties xmlns="http://schemas.openxmlformats.org/officeDocument/2006/extended-properties" xmlns:vt="http://schemas.openxmlformats.org/officeDocument/2006/docPropsVTypes">
  <Template/>
  <TotalTime>32064</TotalTime>
  <Words>9851</Words>
  <Application>Microsoft Office PowerPoint</Application>
  <PresentationFormat>Widescreen</PresentationFormat>
  <Paragraphs>709</Paragraphs>
  <Slides>29</Slides>
  <Notes>29</Notes>
  <HiddenSlides>2</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Helvetica</vt:lpstr>
      <vt:lpstr>Office Theme</vt:lpstr>
      <vt:lpstr>Custom Design</vt:lpstr>
      <vt:lpstr>Facilitator instructions (1)</vt:lpstr>
      <vt:lpstr>Facilitator instructions (2)</vt:lpstr>
      <vt:lpstr>Victoria’s Child Safe Standards</vt:lpstr>
      <vt:lpstr>Acknowledgment of Country</vt:lpstr>
      <vt:lpstr>Support for you</vt:lpstr>
      <vt:lpstr>In this presentation</vt:lpstr>
      <vt:lpstr>Definitions</vt:lpstr>
      <vt:lpstr>Why child safety is so important</vt:lpstr>
      <vt:lpstr>Victoria’s Child Safe Standards </vt:lpstr>
      <vt:lpstr> Volunteer responsibilities to keep students safe and our school’s child safety policies and procedures  </vt:lpstr>
      <vt:lpstr>Volunteer responsibilities to keep students safe</vt:lpstr>
      <vt:lpstr>Volunteers Policy</vt:lpstr>
      <vt:lpstr>Child Safety and Wellbeing Policy</vt:lpstr>
      <vt:lpstr>Our Child Safety and Wellbeing Policy </vt:lpstr>
      <vt:lpstr>Our commitment to child safety and wellbeing</vt:lpstr>
      <vt:lpstr>Establishing culturally safe environments and responding to diverse needs</vt:lpstr>
      <vt:lpstr>Child Safety Code of Conduct </vt:lpstr>
      <vt:lpstr>Acceptable and unacceptable behaviours</vt:lpstr>
      <vt:lpstr>Responding to incidents, disclosures and suspicions of child abuse (1)</vt:lpstr>
      <vt:lpstr>Responding to incidents, disclosures and suspicions of child abuse (2)</vt:lpstr>
      <vt:lpstr>Signs of abuse to look out for (video)</vt:lpstr>
      <vt:lpstr>Common signs of abuse – children </vt:lpstr>
      <vt:lpstr>Child sexual abuse – including grooming</vt:lpstr>
      <vt:lpstr>Common adult grooming behaviours</vt:lpstr>
      <vt:lpstr>Identifying and managing child safety risks</vt:lpstr>
      <vt:lpstr>Information sharing obligations for volunteers</vt:lpstr>
      <vt:lpstr>Record keeping </vt:lpstr>
      <vt:lpstr>Key things to remember</vt:lpstr>
      <vt:lpstr>Questions?</vt:lpstr>
    </vt:vector>
  </TitlesOfParts>
  <Company>Department of Education and Training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Safe Standards school staff training</dc:title>
  <dc:creator>Department of Education and Training</dc:creator>
  <cp:lastModifiedBy>Joshua Lee 2</cp:lastModifiedBy>
  <cp:revision>828</cp:revision>
  <cp:lastPrinted>2022-05-11T05:43:20Z</cp:lastPrinted>
  <dcterms:created xsi:type="dcterms:W3CDTF">2016-05-10T02:55:37Z</dcterms:created>
  <dcterms:modified xsi:type="dcterms:W3CDTF">2025-01-16T00:00:14Z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T_EDRMS_BusUnit">
    <vt:lpwstr/>
  </property>
  <property fmtid="{D5CDD505-2E9C-101B-9397-08002B2CF9AE}" pid="4" name="DET_EDRMS_SecClass">
    <vt:lpwstr/>
  </property>
  <property fmtid="{D5CDD505-2E9C-101B-9397-08002B2CF9AE}" pid="5" name="DET_EDRMS_RCS">
    <vt:lpwstr>3;#1.2.2 Project Documentation|a3ce4c3c-7960-4756-834e-8cbbf9028802</vt:lpwstr>
  </property>
  <property fmtid="{D5CDD505-2E9C-101B-9397-08002B2CF9AE}" pid="6" name="RecordPoint_WorkflowType">
    <vt:lpwstr>ActiveSubmitStub</vt:lpwstr>
  </property>
  <property fmtid="{D5CDD505-2E9C-101B-9397-08002B2CF9AE}" pid="7" name="RecordPoint_ActiveItemUniqueId">
    <vt:lpwstr>{9a940b67-1995-4ac2-8fea-0e396b427ca4}</vt:lpwstr>
  </property>
  <property fmtid="{D5CDD505-2E9C-101B-9397-08002B2CF9AE}" pid="8" name="RecordPoint_ActiveItemWebId">
    <vt:lpwstr>{cb4d886a-19b3-4635-97ca-6a22f568847a}</vt:lpwstr>
  </property>
  <property fmtid="{D5CDD505-2E9C-101B-9397-08002B2CF9AE}" pid="9" name="RecordPoint_ActiveItemSiteId">
    <vt:lpwstr>{7d2283a3-a50e-477a-813a-f27a4c2aa7fc}</vt:lpwstr>
  </property>
  <property fmtid="{D5CDD505-2E9C-101B-9397-08002B2CF9AE}" pid="10" name="RecordPoint_ActiveItemListId">
    <vt:lpwstr>{17a5c40f-28d0-4c8e-8fce-82034bad0694}</vt:lpwstr>
  </property>
  <property fmtid="{D5CDD505-2E9C-101B-9397-08002B2CF9AE}" pid="11" name="RecordPoint_RecordNumberSubmitted">
    <vt:lpwstr>R20240803193</vt:lpwstr>
  </property>
  <property fmtid="{D5CDD505-2E9C-101B-9397-08002B2CF9AE}" pid="12" name="RecordPoint_SubmissionDate">
    <vt:lpwstr/>
  </property>
  <property fmtid="{D5CDD505-2E9C-101B-9397-08002B2CF9AE}" pid="13" name="RecordPoint_ActiveItemMoved">
    <vt:lpwstr/>
  </property>
  <property fmtid="{D5CDD505-2E9C-101B-9397-08002B2CF9AE}" pid="14" name="RecordPoint_RecordFormat">
    <vt:lpwstr/>
  </property>
  <property fmtid="{D5CDD505-2E9C-101B-9397-08002B2CF9AE}" pid="15" name="_docset_NoMedatataSyncRequired">
    <vt:lpwstr>False</vt:lpwstr>
  </property>
  <property fmtid="{D5CDD505-2E9C-101B-9397-08002B2CF9AE}" pid="16" name="DEECD_Author">
    <vt:lpwstr>94;#Education|5232e41c-5101-41fe-b638-7d41d1371531</vt:lpwstr>
  </property>
  <property fmtid="{D5CDD505-2E9C-101B-9397-08002B2CF9AE}" pid="17" name="DEECD_ItemType">
    <vt:lpwstr>101;#Page|eb523acf-a821-456c-a76b-7607578309d7</vt:lpwstr>
  </property>
  <property fmtid="{D5CDD505-2E9C-101B-9397-08002B2CF9AE}" pid="18" name="DEECD_SubjectCategory">
    <vt:lpwstr/>
  </property>
  <property fmtid="{D5CDD505-2E9C-101B-9397-08002B2CF9AE}" pid="19" name="DEECD_Audience">
    <vt:lpwstr/>
  </property>
  <property fmtid="{D5CDD505-2E9C-101B-9397-08002B2CF9AE}" pid="20" name="DET_EDRMS_RCSTaxHTField0">
    <vt:lpwstr>1.2.2 Project Documentation|a3ce4c3c-7960-4756-834e-8cbbf9028802</vt:lpwstr>
  </property>
  <property fmtid="{D5CDD505-2E9C-101B-9397-08002B2CF9AE}" pid="21" name="DET_EDRMS_SecClassTaxHTField0">
    <vt:lpwstr/>
  </property>
  <property fmtid="{D5CDD505-2E9C-101B-9397-08002B2CF9AE}" pid="22" name="DET_EDRMS_BusUnitTaxHTField0">
    <vt:lpwstr/>
  </property>
  <property fmtid="{D5CDD505-2E9C-101B-9397-08002B2CF9AE}" pid="23" name="TaxCatchAll">
    <vt:lpwstr>3;#1.2.2 Project Documentation|a3ce4c3c-7960-4756-834e-8cbbf9028802</vt:lpwstr>
  </property>
  <property fmtid="{D5CDD505-2E9C-101B-9397-08002B2CF9AE}" pid="24" name="RecordPoint_SubmissionCompleted">
    <vt:lpwstr>2024-09-13T17:41:48.1479187+10:00</vt:lpwstr>
  </property>
</Properties>
</file>