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Lst>
  <p:notesMasterIdLst>
    <p:notesMasterId r:id="rId39"/>
  </p:notesMasterIdLst>
  <p:handoutMasterIdLst>
    <p:handoutMasterId r:id="rId40"/>
  </p:handoutMasterIdLst>
  <p:sldIdLst>
    <p:sldId id="1036" r:id="rId6"/>
    <p:sldId id="1070" r:id="rId7"/>
    <p:sldId id="259" r:id="rId8"/>
    <p:sldId id="599" r:id="rId9"/>
    <p:sldId id="1188" r:id="rId10"/>
    <p:sldId id="1214" r:id="rId11"/>
    <p:sldId id="622" r:id="rId12"/>
    <p:sldId id="668" r:id="rId13"/>
    <p:sldId id="993" r:id="rId14"/>
    <p:sldId id="1215" r:id="rId15"/>
    <p:sldId id="1079" r:id="rId16"/>
    <p:sldId id="1207" r:id="rId17"/>
    <p:sldId id="1212" r:id="rId18"/>
    <p:sldId id="1213" r:id="rId19"/>
    <p:sldId id="1221" r:id="rId20"/>
    <p:sldId id="1084" r:id="rId21"/>
    <p:sldId id="1041" r:id="rId22"/>
    <p:sldId id="1061" r:id="rId23"/>
    <p:sldId id="698" r:id="rId24"/>
    <p:sldId id="1076" r:id="rId25"/>
    <p:sldId id="1065" r:id="rId26"/>
    <p:sldId id="639" r:id="rId27"/>
    <p:sldId id="641" r:id="rId28"/>
    <p:sldId id="1072" r:id="rId29"/>
    <p:sldId id="1058" r:id="rId30"/>
    <p:sldId id="1224" r:id="rId31"/>
    <p:sldId id="1225" r:id="rId32"/>
    <p:sldId id="1068" r:id="rId33"/>
    <p:sldId id="1080" r:id="rId34"/>
    <p:sldId id="1055" r:id="rId35"/>
    <p:sldId id="1056" r:id="rId36"/>
    <p:sldId id="1081" r:id="rId37"/>
    <p:sldId id="1078"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96F0C-C6E0-922E-1249-0C73EDF37B7A}" name="Elina Raso" initials="ER" userId="S::Elina.Raso@education.vic.gov.au::7bd3e64a-40b3-4696-97f5-55a8da0ba9d1" providerId="AD"/>
  <p188:author id="{5A2CD0B6-5605-00DB-001F-028F05104E13}" name="09469899@education.vic.gov.au" initials="0" userId="09469899@education.vic.gov.au" providerId="None"/>
  <p188:author id="{0A92E7FD-077E-1255-0BAC-9DA7C1165628}" name="David Billimoria" initials="DB" userId="S::David.Billimoria@education.vic.gov.au::f7e4b0ed-3a9a-4a86-9fba-e471a26e4b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erson, Saskia H" initials="DSH" lastIdx="14" clrIdx="0">
    <p:extLst>
      <p:ext uri="{19B8F6BF-5375-455C-9EA6-DF929625EA0E}">
        <p15:presenceInfo xmlns:p15="http://schemas.microsoft.com/office/powerpoint/2012/main" userId="S-1-5-21-1159821373-1672690008-2013803672-562637" providerId="AD"/>
      </p:ext>
    </p:extLst>
  </p:cmAuthor>
  <p:cmAuthor id="2" name="Walker, Emily E" initials="WEE" lastIdx="3" clrIdx="1">
    <p:extLst>
      <p:ext uri="{19B8F6BF-5375-455C-9EA6-DF929625EA0E}">
        <p15:presenceInfo xmlns:p15="http://schemas.microsoft.com/office/powerpoint/2012/main" userId="S-1-5-21-1159821373-1672690008-2013803672-394959" providerId="AD"/>
      </p:ext>
    </p:extLst>
  </p:cmAuthor>
  <p:cmAuthor id="3" name="Hana LoBianco"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472C4"/>
    <a:srgbClr val="ED7D31"/>
    <a:srgbClr val="000000"/>
    <a:srgbClr val="E26815"/>
    <a:srgbClr val="F9DBD2"/>
    <a:srgbClr val="A09D9C"/>
    <a:srgbClr val="AD4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1961" autoAdjust="0"/>
  </p:normalViewPr>
  <p:slideViewPr>
    <p:cSldViewPr snapToGrid="0">
      <p:cViewPr varScale="1">
        <p:scale>
          <a:sx n="78" d="100"/>
          <a:sy n="78" d="100"/>
        </p:scale>
        <p:origin x="90" y="366"/>
      </p:cViewPr>
      <p:guideLst>
        <p:guide orient="horz" pos="2160"/>
        <p:guide pos="3840"/>
      </p:guideLst>
    </p:cSldViewPr>
  </p:slideViewPr>
  <p:outlineViewPr>
    <p:cViewPr>
      <p:scale>
        <a:sx n="33" d="100"/>
        <a:sy n="33" d="100"/>
      </p:scale>
      <p:origin x="0" y="-20448"/>
    </p:cViewPr>
  </p:outlineViewPr>
  <p:notesTextViewPr>
    <p:cViewPr>
      <p:scale>
        <a:sx n="1" d="1"/>
        <a:sy n="1" d="1"/>
      </p:scale>
      <p:origin x="0" y="0"/>
    </p:cViewPr>
  </p:notesTextViewPr>
  <p:notesViewPr>
    <p:cSldViewPr snapToGrid="0">
      <p:cViewPr varScale="1">
        <p:scale>
          <a:sx n="75" d="100"/>
          <a:sy n="75" d="100"/>
        </p:scale>
        <p:origin x="40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C3BCB8-637F-481E-86A3-F6CD16E8A0C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031629A-4999-4626-978C-F763C1CD88E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49C9F7F-17E5-4EAE-B8FB-74F34A2F33A1}" type="datetimeFigureOut">
              <a:rPr lang="en-AU" smtClean="0"/>
              <a:t>16/01/2025</a:t>
            </a:fld>
            <a:endParaRPr lang="en-AU"/>
          </a:p>
        </p:txBody>
      </p:sp>
      <p:sp>
        <p:nvSpPr>
          <p:cNvPr id="4" name="Footer Placeholder 3">
            <a:extLst>
              <a:ext uri="{FF2B5EF4-FFF2-40B4-BE49-F238E27FC236}">
                <a16:creationId xmlns:a16="http://schemas.microsoft.com/office/drawing/2014/main" id="{4446190F-2B43-413C-B5A2-425491CDE98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A04C410F-A451-4C62-9F8E-693400B4E4DA}"/>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1559316-5925-4CC7-B059-18C5AFD3FCC1}" type="slidenum">
              <a:rPr lang="en-AU" smtClean="0"/>
              <a:t>‹#›</a:t>
            </a:fld>
            <a:endParaRPr lang="en-AU"/>
          </a:p>
        </p:txBody>
      </p:sp>
    </p:spTree>
    <p:extLst>
      <p:ext uri="{BB962C8B-B14F-4D97-AF65-F5344CB8AC3E}">
        <p14:creationId xmlns:p14="http://schemas.microsoft.com/office/powerpoint/2010/main" val="1669136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3382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338203"/>
          </a:xfrm>
          <a:prstGeom prst="rect">
            <a:avLst/>
          </a:prstGeom>
        </p:spPr>
        <p:txBody>
          <a:bodyPr vert="horz" lIns="91440" tIns="45720" rIns="91440" bIns="45720" rtlCol="0"/>
          <a:lstStyle>
            <a:lvl1pPr algn="r">
              <a:defRPr sz="1200"/>
            </a:lvl1pPr>
          </a:lstStyle>
          <a:p>
            <a:fld id="{FE65409B-5343-DF4E-8448-8203CCB10769}" type="datetimeFigureOut">
              <a:rPr lang="en-US" smtClean="0"/>
              <a:pPr/>
              <a:t>1/16/2025</a:t>
            </a:fld>
            <a:endParaRPr lang="en-US"/>
          </a:p>
        </p:txBody>
      </p:sp>
      <p:sp>
        <p:nvSpPr>
          <p:cNvPr id="4" name="Slide Image Placeholder 3"/>
          <p:cNvSpPr>
            <a:spLocks noGrp="1" noRot="1" noChangeAspect="1"/>
          </p:cNvSpPr>
          <p:nvPr>
            <p:ph type="sldImg" idx="2"/>
          </p:nvPr>
        </p:nvSpPr>
        <p:spPr>
          <a:xfrm>
            <a:off x="1760917" y="488515"/>
            <a:ext cx="3275839" cy="184320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75781" y="2407920"/>
            <a:ext cx="6075123" cy="708680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645041"/>
            <a:ext cx="2945659" cy="2314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645041"/>
            <a:ext cx="2945659" cy="231494"/>
          </a:xfrm>
          <a:prstGeom prst="rect">
            <a:avLst/>
          </a:prstGeom>
        </p:spPr>
        <p:txBody>
          <a:bodyPr vert="horz" lIns="91440" tIns="45720" rIns="91440" bIns="45720" rtlCol="0" anchor="b"/>
          <a:lstStyle>
            <a:lvl1pPr algn="r">
              <a:defRPr sz="1200"/>
            </a:lvl1pPr>
          </a:lstStyle>
          <a:p>
            <a:fld id="{4C37A77B-BB0B-EB4D-BF1F-4636A3D2E847}" type="slidenum">
              <a:rPr lang="en-US" smtClean="0"/>
              <a:pPr/>
              <a:t>‹#›</a:t>
            </a:fld>
            <a:endParaRPr lang="en-US"/>
          </a:p>
        </p:txBody>
      </p:sp>
    </p:spTree>
    <p:extLst>
      <p:ext uri="{BB962C8B-B14F-4D97-AF65-F5344CB8AC3E}">
        <p14:creationId xmlns:p14="http://schemas.microsoft.com/office/powerpoint/2010/main" val="704039403"/>
      </p:ext>
    </p:extLst>
  </p:cSld>
  <p:clrMap bg1="lt1" tx1="dk1" bg2="lt2" tx2="dk2" accent1="accent1" accent2="accent2" accent3="accent3" accent4="accent4" accent5="accent5" accent6="accent6" hlink="hlink" folHlink="folHlink"/>
  <p:hf hdr="0" ftr="0" dt="0"/>
  <p:notesStyle>
    <a:lvl1pPr marL="90488" indent="-90488"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266700" indent="-857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47675" indent="-8096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628650" indent="-90488"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04863" indent="-85725"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ic.gov.au/schools-knowledge-skills-awareness-guidance" TargetMode="External"/><Relationship Id="rId7" Type="http://schemas.openxmlformats.org/officeDocument/2006/relationships/image" Target="../media/image10.png"/><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go.vic.gov.au/3V6jC8S" TargetMode="External"/><Relationship Id="rId5" Type="http://schemas.openxmlformats.org/officeDocument/2006/relationships/hyperlink" Target="https://www.education.vic.gov.au/Documents/about/programs/health/protect/Ministerial_Order.pdf" TargetMode="External"/><Relationship Id="rId4" Type="http://schemas.openxmlformats.org/officeDocument/2006/relationships/hyperlink" Target="https://www.vic.gov.au/schools-suitable-staff-volunteers-guidance"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ic.gov.au/child-safe-standards-definiti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go.vic.gov.au/3TIB7cX"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vimeo.com/906221355?share=copy" TargetMode="External"/><Relationship Id="rId5" Type="http://schemas.openxmlformats.org/officeDocument/2006/relationships/hyperlink" Target="https://go.vic.gov.au/4aiuipJ" TargetMode="External"/><Relationship Id="rId4" Type="http://schemas.openxmlformats.org/officeDocument/2006/relationships/hyperlink" Target="https://www.education.vic.gov.au/school/teachers/health/childprotection/Pages/identify.aspx#link4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7" Type="http://schemas.openxmlformats.org/officeDocument/2006/relationships/hyperlink" Target="https://go.vic.gov.au/3VFXvG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schools.vic.gov.au/report-child-abuse-schools" TargetMode="Externa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go.vic.gov.au/4ejoM8E" TargetMode="External"/><Relationship Id="rId3" Type="http://schemas.openxmlformats.org/officeDocument/2006/relationships/hyperlink" Target="https://www.education.vic.gov.au/Documents/about/programs/health/protect/ChildSafeStandard5_WarningSignsSchoolStaff.pdf" TargetMode="External"/><Relationship Id="rId7" Type="http://schemas.openxmlformats.org/officeDocument/2006/relationships/hyperlink" Target="https://go.vic.gov.au/3U19xY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schools.vic.gov.au/child-sexual-exploitation-and-grooming" TargetMode="Externa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vic.gov.au/child-safe-standards-training-materia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2.education.vic.gov.au/pa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ic.gov.au/new-child-safe-standards-school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mailto:school.compliance@education.vic.gov.au" TargetMode="External"/><Relationship Id="rId5" Type="http://schemas.openxmlformats.org/officeDocument/2006/relationships/hyperlink" Target="mailto:child.safe.schools@education.vic.gov.au" TargetMode="External"/><Relationship Id="rId4" Type="http://schemas.openxmlformats.org/officeDocument/2006/relationships/hyperlink" Target="https://www.vic.gov.au/protect"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ic.gov.au/schools-culturally-safe-environments-guidance"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go.vic.gov.au/3xpi9AO" TargetMode="External"/><Relationship Id="rId4" Type="http://schemas.openxmlformats.org/officeDocument/2006/relationships/hyperlink" Target="https://go.vic.gov.au/4aG3zTU"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vic.gov.au/new-child-safe-standards-schoo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vic.gov.au/schools-family-engagement-guidance" TargetMode="External"/><Relationship Id="rId5" Type="http://schemas.openxmlformats.org/officeDocument/2006/relationships/hyperlink" Target="https://go.vic.gov.au/3U3St5t" TargetMode="External"/><Relationship Id="rId4" Type="http://schemas.openxmlformats.org/officeDocument/2006/relationships/hyperlink" Target="https://www.vic.gov.au/schools-child-student-empowerment-guidanc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vic.gov.au/new-child-safe-standards-school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go.vic.gov.au/3TIB7cX"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vic.gov.au/new-child-safe-standards-school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go.vic.gov.au/3TIB7cX"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go.vic.gov.au/3W35Cxl" TargetMode="External"/><Relationship Id="rId4" Type="http://schemas.openxmlformats.org/officeDocument/2006/relationships/hyperlink" Target="https://www.education.vic.gov.au/school/teachers/health/childprotection/Pages/identify.aspx#link49"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go.vic.gov.au/3W35Cxl" TargetMode="External"/><Relationship Id="rId13" Type="http://schemas.openxmlformats.org/officeDocument/2006/relationships/hyperlink" Target="https://www.education.vic.gov.au/school/teachers/health/childprotection/Pages/report.aspx" TargetMode="External"/><Relationship Id="rId3" Type="http://schemas.openxmlformats.org/officeDocument/2006/relationships/hyperlink" Target="https://www.education.vic.gov.au/Documents/about/programs/health/protect/ChildSafeStandard5_SchoolsGuide.pdf" TargetMode="External"/><Relationship Id="rId7" Type="http://schemas.openxmlformats.org/officeDocument/2006/relationships/hyperlink" Target="https://www.education.vic.gov.au/school/teachers/health/childprotection/Pages/identify.aspx#link49" TargetMode="External"/><Relationship Id="rId12" Type="http://schemas.openxmlformats.org/officeDocument/2006/relationships/hyperlink" Target="https://go.vic.gov.au/49mqa6W"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go.vic.gov.au/3VJUZ1W" TargetMode="External"/><Relationship Id="rId11" Type="http://schemas.openxmlformats.org/officeDocument/2006/relationships/hyperlink" Target="https://www.education.vic.gov.au/Documents/about/programs/health/protect/FourCriticalActions_SSO.pdf" TargetMode="External"/><Relationship Id="rId5" Type="http://schemas.openxmlformats.org/officeDocument/2006/relationships/hyperlink" Target="https://www.education.vic.gov.au/school/teachers/health/childprotection/Pages/actionfour.aspx" TargetMode="External"/><Relationship Id="rId10" Type="http://schemas.openxmlformats.org/officeDocument/2006/relationships/hyperlink" Target="https://go.vic.gov.au/3Suh3vd" TargetMode="External"/><Relationship Id="rId4" Type="http://schemas.openxmlformats.org/officeDocument/2006/relationships/hyperlink" Target="https://go.vic.gov.au/3PQnBD3" TargetMode="External"/><Relationship Id="rId9" Type="http://schemas.openxmlformats.org/officeDocument/2006/relationships/hyperlink" Target="https://www.education.vic.gov.au/Documents/about/programs/health/protect/FourCriticalActions_ChildAbuse.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mailto:employee.conduct@education.vic.gov.au" TargetMode="External"/><Relationship Id="rId3" Type="http://schemas.openxmlformats.org/officeDocument/2006/relationships/hyperlink" Target="https://www.education.vic.gov.au/school/teachers/health/childprotection/Pages/online-learning-for-schools.aspx" TargetMode="External"/><Relationship Id="rId7" Type="http://schemas.openxmlformats.org/officeDocument/2006/relationships/hyperlink" Target="https://go.vic.gov.au/43SckrF"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2.education.vic.gov.au/pal/reportable-conduct-scheme" TargetMode="External"/><Relationship Id="rId5" Type="http://schemas.openxmlformats.org/officeDocument/2006/relationships/hyperlink" Target="https://go.vic.gov.au/3POuzIL" TargetMode="External"/><Relationship Id="rId4" Type="http://schemas.openxmlformats.org/officeDocument/2006/relationships/hyperlink" Target="https://www2.education.vic.gov.au/pal/protecting-children/policy"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ic.gov.au/schools-knowledge-skills-awareness-guidanc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go.vic.gov.au/3V6jC8S" TargetMode="External"/><Relationship Id="rId5" Type="http://schemas.openxmlformats.org/officeDocument/2006/relationships/hyperlink" Target="https://www.vic.gov.au/schools-suitable-staff-volunteers-guidance" TargetMode="External"/><Relationship Id="rId4" Type="http://schemas.openxmlformats.org/officeDocument/2006/relationships/hyperlink" Target="https://go.vic.gov.au/3V9dFbd" TargetMode="Externa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go.vic.gov.au/3J3DOkr" TargetMode="External"/><Relationship Id="rId13" Type="http://schemas.openxmlformats.org/officeDocument/2006/relationships/hyperlink" Target="https://providers.dffh.vic.gov.au/child-protection" TargetMode="External"/><Relationship Id="rId3" Type="http://schemas.openxmlformats.org/officeDocument/2006/relationships/hyperlink" Target="https://www2.education.vic.gov.au/pal/privacy-information-sharing/policy" TargetMode="External"/><Relationship Id="rId7" Type="http://schemas.openxmlformats.org/officeDocument/2006/relationships/hyperlink" Target="https://www2.education.vic.gov.au/pal/information-sharing-schemes/policy" TargetMode="External"/><Relationship Id="rId12" Type="http://schemas.openxmlformats.org/officeDocument/2006/relationships/hyperlink" Target="https://go.vic.gov.au/3PPcKZU"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go.vic.gov.au/4aASRha" TargetMode="External"/><Relationship Id="rId11" Type="http://schemas.openxmlformats.org/officeDocument/2006/relationships/hyperlink" Target="https://www.vic.gov.au/schools-privacy-policy" TargetMode="External"/><Relationship Id="rId5" Type="http://schemas.openxmlformats.org/officeDocument/2006/relationships/hyperlink" Target="https://www2.education.vic.gov.au/pal/records-management/policy" TargetMode="External"/><Relationship Id="rId15" Type="http://schemas.openxmlformats.org/officeDocument/2006/relationships/hyperlink" Target="https://www.police.vic.gov.au/reporting-sexual-offences-child-abuse" TargetMode="External"/><Relationship Id="rId10" Type="http://schemas.openxmlformats.org/officeDocument/2006/relationships/hyperlink" Target="https://go.vic.gov.au/3A4xi95" TargetMode="External"/><Relationship Id="rId4" Type="http://schemas.openxmlformats.org/officeDocument/2006/relationships/hyperlink" Target="https://go.vic.gov.au/49qAN8u" TargetMode="External"/><Relationship Id="rId9" Type="http://schemas.openxmlformats.org/officeDocument/2006/relationships/hyperlink" Target="https://training.infosharing.vic.gov.au/" TargetMode="External"/><Relationship Id="rId14" Type="http://schemas.openxmlformats.org/officeDocument/2006/relationships/hyperlink" Target="https://go.vic.gov.au/3TmmE4d"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2.education.vic.gov.au/pal/records-management/polic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go.vic.gov.au/4aASRha"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vic.gov.au/schools-knowledge-skills-awareness-guidanc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go.vic.gov.au/3V9dFbd"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child.safe.schools@education.vic.gov.a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hris.vic.gov.au/weave/wca.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2.education.vic.gov.au/pal/acknowledgement-traditional-owners-and-welcome-country-schools/polic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o.vic.gov.au/3YoSR1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ic.gov.au/schools-knowledge-skills-awareness-guidanc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ducation.vic.gov.au/school/teachers/health/childprotection/Pages/actionfour.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hildsafe.humanrights.gov.au/national-principle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go.vic.gov.au/3VMQKD6" TargetMode="External"/><Relationship Id="rId4" Type="http://schemas.openxmlformats.org/officeDocument/2006/relationships/hyperlink" Target="https://www.vic.gov.au/new-child-safe-standards-school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a:xfrm>
            <a:off x="361275" y="2350879"/>
            <a:ext cx="6075123" cy="7086809"/>
          </a:xfrm>
        </p:spPr>
        <p:txBody>
          <a:bodyPr/>
          <a:lstStyle/>
          <a:p>
            <a:pPr marL="0" indent="0">
              <a:buNone/>
            </a:pPr>
            <a:r>
              <a:rPr lang="en-AU" b="1" dirty="0">
                <a:latin typeface="Arial" panose="020B0604020202020204" pitchFamily="34" charset="0"/>
                <a:cs typeface="Arial" panose="020B0604020202020204" pitchFamily="34" charset="0"/>
              </a:rPr>
              <a:t>BACKGROUND AND PREPARATORY NOTES FOR THE FACILITATOR</a:t>
            </a:r>
          </a:p>
          <a:p>
            <a:pPr marL="0" indent="0">
              <a:spcBef>
                <a:spcPts val="300"/>
              </a:spcBef>
              <a:spcAft>
                <a:spcPts val="300"/>
              </a:spcAft>
              <a:buNone/>
            </a:pPr>
            <a:r>
              <a:rPr lang="en-AU" b="1" dirty="0">
                <a:latin typeface="Arial" panose="020B0604020202020204" pitchFamily="34" charset="0"/>
                <a:cs typeface="Arial" panose="020B0604020202020204" pitchFamily="34" charset="0"/>
              </a:rPr>
              <a:t>INSTRUCTIONS </a:t>
            </a:r>
            <a:endParaRPr lang="en-US"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These slides contain background notes for the facilitator and speaking notes.</a:t>
            </a:r>
          </a:p>
          <a:p>
            <a:r>
              <a:rPr lang="en-US" sz="1100" dirty="0">
                <a:latin typeface="Arial" panose="020B0604020202020204" pitchFamily="34" charset="0"/>
                <a:cs typeface="Arial" panose="020B0604020202020204" pitchFamily="34" charset="0"/>
              </a:rPr>
              <a:t>For ease of use, it is recommended that the notes pages are used by the facilitator. They can be printed out or viewed on a different screen.</a:t>
            </a:r>
          </a:p>
          <a:p>
            <a:pPr marL="90488" indent="-90488"/>
            <a:r>
              <a:rPr lang="en-US" sz="1100" dirty="0">
                <a:latin typeface="Arial" panose="020B0604020202020204" pitchFamily="34" charset="0"/>
                <a:cs typeface="Arial" panose="020B0604020202020204" pitchFamily="34" charset="0"/>
              </a:rPr>
              <a:t>To view the notes pages, click on the View menu above, and select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Notes Pages from the presentation views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(image at right in Notes Pages view).</a:t>
            </a:r>
          </a:p>
          <a:p>
            <a:pPr marL="90488" indent="-90488"/>
            <a:r>
              <a:rPr lang="en-US" sz="1100" dirty="0">
                <a:latin typeface="Arial" panose="020B0604020202020204" pitchFamily="34" charset="0"/>
                <a:cs typeface="Arial" panose="020B0604020202020204" pitchFamily="34" charset="0"/>
              </a:rPr>
              <a:t>Note: Hyperlinks in the background notes are only accessible when in ‘Notes Pages view.’</a:t>
            </a:r>
            <a:endParaRPr lang="en-AU" sz="1100" dirty="0">
              <a:latin typeface="Arial" panose="020B0604020202020204" pitchFamily="34" charset="0"/>
              <a:cs typeface="Arial" panose="020B0604020202020204" pitchFamily="34" charset="0"/>
            </a:endParaRPr>
          </a:p>
          <a:p>
            <a:pPr marL="0" indent="0">
              <a:spcBef>
                <a:spcPts val="600"/>
              </a:spcBef>
              <a:spcAft>
                <a:spcPts val="600"/>
              </a:spcAft>
              <a:buNone/>
            </a:pPr>
            <a:r>
              <a:rPr lang="en-US" b="1" dirty="0">
                <a:latin typeface="Arial" panose="020B0604020202020204" pitchFamily="34" charset="0"/>
                <a:cs typeface="Arial" panose="020B0604020202020204" pitchFamily="34" charset="0"/>
              </a:rPr>
              <a:t>TARGET AUDIENCE</a:t>
            </a:r>
          </a:p>
          <a:p>
            <a:pPr lvl="0"/>
            <a:r>
              <a:rPr lang="en-US" sz="1100" dirty="0">
                <a:latin typeface="Arial" panose="020B0604020202020204" pitchFamily="34" charset="0"/>
                <a:cs typeface="Arial" panose="020B0604020202020204" pitchFamily="34" charset="0"/>
              </a:rPr>
              <a:t>This training presentation is for school staff, including contractors engaged in child-related work in government schools. </a:t>
            </a:r>
          </a:p>
          <a:p>
            <a:pPr lvl="0"/>
            <a:r>
              <a:rPr lang="en-US" sz="1100" dirty="0">
                <a:latin typeface="Arial" panose="020B0604020202020204" pitchFamily="34" charset="0"/>
                <a:cs typeface="Arial" panose="020B0604020202020204" pitchFamily="34" charset="0"/>
              </a:rPr>
              <a:t>It may be adapted for use in all Victorian schools.</a:t>
            </a:r>
          </a:p>
          <a:p>
            <a:r>
              <a:rPr lang="en-US" sz="1100" dirty="0">
                <a:latin typeface="Arial" panose="020B0604020202020204" pitchFamily="34" charset="0"/>
                <a:cs typeface="Arial" panose="020B0604020202020204" pitchFamily="34" charset="0"/>
              </a:rPr>
              <a:t>Note: All references to ‘school’ in this presentation include school boarding premises.</a:t>
            </a:r>
          </a:p>
          <a:p>
            <a:pPr marL="0" marR="0" lvl="0" indent="0" algn="l" defTabSz="914400" rtl="0" eaLnBrk="1" fontAlgn="auto" latinLnBrk="0" hangingPunct="1">
              <a:spcBef>
                <a:spcPts val="600"/>
              </a:spcBef>
              <a:spcAft>
                <a:spcPts val="60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BACKGROUND</a:t>
            </a:r>
          </a:p>
          <a:p>
            <a:pPr marL="90488" marR="0" lvl="0" indent="-90488" algn="l" defTabSz="914400" rtl="0" eaLnBrk="1" fontAlgn="auto" latinLnBrk="0" hangingPunct="1">
              <a:buClrTx/>
              <a:buSzTx/>
              <a:tabLst/>
              <a:defRPr/>
            </a:pPr>
            <a:r>
              <a:rPr lang="en-AU" sz="1100" kern="1200" dirty="0">
                <a:solidFill>
                  <a:schemeClr val="tx1"/>
                </a:solidFill>
                <a:latin typeface="Arial" panose="020B0604020202020204" pitchFamily="34" charset="0"/>
                <a:ea typeface="+mn-ea"/>
                <a:cs typeface="Arial" panose="020B0604020202020204" pitchFamily="34" charset="0"/>
              </a:rPr>
              <a:t>Annual child safety training for staff is mandatory under the Child </a:t>
            </a:r>
            <a:r>
              <a:rPr lang="en-AU" sz="1100" dirty="0">
                <a:latin typeface="Arial" panose="020B0604020202020204" pitchFamily="34" charset="0"/>
                <a:cs typeface="Arial" panose="020B0604020202020204" pitchFamily="34" charset="0"/>
              </a:rPr>
              <a:t>S</a:t>
            </a:r>
            <a:r>
              <a:rPr lang="en-AU" sz="1100" kern="1200" dirty="0">
                <a:solidFill>
                  <a:schemeClr val="tx1"/>
                </a:solidFill>
                <a:latin typeface="Arial" panose="020B0604020202020204" pitchFamily="34" charset="0"/>
                <a:ea typeface="+mn-ea"/>
                <a:cs typeface="Arial" panose="020B0604020202020204" pitchFamily="34" charset="0"/>
              </a:rPr>
              <a:t>afe Standards.</a:t>
            </a:r>
          </a:p>
          <a:p>
            <a:pPr marL="90488" marR="0" lvl="0" indent="-90488" algn="l" defTabSz="914400" rtl="0" eaLnBrk="1" fontAlgn="auto" latinLnBrk="0" hangingPunct="1">
              <a:buClrTx/>
              <a:buSzTx/>
              <a:tabLst/>
              <a:defRPr/>
            </a:pPr>
            <a:r>
              <a:rPr lang="en-AU" sz="1100" dirty="0">
                <a:latin typeface="Arial" panose="020B0604020202020204" pitchFamily="34" charset="0"/>
                <a:cs typeface="Arial" panose="020B0604020202020204" pitchFamily="34" charset="0"/>
              </a:rPr>
              <a:t>This presentation contributes to annual staff training requirements for </a:t>
            </a: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Child Safe Standard 8</a:t>
            </a: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AU" sz="1100" u="sng" dirty="0">
                <a:effectLst/>
                <a:latin typeface="Arial" panose="020B0604020202020204" pitchFamily="34" charset="0"/>
                <a:ea typeface="Calibri" panose="020F0502020204030204" pitchFamily="34" charset="0"/>
                <a:cs typeface="Arial" panose="020B0604020202020204" pitchFamily="34" charset="0"/>
              </a:rPr>
              <a:t>(https://go.vic.gov.au/3V9dFbd)</a:t>
            </a:r>
            <a:r>
              <a:rPr lang="en-AU" sz="1100" dirty="0">
                <a:effectLst/>
                <a:latin typeface="Arial" panose="020B0604020202020204" pitchFamily="34" charset="0"/>
                <a:ea typeface="Calibri" panose="020F050202020403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and induction requirements for </a:t>
            </a: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Child Safe Standard 6</a:t>
            </a: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AU" sz="1100" u="sng" dirty="0">
                <a:latin typeface="Arial" panose="020B0604020202020204" pitchFamily="34" charset="0"/>
                <a:ea typeface="Calibri" panose="020F0502020204030204" pitchFamily="34" charset="0"/>
                <a:cs typeface="Arial" panose="020B0604020202020204" pitchFamily="34" charset="0"/>
              </a:rPr>
              <a:t>(</a:t>
            </a:r>
            <a:r>
              <a:rPr lang="en-AU" sz="1100" u="sng" dirty="0">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https://go.vic.gov.au/3V6jC8S)</a:t>
            </a:r>
            <a:r>
              <a:rPr lang="en-AU" sz="1100" u="sng" dirty="0">
                <a:latin typeface="Arial" panose="020B0604020202020204" pitchFamily="34" charset="0"/>
                <a:ea typeface="Calibri" panose="020F050202020403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The presentation has been designed to meet the staff training and induction requirements, specified in </a:t>
            </a: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Ministerial Order 1359</a:t>
            </a:r>
            <a:r>
              <a:rPr lang="en-AU" sz="11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AU" sz="1100" dirty="0">
                <a:effectLst/>
                <a:latin typeface="Arial" panose="020B0604020202020204" pitchFamily="34" charset="0"/>
                <a:ea typeface="Calibri" panose="020F0502020204030204" pitchFamily="34" charset="0"/>
                <a:cs typeface="Arial" panose="020B0604020202020204" pitchFamily="34" charset="0"/>
              </a:rPr>
              <a:t>(</a:t>
            </a:r>
            <a:r>
              <a:rPr lang="en-AU" sz="1100" u="sng" dirty="0">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https://go.vic.gov.au/3V6jC8S</a:t>
            </a:r>
            <a:r>
              <a:rPr lang="en-AU" sz="1100" u="sng" dirty="0">
                <a:effectLst/>
                <a:latin typeface="Arial" panose="020B0604020202020204" pitchFamily="34" charset="0"/>
                <a:ea typeface="Calibri" panose="020F0502020204030204" pitchFamily="34" charset="0"/>
                <a:cs typeface="Arial" panose="020B0604020202020204" pitchFamily="34" charset="0"/>
              </a:rPr>
              <a:t>). </a:t>
            </a:r>
          </a:p>
          <a:p>
            <a:r>
              <a:rPr lang="en-AU" sz="1100" dirty="0">
                <a:latin typeface="Arial" panose="020B0604020202020204" pitchFamily="34" charset="0"/>
                <a:cs typeface="Arial" panose="020B0604020202020204" pitchFamily="34" charset="0"/>
              </a:rPr>
              <a:t>It </a:t>
            </a:r>
            <a:r>
              <a:rPr lang="en-US" sz="1100" dirty="0">
                <a:latin typeface="Arial" panose="020B0604020202020204" pitchFamily="34" charset="0"/>
                <a:cs typeface="Arial" panose="020B0604020202020204" pitchFamily="34" charset="0"/>
              </a:rPr>
              <a:t>addresses requirements in clauses: 7.2c, 10.4a, 10.4b, 12.2a and  12.2d of Ministerial Order 1359.</a:t>
            </a:r>
            <a:endParaRPr lang="en-US" sz="1100" b="1" dirty="0">
              <a:latin typeface="Arial" panose="020B0604020202020204" pitchFamily="34" charset="0"/>
              <a:cs typeface="Arial" panose="020B0604020202020204" pitchFamily="34" charset="0"/>
            </a:endParaRPr>
          </a:p>
          <a:p>
            <a:pPr marL="0" indent="0">
              <a:spcBef>
                <a:spcPts val="600"/>
              </a:spcBef>
              <a:spcAft>
                <a:spcPts val="600"/>
              </a:spcAft>
              <a:buNone/>
              <a:defRPr/>
            </a:pPr>
            <a:r>
              <a:rPr lang="en-US" b="1" dirty="0">
                <a:latin typeface="Arial" panose="020B0604020202020204" pitchFamily="34" charset="0"/>
                <a:cs typeface="Arial" panose="020B0604020202020204" pitchFamily="34" charset="0"/>
              </a:rPr>
              <a:t>STRATEGIES FOR DELIVERING THIS TRAINING PRESENTATION </a:t>
            </a:r>
            <a:endParaRPr lang="en-AU" dirty="0">
              <a:latin typeface="Arial" panose="020B0604020202020204" pitchFamily="34" charset="0"/>
              <a:cs typeface="Arial" panose="020B0604020202020204" pitchFamily="34" charset="0"/>
            </a:endParaRPr>
          </a:p>
          <a:p>
            <a:pPr>
              <a:defRPr/>
            </a:pPr>
            <a:r>
              <a:rPr lang="en-AU" sz="1100" dirty="0">
                <a:latin typeface="Arial" panose="020B0604020202020204" pitchFamily="34" charset="0"/>
                <a:cs typeface="Arial" panose="020B0604020202020204" pitchFamily="34" charset="0"/>
              </a:rPr>
              <a:t>This training can be delivered by the principal or delegated to another staff member (e.g. a Child Safety Champion).</a:t>
            </a:r>
          </a:p>
          <a:p>
            <a:pPr>
              <a:defRPr/>
            </a:pPr>
            <a:r>
              <a:rPr lang="en-AU" sz="1100" dirty="0">
                <a:latin typeface="Arial" panose="020B0604020202020204" pitchFamily="34" charset="0"/>
                <a:cs typeface="Arial" panose="020B0604020202020204" pitchFamily="34" charset="0"/>
              </a:rPr>
              <a:t>Principals can tailor the training and mode of delivery to meet local needs, e.g. </a:t>
            </a:r>
            <a:r>
              <a:rPr lang="en-US" sz="1100" dirty="0">
                <a:latin typeface="Arial" panose="020B0604020202020204" pitchFamily="34" charset="0"/>
                <a:cs typeface="Arial" panose="020B0604020202020204" pitchFamily="34" charset="0"/>
              </a:rPr>
              <a:t>you may wish to deliver this presentation in sections, over a number of sessions.</a:t>
            </a:r>
            <a:endParaRPr lang="en-AU" sz="1100" kern="1200" dirty="0">
              <a:solidFill>
                <a:schemeClr val="tx1"/>
              </a:solidFill>
              <a:latin typeface="Arial" panose="020B0604020202020204" pitchFamily="34" charset="0"/>
              <a:ea typeface="+mn-ea"/>
              <a:cs typeface="Arial" panose="020B0604020202020204" pitchFamily="34" charset="0"/>
            </a:endParaRPr>
          </a:p>
          <a:p>
            <a:pPr marL="90488" marR="0" lvl="0" indent="-90488" algn="l" defTabSz="914400" rtl="0" eaLnBrk="1" fontAlgn="auto" latinLnBrk="0" hangingPunct="1">
              <a:buClrTx/>
              <a:buSzTx/>
              <a:tabLst/>
              <a:defRPr/>
            </a:pPr>
            <a:r>
              <a:rPr lang="en-AU" sz="1100" kern="1200" dirty="0">
                <a:solidFill>
                  <a:schemeClr val="tx1"/>
                </a:solidFill>
                <a:latin typeface="Arial" panose="020B0604020202020204" pitchFamily="34" charset="0"/>
                <a:ea typeface="+mn-ea"/>
                <a:cs typeface="Arial" panose="020B0604020202020204" pitchFamily="34" charset="0"/>
              </a:rPr>
              <a:t>It is recommended schools:</a:t>
            </a:r>
          </a:p>
          <a:p>
            <a:pPr marL="347662" marR="0" lvl="1" indent="-171450" algn="l" defTabSz="914400" rtl="0" eaLnBrk="1" fontAlgn="auto" latinLnBrk="0" hangingPunct="1">
              <a:buClrTx/>
              <a:buSzTx/>
              <a:tabLst/>
              <a:defRPr/>
            </a:pPr>
            <a:r>
              <a:rPr lang="en-AU" sz="1100" dirty="0">
                <a:latin typeface="Arial" panose="020B0604020202020204" pitchFamily="34" charset="0"/>
                <a:cs typeface="Arial" panose="020B0604020202020204" pitchFamily="34" charset="0"/>
              </a:rPr>
              <a:t>r</a:t>
            </a:r>
            <a:r>
              <a:rPr lang="en-AU" sz="1100" kern="1200" dirty="0">
                <a:solidFill>
                  <a:schemeClr val="tx1"/>
                </a:solidFill>
                <a:latin typeface="Arial" panose="020B0604020202020204" pitchFamily="34" charset="0"/>
                <a:ea typeface="+mn-ea"/>
                <a:cs typeface="Arial" panose="020B0604020202020204" pitchFamily="34" charset="0"/>
              </a:rPr>
              <a:t>ecord when annual training is delivered as evidence at your next school review</a:t>
            </a:r>
          </a:p>
          <a:p>
            <a:pPr marL="347662" lvl="1" indent="-171450">
              <a:defRPr/>
            </a:pPr>
            <a:r>
              <a:rPr lang="en-AU" sz="1100" dirty="0">
                <a:latin typeface="Arial" panose="020B0604020202020204" pitchFamily="34" charset="0"/>
                <a:cs typeface="Arial" panose="020B0604020202020204" pitchFamily="34" charset="0"/>
              </a:rPr>
              <a:t>ensure that staff who are not present receive this presentation at another time</a:t>
            </a:r>
            <a:endParaRPr lang="en-AU" sz="1100" kern="1200" dirty="0">
              <a:solidFill>
                <a:schemeClr val="tx1"/>
              </a:solidFill>
              <a:latin typeface="Arial" panose="020B0604020202020204" pitchFamily="34" charset="0"/>
              <a:ea typeface="+mn-ea"/>
              <a:cs typeface="Arial" panose="020B0604020202020204" pitchFamily="34" charset="0"/>
            </a:endParaRPr>
          </a:p>
          <a:p>
            <a:pPr marL="347662" marR="0" lvl="1" indent="-171450" algn="l" defTabSz="914400" rtl="0" eaLnBrk="1" fontAlgn="auto" latinLnBrk="0" hangingPunct="1">
              <a:buClrTx/>
              <a:buSzTx/>
              <a:tabLst/>
              <a:defRPr/>
            </a:pPr>
            <a:r>
              <a:rPr lang="en-AU" sz="1100" kern="1200" dirty="0">
                <a:solidFill>
                  <a:schemeClr val="tx1"/>
                </a:solidFill>
                <a:latin typeface="Arial" panose="020B0604020202020204" pitchFamily="34" charset="0"/>
                <a:ea typeface="+mn-ea"/>
                <a:cs typeface="Arial" panose="020B0604020202020204" pitchFamily="34" charset="0"/>
              </a:rPr>
              <a:t>deliver this presentation soon after new school council members are elected, to meet  induction requirements in addition to the annual training</a:t>
            </a:r>
          </a:p>
          <a:p>
            <a:pPr marL="347662" lvl="1" indent="-171450">
              <a:defRPr/>
            </a:pPr>
            <a:r>
              <a:rPr lang="en-AU" sz="1100" kern="1200" dirty="0">
                <a:solidFill>
                  <a:schemeClr val="tx1"/>
                </a:solidFill>
                <a:latin typeface="Arial" panose="020B0604020202020204" pitchFamily="34" charset="0"/>
                <a:ea typeface="+mn-ea"/>
                <a:cs typeface="Arial" panose="020B0604020202020204" pitchFamily="34" charset="0"/>
              </a:rPr>
              <a:t>provide a copy of this presentation to new staff soon after they are appointed, to meet induction requirements in addition to the annual training.</a:t>
            </a:r>
            <a:endParaRPr lang="en-AU" sz="1100" b="1" kern="1200" dirty="0">
              <a:solidFill>
                <a:schemeClr val="tx1"/>
              </a:solidFill>
              <a:latin typeface="Arial" panose="020B0604020202020204" pitchFamily="34" charset="0"/>
              <a:ea typeface="+mn-ea"/>
              <a:cs typeface="Arial" panose="020B0604020202020204" pitchFamily="34" charset="0"/>
            </a:endParaRPr>
          </a:p>
          <a:p>
            <a:pPr marL="0" indent="0">
              <a:buNone/>
              <a:defRPr/>
            </a:pPr>
            <a:endParaRPr lang="en-AU" b="1" dirty="0">
              <a:latin typeface="Arial" panose="020B0604020202020204" pitchFamily="34" charset="0"/>
              <a:cs typeface="Arial" panose="020B0604020202020204" pitchFamily="34" charset="0"/>
            </a:endParaRPr>
          </a:p>
          <a:p>
            <a:pPr marL="0" indent="0">
              <a:buNone/>
              <a:defRPr/>
            </a:pPr>
            <a:r>
              <a:rPr lang="en-AU" b="1" dirty="0">
                <a:latin typeface="Arial" panose="020B0604020202020204" pitchFamily="34" charset="0"/>
                <a:cs typeface="Arial" panose="020B0604020202020204" pitchFamily="34" charset="0"/>
              </a:rPr>
              <a:t>Note</a:t>
            </a:r>
            <a:r>
              <a:rPr lang="en-AU" b="1" kern="1200" dirty="0">
                <a:solidFill>
                  <a:schemeClr val="tx1"/>
                </a:solidFill>
                <a:latin typeface="Arial" panose="020B0604020202020204" pitchFamily="34" charset="0"/>
                <a:ea typeface="+mn-ea"/>
                <a:cs typeface="Arial" panose="020B0604020202020204" pitchFamily="34" charset="0"/>
              </a:rPr>
              <a:t> that </a:t>
            </a:r>
            <a:r>
              <a:rPr lang="en-AU" b="1" dirty="0">
                <a:latin typeface="Arial" panose="020B0604020202020204" pitchFamily="34" charset="0"/>
                <a:cs typeface="Arial" panose="020B0604020202020204" pitchFamily="34" charset="0"/>
              </a:rPr>
              <a:t>i</a:t>
            </a:r>
            <a:r>
              <a:rPr lang="en-AU" b="1" kern="1200" dirty="0">
                <a:solidFill>
                  <a:schemeClr val="tx1"/>
                </a:solidFill>
                <a:latin typeface="Arial" panose="020B0604020202020204" pitchFamily="34" charset="0"/>
                <a:ea typeface="+mn-ea"/>
                <a:cs typeface="Arial" panose="020B0604020202020204" pitchFamily="34" charset="0"/>
              </a:rPr>
              <a:t>nstructions continue on next page</a:t>
            </a:r>
            <a:r>
              <a:rPr lang="en-AU" b="1" dirty="0">
                <a:latin typeface="Arial" panose="020B0604020202020204" pitchFamily="34" charset="0"/>
                <a:cs typeface="Arial" panose="020B0604020202020204" pitchFamily="34" charset="0"/>
              </a:rPr>
              <a:t>. </a:t>
            </a:r>
            <a:endParaRPr lang="en-AU" b="1" kern="1200" dirty="0">
              <a:solidFill>
                <a:schemeClr val="tx1"/>
              </a:solidFill>
              <a:latin typeface="Arial" panose="020B0604020202020204" pitchFamily="34" charset="0"/>
              <a:ea typeface="+mn-ea"/>
              <a:cs typeface="Arial" panose="020B0604020202020204" pitchFamily="34" charset="0"/>
            </a:endParaRPr>
          </a:p>
          <a:p>
            <a:pPr marL="0" indent="0">
              <a:buNone/>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1</a:t>
            </a:fld>
            <a:endParaRPr lang="en-US"/>
          </a:p>
        </p:txBody>
      </p:sp>
      <p:grpSp>
        <p:nvGrpSpPr>
          <p:cNvPr id="6" name="Group 5">
            <a:extLst>
              <a:ext uri="{FF2B5EF4-FFF2-40B4-BE49-F238E27FC236}">
                <a16:creationId xmlns:a16="http://schemas.microsoft.com/office/drawing/2014/main" id="{DA922803-9AF4-49BD-A863-E846A81F4200}"/>
              </a:ext>
            </a:extLst>
          </p:cNvPr>
          <p:cNvGrpSpPr/>
          <p:nvPr/>
        </p:nvGrpSpPr>
        <p:grpSpPr>
          <a:xfrm>
            <a:off x="4825955" y="3159151"/>
            <a:ext cx="1444836" cy="594712"/>
            <a:chOff x="7144670" y="3207212"/>
            <a:chExt cx="2643907" cy="1121300"/>
          </a:xfrm>
        </p:grpSpPr>
        <p:pic>
          <p:nvPicPr>
            <p:cNvPr id="7" name="Picture 6">
              <a:extLst>
                <a:ext uri="{FF2B5EF4-FFF2-40B4-BE49-F238E27FC236}">
                  <a16:creationId xmlns:a16="http://schemas.microsoft.com/office/drawing/2014/main" id="{5938155E-37AF-4AD2-BB58-2B081321EBB1}"/>
                </a:ext>
              </a:extLst>
            </p:cNvPr>
            <p:cNvPicPr>
              <a:picLocks noGrp="1" noRot="1" noChangeAspect="1" noMove="1" noResize="1" noEditPoints="1" noAdjustHandles="1" noChangeArrowheads="1" noChangeShapeType="1" noCrop="1"/>
            </p:cNvPicPr>
            <p:nvPr/>
          </p:nvPicPr>
          <p:blipFill>
            <a:blip r:embed="rId7"/>
            <a:stretch>
              <a:fillRect/>
            </a:stretch>
          </p:blipFill>
          <p:spPr>
            <a:xfrm>
              <a:off x="7144670" y="3207212"/>
              <a:ext cx="2643907" cy="1121300"/>
            </a:xfrm>
            <a:prstGeom prst="rect">
              <a:avLst/>
            </a:prstGeom>
          </p:spPr>
        </p:pic>
        <p:sp>
          <p:nvSpPr>
            <p:cNvPr id="8" name="Rectangle 7">
              <a:extLst>
                <a:ext uri="{FF2B5EF4-FFF2-40B4-BE49-F238E27FC236}">
                  <a16:creationId xmlns:a16="http://schemas.microsoft.com/office/drawing/2014/main" id="{BEAAA240-B2E4-40CD-80DD-E2CD429BF42F}"/>
                </a:ext>
              </a:extLst>
            </p:cNvPr>
            <p:cNvSpPr/>
            <p:nvPr/>
          </p:nvSpPr>
          <p:spPr>
            <a:xfrm>
              <a:off x="8705850" y="3207212"/>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EFC5F737-9182-4C7F-A498-54770DE9F636}"/>
                </a:ext>
              </a:extLst>
            </p:cNvPr>
            <p:cNvSpPr/>
            <p:nvPr/>
          </p:nvSpPr>
          <p:spPr>
            <a:xfrm>
              <a:off x="7168023" y="3209261"/>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39013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CC1E-D5C0-2120-49B2-BDE2C9BA2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DE63A-DC21-9000-A979-282801791402}"/>
              </a:ext>
            </a:extLst>
          </p:cNvPr>
          <p:cNvSpPr>
            <a:spLocks noGrp="1" noRot="1" noChangeAspect="1"/>
          </p:cNvSpPr>
          <p:nvPr>
            <p:ph type="sldImg"/>
          </p:nvPr>
        </p:nvSpPr>
        <p:spPr>
          <a:xfrm>
            <a:off x="1760538" y="488950"/>
            <a:ext cx="3276600" cy="1843088"/>
          </a:xfrm>
        </p:spPr>
      </p:sp>
      <p:sp>
        <p:nvSpPr>
          <p:cNvPr id="3" name="Notes Placeholder 2">
            <a:extLst>
              <a:ext uri="{FF2B5EF4-FFF2-40B4-BE49-F238E27FC236}">
                <a16:creationId xmlns:a16="http://schemas.microsoft.com/office/drawing/2014/main" id="{850CD112-4BD1-2893-FAF6-A33266C01637}"/>
              </a:ext>
            </a:extLst>
          </p:cNvPr>
          <p:cNvSpPr>
            <a:spLocks noGrp="1"/>
          </p:cNvSpPr>
          <p:nvPr>
            <p:ph type="body" idx="1"/>
          </p:nvPr>
        </p:nvSpPr>
        <p:spPr>
          <a:xfrm>
            <a:off x="304800" y="2407920"/>
            <a:ext cx="6261099" cy="7086809"/>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US" sz="1100" b="1" dirty="0">
                <a:latin typeface="Arial" panose="020B0604020202020204" pitchFamily="34" charset="0"/>
                <a:cs typeface="Arial" panose="020B0604020202020204" pitchFamily="34" charset="0"/>
              </a:rPr>
              <a:t>Time on this slide: 1 minute</a:t>
            </a:r>
          </a:p>
          <a:p>
            <a:r>
              <a:rPr lang="en-AU" sz="1100" dirty="0">
                <a:latin typeface="Arial" panose="020B0604020202020204" pitchFamily="34" charset="0"/>
                <a:cs typeface="Arial" panose="020B0604020202020204" pitchFamily="34" charset="0"/>
              </a:rPr>
              <a:t>For definitions used in the Victorian Child Safe Standards and Ministerial Order 1359, please see </a:t>
            </a:r>
            <a:r>
              <a:rPr lang="en-AU" sz="1100" dirty="0">
                <a:latin typeface="Arial" panose="020B0604020202020204" pitchFamily="34" charset="0"/>
                <a:cs typeface="Arial" panose="020B0604020202020204" pitchFamily="34" charset="0"/>
                <a:hlinkClick r:id="rId3"/>
              </a:rPr>
              <a:t>Child Safe Standards: Definitions</a:t>
            </a:r>
            <a:r>
              <a:rPr lang="en-AU" sz="1100"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https://go.vic.gov.au/3TIB7cX</a:t>
            </a:r>
            <a:r>
              <a:rPr lang="en-AU"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p>
            <a:pPr marL="0" lvl="0" indent="0">
              <a:spcBef>
                <a:spcPts val="600"/>
              </a:spcBef>
              <a:buFont typeface="Arial" panose="020B0604020202020204" pitchFamily="34" charset="0"/>
              <a:buNone/>
            </a:pPr>
            <a:r>
              <a:rPr lang="en-US" b="1" dirty="0">
                <a:latin typeface="Arial" panose="020B0604020202020204" pitchFamily="34" charset="0"/>
                <a:cs typeface="Arial" panose="020B0604020202020204" pitchFamily="34" charset="0"/>
              </a:rPr>
              <a:t>SPEAKING NOTES</a:t>
            </a:r>
          </a:p>
          <a:p>
            <a:pPr lvl="0">
              <a:spcBef>
                <a:spcPts val="600"/>
              </a:spcBef>
            </a:pPr>
            <a:r>
              <a:rPr lang="en-AU" dirty="0">
                <a:latin typeface="Arial" panose="020B0604020202020204" pitchFamily="34" charset="0"/>
                <a:cs typeface="Arial" panose="020B0604020202020204" pitchFamily="34" charset="0"/>
              </a:rPr>
              <a:t>Before </a:t>
            </a:r>
            <a:r>
              <a:rPr lang="en-AU" sz="1200" dirty="0">
                <a:latin typeface="Arial" panose="020B0604020202020204" pitchFamily="34" charset="0"/>
                <a:cs typeface="Arial" panose="020B0604020202020204" pitchFamily="34" charset="0"/>
              </a:rPr>
              <a:t>we get into the detail of this presentation, it’s important to review the definitions of child </a:t>
            </a:r>
            <a:r>
              <a:rPr lang="en-AU" sz="1200" i="0" u="none" dirty="0">
                <a:latin typeface="Arial" panose="020B0604020202020204" pitchFamily="34" charset="0"/>
                <a:cs typeface="Arial" panose="020B0604020202020204" pitchFamily="34" charset="0"/>
              </a:rPr>
              <a:t>safety, harm and child </a:t>
            </a:r>
            <a:r>
              <a:rPr lang="en-AU" sz="1200" dirty="0">
                <a:latin typeface="Arial" panose="020B0604020202020204" pitchFamily="34" charset="0"/>
                <a:cs typeface="Arial" panose="020B0604020202020204" pitchFamily="34" charset="0"/>
              </a:rPr>
              <a:t>abuse</a:t>
            </a:r>
            <a:r>
              <a:rPr lang="en-AU" sz="1200" i="1" u="none" dirty="0">
                <a:latin typeface="Arial" panose="020B0604020202020204" pitchFamily="34" charset="0"/>
                <a:cs typeface="Arial" panose="020B0604020202020204" pitchFamily="34" charset="0"/>
              </a:rPr>
              <a:t>.</a:t>
            </a:r>
          </a:p>
          <a:p>
            <a:pPr lvl="0">
              <a:spcBef>
                <a:spcPts val="600"/>
              </a:spcBef>
            </a:pPr>
            <a:r>
              <a:rPr lang="en-AU" sz="1200" i="0" u="none" dirty="0">
                <a:latin typeface="Arial" panose="020B0604020202020204" pitchFamily="34" charset="0"/>
                <a:cs typeface="Arial" panose="020B0604020202020204" pitchFamily="34" charset="0"/>
              </a:rPr>
              <a:t>The Child Safe Standards require schools to protect children from harm or abuse caused by other children as well as adults. For example, student-to-student bullying is a harm that may not involve abuse.</a:t>
            </a:r>
          </a:p>
          <a:p>
            <a:pPr lvl="0">
              <a:spcBef>
                <a:spcPts val="600"/>
              </a:spcBef>
            </a:pPr>
            <a:r>
              <a:rPr lang="en-AU" sz="1200" b="0" i="0" u="none" dirty="0">
                <a:latin typeface="Arial" panose="020B0604020202020204" pitchFamily="34" charset="0"/>
                <a:cs typeface="Arial" panose="020B0604020202020204" pitchFamily="34" charset="0"/>
              </a:rPr>
              <a:t>Child safety</a:t>
            </a:r>
            <a:r>
              <a:rPr lang="en-AU" sz="1200" i="0" u="none" dirty="0">
                <a:latin typeface="Arial" panose="020B0604020202020204" pitchFamily="34" charset="0"/>
                <a:cs typeface="Arial" panose="020B0604020202020204" pitchFamily="34" charset="0"/>
              </a:rPr>
              <a:t> is defined in Ministerial Order 1359. It includes matters related to protecting all children from child abuse, managing the risk of child abuse, providing support to a child at risk of child abuse, and responding to suspicions, incidents, disclosures or allegations of child abuse.</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i="0" u="none" dirty="0">
                <a:latin typeface="Arial" panose="020B0604020202020204" pitchFamily="34" charset="0"/>
                <a:cs typeface="Arial" panose="020B0604020202020204" pitchFamily="34" charset="0"/>
              </a:rPr>
              <a:t>The Commission for Children and Young People defines harm as damage to the health, safety or wellbeing of a child, including as a result of child abuse by adults or the conduct of other children. It includes physical, sexual, emotional and psychological harm. Harm can arise from a single act or event. It can also be cumulative, that is, arise as a result of a series of acts or events over time. </a:t>
            </a:r>
          </a:p>
          <a:p>
            <a:pPr>
              <a:spcBef>
                <a:spcPts val="600"/>
              </a:spcBef>
            </a:pPr>
            <a:r>
              <a:rPr lang="en-AU" dirty="0">
                <a:latin typeface="Arial" panose="020B0604020202020204" pitchFamily="34" charset="0"/>
                <a:cs typeface="Arial" panose="020B0604020202020204" pitchFamily="34" charset="0"/>
              </a:rPr>
              <a:t>Child abuse is defined in the Child Wellbeing and Safety Act (2005). It includes:</a:t>
            </a:r>
          </a:p>
          <a:p>
            <a:pPr marL="352425" lvl="2" indent="-171450"/>
            <a:r>
              <a:rPr lang="en-AU" dirty="0">
                <a:latin typeface="Arial" panose="020B0604020202020204" pitchFamily="34" charset="0"/>
                <a:cs typeface="Arial" panose="020B0604020202020204" pitchFamily="34" charset="0"/>
              </a:rPr>
              <a:t>any act committed against a child involving a sexual offence or grooming</a:t>
            </a:r>
          </a:p>
          <a:p>
            <a:pPr marL="352425" lvl="2" indent="-171450"/>
            <a:r>
              <a:rPr lang="en-AU" dirty="0">
                <a:latin typeface="Arial" panose="020B0604020202020204" pitchFamily="34" charset="0"/>
                <a:cs typeface="Arial" panose="020B0604020202020204" pitchFamily="34" charset="0"/>
              </a:rPr>
              <a:t>inflicting physical violence or serious emotional or psychological harm on a child</a:t>
            </a:r>
          </a:p>
          <a:p>
            <a:pPr marL="352425" lvl="2" indent="-171450"/>
            <a:r>
              <a:rPr lang="en-AU" dirty="0">
                <a:latin typeface="Arial" panose="020B0604020202020204" pitchFamily="34" charset="0"/>
                <a:cs typeface="Arial" panose="020B0604020202020204" pitchFamily="34" charset="0"/>
              </a:rPr>
              <a:t>the serious neglect of a child</a:t>
            </a:r>
          </a:p>
          <a:p>
            <a:pPr marL="88900" lvl="1" indent="-85725">
              <a:spcBef>
                <a:spcPts val="600"/>
              </a:spcBef>
            </a:pPr>
            <a:r>
              <a:rPr lang="en-AU" dirty="0">
                <a:latin typeface="Arial" panose="020B0604020202020204" pitchFamily="34" charset="0"/>
                <a:cs typeface="Arial" panose="020B0604020202020204" pitchFamily="34" charset="0"/>
              </a:rPr>
              <a:t>Child abuse can include things like physical child abuse, child sexual abuse, grooming, talking to a child in a sexually explicit way, family violence, emotional child abuse, or failing to provide a child with an adequate standard of nutrition, supervision or medical care.</a:t>
            </a:r>
          </a:p>
          <a:p>
            <a:pPr marL="171450" marR="0" lvl="1" indent="-171450" algn="l" defTabSz="914400" rtl="0" eaLnBrk="1" fontAlgn="auto" latinLnBrk="0" hangingPunct="1">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It’s important to remember that:</a:t>
            </a:r>
          </a:p>
          <a:p>
            <a:pPr marL="352425" lvl="2" indent="-171450"/>
            <a:r>
              <a:rPr lang="en-AU" dirty="0">
                <a:latin typeface="Arial" panose="020B0604020202020204" pitchFamily="34" charset="0"/>
                <a:cs typeface="Arial" panose="020B0604020202020204" pitchFamily="34" charset="0"/>
              </a:rPr>
              <a:t>Children and young people can be harmed by other children, students or adults</a:t>
            </a:r>
          </a:p>
          <a:p>
            <a:pPr marL="352425" lvl="2" indent="-171450"/>
            <a:r>
              <a:rPr lang="en-AU" dirty="0">
                <a:latin typeface="Arial" panose="020B0604020202020204" pitchFamily="34" charset="0"/>
                <a:cs typeface="Arial" panose="020B0604020202020204" pitchFamily="34" charset="0"/>
              </a:rPr>
              <a:t>Child abuse doesn’t have to involve physical contact or force</a:t>
            </a:r>
          </a:p>
          <a:p>
            <a:pPr marL="352425" lvl="2" indent="-171450"/>
            <a:r>
              <a:rPr lang="en-AU" dirty="0">
                <a:latin typeface="Arial" panose="020B0604020202020204" pitchFamily="34" charset="0"/>
                <a:cs typeface="Arial" panose="020B0604020202020204" pitchFamily="34" charset="0"/>
              </a:rPr>
              <a:t>We can usually respond to harms with our school’s existing policies and procedures, but child abuse involves reporting to a statutory authority like Victoria Police or Child Protection.</a:t>
            </a:r>
          </a:p>
        </p:txBody>
      </p:sp>
      <p:sp>
        <p:nvSpPr>
          <p:cNvPr id="4" name="Slide Number Placeholder 3">
            <a:extLst>
              <a:ext uri="{FF2B5EF4-FFF2-40B4-BE49-F238E27FC236}">
                <a16:creationId xmlns:a16="http://schemas.microsoft.com/office/drawing/2014/main" id="{688C8F08-F709-044D-2520-0CC36EA7B25F}"/>
              </a:ext>
            </a:extLst>
          </p:cNvPr>
          <p:cNvSpPr>
            <a:spLocks noGrp="1"/>
          </p:cNvSpPr>
          <p:nvPr>
            <p:ph type="sldNum" sz="quarter" idx="5"/>
          </p:nvPr>
        </p:nvSpPr>
        <p:spPr/>
        <p:txBody>
          <a:bodyPr/>
          <a:lstStyle/>
          <a:p>
            <a:fld id="{4C37A77B-BB0B-EB4D-BF1F-4636A3D2E847}" type="slidenum">
              <a:rPr lang="en-US" smtClean="0"/>
              <a:pPr/>
              <a:t>10</a:t>
            </a:fld>
            <a:endParaRPr lang="en-US"/>
          </a:p>
        </p:txBody>
      </p:sp>
    </p:spTree>
    <p:extLst>
      <p:ext uri="{BB962C8B-B14F-4D97-AF65-F5344CB8AC3E}">
        <p14:creationId xmlns:p14="http://schemas.microsoft.com/office/powerpoint/2010/main" val="236989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less than </a:t>
            </a:r>
            <a:r>
              <a:rPr lang="en-AU" sz="1100" b="1" i="0" u="none" dirty="0">
                <a:latin typeface="Arial" panose="020B0604020202020204" pitchFamily="34" charset="0"/>
                <a:cs typeface="Arial" panose="020B0604020202020204" pitchFamily="34" charset="0"/>
              </a:rPr>
              <a:t>10 seconds</a:t>
            </a:r>
          </a:p>
          <a:p>
            <a:pPr lvl="0"/>
            <a:r>
              <a:rPr lang="en-AU" sz="1100" dirty="0">
                <a:latin typeface="Arial" panose="020B0604020202020204" pitchFamily="34" charset="0"/>
                <a:cs typeface="Arial" panose="020B0604020202020204" pitchFamily="34" charset="0"/>
              </a:rPr>
              <a:t>This slide is intended as a section break. </a:t>
            </a:r>
          </a:p>
          <a:p>
            <a:pPr marL="0" indent="0">
              <a:spcAft>
                <a:spcPts val="600"/>
              </a:spcAft>
              <a:buNone/>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pPr/>
              <a:t>11</a:t>
            </a:fld>
            <a:endParaRPr lang="en-US"/>
          </a:p>
        </p:txBody>
      </p:sp>
      <p:sp>
        <p:nvSpPr>
          <p:cNvPr id="6" name="Slide Image Placeholder 5">
            <a:extLst>
              <a:ext uri="{FF2B5EF4-FFF2-40B4-BE49-F238E27FC236}">
                <a16:creationId xmlns:a16="http://schemas.microsoft.com/office/drawing/2014/main" id="{7515D43E-60B8-4054-BFC4-895FF78C3FF8}"/>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321792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100" b="1" dirty="0">
                <a:latin typeface="Arial" panose="020B0604020202020204" pitchFamily="34" charset="0"/>
                <a:cs typeface="Arial" panose="020B0604020202020204" pitchFamily="34" charset="0"/>
              </a:rPr>
              <a:t>Time on this slide: 7 minutes </a:t>
            </a:r>
            <a:r>
              <a:rPr lang="en-AU" sz="1100" dirty="0">
                <a:latin typeface="Arial" panose="020B0604020202020204" pitchFamily="34" charset="0"/>
                <a:cs typeface="Arial" panose="020B0604020202020204" pitchFamily="34" charset="0"/>
              </a:rPr>
              <a:t>(video takes 5.45 minutes)</a:t>
            </a:r>
          </a:p>
          <a:p>
            <a:pPr lvl="0"/>
            <a:r>
              <a:rPr lang="en-AU" sz="1100" i="0" u="none" dirty="0">
                <a:latin typeface="Arial" panose="020B0604020202020204" pitchFamily="34" charset="0"/>
                <a:cs typeface="Arial" panose="020B0604020202020204" pitchFamily="34" charset="0"/>
              </a:rPr>
              <a:t>This slide links to an </a:t>
            </a:r>
            <a:r>
              <a:rPr lang="en-AU" sz="1100" b="1" i="0" u="none" dirty="0">
                <a:latin typeface="Arial" panose="020B0604020202020204" pitchFamily="34" charset="0"/>
                <a:cs typeface="Arial" panose="020B0604020202020204" pitchFamily="34" charset="0"/>
              </a:rPr>
              <a:t>optional</a:t>
            </a:r>
            <a:r>
              <a:rPr lang="en-AU" sz="1100" i="0" u="none" dirty="0">
                <a:latin typeface="Arial" panose="020B0604020202020204" pitchFamily="34" charset="0"/>
                <a:cs typeface="Arial" panose="020B0604020202020204" pitchFamily="34" charset="0"/>
              </a:rPr>
              <a:t> video on PROTECT that discusses the common signs of child abuse for staff to look out for. </a:t>
            </a:r>
          </a:p>
          <a:p>
            <a:pPr lvl="0"/>
            <a:r>
              <a:rPr lang="en-AU" sz="1100" b="0" i="0" u="none" dirty="0">
                <a:solidFill>
                  <a:srgbClr val="000000"/>
                </a:solidFill>
                <a:effectLst/>
                <a:latin typeface="Arial" panose="020B0604020202020204" pitchFamily="34" charset="0"/>
                <a:cs typeface="Arial" panose="020B0604020202020204" pitchFamily="34" charset="0"/>
              </a:rPr>
              <a:t>You may wish to show this video to new staff but otherwise skip it and focus on the </a:t>
            </a:r>
            <a:r>
              <a:rPr lang="en-AU" sz="1100" b="0" u="none" dirty="0">
                <a:solidFill>
                  <a:srgbClr val="000000"/>
                </a:solidFill>
                <a:effectLst/>
                <a:latin typeface="Arial" panose="020B0604020202020204" pitchFamily="34" charset="0"/>
                <a:cs typeface="Arial" panose="020B0604020202020204" pitchFamily="34" charset="0"/>
              </a:rPr>
              <a:t>slides.</a:t>
            </a:r>
            <a:endParaRPr lang="en-AU" sz="1100" u="none"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For more information, refer to:</a:t>
            </a:r>
          </a:p>
          <a:p>
            <a:pPr lvl="1"/>
            <a:r>
              <a:rPr lang="en-AU" sz="1100" dirty="0">
                <a:latin typeface="Arial" panose="020B0604020202020204" pitchFamily="34" charset="0"/>
                <a:cs typeface="Arial" panose="020B0604020202020204" pitchFamily="34" charset="0"/>
                <a:hlinkClick r:id="rId3"/>
              </a:rPr>
              <a:t>Spotting the Warning Signs of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latin typeface="Arial" panose="020B0604020202020204" pitchFamily="34" charset="0"/>
                <a:cs typeface="Arial" panose="020B0604020202020204" pitchFamily="34" charset="0"/>
                <a:hlinkClick r:id="rId4"/>
              </a:rPr>
              <a:t>Identify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https://go.vic.gov.au/3W35Cxl</a:t>
            </a:r>
            <a:r>
              <a:rPr lang="en-AU" sz="1100" dirty="0">
                <a:latin typeface="Arial" panose="020B0604020202020204" pitchFamily="34" charset="0"/>
                <a:cs typeface="Arial" panose="020B0604020202020204" pitchFamily="34" charset="0"/>
              </a:rPr>
              <a:t>)</a:t>
            </a:r>
          </a:p>
          <a:p>
            <a:r>
              <a:rPr lang="en-AU" sz="1100" dirty="0">
                <a:latin typeface="Arial" panose="020B0604020202020204" pitchFamily="34" charset="0"/>
                <a:cs typeface="Arial" panose="020B0604020202020204" pitchFamily="34" charset="0"/>
              </a:rPr>
              <a:t>Click on the video image in presentation mode to play the identifying signs of abuse video in your browser. </a:t>
            </a:r>
          </a:p>
          <a:p>
            <a:r>
              <a:rPr lang="en-AU" sz="1100" dirty="0">
                <a:latin typeface="Arial" panose="020B0604020202020204" pitchFamily="34" charset="0"/>
                <a:cs typeface="Arial" panose="020B0604020202020204" pitchFamily="34" charset="0"/>
              </a:rPr>
              <a:t>Alternatively, you can use this link: </a:t>
            </a:r>
            <a:r>
              <a:rPr lang="en-AU" sz="1100" u="sng" kern="120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https://go.vic.gov.au/4aiuipJ</a:t>
            </a:r>
            <a:r>
              <a:rPr lang="en-AU" sz="1100" u="sng"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or this url: </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https://vimeo.com/906221355?share=copy</a:t>
            </a:r>
            <a:endParaRPr lang="en-AU" sz="1100" u="sng" dirty="0">
              <a:solidFill>
                <a:schemeClr val="accent5"/>
              </a:solidFill>
              <a:latin typeface="Arial" panose="020B0604020202020204" pitchFamily="34" charset="0"/>
              <a:ea typeface="Calibri" panose="020F0502020204030204" pitchFamily="34" charset="0"/>
              <a:cs typeface="Arial" panose="020B0604020202020204" pitchFamily="34" charset="0"/>
            </a:endParaRP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a:spcBef>
                <a:spcPts val="600"/>
              </a:spcBef>
            </a:pPr>
            <a:r>
              <a:rPr lang="en-AU" dirty="0">
                <a:latin typeface="Arial" panose="020B0604020202020204" pitchFamily="34" charset="0"/>
                <a:cs typeface="Arial" panose="020B0604020202020204" pitchFamily="34" charset="0"/>
              </a:rPr>
              <a:t>Let’s get a quick overview of the common physical and behavioural indicators of child abuse by watching this video.</a:t>
            </a:r>
          </a:p>
          <a:p>
            <a:pPr lvl="0">
              <a:spcBef>
                <a:spcPts val="600"/>
              </a:spcBef>
            </a:pPr>
            <a:r>
              <a:rPr lang="en-AU" b="1" dirty="0">
                <a:latin typeface="Arial" panose="020B0604020202020204" pitchFamily="34" charset="0"/>
                <a:cs typeface="Arial" panose="020B0604020202020204" pitchFamily="34" charset="0"/>
              </a:rPr>
              <a:t>[Watch the video and allow time for some comments, if desired.]</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62464A21-803F-4C8A-A9B6-106FDA70022A}"/>
              </a:ext>
            </a:extLst>
          </p:cNvPr>
          <p:cNvSpPr>
            <a:spLocks noGrp="1" noRot="1" noChangeAspect="1"/>
          </p:cNvSpPr>
          <p:nvPr>
            <p:ph type="sldImg"/>
          </p:nvPr>
        </p:nvSpPr>
        <p:spPr>
          <a:xfrm>
            <a:off x="1714500" y="449263"/>
            <a:ext cx="3303588" cy="1858962"/>
          </a:xfrm>
        </p:spPr>
      </p:sp>
    </p:spTree>
    <p:extLst>
      <p:ext uri="{BB962C8B-B14F-4D97-AF65-F5344CB8AC3E}">
        <p14:creationId xmlns:p14="http://schemas.microsoft.com/office/powerpoint/2010/main" val="108686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1-2 </a:t>
            </a:r>
            <a:r>
              <a:rPr lang="en-AU" sz="1100" b="1" u="none" dirty="0">
                <a:latin typeface="Arial" panose="020B0604020202020204" pitchFamily="34" charset="0"/>
                <a:cs typeface="Arial" panose="020B0604020202020204" pitchFamily="34" charset="0"/>
              </a:rPr>
              <a:t>minutes</a:t>
            </a:r>
          </a:p>
          <a:p>
            <a:pPr lvl="0"/>
            <a:r>
              <a:rPr lang="en-AU" sz="1100" dirty="0">
                <a:latin typeface="Arial" panose="020B0604020202020204" pitchFamily="34" charset="0"/>
                <a:cs typeface="Arial" panose="020B0604020202020204" pitchFamily="34" charset="0"/>
              </a:rPr>
              <a:t>This slide shows some of the common physical and behavioural signs of abuse in children.</a:t>
            </a:r>
          </a:p>
          <a:p>
            <a:r>
              <a:rPr lang="en-AU" sz="1100" dirty="0">
                <a:latin typeface="Arial" panose="020B0604020202020204" pitchFamily="34" charset="0"/>
                <a:cs typeface="Arial" panose="020B0604020202020204" pitchFamily="34" charset="0"/>
              </a:rPr>
              <a:t>For more information, refer to:</a:t>
            </a:r>
          </a:p>
          <a:p>
            <a:pPr lvl="1"/>
            <a:r>
              <a:rPr lang="en-AU" sz="1100"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Spotting the Warning Signs of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(https://go.vic.gov.au/4aj0qJW)</a:t>
            </a:r>
          </a:p>
          <a:p>
            <a:pPr lvl="1"/>
            <a:r>
              <a:rPr lang="en-AU" sz="1100" dirty="0">
                <a:solidFill>
                  <a:schemeClr val="accent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Identify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https://go.vic.gov.au/3W35Cxl</a:t>
            </a:r>
            <a:r>
              <a:rPr lang="en-AU" sz="1100" dirty="0">
                <a:latin typeface="Arial" panose="020B0604020202020204" pitchFamily="34" charset="0"/>
                <a:cs typeface="Arial" panose="020B0604020202020204" pitchFamily="34" charset="0"/>
              </a:rPr>
              <a:t>)</a:t>
            </a: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marL="88900" marR="0" lvl="0" indent="-88900" fontAlgn="auto">
              <a:spcBef>
                <a:spcPts val="600"/>
              </a:spcBef>
              <a:buClrTx/>
              <a:buSzTx/>
              <a:buFont typeface="Arial" panose="020B0604020202020204" pitchFamily="34" charset="0"/>
              <a:buChar char="•"/>
              <a:tabLst/>
              <a:defRPr/>
            </a:pPr>
            <a:r>
              <a:rPr lang="en-AU" b="1" dirty="0">
                <a:latin typeface="Arial" panose="020B0604020202020204" pitchFamily="34" charset="0"/>
                <a:cs typeface="Arial" panose="020B0604020202020204" pitchFamily="34" charset="0"/>
              </a:rPr>
              <a:t>[I</a:t>
            </a:r>
            <a:r>
              <a:rPr lang="en-AU" b="1" u="none" dirty="0">
                <a:solidFill>
                  <a:srgbClr val="0B0C1D"/>
                </a:solidFill>
                <a:effectLst/>
                <a:latin typeface="Arial" panose="020B0604020202020204" pitchFamily="34" charset="0"/>
                <a:cs typeface="Arial" panose="020B0604020202020204" pitchFamily="34" charset="0"/>
              </a:rPr>
              <a:t>f you watched the optional video in the previous slide] </a:t>
            </a:r>
            <a:r>
              <a:rPr lang="en-AU" b="0" u="none" dirty="0">
                <a:solidFill>
                  <a:srgbClr val="0B0C1D"/>
                </a:solidFill>
                <a:effectLst/>
                <a:latin typeface="Arial" panose="020B0604020202020204" pitchFamily="34" charset="0"/>
                <a:cs typeface="Arial" panose="020B0604020202020204" pitchFamily="34" charset="0"/>
              </a:rPr>
              <a:t>We’ve just seen from the video that these are some of the signs that a child may be being abused</a:t>
            </a:r>
          </a:p>
          <a:p>
            <a:pPr marL="88900" marR="0" lvl="0" indent="-88900" algn="l" defTabSz="914400" rtl="0" eaLnBrk="1" fontAlgn="auto" latinLnBrk="0" hangingPunct="1">
              <a:spcBef>
                <a:spcPts val="600"/>
              </a:spcBef>
              <a:buClrTx/>
              <a:buSzTx/>
              <a:buFont typeface="Arial" panose="020B0604020202020204" pitchFamily="34" charset="0"/>
              <a:buChar char="•"/>
              <a:tabLst/>
              <a:defRPr/>
            </a:pPr>
            <a:r>
              <a:rPr lang="en-AU" b="0" dirty="0">
                <a:solidFill>
                  <a:srgbClr val="1A1A1A"/>
                </a:solidFill>
                <a:effectLst/>
                <a:latin typeface="Arial" panose="020B0604020202020204" pitchFamily="34" charset="0"/>
                <a:cs typeface="Arial" panose="020B0604020202020204" pitchFamily="34" charset="0"/>
              </a:rPr>
              <a:t>As school staff, we may be the only adults able to identify and respond to the common signs listed here.</a:t>
            </a:r>
          </a:p>
          <a:p>
            <a:pPr marL="88900" marR="0" lvl="0" indent="-88900" algn="l" defTabSz="914400" rtl="0" eaLnBrk="1" fontAlgn="auto" latinLnBrk="0" hangingPunct="1">
              <a:spcBef>
                <a:spcPts val="600"/>
              </a:spcBef>
              <a:buClrTx/>
              <a:buSzTx/>
              <a:buFont typeface="Arial" panose="020B0604020202020204" pitchFamily="34" charset="0"/>
              <a:buChar char="•"/>
              <a:tabLst/>
              <a:defRPr/>
            </a:pPr>
            <a:r>
              <a:rPr lang="en-AU" b="0" dirty="0">
                <a:solidFill>
                  <a:srgbClr val="1A1A1A"/>
                </a:solidFill>
                <a:effectLst/>
                <a:latin typeface="Arial" panose="020B0604020202020204" pitchFamily="34" charset="0"/>
                <a:cs typeface="Arial" panose="020B0604020202020204" pitchFamily="34" charset="0"/>
              </a:rPr>
              <a:t>We need to remember that some instances will fall across multiple categories (for example, family violence may involve physical, sexual, or emotional abuse)</a:t>
            </a:r>
          </a:p>
          <a:p>
            <a:pPr marL="88900" indent="-88900">
              <a:spcBef>
                <a:spcPts val="600"/>
              </a:spcBef>
              <a:defRPr/>
            </a:pPr>
            <a:r>
              <a:rPr lang="en-AU" b="0" dirty="0">
                <a:solidFill>
                  <a:srgbClr val="1A1A1A"/>
                </a:solidFill>
                <a:effectLst/>
                <a:latin typeface="Arial" panose="020B0604020202020204" pitchFamily="34" charset="0"/>
                <a:cs typeface="Arial" panose="020B0604020202020204" pitchFamily="34" charset="0"/>
              </a:rPr>
              <a:t>If you identify physical or behavioural signs of abuse, regardless of the type of abuse, you must respond by </a:t>
            </a:r>
            <a:r>
              <a:rPr lang="en-AU" dirty="0">
                <a:solidFill>
                  <a:srgbClr val="0B0C1D"/>
                </a:solidFill>
                <a:latin typeface="Arial" panose="020B0604020202020204" pitchFamily="34" charset="0"/>
                <a:cs typeface="Arial" panose="020B0604020202020204" pitchFamily="34" charset="0"/>
              </a:rPr>
              <a:t>following the </a:t>
            </a:r>
            <a:r>
              <a:rPr lang="en-AU" dirty="0">
                <a:solidFill>
                  <a:schemeClr val="accent5"/>
                </a:solidFill>
                <a:latin typeface="Arial" panose="020B0604020202020204" pitchFamily="34" charset="0"/>
                <a:cs typeface="Arial" panose="020B0604020202020204" pitchFamily="34" charset="0"/>
                <a:hlinkClick r:id="rId6" tooltip="Report child abuse in schools">
                  <a:extLst>
                    <a:ext uri="{A12FA001-AC4F-418D-AE19-62706E023703}">
                      <ahyp:hlinkClr xmlns:ahyp="http://schemas.microsoft.com/office/drawing/2018/hyperlinkcolor" val="tx"/>
                    </a:ext>
                  </a:extLst>
                </a:hlinkClick>
              </a:rPr>
              <a:t>Four Critical Actions</a:t>
            </a:r>
            <a:r>
              <a:rPr lang="en-AU" dirty="0">
                <a:solidFill>
                  <a:schemeClr val="accent5"/>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a:t>
            </a:r>
            <a:r>
              <a:rPr lang="en-AU"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https://go.vic.gov.au/3VFXvGE</a:t>
            </a:r>
            <a:r>
              <a:rPr lang="en-AU" dirty="0">
                <a:latin typeface="Arial" panose="020B0604020202020204" pitchFamily="34" charset="0"/>
                <a:cs typeface="Arial" panose="020B0604020202020204" pitchFamily="34" charset="0"/>
              </a:rPr>
              <a:t>).</a:t>
            </a:r>
          </a:p>
          <a:p>
            <a:pPr algn="l"/>
            <a:endParaRPr lang="en-AU" b="0" i="0" dirty="0">
              <a:solidFill>
                <a:srgbClr val="1A1A1A"/>
              </a:solidFill>
              <a:effectLst/>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13</a:t>
            </a:fld>
            <a:endParaRPr lang="en-US"/>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282676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100" b="1" dirty="0">
                <a:latin typeface="Arial" panose="020B0604020202020204" pitchFamily="34" charset="0"/>
                <a:cs typeface="Arial" panose="020B0604020202020204" pitchFamily="34" charset="0"/>
              </a:rPr>
              <a:t>Time on this slide: 1 minute</a:t>
            </a:r>
          </a:p>
          <a:p>
            <a:pPr lvl="0"/>
            <a:r>
              <a:rPr lang="en-AU" sz="1100" u="none" dirty="0">
                <a:latin typeface="Arial" panose="020B0604020202020204" pitchFamily="34" charset="0"/>
                <a:cs typeface="Arial" panose="020B0604020202020204" pitchFamily="34" charset="0"/>
              </a:rPr>
              <a:t>This slide focuses on identifying child sexual abuse, including grooming.</a:t>
            </a:r>
          </a:p>
          <a:p>
            <a:pPr lvl="0"/>
            <a:r>
              <a:rPr lang="en-AU" sz="1100" dirty="0">
                <a:latin typeface="Arial" panose="020B0604020202020204" pitchFamily="34" charset="0"/>
                <a:cs typeface="Arial" panose="020B0604020202020204" pitchFamily="34" charset="0"/>
              </a:rPr>
              <a:t>For more information, refer to:</a:t>
            </a:r>
          </a:p>
          <a:p>
            <a:pPr lvl="1"/>
            <a:r>
              <a:rPr lang="en-AU" sz="1100" dirty="0">
                <a:latin typeface="Arial" panose="020B0604020202020204" pitchFamily="34" charset="0"/>
                <a:cs typeface="Arial" panose="020B0604020202020204" pitchFamily="34" charset="0"/>
                <a:hlinkClick r:id="rId3"/>
              </a:rPr>
              <a:t>Spotting the Warning Signs of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latin typeface="Arial" panose="020B0604020202020204" pitchFamily="34" charset="0"/>
                <a:cs typeface="Arial" panose="020B0604020202020204" pitchFamily="34" charset="0"/>
                <a:hlinkClick r:id="rId4"/>
              </a:rPr>
              <a:t>Identify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hlinkClick r:id="rId5"/>
              </a:rPr>
              <a:t>https://go.vic.gov.au/3W35Cxl</a:t>
            </a:r>
            <a:r>
              <a:rPr lang="en-AU" sz="1100" dirty="0">
                <a:latin typeface="Arial" panose="020B0604020202020204" pitchFamily="34" charset="0"/>
                <a:cs typeface="Arial" panose="020B0604020202020204" pitchFamily="34" charset="0"/>
              </a:rPr>
              <a:t>)</a:t>
            </a: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marL="90488" marR="0" lvl="0" indent="-90488" fontAlgn="auto">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Let’s </a:t>
            </a:r>
            <a:r>
              <a:rPr lang="en-AU" u="none" dirty="0">
                <a:latin typeface="Arial" panose="020B0604020202020204" pitchFamily="34" charset="0"/>
                <a:cs typeface="Arial" panose="020B0604020202020204" pitchFamily="34" charset="0"/>
              </a:rPr>
              <a:t>focus </a:t>
            </a:r>
            <a:r>
              <a:rPr lang="en-AU" b="0" u="none" dirty="0">
                <a:latin typeface="Arial" panose="020B0604020202020204" pitchFamily="34" charset="0"/>
                <a:cs typeface="Arial" panose="020B0604020202020204" pitchFamily="34" charset="0"/>
              </a:rPr>
              <a:t>now on identifying child sexual </a:t>
            </a:r>
            <a:r>
              <a:rPr lang="en-AU" sz="1200" b="0" u="none" kern="1200" dirty="0">
                <a:solidFill>
                  <a:srgbClr val="1A1A1A"/>
                </a:solidFill>
                <a:effectLst/>
                <a:latin typeface="Arial" panose="020B0604020202020204" pitchFamily="34" charset="0"/>
                <a:cs typeface="Arial" panose="020B0604020202020204" pitchFamily="34" charset="0"/>
              </a:rPr>
              <a:t>abuse, including grooming.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u="none" dirty="0">
                <a:latin typeface="Arial" panose="020B0604020202020204" pitchFamily="34" charset="0"/>
                <a:cs typeface="Arial" panose="020B0604020202020204" pitchFamily="34" charset="0"/>
              </a:rPr>
              <a:t>Child sexual abuse is when </a:t>
            </a:r>
            <a:r>
              <a:rPr lang="en-AU" b="0" u="none" dirty="0">
                <a:solidFill>
                  <a:srgbClr val="1A1A1A"/>
                </a:solidFill>
                <a:effectLst/>
                <a:latin typeface="Arial" panose="020B0604020202020204" pitchFamily="34" charset="0"/>
                <a:cs typeface="Arial" panose="020B0604020202020204" pitchFamily="34" charset="0"/>
              </a:rPr>
              <a:t>a person uses power or authority over a child to involve them in sexual activity.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u="none" dirty="0">
                <a:latin typeface="Arial" panose="020B0604020202020204" pitchFamily="34" charset="0"/>
                <a:cs typeface="Arial" panose="020B0604020202020204" pitchFamily="34" charset="0"/>
              </a:rPr>
              <a:t>Grooming is predatory behaviour to prepare a child under the age of 16 for sexual abuse at a later time, either with the groomer or with another adult.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u="none" dirty="0">
                <a:solidFill>
                  <a:srgbClr val="1A1A1A"/>
                </a:solidFill>
                <a:effectLst/>
                <a:latin typeface="Arial" panose="020B0604020202020204" pitchFamily="34" charset="0"/>
                <a:cs typeface="Arial" panose="020B0604020202020204" pitchFamily="34" charset="0"/>
              </a:rPr>
              <a:t>Children are often 'groomed' before they are sexually abused</a:t>
            </a:r>
            <a:r>
              <a:rPr lang="en-AU" sz="1200" u="none" kern="1200" dirty="0">
                <a:solidFill>
                  <a:schemeClr val="tx1"/>
                </a:solidFill>
                <a:latin typeface="Arial" panose="020B0604020202020204" pitchFamily="34" charset="0"/>
                <a:cs typeface="Arial" panose="020B0604020202020204" pitchFamily="34" charset="0"/>
              </a:rPr>
              <a:t>. At first, they may be tricked into thinking they are in a safe and normal relationship so they may not know it’s happening or may feel they have no choice but to be abused.</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b="0" u="none" strike="noStrike" kern="1200" dirty="0">
                <a:solidFill>
                  <a:schemeClr val="tx1"/>
                </a:solidFill>
                <a:latin typeface="Arial" panose="020B0604020202020204" pitchFamily="34" charset="0"/>
                <a:cs typeface="Arial" panose="020B0604020202020204" pitchFamily="34" charset="0"/>
              </a:rPr>
              <a:t>It can be hard to identify when someone is being groomed until after they have been sexually abused, because it can be normalised to look </a:t>
            </a:r>
            <a:r>
              <a:rPr lang="en-AU" sz="1200" b="0" i="0" u="none" strike="noStrike" kern="1200" dirty="0">
                <a:solidFill>
                  <a:schemeClr val="tx1"/>
                </a:solidFill>
                <a:latin typeface="Arial" panose="020B0604020202020204" pitchFamily="34" charset="0"/>
                <a:cs typeface="Arial" panose="020B0604020202020204" pitchFamily="34" charset="0"/>
              </a:rPr>
              <a:t>like caring behaviour.</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i="0" u="none" strike="noStrike" dirty="0">
                <a:solidFill>
                  <a:srgbClr val="1A1A1A"/>
                </a:solidFill>
                <a:latin typeface="Arial" panose="020B0604020202020204" pitchFamily="34" charset="0"/>
                <a:cs typeface="Arial" panose="020B0604020202020204" pitchFamily="34" charset="0"/>
              </a:rPr>
              <a:t>P</a:t>
            </a:r>
            <a:r>
              <a:rPr lang="en-AU" b="0" i="0" u="none" strike="noStrike" dirty="0">
                <a:solidFill>
                  <a:srgbClr val="1A1A1A"/>
                </a:solidFill>
                <a:effectLst/>
                <a:latin typeface="Arial" panose="020B0604020202020204" pitchFamily="34" charset="0"/>
                <a:cs typeface="Arial" panose="020B0604020202020204" pitchFamily="34" charset="0"/>
              </a:rPr>
              <a:t>erpetrators of child sexual abuse (including grooming) are usually known to the child and trusted by their families, communities, schools or other institutions.</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i="0" u="none" dirty="0">
                <a:latin typeface="Arial" panose="020B0604020202020204" pitchFamily="34" charset="0"/>
                <a:cs typeface="Arial" panose="020B0604020202020204" pitchFamily="34" charset="0"/>
              </a:rPr>
              <a:t>Parents, school staff and community members can also be groomed so they build trust in the perpetrator</a:t>
            </a:r>
            <a:r>
              <a:rPr lang="en-AU" b="0" i="0" u="none" dirty="0">
                <a:solidFill>
                  <a:srgbClr val="1A1A1A"/>
                </a:solidFill>
                <a:effectLst/>
                <a:latin typeface="Arial" panose="020B0604020202020204" pitchFamily="34" charset="0"/>
                <a:cs typeface="Arial" panose="020B0604020202020204" pitchFamily="34" charset="0"/>
              </a:rPr>
              <a:t>.</a:t>
            </a:r>
            <a:endParaRPr lang="en-AU" i="0" u="none" dirty="0">
              <a:solidFill>
                <a:srgbClr val="1A1A1A"/>
              </a:solidFill>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b="0" i="0" u="none" strike="noStrike" dirty="0">
                <a:solidFill>
                  <a:srgbClr val="1A1A1A"/>
                </a:solidFill>
                <a:effectLst/>
                <a:latin typeface="Arial" panose="020B0604020202020204" pitchFamily="34" charset="0"/>
                <a:cs typeface="Arial" panose="020B0604020202020204" pitchFamily="34" charset="0"/>
              </a:rPr>
              <a:t>Any </a:t>
            </a:r>
            <a:r>
              <a:rPr lang="en-AU" i="0" u="none" strike="noStrike" dirty="0">
                <a:solidFill>
                  <a:srgbClr val="1A1A1A"/>
                </a:solidFill>
                <a:latin typeface="Arial" panose="020B0604020202020204" pitchFamily="34" charset="0"/>
                <a:cs typeface="Arial" panose="020B0604020202020204" pitchFamily="34" charset="0"/>
              </a:rPr>
              <a:t>child can be a victim of sexual abuse but children with particular vulnerability are at greater risk of abuse.</a:t>
            </a:r>
            <a:endParaRPr lang="en-AU" i="0" u="none" strike="sngStrike" dirty="0">
              <a:solidFill>
                <a:srgbClr val="1A1A1A"/>
              </a:solidFill>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b="0" i="0" u="none" strike="noStrike" kern="1200" dirty="0">
                <a:solidFill>
                  <a:schemeClr val="tx1"/>
                </a:solidFill>
                <a:latin typeface="Arial" panose="020B0604020202020204" pitchFamily="34" charset="0"/>
                <a:cs typeface="Arial" panose="020B0604020202020204" pitchFamily="34" charset="0"/>
              </a:rPr>
              <a:t>Teachers and school staff have significant responsibility to ensure schools are safe for all children and to be aware of particular risks for students in institutional settings like schools.</a:t>
            </a:r>
          </a:p>
          <a:p>
            <a:pPr marL="90488" marR="0" lvl="0" indent="-904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AU" b="0" i="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14</a:t>
            </a:fld>
            <a:endParaRPr lang="en-US"/>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19773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61275" y="2237234"/>
            <a:ext cx="6075123" cy="7086809"/>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a:t>
            </a:r>
            <a:r>
              <a:rPr lang="en-AU" sz="1100" b="1" u="none" dirty="0">
                <a:latin typeface="Arial" panose="020B0604020202020204" pitchFamily="34" charset="0"/>
                <a:cs typeface="Arial" panose="020B0604020202020204" pitchFamily="34" charset="0"/>
              </a:rPr>
              <a:t>2 minutes</a:t>
            </a:r>
          </a:p>
          <a:p>
            <a:pPr lvl="0"/>
            <a:r>
              <a:rPr lang="en-AU" sz="1100" dirty="0">
                <a:latin typeface="Arial" panose="020B0604020202020204" pitchFamily="34" charset="0"/>
                <a:cs typeface="Arial" panose="020B0604020202020204" pitchFamily="34" charset="0"/>
              </a:rPr>
              <a:t>For more information refer to:</a:t>
            </a:r>
          </a:p>
          <a:p>
            <a:pPr lvl="1"/>
            <a:r>
              <a:rPr lang="en-AU" sz="1100"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Spotting the Warning Signs of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solidFill>
                  <a:schemeClr val="accent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Identify child abuse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https://go.vic.gov.au/3W35Cxl</a:t>
            </a:r>
            <a:r>
              <a:rPr lang="en-AU" sz="1100" dirty="0">
                <a:latin typeface="Arial" panose="020B0604020202020204" pitchFamily="34" charset="0"/>
                <a:cs typeface="Arial" panose="020B0604020202020204" pitchFamily="34" charset="0"/>
              </a:rPr>
              <a:t>)</a:t>
            </a:r>
          </a:p>
          <a:p>
            <a:pPr lvl="1"/>
            <a:r>
              <a:rPr lang="en-AU" sz="1100" dirty="0">
                <a:solidFill>
                  <a:schemeClr val="accent5"/>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Child sexual exploitation and grooming</a:t>
            </a:r>
            <a:r>
              <a:rPr lang="en-AU" sz="1100" dirty="0">
                <a:solidFill>
                  <a:schemeClr val="accent5"/>
                </a:solidFill>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https://go.vic.gov.au/3U19xYM</a:t>
            </a:r>
            <a:r>
              <a:rPr lang="en-AU" sz="1100" u="sng" dirty="0">
                <a:latin typeface="Arial" panose="020B0604020202020204" pitchFamily="34" charset="0"/>
                <a:cs typeface="Arial" panose="020B0604020202020204" pitchFamily="34" charset="0"/>
              </a:rPr>
              <a:t>)</a:t>
            </a:r>
          </a:p>
          <a:p>
            <a:pPr lvl="1"/>
            <a:r>
              <a:rPr lang="en-AU" sz="1100" u="sng" dirty="0">
                <a:solidFill>
                  <a:schemeClr val="accent5"/>
                </a:solidFill>
                <a:latin typeface="Arial" panose="020B0604020202020204" pitchFamily="34" charset="0"/>
                <a:cs typeface="Arial" panose="020B0604020202020204" pitchFamily="34" charset="0"/>
              </a:rPr>
              <a:t>Reportable and Notifiable Conduct policy </a:t>
            </a:r>
            <a:r>
              <a:rPr lang="en-AU" sz="1100" u="sng"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https://go.vic.gov.au/4ejoM8E</a:t>
            </a:r>
            <a:r>
              <a:rPr lang="en-AU" sz="1100" dirty="0">
                <a:latin typeface="Arial" panose="020B0604020202020204" pitchFamily="34" charset="0"/>
                <a:cs typeface="Arial" panose="020B0604020202020204" pitchFamily="34" charset="0"/>
              </a:rPr>
              <a:t>) </a:t>
            </a:r>
            <a:endParaRPr lang="en-AU" sz="1100" u="sng"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a:spcBef>
                <a:spcPts val="600"/>
              </a:spcBef>
              <a:defRPr/>
            </a:pPr>
            <a:r>
              <a:rPr lang="en-AU" sz="1150" dirty="0">
                <a:latin typeface="Arial" panose="020B0604020202020204" pitchFamily="34" charset="0"/>
                <a:cs typeface="Arial" panose="020B0604020202020204" pitchFamily="34" charset="0"/>
              </a:rPr>
              <a:t>As school staff we must be able to recognise the common signs of abuse in children as well as behavioural signs that an adult may be grooming a child to engage in sexual activity.</a:t>
            </a:r>
          </a:p>
          <a:p>
            <a:pPr>
              <a:spcBef>
                <a:spcPts val="600"/>
              </a:spcBef>
              <a:defRPr/>
            </a:pPr>
            <a:r>
              <a:rPr lang="en-AU" sz="1150" dirty="0">
                <a:latin typeface="Arial" panose="020B0604020202020204" pitchFamily="34" charset="0"/>
                <a:cs typeface="Arial" panose="020B0604020202020204" pitchFamily="34" charset="0"/>
              </a:rPr>
              <a:t>This slide lists behavioural signs that an adult in a child’s family or school community may be grooming them for sexual abuse. </a:t>
            </a:r>
          </a:p>
          <a:p>
            <a:pPr>
              <a:spcBef>
                <a:spcPts val="600"/>
              </a:spcBef>
              <a:defRPr/>
            </a:pPr>
            <a:r>
              <a:rPr lang="en-AU" sz="1150" dirty="0">
                <a:latin typeface="Arial" panose="020B0604020202020204" pitchFamily="34" charset="0"/>
                <a:cs typeface="Arial" panose="020B0604020202020204" pitchFamily="34" charset="0"/>
              </a:rPr>
              <a:t>Perpetrators can be any gender and may be a family member, school staff member, coach or other trusted carer in a child’s life. </a:t>
            </a:r>
          </a:p>
          <a:p>
            <a:pPr>
              <a:spcBef>
                <a:spcPts val="600"/>
              </a:spcBef>
              <a:defRPr/>
            </a:pPr>
            <a:r>
              <a:rPr lang="en-AU" sz="1150" dirty="0">
                <a:latin typeface="Arial" panose="020B0604020202020204" pitchFamily="34" charset="0"/>
                <a:cs typeface="Arial" panose="020B0604020202020204" pitchFamily="34" charset="0"/>
              </a:rPr>
              <a:t>Grooming can be conducted in person or online, including through social media,</a:t>
            </a:r>
          </a:p>
          <a:p>
            <a:pPr>
              <a:spcBef>
                <a:spcPts val="600"/>
              </a:spcBef>
              <a:defRPr/>
            </a:pPr>
            <a:r>
              <a:rPr lang="en-AU" sz="1150" dirty="0">
                <a:latin typeface="Arial" panose="020B0604020202020204" pitchFamily="34" charset="0"/>
                <a:cs typeface="Arial" panose="020B0604020202020204" pitchFamily="34" charset="0"/>
              </a:rPr>
              <a:t>Perpetrators try to build relationships with victims, including family members or other carers, to try and lower inhibitions and create situations where abuse could occur. </a:t>
            </a:r>
          </a:p>
          <a:p>
            <a:pPr>
              <a:spcBef>
                <a:spcPts val="600"/>
              </a:spcBef>
              <a:defRPr/>
            </a:pPr>
            <a:r>
              <a:rPr lang="en-AU" sz="1150" b="1" dirty="0">
                <a:latin typeface="Arial" panose="020B0604020202020204" pitchFamily="34" charset="0"/>
                <a:cs typeface="Arial" panose="020B0604020202020204" pitchFamily="34" charset="0"/>
              </a:rPr>
              <a:t>[talk through the points on the slide]</a:t>
            </a:r>
          </a:p>
          <a:p>
            <a:pPr>
              <a:spcBef>
                <a:spcPts val="600"/>
              </a:spcBef>
              <a:defRPr/>
            </a:pPr>
            <a:r>
              <a:rPr lang="en-AU" sz="1150" dirty="0">
                <a:latin typeface="Arial" panose="020B0604020202020204" pitchFamily="34" charset="0"/>
                <a:cs typeface="Arial" panose="020B0604020202020204" pitchFamily="34" charset="0"/>
              </a:rPr>
              <a:t>Staff must report any complaints or concerns about grooming behaviour (from within or outside the school) to school leadership regardless of concerns about risk to the reputation of the suspected perpetrator or the school.</a:t>
            </a:r>
          </a:p>
          <a:p>
            <a:pPr marL="0" lvl="0" indent="0">
              <a:spcAft>
                <a:spcPts val="600"/>
              </a:spcAft>
              <a:buNone/>
            </a:pPr>
            <a:endParaRPr lang="en-AU" b="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15</a:t>
            </a:fld>
            <a:endParaRPr lang="en-US" dirty="0"/>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844375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a:xfrm>
            <a:off x="361275" y="2445135"/>
            <a:ext cx="6075123" cy="7086809"/>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7 minutes</a:t>
            </a:r>
          </a:p>
          <a:p>
            <a:r>
              <a:rPr lang="en-AU" sz="1100" b="1" dirty="0">
                <a:latin typeface="Arial" panose="020B0604020202020204" pitchFamily="34" charset="0"/>
                <a:cs typeface="Arial" panose="020B0604020202020204" pitchFamily="34" charset="0"/>
              </a:rPr>
              <a:t>This slide is optional and hidden. </a:t>
            </a:r>
            <a:r>
              <a:rPr lang="en-AU" sz="1100" b="0" dirty="0">
                <a:latin typeface="Arial" panose="020B0604020202020204" pitchFamily="34" charset="0"/>
                <a:cs typeface="Arial" panose="020B0604020202020204" pitchFamily="34" charset="0"/>
              </a:rPr>
              <a:t>If you want to present this slide </a:t>
            </a:r>
            <a:br>
              <a:rPr lang="en-AU" sz="1100" b="0" dirty="0">
                <a:latin typeface="Arial" panose="020B0604020202020204" pitchFamily="34" charset="0"/>
                <a:cs typeface="Arial" panose="020B0604020202020204" pitchFamily="34" charset="0"/>
              </a:rPr>
            </a:br>
            <a:r>
              <a:rPr lang="en-AU" sz="1100" b="0" dirty="0">
                <a:latin typeface="Arial" panose="020B0604020202020204" pitchFamily="34" charset="0"/>
                <a:cs typeface="Arial" panose="020B0604020202020204" pitchFamily="34" charset="0"/>
              </a:rPr>
              <a:t>you need to ‘unhide’ it.</a:t>
            </a:r>
          </a:p>
          <a:p>
            <a:r>
              <a:rPr lang="en-AU" sz="1100" b="0" dirty="0">
                <a:latin typeface="Arial" panose="020B0604020202020204" pitchFamily="34" charset="0"/>
                <a:cs typeface="Arial" panose="020B0604020202020204" pitchFamily="34" charset="0"/>
              </a:rPr>
              <a:t>To do this, go to the view menu and select “Normal” from </a:t>
            </a:r>
            <a:br>
              <a:rPr lang="en-AU" sz="1100" b="0" dirty="0">
                <a:latin typeface="Arial" panose="020B0604020202020204" pitchFamily="34" charset="0"/>
                <a:cs typeface="Arial" panose="020B0604020202020204" pitchFamily="34" charset="0"/>
              </a:rPr>
            </a:br>
            <a:r>
              <a:rPr lang="en-AU" sz="1100" b="0" dirty="0">
                <a:latin typeface="Arial" panose="020B0604020202020204" pitchFamily="34" charset="0"/>
                <a:cs typeface="Arial" panose="020B0604020202020204" pitchFamily="34" charset="0"/>
              </a:rPr>
              <a:t>Presentation views”. Then right click on the slide on the left of </a:t>
            </a:r>
            <a:br>
              <a:rPr lang="en-AU" sz="1100" b="0" dirty="0">
                <a:latin typeface="Arial" panose="020B0604020202020204" pitchFamily="34" charset="0"/>
                <a:cs typeface="Arial" panose="020B0604020202020204" pitchFamily="34" charset="0"/>
              </a:rPr>
            </a:br>
            <a:r>
              <a:rPr lang="en-AU" sz="1100" b="0" dirty="0">
                <a:latin typeface="Arial" panose="020B0604020202020204" pitchFamily="34" charset="0"/>
                <a:cs typeface="Arial" panose="020B0604020202020204" pitchFamily="34" charset="0"/>
              </a:rPr>
              <a:t>screen and select “Hide slide” to switch between hidden and </a:t>
            </a:r>
            <a:br>
              <a:rPr lang="en-AU" sz="1100" b="0" dirty="0">
                <a:latin typeface="Arial" panose="020B0604020202020204" pitchFamily="34" charset="0"/>
                <a:cs typeface="Arial" panose="020B0604020202020204" pitchFamily="34" charset="0"/>
              </a:rPr>
            </a:br>
            <a:r>
              <a:rPr lang="en-AU" sz="1100" b="0" dirty="0">
                <a:latin typeface="Arial" panose="020B0604020202020204" pitchFamily="34" charset="0"/>
                <a:cs typeface="Arial" panose="020B0604020202020204" pitchFamily="34" charset="0"/>
              </a:rPr>
              <a:t>unhidden as needed.</a:t>
            </a:r>
          </a:p>
          <a:p>
            <a:pPr marL="0" indent="0">
              <a:spcBef>
                <a:spcPts val="600"/>
              </a:spcBef>
              <a:spcAft>
                <a:spcPts val="600"/>
              </a:spcAft>
              <a:buNone/>
              <a:defRPr/>
            </a:pPr>
            <a:r>
              <a:rPr lang="en-AU" b="1" dirty="0">
                <a:latin typeface="Arial" panose="020B0604020202020204" pitchFamily="34" charset="0"/>
                <a:cs typeface="Arial" panose="020B0604020202020204" pitchFamily="34" charset="0"/>
              </a:rPr>
              <a:t>INSTRUCTION</a:t>
            </a:r>
            <a:r>
              <a:rPr lang="en-AU" b="1" dirty="0">
                <a:solidFill>
                  <a:srgbClr val="000000"/>
                </a:solidFill>
                <a:latin typeface="Arial" panose="020B0604020202020204" pitchFamily="34" charset="0"/>
                <a:cs typeface="Arial" panose="020B0604020202020204" pitchFamily="34" charset="0"/>
              </a:rPr>
              <a:t>S</a:t>
            </a:r>
          </a:p>
          <a:p>
            <a:pPr marL="90488" marR="0" lvl="0" indent="-90488" algn="l" defTabSz="914400" rtl="0" eaLnBrk="1" fontAlgn="auto" latinLnBrk="0" hangingPunct="1">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Choose one of </a:t>
            </a:r>
            <a:r>
              <a:rPr lang="en-AU" sz="1100" dirty="0">
                <a:latin typeface="Arial" panose="020B0604020202020204" pitchFamily="34" charset="0"/>
                <a:cs typeface="Arial" panose="020B0604020202020204" pitchFamily="34" charset="0"/>
              </a:rPr>
              <a:t>the 2 case studies available on PROTECT: </a:t>
            </a:r>
            <a:r>
              <a:rPr lang="en-AU" sz="1100" u="sng" dirty="0">
                <a:latin typeface="Arial" panose="020B060402020202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https://www.vic.gov.au/child-safe-standards-training-material</a:t>
            </a:r>
            <a:r>
              <a:rPr lang="en-AU" sz="1100" u="sng" dirty="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p>
            <a:pPr marL="90488" marR="0" lvl="0" indent="-90488" algn="l" defTabSz="914400" rtl="0" eaLnBrk="1" fontAlgn="auto" latinLnBrk="0" hangingPunct="1">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Provide participants with a copy of </a:t>
            </a:r>
            <a:r>
              <a:rPr lang="en-AU" sz="1100" dirty="0">
                <a:latin typeface="Arial" panose="020B0604020202020204" pitchFamily="34" charset="0"/>
                <a:cs typeface="Arial" panose="020B0604020202020204" pitchFamily="34" charset="0"/>
              </a:rPr>
              <a:t>your chosen case study.</a:t>
            </a:r>
          </a:p>
          <a:p>
            <a:pPr marL="90488" marR="0" lvl="0" indent="-90488" algn="l" defTabSz="914400" rtl="0" eaLnBrk="1" fontAlgn="auto" latinLnBrk="0" hangingPunct="1">
              <a:buClrTx/>
              <a:buSzTx/>
              <a:buFont typeface="Arial" panose="020B0604020202020204" pitchFamily="34" charset="0"/>
              <a:buChar char="•"/>
              <a:tabLst/>
              <a:defRPr/>
            </a:pPr>
            <a:r>
              <a:rPr lang="en-AU" sz="1100" b="0" dirty="0">
                <a:solidFill>
                  <a:srgbClr val="000000"/>
                </a:solidFill>
                <a:effectLst/>
                <a:latin typeface="Arial" panose="020B0604020202020204" pitchFamily="34" charset="0"/>
                <a:cs typeface="Arial" panose="020B0604020202020204" pitchFamily="34" charset="0"/>
              </a:rPr>
              <a:t>Discussion could take place either in smaller groups that report back, or as a whole staff group.</a:t>
            </a:r>
            <a:endParaRPr lang="en-AU" sz="1100" dirty="0">
              <a:latin typeface="Arial" panose="020B0604020202020204" pitchFamily="34" charset="0"/>
              <a:cs typeface="Arial" panose="020B0604020202020204" pitchFamily="34" charset="0"/>
            </a:endParaRPr>
          </a:p>
          <a:p>
            <a:pPr marL="90488" marR="0" lvl="0" indent="-90488" algn="l" defTabSz="914400" rtl="0" eaLnBrk="1" fontAlgn="auto" latinLnBrk="0" hangingPunct="1">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Use the questions and prompts included in the case study to generate discussion.  </a:t>
            </a:r>
          </a:p>
          <a:p>
            <a:pPr marL="90488" marR="0" lvl="0" indent="-90488" algn="l" defTabSz="914400" rtl="0" eaLnBrk="1" fontAlgn="auto" latinLnBrk="0" hangingPunct="1">
              <a:buClrTx/>
              <a:buSzTx/>
              <a:buFont typeface="Arial" panose="020B0604020202020204" pitchFamily="34" charset="0"/>
              <a:buChar char="•"/>
              <a:tabLst/>
              <a:defRPr/>
            </a:pPr>
            <a:r>
              <a:rPr lang="en-AU" sz="1100" b="0" dirty="0">
                <a:solidFill>
                  <a:srgbClr val="000000"/>
                </a:solidFill>
                <a:effectLst/>
                <a:latin typeface="Arial" panose="020B0604020202020204" pitchFamily="34" charset="0"/>
                <a:cs typeface="Arial" panose="020B0604020202020204" pitchFamily="34" charset="0"/>
              </a:rPr>
              <a:t>Ensure staff are informed of the answers outlined in the case study before the end of the session.	</a:t>
            </a:r>
          </a:p>
          <a:p>
            <a:pPr marL="0" marR="0" lvl="0" indent="0" fontAlgn="auto">
              <a:spcBef>
                <a:spcPts val="600"/>
              </a:spcBef>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SPEAKING POINTS</a:t>
            </a:r>
          </a:p>
          <a:p>
            <a:pPr>
              <a:spcBef>
                <a:spcPts val="600"/>
              </a:spcBef>
              <a:defRPr/>
            </a:pPr>
            <a:r>
              <a:rPr lang="en-AU" dirty="0">
                <a:latin typeface="Arial" panose="020B0604020202020204" pitchFamily="34" charset="0"/>
                <a:cs typeface="Arial" panose="020B0604020202020204" pitchFamily="34" charset="0"/>
              </a:rPr>
              <a:t>This activity helps us understand how to identify potential grooming behaviour and the steps we must take to report it.</a:t>
            </a:r>
          </a:p>
          <a:p>
            <a:pPr>
              <a:spcBef>
                <a:spcPts val="600"/>
              </a:spcBef>
              <a:defRPr/>
            </a:pPr>
            <a:r>
              <a:rPr lang="en-AU" dirty="0">
                <a:latin typeface="Arial" panose="020B0604020202020204" pitchFamily="34" charset="0"/>
                <a:cs typeface="Arial" panose="020B0604020202020204" pitchFamily="34" charset="0"/>
              </a:rPr>
              <a:t>Let’s discuss.</a:t>
            </a:r>
          </a:p>
        </p:txBody>
      </p:sp>
      <p:sp>
        <p:nvSpPr>
          <p:cNvPr id="4" name="Slide Number Placeholder 3"/>
          <p:cNvSpPr>
            <a:spLocks noGrp="1"/>
          </p:cNvSpPr>
          <p:nvPr>
            <p:ph type="sldNum" sz="quarter" idx="5"/>
          </p:nvPr>
        </p:nvSpPr>
        <p:spPr/>
        <p:txBody>
          <a:bodyPr/>
          <a:lstStyle/>
          <a:p>
            <a:fld id="{4C37A77B-BB0B-EB4D-BF1F-4636A3D2E847}" type="slidenum">
              <a:rPr lang="en-US" smtClean="0"/>
              <a:pPr/>
              <a:t>16</a:t>
            </a:fld>
            <a:endParaRPr lang="en-US"/>
          </a:p>
        </p:txBody>
      </p:sp>
      <p:grpSp>
        <p:nvGrpSpPr>
          <p:cNvPr id="6" name="Group 5">
            <a:extLst>
              <a:ext uri="{FF2B5EF4-FFF2-40B4-BE49-F238E27FC236}">
                <a16:creationId xmlns:a16="http://schemas.microsoft.com/office/drawing/2014/main" id="{DA922803-9AF4-49BD-A863-E846A81F4200}"/>
              </a:ext>
            </a:extLst>
          </p:cNvPr>
          <p:cNvGrpSpPr/>
          <p:nvPr/>
        </p:nvGrpSpPr>
        <p:grpSpPr>
          <a:xfrm>
            <a:off x="4688717" y="3109388"/>
            <a:ext cx="1444836" cy="594712"/>
            <a:chOff x="7144670" y="3207212"/>
            <a:chExt cx="2643907" cy="1121300"/>
          </a:xfrm>
        </p:grpSpPr>
        <p:pic>
          <p:nvPicPr>
            <p:cNvPr id="7" name="Picture 6">
              <a:extLst>
                <a:ext uri="{FF2B5EF4-FFF2-40B4-BE49-F238E27FC236}">
                  <a16:creationId xmlns:a16="http://schemas.microsoft.com/office/drawing/2014/main" id="{5938155E-37AF-4AD2-BB58-2B081321EBB1}"/>
                </a:ext>
              </a:extLst>
            </p:cNvPr>
            <p:cNvPicPr>
              <a:picLocks noChangeAspect="1"/>
            </p:cNvPicPr>
            <p:nvPr/>
          </p:nvPicPr>
          <p:blipFill>
            <a:blip r:embed="rId4"/>
            <a:stretch>
              <a:fillRect/>
            </a:stretch>
          </p:blipFill>
          <p:spPr>
            <a:xfrm>
              <a:off x="7144670" y="3207212"/>
              <a:ext cx="2643907" cy="1121300"/>
            </a:xfrm>
            <a:prstGeom prst="rect">
              <a:avLst/>
            </a:prstGeom>
          </p:spPr>
        </p:pic>
        <p:sp>
          <p:nvSpPr>
            <p:cNvPr id="8" name="Rectangle 7">
              <a:extLst>
                <a:ext uri="{FF2B5EF4-FFF2-40B4-BE49-F238E27FC236}">
                  <a16:creationId xmlns:a16="http://schemas.microsoft.com/office/drawing/2014/main" id="{BEAAA240-B2E4-40CD-80DD-E2CD429BF42F}"/>
                </a:ext>
              </a:extLst>
            </p:cNvPr>
            <p:cNvSpPr/>
            <p:nvPr/>
          </p:nvSpPr>
          <p:spPr>
            <a:xfrm>
              <a:off x="8705850" y="3207212"/>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EFC5F737-9182-4C7F-A498-54770DE9F636}"/>
                </a:ext>
              </a:extLst>
            </p:cNvPr>
            <p:cNvSpPr/>
            <p:nvPr/>
          </p:nvSpPr>
          <p:spPr>
            <a:xfrm>
              <a:off x="7168023" y="3209261"/>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20507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less than 30 seconds</a:t>
            </a:r>
          </a:p>
          <a:p>
            <a:pPr lvl="0"/>
            <a:r>
              <a:rPr lang="en-AU" sz="1100" dirty="0">
                <a:latin typeface="Arial" panose="020B0604020202020204" pitchFamily="34" charset="0"/>
                <a:cs typeface="Arial" panose="020B0604020202020204" pitchFamily="34" charset="0"/>
              </a:rPr>
              <a:t>This slide is intended as a section break. </a:t>
            </a:r>
          </a:p>
          <a:p>
            <a:pPr marL="0" lv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lvl="0">
              <a:spcBef>
                <a:spcPts val="600"/>
              </a:spcBef>
              <a:defRPr/>
            </a:pPr>
            <a:r>
              <a:rPr lang="en-AU" dirty="0">
                <a:latin typeface="Arial" panose="020B0604020202020204" pitchFamily="34" charset="0"/>
                <a:cs typeface="Arial" panose="020B0604020202020204" pitchFamily="34" charset="0"/>
              </a:rPr>
              <a:t>In the next section of this presentation, I will be focussing on our school’s key child safety </a:t>
            </a:r>
            <a:r>
              <a:rPr lang="en-AU" sz="1200" dirty="0">
                <a:latin typeface="Arial" panose="020B0604020202020204" pitchFamily="34" charset="0"/>
                <a:cs typeface="Arial" panose="020B0604020202020204" pitchFamily="34" charset="0"/>
              </a:rPr>
              <a:t>policies, statements and procedures.</a:t>
            </a:r>
          </a:p>
          <a:p>
            <a:pPr>
              <a:spcBef>
                <a:spcPts val="600"/>
              </a:spcBef>
            </a:pPr>
            <a:r>
              <a:rPr lang="en-AU" sz="1200" dirty="0">
                <a:latin typeface="Arial" panose="020B0604020202020204" pitchFamily="34" charset="0"/>
                <a:cs typeface="Arial" panose="020B0604020202020204" pitchFamily="34" charset="0"/>
              </a:rPr>
              <a:t>These documents set out our school’s commitment and approach to keeping children, young people and students safe in our school environments.</a:t>
            </a:r>
          </a:p>
          <a:p>
            <a:pPr>
              <a:spcBef>
                <a:spcPts val="600"/>
              </a:spcBef>
            </a:pPr>
            <a:r>
              <a:rPr lang="en-AU" sz="1200" dirty="0">
                <a:latin typeface="Arial" panose="020B0604020202020204" pitchFamily="34" charset="0"/>
                <a:cs typeface="Arial" panose="020B0604020202020204" pitchFamily="34" charset="0"/>
              </a:rPr>
              <a:t>As staff, it’s vital that you are familiar with the documents and your obligations. </a:t>
            </a:r>
          </a:p>
          <a:p>
            <a:pPr>
              <a:spcAft>
                <a:spcPts val="600"/>
              </a:spcAft>
            </a:pPr>
            <a:endParaRPr lang="en-AU" sz="1200" dirty="0">
              <a:latin typeface="Arial" panose="020B0604020202020204" pitchFamily="34" charset="0"/>
              <a:cs typeface="Arial" panose="020B0604020202020204" pitchFamily="34" charset="0"/>
            </a:endParaRPr>
          </a:p>
          <a:p>
            <a:pPr lvl="0">
              <a:spcAft>
                <a:spcPts val="600"/>
              </a:spcAft>
            </a:pPr>
            <a:endParaRPr lang="en-AU" sz="1200" dirty="0">
              <a:latin typeface="Arial" panose="020B0604020202020204" pitchFamily="34" charset="0"/>
              <a:cs typeface="Arial" panose="020B0604020202020204" pitchFamily="34" charset="0"/>
            </a:endParaRPr>
          </a:p>
          <a:p>
            <a:pPr lvl="0">
              <a:spcAft>
                <a:spcPts val="600"/>
              </a:spcAft>
            </a:pPr>
            <a:endParaRPr lang="en-AU" sz="1200" dirty="0">
              <a:latin typeface="Arial" panose="020B0604020202020204" pitchFamily="34" charset="0"/>
              <a:cs typeface="Arial" panose="020B0604020202020204" pitchFamily="34" charset="0"/>
            </a:endParaRPr>
          </a:p>
          <a:p>
            <a:pPr marL="0" lvl="0" indent="0">
              <a:spcAft>
                <a:spcPts val="600"/>
              </a:spcAft>
              <a:buNone/>
            </a:pPr>
            <a:endParaRPr lang="en-AU" sz="1200" dirty="0">
              <a:latin typeface="Arial" panose="020B0604020202020204" pitchFamily="34" charset="0"/>
              <a:cs typeface="Arial" panose="020B0604020202020204" pitchFamily="34" charset="0"/>
            </a:endParaRPr>
          </a:p>
          <a:p>
            <a:pPr>
              <a:spcAft>
                <a:spcPts val="600"/>
              </a:spcAft>
            </a:pPr>
            <a:endParaRPr lang="en-AU" sz="1200" dirty="0">
              <a:latin typeface="Arial" panose="020B0604020202020204" pitchFamily="34" charset="0"/>
              <a:cs typeface="Arial" panose="020B0604020202020204" pitchFamily="34" charset="0"/>
            </a:endParaRPr>
          </a:p>
          <a:p>
            <a:pPr lvl="0">
              <a:spcAft>
                <a:spcPts val="600"/>
              </a:spcAft>
            </a:pPr>
            <a:endParaRPr lang="en-AU" sz="1200" dirty="0">
              <a:latin typeface="Arial" panose="020B0604020202020204" pitchFamily="34" charset="0"/>
              <a:cs typeface="Arial" panose="020B0604020202020204" pitchFamily="34" charset="0"/>
            </a:endParaRPr>
          </a:p>
          <a:p>
            <a:pPr lvl="0"/>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pPr/>
              <a:t>17</a:t>
            </a:fld>
            <a:endParaRPr lang="en-US"/>
          </a:p>
        </p:txBody>
      </p:sp>
      <p:sp>
        <p:nvSpPr>
          <p:cNvPr id="6" name="Slide Image Placeholder 5">
            <a:extLst>
              <a:ext uri="{FF2B5EF4-FFF2-40B4-BE49-F238E27FC236}">
                <a16:creationId xmlns:a16="http://schemas.microsoft.com/office/drawing/2014/main" id="{7515D43E-60B8-4054-BFC4-895FF78C3FF8}"/>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1276667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2 minutes</a:t>
            </a:r>
          </a:p>
          <a:p>
            <a:r>
              <a:rPr lang="en-AU" sz="1100" dirty="0">
                <a:latin typeface="Arial" panose="020B0604020202020204" pitchFamily="34" charset="0"/>
                <a:cs typeface="Arial" panose="020B0604020202020204" pitchFamily="34" charset="0"/>
              </a:rPr>
              <a:t>This slide is a way of visualising how the whole child safety policies and procedures fits together.</a:t>
            </a:r>
          </a:p>
          <a:p>
            <a:r>
              <a:rPr lang="en-AU" sz="1100" dirty="0">
                <a:latin typeface="Arial" panose="020B0604020202020204" pitchFamily="34" charset="0"/>
                <a:cs typeface="Arial" panose="020B0604020202020204" pitchFamily="34" charset="0"/>
              </a:rPr>
              <a:t>The policies in orange and blue are the school’s local child safety policies. The policies in orange are the overarching child safety policies.</a:t>
            </a:r>
          </a:p>
          <a:p>
            <a:r>
              <a:rPr lang="en-AU" sz="1100" dirty="0">
                <a:latin typeface="Arial" panose="020B0604020202020204" pitchFamily="34" charset="0"/>
                <a:cs typeface="Arial" panose="020B0604020202020204" pitchFamily="34" charset="0"/>
              </a:rPr>
              <a:t>At the bottom of the slide are department policies on the </a:t>
            </a:r>
            <a:r>
              <a:rPr lang="en-AU" sz="1100" u="sng" dirty="0">
                <a:solidFill>
                  <a:schemeClr val="accent5"/>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Policy and Advisory Library</a:t>
            </a:r>
            <a:r>
              <a:rPr lang="en-AU" sz="1100" dirty="0">
                <a:latin typeface="Arial" panose="020B0604020202020204" pitchFamily="34" charset="0"/>
                <a:cs typeface="Arial" panose="020B0604020202020204" pitchFamily="34" charset="0"/>
              </a:rPr>
              <a:t> (PAL) (</a:t>
            </a:r>
            <a:r>
              <a:rPr lang="en-AU"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https://www2.education.vic.gov.au/pal) </a:t>
            </a:r>
            <a:r>
              <a:rPr lang="en-AU" sz="1100" dirty="0">
                <a:latin typeface="Arial" panose="020B0604020202020204" pitchFamily="34" charset="0"/>
                <a:cs typeface="Arial" panose="020B0604020202020204" pitchFamily="34" charset="0"/>
              </a:rPr>
              <a:t>that have child safety protections built in and are policies that all schools must follow.</a:t>
            </a:r>
          </a:p>
          <a:p>
            <a:r>
              <a:rPr lang="en-AU" sz="1100" dirty="0">
                <a:latin typeface="Arial" panose="020B0604020202020204" pitchFamily="34" charset="0"/>
                <a:cs typeface="Arial" panose="020B0604020202020204" pitchFamily="34" charset="0"/>
              </a:rPr>
              <a:t>Note: You may wish to update the titles of the policies in the orange and blue tiles to reflect the titles of your local school policies.</a:t>
            </a:r>
          </a:p>
          <a:p>
            <a:pPr mar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a:t>
            </a:r>
          </a:p>
          <a:p>
            <a:pPr>
              <a:spcBef>
                <a:spcPts val="600"/>
              </a:spcBef>
              <a:defRPr/>
            </a:pPr>
            <a:r>
              <a:rPr lang="en-AU" dirty="0">
                <a:latin typeface="Arial" panose="020B0604020202020204" pitchFamily="34" charset="0"/>
                <a:cs typeface="Arial" panose="020B0604020202020204" pitchFamily="34" charset="0"/>
              </a:rPr>
              <a:t>Our school </a:t>
            </a:r>
            <a:r>
              <a:rPr lang="en-AU" sz="1200" dirty="0">
                <a:latin typeface="Arial" panose="020B0604020202020204" pitchFamily="34" charset="0"/>
                <a:cs typeface="Arial" panose="020B0604020202020204" pitchFamily="34" charset="0"/>
              </a:rPr>
              <a:t>takes the Child Safe Standards seriously. Our policies and procedures align with the Child Safe Standards. </a:t>
            </a:r>
          </a:p>
          <a:p>
            <a:pPr>
              <a:spcBef>
                <a:spcPts val="600"/>
              </a:spcBef>
            </a:pPr>
            <a:r>
              <a:rPr lang="en-AU" sz="1200" dirty="0">
                <a:latin typeface="Arial" panose="020B0604020202020204" pitchFamily="34" charset="0"/>
                <a:cs typeface="Arial" panose="020B0604020202020204" pitchFamily="34" charset="0"/>
              </a:rPr>
              <a:t>This slide is a way of visualising how our school’s child safety policies and procedures fit together.</a:t>
            </a:r>
          </a:p>
          <a:p>
            <a:pPr>
              <a:spcBef>
                <a:spcPts val="600"/>
              </a:spcBef>
            </a:pPr>
            <a:r>
              <a:rPr lang="en-AU" sz="1200" dirty="0">
                <a:latin typeface="Arial" panose="020B0604020202020204" pitchFamily="34" charset="0"/>
                <a:cs typeface="Arial" panose="020B0604020202020204" pitchFamily="34" charset="0"/>
              </a:rPr>
              <a:t>Starting at the top and highlighted in orange, are our school’s overarching child safety policies and procedures. These 4 policies and procedures are specifically child safety focussed and are directly related to the Child Safe Standards. </a:t>
            </a:r>
          </a:p>
          <a:p>
            <a:pPr>
              <a:spcBef>
                <a:spcPts val="600"/>
              </a:spcBef>
            </a:pPr>
            <a:r>
              <a:rPr lang="en-AU" sz="1200" dirty="0">
                <a:latin typeface="Arial" panose="020B0604020202020204" pitchFamily="34" charset="0"/>
                <a:cs typeface="Arial" panose="020B0604020202020204" pitchFamily="34" charset="0"/>
              </a:rPr>
              <a:t>There are also a range of other policies and procedures that have important things to say about child safety at our school. The blue policies are the child safety related policies at our school. For example, you can see here our school’s Complaints Policy, Volunteers Policy, Student Wellbeing and Engagement Policy and Bullying Prevention Policy</a:t>
            </a:r>
          </a:p>
          <a:p>
            <a:pPr>
              <a:spcBef>
                <a:spcPts val="600"/>
              </a:spcBef>
            </a:pPr>
            <a:r>
              <a:rPr lang="en-AU" sz="1200" dirty="0">
                <a:latin typeface="Arial" panose="020B0604020202020204" pitchFamily="34" charset="0"/>
                <a:cs typeface="Arial" panose="020B0604020202020204" pitchFamily="34" charset="0"/>
              </a:rPr>
              <a:t>At the bottom, are the department’s policies on the </a:t>
            </a:r>
            <a:r>
              <a:rPr lang="en-AU" sz="12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Policy and Advisory Library</a:t>
            </a:r>
            <a:r>
              <a:rPr lang="en-AU" sz="1200" dirty="0">
                <a:latin typeface="Arial" panose="020B0604020202020204" pitchFamily="34" charset="0"/>
                <a:cs typeface="Arial" panose="020B0604020202020204" pitchFamily="34" charset="0"/>
              </a:rPr>
              <a:t> (PAL)</a:t>
            </a:r>
            <a:r>
              <a:rPr lang="en-AU" sz="12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https://www2.education.vic.gov.au/pal)</a:t>
            </a:r>
            <a:r>
              <a:rPr lang="en-AU"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that have child safety protections built-in and these are policies that all schools must follow. PAL is a public site so you can also access these department policies. </a:t>
            </a:r>
          </a:p>
          <a:p>
            <a:pPr>
              <a:spcBef>
                <a:spcPts val="600"/>
              </a:spcBef>
              <a:defRPr/>
            </a:pPr>
            <a:r>
              <a:rPr lang="en-AU" sz="1200" dirty="0">
                <a:latin typeface="Arial" panose="020B0604020202020204" pitchFamily="34" charset="0"/>
                <a:cs typeface="Arial" panose="020B0604020202020204" pitchFamily="34" charset="0"/>
              </a:rPr>
              <a:t>Over the next few slides, we’ll discuss some of the key policies and procedures in our school and what this means for staff at our school. </a:t>
            </a:r>
          </a:p>
          <a:p>
            <a:pPr>
              <a:spcBef>
                <a:spcPts val="600"/>
              </a:spcBef>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18</a:t>
            </a:fld>
            <a:endParaRPr lang="en-US"/>
          </a:p>
        </p:txBody>
      </p:sp>
    </p:spTree>
    <p:extLst>
      <p:ext uri="{BB962C8B-B14F-4D97-AF65-F5344CB8AC3E}">
        <p14:creationId xmlns:p14="http://schemas.microsoft.com/office/powerpoint/2010/main" val="251342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35903" y="2146042"/>
            <a:ext cx="6115002" cy="7571046"/>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1 minute</a:t>
            </a:r>
          </a:p>
          <a:p>
            <a:pPr lvl="0"/>
            <a:r>
              <a:rPr lang="en-AU" sz="1100" dirty="0">
                <a:latin typeface="Arial" panose="020B0604020202020204" pitchFamily="34" charset="0"/>
                <a:cs typeface="Arial" panose="020B0604020202020204" pitchFamily="34" charset="0"/>
              </a:rPr>
              <a:t>This slide raises staff awareness of the school’s Child Safety and Wellbeing Policy.</a:t>
            </a:r>
          </a:p>
          <a:p>
            <a:pPr lvl="0"/>
            <a:r>
              <a:rPr lang="en-AU" sz="1100" dirty="0">
                <a:latin typeface="Arial" panose="020B0604020202020204" pitchFamily="34" charset="0"/>
                <a:cs typeface="Arial" panose="020B0604020202020204" pitchFamily="34" charset="0"/>
              </a:rPr>
              <a:t>It identifies the intent of the school’s policy.</a:t>
            </a:r>
          </a:p>
          <a:p>
            <a:pPr lvl="0"/>
            <a:r>
              <a:rPr lang="en-AU" sz="1100" dirty="0">
                <a:latin typeface="Arial" panose="020B0604020202020204" pitchFamily="34" charset="0"/>
                <a:cs typeface="Arial" panose="020B0604020202020204" pitchFamily="34" charset="0"/>
              </a:rPr>
              <a:t>Note: Your school may have called this policy another name such as Child Safety Policy. </a:t>
            </a:r>
          </a:p>
          <a:p>
            <a:pPr lvl="0"/>
            <a:r>
              <a:rPr lang="en-AU" sz="1100" dirty="0">
                <a:latin typeface="Arial" panose="020B0604020202020204" pitchFamily="34" charset="0"/>
                <a:cs typeface="Arial" panose="020B0604020202020204" pitchFamily="34" charset="0"/>
              </a:rPr>
              <a:t>We suggest that you provide links or copies of your school’s current Child Safety and Wellbeing Policy.</a:t>
            </a:r>
          </a:p>
          <a:p>
            <a:pPr mar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lvl="0">
              <a:spcBef>
                <a:spcPts val="600"/>
              </a:spcBef>
              <a:defRPr/>
            </a:pPr>
            <a:r>
              <a:rPr lang="en-AU" dirty="0">
                <a:latin typeface="Arial" panose="020B0604020202020204" pitchFamily="34" charset="0"/>
                <a:cs typeface="Arial" panose="020B0604020202020204" pitchFamily="34" charset="0"/>
              </a:rPr>
              <a:t>Let’s </a:t>
            </a:r>
            <a:r>
              <a:rPr lang="en-AU" sz="1200" dirty="0">
                <a:latin typeface="Arial" panose="020B0604020202020204" pitchFamily="34" charset="0"/>
                <a:cs typeface="Arial" panose="020B0604020202020204" pitchFamily="34" charset="0"/>
              </a:rPr>
              <a:t>start with our school’s Child Safety and Wellbeing Policy. </a:t>
            </a:r>
          </a:p>
          <a:p>
            <a:pPr>
              <a:spcBef>
                <a:spcPts val="600"/>
              </a:spcBef>
            </a:pPr>
            <a:r>
              <a:rPr lang="en-AU" sz="1200" dirty="0">
                <a:latin typeface="Arial" panose="020B0604020202020204" pitchFamily="34" charset="0"/>
                <a:cs typeface="Arial" panose="020B0604020202020204" pitchFamily="34" charset="0"/>
              </a:rPr>
              <a:t>You have a copy </a:t>
            </a:r>
            <a:r>
              <a:rPr lang="en-AU" sz="1200" b="1" dirty="0">
                <a:latin typeface="Arial" panose="020B0604020202020204" pitchFamily="34" charset="0"/>
                <a:cs typeface="Arial" panose="020B0604020202020204" pitchFamily="34" charset="0"/>
              </a:rPr>
              <a:t>[or link to] </a:t>
            </a:r>
            <a:r>
              <a:rPr lang="en-AU" sz="1200" dirty="0">
                <a:latin typeface="Arial" panose="020B0604020202020204" pitchFamily="34" charset="0"/>
                <a:cs typeface="Arial" panose="020B0604020202020204" pitchFamily="34" charset="0"/>
              </a:rPr>
              <a:t>our school’s Child Safety and Wellbeing Policy.</a:t>
            </a:r>
          </a:p>
          <a:p>
            <a:pPr lvl="0">
              <a:spcBef>
                <a:spcPts val="600"/>
              </a:spcBef>
            </a:pPr>
            <a:r>
              <a:rPr lang="en-AU" sz="1200" dirty="0">
                <a:latin typeface="Arial" panose="020B0604020202020204" pitchFamily="34" charset="0"/>
                <a:cs typeface="Arial" panose="020B0604020202020204" pitchFamily="34" charset="0"/>
              </a:rPr>
              <a:t>This policy demonstrates our school’s commitment to providing environments where </a:t>
            </a:r>
            <a:r>
              <a:rPr lang="en-GB" sz="1200" dirty="0">
                <a:latin typeface="Arial" panose="020B0604020202020204" pitchFamily="34" charset="0"/>
                <a:cs typeface="Arial" panose="020B0604020202020204" pitchFamily="34" charset="0"/>
              </a:rPr>
              <a:t>our students are safe and feel safe, where their participation is valued, their views respected, and their voices are heard about decisions that affect their lives. In particular, our policy states: </a:t>
            </a:r>
          </a:p>
          <a:p>
            <a:pPr lvl="1">
              <a:spcBef>
                <a:spcPts val="600"/>
              </a:spcBef>
            </a:pPr>
            <a:r>
              <a:rPr lang="en-AU" sz="1200" dirty="0">
                <a:latin typeface="Arial" panose="020B0604020202020204" pitchFamily="34" charset="0"/>
                <a:cs typeface="Arial" panose="020B0604020202020204" pitchFamily="34" charset="0"/>
              </a:rPr>
              <a:t>We are </a:t>
            </a:r>
            <a:r>
              <a:rPr lang="en-GB" sz="1200" dirty="0">
                <a:latin typeface="Arial" panose="020B0604020202020204" pitchFamily="34" charset="0"/>
                <a:cs typeface="Arial" panose="020B0604020202020204" pitchFamily="34" charset="0"/>
              </a:rPr>
              <a:t>a child safe organisation which welcomes all children, young people and their families </a:t>
            </a:r>
            <a:endParaRPr lang="en-AU" sz="1200" dirty="0">
              <a:latin typeface="Arial" panose="020B0604020202020204" pitchFamily="34" charset="0"/>
              <a:cs typeface="Arial" panose="020B0604020202020204" pitchFamily="34" charset="0"/>
            </a:endParaRPr>
          </a:p>
          <a:p>
            <a:pPr lvl="1">
              <a:spcBef>
                <a:spcPts val="600"/>
              </a:spcBef>
            </a:pPr>
            <a:r>
              <a:rPr lang="en-GB" sz="1200" dirty="0">
                <a:latin typeface="Arial" panose="020B0604020202020204" pitchFamily="34" charset="0"/>
                <a:cs typeface="Arial" panose="020B0604020202020204" pitchFamily="34" charset="0"/>
              </a:rPr>
              <a:t>We are committed to providing environments where our students are safe and feel safe, where their participation is valued, their views respected, and their voices are heard about decisions that affect their lives </a:t>
            </a:r>
            <a:endParaRPr lang="en-AU" sz="1200" dirty="0">
              <a:latin typeface="Arial" panose="020B0604020202020204" pitchFamily="34" charset="0"/>
              <a:cs typeface="Arial" panose="020B0604020202020204" pitchFamily="34" charset="0"/>
            </a:endParaRPr>
          </a:p>
          <a:p>
            <a:pPr lvl="1">
              <a:spcBef>
                <a:spcPts val="600"/>
              </a:spcBef>
            </a:pPr>
            <a:r>
              <a:rPr lang="en-GB" sz="1200" dirty="0">
                <a:latin typeface="Arial" panose="020B0604020202020204" pitchFamily="34" charset="0"/>
                <a:cs typeface="Arial" panose="020B0604020202020204" pitchFamily="34" charset="0"/>
              </a:rPr>
              <a:t>We have no tolerance for child abuse and take proactive steps to identify and manage any risk of harm to students in our school environments </a:t>
            </a:r>
          </a:p>
          <a:p>
            <a:pPr lvl="1">
              <a:spcBef>
                <a:spcPts val="600"/>
              </a:spcBef>
            </a:pPr>
            <a:r>
              <a:rPr lang="en-GB" sz="1200" dirty="0">
                <a:latin typeface="Arial" panose="020B0604020202020204" pitchFamily="34" charset="0"/>
                <a:cs typeface="Arial" panose="020B0604020202020204" pitchFamily="34" charset="0"/>
              </a:rPr>
              <a:t>Every person involved in our school has an important role in promoting child safety and wellbeing and promptly raising any issues or concerns about a child’s safety.</a:t>
            </a:r>
            <a:endParaRPr lang="en-AU" sz="1200" dirty="0">
              <a:latin typeface="Arial" panose="020B0604020202020204" pitchFamily="34" charset="0"/>
              <a:cs typeface="Arial" panose="020B0604020202020204" pitchFamily="34" charset="0"/>
            </a:endParaRPr>
          </a:p>
          <a:p>
            <a:pPr lvl="0">
              <a:spcBef>
                <a:spcPts val="600"/>
              </a:spcBef>
            </a:pPr>
            <a:r>
              <a:rPr lang="en-AU" sz="1200" dirty="0">
                <a:latin typeface="Arial" panose="020B0604020202020204" pitchFamily="34" charset="0"/>
                <a:cs typeface="Arial" panose="020B0604020202020204" pitchFamily="34" charset="0"/>
              </a:rPr>
              <a:t>It tells our community about our strategies and arrangements to keep children safe.</a:t>
            </a:r>
          </a:p>
          <a:p>
            <a:pPr lvl="0">
              <a:spcBef>
                <a:spcPts val="600"/>
              </a:spcBef>
            </a:pPr>
            <a:r>
              <a:rPr lang="en-AU" sz="1200" dirty="0">
                <a:latin typeface="Arial" panose="020B0604020202020204" pitchFamily="34" charset="0"/>
                <a:cs typeface="Arial" panose="020B0604020202020204" pitchFamily="34" charset="0"/>
              </a:rPr>
              <a:t>It summarises the actions we will take across all the Child Safe Standards to ensure a child safe culture is championed and modelled across the school. It covers all 11 Child Safe Standards.</a:t>
            </a:r>
          </a:p>
          <a:p>
            <a:pPr lvl="0">
              <a:spcBef>
                <a:spcPts val="600"/>
              </a:spcBef>
            </a:pPr>
            <a:r>
              <a:rPr lang="en-AU" sz="1200" dirty="0">
                <a:latin typeface="Arial" panose="020B0604020202020204" pitchFamily="34" charset="0"/>
                <a:cs typeface="Arial" panose="020B0604020202020204" pitchFamily="34" charset="0"/>
              </a:rPr>
              <a:t>Our policy supports everyone in our school community to know their responsibilities. </a:t>
            </a:r>
          </a:p>
          <a:p>
            <a:pPr>
              <a:spcBef>
                <a:spcPts val="600"/>
              </a:spcBef>
            </a:pPr>
            <a:r>
              <a:rPr lang="en-AU" sz="1200" dirty="0">
                <a:latin typeface="Arial" panose="020B0604020202020204" pitchFamily="34" charset="0"/>
                <a:cs typeface="Arial" panose="020B0604020202020204" pitchFamily="34" charset="0"/>
              </a:rPr>
              <a:t>It sets out the responsibilities of leaders and adults engaged in child-related work, including:</a:t>
            </a:r>
          </a:p>
          <a:p>
            <a:pPr lvl="1">
              <a:spcBef>
                <a:spcPts val="600"/>
              </a:spcBef>
            </a:pPr>
            <a:r>
              <a:rPr lang="en-AU" sz="1200" dirty="0">
                <a:latin typeface="Arial" panose="020B0604020202020204" pitchFamily="34" charset="0"/>
                <a:cs typeface="Arial" panose="020B0604020202020204" pitchFamily="34" charset="0"/>
              </a:rPr>
              <a:t>the principal, assistant principal and school </a:t>
            </a:r>
            <a:r>
              <a:rPr lang="en-AU" sz="1200" b="1" dirty="0">
                <a:latin typeface="Arial" panose="020B0604020202020204" pitchFamily="34" charset="0"/>
                <a:cs typeface="Arial" panose="020B0604020202020204" pitchFamily="34" charset="0"/>
              </a:rPr>
              <a:t>[or school boarding premises]</a:t>
            </a:r>
            <a:r>
              <a:rPr lang="en-AU" sz="1200" dirty="0">
                <a:latin typeface="Arial" panose="020B0604020202020204" pitchFamily="34" charset="0"/>
                <a:cs typeface="Arial" panose="020B0604020202020204" pitchFamily="34" charset="0"/>
              </a:rPr>
              <a:t> leaders</a:t>
            </a:r>
          </a:p>
          <a:p>
            <a:pPr lvl="1">
              <a:spcBef>
                <a:spcPts val="600"/>
              </a:spcBef>
            </a:pPr>
            <a:r>
              <a:rPr lang="en-AU" sz="1200" dirty="0">
                <a:latin typeface="Arial" panose="020B0604020202020204" pitchFamily="34" charset="0"/>
                <a:cs typeface="Arial" panose="020B0604020202020204" pitchFamily="34" charset="0"/>
              </a:rPr>
              <a:t>school staff and volunteers</a:t>
            </a:r>
          </a:p>
          <a:p>
            <a:pPr lvl="1">
              <a:spcBef>
                <a:spcPts val="600"/>
              </a:spcBef>
            </a:pPr>
            <a:r>
              <a:rPr lang="en-AU" sz="1200" dirty="0">
                <a:latin typeface="Arial" panose="020B0604020202020204" pitchFamily="34" charset="0"/>
                <a:cs typeface="Arial" panose="020B0604020202020204" pitchFamily="34" charset="0"/>
              </a:rPr>
              <a:t>school councils and school council members.</a:t>
            </a:r>
          </a:p>
          <a:p>
            <a:pPr>
              <a:spcBef>
                <a:spcPts val="600"/>
              </a:spcBef>
            </a:pPr>
            <a:r>
              <a:rPr lang="en-AU" sz="1200" dirty="0">
                <a:latin typeface="Arial" panose="020B0604020202020204" pitchFamily="34" charset="0"/>
                <a:cs typeface="Arial" panose="020B0604020202020204" pitchFamily="34" charset="0"/>
              </a:rPr>
              <a:t>Our policy is publicly available on our school website </a:t>
            </a:r>
            <a:r>
              <a:rPr lang="en-AU" sz="1200" b="1" dirty="0">
                <a:latin typeface="Arial" panose="020B0604020202020204" pitchFamily="34" charset="0"/>
                <a:cs typeface="Arial" panose="020B0604020202020204" pitchFamily="34" charset="0"/>
              </a:rPr>
              <a:t>[and at reception]</a:t>
            </a:r>
            <a:r>
              <a:rPr lang="en-AU" sz="1200" dirty="0">
                <a:latin typeface="Arial" panose="020B0604020202020204" pitchFamily="34" charset="0"/>
                <a:cs typeface="Arial" panose="020B0604020202020204" pitchFamily="34" charset="0"/>
              </a:rPr>
              <a:t>. </a:t>
            </a:r>
          </a:p>
          <a:p>
            <a:pPr marL="0" indent="0">
              <a:spcBef>
                <a:spcPts val="600"/>
              </a:spcBef>
              <a:buNone/>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latin typeface="Arial" panose="020B0604020202020204" pitchFamily="34" charset="0"/>
                <a:cs typeface="Arial" panose="020B0604020202020204" pitchFamily="34" charset="0"/>
              </a:rPr>
              <a:pPr/>
              <a:t>19</a:t>
            </a:fld>
            <a:endParaRPr lang="en-US">
              <a:latin typeface="Arial" panose="020B0604020202020204" pitchFamily="34" charset="0"/>
              <a:cs typeface="Arial" panose="020B0604020202020204" pitchFamily="34" charset="0"/>
            </a:endParaRPr>
          </a:p>
        </p:txBody>
      </p:sp>
      <p:sp>
        <p:nvSpPr>
          <p:cNvPr id="7" name="Slide Image Placeholder 6">
            <a:extLst>
              <a:ext uri="{FF2B5EF4-FFF2-40B4-BE49-F238E27FC236}">
                <a16:creationId xmlns:a16="http://schemas.microsoft.com/office/drawing/2014/main" id="{46984C48-A2BD-4EAD-A161-759ED9247F5B}"/>
              </a:ext>
            </a:extLst>
          </p:cNvPr>
          <p:cNvSpPr>
            <a:spLocks noGrp="1" noRot="1" noChangeAspect="1"/>
          </p:cNvSpPr>
          <p:nvPr>
            <p:ph type="sldImg"/>
          </p:nvPr>
        </p:nvSpPr>
        <p:spPr>
          <a:xfrm>
            <a:off x="1760538" y="209550"/>
            <a:ext cx="3276600" cy="1843088"/>
          </a:xfrm>
        </p:spPr>
      </p:sp>
    </p:spTree>
    <p:extLst>
      <p:ext uri="{BB962C8B-B14F-4D97-AF65-F5344CB8AC3E}">
        <p14:creationId xmlns:p14="http://schemas.microsoft.com/office/powerpoint/2010/main" val="238152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a:xfrm>
            <a:off x="375781" y="2407920"/>
            <a:ext cx="6075123" cy="7307580"/>
          </a:xfrm>
        </p:spPr>
        <p:txBody>
          <a:bodyPr/>
          <a:lstStyle/>
          <a:p>
            <a:pPr marL="0" indent="0">
              <a:buNone/>
            </a:pPr>
            <a:r>
              <a:rPr lang="en-AU" b="1" dirty="0">
                <a:latin typeface="Arial" panose="020B0604020202020204" pitchFamily="34" charset="0"/>
                <a:cs typeface="Arial" panose="020B0604020202020204" pitchFamily="34" charset="0"/>
              </a:rPr>
              <a:t>BACKGROUND AND PREPARATORY NOTES FOR THE FACILITATOR</a:t>
            </a:r>
          </a:p>
          <a:p>
            <a:pPr marL="0" lvl="0" indent="0">
              <a:spcBef>
                <a:spcPts val="600"/>
              </a:spcBef>
              <a:spcAft>
                <a:spcPts val="600"/>
              </a:spcAft>
              <a:buNone/>
            </a:pPr>
            <a:r>
              <a:rPr lang="en-US" b="1" dirty="0">
                <a:latin typeface="Arial" panose="020B0604020202020204" pitchFamily="34" charset="0"/>
                <a:cs typeface="Arial" panose="020B0604020202020204" pitchFamily="34" charset="0"/>
              </a:rPr>
              <a:t>TIME </a:t>
            </a:r>
          </a:p>
          <a:p>
            <a:pPr marL="90488" lvl="1" indent="-90488"/>
            <a:r>
              <a:rPr lang="en-US" sz="1100" dirty="0">
                <a:latin typeface="Arial" panose="020B0604020202020204" pitchFamily="34" charset="0"/>
                <a:cs typeface="Arial" panose="020B0604020202020204" pitchFamily="34" charset="0"/>
              </a:rPr>
              <a:t>Allow approximately 60 minutes for the presentation, questions and discussion.</a:t>
            </a:r>
          </a:p>
          <a:p>
            <a:pPr marL="90488" lvl="1" indent="-90488">
              <a:defRPr/>
            </a:pPr>
            <a:r>
              <a:rPr lang="en-US" sz="1100" dirty="0">
                <a:latin typeface="Arial" panose="020B0604020202020204" pitchFamily="34" charset="0"/>
                <a:cs typeface="Arial" panose="020B0604020202020204" pitchFamily="34" charset="0"/>
              </a:rPr>
              <a:t>Note: The presentation can be delivered over multiple sessions. </a:t>
            </a:r>
            <a:r>
              <a:rPr lang="en-AU" sz="1100" dirty="0">
                <a:latin typeface="Arial" panose="020B0604020202020204" pitchFamily="34" charset="0"/>
                <a:cs typeface="Arial" panose="020B0604020202020204" pitchFamily="34" charset="0"/>
              </a:rPr>
              <a:t>Principals can tailor the training and mode of delivery to meet local needs.</a:t>
            </a:r>
            <a:r>
              <a:rPr lang="en-AU" dirty="0">
                <a:latin typeface="Arial" panose="020B0604020202020204" pitchFamily="34" charset="0"/>
                <a:cs typeface="Arial" panose="020B0604020202020204" pitchFamily="34" charset="0"/>
              </a:rPr>
              <a:t> </a:t>
            </a:r>
          </a:p>
          <a:p>
            <a:pPr marL="0" lvl="0" indent="0">
              <a:spcBef>
                <a:spcPts val="600"/>
              </a:spcBef>
              <a:spcAft>
                <a:spcPts val="600"/>
              </a:spcAft>
              <a:buNone/>
            </a:pPr>
            <a:r>
              <a:rPr lang="en-US" b="1" dirty="0">
                <a:latin typeface="Arial" panose="020B0604020202020204" pitchFamily="34" charset="0"/>
                <a:cs typeface="Arial" panose="020B0604020202020204" pitchFamily="34" charset="0"/>
              </a:rPr>
              <a:t>PREPARATION</a:t>
            </a:r>
            <a:endParaRPr lang="en-AU"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Before facilitating the session:</a:t>
            </a:r>
          </a:p>
          <a:p>
            <a:pPr marL="271463" lvl="2" indent="-90488"/>
            <a:r>
              <a:rPr lang="en-US" sz="1100" dirty="0" err="1">
                <a:latin typeface="Arial" panose="020B0604020202020204" pitchFamily="34" charset="0"/>
                <a:cs typeface="Arial" panose="020B0604020202020204" pitchFamily="34" charset="0"/>
              </a:rPr>
              <a:t>familiarise</a:t>
            </a:r>
            <a:r>
              <a:rPr lang="en-US" sz="1100" dirty="0">
                <a:latin typeface="Arial" panose="020B0604020202020204" pitchFamily="34" charset="0"/>
                <a:cs typeface="Arial" panose="020B0604020202020204" pitchFamily="34" charset="0"/>
              </a:rPr>
              <a:t> yourself with the content of this presentation and supporting notes</a:t>
            </a:r>
          </a:p>
          <a:p>
            <a:pPr marL="271463" lvl="2" indent="-90488"/>
            <a:r>
              <a:rPr lang="en-AU" sz="1100" dirty="0">
                <a:latin typeface="Arial" panose="020B0604020202020204" pitchFamily="34" charset="0"/>
                <a:cs typeface="Arial" panose="020B0604020202020204" pitchFamily="34" charset="0"/>
              </a:rPr>
              <a:t>with principal approval, make any adjustments to the training and mode of delivery to meet local needs </a:t>
            </a:r>
          </a:p>
          <a:p>
            <a:pPr marL="271463" lvl="2" indent="-90488"/>
            <a:r>
              <a:rPr lang="en-US" sz="1100" dirty="0">
                <a:latin typeface="Arial" panose="020B0604020202020204" pitchFamily="34" charset="0"/>
                <a:cs typeface="Arial" panose="020B0604020202020204" pitchFamily="34" charset="0"/>
              </a:rPr>
              <a:t>provide participants with links or copies of your school’s </a:t>
            </a:r>
            <a:r>
              <a:rPr lang="en-AU" sz="1100" dirty="0">
                <a:latin typeface="Arial" panose="020B0604020202020204" pitchFamily="34" charset="0"/>
                <a:cs typeface="Arial" panose="020B0604020202020204" pitchFamily="34" charset="0"/>
              </a:rPr>
              <a:t>Child Safety and Wellbeing Policy, Child Safety Code of Conduct and Child Safety Responding and Reporting Obligations Policy and Procedures and any other relevant policies.</a:t>
            </a:r>
          </a:p>
          <a:p>
            <a:pPr marL="90488" marR="0" lvl="0" indent="-90488" algn="l" defTabSz="914400" rtl="0" eaLnBrk="1" fontAlgn="auto" latinLnBrk="0" hangingPunct="1">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Before delivering this presentation, make sure you have downloaded the latest version from </a:t>
            </a:r>
            <a:r>
              <a:rPr lang="en-AU" sz="1100" dirty="0">
                <a:latin typeface="Arial" panose="020B0604020202020204" pitchFamily="34" charset="0"/>
                <a:cs typeface="Arial" panose="020B0604020202020204" pitchFamily="34" charset="0"/>
                <a:hlinkClick r:id="rId3"/>
              </a:rPr>
              <a:t>PROTECT</a:t>
            </a:r>
            <a:r>
              <a:rPr lang="en-AU" sz="1100"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https://www.vic.gov.au/protect</a:t>
            </a:r>
            <a:r>
              <a:rPr lang="en-US"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rPr>
              <a:t>.</a:t>
            </a:r>
          </a:p>
          <a:p>
            <a:pPr marL="0" marR="0" lvl="0" indent="0" algn="l" defTabSz="914400" rtl="0" eaLnBrk="1" fontAlgn="auto" latinLnBrk="0" hangingPunct="1">
              <a:spcBef>
                <a:spcPts val="600"/>
              </a:spcBef>
              <a:spcAft>
                <a:spcPts val="600"/>
              </a:spcAft>
              <a:buClrTx/>
              <a:buSzTx/>
              <a:buNone/>
              <a:tabLst/>
              <a:defRPr/>
            </a:pPr>
            <a:r>
              <a:rPr lang="en-AU" b="1" dirty="0">
                <a:latin typeface="Arial" panose="020B0604020202020204" pitchFamily="34" charset="0"/>
                <a:cs typeface="Arial" panose="020B0604020202020204" pitchFamily="34" charset="0"/>
              </a:rPr>
              <a:t>ASSISTANCE</a:t>
            </a:r>
          </a:p>
          <a:p>
            <a:r>
              <a:rPr lang="en-AU" sz="1100" dirty="0">
                <a:latin typeface="Arial" panose="020B0604020202020204" pitchFamily="34" charset="0"/>
                <a:cs typeface="Arial" panose="020B0604020202020204" pitchFamily="34" charset="0"/>
              </a:rPr>
              <a:t>If you need further information about this presentation or how it should be delivered, you can access support from the department’s:</a:t>
            </a:r>
          </a:p>
          <a:p>
            <a:pPr lvl="1"/>
            <a:r>
              <a:rPr lang="en-AU" sz="1100" dirty="0">
                <a:latin typeface="Arial" panose="020B0604020202020204" pitchFamily="34" charset="0"/>
                <a:cs typeface="Arial" panose="020B0604020202020204" pitchFamily="34" charset="0"/>
              </a:rPr>
              <a:t>child safety team (email </a:t>
            </a:r>
            <a:r>
              <a:rPr lang="en-AU" sz="1100" dirty="0">
                <a:latin typeface="Arial" panose="020B0604020202020204" pitchFamily="34" charset="0"/>
                <a:cs typeface="Arial" panose="020B0604020202020204" pitchFamily="34" charset="0"/>
                <a:hlinkClick r:id="rId5"/>
              </a:rPr>
              <a:t>child.safe.schools@education.vic.gov.au</a:t>
            </a:r>
            <a:r>
              <a:rPr lang="en-AU" sz="1100" dirty="0">
                <a:latin typeface="Arial" panose="020B0604020202020204" pitchFamily="34" charset="0"/>
                <a:cs typeface="Arial" panose="020B0604020202020204" pitchFamily="34" charset="0"/>
              </a:rPr>
              <a:t>) </a:t>
            </a:r>
          </a:p>
          <a:p>
            <a:pPr lvl="1"/>
            <a:r>
              <a:rPr lang="en-AU" sz="1100" dirty="0">
                <a:latin typeface="Arial" panose="020B0604020202020204" pitchFamily="34" charset="0"/>
                <a:cs typeface="Arial" panose="020B0604020202020204" pitchFamily="34" charset="0"/>
              </a:rPr>
              <a:t>school compliance team (email </a:t>
            </a:r>
            <a:r>
              <a:rPr lang="en-AU" sz="1100" dirty="0">
                <a:latin typeface="Arial" panose="020B0604020202020204" pitchFamily="34" charset="0"/>
                <a:cs typeface="Arial" panose="020B0604020202020204" pitchFamily="34" charset="0"/>
                <a:hlinkClick r:id="rId6"/>
              </a:rPr>
              <a:t>school.compliance@education.vic.gov.au</a:t>
            </a:r>
            <a:r>
              <a:rPr lang="en-AU" sz="1100" dirty="0">
                <a:latin typeface="Arial" panose="020B0604020202020204" pitchFamily="34" charset="0"/>
                <a:cs typeface="Arial" panose="020B0604020202020204" pitchFamily="34" charset="0"/>
              </a:rPr>
              <a:t>). </a:t>
            </a:r>
          </a:p>
          <a:p>
            <a:pPr marL="0" indent="0">
              <a:spcBef>
                <a:spcPts val="600"/>
              </a:spcBef>
              <a:spcAft>
                <a:spcPts val="600"/>
              </a:spcAft>
              <a:buNone/>
            </a:pPr>
            <a:r>
              <a:rPr lang="en-AU" b="1" dirty="0">
                <a:latin typeface="Arial" panose="020B0604020202020204" pitchFamily="34" charset="0"/>
                <a:cs typeface="Arial" panose="020B0604020202020204" pitchFamily="34" charset="0"/>
              </a:rPr>
              <a:t>YOUR FEEDBACK</a:t>
            </a:r>
          </a:p>
          <a:p>
            <a:r>
              <a:rPr lang="en-AU" sz="1100" dirty="0">
                <a:latin typeface="Arial" panose="020B0604020202020204" pitchFamily="34" charset="0"/>
                <a:cs typeface="Arial" panose="020B0604020202020204" pitchFamily="34" charset="0"/>
              </a:rPr>
              <a:t>The Department of Education welcomes feedback on these slides.</a:t>
            </a:r>
          </a:p>
          <a:p>
            <a:r>
              <a:rPr lang="en-AU" sz="1100" dirty="0">
                <a:latin typeface="Arial" panose="020B0604020202020204" pitchFamily="34" charset="0"/>
                <a:cs typeface="Arial" panose="020B0604020202020204" pitchFamily="34" charset="0"/>
              </a:rPr>
              <a:t>To provide feedback, please email</a:t>
            </a:r>
            <a:r>
              <a:rPr lang="en-AU" sz="1100" dirty="0">
                <a:solidFill>
                  <a:srgbClr val="53565A"/>
                </a:solidFill>
                <a:latin typeface="Arial" panose="020B0604020202020204" pitchFamily="34" charset="0"/>
                <a:cs typeface="Arial" panose="020B0604020202020204" pitchFamily="34" charset="0"/>
              </a:rPr>
              <a:t> </a:t>
            </a:r>
            <a:r>
              <a:rPr lang="en-AU" sz="1100" b="0" u="none" strike="noStrike" dirty="0">
                <a:solidFill>
                  <a:srgbClr val="004EA8"/>
                </a:solidFill>
                <a:effectLst/>
                <a:latin typeface="Arial" panose="020B0604020202020204" pitchFamily="34" charset="0"/>
                <a:cs typeface="Arial" panose="020B0604020202020204" pitchFamily="34" charset="0"/>
                <a:hlinkClick r:id="rId5"/>
              </a:rPr>
              <a:t>child.safe.schools@education.vic.gov.au</a:t>
            </a:r>
            <a:endParaRPr lang="en-AU" sz="1100" dirty="0">
              <a:latin typeface="Arial" panose="020B0604020202020204" pitchFamily="34" charset="0"/>
              <a:cs typeface="Arial" panose="020B0604020202020204" pitchFamily="34" charset="0"/>
            </a:endParaRPr>
          </a:p>
          <a:p>
            <a:endParaRPr lang="en-AU" dirty="0">
              <a:highlight>
                <a:srgbClr val="FFFF00"/>
              </a:highlight>
              <a:latin typeface="Arial" panose="020B0604020202020204" pitchFamily="34" charset="0"/>
              <a:cs typeface="Arial" panose="020B0604020202020204" pitchFamily="34" charset="0"/>
            </a:endParaRPr>
          </a:p>
          <a:p>
            <a:pPr lvl="1"/>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pPr marL="0" indent="0">
              <a:buNone/>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a:t>
            </a:fld>
            <a:endParaRPr lang="en-US"/>
          </a:p>
        </p:txBody>
      </p:sp>
    </p:spTree>
    <p:extLst>
      <p:ext uri="{BB962C8B-B14F-4D97-AF65-F5344CB8AC3E}">
        <p14:creationId xmlns:p14="http://schemas.microsoft.com/office/powerpoint/2010/main" val="1860362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24400" y="2029538"/>
            <a:ext cx="6148874" cy="7679611"/>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2 minutes</a:t>
            </a:r>
          </a:p>
          <a:p>
            <a:pPr lvl="0"/>
            <a:r>
              <a:rPr lang="en-AU" sz="1100" dirty="0">
                <a:latin typeface="Arial" panose="020B0604020202020204" pitchFamily="34" charset="0"/>
                <a:cs typeface="Arial" panose="020B0604020202020204" pitchFamily="34" charset="0"/>
              </a:rPr>
              <a:t>This slide focuses on the school’s commitment to create culturally safe environments and respect and respond to the diversity of children and young people’s circumstances and needs.</a:t>
            </a:r>
          </a:p>
          <a:p>
            <a:pPr marL="88900" marR="0" lvl="0" indent="-88900" algn="l" defTabSz="914400" rtl="0" eaLnBrk="1" fontAlgn="auto" latinLnBrk="0" hangingPunct="1">
              <a:buClrTx/>
              <a:buSzTx/>
              <a:buFont typeface="Arial" panose="020B0604020202020204" pitchFamily="34" charset="0"/>
              <a:buChar char="•"/>
              <a:tabLst/>
              <a:defRPr/>
            </a:pPr>
            <a:r>
              <a:rPr lang="en-AU" sz="1100"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Child Safe Standard 1 </a:t>
            </a:r>
            <a:r>
              <a:rPr lang="en-AU" sz="1100" dirty="0">
                <a:solidFill>
                  <a:prstClr val="black"/>
                </a:solidFill>
                <a:latin typeface="Arial" panose="020B0604020202020204" pitchFamily="34" charset="0"/>
                <a:cs typeface="Arial" panose="020B0604020202020204" pitchFamily="34" charset="0"/>
              </a:rPr>
              <a:t>(</a:t>
            </a:r>
            <a:r>
              <a:rPr lang="en-AU" sz="1100" b="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https://go.vic.gov.au/4aG3zTU</a:t>
            </a:r>
            <a:r>
              <a:rPr lang="en-AU" sz="1100" b="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requires schools to develop strategies to promote cultural safety. This applies </a:t>
            </a:r>
            <a:r>
              <a:rPr lang="en-AU" sz="1100" dirty="0">
                <a:latin typeface="Arial" panose="020B0604020202020204" pitchFamily="34" charset="0"/>
                <a:cs typeface="Arial" panose="020B0604020202020204" pitchFamily="34" charset="0"/>
              </a:rPr>
              <a:t>even if there are no students who have identified themselves as Aboriginal.</a:t>
            </a:r>
          </a:p>
          <a:p>
            <a:pPr marL="88900" marR="0" lvl="0" indent="-88900" algn="l" defTabSz="914400" rtl="0" eaLnBrk="1" fontAlgn="auto" latinLnBrk="0" hangingPunct="1">
              <a:buClrTx/>
              <a:buSzTx/>
              <a:buFont typeface="Arial" panose="020B0604020202020204" pitchFamily="34" charset="0"/>
              <a:buChar char="•"/>
              <a:tabLst/>
              <a:defRPr/>
            </a:pPr>
            <a:r>
              <a:rPr lang="en-AU" sz="1100" u="sng" dirty="0">
                <a:solidFill>
                  <a:prstClr val="black"/>
                </a:solidFill>
                <a:latin typeface="Arial" panose="020B0604020202020204" pitchFamily="34" charset="0"/>
                <a:cs typeface="Arial" panose="020B0604020202020204" pitchFamily="34" charset="0"/>
              </a:rPr>
              <a:t>Child Safe Standard 5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https://go.vic.gov.au/3xpi9AO</a:t>
            </a:r>
            <a:r>
              <a:rPr lang="en-AU" sz="1100" dirty="0">
                <a:latin typeface="Arial" panose="020B0604020202020204" pitchFamily="34" charset="0"/>
                <a:cs typeface="Arial" panose="020B0604020202020204" pitchFamily="34" charset="0"/>
              </a:rPr>
              <a:t>)</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requires that staff and volunteers understand the diverse circumstances of students, provides support, and responds to vulnerable students.</a:t>
            </a:r>
            <a:endParaRPr lang="en-GB" sz="1100" dirty="0">
              <a:latin typeface="Arial" panose="020B0604020202020204" pitchFamily="34" charset="0"/>
              <a:cs typeface="Arial" panose="020B0604020202020204" pitchFamily="34" charset="0"/>
            </a:endParaRPr>
          </a:p>
          <a:p>
            <a:pPr lvl="0"/>
            <a:r>
              <a:rPr lang="en-GB" sz="1100" dirty="0">
                <a:latin typeface="Arial" panose="020B0604020202020204" pitchFamily="34" charset="0"/>
                <a:cs typeface="Arial" panose="020B0604020202020204" pitchFamily="34" charset="0"/>
              </a:rPr>
              <a:t>Schools can document their strategies in their Child Safety and Wellbeing policy. </a:t>
            </a:r>
          </a:p>
          <a:p>
            <a:pPr lvl="0"/>
            <a:r>
              <a:rPr lang="en-GB" sz="1100" dirty="0">
                <a:latin typeface="Arial" panose="020B0604020202020204" pitchFamily="34" charset="0"/>
                <a:cs typeface="Arial" panose="020B0604020202020204" pitchFamily="34" charset="0"/>
              </a:rPr>
              <a:t>A</a:t>
            </a:r>
            <a:r>
              <a:rPr lang="en-AU" sz="1100" dirty="0">
                <a:latin typeface="Arial" panose="020B0604020202020204" pitchFamily="34" charset="0"/>
                <a:cs typeface="Arial" panose="020B0604020202020204" pitchFamily="34" charset="0"/>
              </a:rPr>
              <a:t>mend these notes align with your school’s Child Safety and Wellbeing Policy if needed.</a:t>
            </a:r>
          </a:p>
          <a:p>
            <a:pPr mar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marL="88900" marR="0" lvl="0" indent="-88900" fontAlgn="auto">
              <a:spcBef>
                <a:spcPts val="600"/>
              </a:spcBef>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Our staff can support every student to have a positive experience in a safe environment</a:t>
            </a:r>
            <a:r>
              <a:rPr lang="en-GB" sz="1200" dirty="0">
                <a:effectLst/>
                <a:latin typeface="Arial" panose="020B0604020202020204" pitchFamily="34" charset="0"/>
                <a:ea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This includes supporting Aboriginal cultural safety and </a:t>
            </a:r>
            <a:r>
              <a:rPr lang="en-AU" sz="1200" dirty="0">
                <a:latin typeface="Arial" panose="020B0604020202020204" pitchFamily="34" charset="0"/>
                <a:cs typeface="Arial" panose="020B0604020202020204" pitchFamily="34" charset="0"/>
              </a:rPr>
              <a:t>understanding the diverse circumstances of children and students.</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lvl="0">
              <a:spcBef>
                <a:spcPts val="600"/>
              </a:spcBef>
            </a:pPr>
            <a:r>
              <a:rPr lang="en-AU" sz="1200" dirty="0">
                <a:latin typeface="Arial" panose="020B0604020202020204" pitchFamily="34" charset="0"/>
                <a:cs typeface="Arial" panose="020B0604020202020204" pitchFamily="34" charset="0"/>
              </a:rPr>
              <a:t>For Aboriginal children, cultural safety includes being provided with a safe, nurturing and positive environment where they:</a:t>
            </a:r>
          </a:p>
          <a:p>
            <a:pPr lvl="1"/>
            <a:r>
              <a:rPr lang="en-AU" sz="1200" dirty="0">
                <a:latin typeface="Arial" panose="020B0604020202020204" pitchFamily="34" charset="0"/>
                <a:cs typeface="Arial" panose="020B0604020202020204" pitchFamily="34" charset="0"/>
              </a:rPr>
              <a:t>feel comfortable being themselves</a:t>
            </a:r>
          </a:p>
          <a:p>
            <a:pPr lvl="1"/>
            <a:r>
              <a:rPr lang="en-AU" sz="1200" dirty="0">
                <a:latin typeface="Arial" panose="020B0604020202020204" pitchFamily="34" charset="0"/>
                <a:cs typeface="Arial" panose="020B0604020202020204" pitchFamily="34" charset="0"/>
              </a:rPr>
              <a:t>feel comfortable expressing their culture, including their spiritual and belief systems </a:t>
            </a:r>
          </a:p>
          <a:p>
            <a:pPr lvl="1"/>
            <a:r>
              <a:rPr lang="en-AU" sz="1200" dirty="0">
                <a:latin typeface="Arial" panose="020B0604020202020204" pitchFamily="34" charset="0"/>
                <a:cs typeface="Arial" panose="020B0604020202020204" pitchFamily="34" charset="0"/>
              </a:rPr>
              <a:t>are supported by carers who respect their Aboriginality and encourage their sense of self and identity.</a:t>
            </a:r>
          </a:p>
          <a:p>
            <a:pPr marL="88900" lvl="0" indent="-88900" algn="l" defTabSz="914400" rtl="0" eaLnBrk="1" latinLnBrk="0" hangingPunct="1">
              <a:spcBef>
                <a:spcPts val="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All schools must promote cultural safety</a:t>
            </a:r>
            <a:r>
              <a:rPr lang="en-AU" sz="1200" kern="1200" dirty="0">
                <a:solidFill>
                  <a:schemeClr val="tx1"/>
                </a:solidFill>
                <a:latin typeface="Arial" panose="020B0604020202020204" pitchFamily="34" charset="0"/>
                <a:ea typeface="+mn-ea"/>
                <a:cs typeface="Arial" panose="020B0604020202020204" pitchFamily="34" charset="0"/>
              </a:rPr>
              <a:t>, even if there are no students who have identified themselves as Aboriginal.</a:t>
            </a:r>
          </a:p>
          <a:p>
            <a:pPr>
              <a:spcBef>
                <a:spcPts val="600"/>
              </a:spcBef>
            </a:pPr>
            <a:r>
              <a:rPr lang="en-AU" sz="1200" dirty="0">
                <a:latin typeface="Arial" panose="020B0604020202020204" pitchFamily="34" charset="0"/>
                <a:cs typeface="Arial" panose="020B0604020202020204" pitchFamily="34" charset="0"/>
              </a:rPr>
              <a:t>We also need to understand the diverse circumstances of children and students. Everyone can pay attention to the needs of:</a:t>
            </a:r>
          </a:p>
          <a:p>
            <a:pPr lvl="1" indent="-80963" algn="l" defTabSz="914400" rtl="0" eaLnBrk="1" latinLnBrk="0" hangingPunct="1">
              <a:buFont typeface="Arial" panose="020B0604020202020204" pitchFamily="34" charset="0"/>
              <a:buChar char="•"/>
            </a:pPr>
            <a:r>
              <a:rPr lang="en-AU" sz="1200" kern="1200" dirty="0">
                <a:solidFill>
                  <a:schemeClr val="tx1"/>
                </a:solidFill>
                <a:latin typeface="Arial" panose="020B0604020202020204" pitchFamily="34" charset="0"/>
                <a:ea typeface="+mn-ea"/>
                <a:cs typeface="Arial" panose="020B0604020202020204" pitchFamily="34" charset="0"/>
              </a:rPr>
              <a:t>students with disability</a:t>
            </a:r>
          </a:p>
          <a:p>
            <a:pPr lvl="1"/>
            <a:r>
              <a:rPr lang="en-AU" sz="1200" dirty="0">
                <a:latin typeface="Arial" panose="020B0604020202020204" pitchFamily="34" charset="0"/>
                <a:cs typeface="Arial" panose="020B0604020202020204" pitchFamily="34" charset="0"/>
              </a:rPr>
              <a:t>students from culturally and linguistically diverse backgrounds</a:t>
            </a:r>
          </a:p>
          <a:p>
            <a:pPr lvl="1"/>
            <a:r>
              <a:rPr lang="en-AU" sz="1200" dirty="0">
                <a:latin typeface="Arial" panose="020B0604020202020204" pitchFamily="34" charset="0"/>
                <a:cs typeface="Arial" panose="020B0604020202020204" pitchFamily="34" charset="0"/>
              </a:rPr>
              <a:t>students who are unable to live at home and international students</a:t>
            </a:r>
          </a:p>
          <a:p>
            <a:pPr lvl="1"/>
            <a:r>
              <a:rPr lang="en-AU" sz="1200" dirty="0">
                <a:latin typeface="Arial" panose="020B0604020202020204" pitchFamily="34" charset="0"/>
                <a:cs typeface="Arial" panose="020B0604020202020204" pitchFamily="34" charset="0"/>
              </a:rPr>
              <a:t>lesbian, gay, bisexual, trans and gender diverse, intersex, queer and questioning, and asexual (LGBTIQA+) students</a:t>
            </a:r>
          </a:p>
          <a:p>
            <a:pPr lvl="1"/>
            <a:r>
              <a:rPr lang="en-AU" sz="1200" dirty="0">
                <a:latin typeface="Arial" panose="020B0604020202020204" pitchFamily="34" charset="0"/>
                <a:cs typeface="Arial" panose="020B0604020202020204" pitchFamily="34" charset="0"/>
              </a:rPr>
              <a:t>Aboriginal students.</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This is important to ensure all students understand their right to feel safe at school and how to raise any concerns. </a:t>
            </a:r>
          </a:p>
          <a:p>
            <a:pPr>
              <a:spcBef>
                <a:spcPts val="600"/>
              </a:spcBef>
            </a:pPr>
            <a:r>
              <a:rPr lang="en-AU" sz="1200" dirty="0">
                <a:latin typeface="Arial" panose="020B0604020202020204" pitchFamily="34" charset="0"/>
                <a:cs typeface="Arial" panose="020B0604020202020204" pitchFamily="34" charset="0"/>
              </a:rPr>
              <a:t>Our Child Safety and Wellbeing policy includes actions our school will take to promote cultural safety and to respect and respond to the diversity of children and young people’s circumstances and needs. </a:t>
            </a:r>
          </a:p>
          <a:p>
            <a:pPr>
              <a:spcBef>
                <a:spcPts val="600"/>
              </a:spcBef>
            </a:pPr>
            <a:r>
              <a:rPr lang="en-AU" sz="1200" b="1" dirty="0">
                <a:latin typeface="Arial" panose="020B0604020202020204" pitchFamily="34" charset="0"/>
                <a:cs typeface="Arial" panose="020B0604020202020204" pitchFamily="34" charset="0"/>
              </a:rPr>
              <a:t>[Add examples from your local policy to demonstrate how staff support cultural safety and diverse needs and outline staff responsibilities for these processes.]</a:t>
            </a:r>
          </a:p>
        </p:txBody>
      </p:sp>
      <p:sp>
        <p:nvSpPr>
          <p:cNvPr id="4" name="Slide Number Placeholder 3"/>
          <p:cNvSpPr>
            <a:spLocks noGrp="1"/>
          </p:cNvSpPr>
          <p:nvPr>
            <p:ph type="sldNum" sz="quarter" idx="5"/>
          </p:nvPr>
        </p:nvSpPr>
        <p:spPr/>
        <p:txBody>
          <a:bodyPr/>
          <a:lstStyle/>
          <a:p>
            <a:fld id="{ED6696EE-E175-4144-B35C-D4A1B167B917}" type="slidenum">
              <a:rPr lang="en-US" smtClean="0"/>
              <a:t>20</a:t>
            </a:fld>
            <a:endParaRPr lang="en-US"/>
          </a:p>
        </p:txBody>
      </p:sp>
      <p:sp>
        <p:nvSpPr>
          <p:cNvPr id="7" name="Slide Image Placeholder 6">
            <a:extLst>
              <a:ext uri="{FF2B5EF4-FFF2-40B4-BE49-F238E27FC236}">
                <a16:creationId xmlns:a16="http://schemas.microsoft.com/office/drawing/2014/main" id="{810612FF-1788-442D-974B-5EB5A9893197}"/>
              </a:ext>
            </a:extLst>
          </p:cNvPr>
          <p:cNvSpPr>
            <a:spLocks noGrp="1" noRot="1" noChangeAspect="1"/>
          </p:cNvSpPr>
          <p:nvPr>
            <p:ph type="sldImg"/>
          </p:nvPr>
        </p:nvSpPr>
        <p:spPr>
          <a:xfrm>
            <a:off x="1876425" y="217488"/>
            <a:ext cx="3044825" cy="1712912"/>
          </a:xfrm>
        </p:spPr>
      </p:sp>
    </p:spTree>
    <p:extLst>
      <p:ext uri="{BB962C8B-B14F-4D97-AF65-F5344CB8AC3E}">
        <p14:creationId xmlns:p14="http://schemas.microsoft.com/office/powerpoint/2010/main" val="2047254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75781" y="1894114"/>
            <a:ext cx="6211631" cy="7795987"/>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3 minutes</a:t>
            </a:r>
          </a:p>
          <a:p>
            <a:pPr lvl="0"/>
            <a:r>
              <a:rPr lang="en-AU" sz="1100" dirty="0">
                <a:latin typeface="Arial" panose="020B0604020202020204" pitchFamily="34" charset="0"/>
                <a:cs typeface="Arial" panose="020B0604020202020204" pitchFamily="34" charset="0"/>
              </a:rPr>
              <a:t>This slide lists examples of strategies the school can put in place to ensure students and families are engaged in reviews of the school’s child safety policies and practices. </a:t>
            </a:r>
            <a:endParaRPr lang="en-AU" sz="1100" kern="1200" dirty="0">
              <a:solidFill>
                <a:schemeClr val="tx1"/>
              </a:solidFill>
              <a:latin typeface="Arial" panose="020B0604020202020204" pitchFamily="34" charset="0"/>
              <a:ea typeface="+mn-ea"/>
              <a:cs typeface="Arial" panose="020B0604020202020204" pitchFamily="34" charset="0"/>
            </a:endParaRPr>
          </a:p>
          <a:p>
            <a:r>
              <a:rPr lang="en-AU" sz="1100" kern="1200" dirty="0">
                <a:solidFill>
                  <a:schemeClr val="tx1"/>
                </a:solidFill>
                <a:latin typeface="Arial" panose="020B0604020202020204" pitchFamily="34" charset="0"/>
                <a:ea typeface="+mn-ea"/>
                <a:cs typeface="Arial" panose="020B0604020202020204" pitchFamily="34" charset="0"/>
              </a:rPr>
              <a:t>The strategies are based on example strategies in the </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PROTECT guidance</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t>
            </a:r>
            <a:r>
              <a:rPr lang="en-AU" sz="1100" u="sng" dirty="0">
                <a:effectLst/>
                <a:latin typeface="Arial" panose="020B0604020202020204" pitchFamily="34" charset="0"/>
                <a:ea typeface="Calibri" panose="020F0502020204030204" pitchFamily="34" charset="0"/>
                <a:cs typeface="Arial" panose="020B0604020202020204" pitchFamily="34" charset="0"/>
              </a:rPr>
              <a:t>(</a:t>
            </a:r>
            <a:r>
              <a:rPr lang="en-AU" sz="1100" u="sng" dirty="0">
                <a:latin typeface="Arial" panose="020B0604020202020204" pitchFamily="34" charset="0"/>
                <a:ea typeface="Calibri" panose="020F0502020204030204" pitchFamily="34" charset="0"/>
                <a:cs typeface="Arial" panose="020B0604020202020204" pitchFamily="34" charset="0"/>
              </a:rPr>
              <a:t>https://go.vic.gov.au/3VMQKD6)</a:t>
            </a:r>
            <a:r>
              <a:rPr lang="en-AU" sz="1100" dirty="0">
                <a:effectLst/>
                <a:latin typeface="Arial" panose="020B0604020202020204" pitchFamily="34" charset="0"/>
                <a:ea typeface="Calibri" panose="020F0502020204030204" pitchFamily="34" charset="0"/>
                <a:cs typeface="Arial" panose="020B0604020202020204" pitchFamily="34" charset="0"/>
              </a:rPr>
              <a:t> on the Child Safe Standards.</a:t>
            </a:r>
          </a:p>
          <a:p>
            <a:pPr marL="90488" marR="0" lvl="0" indent="-90488" algn="l" defTabSz="914400" rtl="0" eaLnBrk="1" fontAlgn="auto" latinLnBrk="0" hangingPunct="1">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Further guidance on empowering students and families is available </a:t>
            </a:r>
            <a:r>
              <a:rPr lang="en-AU" sz="1100" dirty="0">
                <a:solidFill>
                  <a:schemeClr val="accent5"/>
                </a:solidFill>
                <a:latin typeface="Arial" panose="020B0604020202020204" pitchFamily="34" charset="0"/>
                <a:cs typeface="Arial" panose="020B0604020202020204" pitchFamily="34" charset="0"/>
              </a:rPr>
              <a:t>at </a:t>
            </a:r>
            <a:r>
              <a:rPr lang="en-AU" sz="1100" dirty="0">
                <a:solidFill>
                  <a:schemeClr val="accent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 and student empowerment guidance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https://go.vic.gov.au/3U3St5t</a:t>
            </a:r>
            <a:r>
              <a:rPr lang="en-AU" sz="1100" dirty="0">
                <a:latin typeface="Arial" panose="020B0604020202020204" pitchFamily="34" charset="0"/>
                <a:cs typeface="Arial" panose="020B0604020202020204" pitchFamily="34" charset="0"/>
              </a:rPr>
              <a:t>) </a:t>
            </a:r>
            <a:r>
              <a:rPr lang="en-AU" sz="1100" dirty="0">
                <a:latin typeface="Arial" panose="020B0604020202020204" pitchFamily="34" charset="0"/>
                <a:ea typeface="Calibri" panose="020F0502020204030204" pitchFamily="34" charset="0"/>
                <a:cs typeface="Arial" panose="020B0604020202020204" pitchFamily="34" charset="0"/>
              </a:rPr>
              <a:t>and </a:t>
            </a:r>
            <a:r>
              <a:rPr lang="en-AU" sz="1100" dirty="0">
                <a:solidFill>
                  <a:schemeClr val="accent5"/>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Family engagement guidance</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u="sng" dirty="0">
                <a:latin typeface="Arial" panose="020B0604020202020204" pitchFamily="34" charset="0"/>
                <a:ea typeface="Calibri" panose="020F0502020204030204" pitchFamily="34" charset="0"/>
                <a:cs typeface="Arial" panose="020B0604020202020204" pitchFamily="34" charset="0"/>
              </a:rPr>
              <a:t>https://go.vic.gov.au/3U4iP7q</a:t>
            </a:r>
            <a:r>
              <a:rPr lang="en-AU" sz="1100" dirty="0">
                <a:latin typeface="Arial" panose="020B0604020202020204" pitchFamily="34" charset="0"/>
                <a:cs typeface="Arial" panose="020B0604020202020204" pitchFamily="34" charset="0"/>
              </a:rPr>
              <a:t>).</a:t>
            </a:r>
            <a:endParaRPr lang="en-AU" sz="1100" kern="1200" dirty="0">
              <a:solidFill>
                <a:schemeClr val="tx1"/>
              </a:solidFill>
              <a:latin typeface="Arial" panose="020B0604020202020204" pitchFamily="34" charset="0"/>
              <a:ea typeface="+mn-ea"/>
              <a:cs typeface="Arial" panose="020B0604020202020204" pitchFamily="34" charset="0"/>
            </a:endParaRPr>
          </a:p>
          <a:p>
            <a:pPr marL="0" lv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marR="0" fontAlgn="auto">
              <a:spcBef>
                <a:spcPts val="600"/>
              </a:spcBef>
              <a:buClrTx/>
              <a:buSzTx/>
              <a:tabLst/>
              <a:defRPr/>
            </a:pPr>
            <a:r>
              <a:rPr lang="en-AU" dirty="0">
                <a:latin typeface="Arial" panose="020B0604020202020204" pitchFamily="34" charset="0"/>
                <a:cs typeface="Arial" panose="020B0604020202020204" pitchFamily="34" charset="0"/>
              </a:rPr>
              <a:t>Over the last few slides, we’ve focused on the policies and procedures that we must follow to keep children safe in our school environments.</a:t>
            </a:r>
          </a:p>
          <a:p>
            <a:pPr marR="0" fontAlgn="auto">
              <a:spcBef>
                <a:spcPts val="600"/>
              </a:spcBef>
              <a:buClrTx/>
              <a:buSzTx/>
              <a:tabLst/>
              <a:defRPr/>
            </a:pPr>
            <a:r>
              <a:rPr lang="en-AU" dirty="0">
                <a:latin typeface="Arial" panose="020B0604020202020204" pitchFamily="34" charset="0"/>
                <a:cs typeface="Arial" panose="020B0604020202020204" pitchFamily="34" charset="0"/>
              </a:rPr>
              <a:t>As we further develop and review our school policies, we need to engage our students and families and seek their input on what can be further improved.</a:t>
            </a:r>
          </a:p>
          <a:p>
            <a:pPr>
              <a:spcBef>
                <a:spcPts val="600"/>
              </a:spcBef>
              <a:defRPr/>
            </a:pPr>
            <a:r>
              <a:rPr lang="en-AU" dirty="0">
                <a:latin typeface="Arial" panose="020B0604020202020204" pitchFamily="34" charset="0"/>
                <a:cs typeface="Arial" panose="020B0604020202020204" pitchFamily="34" charset="0"/>
              </a:rPr>
              <a:t>This helps create an open and transparent child safe culture for students, families and our communities and promotes a greater understanding of child safety.</a:t>
            </a:r>
          </a:p>
          <a:p>
            <a:pPr marR="0" fontAlgn="auto">
              <a:spcBef>
                <a:spcPts val="600"/>
              </a:spcBef>
              <a:buClrTx/>
              <a:buSzTx/>
              <a:tabLst/>
              <a:defRPr/>
            </a:pPr>
            <a:r>
              <a:rPr lang="en-AU" dirty="0">
                <a:latin typeface="Arial" panose="020B0604020202020204" pitchFamily="34" charset="0"/>
                <a:cs typeface="Arial" panose="020B0604020202020204" pitchFamily="34" charset="0"/>
              </a:rPr>
              <a:t>Children, young people and their families are more likely to speak up when they feel respected and confident that they will be heard. </a:t>
            </a:r>
          </a:p>
          <a:p>
            <a:pPr>
              <a:spcBef>
                <a:spcPts val="600"/>
              </a:spcBef>
              <a:defRPr/>
            </a:pPr>
            <a:r>
              <a:rPr lang="en-AU" dirty="0">
                <a:latin typeface="Arial" panose="020B0604020202020204" pitchFamily="34" charset="0"/>
                <a:cs typeface="Arial" panose="020B0604020202020204" pitchFamily="34" charset="0"/>
              </a:rPr>
              <a:t>On this slide, you can see some strategies that our school can consider to ensure that students and families are empowered to express their views during policy reviews.</a:t>
            </a:r>
          </a:p>
          <a:p>
            <a:pPr>
              <a:spcBef>
                <a:spcPts val="600"/>
              </a:spcBef>
              <a:defRPr/>
            </a:pPr>
            <a:r>
              <a:rPr lang="en-AU" dirty="0">
                <a:latin typeface="Arial" panose="020B0604020202020204" pitchFamily="34" charset="0"/>
                <a:cs typeface="Arial" panose="020B0604020202020204" pitchFamily="34" charset="0"/>
              </a:rPr>
              <a:t>We also want to make sure we talk to students and families more generally about the school’s child safety and wellbeing practices and encourage them to raise concerns. </a:t>
            </a:r>
          </a:p>
          <a:p>
            <a:pPr>
              <a:spcBef>
                <a:spcPts val="600"/>
              </a:spcBef>
              <a:defRPr/>
            </a:pPr>
            <a:r>
              <a:rPr lang="en-AU" b="1" dirty="0">
                <a:latin typeface="Arial" panose="020B0604020202020204" pitchFamily="34" charset="0"/>
                <a:cs typeface="Arial" panose="020B0604020202020204" pitchFamily="34" charset="0"/>
              </a:rPr>
              <a:t>[Optional question: Does anyone have any reflections or comments to share on the strategies our school has in place to engage with students and families on child safety, or ideas of improvements we could make going forward?]</a:t>
            </a:r>
          </a:p>
          <a:p>
            <a:pPr>
              <a:spcBef>
                <a:spcPts val="600"/>
              </a:spcBef>
              <a:defRPr/>
            </a:pPr>
            <a:r>
              <a:rPr lang="en-AU" u="none" dirty="0">
                <a:latin typeface="Arial" panose="020B0604020202020204" pitchFamily="34" charset="0"/>
                <a:cs typeface="Arial" panose="020B0604020202020204" pitchFamily="34" charset="0"/>
              </a:rPr>
              <a:t>Complaints are more likely to be raised when there are clear, well-communicated policies and procedures for concerns or allegations. </a:t>
            </a:r>
          </a:p>
          <a:p>
            <a:pPr>
              <a:spcBef>
                <a:spcPts val="600"/>
              </a:spcBef>
              <a:defRPr/>
            </a:pPr>
            <a:r>
              <a:rPr lang="en-AU" u="none" kern="1200" dirty="0">
                <a:solidFill>
                  <a:schemeClr val="tx1"/>
                </a:solidFill>
                <a:latin typeface="Arial" panose="020B0604020202020204" pitchFamily="34" charset="0"/>
                <a:ea typeface="+mn-ea"/>
                <a:cs typeface="Arial" panose="020B0604020202020204" pitchFamily="34" charset="0"/>
              </a:rPr>
              <a:t>Our school’s Complaints Policy provides an outline of our school’s complaints process – and how students, parents and members can raise concerns arising at our school. </a:t>
            </a:r>
            <a:r>
              <a:rPr lang="en-AU" u="none" dirty="0">
                <a:latin typeface="Arial" panose="020B0604020202020204" pitchFamily="34" charset="0"/>
                <a:cs typeface="Arial" panose="020B0604020202020204" pitchFamily="34" charset="0"/>
              </a:rPr>
              <a:t>Our policy is publicly available on our school website </a:t>
            </a:r>
            <a:r>
              <a:rPr lang="en-AU" b="1" u="none" dirty="0">
                <a:latin typeface="Arial" panose="020B0604020202020204" pitchFamily="34" charset="0"/>
                <a:cs typeface="Arial" panose="020B0604020202020204" pitchFamily="34" charset="0"/>
              </a:rPr>
              <a:t>[and at reception]</a:t>
            </a:r>
            <a:endParaRPr lang="en-AU" b="1" dirty="0">
              <a:latin typeface="Arial" panose="020B0604020202020204" pitchFamily="34" charset="0"/>
              <a:cs typeface="Arial" panose="020B0604020202020204" pitchFamily="34" charset="0"/>
            </a:endParaRPr>
          </a:p>
          <a:p>
            <a:pPr>
              <a:spcBef>
                <a:spcPts val="600"/>
              </a:spcBef>
              <a:defRPr/>
            </a:pPr>
            <a:r>
              <a:rPr lang="en-AU" u="none" kern="1200" dirty="0">
                <a:solidFill>
                  <a:schemeClr val="tx1"/>
                </a:solidFill>
                <a:latin typeface="Arial" panose="020B0604020202020204" pitchFamily="34" charset="0"/>
                <a:ea typeface="+mn-ea"/>
                <a:cs typeface="Arial" panose="020B0604020202020204" pitchFamily="34" charset="0"/>
              </a:rPr>
              <a:t>It states that we value open communication with our families and are committed to understanding complaints and addressing them appropriately. It sets an expectation that all complaints and concerns are managed in a timely, effective, fair and respectful way. </a:t>
            </a:r>
          </a:p>
          <a:p>
            <a:pPr>
              <a:spcBef>
                <a:spcPts val="600"/>
              </a:spcBef>
              <a:defRPr/>
            </a:pPr>
            <a:r>
              <a:rPr lang="en-AU" u="none" dirty="0">
                <a:latin typeface="Arial" panose="020B0604020202020204" pitchFamily="34" charset="0"/>
                <a:cs typeface="Arial" panose="020B0604020202020204" pitchFamily="34" charset="0"/>
              </a:rPr>
              <a:t>There may be circumstances where a student’s sibling, parent or carer raises concerns about abuse or discloses abuse. </a:t>
            </a:r>
            <a:r>
              <a:rPr lang="en-AU" u="none" dirty="0">
                <a:latin typeface="Arial" panose="020B0604020202020204" pitchFamily="34" charset="0"/>
                <a:ea typeface="+mn-ea"/>
                <a:cs typeface="Arial" panose="020B0604020202020204" pitchFamily="34" charset="0"/>
              </a:rPr>
              <a:t>Our policy informs the community that if complaints and concerns relate to child abuse, we will manage these in accordance with our school’s </a:t>
            </a:r>
            <a:r>
              <a:rPr lang="en-AU" b="1" u="none" dirty="0">
                <a:latin typeface="Arial" panose="020B0604020202020204" pitchFamily="34" charset="0"/>
                <a:ea typeface="+mn-ea"/>
                <a:cs typeface="Arial" panose="020B0604020202020204" pitchFamily="34" charset="0"/>
              </a:rPr>
              <a:t>Child Safety Responding and Reporting Obligations Policy and Procedures.</a:t>
            </a:r>
            <a:endParaRPr lang="en-AU" u="none" kern="1200" dirty="0">
              <a:solidFill>
                <a:schemeClr val="tx1"/>
              </a:solidFill>
              <a:latin typeface="Arial" panose="020B0604020202020204" pitchFamily="34" charset="0"/>
              <a:ea typeface="+mn-ea"/>
              <a:cs typeface="Arial" panose="020B0604020202020204" pitchFamily="34" charset="0"/>
            </a:endParaRPr>
          </a:p>
          <a:p>
            <a:pPr lvl="0">
              <a:spcAft>
                <a:spcPts val="600"/>
              </a:spcAft>
            </a:pPr>
            <a:endParaRPr lang="en-AU" dirty="0">
              <a:latin typeface="Arial" panose="020B0604020202020204" pitchFamily="34" charset="0"/>
              <a:cs typeface="Arial" panose="020B0604020202020204" pitchFamily="34" charset="0"/>
            </a:endParaRPr>
          </a:p>
          <a:p>
            <a:pPr>
              <a:spcAft>
                <a:spcPts val="600"/>
              </a:spcAft>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21</a:t>
            </a:fld>
            <a:endParaRPr lang="en-US" dirty="0"/>
          </a:p>
        </p:txBody>
      </p:sp>
      <p:sp>
        <p:nvSpPr>
          <p:cNvPr id="7" name="Slide Image Placeholder 6">
            <a:extLst>
              <a:ext uri="{FF2B5EF4-FFF2-40B4-BE49-F238E27FC236}">
                <a16:creationId xmlns:a16="http://schemas.microsoft.com/office/drawing/2014/main" id="{3E5AF449-0925-420A-8277-F66F132AF015}"/>
              </a:ext>
            </a:extLst>
          </p:cNvPr>
          <p:cNvSpPr>
            <a:spLocks noGrp="1" noRot="1" noChangeAspect="1"/>
          </p:cNvSpPr>
          <p:nvPr>
            <p:ph type="sldImg"/>
          </p:nvPr>
        </p:nvSpPr>
        <p:spPr>
          <a:xfrm>
            <a:off x="1876425" y="115888"/>
            <a:ext cx="3044825" cy="1712912"/>
          </a:xfrm>
        </p:spPr>
      </p:sp>
    </p:spTree>
    <p:extLst>
      <p:ext uri="{BB962C8B-B14F-4D97-AF65-F5344CB8AC3E}">
        <p14:creationId xmlns:p14="http://schemas.microsoft.com/office/powerpoint/2010/main" val="2928427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1 minute</a:t>
            </a:r>
            <a:endParaRPr lang="en-AU" sz="1100"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We suggest that you provide links or copies of your school’s current Child Safety Code of Conduct to staff. </a:t>
            </a:r>
          </a:p>
          <a:p>
            <a:r>
              <a:rPr lang="en-AU" sz="1100" dirty="0">
                <a:latin typeface="Arial" panose="020B0604020202020204" pitchFamily="34" charset="0"/>
                <a:cs typeface="Arial" panose="020B0604020202020204" pitchFamily="34" charset="0"/>
              </a:rPr>
              <a:t>Note: Refer to the definition of ‘school environment’ in the child safety definitions resource on </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PROTECT</a:t>
            </a:r>
            <a:r>
              <a:rPr lang="en-AU" sz="1100"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https://go.vic.gov.au/3TIB7cX</a:t>
            </a:r>
            <a:r>
              <a:rPr lang="en-AU" sz="1100" dirty="0">
                <a:latin typeface="Arial" panose="020B0604020202020204" pitchFamily="34" charset="0"/>
                <a:cs typeface="Arial" panose="020B0604020202020204" pitchFamily="34" charset="0"/>
              </a:rPr>
              <a:t>)</a:t>
            </a:r>
          </a:p>
          <a:p>
            <a:pPr marL="0" lv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lvl="0">
              <a:spcBef>
                <a:spcPts val="600"/>
              </a:spcBef>
              <a:defRPr/>
            </a:pPr>
            <a:r>
              <a:rPr lang="en-AU" dirty="0">
                <a:latin typeface="Arial" panose="020B0604020202020204" pitchFamily="34" charset="0"/>
                <a:cs typeface="Arial" panose="020B0604020202020204" pitchFamily="34" charset="0"/>
              </a:rPr>
              <a:t>Our school has a Child Safety Code of Conduct.</a:t>
            </a:r>
          </a:p>
          <a:p>
            <a:pPr lvl="0">
              <a:spcBef>
                <a:spcPts val="600"/>
              </a:spcBef>
            </a:pPr>
            <a:r>
              <a:rPr lang="en-AU" dirty="0">
                <a:latin typeface="Arial" panose="020B0604020202020204" pitchFamily="34" charset="0"/>
                <a:cs typeface="Arial" panose="020B0604020202020204" pitchFamily="34" charset="0"/>
              </a:rPr>
              <a:t>It details acceptable and unacceptable behaviours to </a:t>
            </a:r>
            <a:r>
              <a:rPr lang="en-GB" dirty="0">
                <a:latin typeface="Arial" panose="020B0604020202020204" pitchFamily="34" charset="0"/>
                <a:cs typeface="Arial" panose="020B0604020202020204" pitchFamily="34" charset="0"/>
              </a:rPr>
              <a:t>give a clear guide for all adults working in the </a:t>
            </a:r>
            <a:r>
              <a:rPr lang="en-GB">
                <a:latin typeface="Arial" panose="020B0604020202020204" pitchFamily="34" charset="0"/>
                <a:cs typeface="Arial" panose="020B0604020202020204" pitchFamily="34" charset="0"/>
              </a:rPr>
              <a:t>school on </a:t>
            </a:r>
            <a:r>
              <a:rPr lang="en-GB" dirty="0">
                <a:latin typeface="Arial" panose="020B0604020202020204" pitchFamily="34" charset="0"/>
                <a:cs typeface="Arial" panose="020B0604020202020204" pitchFamily="34" charset="0"/>
              </a:rPr>
              <a:t>the behaviour that is expected of them in school environments. </a:t>
            </a:r>
            <a:endParaRPr lang="en-AU" dirty="0">
              <a:latin typeface="Arial" panose="020B0604020202020204" pitchFamily="34" charset="0"/>
              <a:cs typeface="Arial" panose="020B0604020202020204" pitchFamily="34" charset="0"/>
            </a:endParaRPr>
          </a:p>
          <a:p>
            <a:pPr lvl="0">
              <a:spcBef>
                <a:spcPts val="600"/>
              </a:spcBef>
            </a:pPr>
            <a:r>
              <a:rPr lang="en-AU" dirty="0">
                <a:latin typeface="Arial" panose="020B0604020202020204" pitchFamily="34" charset="0"/>
                <a:cs typeface="Arial" panose="020B0604020202020204" pitchFamily="34" charset="0"/>
              </a:rPr>
              <a:t>It applies to all school activities, including school camps, using digital technology and social media.</a:t>
            </a:r>
          </a:p>
          <a:p>
            <a:pPr lvl="0">
              <a:spcBef>
                <a:spcPts val="600"/>
              </a:spcBef>
            </a:pPr>
            <a:r>
              <a:rPr lang="en-AU" dirty="0">
                <a:latin typeface="Arial" panose="020B0604020202020204" pitchFamily="34" charset="0"/>
                <a:cs typeface="Arial" panose="020B0604020202020204" pitchFamily="34" charset="0"/>
              </a:rPr>
              <a:t>The Child Safety Code of Conduct applies to staff and all other adults who work or volunteer in our school environments.</a:t>
            </a:r>
          </a:p>
          <a:p>
            <a:pPr lvl="0">
              <a:spcBef>
                <a:spcPts val="600"/>
              </a:spcBef>
            </a:pPr>
            <a:r>
              <a:rPr lang="en-AU" dirty="0">
                <a:latin typeface="Arial" panose="020B0604020202020204" pitchFamily="34" charset="0"/>
                <a:cs typeface="Arial" panose="020B0604020202020204" pitchFamily="34" charset="0"/>
              </a:rPr>
              <a:t>All staff must be familiar with our Child Safety Code of Conduct and understand the behaviour that is expected of every adult working in our school environments. </a:t>
            </a:r>
          </a:p>
          <a:p>
            <a:pPr>
              <a:spcAft>
                <a:spcPts val="600"/>
              </a:spcAft>
            </a:pPr>
            <a:endParaRPr lang="en-AU" dirty="0">
              <a:latin typeface="Arial" panose="020B0604020202020204" pitchFamily="34" charset="0"/>
              <a:cs typeface="Arial" panose="020B0604020202020204" pitchFamily="34" charset="0"/>
            </a:endParaRPr>
          </a:p>
          <a:p>
            <a:pPr lvl="0">
              <a:spcAft>
                <a:spcPts val="600"/>
              </a:spcAft>
            </a:pPr>
            <a:endParaRPr lang="en-AU" dirty="0">
              <a:latin typeface="Arial" panose="020B0604020202020204" pitchFamily="34" charset="0"/>
              <a:cs typeface="Arial" panose="020B0604020202020204" pitchFamily="34" charset="0"/>
            </a:endParaRPr>
          </a:p>
          <a:p>
            <a:pPr lvl="0">
              <a:spcAft>
                <a:spcPts val="600"/>
              </a:spcAft>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pPr/>
              <a:t>22</a:t>
            </a:fld>
            <a:endParaRPr lang="en-US"/>
          </a:p>
        </p:txBody>
      </p:sp>
      <p:sp>
        <p:nvSpPr>
          <p:cNvPr id="7" name="Slide Image Placeholder 6">
            <a:extLst>
              <a:ext uri="{FF2B5EF4-FFF2-40B4-BE49-F238E27FC236}">
                <a16:creationId xmlns:a16="http://schemas.microsoft.com/office/drawing/2014/main" id="{92365AC8-40AE-4FCD-8B7F-B1624C0C0BC1}"/>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2442671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3 minutes</a:t>
            </a:r>
          </a:p>
          <a:p>
            <a:r>
              <a:rPr lang="en-AU" sz="1100" dirty="0">
                <a:latin typeface="Arial" panose="020B0604020202020204" pitchFamily="34" charset="0"/>
                <a:cs typeface="Arial" panose="020B0604020202020204" pitchFamily="34" charset="0"/>
              </a:rPr>
              <a:t>This slide lists examples of acceptable and unacceptable behaviours in the Child Safety Code of Conduct template on </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PROTECT</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https://go.vic.gov.au/3TIB7cX</a:t>
            </a:r>
            <a:r>
              <a:rPr lang="en-AU" sz="1100" dirty="0">
                <a:latin typeface="Arial" panose="020B0604020202020204" pitchFamily="34" charset="0"/>
                <a:cs typeface="Arial" panose="020B0604020202020204" pitchFamily="34" charset="0"/>
              </a:rPr>
              <a:t>).</a:t>
            </a:r>
          </a:p>
          <a:p>
            <a:pPr lvl="0"/>
            <a:r>
              <a:rPr lang="en-AU" sz="1100" dirty="0">
                <a:latin typeface="Arial" panose="020B0604020202020204" pitchFamily="34" charset="0"/>
                <a:cs typeface="Arial" panose="020B0604020202020204" pitchFamily="34" charset="0"/>
              </a:rPr>
              <a:t>You may need to amend this slide to match the wording in your revised school’s Child Safety Code of Conduct.</a:t>
            </a:r>
            <a:endParaRPr lang="en-AU" sz="1100" b="1"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a:spcBef>
                <a:spcPts val="600"/>
              </a:spcBef>
              <a:defRPr/>
            </a:pPr>
            <a:r>
              <a:rPr lang="en-AU" dirty="0">
                <a:latin typeface="Arial" panose="020B0604020202020204" pitchFamily="34" charset="0"/>
                <a:cs typeface="Arial" panose="020B0604020202020204" pitchFamily="34" charset="0"/>
              </a:rPr>
              <a:t>You </a:t>
            </a:r>
            <a:r>
              <a:rPr lang="en-AU" sz="1200" dirty="0">
                <a:latin typeface="Arial" panose="020B0604020202020204" pitchFamily="34" charset="0"/>
                <a:cs typeface="Arial" panose="020B0604020202020204" pitchFamily="34" charset="0"/>
              </a:rPr>
              <a:t>have a copy of our school’s Child Safety Code of Conduct.</a:t>
            </a:r>
          </a:p>
          <a:p>
            <a:pPr lvl="0">
              <a:spcBef>
                <a:spcPts val="600"/>
              </a:spcBef>
            </a:pPr>
            <a:r>
              <a:rPr lang="en-AU" sz="1200" dirty="0">
                <a:latin typeface="Arial" panose="020B0604020202020204" pitchFamily="34" charset="0"/>
                <a:cs typeface="Arial" panose="020B0604020202020204" pitchFamily="34" charset="0"/>
              </a:rPr>
              <a:t>On this slide, you can see a summary of some of the examples of acceptable and unacceptable behaviours that are in our school’s Code.</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The Code includes a clear expectation on staff to report any allegations of child abuse or other child safety concerns and, if child abuse is suspected, to act as quickly as possible to ensure the student is safe and protected.</a:t>
            </a:r>
          </a:p>
          <a:p>
            <a:pPr marL="0" lvl="0" indent="0">
              <a:spcAft>
                <a:spcPts val="600"/>
              </a:spcAft>
              <a:buNone/>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23</a:t>
            </a:fld>
            <a:endParaRPr lang="en-US"/>
          </a:p>
        </p:txBody>
      </p:sp>
      <p:sp>
        <p:nvSpPr>
          <p:cNvPr id="7" name="Slide Image Placeholder 6">
            <a:extLst>
              <a:ext uri="{FF2B5EF4-FFF2-40B4-BE49-F238E27FC236}">
                <a16:creationId xmlns:a16="http://schemas.microsoft.com/office/drawing/2014/main" id="{3E5AF449-0925-420A-8277-F66F132AF015}"/>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93989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1 minute</a:t>
            </a:r>
          </a:p>
          <a:p>
            <a:pPr lvl="0"/>
            <a:r>
              <a:rPr lang="en-AU" sz="1100" dirty="0">
                <a:latin typeface="Arial" panose="020B0604020202020204" pitchFamily="34" charset="0"/>
                <a:cs typeface="Arial" panose="020B0604020202020204" pitchFamily="34" charset="0"/>
              </a:rPr>
              <a:t>This slide raises staff’s awareness of the school’s Child Safety Risk Register and highlights some key considerations that the school has taken into account.</a:t>
            </a:r>
          </a:p>
          <a:p>
            <a:pPr>
              <a:defRPr/>
            </a:pPr>
            <a:r>
              <a:rPr lang="en-AU" sz="1100" dirty="0">
                <a:latin typeface="Arial" panose="020B0604020202020204" pitchFamily="34" charset="0"/>
                <a:cs typeface="Arial" panose="020B0604020202020204" pitchFamily="34" charset="0"/>
              </a:rPr>
              <a:t>You may wish to share your school’s risk register in whole or part with the staff. </a:t>
            </a:r>
            <a:endParaRPr lang="en-AU" sz="1100" b="1"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a:spcBef>
                <a:spcPts val="600"/>
              </a:spcBef>
              <a:defRPr/>
            </a:pPr>
            <a:r>
              <a:rPr lang="en-AU" dirty="0">
                <a:latin typeface="Arial" panose="020B0604020202020204" pitchFamily="34" charset="0"/>
                <a:cs typeface="Arial" panose="020B0604020202020204" pitchFamily="34" charset="0"/>
              </a:rPr>
              <a:t>The Child </a:t>
            </a:r>
            <a:r>
              <a:rPr lang="en-AU" sz="1200" dirty="0">
                <a:latin typeface="Arial" panose="020B0604020202020204" pitchFamily="34" charset="0"/>
                <a:cs typeface="Arial" panose="020B0604020202020204" pitchFamily="34" charset="0"/>
              </a:rPr>
              <a:t>Safe Standards require all schools to develop and implement risk management strategies that:</a:t>
            </a:r>
          </a:p>
          <a:p>
            <a:pPr lvl="1">
              <a:spcBef>
                <a:spcPts val="600"/>
              </a:spcBef>
            </a:pPr>
            <a:r>
              <a:rPr lang="en-AU" sz="1200" dirty="0">
                <a:latin typeface="Arial" panose="020B0604020202020204" pitchFamily="34" charset="0"/>
                <a:cs typeface="Arial" panose="020B0604020202020204" pitchFamily="34" charset="0"/>
              </a:rPr>
              <a:t>focus on preventing, identifying and mitigating risks to child safety and wellbeing in the school environment</a:t>
            </a:r>
          </a:p>
          <a:p>
            <a:pPr lvl="1">
              <a:spcBef>
                <a:spcPts val="600"/>
              </a:spcBef>
            </a:pPr>
            <a:r>
              <a:rPr lang="en-AU" sz="1200" dirty="0">
                <a:latin typeface="Arial" panose="020B0604020202020204" pitchFamily="34" charset="0"/>
                <a:cs typeface="Arial" panose="020B0604020202020204" pitchFamily="34" charset="0"/>
              </a:rPr>
              <a:t>take into account the nature of the school environment, the activities expected to be conducted in those environments, and</a:t>
            </a:r>
          </a:p>
          <a:p>
            <a:pPr lvl="1">
              <a:spcBef>
                <a:spcPts val="600"/>
              </a:spcBef>
            </a:pPr>
            <a:r>
              <a:rPr lang="en-AU" sz="1200" dirty="0">
                <a:latin typeface="Arial" panose="020B0604020202020204" pitchFamily="34" charset="0"/>
                <a:cs typeface="Arial" panose="020B0604020202020204" pitchFamily="34" charset="0"/>
              </a:rPr>
              <a:t>the characteristics and needs of all children and students expected to be present at the school</a:t>
            </a:r>
            <a:endParaRPr lang="en-AU" sz="1200" b="0" i="0" dirty="0">
              <a:effectLst/>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b="0" i="0" dirty="0">
                <a:effectLst/>
                <a:latin typeface="Arial" panose="020B0604020202020204" pitchFamily="34" charset="0"/>
                <a:cs typeface="Arial" panose="020B0604020202020204" pitchFamily="34" charset="0"/>
              </a:rPr>
              <a:t>We have developed a Child Safety Risk Register which considers risks for each of the 11 Child Safe Standards and records controls to mitigate those risks.</a:t>
            </a:r>
            <a:endParaRPr lang="en-AU" sz="1200" dirty="0">
              <a:highlight>
                <a:srgbClr val="FFFF00"/>
              </a:highlight>
              <a:latin typeface="Arial" panose="020B0604020202020204" pitchFamily="34" charset="0"/>
              <a:cs typeface="Arial" panose="020B0604020202020204" pitchFamily="34" charset="0"/>
            </a:endParaRP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All staff play an important role in identifying and reporting child safety risks in our physical and online environments, including </a:t>
            </a:r>
            <a:r>
              <a:rPr lang="en-GB" sz="1200" dirty="0">
                <a:latin typeface="Arial" panose="020B0604020202020204" pitchFamily="34" charset="0"/>
                <a:cs typeface="Arial" panose="020B0604020202020204" pitchFamily="34" charset="0"/>
              </a:rPr>
              <a:t>school camps, excursions, work experience placements and other school-authorised events</a:t>
            </a:r>
            <a:r>
              <a:rPr lang="en-AU" sz="1200" dirty="0">
                <a:latin typeface="Arial" panose="020B0604020202020204" pitchFamily="34" charset="0"/>
                <a:cs typeface="Arial" panose="020B0604020202020204" pitchFamily="34" charset="0"/>
              </a:rPr>
              <a:t>. </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We need to consider: </a:t>
            </a:r>
          </a:p>
          <a:p>
            <a:pPr lvl="1">
              <a:spcBef>
                <a:spcPts val="600"/>
              </a:spcBef>
            </a:pPr>
            <a:r>
              <a:rPr lang="en-AU" sz="1200" dirty="0">
                <a:latin typeface="Arial" panose="020B0604020202020204" pitchFamily="34" charset="0"/>
                <a:cs typeface="Arial" panose="020B0604020202020204" pitchFamily="34" charset="0"/>
              </a:rPr>
              <a:t>How do our school structures, attitudes and practices affect the risk of harm or child abuse?</a:t>
            </a:r>
          </a:p>
          <a:p>
            <a:pPr lvl="1">
              <a:spcBef>
                <a:spcPts val="600"/>
              </a:spcBef>
            </a:pPr>
            <a:r>
              <a:rPr lang="en-AU" sz="1200" dirty="0">
                <a:latin typeface="Arial" panose="020B0604020202020204" pitchFamily="34" charset="0"/>
                <a:cs typeface="Arial" panose="020B0604020202020204" pitchFamily="34" charset="0"/>
              </a:rPr>
              <a:t>What are some of the current and emerging online safety issues? </a:t>
            </a:r>
          </a:p>
          <a:p>
            <a:pPr lvl="1">
              <a:spcBef>
                <a:spcPts val="600"/>
              </a:spcBef>
            </a:pPr>
            <a:r>
              <a:rPr lang="en-AU" sz="1200" dirty="0">
                <a:latin typeface="Arial" panose="020B0604020202020204" pitchFamily="34" charset="0"/>
                <a:cs typeface="Arial" panose="020B0604020202020204" pitchFamily="34" charset="0"/>
              </a:rPr>
              <a:t>Are there opportunities for adults to be alone with students, unseen by others?</a:t>
            </a:r>
          </a:p>
          <a:p>
            <a:pPr lvl="1">
              <a:spcBef>
                <a:spcPts val="600"/>
              </a:spcBef>
            </a:pPr>
            <a:r>
              <a:rPr lang="en-AU" sz="1200" dirty="0">
                <a:latin typeface="Arial" panose="020B0604020202020204" pitchFamily="34" charset="0"/>
                <a:cs typeface="Arial" panose="020B0604020202020204" pitchFamily="34" charset="0"/>
              </a:rPr>
              <a:t>Are students, parents and the school community empowered to raise concerns? How do we know?</a:t>
            </a:r>
          </a:p>
          <a:p>
            <a:pPr lvl="1">
              <a:spcBef>
                <a:spcPts val="600"/>
              </a:spcBef>
            </a:pPr>
            <a:r>
              <a:rPr lang="en-AU" sz="1200" dirty="0">
                <a:latin typeface="Arial" panose="020B0604020202020204" pitchFamily="34" charset="0"/>
                <a:cs typeface="Arial" panose="020B0604020202020204" pitchFamily="34" charset="0"/>
              </a:rPr>
              <a:t>Are there barriers that might stop some students from raising concerns? </a:t>
            </a:r>
          </a:p>
          <a:p>
            <a:pPr>
              <a:spcBef>
                <a:spcPts val="600"/>
              </a:spcBef>
            </a:pPr>
            <a:r>
              <a:rPr lang="en-AU" sz="1200" dirty="0">
                <a:latin typeface="Arial" panose="020B0604020202020204" pitchFamily="34" charset="0"/>
                <a:cs typeface="Arial" panose="020B0604020202020204" pitchFamily="34" charset="0"/>
              </a:rPr>
              <a:t>You also have a responsibility to </a:t>
            </a:r>
            <a:r>
              <a:rPr lang="en-GB" sz="1200" dirty="0">
                <a:latin typeface="Arial" panose="020B0604020202020204" pitchFamily="34" charset="0"/>
                <a:cs typeface="Arial" panose="020B0604020202020204" pitchFamily="34" charset="0"/>
              </a:rPr>
              <a:t>alert school leadership to any emerging risks you become aware of, in the school’s physical and online environments.</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C37A77B-BB0B-EB4D-BF1F-4636A3D2E847}" type="slidenum">
              <a:rPr lang="en-US" smtClean="0"/>
              <a:pPr/>
              <a:t>24</a:t>
            </a:fld>
            <a:endParaRPr lang="en-US"/>
          </a:p>
        </p:txBody>
      </p:sp>
    </p:spTree>
    <p:extLst>
      <p:ext uri="{BB962C8B-B14F-4D97-AF65-F5344CB8AC3E}">
        <p14:creationId xmlns:p14="http://schemas.microsoft.com/office/powerpoint/2010/main" val="2451593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100" b="1" dirty="0">
                <a:latin typeface="Arial" panose="020B0604020202020204" pitchFamily="34" charset="0"/>
                <a:cs typeface="Arial" panose="020B0604020202020204" pitchFamily="34" charset="0"/>
              </a:rPr>
              <a:t>Time on this slide: 1 minute</a:t>
            </a:r>
          </a:p>
          <a:p>
            <a:pPr lvl="0"/>
            <a:r>
              <a:rPr lang="en-AU" sz="1100" dirty="0">
                <a:latin typeface="Arial" panose="020B0604020202020204" pitchFamily="34" charset="0"/>
                <a:cs typeface="Arial" panose="020B0604020202020204" pitchFamily="34" charset="0"/>
              </a:rPr>
              <a:t>This slide focuses on staff obligations to respond to any concerns, suspicions or disclosures of child abuse or harm. </a:t>
            </a:r>
          </a:p>
          <a:p>
            <a:pPr lvl="0"/>
            <a:r>
              <a:rPr lang="en-AU" sz="1100" dirty="0">
                <a:latin typeface="Arial" panose="020B0604020202020204" pitchFamily="34" charset="0"/>
                <a:cs typeface="Arial" panose="020B0604020202020204" pitchFamily="34" charset="0"/>
              </a:rPr>
              <a:t>For more information on signs of abuse refer to:</a:t>
            </a:r>
          </a:p>
          <a:p>
            <a:pPr lvl="1"/>
            <a:r>
              <a:rPr lang="en-AU" sz="1100" dirty="0">
                <a:latin typeface="Arial" panose="020B0604020202020204" pitchFamily="34" charset="0"/>
                <a:cs typeface="Arial" panose="020B0604020202020204" pitchFamily="34" charset="0"/>
                <a:hlinkClick r:id="rId3"/>
              </a:rPr>
              <a:t>Spotting the Warning Signs of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https://go.vic.gov.au/4aj0qJW</a:t>
            </a:r>
            <a:r>
              <a:rPr lang="en-AU" sz="1100" dirty="0">
                <a:latin typeface="Arial" panose="020B0604020202020204" pitchFamily="34" charset="0"/>
                <a:cs typeface="Arial" panose="020B0604020202020204" pitchFamily="34" charset="0"/>
              </a:rPr>
              <a:t>)</a:t>
            </a:r>
          </a:p>
          <a:p>
            <a:pPr lvl="1"/>
            <a:r>
              <a:rPr lang="en-AU" sz="1100" dirty="0">
                <a:latin typeface="Arial" panose="020B0604020202020204" pitchFamily="34" charset="0"/>
                <a:cs typeface="Arial" panose="020B0604020202020204" pitchFamily="34" charset="0"/>
                <a:hlinkClick r:id="rId4"/>
              </a:rPr>
              <a:t>Identify child abuse</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hlinkClick r:id="rId5"/>
              </a:rPr>
              <a:t>https://go.vic.gov.au/3W35Cxl</a:t>
            </a:r>
            <a:r>
              <a:rPr lang="en-AU" sz="1100" dirty="0">
                <a:latin typeface="Arial" panose="020B0604020202020204" pitchFamily="34" charset="0"/>
                <a:cs typeface="Arial" panose="020B0604020202020204" pitchFamily="34" charset="0"/>
              </a:rPr>
              <a:t>)</a:t>
            </a:r>
            <a:endParaRPr lang="en-AU" sz="1100" b="1" dirty="0">
              <a:latin typeface="Arial" panose="020B0604020202020204" pitchFamily="34" charset="0"/>
              <a:cs typeface="Arial" panose="020B0604020202020204" pitchFamily="34" charset="0"/>
            </a:endParaRPr>
          </a:p>
          <a:p>
            <a:pPr marL="0" lv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a:spcBef>
                <a:spcPts val="600"/>
              </a:spcBef>
              <a:defRPr/>
            </a:pPr>
            <a:r>
              <a:rPr lang="en-AU" dirty="0">
                <a:latin typeface="Arial" panose="020B0604020202020204" pitchFamily="34" charset="0"/>
                <a:cs typeface="Arial" panose="020B0604020202020204" pitchFamily="34" charset="0"/>
              </a:rPr>
              <a:t>Our </a:t>
            </a:r>
            <a:r>
              <a:rPr lang="en-AU" sz="1200" dirty="0">
                <a:latin typeface="Arial" panose="020B0604020202020204" pitchFamily="34" charset="0"/>
                <a:cs typeface="Arial" panose="020B0604020202020204" pitchFamily="34" charset="0"/>
              </a:rPr>
              <a:t>school’s Child Safety Code of Conduct and our Child Safety and Wellbeing policy make clear that we must not ignore or disregard any concerns, suspicions or disclosures of child abuse or harm.</a:t>
            </a:r>
          </a:p>
          <a:p>
            <a:pPr>
              <a:spcBef>
                <a:spcPts val="600"/>
              </a:spcBef>
            </a:pPr>
            <a:r>
              <a:rPr lang="en-AU" sz="1200" dirty="0">
                <a:latin typeface="Arial" panose="020B0604020202020204" pitchFamily="34" charset="0"/>
                <a:cs typeface="Arial" panose="020B0604020202020204" pitchFamily="34" charset="0"/>
              </a:rPr>
              <a:t>As a staff member, you have a vital role in protecting children from harm and are well placed to </a:t>
            </a:r>
            <a:r>
              <a:rPr lang="en-AU" sz="1200" kern="1200" dirty="0">
                <a:solidFill>
                  <a:schemeClr val="tx1"/>
                </a:solidFill>
                <a:latin typeface="Arial" panose="020B0604020202020204" pitchFamily="34" charset="0"/>
                <a:ea typeface="+mn-ea"/>
                <a:cs typeface="Arial" panose="020B0604020202020204" pitchFamily="34" charset="0"/>
              </a:rPr>
              <a:t>observe</a:t>
            </a:r>
            <a:r>
              <a:rPr lang="en-AU" sz="1200" b="1"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signs or behaviours that may indicate risks of child abuse. </a:t>
            </a:r>
          </a:p>
          <a:p>
            <a:pPr>
              <a:spcBef>
                <a:spcPts val="600"/>
              </a:spcBef>
            </a:pPr>
            <a:r>
              <a:rPr lang="en-AU" sz="1200" dirty="0">
                <a:latin typeface="Arial" panose="020B0604020202020204" pitchFamily="34" charset="0"/>
                <a:cs typeface="Arial" panose="020B0604020202020204" pitchFamily="34" charset="0"/>
              </a:rPr>
              <a:t>You may be the best-placed or only adult in a position at that time to identify and respond to suspected abuse. </a:t>
            </a:r>
          </a:p>
          <a:p>
            <a:pPr lvl="0">
              <a:spcBef>
                <a:spcPts val="600"/>
              </a:spcBef>
            </a:pPr>
            <a:r>
              <a:rPr lang="en-AU" sz="1200" dirty="0">
                <a:latin typeface="Arial" panose="020B0604020202020204" pitchFamily="34" charset="0"/>
                <a:cs typeface="Arial" panose="020B0604020202020204" pitchFamily="34" charset="0"/>
              </a:rPr>
              <a:t>If you have any concerns about a child’s safety or any inappropriate behaviours in the school community, even if you’re not sure, you must </a:t>
            </a:r>
            <a:r>
              <a:rPr lang="en-GB" sz="1200" dirty="0">
                <a:latin typeface="Arial" panose="020B0604020202020204" pitchFamily="34" charset="0"/>
                <a:cs typeface="Arial" panose="020B0604020202020204" pitchFamily="34" charset="0"/>
              </a:rPr>
              <a:t>treat these seriously</a:t>
            </a:r>
            <a:r>
              <a:rPr lang="en-AU" sz="1200" dirty="0">
                <a:latin typeface="Arial" panose="020B0604020202020204" pitchFamily="34" charset="0"/>
                <a:cs typeface="Arial" panose="020B0604020202020204" pitchFamily="34" charset="0"/>
              </a:rPr>
              <a:t>.</a:t>
            </a:r>
          </a:p>
          <a:p>
            <a:pPr lvl="0">
              <a:spcAft>
                <a:spcPts val="600"/>
              </a:spcAft>
            </a:pP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AU" sz="1200" dirty="0">
              <a:latin typeface="Arial" panose="020B0604020202020204" pitchFamily="34" charset="0"/>
              <a:cs typeface="Arial" panose="020B0604020202020204" pitchFamily="34" charset="0"/>
            </a:endParaRPr>
          </a:p>
          <a:p>
            <a:pPr lvl="0"/>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25</a:t>
            </a:fld>
            <a:endParaRPr lang="en-US"/>
          </a:p>
        </p:txBody>
      </p:sp>
      <p:sp>
        <p:nvSpPr>
          <p:cNvPr id="7" name="Slide Image Placeholder 6">
            <a:extLst>
              <a:ext uri="{FF2B5EF4-FFF2-40B4-BE49-F238E27FC236}">
                <a16:creationId xmlns:a16="http://schemas.microsoft.com/office/drawing/2014/main" id="{847FE8B5-75AD-46A5-9AC5-8D6DA1162028}"/>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143031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61275" y="1838325"/>
            <a:ext cx="6075123" cy="7809527"/>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marL="90000" lvl="0" indent="-90000"/>
            <a:r>
              <a:rPr lang="en-AU" sz="1100" b="1" dirty="0">
                <a:latin typeface="Arial" panose="020B0604020202020204" pitchFamily="34" charset="0"/>
                <a:cs typeface="Arial" panose="020B0604020202020204" pitchFamily="34" charset="0"/>
              </a:rPr>
              <a:t>Time on this slide: 1 minute</a:t>
            </a:r>
          </a:p>
          <a:p>
            <a:pPr marL="90000" lvl="0" indent="-90000"/>
            <a:r>
              <a:rPr lang="en-AU" sz="1100" dirty="0">
                <a:latin typeface="Arial" panose="020B0604020202020204" pitchFamily="34" charset="0"/>
                <a:cs typeface="Arial" panose="020B0604020202020204" pitchFamily="34" charset="0"/>
                <a:hlinkClick r:id="rId3"/>
              </a:rPr>
              <a:t>PROTECT Identifying and responding to all forms of abuse in Victorian Schools</a:t>
            </a:r>
            <a:r>
              <a:rPr lang="en-AU" sz="1100"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https://go.vic.gov.au/3PQnBD3</a:t>
            </a:r>
            <a:r>
              <a:rPr lang="en-AU" sz="1100" dirty="0">
                <a:latin typeface="Arial" panose="020B0604020202020204" pitchFamily="34" charset="0"/>
                <a:cs typeface="Arial" panose="020B0604020202020204" pitchFamily="34" charset="0"/>
              </a:rPr>
              <a:t>) includes the Four Critical Actions for Schools when responding to suspicion or allegation of child abuse.</a:t>
            </a:r>
          </a:p>
          <a:p>
            <a:pPr marL="90000" indent="-90000"/>
            <a:r>
              <a:rPr lang="en-AU" sz="1100" dirty="0">
                <a:latin typeface="Arial" panose="020B0604020202020204" pitchFamily="34" charset="0"/>
                <a:cs typeface="Arial" panose="020B0604020202020204" pitchFamily="34" charset="0"/>
              </a:rPr>
              <a:t>Schools must also respond to allegations and instances of student sexual offending. </a:t>
            </a:r>
          </a:p>
          <a:p>
            <a:pPr marL="90000" lvl="0" indent="-90000"/>
            <a:r>
              <a:rPr lang="en-AU" sz="1100" dirty="0">
                <a:latin typeface="Arial" panose="020B0604020202020204" pitchFamily="34" charset="0"/>
                <a:cs typeface="Arial" panose="020B0604020202020204" pitchFamily="34" charset="0"/>
              </a:rPr>
              <a:t>For more information on how to support students and impacted staff, refer to: </a:t>
            </a:r>
          </a:p>
          <a:p>
            <a:pPr marL="90000" lvl="1" indent="-90000"/>
            <a:r>
              <a:rPr lang="en-AU" sz="1100" dirty="0">
                <a:solidFill>
                  <a:schemeClr val="accent5"/>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Providing Ongoing Support</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https://go.vic.gov.au/3VJUZ1W</a:t>
            </a:r>
            <a:r>
              <a:rPr lang="en-AU" sz="1100" dirty="0">
                <a:latin typeface="Arial" panose="020B0604020202020204" pitchFamily="34" charset="0"/>
                <a:cs typeface="Arial" panose="020B0604020202020204" pitchFamily="34" charset="0"/>
              </a:rPr>
              <a:t>)</a:t>
            </a:r>
          </a:p>
          <a:p>
            <a:pPr marL="90000" lvl="1" indent="-90000"/>
            <a:r>
              <a:rPr lang="en-AU" sz="1100" dirty="0">
                <a:latin typeface="Arial" panose="020B0604020202020204" pitchFamily="34" charset="0"/>
                <a:cs typeface="Arial" panose="020B0604020202020204" pitchFamily="34" charset="0"/>
                <a:hlinkClick r:id="rId7"/>
              </a:rPr>
              <a:t>Identify child abuse</a:t>
            </a:r>
            <a:r>
              <a:rPr lang="en-AU" sz="1100"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https://go.vic.gov.au/3W35Cxl</a:t>
            </a:r>
            <a:r>
              <a:rPr lang="en-AU" sz="1100" dirty="0">
                <a:latin typeface="Arial" panose="020B0604020202020204" pitchFamily="34" charset="0"/>
                <a:cs typeface="Arial" panose="020B0604020202020204" pitchFamily="34" charset="0"/>
              </a:rPr>
              <a:t>)</a:t>
            </a:r>
          </a:p>
          <a:p>
            <a:pPr marL="0" lvl="0" indent="0">
              <a:spcBef>
                <a:spcPts val="600"/>
              </a:spcBef>
              <a:buNone/>
              <a:defRPr/>
            </a:pPr>
            <a:r>
              <a:rPr lang="en-AU" b="1" dirty="0">
                <a:latin typeface="Arial" panose="020B0604020202020204" pitchFamily="34" charset="0"/>
                <a:cs typeface="Arial" panose="020B0604020202020204" pitchFamily="34" charset="0"/>
              </a:rPr>
              <a:t>SPEAKING NOTES </a:t>
            </a:r>
          </a:p>
          <a:p>
            <a:pPr marL="90000" lvl="0" indent="-90000">
              <a:spcBef>
                <a:spcPts val="600"/>
              </a:spcBef>
              <a:defRPr/>
            </a:pPr>
            <a:r>
              <a:rPr lang="en-AU" dirty="0">
                <a:latin typeface="Arial" panose="020B0604020202020204" pitchFamily="34" charset="0"/>
                <a:cs typeface="Arial" panose="020B0604020202020204" pitchFamily="34" charset="0"/>
              </a:rPr>
              <a:t>O</a:t>
            </a:r>
            <a:r>
              <a:rPr lang="en-AU" sz="1200" dirty="0">
                <a:latin typeface="Arial" panose="020B0604020202020204" pitchFamily="34" charset="0"/>
                <a:cs typeface="Arial" panose="020B0604020202020204" pitchFamily="34" charset="0"/>
              </a:rPr>
              <a:t>ur school’s </a:t>
            </a:r>
            <a:r>
              <a:rPr lang="en-AU" sz="1200" b="1" dirty="0">
                <a:latin typeface="Arial" panose="020B0604020202020204" pitchFamily="34" charset="0"/>
                <a:ea typeface="+mn-ea"/>
                <a:cs typeface="Arial" panose="020B0604020202020204" pitchFamily="34" charset="0"/>
              </a:rPr>
              <a:t>Child Safety Responding and Reporting Obligations Policy and Procedures </a:t>
            </a:r>
            <a:r>
              <a:rPr lang="en-AU" sz="1200" dirty="0">
                <a:latin typeface="Arial" panose="020B0604020202020204" pitchFamily="34" charset="0"/>
                <a:cs typeface="Arial" panose="020B0604020202020204" pitchFamily="34" charset="0"/>
              </a:rPr>
              <a:t>outlines the procedures we will follow to respond to any incidents, disclosures and suspicions of child abuse. </a:t>
            </a:r>
          </a:p>
          <a:p>
            <a:pPr marL="90000" lvl="0" indent="-90000">
              <a:spcBef>
                <a:spcPts val="600"/>
              </a:spcBef>
            </a:pPr>
            <a:r>
              <a:rPr lang="en-AU" sz="1200" dirty="0">
                <a:latin typeface="Arial" panose="020B0604020202020204" pitchFamily="34" charset="0"/>
                <a:cs typeface="Arial" panose="020B0604020202020204" pitchFamily="34" charset="0"/>
              </a:rPr>
              <a:t>We follow the:</a:t>
            </a:r>
          </a:p>
          <a:p>
            <a:pPr marL="270975" lvl="3" indent="-90000">
              <a:spcBef>
                <a:spcPts val="600"/>
              </a:spcBef>
            </a:pPr>
            <a:r>
              <a:rPr lang="en-AU"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Four Critical Actions for Schools</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10"/>
              </a:rPr>
              <a:t>https://go.vic.gov.au/3Suh3vd</a:t>
            </a:r>
            <a:r>
              <a:rPr lang="en-AU" dirty="0">
                <a:latin typeface="Arial" panose="020B0604020202020204" pitchFamily="34" charset="0"/>
                <a:cs typeface="Arial" panose="020B0604020202020204" pitchFamily="34" charset="0"/>
              </a:rPr>
              <a:t>) when responding to</a:t>
            </a:r>
            <a:r>
              <a:rPr lang="en-AU" dirty="0">
                <a:solidFill>
                  <a:srgbClr val="C0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incidents, disclosures and suspicions of child abuse.</a:t>
            </a:r>
          </a:p>
          <a:p>
            <a:pPr marL="270975" lvl="3" indent="-90000">
              <a:spcBef>
                <a:spcPts val="600"/>
              </a:spcBef>
            </a:pPr>
            <a:r>
              <a:rPr lang="en-AU"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Four Critical Actions: Student Sexual Offending</a:t>
            </a:r>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https://go.vic.gov.au/49mqa6W</a:t>
            </a:r>
            <a:r>
              <a:rPr lang="en-AU" dirty="0">
                <a:latin typeface="Arial" panose="020B0604020202020204" pitchFamily="34" charset="0"/>
                <a:cs typeface="Arial" panose="020B0604020202020204" pitchFamily="34" charset="0"/>
              </a:rPr>
              <a:t>) for incidents, disclosures and suspicions </a:t>
            </a:r>
            <a:r>
              <a:rPr lang="en-AU" dirty="0">
                <a:solidFill>
                  <a:prstClr val="black"/>
                </a:solidFill>
                <a:latin typeface="Arial" panose="020B0604020202020204" pitchFamily="34" charset="0"/>
                <a:cs typeface="Arial" panose="020B0604020202020204" pitchFamily="34" charset="0"/>
              </a:rPr>
              <a:t>of harmful student-to-student sexual behaviour.</a:t>
            </a:r>
            <a:endParaRPr lang="en-AU" b="1" dirty="0">
              <a:latin typeface="Arial" panose="020B0604020202020204" pitchFamily="34" charset="0"/>
              <a:cs typeface="Arial" panose="020B0604020202020204" pitchFamily="34" charset="0"/>
            </a:endParaRPr>
          </a:p>
          <a:p>
            <a:pPr marL="90000" marR="0" lvl="0" indent="-90000" algn="l" defTabSz="914400" rtl="0" eaLnBrk="1" fontAlgn="auto" latinLnBrk="0" hangingPunct="1">
              <a:spcBef>
                <a:spcPts val="60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You can see the Four Critical Actions for Schools on this slide. Action 2 steps out different reporting pathways </a:t>
            </a:r>
            <a:r>
              <a:rPr lang="en-AU" dirty="0">
                <a:latin typeface="Arial" panose="020B0604020202020204" pitchFamily="34" charset="0"/>
                <a:ea typeface="Aptos" panose="020B0004020202020204" pitchFamily="34" charset="0"/>
                <a:cs typeface="Arial" panose="020B0604020202020204" pitchFamily="34" charset="0"/>
              </a:rPr>
              <a:t>based on the </a:t>
            </a:r>
            <a:r>
              <a:rPr lang="en-AU" dirty="0">
                <a:effectLst/>
                <a:latin typeface="Arial" panose="020B0604020202020204" pitchFamily="34" charset="0"/>
                <a:ea typeface="Aptos" panose="020B0004020202020204" pitchFamily="34" charset="0"/>
                <a:cs typeface="Arial" panose="020B0604020202020204" pitchFamily="34" charset="0"/>
              </a:rPr>
              <a:t>source of the suspected abuse. </a:t>
            </a:r>
          </a:p>
          <a:p>
            <a:pPr marL="90000" marR="0" lvl="0" indent="-90000" algn="l" defTabSz="914400" rtl="0" eaLnBrk="1" fontAlgn="auto" latinLnBrk="0" hangingPunct="1">
              <a:spcBef>
                <a:spcPts val="600"/>
              </a:spcBef>
              <a:spcAft>
                <a:spcPts val="0"/>
              </a:spcAft>
              <a:buClrTx/>
              <a:buSzTx/>
              <a:buFont typeface="Arial" panose="020B0604020202020204" pitchFamily="34" charset="0"/>
              <a:buChar char="•"/>
              <a:tabLst/>
              <a:defRPr/>
            </a:pPr>
            <a:r>
              <a:rPr lang="en-AU" sz="1200" dirty="0">
                <a:effectLst/>
                <a:latin typeface="Arial" panose="020B0604020202020204" pitchFamily="34" charset="0"/>
                <a:ea typeface="Aptos" panose="020B0004020202020204" pitchFamily="34" charset="0"/>
                <a:cs typeface="Arial" panose="020B0604020202020204" pitchFamily="34" charset="0"/>
              </a:rPr>
              <a:t>School leadership will work with you to report to the relevant authorities</a:t>
            </a:r>
            <a:r>
              <a:rPr lang="en-AU" sz="1200" dirty="0">
                <a:latin typeface="Arial" panose="020B0604020202020204" pitchFamily="34" charset="0"/>
                <a:ea typeface="Aptos" panose="020B0004020202020204" pitchFamily="34" charset="0"/>
                <a:cs typeface="Arial" panose="020B0604020202020204" pitchFamily="34" charset="0"/>
              </a:rPr>
              <a:t>, based on whether the </a:t>
            </a:r>
            <a:r>
              <a:rPr lang="en-AU" sz="1200" dirty="0">
                <a:effectLst/>
                <a:latin typeface="Arial" panose="020B0604020202020204" pitchFamily="34" charset="0"/>
                <a:ea typeface="Aptos" panose="020B0004020202020204" pitchFamily="34" charset="0"/>
                <a:cs typeface="Arial" panose="020B0604020202020204" pitchFamily="34" charset="0"/>
              </a:rPr>
              <a:t>source of the suspected abuse is in the school, family or community.</a:t>
            </a:r>
          </a:p>
          <a:p>
            <a:pPr marL="90000" indent="-90000">
              <a:spcBef>
                <a:spcPts val="600"/>
              </a:spcBef>
              <a:defRPr/>
            </a:pPr>
            <a:r>
              <a:rPr lang="en-AU" dirty="0">
                <a:effectLst/>
                <a:latin typeface="Arial" panose="020B0604020202020204" pitchFamily="34" charset="0"/>
                <a:ea typeface="Aptos" panose="020B0004020202020204" pitchFamily="34" charset="0"/>
                <a:cs typeface="Arial" panose="020B0604020202020204" pitchFamily="34" charset="0"/>
              </a:rPr>
              <a:t>Further information about how the source of abuse impacts reporting obligations is set out on the next slide. </a:t>
            </a:r>
            <a:endParaRPr lang="en-AU" sz="1200" dirty="0">
              <a:latin typeface="Arial" panose="020B0604020202020204" pitchFamily="34" charset="0"/>
              <a:cs typeface="Arial" panose="020B0604020202020204" pitchFamily="34" charset="0"/>
            </a:endParaRPr>
          </a:p>
          <a:p>
            <a:pPr marL="90000" indent="-90000">
              <a:spcBef>
                <a:spcPts val="600"/>
              </a:spcBef>
            </a:pPr>
            <a:r>
              <a:rPr lang="en-AU" sz="1200" dirty="0">
                <a:latin typeface="Arial" panose="020B0604020202020204" pitchFamily="34" charset="0"/>
                <a:cs typeface="Arial" panose="020B0604020202020204" pitchFamily="34" charset="0"/>
              </a:rPr>
              <a:t>A link to each </a:t>
            </a:r>
            <a:r>
              <a:rPr lang="en-AU" dirty="0">
                <a:latin typeface="Arial" panose="020B0604020202020204" pitchFamily="34" charset="0"/>
                <a:cs typeface="Arial" panose="020B0604020202020204" pitchFamily="34" charset="0"/>
              </a:rPr>
              <a:t>Four Critical Actions resource</a:t>
            </a:r>
            <a:r>
              <a:rPr lang="en-AU" dirty="0">
                <a:solidFill>
                  <a:srgbClr val="C00000"/>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is in our school‘s Child Safety Responding and Reporting Obligations Policy and Procedures. </a:t>
            </a:r>
            <a:r>
              <a:rPr lang="en-AU" sz="1200" b="1" dirty="0">
                <a:latin typeface="Arial" panose="020B0604020202020204" pitchFamily="34" charset="0"/>
                <a:cs typeface="Arial" panose="020B0604020202020204" pitchFamily="34" charset="0"/>
              </a:rPr>
              <a:t>[Add information relevant to your school about who reports about concerns relating to child abuse should be made to.]</a:t>
            </a:r>
          </a:p>
          <a:p>
            <a:pPr marL="90000" lvl="0" indent="-90000">
              <a:spcBef>
                <a:spcPts val="600"/>
              </a:spcBef>
            </a:pPr>
            <a:r>
              <a:rPr lang="en-AU" sz="1200" dirty="0">
                <a:latin typeface="Arial" panose="020B0604020202020204" pitchFamily="34" charset="0"/>
                <a:cs typeface="Arial" panose="020B0604020202020204" pitchFamily="34" charset="0"/>
              </a:rPr>
              <a:t>A poster of each Four Critical Actions resource</a:t>
            </a:r>
            <a:r>
              <a:rPr lang="en-AU" sz="1200" dirty="0">
                <a:solidFill>
                  <a:srgbClr val="C0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is displayed in our staff room </a:t>
            </a:r>
            <a:r>
              <a:rPr lang="en-AU" sz="1200" b="1" dirty="0">
                <a:latin typeface="Arial" panose="020B0604020202020204" pitchFamily="34" charset="0"/>
                <a:cs typeface="Arial" panose="020B0604020202020204" pitchFamily="34" charset="0"/>
              </a:rPr>
              <a:t>[Amend this statement for your context.]</a:t>
            </a:r>
            <a:endParaRPr lang="en-AU" b="1" strike="sngStrike" dirty="0">
              <a:solidFill>
                <a:srgbClr val="C00000"/>
              </a:solidFill>
              <a:latin typeface="Arial" panose="020B0604020202020204" pitchFamily="34" charset="0"/>
              <a:cs typeface="Arial" panose="020B0604020202020204" pitchFamily="34" charset="0"/>
            </a:endParaRPr>
          </a:p>
          <a:p>
            <a:pPr marL="90000" lvl="0" indent="-90000">
              <a:spcBef>
                <a:spcPts val="600"/>
              </a:spcBef>
            </a:pPr>
            <a:r>
              <a:rPr lang="en-AU" sz="1200" dirty="0">
                <a:latin typeface="Arial" panose="020B0604020202020204" pitchFamily="34" charset="0"/>
                <a:cs typeface="Arial" panose="020B0604020202020204" pitchFamily="34" charset="0"/>
              </a:rPr>
              <a:t>The easiest way to comply with your obligations is to remember that you must report any concern that a child has been abused, or is at risk of being abused, by following the relevant </a:t>
            </a:r>
            <a:r>
              <a:rPr lang="en-AU"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Four Critical Actions</a:t>
            </a:r>
            <a:r>
              <a:rPr lang="en-AU"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hlinkClick r:id="rId10"/>
              </a:rPr>
              <a:t>https://go.vic.gov.au/3Suh3vd</a:t>
            </a:r>
            <a:r>
              <a:rPr lang="en-AU" dirty="0">
                <a:latin typeface="Arial" panose="020B0604020202020204" pitchFamily="34" charset="0"/>
                <a:cs typeface="Arial" panose="020B0604020202020204" pitchFamily="34" charset="0"/>
              </a:rPr>
              <a:t>).</a:t>
            </a:r>
          </a:p>
          <a:p>
            <a:pPr marL="90000" indent="-90000">
              <a:spcBef>
                <a:spcPts val="600"/>
              </a:spcBef>
            </a:pPr>
            <a:r>
              <a:rPr lang="en-AU" sz="1200" b="1" dirty="0">
                <a:latin typeface="Arial" panose="020B0604020202020204" pitchFamily="34" charset="0"/>
                <a:cs typeface="Arial" panose="020B0604020202020204" pitchFamily="34" charset="0"/>
              </a:rPr>
              <a:t>[Remind staff here about who reports should be made to within your school]</a:t>
            </a:r>
          </a:p>
          <a:p>
            <a:pPr marL="0" indent="0">
              <a:buNone/>
            </a:pPr>
            <a:endParaRPr lang="en-AU" sz="1200" dirty="0">
              <a:latin typeface="Arial" panose="020B0604020202020204" pitchFamily="34" charset="0"/>
              <a:cs typeface="Arial" panose="020B0604020202020204" pitchFamily="34" charset="0"/>
            </a:endParaRPr>
          </a:p>
        </p:txBody>
      </p:sp>
      <p:sp>
        <p:nvSpPr>
          <p:cNvPr id="7" name="Slide Image Placeholder 6">
            <a:extLst>
              <a:ext uri="{FF2B5EF4-FFF2-40B4-BE49-F238E27FC236}">
                <a16:creationId xmlns:a16="http://schemas.microsoft.com/office/drawing/2014/main" id="{A548FBFB-D002-4884-AA6D-9C3DD0665AFF}"/>
              </a:ext>
            </a:extLst>
          </p:cNvPr>
          <p:cNvSpPr>
            <a:spLocks noGrp="1" noRot="1" noChangeAspect="1"/>
          </p:cNvSpPr>
          <p:nvPr>
            <p:ph type="sldImg"/>
          </p:nvPr>
        </p:nvSpPr>
        <p:spPr>
          <a:xfrm>
            <a:off x="1876425" y="125413"/>
            <a:ext cx="3044825" cy="1712912"/>
          </a:xfrm>
        </p:spPr>
      </p:sp>
      <p:sp>
        <p:nvSpPr>
          <p:cNvPr id="2" name="Slide Number Placeholder 1">
            <a:extLst>
              <a:ext uri="{FF2B5EF4-FFF2-40B4-BE49-F238E27FC236}">
                <a16:creationId xmlns:a16="http://schemas.microsoft.com/office/drawing/2014/main" id="{EA536C8B-D172-8F82-E183-8BC6EF8BD7CB}"/>
              </a:ext>
            </a:extLst>
          </p:cNvPr>
          <p:cNvSpPr>
            <a:spLocks noGrp="1"/>
          </p:cNvSpPr>
          <p:nvPr>
            <p:ph type="sldNum" sz="quarter" idx="5"/>
          </p:nvPr>
        </p:nvSpPr>
        <p:spPr/>
        <p:txBody>
          <a:bodyPr/>
          <a:lstStyle/>
          <a:p>
            <a:fld id="{4C37A77B-BB0B-EB4D-BF1F-4636A3D2E847}" type="slidenum">
              <a:rPr lang="en-US" smtClean="0"/>
              <a:pPr/>
              <a:t>26</a:t>
            </a:fld>
            <a:endParaRPr lang="en-US"/>
          </a:p>
        </p:txBody>
      </p:sp>
    </p:spTree>
    <p:extLst>
      <p:ext uri="{BB962C8B-B14F-4D97-AF65-F5344CB8AC3E}">
        <p14:creationId xmlns:p14="http://schemas.microsoft.com/office/powerpoint/2010/main" val="2592629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CC1E-D5C0-2120-49B2-BDE2C9BA2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DE63A-DC21-9000-A979-282801791402}"/>
              </a:ext>
            </a:extLst>
          </p:cNvPr>
          <p:cNvSpPr>
            <a:spLocks noGrp="1" noRot="1" noChangeAspect="1"/>
          </p:cNvSpPr>
          <p:nvPr>
            <p:ph type="sldImg"/>
          </p:nvPr>
        </p:nvSpPr>
        <p:spPr>
          <a:xfrm>
            <a:off x="1760538" y="431800"/>
            <a:ext cx="3276600" cy="1843088"/>
          </a:xfrm>
        </p:spPr>
      </p:sp>
      <p:sp>
        <p:nvSpPr>
          <p:cNvPr id="3" name="Notes Placeholder 2">
            <a:extLst>
              <a:ext uri="{FF2B5EF4-FFF2-40B4-BE49-F238E27FC236}">
                <a16:creationId xmlns:a16="http://schemas.microsoft.com/office/drawing/2014/main" id="{850CD112-4BD1-2893-FAF6-A33266C01637}"/>
              </a:ext>
            </a:extLst>
          </p:cNvPr>
          <p:cNvSpPr>
            <a:spLocks noGrp="1"/>
          </p:cNvSpPr>
          <p:nvPr>
            <p:ph type="body" idx="1"/>
          </p:nvPr>
        </p:nvSpPr>
        <p:spPr>
          <a:xfrm>
            <a:off x="268287" y="2274888"/>
            <a:ext cx="6261099" cy="7086809"/>
          </a:xfrm>
        </p:spPr>
        <p:txBody>
          <a:bodyPr/>
          <a:lstStyle/>
          <a:p>
            <a:pPr marL="90000" indent="-90000">
              <a:spcAft>
                <a:spcPts val="600"/>
              </a:spcAft>
              <a:buFont typeface="Arial" panose="020B0604020202020204" pitchFamily="34" charset="0"/>
              <a:buNone/>
            </a:pPr>
            <a:r>
              <a:rPr lang="en-US" b="1" dirty="0">
                <a:latin typeface="Arial" panose="020B0604020202020204" pitchFamily="34" charset="0"/>
                <a:cs typeface="Arial" panose="020B0604020202020204" pitchFamily="34" charset="0"/>
              </a:rPr>
              <a:t>BACKGROUND NOTES FOR THE FACILITATOR</a:t>
            </a:r>
          </a:p>
          <a:p>
            <a:pPr marL="90000" indent="-90000"/>
            <a:r>
              <a:rPr lang="en-US" sz="1100" b="1" dirty="0">
                <a:latin typeface="Arial" panose="020B0604020202020204" pitchFamily="34" charset="0"/>
                <a:cs typeface="Arial" panose="020B0604020202020204" pitchFamily="34" charset="0"/>
              </a:rPr>
              <a:t>Time on this slide: 1 minute</a:t>
            </a:r>
          </a:p>
          <a:p>
            <a:pPr marL="0" indent="0">
              <a:spcBef>
                <a:spcPts val="600"/>
              </a:spcBef>
              <a:buNone/>
              <a:defRPr/>
            </a:pPr>
            <a:r>
              <a:rPr lang="en-US" b="1" dirty="0">
                <a:latin typeface="Arial" panose="020B0604020202020204" pitchFamily="34" charset="0"/>
                <a:cs typeface="Arial" panose="020B0604020202020204" pitchFamily="34" charset="0"/>
              </a:rPr>
              <a:t>SPEAKING NOTES</a:t>
            </a:r>
          </a:p>
          <a:p>
            <a:pPr marL="90000" indent="-90000">
              <a:spcBef>
                <a:spcPts val="600"/>
              </a:spcBef>
              <a:defRPr/>
            </a:pPr>
            <a:r>
              <a:rPr lang="en-AU" dirty="0">
                <a:latin typeface="Arial" panose="020B0604020202020204" pitchFamily="34" charset="0"/>
                <a:cs typeface="Arial" panose="020B0604020202020204" pitchFamily="34" charset="0"/>
              </a:rPr>
              <a:t>The Reportable Conduct Scheme applies where an adult involved with the school is alleged to have engaged in </a:t>
            </a:r>
            <a:r>
              <a:rPr lang="en-AU" sz="1200" dirty="0">
                <a:latin typeface="Arial" panose="020B0604020202020204" pitchFamily="34" charset="0"/>
                <a:ea typeface="Aptos" panose="020B0004020202020204" pitchFamily="34" charset="0"/>
                <a:cs typeface="Arial" panose="020B0604020202020204" pitchFamily="34" charset="0"/>
              </a:rPr>
              <a:t>sexual misconduct, sexual offences (including grooming), physical violence, significant neglect and behaviour causing significant emotional or psychological harm. </a:t>
            </a:r>
          </a:p>
          <a:p>
            <a:pPr marL="90000" indent="-90000">
              <a:spcBef>
                <a:spcPts val="600"/>
              </a:spcBef>
              <a:defRPr/>
            </a:pPr>
            <a:r>
              <a:rPr lang="en-AU" sz="1200" dirty="0">
                <a:latin typeface="Arial" panose="020B0604020202020204" pitchFamily="34" charset="0"/>
                <a:cs typeface="Arial" panose="020B0604020202020204" pitchFamily="34" charset="0"/>
              </a:rPr>
              <a:t>Staff must report any potential or alleged reportable conduct to the Principal</a:t>
            </a:r>
            <a:r>
              <a:rPr lang="en-AU" sz="1200" dirty="0">
                <a:latin typeface="Arial" panose="020B0604020202020204" pitchFamily="34" charset="0"/>
                <a:ea typeface="Aptos" panose="020B00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a:p>
            <a:pPr marL="90000" indent="-90000">
              <a:spcBef>
                <a:spcPts val="600"/>
              </a:spcBef>
              <a:defRPr/>
            </a:pPr>
            <a:r>
              <a:rPr lang="en-AU" dirty="0">
                <a:latin typeface="Arial" panose="020B0604020202020204" pitchFamily="34" charset="0"/>
                <a:cs typeface="Arial" panose="020B0604020202020204" pitchFamily="34" charset="0"/>
              </a:rPr>
              <a:t>Under the Reportable Conduct Scheme </a:t>
            </a:r>
            <a:r>
              <a:rPr lang="en-AU" b="1" dirty="0">
                <a:latin typeface="Arial" panose="020B0604020202020204" pitchFamily="34" charset="0"/>
                <a:cs typeface="Arial" panose="020B0604020202020204" pitchFamily="34" charset="0"/>
              </a:rPr>
              <a:t>[amend for your school context/sector]:</a:t>
            </a:r>
          </a:p>
          <a:p>
            <a:pPr marL="266212" lvl="1" indent="-90000">
              <a:spcBef>
                <a:spcPts val="600"/>
              </a:spcBef>
              <a:defRPr/>
            </a:pPr>
            <a:r>
              <a:rPr lang="en-AU" b="1" dirty="0">
                <a:latin typeface="Arial" panose="020B0604020202020204" pitchFamily="34" charset="0"/>
                <a:cs typeface="Arial" panose="020B0604020202020204" pitchFamily="34" charset="0"/>
              </a:rPr>
              <a:t>[government school principals must notify the department’s Conduct and Integrity Division] </a:t>
            </a:r>
            <a:r>
              <a:rPr lang="en-AU" dirty="0">
                <a:latin typeface="Arial" panose="020B0604020202020204" pitchFamily="34" charset="0"/>
                <a:ea typeface="Aptos" panose="020B0004020202020204" pitchFamily="34" charset="0"/>
                <a:cs typeface="Arial" panose="020B0604020202020204" pitchFamily="34" charset="0"/>
              </a:rPr>
              <a:t>as soon as possible after becoming aware of a reportable conduct allegation against any adult engaged by the department, school or school council in any capacity. This includes employees, contractors, volunteers (including parents) allied health staff, school council employees, agency casual relief staff, labour hire workers and pre-service teachers.</a:t>
            </a:r>
          </a:p>
          <a:p>
            <a:pPr marL="270975" lvl="3" indent="-90000">
              <a:spcBef>
                <a:spcPts val="600"/>
              </a:spcBef>
              <a:defRPr/>
            </a:pPr>
            <a:r>
              <a:rPr lang="en-AU" b="1" dirty="0">
                <a:latin typeface="Arial" panose="020B0604020202020204" pitchFamily="34" charset="0"/>
                <a:cs typeface="Arial" panose="020B0604020202020204" pitchFamily="34" charset="0"/>
              </a:rPr>
              <a:t>[Catholic school principals/leadership must notify the Diocesan education office…]</a:t>
            </a:r>
          </a:p>
          <a:p>
            <a:pPr marL="270975" lvl="3" indent="-90000">
              <a:spcBef>
                <a:spcPts val="600"/>
              </a:spcBef>
              <a:defRPr/>
            </a:pPr>
            <a:r>
              <a:rPr lang="en-AU" b="1" dirty="0">
                <a:latin typeface="Arial" panose="020B0604020202020204" pitchFamily="34" charset="0"/>
                <a:cs typeface="Arial" panose="020B0604020202020204" pitchFamily="34" charset="0"/>
              </a:rPr>
              <a:t>[Independent school principals/leaders must notify the Commission for Children and Young People…] </a:t>
            </a:r>
          </a:p>
          <a:p>
            <a:pPr marL="90000" indent="-90000">
              <a:spcBef>
                <a:spcPts val="600"/>
              </a:spcBef>
              <a:defRPr/>
            </a:pPr>
            <a:r>
              <a:rPr lang="en-AU" dirty="0">
                <a:latin typeface="Arial" panose="020B0604020202020204" pitchFamily="34" charset="0"/>
                <a:cs typeface="Arial" panose="020B0604020202020204" pitchFamily="34" charset="0"/>
              </a:rPr>
              <a:t>Separate to the Reportable Conduct Scheme, Mandatory Reporting imposes a legal obligation on school staff who are mandatory reporters to report to Child Protection as soon as practicable if:</a:t>
            </a:r>
          </a:p>
          <a:p>
            <a:pPr marL="270975" lvl="2" indent="-90000">
              <a:spcBef>
                <a:spcPts val="600"/>
              </a:spcBef>
              <a:defRPr/>
            </a:pPr>
            <a:r>
              <a:rPr lang="en-AU" dirty="0">
                <a:latin typeface="Arial" panose="020B0604020202020204" pitchFamily="34" charset="0"/>
                <a:cs typeface="Arial" panose="020B0604020202020204" pitchFamily="34" charset="0"/>
              </a:rPr>
              <a:t>in the course of their duties, they form a reasonable belief that a child has suffered or is likely to suffer physical or sexual abuse and </a:t>
            </a:r>
          </a:p>
          <a:p>
            <a:pPr marL="270975" lvl="2" indent="-90000">
              <a:spcBef>
                <a:spcPts val="600"/>
              </a:spcBef>
              <a:defRPr/>
            </a:pPr>
            <a:r>
              <a:rPr lang="en-AU" dirty="0">
                <a:latin typeface="Arial" panose="020B0604020202020204" pitchFamily="34" charset="0"/>
                <a:cs typeface="Arial" panose="020B0604020202020204" pitchFamily="34" charset="0"/>
              </a:rPr>
              <a:t>the child’s parents have not protected or are unlikely to protect the child from the abuse.</a:t>
            </a:r>
          </a:p>
          <a:p>
            <a:pPr marL="90000" marR="0" lvl="0" indent="-90000" fontAlgn="auto">
              <a:spcBef>
                <a:spcPts val="600"/>
              </a:spcBef>
              <a:buClrTx/>
              <a:buSzTx/>
              <a:tabLst/>
              <a:defRPr/>
            </a:pPr>
            <a:r>
              <a:rPr lang="en-AU" dirty="0">
                <a:latin typeface="Arial" panose="020B0604020202020204" pitchFamily="34" charset="0"/>
                <a:cs typeface="Arial" panose="020B0604020202020204" pitchFamily="34" charset="0"/>
              </a:rPr>
              <a:t>Mandatory reporters do not need to report abuse to Child Protection if the parents are acting protectively (for example, in instances of institutional abuse where the child’s parents are taking steps to protect the child from the abuse). </a:t>
            </a:r>
          </a:p>
          <a:p>
            <a:pPr marL="90000" marR="0" lvl="0" indent="-90000" fontAlgn="auto">
              <a:spcBef>
                <a:spcPts val="600"/>
              </a:spcBef>
              <a:buClrTx/>
              <a:buSzTx/>
              <a:tabLst/>
              <a:defRPr/>
            </a:pPr>
            <a:r>
              <a:rPr lang="en-AU" dirty="0">
                <a:latin typeface="Arial" panose="020B0604020202020204" pitchFamily="34" charset="0"/>
                <a:cs typeface="Arial" panose="020B0604020202020204" pitchFamily="34" charset="0"/>
              </a:rPr>
              <a:t>You must also report all instances of suspected child abuse (including grooming) to Victoria Police. Failure to do so may amount to a criminal offence.</a:t>
            </a:r>
          </a:p>
          <a:p>
            <a:pPr marL="90000" indent="-90000">
              <a:spcBef>
                <a:spcPts val="600"/>
              </a:spcBef>
              <a:defRPr/>
            </a:pPr>
            <a:r>
              <a:rPr lang="en-AU" dirty="0">
                <a:latin typeface="Arial" panose="020B0604020202020204" pitchFamily="34" charset="0"/>
                <a:cs typeface="Arial" panose="020B0604020202020204" pitchFamily="34" charset="0"/>
              </a:rPr>
              <a:t>These schemes do not change or replace other reporting obligations including to the Victorian Disability Worker Commission under the Disability Workers Regulation Scheme.</a:t>
            </a:r>
          </a:p>
        </p:txBody>
      </p:sp>
      <p:sp>
        <p:nvSpPr>
          <p:cNvPr id="4" name="Slide Number Placeholder 3">
            <a:extLst>
              <a:ext uri="{FF2B5EF4-FFF2-40B4-BE49-F238E27FC236}">
                <a16:creationId xmlns:a16="http://schemas.microsoft.com/office/drawing/2014/main" id="{688C8F08-F709-044D-2520-0CC36EA7B25F}"/>
              </a:ext>
            </a:extLst>
          </p:cNvPr>
          <p:cNvSpPr>
            <a:spLocks noGrp="1"/>
          </p:cNvSpPr>
          <p:nvPr>
            <p:ph type="sldNum" sz="quarter" idx="5"/>
          </p:nvPr>
        </p:nvSpPr>
        <p:spPr/>
        <p:txBody>
          <a:bodyPr/>
          <a:lstStyle/>
          <a:p>
            <a:fld id="{4C37A77B-BB0B-EB4D-BF1F-4636A3D2E847}" type="slidenum">
              <a:rPr lang="en-US" smtClean="0"/>
              <a:pPr/>
              <a:t>27</a:t>
            </a:fld>
            <a:endParaRPr lang="en-US"/>
          </a:p>
        </p:txBody>
      </p:sp>
    </p:spTree>
    <p:extLst>
      <p:ext uri="{BB962C8B-B14F-4D97-AF65-F5344CB8AC3E}">
        <p14:creationId xmlns:p14="http://schemas.microsoft.com/office/powerpoint/2010/main" val="1805845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2 minutes</a:t>
            </a:r>
          </a:p>
          <a:p>
            <a:pPr lvl="0"/>
            <a:r>
              <a:rPr lang="en-AU" sz="1100" dirty="0">
                <a:latin typeface="Arial" panose="020B0604020202020204" pitchFamily="34" charset="0"/>
                <a:cs typeface="Arial" panose="020B0604020202020204" pitchFamily="34" charset="0"/>
              </a:rPr>
              <a:t>This slide reminds staff of their obligations to complete the </a:t>
            </a:r>
            <a:r>
              <a:rPr lang="en-AU" sz="1100" dirty="0">
                <a:solidFill>
                  <a:srgbClr val="1855B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Protecting Children — Mandatory Reporting and Other Obligations eLearning </a:t>
            </a:r>
            <a:r>
              <a:rPr lang="en-AU"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(https://go.vic.gov.au/3J2qtsG). </a:t>
            </a:r>
            <a:endParaRPr lang="en-AU" sz="1100"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School staff who are:</a:t>
            </a:r>
          </a:p>
          <a:p>
            <a:pPr lvl="1"/>
            <a:r>
              <a:rPr lang="en-AU" sz="1100" dirty="0">
                <a:latin typeface="Arial" panose="020B0604020202020204" pitchFamily="34" charset="0"/>
                <a:cs typeface="Arial" panose="020B0604020202020204" pitchFamily="34" charset="0"/>
              </a:rPr>
              <a:t>mandatory reporters must complete the module once per calendar year</a:t>
            </a:r>
          </a:p>
          <a:p>
            <a:pPr lvl="1"/>
            <a:r>
              <a:rPr lang="en-AU" sz="1100" dirty="0">
                <a:latin typeface="Arial" panose="020B0604020202020204" pitchFamily="34" charset="0"/>
                <a:cs typeface="Arial" panose="020B0604020202020204" pitchFamily="34" charset="0"/>
              </a:rPr>
              <a:t>non-mandatory reporters are strongly encouraged to complete the module once per calendar year.</a:t>
            </a:r>
          </a:p>
          <a:p>
            <a:pPr lvl="0"/>
            <a:r>
              <a:rPr lang="en-AU" sz="1100" b="1" dirty="0">
                <a:latin typeface="Arial" panose="020B0604020202020204" pitchFamily="34" charset="0"/>
                <a:cs typeface="Arial" panose="020B0604020202020204" pitchFamily="34" charset="0"/>
              </a:rPr>
              <a:t>[Government schools:]</a:t>
            </a:r>
          </a:p>
          <a:p>
            <a:pPr lvl="1"/>
            <a:r>
              <a:rPr lang="en-AU" sz="1100" dirty="0">
                <a:latin typeface="Arial" panose="020B0604020202020204" pitchFamily="34" charset="0"/>
                <a:cs typeface="Arial" panose="020B0604020202020204" pitchFamily="34" charset="0"/>
              </a:rPr>
              <a:t>For more information refer to </a:t>
            </a:r>
            <a:r>
              <a:rPr lang="en-AU" sz="1100" dirty="0">
                <a:solidFill>
                  <a:srgbClr val="1855B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Protecting Children — Reporting and Other Legal Obligations</a:t>
            </a:r>
            <a:r>
              <a:rPr lang="en-AU" sz="1100" dirty="0">
                <a:solidFill>
                  <a:srgbClr val="1855BF"/>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https://go.vic.gov.au/3POuzIL</a:t>
            </a:r>
            <a:r>
              <a:rPr lang="en-AU" sz="1100" dirty="0">
                <a:latin typeface="Arial" panose="020B0604020202020204" pitchFamily="34" charset="0"/>
                <a:ea typeface="Calibri" panose="020F0502020204030204" pitchFamily="34" charset="0"/>
                <a:cs typeface="Arial" panose="020B0604020202020204" pitchFamily="34" charset="0"/>
              </a:rPr>
              <a:t>)</a:t>
            </a:r>
          </a:p>
          <a:p>
            <a:pPr lvl="1"/>
            <a:r>
              <a:rPr lang="en-AU" sz="1100" dirty="0">
                <a:effectLst/>
                <a:latin typeface="Arial" panose="020B0604020202020204" pitchFamily="34" charset="0"/>
                <a:ea typeface="Calibri" panose="020F0502020204030204" pitchFamily="34" charset="0"/>
                <a:cs typeface="Arial" panose="020B0604020202020204" pitchFamily="34" charset="0"/>
              </a:rPr>
              <a:t>If an incident or allegation involves an employee, volunteer or contractor at the school, staff must also follow the department policy on </a:t>
            </a:r>
            <a:r>
              <a:rPr lang="en-AU" sz="1100" dirty="0">
                <a:solidFill>
                  <a:srgbClr val="1855B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Reportable and Notifiable Conduct</a:t>
            </a:r>
            <a:r>
              <a:rPr lang="en-AU" sz="1100" dirty="0">
                <a:solidFill>
                  <a:srgbClr val="1855BF"/>
                </a:solidFill>
                <a:latin typeface="Arial" panose="020B0604020202020204" pitchFamily="34" charset="0"/>
                <a:cs typeface="Arial" panose="020B0604020202020204" pitchFamily="34" charset="0"/>
              </a:rPr>
              <a:t> </a:t>
            </a:r>
            <a:r>
              <a:rPr lang="en-AU" sz="1100" dirty="0">
                <a:effectLst/>
                <a:latin typeface="Arial" panose="020B0604020202020204" pitchFamily="34" charset="0"/>
                <a:ea typeface="Calibri" panose="020F0502020204030204" pitchFamily="34" charset="0"/>
                <a:cs typeface="Arial" panose="020B0604020202020204" pitchFamily="34" charset="0"/>
              </a:rPr>
              <a:t>(</a:t>
            </a:r>
            <a:r>
              <a:rPr lang="en-AU" sz="1100" dirty="0">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https://go.vic.gov.au/43SckrF</a:t>
            </a:r>
            <a:r>
              <a:rPr lang="en-AU" sz="1100" dirty="0">
                <a:effectLst/>
                <a:latin typeface="Arial" panose="020B0604020202020204" pitchFamily="34" charset="0"/>
                <a:ea typeface="Calibri" panose="020F0502020204030204" pitchFamily="34" charset="0"/>
                <a:cs typeface="Arial" panose="020B0604020202020204" pitchFamily="34" charset="0"/>
              </a:rPr>
              <a:t>) and report the incident to the department’s Conduct and Integrity Division on 03 7022 0005 or </a:t>
            </a:r>
            <a:r>
              <a:rPr lang="en-AU" sz="1100" dirty="0">
                <a:effectLst/>
                <a:latin typeface="Arial" panose="020B0604020202020204" pitchFamily="34" charset="0"/>
                <a:ea typeface="Calibri" panose="020F0502020204030204" pitchFamily="34" charset="0"/>
                <a:cs typeface="Arial" panose="020B0604020202020204" pitchFamily="34" charset="0"/>
                <a:hlinkClick r:id="rId8"/>
              </a:rPr>
              <a:t>employee.conduct@education.vic.gov.au</a:t>
            </a:r>
            <a:r>
              <a:rPr lang="en-AU" sz="1100" dirty="0">
                <a:effectLst/>
                <a:latin typeface="Arial" panose="020B0604020202020204" pitchFamily="34" charset="0"/>
                <a:ea typeface="Calibri" panose="020F0502020204030204" pitchFamily="34" charset="0"/>
                <a:cs typeface="Arial" panose="020B0604020202020204" pitchFamily="34" charset="0"/>
              </a:rPr>
              <a:t>.</a:t>
            </a:r>
            <a:endParaRPr lang="en-AU" sz="1100" dirty="0">
              <a:latin typeface="Arial" panose="020B0604020202020204" pitchFamily="34" charset="0"/>
              <a:cs typeface="Arial" panose="020B0604020202020204" pitchFamily="34" charset="0"/>
            </a:endParaRPr>
          </a:p>
          <a:p>
            <a:pPr marL="0" indent="0">
              <a:spcBef>
                <a:spcPts val="600"/>
              </a:spcBef>
              <a:buNone/>
              <a:defRPr/>
            </a:pPr>
            <a:r>
              <a:rPr lang="en-AU" b="1" dirty="0">
                <a:latin typeface="Arial" panose="020B0604020202020204" pitchFamily="34" charset="0"/>
                <a:cs typeface="Arial" panose="020B0604020202020204" pitchFamily="34" charset="0"/>
              </a:rPr>
              <a:t>SPEAKING NOTES </a:t>
            </a:r>
          </a:p>
          <a:p>
            <a:pPr>
              <a:spcBef>
                <a:spcPts val="600"/>
              </a:spcBef>
              <a:defRPr/>
            </a:pPr>
            <a:r>
              <a:rPr lang="en-AU" dirty="0">
                <a:latin typeface="Arial" panose="020B0604020202020204" pitchFamily="34" charset="0"/>
                <a:cs typeface="Arial" panose="020B0604020202020204" pitchFamily="34" charset="0"/>
              </a:rPr>
              <a:t>We m</a:t>
            </a:r>
            <a:r>
              <a:rPr lang="en-AU" sz="1200" dirty="0">
                <a:latin typeface="Arial" panose="020B0604020202020204" pitchFamily="34" charset="0"/>
                <a:cs typeface="Arial" panose="020B0604020202020204" pitchFamily="34" charset="0"/>
              </a:rPr>
              <a:t>ust ensure that we can respond in the best interests of students and children when complaints or concerns relating to child abuse are raised.</a:t>
            </a:r>
          </a:p>
          <a:p>
            <a:pPr>
              <a:spcBef>
                <a:spcPts val="600"/>
              </a:spcBef>
            </a:pPr>
            <a:r>
              <a:rPr lang="en-AU" sz="1200" dirty="0">
                <a:latin typeface="Arial" panose="020B0604020202020204" pitchFamily="34" charset="0"/>
                <a:cs typeface="Arial" panose="020B0604020202020204" pitchFamily="34" charset="0"/>
              </a:rPr>
              <a:t>To do this, all staff must understand how to identify signs of child abuse and behavioural indicators that may indicate harm. </a:t>
            </a:r>
          </a:p>
          <a:p>
            <a:pPr>
              <a:spcBef>
                <a:spcPts val="600"/>
              </a:spcBef>
            </a:pPr>
            <a:r>
              <a:rPr lang="en-AU" sz="1200" dirty="0">
                <a:latin typeface="Arial" panose="020B0604020202020204" pitchFamily="34" charset="0"/>
                <a:cs typeface="Arial" panose="020B0604020202020204" pitchFamily="34" charset="0"/>
              </a:rPr>
              <a:t>We must also understand our various legal obligations in relation to reporting child abuse to relevant authorities.</a:t>
            </a:r>
          </a:p>
          <a:p>
            <a:pPr>
              <a:spcBef>
                <a:spcPts val="600"/>
              </a:spcBef>
            </a:pPr>
            <a:r>
              <a:rPr lang="en-AU" sz="1200" dirty="0">
                <a:latin typeface="Arial" panose="020B0604020202020204" pitchFamily="34" charset="0"/>
                <a:cs typeface="Arial" panose="020B0604020202020204" pitchFamily="34" charset="0"/>
              </a:rPr>
              <a:t>As discussed, school staff must follow the Four Critical Actions where there is an incident, disclosure or suspicion of child abuse.</a:t>
            </a:r>
          </a:p>
          <a:p>
            <a:pPr>
              <a:spcBef>
                <a:spcPts val="600"/>
              </a:spcBef>
            </a:pPr>
            <a:r>
              <a:rPr lang="en-AU" sz="1200" dirty="0">
                <a:latin typeface="Arial" panose="020B0604020202020204" pitchFamily="34" charset="0"/>
                <a:cs typeface="Arial" panose="020B0604020202020204" pitchFamily="34" charset="0"/>
              </a:rPr>
              <a:t>The Protecting Children — Mandatory Reporting and Other Obligations eLearning module supports staff to build their knowledge and capacity in these areas.</a:t>
            </a:r>
          </a:p>
          <a:p>
            <a:pPr>
              <a:spcBef>
                <a:spcPts val="600"/>
              </a:spcBef>
            </a:pPr>
            <a:r>
              <a:rPr lang="en-AU" sz="1200" dirty="0">
                <a:latin typeface="Arial" panose="020B0604020202020204" pitchFamily="34" charset="0"/>
                <a:cs typeface="Arial" panose="020B0604020202020204" pitchFamily="34" charset="0"/>
              </a:rPr>
              <a:t>If you are a mandatory reporter, you must complete the module once each calendar year.</a:t>
            </a:r>
          </a:p>
          <a:p>
            <a:pPr>
              <a:spcBef>
                <a:spcPts val="600"/>
              </a:spcBef>
            </a:pPr>
            <a:r>
              <a:rPr lang="en-AU" sz="1200" dirty="0">
                <a:latin typeface="Arial" panose="020B0604020202020204" pitchFamily="34" charset="0"/>
                <a:cs typeface="Arial" panose="020B0604020202020204" pitchFamily="34" charset="0"/>
              </a:rPr>
              <a:t>All other staff are also strongly encouraged to complete the module once each calendar year.</a:t>
            </a:r>
          </a:p>
          <a:p>
            <a:pPr lvl="0">
              <a:spcBef>
                <a:spcPts val="600"/>
              </a:spcBef>
            </a:pPr>
            <a:r>
              <a:rPr lang="en-AU" sz="1200" b="1" dirty="0">
                <a:latin typeface="Arial" panose="020B0604020202020204" pitchFamily="34" charset="0"/>
                <a:cs typeface="Arial" panose="020B0604020202020204" pitchFamily="34" charset="0"/>
              </a:rPr>
              <a:t>[Add any further information about your school processes for completion of the eLearning module].</a:t>
            </a:r>
          </a:p>
          <a:p>
            <a:pPr lvl="0"/>
            <a:endParaRPr lang="en-AU" sz="1200" dirty="0">
              <a:latin typeface="Arial" panose="020B0604020202020204" pitchFamily="34" charset="0"/>
              <a:cs typeface="Arial" panose="020B0604020202020204" pitchFamily="34" charset="0"/>
            </a:endParaRPr>
          </a:p>
          <a:p>
            <a:pPr lvl="0"/>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28</a:t>
            </a:fld>
            <a:endParaRPr lang="en-US"/>
          </a:p>
        </p:txBody>
      </p:sp>
      <p:sp>
        <p:nvSpPr>
          <p:cNvPr id="7" name="Slide Image Placeholder 6">
            <a:extLst>
              <a:ext uri="{FF2B5EF4-FFF2-40B4-BE49-F238E27FC236}">
                <a16:creationId xmlns:a16="http://schemas.microsoft.com/office/drawing/2014/main" id="{48E58567-ED8A-4A1C-A16C-6843F5D8F57E}"/>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1832206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less than 30 seconds</a:t>
            </a:r>
          </a:p>
          <a:p>
            <a:pPr lvl="0"/>
            <a:r>
              <a:rPr lang="en-AU" sz="1100" dirty="0">
                <a:latin typeface="Arial" panose="020B0604020202020204" pitchFamily="34" charset="0"/>
                <a:cs typeface="Arial" panose="020B0604020202020204" pitchFamily="34" charset="0"/>
              </a:rPr>
              <a:t>This slide is intended as a section break. </a:t>
            </a:r>
          </a:p>
          <a:p>
            <a:pPr marL="0" lv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lvl="0">
              <a:spcBef>
                <a:spcPts val="600"/>
              </a:spcBef>
              <a:defRPr/>
            </a:pPr>
            <a:r>
              <a:rPr lang="en-AU" dirty="0">
                <a:latin typeface="Arial" panose="020B0604020202020204" pitchFamily="34" charset="0"/>
                <a:cs typeface="Arial" panose="020B0604020202020204" pitchFamily="34" charset="0"/>
              </a:rPr>
              <a:t>In the n</a:t>
            </a:r>
            <a:r>
              <a:rPr lang="en-AU" sz="1200" dirty="0">
                <a:latin typeface="Arial" panose="020B0604020202020204" pitchFamily="34" charset="0"/>
                <a:cs typeface="Arial" panose="020B0604020202020204" pitchFamily="34" charset="0"/>
              </a:rPr>
              <a:t>ext section of this presentation, I will be focussing on our school’s information sharing and record keeping obligations.</a:t>
            </a:r>
          </a:p>
          <a:p>
            <a:pPr>
              <a:spcBef>
                <a:spcPts val="600"/>
              </a:spcBef>
            </a:pPr>
            <a:r>
              <a:rPr lang="en-AU" sz="1200" dirty="0">
                <a:latin typeface="Arial" panose="020B0604020202020204" pitchFamily="34" charset="0"/>
                <a:cs typeface="Arial" panose="020B0604020202020204" pitchFamily="34" charset="0"/>
              </a:rPr>
              <a:t>These procedures set out our school’s commitment and approach to keeping children, young people and students safe in our school environments.</a:t>
            </a:r>
          </a:p>
          <a:p>
            <a:pPr>
              <a:spcBef>
                <a:spcPts val="600"/>
              </a:spcBef>
            </a:pPr>
            <a:r>
              <a:rPr lang="en-AU" sz="1200" dirty="0">
                <a:latin typeface="Arial" panose="020B0604020202020204" pitchFamily="34" charset="0"/>
                <a:cs typeface="Arial" panose="020B0604020202020204" pitchFamily="34" charset="0"/>
              </a:rPr>
              <a:t>As staff, it’s vital that you know your obligations. </a:t>
            </a:r>
          </a:p>
          <a:p>
            <a:pPr>
              <a:spcAft>
                <a:spcPts val="600"/>
              </a:spcAft>
            </a:pPr>
            <a:endParaRPr lang="en-AU" sz="1200" dirty="0">
              <a:latin typeface="Arial" panose="020B0604020202020204" pitchFamily="34" charset="0"/>
              <a:cs typeface="Arial" panose="020B0604020202020204" pitchFamily="34" charset="0"/>
            </a:endParaRPr>
          </a:p>
          <a:p>
            <a:pPr lvl="0">
              <a:spcAft>
                <a:spcPts val="600"/>
              </a:spcAft>
            </a:pPr>
            <a:endParaRPr lang="en-AU" sz="1200" dirty="0">
              <a:latin typeface="Arial" panose="020B0604020202020204" pitchFamily="34" charset="0"/>
              <a:cs typeface="Arial" panose="020B0604020202020204" pitchFamily="34" charset="0"/>
            </a:endParaRPr>
          </a:p>
          <a:p>
            <a:pPr lvl="0">
              <a:spcAft>
                <a:spcPts val="600"/>
              </a:spcAft>
            </a:pPr>
            <a:endParaRPr lang="en-AU" sz="1200" dirty="0">
              <a:latin typeface="Arial" panose="020B0604020202020204" pitchFamily="34" charset="0"/>
              <a:cs typeface="Arial" panose="020B0604020202020204" pitchFamily="34" charset="0"/>
            </a:endParaRPr>
          </a:p>
          <a:p>
            <a:pPr marL="0" lvl="0" indent="0">
              <a:spcAft>
                <a:spcPts val="600"/>
              </a:spcAft>
              <a:buNone/>
            </a:pPr>
            <a:endParaRPr lang="en-AU" sz="1200" dirty="0">
              <a:latin typeface="Arial" panose="020B0604020202020204" pitchFamily="34" charset="0"/>
              <a:cs typeface="Arial" panose="020B0604020202020204" pitchFamily="34" charset="0"/>
            </a:endParaRPr>
          </a:p>
          <a:p>
            <a:pPr>
              <a:spcAft>
                <a:spcPts val="600"/>
              </a:spcAft>
            </a:pPr>
            <a:endParaRPr lang="en-AU" sz="1200" dirty="0">
              <a:latin typeface="Arial" panose="020B0604020202020204" pitchFamily="34" charset="0"/>
              <a:cs typeface="Arial" panose="020B0604020202020204" pitchFamily="34" charset="0"/>
            </a:endParaRPr>
          </a:p>
          <a:p>
            <a:pPr lvl="0">
              <a:spcAft>
                <a:spcPts val="600"/>
              </a:spcAft>
            </a:pPr>
            <a:endParaRPr lang="en-AU" sz="1200" dirty="0">
              <a:latin typeface="Arial" panose="020B0604020202020204" pitchFamily="34" charset="0"/>
              <a:cs typeface="Arial" panose="020B0604020202020204" pitchFamily="34" charset="0"/>
            </a:endParaRPr>
          </a:p>
          <a:p>
            <a:pPr lvl="0"/>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29</a:t>
            </a:fld>
            <a:endParaRPr lang="en-US"/>
          </a:p>
        </p:txBody>
      </p:sp>
      <p:sp>
        <p:nvSpPr>
          <p:cNvPr id="6" name="Slide Image Placeholder 5">
            <a:extLst>
              <a:ext uri="{FF2B5EF4-FFF2-40B4-BE49-F238E27FC236}">
                <a16:creationId xmlns:a16="http://schemas.microsoft.com/office/drawing/2014/main" id="{7515D43E-60B8-4054-BFC4-895FF78C3FF8}"/>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42355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100" dirty="0">
                <a:latin typeface="Arial" panose="020B0604020202020204" pitchFamily="34" charset="0"/>
                <a:cs typeface="Arial" panose="020B0604020202020204" pitchFamily="34" charset="0"/>
              </a:rPr>
              <a:t>The purpose of this presentation is to ensure that school staff are equipped with the knowledge, skills and awareness to keep children and young people safe. </a:t>
            </a:r>
          </a:p>
          <a:p>
            <a:r>
              <a:rPr lang="en-AU" sz="1100" dirty="0">
                <a:latin typeface="Arial" panose="020B0604020202020204" pitchFamily="34" charset="0"/>
                <a:cs typeface="Arial" panose="020B0604020202020204" pitchFamily="34" charset="0"/>
              </a:rPr>
              <a:t>The presentation </a:t>
            </a:r>
            <a:r>
              <a:rPr lang="en-US" sz="1100" dirty="0">
                <a:latin typeface="Arial" panose="020B0604020202020204" pitchFamily="34" charset="0"/>
                <a:cs typeface="Arial" panose="020B0604020202020204" pitchFamily="34" charset="0"/>
              </a:rPr>
              <a:t>raises staff awareness of Victoria’s Child Safe Standards, your school’s policies and procedures and staff </a:t>
            </a:r>
            <a:r>
              <a:rPr lang="en-AU" sz="1100" dirty="0">
                <a:latin typeface="Arial" panose="020B0604020202020204" pitchFamily="34" charset="0"/>
                <a:cs typeface="Arial" panose="020B0604020202020204" pitchFamily="34" charset="0"/>
              </a:rPr>
              <a:t>responsibilities to keep children safe. </a:t>
            </a:r>
          </a:p>
          <a:p>
            <a:pPr marL="90488" marR="0" lvl="0" indent="-90488" algn="l" defTabSz="914400" rtl="0" eaLnBrk="1" fontAlgn="auto" latinLnBrk="0" hangingPunct="1">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This presentation contributes to annual staff training requirements for </a:t>
            </a: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Child Safe Standard 8</a:t>
            </a:r>
            <a:r>
              <a:rPr lang="en-AU" sz="11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AU" sz="1100" u="sng" dirty="0">
                <a:effectLst/>
                <a:latin typeface="Arial" panose="020B0604020202020204" pitchFamily="34" charset="0"/>
                <a:ea typeface="Calibri" panose="020F0502020204030204" pitchFamily="34" charset="0"/>
                <a:cs typeface="Arial" panose="020B0604020202020204" pitchFamily="34" charset="0"/>
              </a:rPr>
              <a:t>(</a:t>
            </a:r>
            <a:r>
              <a:rPr lang="en-AU" sz="11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https://go.vic.gov.au/3V9dFbd</a:t>
            </a:r>
            <a:r>
              <a:rPr lang="en-AU" sz="1100" dirty="0">
                <a:latin typeface="Arial" panose="020B0604020202020204" pitchFamily="34" charset="0"/>
                <a:cs typeface="Arial" panose="020B0604020202020204" pitchFamily="34" charset="0"/>
              </a:rPr>
              <a:t>) and induction requirements for </a:t>
            </a:r>
            <a:r>
              <a:rPr lang="en-AU"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Child Safe Standard 6</a:t>
            </a:r>
            <a:r>
              <a:rPr lang="en-AU" sz="11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AU" sz="1100" u="sng" dirty="0">
                <a:effectLst/>
                <a:latin typeface="Arial" panose="020B0604020202020204" pitchFamily="34" charset="0"/>
                <a:ea typeface="Calibri" panose="020F0502020204030204" pitchFamily="34" charset="0"/>
                <a:cs typeface="Arial" panose="020B0604020202020204" pitchFamily="34" charset="0"/>
              </a:rPr>
              <a:t>(</a:t>
            </a:r>
            <a:r>
              <a:rPr lang="en-AU" sz="1100" kern="1200" dirty="0">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https://go.vic.gov.au/3V6jC8S</a:t>
            </a:r>
            <a:r>
              <a:rPr lang="en-AU" sz="1100" kern="1200" dirty="0">
                <a:latin typeface="Arial" panose="020B0604020202020204" pitchFamily="34" charset="0"/>
                <a:ea typeface="+mn-ea"/>
                <a:cs typeface="Arial" panose="020B0604020202020204" pitchFamily="34" charset="0"/>
              </a:rPr>
              <a:t>)</a:t>
            </a:r>
            <a:r>
              <a:rPr lang="en-AU" sz="1100" dirty="0">
                <a:latin typeface="Arial" panose="020B0604020202020204" pitchFamily="34" charset="0"/>
                <a:cs typeface="Arial" panose="020B0604020202020204" pitchFamily="34" charset="0"/>
              </a:rPr>
              <a:t>. </a:t>
            </a:r>
          </a:p>
          <a:p>
            <a:r>
              <a:rPr lang="en-AU" sz="1100" dirty="0">
                <a:latin typeface="Arial" panose="020B0604020202020204" pitchFamily="34" charset="0"/>
                <a:cs typeface="Arial" panose="020B0604020202020204" pitchFamily="34" charset="0"/>
              </a:rPr>
              <a:t>To meet Child Safe Standard 8, schools must train staff on the following topics:</a:t>
            </a:r>
          </a:p>
          <a:p>
            <a:pPr lvl="1"/>
            <a:r>
              <a:rPr lang="en-AU" sz="1100" dirty="0">
                <a:latin typeface="Arial" panose="020B0604020202020204" pitchFamily="34" charset="0"/>
                <a:cs typeface="Arial" panose="020B0604020202020204" pitchFamily="34" charset="0"/>
              </a:rPr>
              <a:t>your school’s Child Safety and Wellbeing Policy and Child Safety Code of Conduct</a:t>
            </a:r>
          </a:p>
          <a:p>
            <a:pPr lvl="1"/>
            <a:r>
              <a:rPr lang="en-AU" sz="1100" dirty="0">
                <a:latin typeface="Arial" panose="020B0604020202020204" pitchFamily="34" charset="0"/>
                <a:cs typeface="Arial" panose="020B0604020202020204" pitchFamily="34" charset="0"/>
              </a:rPr>
              <a:t>recognising indicators of child harm including harm caused by other children and students</a:t>
            </a:r>
          </a:p>
          <a:p>
            <a:pPr lvl="1"/>
            <a:r>
              <a:rPr lang="en-AU" sz="1100" dirty="0">
                <a:latin typeface="Arial" panose="020B0604020202020204" pitchFamily="34" charset="0"/>
                <a:cs typeface="Arial" panose="020B0604020202020204" pitchFamily="34" charset="0"/>
              </a:rPr>
              <a:t>responding effectively to issues of child safety and supporting colleagues disclosing harm</a:t>
            </a:r>
          </a:p>
          <a:p>
            <a:pPr lvl="1"/>
            <a:r>
              <a:rPr lang="en-AU" sz="1100" dirty="0">
                <a:latin typeface="Arial" panose="020B0604020202020204" pitchFamily="34" charset="0"/>
                <a:cs typeface="Arial" panose="020B0604020202020204" pitchFamily="34" charset="0"/>
              </a:rPr>
              <a:t>building culturally safe environments</a:t>
            </a:r>
          </a:p>
          <a:p>
            <a:pPr lvl="1"/>
            <a:r>
              <a:rPr lang="en-AU" sz="1100" dirty="0">
                <a:latin typeface="Arial" panose="020B0604020202020204" pitchFamily="34" charset="0"/>
                <a:cs typeface="Arial" panose="020B0604020202020204" pitchFamily="34" charset="0"/>
              </a:rPr>
              <a:t>information sharing and recordkeeping obligations</a:t>
            </a:r>
          </a:p>
          <a:p>
            <a:pPr lvl="1"/>
            <a:r>
              <a:rPr lang="en-GB" sz="1100" dirty="0">
                <a:latin typeface="Arial" panose="020B0604020202020204" pitchFamily="34" charset="0"/>
                <a:cs typeface="Arial" panose="020B0604020202020204" pitchFamily="34" charset="0"/>
              </a:rPr>
              <a:t>child safety risk management in physical and online environments</a:t>
            </a:r>
          </a:p>
          <a:p>
            <a:pPr lvl="1"/>
            <a:r>
              <a:rPr lang="en-AU" sz="1100" dirty="0">
                <a:latin typeface="Arial" panose="020B0604020202020204" pitchFamily="34" charset="0"/>
                <a:cs typeface="Arial" panose="020B0604020202020204" pitchFamily="34" charset="0"/>
              </a:rPr>
              <a:t>information sharing and recordkeeping obligations.</a:t>
            </a:r>
            <a:endParaRPr lang="en-AU" sz="1100" b="1" dirty="0">
              <a:latin typeface="Arial" panose="020B0604020202020204" pitchFamily="34" charset="0"/>
              <a:cs typeface="Arial" panose="020B0604020202020204" pitchFamily="34" charset="0"/>
            </a:endParaRPr>
          </a:p>
          <a:p>
            <a:pPr marL="0" indent="0">
              <a:spcBef>
                <a:spcPts val="600"/>
              </a:spcBef>
              <a:buNone/>
            </a:pPr>
            <a:r>
              <a:rPr lang="en-AU" sz="1200" b="1" dirty="0">
                <a:latin typeface="Arial" panose="020B0604020202020204" pitchFamily="34" charset="0"/>
                <a:cs typeface="Arial" panose="020B0604020202020204" pitchFamily="34" charset="0"/>
              </a:rPr>
              <a:t>SPEAKING NOTES </a:t>
            </a:r>
            <a:endParaRPr lang="en-US" sz="1200" b="1" dirty="0">
              <a:latin typeface="Arial" panose="020B0604020202020204" pitchFamily="34" charset="0"/>
              <a:cs typeface="Arial" panose="020B0604020202020204" pitchFamily="34" charset="0"/>
            </a:endParaRPr>
          </a:p>
          <a:p>
            <a:pPr>
              <a:spcBef>
                <a:spcPts val="600"/>
              </a:spcBef>
            </a:pPr>
            <a:r>
              <a:rPr lang="en-US" sz="1200" dirty="0">
                <a:latin typeface="Arial" panose="020B0604020202020204" pitchFamily="34" charset="0"/>
                <a:cs typeface="Arial" panose="020B0604020202020204" pitchFamily="34" charset="0"/>
              </a:rPr>
              <a:t>Hello everyone.</a:t>
            </a:r>
          </a:p>
          <a:p>
            <a:pPr lvl="0">
              <a:spcBef>
                <a:spcPts val="600"/>
              </a:spcBef>
            </a:pPr>
            <a:r>
              <a:rPr lang="en-US" sz="1200" dirty="0">
                <a:latin typeface="Arial" panose="020B0604020202020204" pitchFamily="34" charset="0"/>
                <a:cs typeface="Arial" panose="020B0604020202020204" pitchFamily="34" charset="0"/>
              </a:rPr>
              <a:t>Welcome to this training session on Victoria’s Child Safe Standards and staff’s role and responsibilities for child safety in our school environments. </a:t>
            </a:r>
          </a:p>
          <a:p>
            <a:pPr>
              <a:spcBef>
                <a:spcPts val="600"/>
              </a:spcBef>
            </a:pPr>
            <a:r>
              <a:rPr lang="en-US" sz="1200" b="1" dirty="0">
                <a:latin typeface="Arial" panose="020B0604020202020204" pitchFamily="34" charset="0"/>
                <a:cs typeface="Arial" panose="020B0604020202020204" pitchFamily="34" charset="0"/>
              </a:rPr>
              <a:t>[Introduce yourself if required]</a:t>
            </a:r>
          </a:p>
          <a:p>
            <a:pPr>
              <a:spcBef>
                <a:spcPts val="600"/>
              </a:spcBef>
            </a:pPr>
            <a:endParaRPr lang="en-US" sz="1200" dirty="0">
              <a:latin typeface="Arial" panose="020B0604020202020204" pitchFamily="34" charset="0"/>
              <a:cs typeface="Arial" panose="020B0604020202020204" pitchFamily="34" charset="0"/>
            </a:endParaRPr>
          </a:p>
          <a:p>
            <a:endParaRPr lang="en-AU" sz="1200" dirty="0"/>
          </a:p>
        </p:txBody>
      </p:sp>
      <p:sp>
        <p:nvSpPr>
          <p:cNvPr id="4" name="Slide Number Placeholder 3"/>
          <p:cNvSpPr>
            <a:spLocks noGrp="1"/>
          </p:cNvSpPr>
          <p:nvPr>
            <p:ph type="sldNum" sz="quarter" idx="10"/>
          </p:nvPr>
        </p:nvSpPr>
        <p:spPr/>
        <p:txBody>
          <a:bodyPr/>
          <a:lstStyle/>
          <a:p>
            <a:fld id="{4C37A77B-BB0B-EB4D-BF1F-4636A3D2E847}" type="slidenum">
              <a:rPr lang="en-US" smtClean="0"/>
              <a:pPr/>
              <a:t>3</a:t>
            </a:fld>
            <a:endParaRPr lang="en-US"/>
          </a:p>
        </p:txBody>
      </p:sp>
      <p:sp>
        <p:nvSpPr>
          <p:cNvPr id="13" name="Slide Image Placeholder 12">
            <a:extLst>
              <a:ext uri="{FF2B5EF4-FFF2-40B4-BE49-F238E27FC236}">
                <a16:creationId xmlns:a16="http://schemas.microsoft.com/office/drawing/2014/main" id="{260B18A5-8B61-49F7-AD40-F9959510DE18}"/>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2077112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61275" y="2217107"/>
            <a:ext cx="6075123" cy="7543682"/>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and the next slide: 2 minutes</a:t>
            </a:r>
          </a:p>
          <a:p>
            <a:r>
              <a:rPr lang="en-AU" sz="1100" dirty="0">
                <a:latin typeface="Arial" panose="020B0604020202020204" pitchFamily="34" charset="0"/>
                <a:cs typeface="Arial" panose="020B0604020202020204" pitchFamily="34" charset="0"/>
              </a:rPr>
              <a:t>Government schools must follow the </a:t>
            </a:r>
            <a:r>
              <a:rPr lang="en-AU" sz="11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Privacy and Information Sharing Policy</a:t>
            </a:r>
            <a:r>
              <a:rPr lang="en-AU" sz="1100" dirty="0">
                <a:solidFill>
                  <a:srgbClr val="0070C0"/>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https://go.vic.gov.au/49qAN8u</a:t>
            </a:r>
            <a:r>
              <a:rPr lang="en-AU" sz="1100" dirty="0">
                <a:latin typeface="Arial" panose="020B0604020202020204" pitchFamily="34" charset="0"/>
                <a:cs typeface="Arial" panose="020B0604020202020204" pitchFamily="34" charset="0"/>
              </a:rPr>
              <a:t>) and </a:t>
            </a:r>
            <a:r>
              <a:rPr lang="en-AU" sz="11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Records Management — School Records Policy</a:t>
            </a:r>
            <a:r>
              <a:rPr lang="en-AU" sz="1100" dirty="0">
                <a:solidFill>
                  <a:srgbClr val="0070C0"/>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https://go.vic.gov.au/4aASRha</a:t>
            </a:r>
            <a:r>
              <a:rPr lang="en-AU" sz="1100" dirty="0">
                <a:latin typeface="Arial" panose="020B0604020202020204" pitchFamily="34" charset="0"/>
                <a:cs typeface="Arial" panose="020B0604020202020204" pitchFamily="34" charset="0"/>
              </a:rPr>
              <a:t>) when </a:t>
            </a:r>
            <a:r>
              <a:rPr lang="en-GB" sz="1100" dirty="0">
                <a:latin typeface="Arial" panose="020B0604020202020204" pitchFamily="34" charset="0"/>
                <a:cs typeface="Arial" panose="020B0604020202020204" pitchFamily="34" charset="0"/>
              </a:rPr>
              <a:t>collecting, using, and disclosing information about children and their families. </a:t>
            </a:r>
          </a:p>
          <a:p>
            <a:r>
              <a:rPr lang="en-AU" sz="1100" dirty="0">
                <a:latin typeface="Arial" panose="020B0604020202020204" pitchFamily="34" charset="0"/>
                <a:cs typeface="Arial" panose="020B0604020202020204" pitchFamily="34" charset="0"/>
              </a:rPr>
              <a:t>The policy includes information about when schools are allowed to share student’s personal and health information </a:t>
            </a:r>
            <a:r>
              <a:rPr lang="en-AU" sz="1100" b="1" dirty="0">
                <a:latin typeface="Arial" panose="020B0604020202020204" pitchFamily="34" charset="0"/>
                <a:cs typeface="Arial" panose="020B0604020202020204" pitchFamily="34" charset="0"/>
              </a:rPr>
              <a:t>with other school staff and relevant members of the department.</a:t>
            </a:r>
          </a:p>
          <a:p>
            <a:r>
              <a:rPr lang="en-AU" sz="1100" dirty="0">
                <a:latin typeface="Arial" panose="020B0604020202020204" pitchFamily="34" charset="0"/>
                <a:cs typeface="Arial" panose="020B0604020202020204" pitchFamily="34" charset="0"/>
              </a:rPr>
              <a:t>In addition, there are occasions where the school may lawfully share information </a:t>
            </a:r>
            <a:r>
              <a:rPr lang="en-AU" sz="1100" b="1" dirty="0">
                <a:latin typeface="Arial" panose="020B0604020202020204" pitchFamily="34" charset="0"/>
                <a:cs typeface="Arial" panose="020B0604020202020204" pitchFamily="34" charset="0"/>
              </a:rPr>
              <a:t>with other parties outside the school or the department, for example </a:t>
            </a:r>
            <a:r>
              <a:rPr lang="en-AU" sz="11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Child and Family Violence Information Sharing Schemes</a:t>
            </a:r>
            <a:r>
              <a:rPr lang="en-AU" sz="1100" dirty="0">
                <a:solidFill>
                  <a:srgbClr val="0070C0"/>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https://go.vic.gov.au/3J3DOkr</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[Insert the name of your school’s staff member(s) trained in the information sharing responsibilities at the school. Also insert the name of the initial point of contact for information sharing requests.]  </a:t>
            </a:r>
            <a:r>
              <a:rPr lang="en-AU" sz="1100" dirty="0">
                <a:latin typeface="Arial" panose="020B0604020202020204" pitchFamily="34" charset="0"/>
                <a:cs typeface="Arial" panose="020B0604020202020204" pitchFamily="34" charset="0"/>
              </a:rPr>
              <a:t>All schools should have at least 1 leader and 2 professionals trained in the information sharing schemes. Training is available at: </a:t>
            </a:r>
            <a:r>
              <a:rPr lang="en-AU" sz="1100" dirty="0">
                <a:solidFill>
                  <a:srgbClr val="0563C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Information Sharing and MARAM Online Learning system</a:t>
            </a:r>
            <a:r>
              <a:rPr lang="en-AU" sz="1100" dirty="0">
                <a:solidFill>
                  <a:srgbClr val="0563C1"/>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https://go.vic.gov.au/3A4xi95</a:t>
            </a:r>
            <a:r>
              <a:rPr lang="en-AU" sz="1100" dirty="0">
                <a:latin typeface="Arial" panose="020B0604020202020204" pitchFamily="34" charset="0"/>
                <a:cs typeface="Arial" panose="020B0604020202020204" pitchFamily="34" charset="0"/>
              </a:rPr>
              <a:t>).</a:t>
            </a:r>
          </a:p>
          <a:p>
            <a:pPr mar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a:t>
            </a:r>
          </a:p>
          <a:p>
            <a:pPr marL="90488" marR="0" indent="-90488" fontAlgn="auto">
              <a:spcBef>
                <a:spcPts val="600"/>
              </a:spcBef>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Our school </a:t>
            </a:r>
            <a:r>
              <a:rPr lang="en-AU" sz="1200" dirty="0">
                <a:latin typeface="Arial" panose="020B0604020202020204" pitchFamily="34" charset="0"/>
                <a:cs typeface="Arial" panose="020B0604020202020204" pitchFamily="34" charset="0"/>
              </a:rPr>
              <a:t>follows the department’s </a:t>
            </a:r>
            <a:r>
              <a:rPr lang="en-AU"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Privacy and Information Sharing Policy</a:t>
            </a:r>
            <a:r>
              <a:rPr lang="en-AU" sz="1200" dirty="0">
                <a:solidFill>
                  <a:srgbClr val="0070C0"/>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https://go.vic.gov.au/49qAN8u</a:t>
            </a:r>
            <a:r>
              <a:rPr lang="en-AU" sz="1200" dirty="0">
                <a:latin typeface="Arial" panose="020B0604020202020204" pitchFamily="34" charset="0"/>
                <a:cs typeface="Arial" panose="020B0604020202020204" pitchFamily="34" charset="0"/>
              </a:rPr>
              <a:t>) and the </a:t>
            </a:r>
            <a:r>
              <a:rPr lang="en-AU" sz="1200" dirty="0">
                <a:solidFill>
                  <a:srgbClr val="0070C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Schools' privacy policy </a:t>
            </a:r>
            <a:r>
              <a:rPr lang="en-AU" sz="1200" dirty="0">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https://go.vic.gov.au/3PPcKZU</a:t>
            </a:r>
            <a:r>
              <a:rPr lang="en-AU" sz="1200" dirty="0">
                <a:latin typeface="Arial" panose="020B0604020202020204" pitchFamily="34" charset="0"/>
                <a:cs typeface="Arial" panose="020B0604020202020204" pitchFamily="34" charset="0"/>
              </a:rPr>
              <a:t>) when collecting, using, disclosing and managing personal and health information.</a:t>
            </a:r>
            <a:endParaRPr lang="en-GB" sz="1200" dirty="0">
              <a:latin typeface="Arial" panose="020B0604020202020204" pitchFamily="34" charset="0"/>
              <a:cs typeface="Arial" panose="020B0604020202020204" pitchFamily="34" charset="0"/>
            </a:endParaRPr>
          </a:p>
          <a:p>
            <a:pPr>
              <a:spcBef>
                <a:spcPts val="600"/>
              </a:spcBef>
            </a:pPr>
            <a:r>
              <a:rPr lang="en-AU" sz="1200" dirty="0">
                <a:latin typeface="Arial" panose="020B0604020202020204" pitchFamily="34" charset="0"/>
                <a:cs typeface="Arial" panose="020B0604020202020204" pitchFamily="34" charset="0"/>
              </a:rPr>
              <a:t>Schools can share information </a:t>
            </a:r>
            <a:r>
              <a:rPr lang="en-AU" sz="1200" b="1" dirty="0">
                <a:latin typeface="Arial" panose="020B0604020202020204" pitchFamily="34" charset="0"/>
                <a:cs typeface="Arial" panose="020B0604020202020204" pitchFamily="34" charset="0"/>
              </a:rPr>
              <a:t>with other school staff and relevant members of the department</a:t>
            </a:r>
            <a:r>
              <a:rPr lang="en-AU" sz="1200" dirty="0">
                <a:latin typeface="Arial" panose="020B0604020202020204" pitchFamily="34" charset="0"/>
                <a:cs typeface="Arial" panose="020B0604020202020204" pitchFamily="34" charset="0"/>
              </a:rPr>
              <a:t> to enable the school to carry out school and department functions, for related purposes and in limited circumstances such as where there is a risk to health and safety. </a:t>
            </a:r>
          </a:p>
          <a:p>
            <a:pPr algn="l">
              <a:spcBef>
                <a:spcPts val="600"/>
              </a:spcBef>
            </a:pPr>
            <a:r>
              <a:rPr lang="en-AU" sz="1200" dirty="0">
                <a:latin typeface="Arial" panose="020B0604020202020204" pitchFamily="34" charset="0"/>
                <a:cs typeface="Arial" panose="020B0604020202020204" pitchFamily="34" charset="0"/>
              </a:rPr>
              <a:t>All staff should share information about students on a ‘need to know’ basis, to allow staff to perform their primary function (or for a secondary purpose that would be reasonably expected by the individual whose information is being shared)</a:t>
            </a:r>
            <a:endParaRPr lang="en-US" sz="1200" dirty="0">
              <a:latin typeface="Arial" panose="020B0604020202020204" pitchFamily="34" charset="0"/>
              <a:cs typeface="Arial" panose="020B0604020202020204" pitchFamily="34" charset="0"/>
            </a:endParaRPr>
          </a:p>
          <a:p>
            <a:pPr>
              <a:spcBef>
                <a:spcPts val="600"/>
              </a:spcBef>
            </a:pPr>
            <a:r>
              <a:rPr lang="en-AU" sz="1200" dirty="0">
                <a:latin typeface="Arial" panose="020B0604020202020204" pitchFamily="34" charset="0"/>
                <a:cs typeface="Arial" panose="020B0604020202020204" pitchFamily="34" charset="0"/>
              </a:rPr>
              <a:t>In addition, there are occasions where the school may lawfully share information </a:t>
            </a:r>
            <a:r>
              <a:rPr lang="en-AU" sz="1200" b="1" dirty="0">
                <a:latin typeface="Arial" panose="020B0604020202020204" pitchFamily="34" charset="0"/>
                <a:cs typeface="Arial" panose="020B0604020202020204" pitchFamily="34" charset="0"/>
              </a:rPr>
              <a:t>with other parties outside the school or the department</a:t>
            </a:r>
            <a:r>
              <a:rPr lang="en-AU" sz="1200" dirty="0">
                <a:latin typeface="Arial" panose="020B0604020202020204" pitchFamily="34" charset="0"/>
                <a:cs typeface="Arial" panose="020B0604020202020204" pitchFamily="34" charset="0"/>
              </a:rPr>
              <a:t>, for example to:</a:t>
            </a:r>
          </a:p>
          <a:p>
            <a:pPr lvl="1">
              <a:spcBef>
                <a:spcPts val="600"/>
              </a:spcBef>
            </a:pPr>
            <a:r>
              <a:rPr lang="en-AU" sz="1200" dirty="0">
                <a:latin typeface="Arial" panose="020B0604020202020204" pitchFamily="34" charset="0"/>
                <a:cs typeface="Arial" panose="020B0604020202020204" pitchFamily="34" charset="0"/>
              </a:rPr>
              <a:t>report suspected child abuse to </a:t>
            </a:r>
            <a:r>
              <a:rPr lang="en-AU" sz="1200" dirty="0">
                <a:solidFill>
                  <a:srgbClr val="0070C0"/>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DFFH Child Protection</a:t>
            </a:r>
            <a:r>
              <a:rPr lang="en-AU"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https://go.vic.gov.au/3TmmE4d</a:t>
            </a:r>
            <a:r>
              <a:rPr lang="en-AU" sz="1200" dirty="0">
                <a:latin typeface="Arial" panose="020B0604020202020204" pitchFamily="34" charset="0"/>
                <a:cs typeface="Arial" panose="020B0604020202020204" pitchFamily="34" charset="0"/>
              </a:rPr>
              <a:t>) or </a:t>
            </a:r>
            <a:r>
              <a:rPr lang="en-AU" sz="1200" dirty="0">
                <a:solidFill>
                  <a:srgbClr val="0070C0"/>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Victoria Police </a:t>
            </a:r>
            <a:r>
              <a:rPr lang="en-AU" sz="1200" dirty="0">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https://go.vic.gov.au/3A4xi95</a:t>
            </a:r>
            <a:r>
              <a:rPr lang="en-AU" sz="1200" dirty="0">
                <a:latin typeface="Arial" panose="020B0604020202020204" pitchFamily="34" charset="0"/>
                <a:cs typeface="Arial" panose="020B0604020202020204" pitchFamily="34" charset="0"/>
              </a:rPr>
              <a:t>)</a:t>
            </a:r>
          </a:p>
          <a:p>
            <a:pPr lvl="1">
              <a:spcBef>
                <a:spcPts val="600"/>
              </a:spcBef>
            </a:pPr>
            <a:r>
              <a:rPr lang="en-AU" sz="1200" dirty="0">
                <a:latin typeface="Arial" panose="020B0604020202020204" pitchFamily="34" charset="0"/>
                <a:cs typeface="Arial" panose="020B0604020202020204" pitchFamily="34" charset="0"/>
              </a:rPr>
              <a:t>to request and share confidential information under the </a:t>
            </a:r>
            <a:r>
              <a:rPr lang="en-AU" sz="12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Child and Family Violence Information Sharing Schemes</a:t>
            </a:r>
            <a:r>
              <a:rPr lang="en-AU" sz="1200" dirty="0">
                <a:solidFill>
                  <a:srgbClr val="0070C0"/>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https://go.vic.gov.au/3J3DOkr</a:t>
            </a:r>
            <a:r>
              <a:rPr lang="en-AU" sz="1200" dirty="0">
                <a:latin typeface="Arial" panose="020B0604020202020204" pitchFamily="34" charset="0"/>
                <a:cs typeface="Arial" panose="020B0604020202020204" pitchFamily="34" charset="0"/>
              </a:rPr>
              <a:t>)</a:t>
            </a:r>
            <a:endParaRPr lang="en-AU" sz="1200" dirty="0">
              <a:solidFill>
                <a:srgbClr val="0070C0"/>
              </a:solidFill>
              <a:latin typeface="Arial" panose="020B0604020202020204" pitchFamily="34" charset="0"/>
              <a:cs typeface="Arial" panose="020B0604020202020204" pitchFamily="34" charset="0"/>
            </a:endParaRPr>
          </a:p>
          <a:p>
            <a:pPr lvl="0">
              <a:spcBef>
                <a:spcPts val="600"/>
              </a:spcBef>
            </a:pPr>
            <a:r>
              <a:rPr lang="en-AU" sz="1200" dirty="0">
                <a:latin typeface="Arial" panose="020B0604020202020204" pitchFamily="34" charset="0"/>
                <a:cs typeface="Arial" panose="020B0604020202020204" pitchFamily="34" charset="0"/>
              </a:rPr>
              <a:t>These information sharing schemes enable Victorian schools to share confidential information with other organisations to promote the wellbeing or safety of children or to assess or manage family violence risk.</a:t>
            </a:r>
          </a:p>
        </p:txBody>
      </p:sp>
      <p:sp>
        <p:nvSpPr>
          <p:cNvPr id="4" name="Slide Number Placeholder 3"/>
          <p:cNvSpPr>
            <a:spLocks noGrp="1"/>
          </p:cNvSpPr>
          <p:nvPr>
            <p:ph type="sldNum" sz="quarter" idx="5"/>
          </p:nvPr>
        </p:nvSpPr>
        <p:spPr/>
        <p:txBody>
          <a:bodyPr/>
          <a:lstStyle/>
          <a:p>
            <a:fld id="{ED6696EE-E175-4144-B35C-D4A1B167B917}" type="slidenum">
              <a:rPr lang="en-US" smtClean="0"/>
              <a:t>30</a:t>
            </a:fld>
            <a:endParaRPr lang="en-US"/>
          </a:p>
        </p:txBody>
      </p:sp>
      <p:sp>
        <p:nvSpPr>
          <p:cNvPr id="7" name="Slide Image Placeholder 6">
            <a:extLst>
              <a:ext uri="{FF2B5EF4-FFF2-40B4-BE49-F238E27FC236}">
                <a16:creationId xmlns:a16="http://schemas.microsoft.com/office/drawing/2014/main" id="{00A34282-F43D-48EC-9CFD-D60046CADC9B}"/>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818961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and the previous slide: 2 minutes</a:t>
            </a:r>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Government schools must follow the </a:t>
            </a:r>
            <a:r>
              <a:rPr lang="en-AU" sz="1100"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Records Management — School Records Policy</a:t>
            </a:r>
            <a:r>
              <a:rPr lang="en-AU" sz="1100" dirty="0">
                <a:solidFill>
                  <a:schemeClr val="accent5"/>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https://go.vic.gov.au/4aASRha</a:t>
            </a:r>
            <a:r>
              <a:rPr lang="en-AU" sz="1100" dirty="0">
                <a:latin typeface="Arial" panose="020B0604020202020204" pitchFamily="34" charset="0"/>
                <a:cs typeface="Arial" panose="020B0604020202020204" pitchFamily="34" charset="0"/>
              </a:rPr>
              <a:t>) when </a:t>
            </a:r>
            <a:r>
              <a:rPr lang="en-GB" sz="1100" dirty="0">
                <a:latin typeface="Arial" panose="020B0604020202020204" pitchFamily="34" charset="0"/>
                <a:cs typeface="Arial" panose="020B0604020202020204" pitchFamily="34" charset="0"/>
              </a:rPr>
              <a:t>collecting, using, and disclosing information about children and their families. </a:t>
            </a:r>
          </a:p>
          <a:p>
            <a:pPr lvl="0"/>
            <a:r>
              <a:rPr lang="en-AU" sz="1100" dirty="0">
                <a:latin typeface="Arial" panose="020B0604020202020204" pitchFamily="34" charset="0"/>
                <a:cs typeface="Arial" panose="020B0604020202020204" pitchFamily="34" charset="0"/>
              </a:rPr>
              <a:t>For more information, refer to the department’s privacy and information sharing guidance and records management </a:t>
            </a:r>
            <a:r>
              <a:rPr lang="en-AU" sz="1100" dirty="0">
                <a:latin typeface="Arial" panose="020B0604020202020204" pitchFamily="34" charset="0"/>
                <a:cs typeface="Arial" panose="020B0604020202020204" pitchFamily="34" charset="0"/>
                <a:hlinkClick r:id="rId3"/>
              </a:rPr>
              <a:t>Records Management Policy</a:t>
            </a:r>
            <a:r>
              <a:rPr lang="en-AU" sz="1100"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https://go.vic.gov.au/4aASRha</a:t>
            </a:r>
            <a:r>
              <a:rPr lang="en-AU" sz="1100" dirty="0">
                <a:latin typeface="Arial" panose="020B0604020202020204" pitchFamily="34" charset="0"/>
                <a:cs typeface="Arial" panose="020B0604020202020204" pitchFamily="34" charset="0"/>
              </a:rPr>
              <a:t>).</a:t>
            </a:r>
          </a:p>
          <a:p>
            <a:pPr marL="0" lv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endParaRPr lang="en-GB" b="1" dirty="0">
              <a:latin typeface="Arial" panose="020B0604020202020204" pitchFamily="34" charset="0"/>
              <a:cs typeface="Arial" panose="020B0604020202020204" pitchFamily="34" charset="0"/>
            </a:endParaRPr>
          </a:p>
          <a:p>
            <a:pPr>
              <a:spcBef>
                <a:spcPts val="600"/>
              </a:spcBef>
              <a:defRPr/>
            </a:pPr>
            <a:r>
              <a:rPr lang="en-GB" dirty="0">
                <a:latin typeface="Arial" panose="020B0604020202020204" pitchFamily="34" charset="0"/>
                <a:cs typeface="Arial" panose="020B0604020202020204" pitchFamily="34" charset="0"/>
              </a:rPr>
              <a:t>Good </a:t>
            </a:r>
            <a:r>
              <a:rPr lang="en-GB" sz="1200" dirty="0">
                <a:latin typeface="Arial" panose="020B0604020202020204" pitchFamily="34" charset="0"/>
                <a:cs typeface="Arial" panose="020B0604020202020204" pitchFamily="34" charset="0"/>
              </a:rPr>
              <a:t>records management is an important element of child safety and wellbeing. </a:t>
            </a:r>
          </a:p>
          <a:p>
            <a:pPr lvl="0">
              <a:spcBef>
                <a:spcPts val="600"/>
              </a:spcBef>
            </a:pPr>
            <a:r>
              <a:rPr lang="en-GB" sz="1200" dirty="0">
                <a:latin typeface="Arial" panose="020B0604020202020204" pitchFamily="34" charset="0"/>
                <a:cs typeface="Arial" panose="020B0604020202020204" pitchFamily="34" charset="0"/>
              </a:rPr>
              <a:t>Our school manages records by following the department’s: </a:t>
            </a:r>
            <a:r>
              <a:rPr lang="en-GB" sz="1200" dirty="0">
                <a:latin typeface="Arial" panose="020B0604020202020204" pitchFamily="34" charset="0"/>
                <a:cs typeface="Arial" panose="020B0604020202020204" pitchFamily="34" charset="0"/>
                <a:hlinkClick r:id="rId3"/>
              </a:rPr>
              <a:t>Records Management – School Records</a:t>
            </a:r>
            <a:r>
              <a:rPr lang="en-GB" sz="1200"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https://go.vic.gov.au/4aASRha</a:t>
            </a:r>
            <a:r>
              <a:rPr lang="en-AU"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Schools must keep all records related to child safety and wellbeing. </a:t>
            </a:r>
            <a:r>
              <a:rPr lang="en-US" sz="1200" dirty="0">
                <a:latin typeface="Arial" panose="020B0604020202020204" pitchFamily="34" charset="0"/>
                <a:cs typeface="Arial" panose="020B0604020202020204" pitchFamily="34" charset="0"/>
              </a:rPr>
              <a:t>The school principal has responsibility for meeting </a:t>
            </a:r>
            <a:r>
              <a:rPr lang="en-AU" sz="1200" dirty="0">
                <a:latin typeface="Arial" panose="020B0604020202020204" pitchFamily="34" charset="0"/>
                <a:cs typeface="Arial" panose="020B0604020202020204" pitchFamily="34" charset="0"/>
              </a:rPr>
              <a:t>record-keeping and information sharing obligations</a:t>
            </a:r>
            <a:r>
              <a:rPr lang="en-GB" sz="1200" dirty="0">
                <a:latin typeface="Arial" panose="020B0604020202020204" pitchFamily="34" charset="0"/>
                <a:cs typeface="Arial" panose="020B0604020202020204" pitchFamily="34" charset="0"/>
              </a:rPr>
              <a:t>.</a:t>
            </a:r>
          </a:p>
          <a:p>
            <a:pPr lvl="0">
              <a:spcBef>
                <a:spcPts val="600"/>
              </a:spcBef>
            </a:pPr>
            <a:r>
              <a:rPr lang="en-AU" sz="1200" dirty="0">
                <a:latin typeface="Arial" panose="020B0604020202020204" pitchFamily="34" charset="0"/>
                <a:cs typeface="Arial" panose="020B0604020202020204" pitchFamily="34" charset="0"/>
              </a:rPr>
              <a:t>Staff must always follow our school’s records management procedures</a:t>
            </a:r>
            <a:r>
              <a:rPr lang="en-AU" sz="1200" b="1" dirty="0">
                <a:latin typeface="Arial" panose="020B0604020202020204" pitchFamily="34" charset="0"/>
                <a:cs typeface="Arial" panose="020B0604020202020204" pitchFamily="34" charset="0"/>
              </a:rPr>
              <a:t>. [Insert information about your school’s records management procedures for staff]. </a:t>
            </a:r>
            <a:endParaRPr lang="en-GB" sz="1200" b="1" dirty="0">
              <a:latin typeface="Arial" panose="020B0604020202020204" pitchFamily="34" charset="0"/>
              <a:cs typeface="Arial" panose="020B0604020202020204" pitchFamily="34" charset="0"/>
            </a:endParaRPr>
          </a:p>
          <a:p>
            <a:pPr>
              <a:spcBef>
                <a:spcPts val="600"/>
              </a:spcBef>
            </a:pPr>
            <a:r>
              <a:rPr lang="en-AU" sz="1200" dirty="0">
                <a:latin typeface="Arial" panose="020B0604020202020204" pitchFamily="34" charset="0"/>
                <a:cs typeface="Arial" panose="020B0604020202020204" pitchFamily="34" charset="0"/>
              </a:rPr>
              <a:t>Staff must:</a:t>
            </a:r>
          </a:p>
          <a:p>
            <a:pPr lvl="1">
              <a:spcBef>
                <a:spcPts val="600"/>
              </a:spcBef>
              <a:defRPr/>
            </a:pPr>
            <a:r>
              <a:rPr lang="en-US" sz="1200" dirty="0">
                <a:latin typeface="Arial" panose="020B0604020202020204" pitchFamily="34" charset="0"/>
                <a:cs typeface="Arial" panose="020B0604020202020204" pitchFamily="34" charset="0"/>
              </a:rPr>
              <a:t>ensure student and family information is recorded, kept accurate and secure at all time </a:t>
            </a:r>
            <a:endParaRPr lang="en-AU" sz="1200" dirty="0">
              <a:latin typeface="Arial" panose="020B0604020202020204" pitchFamily="34" charset="0"/>
              <a:cs typeface="Arial" panose="020B0604020202020204" pitchFamily="34" charset="0"/>
            </a:endParaRPr>
          </a:p>
          <a:p>
            <a:pPr lvl="1">
              <a:spcBef>
                <a:spcPts val="600"/>
              </a:spcBef>
            </a:pPr>
            <a:r>
              <a:rPr lang="en-AU" sz="1200" dirty="0">
                <a:latin typeface="Arial" panose="020B0604020202020204" pitchFamily="34" charset="0"/>
                <a:cs typeface="Arial" panose="020B0604020202020204" pitchFamily="34" charset="0"/>
              </a:rPr>
              <a:t>record decisions made, actions taken and notes of meetings and important conversations</a:t>
            </a:r>
          </a:p>
          <a:p>
            <a:pPr lvl="1">
              <a:spcBef>
                <a:spcPts val="600"/>
              </a:spcBef>
            </a:pPr>
            <a:r>
              <a:rPr lang="en-AU" sz="1200" dirty="0">
                <a:latin typeface="Arial" panose="020B0604020202020204" pitchFamily="34" charset="0"/>
                <a:cs typeface="Arial" panose="020B0604020202020204" pitchFamily="34" charset="0"/>
              </a:rPr>
              <a:t>make sure records are complete, accurate and can be understood in the future by those who were not directly involved.</a:t>
            </a:r>
          </a:p>
          <a:p>
            <a:pPr lvl="1">
              <a:spcBef>
                <a:spcPts val="600"/>
              </a:spcBef>
            </a:pPr>
            <a:r>
              <a:rPr lang="en-AU" sz="1200" dirty="0">
                <a:latin typeface="Arial" panose="020B0604020202020204" pitchFamily="34" charset="0"/>
                <a:cs typeface="Arial" panose="020B0604020202020204" pitchFamily="34" charset="0"/>
              </a:rPr>
              <a:t>keep records in our school’s designated storage areas</a:t>
            </a:r>
          </a:p>
          <a:p>
            <a:pPr lvl="1">
              <a:spcBef>
                <a:spcPts val="600"/>
              </a:spcBef>
            </a:pPr>
            <a:r>
              <a:rPr lang="en-AU" sz="1200" dirty="0">
                <a:latin typeface="Arial" panose="020B0604020202020204" pitchFamily="34" charset="0"/>
                <a:cs typeface="Arial" panose="020B0604020202020204" pitchFamily="34" charset="0"/>
              </a:rPr>
              <a:t>protect records from unauthorised access and disclosure.</a:t>
            </a:r>
          </a:p>
          <a:p>
            <a:pPr>
              <a:spcBef>
                <a:spcPts val="600"/>
              </a:spcBef>
            </a:pPr>
            <a:r>
              <a:rPr lang="en-AU" sz="1200" dirty="0">
                <a:latin typeface="Arial" panose="020B0604020202020204" pitchFamily="34" charset="0"/>
                <a:cs typeface="Arial" panose="020B0604020202020204" pitchFamily="34" charset="0"/>
              </a:rPr>
              <a:t>Child safety and wellbeing records at our school are kept </a:t>
            </a:r>
            <a:r>
              <a:rPr lang="en-US" sz="1200" b="1" dirty="0">
                <a:latin typeface="Arial" panose="020B0604020202020204" pitchFamily="34" charset="0"/>
                <a:cs typeface="Arial" panose="020B0604020202020204" pitchFamily="34" charset="0"/>
              </a:rPr>
              <a:t>[insert information about your school’s storage process]</a:t>
            </a:r>
            <a:endParaRPr lang="en-AU" sz="1200" b="1" dirty="0">
              <a:latin typeface="Arial" panose="020B0604020202020204" pitchFamily="34" charset="0"/>
              <a:cs typeface="Arial" panose="020B0604020202020204" pitchFamily="34" charset="0"/>
            </a:endParaRPr>
          </a:p>
          <a:p>
            <a:pPr>
              <a:spcBef>
                <a:spcPts val="600"/>
              </a:spcBef>
              <a:defRPr/>
            </a:pPr>
            <a:r>
              <a:rPr lang="en-US" sz="1200" dirty="0">
                <a:latin typeface="Arial" panose="020B0604020202020204" pitchFamily="34" charset="0"/>
                <a:cs typeface="Arial" panose="020B0604020202020204" pitchFamily="34" charset="0"/>
              </a:rPr>
              <a:t>If you need any clarification about your information sharing and record–keeping obligations, reach out to </a:t>
            </a:r>
            <a:r>
              <a:rPr lang="en-US" sz="1200" b="1" dirty="0">
                <a:latin typeface="Arial" panose="020B0604020202020204" pitchFamily="34" charset="0"/>
                <a:cs typeface="Arial" panose="020B0604020202020204" pitchFamily="34" charset="0"/>
              </a:rPr>
              <a:t>[insert name] </a:t>
            </a:r>
            <a:r>
              <a:rPr lang="en-US" sz="1200" dirty="0">
                <a:latin typeface="Arial" panose="020B0604020202020204" pitchFamily="34" charset="0"/>
                <a:cs typeface="Arial" panose="020B0604020202020204" pitchFamily="34" charset="0"/>
              </a:rPr>
              <a:t>or a member of school leadership. </a:t>
            </a:r>
          </a:p>
          <a:p>
            <a:pPr lvl="0">
              <a:spcBef>
                <a:spcPts val="600"/>
              </a:spcBef>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31</a:t>
            </a:fld>
            <a:endParaRPr lang="en-US"/>
          </a:p>
        </p:txBody>
      </p:sp>
      <p:sp>
        <p:nvSpPr>
          <p:cNvPr id="7" name="Slide Image Placeholder 6">
            <a:extLst>
              <a:ext uri="{FF2B5EF4-FFF2-40B4-BE49-F238E27FC236}">
                <a16:creationId xmlns:a16="http://schemas.microsoft.com/office/drawing/2014/main" id="{824CC48A-2A39-4CE0-9C9D-DF565D1D5822}"/>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949590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100" b="1" dirty="0">
                <a:latin typeface="Arial" panose="020B0604020202020204" pitchFamily="34" charset="0"/>
                <a:cs typeface="Arial" panose="020B0604020202020204" pitchFamily="34" charset="0"/>
              </a:rPr>
              <a:t>Time on this slide: 1 minute</a:t>
            </a:r>
          </a:p>
          <a:p>
            <a:r>
              <a:rPr lang="en-AU" sz="1100" dirty="0">
                <a:latin typeface="Arial" panose="020B0604020202020204" pitchFamily="34" charset="0"/>
                <a:cs typeface="Arial" panose="020B0604020202020204" pitchFamily="34" charset="0"/>
              </a:rPr>
              <a:t>In July 2021, the Victorian Government announced new Child Safe Standards to further strengthen child safe environments and protect children from abuse. </a:t>
            </a:r>
          </a:p>
          <a:p>
            <a:r>
              <a:rPr lang="en-AU" sz="1100" dirty="0">
                <a:latin typeface="Arial" panose="020B0604020202020204" pitchFamily="34" charset="0"/>
                <a:cs typeface="Arial" panose="020B0604020202020204" pitchFamily="34" charset="0"/>
              </a:rPr>
              <a:t>The purpose of this presentation is to ensure that school staff are equipped with the knowledge, skills and awareness to keep children and young people safe. </a:t>
            </a:r>
          </a:p>
          <a:p>
            <a:r>
              <a:rPr lang="en-AU" sz="1100" dirty="0">
                <a:latin typeface="Arial" panose="020B0604020202020204" pitchFamily="34" charset="0"/>
                <a:cs typeface="Arial" panose="020B0604020202020204" pitchFamily="34" charset="0"/>
              </a:rPr>
              <a:t>The presentation contributes to annual staff training requirements for </a:t>
            </a:r>
            <a:r>
              <a:rPr lang="en-AU" sz="11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Child Safe Standard 8</a:t>
            </a:r>
            <a:r>
              <a:rPr lang="en-AU" sz="1100" dirty="0">
                <a:solidFill>
                  <a:srgbClr val="0070C0"/>
                </a:solidFill>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https://go.vic.gov.au/3V9dFbd</a:t>
            </a:r>
            <a:r>
              <a:rPr lang="en-AU" sz="1100" dirty="0">
                <a:latin typeface="Arial" panose="020B0604020202020204" pitchFamily="34" charset="0"/>
                <a:cs typeface="Arial" panose="020B0604020202020204" pitchFamily="34" charset="0"/>
              </a:rPr>
              <a:t>)</a:t>
            </a:r>
          </a:p>
          <a:p>
            <a:pPr marL="0" lvl="0" indent="0">
              <a:spcBef>
                <a:spcPts val="600"/>
              </a:spcBef>
              <a:buFont typeface="Arial" panose="020B0604020202020204" pitchFamily="34" charset="0"/>
              <a:buNone/>
              <a:defRPr/>
            </a:pPr>
            <a:r>
              <a:rPr lang="en-AU" b="1" dirty="0">
                <a:latin typeface="Arial" panose="020B0604020202020204" pitchFamily="34" charset="0"/>
                <a:cs typeface="Arial" panose="020B0604020202020204" pitchFamily="34" charset="0"/>
              </a:rPr>
              <a:t>SPEAKING NOTES </a:t>
            </a:r>
          </a:p>
          <a:p>
            <a:pPr>
              <a:spcBef>
                <a:spcPts val="600"/>
              </a:spcBef>
              <a:defRPr/>
            </a:pPr>
            <a:r>
              <a:rPr lang="en-AU" dirty="0">
                <a:latin typeface="Arial" panose="020B0604020202020204" pitchFamily="34" charset="0"/>
                <a:cs typeface="Arial" panose="020B0604020202020204" pitchFamily="34" charset="0"/>
              </a:rPr>
              <a:t>These are the key take aways for this training presentation. </a:t>
            </a:r>
          </a:p>
          <a:p>
            <a:pPr>
              <a:spcBef>
                <a:spcPts val="600"/>
              </a:spcBef>
            </a:pPr>
            <a:r>
              <a:rPr lang="en-AU" dirty="0">
                <a:latin typeface="Arial" panose="020B0604020202020204" pitchFamily="34" charset="0"/>
                <a:cs typeface="Arial" panose="020B0604020202020204" pitchFamily="34" charset="0"/>
              </a:rPr>
              <a:t>Our school has zero tolerance for abuse.</a:t>
            </a:r>
          </a:p>
          <a:p>
            <a:pPr>
              <a:spcBef>
                <a:spcPts val="600"/>
              </a:spcBef>
            </a:pPr>
            <a:r>
              <a:rPr lang="en-AU" dirty="0">
                <a:latin typeface="Arial" panose="020B0604020202020204" pitchFamily="34" charset="0"/>
                <a:cs typeface="Arial" panose="020B0604020202020204" pitchFamily="34" charset="0"/>
              </a:rPr>
              <a:t>Follow the school’s child safety policies at all times.</a:t>
            </a:r>
          </a:p>
          <a:p>
            <a:pPr>
              <a:spcBef>
                <a:spcPts val="600"/>
              </a:spcBef>
            </a:pPr>
            <a:r>
              <a:rPr lang="en-AU" dirty="0">
                <a:latin typeface="Arial" panose="020B0604020202020204" pitchFamily="34" charset="0"/>
                <a:cs typeface="Arial" panose="020B0604020202020204" pitchFamily="34" charset="0"/>
              </a:rPr>
              <a:t>If you have any concerns or suspicions that a child has been or is at risk of abuse, you must act by following the Four Critical Actions.</a:t>
            </a:r>
          </a:p>
          <a:p>
            <a:pPr>
              <a:spcBef>
                <a:spcPts val="600"/>
              </a:spcBef>
            </a:pPr>
            <a:r>
              <a:rPr lang="en-AU" dirty="0">
                <a:latin typeface="Arial" panose="020B0604020202020204" pitchFamily="34" charset="0"/>
                <a:cs typeface="Arial" panose="020B0604020202020204" pitchFamily="34" charset="0"/>
              </a:rPr>
              <a:t>If you ever have any questions or feel unsure about what to do, please speak to the school leadership team.</a:t>
            </a:r>
          </a:p>
        </p:txBody>
      </p:sp>
      <p:sp>
        <p:nvSpPr>
          <p:cNvPr id="4" name="Slide Number Placeholder 3"/>
          <p:cNvSpPr>
            <a:spLocks noGrp="1"/>
          </p:cNvSpPr>
          <p:nvPr>
            <p:ph type="sldNum" sz="quarter" idx="5"/>
          </p:nvPr>
        </p:nvSpPr>
        <p:spPr/>
        <p:txBody>
          <a:bodyPr/>
          <a:lstStyle/>
          <a:p>
            <a:fld id="{ED6696EE-E175-4144-B35C-D4A1B167B917}" type="slidenum">
              <a:rPr lang="en-US" smtClean="0"/>
              <a:pPr/>
              <a:t>32</a:t>
            </a:fld>
            <a:endParaRPr lang="en-US"/>
          </a:p>
        </p:txBody>
      </p:sp>
      <p:sp>
        <p:nvSpPr>
          <p:cNvPr id="6" name="Slide Image Placeholder 5">
            <a:extLst>
              <a:ext uri="{FF2B5EF4-FFF2-40B4-BE49-F238E27FC236}">
                <a16:creationId xmlns:a16="http://schemas.microsoft.com/office/drawing/2014/main" id="{2CA594C1-34B7-4E2C-96A1-1C550CE4B257}"/>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3540218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marL="171450" indent="-171450"/>
            <a:r>
              <a:rPr lang="en-AU" sz="1100" dirty="0">
                <a:latin typeface="Arial" panose="020B0604020202020204" pitchFamily="34" charset="0"/>
                <a:cs typeface="Arial" panose="020B0604020202020204" pitchFamily="34" charset="0"/>
              </a:rPr>
              <a:t>This slide is </a:t>
            </a:r>
            <a:r>
              <a:rPr lang="en-AU" sz="1100" b="1" dirty="0">
                <a:latin typeface="Arial" panose="020B0604020202020204" pitchFamily="34" charset="0"/>
                <a:cs typeface="Arial" panose="020B0604020202020204" pitchFamily="34" charset="0"/>
              </a:rPr>
              <a:t>optional.</a:t>
            </a:r>
          </a:p>
          <a:p>
            <a:pPr marL="171450" indent="-171450"/>
            <a:r>
              <a:rPr lang="en-AU" sz="1100" dirty="0">
                <a:latin typeface="Arial" panose="020B0604020202020204" pitchFamily="34" charset="0"/>
                <a:cs typeface="Arial" panose="020B0604020202020204" pitchFamily="34" charset="0"/>
              </a:rPr>
              <a:t>There are no speaking notes for this slide. </a:t>
            </a:r>
          </a:p>
          <a:p>
            <a:pPr marL="171450" indent="-171450"/>
            <a:r>
              <a:rPr lang="en-AU" sz="1100" dirty="0">
                <a:latin typeface="Arial" panose="020B0604020202020204" pitchFamily="34" charset="0"/>
                <a:cs typeface="Arial" panose="020B0604020202020204" pitchFamily="34" charset="0"/>
              </a:rPr>
              <a:t>It provides an opportunity for participants to ask questions if there is time.</a:t>
            </a:r>
          </a:p>
          <a:p>
            <a:pPr marL="171450" indent="-171450"/>
            <a:r>
              <a:rPr lang="en-AU" sz="1100" dirty="0">
                <a:latin typeface="Arial" panose="020B0604020202020204" pitchFamily="34" charset="0"/>
                <a:cs typeface="Arial" panose="020B0604020202020204" pitchFamily="34" charset="0"/>
              </a:rPr>
              <a:t>The facilitator is encouraged to become familiar with the content on PROTECT to help answer these.</a:t>
            </a:r>
          </a:p>
          <a:p>
            <a:pPr marL="171450" indent="-171450"/>
            <a:r>
              <a:rPr lang="en-AU" sz="1100" dirty="0">
                <a:latin typeface="Arial" panose="020B0604020202020204" pitchFamily="34" charset="0"/>
                <a:cs typeface="Arial" panose="020B0604020202020204" pitchFamily="34" charset="0"/>
              </a:rPr>
              <a:t>Any questions the facilitator cannot answer can be directed </a:t>
            </a:r>
            <a:r>
              <a:rPr lang="en-AU" sz="1100" b="0" dirty="0">
                <a:effectLst/>
                <a:latin typeface="Arial" panose="020B0604020202020204" pitchFamily="34" charset="0"/>
                <a:ea typeface="Calibri" panose="020F0502020204030204" pitchFamily="34" charset="0"/>
                <a:cs typeface="Arial" panose="020B0604020202020204" pitchFamily="34" charset="0"/>
              </a:rPr>
              <a:t>to </a:t>
            </a:r>
            <a:r>
              <a:rPr lang="en-AU" sz="1100" b="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child.safe.schools@education.vic.gov.au</a:t>
            </a:r>
            <a:r>
              <a:rPr lang="en-AU" sz="1100" b="0" dirty="0">
                <a:effectLst/>
                <a:latin typeface="Arial" panose="020B060402020202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4C37A77B-BB0B-EB4D-BF1F-4636A3D2E847}" type="slidenum">
              <a:rPr lang="en-US" smtClean="0"/>
              <a:pPr/>
              <a:t>33</a:t>
            </a:fld>
            <a:endParaRPr lang="en-US"/>
          </a:p>
        </p:txBody>
      </p:sp>
    </p:spTree>
    <p:extLst>
      <p:ext uri="{BB962C8B-B14F-4D97-AF65-F5344CB8AC3E}">
        <p14:creationId xmlns:p14="http://schemas.microsoft.com/office/powerpoint/2010/main" val="68267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26067" y="2520434"/>
            <a:ext cx="6120000" cy="6731390"/>
          </a:xfrm>
        </p:spPr>
        <p:txBody>
          <a:bodyPr lIns="0" tIns="0" rIns="0" bIns="0"/>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US" sz="1100" b="1" dirty="0">
                <a:latin typeface="Arial" panose="020B0604020202020204" pitchFamily="34" charset="0"/>
                <a:cs typeface="Arial" panose="020B0604020202020204" pitchFamily="34" charset="0"/>
              </a:rPr>
              <a:t>Time on this slide: less than 1 minute</a:t>
            </a:r>
          </a:p>
          <a:p>
            <a:pPr lvl="0"/>
            <a:r>
              <a:rPr lang="en-AU" sz="1100" dirty="0">
                <a:latin typeface="Arial" panose="020B0604020202020204" pitchFamily="34" charset="0"/>
                <a:cs typeface="Arial" panose="020B0604020202020204" pitchFamily="34" charset="0"/>
              </a:rPr>
              <a:t>Begin the session with an Acknowledgment of Country.</a:t>
            </a:r>
          </a:p>
          <a:p>
            <a:pPr marL="90488" lvl="0" indent="-90488" algn="l" defTabSz="914400" rtl="0" eaLnBrk="1" latinLnBrk="0" hangingPunct="1">
              <a:buFont typeface="Arial" panose="020B0604020202020204" pitchFamily="34" charset="0"/>
              <a:buChar char="•"/>
            </a:pPr>
            <a:r>
              <a:rPr lang="en-AU" sz="1100" b="0" dirty="0">
                <a:effectLst/>
                <a:latin typeface="Arial" panose="020B0604020202020204" pitchFamily="34" charset="0"/>
                <a:cs typeface="Arial" panose="020B0604020202020204" pitchFamily="34" charset="0"/>
              </a:rPr>
              <a:t>To find out if a school is within an area of formally recognised Country, refer to the </a:t>
            </a:r>
            <a:r>
              <a:rPr lang="en-AU" sz="1100" b="0" u="none" strike="noStrike" dirty="0">
                <a:solidFill>
                  <a:srgbClr val="1855BF"/>
                </a:solidFill>
                <a:effectLst/>
                <a:latin typeface="Arial" panose="020B0604020202020204" pitchFamily="34" charset="0"/>
                <a:cs typeface="Arial" panose="020B0604020202020204" pitchFamily="34" charset="0"/>
                <a:hlinkClick r:id="rId3"/>
              </a:rPr>
              <a:t>State-wide map of formally recognised Traditional Owners </a:t>
            </a:r>
            <a:r>
              <a:rPr lang="en-AU" sz="1100" kern="1200" dirty="0">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(https://go.vic.gov.au/4cJI3zh).</a:t>
            </a:r>
            <a:r>
              <a:rPr lang="en-AU" sz="1100" kern="1200" dirty="0">
                <a:latin typeface="Arial" panose="020B0604020202020204" pitchFamily="34" charset="0"/>
                <a:ea typeface="+mn-ea"/>
                <a:cs typeface="Arial" panose="020B0604020202020204" pitchFamily="34" charset="0"/>
              </a:rPr>
              <a:t> </a:t>
            </a:r>
          </a:p>
          <a:p>
            <a:pPr lvl="0"/>
            <a:r>
              <a:rPr lang="en-AU" sz="1100" b="0" dirty="0">
                <a:effectLst/>
                <a:latin typeface="Arial" panose="020B0604020202020204" pitchFamily="34" charset="0"/>
                <a:cs typeface="Arial" panose="020B0604020202020204" pitchFamily="34" charset="0"/>
              </a:rPr>
              <a:t>If the school is located within a formally recognised Country, acknowledge the Traditional Owners identified.</a:t>
            </a:r>
            <a:endParaRPr lang="en-AU" sz="1100" dirty="0">
              <a:latin typeface="Arial" panose="020B0604020202020204" pitchFamily="34" charset="0"/>
              <a:cs typeface="Arial" panose="020B0604020202020204" pitchFamily="34" charset="0"/>
            </a:endParaRPr>
          </a:p>
          <a:p>
            <a:pPr lvl="0"/>
            <a:r>
              <a:rPr lang="en-AU" sz="1100" dirty="0">
                <a:latin typeface="Arial" panose="020B0604020202020204" pitchFamily="34" charset="0"/>
                <a:cs typeface="Arial" panose="020B0604020202020204" pitchFamily="34" charset="0"/>
              </a:rPr>
              <a:t>For further information, see: </a:t>
            </a:r>
            <a:r>
              <a:rPr lang="en-AU" sz="1100" dirty="0">
                <a:latin typeface="Arial" panose="020B0604020202020204" pitchFamily="34" charset="0"/>
                <a:cs typeface="Arial" panose="020B0604020202020204" pitchFamily="34" charset="0"/>
                <a:hlinkClick r:id="rId4"/>
              </a:rPr>
              <a:t>Acknowledgement of Traditional Owners and Welcome to Country in Schools</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rPr>
              <a:t>https://go.vic.gov.au/4cFmhwD</a:t>
            </a:r>
            <a:r>
              <a:rPr lang="en-AU" sz="1100" dirty="0">
                <a:solidFill>
                  <a:srgbClr val="1855BF"/>
                </a:solidFill>
                <a:latin typeface="Arial" panose="020B0604020202020204" pitchFamily="34" charset="0"/>
                <a:cs typeface="Arial" panose="020B0604020202020204" pitchFamily="34" charset="0"/>
              </a:rPr>
              <a:t>).</a:t>
            </a:r>
            <a:endParaRPr lang="en-AU" sz="1100" b="1"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endParaRPr lang="en-US" b="1" dirty="0">
              <a:latin typeface="Arial" panose="020B0604020202020204" pitchFamily="34" charset="0"/>
              <a:cs typeface="Arial" panose="020B0604020202020204" pitchFamily="34" charset="0"/>
            </a:endParaRPr>
          </a:p>
          <a:p>
            <a:pPr lvl="0">
              <a:spcBef>
                <a:spcPts val="600"/>
              </a:spcBef>
              <a:spcAft>
                <a:spcPts val="600"/>
              </a:spcAft>
            </a:pPr>
            <a:r>
              <a:rPr lang="en-AU" dirty="0">
                <a:latin typeface="Arial" panose="020B0604020202020204" pitchFamily="34" charset="0"/>
                <a:cs typeface="Arial" panose="020B0604020202020204" pitchFamily="34" charset="0"/>
              </a:rPr>
              <a:t>Where</a:t>
            </a:r>
            <a:r>
              <a:rPr lang="en-AU" b="1" dirty="0">
                <a:latin typeface="Arial" panose="020B0604020202020204" pitchFamily="34" charset="0"/>
                <a:cs typeface="Arial" panose="020B0604020202020204" pitchFamily="34" charset="0"/>
              </a:rPr>
              <a:t> </a:t>
            </a:r>
            <a:r>
              <a:rPr lang="en-AU" sz="1200" b="0" dirty="0">
                <a:effectLst/>
                <a:latin typeface="Arial" panose="020B0604020202020204" pitchFamily="34" charset="0"/>
                <a:cs typeface="Arial" panose="020B0604020202020204" pitchFamily="34" charset="0"/>
              </a:rPr>
              <a:t>the Traditional Owners are known</a:t>
            </a:r>
          </a:p>
          <a:p>
            <a:pPr lvl="1">
              <a:spcAft>
                <a:spcPts val="600"/>
              </a:spcAft>
            </a:pPr>
            <a:r>
              <a:rPr lang="en-AU" sz="1200" b="0" dirty="0">
                <a:effectLst/>
                <a:latin typeface="Arial" panose="020B0604020202020204" pitchFamily="34" charset="0"/>
                <a:cs typeface="Arial" panose="020B0604020202020204" pitchFamily="34" charset="0"/>
              </a:rPr>
              <a:t>I acknowledge the </a:t>
            </a:r>
            <a:r>
              <a:rPr lang="en-AU" sz="1200" b="1" dirty="0">
                <a:effectLst/>
                <a:latin typeface="Arial" panose="020B0604020202020204" pitchFamily="34" charset="0"/>
                <a:cs typeface="Arial" panose="020B0604020202020204" pitchFamily="34" charset="0"/>
              </a:rPr>
              <a:t>[insert </a:t>
            </a:r>
            <a:r>
              <a:rPr lang="en-AU" sz="1200" b="1" dirty="0">
                <a:latin typeface="Arial" panose="020B0604020202020204" pitchFamily="34" charset="0"/>
                <a:cs typeface="Arial" panose="020B0604020202020204" pitchFamily="34" charset="0"/>
              </a:rPr>
              <a:t>Traditional Owner </a:t>
            </a:r>
            <a:r>
              <a:rPr lang="en-AU" sz="1200" b="1" dirty="0">
                <a:effectLst/>
                <a:latin typeface="Arial" panose="020B0604020202020204" pitchFamily="34" charset="0"/>
                <a:cs typeface="Arial" panose="020B0604020202020204" pitchFamily="34" charset="0"/>
              </a:rPr>
              <a:t>group name] </a:t>
            </a:r>
            <a:r>
              <a:rPr lang="en-AU" sz="1200" b="0" dirty="0">
                <a:effectLst/>
                <a:latin typeface="Arial" panose="020B0604020202020204" pitchFamily="34" charset="0"/>
                <a:cs typeface="Arial" panose="020B0604020202020204" pitchFamily="34" charset="0"/>
              </a:rPr>
              <a:t>people, the Traditional Owners of the land on which we meet today, and pay my respects to their Elders past and present</a:t>
            </a:r>
          </a:p>
          <a:p>
            <a:pPr lvl="1">
              <a:spcAft>
                <a:spcPts val="600"/>
              </a:spcAft>
            </a:pPr>
            <a:r>
              <a:rPr lang="en-AU" sz="1200" b="0" dirty="0">
                <a:effectLst/>
                <a:latin typeface="Arial" panose="020B0604020202020204" pitchFamily="34" charset="0"/>
                <a:cs typeface="Arial" panose="020B0604020202020204" pitchFamily="34" charset="0"/>
              </a:rPr>
              <a:t>I also acknowledge any other Elders and Aboriginal people who are here today.</a:t>
            </a:r>
          </a:p>
          <a:p>
            <a:pPr lvl="0">
              <a:spcAft>
                <a:spcPts val="600"/>
              </a:spcAft>
            </a:pPr>
            <a:r>
              <a:rPr lang="en-AU" sz="1200" b="0" dirty="0">
                <a:effectLst/>
                <a:latin typeface="Arial" panose="020B0604020202020204" pitchFamily="34" charset="0"/>
                <a:cs typeface="Arial" panose="020B0604020202020204" pitchFamily="34" charset="0"/>
              </a:rPr>
              <a:t>Where Traditional Owners are not known:</a:t>
            </a:r>
          </a:p>
          <a:p>
            <a:pPr lvl="1">
              <a:spcAft>
                <a:spcPts val="600"/>
              </a:spcAft>
            </a:pPr>
            <a:r>
              <a:rPr lang="en-AU" sz="1200" b="0" dirty="0">
                <a:effectLst/>
                <a:latin typeface="Arial" panose="020B0604020202020204" pitchFamily="34" charset="0"/>
                <a:cs typeface="Arial" panose="020B0604020202020204" pitchFamily="34" charset="0"/>
              </a:rPr>
              <a:t>I acknowledge the Traditional Owners of the land on which we meet and pay my respects to their Elders past and present</a:t>
            </a:r>
          </a:p>
          <a:p>
            <a:pPr lvl="1">
              <a:spcAft>
                <a:spcPts val="600"/>
              </a:spcAft>
            </a:pPr>
            <a:r>
              <a:rPr lang="en-AU" sz="1200" b="0" dirty="0">
                <a:effectLst/>
                <a:latin typeface="Arial" panose="020B0604020202020204" pitchFamily="34" charset="0"/>
                <a:cs typeface="Arial" panose="020B0604020202020204" pitchFamily="34" charset="0"/>
              </a:rPr>
              <a:t>I also acknowledge any other Elders and Aboriginal people here today.</a:t>
            </a:r>
          </a:p>
          <a:p>
            <a:pPr lvl="1">
              <a:spcAft>
                <a:spcPts val="600"/>
              </a:spcAft>
            </a:pPr>
            <a:endParaRPr lang="en-AU" sz="1200" b="0" dirty="0">
              <a:effectLst/>
              <a:latin typeface="Arial" panose="020B0604020202020204" pitchFamily="34" charset="0"/>
              <a:cs typeface="Arial" panose="020B0604020202020204" pitchFamily="34" charset="0"/>
            </a:endParaRPr>
          </a:p>
          <a:p>
            <a:pPr lvl="1"/>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0F333896-3EA5-47E0-9293-B956FCFC0DE1}"/>
              </a:ext>
            </a:extLst>
          </p:cNvPr>
          <p:cNvSpPr>
            <a:spLocks noGrp="1" noRot="1" noChangeAspect="1"/>
          </p:cNvSpPr>
          <p:nvPr>
            <p:ph type="sldImg"/>
          </p:nvPr>
        </p:nvSpPr>
        <p:spPr>
          <a:xfrm>
            <a:off x="1684338" y="414338"/>
            <a:ext cx="3429000" cy="1928812"/>
          </a:xfrm>
        </p:spPr>
      </p:sp>
    </p:spTree>
    <p:extLst>
      <p:ext uri="{BB962C8B-B14F-4D97-AF65-F5344CB8AC3E}">
        <p14:creationId xmlns:p14="http://schemas.microsoft.com/office/powerpoint/2010/main" val="125355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US" sz="1100" b="1" dirty="0">
                <a:latin typeface="Arial" panose="020B0604020202020204" pitchFamily="34" charset="0"/>
                <a:cs typeface="Arial" panose="020B0604020202020204" pitchFamily="34" charset="0"/>
              </a:rPr>
              <a:t>Time on this slide: less than 1 minute</a:t>
            </a: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a:spcBef>
                <a:spcPts val="600"/>
              </a:spcBef>
            </a:pPr>
            <a:r>
              <a:rPr lang="en-AU" dirty="0">
                <a:latin typeface="Arial" panose="020B0604020202020204" pitchFamily="34" charset="0"/>
                <a:cs typeface="Arial" panose="020B0604020202020204" pitchFamily="34" charset="0"/>
              </a:rPr>
              <a:t>This training </a:t>
            </a:r>
            <a:r>
              <a:rPr lang="en-AU" sz="1200" dirty="0">
                <a:latin typeface="Arial" panose="020B0604020202020204" pitchFamily="34" charset="0"/>
                <a:cs typeface="Arial" panose="020B0604020202020204" pitchFamily="34" charset="0"/>
              </a:rPr>
              <a:t>will include discussion of child abuse and harm.</a:t>
            </a:r>
          </a:p>
          <a:p>
            <a:pPr>
              <a:spcBef>
                <a:spcPts val="600"/>
              </a:spcBef>
            </a:pPr>
            <a:r>
              <a:rPr lang="en-AU" sz="1200" dirty="0">
                <a:latin typeface="Arial" panose="020B0604020202020204" pitchFamily="34" charset="0"/>
                <a:cs typeface="Arial" panose="020B0604020202020204" pitchFamily="34" charset="0"/>
              </a:rPr>
              <a:t>Sometimes discussing this type of content can be triggering, confronting or just uncomfortable. </a:t>
            </a:r>
          </a:p>
          <a:p>
            <a:pPr>
              <a:spcBef>
                <a:spcPts val="600"/>
              </a:spcBef>
            </a:pPr>
            <a:r>
              <a:rPr lang="en-AU" sz="1200" dirty="0">
                <a:latin typeface="Arial" panose="020B0604020202020204" pitchFamily="34" charset="0"/>
                <a:cs typeface="Arial" panose="020B0604020202020204" pitchFamily="34" charset="0"/>
              </a:rPr>
              <a:t>On the slide are details of support services in case you’d find it helpful to speak to someone after today’s session, including </a:t>
            </a:r>
            <a:r>
              <a:rPr lang="en-AU" dirty="0">
                <a:latin typeface="Arial" panose="020B0604020202020204" pitchFamily="34" charset="0"/>
                <a:cs typeface="Arial" panose="020B0604020202020204" pitchFamily="34" charset="0"/>
              </a:rPr>
              <a:t>Employee Wellbeing Support Services (</a:t>
            </a:r>
            <a:r>
              <a:rPr lang="en-AU" dirty="0">
                <a:latin typeface="Arial" panose="020B0604020202020204" pitchFamily="34" charset="0"/>
                <a:cs typeface="Arial" panose="020B0604020202020204" pitchFamily="34" charset="0"/>
                <a:hlinkClick r:id="rId3"/>
              </a:rPr>
              <a:t>https://go.vic.gov.au/3YoSR1d</a:t>
            </a:r>
            <a:r>
              <a:rPr lang="en-AU" dirty="0">
                <a:latin typeface="Arial" panose="020B0604020202020204" pitchFamily="34" charset="0"/>
                <a:cs typeface="Arial" panose="020B0604020202020204" pitchFamily="34" charset="0"/>
              </a:rPr>
              <a:t>) </a:t>
            </a:r>
            <a:r>
              <a:rPr lang="en-AU" b="1" dirty="0">
                <a:latin typeface="Arial" panose="020B0604020202020204" pitchFamily="34" charset="0"/>
                <a:cs typeface="Arial" panose="020B0604020202020204" pitchFamily="34" charset="0"/>
              </a:rPr>
              <a:t>[government schools]</a:t>
            </a:r>
            <a:r>
              <a:rPr lang="en-AU" sz="1200" b="1"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and other specialised services. </a:t>
            </a:r>
          </a:p>
          <a:p>
            <a:pPr>
              <a:spcBef>
                <a:spcPts val="600"/>
              </a:spcBef>
            </a:pPr>
            <a:r>
              <a:rPr lang="en-AU" sz="1200" dirty="0">
                <a:latin typeface="Arial" panose="020B0604020202020204" pitchFamily="34" charset="0"/>
                <a:cs typeface="Arial" panose="020B0604020202020204" pitchFamily="34" charset="0"/>
              </a:rPr>
              <a:t>If you need to step out, please do so, also noting that if someone steps out, this does not necessarily mean they are distressed.</a:t>
            </a:r>
          </a:p>
          <a:p>
            <a:pPr marL="0" indent="0">
              <a:buNone/>
            </a:pP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D31852A-059D-46F7-91F0-DB9C893FD9D5}" type="slidenum">
              <a:rPr lang="en-AU" smtClean="0"/>
              <a:t>5</a:t>
            </a:fld>
            <a:endParaRPr lang="en-AU"/>
          </a:p>
        </p:txBody>
      </p:sp>
    </p:spTree>
    <p:extLst>
      <p:ext uri="{BB962C8B-B14F-4D97-AF65-F5344CB8AC3E}">
        <p14:creationId xmlns:p14="http://schemas.microsoft.com/office/powerpoint/2010/main" val="192626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A8B9-9262-9AF3-CAB2-8431C514B823}"/>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F008EDF3-B23A-0760-1549-7776FCDF88B9}"/>
              </a:ext>
            </a:extLst>
          </p:cNvPr>
          <p:cNvSpPr>
            <a:spLocks noGrp="1"/>
          </p:cNvSpPr>
          <p:nvPr>
            <p:ph type="body" idx="1"/>
          </p:nvPr>
        </p:nvSpPr>
        <p:spPr>
          <a:xfrm>
            <a:off x="375781" y="2407920"/>
            <a:ext cx="6258284" cy="7086809"/>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r>
              <a:rPr lang="en-AU" sz="1200" b="1" dirty="0">
                <a:latin typeface="Arial" panose="020B0604020202020204" pitchFamily="34" charset="0"/>
                <a:cs typeface="Arial" panose="020B0604020202020204" pitchFamily="34" charset="0"/>
              </a:rPr>
              <a:t>Time on this slide: </a:t>
            </a:r>
            <a:r>
              <a:rPr lang="en-AU" sz="1200" b="1" u="none" strike="noStrike" dirty="0">
                <a:latin typeface="Arial" panose="020B0604020202020204" pitchFamily="34" charset="0"/>
                <a:cs typeface="Arial" panose="020B0604020202020204" pitchFamily="34" charset="0"/>
              </a:rPr>
              <a:t>1 minute</a:t>
            </a:r>
          </a:p>
          <a:p>
            <a:r>
              <a:rPr lang="en-AU" sz="1100" dirty="0">
                <a:latin typeface="Arial" panose="020B0604020202020204" pitchFamily="34" charset="0"/>
                <a:cs typeface="Arial" panose="020B0604020202020204" pitchFamily="34" charset="0"/>
              </a:rPr>
              <a:t>In July 2021, the Victorian Government announced new Child Safe Standards to further strengthen child safe environments and protect children from abuse. </a:t>
            </a:r>
          </a:p>
          <a:p>
            <a:r>
              <a:rPr lang="en-AU" sz="1100" dirty="0">
                <a:latin typeface="Arial" panose="020B0604020202020204" pitchFamily="34" charset="0"/>
                <a:cs typeface="Arial" panose="020B0604020202020204" pitchFamily="34" charset="0"/>
              </a:rPr>
              <a:t>The purpose of this presentation is to ensure that school staff are equipped with the knowledge, skills and awareness to keep children and young people safe. </a:t>
            </a:r>
          </a:p>
          <a:p>
            <a:r>
              <a:rPr lang="en-AU" sz="1100" dirty="0">
                <a:latin typeface="Arial" panose="020B0604020202020204" pitchFamily="34" charset="0"/>
                <a:cs typeface="Arial" panose="020B0604020202020204" pitchFamily="34" charset="0"/>
              </a:rPr>
              <a:t>The presentation contributes to annual staff training requirements for </a:t>
            </a:r>
            <a:r>
              <a:rPr lang="en-AU" sz="11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Child Safe Standard 8</a:t>
            </a:r>
            <a:r>
              <a:rPr lang="en-AU" sz="1100" u="sng"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AU" sz="1100" u="sng" dirty="0">
                <a:latin typeface="Arial" panose="020B0604020202020204" pitchFamily="34" charset="0"/>
                <a:ea typeface="Calibri" panose="020F0502020204030204" pitchFamily="34" charset="0"/>
                <a:cs typeface="Arial" panose="020B0604020202020204" pitchFamily="34" charset="0"/>
              </a:rPr>
              <a:t>(https://go.vic.gov.au/3V9dFbd)</a:t>
            </a:r>
            <a:r>
              <a:rPr lang="en-AU" sz="1100" dirty="0">
                <a:latin typeface="Arial" panose="020B0604020202020204" pitchFamily="34" charset="0"/>
                <a:cs typeface="Arial" panose="020B0604020202020204" pitchFamily="34" charset="0"/>
              </a:rPr>
              <a:t>. </a:t>
            </a:r>
            <a:endParaRPr lang="en-AU" sz="1100" dirty="0">
              <a:effectLst/>
              <a:latin typeface="Arial" panose="020B0604020202020204" pitchFamily="34" charset="0"/>
              <a:cs typeface="Arial" panose="020B0604020202020204" pitchFamily="34" charset="0"/>
            </a:endParaRPr>
          </a:p>
          <a:p>
            <a:r>
              <a:rPr lang="en-AU" sz="1100" dirty="0">
                <a:effectLst/>
                <a:latin typeface="Arial" panose="020B0604020202020204" pitchFamily="34" charset="0"/>
                <a:ea typeface="Calibri" panose="020F0502020204030204" pitchFamily="34" charset="0"/>
                <a:cs typeface="Arial" panose="020B0604020202020204" pitchFamily="34" charset="0"/>
              </a:rPr>
              <a:t>Be aware that talking about child abuse may cause distress for some staff.</a:t>
            </a:r>
          </a:p>
          <a:p>
            <a:r>
              <a:rPr lang="en-AU" sz="1100" dirty="0">
                <a:effectLst/>
                <a:latin typeface="Arial" panose="020B0604020202020204" pitchFamily="34" charset="0"/>
                <a:ea typeface="Calibri" panose="020F0502020204030204" pitchFamily="34" charset="0"/>
                <a:cs typeface="Arial" panose="020B0604020202020204" pitchFamily="34" charset="0"/>
              </a:rPr>
              <a:t>The school should let staff know of support available.</a:t>
            </a:r>
          </a:p>
          <a:p>
            <a:r>
              <a:rPr lang="en-AU" sz="1100" dirty="0">
                <a:effectLst/>
                <a:latin typeface="Arial" panose="020B0604020202020204" pitchFamily="34" charset="0"/>
                <a:ea typeface="Calibri" panose="020F0502020204030204" pitchFamily="34" charset="0"/>
                <a:cs typeface="Arial" panose="020B0604020202020204" pitchFamily="34" charset="0"/>
              </a:rPr>
              <a:t>For more information on how to support students and impacted staff members, refer to the Department of Education’s guidance: </a:t>
            </a:r>
            <a:r>
              <a:rPr lang="en-AU" sz="1100" u="sng" kern="1200"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Providing Ongoing Support</a:t>
            </a:r>
            <a:r>
              <a:rPr lang="en-AU" sz="1100" u="sng" kern="1200" dirty="0">
                <a:solidFill>
                  <a:schemeClr val="accent5"/>
                </a:solidFill>
                <a:effectLst/>
                <a:latin typeface="+mn-lt"/>
                <a:ea typeface="Calibri" panose="020F0502020204030204" pitchFamily="34" charset="0"/>
                <a:cs typeface="Times New Roman" panose="02020603050405020304" pitchFamily="18" charset="0"/>
              </a:rPr>
              <a:t> </a:t>
            </a:r>
            <a:r>
              <a:rPr lang="en-AU" sz="1100" u="sng" dirty="0">
                <a:effectLst/>
                <a:latin typeface="Arial" panose="020B0604020202020204" pitchFamily="34" charset="0"/>
                <a:ea typeface="Calibri" panose="020F0502020204030204" pitchFamily="34" charset="0"/>
                <a:cs typeface="Arial" panose="020B0604020202020204" pitchFamily="34" charset="0"/>
              </a:rPr>
              <a:t>(https://go.vic.gov.au/3QbMEAT)</a:t>
            </a:r>
            <a:r>
              <a:rPr lang="en-AU" sz="1100" dirty="0">
                <a:effectLst/>
                <a:latin typeface="Arial" panose="020B0604020202020204" pitchFamily="34" charset="0"/>
                <a:ea typeface="Calibri" panose="020F0502020204030204" pitchFamily="34" charset="0"/>
                <a:cs typeface="Arial" panose="020B0604020202020204" pitchFamily="34" charset="0"/>
              </a:rPr>
              <a:t>.</a:t>
            </a:r>
          </a:p>
          <a:p>
            <a:pPr marL="0" lv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a:spcBef>
                <a:spcPts val="600"/>
              </a:spcBef>
            </a:pPr>
            <a:r>
              <a:rPr lang="en-AU" dirty="0">
                <a:latin typeface="Arial" panose="020B0604020202020204" pitchFamily="34" charset="0"/>
                <a:cs typeface="Arial" panose="020B0604020202020204" pitchFamily="34" charset="0"/>
              </a:rPr>
              <a:t>The </a:t>
            </a:r>
            <a:r>
              <a:rPr lang="en-AU" sz="1200" dirty="0">
                <a:latin typeface="Arial" panose="020B0604020202020204" pitchFamily="34" charset="0"/>
                <a:cs typeface="Arial" panose="020B0604020202020204" pitchFamily="34" charset="0"/>
              </a:rPr>
              <a:t>purpose of today’s presentation is to ensure that you are equipped with the knowledge, skills and awareness to keep children and young people safe at our school. </a:t>
            </a:r>
          </a:p>
          <a:p>
            <a:pPr marL="90488" lvl="0" indent="-85725">
              <a:spcBef>
                <a:spcPts val="600"/>
              </a:spcBef>
            </a:pPr>
            <a:r>
              <a:rPr lang="en-AU" sz="1200" kern="1200" dirty="0">
                <a:solidFill>
                  <a:schemeClr val="tx1"/>
                </a:solidFill>
                <a:latin typeface="Arial" panose="020B0604020202020204" pitchFamily="34" charset="0"/>
                <a:cs typeface="Arial" panose="020B0604020202020204" pitchFamily="34" charset="0"/>
              </a:rPr>
              <a:t>We’ll </a:t>
            </a:r>
            <a:r>
              <a:rPr lang="en-AU" sz="1200" b="0" u="none" strike="noStrike" kern="1200" dirty="0">
                <a:solidFill>
                  <a:schemeClr val="tx1"/>
                </a:solidFill>
                <a:latin typeface="Arial" panose="020B0604020202020204" pitchFamily="34" charset="0"/>
                <a:cs typeface="Arial" panose="020B0604020202020204" pitchFamily="34" charset="0"/>
              </a:rPr>
              <a:t>cover:</a:t>
            </a:r>
          </a:p>
          <a:p>
            <a:pPr marL="266700" lvl="1" indent="-85725">
              <a:spcBef>
                <a:spcPts val="600"/>
              </a:spcBef>
            </a:pPr>
            <a:r>
              <a:rPr lang="en-AU" sz="1200" u="none" kern="1200" dirty="0">
                <a:solidFill>
                  <a:schemeClr val="tx1"/>
                </a:solidFill>
                <a:latin typeface="Arial" panose="020B0604020202020204" pitchFamily="34" charset="0"/>
                <a:cs typeface="Arial" panose="020B0604020202020204" pitchFamily="34" charset="0"/>
              </a:rPr>
              <a:t>What the Child Safe Standards are, why they’re important and how they help to prevent harm and abuse.</a:t>
            </a:r>
          </a:p>
          <a:p>
            <a:pPr marL="266700" lvl="1" indent="-85725">
              <a:spcBef>
                <a:spcPts val="600"/>
              </a:spcBef>
            </a:pPr>
            <a:r>
              <a:rPr lang="en-AU" sz="1200" b="0" u="none" kern="1200" dirty="0">
                <a:solidFill>
                  <a:schemeClr val="tx1"/>
                </a:solidFill>
                <a:latin typeface="Arial" panose="020B0604020202020204" pitchFamily="34" charset="0"/>
                <a:cs typeface="Arial" panose="020B0604020202020204" pitchFamily="34" charset="0"/>
              </a:rPr>
              <a:t>Understanding some key definitions and recognising common signs of abuse.</a:t>
            </a:r>
          </a:p>
          <a:p>
            <a:pPr marL="266700" lvl="1" indent="-85725">
              <a:spcBef>
                <a:spcPts val="600"/>
              </a:spcBef>
            </a:pPr>
            <a:r>
              <a:rPr lang="en-AU" sz="1200" kern="1200" dirty="0">
                <a:solidFill>
                  <a:schemeClr val="tx1"/>
                </a:solidFill>
                <a:latin typeface="Arial" panose="020B0604020202020204" pitchFamily="34" charset="0"/>
                <a:cs typeface="Arial" panose="020B0604020202020204" pitchFamily="34" charset="0"/>
              </a:rPr>
              <a:t>Our school’s key child safety policies and procedures highlighting what you must be aware of and follow to keep children safe in our school environments and to meet your obligations.</a:t>
            </a:r>
          </a:p>
          <a:p>
            <a:pPr marL="266700" lvl="1" indent="-85725">
              <a:spcBef>
                <a:spcPts val="600"/>
              </a:spcBef>
            </a:pPr>
            <a:r>
              <a:rPr lang="en-AU" sz="1200" u="none" kern="1200" dirty="0">
                <a:solidFill>
                  <a:schemeClr val="tx1"/>
                </a:solidFill>
                <a:latin typeface="Arial" panose="020B0604020202020204" pitchFamily="34" charset="0"/>
                <a:cs typeface="Arial" panose="020B0604020202020204" pitchFamily="34" charset="0"/>
              </a:rPr>
              <a:t>Requirements relating to information sharing and record keeping</a:t>
            </a:r>
            <a:endParaRPr lang="en-AU" sz="1200" dirty="0">
              <a:latin typeface="Arial" panose="020B0604020202020204" pitchFamily="34" charset="0"/>
              <a:cs typeface="Arial" panose="020B0604020202020204" pitchFamily="34" charset="0"/>
            </a:endParaRPr>
          </a:p>
          <a:p>
            <a:pPr>
              <a:spcBef>
                <a:spcPts val="600"/>
              </a:spcBef>
            </a:pPr>
            <a:r>
              <a:rPr lang="en-AU" sz="1200" dirty="0">
                <a:latin typeface="Arial" panose="020B0604020202020204" pitchFamily="34" charset="0"/>
                <a:cs typeface="Arial" panose="020B0604020202020204" pitchFamily="34" charset="0"/>
              </a:rPr>
              <a:t>This training presentation is for teaching and non-teaching staff and contractors at our school who are engaged in child-related work. </a:t>
            </a:r>
          </a:p>
          <a:p>
            <a:pPr>
              <a:spcBef>
                <a:spcPts val="600"/>
              </a:spcBef>
            </a:pPr>
            <a:r>
              <a:rPr lang="en-AU" sz="1200" dirty="0">
                <a:latin typeface="Arial" panose="020B0604020202020204" pitchFamily="34" charset="0"/>
                <a:cs typeface="Arial" panose="020B0604020202020204" pitchFamily="34" charset="0"/>
              </a:rPr>
              <a:t>It helps to ensure we meet our annual child safety training requirements. </a:t>
            </a:r>
          </a:p>
          <a:p>
            <a:pPr>
              <a:spcBef>
                <a:spcPts val="600"/>
              </a:spcBef>
            </a:pPr>
            <a:r>
              <a:rPr lang="en-AU" sz="1200" dirty="0">
                <a:latin typeface="Arial" panose="020B0604020202020204" pitchFamily="34" charset="0"/>
                <a:cs typeface="Arial" panose="020B0604020202020204" pitchFamily="34" charset="0"/>
              </a:rPr>
              <a:t>This training session is complemented by the Protecting Children e-learning module which assists staff to understand their mandatory reporting and other legal obligations.</a:t>
            </a:r>
          </a:p>
          <a:p>
            <a:pPr>
              <a:spcBef>
                <a:spcPts val="600"/>
              </a:spcBef>
            </a:pPr>
            <a:r>
              <a:rPr lang="en-AU" sz="1200" dirty="0">
                <a:latin typeface="Arial" panose="020B0604020202020204" pitchFamily="34" charset="0"/>
                <a:cs typeface="Arial" panose="020B0604020202020204" pitchFamily="34" charset="0"/>
              </a:rPr>
              <a:t>Our school is also providing child safety training for the school council and for volunteers engaged in child-related work. </a:t>
            </a:r>
          </a:p>
          <a:p>
            <a:pPr>
              <a:spcBef>
                <a:spcPts val="600"/>
              </a:spcBef>
            </a:pPr>
            <a:r>
              <a:rPr lang="en-AU" sz="1200" b="1" dirty="0">
                <a:latin typeface="Arial" panose="020B0604020202020204" pitchFamily="34" charset="0"/>
                <a:cs typeface="Arial" panose="020B0604020202020204" pitchFamily="34" charset="0"/>
              </a:rPr>
              <a:t>[Add the following statement if your school also has responsibility for a school boarding premises] </a:t>
            </a:r>
            <a:r>
              <a:rPr lang="en-AU" sz="1200" dirty="0">
                <a:latin typeface="Arial" panose="020B0604020202020204" pitchFamily="34" charset="0"/>
                <a:cs typeface="Arial" panose="020B0604020202020204" pitchFamily="34" charset="0"/>
              </a:rPr>
              <a:t>Please note that all references to schools in this presentation also refer to our school boarding premises.</a:t>
            </a:r>
          </a:p>
          <a:p>
            <a:pPr lvl="1"/>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6746A86-698B-F0A8-B319-D9981553FD26}"/>
              </a:ext>
            </a:extLst>
          </p:cNvPr>
          <p:cNvSpPr>
            <a:spLocks noGrp="1"/>
          </p:cNvSpPr>
          <p:nvPr>
            <p:ph type="sldNum" sz="quarter" idx="5"/>
          </p:nvPr>
        </p:nvSpPr>
        <p:spPr/>
        <p:txBody>
          <a:bodyPr/>
          <a:lstStyle/>
          <a:p>
            <a:fld id="{ED6696EE-E175-4144-B35C-D4A1B167B917}" type="slidenum">
              <a:rPr lang="en-US" smtClean="0"/>
              <a:pPr/>
              <a:t>6</a:t>
            </a:fld>
            <a:endParaRPr lang="en-US"/>
          </a:p>
        </p:txBody>
      </p:sp>
      <p:sp>
        <p:nvSpPr>
          <p:cNvPr id="6" name="Slide Image Placeholder 5">
            <a:extLst>
              <a:ext uri="{FF2B5EF4-FFF2-40B4-BE49-F238E27FC236}">
                <a16:creationId xmlns:a16="http://schemas.microsoft.com/office/drawing/2014/main" id="{79871545-A6BF-1D58-4BFC-741E33149DB9}"/>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353020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281A3-1C15-21B2-12F3-44850BB4DD10}"/>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22B0333D-761C-2861-1D46-60866F2D27CB}"/>
              </a:ext>
            </a:extLst>
          </p:cNvPr>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less than </a:t>
            </a:r>
            <a:r>
              <a:rPr lang="en-AU" sz="1100" b="1" i="0" u="none" dirty="0">
                <a:latin typeface="Arial" panose="020B0604020202020204" pitchFamily="34" charset="0"/>
                <a:cs typeface="Arial" panose="020B0604020202020204" pitchFamily="34" charset="0"/>
              </a:rPr>
              <a:t>10 seconds</a:t>
            </a:r>
          </a:p>
          <a:p>
            <a:pPr lvl="0"/>
            <a:r>
              <a:rPr lang="en-AU" sz="1100" dirty="0">
                <a:latin typeface="Arial" panose="020B0604020202020204" pitchFamily="34" charset="0"/>
                <a:cs typeface="Arial" panose="020B0604020202020204" pitchFamily="34" charset="0"/>
              </a:rPr>
              <a:t>This slide is intended as a section break. </a:t>
            </a:r>
          </a:p>
        </p:txBody>
      </p:sp>
      <p:sp>
        <p:nvSpPr>
          <p:cNvPr id="4" name="Slide Number Placeholder 3">
            <a:extLst>
              <a:ext uri="{FF2B5EF4-FFF2-40B4-BE49-F238E27FC236}">
                <a16:creationId xmlns:a16="http://schemas.microsoft.com/office/drawing/2014/main" id="{79B9C197-8061-17D0-5513-630DFFEE80A2}"/>
              </a:ext>
            </a:extLst>
          </p:cNvPr>
          <p:cNvSpPr>
            <a:spLocks noGrp="1"/>
          </p:cNvSpPr>
          <p:nvPr>
            <p:ph type="sldNum" sz="quarter" idx="5"/>
          </p:nvPr>
        </p:nvSpPr>
        <p:spPr/>
        <p:txBody>
          <a:bodyPr/>
          <a:lstStyle/>
          <a:p>
            <a:fld id="{ED6696EE-E175-4144-B35C-D4A1B167B917}" type="slidenum">
              <a:rPr lang="en-US" smtClean="0"/>
              <a:pPr/>
              <a:t>7</a:t>
            </a:fld>
            <a:endParaRPr lang="en-US"/>
          </a:p>
        </p:txBody>
      </p:sp>
      <p:sp>
        <p:nvSpPr>
          <p:cNvPr id="6" name="Slide Image Placeholder 5">
            <a:extLst>
              <a:ext uri="{FF2B5EF4-FFF2-40B4-BE49-F238E27FC236}">
                <a16:creationId xmlns:a16="http://schemas.microsoft.com/office/drawing/2014/main" id="{81833B5D-DEB2-9519-5DF1-4008A35B2F34}"/>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17969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1908D-99D9-A487-97CC-55F52E092372}"/>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7A3399D5-1B6D-3A93-4479-3255674E91FC}"/>
              </a:ext>
            </a:extLst>
          </p:cNvPr>
          <p:cNvSpPr>
            <a:spLocks noGrp="1"/>
          </p:cNvSpPr>
          <p:nvPr>
            <p:ph type="body" idx="1"/>
          </p:nvPr>
        </p:nvSpPr>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1 minute</a:t>
            </a:r>
          </a:p>
          <a:p>
            <a:pPr lvl="0"/>
            <a:r>
              <a:rPr lang="en-AU" sz="1100" dirty="0">
                <a:latin typeface="Arial" panose="020B0604020202020204" pitchFamily="34" charset="0"/>
                <a:cs typeface="Arial" panose="020B0604020202020204" pitchFamily="34" charset="0"/>
              </a:rPr>
              <a:t>This slide provides an overview of what child safe organisations do and why the Child Safe Standards are so important.</a:t>
            </a:r>
          </a:p>
          <a:p>
            <a:pPr marL="0" indent="0">
              <a:spcBef>
                <a:spcPts val="600"/>
              </a:spcBef>
              <a:buFont typeface="Arial" panose="020B0604020202020204" pitchFamily="34" charset="0"/>
              <a:buNone/>
            </a:pPr>
            <a:r>
              <a:rPr lang="en-AU" sz="1200" b="1" dirty="0">
                <a:latin typeface="Arial" panose="020B0604020202020204" pitchFamily="34" charset="0"/>
                <a:cs typeface="Arial" panose="020B0604020202020204" pitchFamily="34" charset="0"/>
              </a:rPr>
              <a:t>SPEAKING </a:t>
            </a:r>
            <a:r>
              <a:rPr lang="en-AU" b="1" dirty="0">
                <a:latin typeface="Arial" panose="020B0604020202020204" pitchFamily="34" charset="0"/>
                <a:cs typeface="Arial" panose="020B0604020202020204" pitchFamily="34" charset="0"/>
              </a:rPr>
              <a:t>NOTES </a:t>
            </a:r>
          </a:p>
          <a:p>
            <a:pPr>
              <a:spcBef>
                <a:spcPts val="600"/>
              </a:spcBef>
            </a:pPr>
            <a:r>
              <a:rPr lang="en-AU" dirty="0">
                <a:latin typeface="Arial" panose="020B0604020202020204" pitchFamily="34" charset="0"/>
                <a:cs typeface="Arial" panose="020B0604020202020204" pitchFamily="34" charset="0"/>
              </a:rPr>
              <a:t>Schools, like </a:t>
            </a:r>
            <a:r>
              <a:rPr lang="en-AU" sz="1200" dirty="0">
                <a:latin typeface="Arial" panose="020B0604020202020204" pitchFamily="34" charset="0"/>
                <a:cs typeface="Arial" panose="020B0604020202020204" pitchFamily="34" charset="0"/>
              </a:rPr>
              <a:t>all child safe organisations, need to take deliberate steps to create environments where children are safe and feel safe. </a:t>
            </a:r>
          </a:p>
          <a:p>
            <a:pPr>
              <a:spcBef>
                <a:spcPts val="600"/>
              </a:spcBef>
            </a:pPr>
            <a:r>
              <a:rPr lang="en-AU" sz="1200" dirty="0">
                <a:latin typeface="Arial" panose="020B0604020202020204" pitchFamily="34" charset="0"/>
                <a:cs typeface="Arial" panose="020B0604020202020204" pitchFamily="34" charset="0"/>
              </a:rPr>
              <a:t>So, what do child safe organisations – including schools – need to do? </a:t>
            </a:r>
          </a:p>
          <a:p>
            <a:pPr>
              <a:spcBef>
                <a:spcPts val="600"/>
              </a:spcBef>
            </a:pPr>
            <a:r>
              <a:rPr lang="en-AU" sz="1200" dirty="0">
                <a:latin typeface="Arial" panose="020B0604020202020204" pitchFamily="34" charset="0"/>
                <a:cs typeface="Arial" panose="020B0604020202020204" pitchFamily="34" charset="0"/>
              </a:rPr>
              <a:t>They need to:</a:t>
            </a:r>
          </a:p>
          <a:p>
            <a:pPr lvl="1">
              <a:spcBef>
                <a:spcPts val="600"/>
              </a:spcBef>
            </a:pPr>
            <a:r>
              <a:rPr lang="en-AU" sz="1200" dirty="0">
                <a:latin typeface="Arial" panose="020B0604020202020204" pitchFamily="34" charset="0"/>
                <a:cs typeface="Arial" panose="020B0604020202020204" pitchFamily="34" charset="0"/>
              </a:rPr>
              <a:t>promote prevent </a:t>
            </a:r>
            <a:r>
              <a:rPr lang="en-AU" sz="1200" i="0" u="none" strike="noStrike" dirty="0">
                <a:latin typeface="Arial" panose="020B0604020202020204" pitchFamily="34" charset="0"/>
                <a:cs typeface="Arial" panose="020B0604020202020204" pitchFamily="34" charset="0"/>
              </a:rPr>
              <a:t>child </a:t>
            </a:r>
            <a:r>
              <a:rPr lang="en-AU" sz="1200" kern="1200" dirty="0">
                <a:solidFill>
                  <a:schemeClr val="tx1"/>
                </a:solidFill>
                <a:latin typeface="Arial" panose="020B0604020202020204" pitchFamily="34" charset="0"/>
                <a:ea typeface="+mn-ea"/>
                <a:cs typeface="Arial" panose="020B0604020202020204" pitchFamily="34" charset="0"/>
              </a:rPr>
              <a:t>safety and wellbeing</a:t>
            </a:r>
          </a:p>
          <a:p>
            <a:pPr lvl="1">
              <a:spcBef>
                <a:spcPts val="600"/>
              </a:spcBef>
            </a:pPr>
            <a:r>
              <a:rPr lang="en-AU" sz="1200" i="0" u="none" dirty="0">
                <a:latin typeface="Arial" panose="020B0604020202020204" pitchFamily="34" charset="0"/>
                <a:cs typeface="Arial" panose="020B0604020202020204" pitchFamily="34" charset="0"/>
              </a:rPr>
              <a:t>prevent child abuse</a:t>
            </a:r>
          </a:p>
          <a:p>
            <a:pPr lvl="1">
              <a:spcBef>
                <a:spcPts val="600"/>
              </a:spcBef>
            </a:pPr>
            <a:r>
              <a:rPr lang="en-AU" sz="1200" dirty="0">
                <a:latin typeface="Arial" panose="020B0604020202020204" pitchFamily="34" charset="0"/>
                <a:cs typeface="Arial" panose="020B0604020202020204" pitchFamily="34" charset="0"/>
              </a:rPr>
              <a:t>empower everyone to speak up, and</a:t>
            </a:r>
          </a:p>
          <a:p>
            <a:pPr lvl="1">
              <a:spcBef>
                <a:spcPts val="600"/>
              </a:spcBef>
            </a:pPr>
            <a:r>
              <a:rPr lang="en-AU" sz="1200" dirty="0">
                <a:latin typeface="Arial" panose="020B0604020202020204" pitchFamily="34" charset="0"/>
                <a:cs typeface="Arial" panose="020B0604020202020204" pitchFamily="34" charset="0"/>
              </a:rPr>
              <a:t>respond effectively to concerns.</a:t>
            </a:r>
          </a:p>
          <a:p>
            <a:pPr lvl="0">
              <a:spcBef>
                <a:spcPts val="600"/>
              </a:spcBef>
            </a:pPr>
            <a:r>
              <a:rPr lang="en-AU" sz="1200" dirty="0">
                <a:latin typeface="Arial" panose="020B0604020202020204" pitchFamily="34" charset="0"/>
                <a:cs typeface="Arial" panose="020B0604020202020204" pitchFamily="34" charset="0"/>
              </a:rPr>
              <a:t>Schools have policies, strategies and practices to prioritise the safety </a:t>
            </a:r>
            <a:r>
              <a:rPr lang="en-AU" sz="1200" i="0" u="none" dirty="0">
                <a:latin typeface="Arial" panose="020B0604020202020204" pitchFamily="34" charset="0"/>
                <a:cs typeface="Arial" panose="020B0604020202020204" pitchFamily="34" charset="0"/>
              </a:rPr>
              <a:t>and wellbeing </a:t>
            </a:r>
            <a:r>
              <a:rPr lang="en-AU" sz="1200" dirty="0">
                <a:latin typeface="Arial" panose="020B0604020202020204" pitchFamily="34" charset="0"/>
                <a:cs typeface="Arial" panose="020B0604020202020204" pitchFamily="34" charset="0"/>
              </a:rPr>
              <a:t>of </a:t>
            </a:r>
            <a:r>
              <a:rPr lang="en-AU" dirty="0">
                <a:latin typeface="Arial" panose="020B0604020202020204" pitchFamily="34" charset="0"/>
                <a:cs typeface="Arial" panose="020B0604020202020204" pitchFamily="34" charset="0"/>
              </a:rPr>
              <a:t>students. </a:t>
            </a:r>
          </a:p>
          <a:p>
            <a:pPr lvl="0">
              <a:spcBef>
                <a:spcPts val="600"/>
              </a:spcBef>
            </a:pPr>
            <a:r>
              <a:rPr lang="en-AU" dirty="0">
                <a:latin typeface="Arial" panose="020B0604020202020204" pitchFamily="34" charset="0"/>
                <a:cs typeface="Arial" panose="020B0604020202020204" pitchFamily="34" charset="0"/>
              </a:rPr>
              <a:t>Schools also have processes in place to respond to and report all allegations of child abuse.</a:t>
            </a:r>
          </a:p>
          <a:p>
            <a:pPr lvl="0">
              <a:spcBef>
                <a:spcPts val="600"/>
              </a:spcBef>
            </a:pPr>
            <a:r>
              <a:rPr lang="en-AU" dirty="0">
                <a:latin typeface="Arial" panose="020B0604020202020204" pitchFamily="34" charset="0"/>
                <a:cs typeface="Arial" panose="020B0604020202020204" pitchFamily="34" charset="0"/>
              </a:rPr>
              <a:t>The Child Safe Standards work by further embedding a culture of child safety by clearly outlining the minimum standards for keeping children safe.</a:t>
            </a:r>
          </a:p>
          <a:p>
            <a:pPr lvl="0">
              <a:spcBef>
                <a:spcPts val="600"/>
              </a:spcBef>
            </a:pPr>
            <a:r>
              <a:rPr lang="en-AU" dirty="0">
                <a:latin typeface="Arial" panose="020B0604020202020204" pitchFamily="34" charset="0"/>
                <a:cs typeface="Arial" panose="020B0604020202020204" pitchFamily="34" charset="0"/>
              </a:rPr>
              <a:t>They are there to hold everyone to account for keeping children safe from abuse – and making sure children have a voice, can be safe in who they are and thrive.</a:t>
            </a:r>
          </a:p>
          <a:p>
            <a:pPr lvl="0">
              <a:spcBef>
                <a:spcPts val="600"/>
              </a:spcBef>
            </a:pPr>
            <a:r>
              <a:rPr lang="en-AU" dirty="0">
                <a:latin typeface="Arial" panose="020B0604020202020204" pitchFamily="34" charset="0"/>
                <a:cs typeface="Arial" panose="020B0604020202020204" pitchFamily="34" charset="0"/>
              </a:rPr>
              <a:t>To meet the Child Safe Standards, schools can build on existing child safety strategies, risk management, policies and practices to strengthen their culture of child safety and </a:t>
            </a:r>
            <a:r>
              <a:rPr lang="en-AU" sz="1200" dirty="0">
                <a:latin typeface="Arial" panose="020B0604020202020204" pitchFamily="34" charset="0"/>
                <a:cs typeface="Arial" panose="020B0604020202020204" pitchFamily="34" charset="0"/>
              </a:rPr>
              <a:t>protect children from abuse.</a:t>
            </a:r>
            <a:endParaRPr lang="en-AU" sz="120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10C53F4-1A6E-1F7D-DDAD-03D66AFA7BD0}"/>
              </a:ext>
            </a:extLst>
          </p:cNvPr>
          <p:cNvSpPr>
            <a:spLocks noGrp="1"/>
          </p:cNvSpPr>
          <p:nvPr>
            <p:ph type="sldNum" sz="quarter" idx="5"/>
          </p:nvPr>
        </p:nvSpPr>
        <p:spPr/>
        <p:txBody>
          <a:bodyPr/>
          <a:lstStyle/>
          <a:p>
            <a:pPr lvl="0"/>
            <a:fld id="{ED6696EE-E175-4144-B35C-D4A1B167B917}" type="slidenum">
              <a:rPr lang="en-US" noProof="0" smtClean="0"/>
              <a:pPr lvl="0"/>
              <a:t>8</a:t>
            </a:fld>
            <a:endParaRPr lang="en-US" noProof="0"/>
          </a:p>
        </p:txBody>
      </p:sp>
      <p:sp>
        <p:nvSpPr>
          <p:cNvPr id="7" name="Slide Image Placeholder 6">
            <a:extLst>
              <a:ext uri="{FF2B5EF4-FFF2-40B4-BE49-F238E27FC236}">
                <a16:creationId xmlns:a16="http://schemas.microsoft.com/office/drawing/2014/main" id="{0CE2F5E5-60BB-4653-6303-F3AEE7A6D77A}"/>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1019311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1021F-ACE1-39DF-F1BE-0F34153F96BD}"/>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F1AE108F-8254-F1D1-4DC6-294A121C50D8}"/>
              </a:ext>
            </a:extLst>
          </p:cNvPr>
          <p:cNvSpPr>
            <a:spLocks noGrp="1"/>
          </p:cNvSpPr>
          <p:nvPr>
            <p:ph type="body" idx="1"/>
          </p:nvPr>
        </p:nvSpPr>
        <p:spPr>
          <a:xfrm>
            <a:off x="342900" y="2178050"/>
            <a:ext cx="5994399" cy="6551612"/>
          </a:xfrm>
        </p:spPr>
        <p:txBody>
          <a:bodyPr/>
          <a:lstStyle/>
          <a:p>
            <a:pPr marL="0" lvl="0" indent="0">
              <a:spcAft>
                <a:spcPts val="600"/>
              </a:spcAft>
              <a:buNone/>
            </a:pPr>
            <a:r>
              <a:rPr lang="en-US" sz="1200" b="1" dirty="0">
                <a:latin typeface="Arial" panose="020B0604020202020204" pitchFamily="34" charset="0"/>
                <a:cs typeface="Arial" panose="020B0604020202020204" pitchFamily="34" charset="0"/>
              </a:rPr>
              <a:t>BACKGROUND NOTES FOR THE FACILITATOR</a:t>
            </a:r>
          </a:p>
          <a:p>
            <a:pPr lvl="0"/>
            <a:r>
              <a:rPr lang="en-AU" sz="1100" b="1" dirty="0">
                <a:latin typeface="Arial" panose="020B0604020202020204" pitchFamily="34" charset="0"/>
                <a:cs typeface="Arial" panose="020B0604020202020204" pitchFamily="34" charset="0"/>
              </a:rPr>
              <a:t>Time on this slide: 3 minutes</a:t>
            </a:r>
          </a:p>
          <a:p>
            <a:pPr lvl="0"/>
            <a:r>
              <a:rPr lang="en-AU" sz="1100" dirty="0">
                <a:latin typeface="Arial" panose="020B0604020202020204" pitchFamily="34" charset="0"/>
                <a:cs typeface="Arial" panose="020B0604020202020204" pitchFamily="34" charset="0"/>
              </a:rPr>
              <a:t>This slide provides an overview of Victoria’s Child Safe Standards from 1 July 2022.</a:t>
            </a:r>
          </a:p>
          <a:p>
            <a:pPr lvl="0"/>
            <a:r>
              <a:rPr lang="en-AU" sz="1100" dirty="0">
                <a:latin typeface="Arial" panose="020B0604020202020204" pitchFamily="34" charset="0"/>
                <a:cs typeface="Arial" panose="020B0604020202020204" pitchFamily="34" charset="0"/>
              </a:rPr>
              <a:t>Standard 1 is unique to Victoria. </a:t>
            </a:r>
          </a:p>
          <a:p>
            <a:pPr lvl="0"/>
            <a:r>
              <a:rPr lang="en-AU" sz="1100" dirty="0">
                <a:latin typeface="Arial" panose="020B0604020202020204" pitchFamily="34" charset="0"/>
                <a:cs typeface="Arial" panose="020B0604020202020204" pitchFamily="34" charset="0"/>
              </a:rPr>
              <a:t>Standards 2 to 11 align with the </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National Principles for Child Safe Organisations</a:t>
            </a:r>
            <a:r>
              <a:rPr lang="en-AU" sz="11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t>
            </a:r>
            <a:r>
              <a:rPr lang="en-AU" sz="1100" u="sng" dirty="0">
                <a:effectLst/>
                <a:latin typeface="Arial" panose="020B0604020202020204" pitchFamily="34" charset="0"/>
                <a:ea typeface="Calibri" panose="020F0502020204030204" pitchFamily="34" charset="0"/>
                <a:cs typeface="Arial" panose="020B0604020202020204" pitchFamily="34" charset="0"/>
              </a:rPr>
              <a:t>(</a:t>
            </a:r>
            <a:r>
              <a:rPr lang="en-AU" sz="1100" u="sng"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https://childsafe.humanrights.gov.au/national-principles</a:t>
            </a:r>
            <a:r>
              <a:rPr lang="en-AU" sz="1100" u="sng" dirty="0">
                <a:effectLst/>
                <a:latin typeface="Arial" panose="020B0604020202020204" pitchFamily="34" charset="0"/>
                <a:ea typeface="Calibri" panose="020F0502020204030204" pitchFamily="34" charset="0"/>
                <a:cs typeface="Arial" panose="020B0604020202020204" pitchFamily="34" charset="0"/>
              </a:rPr>
              <a:t>)</a:t>
            </a:r>
            <a:r>
              <a:rPr lang="en-AU" sz="1100" dirty="0">
                <a:latin typeface="Arial" panose="020B0604020202020204" pitchFamily="34" charset="0"/>
                <a:cs typeface="Arial" panose="020B0604020202020204" pitchFamily="34" charset="0"/>
              </a:rPr>
              <a:t>. </a:t>
            </a:r>
          </a:p>
          <a:p>
            <a:pPr lvl="0"/>
            <a:r>
              <a:rPr lang="en-AU" sz="1100" dirty="0">
                <a:latin typeface="Arial" panose="020B0604020202020204" pitchFamily="34" charset="0"/>
                <a:cs typeface="Arial" panose="020B0604020202020204" pitchFamily="34" charset="0"/>
              </a:rPr>
              <a:t>Ministerial order 1359 provides the framework for Child Safe Standards in schools.</a:t>
            </a:r>
          </a:p>
          <a:p>
            <a:pPr lvl="0"/>
            <a:r>
              <a:rPr lang="en-AU" sz="1100" dirty="0">
                <a:effectLst/>
                <a:latin typeface="Arial" panose="020B0604020202020204" pitchFamily="34" charset="0"/>
                <a:ea typeface="Calibri" panose="020F0502020204030204" pitchFamily="34" charset="0"/>
                <a:cs typeface="Arial" panose="020B0604020202020204" pitchFamily="34" charset="0"/>
              </a:rPr>
              <a:t>Each Standard on this slide links to further guidance on the department’s PROTECT website. This includes example actions that schools may take to comply with the standards.</a:t>
            </a:r>
          </a:p>
          <a:p>
            <a:pPr lvl="0"/>
            <a:r>
              <a:rPr lang="en-AU" sz="1100" b="0" dirty="0">
                <a:effectLst/>
                <a:latin typeface="Arial" panose="020B0604020202020204" pitchFamily="34" charset="0"/>
                <a:cs typeface="Arial" panose="020B0604020202020204" pitchFamily="34" charset="0"/>
              </a:rPr>
              <a:t>An action list of the requirements for schools for each Standard is available on </a:t>
            </a:r>
            <a:r>
              <a:rPr lang="en-AU" sz="1100" dirty="0">
                <a:solidFill>
                  <a:schemeClr val="accent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PROTECT</a:t>
            </a:r>
            <a:r>
              <a:rPr lang="en-AU" sz="1100" b="0" dirty="0">
                <a:solidFill>
                  <a:srgbClr val="011A3C"/>
                </a:solidFill>
                <a:effectLst/>
                <a:latin typeface="Arial" panose="020B0604020202020204" pitchFamily="34" charset="0"/>
                <a:cs typeface="Arial" panose="020B0604020202020204" pitchFamily="34" charset="0"/>
              </a:rPr>
              <a:t> </a:t>
            </a:r>
            <a:r>
              <a:rPr lang="en-AU" sz="1100" b="0" dirty="0">
                <a:effectLst/>
                <a:latin typeface="Arial" panose="020B0604020202020204" pitchFamily="34" charset="0"/>
                <a:cs typeface="Arial" panose="020B0604020202020204" pitchFamily="34" charset="0"/>
              </a:rPr>
              <a:t>(</a:t>
            </a:r>
            <a:r>
              <a:rPr lang="en-AU" sz="1100" b="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https://go.vic.gov.au/3VMQKD6</a:t>
            </a:r>
            <a:r>
              <a:rPr lang="en-AU" sz="1100" dirty="0">
                <a:latin typeface="Arial" panose="020B0604020202020204" pitchFamily="34" charset="0"/>
                <a:cs typeface="Arial" panose="020B0604020202020204" pitchFamily="34" charset="0"/>
              </a:rPr>
              <a:t>)</a:t>
            </a:r>
            <a:r>
              <a:rPr lang="en-AU" sz="1100" b="0" dirty="0">
                <a:solidFill>
                  <a:srgbClr val="011A3C"/>
                </a:solidFill>
                <a:effectLst/>
                <a:latin typeface="Arial" panose="020B0604020202020204" pitchFamily="34" charset="0"/>
                <a:cs typeface="Arial" panose="020B0604020202020204" pitchFamily="34" charset="0"/>
              </a:rPr>
              <a:t>.</a:t>
            </a:r>
          </a:p>
          <a:p>
            <a:pPr marL="0" indent="0">
              <a:spcBef>
                <a:spcPts val="600"/>
              </a:spcBef>
              <a:buFont typeface="Arial" panose="020B0604020202020204" pitchFamily="34" charset="0"/>
              <a:buNone/>
            </a:pPr>
            <a:r>
              <a:rPr lang="en-AU" b="1" dirty="0">
                <a:latin typeface="Arial" panose="020B0604020202020204" pitchFamily="34" charset="0"/>
                <a:cs typeface="Arial" panose="020B0604020202020204" pitchFamily="34" charset="0"/>
              </a:rPr>
              <a:t>SPEAKING NOTES </a:t>
            </a:r>
          </a:p>
          <a:p>
            <a:pPr>
              <a:spcBef>
                <a:spcPts val="600"/>
              </a:spcBef>
            </a:pPr>
            <a:r>
              <a:rPr lang="en-AU" dirty="0">
                <a:latin typeface="Arial" panose="020B0604020202020204" pitchFamily="34" charset="0"/>
                <a:cs typeface="Arial" panose="020B0604020202020204" pitchFamily="34" charset="0"/>
              </a:rPr>
              <a:t>The 11 </a:t>
            </a:r>
            <a:r>
              <a:rPr lang="en-AU" sz="1200" dirty="0">
                <a:latin typeface="Arial" panose="020B0604020202020204" pitchFamily="34" charset="0"/>
                <a:cs typeface="Arial" panose="020B0604020202020204" pitchFamily="34" charset="0"/>
              </a:rPr>
              <a:t>Standards taken together highlight the key strategies and actions that must be in place to support a culture of child safety. </a:t>
            </a:r>
          </a:p>
          <a:p>
            <a:pPr>
              <a:spcBef>
                <a:spcPts val="600"/>
              </a:spcBef>
            </a:pPr>
            <a:r>
              <a:rPr lang="en-AU" sz="1200" dirty="0">
                <a:effectLst/>
                <a:latin typeface="Arial" panose="020B0604020202020204" pitchFamily="34" charset="0"/>
                <a:ea typeface="Times New Roman" panose="02020603050405020304" pitchFamily="18" charset="0"/>
                <a:cs typeface="Arial" panose="020B0604020202020204" pitchFamily="34" charset="0"/>
              </a:rPr>
              <a:t>Each </a:t>
            </a:r>
            <a:r>
              <a:rPr lang="en-AU" sz="1200" dirty="0">
                <a:latin typeface="Arial" panose="020B0604020202020204" pitchFamily="34" charset="0"/>
                <a:ea typeface="Times New Roman" panose="02020603050405020304" pitchFamily="18" charset="0"/>
                <a:cs typeface="Arial" panose="020B0604020202020204" pitchFamily="34" charset="0"/>
              </a:rPr>
              <a:t>s</a:t>
            </a:r>
            <a:r>
              <a:rPr lang="en-AU" sz="1200" dirty="0">
                <a:effectLst/>
                <a:latin typeface="Arial" panose="020B0604020202020204" pitchFamily="34" charset="0"/>
                <a:ea typeface="Times New Roman" panose="02020603050405020304" pitchFamily="18" charset="0"/>
                <a:cs typeface="Arial" panose="020B0604020202020204" pitchFamily="34" charset="0"/>
              </a:rPr>
              <a:t>tandard focuses on a key feature that contributes to a child safe organisation</a:t>
            </a:r>
            <a:r>
              <a:rPr lang="en-AU" sz="1200" dirty="0">
                <a:latin typeface="Arial" panose="020B0604020202020204" pitchFamily="34" charset="0"/>
                <a:ea typeface="Times New Roman" panose="02020603050405020304" pitchFamily="18" charset="0"/>
                <a:cs typeface="Arial" panose="020B0604020202020204" pitchFamily="34" charset="0"/>
              </a:rPr>
              <a:t> and is supported by a range of compliance requirements.</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dirty="0">
                <a:effectLst/>
                <a:latin typeface="Arial" panose="020B0604020202020204" pitchFamily="34" charset="0"/>
                <a:ea typeface="Calibri" panose="020F0502020204030204" pitchFamily="34" charset="0"/>
                <a:cs typeface="Arial" panose="020B0604020202020204" pitchFamily="34" charset="0"/>
              </a:rPr>
              <a:t>Each Standard on this slide links to further guidance on the department’s PROTECT website.</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kern="1200" dirty="0">
                <a:effectLst/>
                <a:latin typeface="Arial" panose="020B0604020202020204" pitchFamily="34" charset="0"/>
                <a:ea typeface="Calibri" panose="020F0502020204030204" pitchFamily="34" charset="0"/>
                <a:cs typeface="Arial" panose="020B0604020202020204" pitchFamily="34" charset="0"/>
              </a:rPr>
              <a:t>Standard 1 is unique to Victoria. This Standard requires schools to </a:t>
            </a:r>
            <a:r>
              <a:rPr lang="en-AU" sz="1200" dirty="0">
                <a:effectLst/>
                <a:latin typeface="Arial" panose="020B0604020202020204" pitchFamily="34" charset="0"/>
                <a:ea typeface="Calibri" panose="020F0502020204030204" pitchFamily="34" charset="0"/>
                <a:cs typeface="Arial" panose="020B0604020202020204" pitchFamily="34" charset="0"/>
              </a:rPr>
              <a:t>make sure Aboriginal children and young people feel safe and are safe. It is important to note that:</a:t>
            </a:r>
          </a:p>
          <a:p>
            <a:pPr lvl="1" indent="-90488">
              <a:spcBef>
                <a:spcPts val="600"/>
              </a:spcBef>
              <a:defRPr/>
            </a:pPr>
            <a:r>
              <a:rPr lang="en-AU" sz="1200" dirty="0">
                <a:latin typeface="Arial" panose="020B0604020202020204" pitchFamily="34" charset="0"/>
                <a:cs typeface="Arial" panose="020B0604020202020204" pitchFamily="34" charset="0"/>
              </a:rPr>
              <a:t>the term ‘Aboriginal’ includes all Aboriginal and Torres Strait Islander peoples</a:t>
            </a:r>
          </a:p>
          <a:p>
            <a:pPr lvl="1" indent="-90488">
              <a:spcBef>
                <a:spcPts val="600"/>
              </a:spcBef>
              <a:defRPr/>
            </a:pPr>
            <a:r>
              <a:rPr lang="en-AU" sz="1200" dirty="0">
                <a:latin typeface="Arial" panose="020B0604020202020204" pitchFamily="34" charset="0"/>
                <a:cs typeface="Arial" panose="020B0604020202020204" pitchFamily="34" charset="0"/>
              </a:rPr>
              <a:t>this standard applies to all schools, even if there are no students who have identified </a:t>
            </a:r>
            <a:r>
              <a:rPr lang="en-AU" sz="1200" dirty="0">
                <a:effectLst/>
                <a:latin typeface="Arial" panose="020B0604020202020204" pitchFamily="34" charset="0"/>
                <a:ea typeface="Calibri" panose="020F0502020204030204" pitchFamily="34" charset="0"/>
                <a:cs typeface="Arial" panose="020B0604020202020204" pitchFamily="34" charset="0"/>
              </a:rPr>
              <a:t>themselves as Aboriginal</a:t>
            </a:r>
          </a:p>
          <a:p>
            <a:pPr marL="90488" lvl="0" indent="-90488">
              <a:spcBef>
                <a:spcPts val="600"/>
              </a:spcBef>
            </a:pPr>
            <a:r>
              <a:rPr lang="en-AU" sz="1200" dirty="0">
                <a:effectLst/>
                <a:latin typeface="Arial" panose="020B0604020202020204" pitchFamily="34" charset="0"/>
                <a:ea typeface="Calibri" panose="020F0502020204030204" pitchFamily="34" charset="0"/>
                <a:cs typeface="Arial" panose="020B0604020202020204" pitchFamily="34" charset="0"/>
              </a:rPr>
              <a:t>Our Child Safety and Wellbeing Policy</a:t>
            </a:r>
            <a:r>
              <a:rPr lang="en-AU" sz="1200" b="1" dirty="0">
                <a:effectLst/>
                <a:latin typeface="Arial" panose="020B0604020202020204" pitchFamily="34" charset="0"/>
                <a:ea typeface="Calibri" panose="020F0502020204030204" pitchFamily="34" charset="0"/>
                <a:cs typeface="Arial" panose="020B0604020202020204" pitchFamily="34" charset="0"/>
              </a:rPr>
              <a:t> [or other document] </a:t>
            </a:r>
            <a:r>
              <a:rPr lang="en-AU" sz="1200" dirty="0">
                <a:effectLst/>
                <a:latin typeface="Arial" panose="020B0604020202020204" pitchFamily="34" charset="0"/>
                <a:ea typeface="Calibri" panose="020F0502020204030204" pitchFamily="34" charset="0"/>
                <a:cs typeface="Arial" panose="020B0604020202020204" pitchFamily="34" charset="0"/>
              </a:rPr>
              <a:t>includes the actions our school will take to promote cultural safety in our school community. Staff have a key role in implementing our school’s strategies and actions to make our school culturally safe.</a:t>
            </a:r>
            <a:endParaRPr lang="en-AU" sz="1200" dirty="0">
              <a:latin typeface="Arial" panose="020B0604020202020204" pitchFamily="34" charset="0"/>
              <a:cs typeface="Arial" panose="020B0604020202020204" pitchFamily="34" charset="0"/>
            </a:endParaRPr>
          </a:p>
          <a:p>
            <a:pPr>
              <a:spcBef>
                <a:spcPts val="600"/>
              </a:spcBef>
            </a:pPr>
            <a:r>
              <a:rPr lang="en-AU" sz="1200" dirty="0">
                <a:latin typeface="Arial" panose="020B0604020202020204" pitchFamily="34" charset="0"/>
                <a:cs typeface="Arial" panose="020B0604020202020204" pitchFamily="34" charset="0"/>
              </a:rPr>
              <a:t>Standards 2 to 11 align with the National Principles for Child Safe Organisations developed by the Royal Commission into Institutional Responses to Child Abuse.</a:t>
            </a:r>
          </a:p>
          <a:p>
            <a:pPr marL="90488" marR="0" lvl="0" indent="-90488" algn="l" defTabSz="914400" rtl="0" eaLnBrk="1" fontAlgn="auto" latinLnBrk="0" hangingPunct="1">
              <a:spcBef>
                <a:spcPts val="600"/>
              </a:spcBef>
              <a:buClrTx/>
              <a:buSzTx/>
              <a:buFont typeface="Arial" panose="020B0604020202020204" pitchFamily="34" charset="0"/>
              <a:buChar char="•"/>
              <a:tabLst/>
              <a:defRPr/>
            </a:pPr>
            <a:r>
              <a:rPr lang="en-AU" sz="1200" dirty="0">
                <a:effectLst/>
                <a:latin typeface="Arial" panose="020B0604020202020204" pitchFamily="34" charset="0"/>
                <a:ea typeface="Calibri" panose="020F0502020204030204" pitchFamily="34" charset="0"/>
                <a:cs typeface="Arial" panose="020B0604020202020204" pitchFamily="34" charset="0"/>
              </a:rPr>
              <a:t>Staff have a vital role in implementing our school’s strategies and actions to keep our school safe.</a:t>
            </a:r>
            <a:endParaRPr lang="en-AU" sz="1200" dirty="0">
              <a:latin typeface="Arial" panose="020B0604020202020204" pitchFamily="34" charset="0"/>
              <a:cs typeface="Arial" panose="020B0604020202020204" pitchFamily="34" charset="0"/>
            </a:endParaRPr>
          </a:p>
          <a:p>
            <a:pPr marL="0" lvl="0" indent="0">
              <a:lnSpc>
                <a:spcPct val="105000"/>
              </a:lnSpc>
              <a:spcAft>
                <a:spcPts val="800"/>
              </a:spcAft>
              <a:buNone/>
            </a:pPr>
            <a:endParaRPr lang="en-AU" sz="12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AU" sz="1200" dirty="0">
              <a:latin typeface="Arial" panose="020B0604020202020204" pitchFamily="34" charset="0"/>
              <a:cs typeface="Arial" panose="020B0604020202020204" pitchFamily="34" charset="0"/>
            </a:endParaRPr>
          </a:p>
          <a:p>
            <a:pPr marL="0" indent="0">
              <a:buNone/>
            </a:pP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66498E8-5A31-C579-DBD3-523373AF4DC3}"/>
              </a:ext>
            </a:extLst>
          </p:cNvPr>
          <p:cNvSpPr>
            <a:spLocks noGrp="1"/>
          </p:cNvSpPr>
          <p:nvPr>
            <p:ph type="sldNum" sz="quarter" idx="5"/>
          </p:nvPr>
        </p:nvSpPr>
        <p:spPr/>
        <p:txBody>
          <a:bodyPr/>
          <a:lstStyle/>
          <a:p>
            <a:fld id="{ED6696EE-E175-4144-B35C-D4A1B167B917}" type="slidenum">
              <a:rPr lang="en-US" smtClean="0"/>
              <a:pPr/>
              <a:t>9</a:t>
            </a:fld>
            <a:endParaRPr lang="en-US"/>
          </a:p>
        </p:txBody>
      </p:sp>
      <p:sp>
        <p:nvSpPr>
          <p:cNvPr id="7" name="Slide Image Placeholder 6">
            <a:extLst>
              <a:ext uri="{FF2B5EF4-FFF2-40B4-BE49-F238E27FC236}">
                <a16:creationId xmlns:a16="http://schemas.microsoft.com/office/drawing/2014/main" id="{B79F8293-1B97-5FC5-7A66-513CE77B0A4B}"/>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36209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79" y="2369"/>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1226"/>
            <a:ext cx="3571302" cy="1541612"/>
          </a:xfrm>
          <a:prstGeom prst="rect">
            <a:avLst/>
          </a:prstGeom>
        </p:spPr>
      </p:pic>
    </p:spTree>
    <p:extLst>
      <p:ext uri="{BB962C8B-B14F-4D97-AF65-F5344CB8AC3E}">
        <p14:creationId xmlns:p14="http://schemas.microsoft.com/office/powerpoint/2010/main" val="674172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3" y="241214"/>
            <a:ext cx="10069200" cy="1280015"/>
          </a:xfrm>
        </p:spPr>
        <p:txBody>
          <a:bodyPr numCol="1" anchor="t">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285403" y="1723362"/>
            <a:ext cx="10069200"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1060229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4" y="238539"/>
            <a:ext cx="10064669" cy="1302025"/>
          </a:xfrm>
        </p:spPr>
        <p:txBody>
          <a:bodyPr anchor="t"/>
          <a:lstStyle/>
          <a:p>
            <a:r>
              <a:rPr lang="en-US"/>
              <a:t>Click to edit Master title style</a:t>
            </a:r>
          </a:p>
        </p:txBody>
      </p:sp>
      <p:sp>
        <p:nvSpPr>
          <p:cNvPr id="3" name="Content Placeholder 2"/>
          <p:cNvSpPr>
            <a:spLocks noGrp="1"/>
          </p:cNvSpPr>
          <p:nvPr>
            <p:ph idx="1"/>
          </p:nvPr>
        </p:nvSpPr>
        <p:spPr>
          <a:xfrm>
            <a:off x="288234" y="1686477"/>
            <a:ext cx="10064669" cy="43513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80400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33264"/>
            <a:ext cx="10069200" cy="6300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77968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523450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3" y="238539"/>
            <a:ext cx="10069200" cy="1302025"/>
          </a:xfrm>
        </p:spPr>
        <p:txBody>
          <a:bodyPr anchor="t"/>
          <a:lstStyle/>
          <a:p>
            <a:r>
              <a:rPr lang="en-US"/>
              <a:t>Click to edit Master title style</a:t>
            </a:r>
          </a:p>
        </p:txBody>
      </p:sp>
      <p:sp>
        <p:nvSpPr>
          <p:cNvPr id="3" name="Content Placeholder 2"/>
          <p:cNvSpPr>
            <a:spLocks noGrp="1"/>
          </p:cNvSpPr>
          <p:nvPr>
            <p:ph idx="1"/>
          </p:nvPr>
        </p:nvSpPr>
        <p:spPr>
          <a:xfrm>
            <a:off x="288233" y="1686477"/>
            <a:ext cx="10069200" cy="43524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845706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42597"/>
            <a:ext cx="10069200" cy="62928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585977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2000"/>
            </a:lvl1pPr>
            <a:lvl3pPr marL="180000" indent="-180000">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0"/>
          </p:nvPr>
        </p:nvSpPr>
        <p:spPr>
          <a:xfrm>
            <a:off x="6288618" y="1520825"/>
            <a:ext cx="5903383"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45CD-6BFC-48B6-B33B-E2E2FCF61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7DBD80A-BA59-406A-AE89-73AAD92A3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94FE03F-C89E-4300-B1FC-9D1AEAB9A01B}"/>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5" name="Footer Placeholder 4">
            <a:extLst>
              <a:ext uri="{FF2B5EF4-FFF2-40B4-BE49-F238E27FC236}">
                <a16:creationId xmlns:a16="http://schemas.microsoft.com/office/drawing/2014/main" id="{C104AA85-20CE-4BCA-9AC4-97587FA65E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7AEA13-5E20-438D-8228-2678B21CB00A}"/>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3123740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444-4E6C-4226-8765-5CD9087F50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8DC3A11-C237-4714-93CB-F9EC9A7AB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5F9783-40FE-4D3E-B679-FB6CF5F27696}"/>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5" name="Footer Placeholder 4">
            <a:extLst>
              <a:ext uri="{FF2B5EF4-FFF2-40B4-BE49-F238E27FC236}">
                <a16:creationId xmlns:a16="http://schemas.microsoft.com/office/drawing/2014/main" id="{40B9A019-AB5B-49C6-A504-AAE1595940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40A69B-EFDE-49B1-96B5-47BDDCBCDE1F}"/>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3947073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078D-688B-4B93-9635-21A82A6FA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E21E843-3CD4-4EF0-BEE2-72473E4FF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4DF14-971E-4293-9A2F-2087DCEA8A61}"/>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5" name="Footer Placeholder 4">
            <a:extLst>
              <a:ext uri="{FF2B5EF4-FFF2-40B4-BE49-F238E27FC236}">
                <a16:creationId xmlns:a16="http://schemas.microsoft.com/office/drawing/2014/main" id="{5C2C6B58-CC8D-4B7C-A5FF-57EB7A0856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0F043D-4A6F-43AD-B58A-67D8C4751B93}"/>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1557409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5937" y="0"/>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1226"/>
            <a:ext cx="3571302" cy="1541612"/>
          </a:xfrm>
          <a:prstGeom prst="rect">
            <a:avLst/>
          </a:prstGeom>
        </p:spPr>
      </p:pic>
    </p:spTree>
    <p:extLst>
      <p:ext uri="{BB962C8B-B14F-4D97-AF65-F5344CB8AC3E}">
        <p14:creationId xmlns:p14="http://schemas.microsoft.com/office/powerpoint/2010/main" val="184180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2B87-94F3-4B7B-9A25-1F729B32D7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B11719-AE83-4BF3-ADB0-CB05895510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E2F4EB-AED4-440D-A341-A35A311C3A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C21CFA9-733F-4F28-A4E1-4BBA49FD81AB}"/>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6" name="Footer Placeholder 5">
            <a:extLst>
              <a:ext uri="{FF2B5EF4-FFF2-40B4-BE49-F238E27FC236}">
                <a16:creationId xmlns:a16="http://schemas.microsoft.com/office/drawing/2014/main" id="{C434B430-DD25-4A1D-B95C-92555AD2AA8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9076D0-40CF-4897-B498-17E460837F78}"/>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4247255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1DDF-DF99-4987-8356-1692F6A0AC6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5EB9C72-6CE6-4F0E-B9D0-3AB3328EF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465405-85B2-45E4-A5E7-A4088F5B8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02D6940-FFAA-423C-B898-BCB132E2A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85F843-461E-4820-93FB-1BA882BE4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47563B-9A99-48E2-831B-5AB767D0DD6F}"/>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8" name="Footer Placeholder 7">
            <a:extLst>
              <a:ext uri="{FF2B5EF4-FFF2-40B4-BE49-F238E27FC236}">
                <a16:creationId xmlns:a16="http://schemas.microsoft.com/office/drawing/2014/main" id="{E9498B9A-755E-432E-9422-6F49FA64A02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59B9AF2-D1E4-4CE3-BFF3-F9C0535088DB}"/>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3299553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5962-8956-4FA2-84E8-15EBB58CE07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6024570-2DB2-4610-9E5E-81D107B75435}"/>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4" name="Footer Placeholder 3">
            <a:extLst>
              <a:ext uri="{FF2B5EF4-FFF2-40B4-BE49-F238E27FC236}">
                <a16:creationId xmlns:a16="http://schemas.microsoft.com/office/drawing/2014/main" id="{73093256-59B2-4CD7-955E-60CACA19E88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C4F5EE1-44F4-40E0-AF8D-56947CC1DEC2}"/>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370523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33399-77B6-463B-96BF-3863046BE923}"/>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3" name="Footer Placeholder 2">
            <a:extLst>
              <a:ext uri="{FF2B5EF4-FFF2-40B4-BE49-F238E27FC236}">
                <a16:creationId xmlns:a16="http://schemas.microsoft.com/office/drawing/2014/main" id="{EC2D612D-4AD0-4EFE-9A2F-FC10AED8575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0954D1A-958E-430E-9840-BA98C4550897}"/>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209004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90B8-1900-4E6B-A619-E2B12166C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C5DCAFD-42F2-48B4-9B43-84026ABF1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6091BCD-CEFC-43AC-9171-B21EC50C4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27CD1-1585-43E6-9738-589FB11A18EF}"/>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6" name="Footer Placeholder 5">
            <a:extLst>
              <a:ext uri="{FF2B5EF4-FFF2-40B4-BE49-F238E27FC236}">
                <a16:creationId xmlns:a16="http://schemas.microsoft.com/office/drawing/2014/main" id="{CA7F97A9-CEA0-4544-ABF8-F1E7F14D73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093FE72-C6D3-4FC5-8CCF-4624F9AB30EC}"/>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195207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8F3B-8B35-403B-8ED6-DED33C8A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B051C64-4387-40BF-9B1D-2EED19C92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89A97F0-D23F-4D75-AEC7-F6D33C008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5B0C5-831D-4843-ADC7-217C316CAE1C}"/>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6" name="Footer Placeholder 5">
            <a:extLst>
              <a:ext uri="{FF2B5EF4-FFF2-40B4-BE49-F238E27FC236}">
                <a16:creationId xmlns:a16="http://schemas.microsoft.com/office/drawing/2014/main" id="{52D36FC1-D2D8-4F4C-AEE8-B6BAD87B34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3F5A74A-AEB2-4914-B642-34C69664C914}"/>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2586723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85C7-67F2-4235-93A0-59348802DC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6409E7-13BC-47D8-A8B7-B39839394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68F8BD-4E94-4C6C-AC17-FBC0DF963C9A}"/>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5" name="Footer Placeholder 4">
            <a:extLst>
              <a:ext uri="{FF2B5EF4-FFF2-40B4-BE49-F238E27FC236}">
                <a16:creationId xmlns:a16="http://schemas.microsoft.com/office/drawing/2014/main" id="{1F2C10C6-6F71-4519-8AF4-3F56A09010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9FE160-366F-45F6-B594-0C43F5D6A5D2}"/>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875804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EC9DD-CC6D-4414-8DF9-25B42739A7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FE7E276-3BA2-40CF-8326-3B2AD7222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9DA787-1278-40B0-8957-D7374716E217}"/>
              </a:ext>
            </a:extLst>
          </p:cNvPr>
          <p:cNvSpPr>
            <a:spLocks noGrp="1"/>
          </p:cNvSpPr>
          <p:nvPr>
            <p:ph type="dt" sz="half" idx="10"/>
          </p:nvPr>
        </p:nvSpPr>
        <p:spPr/>
        <p:txBody>
          <a:bodyPr/>
          <a:lstStyle/>
          <a:p>
            <a:fld id="{84259349-467A-4E4D-A45E-28E3F6CE2298}" type="datetimeFigureOut">
              <a:rPr lang="en-AU" smtClean="0"/>
              <a:t>16/01/2025</a:t>
            </a:fld>
            <a:endParaRPr lang="en-AU"/>
          </a:p>
        </p:txBody>
      </p:sp>
      <p:sp>
        <p:nvSpPr>
          <p:cNvPr id="5" name="Footer Placeholder 4">
            <a:extLst>
              <a:ext uri="{FF2B5EF4-FFF2-40B4-BE49-F238E27FC236}">
                <a16:creationId xmlns:a16="http://schemas.microsoft.com/office/drawing/2014/main" id="{A8145207-642C-4AFE-89DF-6BC32952B8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F11DBB-E1C0-46AF-B459-3AB7605C4373}"/>
              </a:ext>
            </a:extLst>
          </p:cNvPr>
          <p:cNvSpPr>
            <a:spLocks noGrp="1"/>
          </p:cNvSpPr>
          <p:nvPr>
            <p:ph type="sldNum" sz="quarter" idx="12"/>
          </p:nvPr>
        </p:nvSpPr>
        <p:spPr/>
        <p:txBody>
          <a:bodyPr/>
          <a:lstStyle/>
          <a:p>
            <a:fld id="{65DAB674-A68D-4948-87B4-AD2B2A26819D}" type="slidenum">
              <a:rPr lang="en-AU" smtClean="0"/>
              <a:t>‹#›</a:t>
            </a:fld>
            <a:endParaRPr lang="en-AU"/>
          </a:p>
        </p:txBody>
      </p:sp>
    </p:spTree>
    <p:extLst>
      <p:ext uri="{BB962C8B-B14F-4D97-AF65-F5344CB8AC3E}">
        <p14:creationId xmlns:p14="http://schemas.microsoft.com/office/powerpoint/2010/main" val="1842126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60690" y="0"/>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1226"/>
            <a:ext cx="3571302" cy="1541612"/>
          </a:xfrm>
          <a:prstGeom prst="rect">
            <a:avLst/>
          </a:prstGeom>
        </p:spPr>
      </p:pic>
    </p:spTree>
    <p:extLst>
      <p:ext uri="{BB962C8B-B14F-4D97-AF65-F5344CB8AC3E}">
        <p14:creationId xmlns:p14="http://schemas.microsoft.com/office/powerpoint/2010/main" val="209947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1211393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4" y="238539"/>
            <a:ext cx="10069200" cy="1302025"/>
          </a:xfrm>
        </p:spPr>
        <p:txBody>
          <a:bodyPr anchor="t"/>
          <a:lstStyle/>
          <a:p>
            <a:r>
              <a:rPr lang="en-US"/>
              <a:t>Click to edit Master title style</a:t>
            </a:r>
          </a:p>
        </p:txBody>
      </p:sp>
      <p:sp>
        <p:nvSpPr>
          <p:cNvPr id="3" name="Content Placeholder 2"/>
          <p:cNvSpPr>
            <a:spLocks noGrp="1"/>
          </p:cNvSpPr>
          <p:nvPr>
            <p:ph idx="1"/>
          </p:nvPr>
        </p:nvSpPr>
        <p:spPr>
          <a:xfrm>
            <a:off x="288234" y="1686477"/>
            <a:ext cx="10069200" cy="43524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958897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33264"/>
            <a:ext cx="10069200" cy="6300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966995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42112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3" y="238539"/>
            <a:ext cx="10069200" cy="1302025"/>
          </a:xfrm>
        </p:spPr>
        <p:txBody>
          <a:bodyPr anchor="t"/>
          <a:lstStyle/>
          <a:p>
            <a:r>
              <a:rPr lang="en-US"/>
              <a:t>Click to edit Master title style</a:t>
            </a:r>
          </a:p>
        </p:txBody>
      </p:sp>
      <p:sp>
        <p:nvSpPr>
          <p:cNvPr id="3" name="Content Placeholder 2"/>
          <p:cNvSpPr>
            <a:spLocks noGrp="1"/>
          </p:cNvSpPr>
          <p:nvPr>
            <p:ph idx="1"/>
          </p:nvPr>
        </p:nvSpPr>
        <p:spPr>
          <a:xfrm>
            <a:off x="288233" y="1686477"/>
            <a:ext cx="10069200" cy="43524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1206336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61256"/>
            <a:ext cx="10069200" cy="62712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512145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085" y="241557"/>
            <a:ext cx="10069200"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80085" y="1825625"/>
            <a:ext cx="10069200" cy="4428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397406" y="0"/>
            <a:ext cx="1794593" cy="990017"/>
          </a:xfrm>
          <a:prstGeom prst="rect">
            <a:avLst/>
          </a:prstGeom>
        </p:spPr>
      </p:pic>
    </p:spTree>
    <p:extLst>
      <p:ext uri="{BB962C8B-B14F-4D97-AF65-F5344CB8AC3E}">
        <p14:creationId xmlns:p14="http://schemas.microsoft.com/office/powerpoint/2010/main" val="809004008"/>
      </p:ext>
    </p:extLst>
  </p:cSld>
  <p:clrMap bg1="lt1" tx1="dk1" bg2="lt2" tx2="dk2" accent1="accent1" accent2="accent2" accent3="accent3" accent4="accent4" accent5="accent5" accent6="accent6" hlink="hlink" folHlink="folHlink"/>
  <p:sldLayoutIdLst>
    <p:sldLayoutId id="2147483667" r:id="rId1"/>
    <p:sldLayoutId id="2147483657" r:id="rId2"/>
    <p:sldLayoutId id="2147483666" r:id="rId3"/>
    <p:sldLayoutId id="2147483649" r:id="rId4"/>
    <p:sldLayoutId id="2147483650" r:id="rId5"/>
    <p:sldLayoutId id="2147483662" r:id="rId6"/>
    <p:sldLayoutId id="2147483652" r:id="rId7"/>
    <p:sldLayoutId id="2147483658" r:id="rId8"/>
    <p:sldLayoutId id="2147483663" r:id="rId9"/>
    <p:sldLayoutId id="2147483654" r:id="rId10"/>
    <p:sldLayoutId id="2147483659" r:id="rId11"/>
    <p:sldLayoutId id="2147483664" r:id="rId12"/>
    <p:sldLayoutId id="2147483653" r:id="rId13"/>
    <p:sldLayoutId id="2147483660" r:id="rId14"/>
    <p:sldLayoutId id="2147483665" r:id="rId15"/>
    <p:sldLayoutId id="2147483680"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b="0" i="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45E89-53B1-415B-810B-210C46ACE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28C45AB-ACD9-4B92-8372-C4720C89F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E78CD8-FBD0-4878-953C-E9C85CB8F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4259349-467A-4E4D-A45E-28E3F6CE2298}" type="datetimeFigureOut">
              <a:rPr lang="en-AU" smtClean="0"/>
              <a:pPr/>
              <a:t>16/01/2025</a:t>
            </a:fld>
            <a:endParaRPr lang="en-AU"/>
          </a:p>
        </p:txBody>
      </p:sp>
      <p:sp>
        <p:nvSpPr>
          <p:cNvPr id="5" name="Footer Placeholder 4">
            <a:extLst>
              <a:ext uri="{FF2B5EF4-FFF2-40B4-BE49-F238E27FC236}">
                <a16:creationId xmlns:a16="http://schemas.microsoft.com/office/drawing/2014/main" id="{E6729465-DE8E-4B57-B5B4-03403445F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a:extLst>
              <a:ext uri="{FF2B5EF4-FFF2-40B4-BE49-F238E27FC236}">
                <a16:creationId xmlns:a16="http://schemas.microsoft.com/office/drawing/2014/main" id="{412CBC43-D5FF-438F-9C36-87D199786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5DAB674-A68D-4948-87B4-AD2B2A26819D}" type="slidenum">
              <a:rPr lang="en-AU" smtClean="0"/>
              <a:pPr/>
              <a:t>‹#›</a:t>
            </a:fld>
            <a:endParaRPr lang="en-AU"/>
          </a:p>
        </p:txBody>
      </p:sp>
    </p:spTree>
    <p:extLst>
      <p:ext uri="{BB962C8B-B14F-4D97-AF65-F5344CB8AC3E}">
        <p14:creationId xmlns:p14="http://schemas.microsoft.com/office/powerpoint/2010/main" val="22850376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content.sdp.education.vic.gov.au/media/975"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content.legislation.vic.gov.au/sites/default/files/2021-11/05-83aa034%20authorised.PDF" TargetMode="External"/><Relationship Id="rId4" Type="http://schemas.openxmlformats.org/officeDocument/2006/relationships/hyperlink" Target="https://ccyp.vic.gov.au/assets/resources/New-CSS/A-guide-for-creating-a-Child-Safe-Organisation-27.04.23.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identify.asp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906221355?share=copy"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schools.vic.gov.au/identify-child-abuse?Redirect=1#link49"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hools.vic.gov.au/child-sexual-exploitation-and-grooming"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education.vic.gov.au/school/teachers/health/childprotection/Pages/identify.aspx#link49"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vic.gov.au/child-safe-standards-training-material" TargetMode="External"/><Relationship Id="rId7" Type="http://schemas.openxmlformats.org/officeDocument/2006/relationships/hyperlink" Target="https://edugate.eduweb.vic.gov.au/edrms/website/_layouts/15/WopiFrame2.aspx?sourcedoc=/edrms/website/PAL/staff-conduct-and-responding-requirements-case-study.docx&amp;action=defaul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edugate.eduweb.vic.gov.au/edrms/website/_layouts/15/WopiFrame.aspx?sourcedoc=/edrms/website/PAL/staff-conduct-and-responding-requirements-case-study.docx&amp;action=default" TargetMode="External"/><Relationship Id="rId9"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hyperlink" Target="https://www2.education.vic.gov.au/pa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vic.gov.au/new-child-safe-standards-school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ww2.education.vic.gov.au/pal/protecting-children/policy"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s://www.education.vic.gov.au/Documents/about/programs/health/protect/FourCriticalActions_SSO.pdf" TargetMode="External"/><Relationship Id="rId5" Type="http://schemas.openxmlformats.org/officeDocument/2006/relationships/hyperlink" Target="https://content.sdp.education.vic.gov.au/media/four-critical-actions-childabuse-973" TargetMode="External"/><Relationship Id="rId4" Type="http://schemas.openxmlformats.org/officeDocument/2006/relationships/hyperlink" Target="https://www.schools.vic.gov.au/report-child-abuse-schools#action-2-report-to-authoriti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2.education.vic.gov.au/pal/student-sexual-behaviours/policy"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https://www.education.vic.gov.au/school/teachers/health/childprotection/Pages/stusexual.a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online-learning-for-schools.aspx"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2.education.vic.gov.au/pal/privacy-information-sharing/policy"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https://www2.education.vic.gov.au/pal/information-sharing-schemes/policy" TargetMode="External"/><Relationship Id="rId5" Type="http://schemas.openxmlformats.org/officeDocument/2006/relationships/hyperlink" Target="https://www.police.vic.gov.au/reporting-sexual-offences-child-abuse" TargetMode="External"/><Relationship Id="rId4" Type="http://schemas.openxmlformats.org/officeDocument/2006/relationships/hyperlink" Target="https://providers.dffh.vic.gov.au/child-protection"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hyperlink" Target="https://www2.education.vic.gov.au/pal/privacy-information-sharing/polic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report.aspx"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mailto:copyright@education.vic.gov.a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blueknot.org.au/" TargetMode="External"/><Relationship Id="rId3" Type="http://schemas.openxmlformats.org/officeDocument/2006/relationships/hyperlink" Target="https://go.vic.gov.au/3YoSR1d" TargetMode="External"/><Relationship Id="rId7" Type="http://schemas.openxmlformats.org/officeDocument/2006/relationships/hyperlink" Target="https://www.lifeline.org.au/"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1800respect.org.au/" TargetMode="External"/><Relationship Id="rId5" Type="http://schemas.openxmlformats.org/officeDocument/2006/relationships/hyperlink" Target="https://www.sacl.com.au/" TargetMode="External"/><Relationship Id="rId10" Type="http://schemas.openxmlformats.org/officeDocument/2006/relationships/hyperlink" Target="https://qlife.org.au/" TargetMode="External"/><Relationship Id="rId4" Type="http://schemas.openxmlformats.org/officeDocument/2006/relationships/hyperlink" Target="https://aus01.safelinks.protection.outlook.com/?url=https%3A%2F%2Fportal.converge-online.com%2F&amp;data=05%7C02%7CHana.LoBianco%40education.vic.gov.au%7Cd71c67c988424c288f1808dc642e0cdb%7Cd96cb3371a8744cfb69b3cec334a4c1f%7C0%7C0%7C638495396472711000%7CUnknown%7CTWFpbGZsb3d8eyJWIjoiMC4wLjAwMDAiLCJQIjoiV2luMzIiLCJBTiI6Ik1haWwiLCJXVCI6Mn0%3D%7C0%7C%7C%7C&amp;sdata=x955ouHZzfRELo0cCs%2BjnFf9bGsHTxFMkTxX1MliHiI%3D&amp;reserved=0" TargetMode="External"/><Relationship Id="rId9" Type="http://schemas.openxmlformats.org/officeDocument/2006/relationships/hyperlink" Target="https://www.13yarn.org.au/?gclid=EAIaIQobChMI1_G1sZ3AggMVfYVoCR28nAPfEAAYASAAEgKNMfD_Bw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www.vic.gov.au/schools-suitable-staff-volunteers-guidance" TargetMode="External"/><Relationship Id="rId13" Type="http://schemas.openxmlformats.org/officeDocument/2006/relationships/hyperlink" Target="https://www.vic.gov.au/schools-implementation-child-safety-practices-guidance" TargetMode="External"/><Relationship Id="rId3" Type="http://schemas.openxmlformats.org/officeDocument/2006/relationships/hyperlink" Target="https://www.vic.gov.au/schools-culturally-safe-environments-guidance" TargetMode="External"/><Relationship Id="rId7" Type="http://schemas.openxmlformats.org/officeDocument/2006/relationships/hyperlink" Target="https://www.vic.gov.au/schools-diversity-equity-guidance" TargetMode="External"/><Relationship Id="rId12" Type="http://schemas.openxmlformats.org/officeDocument/2006/relationships/hyperlink" Target="https://www.vic.gov.au/schools-review-child-safety-practices-guidance"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www.vic.gov.au/schools-family-engagement-guidance" TargetMode="External"/><Relationship Id="rId11" Type="http://schemas.openxmlformats.org/officeDocument/2006/relationships/hyperlink" Target="https://www.vic.gov.au/schools-physical-and-online-environments-guidance" TargetMode="External"/><Relationship Id="rId5" Type="http://schemas.openxmlformats.org/officeDocument/2006/relationships/hyperlink" Target="https://www.vic.gov.au/schools-child-student-empowerment-guidance" TargetMode="External"/><Relationship Id="rId15" Type="http://schemas.openxmlformats.org/officeDocument/2006/relationships/hyperlink" Target="https://www.education.vic.gov.au/Documents/about/programs/health/protect/2023_CSS_Action_list_gov_schools.docx" TargetMode="External"/><Relationship Id="rId10" Type="http://schemas.openxmlformats.org/officeDocument/2006/relationships/hyperlink" Target="https://www.vic.gov.au/schools-knowledge-skills-awareness-guidance" TargetMode="External"/><Relationship Id="rId4" Type="http://schemas.openxmlformats.org/officeDocument/2006/relationships/hyperlink" Target="https://www.vic.gov.au/schools-embed-child-safety-standards-guidance" TargetMode="External"/><Relationship Id="rId9" Type="http://schemas.openxmlformats.org/officeDocument/2006/relationships/hyperlink" Target="https://www.vic.gov.au/schools-complaints-process-guidance" TargetMode="External"/><Relationship Id="rId14" Type="http://schemas.openxmlformats.org/officeDocument/2006/relationships/hyperlink" Target="https://www.education.vic.gov.au/Documents/about/programs/health/protect/Ministerial_Order.pdf"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1CCBF-8F61-45DF-A8D1-A8A5364381DB}"/>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ea typeface="+mj-ea"/>
                <a:cs typeface="Arial" panose="020B0604020202020204" pitchFamily="34" charset="0"/>
              </a:rPr>
              <a:t>Facilitator instructions (1)</a:t>
            </a:r>
          </a:p>
        </p:txBody>
      </p:sp>
      <p:sp>
        <p:nvSpPr>
          <p:cNvPr id="2" name="Subtitle 1">
            <a:extLst>
              <a:ext uri="{FF2B5EF4-FFF2-40B4-BE49-F238E27FC236}">
                <a16:creationId xmlns:a16="http://schemas.microsoft.com/office/drawing/2014/main" id="{71A76E0F-292E-4BA5-9697-A9C42334C7E9}"/>
              </a:ext>
            </a:extLst>
          </p:cNvPr>
          <p:cNvSpPr>
            <a:spLocks noGrp="1"/>
          </p:cNvSpPr>
          <p:nvPr>
            <p:ph idx="1"/>
          </p:nvPr>
        </p:nvSpPr>
        <p:spPr>
          <a:xfrm>
            <a:off x="288234" y="1373225"/>
            <a:ext cx="10069200" cy="4789274"/>
          </a:xfrm>
        </p:spPr>
        <p:txBody>
          <a:bodyPr>
            <a:normAutofit/>
          </a:bodyPr>
          <a:lstStyle/>
          <a:p>
            <a:r>
              <a:rPr lang="en-AU" sz="2600" dirty="0">
                <a:latin typeface="Arial" panose="020B0604020202020204" pitchFamily="34" charset="0"/>
                <a:cs typeface="Arial" panose="020B0604020202020204" pitchFamily="34" charset="0"/>
              </a:rPr>
              <a:t>This is a hidden slide.</a:t>
            </a:r>
          </a:p>
          <a:p>
            <a:r>
              <a:rPr lang="en-AU" sz="2600" dirty="0">
                <a:latin typeface="Arial" panose="020B0604020202020204" pitchFamily="34" charset="0"/>
                <a:cs typeface="Arial" panose="020B0604020202020204" pitchFamily="34" charset="0"/>
              </a:rPr>
              <a:t>Notes pages in this presentation contain instructions, background information and speaking notes for the facilitator.</a:t>
            </a:r>
          </a:p>
          <a:p>
            <a:r>
              <a:rPr lang="en-AU" sz="2600" dirty="0">
                <a:latin typeface="Arial" panose="020B0604020202020204" pitchFamily="34" charset="0"/>
                <a:cs typeface="Arial" panose="020B0604020202020204" pitchFamily="34" charset="0"/>
              </a:rPr>
              <a:t>To view the notes page:</a:t>
            </a:r>
          </a:p>
          <a:p>
            <a:pPr lvl="1"/>
            <a:r>
              <a:rPr lang="en-AU" sz="2600" dirty="0">
                <a:latin typeface="Arial" panose="020B0604020202020204" pitchFamily="34" charset="0"/>
                <a:cs typeface="Arial" panose="020B0604020202020204" pitchFamily="34" charset="0"/>
              </a:rPr>
              <a:t>Select the “View” menu</a:t>
            </a:r>
          </a:p>
          <a:p>
            <a:pPr lvl="1"/>
            <a:r>
              <a:rPr lang="en-AU" sz="2600" dirty="0">
                <a:latin typeface="Arial" panose="020B0604020202020204" pitchFamily="34" charset="0"/>
                <a:cs typeface="Arial" panose="020B0604020202020204" pitchFamily="34" charset="0"/>
              </a:rPr>
              <a:t>Select “Normal” or “Notes Page” view</a:t>
            </a:r>
          </a:p>
          <a:p>
            <a:pPr lvl="1"/>
            <a:r>
              <a:rPr lang="en-AU" sz="2600" dirty="0">
                <a:latin typeface="Arial" panose="020B0604020202020204" pitchFamily="34" charset="0"/>
                <a:cs typeface="Arial" panose="020B0604020202020204" pitchFamily="34" charset="0"/>
              </a:rPr>
              <a:t>Note that hyperlinks in the notes only work in “Notes Page” view</a:t>
            </a:r>
          </a:p>
          <a:p>
            <a:r>
              <a:rPr lang="en-US" sz="2600" dirty="0">
                <a:latin typeface="Arial" panose="020B0604020202020204" pitchFamily="34" charset="0"/>
                <a:cs typeface="Arial" panose="020B0604020202020204" pitchFamily="34" charset="0"/>
              </a:rPr>
              <a:t>For ease of use, it is recommended that the notes pages are used by the facilitator. They can be printed out or viewed on a different screen.</a:t>
            </a:r>
          </a:p>
          <a:p>
            <a:pPr marL="0" indent="0">
              <a:buNone/>
            </a:pPr>
            <a:endParaRPr lang="en-US" dirty="0"/>
          </a:p>
          <a:p>
            <a:pPr lvl="1"/>
            <a:endParaRPr lang="en-AU" dirty="0">
              <a:latin typeface="Arial" panose="020B0604020202020204" pitchFamily="34" charset="0"/>
              <a:cs typeface="Arial" panose="020B0604020202020204" pitchFamily="34" charset="0"/>
            </a:endParaRPr>
          </a:p>
        </p:txBody>
      </p:sp>
      <p:grpSp>
        <p:nvGrpSpPr>
          <p:cNvPr id="7" name="Group 6" descr="An image of the Microsoft PowerPoint presentation views tab is presented. The image shows the buttons for Normal view, Outline view, slide sorter, notes page and reading view.&#10;&#10;The buttons for Normal view and Notes Page view are highlighted in red boxes to help users switch to notes view to read the facilitators notes.">
            <a:extLst>
              <a:ext uri="{FF2B5EF4-FFF2-40B4-BE49-F238E27FC236}">
                <a16:creationId xmlns:a16="http://schemas.microsoft.com/office/drawing/2014/main" id="{B0E50E39-1DE3-442C-A0E2-EA755114CE52}"/>
              </a:ext>
            </a:extLst>
          </p:cNvPr>
          <p:cNvGrpSpPr/>
          <p:nvPr/>
        </p:nvGrpSpPr>
        <p:grpSpPr>
          <a:xfrm>
            <a:off x="6892878" y="2730231"/>
            <a:ext cx="2643907" cy="1121300"/>
            <a:chOff x="7144670" y="3207212"/>
            <a:chExt cx="2643907" cy="1121300"/>
          </a:xfrm>
        </p:grpSpPr>
        <p:pic>
          <p:nvPicPr>
            <p:cNvPr id="4" name="Picture 3">
              <a:extLst>
                <a:ext uri="{FF2B5EF4-FFF2-40B4-BE49-F238E27FC236}">
                  <a16:creationId xmlns:a16="http://schemas.microsoft.com/office/drawing/2014/main" id="{6AE900C6-EDA6-4228-A553-E6C89B9F4E22}"/>
                </a:ext>
              </a:extLst>
            </p:cNvPr>
            <p:cNvPicPr>
              <a:picLocks noChangeAspect="1"/>
            </p:cNvPicPr>
            <p:nvPr/>
          </p:nvPicPr>
          <p:blipFill>
            <a:blip r:embed="rId3"/>
            <a:stretch>
              <a:fillRect/>
            </a:stretch>
          </p:blipFill>
          <p:spPr>
            <a:xfrm>
              <a:off x="7144670" y="3207212"/>
              <a:ext cx="2643907" cy="1121300"/>
            </a:xfrm>
            <a:prstGeom prst="rect">
              <a:avLst/>
            </a:prstGeom>
          </p:spPr>
        </p:pic>
        <p:sp>
          <p:nvSpPr>
            <p:cNvPr id="5" name="Rectangle 4">
              <a:extLst>
                <a:ext uri="{FF2B5EF4-FFF2-40B4-BE49-F238E27FC236}">
                  <a16:creationId xmlns:a16="http://schemas.microsoft.com/office/drawing/2014/main" id="{5BE0AFA8-1E8A-45DF-B5AD-91AC95CA8D80}"/>
                </a:ext>
              </a:extLst>
            </p:cNvPr>
            <p:cNvSpPr/>
            <p:nvPr/>
          </p:nvSpPr>
          <p:spPr>
            <a:xfrm>
              <a:off x="8705850" y="3207212"/>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574C5510-3CFE-4F0D-B2B9-0176854D3AA5}"/>
                </a:ext>
              </a:extLst>
            </p:cNvPr>
            <p:cNvSpPr/>
            <p:nvPr/>
          </p:nvSpPr>
          <p:spPr>
            <a:xfrm>
              <a:off x="7168023" y="3209261"/>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153924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2560-6B45-1DCB-946E-A3AE5F9B3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7FE04-C00D-1064-BA50-E4DBAD4208F7}"/>
              </a:ext>
            </a:extLst>
          </p:cNvPr>
          <p:cNvSpPr>
            <a:spLocks noGrp="1"/>
          </p:cNvSpPr>
          <p:nvPr>
            <p:ph type="title"/>
          </p:nvPr>
        </p:nvSpPr>
        <p:spPr>
          <a:xfrm>
            <a:off x="490694" y="375251"/>
            <a:ext cx="10069200" cy="707887"/>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Definitions</a:t>
            </a:r>
          </a:p>
        </p:txBody>
      </p:sp>
      <p:sp>
        <p:nvSpPr>
          <p:cNvPr id="3" name="Content Placeholder 2">
            <a:extLst>
              <a:ext uri="{FF2B5EF4-FFF2-40B4-BE49-F238E27FC236}">
                <a16:creationId xmlns:a16="http://schemas.microsoft.com/office/drawing/2014/main" id="{6ADA6396-6C43-312C-6866-1B85AC1F858F}"/>
              </a:ext>
            </a:extLst>
          </p:cNvPr>
          <p:cNvSpPr>
            <a:spLocks noGrp="1"/>
          </p:cNvSpPr>
          <p:nvPr>
            <p:ph idx="1"/>
          </p:nvPr>
        </p:nvSpPr>
        <p:spPr>
          <a:xfrm>
            <a:off x="490694" y="1155997"/>
            <a:ext cx="3500611" cy="5408883"/>
          </a:xfrm>
        </p:spPr>
        <p:txBody>
          <a:bodyPr>
            <a:noAutofit/>
          </a:bodyPr>
          <a:lstStyle/>
          <a:p>
            <a:pPr marL="0" indent="0" algn="l">
              <a:buNone/>
            </a:pPr>
            <a:r>
              <a:rPr lang="en-AU" sz="2600" b="1" dirty="0">
                <a:latin typeface="Arial" panose="020B0604020202020204" pitchFamily="34" charset="0"/>
                <a:cs typeface="Arial" panose="020B0604020202020204" pitchFamily="34" charset="0"/>
              </a:rPr>
              <a:t>Child safety</a:t>
            </a:r>
          </a:p>
          <a:p>
            <a:r>
              <a:rPr lang="en-AU" sz="2000" dirty="0">
                <a:latin typeface="Arial" panose="020B0604020202020204" pitchFamily="34" charset="0"/>
                <a:cs typeface="Arial" panose="020B0604020202020204" pitchFamily="34" charset="0"/>
              </a:rPr>
              <a:t>protecting all children from child abuse</a:t>
            </a:r>
          </a:p>
          <a:p>
            <a:r>
              <a:rPr lang="en-AU" sz="2000" dirty="0">
                <a:latin typeface="Arial" panose="020B0604020202020204" pitchFamily="34" charset="0"/>
                <a:cs typeface="Arial" panose="020B0604020202020204" pitchFamily="34" charset="0"/>
              </a:rPr>
              <a:t>managing the risk of child abuse</a:t>
            </a:r>
          </a:p>
          <a:p>
            <a:r>
              <a:rPr lang="en-AU" sz="2000" dirty="0">
                <a:latin typeface="Arial" panose="020B0604020202020204" pitchFamily="34" charset="0"/>
                <a:cs typeface="Arial" panose="020B0604020202020204" pitchFamily="34" charset="0"/>
              </a:rPr>
              <a:t>providing support to a child at risk of child abuse</a:t>
            </a:r>
          </a:p>
          <a:p>
            <a:r>
              <a:rPr lang="en-AU" sz="2000" dirty="0">
                <a:latin typeface="Arial" panose="020B0604020202020204" pitchFamily="34" charset="0"/>
                <a:cs typeface="Arial" panose="020B0604020202020204" pitchFamily="34" charset="0"/>
              </a:rPr>
              <a:t>responding to suspicions, incidents, disclosures or allegations of child abuse</a:t>
            </a:r>
            <a:endParaRPr lang="en-AU" sz="2000" dirty="0">
              <a:solidFill>
                <a:srgbClr val="1A1A1A"/>
              </a:solidFill>
              <a:latin typeface="Arial" panose="020B0604020202020204" pitchFamily="34" charset="0"/>
              <a:cs typeface="Arial" panose="020B0604020202020204" pitchFamily="34" charset="0"/>
            </a:endParaRPr>
          </a:p>
          <a:p>
            <a:pPr marL="0" indent="0">
              <a:buNone/>
            </a:pPr>
            <a:endParaRPr lang="en-AU" sz="2000" dirty="0">
              <a:solidFill>
                <a:srgbClr val="1A1A1A"/>
              </a:solidFill>
              <a:latin typeface="Arial" panose="020B0604020202020204" pitchFamily="34" charset="0"/>
              <a:cs typeface="Arial" panose="020B0604020202020204" pitchFamily="34" charset="0"/>
            </a:endParaRPr>
          </a:p>
          <a:p>
            <a:pPr marL="0" indent="0">
              <a:buNone/>
            </a:pPr>
            <a:r>
              <a:rPr lang="en-AU" sz="1600" b="0" i="0" dirty="0">
                <a:solidFill>
                  <a:srgbClr val="1A1A1A"/>
                </a:solidFill>
                <a:effectLst/>
                <a:latin typeface="Arial" panose="020B0604020202020204" pitchFamily="34" charset="0"/>
                <a:cs typeface="Arial" panose="020B0604020202020204" pitchFamily="34" charset="0"/>
              </a:rPr>
              <a:t>Source: </a:t>
            </a:r>
            <a:r>
              <a:rPr lang="en-AU" sz="1600" b="0" i="0" u="sng" dirty="0">
                <a:effectLst/>
                <a:latin typeface="Arial" panose="020B0604020202020204" pitchFamily="34" charset="0"/>
                <a:cs typeface="Arial" panose="020B0604020202020204" pitchFamily="34" charset="0"/>
                <a:hlinkClick r:id="rId3"/>
              </a:rPr>
              <a:t>Ministerial Order 1359</a:t>
            </a:r>
            <a:endParaRPr lang="en-AU" sz="1800" dirty="0">
              <a:latin typeface="Arial" panose="020B0604020202020204" pitchFamily="34" charset="0"/>
              <a:cs typeface="Arial" panose="020B0604020202020204" pitchFamily="34" charset="0"/>
            </a:endParaRPr>
          </a:p>
          <a:p>
            <a:pPr marL="0" indent="0" algn="l">
              <a:buNone/>
            </a:pPr>
            <a:endParaRPr lang="en-AU"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3BF855-DC97-E0C6-BC89-04A7B68E33F8}"/>
              </a:ext>
            </a:extLst>
          </p:cNvPr>
          <p:cNvSpPr txBox="1"/>
          <p:nvPr/>
        </p:nvSpPr>
        <p:spPr>
          <a:xfrm>
            <a:off x="4093520" y="1155997"/>
            <a:ext cx="3398397" cy="5165517"/>
          </a:xfrm>
          <a:prstGeom prst="rect">
            <a:avLst/>
          </a:prstGeom>
          <a:noFill/>
        </p:spPr>
        <p:txBody>
          <a:bodyPr wrap="square">
            <a:spAutoFit/>
          </a:bodyPr>
          <a:lstStyle/>
          <a:p>
            <a:pPr>
              <a:lnSpc>
                <a:spcPct val="90000"/>
              </a:lnSpc>
              <a:spcBef>
                <a:spcPts val="1000"/>
              </a:spcBef>
            </a:pPr>
            <a:r>
              <a:rPr lang="en-AU" sz="2600" b="1" dirty="0">
                <a:latin typeface="Arial" panose="020B0604020202020204" pitchFamily="34" charset="0"/>
                <a:cs typeface="Arial" panose="020B0604020202020204" pitchFamily="34" charset="0"/>
              </a:rPr>
              <a:t>Harm</a:t>
            </a:r>
            <a:r>
              <a:rPr lang="en-AU" sz="2800" dirty="0">
                <a:highlight>
                  <a:srgbClr val="FFFF00"/>
                </a:highlight>
                <a:latin typeface="Arial" panose="020B0604020202020204" pitchFamily="34" charset="0"/>
                <a:cs typeface="Arial" panose="020B0604020202020204" pitchFamily="34" charset="0"/>
              </a:rPr>
              <a:t> </a:t>
            </a:r>
          </a:p>
          <a:p>
            <a:pPr marL="182563" indent="-182563">
              <a:lnSpc>
                <a:spcPct val="90000"/>
              </a:lnSpc>
              <a:spcBef>
                <a:spcPts val="1000"/>
              </a:spcBef>
              <a:buFont typeface="Arial" panose="020B0604020202020204" pitchFamily="34" charset="0"/>
              <a:buChar char="•"/>
            </a:pPr>
            <a:r>
              <a:rPr lang="en-AU" sz="2000" dirty="0">
                <a:latin typeface="Arial" panose="020B0604020202020204" pitchFamily="34" charset="0"/>
                <a:cs typeface="Arial" panose="020B0604020202020204" pitchFamily="34" charset="0"/>
              </a:rPr>
              <a:t>is damage to the health, safety or wellbeing of a child resulting from child abuse by adults or from the conduct of other children</a:t>
            </a:r>
          </a:p>
          <a:p>
            <a:pPr marL="182563" indent="-182563">
              <a:lnSpc>
                <a:spcPct val="90000"/>
              </a:lnSpc>
              <a:spcBef>
                <a:spcPts val="1000"/>
              </a:spcBef>
              <a:buFont typeface="Arial" panose="020B0604020202020204" pitchFamily="34" charset="0"/>
              <a:buChar char="•"/>
            </a:pPr>
            <a:r>
              <a:rPr lang="en-AU" sz="2000" dirty="0">
                <a:latin typeface="Arial" panose="020B0604020202020204" pitchFamily="34" charset="0"/>
                <a:cs typeface="Arial" panose="020B0604020202020204" pitchFamily="34" charset="0"/>
              </a:rPr>
              <a:t>includes physical, emotional, sexual and psychological harm</a:t>
            </a:r>
          </a:p>
          <a:p>
            <a:pPr marL="182563" indent="-182563">
              <a:lnSpc>
                <a:spcPct val="90000"/>
              </a:lnSpc>
              <a:spcBef>
                <a:spcPts val="1000"/>
              </a:spcBef>
              <a:buFont typeface="Arial" panose="020B0604020202020204" pitchFamily="34" charset="0"/>
              <a:buChar char="•"/>
            </a:pPr>
            <a:r>
              <a:rPr lang="en-AU" sz="2000" dirty="0">
                <a:latin typeface="Arial" panose="020B0604020202020204" pitchFamily="34" charset="0"/>
                <a:cs typeface="Arial" panose="020B0604020202020204" pitchFamily="34" charset="0"/>
              </a:rPr>
              <a:t>can arise from a single act or event or a series of acts or events over time</a:t>
            </a:r>
          </a:p>
          <a:p>
            <a:pPr>
              <a:lnSpc>
                <a:spcPct val="90000"/>
              </a:lnSpc>
              <a:spcBef>
                <a:spcPts val="1000"/>
              </a:spcBef>
            </a:pPr>
            <a:endParaRPr lang="en-AU" sz="2000" dirty="0">
              <a:solidFill>
                <a:srgbClr val="011A3C"/>
              </a:solidFill>
              <a:latin typeface="Arial" panose="020B0604020202020204" pitchFamily="34" charset="0"/>
              <a:cs typeface="Arial" panose="020B0604020202020204" pitchFamily="34" charset="0"/>
            </a:endParaRPr>
          </a:p>
          <a:p>
            <a:pPr>
              <a:lnSpc>
                <a:spcPct val="90000"/>
              </a:lnSpc>
              <a:spcBef>
                <a:spcPts val="1000"/>
              </a:spcBef>
            </a:pPr>
            <a:r>
              <a:rPr lang="en-AU" sz="1600" b="0" i="0" u="none" strike="noStrike" dirty="0">
                <a:solidFill>
                  <a:srgbClr val="011A3C"/>
                </a:solidFill>
                <a:effectLst/>
                <a:latin typeface="Arial" panose="020B0604020202020204" pitchFamily="34" charset="0"/>
                <a:cs typeface="Arial" panose="020B0604020202020204" pitchFamily="34" charset="0"/>
              </a:rPr>
              <a:t>Source: </a:t>
            </a:r>
            <a:r>
              <a:rPr lang="en-AU" sz="1600" b="0" i="0" u="sng" strike="noStrike" dirty="0">
                <a:solidFill>
                  <a:srgbClr val="0563C1"/>
                </a:solidFill>
                <a:effectLst/>
                <a:latin typeface="Arial" panose="020B0604020202020204" pitchFamily="34" charset="0"/>
                <a:cs typeface="Arial" panose="020B0604020202020204" pitchFamily="34" charset="0"/>
                <a:hlinkClick r:id="rId4"/>
              </a:rPr>
              <a:t>A Guide for Creating a Child Safe Organisation</a:t>
            </a:r>
            <a:endParaRPr lang="en-AU"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2D529E67-0BAB-9571-3E34-76B6064F378A}"/>
              </a:ext>
            </a:extLst>
          </p:cNvPr>
          <p:cNvSpPr txBox="1">
            <a:spLocks/>
          </p:cNvSpPr>
          <p:nvPr/>
        </p:nvSpPr>
        <p:spPr>
          <a:xfrm>
            <a:off x="7491918" y="1155997"/>
            <a:ext cx="3244400" cy="54088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sz="2600" b="1" dirty="0">
                <a:latin typeface="Arial" panose="020B0604020202020204" pitchFamily="34" charset="0"/>
                <a:cs typeface="Arial" panose="020B0604020202020204" pitchFamily="34" charset="0"/>
              </a:rPr>
              <a:t>Child abuse</a:t>
            </a:r>
          </a:p>
          <a:p>
            <a:r>
              <a:rPr lang="en-AU" sz="2000" dirty="0">
                <a:latin typeface="Arial" panose="020B0604020202020204" pitchFamily="34" charset="0"/>
                <a:cs typeface="Arial" panose="020B0604020202020204" pitchFamily="34" charset="0"/>
              </a:rPr>
              <a:t>any act committed against a child involving a sexual offence (including grooming) </a:t>
            </a:r>
          </a:p>
          <a:p>
            <a:r>
              <a:rPr lang="en-AU" sz="2000" dirty="0">
                <a:latin typeface="Arial" panose="020B0604020202020204" pitchFamily="34" charset="0"/>
                <a:cs typeface="Arial" panose="020B0604020202020204" pitchFamily="34" charset="0"/>
              </a:rPr>
              <a:t>the infliction, on a child, of</a:t>
            </a:r>
          </a:p>
          <a:p>
            <a:pPr lvl="1"/>
            <a:r>
              <a:rPr lang="en-AU" sz="2000" dirty="0">
                <a:latin typeface="Arial" panose="020B0604020202020204" pitchFamily="34" charset="0"/>
                <a:cs typeface="Arial" panose="020B0604020202020204" pitchFamily="34" charset="0"/>
              </a:rPr>
              <a:t>physical violence</a:t>
            </a:r>
          </a:p>
          <a:p>
            <a:pPr lvl="1"/>
            <a:r>
              <a:rPr lang="en-AU" sz="2000" dirty="0">
                <a:latin typeface="Arial" panose="020B0604020202020204" pitchFamily="34" charset="0"/>
                <a:cs typeface="Arial" panose="020B0604020202020204" pitchFamily="34" charset="0"/>
              </a:rPr>
              <a:t>serious emotional or psychological harm</a:t>
            </a:r>
          </a:p>
          <a:p>
            <a:r>
              <a:rPr lang="en-AU" sz="2000" dirty="0">
                <a:latin typeface="Arial" panose="020B0604020202020204" pitchFamily="34" charset="0"/>
                <a:cs typeface="Arial" panose="020B0604020202020204" pitchFamily="34" charset="0"/>
              </a:rPr>
              <a:t>the serious neglect of a child</a:t>
            </a:r>
          </a:p>
          <a:p>
            <a:pPr marL="0" indent="0">
              <a:buNone/>
            </a:pPr>
            <a:endParaRPr lang="en-AU" sz="2000" dirty="0">
              <a:solidFill>
                <a:srgbClr val="1A1A1A"/>
              </a:solidFill>
              <a:latin typeface="Arial" panose="020B0604020202020204" pitchFamily="34" charset="0"/>
              <a:cs typeface="Arial" panose="020B0604020202020204" pitchFamily="34" charset="0"/>
            </a:endParaRPr>
          </a:p>
          <a:p>
            <a:pPr marL="0" indent="0">
              <a:buNone/>
            </a:pPr>
            <a:r>
              <a:rPr lang="en-AU" sz="1600" b="0" i="0" dirty="0">
                <a:solidFill>
                  <a:srgbClr val="1A1A1A"/>
                </a:solidFill>
                <a:effectLst/>
                <a:latin typeface="Arial" panose="020B0604020202020204" pitchFamily="34" charset="0"/>
                <a:cs typeface="Arial" panose="020B0604020202020204" pitchFamily="34" charset="0"/>
              </a:rPr>
              <a:t>Source: </a:t>
            </a:r>
            <a:r>
              <a:rPr lang="en-AU" sz="1600" b="0" i="0" u="sng" dirty="0">
                <a:effectLst/>
                <a:latin typeface="Arial" panose="020B0604020202020204" pitchFamily="34" charset="0"/>
                <a:cs typeface="Arial" panose="020B0604020202020204" pitchFamily="34" charset="0"/>
                <a:hlinkClick r:id="rId5"/>
              </a:rPr>
              <a:t>Child Wellbeing and Safety Act 2005</a:t>
            </a:r>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849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D803E-2F9F-4FDC-9E75-B339B48C61A9}"/>
              </a:ext>
            </a:extLst>
          </p:cNvPr>
          <p:cNvSpPr>
            <a:spLocks noGrp="1"/>
          </p:cNvSpPr>
          <p:nvPr>
            <p:ph type="ctrTitle"/>
          </p:nvPr>
        </p:nvSpPr>
        <p:spPr>
          <a:xfrm>
            <a:off x="373223" y="1624979"/>
            <a:ext cx="8284745" cy="2576919"/>
          </a:xfrm>
        </p:spPr>
        <p:txBody>
          <a:bodyPr>
            <a:normAutofit/>
          </a:bodyPr>
          <a:lstStyle/>
          <a:p>
            <a:br>
              <a:rPr lang="en-AU" sz="4000" dirty="0">
                <a:latin typeface="Arial" panose="020B0604020202020204" pitchFamily="34" charset="0"/>
                <a:cs typeface="Arial" panose="020B0604020202020204" pitchFamily="34" charset="0"/>
              </a:rPr>
            </a:br>
            <a:r>
              <a:rPr lang="en-AU" sz="4000" b="1" dirty="0">
                <a:latin typeface="Arial" panose="020B0604020202020204" pitchFamily="34" charset="0"/>
                <a:cs typeface="Arial" panose="020B0604020202020204" pitchFamily="34" charset="0"/>
              </a:rPr>
              <a:t>Signs of abuse</a:t>
            </a:r>
            <a:br>
              <a:rPr lang="en-AU" sz="4000" b="1" dirty="0">
                <a:latin typeface="Arial" panose="020B0604020202020204" pitchFamily="34" charset="0"/>
                <a:cs typeface="Arial" panose="020B0604020202020204" pitchFamily="34" charset="0"/>
              </a:rPr>
            </a:br>
            <a:endParaRPr lang="en-AU" sz="4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0869EF0-A7B8-8909-33F1-1B1A4A0D632D}"/>
              </a:ext>
            </a:extLst>
          </p:cNvPr>
          <p:cNvSpPr txBox="1"/>
          <p:nvPr/>
        </p:nvSpPr>
        <p:spPr>
          <a:xfrm>
            <a:off x="373223" y="5446766"/>
            <a:ext cx="6699738" cy="923330"/>
          </a:xfrm>
          <a:prstGeom prst="rect">
            <a:avLst/>
          </a:prstGeom>
          <a:noFill/>
        </p:spPr>
        <p:txBody>
          <a:bodyPr wrap="square">
            <a:spAutoFit/>
          </a:bodyPr>
          <a:lstStyle/>
          <a:p>
            <a:pPr lvl="0"/>
            <a:r>
              <a:rPr lang="en-AU" sz="1800" dirty="0">
                <a:latin typeface="Arial" panose="020B0604020202020204" pitchFamily="34" charset="0"/>
                <a:cs typeface="Arial" panose="020B0604020202020204" pitchFamily="34" charset="0"/>
              </a:rPr>
              <a:t>Further information on child abuse, including physical and behavioural indicators of abuse, is available on the department’s PROTECT website at </a:t>
            </a:r>
            <a:r>
              <a:rPr lang="en-AU" sz="1800" dirty="0">
                <a:latin typeface="Arial" panose="020B0604020202020204" pitchFamily="34" charset="0"/>
                <a:cs typeface="Arial" panose="020B0604020202020204" pitchFamily="34" charset="0"/>
                <a:hlinkClick r:id="rId3"/>
              </a:rPr>
              <a:t>Identify child abuse</a:t>
            </a: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479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DAB388-F6A1-4EAB-A8AE-7C25636338EB}"/>
              </a:ext>
            </a:extLst>
          </p:cNvPr>
          <p:cNvSpPr>
            <a:spLocks noGrp="1"/>
          </p:cNvSpPr>
          <p:nvPr>
            <p:ph type="title"/>
          </p:nvPr>
        </p:nvSpPr>
        <p:spPr>
          <a:xfrm>
            <a:off x="170543" y="248899"/>
            <a:ext cx="10515600" cy="1325563"/>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Signs of abuse to look out for (video)</a:t>
            </a:r>
          </a:p>
        </p:txBody>
      </p:sp>
      <p:pic>
        <p:nvPicPr>
          <p:cNvPr id="3" name="Picture 2" descr="An image of students linked to a video that describes the signs of abuse">
            <a:hlinkClick r:id="rId3"/>
            <a:extLst>
              <a:ext uri="{FF2B5EF4-FFF2-40B4-BE49-F238E27FC236}">
                <a16:creationId xmlns:a16="http://schemas.microsoft.com/office/drawing/2014/main" id="{E85EBCA2-87E6-445D-8AEB-96175CCD1E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70543" y="911681"/>
            <a:ext cx="9713686" cy="57076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1118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02749" y="230161"/>
            <a:ext cx="10064669" cy="768461"/>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Common signs of abuse – children </a:t>
            </a:r>
          </a:p>
        </p:txBody>
      </p:sp>
      <p:sp>
        <p:nvSpPr>
          <p:cNvPr id="3" name="TextBox 2">
            <a:extLst>
              <a:ext uri="{FF2B5EF4-FFF2-40B4-BE49-F238E27FC236}">
                <a16:creationId xmlns:a16="http://schemas.microsoft.com/office/drawing/2014/main" id="{0C06494C-0995-FC54-A305-BD21CEFEB9B7}"/>
              </a:ext>
            </a:extLst>
          </p:cNvPr>
          <p:cNvSpPr txBox="1"/>
          <p:nvPr/>
        </p:nvSpPr>
        <p:spPr>
          <a:xfrm>
            <a:off x="451090" y="911417"/>
            <a:ext cx="4651695" cy="5555367"/>
          </a:xfrm>
          <a:prstGeom prst="rect">
            <a:avLst/>
          </a:prstGeom>
          <a:noFill/>
        </p:spPr>
        <p:txBody>
          <a:bodyPr wrap="square" rtlCol="0">
            <a:spAutoFit/>
          </a:bodyPr>
          <a:lstStyle/>
          <a:p>
            <a:pPr>
              <a:spcAft>
                <a:spcPts val="600"/>
              </a:spcAft>
            </a:pPr>
            <a:r>
              <a:rPr lang="en-AU" sz="2200" b="1" dirty="0">
                <a:latin typeface="Arial" panose="020B0604020202020204" pitchFamily="34" charset="0"/>
                <a:cs typeface="Arial" panose="020B0604020202020204" pitchFamily="34" charset="0"/>
              </a:rPr>
              <a:t>Physical</a:t>
            </a:r>
          </a:p>
          <a:p>
            <a:pPr marL="228600" indent="-228600">
              <a:spcBef>
                <a:spcPts val="600"/>
              </a:spcBef>
              <a:buFont typeface="Arial"/>
              <a:buChar char="•"/>
            </a:pPr>
            <a:r>
              <a:rPr lang="en-AU" sz="1900" dirty="0">
                <a:latin typeface="Arial" panose="020B0604020202020204" pitchFamily="34" charset="0"/>
                <a:cs typeface="Arial" panose="020B0604020202020204" pitchFamily="34" charset="0"/>
              </a:rPr>
              <a:t>Bruises, welts, cuts/grazes or burns</a:t>
            </a:r>
          </a:p>
          <a:p>
            <a:pPr marL="228600" indent="-228600">
              <a:spcBef>
                <a:spcPts val="600"/>
              </a:spcBef>
              <a:buFont typeface="Arial"/>
              <a:buChar char="•"/>
            </a:pPr>
            <a:r>
              <a:rPr lang="en-AU" sz="1900" dirty="0">
                <a:latin typeface="Arial" panose="020B0604020202020204" pitchFamily="34" charset="0"/>
                <a:cs typeface="Arial" panose="020B0604020202020204" pitchFamily="34" charset="0"/>
              </a:rPr>
              <a:t>Internal injuries and bone fractures </a:t>
            </a:r>
          </a:p>
          <a:p>
            <a:pPr marL="228600" indent="-228600">
              <a:spcBef>
                <a:spcPts val="600"/>
              </a:spcBef>
              <a:buFont typeface="Arial"/>
              <a:buChar char="•"/>
            </a:pPr>
            <a:r>
              <a:rPr lang="en-AU" sz="1900" dirty="0">
                <a:latin typeface="Arial" panose="020B0604020202020204" pitchFamily="34" charset="0"/>
                <a:cs typeface="Arial" panose="020B0604020202020204" pitchFamily="34" charset="0"/>
              </a:rPr>
              <a:t>Injury to the genital or rectal area (e.g. pain going to the toilet) </a:t>
            </a:r>
          </a:p>
          <a:p>
            <a:pPr marL="228600" marR="0" lvl="0" indent="-228600" fontAlgn="auto">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Wearing clothes unsuitable for weather conditions to hide injuries</a:t>
            </a:r>
          </a:p>
          <a:p>
            <a:pPr marL="228600" marR="0" lvl="0" indent="-228600" fontAlgn="auto">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STDs and/or frequent urinary tract infections</a:t>
            </a:r>
          </a:p>
          <a:p>
            <a:pPr marL="228600" marR="0" lvl="0" indent="-228600" fontAlgn="auto">
              <a:lnSpc>
                <a:spcPct val="100000"/>
              </a:lnSpc>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Consistently dirty and unwashed</a:t>
            </a:r>
          </a:p>
          <a:p>
            <a:pPr marL="228600" marR="0" lvl="0" indent="-228600" fontAlgn="auto">
              <a:lnSpc>
                <a:spcPct val="100000"/>
              </a:lnSpc>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Consistently hungry, tired and listless</a:t>
            </a:r>
          </a:p>
          <a:p>
            <a:pPr marL="228600" marR="0" lvl="0" indent="-228600" fontAlgn="auto">
              <a:lnSpc>
                <a:spcPct val="100000"/>
              </a:lnSpc>
              <a:spcBef>
                <a:spcPts val="600"/>
              </a:spcBef>
              <a:spcAft>
                <a:spcPts val="0"/>
              </a:spcAft>
              <a:buClrTx/>
              <a:buSzTx/>
              <a:buFont typeface="Arial"/>
              <a:buChar char="•"/>
              <a:tabLst/>
              <a:defRPr/>
            </a:pPr>
            <a:r>
              <a:rPr lang="en-AU" sz="1900" dirty="0">
                <a:latin typeface="Arial" panose="020B0604020202020204" pitchFamily="34" charset="0"/>
                <a:cs typeface="Arial" panose="020B0604020202020204" pitchFamily="34" charset="0"/>
              </a:rPr>
              <a:t>Unattended health problems and lack of routine medical care</a:t>
            </a:r>
            <a:endParaRPr lang="en-AU" sz="19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defRPr/>
            </a:pPr>
            <a:endParaRPr lang="en-AU" sz="2000" dirty="0">
              <a:latin typeface="Arial" panose="020B0604020202020204" pitchFamily="34" charset="0"/>
              <a:cs typeface="Arial" panose="020B0604020202020204" pitchFamily="34" charset="0"/>
              <a:hlinkClick r:id="rId3"/>
            </a:endParaRPr>
          </a:p>
          <a:p>
            <a:pPr>
              <a:defRPr/>
            </a:pPr>
            <a:endParaRPr lang="en-AU" sz="2000" dirty="0">
              <a:latin typeface="Arial" panose="020B0604020202020204" pitchFamily="34" charset="0"/>
              <a:cs typeface="Arial" panose="020B0604020202020204" pitchFamily="34" charset="0"/>
              <a:hlinkClick r:id="rId3"/>
            </a:endParaRPr>
          </a:p>
          <a:p>
            <a:pPr>
              <a:defRPr/>
            </a:pPr>
            <a:r>
              <a:rPr lang="en-AU" sz="1900" kern="1200" dirty="0">
                <a:solidFill>
                  <a:schemeClr val="tx1"/>
                </a:solidFill>
                <a:latin typeface="Arial" panose="020B0604020202020204" pitchFamily="34" charset="0"/>
                <a:cs typeface="Arial" panose="020B0604020202020204" pitchFamily="34" charset="0"/>
                <a:hlinkClick r:id="rId3"/>
              </a:rPr>
              <a:t>PROTECT: Identify child abuse</a:t>
            </a:r>
            <a:endParaRPr lang="en-AU" sz="19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7C2F5E-C926-2F06-035A-EA3F82667C00}"/>
              </a:ext>
            </a:extLst>
          </p:cNvPr>
          <p:cNvSpPr txBox="1"/>
          <p:nvPr/>
        </p:nvSpPr>
        <p:spPr>
          <a:xfrm>
            <a:off x="5102785" y="864141"/>
            <a:ext cx="5738152" cy="5740033"/>
          </a:xfrm>
          <a:prstGeom prst="rect">
            <a:avLst/>
          </a:prstGeom>
          <a:noFill/>
        </p:spPr>
        <p:txBody>
          <a:bodyPr wrap="square">
            <a:spAutoFit/>
          </a:bodyPr>
          <a:lstStyle/>
          <a:p>
            <a:pPr>
              <a:spcAft>
                <a:spcPts val="600"/>
              </a:spcAft>
            </a:pPr>
            <a:r>
              <a:rPr lang="en-AU" sz="2200" b="1" dirty="0">
                <a:latin typeface="Arial" panose="020B0604020202020204" pitchFamily="34" charset="0"/>
                <a:cs typeface="Arial" panose="020B0604020202020204" pitchFamily="34" charset="0"/>
              </a:rPr>
              <a:t>Behavioural</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Disclosure and/or drawings or writing depicting violence/abuse</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Habitual absences </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Significant/unexplained developmental delay</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Regressive or unusual changes to behaviour</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Drug or alcohol misuse, suicide or self-harm</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Harm to others or animals</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Inconsistent or unlikely explanation for injury or inability to remember the cause</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Reluctance to go home and/or a wariness or fear of a parent/carer</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Unusual fear of physical contact with adults</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Developmentally inappropriate sexualised behaviour</a:t>
            </a:r>
          </a:p>
          <a:p>
            <a:pPr marL="228600" indent="-228600">
              <a:lnSpc>
                <a:spcPct val="100000"/>
              </a:lnSpc>
              <a:spcBef>
                <a:spcPts val="600"/>
              </a:spcBef>
              <a:buFont typeface="Arial"/>
              <a:buChar char="•"/>
              <a:defRPr/>
            </a:pPr>
            <a:r>
              <a:rPr lang="en-AU" sz="1900" dirty="0">
                <a:latin typeface="Arial" panose="020B0604020202020204" pitchFamily="34" charset="0"/>
                <a:cs typeface="Arial" panose="020B0604020202020204" pitchFamily="34" charset="0"/>
              </a:rPr>
              <a:t>Withdrawal or excessive secrecy</a:t>
            </a:r>
          </a:p>
        </p:txBody>
      </p:sp>
    </p:spTree>
    <p:extLst>
      <p:ext uri="{BB962C8B-B14F-4D97-AF65-F5344CB8AC3E}">
        <p14:creationId xmlns:p14="http://schemas.microsoft.com/office/powerpoint/2010/main" val="3608244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02749" y="230161"/>
            <a:ext cx="10064669" cy="768461"/>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sexual abuse – including grooming</a:t>
            </a:r>
          </a:p>
        </p:txBody>
      </p:sp>
      <p:sp>
        <p:nvSpPr>
          <p:cNvPr id="5" name="TextBox 4">
            <a:extLst>
              <a:ext uri="{FF2B5EF4-FFF2-40B4-BE49-F238E27FC236}">
                <a16:creationId xmlns:a16="http://schemas.microsoft.com/office/drawing/2014/main" id="{F407D127-DFF2-686D-F53A-0D6A335195F4}"/>
              </a:ext>
            </a:extLst>
          </p:cNvPr>
          <p:cNvSpPr txBox="1"/>
          <p:nvPr/>
        </p:nvSpPr>
        <p:spPr>
          <a:xfrm>
            <a:off x="202749" y="957894"/>
            <a:ext cx="10582955" cy="5681555"/>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AU" sz="2300" dirty="0">
                <a:latin typeface="Arial" panose="020B0604020202020204" pitchFamily="34" charset="0"/>
                <a:cs typeface="Arial" panose="020B0604020202020204" pitchFamily="34" charset="0"/>
              </a:rPr>
              <a:t>Child sexual abuse is when a person uses power or authority over a child to involve them in sexual activity.</a:t>
            </a:r>
          </a:p>
          <a:p>
            <a:pPr marL="285750" indent="-285750">
              <a:spcAft>
                <a:spcPts val="900"/>
              </a:spcAft>
              <a:buFont typeface="Arial" panose="020B0604020202020204" pitchFamily="34" charset="0"/>
              <a:buChar char="•"/>
            </a:pPr>
            <a:r>
              <a:rPr lang="en-AU" sz="2300" dirty="0">
                <a:latin typeface="Arial" panose="020B0604020202020204" pitchFamily="34" charset="0"/>
                <a:cs typeface="Arial" panose="020B0604020202020204" pitchFamily="34" charset="0"/>
              </a:rPr>
              <a:t>Grooming involves predatory behaviour by an adult to prepare a child under 16 for sexual abuse at a later time, either with the groomer or with another adult.</a:t>
            </a:r>
          </a:p>
          <a:p>
            <a:pPr marL="285750" indent="-285750">
              <a:spcAft>
                <a:spcPts val="900"/>
              </a:spcAft>
              <a:buFont typeface="Arial" panose="020B0604020202020204" pitchFamily="34" charset="0"/>
              <a:buChar char="•"/>
            </a:pPr>
            <a:r>
              <a:rPr lang="en-AU" sz="2300" dirty="0">
                <a:solidFill>
                  <a:srgbClr val="1A1A1A"/>
                </a:solidFill>
                <a:latin typeface="Arial" panose="020B0604020202020204" pitchFamily="34" charset="0"/>
                <a:cs typeface="Arial" panose="020B0604020202020204" pitchFamily="34" charset="0"/>
              </a:rPr>
              <a:t>P</a:t>
            </a:r>
            <a:r>
              <a:rPr lang="en-AU" sz="2300" b="0" i="0" dirty="0">
                <a:solidFill>
                  <a:srgbClr val="1A1A1A"/>
                </a:solidFill>
                <a:effectLst/>
                <a:latin typeface="Arial" panose="020B0604020202020204" pitchFamily="34" charset="0"/>
                <a:cs typeface="Arial" panose="020B0604020202020204" pitchFamily="34" charset="0"/>
              </a:rPr>
              <a:t>erpetrators of child sexual abuse (including grooming) are usually:</a:t>
            </a:r>
          </a:p>
          <a:p>
            <a:pPr marL="742950" lvl="1" indent="-285750">
              <a:buFont typeface="Arial" panose="020B0604020202020204" pitchFamily="34" charset="0"/>
              <a:buChar char="•"/>
            </a:pPr>
            <a:r>
              <a:rPr lang="en-AU" sz="2300" b="0" i="0" dirty="0">
                <a:solidFill>
                  <a:srgbClr val="1A1A1A"/>
                </a:solidFill>
                <a:effectLst/>
                <a:latin typeface="Arial" panose="020B0604020202020204" pitchFamily="34" charset="0"/>
                <a:cs typeface="Arial" panose="020B0604020202020204" pitchFamily="34" charset="0"/>
              </a:rPr>
              <a:t>known to the child </a:t>
            </a:r>
          </a:p>
          <a:p>
            <a:pPr marL="742950" lvl="1" indent="-285750">
              <a:spcAft>
                <a:spcPts val="900"/>
              </a:spcAft>
              <a:buFont typeface="Arial" panose="020B0604020202020204" pitchFamily="34" charset="0"/>
              <a:buChar char="•"/>
            </a:pPr>
            <a:r>
              <a:rPr lang="en-AU" sz="2300" b="0" i="0" dirty="0">
                <a:solidFill>
                  <a:srgbClr val="1A1A1A"/>
                </a:solidFill>
                <a:effectLst/>
                <a:latin typeface="Arial" panose="020B0604020202020204" pitchFamily="34" charset="0"/>
                <a:cs typeface="Arial" panose="020B0604020202020204" pitchFamily="34" charset="0"/>
              </a:rPr>
              <a:t>trusted by their families, communities, schools or other institutions.</a:t>
            </a:r>
          </a:p>
          <a:p>
            <a:pPr marL="342900" indent="-342900">
              <a:lnSpc>
                <a:spcPct val="90000"/>
              </a:lnSpc>
              <a:spcBef>
                <a:spcPts val="1000"/>
              </a:spcBef>
              <a:buFont typeface="Arial" panose="020B0604020202020204" pitchFamily="34" charset="0"/>
              <a:buChar char="•"/>
            </a:pPr>
            <a:r>
              <a:rPr lang="en-AU" sz="2300" dirty="0">
                <a:latin typeface="Arial" panose="020B0604020202020204" pitchFamily="34" charset="0"/>
                <a:cs typeface="Arial" panose="020B0604020202020204" pitchFamily="34" charset="0"/>
              </a:rPr>
              <a:t>Indicators of sexual abuse and grooming can be difficult to identify.</a:t>
            </a:r>
          </a:p>
          <a:p>
            <a:pPr marL="342900" indent="-342900">
              <a:lnSpc>
                <a:spcPct val="90000"/>
              </a:lnSpc>
              <a:spcBef>
                <a:spcPts val="1000"/>
              </a:spcBef>
              <a:buFont typeface="Arial" panose="020B0604020202020204" pitchFamily="34" charset="0"/>
              <a:buChar char="•"/>
            </a:pPr>
            <a:r>
              <a:rPr lang="en-AU" sz="2300" dirty="0">
                <a:latin typeface="Arial" panose="020B0604020202020204" pitchFamily="34" charset="0"/>
                <a:cs typeface="Arial" panose="020B0604020202020204" pitchFamily="34" charset="0"/>
              </a:rPr>
              <a:t>Parents, carers and other significant adults (including within organisations) may also be groomed by someone intending to abuse a child.</a:t>
            </a:r>
          </a:p>
          <a:p>
            <a:pPr marL="342900" indent="-342900">
              <a:lnSpc>
                <a:spcPct val="90000"/>
              </a:lnSpc>
              <a:spcBef>
                <a:spcPts val="1000"/>
              </a:spcBef>
              <a:buFont typeface="Arial" panose="020B0604020202020204" pitchFamily="34" charset="0"/>
              <a:buChar char="•"/>
            </a:pPr>
            <a:r>
              <a:rPr lang="en-AU" sz="2300" dirty="0">
                <a:latin typeface="Arial" panose="020B0604020202020204" pitchFamily="34" charset="0"/>
                <a:cs typeface="Arial" panose="020B0604020202020204" pitchFamily="34" charset="0"/>
              </a:rPr>
              <a:t>Any child can be victim of sexual abuse, however children who are vulnerable, isolated, or have a disability are much more likely to become victims and are disproportionately abused.</a:t>
            </a:r>
            <a:endParaRPr lang="en-AU" sz="23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238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02748" y="230161"/>
            <a:ext cx="10561505" cy="768461"/>
          </a:xfrm>
        </p:spPr>
        <p:txBody>
          <a:bodyPr>
            <a:noAutofit/>
          </a:bodyPr>
          <a:lstStyle/>
          <a:p>
            <a:r>
              <a:rPr lang="en-AU" sz="3000" b="1" dirty="0">
                <a:solidFill>
                  <a:srgbClr val="E26815"/>
                </a:solidFill>
                <a:latin typeface="Arial" panose="020B0604020202020204" pitchFamily="34" charset="0"/>
                <a:cs typeface="Arial" panose="020B0604020202020204" pitchFamily="34" charset="0"/>
              </a:rPr>
              <a:t>Common adult grooming behaviours</a:t>
            </a:r>
          </a:p>
        </p:txBody>
      </p:sp>
      <p:graphicFrame>
        <p:nvGraphicFramePr>
          <p:cNvPr id="3" name="Table 2">
            <a:extLst>
              <a:ext uri="{FF2B5EF4-FFF2-40B4-BE49-F238E27FC236}">
                <a16:creationId xmlns:a16="http://schemas.microsoft.com/office/drawing/2014/main" id="{65071906-EF86-1F2B-3685-FE7BCF433AE7}"/>
              </a:ext>
            </a:extLst>
          </p:cNvPr>
          <p:cNvGraphicFramePr>
            <a:graphicFrameLocks noGrp="1"/>
          </p:cNvGraphicFramePr>
          <p:nvPr>
            <p:extLst>
              <p:ext uri="{D42A27DB-BD31-4B8C-83A1-F6EECF244321}">
                <p14:modId xmlns:p14="http://schemas.microsoft.com/office/powerpoint/2010/main" val="3331747826"/>
              </p:ext>
            </p:extLst>
          </p:nvPr>
        </p:nvGraphicFramePr>
        <p:xfrm>
          <a:off x="202748" y="780244"/>
          <a:ext cx="10561505" cy="5767211"/>
        </p:xfrm>
        <a:graphic>
          <a:graphicData uri="http://schemas.openxmlformats.org/drawingml/2006/table">
            <a:tbl>
              <a:tblPr firstRow="1" bandRow="1">
                <a:tableStyleId>{2D5ABB26-0587-4C30-8999-92F81FD0307C}</a:tableStyleId>
              </a:tblPr>
              <a:tblGrid>
                <a:gridCol w="3534365">
                  <a:extLst>
                    <a:ext uri="{9D8B030D-6E8A-4147-A177-3AD203B41FA5}">
                      <a16:colId xmlns:a16="http://schemas.microsoft.com/office/drawing/2014/main" val="2727370603"/>
                    </a:ext>
                  </a:extLst>
                </a:gridCol>
                <a:gridCol w="3445565">
                  <a:extLst>
                    <a:ext uri="{9D8B030D-6E8A-4147-A177-3AD203B41FA5}">
                      <a16:colId xmlns:a16="http://schemas.microsoft.com/office/drawing/2014/main" val="3695634005"/>
                    </a:ext>
                  </a:extLst>
                </a:gridCol>
                <a:gridCol w="3581575">
                  <a:extLst>
                    <a:ext uri="{9D8B030D-6E8A-4147-A177-3AD203B41FA5}">
                      <a16:colId xmlns:a16="http://schemas.microsoft.com/office/drawing/2014/main" val="7776519"/>
                    </a:ext>
                  </a:extLst>
                </a:gridCol>
              </a:tblGrid>
              <a:tr h="913271">
                <a:tc>
                  <a:txBody>
                    <a:bodyPr/>
                    <a:lstStyle/>
                    <a:p>
                      <a:pPr algn="l"/>
                      <a:r>
                        <a:rPr lang="en-AU" sz="1750" b="1" kern="1200" dirty="0">
                          <a:solidFill>
                            <a:schemeClr val="tx1"/>
                          </a:solidFill>
                          <a:latin typeface="Arial" panose="020B0604020202020204" pitchFamily="34" charset="0"/>
                          <a:cs typeface="Arial" panose="020B0604020202020204" pitchFamily="34" charset="0"/>
                        </a:rPr>
                        <a:t>Targeting perceived vulnerabilities and relationship building </a:t>
                      </a:r>
                      <a:endParaRPr lang="en-AU" sz="175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AU" sz="1750" b="1" kern="1200" dirty="0">
                          <a:solidFill>
                            <a:schemeClr val="tx1"/>
                          </a:solidFill>
                          <a:latin typeface="Arial" panose="020B0604020202020204" pitchFamily="34" charset="0"/>
                          <a:cs typeface="Arial" panose="020B0604020202020204" pitchFamily="34" charset="0"/>
                        </a:rPr>
                        <a:t>Fake loving ‘relationship’ or friendship which is progressively sexualised</a:t>
                      </a:r>
                      <a:endParaRPr lang="en-AU" sz="175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AU" sz="1750" b="1" dirty="0">
                          <a:latin typeface="Arial" panose="020B0604020202020204" pitchFamily="34" charset="0"/>
                          <a:cs typeface="Arial" panose="020B0604020202020204" pitchFamily="34" charset="0"/>
                        </a:rPr>
                        <a:t>Control, reinforcement and victimisation</a:t>
                      </a:r>
                    </a:p>
                  </a:txBody>
                  <a:tcPr/>
                </a:tc>
                <a:extLst>
                  <a:ext uri="{0D108BD9-81ED-4DB2-BD59-A6C34878D82A}">
                    <a16:rowId xmlns:a16="http://schemas.microsoft.com/office/drawing/2014/main" val="2121792900"/>
                  </a:ext>
                </a:extLst>
              </a:tr>
              <a:tr h="3945710">
                <a:tc>
                  <a:txBody>
                    <a:bodyPr/>
                    <a:lstStyle/>
                    <a:p>
                      <a:pPr marL="228600" marR="0" lvl="0" indent="-228600" algn="l" defTabSz="914400" rtl="0" eaLnBrk="1" fontAlgn="auto" latinLnBrk="0" hangingPunct="1">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Giving a child/student gifts.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Preferential treatment (e.g. favouritism, flattery, making a child/student feel ‘special’).</a:t>
                      </a:r>
                      <a:endParaRPr lang="en-AU" altLang="en-US" sz="1750" kern="12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Being overly friendly (e.g. offering food or drink, someone to talk to for support).</a:t>
                      </a:r>
                      <a:endParaRPr lang="en-AU" altLang="en-US" sz="1750" kern="120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Meeting 1:1 away from others.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Offering to drive a child/student to or from school or another service.</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altLang="en-US" sz="1750" kern="1200" dirty="0">
                          <a:solidFill>
                            <a:schemeClr val="tx1"/>
                          </a:solidFill>
                          <a:latin typeface="Arial" panose="020B0604020202020204" pitchFamily="34" charset="0"/>
                          <a:cs typeface="Arial" panose="020B0604020202020204" pitchFamily="34" charset="0"/>
                        </a:rPr>
                        <a:t>Attempts by one parent to alienate their child from the other parent.</a:t>
                      </a:r>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Out-of-hours contact or visits home with the student or their family.</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Bringing sexual material into conversations.</a:t>
                      </a:r>
                    </a:p>
                    <a:p>
                      <a:pPr marL="0" marR="0" lvl="0" indent="0" algn="l" defTabSz="914400" rtl="0" eaLnBrk="1" fontAlgn="auto" latinLnBrk="0" hangingPunct="1">
                        <a:lnSpc>
                          <a:spcPct val="100000"/>
                        </a:lnSpc>
                        <a:spcBef>
                          <a:spcPts val="600"/>
                        </a:spcBef>
                        <a:spcAft>
                          <a:spcPts val="0"/>
                        </a:spcAft>
                        <a:buClrTx/>
                        <a:buSzTx/>
                        <a:buFont typeface="Arial"/>
                        <a:buNone/>
                        <a:tabLst/>
                        <a:defRPr/>
                      </a:pPr>
                      <a:r>
                        <a:rPr lang="en-AU" sz="1750" kern="1200" dirty="0">
                          <a:solidFill>
                            <a:schemeClr val="tx1"/>
                          </a:solidFill>
                          <a:latin typeface="Arial" panose="020B0604020202020204" pitchFamily="34" charset="0"/>
                          <a:cs typeface="Arial" panose="020B0604020202020204" pitchFamily="34" charset="0"/>
                        </a:rPr>
                        <a:t>Inappropriate:</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communication (e.g. social media befriending and messaging, calls, emails, texts)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social/professional boundaries (e.g. sharing personal details and disclosures)</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touching (e.g. tickling, play wrestling)</a:t>
                      </a:r>
                      <a:endParaRPr lang="en-AU" sz="175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Undermining the victim’s reputation so they won't be believed.</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Trying to get the child/student to do dangerous or illegal things and forcing them into sexual acts in return for not being hurt or exposed.</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Reluctance, fear or embarrassment by the child/student to be alone with an adult (parent/staff member/coach/carer).</a:t>
                      </a:r>
                    </a:p>
                    <a:p>
                      <a:pPr marL="228600" marR="0" lvl="0" indent="-228600" algn="l" defTabSz="914400" rtl="0" eaLnBrk="1" fontAlgn="auto" latinLnBrk="0" hangingPunct="1">
                        <a:lnSpc>
                          <a:spcPct val="100000"/>
                        </a:lnSpc>
                        <a:spcBef>
                          <a:spcPts val="600"/>
                        </a:spcBef>
                        <a:spcAft>
                          <a:spcPts val="0"/>
                        </a:spcAft>
                        <a:buClrTx/>
                        <a:buSzTx/>
                        <a:buFont typeface="Arial"/>
                        <a:buChar char="•"/>
                        <a:tabLst/>
                        <a:defRPr/>
                      </a:pPr>
                      <a:r>
                        <a:rPr lang="en-AU" sz="1750" kern="1200" dirty="0">
                          <a:solidFill>
                            <a:schemeClr val="tx1"/>
                          </a:solidFill>
                          <a:latin typeface="Arial" panose="020B0604020202020204" pitchFamily="34" charset="0"/>
                          <a:cs typeface="Arial" panose="020B0604020202020204" pitchFamily="34" charset="0"/>
                        </a:rPr>
                        <a:t>Overprotective or volatile relationship between the child and one of their parents or family members.</a:t>
                      </a:r>
                    </a:p>
                  </a:txBody>
                  <a:tcPr/>
                </a:tc>
                <a:extLst>
                  <a:ext uri="{0D108BD9-81ED-4DB2-BD59-A6C34878D82A}">
                    <a16:rowId xmlns:a16="http://schemas.microsoft.com/office/drawing/2014/main" val="2329725400"/>
                  </a:ext>
                </a:extLst>
              </a:tr>
            </a:tbl>
          </a:graphicData>
        </a:graphic>
      </p:graphicFrame>
      <p:graphicFrame>
        <p:nvGraphicFramePr>
          <p:cNvPr id="15" name="Table 14">
            <a:extLst>
              <a:ext uri="{FF2B5EF4-FFF2-40B4-BE49-F238E27FC236}">
                <a16:creationId xmlns:a16="http://schemas.microsoft.com/office/drawing/2014/main" id="{87CAE770-2373-E788-BE4A-E7004E3683AF}"/>
              </a:ext>
            </a:extLst>
          </p:cNvPr>
          <p:cNvGraphicFramePr>
            <a:graphicFrameLocks noGrp="1"/>
          </p:cNvGraphicFramePr>
          <p:nvPr>
            <p:extLst>
              <p:ext uri="{D42A27DB-BD31-4B8C-83A1-F6EECF244321}">
                <p14:modId xmlns:p14="http://schemas.microsoft.com/office/powerpoint/2010/main" val="1837550666"/>
              </p:ext>
            </p:extLst>
          </p:nvPr>
        </p:nvGraphicFramePr>
        <p:xfrm>
          <a:off x="202748" y="6256999"/>
          <a:ext cx="6891283" cy="370840"/>
        </p:xfrm>
        <a:graphic>
          <a:graphicData uri="http://schemas.openxmlformats.org/drawingml/2006/table">
            <a:tbl>
              <a:tblPr firstRow="1" bandRow="1">
                <a:tableStyleId>{2D5ABB26-0587-4C30-8999-92F81FD0307C}</a:tableStyleId>
              </a:tblPr>
              <a:tblGrid>
                <a:gridCol w="6891283">
                  <a:extLst>
                    <a:ext uri="{9D8B030D-6E8A-4147-A177-3AD203B41FA5}">
                      <a16:colId xmlns:a16="http://schemas.microsoft.com/office/drawing/2014/main" val="26589867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kern="1200" dirty="0">
                          <a:solidFill>
                            <a:schemeClr val="accent5"/>
                          </a:solidFill>
                          <a:hlinkClick r:id="rId3">
                            <a:extLst>
                              <a:ext uri="{A12FA001-AC4F-418D-AE19-62706E023703}">
                                <ahyp:hlinkClr xmlns:ahyp="http://schemas.microsoft.com/office/drawing/2018/hyperlinkcolor" val="tx"/>
                              </a:ext>
                            </a:extLst>
                          </a:hlinkClick>
                        </a:rPr>
                        <a:t>PROTECT: </a:t>
                      </a:r>
                      <a:r>
                        <a:rPr lang="en-AU" b="0" dirty="0">
                          <a:solidFill>
                            <a:schemeClr val="accent5"/>
                          </a:solidFill>
                          <a:hlinkClick r:id="rId4">
                            <a:extLst>
                              <a:ext uri="{A12FA001-AC4F-418D-AE19-62706E023703}">
                                <ahyp:hlinkClr xmlns:ahyp="http://schemas.microsoft.com/office/drawing/2018/hyperlinkcolor" val="tx"/>
                              </a:ext>
                            </a:extLst>
                          </a:hlinkClick>
                        </a:rPr>
                        <a:t>Identify child abuse</a:t>
                      </a:r>
                      <a:r>
                        <a:rPr lang="en-AU" b="0" dirty="0">
                          <a:solidFill>
                            <a:schemeClr val="accent5"/>
                          </a:solidFill>
                        </a:rPr>
                        <a:t>, </a:t>
                      </a:r>
                      <a:r>
                        <a:rPr lang="en-AU" sz="1800" b="0" kern="1200" dirty="0">
                          <a:solidFill>
                            <a:schemeClr val="accent5"/>
                          </a:solidFill>
                          <a:hlinkClick r:id="rId3">
                            <a:extLst>
                              <a:ext uri="{A12FA001-AC4F-418D-AE19-62706E023703}">
                                <ahyp:hlinkClr xmlns:ahyp="http://schemas.microsoft.com/office/drawing/2018/hyperlinkcolor" val="tx"/>
                              </a:ext>
                            </a:extLst>
                          </a:hlinkClick>
                        </a:rPr>
                        <a:t>Child sexual exploitation and grooming</a:t>
                      </a:r>
                      <a:endParaRPr lang="en-AU" sz="1800" b="0"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9938802"/>
                  </a:ext>
                </a:extLst>
              </a:tr>
            </a:tbl>
          </a:graphicData>
        </a:graphic>
      </p:graphicFrame>
    </p:spTree>
    <p:extLst>
      <p:ext uri="{BB962C8B-B14F-4D97-AF65-F5344CB8AC3E}">
        <p14:creationId xmlns:p14="http://schemas.microsoft.com/office/powerpoint/2010/main" val="3258777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1CCBF-8F61-45DF-A8D1-A8A5364381DB}"/>
              </a:ext>
            </a:extLst>
          </p:cNvPr>
          <p:cNvSpPr>
            <a:spLocks noGrp="1"/>
          </p:cNvSpPr>
          <p:nvPr>
            <p:ph type="title"/>
          </p:nvPr>
        </p:nvSpPr>
        <p:spPr>
          <a:xfrm>
            <a:off x="-5778" y="324052"/>
            <a:ext cx="10635139" cy="1302025"/>
          </a:xfrm>
        </p:spPr>
        <p:txBody>
          <a:bodyPr>
            <a:normAutofit/>
          </a:bodyPr>
          <a:lstStyle/>
          <a:p>
            <a:r>
              <a:rPr lang="en-AU" sz="3200" b="1" dirty="0">
                <a:solidFill>
                  <a:srgbClr val="E26815"/>
                </a:solidFill>
                <a:latin typeface="Arial" panose="020B0604020202020204" pitchFamily="34" charset="0"/>
                <a:ea typeface="+mj-ea"/>
                <a:cs typeface="Arial" panose="020B0604020202020204" pitchFamily="34" charset="0"/>
              </a:rPr>
              <a:t>Case study and conversation starter on staff conduct</a:t>
            </a:r>
          </a:p>
        </p:txBody>
      </p:sp>
      <p:sp>
        <p:nvSpPr>
          <p:cNvPr id="2" name="Subtitle 1">
            <a:extLst>
              <a:ext uri="{FF2B5EF4-FFF2-40B4-BE49-F238E27FC236}">
                <a16:creationId xmlns:a16="http://schemas.microsoft.com/office/drawing/2014/main" id="{71A76E0F-292E-4BA5-9697-A9C42334C7E9}"/>
              </a:ext>
            </a:extLst>
          </p:cNvPr>
          <p:cNvSpPr>
            <a:spLocks noGrp="1"/>
          </p:cNvSpPr>
          <p:nvPr>
            <p:ph idx="1"/>
          </p:nvPr>
        </p:nvSpPr>
        <p:spPr>
          <a:xfrm>
            <a:off x="170381" y="1934030"/>
            <a:ext cx="5574390" cy="4789274"/>
          </a:xfrm>
        </p:spPr>
        <p:txBody>
          <a:bodyPr>
            <a:normAutofit/>
          </a:bodyPr>
          <a:lstStyle/>
          <a:p>
            <a:pPr marL="457200" lvl="1" indent="0">
              <a:buNone/>
            </a:pPr>
            <a:endParaRPr lang="en-AU" sz="3600" dirty="0">
              <a:solidFill>
                <a:srgbClr val="242424"/>
              </a:solidFill>
              <a:latin typeface="Arial" panose="020B0604020202020204" pitchFamily="34" charset="0"/>
              <a:cs typeface="Arial" panose="020B0604020202020204" pitchFamily="34" charset="0"/>
            </a:endParaRPr>
          </a:p>
          <a:p>
            <a:pPr marL="457200" lvl="1" indent="0">
              <a:buNone/>
            </a:pPr>
            <a:endParaRPr lang="en-AU" sz="3600" dirty="0">
              <a:solidFill>
                <a:srgbClr val="242424"/>
              </a:solidFill>
              <a:latin typeface="Arial" panose="020B0604020202020204" pitchFamily="34" charset="0"/>
              <a:cs typeface="Arial" panose="020B0604020202020204" pitchFamily="34" charset="0"/>
            </a:endParaRPr>
          </a:p>
          <a:p>
            <a:pPr marL="457200" lvl="1" indent="0">
              <a:buNone/>
            </a:pPr>
            <a:endParaRPr lang="en-AU" sz="3600" dirty="0">
              <a:solidFill>
                <a:srgbClr val="242424"/>
              </a:solidFill>
              <a:latin typeface="Arial" panose="020B0604020202020204" pitchFamily="34" charset="0"/>
              <a:cs typeface="Arial" panose="020B0604020202020204" pitchFamily="34" charset="0"/>
            </a:endParaRPr>
          </a:p>
          <a:p>
            <a:pPr marL="457200" lvl="1" indent="0" algn="ctr">
              <a:buNone/>
            </a:pPr>
            <a:endParaRPr lang="en-AU" sz="2600" dirty="0">
              <a:latin typeface="Arial" panose="020B0604020202020204" pitchFamily="34" charset="0"/>
              <a:cs typeface="Arial" panose="020B0604020202020204" pitchFamily="34" charset="0"/>
              <a:hlinkClick r:id="rId3"/>
            </a:endParaRPr>
          </a:p>
          <a:p>
            <a:pPr marL="457200" lvl="1" indent="0" algn="ctr">
              <a:buNone/>
            </a:pPr>
            <a:r>
              <a:rPr lang="en-AU" sz="2600" dirty="0">
                <a:latin typeface="Arial" panose="020B0604020202020204" pitchFamily="34" charset="0"/>
                <a:cs typeface="Arial" panose="020B0604020202020204" pitchFamily="34" charset="0"/>
                <a:hlinkClick r:id="rId3"/>
              </a:rPr>
              <a:t>Link to Child Safe Standards training resources page on PROTECT</a:t>
            </a:r>
            <a:endParaRPr lang="en-AU" sz="2600" dirty="0">
              <a:latin typeface="Arial" panose="020B0604020202020204" pitchFamily="34" charset="0"/>
              <a:cs typeface="Arial" panose="020B0604020202020204" pitchFamily="34" charset="0"/>
              <a:hlinkClick r:id="rId4"/>
            </a:endParaRPr>
          </a:p>
        </p:txBody>
      </p:sp>
      <p:pic>
        <p:nvPicPr>
          <p:cNvPr id="9" name="Picture 8">
            <a:extLst>
              <a:ext uri="{FF2B5EF4-FFF2-40B4-BE49-F238E27FC236}">
                <a16:creationId xmlns:a16="http://schemas.microsoft.com/office/drawing/2014/main" id="{92C49815-9D24-2658-64B9-25A5BDCC14F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16600" y="975065"/>
            <a:ext cx="2282103" cy="5531077"/>
          </a:xfrm>
          <a:prstGeom prst="rect">
            <a:avLst/>
          </a:prstGeom>
        </p:spPr>
      </p:pic>
      <p:pic>
        <p:nvPicPr>
          <p:cNvPr id="11" name="Picture 10">
            <a:extLst>
              <a:ext uri="{FF2B5EF4-FFF2-40B4-BE49-F238E27FC236}">
                <a16:creationId xmlns:a16="http://schemas.microsoft.com/office/drawing/2014/main" id="{3B719EAC-8EB0-F149-12B4-92E05283EF6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70532" y="1029984"/>
            <a:ext cx="1701421" cy="5445767"/>
          </a:xfrm>
          <a:prstGeom prst="rect">
            <a:avLst/>
          </a:prstGeom>
        </p:spPr>
      </p:pic>
      <p:pic>
        <p:nvPicPr>
          <p:cNvPr id="14" name="Graphic 13" descr="Link outline">
            <a:hlinkClick r:id="rId7"/>
            <a:extLst>
              <a:ext uri="{FF2B5EF4-FFF2-40B4-BE49-F238E27FC236}">
                <a16:creationId xmlns:a16="http://schemas.microsoft.com/office/drawing/2014/main" id="{DEE6907E-9C53-CEE3-E5CA-96D3C46E72D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918091" y="1942866"/>
            <a:ext cx="1931439" cy="1931439"/>
          </a:xfrm>
          <a:prstGeom prst="rect">
            <a:avLst/>
          </a:prstGeom>
        </p:spPr>
      </p:pic>
    </p:spTree>
    <p:extLst>
      <p:ext uri="{BB962C8B-B14F-4D97-AF65-F5344CB8AC3E}">
        <p14:creationId xmlns:p14="http://schemas.microsoft.com/office/powerpoint/2010/main" val="972279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D803E-2F9F-4FDC-9E75-B339B48C61A9}"/>
              </a:ext>
            </a:extLst>
          </p:cNvPr>
          <p:cNvSpPr>
            <a:spLocks noGrp="1"/>
          </p:cNvSpPr>
          <p:nvPr>
            <p:ph type="ctrTitle"/>
          </p:nvPr>
        </p:nvSpPr>
        <p:spPr>
          <a:xfrm>
            <a:off x="373223" y="1530386"/>
            <a:ext cx="8284745" cy="2576919"/>
          </a:xfrm>
        </p:spPr>
        <p:txBody>
          <a:bodyPr>
            <a:normAutofit fontScale="90000"/>
          </a:bodyPr>
          <a:lstStyle/>
          <a:p>
            <a:br>
              <a:rPr lang="en-AU"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Our school’s child safety policies and procedures and staff responsibilities</a:t>
            </a:r>
            <a:br>
              <a:rPr lang="en-AU" b="1" dirty="0">
                <a:latin typeface="Arial" panose="020B0604020202020204" pitchFamily="34" charset="0"/>
                <a:cs typeface="Arial" panose="020B0604020202020204" pitchFamily="34" charset="0"/>
              </a:rPr>
            </a:b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303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verview of our school’s child safety policies and procedures">
            <a:extLst>
              <a:ext uri="{FF2B5EF4-FFF2-40B4-BE49-F238E27FC236}">
                <a16:creationId xmlns:a16="http://schemas.microsoft.com/office/drawing/2014/main" id="{FA2F85FA-44AB-4335-99E9-51BEB53081D7}"/>
              </a:ext>
            </a:extLst>
          </p:cNvPr>
          <p:cNvSpPr>
            <a:spLocks noGrp="1"/>
          </p:cNvSpPr>
          <p:nvPr>
            <p:ph type="title"/>
          </p:nvPr>
        </p:nvSpPr>
        <p:spPr/>
        <p:txBody>
          <a:bodyPr>
            <a:noAutofit/>
          </a:bodyPr>
          <a:lstStyle/>
          <a:p>
            <a:r>
              <a:rPr lang="en-US" sz="3200" b="1" dirty="0">
                <a:solidFill>
                  <a:srgbClr val="E26815"/>
                </a:solidFill>
                <a:latin typeface="Arial" panose="020B0604020202020204" pitchFamily="34" charset="0"/>
                <a:cs typeface="Arial" panose="020B0604020202020204" pitchFamily="34" charset="0"/>
              </a:rPr>
              <a:t>Our school’s child safety policies and procedures</a:t>
            </a:r>
            <a:endParaRPr lang="en-AU" sz="3200" b="1" dirty="0">
              <a:solidFill>
                <a:srgbClr val="E26815"/>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091A08E-51E5-8269-7DB9-5EC23E190EA7}"/>
              </a:ext>
            </a:extLst>
          </p:cNvPr>
          <p:cNvSpPr/>
          <p:nvPr/>
        </p:nvSpPr>
        <p:spPr>
          <a:xfrm>
            <a:off x="1201517" y="819807"/>
            <a:ext cx="9375012" cy="3685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2000" b="1" dirty="0">
                <a:solidFill>
                  <a:schemeClr val="tx1"/>
                </a:solidFill>
                <a:latin typeface="Arial" panose="020B0604020202020204" pitchFamily="34" charset="0"/>
                <a:cs typeface="Arial" panose="020B0604020202020204" pitchFamily="34" charset="0"/>
              </a:rPr>
              <a:t>Victorian Child Safe Standards</a:t>
            </a:r>
          </a:p>
        </p:txBody>
      </p:sp>
      <p:pic>
        <p:nvPicPr>
          <p:cNvPr id="32" name="Graphic 31">
            <a:extLst>
              <a:ext uri="{FF2B5EF4-FFF2-40B4-BE49-F238E27FC236}">
                <a16:creationId xmlns:a16="http://schemas.microsoft.com/office/drawing/2014/main" id="{747999C9-D0B1-4B3E-8D39-FE4955BDBD2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1427" y="1114491"/>
            <a:ext cx="552418" cy="552418"/>
          </a:xfrm>
          <a:prstGeom prst="rect">
            <a:avLst/>
          </a:prstGeom>
        </p:spPr>
      </p:pic>
      <p:sp>
        <p:nvSpPr>
          <p:cNvPr id="34" name="Content Placeholder 33" descr="Overarching child safety documents for our school">
            <a:extLst>
              <a:ext uri="{FF2B5EF4-FFF2-40B4-BE49-F238E27FC236}">
                <a16:creationId xmlns:a16="http://schemas.microsoft.com/office/drawing/2014/main" id="{89157C4A-2282-42FB-8D04-B99EB129098F}"/>
              </a:ext>
            </a:extLst>
          </p:cNvPr>
          <p:cNvSpPr>
            <a:spLocks noGrp="1"/>
          </p:cNvSpPr>
          <p:nvPr>
            <p:ph idx="1"/>
          </p:nvPr>
        </p:nvSpPr>
        <p:spPr>
          <a:xfrm>
            <a:off x="1061400" y="1309146"/>
            <a:ext cx="10069200" cy="482341"/>
          </a:xfrm>
        </p:spPr>
        <p:txBody>
          <a:bodyPr>
            <a:normAutofit/>
          </a:bodyPr>
          <a:lstStyle/>
          <a:p>
            <a:pPr marL="0" indent="0">
              <a:buNone/>
            </a:pPr>
            <a:r>
              <a:rPr lang="en-US" sz="2000" b="1" dirty="0">
                <a:solidFill>
                  <a:schemeClr val="accent5"/>
                </a:solidFill>
                <a:latin typeface="Arial" panose="020B0604020202020204" pitchFamily="34" charset="0"/>
                <a:ea typeface="Arial" charset="0"/>
                <a:cs typeface="Arial" panose="020B0604020202020204" pitchFamily="34" charset="0"/>
              </a:rPr>
              <a:t>Overarching child safety documents for our school</a:t>
            </a:r>
            <a:endParaRPr lang="en-AU" sz="2000" b="1" dirty="0">
              <a:solidFill>
                <a:schemeClr val="accent5"/>
              </a:solidFill>
              <a:latin typeface="Arial" panose="020B0604020202020204" pitchFamily="34" charset="0"/>
              <a:ea typeface="Arial" charset="0"/>
              <a:cs typeface="Arial" panose="020B0604020202020204" pitchFamily="34" charset="0"/>
            </a:endParaRPr>
          </a:p>
        </p:txBody>
      </p:sp>
      <p:grpSp>
        <p:nvGrpSpPr>
          <p:cNvPr id="4" name="Group 3" descr="A group of text boxes that list the overarching child safety documents for a school. These are the&#10;Child Safety and Wellbeing Policy&#10;Child Safety Code of Conduct&#10;Child Safety Risk Register&#10;Child Safety Responding and Reporting Obligations Policy and Procedure&#10;&#10;">
            <a:extLst>
              <a:ext uri="{FF2B5EF4-FFF2-40B4-BE49-F238E27FC236}">
                <a16:creationId xmlns:a16="http://schemas.microsoft.com/office/drawing/2014/main" id="{23A08149-162B-4C3F-8A6C-B1AEB3255CDD}"/>
              </a:ext>
            </a:extLst>
          </p:cNvPr>
          <p:cNvGrpSpPr/>
          <p:nvPr/>
        </p:nvGrpSpPr>
        <p:grpSpPr>
          <a:xfrm>
            <a:off x="484412" y="1811573"/>
            <a:ext cx="10149111" cy="1389912"/>
            <a:chOff x="431801" y="1709877"/>
            <a:chExt cx="10149111" cy="1389912"/>
          </a:xfrm>
        </p:grpSpPr>
        <p:sp>
          <p:nvSpPr>
            <p:cNvPr id="18" name="Rectangle: Rounded Corners 17">
              <a:extLst>
                <a:ext uri="{FF2B5EF4-FFF2-40B4-BE49-F238E27FC236}">
                  <a16:creationId xmlns:a16="http://schemas.microsoft.com/office/drawing/2014/main" id="{00B15DA3-4EF3-4B30-91D8-9B79D103CF16}"/>
                </a:ext>
              </a:extLst>
            </p:cNvPr>
            <p:cNvSpPr/>
            <p:nvPr/>
          </p:nvSpPr>
          <p:spPr>
            <a:xfrm>
              <a:off x="431801" y="1709877"/>
              <a:ext cx="4842535" cy="638133"/>
            </a:xfrm>
            <a:prstGeom prst="roundRect">
              <a:avLst/>
            </a:prstGeom>
            <a:solidFill>
              <a:schemeClr val="accent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Child Safety and Wellbeing Policy</a:t>
              </a:r>
              <a:endParaRPr lang="en-AU" b="1" dirty="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9F74A461-9179-4A03-A3B8-624E2D5DDFD9}"/>
                </a:ext>
              </a:extLst>
            </p:cNvPr>
            <p:cNvSpPr/>
            <p:nvPr/>
          </p:nvSpPr>
          <p:spPr>
            <a:xfrm>
              <a:off x="5738377" y="1732241"/>
              <a:ext cx="4842535" cy="638133"/>
            </a:xfrm>
            <a:prstGeom prst="roundRect">
              <a:avLst/>
            </a:prstGeom>
            <a:solidFill>
              <a:schemeClr val="accent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Child Safety Risk Register</a:t>
              </a:r>
              <a:endParaRPr lang="en-AU" b="1" dirty="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3EEEF7DC-188D-4F40-B54A-862CE1944579}"/>
                </a:ext>
              </a:extLst>
            </p:cNvPr>
            <p:cNvSpPr/>
            <p:nvPr/>
          </p:nvSpPr>
          <p:spPr>
            <a:xfrm>
              <a:off x="431801" y="2488662"/>
              <a:ext cx="4842535" cy="611127"/>
            </a:xfrm>
            <a:prstGeom prst="roundRect">
              <a:avLst/>
            </a:prstGeom>
            <a:solidFill>
              <a:schemeClr val="accent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Child Safety Code of Conduct</a:t>
              </a:r>
              <a:endParaRPr lang="en-AU" b="1" dirty="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F83FE69-83AA-4FF0-9E01-4EDCBFDC233A}"/>
                </a:ext>
              </a:extLst>
            </p:cNvPr>
            <p:cNvSpPr/>
            <p:nvPr/>
          </p:nvSpPr>
          <p:spPr>
            <a:xfrm>
              <a:off x="5738376" y="2461656"/>
              <a:ext cx="4842535" cy="638133"/>
            </a:xfrm>
            <a:prstGeom prst="roundRect">
              <a:avLst/>
            </a:prstGeom>
            <a:solidFill>
              <a:schemeClr val="accent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Child Safety Responding and Reporting Obligations Policy and Procedure</a:t>
              </a:r>
              <a:endParaRPr lang="en-AU" b="1" dirty="0">
                <a:solidFill>
                  <a:schemeClr val="tx1"/>
                </a:solidFill>
                <a:latin typeface="Arial" panose="020B0604020202020204" pitchFamily="34" charset="0"/>
                <a:cs typeface="Arial" panose="020B0604020202020204" pitchFamily="34" charset="0"/>
              </a:endParaRPr>
            </a:p>
          </p:txBody>
        </p:sp>
      </p:grpSp>
      <p:pic>
        <p:nvPicPr>
          <p:cNvPr id="40" name="Graphic 39">
            <a:extLst>
              <a:ext uri="{FF2B5EF4-FFF2-40B4-BE49-F238E27FC236}">
                <a16:creationId xmlns:a16="http://schemas.microsoft.com/office/drawing/2014/main" id="{75EBCB6B-5448-449D-8F6D-751694E34A4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508441" y="3338750"/>
            <a:ext cx="552959" cy="552959"/>
          </a:xfrm>
          <a:prstGeom prst="rect">
            <a:avLst/>
          </a:prstGeom>
        </p:spPr>
      </p:pic>
      <p:sp>
        <p:nvSpPr>
          <p:cNvPr id="36" name="Content Placeholder 33" descr="Connected policies for child safety at our school">
            <a:extLst>
              <a:ext uri="{FF2B5EF4-FFF2-40B4-BE49-F238E27FC236}">
                <a16:creationId xmlns:a16="http://schemas.microsoft.com/office/drawing/2014/main" id="{245F9720-D64A-475E-B619-27E239E5E920}"/>
              </a:ext>
            </a:extLst>
          </p:cNvPr>
          <p:cNvSpPr txBox="1">
            <a:spLocks/>
          </p:cNvSpPr>
          <p:nvPr/>
        </p:nvSpPr>
        <p:spPr>
          <a:xfrm>
            <a:off x="1201517" y="3437665"/>
            <a:ext cx="8581323" cy="4981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tabLst/>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5"/>
                </a:solidFill>
                <a:latin typeface="Arial" panose="020B0604020202020204" pitchFamily="34" charset="0"/>
                <a:cs typeface="Arial" panose="020B0604020202020204" pitchFamily="34" charset="0"/>
              </a:rPr>
              <a:t>Connected policies for child safety at our school</a:t>
            </a:r>
            <a:endParaRPr lang="en-AU" b="1" dirty="0">
              <a:solidFill>
                <a:schemeClr val="accent5"/>
              </a:solidFill>
              <a:latin typeface="Arial" panose="020B0604020202020204" pitchFamily="34" charset="0"/>
              <a:cs typeface="Arial" panose="020B0604020202020204" pitchFamily="34" charset="0"/>
            </a:endParaRPr>
          </a:p>
        </p:txBody>
      </p:sp>
      <p:grpSp>
        <p:nvGrpSpPr>
          <p:cNvPr id="6" name="Group 5" descr="A group of boxes listing the connected policies for child safety in a school:&#10;Bullying Prevention&#10;Complaints&#10;Digital Learning&#10;Student Wellbeing and Engagement&#10;Visitors&#10;Volunteers&#10;Yard duty and supervision">
            <a:extLst>
              <a:ext uri="{FF2B5EF4-FFF2-40B4-BE49-F238E27FC236}">
                <a16:creationId xmlns:a16="http://schemas.microsoft.com/office/drawing/2014/main" id="{94D9E6C7-40CF-4678-963D-93E0BF82589C}"/>
              </a:ext>
            </a:extLst>
          </p:cNvPr>
          <p:cNvGrpSpPr/>
          <p:nvPr/>
        </p:nvGrpSpPr>
        <p:grpSpPr>
          <a:xfrm>
            <a:off x="431801" y="3955900"/>
            <a:ext cx="10144728" cy="1150074"/>
            <a:chOff x="1953856" y="4004768"/>
            <a:chExt cx="8679666" cy="1089422"/>
          </a:xfrm>
        </p:grpSpPr>
        <p:sp>
          <p:nvSpPr>
            <p:cNvPr id="24" name="Rectangle: Rounded Corners 23">
              <a:extLst>
                <a:ext uri="{FF2B5EF4-FFF2-40B4-BE49-F238E27FC236}">
                  <a16:creationId xmlns:a16="http://schemas.microsoft.com/office/drawing/2014/main" id="{A76051E7-1A73-423A-9F3F-9E33814F4FCF}"/>
                </a:ext>
              </a:extLst>
            </p:cNvPr>
            <p:cNvSpPr/>
            <p:nvPr/>
          </p:nvSpPr>
          <p:spPr>
            <a:xfrm>
              <a:off x="1953856" y="4013289"/>
              <a:ext cx="1440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Bullying Prevention</a:t>
              </a:r>
              <a:endParaRPr lang="en-AU" sz="1400" b="1" dirty="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36218CEC-5C66-489D-8062-E1157DEC127B}"/>
                </a:ext>
              </a:extLst>
            </p:cNvPr>
            <p:cNvSpPr/>
            <p:nvPr/>
          </p:nvSpPr>
          <p:spPr>
            <a:xfrm>
              <a:off x="3481812" y="4013289"/>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Complaints</a:t>
              </a:r>
              <a:endParaRPr lang="en-AU" sz="1400" b="1"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75AA9434-E009-4D04-BE7B-AFEAC902075E}"/>
                </a:ext>
              </a:extLst>
            </p:cNvPr>
            <p:cNvSpPr/>
            <p:nvPr/>
          </p:nvSpPr>
          <p:spPr>
            <a:xfrm>
              <a:off x="4920630" y="4004768"/>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Student Wellbeing and Engagement</a:t>
              </a:r>
              <a:endParaRPr lang="en-AU" sz="1400" b="1"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4B5A59C9-9951-423C-8E28-12CCF23324CB}"/>
                </a:ext>
              </a:extLst>
            </p:cNvPr>
            <p:cNvSpPr/>
            <p:nvPr/>
          </p:nvSpPr>
          <p:spPr>
            <a:xfrm>
              <a:off x="6359448" y="4014190"/>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Visitors</a:t>
              </a:r>
              <a:endParaRPr lang="en-AU" sz="1400" b="1">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26A43345-139E-4879-A13B-90BA16BCDC73}"/>
                </a:ext>
              </a:extLst>
            </p:cNvPr>
            <p:cNvSpPr/>
            <p:nvPr/>
          </p:nvSpPr>
          <p:spPr>
            <a:xfrm>
              <a:off x="7826704" y="4004768"/>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Volunteers</a:t>
              </a:r>
              <a:endParaRPr lang="en-AU" sz="1400" b="1">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00DEAC97-C61C-475B-8696-EC3E089D4A28}"/>
                </a:ext>
              </a:extLst>
            </p:cNvPr>
            <p:cNvSpPr/>
            <p:nvPr/>
          </p:nvSpPr>
          <p:spPr>
            <a:xfrm>
              <a:off x="9265522" y="4014190"/>
              <a:ext cx="1368000" cy="108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Yard Duty and Supervision</a:t>
              </a:r>
              <a:endParaRPr lang="en-AU" sz="1400" b="1" dirty="0">
                <a:latin typeface="Arial" panose="020B0604020202020204" pitchFamily="34" charset="0"/>
                <a:cs typeface="Arial" panose="020B0604020202020204" pitchFamily="34" charset="0"/>
              </a:endParaRPr>
            </a:p>
          </p:txBody>
        </p:sp>
      </p:grpSp>
      <p:pic>
        <p:nvPicPr>
          <p:cNvPr id="31" name="Picture 2" descr="Schoolhouse outline">
            <a:extLst>
              <a:ext uri="{FF2B5EF4-FFF2-40B4-BE49-F238E27FC236}">
                <a16:creationId xmlns:a16="http://schemas.microsoft.com/office/drawing/2014/main" id="{FE91C6E4-0E12-41E1-8C83-A548AAFF6D87}"/>
              </a:ext>
              <a:ext uri="{C183D7F6-B498-43B3-948B-1728B52AA6E4}">
                <adec:decorative xmlns:adec="http://schemas.microsoft.com/office/drawing/2017/decorative" val="1"/>
              </a:ext>
            </a:extLst>
          </p:cNvPr>
          <p:cNvPicPr>
            <a:picLocks noChangeAspect="1" noChangeArrowheads="1"/>
          </p:cNvPicPr>
          <p:nvPr/>
        </p:nvPicPr>
        <p:blipFill>
          <a:blip r:embed="rId7">
            <a:extLst>
              <a:ext uri="{96DAC541-7B7A-43D3-8B79-37D633B846F1}">
                <asvg:svgBlip xmlns:asvg="http://schemas.microsoft.com/office/drawing/2016/SVG/main" r:embed="rId8"/>
              </a:ext>
            </a:extLst>
          </a:blip>
          <a:srcRect/>
          <a:stretch/>
        </p:blipFill>
        <p:spPr bwMode="auto">
          <a:xfrm>
            <a:off x="567812" y="5148123"/>
            <a:ext cx="579777" cy="579777"/>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33" descr="Department policies on the Policy and Advisory Library and department systems">
            <a:extLst>
              <a:ext uri="{FF2B5EF4-FFF2-40B4-BE49-F238E27FC236}">
                <a16:creationId xmlns:a16="http://schemas.microsoft.com/office/drawing/2014/main" id="{C83DA077-76BC-4EB3-BB06-3EEEF7E4F101}"/>
              </a:ext>
            </a:extLst>
          </p:cNvPr>
          <p:cNvSpPr txBox="1">
            <a:spLocks/>
          </p:cNvSpPr>
          <p:nvPr/>
        </p:nvSpPr>
        <p:spPr>
          <a:xfrm>
            <a:off x="1313996" y="5214946"/>
            <a:ext cx="9262533" cy="498125"/>
          </a:xfrm>
          <a:prstGeom prst="rect">
            <a:avLst/>
          </a:prstGeom>
        </p:spPr>
        <p:txBody>
          <a:bodyPr vert="horz" lIns="0" tIns="0" rIns="0" bIns="0" rtlCol="0">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tabLst/>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5"/>
                </a:solidFill>
                <a:latin typeface="Arial" panose="020B0604020202020204" pitchFamily="34" charset="0"/>
                <a:cs typeface="Arial" panose="020B0604020202020204" pitchFamily="34" charset="0"/>
              </a:rPr>
              <a:t>Department policies on the </a:t>
            </a:r>
            <a:r>
              <a:rPr lang="en-US" dirty="0">
                <a:solidFill>
                  <a:schemeClr val="accent5"/>
                </a:solidFill>
                <a:latin typeface="Arial" panose="020B0604020202020204" pitchFamily="34" charset="0"/>
                <a:cs typeface="Arial" panose="020B0604020202020204" pitchFamily="34" charset="0"/>
                <a:hlinkClick r:id="rId9"/>
              </a:rPr>
              <a:t>Policy and Advisory Library </a:t>
            </a:r>
            <a:r>
              <a:rPr lang="en-US" b="1" dirty="0">
                <a:solidFill>
                  <a:schemeClr val="accent5"/>
                </a:solidFill>
                <a:latin typeface="Arial" panose="020B0604020202020204" pitchFamily="34" charset="0"/>
                <a:cs typeface="Arial" panose="020B0604020202020204" pitchFamily="34" charset="0"/>
              </a:rPr>
              <a:t>and department systems</a:t>
            </a:r>
            <a:endParaRPr lang="en-AU" b="1" dirty="0">
              <a:solidFill>
                <a:schemeClr val="accent5"/>
              </a:solidFill>
              <a:latin typeface="Arial" panose="020B0604020202020204" pitchFamily="34" charset="0"/>
              <a:cs typeface="Arial" panose="020B0604020202020204" pitchFamily="34" charset="0"/>
            </a:endParaRPr>
          </a:p>
        </p:txBody>
      </p:sp>
      <p:sp>
        <p:nvSpPr>
          <p:cNvPr id="3" name="Rectangle: Rounded Corners 2" descr="A text box that lists the departmental policies on the policy and advisory library and departmental systems. It states: For example, procurement, records management, recruitment, incident reporting, complaints/misconduct processes, eduPay.&#10;">
            <a:extLst>
              <a:ext uri="{FF2B5EF4-FFF2-40B4-BE49-F238E27FC236}">
                <a16:creationId xmlns:a16="http://schemas.microsoft.com/office/drawing/2014/main" id="{D2CAB498-00B8-4986-B107-071A520F4BEF}"/>
              </a:ext>
            </a:extLst>
          </p:cNvPr>
          <p:cNvSpPr/>
          <p:nvPr/>
        </p:nvSpPr>
        <p:spPr>
          <a:xfrm>
            <a:off x="462005" y="5748010"/>
            <a:ext cx="10171518" cy="6980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Arial" panose="020B0604020202020204" pitchFamily="34" charset="0"/>
                <a:cs typeface="Arial" panose="020B0604020202020204" pitchFamily="34" charset="0"/>
              </a:rPr>
              <a:t>For example, procurement, records management, recruitment, incident reporting, complaints/misconduct processes, </a:t>
            </a:r>
            <a:r>
              <a:rPr lang="en-AU" dirty="0" err="1">
                <a:solidFill>
                  <a:schemeClr val="tx1"/>
                </a:solidFill>
                <a:latin typeface="Arial" panose="020B0604020202020204" pitchFamily="34" charset="0"/>
                <a:cs typeface="Arial" panose="020B0604020202020204" pitchFamily="34" charset="0"/>
              </a:rPr>
              <a:t>eduPay</a:t>
            </a:r>
            <a:r>
              <a:rPr lang="en-AU"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21140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F2D78-25D0-4973-8F3D-3C54F69ABF65}"/>
              </a:ext>
            </a:extLst>
          </p:cNvPr>
          <p:cNvSpPr>
            <a:spLocks noGrp="1"/>
          </p:cNvSpPr>
          <p:nvPr>
            <p:ph type="title"/>
          </p:nvPr>
        </p:nvSpPr>
        <p:spPr>
          <a:xfrm>
            <a:off x="288233" y="238540"/>
            <a:ext cx="10069200" cy="1119206"/>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Safety and Wellbeing Policy</a:t>
            </a:r>
          </a:p>
        </p:txBody>
      </p:sp>
      <p:sp>
        <p:nvSpPr>
          <p:cNvPr id="2" name="Subtitle 1">
            <a:extLst>
              <a:ext uri="{FF2B5EF4-FFF2-40B4-BE49-F238E27FC236}">
                <a16:creationId xmlns:a16="http://schemas.microsoft.com/office/drawing/2014/main" id="{EF72D65C-1F1D-442A-AA7A-99D53C20BD68}"/>
              </a:ext>
            </a:extLst>
          </p:cNvPr>
          <p:cNvSpPr>
            <a:spLocks noGrp="1"/>
          </p:cNvSpPr>
          <p:nvPr>
            <p:ph idx="1"/>
          </p:nvPr>
        </p:nvSpPr>
        <p:spPr>
          <a:xfrm>
            <a:off x="414842" y="1252800"/>
            <a:ext cx="10069200" cy="4352400"/>
          </a:xfrm>
        </p:spPr>
        <p:txBody>
          <a:bodyPr>
            <a:noAutofit/>
          </a:bodyPr>
          <a:lstStyle/>
          <a:p>
            <a:pPr marL="0" indent="0">
              <a:lnSpc>
                <a:spcPct val="100000"/>
              </a:lnSpc>
              <a:buNone/>
            </a:pPr>
            <a:r>
              <a:rPr lang="en-AU" b="1" dirty="0">
                <a:solidFill>
                  <a:srgbClr val="0B0C1D"/>
                </a:solidFill>
                <a:effectLst/>
                <a:latin typeface="Arial" panose="020B0604020202020204" pitchFamily="34" charset="0"/>
                <a:ea typeface="Arial" panose="020B0604020202020204" pitchFamily="34" charset="0"/>
                <a:cs typeface="Arial" panose="020B0604020202020204" pitchFamily="34" charset="0"/>
              </a:rPr>
              <a:t>Our school’s Child Safety and Wellbeing Policy:</a:t>
            </a:r>
          </a:p>
          <a:p>
            <a:pPr marL="342900" indent="-342900">
              <a:lnSpc>
                <a:spcPct val="100000"/>
              </a:lnSpc>
              <a:buFont typeface="Arial" panose="020B0604020202020204" pitchFamily="34" charset="0"/>
              <a:buChar char="•"/>
            </a:pPr>
            <a:r>
              <a:rPr lang="en-AU" sz="2600" dirty="0">
                <a:solidFill>
                  <a:srgbClr val="0B0C1D"/>
                </a:solidFill>
                <a:effectLst/>
                <a:latin typeface="Arial" panose="020B0604020202020204" pitchFamily="34" charset="0"/>
                <a:ea typeface="Arial" panose="020B0604020202020204" pitchFamily="34" charset="0"/>
                <a:cs typeface="Arial" panose="020B0604020202020204" pitchFamily="34" charset="0"/>
              </a:rPr>
              <a:t>demonstrates </a:t>
            </a:r>
            <a:r>
              <a:rPr lang="en-AU" sz="2600" dirty="0">
                <a:effectLst/>
                <a:latin typeface="Arial" panose="020B0604020202020204" pitchFamily="34" charset="0"/>
                <a:ea typeface="Arial" panose="020B0604020202020204" pitchFamily="34" charset="0"/>
                <a:cs typeface="Arial" panose="020B0604020202020204" pitchFamily="34" charset="0"/>
              </a:rPr>
              <a:t>our commitment to providing environments where </a:t>
            </a:r>
            <a:r>
              <a:rPr lang="en-GB" sz="2600" dirty="0">
                <a:effectLst/>
                <a:latin typeface="Arial" panose="020B0604020202020204" pitchFamily="34" charset="0"/>
                <a:ea typeface="Arial" panose="020B0604020202020204" pitchFamily="34" charset="0"/>
                <a:cs typeface="Times New Roman" panose="02020603050405020304" pitchFamily="18" charset="0"/>
              </a:rPr>
              <a:t>our students are safe and feel safe</a:t>
            </a:r>
          </a:p>
          <a:p>
            <a:pPr marL="342900" indent="-342900">
              <a:lnSpc>
                <a:spcPct val="100000"/>
              </a:lnSpc>
              <a:buFont typeface="Arial" panose="020B0604020202020204" pitchFamily="34" charset="0"/>
              <a:buChar char="•"/>
            </a:pPr>
            <a:r>
              <a:rPr lang="en-AU" sz="2600" b="0" i="0" dirty="0">
                <a:effectLst/>
                <a:latin typeface="Arial" panose="020B0604020202020204" pitchFamily="34" charset="0"/>
                <a:cs typeface="Arial" panose="020B0604020202020204" pitchFamily="34" charset="0"/>
              </a:rPr>
              <a:t>tells our community about our strategies and governance arrangements to keep children safe</a:t>
            </a:r>
          </a:p>
          <a:p>
            <a:pPr marL="342900" indent="-342900" algn="l">
              <a:lnSpc>
                <a:spcPct val="100000"/>
              </a:lnSpc>
              <a:buFont typeface="Arial" panose="020B0604020202020204" pitchFamily="34" charset="0"/>
              <a:buChar char="•"/>
            </a:pPr>
            <a:r>
              <a:rPr lang="en-AU" sz="2600" b="0" i="0" dirty="0">
                <a:effectLst/>
                <a:latin typeface="Arial" panose="020B0604020202020204" pitchFamily="34" charset="0"/>
                <a:cs typeface="Arial" panose="020B0604020202020204" pitchFamily="34" charset="0"/>
              </a:rPr>
              <a:t>helps us create a shared commitment to keeping children safe </a:t>
            </a:r>
          </a:p>
          <a:p>
            <a:pPr marL="342900" indent="-342900" algn="l">
              <a:lnSpc>
                <a:spcPct val="100000"/>
              </a:lnSpc>
              <a:buFont typeface="Arial" panose="020B0604020202020204" pitchFamily="34" charset="0"/>
              <a:buChar char="•"/>
            </a:pPr>
            <a:r>
              <a:rPr lang="en-AU" sz="2600" b="0" i="0" dirty="0">
                <a:effectLst/>
                <a:latin typeface="Arial" panose="020B0604020202020204" pitchFamily="34" charset="0"/>
                <a:cs typeface="Arial" panose="020B0604020202020204" pitchFamily="34" charset="0"/>
              </a:rPr>
              <a:t>supports everyone in our school community to know their responsibilities for keeping children safe</a:t>
            </a:r>
            <a:endParaRPr lang="en-AU" sz="2600"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AU" sz="2600" b="0" i="0" dirty="0">
                <a:effectLst/>
                <a:latin typeface="Arial" panose="020B0604020202020204" pitchFamily="34" charset="0"/>
                <a:cs typeface="Arial" panose="020B0604020202020204" pitchFamily="34" charset="0"/>
              </a:rPr>
              <a:t>is publicly </a:t>
            </a:r>
            <a:r>
              <a:rPr lang="en-AU" sz="2600" dirty="0">
                <a:latin typeface="Arial" panose="020B0604020202020204" pitchFamily="34" charset="0"/>
                <a:cs typeface="Arial" panose="020B0604020202020204" pitchFamily="34" charset="0"/>
              </a:rPr>
              <a:t>available</a:t>
            </a:r>
          </a:p>
        </p:txBody>
      </p:sp>
    </p:spTree>
    <p:extLst>
      <p:ext uri="{BB962C8B-B14F-4D97-AF65-F5344CB8AC3E}">
        <p14:creationId xmlns:p14="http://schemas.microsoft.com/office/powerpoint/2010/main" val="1269776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1CCBF-8F61-45DF-A8D1-A8A5364381DB}"/>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ea typeface="+mj-ea"/>
                <a:cs typeface="Arial" panose="020B0604020202020204" pitchFamily="34" charset="0"/>
              </a:rPr>
              <a:t>Facilitator instructions (2)</a:t>
            </a:r>
          </a:p>
        </p:txBody>
      </p:sp>
      <p:sp>
        <p:nvSpPr>
          <p:cNvPr id="2" name="Subtitle 1">
            <a:extLst>
              <a:ext uri="{FF2B5EF4-FFF2-40B4-BE49-F238E27FC236}">
                <a16:creationId xmlns:a16="http://schemas.microsoft.com/office/drawing/2014/main" id="{71A76E0F-292E-4BA5-9697-A9C42334C7E9}"/>
              </a:ext>
            </a:extLst>
          </p:cNvPr>
          <p:cNvSpPr>
            <a:spLocks noGrp="1"/>
          </p:cNvSpPr>
          <p:nvPr>
            <p:ph idx="1"/>
          </p:nvPr>
        </p:nvSpPr>
        <p:spPr>
          <a:xfrm>
            <a:off x="288234" y="1540564"/>
            <a:ext cx="10069200" cy="4789274"/>
          </a:xfrm>
        </p:spPr>
        <p:txBody>
          <a:bodyPr>
            <a:normAutofit/>
          </a:bodyPr>
          <a:lstStyle/>
          <a:p>
            <a:r>
              <a:rPr lang="en-AU" sz="2600">
                <a:latin typeface="Arial" panose="020B0604020202020204" pitchFamily="34" charset="0"/>
                <a:cs typeface="Arial" panose="020B0604020202020204" pitchFamily="34" charset="0"/>
              </a:rPr>
              <a:t>This is </a:t>
            </a:r>
            <a:r>
              <a:rPr lang="en-AU" sz="2600" dirty="0">
                <a:latin typeface="Arial" panose="020B0604020202020204" pitchFamily="34" charset="0"/>
                <a:cs typeface="Arial" panose="020B0604020202020204" pitchFamily="34" charset="0"/>
              </a:rPr>
              <a:t>a hidden slide.</a:t>
            </a:r>
          </a:p>
          <a:p>
            <a:r>
              <a:rPr lang="en-AU" sz="2600" dirty="0">
                <a:latin typeface="Arial" panose="020B0604020202020204" pitchFamily="34" charset="0"/>
                <a:cs typeface="Arial" panose="020B0604020202020204" pitchFamily="34" charset="0"/>
              </a:rPr>
              <a:t>Refer to the background and preparatory notes for the facilitator.</a:t>
            </a:r>
          </a:p>
          <a:p>
            <a:r>
              <a:rPr lang="en-AU" sz="2600" dirty="0">
                <a:latin typeface="Arial" panose="020B0604020202020204" pitchFamily="34" charset="0"/>
                <a:cs typeface="Arial" panose="020B0604020202020204" pitchFamily="34" charset="0"/>
              </a:rPr>
              <a:t>Before delivering this presentation, make sure you have downloaded the latest version from </a:t>
            </a:r>
            <a:r>
              <a:rPr lang="en-AU" sz="2600" dirty="0">
                <a:latin typeface="Arial" panose="020B0604020202020204" pitchFamily="34" charset="0"/>
                <a:cs typeface="Arial" panose="020B0604020202020204" pitchFamily="34" charset="0"/>
                <a:hlinkClick r:id="rId3"/>
              </a:rPr>
              <a:t>PROTECT</a:t>
            </a:r>
            <a:r>
              <a:rPr lang="en-AU"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0687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2A53-D260-4FAB-B6EE-35C50F5F56E7}"/>
              </a:ext>
            </a:extLst>
          </p:cNvPr>
          <p:cNvSpPr>
            <a:spLocks noGrp="1"/>
          </p:cNvSpPr>
          <p:nvPr>
            <p:ph type="title"/>
          </p:nvPr>
        </p:nvSpPr>
        <p:spPr/>
        <p:txBody>
          <a:bodyPr>
            <a:noAutofit/>
          </a:bodyPr>
          <a:lstStyle/>
          <a:p>
            <a:r>
              <a:rPr lang="en-GB" sz="3200" b="1" dirty="0">
                <a:solidFill>
                  <a:srgbClr val="E26815"/>
                </a:solidFill>
                <a:latin typeface="Arial" panose="020B0604020202020204" pitchFamily="34" charset="0"/>
                <a:cs typeface="Arial" panose="020B0604020202020204" pitchFamily="34" charset="0"/>
              </a:rPr>
              <a:t>Establishing culturally safe environments and responding to diverse needs</a:t>
            </a:r>
            <a:endParaRPr lang="en-AU" sz="3200" b="1" dirty="0">
              <a:solidFill>
                <a:srgbClr val="E2681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A604CB-BFD7-4492-84E4-258FE6E6EBE5}"/>
              </a:ext>
            </a:extLst>
          </p:cNvPr>
          <p:cNvSpPr>
            <a:spLocks noGrp="1"/>
          </p:cNvSpPr>
          <p:nvPr>
            <p:ph idx="1"/>
          </p:nvPr>
        </p:nvSpPr>
        <p:spPr>
          <a:xfrm>
            <a:off x="288233" y="1288676"/>
            <a:ext cx="10455967" cy="4717649"/>
          </a:xfrm>
        </p:spPr>
        <p:txBody>
          <a:bodyPr>
            <a:noAutofit/>
          </a:bodyPr>
          <a:lstStyle/>
          <a:p>
            <a:pPr>
              <a:spcAft>
                <a:spcPts val="600"/>
              </a:spcAft>
            </a:pPr>
            <a:r>
              <a:rPr lang="en-GB" sz="2600" dirty="0">
                <a:effectLst/>
                <a:latin typeface="Arial" panose="020B0604020202020204" pitchFamily="34" charset="0"/>
                <a:ea typeface="Arial" panose="020B0604020202020204" pitchFamily="34" charset="0"/>
                <a:cs typeface="Arial" panose="020B0604020202020204" pitchFamily="34" charset="0"/>
              </a:rPr>
              <a:t>Our staff can support every student to have a positive experience in a safe environment</a:t>
            </a:r>
          </a:p>
          <a:p>
            <a:pPr>
              <a:spcAft>
                <a:spcPts val="600"/>
              </a:spcAft>
            </a:pPr>
            <a:r>
              <a:rPr lang="en-GB" sz="2600" dirty="0">
                <a:latin typeface="Arial" panose="020B0604020202020204" pitchFamily="34" charset="0"/>
                <a:cs typeface="Arial" panose="020B0604020202020204" pitchFamily="34" charset="0"/>
              </a:rPr>
              <a:t>This includes supporting Aboriginal cultural safety and </a:t>
            </a:r>
            <a:r>
              <a:rPr lang="en-AU" sz="2600" dirty="0">
                <a:latin typeface="Arial" panose="020B0604020202020204" pitchFamily="34" charset="0"/>
                <a:cs typeface="Arial" panose="020B0604020202020204" pitchFamily="34" charset="0"/>
              </a:rPr>
              <a:t>understanding the diverse circumstances of children and students.</a:t>
            </a:r>
            <a:endParaRPr lang="en-GB" sz="2600" dirty="0">
              <a:effectLst/>
              <a:latin typeface="Arial" panose="020B0604020202020204" pitchFamily="34" charset="0"/>
              <a:ea typeface="Arial" panose="020B0604020202020204" pitchFamily="34" charset="0"/>
              <a:cs typeface="Arial" panose="020B0604020202020204" pitchFamily="34" charset="0"/>
            </a:endParaRPr>
          </a:p>
          <a:p>
            <a:pPr>
              <a:spcAft>
                <a:spcPts val="600"/>
              </a:spcAft>
            </a:pPr>
            <a:r>
              <a:rPr lang="en-GB" sz="2600" dirty="0">
                <a:latin typeface="Arial" panose="020B0604020202020204" pitchFamily="34" charset="0"/>
                <a:cs typeface="Arial" panose="020B0604020202020204" pitchFamily="34" charset="0"/>
              </a:rPr>
              <a:t>Everyone can: </a:t>
            </a:r>
          </a:p>
          <a:p>
            <a:pPr lvl="1">
              <a:spcAft>
                <a:spcPts val="600"/>
              </a:spcAft>
            </a:pPr>
            <a:r>
              <a:rPr lang="en-GB" sz="2600" dirty="0">
                <a:latin typeface="Arial" panose="020B0604020202020204" pitchFamily="34" charset="0"/>
                <a:cs typeface="Arial" panose="020B0604020202020204" pitchFamily="34" charset="0"/>
              </a:rPr>
              <a:t>promote cultural safety in our school community by </a:t>
            </a:r>
            <a:r>
              <a:rPr lang="en-GB" sz="2600" dirty="0">
                <a:effectLst/>
                <a:latin typeface="Arial" panose="020B0604020202020204" pitchFamily="34" charset="0"/>
                <a:ea typeface="Arial" panose="020B0604020202020204" pitchFamily="34" charset="0"/>
                <a:cs typeface="Arial" panose="020B0604020202020204" pitchFamily="34" charset="0"/>
              </a:rPr>
              <a:t>recognising the link between Aboriginal culture, identity and safety. </a:t>
            </a:r>
          </a:p>
          <a:p>
            <a:pPr lvl="1">
              <a:spcAft>
                <a:spcPts val="600"/>
              </a:spcAft>
            </a:pPr>
            <a:r>
              <a:rPr lang="en-AU" sz="2600" dirty="0">
                <a:latin typeface="Arial" panose="020B0604020202020204" pitchFamily="34" charset="0"/>
                <a:cs typeface="Arial" panose="020B0604020202020204" pitchFamily="34" charset="0"/>
              </a:rPr>
              <a:t>pay particular attention to the needs of students with disability, students from culturally and linguistically diverse backgrounds, students who are unable to live at home, international students, lesbian, gay, bisexual, trans and gender diverse, intersex, queer </a:t>
            </a:r>
            <a:r>
              <a:rPr lang="en-AU" sz="2600">
                <a:latin typeface="Arial" panose="020B0604020202020204" pitchFamily="34" charset="0"/>
                <a:cs typeface="Arial" panose="020B0604020202020204" pitchFamily="34" charset="0"/>
              </a:rPr>
              <a:t>and questioning </a:t>
            </a:r>
            <a:r>
              <a:rPr lang="en-AU" sz="2600" dirty="0">
                <a:latin typeface="Arial" panose="020B0604020202020204" pitchFamily="34" charset="0"/>
                <a:cs typeface="Arial" panose="020B0604020202020204" pitchFamily="34" charset="0"/>
              </a:rPr>
              <a:t>and asexual (LGBTIQA+) students and Aboriginal students.</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934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D2B44-C6E2-4A9C-82D4-1FAC9FA2B8BC}"/>
              </a:ext>
            </a:extLst>
          </p:cNvPr>
          <p:cNvSpPr>
            <a:spLocks noGrp="1"/>
          </p:cNvSpPr>
          <p:nvPr>
            <p:ph type="title"/>
          </p:nvPr>
        </p:nvSpPr>
        <p:spPr>
          <a:xfrm>
            <a:off x="288233" y="277881"/>
            <a:ext cx="10262535" cy="891393"/>
          </a:xfrm>
        </p:spPr>
        <p:txBody>
          <a:bodyPr>
            <a:noAutofit/>
          </a:bodyPr>
          <a:lstStyle/>
          <a:p>
            <a:r>
              <a:rPr lang="en-AU" sz="3200" b="1" dirty="0">
                <a:solidFill>
                  <a:srgbClr val="E26815"/>
                </a:solidFill>
                <a:latin typeface="Arial" panose="020B0604020202020204" pitchFamily="34" charset="0"/>
                <a:cs typeface="Arial" panose="020B0604020202020204" pitchFamily="34" charset="0"/>
              </a:rPr>
              <a:t>Empowering students and families to express their views and raise concerns – example strategies</a:t>
            </a:r>
            <a:br>
              <a:rPr lang="en-AU" sz="3200" b="1" dirty="0">
                <a:solidFill>
                  <a:srgbClr val="E26815"/>
                </a:solidFill>
                <a:latin typeface="Arial" panose="020B0604020202020204" pitchFamily="34" charset="0"/>
                <a:cs typeface="Arial" panose="020B0604020202020204" pitchFamily="34" charset="0"/>
              </a:rPr>
            </a:br>
            <a:endParaRPr lang="en-AU" sz="3200" b="1" dirty="0">
              <a:solidFill>
                <a:srgbClr val="E26815"/>
              </a:solidFill>
              <a:latin typeface="Arial" panose="020B0604020202020204" pitchFamily="34" charset="0"/>
              <a:cs typeface="Arial" panose="020B0604020202020204" pitchFamily="34" charset="0"/>
            </a:endParaRPr>
          </a:p>
        </p:txBody>
      </p:sp>
      <p:sp>
        <p:nvSpPr>
          <p:cNvPr id="2" name="Subtitle 1">
            <a:extLst>
              <a:ext uri="{FF2B5EF4-FFF2-40B4-BE49-F238E27FC236}">
                <a16:creationId xmlns:a16="http://schemas.microsoft.com/office/drawing/2014/main" id="{003F1B67-1A58-4567-9260-E08AC82711DE}"/>
              </a:ext>
            </a:extLst>
          </p:cNvPr>
          <p:cNvSpPr>
            <a:spLocks noGrp="1"/>
          </p:cNvSpPr>
          <p:nvPr>
            <p:ph idx="1"/>
          </p:nvPr>
        </p:nvSpPr>
        <p:spPr>
          <a:xfrm>
            <a:off x="288233" y="1304135"/>
            <a:ext cx="5807767" cy="3987166"/>
          </a:xfrm>
        </p:spPr>
        <p:txBody>
          <a:bodyPr>
            <a:noAutofit/>
          </a:bodyPr>
          <a:lstStyle/>
          <a:p>
            <a:pPr marL="0" indent="0">
              <a:buNone/>
            </a:pPr>
            <a:r>
              <a:rPr lang="en-AU" sz="2200" b="1" dirty="0">
                <a:latin typeface="Arial" panose="020B0604020202020204" pitchFamily="34" charset="0"/>
                <a:cs typeface="Arial" panose="020B0604020202020204" pitchFamily="34" charset="0"/>
              </a:rPr>
              <a:t>School policies</a:t>
            </a:r>
          </a:p>
          <a:p>
            <a:pPr>
              <a:spcBef>
                <a:spcPts val="600"/>
              </a:spcBef>
            </a:pPr>
            <a:r>
              <a:rPr lang="en-AU" sz="1700" dirty="0">
                <a:latin typeface="Arial" panose="020B0604020202020204" pitchFamily="34" charset="0"/>
                <a:cs typeface="Arial" panose="020B0604020202020204" pitchFamily="34" charset="0"/>
              </a:rPr>
              <a:t>Identify ways to involve students, families and community members in reviews of child safety policies and practices.  </a:t>
            </a:r>
          </a:p>
          <a:p>
            <a:pPr>
              <a:lnSpc>
                <a:spcPct val="100000"/>
              </a:lnSpc>
              <a:spcBef>
                <a:spcPts val="600"/>
              </a:spcBef>
            </a:pPr>
            <a:r>
              <a:rPr lang="en-AU" sz="1700" dirty="0">
                <a:latin typeface="Arial" panose="020B0604020202020204" pitchFamily="34" charset="0"/>
                <a:cs typeface="Arial" panose="020B0604020202020204" pitchFamily="34" charset="0"/>
              </a:rPr>
              <a:t>Communicate policies social media posts, newsletters, website and staff circulars).</a:t>
            </a:r>
          </a:p>
          <a:p>
            <a:pPr>
              <a:lnSpc>
                <a:spcPct val="100000"/>
              </a:lnSpc>
              <a:spcBef>
                <a:spcPts val="600"/>
              </a:spcBef>
            </a:pPr>
            <a:r>
              <a:rPr lang="en-AU" sz="1700" dirty="0">
                <a:latin typeface="Arial" panose="020B0604020202020204" pitchFamily="34" charset="0"/>
                <a:cs typeface="Arial" panose="020B0604020202020204" pitchFamily="34" charset="0"/>
              </a:rPr>
              <a:t>Invite feedback (e.g. via surveys, focus groups).</a:t>
            </a:r>
          </a:p>
          <a:p>
            <a:pPr>
              <a:lnSpc>
                <a:spcPct val="100000"/>
              </a:lnSpc>
              <a:spcBef>
                <a:spcPts val="600"/>
              </a:spcBef>
            </a:pPr>
            <a:r>
              <a:rPr lang="en-AU" sz="1700" dirty="0">
                <a:latin typeface="Arial" panose="020B0604020202020204" pitchFamily="34" charset="0"/>
                <a:cs typeface="Arial" panose="020B0604020202020204" pitchFamily="34" charset="0"/>
              </a:rPr>
              <a:t>Report on outcomes of relevant reviews</a:t>
            </a:r>
            <a:r>
              <a:rPr lang="en-AU" sz="1700" strike="sngStrike" dirty="0">
                <a:latin typeface="Arial" panose="020B0604020202020204" pitchFamily="34" charset="0"/>
                <a:cs typeface="Arial" panose="020B0604020202020204" pitchFamily="34" charset="0"/>
              </a:rPr>
              <a:t> </a:t>
            </a:r>
            <a:r>
              <a:rPr lang="en-AU" sz="1700" dirty="0">
                <a:latin typeface="Arial" panose="020B0604020202020204" pitchFamily="34" charset="0"/>
                <a:cs typeface="Arial" panose="020B0604020202020204" pitchFamily="34" charset="0"/>
              </a:rPr>
              <a:t>with the school community to show transparency and accountability.</a:t>
            </a:r>
          </a:p>
          <a:p>
            <a:pPr>
              <a:lnSpc>
                <a:spcPct val="100000"/>
              </a:lnSpc>
              <a:spcBef>
                <a:spcPts val="600"/>
              </a:spcBef>
            </a:pPr>
            <a:endParaRPr lang="en-AU" sz="1000" b="1" dirty="0">
              <a:latin typeface="Arial" panose="020B0604020202020204" pitchFamily="34" charset="0"/>
              <a:cs typeface="Arial" panose="020B0604020202020204" pitchFamily="34" charset="0"/>
            </a:endParaRPr>
          </a:p>
          <a:p>
            <a:pPr marL="0" indent="0">
              <a:lnSpc>
                <a:spcPct val="100000"/>
              </a:lnSpc>
              <a:spcBef>
                <a:spcPts val="0"/>
              </a:spcBef>
              <a:buNone/>
            </a:pPr>
            <a:r>
              <a:rPr lang="en-AU" sz="1800" b="1" dirty="0">
                <a:latin typeface="Arial" panose="020B0604020202020204" pitchFamily="34" charset="0"/>
                <a:cs typeface="Arial" panose="020B0604020202020204" pitchFamily="34" charset="0"/>
              </a:rPr>
              <a:t>Complaints policy</a:t>
            </a:r>
          </a:p>
          <a:p>
            <a:pPr marL="285750" indent="-285750">
              <a:buFont typeface="Arial" panose="020B0604020202020204" pitchFamily="34" charset="0"/>
              <a:buChar char="•"/>
            </a:pPr>
            <a:r>
              <a:rPr lang="en-AU" sz="1700" dirty="0">
                <a:solidFill>
                  <a:srgbClr val="0B0C1D"/>
                </a:solidFill>
                <a:latin typeface="Arial" panose="020B0604020202020204" pitchFamily="34" charset="0"/>
                <a:cs typeface="Arial" panose="020B0604020202020204" pitchFamily="34" charset="0"/>
              </a:rPr>
              <a:t>Informs students, parents and members of the community how they can raise complaints or concerns about issues arising at our school </a:t>
            </a:r>
          </a:p>
          <a:p>
            <a:pPr marL="285750" indent="-285750">
              <a:buFont typeface="Arial" panose="020B0604020202020204" pitchFamily="34" charset="0"/>
              <a:buChar char="•"/>
            </a:pPr>
            <a:r>
              <a:rPr lang="en-AU" sz="1700" dirty="0">
                <a:solidFill>
                  <a:srgbClr val="0B0C1D"/>
                </a:solidFill>
                <a:latin typeface="Arial" panose="020B0604020202020204" pitchFamily="34" charset="0"/>
                <a:cs typeface="Arial" panose="020B0604020202020204" pitchFamily="34" charset="0"/>
              </a:rPr>
              <a:t>Confirms that complaints relating to child abuse are managed in accordance with our Child Safety Responding and Reporting Obligations Policy and Procedures</a:t>
            </a:r>
            <a:endParaRPr lang="en-AU" sz="17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3A4C67-33BD-45E3-99DE-2FA388AC36C2}"/>
              </a:ext>
            </a:extLst>
          </p:cNvPr>
          <p:cNvSpPr txBox="1"/>
          <p:nvPr/>
        </p:nvSpPr>
        <p:spPr>
          <a:xfrm>
            <a:off x="6096000" y="1304135"/>
            <a:ext cx="4607168" cy="4427345"/>
          </a:xfrm>
          <a:prstGeom prst="rect">
            <a:avLst/>
          </a:prstGeom>
        </p:spPr>
        <p:txBody>
          <a:bodyPr vert="horz" lIns="91440" tIns="45720" rIns="91440" bIns="45720" rtlCol="0" anchor="t">
            <a:noAutofit/>
          </a:bodyPr>
          <a:lstStyle>
            <a:lvl1pPr indent="0">
              <a:lnSpc>
                <a:spcPct val="90000"/>
              </a:lnSpc>
              <a:spcBef>
                <a:spcPts val="1000"/>
              </a:spcBef>
              <a:buFont typeface="Arial"/>
              <a:buNone/>
              <a:defRPr sz="2400" b="1" i="0">
                <a:latin typeface="Arial" panose="020B0604020202020204" pitchFamily="34" charset="0"/>
                <a:ea typeface="Arial" panose="020B0604020202020204" pitchFamily="34" charset="0"/>
                <a:cs typeface="Arial" panose="020B0604020202020204" pitchFamily="34" charset="0"/>
              </a:defRPr>
            </a:lvl1pPr>
            <a:lvl2pPr marL="685800" indent="-228600">
              <a:lnSpc>
                <a:spcPct val="90000"/>
              </a:lnSpc>
              <a:spcBef>
                <a:spcPts val="500"/>
              </a:spcBef>
              <a:buFont typeface="Arial"/>
              <a:buChar char="•"/>
              <a:defRPr sz="2400" b="0" i="0">
                <a:latin typeface="Arial" panose="020B0604020202020204" pitchFamily="34" charset="0"/>
                <a:ea typeface="Arial" panose="020B0604020202020204" pitchFamily="34" charset="0"/>
                <a:cs typeface="Arial" panose="020B0604020202020204" pitchFamily="34" charset="0"/>
              </a:defRPr>
            </a:lvl2pPr>
            <a:lvl3pPr marL="1143000" indent="-228600">
              <a:lnSpc>
                <a:spcPct val="90000"/>
              </a:lnSpc>
              <a:spcBef>
                <a:spcPts val="500"/>
              </a:spcBef>
              <a:buFont typeface="Arial"/>
              <a:buChar char="•"/>
              <a:defRPr sz="2000" b="0" i="0">
                <a:latin typeface="Arial" panose="020B0604020202020204" pitchFamily="34" charset="0"/>
                <a:ea typeface="Arial" panose="020B0604020202020204" pitchFamily="34" charset="0"/>
                <a:cs typeface="Arial" panose="020B0604020202020204" pitchFamily="34" charset="0"/>
              </a:defRPr>
            </a:lvl3pPr>
            <a:lvl4pPr marL="1600200" indent="-228600">
              <a:lnSpc>
                <a:spcPct val="90000"/>
              </a:lnSpc>
              <a:spcBef>
                <a:spcPts val="500"/>
              </a:spcBef>
              <a:buFont typeface="Arial"/>
              <a:buChar char="•"/>
              <a:defRPr b="0" i="0">
                <a:latin typeface="Arial" panose="020B0604020202020204" pitchFamily="34" charset="0"/>
                <a:ea typeface="Arial" panose="020B0604020202020204" pitchFamily="34" charset="0"/>
                <a:cs typeface="Arial" panose="020B0604020202020204" pitchFamily="34" charset="0"/>
              </a:defRPr>
            </a:lvl4pPr>
            <a:lvl5pPr marL="2057400" indent="-228600">
              <a:lnSpc>
                <a:spcPct val="90000"/>
              </a:lnSpc>
              <a:spcBef>
                <a:spcPts val="500"/>
              </a:spcBef>
              <a:buFont typeface="Arial"/>
              <a:buChar char="•"/>
              <a:defRPr b="0" i="0">
                <a:latin typeface="Arial" panose="020B0604020202020204" pitchFamily="34" charset="0"/>
                <a:ea typeface="Arial" panose="020B0604020202020204" pitchFamily="34" charset="0"/>
                <a:cs typeface="Arial" panose="020B0604020202020204" pitchFamily="34"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AU" sz="2200" dirty="0"/>
              <a:t>School practice </a:t>
            </a:r>
          </a:p>
          <a:p>
            <a:pPr marL="228600" indent="-228600">
              <a:lnSpc>
                <a:spcPct val="100000"/>
              </a:lnSpc>
              <a:spcBef>
                <a:spcPts val="600"/>
              </a:spcBef>
              <a:buFont typeface="Arial"/>
              <a:buChar char="•"/>
            </a:pPr>
            <a:r>
              <a:rPr lang="en-AU" sz="1700" b="0" dirty="0"/>
              <a:t>Provide opportunities for families to discuss their children’s experiences at school</a:t>
            </a:r>
          </a:p>
          <a:p>
            <a:pPr marL="228600" indent="-228600">
              <a:lnSpc>
                <a:spcPct val="100000"/>
              </a:lnSpc>
              <a:spcBef>
                <a:spcPts val="600"/>
              </a:spcBef>
              <a:buFont typeface="Arial"/>
              <a:buChar char="•"/>
            </a:pPr>
            <a:r>
              <a:rPr lang="en-AU" sz="1700" b="0" dirty="0"/>
              <a:t>Invite student feedback on school-wide decisions and consider their views</a:t>
            </a:r>
            <a:endParaRPr lang="en-AU" sz="1700" b="0" strike="sngStrike" dirty="0"/>
          </a:p>
          <a:p>
            <a:pPr marL="228600" indent="-228600">
              <a:lnSpc>
                <a:spcPct val="100000"/>
              </a:lnSpc>
              <a:spcBef>
                <a:spcPts val="600"/>
              </a:spcBef>
              <a:buFont typeface="Arial"/>
              <a:buChar char="•"/>
            </a:pPr>
            <a:r>
              <a:rPr lang="en-AU" sz="1700" b="0" dirty="0"/>
              <a:t>Be aware of discriminatory barriers and any overreliance on student leaders</a:t>
            </a:r>
          </a:p>
          <a:p>
            <a:pPr marL="228600" indent="-228600">
              <a:lnSpc>
                <a:spcPct val="100000"/>
              </a:lnSpc>
              <a:spcBef>
                <a:spcPts val="600"/>
              </a:spcBef>
              <a:buFont typeface="Arial"/>
              <a:buChar char="•"/>
            </a:pPr>
            <a:r>
              <a:rPr lang="en-AU" sz="1700" b="0" dirty="0"/>
              <a:t>Give students a variety of ways to raise concerns (e.g. anonymous suggestion box and posters/guidance on who to talk to)</a:t>
            </a:r>
          </a:p>
          <a:p>
            <a:pPr marL="228600" lvl="2">
              <a:lnSpc>
                <a:spcPct val="100000"/>
              </a:lnSpc>
              <a:spcBef>
                <a:spcPts val="0"/>
              </a:spcBef>
            </a:pPr>
            <a:endParaRPr lang="en-AU" b="0" dirty="0">
              <a:highlight>
                <a:srgbClr val="00FF00"/>
              </a:highlight>
            </a:endParaRPr>
          </a:p>
          <a:p>
            <a:pPr>
              <a:lnSpc>
                <a:spcPct val="100000"/>
              </a:lnSpc>
              <a:spcBef>
                <a:spcPts val="0"/>
              </a:spcBef>
            </a:pPr>
            <a:r>
              <a:rPr lang="en-AU" sz="2000" b="0" dirty="0">
                <a:highlight>
                  <a:srgbClr val="00FF00"/>
                </a:highlight>
              </a:rPr>
              <a:t> </a:t>
            </a:r>
          </a:p>
        </p:txBody>
      </p:sp>
    </p:spTree>
    <p:extLst>
      <p:ext uri="{BB962C8B-B14F-4D97-AF65-F5344CB8AC3E}">
        <p14:creationId xmlns:p14="http://schemas.microsoft.com/office/powerpoint/2010/main" val="4140959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2948E-08EF-4EAD-9AF6-7179FE111E00}"/>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Safety Code of Conduct </a:t>
            </a:r>
          </a:p>
        </p:txBody>
      </p:sp>
      <p:sp>
        <p:nvSpPr>
          <p:cNvPr id="2" name="Subtitle 1">
            <a:extLst>
              <a:ext uri="{FF2B5EF4-FFF2-40B4-BE49-F238E27FC236}">
                <a16:creationId xmlns:a16="http://schemas.microsoft.com/office/drawing/2014/main" id="{0FD7FD8C-5F9F-4F1E-B26D-094D7B066125}"/>
              </a:ext>
            </a:extLst>
          </p:cNvPr>
          <p:cNvSpPr>
            <a:spLocks noGrp="1"/>
          </p:cNvSpPr>
          <p:nvPr>
            <p:ph idx="1"/>
          </p:nvPr>
        </p:nvSpPr>
        <p:spPr>
          <a:xfrm>
            <a:off x="288233" y="1128090"/>
            <a:ext cx="10069200" cy="5729910"/>
          </a:xfrm>
        </p:spPr>
        <p:txBody>
          <a:bodyPr>
            <a:noAutofit/>
          </a:bodyPr>
          <a:lstStyle/>
          <a:p>
            <a:pPr marL="0" indent="0">
              <a:lnSpc>
                <a:spcPct val="100000"/>
              </a:lnSpc>
              <a:buNone/>
            </a:pPr>
            <a:r>
              <a:rPr lang="en-AU" sz="2400" b="1" dirty="0">
                <a:latin typeface="Arial" panose="020B0604020202020204" pitchFamily="34" charset="0"/>
                <a:cs typeface="Arial" panose="020B0604020202020204" pitchFamily="34" charset="0"/>
              </a:rPr>
              <a:t>Our school’s Child Safety Code of Conduct</a:t>
            </a:r>
            <a:r>
              <a:rPr lang="en-AU"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provides adults with a clear guide on the behaviour that is expected of them in our school environments, and:</a:t>
            </a:r>
            <a:endParaRPr lang="en-AU" sz="2400" dirty="0">
              <a:latin typeface="Arial" panose="020B0604020202020204" pitchFamily="34" charset="0"/>
              <a:cs typeface="Arial" panose="020B0604020202020204" pitchFamily="34" charset="0"/>
            </a:endParaRPr>
          </a:p>
          <a:p>
            <a:pPr lvl="1">
              <a:lnSpc>
                <a:spcPct val="100000"/>
              </a:lnSpc>
            </a:pPr>
            <a:r>
              <a:rPr lang="en-AU" dirty="0">
                <a:latin typeface="Arial" panose="020B0604020202020204" pitchFamily="34" charset="0"/>
                <a:cs typeface="Arial" panose="020B0604020202020204" pitchFamily="34" charset="0"/>
              </a:rPr>
              <a:t>lists acceptable and unacceptable behaviours</a:t>
            </a:r>
          </a:p>
          <a:p>
            <a:pPr lvl="1">
              <a:lnSpc>
                <a:spcPct val="100000"/>
              </a:lnSpc>
            </a:pPr>
            <a:r>
              <a:rPr lang="en-AU" dirty="0">
                <a:latin typeface="Arial" panose="020B0604020202020204" pitchFamily="34" charset="0"/>
                <a:cs typeface="Arial" panose="020B0604020202020204" pitchFamily="34" charset="0"/>
              </a:rPr>
              <a:t>identifies professional boundaries and ethical behaviour</a:t>
            </a:r>
          </a:p>
          <a:p>
            <a:pPr lvl="1">
              <a:lnSpc>
                <a:spcPct val="100000"/>
              </a:lnSpc>
            </a:pPr>
            <a:r>
              <a:rPr lang="en-AU" dirty="0">
                <a:latin typeface="Arial" panose="020B0604020202020204" pitchFamily="34" charset="0"/>
                <a:cs typeface="Arial" panose="020B0604020202020204" pitchFamily="34" charset="0"/>
              </a:rPr>
              <a:t>applies to all school activities, including school camps, using digital technology and social media</a:t>
            </a:r>
          </a:p>
          <a:p>
            <a:pPr lvl="1">
              <a:lnSpc>
                <a:spcPct val="100000"/>
              </a:lnSpc>
            </a:pPr>
            <a:r>
              <a:rPr lang="en-AU" dirty="0">
                <a:latin typeface="Arial" panose="020B0604020202020204" pitchFamily="34" charset="0"/>
                <a:cs typeface="Arial" panose="020B0604020202020204" pitchFamily="34" charset="0"/>
              </a:rPr>
              <a:t>is publicly available</a:t>
            </a:r>
          </a:p>
          <a:p>
            <a:pPr marL="0" indent="0">
              <a:lnSpc>
                <a:spcPct val="100000"/>
              </a:lnSpc>
              <a:spcBef>
                <a:spcPts val="1200"/>
              </a:spcBef>
              <a:buNone/>
            </a:pPr>
            <a:r>
              <a:rPr lang="en-AU" sz="2400" b="1" dirty="0">
                <a:latin typeface="Arial" panose="020B0604020202020204" pitchFamily="34" charset="0"/>
                <a:cs typeface="Arial" panose="020B0604020202020204" pitchFamily="34" charset="0"/>
              </a:rPr>
              <a:t>Who has to follow it?</a:t>
            </a:r>
          </a:p>
          <a:p>
            <a:pPr marL="0" indent="0">
              <a:lnSpc>
                <a:spcPct val="100000"/>
              </a:lnSpc>
              <a:buNone/>
            </a:pPr>
            <a:r>
              <a:rPr lang="en-GB" sz="2400" dirty="0">
                <a:latin typeface="Arial" panose="020B0604020202020204" pitchFamily="34" charset="0"/>
                <a:cs typeface="Arial" panose="020B0604020202020204" pitchFamily="34" charset="0"/>
              </a:rPr>
              <a:t>Staff, volunteers, contractors, and any other member of our school community involved in child-connected work, including school council members</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272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D2B44-C6E2-4A9C-82D4-1FAC9FA2B8BC}"/>
              </a:ext>
            </a:extLst>
          </p:cNvPr>
          <p:cNvSpPr>
            <a:spLocks noGrp="1"/>
          </p:cNvSpPr>
          <p:nvPr>
            <p:ph type="title"/>
          </p:nvPr>
        </p:nvSpPr>
        <p:spPr/>
        <p:txBody>
          <a:bodyPr>
            <a:noAutofit/>
          </a:bodyPr>
          <a:lstStyle/>
          <a:p>
            <a:r>
              <a:rPr lang="en-AU" sz="3200" b="1" dirty="0">
                <a:solidFill>
                  <a:srgbClr val="E26815"/>
                </a:solidFill>
                <a:latin typeface="Arial" panose="020B0604020202020204" pitchFamily="34" charset="0"/>
                <a:cs typeface="Arial" panose="020B0604020202020204" pitchFamily="34" charset="0"/>
              </a:rPr>
              <a:t>Acceptable and unacceptable behaviours</a:t>
            </a:r>
          </a:p>
        </p:txBody>
      </p:sp>
      <p:sp>
        <p:nvSpPr>
          <p:cNvPr id="2" name="Subtitle 1">
            <a:extLst>
              <a:ext uri="{FF2B5EF4-FFF2-40B4-BE49-F238E27FC236}">
                <a16:creationId xmlns:a16="http://schemas.microsoft.com/office/drawing/2014/main" id="{003F1B67-1A58-4567-9260-E08AC82711DE}"/>
              </a:ext>
            </a:extLst>
          </p:cNvPr>
          <p:cNvSpPr>
            <a:spLocks noGrp="1"/>
          </p:cNvSpPr>
          <p:nvPr>
            <p:ph idx="1"/>
          </p:nvPr>
        </p:nvSpPr>
        <p:spPr>
          <a:xfrm>
            <a:off x="288233" y="889552"/>
            <a:ext cx="5403119" cy="5245014"/>
          </a:xfrm>
        </p:spPr>
        <p:txBody>
          <a:bodyPr>
            <a:noAutofit/>
          </a:bodyPr>
          <a:lstStyle/>
          <a:p>
            <a:pPr marL="0" indent="0">
              <a:spcAft>
                <a:spcPts val="1200"/>
              </a:spcAft>
              <a:buNone/>
            </a:pPr>
            <a:r>
              <a:rPr lang="en-AU" sz="2000" b="1" dirty="0">
                <a:latin typeface="Arial" panose="020B0604020202020204" pitchFamily="34" charset="0"/>
                <a:cs typeface="Arial" panose="020B0604020202020204" pitchFamily="34" charset="0"/>
              </a:rPr>
              <a:t>Acceptable behaviours</a:t>
            </a:r>
          </a:p>
          <a:p>
            <a:pPr>
              <a:lnSpc>
                <a:spcPct val="100000"/>
              </a:lnSpc>
              <a:spcBef>
                <a:spcPts val="0"/>
              </a:spcBef>
            </a:pPr>
            <a:r>
              <a:rPr lang="en-GB" sz="2000" dirty="0">
                <a:effectLst/>
                <a:latin typeface="Arial" panose="020B0604020202020204" pitchFamily="34" charset="0"/>
                <a:ea typeface="Arial" panose="020B0604020202020204" pitchFamily="34" charset="0"/>
                <a:cs typeface="Arial" panose="020B0604020202020204" pitchFamily="34" charset="0"/>
              </a:rPr>
              <a:t>upholding our commitment to child safety and following our Child Safety and Wellbeing Policy </a:t>
            </a:r>
          </a:p>
          <a:p>
            <a:pPr>
              <a:lnSpc>
                <a:spcPct val="100000"/>
              </a:lnSpc>
              <a:spcBef>
                <a:spcPts val="0"/>
              </a:spcBef>
            </a:pPr>
            <a:r>
              <a:rPr lang="en-GB" sz="2000" dirty="0">
                <a:effectLst/>
                <a:latin typeface="Arial" panose="020B0604020202020204" pitchFamily="34" charset="0"/>
                <a:ea typeface="Arial" panose="020B0604020202020204" pitchFamily="34" charset="0"/>
                <a:cs typeface="Arial" panose="020B0604020202020204" pitchFamily="34" charset="0"/>
              </a:rPr>
              <a:t>treating students and families in our school community with respect </a:t>
            </a:r>
          </a:p>
          <a:p>
            <a:pPr>
              <a:lnSpc>
                <a:spcPct val="100000"/>
              </a:lnSpc>
              <a:spcBef>
                <a:spcPts val="0"/>
              </a:spcBef>
            </a:pPr>
            <a:r>
              <a:rPr lang="en-GB" sz="2000" dirty="0">
                <a:effectLst/>
                <a:latin typeface="Arial" panose="020B0604020202020204" pitchFamily="34" charset="0"/>
                <a:ea typeface="Arial" panose="020B0604020202020204" pitchFamily="34" charset="0"/>
                <a:cs typeface="Arial" panose="020B0604020202020204" pitchFamily="34" charset="0"/>
              </a:rPr>
              <a:t>listening and responding to the views and concerns of students</a:t>
            </a:r>
            <a:endParaRPr lang="en-GB" sz="2000" dirty="0">
              <a:latin typeface="Arial" panose="020B0604020202020204" pitchFamily="34" charset="0"/>
              <a:cs typeface="Arial" panose="020B0604020202020204" pitchFamily="34" charset="0"/>
            </a:endParaRPr>
          </a:p>
          <a:p>
            <a:pPr>
              <a:lnSpc>
                <a:spcPct val="100000"/>
              </a:lnSpc>
              <a:spcBef>
                <a:spcPts val="0"/>
              </a:spcBef>
            </a:pPr>
            <a:r>
              <a:rPr lang="en-GB" sz="2000" dirty="0">
                <a:effectLst/>
                <a:latin typeface="Arial" panose="020B0604020202020204" pitchFamily="34" charset="0"/>
                <a:ea typeface="Arial" panose="020B0604020202020204" pitchFamily="34" charset="0"/>
                <a:cs typeface="Arial" panose="020B0604020202020204" pitchFamily="34" charset="0"/>
              </a:rPr>
              <a:t>promoting the cultural safety, participation and empowerment of Aboriginal students</a:t>
            </a:r>
          </a:p>
          <a:p>
            <a:pPr>
              <a:lnSpc>
                <a:spcPct val="100000"/>
              </a:lnSpc>
              <a:spcBef>
                <a:spcPts val="0"/>
              </a:spcBef>
            </a:pPr>
            <a:r>
              <a:rPr lang="en-GB" sz="2000" dirty="0">
                <a:effectLst/>
                <a:latin typeface="Arial" panose="020B0604020202020204" pitchFamily="34" charset="0"/>
                <a:ea typeface="Arial" panose="020B0604020202020204" pitchFamily="34" charset="0"/>
                <a:cs typeface="Arial" panose="020B0604020202020204" pitchFamily="34" charset="0"/>
              </a:rPr>
              <a:t>ensuring, as far as practicable, that adults are not alone with a student </a:t>
            </a:r>
            <a:endParaRPr lang="en-GB" sz="2000" dirty="0">
              <a:latin typeface="Arial" panose="020B0604020202020204" pitchFamily="34" charset="0"/>
              <a:cs typeface="Arial" panose="020B0604020202020204" pitchFamily="34" charset="0"/>
            </a:endParaRPr>
          </a:p>
          <a:p>
            <a:pPr>
              <a:lnSpc>
                <a:spcPct val="100000"/>
              </a:lnSpc>
              <a:spcBef>
                <a:spcPts val="0"/>
              </a:spcBef>
            </a:pPr>
            <a:r>
              <a:rPr lang="en-GB" sz="2000" dirty="0">
                <a:effectLst/>
                <a:latin typeface="Arial" panose="020B0604020202020204" pitchFamily="34" charset="0"/>
                <a:ea typeface="Arial" panose="020B0604020202020204" pitchFamily="34" charset="0"/>
                <a:cs typeface="Arial" panose="020B0604020202020204" pitchFamily="34" charset="0"/>
              </a:rPr>
              <a:t>reporting any allegations of child abuse or other child safety concerns</a:t>
            </a:r>
            <a:endParaRPr lang="en-GB" sz="2000" dirty="0">
              <a:effectLst/>
              <a:highlight>
                <a:srgbClr val="FFFF00"/>
              </a:highlight>
              <a:latin typeface="Arial" panose="020B0604020202020204" pitchFamily="34" charset="0"/>
              <a:ea typeface="Arial" panose="020B0604020202020204" pitchFamily="34" charset="0"/>
              <a:cs typeface="Arial" panose="020B0604020202020204" pitchFamily="34" charset="0"/>
            </a:endParaRPr>
          </a:p>
          <a:p>
            <a:pPr>
              <a:lnSpc>
                <a:spcPct val="100000"/>
              </a:lnSpc>
              <a:spcBef>
                <a:spcPts val="0"/>
              </a:spcBef>
            </a:pPr>
            <a:r>
              <a:rPr lang="en-AU" sz="2000" dirty="0">
                <a:effectLst/>
                <a:latin typeface="Arial" panose="020B0604020202020204" pitchFamily="34" charset="0"/>
                <a:ea typeface="Arial" panose="020B0604020202020204" pitchFamily="34" charset="0"/>
                <a:cs typeface="Arial" panose="020B0604020202020204" pitchFamily="34" charset="0"/>
              </a:rPr>
              <a:t>if child abuse is suspected, ensuring as quickly as possible that the student(s) are safe and protected.</a:t>
            </a:r>
          </a:p>
          <a:p>
            <a:pPr marL="0" indent="0">
              <a:buNone/>
            </a:pPr>
            <a:endParaRPr lang="en-AU" sz="19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3A4C67-33BD-45E3-99DE-2FA388AC36C2}"/>
              </a:ext>
            </a:extLst>
          </p:cNvPr>
          <p:cNvSpPr txBox="1"/>
          <p:nvPr/>
        </p:nvSpPr>
        <p:spPr>
          <a:xfrm>
            <a:off x="5407317" y="889551"/>
            <a:ext cx="5234152" cy="5245015"/>
          </a:xfrm>
          <a:prstGeom prst="rect">
            <a:avLst/>
          </a:prstGeom>
        </p:spPr>
        <p:txBody>
          <a:bodyPr vert="horz" lIns="91440" tIns="45720" rIns="91440" bIns="45720" rtlCol="0" anchor="t">
            <a:noAutofit/>
          </a:bodyPr>
          <a:lstStyle>
            <a:lvl1pPr indent="0">
              <a:lnSpc>
                <a:spcPct val="90000"/>
              </a:lnSpc>
              <a:spcBef>
                <a:spcPts val="1000"/>
              </a:spcBef>
              <a:buFont typeface="Arial"/>
              <a:buNone/>
              <a:defRPr sz="2400" b="1" i="0">
                <a:latin typeface="Arial" panose="020B0604020202020204" pitchFamily="34" charset="0"/>
                <a:ea typeface="Arial" panose="020B0604020202020204" pitchFamily="34" charset="0"/>
                <a:cs typeface="Arial" panose="020B0604020202020204" pitchFamily="34" charset="0"/>
              </a:defRPr>
            </a:lvl1pPr>
            <a:lvl2pPr marL="685800" indent="-228600">
              <a:lnSpc>
                <a:spcPct val="90000"/>
              </a:lnSpc>
              <a:spcBef>
                <a:spcPts val="500"/>
              </a:spcBef>
              <a:buFont typeface="Arial"/>
              <a:buChar char="•"/>
              <a:defRPr sz="2400" b="0" i="0">
                <a:latin typeface="Arial" panose="020B0604020202020204" pitchFamily="34" charset="0"/>
                <a:ea typeface="Arial" panose="020B0604020202020204" pitchFamily="34" charset="0"/>
                <a:cs typeface="Arial" panose="020B0604020202020204" pitchFamily="34" charset="0"/>
              </a:defRPr>
            </a:lvl2pPr>
            <a:lvl3pPr marL="1143000" indent="-228600">
              <a:lnSpc>
                <a:spcPct val="90000"/>
              </a:lnSpc>
              <a:spcBef>
                <a:spcPts val="500"/>
              </a:spcBef>
              <a:buFont typeface="Arial"/>
              <a:buChar char="•"/>
              <a:defRPr sz="2000" b="0" i="0">
                <a:latin typeface="Arial" panose="020B0604020202020204" pitchFamily="34" charset="0"/>
                <a:ea typeface="Arial" panose="020B0604020202020204" pitchFamily="34" charset="0"/>
                <a:cs typeface="Arial" panose="020B0604020202020204" pitchFamily="34" charset="0"/>
              </a:defRPr>
            </a:lvl3pPr>
            <a:lvl4pPr marL="1600200" indent="-228600">
              <a:lnSpc>
                <a:spcPct val="90000"/>
              </a:lnSpc>
              <a:spcBef>
                <a:spcPts val="500"/>
              </a:spcBef>
              <a:buFont typeface="Arial"/>
              <a:buChar char="•"/>
              <a:defRPr b="0" i="0">
                <a:latin typeface="Arial" panose="020B0604020202020204" pitchFamily="34" charset="0"/>
                <a:ea typeface="Arial" panose="020B0604020202020204" pitchFamily="34" charset="0"/>
                <a:cs typeface="Arial" panose="020B0604020202020204" pitchFamily="34" charset="0"/>
              </a:defRPr>
            </a:lvl4pPr>
            <a:lvl5pPr marL="2057400" indent="-228600">
              <a:lnSpc>
                <a:spcPct val="90000"/>
              </a:lnSpc>
              <a:spcBef>
                <a:spcPts val="500"/>
              </a:spcBef>
              <a:buFont typeface="Arial"/>
              <a:buChar char="•"/>
              <a:defRPr b="0" i="0">
                <a:latin typeface="Arial" panose="020B0604020202020204" pitchFamily="34" charset="0"/>
                <a:ea typeface="Arial" panose="020B0604020202020204" pitchFamily="34" charset="0"/>
                <a:cs typeface="Arial" panose="020B0604020202020204" pitchFamily="34"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spcAft>
                <a:spcPts val="1200"/>
              </a:spcAft>
            </a:pPr>
            <a:r>
              <a:rPr lang="en-AU" sz="2000" dirty="0"/>
              <a:t>Unacceptable behaviours</a:t>
            </a:r>
          </a:p>
          <a:p>
            <a:pPr marL="342900" indent="-342900">
              <a:lnSpc>
                <a:spcPct val="100000"/>
              </a:lnSpc>
              <a:spcBef>
                <a:spcPts val="0"/>
              </a:spcBef>
              <a:buFont typeface="Arial" panose="020B0604020202020204" pitchFamily="34" charset="0"/>
              <a:buChar char="•"/>
            </a:pPr>
            <a:r>
              <a:rPr lang="en-AU" sz="2000" b="0" dirty="0"/>
              <a:t>ignore or disregard concerns, suspicions or disclosures of child abuse</a:t>
            </a:r>
          </a:p>
          <a:p>
            <a:pPr marL="342900" indent="-342900">
              <a:lnSpc>
                <a:spcPct val="100000"/>
              </a:lnSpc>
              <a:spcBef>
                <a:spcPts val="0"/>
              </a:spcBef>
              <a:buFont typeface="Arial" panose="020B0604020202020204" pitchFamily="34" charset="0"/>
              <a:buChar char="•"/>
            </a:pPr>
            <a:r>
              <a:rPr lang="en-AU" sz="2000" b="0" dirty="0"/>
              <a:t>develop a relationship with a student that could be seen as favouritism or amount to ‘grooming’ behaviour</a:t>
            </a:r>
          </a:p>
          <a:p>
            <a:pPr marL="342900" indent="-342900">
              <a:lnSpc>
                <a:spcPct val="100000"/>
              </a:lnSpc>
              <a:spcBef>
                <a:spcPts val="0"/>
              </a:spcBef>
              <a:buFont typeface="Arial" panose="020B0604020202020204" pitchFamily="34" charset="0"/>
              <a:buChar char="•"/>
            </a:pPr>
            <a:r>
              <a:rPr lang="en-AU" sz="2000" b="0" dirty="0"/>
              <a:t>display behaviours or engage with students in ways that are not justified by the educational or professional context </a:t>
            </a:r>
          </a:p>
          <a:p>
            <a:pPr marL="342900" indent="-342900">
              <a:lnSpc>
                <a:spcPct val="100000"/>
              </a:lnSpc>
              <a:spcBef>
                <a:spcPts val="0"/>
              </a:spcBef>
              <a:buFont typeface="Arial" panose="020B0604020202020204" pitchFamily="34" charset="0"/>
              <a:buChar char="•"/>
            </a:pPr>
            <a:r>
              <a:rPr lang="en-AU" sz="2000" b="0" dirty="0"/>
              <a:t>ignore an adult’s overly familiar or inappropriate behaviour towards a student</a:t>
            </a:r>
          </a:p>
          <a:p>
            <a:pPr marL="342900" indent="-342900">
              <a:lnSpc>
                <a:spcPct val="100000"/>
              </a:lnSpc>
              <a:spcBef>
                <a:spcPts val="0"/>
              </a:spcBef>
              <a:buFont typeface="Arial" panose="020B0604020202020204" pitchFamily="34" charset="0"/>
              <a:buChar char="•"/>
            </a:pPr>
            <a:r>
              <a:rPr lang="en-AU" sz="2000" b="0" dirty="0"/>
              <a:t>communicate directly with a student through personal or private contact channels  </a:t>
            </a:r>
          </a:p>
          <a:p>
            <a:pPr marL="342900" indent="-342900">
              <a:lnSpc>
                <a:spcPct val="100000"/>
              </a:lnSpc>
              <a:spcBef>
                <a:spcPts val="0"/>
              </a:spcBef>
              <a:buFont typeface="Arial" panose="020B0604020202020204" pitchFamily="34" charset="0"/>
              <a:buChar char="•"/>
            </a:pPr>
            <a:r>
              <a:rPr lang="en-GB" sz="2000" b="0" dirty="0">
                <a:effectLst/>
                <a:latin typeface="Arial" panose="020B0604020202020204" pitchFamily="34" charset="0"/>
                <a:ea typeface="Arial" panose="020B0604020202020204" pitchFamily="34" charset="0"/>
                <a:cs typeface="Times New Roman" panose="02020603050405020304" pitchFamily="18" charset="0"/>
              </a:rPr>
              <a:t>have contact with any student outside of school hours except when needed to deliver the school curriculum.</a:t>
            </a:r>
            <a:endParaRPr lang="en-AU" sz="2000" dirty="0"/>
          </a:p>
        </p:txBody>
      </p:sp>
    </p:spTree>
    <p:extLst>
      <p:ext uri="{BB962C8B-B14F-4D97-AF65-F5344CB8AC3E}">
        <p14:creationId xmlns:p14="http://schemas.microsoft.com/office/powerpoint/2010/main" val="3923925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5EA0-4B81-46DD-BE18-5640F42341BE}"/>
              </a:ext>
            </a:extLst>
          </p:cNvPr>
          <p:cNvSpPr>
            <a:spLocks noGrp="1"/>
          </p:cNvSpPr>
          <p:nvPr>
            <p:ph type="title"/>
          </p:nvPr>
        </p:nvSpPr>
        <p:spPr/>
        <p:txBody>
          <a:bodyPr>
            <a:normAutofit/>
          </a:bodyPr>
          <a:lstStyle/>
          <a:p>
            <a:r>
              <a:rPr lang="en-US" sz="3200" b="1" dirty="0">
                <a:solidFill>
                  <a:srgbClr val="E26815"/>
                </a:solidFill>
                <a:latin typeface="Arial" panose="020B0604020202020204" pitchFamily="34" charset="0"/>
                <a:cs typeface="Arial" panose="020B0604020202020204" pitchFamily="34" charset="0"/>
              </a:rPr>
              <a:t>Child Safety Risk Register</a:t>
            </a:r>
            <a:endParaRPr lang="en-AU" sz="3200" b="1" dirty="0">
              <a:solidFill>
                <a:srgbClr val="E2681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FE4525-C238-4063-96E7-4045AF1C81CF}"/>
              </a:ext>
            </a:extLst>
          </p:cNvPr>
          <p:cNvSpPr>
            <a:spLocks noGrp="1"/>
          </p:cNvSpPr>
          <p:nvPr>
            <p:ph idx="1"/>
          </p:nvPr>
        </p:nvSpPr>
        <p:spPr>
          <a:xfrm>
            <a:off x="288234" y="1000585"/>
            <a:ext cx="10501686" cy="5461221"/>
          </a:xfrm>
        </p:spPr>
        <p:txBody>
          <a:bodyPr>
            <a:noAutofit/>
          </a:bodyPr>
          <a:lstStyle/>
          <a:p>
            <a:r>
              <a:rPr lang="en-AU" sz="2400" b="1" dirty="0">
                <a:latin typeface="Arial" panose="020B0604020202020204" pitchFamily="34" charset="0"/>
                <a:cs typeface="Arial" panose="020B0604020202020204" pitchFamily="34" charset="0"/>
              </a:rPr>
              <a:t>Our school has developed a Child Safety Risk Register, and we:</a:t>
            </a:r>
          </a:p>
          <a:p>
            <a:pPr lvl="1"/>
            <a:r>
              <a:rPr lang="en-AU" dirty="0">
                <a:latin typeface="Arial" panose="020B0604020202020204" pitchFamily="34" charset="0"/>
                <a:cs typeface="Arial" panose="020B0604020202020204" pitchFamily="34" charset="0"/>
              </a:rPr>
              <a:t>have considered risks for each of the 11 Child Safe Standards and have developed and recorded our risk controls</a:t>
            </a:r>
          </a:p>
          <a:p>
            <a:pPr lvl="1"/>
            <a:r>
              <a:rPr lang="en-AU" dirty="0">
                <a:latin typeface="Arial" panose="020B0604020202020204" pitchFamily="34" charset="0"/>
                <a:cs typeface="Arial" panose="020B0604020202020204" pitchFamily="34" charset="0"/>
              </a:rPr>
              <a:t>have taken risk causes and consequences into account</a:t>
            </a:r>
          </a:p>
          <a:p>
            <a:r>
              <a:rPr lang="en-AU" sz="2400" dirty="0">
                <a:latin typeface="Arial" panose="020B0604020202020204" pitchFamily="34" charset="0"/>
                <a:cs typeface="Arial" panose="020B0604020202020204" pitchFamily="34" charset="0"/>
              </a:rPr>
              <a:t>All staff play an important role in identifying and reporting child safety risks in our physical and online environment. Ask yourselves: </a:t>
            </a:r>
          </a:p>
          <a:p>
            <a:pPr lvl="1"/>
            <a:r>
              <a:rPr lang="en-AU" dirty="0">
                <a:latin typeface="Arial" panose="020B0604020202020204" pitchFamily="34" charset="0"/>
                <a:cs typeface="Arial" panose="020B0604020202020204" pitchFamily="34" charset="0"/>
              </a:rPr>
              <a:t>How do our school structures, attitudes and practices affect the risk of harm or child abuse?</a:t>
            </a:r>
          </a:p>
          <a:p>
            <a:pPr lvl="1"/>
            <a:r>
              <a:rPr lang="en-AU" dirty="0">
                <a:latin typeface="Arial" panose="020B0604020202020204" pitchFamily="34" charset="0"/>
                <a:cs typeface="Arial" panose="020B0604020202020204" pitchFamily="34" charset="0"/>
              </a:rPr>
              <a:t>What are some of the current and emerging online safety issues?</a:t>
            </a:r>
          </a:p>
          <a:p>
            <a:pPr lvl="1"/>
            <a:r>
              <a:rPr lang="en-AU" dirty="0">
                <a:latin typeface="Arial" panose="020B0604020202020204" pitchFamily="34" charset="0"/>
                <a:cs typeface="Arial" panose="020B0604020202020204" pitchFamily="34" charset="0"/>
              </a:rPr>
              <a:t>Are there opportunities for adults to be alone with students, unseen by others?</a:t>
            </a:r>
          </a:p>
          <a:p>
            <a:pPr lvl="1"/>
            <a:r>
              <a:rPr lang="en-AU" dirty="0">
                <a:latin typeface="Arial" panose="020B0604020202020204" pitchFamily="34" charset="0"/>
                <a:cs typeface="Arial" panose="020B0604020202020204" pitchFamily="34" charset="0"/>
              </a:rPr>
              <a:t>Are students, parents and the school community empowered to raise concerns? How do we know?</a:t>
            </a:r>
          </a:p>
          <a:p>
            <a:pPr lvl="1"/>
            <a:r>
              <a:rPr lang="en-AU" dirty="0">
                <a:latin typeface="Arial" panose="020B0604020202020204" pitchFamily="34" charset="0"/>
                <a:cs typeface="Arial" panose="020B0604020202020204" pitchFamily="34" charset="0"/>
              </a:rPr>
              <a:t>Are there barriers that might stop students from raising concerns?</a:t>
            </a:r>
          </a:p>
        </p:txBody>
      </p:sp>
    </p:spTree>
    <p:extLst>
      <p:ext uri="{BB962C8B-B14F-4D97-AF65-F5344CB8AC3E}">
        <p14:creationId xmlns:p14="http://schemas.microsoft.com/office/powerpoint/2010/main" val="3988519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EF06-EE7D-4C3D-BDB5-57E37A403F26}"/>
              </a:ext>
            </a:extLst>
          </p:cNvPr>
          <p:cNvSpPr>
            <a:spLocks noGrp="1"/>
          </p:cNvSpPr>
          <p:nvPr>
            <p:ph type="title"/>
          </p:nvPr>
        </p:nvSpPr>
        <p:spPr>
          <a:xfrm>
            <a:off x="288234" y="169172"/>
            <a:ext cx="10064669" cy="1302025"/>
          </a:xfrm>
        </p:spPr>
        <p:txBody>
          <a:bodyPr>
            <a:noAutofit/>
          </a:bodyPr>
          <a:lstStyle/>
          <a:p>
            <a:r>
              <a:rPr lang="en-AU" sz="3200" b="1" dirty="0">
                <a:solidFill>
                  <a:srgbClr val="E26815"/>
                </a:solidFill>
                <a:latin typeface="Arial" panose="020B0604020202020204" pitchFamily="34" charset="0"/>
                <a:cs typeface="Arial" panose="020B0604020202020204" pitchFamily="34" charset="0"/>
              </a:rPr>
              <a:t>Our role in responding to incidents, disclosures and suspicions of child abuse</a:t>
            </a:r>
            <a:br>
              <a:rPr lang="en-AU" sz="3400" dirty="0">
                <a:latin typeface="Arial" panose="020B0604020202020204" pitchFamily="34" charset="0"/>
                <a:cs typeface="Arial" panose="020B0604020202020204" pitchFamily="34" charset="0"/>
              </a:rPr>
            </a:br>
            <a:endParaRPr lang="en-AU" sz="3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BF50DA-0642-4397-93AE-B183D54AC928}"/>
              </a:ext>
            </a:extLst>
          </p:cNvPr>
          <p:cNvSpPr>
            <a:spLocks noGrp="1"/>
          </p:cNvSpPr>
          <p:nvPr>
            <p:ph idx="1"/>
          </p:nvPr>
        </p:nvSpPr>
        <p:spPr>
          <a:xfrm>
            <a:off x="288234" y="1702242"/>
            <a:ext cx="10314176" cy="4351338"/>
          </a:xfrm>
        </p:spPr>
        <p:txBody>
          <a:bodyPr>
            <a:normAutofit/>
          </a:bodyPr>
          <a:lstStyle/>
          <a:p>
            <a:r>
              <a:rPr lang="en-AU" sz="2600" dirty="0">
                <a:latin typeface="Arial" panose="020B0604020202020204" pitchFamily="34" charset="0"/>
                <a:cs typeface="Arial" panose="020B0604020202020204" pitchFamily="34" charset="0"/>
              </a:rPr>
              <a:t>We </a:t>
            </a:r>
            <a:r>
              <a:rPr lang="en-AU" sz="2600" b="1" dirty="0">
                <a:latin typeface="Arial" panose="020B0604020202020204" pitchFamily="34" charset="0"/>
                <a:cs typeface="Arial" panose="020B0604020202020204" pitchFamily="34" charset="0"/>
              </a:rPr>
              <a:t>must not </a:t>
            </a:r>
            <a:r>
              <a:rPr lang="en-AU" sz="2600" dirty="0">
                <a:latin typeface="Arial" panose="020B0604020202020204" pitchFamily="34" charset="0"/>
                <a:cs typeface="Arial" panose="020B0604020202020204" pitchFamily="34" charset="0"/>
              </a:rPr>
              <a:t>ignore or disregard any concerns, suspicions or disclosures of child abuse or harm</a:t>
            </a:r>
          </a:p>
          <a:p>
            <a:r>
              <a:rPr lang="en-AU" sz="2600" dirty="0">
                <a:latin typeface="Arial" panose="020B0604020202020204" pitchFamily="34" charset="0"/>
                <a:cs typeface="Arial" panose="020B0604020202020204" pitchFamily="34" charset="0"/>
              </a:rPr>
              <a:t>We have an important role to protect any child under our care and supervision from reasonably foreseeable harm</a:t>
            </a:r>
          </a:p>
          <a:p>
            <a:r>
              <a:rPr lang="en-AU" sz="2600" dirty="0">
                <a:latin typeface="Arial" panose="020B0604020202020204" pitchFamily="34" charset="0"/>
                <a:cs typeface="Arial" panose="020B0604020202020204" pitchFamily="34" charset="0"/>
              </a:rPr>
              <a:t>As a staff member, you have a critical role in protecting children and must meet a range of legal obligations to identify, respond and report child abuse</a:t>
            </a:r>
          </a:p>
          <a:p>
            <a:r>
              <a:rPr lang="en-AU" sz="2600" dirty="0">
                <a:latin typeface="Arial" panose="020B0604020202020204" pitchFamily="34" charset="0"/>
                <a:cs typeface="Arial" panose="020B0604020202020204" pitchFamily="34" charset="0"/>
              </a:rPr>
              <a:t>This includes abuse that has or is suspected to have taken place within or outside of school grounds and hours</a:t>
            </a:r>
          </a:p>
          <a:p>
            <a:endParaRPr lang="en-AU" sz="2600" dirty="0">
              <a:latin typeface="Arial" panose="020B0604020202020204" pitchFamily="34" charset="0"/>
              <a:cs typeface="Arial" panose="020B0604020202020204" pitchFamily="34" charset="0"/>
            </a:endParaRPr>
          </a:p>
          <a:p>
            <a:endParaRPr lang="en-A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126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913B-73BB-45E1-A6F1-5100FFF925D5}"/>
              </a:ext>
            </a:extLst>
          </p:cNvPr>
          <p:cNvSpPr>
            <a:spLocks noGrp="1"/>
          </p:cNvSpPr>
          <p:nvPr>
            <p:ph type="title"/>
          </p:nvPr>
        </p:nvSpPr>
        <p:spPr>
          <a:xfrm>
            <a:off x="422341" y="215489"/>
            <a:ext cx="10608515" cy="928846"/>
          </a:xfrm>
        </p:spPr>
        <p:txBody>
          <a:bodyPr>
            <a:noAutofit/>
          </a:bodyPr>
          <a:lstStyle/>
          <a:p>
            <a:r>
              <a:rPr lang="en-AU" sz="2600" b="1" dirty="0">
                <a:solidFill>
                  <a:srgbClr val="E26815"/>
                </a:solidFill>
                <a:latin typeface="Arial" panose="020B0604020202020204" pitchFamily="34" charset="0"/>
                <a:cs typeface="Arial" panose="020B0604020202020204" pitchFamily="34" charset="0"/>
              </a:rPr>
              <a:t>Responding to incidents, disclosures and suspicions of child abuse</a:t>
            </a:r>
          </a:p>
        </p:txBody>
      </p:sp>
      <p:sp>
        <p:nvSpPr>
          <p:cNvPr id="3" name="Content Placeholder 2">
            <a:extLst>
              <a:ext uri="{FF2B5EF4-FFF2-40B4-BE49-F238E27FC236}">
                <a16:creationId xmlns:a16="http://schemas.microsoft.com/office/drawing/2014/main" id="{1644223C-CB51-4427-AA4A-7C5CE8BAD409}"/>
              </a:ext>
            </a:extLst>
          </p:cNvPr>
          <p:cNvSpPr>
            <a:spLocks noGrp="1"/>
          </p:cNvSpPr>
          <p:nvPr>
            <p:ph idx="1"/>
          </p:nvPr>
        </p:nvSpPr>
        <p:spPr>
          <a:xfrm>
            <a:off x="422343" y="2099438"/>
            <a:ext cx="10415625" cy="4277457"/>
          </a:xfrm>
        </p:spPr>
        <p:txBody>
          <a:bodyPr numCol="2" spcCol="108000">
            <a:noAutofit/>
          </a:bodyPr>
          <a:lstStyle/>
          <a:p>
            <a:pPr marL="266700" marR="0" lvl="0" indent="-2667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AU" sz="2200" b="1" i="0" u="none" strike="noStrike" kern="1200" cap="none" spc="0" normalizeH="0" baseline="0" noProof="0" dirty="0">
                <a:ln>
                  <a:noFill/>
                </a:ln>
                <a:solidFill>
                  <a:srgbClr val="980859"/>
                </a:solidFill>
                <a:effectLst/>
                <a:uLnTx/>
                <a:uFillTx/>
                <a:latin typeface="Arial" panose="020B0604020202020204" pitchFamily="34" charset="0"/>
                <a:cs typeface="Arial" panose="020B0604020202020204" pitchFamily="34" charset="0"/>
              </a:rPr>
              <a:t>Respond to the emergency </a:t>
            </a:r>
          </a:p>
          <a:p>
            <a:pPr marL="444500" lvl="1" indent="-177800">
              <a:defRPr/>
            </a:pPr>
            <a:r>
              <a:rPr lang="en-AU" sz="1700" dirty="0">
                <a:solidFill>
                  <a:prstClr val="black"/>
                </a:solidFill>
                <a:latin typeface="Arial" panose="020B0604020202020204" pitchFamily="34" charset="0"/>
                <a:cs typeface="Arial" panose="020B0604020202020204" pitchFamily="34" charset="0"/>
              </a:rPr>
              <a:t>If a child is at immediate risk of harm, </a:t>
            </a:r>
            <a:br>
              <a:rPr lang="en-AU" sz="1700" dirty="0">
                <a:solidFill>
                  <a:prstClr val="black"/>
                </a:solidFill>
                <a:latin typeface="Arial" panose="020B0604020202020204" pitchFamily="34" charset="0"/>
                <a:cs typeface="Arial" panose="020B0604020202020204" pitchFamily="34" charset="0"/>
              </a:rPr>
            </a:br>
            <a:r>
              <a:rPr lang="en-AU" sz="1700" dirty="0">
                <a:solidFill>
                  <a:prstClr val="black"/>
                </a:solidFill>
                <a:latin typeface="Arial" panose="020B0604020202020204" pitchFamily="34" charset="0"/>
                <a:cs typeface="Arial" panose="020B0604020202020204" pitchFamily="34" charset="0"/>
              </a:rPr>
              <a:t>you must ensure their safety.</a:t>
            </a:r>
          </a:p>
          <a:p>
            <a:pPr marL="266700" marR="0" lvl="0" indent="-2667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AU" sz="2200" b="1" i="0" u="none" strike="noStrike" kern="1200" cap="none" spc="0" normalizeH="0" baseline="0" noProof="0" dirty="0">
                <a:ln>
                  <a:noFill/>
                </a:ln>
                <a:solidFill>
                  <a:srgbClr val="007987"/>
                </a:solidFill>
                <a:effectLst/>
                <a:uLnTx/>
                <a:uFillTx/>
                <a:latin typeface="Arial" panose="020B0604020202020204" pitchFamily="34" charset="0"/>
                <a:cs typeface="Arial" panose="020B0604020202020204" pitchFamily="34" charset="0"/>
              </a:rPr>
              <a:t>Report to authorities</a:t>
            </a:r>
            <a:r>
              <a:rPr lang="en-AU" sz="2200" b="1" dirty="0">
                <a:solidFill>
                  <a:srgbClr val="007987"/>
                </a:solidFill>
                <a:latin typeface="Arial" panose="020B0604020202020204" pitchFamily="34" charset="0"/>
                <a:cs typeface="Arial" panose="020B0604020202020204" pitchFamily="34" charset="0"/>
              </a:rPr>
              <a:t>/Refer to services</a:t>
            </a:r>
            <a:endParaRPr kumimoji="0" lang="en-AU" sz="2200" b="1" i="0" u="none" strike="noStrike" kern="1200" cap="none" spc="0" normalizeH="0" baseline="0" noProof="0" dirty="0">
              <a:ln>
                <a:noFill/>
              </a:ln>
              <a:solidFill>
                <a:srgbClr val="007987"/>
              </a:solidFill>
              <a:effectLst/>
              <a:uLnTx/>
              <a:uFillTx/>
              <a:latin typeface="Arial" panose="020B0604020202020204" pitchFamily="34" charset="0"/>
              <a:cs typeface="Arial" panose="020B0604020202020204" pitchFamily="34" charset="0"/>
            </a:endParaRPr>
          </a:p>
          <a:p>
            <a:pPr marL="444500" lvl="1" indent="-177800">
              <a:defRPr/>
            </a:pPr>
            <a:r>
              <a:rPr kumimoji="0" lang="en-AU"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soon as immediate health and safety concerns are addressed you must report your concerns to the principal </a:t>
            </a:r>
            <a:r>
              <a:rPr kumimoji="0" lang="en-AU" sz="1700" b="0" i="0" u="none" kern="1200" cap="none" spc="0" normalizeH="0" baseline="0" noProof="0" dirty="0">
                <a:ln>
                  <a:noFill/>
                </a:ln>
                <a:effectLst/>
                <a:uLnTx/>
                <a:uFillTx/>
                <a:latin typeface="Arial" panose="020B0604020202020204" pitchFamily="34" charset="0"/>
                <a:cs typeface="Arial" panose="020B0604020202020204" pitchFamily="34" charset="0"/>
              </a:rPr>
              <a:t>or school leadership </a:t>
            </a:r>
            <a:br>
              <a:rPr lang="en-AU" sz="1700" dirty="0">
                <a:latin typeface="Arial" panose="020B0604020202020204" pitchFamily="34" charset="0"/>
                <a:cs typeface="Arial" panose="020B0604020202020204" pitchFamily="34" charset="0"/>
              </a:rPr>
            </a:br>
            <a:r>
              <a:rPr kumimoji="0" lang="en-AU"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per our school’s Child Safety Responding and Reporting Obligations Policy/Procedures). </a:t>
            </a:r>
            <a:endParaRPr lang="en-AU" sz="1700" dirty="0">
              <a:solidFill>
                <a:prstClr val="black"/>
              </a:solidFill>
              <a:latin typeface="Arial" panose="020B0604020202020204" pitchFamily="34" charset="0"/>
              <a:cs typeface="Arial" panose="020B0604020202020204" pitchFamily="34" charset="0"/>
            </a:endParaRPr>
          </a:p>
          <a:p>
            <a:pPr marL="444500" lvl="1" indent="-177800">
              <a:defRPr/>
            </a:pPr>
            <a:r>
              <a:rPr kumimoji="0" lang="en-AU"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You must report, or ensure your </a:t>
            </a:r>
            <a:r>
              <a:rPr lang="en-AU" sz="1700" dirty="0">
                <a:solidFill>
                  <a:prstClr val="black"/>
                </a:solidFill>
                <a:latin typeface="Arial" panose="020B0604020202020204" pitchFamily="34" charset="0"/>
                <a:cs typeface="Arial" panose="020B0604020202020204" pitchFamily="34" charset="0"/>
              </a:rPr>
              <a:t>s</a:t>
            </a:r>
            <a:r>
              <a:rPr kumimoji="0" lang="en-AU"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chool</a:t>
            </a:r>
            <a:r>
              <a:rPr lang="en-AU" sz="1700" dirty="0">
                <a:solidFill>
                  <a:prstClr val="black"/>
                </a:solidFill>
                <a:latin typeface="Arial" panose="020B0604020202020204" pitchFamily="34" charset="0"/>
                <a:cs typeface="Arial" panose="020B0604020202020204" pitchFamily="34" charset="0"/>
              </a:rPr>
              <a:t> </a:t>
            </a:r>
            <a:r>
              <a:rPr kumimoji="0" lang="en-AU"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leadership has reported, </a:t>
            </a:r>
            <a:r>
              <a:rPr lang="en-AU" sz="1700" dirty="0">
                <a:effectLst/>
                <a:latin typeface="Arial" panose="020B0604020202020204" pitchFamily="34" charset="0"/>
                <a:ea typeface="Aptos" panose="020B0004020202020204" pitchFamily="34" charset="0"/>
                <a:cs typeface="Arial" panose="020B0604020202020204" pitchFamily="34" charset="0"/>
              </a:rPr>
              <a:t>to the relevant authorities</a:t>
            </a:r>
            <a:r>
              <a:rPr lang="en-AU" sz="1700" dirty="0">
                <a:latin typeface="Arial" panose="020B0604020202020204" pitchFamily="34" charset="0"/>
                <a:ea typeface="Aptos" panose="020B0004020202020204" pitchFamily="34" charset="0"/>
                <a:cs typeface="Arial" panose="020B0604020202020204" pitchFamily="34" charset="0"/>
              </a:rPr>
              <a:t> based on whether the </a:t>
            </a:r>
            <a:r>
              <a:rPr lang="en-AU" sz="1700" dirty="0">
                <a:effectLst/>
                <a:latin typeface="Arial" panose="020B0604020202020204" pitchFamily="34" charset="0"/>
                <a:ea typeface="Aptos" panose="020B0004020202020204" pitchFamily="34" charset="0"/>
                <a:cs typeface="Arial" panose="020B0604020202020204" pitchFamily="34" charset="0"/>
              </a:rPr>
              <a:t>source of the suspected abuse is in the school, family or community (the next slide addresses the different reporting obligations).</a:t>
            </a:r>
          </a:p>
          <a:p>
            <a:pPr marL="266700" lvl="1" indent="0">
              <a:buNone/>
              <a:defRPr/>
            </a:pPr>
            <a:r>
              <a:rPr lang="en-AU" sz="1700" dirty="0">
                <a:latin typeface="Arial" panose="020B0604020202020204" pitchFamily="34" charset="0"/>
                <a:ea typeface="Aptos" panose="020B0004020202020204" pitchFamily="34" charset="0"/>
                <a:cs typeface="Arial" panose="020B0604020202020204" pitchFamily="34" charset="0"/>
              </a:rPr>
              <a:t>										</a:t>
            </a:r>
          </a:p>
          <a:p>
            <a:pPr marL="266700" indent="-457200">
              <a:buFont typeface="+mj-lt"/>
              <a:buAutoNum type="arabicPeriod"/>
              <a:defRPr/>
            </a:pPr>
            <a:r>
              <a:rPr kumimoji="0" lang="en-AU" sz="2200" b="1" i="0" u="none" strike="noStrike" kern="1200" cap="none" spc="0" normalizeH="0" baseline="0" noProof="0" dirty="0">
                <a:ln>
                  <a:noFill/>
                </a:ln>
                <a:solidFill>
                  <a:srgbClr val="09408C"/>
                </a:solidFill>
                <a:effectLst/>
                <a:uLnTx/>
                <a:uFillTx/>
                <a:latin typeface="Arial" panose="020B0604020202020204" pitchFamily="34" charset="0"/>
                <a:cs typeface="Arial" panose="020B0604020202020204" pitchFamily="34" charset="0"/>
              </a:rPr>
              <a:t>Contact Parents/Carers</a:t>
            </a:r>
          </a:p>
          <a:p>
            <a:pPr marL="444500" lvl="1" indent="-177800">
              <a:defRPr/>
            </a:pPr>
            <a:r>
              <a:rPr kumimoji="0" lang="en-AU"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principal and school must determine who needs to be contacted.</a:t>
            </a:r>
            <a:endParaRPr kumimoji="0" lang="en-AU" sz="17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a:p>
            <a:pPr marL="266700" marR="0" lvl="0" indent="-2667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AU" sz="2200" b="1" i="0" u="none" strike="noStrike" kern="1200" cap="none" spc="0" normalizeH="0" baseline="0" noProof="0" dirty="0">
                <a:ln>
                  <a:noFill/>
                </a:ln>
                <a:solidFill>
                  <a:srgbClr val="357040"/>
                </a:solidFill>
                <a:effectLst/>
                <a:uLnTx/>
                <a:uFillTx/>
                <a:latin typeface="Arial" panose="020B0604020202020204" pitchFamily="34" charset="0"/>
                <a:cs typeface="Arial" panose="020B0604020202020204" pitchFamily="34" charset="0"/>
              </a:rPr>
              <a:t>Provide ongoing support</a:t>
            </a:r>
          </a:p>
          <a:p>
            <a:pPr marL="444500" lvl="1" indent="-177800">
              <a:defRPr/>
            </a:pPr>
            <a:r>
              <a:rPr lang="en-AU" sz="1700" dirty="0">
                <a:solidFill>
                  <a:prstClr val="black"/>
                </a:solidFill>
                <a:latin typeface="Arial" panose="020B0604020202020204" pitchFamily="34" charset="0"/>
                <a:cs typeface="Arial" panose="020B0604020202020204" pitchFamily="34" charset="0"/>
              </a:rPr>
              <a:t>The school must determine the support for children impacted by abuse.</a:t>
            </a:r>
          </a:p>
          <a:p>
            <a:pPr marL="355600" lvl="1" indent="0">
              <a:buNone/>
              <a:defRPr/>
            </a:pPr>
            <a:endParaRPr kumimoji="0" lang="en-AU"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55600" lvl="1" indent="0">
              <a:buNone/>
              <a:defRPr/>
            </a:pPr>
            <a:r>
              <a:rPr kumimoji="0" lang="en-AU"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more information, see:</a:t>
            </a:r>
          </a:p>
          <a:p>
            <a:pPr marL="641350" lvl="1" indent="-285750">
              <a:defRPr/>
            </a:pPr>
            <a:r>
              <a:rPr kumimoji="0" lang="en-AU"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Protecting Children – Reporting and Other Legal </a:t>
            </a:r>
            <a:r>
              <a:rPr lang="en-AU" sz="1700" dirty="0">
                <a:solidFill>
                  <a:prstClr val="black"/>
                </a:solidFill>
                <a:latin typeface="Arial" panose="020B0604020202020204" pitchFamily="34" charset="0"/>
                <a:cs typeface="Arial" panose="020B0604020202020204" pitchFamily="34" charset="0"/>
                <a:hlinkClick r:id="rId3"/>
              </a:rPr>
              <a:t>Obligations</a:t>
            </a:r>
            <a:r>
              <a:rPr lang="en-AU" sz="1700" dirty="0">
                <a:solidFill>
                  <a:prstClr val="black"/>
                </a:solidFill>
                <a:latin typeface="Arial" panose="020B0604020202020204" pitchFamily="34" charset="0"/>
                <a:cs typeface="Arial" panose="020B0604020202020204" pitchFamily="34" charset="0"/>
              </a:rPr>
              <a:t> </a:t>
            </a:r>
          </a:p>
          <a:p>
            <a:pPr marL="641350" lvl="1" indent="-285750">
              <a:defRPr/>
            </a:pPr>
            <a:r>
              <a:rPr lang="en-AU" sz="1700" dirty="0">
                <a:latin typeface="Arial" panose="020B0604020202020204" pitchFamily="34" charset="0"/>
                <a:cs typeface="Arial" panose="020B0604020202020204" pitchFamily="34" charset="0"/>
                <a:hlinkClick r:id="rId4"/>
              </a:rPr>
              <a:t>Report child abuse in schools | schools.vic.gov.au </a:t>
            </a:r>
            <a:endParaRPr lang="en-AU" sz="1700" dirty="0">
              <a:solidFill>
                <a:prstClr val="black"/>
              </a:solidFill>
              <a:latin typeface="Arial" panose="020B0604020202020204" pitchFamily="34" charset="0"/>
              <a:cs typeface="Arial" panose="020B0604020202020204" pitchFamily="34" charset="0"/>
            </a:endParaRPr>
          </a:p>
          <a:p>
            <a:pPr marL="641350" lvl="1" indent="-285750">
              <a:defRPr/>
            </a:pPr>
            <a:r>
              <a:rPr lang="en-AU" sz="1700" dirty="0">
                <a:latin typeface="Arial" panose="020B0604020202020204" pitchFamily="34" charset="0"/>
                <a:cs typeface="Arial" panose="020B0604020202020204" pitchFamily="34" charset="0"/>
              </a:rPr>
              <a:t>O</a:t>
            </a:r>
            <a:r>
              <a:rPr kumimoji="0" lang="en-AU" sz="1700" b="0" i="0" u="none" kern="1200" cap="none" spc="0" normalizeH="0" baseline="0" noProof="0" dirty="0" err="1">
                <a:ln>
                  <a:noFill/>
                </a:ln>
                <a:effectLst/>
                <a:uLnTx/>
                <a:uFillTx/>
                <a:latin typeface="Arial" panose="020B0604020202020204" pitchFamily="34" charset="0"/>
                <a:cs typeface="Arial" panose="020B0604020202020204" pitchFamily="34" charset="0"/>
              </a:rPr>
              <a:t>ur</a:t>
            </a:r>
            <a:r>
              <a:rPr kumimoji="0" lang="en-AU" sz="1700" b="0" i="0" u="none" kern="1200" cap="none" spc="0" normalizeH="0" baseline="0" noProof="0" dirty="0">
                <a:ln>
                  <a:noFill/>
                </a:ln>
                <a:effectLst/>
                <a:uLnTx/>
                <a:uFillTx/>
                <a:latin typeface="Arial" panose="020B0604020202020204" pitchFamily="34" charset="0"/>
                <a:cs typeface="Arial" panose="020B0604020202020204" pitchFamily="34" charset="0"/>
              </a:rPr>
              <a:t> school’s Child Safety Responding and Reporting Obligations Policy and Procedures</a:t>
            </a:r>
          </a:p>
          <a:p>
            <a:pPr marL="0" indent="0">
              <a:buNone/>
            </a:pPr>
            <a:endParaRPr lang="en-AU" sz="2000" dirty="0"/>
          </a:p>
        </p:txBody>
      </p:sp>
      <p:sp>
        <p:nvSpPr>
          <p:cNvPr id="5" name="TextBox 4">
            <a:extLst>
              <a:ext uri="{FF2B5EF4-FFF2-40B4-BE49-F238E27FC236}">
                <a16:creationId xmlns:a16="http://schemas.microsoft.com/office/drawing/2014/main" id="{D48FBDB6-C5DA-CDE9-1837-1E748F5DA1C6}"/>
              </a:ext>
            </a:extLst>
          </p:cNvPr>
          <p:cNvSpPr txBox="1"/>
          <p:nvPr/>
        </p:nvSpPr>
        <p:spPr>
          <a:xfrm>
            <a:off x="422342" y="1009909"/>
            <a:ext cx="11551944" cy="8402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Staff </a:t>
            </a:r>
            <a:r>
              <a:rPr lang="en-AU" dirty="0">
                <a:solidFill>
                  <a:prstClr val="black"/>
                </a:solidFill>
                <a:latin typeface="Arial" panose="020B0604020202020204" pitchFamily="34" charset="0"/>
                <a:cs typeface="Arial" panose="020B0604020202020204" pitchFamily="34" charset="0"/>
              </a:rPr>
              <a:t>should follow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a:t>
            </a:r>
            <a:r>
              <a:rPr lang="en-AU" dirty="0">
                <a:solidFill>
                  <a:prstClr val="black"/>
                </a:solidFill>
                <a:latin typeface="Arial" panose="020B0604020202020204" pitchFamily="34" charset="0"/>
                <a:cs typeface="Arial" panose="020B0604020202020204" pitchFamily="34" charset="0"/>
              </a:rPr>
              <a:t>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Four Critical Actions for Schools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when responding </a:t>
            </a:r>
            <a:r>
              <a:rPr lang="en-AU" dirty="0">
                <a:solidFill>
                  <a:prstClr val="black"/>
                </a:solidFill>
                <a:latin typeface="Arial" panose="020B0604020202020204" pitchFamily="34" charset="0"/>
                <a:cs typeface="Arial" panose="020B0604020202020204" pitchFamily="34" charset="0"/>
              </a:rPr>
              <a:t>to </a:t>
            </a:r>
            <a:r>
              <a:rPr kumimoji="0" lang="en-A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incidents, disclosures and suspicions of </a:t>
            </a:r>
            <a:r>
              <a:rPr kumimoji="0" lang="en-AU" b="0" i="0" u="none" kern="1200" cap="none" spc="0" normalizeH="0" baseline="0" noProof="0">
                <a:ln>
                  <a:noFill/>
                </a:ln>
                <a:effectLst/>
                <a:uLnTx/>
                <a:uFillTx/>
                <a:latin typeface="Arial" panose="020B0604020202020204" pitchFamily="34" charset="0"/>
                <a:cs typeface="Arial" panose="020B0604020202020204" pitchFamily="34" charset="0"/>
              </a:rPr>
              <a:t>child</a:t>
            </a:r>
            <a:r>
              <a:rPr kumimoji="0" lang="en-AU" b="0" i="0" u="non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 </a:t>
            </a:r>
            <a:r>
              <a:rPr kumimoji="0" lang="en-AU"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abuse. </a:t>
            </a:r>
            <a:r>
              <a:rPr kumimoji="0" lang="en-AU" b="0" i="0" u="none" strike="noStrike" kern="1200" cap="none" spc="0" normalizeH="0" baseline="0" noProof="0" dirty="0">
                <a:ln>
                  <a:noFill/>
                </a:ln>
                <a:effectLst/>
                <a:uLnTx/>
                <a:uFillTx/>
                <a:latin typeface="Arial" panose="020B0604020202020204" pitchFamily="34" charset="0"/>
                <a:cs typeface="Arial" panose="020B0604020202020204" pitchFamily="34" charset="0"/>
              </a:rPr>
              <a:t>Staff </a:t>
            </a:r>
            <a:r>
              <a:rPr lang="en-AU" sz="1800" dirty="0">
                <a:latin typeface="Arial" panose="020B0604020202020204" pitchFamily="34" charset="0"/>
                <a:cs typeface="Arial" panose="020B0604020202020204" pitchFamily="34" charset="0"/>
              </a:rPr>
              <a:t>should follow the</a:t>
            </a:r>
            <a:r>
              <a:rPr lang="en-AU" dirty="0">
                <a:solidFill>
                  <a:schemeClr val="accent1">
                    <a:lumMod val="75000"/>
                  </a:schemeClr>
                </a:solidFill>
                <a:latin typeface="Arial" panose="020B0604020202020204" pitchFamily="34" charset="0"/>
                <a:cs typeface="Arial" panose="020B0604020202020204" pitchFamily="34" charset="0"/>
              </a:rPr>
              <a:t> </a:t>
            </a:r>
            <a:r>
              <a:rPr lang="en-AU" dirty="0">
                <a:solidFill>
                  <a:schemeClr val="accent1">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Four Critical Actions: Student Sexual Offending</a:t>
            </a:r>
            <a:r>
              <a:rPr lang="en-AU" dirty="0">
                <a:solidFill>
                  <a:schemeClr val="accent1">
                    <a:lumMod val="75000"/>
                  </a:schemeClr>
                </a:solidFill>
                <a:latin typeface="Arial" panose="020B0604020202020204" pitchFamily="34" charset="0"/>
                <a:cs typeface="Arial" panose="020B0604020202020204" pitchFamily="34" charset="0"/>
              </a:rPr>
              <a:t> </a:t>
            </a:r>
            <a:r>
              <a:rPr lang="en-AU" dirty="0">
                <a:solidFill>
                  <a:prstClr val="black"/>
                </a:solidFill>
                <a:latin typeface="Arial" panose="020B0604020202020204" pitchFamily="34" charset="0"/>
                <a:cs typeface="Arial" panose="020B0604020202020204" pitchFamily="34" charset="0"/>
              </a:rPr>
              <a:t>when responding to incidents involving harmful student-to-student sexual behaviour.</a:t>
            </a:r>
          </a:p>
        </p:txBody>
      </p:sp>
    </p:spTree>
    <p:extLst>
      <p:ext uri="{BB962C8B-B14F-4D97-AF65-F5344CB8AC3E}">
        <p14:creationId xmlns:p14="http://schemas.microsoft.com/office/powerpoint/2010/main" val="808618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2560-6B45-1DCB-946E-A3AE5F9B3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7FE04-C00D-1064-BA50-E4DBAD4208F7}"/>
              </a:ext>
            </a:extLst>
          </p:cNvPr>
          <p:cNvSpPr>
            <a:spLocks noGrp="1"/>
          </p:cNvSpPr>
          <p:nvPr>
            <p:ph type="title"/>
          </p:nvPr>
        </p:nvSpPr>
        <p:spPr>
          <a:xfrm>
            <a:off x="320746" y="178698"/>
            <a:ext cx="10069200" cy="707887"/>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A reminder about your reporting obligations</a:t>
            </a:r>
          </a:p>
        </p:txBody>
      </p:sp>
      <p:sp>
        <p:nvSpPr>
          <p:cNvPr id="3" name="Content Placeholder 2">
            <a:extLst>
              <a:ext uri="{FF2B5EF4-FFF2-40B4-BE49-F238E27FC236}">
                <a16:creationId xmlns:a16="http://schemas.microsoft.com/office/drawing/2014/main" id="{6ADA6396-6C43-312C-6866-1B85AC1F858F}"/>
              </a:ext>
            </a:extLst>
          </p:cNvPr>
          <p:cNvSpPr>
            <a:spLocks noGrp="1"/>
          </p:cNvSpPr>
          <p:nvPr>
            <p:ph idx="1"/>
          </p:nvPr>
        </p:nvSpPr>
        <p:spPr>
          <a:xfrm>
            <a:off x="320745" y="892662"/>
            <a:ext cx="5338649" cy="3815262"/>
          </a:xfrm>
        </p:spPr>
        <p:txBody>
          <a:bodyPr numCol="1">
            <a:noAutofit/>
          </a:bodyPr>
          <a:lstStyle/>
          <a:p>
            <a:pPr marL="0" indent="0" algn="l">
              <a:buNone/>
            </a:pPr>
            <a:r>
              <a:rPr lang="en-AU" sz="1800" b="1" dirty="0">
                <a:latin typeface="Arial" panose="020B0604020202020204" pitchFamily="34" charset="0"/>
                <a:cs typeface="Arial" panose="020B0604020202020204" pitchFamily="34" charset="0"/>
              </a:rPr>
              <a:t>Mandatory Reporting to Child Protection </a:t>
            </a:r>
          </a:p>
          <a:p>
            <a:pPr marL="0" indent="0" algn="l">
              <a:buNone/>
            </a:pPr>
            <a:r>
              <a:rPr lang="en-AU" sz="1600" dirty="0">
                <a:latin typeface="Arial" panose="020B0604020202020204" pitchFamily="34" charset="0"/>
                <a:cs typeface="Arial" panose="020B0604020202020204" pitchFamily="34" charset="0"/>
              </a:rPr>
              <a:t>(if the source of abuse is </a:t>
            </a:r>
            <a:r>
              <a:rPr lang="en-AU" sz="1600" b="1" dirty="0">
                <a:latin typeface="Arial" panose="020B0604020202020204" pitchFamily="34" charset="0"/>
                <a:cs typeface="Arial" panose="020B0604020202020204" pitchFamily="34" charset="0"/>
              </a:rPr>
              <a:t>within the family or community</a:t>
            </a:r>
            <a:r>
              <a:rPr lang="en-AU" sz="1600" dirty="0">
                <a:latin typeface="Arial" panose="020B0604020202020204" pitchFamily="34" charset="0"/>
                <a:cs typeface="Arial" panose="020B0604020202020204" pitchFamily="34" charset="0"/>
              </a:rPr>
              <a:t>)</a:t>
            </a:r>
          </a:p>
          <a:p>
            <a:r>
              <a:rPr lang="en-AU" sz="1400" dirty="0">
                <a:latin typeface="Arial" panose="020B0604020202020204" pitchFamily="34" charset="0"/>
                <a:cs typeface="Arial" panose="020B0604020202020204" pitchFamily="34" charset="0"/>
              </a:rPr>
              <a:t>Mandatory reporters must report to Child Protection as soon as practicable if in the course of practicing their profession or carrying out their duties, they </a:t>
            </a:r>
            <a:r>
              <a:rPr lang="en-AU" sz="1400" b="0" i="0" u="none" dirty="0">
                <a:effectLst/>
                <a:latin typeface="Arial" panose="020B0604020202020204" pitchFamily="34" charset="0"/>
                <a:cs typeface="Arial" panose="020B0604020202020204" pitchFamily="34" charset="0"/>
              </a:rPr>
              <a:t>form a belief on reasonable grounds that</a:t>
            </a:r>
            <a:r>
              <a:rPr lang="en-AU" sz="1400" dirty="0">
                <a:latin typeface="Arial" panose="020B0604020202020204" pitchFamily="34" charset="0"/>
                <a:cs typeface="Arial" panose="020B0604020202020204" pitchFamily="34" charset="0"/>
              </a:rPr>
              <a:t>:</a:t>
            </a:r>
          </a:p>
          <a:p>
            <a:pPr lvl="1">
              <a:buFont typeface="Arial" panose="020B0604020202020204" pitchFamily="34" charset="0"/>
              <a:buChar char="•"/>
            </a:pPr>
            <a:r>
              <a:rPr lang="en-AU" sz="1400" b="0" i="0" u="none" dirty="0">
                <a:effectLst/>
                <a:latin typeface="Arial" panose="020B0604020202020204" pitchFamily="34" charset="0"/>
                <a:cs typeface="Arial" panose="020B0604020202020204" pitchFamily="34" charset="0"/>
              </a:rPr>
              <a:t>a child has suffered, or is likely to suffer, significant harm as a result of physical and/or sexual abuse and</a:t>
            </a:r>
          </a:p>
          <a:p>
            <a:pPr lvl="1">
              <a:buFont typeface="Arial" panose="020B0604020202020204" pitchFamily="34" charset="0"/>
              <a:buChar char="•"/>
            </a:pPr>
            <a:r>
              <a:rPr lang="en-AU" sz="1400" b="0" i="0" u="none" dirty="0">
                <a:effectLst/>
                <a:latin typeface="Arial" panose="020B0604020202020204" pitchFamily="34" charset="0"/>
                <a:cs typeface="Arial" panose="020B0604020202020204" pitchFamily="34" charset="0"/>
              </a:rPr>
              <a:t>the child’s parents have not protected or are unlikely to protect the child from harm of that type</a:t>
            </a:r>
          </a:p>
          <a:p>
            <a:pPr>
              <a:buFont typeface="Arial" panose="020B0604020202020204" pitchFamily="34" charset="0"/>
              <a:buChar char="•"/>
            </a:pPr>
            <a:r>
              <a:rPr lang="en-AU" sz="1400" dirty="0">
                <a:latin typeface="Arial" panose="020B0604020202020204" pitchFamily="34" charset="0"/>
                <a:cs typeface="Arial" panose="020B0604020202020204" pitchFamily="34" charset="0"/>
              </a:rPr>
              <a:t>School staff must also report all instances of suspected sexual abuse (including grooming) to Victoria Police. </a:t>
            </a:r>
          </a:p>
        </p:txBody>
      </p:sp>
      <p:sp>
        <p:nvSpPr>
          <p:cNvPr id="4" name="TextBox 3">
            <a:extLst>
              <a:ext uri="{FF2B5EF4-FFF2-40B4-BE49-F238E27FC236}">
                <a16:creationId xmlns:a16="http://schemas.microsoft.com/office/drawing/2014/main" id="{057D1A51-BF73-6D67-6586-1002A5B66F4A}"/>
              </a:ext>
            </a:extLst>
          </p:cNvPr>
          <p:cNvSpPr txBox="1"/>
          <p:nvPr/>
        </p:nvSpPr>
        <p:spPr>
          <a:xfrm>
            <a:off x="322001" y="4797102"/>
            <a:ext cx="5338649" cy="1538883"/>
          </a:xfrm>
          <a:prstGeom prst="rect">
            <a:avLst/>
          </a:prstGeom>
          <a:noFill/>
        </p:spPr>
        <p:txBody>
          <a:bodyPr wrap="square" rtlCol="0">
            <a:spAutoFit/>
          </a:bodyPr>
          <a:lstStyle/>
          <a:p>
            <a:r>
              <a:rPr lang="en-AU" b="1" dirty="0">
                <a:latin typeface="Arial" panose="020B0604020202020204" pitchFamily="34" charset="0"/>
                <a:cs typeface="Arial" panose="020B0604020202020204" pitchFamily="34" charset="0"/>
              </a:rPr>
              <a:t>Responding to harmful student to student sexual behaviours</a:t>
            </a:r>
          </a:p>
          <a:p>
            <a:r>
              <a:rPr lang="en-AU" sz="1400" dirty="0">
                <a:latin typeface="Arial" panose="020B0604020202020204" pitchFamily="34" charset="0"/>
                <a:cs typeface="Arial" panose="020B0604020202020204" pitchFamily="34" charset="0"/>
              </a:rPr>
              <a:t>For student-to-student incidents, government school staff should refer to the </a:t>
            </a:r>
            <a:r>
              <a:rPr lang="en-AU" sz="1400" dirty="0">
                <a:latin typeface="Arial" panose="020B0604020202020204" pitchFamily="34" charset="0"/>
                <a:cs typeface="Arial" panose="020B0604020202020204" pitchFamily="34" charset="0"/>
                <a:hlinkClick r:id="rId3"/>
              </a:rPr>
              <a:t>Student Sexual Offending and Problem Sexual Behaviour</a:t>
            </a:r>
            <a:r>
              <a:rPr lang="en-AU" sz="1400" dirty="0">
                <a:latin typeface="Arial" panose="020B0604020202020204" pitchFamily="34" charset="0"/>
                <a:cs typeface="Arial" panose="020B0604020202020204" pitchFamily="34" charset="0"/>
              </a:rPr>
              <a:t> policy and </a:t>
            </a:r>
            <a:r>
              <a:rPr lang="en-AU" sz="1400" dirty="0">
                <a:latin typeface="Arial" panose="020B0604020202020204" pitchFamily="34" charset="0"/>
                <a:cs typeface="Arial" panose="020B0604020202020204" pitchFamily="34" charset="0"/>
                <a:hlinkClick r:id="rId4"/>
              </a:rPr>
              <a:t>Identify and respond to student sexual offending </a:t>
            </a:r>
            <a:r>
              <a:rPr lang="en-AU" sz="1400" dirty="0">
                <a:latin typeface="Arial" panose="020B0604020202020204" pitchFamily="34" charset="0"/>
                <a:cs typeface="Arial" panose="020B0604020202020204" pitchFamily="34" charset="0"/>
              </a:rPr>
              <a:t>guidance</a:t>
            </a:r>
            <a:r>
              <a:rPr lang="en-AU" sz="16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223713D3-BF8F-7AAB-7A5B-8DD2D5296947}"/>
              </a:ext>
            </a:extLst>
          </p:cNvPr>
          <p:cNvSpPr txBox="1"/>
          <p:nvPr/>
        </p:nvSpPr>
        <p:spPr>
          <a:xfrm>
            <a:off x="5558625" y="886585"/>
            <a:ext cx="5338649" cy="6056017"/>
          </a:xfrm>
          <a:prstGeom prst="rect">
            <a:avLst/>
          </a:prstGeom>
          <a:noFill/>
        </p:spPr>
        <p:txBody>
          <a:bodyPr wrap="square" rtlCol="0">
            <a:spAutoFit/>
          </a:bodyPr>
          <a:lstStyle/>
          <a:p>
            <a:pPr>
              <a:lnSpc>
                <a:spcPct val="90000"/>
              </a:lnSpc>
              <a:spcBef>
                <a:spcPts val="1000"/>
              </a:spcBef>
              <a:buFont typeface="Arial"/>
            </a:pPr>
            <a:r>
              <a:rPr lang="en-AU" b="1" dirty="0">
                <a:latin typeface="Arial" panose="020B0604020202020204" pitchFamily="34" charset="0"/>
                <a:cs typeface="Arial" panose="020B0604020202020204" pitchFamily="34" charset="0"/>
              </a:rPr>
              <a:t>Reportable Conduct Scheme</a:t>
            </a:r>
            <a:endParaRPr lang="en-AU" sz="1600" dirty="0">
              <a:highlight>
                <a:srgbClr val="FFFF00"/>
              </a:highlight>
              <a:latin typeface="Arial" panose="020B0604020202020204" pitchFamily="34" charset="0"/>
              <a:cs typeface="Arial" panose="020B0604020202020204" pitchFamily="34" charset="0"/>
            </a:endParaRPr>
          </a:p>
          <a:p>
            <a:pPr>
              <a:lnSpc>
                <a:spcPct val="90000"/>
              </a:lnSpc>
              <a:spcBef>
                <a:spcPts val="1000"/>
              </a:spcBef>
            </a:pPr>
            <a:r>
              <a:rPr lang="en-AU" sz="1600" dirty="0">
                <a:latin typeface="Arial" panose="020B0604020202020204" pitchFamily="34" charset="0"/>
                <a:cs typeface="Arial" panose="020B0604020202020204" pitchFamily="34" charset="0"/>
              </a:rPr>
              <a:t>(if the source of abuse </a:t>
            </a:r>
            <a:r>
              <a:rPr lang="en-AU" sz="1600" b="1" dirty="0">
                <a:latin typeface="Arial" panose="020B0604020202020204" pitchFamily="34" charset="0"/>
                <a:cs typeface="Arial" panose="020B0604020202020204" pitchFamily="34" charset="0"/>
              </a:rPr>
              <a:t>is an adult involved with the school</a:t>
            </a:r>
            <a:r>
              <a:rPr lang="en-AU" sz="1600" dirty="0">
                <a:latin typeface="Arial" panose="020B0604020202020204" pitchFamily="34" charset="0"/>
                <a:cs typeface="Arial" panose="020B0604020202020204" pitchFamily="34" charset="0"/>
              </a:rPr>
              <a:t>)</a:t>
            </a:r>
            <a:endParaRPr lang="en-AU" sz="1600" b="1" dirty="0">
              <a:latin typeface="Arial" panose="020B0604020202020204" pitchFamily="34" charset="0"/>
              <a:cs typeface="Arial" panose="020B0604020202020204" pitchFamily="34" charset="0"/>
            </a:endParaRPr>
          </a:p>
          <a:p>
            <a:pPr marL="285750" indent="-285750">
              <a:lnSpc>
                <a:spcPct val="90000"/>
              </a:lnSpc>
              <a:spcBef>
                <a:spcPts val="1000"/>
              </a:spcBef>
              <a:buFont typeface="Arial"/>
              <a:buChar char="•"/>
            </a:pPr>
            <a:r>
              <a:rPr lang="en-AU" sz="1400" dirty="0">
                <a:latin typeface="Arial" panose="020B0604020202020204" pitchFamily="34" charset="0"/>
                <a:ea typeface="Aptos" panose="020B0004020202020204" pitchFamily="34" charset="0"/>
                <a:cs typeface="Arial" panose="020B0604020202020204" pitchFamily="34" charset="0"/>
              </a:rPr>
              <a:t>Reportable conduct includes sexual misconduct, sexual offences, physical violence, significant neglect and behaviour causing significant emotional or psychological harm caused by an adult involved with the school.</a:t>
            </a:r>
          </a:p>
          <a:p>
            <a:pPr marL="285750" indent="-285750">
              <a:lnSpc>
                <a:spcPct val="90000"/>
              </a:lnSpc>
              <a:spcBef>
                <a:spcPts val="1000"/>
              </a:spcBef>
              <a:buFont typeface="Arial"/>
              <a:buChar char="•"/>
            </a:pPr>
            <a:r>
              <a:rPr lang="en-AU" sz="1400" dirty="0">
                <a:latin typeface="Arial" panose="020B0604020202020204" pitchFamily="34" charset="0"/>
                <a:ea typeface="Aptos" panose="020B0004020202020204" pitchFamily="34" charset="0"/>
                <a:cs typeface="Arial" panose="020B0604020202020204" pitchFamily="34" charset="0"/>
              </a:rPr>
              <a:t>This includes employees, contractors, volunteers (including parents) allied health staff, school council employees, agency casual relief staff, labour hire workers and pre-service teachers.</a:t>
            </a:r>
          </a:p>
          <a:p>
            <a:pPr marL="285750" indent="-285750">
              <a:lnSpc>
                <a:spcPct val="90000"/>
              </a:lnSpc>
              <a:spcBef>
                <a:spcPts val="1000"/>
              </a:spcBef>
              <a:buFont typeface="Arial"/>
              <a:buChar char="•"/>
            </a:pPr>
            <a:r>
              <a:rPr lang="en-AU" sz="1400" dirty="0">
                <a:latin typeface="Arial" panose="020B0604020202020204" pitchFamily="34" charset="0"/>
                <a:cs typeface="Arial" panose="020B0604020202020204" pitchFamily="34" charset="0"/>
              </a:rPr>
              <a:t>Allegations of potentially criminal conduct, family violence or concerns for someone’s safety must be reported to Victoria Police before any other action is taken.</a:t>
            </a:r>
          </a:p>
          <a:p>
            <a:pPr marL="285750" indent="-285750">
              <a:lnSpc>
                <a:spcPct val="90000"/>
              </a:lnSpc>
              <a:spcBef>
                <a:spcPts val="1000"/>
              </a:spcBef>
              <a:buFont typeface="Arial"/>
              <a:buChar char="•"/>
            </a:pPr>
            <a:r>
              <a:rPr lang="en-AU" sz="1400" dirty="0">
                <a:latin typeface="Arial" panose="020B0604020202020204" pitchFamily="34" charset="0"/>
                <a:cs typeface="Arial" panose="020B0604020202020204" pitchFamily="34" charset="0"/>
              </a:rPr>
              <a:t>Staff must immediately report any potential or alleged reportable conduct (including grooming) to the Principal</a:t>
            </a:r>
          </a:p>
          <a:p>
            <a:pPr marL="285750" indent="-285750">
              <a:lnSpc>
                <a:spcPct val="90000"/>
              </a:lnSpc>
              <a:spcBef>
                <a:spcPts val="1000"/>
              </a:spcBef>
              <a:buFont typeface="Arial"/>
              <a:buChar char="•"/>
            </a:pPr>
            <a:r>
              <a:rPr lang="en-AU" sz="1400" dirty="0">
                <a:latin typeface="Arial" panose="020B0604020202020204" pitchFamily="34" charset="0"/>
                <a:ea typeface="Aptos" panose="020B0004020202020204" pitchFamily="34" charset="0"/>
                <a:cs typeface="Arial" panose="020B0604020202020204" pitchFamily="34" charset="0"/>
              </a:rPr>
              <a:t>Principals must notify the department's Conduct and Integrity Division as soon as possible after becoming aware of an allegation of reportable conduct. </a:t>
            </a:r>
          </a:p>
          <a:p>
            <a:pPr marL="285750" indent="-285750">
              <a:lnSpc>
                <a:spcPct val="90000"/>
              </a:lnSpc>
              <a:spcBef>
                <a:spcPts val="1000"/>
              </a:spcBef>
              <a:buFont typeface="Arial"/>
              <a:buChar char="•"/>
            </a:pPr>
            <a:r>
              <a:rPr lang="en-AU" sz="1400" dirty="0">
                <a:latin typeface="Arial" panose="020B0604020202020204" pitchFamily="34" charset="0"/>
                <a:cs typeface="Arial" panose="020B0604020202020204" pitchFamily="34" charset="0"/>
              </a:rPr>
              <a:t>Conduct and Integrity will:</a:t>
            </a:r>
          </a:p>
          <a:p>
            <a:pPr marL="742950" lvl="1"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assess the allegations and report reportable allegations to the Commission</a:t>
            </a:r>
            <a:r>
              <a:rPr lang="en-AU" sz="1400" dirty="0">
                <a:solidFill>
                  <a:srgbClr val="C00000"/>
                </a:solidFill>
                <a:latin typeface="Arial" panose="020B0604020202020204" pitchFamily="34" charset="0"/>
                <a:cs typeface="Arial" panose="020B0604020202020204" pitchFamily="34" charset="0"/>
              </a:rPr>
              <a:t> </a:t>
            </a:r>
            <a:r>
              <a:rPr lang="en-AU" sz="1400" dirty="0">
                <a:latin typeface="Arial" panose="020B0604020202020204" pitchFamily="34" charset="0"/>
                <a:cs typeface="Arial" panose="020B0604020202020204" pitchFamily="34" charset="0"/>
              </a:rPr>
              <a:t>for Children and Young People</a:t>
            </a:r>
          </a:p>
          <a:p>
            <a:pPr marL="742950" lvl="1"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advise on next steps including working with Victoria Police.</a:t>
            </a:r>
          </a:p>
        </p:txBody>
      </p:sp>
    </p:spTree>
    <p:extLst>
      <p:ext uri="{BB962C8B-B14F-4D97-AF65-F5344CB8AC3E}">
        <p14:creationId xmlns:p14="http://schemas.microsoft.com/office/powerpoint/2010/main" val="3428947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127596" y="238539"/>
            <a:ext cx="10857561" cy="1302025"/>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Staff training eLearning module: protecting children:</a:t>
            </a:r>
          </a:p>
        </p:txBody>
      </p:sp>
      <p:sp>
        <p:nvSpPr>
          <p:cNvPr id="3" name="Content Placeholder 2">
            <a:extLst>
              <a:ext uri="{FF2B5EF4-FFF2-40B4-BE49-F238E27FC236}">
                <a16:creationId xmlns:a16="http://schemas.microsoft.com/office/drawing/2014/main" id="{774CE1FA-82F3-4F7A-A280-F06EC9C3284D}"/>
              </a:ext>
            </a:extLst>
          </p:cNvPr>
          <p:cNvSpPr>
            <a:spLocks noGrp="1"/>
          </p:cNvSpPr>
          <p:nvPr>
            <p:ph idx="1"/>
          </p:nvPr>
        </p:nvSpPr>
        <p:spPr>
          <a:xfrm>
            <a:off x="288234" y="1540564"/>
            <a:ext cx="5097928" cy="4007742"/>
          </a:xfrm>
        </p:spPr>
        <p:txBody>
          <a:bodyPr>
            <a:noAutofit/>
          </a:bodyPr>
          <a:lstStyle/>
          <a:p>
            <a:r>
              <a:rPr lang="en-AU" sz="2600" dirty="0">
                <a:latin typeface="Arial" panose="020B0604020202020204" pitchFamily="34" charset="0"/>
                <a:cs typeface="Arial" panose="020B0604020202020204" pitchFamily="34" charset="0"/>
              </a:rPr>
              <a:t>All teaching staff must complete the </a:t>
            </a:r>
            <a:r>
              <a:rPr lang="en-AU" sz="2600" b="1" dirty="0">
                <a:latin typeface="Arial" panose="020B0604020202020204" pitchFamily="34" charset="0"/>
                <a:cs typeface="Arial" panose="020B0604020202020204" pitchFamily="34" charset="0"/>
                <a:hlinkClick r:id="rId3"/>
              </a:rPr>
              <a:t>Protecting Children — Mandatory Reporting and Other Obligations eLearning module</a:t>
            </a:r>
            <a:r>
              <a:rPr lang="en-AU" sz="2600" dirty="0">
                <a:latin typeface="Arial" panose="020B0604020202020204" pitchFamily="34" charset="0"/>
                <a:cs typeface="Arial" panose="020B0604020202020204" pitchFamily="34" charset="0"/>
              </a:rPr>
              <a:t>. </a:t>
            </a:r>
          </a:p>
          <a:p>
            <a:r>
              <a:rPr lang="en-AU" sz="2600" dirty="0">
                <a:latin typeface="Arial" panose="020B0604020202020204" pitchFamily="34" charset="0"/>
                <a:cs typeface="Arial" panose="020B0604020202020204" pitchFamily="34" charset="0"/>
              </a:rPr>
              <a:t>The training covers important child safety content including:</a:t>
            </a:r>
          </a:p>
          <a:p>
            <a:pPr lvl="1"/>
            <a:r>
              <a:rPr lang="en-AU" sz="2600" dirty="0">
                <a:latin typeface="Arial" panose="020B0604020202020204" pitchFamily="34" charset="0"/>
                <a:cs typeface="Arial" panose="020B0604020202020204" pitchFamily="34" charset="0"/>
              </a:rPr>
              <a:t>Indicators of harm</a:t>
            </a:r>
          </a:p>
          <a:p>
            <a:pPr lvl="1"/>
            <a:r>
              <a:rPr lang="en-AU" sz="2600" dirty="0">
                <a:latin typeface="Arial" panose="020B0604020202020204" pitchFamily="34" charset="0"/>
                <a:cs typeface="Arial" panose="020B0604020202020204" pitchFamily="34" charset="0"/>
              </a:rPr>
              <a:t>Failure to disclose and failure to protect </a:t>
            </a:r>
          </a:p>
          <a:p>
            <a:pPr lvl="1"/>
            <a:r>
              <a:rPr lang="en-AU" sz="2600" dirty="0">
                <a:latin typeface="Arial" panose="020B0604020202020204" pitchFamily="34" charset="0"/>
                <a:cs typeface="Arial" panose="020B0604020202020204" pitchFamily="34" charset="0"/>
              </a:rPr>
              <a:t>Reportable conduct scheme</a:t>
            </a:r>
          </a:p>
        </p:txBody>
      </p:sp>
      <p:sp>
        <p:nvSpPr>
          <p:cNvPr id="13" name="Content Placeholder 2">
            <a:extLst>
              <a:ext uri="{FF2B5EF4-FFF2-40B4-BE49-F238E27FC236}">
                <a16:creationId xmlns:a16="http://schemas.microsoft.com/office/drawing/2014/main" id="{7AE832F0-6384-F06A-FD68-E82061F1C23D}"/>
              </a:ext>
            </a:extLst>
          </p:cNvPr>
          <p:cNvSpPr txBox="1">
            <a:spLocks/>
          </p:cNvSpPr>
          <p:nvPr/>
        </p:nvSpPr>
        <p:spPr>
          <a:xfrm>
            <a:off x="5667147" y="1540564"/>
            <a:ext cx="5010377" cy="47651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sz="2600" dirty="0"/>
              <a:t>The training is available via </a:t>
            </a:r>
            <a:r>
              <a:rPr lang="en-AU" sz="2600" dirty="0" err="1"/>
              <a:t>LearnEd</a:t>
            </a:r>
            <a:r>
              <a:rPr lang="en-AU" sz="2600" dirty="0"/>
              <a:t> on </a:t>
            </a:r>
            <a:r>
              <a:rPr lang="en-AU" sz="2600" dirty="0" err="1"/>
              <a:t>eduPay</a:t>
            </a:r>
            <a:r>
              <a:rPr lang="en-AU" sz="2600" dirty="0"/>
              <a:t>.</a:t>
            </a:r>
          </a:p>
          <a:p>
            <a:r>
              <a:rPr lang="en-AU" sz="2600" dirty="0"/>
              <a:t>School staff who are:</a:t>
            </a:r>
          </a:p>
          <a:p>
            <a:pPr lvl="1"/>
            <a:r>
              <a:rPr lang="en-AU" sz="2600" dirty="0"/>
              <a:t>mandatory reporters must complete the module once per calendar year</a:t>
            </a:r>
          </a:p>
          <a:p>
            <a:pPr lvl="1"/>
            <a:r>
              <a:rPr lang="en-AU" sz="2600" dirty="0"/>
              <a:t>non-mandatory reporters are strongly encouraged to complete the module once each calendar year.</a:t>
            </a:r>
          </a:p>
          <a:p>
            <a:endParaRPr lang="en-AU" sz="2600" dirty="0"/>
          </a:p>
          <a:p>
            <a:endParaRPr lang="en-AU" sz="2600" dirty="0"/>
          </a:p>
        </p:txBody>
      </p:sp>
    </p:spTree>
    <p:extLst>
      <p:ext uri="{BB962C8B-B14F-4D97-AF65-F5344CB8AC3E}">
        <p14:creationId xmlns:p14="http://schemas.microsoft.com/office/powerpoint/2010/main" val="662741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D803E-2F9F-4FDC-9E75-B339B48C61A9}"/>
              </a:ext>
            </a:extLst>
          </p:cNvPr>
          <p:cNvSpPr>
            <a:spLocks noGrp="1"/>
          </p:cNvSpPr>
          <p:nvPr>
            <p:ph type="ctrTitle"/>
          </p:nvPr>
        </p:nvSpPr>
        <p:spPr>
          <a:xfrm>
            <a:off x="373223" y="1530386"/>
            <a:ext cx="8284745" cy="2576919"/>
          </a:xfrm>
        </p:spPr>
        <p:txBody>
          <a:bodyPr>
            <a:normAutofit/>
          </a:bodyPr>
          <a:lstStyle/>
          <a:p>
            <a:br>
              <a:rPr lang="en-AU" sz="4000" dirty="0">
                <a:latin typeface="Arial" panose="020B0604020202020204" pitchFamily="34" charset="0"/>
                <a:cs typeface="Arial" panose="020B0604020202020204" pitchFamily="34" charset="0"/>
              </a:rPr>
            </a:br>
            <a:r>
              <a:rPr lang="en-AU" sz="4000" b="1" dirty="0">
                <a:latin typeface="Arial" panose="020B0604020202020204" pitchFamily="34" charset="0"/>
                <a:cs typeface="Arial" panose="020B0604020202020204" pitchFamily="34" charset="0"/>
              </a:rPr>
              <a:t>Information sharing and record keeping obligations</a:t>
            </a:r>
            <a:br>
              <a:rPr lang="en-AU" sz="4000" b="1" dirty="0">
                <a:latin typeface="Arial" panose="020B0604020202020204" pitchFamily="34" charset="0"/>
                <a:cs typeface="Arial" panose="020B0604020202020204" pitchFamily="34" charset="0"/>
              </a:rPr>
            </a:br>
            <a:endParaRPr lang="en-A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503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800" b="1" i="0" kern="1200" dirty="0">
                <a:solidFill>
                  <a:schemeClr val="tx1"/>
                </a:solidFill>
                <a:effectLst/>
                <a:latin typeface="Arial" panose="020B0604020202020204" pitchFamily="34" charset="0"/>
                <a:cs typeface="Arial" panose="020B0604020202020204" pitchFamily="34" charset="0"/>
              </a:rPr>
              <a:t>Victoria’s Child Safe Standards</a:t>
            </a:r>
            <a:endParaRPr lang="en-US" sz="48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7EDB7779-009E-4ED5-8880-B64211EDAF9B}"/>
              </a:ext>
            </a:extLst>
          </p:cNvPr>
          <p:cNvSpPr>
            <a:spLocks noGrp="1"/>
          </p:cNvSpPr>
          <p:nvPr>
            <p:ph type="subTitle" idx="1"/>
          </p:nvPr>
        </p:nvSpPr>
        <p:spPr/>
        <p:txBody>
          <a:bodyPr>
            <a:normAutofit/>
          </a:bodyPr>
          <a:lstStyle/>
          <a:p>
            <a:r>
              <a:rPr lang="en-AU" sz="2800" b="1" dirty="0">
                <a:latin typeface="Arial" panose="020B0604020202020204" pitchFamily="34" charset="0"/>
                <a:cs typeface="Arial" panose="020B0604020202020204" pitchFamily="34" charset="0"/>
              </a:rPr>
              <a:t>School staff training</a:t>
            </a:r>
          </a:p>
          <a:p>
            <a:r>
              <a:rPr lang="en-AU" sz="1600" dirty="0">
                <a:latin typeface="Arial" panose="020B0604020202020204" pitchFamily="34" charset="0"/>
                <a:cs typeface="Arial" panose="020B0604020202020204" pitchFamily="34" charset="0"/>
              </a:rPr>
              <a:t>Updated Term 3, 2024</a:t>
            </a:r>
          </a:p>
        </p:txBody>
      </p:sp>
    </p:spTree>
    <p:extLst>
      <p:ext uri="{BB962C8B-B14F-4D97-AF65-F5344CB8AC3E}">
        <p14:creationId xmlns:p14="http://schemas.microsoft.com/office/powerpoint/2010/main" val="1733294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C059-8745-462D-8E4B-AB2975A68DE7}"/>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Information sharing obligations for staff </a:t>
            </a:r>
            <a:br>
              <a:rPr lang="en-AU" sz="3200" b="1" dirty="0">
                <a:solidFill>
                  <a:srgbClr val="E26815"/>
                </a:solidFill>
                <a:latin typeface="Arial" panose="020B0604020202020204" pitchFamily="34" charset="0"/>
                <a:cs typeface="Arial" panose="020B0604020202020204" pitchFamily="34" charset="0"/>
              </a:rPr>
            </a:br>
            <a:endParaRPr lang="en-AU" sz="3200" b="1" dirty="0">
              <a:solidFill>
                <a:srgbClr val="E2681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4F0521D-B0C5-4ADA-8893-16769564C78F}"/>
              </a:ext>
            </a:extLst>
          </p:cNvPr>
          <p:cNvSpPr>
            <a:spLocks noGrp="1"/>
          </p:cNvSpPr>
          <p:nvPr>
            <p:ph idx="1"/>
          </p:nvPr>
        </p:nvSpPr>
        <p:spPr>
          <a:xfrm>
            <a:off x="288234" y="1097281"/>
            <a:ext cx="10605738" cy="5369780"/>
          </a:xfrm>
        </p:spPr>
        <p:txBody>
          <a:bodyPr>
            <a:noAutofit/>
          </a:bodyPr>
          <a:lstStyle/>
          <a:p>
            <a:pPr>
              <a:spcAft>
                <a:spcPts val="600"/>
              </a:spcAft>
            </a:pPr>
            <a:r>
              <a:rPr lang="en-AU" sz="2400" dirty="0">
                <a:latin typeface="Arial" panose="020B0604020202020204" pitchFamily="34" charset="0"/>
                <a:cs typeface="Arial" panose="020B0604020202020204" pitchFamily="34" charset="0"/>
              </a:rPr>
              <a:t>Our school follows the department’s </a:t>
            </a:r>
            <a:r>
              <a:rPr lang="en-AU" sz="2400" dirty="0">
                <a:latin typeface="Arial" panose="020B0604020202020204" pitchFamily="34" charset="0"/>
                <a:ea typeface="+mn-ea"/>
                <a:cs typeface="Arial" panose="020B0604020202020204" pitchFamily="34" charset="0"/>
                <a:hlinkClick r:id="rId3"/>
              </a:rPr>
              <a:t>Privacy and Information Sharing Policy</a:t>
            </a:r>
            <a:endParaRPr lang="en-AU" sz="2400" dirty="0">
              <a:latin typeface="Arial" panose="020B0604020202020204" pitchFamily="34" charset="0"/>
              <a:cs typeface="Arial" panose="020B0604020202020204" pitchFamily="34" charset="0"/>
            </a:endParaRPr>
          </a:p>
          <a:p>
            <a:pPr>
              <a:spcAft>
                <a:spcPts val="600"/>
              </a:spcAft>
            </a:pPr>
            <a:r>
              <a:rPr lang="en-AU" sz="2400" dirty="0">
                <a:latin typeface="Arial" panose="020B0604020202020204" pitchFamily="34" charset="0"/>
                <a:cs typeface="Arial" panose="020B0604020202020204" pitchFamily="34" charset="0"/>
              </a:rPr>
              <a:t>Personal and health information of students, staff and others can be shared to carry out school and Department functions or for other related purposes and in other limited circumstances such as where there is a risk to health and safety.</a:t>
            </a:r>
          </a:p>
          <a:p>
            <a:pPr>
              <a:spcAft>
                <a:spcPts val="600"/>
              </a:spcAft>
            </a:pPr>
            <a:r>
              <a:rPr lang="en-AU" sz="2400" dirty="0">
                <a:latin typeface="Arial" panose="020B0604020202020204" pitchFamily="34" charset="0"/>
                <a:cs typeface="Arial" panose="020B0604020202020204" pitchFamily="34" charset="0"/>
              </a:rPr>
              <a:t>Information is shared on a ‘need to know’ basis.</a:t>
            </a:r>
          </a:p>
          <a:p>
            <a:pPr>
              <a:spcAft>
                <a:spcPts val="600"/>
              </a:spcAft>
            </a:pPr>
            <a:r>
              <a:rPr lang="en-AU" sz="2400" dirty="0">
                <a:latin typeface="Arial" panose="020B0604020202020204" pitchFamily="34" charset="0"/>
                <a:cs typeface="Arial" panose="020B0604020202020204" pitchFamily="34" charset="0"/>
              </a:rPr>
              <a:t>There are occasions where the school may lawfully share information with other parties outside the school or the department, for example to:</a:t>
            </a:r>
          </a:p>
          <a:p>
            <a:pPr lvl="1">
              <a:spcAft>
                <a:spcPts val="600"/>
              </a:spcAft>
            </a:pPr>
            <a:r>
              <a:rPr lang="en-AU" dirty="0">
                <a:latin typeface="Arial" panose="020B0604020202020204" pitchFamily="34" charset="0"/>
                <a:cs typeface="Arial" panose="020B0604020202020204" pitchFamily="34" charset="0"/>
              </a:rPr>
              <a:t>report suspected child abuse to </a:t>
            </a:r>
            <a:r>
              <a:rPr lang="en-AU" dirty="0">
                <a:solidFill>
                  <a:srgbClr val="0070C0"/>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DFFH Child Protection</a:t>
            </a:r>
            <a:r>
              <a:rPr lang="en-AU" dirty="0">
                <a:solidFill>
                  <a:srgbClr val="0070C0"/>
                </a:solidFill>
                <a:latin typeface="Arial" panose="020B0604020202020204" pitchFamily="34" charset="0"/>
                <a:ea typeface="+mn-ea"/>
                <a:cs typeface="Arial" panose="020B0604020202020204" pitchFamily="34" charset="0"/>
              </a:rPr>
              <a:t> </a:t>
            </a:r>
            <a:r>
              <a:rPr lang="en-AU" dirty="0">
                <a:latin typeface="Arial" panose="020B0604020202020204" pitchFamily="34" charset="0"/>
                <a:cs typeface="Arial" panose="020B0604020202020204" pitchFamily="34" charset="0"/>
              </a:rPr>
              <a:t>or </a:t>
            </a:r>
            <a:r>
              <a:rPr lang="en-AU"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Victoria Police </a:t>
            </a:r>
            <a:endParaRPr lang="en-AU" dirty="0">
              <a:solidFill>
                <a:srgbClr val="0070C0"/>
              </a:solidFill>
              <a:latin typeface="Arial" panose="020B0604020202020204" pitchFamily="34" charset="0"/>
              <a:cs typeface="Arial" panose="020B0604020202020204" pitchFamily="34" charset="0"/>
            </a:endParaRPr>
          </a:p>
          <a:p>
            <a:pPr lvl="1">
              <a:spcAft>
                <a:spcPts val="600"/>
              </a:spcAft>
            </a:pPr>
            <a:r>
              <a:rPr lang="en-AU" dirty="0">
                <a:latin typeface="Arial" panose="020B0604020202020204" pitchFamily="34" charset="0"/>
                <a:cs typeface="Arial" panose="020B0604020202020204" pitchFamily="34" charset="0"/>
              </a:rPr>
              <a:t>to request and share confidential information under the </a:t>
            </a:r>
            <a:r>
              <a:rPr lang="en-AU"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Child and Family Violence Information Sharing Schemes</a:t>
            </a:r>
            <a:endParaRPr lang="en-AU"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545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C059-8745-462D-8E4B-AB2975A68DE7}"/>
              </a:ext>
            </a:extLst>
          </p:cNvPr>
          <p:cNvSpPr>
            <a:spLocks noGrp="1"/>
          </p:cNvSpPr>
          <p:nvPr>
            <p:ph type="title"/>
          </p:nvPr>
        </p:nvSpPr>
        <p:spPr/>
        <p:txBody>
          <a:bodyPr>
            <a:noAutofit/>
          </a:bodyPr>
          <a:lstStyle/>
          <a:p>
            <a:r>
              <a:rPr lang="en-AU" sz="3200" b="1" dirty="0">
                <a:solidFill>
                  <a:srgbClr val="E26815"/>
                </a:solidFill>
                <a:latin typeface="Arial" panose="020B0604020202020204" pitchFamily="34" charset="0"/>
                <a:cs typeface="Arial" panose="020B0604020202020204" pitchFamily="34" charset="0"/>
              </a:rPr>
              <a:t>Record keeping obligations for schools and staff </a:t>
            </a:r>
            <a:br>
              <a:rPr lang="en-AU" sz="3600" dirty="0">
                <a:latin typeface="Arial" panose="020B0604020202020204" pitchFamily="34" charset="0"/>
                <a:cs typeface="Arial" panose="020B0604020202020204" pitchFamily="34" charset="0"/>
              </a:rPr>
            </a:br>
            <a:endParaRPr lang="en-AU"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4F0521D-B0C5-4ADA-8893-16769564C78F}"/>
              </a:ext>
            </a:extLst>
          </p:cNvPr>
          <p:cNvSpPr>
            <a:spLocks noGrp="1"/>
          </p:cNvSpPr>
          <p:nvPr>
            <p:ph idx="1"/>
          </p:nvPr>
        </p:nvSpPr>
        <p:spPr>
          <a:xfrm>
            <a:off x="288234" y="1154276"/>
            <a:ext cx="10455966" cy="4932984"/>
          </a:xfrm>
        </p:spPr>
        <p:txBody>
          <a:bodyPr>
            <a:noAutofit/>
          </a:bodyPr>
          <a:lstStyle/>
          <a:p>
            <a:r>
              <a:rPr lang="en-GB" sz="2400" dirty="0">
                <a:latin typeface="Arial" panose="020B0604020202020204" pitchFamily="34" charset="0"/>
                <a:cs typeface="Arial" panose="020B0604020202020204" pitchFamily="34" charset="0"/>
              </a:rPr>
              <a:t>Good records management practices are a critical element of child safety and wellbeing </a:t>
            </a:r>
          </a:p>
          <a:p>
            <a:pPr>
              <a:spcAft>
                <a:spcPts val="600"/>
              </a:spcAft>
            </a:pPr>
            <a:r>
              <a:rPr lang="en-GB" sz="2400" dirty="0">
                <a:latin typeface="Arial" panose="020B0604020202020204" pitchFamily="34" charset="0"/>
                <a:cs typeface="Arial" panose="020B0604020202020204" pitchFamily="34" charset="0"/>
              </a:rPr>
              <a:t>Our school follows the department’s </a:t>
            </a:r>
            <a:r>
              <a:rPr lang="en-AU" sz="2400" b="0" kern="1200" dirty="0">
                <a:solidFill>
                  <a:schemeClr val="tx1"/>
                </a:solidFill>
                <a:latin typeface="Arial" panose="020B0604020202020204" pitchFamily="34" charset="0"/>
                <a:ea typeface="+mn-ea"/>
                <a:cs typeface="Arial" panose="020B0604020202020204" pitchFamily="34" charset="0"/>
                <a:hlinkClick r:id="rId4"/>
              </a:rPr>
              <a:t>Records Management- School Records Policy</a:t>
            </a:r>
            <a:endParaRPr lang="en-AU" sz="2400" b="0" kern="1200" dirty="0">
              <a:solidFill>
                <a:schemeClr val="tx1"/>
              </a:solidFill>
              <a:latin typeface="Arial" panose="020B0604020202020204" pitchFamily="34" charset="0"/>
              <a:ea typeface="+mn-ea"/>
              <a:cs typeface="Arial" panose="020B0604020202020204" pitchFamily="34" charset="0"/>
            </a:endParaRPr>
          </a:p>
          <a:p>
            <a:r>
              <a:rPr lang="en-GB" sz="2400" dirty="0">
                <a:latin typeface="Arial" panose="020B0604020202020204" pitchFamily="34" charset="0"/>
                <a:cs typeface="Arial" panose="020B0604020202020204" pitchFamily="34" charset="0"/>
              </a:rPr>
              <a:t>The policy </a:t>
            </a:r>
            <a:r>
              <a:rPr lang="en-AU" sz="2400" dirty="0">
                <a:latin typeface="Arial" panose="020B0604020202020204" pitchFamily="34" charset="0"/>
                <a:cs typeface="Arial" panose="020B0604020202020204" pitchFamily="34" charset="0"/>
              </a:rPr>
              <a:t>addresses requirements for creating, storing and disposing of school records</a:t>
            </a:r>
          </a:p>
          <a:p>
            <a:r>
              <a:rPr lang="en-AU" sz="2400" dirty="0">
                <a:latin typeface="Arial" panose="020B0604020202020204" pitchFamily="34" charset="0"/>
                <a:cs typeface="Arial" panose="020B0604020202020204" pitchFamily="34" charset="0"/>
              </a:rPr>
              <a:t>Information is always recorded</a:t>
            </a:r>
          </a:p>
          <a:p>
            <a:r>
              <a:rPr lang="en-AU" sz="2400" dirty="0">
                <a:latin typeface="Arial" panose="020B0604020202020204" pitchFamily="34" charset="0"/>
                <a:cs typeface="Arial" panose="020B0604020202020204" pitchFamily="34" charset="0"/>
              </a:rPr>
              <a:t>Staff must create full and accurate records</a:t>
            </a:r>
          </a:p>
          <a:p>
            <a:r>
              <a:rPr lang="en-AU" sz="2400" dirty="0">
                <a:latin typeface="Arial" panose="020B0604020202020204" pitchFamily="34" charset="0"/>
                <a:cs typeface="Arial" panose="020B0604020202020204" pitchFamily="34" charset="0"/>
              </a:rPr>
              <a:t>Schools must keep </a:t>
            </a:r>
            <a:r>
              <a:rPr lang="en-AU" sz="2400" b="1" dirty="0">
                <a:latin typeface="Arial" panose="020B0604020202020204" pitchFamily="34" charset="0"/>
                <a:cs typeface="Arial" panose="020B0604020202020204" pitchFamily="34" charset="0"/>
              </a:rPr>
              <a:t>all records </a:t>
            </a:r>
            <a:r>
              <a:rPr lang="en-AU" sz="2400" dirty="0">
                <a:latin typeface="Arial" panose="020B0604020202020204" pitchFamily="34" charset="0"/>
                <a:cs typeface="Arial" panose="020B0604020202020204" pitchFamily="34" charset="0"/>
              </a:rPr>
              <a:t>relating to child safety, health and wellbeing. These records must not be disposed of or destroyed</a:t>
            </a:r>
          </a:p>
          <a:p>
            <a:r>
              <a:rPr lang="en-AU" sz="2400" dirty="0">
                <a:latin typeface="Arial" panose="020B0604020202020204" pitchFamily="34" charset="0"/>
                <a:cs typeface="Arial" panose="020B0604020202020204" pitchFamily="34" charset="0"/>
              </a:rPr>
              <a:t>Records must be kept in designated school storage areas</a:t>
            </a:r>
          </a:p>
          <a:p>
            <a:r>
              <a:rPr lang="en-AU" sz="2400" dirty="0">
                <a:latin typeface="Arial" panose="020B0604020202020204" pitchFamily="34" charset="0"/>
                <a:cs typeface="Arial" panose="020B0604020202020204" pitchFamily="34" charset="0"/>
              </a:rPr>
              <a:t>Staff must always follow our school’s records management procedures</a:t>
            </a:r>
          </a:p>
        </p:txBody>
      </p:sp>
    </p:spTree>
    <p:extLst>
      <p:ext uri="{BB962C8B-B14F-4D97-AF65-F5344CB8AC3E}">
        <p14:creationId xmlns:p14="http://schemas.microsoft.com/office/powerpoint/2010/main" val="3293845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02D8-7476-2742-91B0-D0141440F82C}"/>
              </a:ext>
            </a:extLst>
          </p:cNvPr>
          <p:cNvSpPr>
            <a:spLocks noGrp="1"/>
          </p:cNvSpPr>
          <p:nvPr>
            <p:ph type="title"/>
          </p:nvPr>
        </p:nvSpPr>
        <p:spPr>
          <a:xfrm>
            <a:off x="263486" y="238539"/>
            <a:ext cx="10069200" cy="1302025"/>
          </a:xfrm>
        </p:spPr>
        <p:txBody>
          <a:bodyPr>
            <a:normAutofit/>
          </a:bodyPr>
          <a:lstStyle/>
          <a:p>
            <a:r>
              <a:rPr lang="en-US" sz="3200" b="1" dirty="0">
                <a:solidFill>
                  <a:srgbClr val="E26815"/>
                </a:solidFill>
                <a:latin typeface="Arial" panose="020B0604020202020204" pitchFamily="34" charset="0"/>
                <a:cs typeface="Arial" panose="020B0604020202020204" pitchFamily="34" charset="0"/>
              </a:rPr>
              <a:t>Zero tolerance for child abuse</a:t>
            </a:r>
          </a:p>
        </p:txBody>
      </p:sp>
      <p:sp>
        <p:nvSpPr>
          <p:cNvPr id="5" name="TextBox 4">
            <a:extLst>
              <a:ext uri="{FF2B5EF4-FFF2-40B4-BE49-F238E27FC236}">
                <a16:creationId xmlns:a16="http://schemas.microsoft.com/office/drawing/2014/main" id="{5D6FB3A0-BE3A-44C4-ABA7-69562417D5A4}"/>
              </a:ext>
            </a:extLst>
          </p:cNvPr>
          <p:cNvSpPr txBox="1"/>
          <p:nvPr/>
        </p:nvSpPr>
        <p:spPr>
          <a:xfrm>
            <a:off x="263486" y="1540564"/>
            <a:ext cx="9947280" cy="2723823"/>
          </a:xfrm>
          <a:prstGeom prst="rect">
            <a:avLst/>
          </a:prstGeom>
          <a:noFill/>
        </p:spPr>
        <p:txBody>
          <a:bodyPr wrap="square">
            <a:spAutoFit/>
          </a:bodyPr>
          <a:lstStyle/>
          <a:p>
            <a:pPr>
              <a:spcAft>
                <a:spcPts val="600"/>
              </a:spcAft>
            </a:pPr>
            <a:r>
              <a:rPr lang="en-AU" sz="2600" b="1" dirty="0">
                <a:latin typeface="Arial" panose="020B0604020202020204" pitchFamily="34" charset="0"/>
                <a:cs typeface="Arial" panose="020B0604020202020204" pitchFamily="34" charset="0"/>
              </a:rPr>
              <a:t>Our school has zero tolerance for child abuse</a:t>
            </a:r>
          </a:p>
          <a:p>
            <a:pPr marL="342900" indent="-342900">
              <a:spcAft>
                <a:spcPts val="600"/>
              </a:spcAft>
              <a:buFont typeface="Arial" panose="020B0604020202020204" pitchFamily="34" charset="0"/>
              <a:buChar char="•"/>
            </a:pPr>
            <a:r>
              <a:rPr lang="en-AU" sz="2600" dirty="0">
                <a:latin typeface="Arial" panose="020B0604020202020204" pitchFamily="34" charset="0"/>
                <a:cs typeface="Arial" panose="020B0604020202020204" pitchFamily="34" charset="0"/>
              </a:rPr>
              <a:t>Follow the school’s child safety policies at all times</a:t>
            </a:r>
          </a:p>
          <a:p>
            <a:pPr marL="342900" indent="-342900">
              <a:spcAft>
                <a:spcPts val="600"/>
              </a:spcAft>
              <a:buFont typeface="Arial" panose="020B0604020202020204" pitchFamily="34" charset="0"/>
              <a:buChar char="•"/>
            </a:pPr>
            <a:r>
              <a:rPr lang="en-AU" sz="2600" dirty="0">
                <a:latin typeface="Arial" panose="020B0604020202020204" pitchFamily="34" charset="0"/>
                <a:cs typeface="Arial" panose="020B0604020202020204" pitchFamily="34" charset="0"/>
              </a:rPr>
              <a:t>You must follow the </a:t>
            </a:r>
            <a:r>
              <a:rPr lang="en-AU" sz="2600" dirty="0">
                <a:latin typeface="Arial" panose="020B0604020202020204" pitchFamily="34" charset="0"/>
                <a:cs typeface="Arial" panose="020B0604020202020204" pitchFamily="34" charset="0"/>
                <a:hlinkClick r:id="rId3"/>
              </a:rPr>
              <a:t>Four Critical Actions</a:t>
            </a:r>
            <a:r>
              <a:rPr lang="en-AU" sz="2600" dirty="0">
                <a:latin typeface="Arial" panose="020B0604020202020204" pitchFamily="34" charset="0"/>
                <a:cs typeface="Arial" panose="020B0604020202020204" pitchFamily="34" charset="0"/>
              </a:rPr>
              <a:t> when responding to incidents, disclosures and suspicions of child abuse</a:t>
            </a:r>
          </a:p>
          <a:p>
            <a:pPr marL="342900" indent="-342900">
              <a:spcAft>
                <a:spcPts val="600"/>
              </a:spcAft>
              <a:buFont typeface="Arial" panose="020B0604020202020204" pitchFamily="34" charset="0"/>
              <a:buChar char="•"/>
            </a:pPr>
            <a:r>
              <a:rPr lang="en-AU" sz="2600" dirty="0">
                <a:latin typeface="Arial" panose="020B0604020202020204" pitchFamily="34" charset="0"/>
                <a:cs typeface="Arial" panose="020B0604020202020204" pitchFamily="34" charset="0"/>
              </a:rPr>
              <a:t>If you ever have any questions or feel unsure about what to do, please speak to the school leadership team</a:t>
            </a:r>
          </a:p>
        </p:txBody>
      </p:sp>
    </p:spTree>
    <p:extLst>
      <p:ext uri="{BB962C8B-B14F-4D97-AF65-F5344CB8AC3E}">
        <p14:creationId xmlns:p14="http://schemas.microsoft.com/office/powerpoint/2010/main" val="1836490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2214-8A95-20A3-99A2-057AD9C3D597}"/>
              </a:ext>
            </a:extLst>
          </p:cNvPr>
          <p:cNvSpPr>
            <a:spLocks noGrp="1"/>
          </p:cNvSpPr>
          <p:nvPr>
            <p:ph type="ctrTitle"/>
          </p:nvPr>
        </p:nvSpPr>
        <p:spPr/>
        <p:txBody>
          <a:bodyPr>
            <a:normAutofit/>
          </a:bodyPr>
          <a:lstStyle/>
          <a:p>
            <a:r>
              <a:rPr lang="en-AU" sz="4000" dirty="0">
                <a:latin typeface="Arial" panose="020B0604020202020204" pitchFamily="34" charset="0"/>
                <a:cs typeface="Arial" panose="020B0604020202020204" pitchFamily="34" charset="0"/>
              </a:rPr>
              <a:t>Questions?</a:t>
            </a:r>
          </a:p>
        </p:txBody>
      </p:sp>
      <p:sp>
        <p:nvSpPr>
          <p:cNvPr id="3" name="TextBox 2">
            <a:extLst>
              <a:ext uri="{FF2B5EF4-FFF2-40B4-BE49-F238E27FC236}">
                <a16:creationId xmlns:a16="http://schemas.microsoft.com/office/drawing/2014/main" id="{C16F38B3-86B1-1E3C-2BE7-EFE8C1855DEB}"/>
              </a:ext>
            </a:extLst>
          </p:cNvPr>
          <p:cNvSpPr txBox="1"/>
          <p:nvPr/>
        </p:nvSpPr>
        <p:spPr>
          <a:xfrm>
            <a:off x="184537" y="4677750"/>
            <a:ext cx="6712526" cy="1689180"/>
          </a:xfrm>
          <a:prstGeom prst="rect">
            <a:avLst/>
          </a:prstGeom>
          <a:noFill/>
        </p:spPr>
        <p:txBody>
          <a:bodyPr wrap="square">
            <a:spAutoFit/>
          </a:bodyPr>
          <a:lstStyle/>
          <a:p>
            <a:pPr>
              <a:lnSpc>
                <a:spcPct val="107000"/>
              </a:lnSpc>
            </a:pPr>
            <a:r>
              <a:rPr lang="en-AU" sz="1400" dirty="0">
                <a:effectLst/>
                <a:latin typeface="Arial" panose="020B0604020202020204" pitchFamily="34" charset="0"/>
                <a:ea typeface="Calibri" panose="020F0502020204030204" pitchFamily="34" charset="0"/>
                <a:cs typeface="Arial" panose="020B0604020202020204" pitchFamily="34" charset="0"/>
              </a:rPr>
              <a:t>This presentation (Victoria’s Child Safe Standards – School Staff Training) is provided under a Creative Commons Attribution 4.0 International licence.</a:t>
            </a:r>
          </a:p>
          <a:p>
            <a:pPr>
              <a:lnSpc>
                <a:spcPct val="107000"/>
              </a:lnSpc>
            </a:pPr>
            <a:r>
              <a:rPr lang="en-AU" sz="1400" dirty="0">
                <a:effectLst/>
                <a:latin typeface="Arial" panose="020B0604020202020204" pitchFamily="34" charset="0"/>
                <a:ea typeface="Calibri" panose="020F0502020204030204" pitchFamily="34" charset="0"/>
                <a:cs typeface="Arial" panose="020B0604020202020204" pitchFamily="34" charset="0"/>
              </a:rPr>
              <a:t>You are free to re-use the work under that licence, on the condition that you credit the State of Victoria (Department of Education), indicate if changes were made and comply with the other licence terms, see: </a:t>
            </a:r>
            <a:r>
              <a:rPr lang="en-AU" sz="14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rPr>
              <a:t>https://creativecommons.org/licenses/by/4.0/</a:t>
            </a:r>
            <a:r>
              <a:rPr lang="en-AU" sz="14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pPr>
            <a:r>
              <a:rPr lang="en-AU" sz="1400" dirty="0">
                <a:effectLst/>
                <a:latin typeface="Arial" panose="020B0604020202020204" pitchFamily="34" charset="0"/>
                <a:ea typeface="Calibri" panose="020F0502020204030204" pitchFamily="34" charset="0"/>
                <a:cs typeface="Arial" panose="020B0604020202020204" pitchFamily="34" charset="0"/>
              </a:rPr>
              <a:t>Copyright queries may be directed to </a:t>
            </a:r>
            <a:r>
              <a:rPr lang="en-AU" sz="1400" u="sng" dirty="0">
                <a:solidFill>
                  <a:schemeClr val="accent5"/>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copyright@education.vic.gov.au</a:t>
            </a:r>
            <a:endParaRPr lang="en-AU" sz="14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84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BB0-3009-452F-821D-2E67F2DD4909}"/>
              </a:ext>
            </a:extLst>
          </p:cNvPr>
          <p:cNvSpPr>
            <a:spLocks noGrp="1"/>
          </p:cNvSpPr>
          <p:nvPr>
            <p:ph type="title"/>
          </p:nvPr>
        </p:nvSpPr>
        <p:spPr>
          <a:xfrm>
            <a:off x="358534" y="344629"/>
            <a:ext cx="10515600" cy="1325563"/>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Acknowledgment of Country</a:t>
            </a:r>
          </a:p>
        </p:txBody>
      </p:sp>
      <p:pic>
        <p:nvPicPr>
          <p:cNvPr id="4" name="Content Placeholder 3" descr="An Image of the aboriginal and Torres Straight Islander Flags">
            <a:extLst>
              <a:ext uri="{FF2B5EF4-FFF2-40B4-BE49-F238E27FC236}">
                <a16:creationId xmlns:a16="http://schemas.microsoft.com/office/drawing/2014/main" id="{49A4DEDE-13C2-406F-B551-4A033E9B49D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67027" y="2562130"/>
            <a:ext cx="7239388" cy="2571367"/>
          </a:xfrm>
          <a:prstGeom prst="rect">
            <a:avLst/>
          </a:prstGeom>
        </p:spPr>
      </p:pic>
    </p:spTree>
    <p:extLst>
      <p:ext uri="{BB962C8B-B14F-4D97-AF65-F5344CB8AC3E}">
        <p14:creationId xmlns:p14="http://schemas.microsoft.com/office/powerpoint/2010/main" val="144386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612F-8736-CFEB-3DB7-3C494EECC8B6}"/>
              </a:ext>
            </a:extLst>
          </p:cNvPr>
          <p:cNvSpPr>
            <a:spLocks noGrp="1"/>
          </p:cNvSpPr>
          <p:nvPr>
            <p:ph type="ctrTitle" idx="4294967295"/>
          </p:nvPr>
        </p:nvSpPr>
        <p:spPr>
          <a:xfrm>
            <a:off x="285404" y="241214"/>
            <a:ext cx="10069200" cy="1280015"/>
          </a:xfrm>
        </p:spPr>
        <p:txBody>
          <a:bodyPr>
            <a:normAutofit/>
          </a:bodyPr>
          <a:lstStyle/>
          <a:p>
            <a:r>
              <a:rPr lang="en-AU" sz="3200" b="1" dirty="0">
                <a:solidFill>
                  <a:schemeClr val="accent2"/>
                </a:solidFill>
                <a:latin typeface="Arial" panose="020B0604020202020204" pitchFamily="34" charset="0"/>
                <a:cs typeface="Arial" panose="020B0604020202020204" pitchFamily="34" charset="0"/>
              </a:rPr>
              <a:t>Support for you </a:t>
            </a:r>
          </a:p>
        </p:txBody>
      </p:sp>
      <p:sp>
        <p:nvSpPr>
          <p:cNvPr id="3" name="Content Placeholder 2">
            <a:extLst>
              <a:ext uri="{FF2B5EF4-FFF2-40B4-BE49-F238E27FC236}">
                <a16:creationId xmlns:a16="http://schemas.microsoft.com/office/drawing/2014/main" id="{F2FB1300-9FB4-BE04-C571-E9F06190F459}"/>
              </a:ext>
            </a:extLst>
          </p:cNvPr>
          <p:cNvSpPr>
            <a:spLocks noGrp="1"/>
          </p:cNvSpPr>
          <p:nvPr>
            <p:ph type="subTitle" idx="4294967295"/>
          </p:nvPr>
        </p:nvSpPr>
        <p:spPr>
          <a:xfrm>
            <a:off x="285404" y="881221"/>
            <a:ext cx="10278834" cy="5475129"/>
          </a:xfrm>
        </p:spPr>
        <p:txBody>
          <a:bodyPr>
            <a:noAutofit/>
          </a:bodyPr>
          <a:lstStyle/>
          <a:p>
            <a:pPr>
              <a:lnSpc>
                <a:spcPct val="130000"/>
              </a:lnSpc>
              <a:spcBef>
                <a:spcPts val="600"/>
              </a:spcBef>
            </a:pPr>
            <a:r>
              <a:rPr lang="en-AU" sz="1800" b="1"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Employee Wellbeing Support Services </a:t>
            </a:r>
            <a:r>
              <a:rPr lang="en-AU" sz="1800" dirty="0">
                <a:solidFill>
                  <a:srgbClr val="1A1A1A"/>
                </a:solidFill>
                <a:latin typeface="Arial" panose="020B0604020202020204" pitchFamily="34" charset="0"/>
                <a:cs typeface="Arial" panose="020B0604020202020204" pitchFamily="34" charset="0"/>
              </a:rPr>
              <a:t>provides free and confidential advice to support Victorian government school staff wellbeing. </a:t>
            </a:r>
            <a:r>
              <a:rPr lang="en-AU" sz="1800" b="1" dirty="0">
                <a:solidFill>
                  <a:srgbClr val="1A1A1A"/>
                </a:solidFill>
                <a:latin typeface="Arial" panose="020B0604020202020204" pitchFamily="34" charset="0"/>
                <a:cs typeface="Arial" panose="020B0604020202020204" pitchFamily="34" charset="0"/>
              </a:rPr>
              <a:t>Phone 1300 291 071 </a:t>
            </a:r>
            <a:r>
              <a:rPr lang="en-AU" sz="1800" dirty="0">
                <a:solidFill>
                  <a:srgbClr val="1A1A1A"/>
                </a:solidFill>
                <a:latin typeface="Arial" panose="020B0604020202020204" pitchFamily="34" charset="0"/>
                <a:cs typeface="Arial" panose="020B0604020202020204" pitchFamily="34" charset="0"/>
              </a:rPr>
              <a:t>or book online via the </a:t>
            </a:r>
            <a:r>
              <a:rPr lang="en-AU" sz="1800" dirty="0">
                <a:solidFill>
                  <a:schemeClr val="accent5"/>
                </a:solidFill>
                <a:latin typeface="Arial" panose="020B0604020202020204" pitchFamily="34" charset="0"/>
                <a:cs typeface="Arial" panose="020B0604020202020204" pitchFamily="34" charset="0"/>
                <a:hlinkClick r:id="rId4" tooltip="Original URL: https://portal.converge-online.com/. Click or tap if you trust this link.">
                  <a:extLst>
                    <a:ext uri="{A12FA001-AC4F-418D-AE19-62706E023703}">
                      <ahyp:hlinkClr xmlns:ahyp="http://schemas.microsoft.com/office/drawing/2018/hyperlinkcolor" val="tx"/>
                    </a:ext>
                  </a:extLst>
                </a:hlinkClick>
              </a:rPr>
              <a:t>Converge International portal</a:t>
            </a:r>
            <a:r>
              <a:rPr lang="en-AU" sz="1800" dirty="0">
                <a:solidFill>
                  <a:schemeClr val="accent5"/>
                </a:solidFill>
                <a:latin typeface="Arial" panose="020B0604020202020204" pitchFamily="34" charset="0"/>
                <a:cs typeface="Arial" panose="020B0604020202020204" pitchFamily="34" charset="0"/>
              </a:rPr>
              <a:t> </a:t>
            </a:r>
            <a:r>
              <a:rPr lang="en-AU" sz="1800" dirty="0">
                <a:solidFill>
                  <a:srgbClr val="1A1A1A"/>
                </a:solidFill>
                <a:latin typeface="Arial" panose="020B0604020202020204" pitchFamily="34" charset="0"/>
                <a:cs typeface="Arial" panose="020B0604020202020204" pitchFamily="34" charset="0"/>
              </a:rPr>
              <a:t>entering the organisational code </a:t>
            </a:r>
            <a:r>
              <a:rPr lang="en-AU" sz="1800" dirty="0" err="1">
                <a:solidFill>
                  <a:srgbClr val="1A1A1A"/>
                </a:solidFill>
                <a:latin typeface="Arial" panose="020B0604020202020204" pitchFamily="34" charset="0"/>
                <a:cs typeface="Arial" panose="020B0604020202020204" pitchFamily="34" charset="0"/>
              </a:rPr>
              <a:t>mywellbeing</a:t>
            </a:r>
            <a:r>
              <a:rPr lang="en-AU" sz="1800" dirty="0">
                <a:solidFill>
                  <a:srgbClr val="1A1A1A"/>
                </a:solidFill>
                <a:latin typeface="Arial" panose="020B0604020202020204" pitchFamily="34" charset="0"/>
                <a:cs typeface="Arial" panose="020B0604020202020204" pitchFamily="34" charset="0"/>
              </a:rPr>
              <a:t>.</a:t>
            </a:r>
          </a:p>
          <a:p>
            <a:pPr>
              <a:lnSpc>
                <a:spcPct val="130000"/>
              </a:lnSpc>
              <a:spcBef>
                <a:spcPts val="600"/>
              </a:spcBef>
            </a:pPr>
            <a:r>
              <a:rPr lang="en-AU" sz="1800" b="1" dirty="0">
                <a:solidFill>
                  <a:schemeClr val="accent5"/>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Sexual Assault Crisis Line</a:t>
            </a:r>
            <a:r>
              <a:rPr lang="en-AU" sz="1800" b="1" dirty="0">
                <a:solidFill>
                  <a:schemeClr val="accent5"/>
                </a:solidFill>
                <a:latin typeface="Arial" panose="020B0604020202020204" pitchFamily="34" charset="0"/>
                <a:cs typeface="Arial" panose="020B0604020202020204" pitchFamily="34" charset="0"/>
              </a:rPr>
              <a:t> </a:t>
            </a:r>
            <a:r>
              <a:rPr lang="en-AU" sz="1800" dirty="0">
                <a:solidFill>
                  <a:srgbClr val="1A1A1A"/>
                </a:solidFill>
                <a:latin typeface="Arial" panose="020B0604020202020204" pitchFamily="34" charset="0"/>
                <a:cs typeface="Arial" panose="020B0604020202020204" pitchFamily="34" charset="0"/>
              </a:rPr>
              <a:t>is a counselling service for people who have experienced both past and recent sexual assault available 5pm to 9am/7 days. </a:t>
            </a:r>
            <a:r>
              <a:rPr lang="en-AU" sz="1800" b="1" dirty="0">
                <a:solidFill>
                  <a:srgbClr val="1A1A1A"/>
                </a:solidFill>
                <a:latin typeface="Arial" panose="020B0604020202020204" pitchFamily="34" charset="0"/>
                <a:cs typeface="Arial" panose="020B0604020202020204" pitchFamily="34" charset="0"/>
              </a:rPr>
              <a:t>Phone 1800 806 292</a:t>
            </a:r>
          </a:p>
          <a:p>
            <a:pPr>
              <a:lnSpc>
                <a:spcPct val="130000"/>
              </a:lnSpc>
              <a:spcBef>
                <a:spcPts val="600"/>
              </a:spcBef>
            </a:pPr>
            <a:r>
              <a:rPr lang="en-AU" sz="1800" b="1" dirty="0">
                <a:solidFill>
                  <a:schemeClr val="accent5"/>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1800Respect</a:t>
            </a:r>
            <a:r>
              <a:rPr lang="en-AU" sz="1800" b="1" dirty="0">
                <a:solidFill>
                  <a:srgbClr val="1A1A1A"/>
                </a:solidFill>
                <a:latin typeface="Arial" panose="020B0604020202020204" pitchFamily="34" charset="0"/>
                <a:cs typeface="Arial" panose="020B0604020202020204" pitchFamily="34" charset="0"/>
              </a:rPr>
              <a:t> </a:t>
            </a:r>
            <a:r>
              <a:rPr lang="en-AU" sz="1800" dirty="0">
                <a:solidFill>
                  <a:srgbClr val="1A1A1A"/>
                </a:solidFill>
                <a:latin typeface="Arial" panose="020B0604020202020204" pitchFamily="34" charset="0"/>
                <a:cs typeface="Arial" panose="020B0604020202020204" pitchFamily="34" charset="0"/>
              </a:rPr>
              <a:t>is a domestic, family and sexual violence counselling service. </a:t>
            </a:r>
            <a:r>
              <a:rPr lang="en-AU" sz="1800" b="1" dirty="0">
                <a:solidFill>
                  <a:srgbClr val="1A1A1A"/>
                </a:solidFill>
                <a:latin typeface="Arial" panose="020B0604020202020204" pitchFamily="34" charset="0"/>
                <a:cs typeface="Arial" panose="020B0604020202020204" pitchFamily="34" charset="0"/>
              </a:rPr>
              <a:t>Phone 1800 737 732</a:t>
            </a:r>
          </a:p>
          <a:p>
            <a:pPr>
              <a:lnSpc>
                <a:spcPct val="120000"/>
              </a:lnSpc>
              <a:spcBef>
                <a:spcPts val="600"/>
              </a:spcBef>
            </a:pPr>
            <a:r>
              <a:rPr lang="en-AU" sz="1800" b="1" i="0" u="none" strike="noStrike" dirty="0">
                <a:solidFill>
                  <a:srgbClr val="1A1A1A"/>
                </a:solidFill>
                <a:effectLst/>
                <a:latin typeface="Arial" panose="020B0604020202020204" pitchFamily="34" charset="0"/>
                <a:cs typeface="Arial" panose="020B0604020202020204" pitchFamily="34" charset="0"/>
                <a:hlinkClick r:id="rId7"/>
              </a:rPr>
              <a:t>Lifeline</a:t>
            </a:r>
            <a:r>
              <a:rPr lang="en-AU" sz="1800" b="1" i="0" dirty="0">
                <a:solidFill>
                  <a:srgbClr val="1A1A1A"/>
                </a:solidFill>
                <a:effectLst/>
                <a:latin typeface="Arial" panose="020B0604020202020204" pitchFamily="34" charset="0"/>
                <a:cs typeface="Arial" panose="020B0604020202020204" pitchFamily="34" charset="0"/>
              </a:rPr>
              <a:t> </a:t>
            </a:r>
            <a:r>
              <a:rPr lang="en-AU" sz="1800" b="0" i="0" dirty="0">
                <a:solidFill>
                  <a:srgbClr val="1A1A1A"/>
                </a:solidFill>
                <a:effectLst/>
                <a:latin typeface="Arial" panose="020B0604020202020204" pitchFamily="34" charset="0"/>
                <a:cs typeface="Arial" panose="020B0604020202020204" pitchFamily="34" charset="0"/>
              </a:rPr>
              <a:t>is support for anyone experiencing a personal crisis or thinking about suicide available 24 hours/7 days. </a:t>
            </a:r>
            <a:r>
              <a:rPr lang="en-AU" sz="1800" b="1" i="0" dirty="0">
                <a:solidFill>
                  <a:srgbClr val="1A1A1A"/>
                </a:solidFill>
                <a:effectLst/>
                <a:latin typeface="Arial" panose="020B0604020202020204" pitchFamily="34" charset="0"/>
                <a:cs typeface="Arial" panose="020B0604020202020204" pitchFamily="34" charset="0"/>
              </a:rPr>
              <a:t>Phone 13 11 14</a:t>
            </a:r>
          </a:p>
          <a:p>
            <a:pPr>
              <a:lnSpc>
                <a:spcPct val="120000"/>
              </a:lnSpc>
              <a:spcBef>
                <a:spcPts val="600"/>
              </a:spcBef>
            </a:pPr>
            <a:r>
              <a:rPr lang="en-AU" sz="1800" b="1" i="0" u="sng" dirty="0">
                <a:solidFill>
                  <a:srgbClr val="1A1A1A"/>
                </a:solidFill>
                <a:effectLst/>
                <a:latin typeface="Arial" panose="020B0604020202020204" pitchFamily="34" charset="0"/>
                <a:cs typeface="Arial" panose="020B0604020202020204" pitchFamily="34" charset="0"/>
                <a:hlinkClick r:id="rId8"/>
              </a:rPr>
              <a:t>Blue Knot</a:t>
            </a:r>
            <a:r>
              <a:rPr lang="en-AU" sz="1800" b="1" i="0" dirty="0">
                <a:solidFill>
                  <a:srgbClr val="1A1A1A"/>
                </a:solidFill>
                <a:effectLst/>
                <a:latin typeface="Arial" panose="020B0604020202020204" pitchFamily="34" charset="0"/>
                <a:cs typeface="Arial" panose="020B0604020202020204" pitchFamily="34" charset="0"/>
              </a:rPr>
              <a:t> </a:t>
            </a:r>
            <a:r>
              <a:rPr lang="en-AU" sz="1800" b="0" i="0" dirty="0">
                <a:solidFill>
                  <a:srgbClr val="1A1A1A"/>
                </a:solidFill>
                <a:effectLst/>
                <a:latin typeface="Arial" panose="020B0604020202020204" pitchFamily="34" charset="0"/>
                <a:cs typeface="Arial" panose="020B0604020202020204" pitchFamily="34" charset="0"/>
              </a:rPr>
              <a:t>supports adult survivors of childhood trauma and abuse 9am to 5pm/7 days. </a:t>
            </a:r>
            <a:r>
              <a:rPr lang="en-AU" sz="1800" b="1" i="0" dirty="0">
                <a:solidFill>
                  <a:srgbClr val="1A1A1A"/>
                </a:solidFill>
                <a:effectLst/>
                <a:latin typeface="Arial" panose="020B0604020202020204" pitchFamily="34" charset="0"/>
                <a:cs typeface="Arial" panose="020B0604020202020204" pitchFamily="34" charset="0"/>
              </a:rPr>
              <a:t>Phone 1300 657 380</a:t>
            </a:r>
          </a:p>
          <a:p>
            <a:pPr>
              <a:lnSpc>
                <a:spcPct val="120000"/>
              </a:lnSpc>
              <a:spcBef>
                <a:spcPts val="600"/>
              </a:spcBef>
            </a:pPr>
            <a:r>
              <a:rPr lang="en-AU" sz="1800" b="1" i="0" u="sng" dirty="0">
                <a:solidFill>
                  <a:srgbClr val="1A1A1A"/>
                </a:solidFill>
                <a:effectLst/>
                <a:latin typeface="Arial" panose="020B0604020202020204" pitchFamily="34" charset="0"/>
                <a:cs typeface="Arial" panose="020B0604020202020204" pitchFamily="34" charset="0"/>
                <a:hlinkClick r:id="rId9"/>
              </a:rPr>
              <a:t>13 YARN</a:t>
            </a:r>
            <a:r>
              <a:rPr lang="en-AU" sz="1800" b="1" i="0" dirty="0">
                <a:solidFill>
                  <a:srgbClr val="1A1A1A"/>
                </a:solidFill>
                <a:effectLst/>
                <a:latin typeface="Arial" panose="020B0604020202020204" pitchFamily="34" charset="0"/>
                <a:cs typeface="Arial" panose="020B0604020202020204" pitchFamily="34" charset="0"/>
              </a:rPr>
              <a:t> </a:t>
            </a:r>
            <a:r>
              <a:rPr lang="en-AU" sz="1800" b="0" i="0" dirty="0">
                <a:solidFill>
                  <a:srgbClr val="1A1A1A"/>
                </a:solidFill>
                <a:effectLst/>
                <a:latin typeface="Arial" panose="020B0604020202020204" pitchFamily="34" charset="0"/>
                <a:cs typeface="Arial" panose="020B0604020202020204" pitchFamily="34" charset="0"/>
              </a:rPr>
              <a:t>is a culturally safe crisis support line for Aboriginal and Torres Strait Islander people available 24 hours/7 days. </a:t>
            </a:r>
            <a:r>
              <a:rPr lang="en-AU" sz="1800" b="1" dirty="0">
                <a:solidFill>
                  <a:srgbClr val="1A1A1A"/>
                </a:solidFill>
                <a:latin typeface="Arial" panose="020B0604020202020204" pitchFamily="34" charset="0"/>
                <a:cs typeface="Arial" panose="020B0604020202020204" pitchFamily="34" charset="0"/>
              </a:rPr>
              <a:t>Phone 13YARN (13 92 76)</a:t>
            </a:r>
          </a:p>
          <a:p>
            <a:pPr>
              <a:lnSpc>
                <a:spcPct val="120000"/>
              </a:lnSpc>
              <a:spcBef>
                <a:spcPts val="600"/>
              </a:spcBef>
            </a:pPr>
            <a:r>
              <a:rPr lang="en-AU" sz="1800" b="1" dirty="0" err="1">
                <a:solidFill>
                  <a:srgbClr val="1855BF"/>
                </a:solidFill>
                <a:latin typeface="Arial" panose="020B0604020202020204" pitchFamily="34" charset="0"/>
                <a:ea typeface="Times New Roman" panose="02020603050405020304" pitchFamily="18" charset="0"/>
                <a:cs typeface="Arial" panose="020B0604020202020204" pitchFamily="34" charset="0"/>
                <a:hlinkClick r:id="rId10"/>
              </a:rPr>
              <a:t>Qlife</a:t>
            </a:r>
            <a:r>
              <a:rPr lang="en-AU" sz="1800" b="1" dirty="0">
                <a:solidFill>
                  <a:srgbClr val="1855BF"/>
                </a:solidFill>
                <a:latin typeface="Arial" panose="020B0604020202020204" pitchFamily="34" charset="0"/>
                <a:ea typeface="Times New Roman" panose="02020603050405020304" pitchFamily="18" charset="0"/>
                <a:cs typeface="Arial" panose="020B0604020202020204" pitchFamily="34" charset="0"/>
              </a:rPr>
              <a:t> </a:t>
            </a:r>
            <a:r>
              <a:rPr lang="en-AU" sz="1800" dirty="0">
                <a:solidFill>
                  <a:srgbClr val="011A3C"/>
                </a:solidFill>
                <a:latin typeface="Arial" panose="020B0604020202020204" pitchFamily="34" charset="0"/>
                <a:cs typeface="Arial" panose="020B0604020202020204" pitchFamily="34" charset="0"/>
              </a:rPr>
              <a:t>offers peer support and referrals for LGBTIQA</a:t>
            </a:r>
            <a:r>
              <a:rPr lang="en-AU" sz="1800" dirty="0">
                <a:solidFill>
                  <a:srgbClr val="011A3C"/>
                </a:solidFill>
                <a:effectLst/>
                <a:latin typeface="Arial" panose="020B0604020202020204" pitchFamily="34" charset="0"/>
                <a:ea typeface="Times New Roman" panose="02020603050405020304" pitchFamily="18" charset="0"/>
                <a:cs typeface="Arial" panose="020B0604020202020204" pitchFamily="34" charset="0"/>
              </a:rPr>
              <a:t>+ 3 to 12pm/7 days. </a:t>
            </a:r>
            <a:r>
              <a:rPr lang="en-AU" sz="1800" b="1" dirty="0">
                <a:solidFill>
                  <a:srgbClr val="1A1A1A"/>
                </a:solidFill>
                <a:latin typeface="Arial" panose="020B0604020202020204" pitchFamily="34" charset="0"/>
                <a:cs typeface="Arial" panose="020B0604020202020204" pitchFamily="34" charset="0"/>
              </a:rPr>
              <a:t>Phone 1800 184 527</a:t>
            </a:r>
          </a:p>
        </p:txBody>
      </p:sp>
      <p:sp>
        <p:nvSpPr>
          <p:cNvPr id="4" name="Slide Number Placeholder 3">
            <a:extLst>
              <a:ext uri="{FF2B5EF4-FFF2-40B4-BE49-F238E27FC236}">
                <a16:creationId xmlns:a16="http://schemas.microsoft.com/office/drawing/2014/main" id="{B8E516D9-BDEE-5852-5942-91BBE20C279F}"/>
              </a:ext>
            </a:extLst>
          </p:cNvPr>
          <p:cNvSpPr>
            <a:spLocks noGrp="1"/>
          </p:cNvSpPr>
          <p:nvPr>
            <p:ph type="sldNum" sz="quarter" idx="4294967295"/>
          </p:nvPr>
        </p:nvSpPr>
        <p:spPr>
          <a:xfrm>
            <a:off x="9448800" y="6356350"/>
            <a:ext cx="2743200" cy="365125"/>
          </a:xfrm>
          <a:prstGeom prst="rect">
            <a:avLst/>
          </a:prstGeom>
        </p:spPr>
        <p:txBody>
          <a:bodyPr/>
          <a:lstStyle/>
          <a:p>
            <a:fld id="{65DAB674-A68D-4948-87B4-AD2B2A26819D}" type="slidenum">
              <a:rPr lang="en-AU" smtClean="0"/>
              <a:t>5</a:t>
            </a:fld>
            <a:endParaRPr lang="en-AU"/>
          </a:p>
        </p:txBody>
      </p:sp>
    </p:spTree>
    <p:extLst>
      <p:ext uri="{BB962C8B-B14F-4D97-AF65-F5344CB8AC3E}">
        <p14:creationId xmlns:p14="http://schemas.microsoft.com/office/powerpoint/2010/main" val="995996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D980-D88D-4B44-6F05-8875FE2C7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7816B-F933-8BA6-4F6C-B6315C8052E2}"/>
              </a:ext>
            </a:extLst>
          </p:cNvPr>
          <p:cNvSpPr>
            <a:spLocks noGrp="1"/>
          </p:cNvSpPr>
          <p:nvPr>
            <p:ph type="title"/>
          </p:nvPr>
        </p:nvSpPr>
        <p:spPr>
          <a:xfrm>
            <a:off x="263486" y="238539"/>
            <a:ext cx="10069200" cy="1302025"/>
          </a:xfrm>
        </p:spPr>
        <p:txBody>
          <a:bodyPr>
            <a:normAutofit/>
          </a:bodyPr>
          <a:lstStyle/>
          <a:p>
            <a:r>
              <a:rPr lang="en-US" sz="3200" b="1" dirty="0">
                <a:solidFill>
                  <a:srgbClr val="E26815"/>
                </a:solidFill>
                <a:latin typeface="Arial" panose="020B0604020202020204" pitchFamily="34" charset="0"/>
                <a:cs typeface="Arial" panose="020B0604020202020204" pitchFamily="34" charset="0"/>
              </a:rPr>
              <a:t>In this presentation</a:t>
            </a:r>
          </a:p>
        </p:txBody>
      </p:sp>
      <p:sp>
        <p:nvSpPr>
          <p:cNvPr id="5" name="TextBox 4">
            <a:extLst>
              <a:ext uri="{FF2B5EF4-FFF2-40B4-BE49-F238E27FC236}">
                <a16:creationId xmlns:a16="http://schemas.microsoft.com/office/drawing/2014/main" id="{8DA5F1A2-550D-EF3C-34FB-C1071B3E98A3}"/>
              </a:ext>
            </a:extLst>
          </p:cNvPr>
          <p:cNvSpPr txBox="1"/>
          <p:nvPr/>
        </p:nvSpPr>
        <p:spPr>
          <a:xfrm>
            <a:off x="263486" y="880468"/>
            <a:ext cx="10476259" cy="5627951"/>
          </a:xfrm>
          <a:prstGeom prst="rect">
            <a:avLst/>
          </a:prstGeom>
          <a:noFill/>
        </p:spPr>
        <p:txBody>
          <a:bodyPr wrap="square">
            <a:spAutoFit/>
          </a:bodyPr>
          <a:lstStyle/>
          <a:p>
            <a:pPr>
              <a:spcAft>
                <a:spcPts val="900"/>
              </a:spcAft>
            </a:pPr>
            <a:r>
              <a:rPr lang="en-AU" sz="2300" b="1" dirty="0">
                <a:latin typeface="Arial" panose="020B0604020202020204" pitchFamily="34" charset="0"/>
                <a:cs typeface="Arial" panose="020B0604020202020204" pitchFamily="34" charset="0"/>
              </a:rPr>
              <a:t>Overview of the Child Safe Standards</a:t>
            </a:r>
          </a:p>
          <a:p>
            <a:pPr marL="800100" lvl="1" indent="-342900">
              <a:lnSpc>
                <a:spcPct val="107000"/>
              </a:lnSpc>
              <a:spcAft>
                <a:spcPts val="300"/>
              </a:spcAft>
              <a:buFont typeface="Arial" panose="020B0604020202020204" pitchFamily="34" charset="0"/>
              <a:buChar char="•"/>
              <a:tabLst>
                <a:tab pos="457200" algn="l"/>
              </a:tabLst>
            </a:pPr>
            <a:r>
              <a:rPr lang="en-US" sz="2300" dirty="0">
                <a:latin typeface="Arial" panose="020B0604020202020204" pitchFamily="34" charset="0"/>
                <a:cs typeface="Arial" panose="020B0604020202020204" pitchFamily="34" charset="0"/>
              </a:rPr>
              <a:t>Why the Child Safe Standards are so important</a:t>
            </a:r>
            <a:r>
              <a:rPr lang="en-AU" sz="2300" dirty="0">
                <a:latin typeface="Arial" panose="020B0604020202020204" pitchFamily="34" charset="0"/>
                <a:cs typeface="Arial" panose="020B0604020202020204" pitchFamily="34" charset="0"/>
              </a:rPr>
              <a:t> </a:t>
            </a:r>
          </a:p>
          <a:p>
            <a:pPr marL="800100" lvl="1" indent="-342900">
              <a:lnSpc>
                <a:spcPct val="107000"/>
              </a:lnSpc>
              <a:spcAft>
                <a:spcPts val="900"/>
              </a:spcAft>
              <a:buFont typeface="Arial" panose="020B0604020202020204" pitchFamily="34" charset="0"/>
              <a:buChar char="•"/>
              <a:tabLst>
                <a:tab pos="457200" algn="l"/>
              </a:tabLst>
            </a:pPr>
            <a:r>
              <a:rPr lang="en-AU" sz="2300" dirty="0">
                <a:latin typeface="Arial" panose="020B0604020202020204" pitchFamily="34" charset="0"/>
                <a:cs typeface="Arial" panose="020B0604020202020204" pitchFamily="34" charset="0"/>
              </a:rPr>
              <a:t>Victoria’s Child Safe Standards</a:t>
            </a:r>
          </a:p>
          <a:p>
            <a:pPr>
              <a:spcAft>
                <a:spcPts val="900"/>
              </a:spcAft>
            </a:pPr>
            <a:r>
              <a:rPr lang="en-AU" sz="2300" b="1" dirty="0">
                <a:latin typeface="Arial" panose="020B0604020202020204" pitchFamily="34" charset="0"/>
                <a:cs typeface="Arial" panose="020B0604020202020204" pitchFamily="34" charset="0"/>
              </a:rPr>
              <a:t>Definitions of child safety, harm and child abuse</a:t>
            </a:r>
          </a:p>
          <a:p>
            <a:pPr>
              <a:spcAft>
                <a:spcPts val="900"/>
              </a:spcAft>
            </a:pPr>
            <a:r>
              <a:rPr lang="en-AU" sz="2300" b="1" dirty="0">
                <a:latin typeface="Arial" panose="020B0604020202020204" pitchFamily="34" charset="0"/>
                <a:cs typeface="Arial" panose="020B0604020202020204" pitchFamily="34" charset="0"/>
              </a:rPr>
              <a:t>Signs of abuse </a:t>
            </a:r>
          </a:p>
          <a:p>
            <a:pPr>
              <a:spcAft>
                <a:spcPts val="900"/>
              </a:spcAft>
            </a:pPr>
            <a:r>
              <a:rPr lang="en-AU" sz="2300" b="1" dirty="0">
                <a:latin typeface="Arial" panose="020B0604020202020204" pitchFamily="34" charset="0"/>
                <a:cs typeface="Arial" panose="020B0604020202020204" pitchFamily="34" charset="0"/>
              </a:rPr>
              <a:t>Our school’s child safety policies and procedures and staff responsibilities</a:t>
            </a:r>
          </a:p>
          <a:p>
            <a:pPr marL="800100" lvl="1" indent="-342900">
              <a:spcAft>
                <a:spcPts val="300"/>
              </a:spcAft>
              <a:buFont typeface="Arial" panose="020B0604020202020204" pitchFamily="34" charset="0"/>
              <a:buChar char="•"/>
            </a:pPr>
            <a:r>
              <a:rPr lang="en-AU" sz="2300" dirty="0">
                <a:latin typeface="Arial" panose="020B0604020202020204" pitchFamily="34" charset="0"/>
                <a:cs typeface="Arial" panose="020B0604020202020204" pitchFamily="34" charset="0"/>
              </a:rPr>
              <a:t>Child Safety and Wellbeing Policy</a:t>
            </a:r>
          </a:p>
          <a:p>
            <a:pPr marL="800100" lvl="1" indent="-342900">
              <a:spcAft>
                <a:spcPts val="300"/>
              </a:spcAft>
              <a:buFont typeface="Arial" panose="020B0604020202020204" pitchFamily="34" charset="0"/>
              <a:buChar char="•"/>
            </a:pPr>
            <a:r>
              <a:rPr lang="en-AU" sz="2300" dirty="0">
                <a:latin typeface="Arial" panose="020B0604020202020204" pitchFamily="34" charset="0"/>
                <a:cs typeface="Arial" panose="020B0604020202020204" pitchFamily="34" charset="0"/>
              </a:rPr>
              <a:t>Cultural Safety</a:t>
            </a:r>
          </a:p>
          <a:p>
            <a:pPr marL="800100" lvl="1" indent="-342900">
              <a:spcAft>
                <a:spcPts val="300"/>
              </a:spcAft>
              <a:buFont typeface="Arial" panose="020B0604020202020204" pitchFamily="34" charset="0"/>
              <a:buChar char="•"/>
            </a:pPr>
            <a:r>
              <a:rPr lang="en-AU" sz="2300" dirty="0">
                <a:latin typeface="Arial" panose="020B0604020202020204" pitchFamily="34" charset="0"/>
                <a:cs typeface="Arial" panose="020B0604020202020204" pitchFamily="34" charset="0"/>
              </a:rPr>
              <a:t>Child Safety Code of Conduct</a:t>
            </a:r>
          </a:p>
          <a:p>
            <a:pPr marL="800100" lvl="1" indent="-342900">
              <a:spcAft>
                <a:spcPts val="300"/>
              </a:spcAft>
              <a:buFont typeface="Arial" panose="020B0604020202020204" pitchFamily="34" charset="0"/>
              <a:buChar char="•"/>
            </a:pPr>
            <a:r>
              <a:rPr lang="en-AU" sz="2300" dirty="0">
                <a:latin typeface="Arial" panose="020B0604020202020204" pitchFamily="34" charset="0"/>
                <a:cs typeface="Arial" panose="020B0604020202020204" pitchFamily="34" charset="0"/>
              </a:rPr>
              <a:t>Child Safety Risk Register</a:t>
            </a:r>
          </a:p>
          <a:p>
            <a:pPr marL="800100" lvl="2" indent="-342900">
              <a:spcAft>
                <a:spcPts val="900"/>
              </a:spcAft>
              <a:buFont typeface="Arial" panose="020B0604020202020204" pitchFamily="34" charset="0"/>
              <a:buChar char="•"/>
            </a:pPr>
            <a:r>
              <a:rPr lang="en-AU" sz="2300" dirty="0">
                <a:latin typeface="Arial" panose="020B0604020202020204" pitchFamily="34" charset="0"/>
                <a:cs typeface="Arial" panose="020B0604020202020204" pitchFamily="34" charset="0"/>
              </a:rPr>
              <a:t>Responding to incidents, disclosures and suspicions of child abuse</a:t>
            </a:r>
          </a:p>
          <a:p>
            <a:pPr>
              <a:spcAft>
                <a:spcPts val="900"/>
              </a:spcAft>
            </a:pPr>
            <a:r>
              <a:rPr lang="en-AU" sz="2300" b="1" dirty="0">
                <a:latin typeface="Arial" panose="020B0604020202020204" pitchFamily="34" charset="0"/>
                <a:cs typeface="Arial" panose="020B0604020202020204" pitchFamily="34" charset="0"/>
              </a:rPr>
              <a:t>Information sharing and record keeping obligations</a:t>
            </a:r>
          </a:p>
        </p:txBody>
      </p:sp>
    </p:spTree>
    <p:extLst>
      <p:ext uri="{BB962C8B-B14F-4D97-AF65-F5344CB8AC3E}">
        <p14:creationId xmlns:p14="http://schemas.microsoft.com/office/powerpoint/2010/main" val="2177073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0C36D-E528-5DCC-ED85-ABD3364031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90E8A8-EB9C-EB14-C43E-40F95BA2E58C}"/>
              </a:ext>
            </a:extLst>
          </p:cNvPr>
          <p:cNvSpPr>
            <a:spLocks noGrp="1"/>
          </p:cNvSpPr>
          <p:nvPr>
            <p:ph type="ctrTitle"/>
          </p:nvPr>
        </p:nvSpPr>
        <p:spPr/>
        <p:txBody>
          <a:bodyPr>
            <a:normAutofit fontScale="90000"/>
          </a:bodyPr>
          <a:lstStyle/>
          <a:p>
            <a:br>
              <a:rPr lang="en-AU"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Overview of the Child Safe Standards</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734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8F8E1-027E-B95C-2B77-A9FC49BE29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AB822D-1F37-3776-F2EC-29DC79E62A2E}"/>
              </a:ext>
            </a:extLst>
          </p:cNvPr>
          <p:cNvSpPr>
            <a:spLocks noGrp="1"/>
          </p:cNvSpPr>
          <p:nvPr>
            <p:ph type="title"/>
          </p:nvPr>
        </p:nvSpPr>
        <p:spPr>
          <a:xfrm>
            <a:off x="288234" y="336542"/>
            <a:ext cx="10069200" cy="1070716"/>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Why the Child Safe Standards are so important</a:t>
            </a:r>
          </a:p>
        </p:txBody>
      </p:sp>
      <p:sp>
        <p:nvSpPr>
          <p:cNvPr id="3" name="Content Placeholder 2">
            <a:extLst>
              <a:ext uri="{FF2B5EF4-FFF2-40B4-BE49-F238E27FC236}">
                <a16:creationId xmlns:a16="http://schemas.microsoft.com/office/drawing/2014/main" id="{C214B9A8-07E8-5EE9-F98F-E425D5E2E31C}"/>
              </a:ext>
            </a:extLst>
          </p:cNvPr>
          <p:cNvSpPr>
            <a:spLocks noGrp="1"/>
          </p:cNvSpPr>
          <p:nvPr>
            <p:ph idx="1"/>
          </p:nvPr>
        </p:nvSpPr>
        <p:spPr>
          <a:xfrm>
            <a:off x="288234" y="1250352"/>
            <a:ext cx="9789875" cy="4986337"/>
          </a:xfrm>
        </p:spPr>
        <p:txBody>
          <a:bodyPr rIns="0">
            <a:noAutofit/>
          </a:bodyPr>
          <a:lstStyle/>
          <a:p>
            <a:pPr marL="0" indent="0">
              <a:buNone/>
            </a:pPr>
            <a:r>
              <a:rPr lang="en-AU" sz="2600" b="1" dirty="0">
                <a:latin typeface="Arial" panose="020B0604020202020204" pitchFamily="34" charset="0"/>
                <a:cs typeface="Arial" panose="020B0604020202020204" pitchFamily="34" charset="0"/>
              </a:rPr>
              <a:t>Child Safe Standards aim to:</a:t>
            </a:r>
          </a:p>
          <a:p>
            <a:r>
              <a:rPr lang="en-AU" sz="2600" dirty="0">
                <a:latin typeface="Arial" panose="020B0604020202020204" pitchFamily="34" charset="0"/>
                <a:cs typeface="Arial" panose="020B0604020202020204" pitchFamily="34" charset="0"/>
              </a:rPr>
              <a:t>promote the safety of children</a:t>
            </a:r>
          </a:p>
          <a:p>
            <a:r>
              <a:rPr lang="en-AU" sz="2600" dirty="0">
                <a:latin typeface="Arial" panose="020B0604020202020204" pitchFamily="34" charset="0"/>
                <a:cs typeface="Arial" panose="020B0604020202020204" pitchFamily="34" charset="0"/>
              </a:rPr>
              <a:t>prevent child abuse</a:t>
            </a:r>
          </a:p>
          <a:p>
            <a:r>
              <a:rPr lang="en-AU" sz="2600" dirty="0">
                <a:latin typeface="Arial" panose="020B0604020202020204" pitchFamily="34" charset="0"/>
                <a:cs typeface="Arial" panose="020B0604020202020204" pitchFamily="34" charset="0"/>
              </a:rPr>
              <a:t>ensure effective processes are in place to respond to and report all allegations of child abuse</a:t>
            </a:r>
          </a:p>
          <a:p>
            <a:r>
              <a:rPr lang="en-AU" sz="2600" dirty="0">
                <a:latin typeface="Arial" panose="020B0604020202020204" pitchFamily="34" charset="0"/>
                <a:cs typeface="Arial" panose="020B0604020202020204" pitchFamily="34" charset="0"/>
              </a:rPr>
              <a:t>drive cultural change and embed safety in everyday practices</a:t>
            </a:r>
          </a:p>
          <a:p>
            <a:pPr marL="266700" marR="0" lvl="0" indent="-2667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highlight we all have a role in keeping children safe from abuse</a:t>
            </a:r>
          </a:p>
          <a:p>
            <a:pPr marL="0" marR="0" lvl="0" indent="0" algn="l" defTabSz="914400" rtl="0" eaLnBrk="1" fontAlgn="auto" latinLnBrk="0" hangingPunct="1">
              <a:lnSpc>
                <a:spcPct val="90000"/>
              </a:lnSpc>
              <a:spcBef>
                <a:spcPts val="1000"/>
              </a:spcBef>
              <a:spcAft>
                <a:spcPts val="0"/>
              </a:spcAft>
              <a:buClrTx/>
              <a:buSzTx/>
              <a:buNone/>
              <a:tabLst/>
              <a:defRPr/>
            </a:pPr>
            <a:endParaRPr lang="en-AU" sz="26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9257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9C4B6-0FA7-7F40-6FC3-6C339CAB6A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4ABEE9-E7B9-285C-93D8-070818904EDB}"/>
              </a:ext>
            </a:extLst>
          </p:cNvPr>
          <p:cNvSpPr>
            <a:spLocks noGrp="1"/>
          </p:cNvSpPr>
          <p:nvPr>
            <p:ph type="title"/>
          </p:nvPr>
        </p:nvSpPr>
        <p:spPr/>
        <p:txBody>
          <a:bodyPr>
            <a:normAutofit/>
          </a:bodyPr>
          <a:lstStyle/>
          <a:p>
            <a:r>
              <a:rPr lang="en-AU" sz="3200" b="1" dirty="0">
                <a:solidFill>
                  <a:srgbClr val="E46F21"/>
                </a:solidFill>
                <a:latin typeface="Arial" panose="020B0604020202020204" pitchFamily="34" charset="0"/>
                <a:cs typeface="Arial" panose="020B0604020202020204" pitchFamily="34" charset="0"/>
              </a:rPr>
              <a:t>Victoria’s Child Safe Standards </a:t>
            </a:r>
            <a:endParaRPr lang="en-AU" sz="3200" dirty="0"/>
          </a:p>
        </p:txBody>
      </p:sp>
      <p:sp>
        <p:nvSpPr>
          <p:cNvPr id="4" name="Content Placeholder 3">
            <a:extLst>
              <a:ext uri="{FF2B5EF4-FFF2-40B4-BE49-F238E27FC236}">
                <a16:creationId xmlns:a16="http://schemas.microsoft.com/office/drawing/2014/main" id="{098ECB0F-7A97-366B-5C49-9DC6F5BA3280}"/>
              </a:ext>
            </a:extLst>
          </p:cNvPr>
          <p:cNvSpPr>
            <a:spLocks noGrp="1"/>
          </p:cNvSpPr>
          <p:nvPr>
            <p:ph idx="1"/>
          </p:nvPr>
        </p:nvSpPr>
        <p:spPr>
          <a:xfrm>
            <a:off x="280085" y="904338"/>
            <a:ext cx="5815915" cy="4839158"/>
          </a:xfrm>
        </p:spPr>
        <p:txBody>
          <a:bodyPr>
            <a:noAutofit/>
          </a:bodyPr>
          <a:lstStyle/>
          <a:p>
            <a:pPr lvl="0"/>
            <a:r>
              <a:rPr lang="en-AU" sz="1800" b="1"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Child Safe Standard 1 </a:t>
            </a:r>
            <a:r>
              <a:rPr lang="en-AU" sz="1800" dirty="0">
                <a:latin typeface="Arial" panose="020B0604020202020204" pitchFamily="34" charset="0"/>
                <a:cs typeface="Arial" panose="020B0604020202020204" pitchFamily="34" charset="0"/>
              </a:rPr>
              <a:t>–</a:t>
            </a:r>
            <a:r>
              <a:rPr lang="en-AU" sz="1800" dirty="0">
                <a:solidFill>
                  <a:schemeClr val="accent5"/>
                </a:solidFill>
                <a:latin typeface="Arial" panose="020B0604020202020204" pitchFamily="34" charset="0"/>
                <a:cs typeface="Arial" panose="020B0604020202020204" pitchFamily="34" charset="0"/>
              </a:rPr>
              <a:t> </a:t>
            </a:r>
            <a:r>
              <a:rPr lang="en-AU" sz="1800" dirty="0">
                <a:solidFill>
                  <a:prstClr val="black"/>
                </a:solidFill>
                <a:latin typeface="Arial" panose="020B0604020202020204" pitchFamily="34" charset="0"/>
                <a:cs typeface="Arial" panose="020B0604020202020204" pitchFamily="34" charset="0"/>
              </a:rPr>
              <a:t>Establish a culturally safe environment in which the diverse and unique identities and experiences of Aboriginal children and young people are respected and valued.</a:t>
            </a:r>
          </a:p>
          <a:p>
            <a:pPr lvl="0"/>
            <a:r>
              <a:rPr lang="en-AU" sz="1800" b="1" dirty="0">
                <a:solidFill>
                  <a:prstClr val="black"/>
                </a:solidFill>
                <a:latin typeface="Arial" panose="020B0604020202020204" pitchFamily="34" charset="0"/>
                <a:cs typeface="Arial" panose="020B0604020202020204" pitchFamily="34" charset="0"/>
                <a:hlinkClick r:id="rId4"/>
              </a:rPr>
              <a:t>Child Safe Standard 2</a:t>
            </a:r>
            <a:r>
              <a:rPr lang="en-AU" sz="1800" dirty="0">
                <a:solidFill>
                  <a:prstClr val="black"/>
                </a:solidFill>
                <a:latin typeface="Arial" panose="020B0604020202020204" pitchFamily="34" charset="0"/>
                <a:cs typeface="Arial" panose="020B0604020202020204" pitchFamily="34" charset="0"/>
                <a:hlinkClick r:id="rId4"/>
              </a:rPr>
              <a:t> </a:t>
            </a:r>
            <a:r>
              <a:rPr lang="en-AU" sz="1800" dirty="0">
                <a:solidFill>
                  <a:prstClr val="black"/>
                </a:solidFill>
                <a:latin typeface="Arial" panose="020B0604020202020204" pitchFamily="34" charset="0"/>
                <a:cs typeface="Arial" panose="020B0604020202020204" pitchFamily="34" charset="0"/>
              </a:rPr>
              <a:t>– Ensure that child safety and wellbeing are embedded in school leadership, governance and culture.</a:t>
            </a:r>
          </a:p>
          <a:p>
            <a:pPr lvl="0"/>
            <a:r>
              <a:rPr lang="en-AU" sz="1800" b="1" dirty="0">
                <a:solidFill>
                  <a:prstClr val="black"/>
                </a:solidFill>
                <a:latin typeface="Arial" panose="020B0604020202020204" pitchFamily="34" charset="0"/>
                <a:cs typeface="Arial" panose="020B0604020202020204" pitchFamily="34" charset="0"/>
                <a:hlinkClick r:id="rId5"/>
              </a:rPr>
              <a:t>Child Safe Standard 3</a:t>
            </a:r>
            <a:r>
              <a:rPr lang="en-AU" sz="1800" dirty="0">
                <a:solidFill>
                  <a:prstClr val="black"/>
                </a:solidFill>
                <a:latin typeface="Arial" panose="020B0604020202020204" pitchFamily="34" charset="0"/>
                <a:cs typeface="Arial" panose="020B0604020202020204" pitchFamily="34" charset="0"/>
                <a:hlinkClick r:id="rId5"/>
              </a:rPr>
              <a:t> </a:t>
            </a:r>
            <a:r>
              <a:rPr lang="en-AU" sz="1800" dirty="0">
                <a:solidFill>
                  <a:prstClr val="black"/>
                </a:solidFill>
                <a:latin typeface="Arial" panose="020B0604020202020204" pitchFamily="34" charset="0"/>
                <a:cs typeface="Arial" panose="020B0604020202020204" pitchFamily="34" charset="0"/>
              </a:rPr>
              <a:t>– Children and young people are empowered about their rights, participate in decisions affecting them and are taken seriously.</a:t>
            </a:r>
          </a:p>
          <a:p>
            <a:pPr lvl="0"/>
            <a:r>
              <a:rPr lang="en-AU" sz="1800" b="1" dirty="0">
                <a:solidFill>
                  <a:prstClr val="black"/>
                </a:solidFill>
                <a:latin typeface="Arial" panose="020B0604020202020204" pitchFamily="34" charset="0"/>
                <a:cs typeface="Arial" panose="020B0604020202020204" pitchFamily="34" charset="0"/>
                <a:hlinkClick r:id="rId6"/>
              </a:rPr>
              <a:t>Child Safe Standard 4</a:t>
            </a:r>
            <a:r>
              <a:rPr lang="en-AU" sz="1800" dirty="0">
                <a:solidFill>
                  <a:prstClr val="black"/>
                </a:solidFill>
                <a:latin typeface="Arial" panose="020B0604020202020204" pitchFamily="34" charset="0"/>
                <a:cs typeface="Arial" panose="020B0604020202020204" pitchFamily="34" charset="0"/>
                <a:hlinkClick r:id="rId6"/>
              </a:rPr>
              <a:t> </a:t>
            </a:r>
            <a:r>
              <a:rPr lang="en-AU" sz="1800" dirty="0">
                <a:solidFill>
                  <a:prstClr val="black"/>
                </a:solidFill>
                <a:latin typeface="Arial" panose="020B0604020202020204" pitchFamily="34" charset="0"/>
                <a:cs typeface="Arial" panose="020B0604020202020204" pitchFamily="34" charset="0"/>
              </a:rPr>
              <a:t>– Families and communities are informed and involved in promoting child safety and wellbeing.	</a:t>
            </a:r>
          </a:p>
          <a:p>
            <a:pPr lvl="0"/>
            <a:r>
              <a:rPr lang="en-AU" sz="1800" b="1" dirty="0">
                <a:solidFill>
                  <a:schemeClr val="accent5"/>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Child Safe Standard 5 </a:t>
            </a:r>
            <a:r>
              <a:rPr lang="en-AU" sz="1800" dirty="0">
                <a:solidFill>
                  <a:prstClr val="black"/>
                </a:solidFill>
                <a:latin typeface="Arial" panose="020B0604020202020204" pitchFamily="34" charset="0"/>
                <a:cs typeface="Arial" panose="020B0604020202020204" pitchFamily="34" charset="0"/>
              </a:rPr>
              <a:t>– Equity is upheld and diverse needs are respected in policy and practice.</a:t>
            </a:r>
          </a:p>
          <a:p>
            <a:pPr lvl="0"/>
            <a:r>
              <a:rPr lang="en-AU" sz="1800" b="1" dirty="0">
                <a:solidFill>
                  <a:prstClr val="black"/>
                </a:solidFill>
                <a:latin typeface="Arial" panose="020B0604020202020204" pitchFamily="34" charset="0"/>
                <a:cs typeface="Arial" panose="020B0604020202020204" pitchFamily="34" charset="0"/>
                <a:hlinkClick r:id="rId8"/>
              </a:rPr>
              <a:t>Child Safe Standard 6</a:t>
            </a:r>
            <a:r>
              <a:rPr lang="en-AU" sz="1800" dirty="0">
                <a:solidFill>
                  <a:prstClr val="black"/>
                </a:solidFill>
                <a:latin typeface="Arial" panose="020B0604020202020204" pitchFamily="34" charset="0"/>
                <a:cs typeface="Arial" panose="020B0604020202020204" pitchFamily="34" charset="0"/>
                <a:hlinkClick r:id="rId8"/>
              </a:rPr>
              <a:t> </a:t>
            </a:r>
            <a:r>
              <a:rPr lang="en-AU" sz="1800" dirty="0">
                <a:solidFill>
                  <a:prstClr val="black"/>
                </a:solidFill>
                <a:latin typeface="Arial" panose="020B0604020202020204" pitchFamily="34" charset="0"/>
                <a:cs typeface="Arial" panose="020B0604020202020204" pitchFamily="34" charset="0"/>
              </a:rPr>
              <a:t>– People working with children and young people are suitable and supported to reflect child safety and wellbeing values in practice.</a:t>
            </a:r>
            <a:endParaRPr lang="en-AU" dirty="0"/>
          </a:p>
        </p:txBody>
      </p:sp>
      <p:sp>
        <p:nvSpPr>
          <p:cNvPr id="5" name="Content Placeholder 4">
            <a:extLst>
              <a:ext uri="{FF2B5EF4-FFF2-40B4-BE49-F238E27FC236}">
                <a16:creationId xmlns:a16="http://schemas.microsoft.com/office/drawing/2014/main" id="{41CFC1C2-FFED-AA68-1CAD-23FF5A2F05E2}"/>
              </a:ext>
            </a:extLst>
          </p:cNvPr>
          <p:cNvSpPr>
            <a:spLocks noGrp="1"/>
          </p:cNvSpPr>
          <p:nvPr>
            <p:ph sz="quarter" idx="10"/>
          </p:nvPr>
        </p:nvSpPr>
        <p:spPr>
          <a:xfrm>
            <a:off x="6096000" y="904338"/>
            <a:ext cx="5956300" cy="4839158"/>
          </a:xfrm>
        </p:spPr>
        <p:txBody>
          <a:bodyPr>
            <a:noAutofit/>
          </a:bodyPr>
          <a:lstStyle/>
          <a:p>
            <a:pPr lvl="0"/>
            <a:r>
              <a:rPr lang="en-AU" sz="1800" b="1" dirty="0">
                <a:solidFill>
                  <a:prstClr val="black"/>
                </a:solidFill>
                <a:latin typeface="Arial" panose="020B0604020202020204" pitchFamily="34" charset="0"/>
                <a:cs typeface="Arial" panose="020B0604020202020204" pitchFamily="34" charset="0"/>
                <a:hlinkClick r:id="rId9"/>
              </a:rPr>
              <a:t>Child Safe Standard 7 </a:t>
            </a:r>
            <a:r>
              <a:rPr lang="en-AU" sz="1800" dirty="0">
                <a:solidFill>
                  <a:prstClr val="black"/>
                </a:solidFill>
                <a:latin typeface="Arial" panose="020B0604020202020204" pitchFamily="34" charset="0"/>
                <a:cs typeface="Arial" panose="020B0604020202020204" pitchFamily="34" charset="0"/>
              </a:rPr>
              <a:t>– Ensure that processes for complaints and concerns are child focused.</a:t>
            </a:r>
          </a:p>
          <a:p>
            <a:pPr lvl="0"/>
            <a:r>
              <a:rPr lang="en-AU" sz="1800" b="1" dirty="0">
                <a:solidFill>
                  <a:prstClr val="black"/>
                </a:solidFill>
                <a:latin typeface="Arial" panose="020B0604020202020204" pitchFamily="34" charset="0"/>
                <a:cs typeface="Arial" panose="020B0604020202020204" pitchFamily="34" charset="0"/>
                <a:hlinkClick r:id="rId10"/>
              </a:rPr>
              <a:t>Child Safe Standard 8 </a:t>
            </a:r>
            <a:r>
              <a:rPr lang="en-AU" sz="1800" dirty="0">
                <a:solidFill>
                  <a:prstClr val="black"/>
                </a:solidFill>
                <a:latin typeface="Arial" panose="020B0604020202020204" pitchFamily="34" charset="0"/>
                <a:cs typeface="Arial" panose="020B0604020202020204" pitchFamily="34" charset="0"/>
              </a:rPr>
              <a:t>– Staff and volunteers are equipped with the knowledge, skills and awareness to keep children and young people safe through ongoing education and training.</a:t>
            </a:r>
          </a:p>
          <a:p>
            <a:pPr lvl="0"/>
            <a:r>
              <a:rPr lang="en-AU" sz="1800" b="1" dirty="0">
                <a:solidFill>
                  <a:prstClr val="black"/>
                </a:solidFill>
                <a:latin typeface="Arial" panose="020B0604020202020204" pitchFamily="34" charset="0"/>
                <a:cs typeface="Arial" panose="020B0604020202020204" pitchFamily="34" charset="0"/>
                <a:hlinkClick r:id="rId11"/>
              </a:rPr>
              <a:t>Child Safe Standard 9 </a:t>
            </a:r>
            <a:r>
              <a:rPr lang="en-AU" sz="1800" dirty="0">
                <a:solidFill>
                  <a:prstClr val="black"/>
                </a:solidFill>
                <a:latin typeface="Arial" panose="020B0604020202020204" pitchFamily="34" charset="0"/>
                <a:cs typeface="Arial" panose="020B0604020202020204" pitchFamily="34" charset="0"/>
              </a:rPr>
              <a:t>– Physical and online environments promote safety and wellbeing while minimising the opportunity for children and young people to be harmed.</a:t>
            </a:r>
          </a:p>
          <a:p>
            <a:pPr lvl="0"/>
            <a:r>
              <a:rPr lang="en-AU" sz="1800" b="1" dirty="0">
                <a:solidFill>
                  <a:prstClr val="black"/>
                </a:solidFill>
                <a:latin typeface="Arial" panose="020B0604020202020204" pitchFamily="34" charset="0"/>
                <a:cs typeface="Arial" panose="020B0604020202020204" pitchFamily="34" charset="0"/>
                <a:hlinkClick r:id="rId12"/>
              </a:rPr>
              <a:t>Child Safe Standard 10 </a:t>
            </a:r>
            <a:r>
              <a:rPr lang="en-AU" sz="1800" dirty="0">
                <a:solidFill>
                  <a:prstClr val="black"/>
                </a:solidFill>
                <a:latin typeface="Arial" panose="020B0604020202020204" pitchFamily="34" charset="0"/>
                <a:cs typeface="Arial" panose="020B0604020202020204" pitchFamily="34" charset="0"/>
              </a:rPr>
              <a:t>– Implementation of the Child Safe Standards is regularly reviewed and improved.</a:t>
            </a:r>
          </a:p>
          <a:p>
            <a:pPr lvl="0"/>
            <a:r>
              <a:rPr lang="en-AU" sz="1800" b="1" dirty="0">
                <a:solidFill>
                  <a:prstClr val="black"/>
                </a:solidFill>
                <a:latin typeface="Arial" panose="020B0604020202020204" pitchFamily="34" charset="0"/>
                <a:cs typeface="Arial" panose="020B0604020202020204" pitchFamily="34" charset="0"/>
                <a:hlinkClick r:id="rId13"/>
              </a:rPr>
              <a:t>Child Safe Standard 11 </a:t>
            </a:r>
            <a:r>
              <a:rPr lang="en-AU" sz="1800" dirty="0">
                <a:solidFill>
                  <a:prstClr val="black"/>
                </a:solidFill>
                <a:latin typeface="Arial" panose="020B0604020202020204" pitchFamily="34" charset="0"/>
                <a:cs typeface="Arial" panose="020B0604020202020204" pitchFamily="34" charset="0"/>
              </a:rPr>
              <a:t>– Policies and procedures that document how schools are safe for children, young people and students.</a:t>
            </a:r>
          </a:p>
          <a:p>
            <a:pPr lvl="0"/>
            <a:r>
              <a:rPr lang="en-AU" sz="1800" b="1" dirty="0">
                <a:solidFill>
                  <a:prstClr val="black"/>
                </a:solidFill>
                <a:latin typeface="Arial" panose="020B0604020202020204" pitchFamily="34" charset="0"/>
                <a:cs typeface="Arial" panose="020B0604020202020204" pitchFamily="34" charset="0"/>
                <a:hlinkClick r:id="rId14"/>
              </a:rPr>
              <a:t>Ministerial Order 1359</a:t>
            </a:r>
            <a:r>
              <a:rPr lang="en-AU" sz="1800" dirty="0">
                <a:solidFill>
                  <a:prstClr val="black"/>
                </a:solidFill>
                <a:latin typeface="Arial" panose="020B0604020202020204" pitchFamily="34" charset="0"/>
                <a:cs typeface="Arial" panose="020B0604020202020204" pitchFamily="34" charset="0"/>
                <a:hlinkClick r:id="rId14"/>
              </a:rPr>
              <a:t> </a:t>
            </a:r>
            <a:r>
              <a:rPr lang="en-AU" sz="1800" dirty="0">
                <a:solidFill>
                  <a:prstClr val="black"/>
                </a:solidFill>
                <a:latin typeface="Arial" panose="020B0604020202020204" pitchFamily="34" charset="0"/>
                <a:cs typeface="Arial" panose="020B0604020202020204" pitchFamily="34" charset="0"/>
              </a:rPr>
              <a:t>provides the framework for child safety in schools.</a:t>
            </a:r>
          </a:p>
          <a:p>
            <a:r>
              <a:rPr lang="en-AU" sz="1800" b="1" dirty="0">
                <a:latin typeface="Arial" panose="020B0604020202020204" pitchFamily="34" charset="0"/>
                <a:cs typeface="Arial" panose="020B0604020202020204" pitchFamily="34" charset="0"/>
                <a:hlinkClick r:id="rId15"/>
              </a:rPr>
              <a:t>Child Safe Standards action list</a:t>
            </a:r>
            <a:r>
              <a:rPr lang="en-AU" sz="1800" b="1" dirty="0">
                <a:latin typeface="Arial" panose="020B0604020202020204" pitchFamily="34" charset="0"/>
                <a:cs typeface="Arial" panose="020B0604020202020204" pitchFamily="34" charset="0"/>
              </a:rPr>
              <a:t>:</a:t>
            </a:r>
            <a:r>
              <a:rPr lang="en-AU" sz="1800" dirty="0">
                <a:latin typeface="Arial" panose="020B0604020202020204" pitchFamily="34" charset="0"/>
                <a:cs typeface="Arial" panose="020B0604020202020204" pitchFamily="34" charset="0"/>
              </a:rPr>
              <a:t> a quick reference list of compliance requirements for schools. </a:t>
            </a:r>
          </a:p>
        </p:txBody>
      </p:sp>
    </p:spTree>
    <p:extLst>
      <p:ext uri="{BB962C8B-B14F-4D97-AF65-F5344CB8AC3E}">
        <p14:creationId xmlns:p14="http://schemas.microsoft.com/office/powerpoint/2010/main" val="388686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9114c1-daad-44dd-acad-30f4246641f2">
      <Value>101</Value>
      <Value>94</Value>
    </TaxCatchAll>
    <DEECD_Publisher xmlns="http://schemas.microsoft.com/sharepoint/v3">Department of Education and Training</DEECD_Publisher>
    <hyperlink xmlns="76b566cd-adb9-46c2-964b-22eba181fd0b">
      <Url xsi:nil="true"/>
      <Description xsi:nil="true"/>
    </hyperlink>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DEECD_Expired xmlns="http://schemas.microsoft.com/sharepoint/v3">false</DEECD_Expired>
    <DEECD_Keywords xmlns="http://schemas.microsoft.com/sharepoint/v3" xsi:nil="true"/>
    <PublishingExpirationDate xmlns="http://schemas.microsoft.com/sharepoint/v3" xsi:nil="true"/>
    <DEECD_Description xmlns="http://schemas.microsoft.com/sharepoint/v3" xsi:nil="true"/>
    <b1688cb4a3a940449dc8286705012a42 xmlns="76b566cd-adb9-46c2-964b-22eba181fd0b">
      <Terms xmlns="http://schemas.microsoft.com/office/infopath/2007/PartnerControls"/>
    </b1688cb4a3a940449dc8286705012a42>
    <hyperlink2 xmlns="76b566cd-adb9-46c2-964b-22eba181fd0b">
      <Url xsi:nil="true"/>
      <Description xsi:nil="true"/>
    </hyperlink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908867-2768-4DF4-A952-C7997607C232}">
  <ds:schemaRefs>
    <ds:schemaRef ds:uri="http://purl.org/dc/terms/"/>
    <ds:schemaRef ds:uri="http://schemas.microsoft.com/office/2006/documentManagement/types"/>
    <ds:schemaRef ds:uri="http://schemas.microsoft.com/office/2006/metadata/properties"/>
    <ds:schemaRef ds:uri="http://schemas.microsoft.com/Sharepoint/v3"/>
    <ds:schemaRef ds:uri="http://purl.org/dc/dcmitype/"/>
    <ds:schemaRef ds:uri="http://purl.org/dc/elements/1.1/"/>
    <ds:schemaRef ds:uri="http://schemas.microsoft.com/office/infopath/2007/PartnerControls"/>
    <ds:schemaRef ds:uri="cb4d886a-19b3-4635-97ca-6a22f568847a"/>
    <ds:schemaRef ds:uri="http://schemas.openxmlformats.org/package/2006/metadata/core-properties"/>
    <ds:schemaRef ds:uri="http://schemas.microsoft.com/sharepoint/v4"/>
    <ds:schemaRef ds:uri="b18ed191-9664-4865-9546-49bc3f5dd491"/>
    <ds:schemaRef ds:uri="http://www.w3.org/XML/1998/namespace"/>
    <ds:schemaRef ds:uri="cb9114c1-daad-44dd-acad-30f4246641f2"/>
    <ds:schemaRef ds:uri="http://schemas.microsoft.com/sharepoint/v3"/>
    <ds:schemaRef ds:uri="76b566cd-adb9-46c2-964b-22eba181fd0b"/>
  </ds:schemaRefs>
</ds:datastoreItem>
</file>

<file path=customXml/itemProps2.xml><?xml version="1.0" encoding="utf-8"?>
<ds:datastoreItem xmlns:ds="http://schemas.openxmlformats.org/officeDocument/2006/customXml" ds:itemID="{98488684-5355-4D7D-9D8C-BB1AF804E500}">
  <ds:schemaRefs>
    <ds:schemaRef ds:uri="http://schemas.microsoft.com/sharepoint/v3/contenttype/forms"/>
  </ds:schemaRefs>
</ds:datastoreItem>
</file>

<file path=customXml/itemProps3.xml><?xml version="1.0" encoding="utf-8"?>
<ds:datastoreItem xmlns:ds="http://schemas.openxmlformats.org/officeDocument/2006/customXml" ds:itemID="{D9C5D2DA-4097-478E-A81F-D8232D2E5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b566cd-adb9-46c2-964b-22eba181fd0b"/>
    <ds:schemaRef ds:uri="cb9114c1-daad-44dd-acad-30f42466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24016</TotalTime>
  <Words>12084</Words>
  <Application>Microsoft Office PowerPoint</Application>
  <PresentationFormat>Widescreen</PresentationFormat>
  <Paragraphs>819</Paragraphs>
  <Slides>33</Slides>
  <Notes>33</Notes>
  <HiddenSlides>3</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Helvetica</vt:lpstr>
      <vt:lpstr>Office Theme</vt:lpstr>
      <vt:lpstr>Custom Design</vt:lpstr>
      <vt:lpstr>Facilitator instructions (1)</vt:lpstr>
      <vt:lpstr>Facilitator instructions (2)</vt:lpstr>
      <vt:lpstr>Victoria’s Child Safe Standards</vt:lpstr>
      <vt:lpstr>Acknowledgment of Country</vt:lpstr>
      <vt:lpstr>Support for you </vt:lpstr>
      <vt:lpstr>In this presentation</vt:lpstr>
      <vt:lpstr> Overview of the Child Safe Standards </vt:lpstr>
      <vt:lpstr>Why the Child Safe Standards are so important</vt:lpstr>
      <vt:lpstr>Victoria’s Child Safe Standards </vt:lpstr>
      <vt:lpstr>Definitions</vt:lpstr>
      <vt:lpstr> Signs of abuse </vt:lpstr>
      <vt:lpstr>Signs of abuse to look out for (video)</vt:lpstr>
      <vt:lpstr>Common signs of abuse – children </vt:lpstr>
      <vt:lpstr>Child sexual abuse – including grooming</vt:lpstr>
      <vt:lpstr>Common adult grooming behaviours</vt:lpstr>
      <vt:lpstr>Case study and conversation starter on staff conduct</vt:lpstr>
      <vt:lpstr> Our school’s child safety policies and procedures and staff responsibilities </vt:lpstr>
      <vt:lpstr>Our school’s child safety policies and procedures</vt:lpstr>
      <vt:lpstr>Child Safety and Wellbeing Policy</vt:lpstr>
      <vt:lpstr>Establishing culturally safe environments and responding to diverse needs</vt:lpstr>
      <vt:lpstr>Empowering students and families to express their views and raise concerns – example strategies </vt:lpstr>
      <vt:lpstr>Child Safety Code of Conduct </vt:lpstr>
      <vt:lpstr>Acceptable and unacceptable behaviours</vt:lpstr>
      <vt:lpstr>Child Safety Risk Register</vt:lpstr>
      <vt:lpstr>Our role in responding to incidents, disclosures and suspicions of child abuse </vt:lpstr>
      <vt:lpstr>Responding to incidents, disclosures and suspicions of child abuse</vt:lpstr>
      <vt:lpstr>A reminder about your reporting obligations</vt:lpstr>
      <vt:lpstr>Staff training eLearning module: protecting children:</vt:lpstr>
      <vt:lpstr> Information sharing and record keeping obligations </vt:lpstr>
      <vt:lpstr>Information sharing obligations for staff  </vt:lpstr>
      <vt:lpstr>Record keeping obligations for schools and staff  </vt:lpstr>
      <vt:lpstr>Zero tolerance for child abuse</vt:lpstr>
      <vt:lpstr>Questions?</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Safe Standards school staff training</dc:title>
  <dc:creator>Department of Education and Training</dc:creator>
  <cp:lastModifiedBy>Joshua Lee 2</cp:lastModifiedBy>
  <cp:revision>95</cp:revision>
  <cp:lastPrinted>2022-05-11T05:43:20Z</cp:lastPrinted>
  <dcterms:created xsi:type="dcterms:W3CDTF">2016-05-10T02:55:37Z</dcterms:created>
  <dcterms:modified xsi:type="dcterms:W3CDTF">2025-01-15T23:58:43Z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T_EDRMS_BusUnit">
    <vt:lpwstr/>
  </property>
  <property fmtid="{D5CDD505-2E9C-101B-9397-08002B2CF9AE}" pid="4" name="DET_EDRMS_SecClass">
    <vt:lpwstr/>
  </property>
  <property fmtid="{D5CDD505-2E9C-101B-9397-08002B2CF9AE}" pid="5" name="DET_EDRMS_RCS">
    <vt:lpwstr>3;#1.2.2 Project Documentation|a3ce4c3c-7960-4756-834e-8cbbf9028802</vt:lpwstr>
  </property>
  <property fmtid="{D5CDD505-2E9C-101B-9397-08002B2CF9AE}" pid="6" name="RecordPoint_WorkflowType">
    <vt:lpwstr>ActiveSubmitStub</vt:lpwstr>
  </property>
  <property fmtid="{D5CDD505-2E9C-101B-9397-08002B2CF9AE}" pid="7" name="RecordPoint_SubmissionDate">
    <vt:lpwstr/>
  </property>
  <property fmtid="{D5CDD505-2E9C-101B-9397-08002B2CF9AE}" pid="8" name="RecordPoint_ActiveItemMoved">
    <vt:lpwstr/>
  </property>
  <property fmtid="{D5CDD505-2E9C-101B-9397-08002B2CF9AE}" pid="9" name="RecordPoint_RecordFormat">
    <vt:lpwstr/>
  </property>
  <property fmtid="{D5CDD505-2E9C-101B-9397-08002B2CF9AE}" pid="10" name="_docset_NoMedatataSyncRequired">
    <vt:lpwstr>False</vt:lpwstr>
  </property>
  <property fmtid="{D5CDD505-2E9C-101B-9397-08002B2CF9AE}" pid="11" name="DEECD_Author">
    <vt:lpwstr>94;#Education|5232e41c-5101-41fe-b638-7d41d1371531</vt:lpwstr>
  </property>
  <property fmtid="{D5CDD505-2E9C-101B-9397-08002B2CF9AE}" pid="12" name="DEECD_ItemType">
    <vt:lpwstr>101;#Page|eb523acf-a821-456c-a76b-7607578309d7</vt:lpwstr>
  </property>
  <property fmtid="{D5CDD505-2E9C-101B-9397-08002B2CF9AE}" pid="13" name="DEECD_SubjectCategory">
    <vt:lpwstr/>
  </property>
  <property fmtid="{D5CDD505-2E9C-101B-9397-08002B2CF9AE}" pid="14" name="DEECD_Audience">
    <vt:lpwstr/>
  </property>
  <property fmtid="{D5CDD505-2E9C-101B-9397-08002B2CF9AE}" pid="15" name="DET_EDRMS_RCSTaxHTField0">
    <vt:lpwstr>1.2.2 Project Documentation|a3ce4c3c-7960-4756-834e-8cbbf9028802</vt:lpwstr>
  </property>
  <property fmtid="{D5CDD505-2E9C-101B-9397-08002B2CF9AE}" pid="16" name="DET_EDRMS_SecClassTaxHTField0">
    <vt:lpwstr/>
  </property>
  <property fmtid="{D5CDD505-2E9C-101B-9397-08002B2CF9AE}" pid="17" name="DET_EDRMS_BusUnitTaxHTField0">
    <vt:lpwstr/>
  </property>
  <property fmtid="{D5CDD505-2E9C-101B-9397-08002B2CF9AE}" pid="18" name="TaxCatchAll">
    <vt:lpwstr>3;#1.2.2 Project Documentation|a3ce4c3c-7960-4756-834e-8cbbf9028802</vt:lpwstr>
  </property>
  <property fmtid="{D5CDD505-2E9C-101B-9397-08002B2CF9AE}" pid="19" name="RecordPoint_ActiveItemUniqueId">
    <vt:lpwstr>{9b6cba81-ba84-4332-a64c-f812c47fb5fa}</vt:lpwstr>
  </property>
  <property fmtid="{D5CDD505-2E9C-101B-9397-08002B2CF9AE}" pid="20" name="RecordPoint_ActiveItemWebId">
    <vt:lpwstr>{cb4d886a-19b3-4635-97ca-6a22f568847a}</vt:lpwstr>
  </property>
  <property fmtid="{D5CDD505-2E9C-101B-9397-08002B2CF9AE}" pid="21" name="RecordPoint_ActiveItemListId">
    <vt:lpwstr>{17a5c40f-28d0-4c8e-8fce-82034bad0694}</vt:lpwstr>
  </property>
  <property fmtid="{D5CDD505-2E9C-101B-9397-08002B2CF9AE}" pid="22" name="RecordPoint_RecordNumberSubmitted">
    <vt:lpwstr>R20240779197</vt:lpwstr>
  </property>
  <property fmtid="{D5CDD505-2E9C-101B-9397-08002B2CF9AE}" pid="23" name="RecordPoint_ActiveItemSiteId">
    <vt:lpwstr>{7d2283a3-a50e-477a-813a-f27a4c2aa7fc}</vt:lpwstr>
  </property>
  <property fmtid="{D5CDD505-2E9C-101B-9397-08002B2CF9AE}" pid="24" name="RecordPoint_SubmissionCompleted">
    <vt:lpwstr>2024-09-13T15:53:48.4382414+10:00</vt:lpwstr>
  </property>
</Properties>
</file>