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theme/themeOverride1.xml" ContentType="application/vnd.openxmlformats-officedocument.themeOverr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8" r:id="rId5"/>
  </p:sldMasterIdLst>
  <p:notesMasterIdLst>
    <p:notesMasterId r:id="rId53"/>
  </p:notesMasterIdLst>
  <p:handoutMasterIdLst>
    <p:handoutMasterId r:id="rId54"/>
  </p:handoutMasterIdLst>
  <p:sldIdLst>
    <p:sldId id="1036" r:id="rId6"/>
    <p:sldId id="1070" r:id="rId7"/>
    <p:sldId id="259" r:id="rId8"/>
    <p:sldId id="599" r:id="rId9"/>
    <p:sldId id="1043" r:id="rId10"/>
    <p:sldId id="1044" r:id="rId11"/>
    <p:sldId id="622" r:id="rId12"/>
    <p:sldId id="1037" r:id="rId13"/>
    <p:sldId id="601" r:id="rId14"/>
    <p:sldId id="661" r:id="rId15"/>
    <p:sldId id="668" r:id="rId16"/>
    <p:sldId id="1035" r:id="rId17"/>
    <p:sldId id="993" r:id="rId18"/>
    <p:sldId id="671" r:id="rId19"/>
    <p:sldId id="672" r:id="rId20"/>
    <p:sldId id="674" r:id="rId21"/>
    <p:sldId id="605" r:id="rId22"/>
    <p:sldId id="677" r:id="rId23"/>
    <p:sldId id="678" r:id="rId24"/>
    <p:sldId id="629" r:id="rId25"/>
    <p:sldId id="630" r:id="rId26"/>
    <p:sldId id="679" r:id="rId27"/>
    <p:sldId id="680" r:id="rId28"/>
    <p:sldId id="681" r:id="rId29"/>
    <p:sldId id="634" r:id="rId30"/>
    <p:sldId id="300" r:id="rId31"/>
    <p:sldId id="1041" r:id="rId32"/>
    <p:sldId id="1061" r:id="rId33"/>
    <p:sldId id="698" r:id="rId34"/>
    <p:sldId id="645" r:id="rId35"/>
    <p:sldId id="1076" r:id="rId36"/>
    <p:sldId id="639" r:id="rId37"/>
    <p:sldId id="641" r:id="rId38"/>
    <p:sldId id="1072" r:id="rId39"/>
    <p:sldId id="699" r:id="rId40"/>
    <p:sldId id="1058" r:id="rId41"/>
    <p:sldId id="670" r:id="rId42"/>
    <p:sldId id="1068" r:id="rId43"/>
    <p:sldId id="1059" r:id="rId44"/>
    <p:sldId id="1071" r:id="rId45"/>
    <p:sldId id="1055" r:id="rId46"/>
    <p:sldId id="1056" r:id="rId47"/>
    <p:sldId id="1065" r:id="rId48"/>
    <p:sldId id="1064" r:id="rId49"/>
    <p:sldId id="1067" r:id="rId50"/>
    <p:sldId id="651" r:id="rId51"/>
    <p:sldId id="296" r:id="rId5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F96F0C-C6E0-922E-1249-0C73EDF37B7A}" name="Elina Raso" initials="ER" userId="S::Elina.Raso@education.vic.gov.au::7bd3e64a-40b3-4696-97f5-55a8da0ba9d1" providerId="AD"/>
  <p188:author id="{0A92E7FD-077E-1255-0BAC-9DA7C1165628}" name="David Billimoria" initials="DB" userId="S::David.Billimoria@education.vic.gov.au::f7e4b0ed-3a9a-4a86-9fba-e471a26e4b7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eerson, Saskia H" initials="DSH" lastIdx="14" clrIdx="0">
    <p:extLst>
      <p:ext uri="{19B8F6BF-5375-455C-9EA6-DF929625EA0E}">
        <p15:presenceInfo xmlns:p15="http://schemas.microsoft.com/office/powerpoint/2012/main" userId="S-1-5-21-1159821373-1672690008-2013803672-562637" providerId="AD"/>
      </p:ext>
    </p:extLst>
  </p:cmAuthor>
  <p:cmAuthor id="2" name="Walker, Emily E" initials="WEE" lastIdx="3" clrIdx="1">
    <p:extLst>
      <p:ext uri="{19B8F6BF-5375-455C-9EA6-DF929625EA0E}">
        <p15:presenceInfo xmlns:p15="http://schemas.microsoft.com/office/powerpoint/2012/main" userId="S-1-5-21-1159821373-1672690008-2013803672-394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D7D31"/>
    <a:srgbClr val="E26815"/>
    <a:srgbClr val="F9DBD2"/>
    <a:srgbClr val="A09D9C"/>
    <a:srgbClr val="AD4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58284" autoAdjust="0"/>
  </p:normalViewPr>
  <p:slideViewPr>
    <p:cSldViewPr snapToGrid="0" snapToObjects="1">
      <p:cViewPr varScale="1">
        <p:scale>
          <a:sx n="65" d="100"/>
          <a:sy n="65" d="100"/>
        </p:scale>
        <p:origin x="1680" y="72"/>
      </p:cViewPr>
      <p:guideLst>
        <p:guide orient="horz" pos="2160"/>
        <p:guide pos="3840"/>
      </p:guideLst>
    </p:cSldViewPr>
  </p:slideViewPr>
  <p:outlineViewPr>
    <p:cViewPr>
      <p:scale>
        <a:sx n="25" d="100"/>
        <a:sy n="25" d="100"/>
      </p:scale>
      <p:origin x="0" y="-25776"/>
    </p:cViewPr>
  </p:outlineViewPr>
  <p:notesTextViewPr>
    <p:cViewPr>
      <p:scale>
        <a:sx n="125" d="100"/>
        <a:sy n="125" d="100"/>
      </p:scale>
      <p:origin x="0" y="0"/>
    </p:cViewPr>
  </p:notesTextViewPr>
  <p:sorterViewPr>
    <p:cViewPr>
      <p:scale>
        <a:sx n="74" d="100"/>
        <a:sy n="74" d="100"/>
      </p:scale>
      <p:origin x="0" y="-2682"/>
    </p:cViewPr>
  </p:sorterViewPr>
  <p:notesViewPr>
    <p:cSldViewPr snapToGrid="0" snapToObjects="1">
      <p:cViewPr>
        <p:scale>
          <a:sx n="150" d="100"/>
          <a:sy n="150" d="100"/>
        </p:scale>
        <p:origin x="2418" y="-282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commentAuthors" Target="commen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Master" Target="slideMasters/slideMaster2.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6BF273-C955-4730-87E5-0E6188781C1D}" type="doc">
      <dgm:prSet loTypeId="urn:microsoft.com/office/officeart/2005/8/layout/bProcess3" loCatId="process" qsTypeId="urn:microsoft.com/office/officeart/2005/8/quickstyle/simple1" qsCatId="simple" csTypeId="urn:microsoft.com/office/officeart/2005/8/colors/accent2_2" csCatId="accent2" phldr="1"/>
      <dgm:spPr/>
    </dgm:pt>
    <dgm:pt modelId="{C3B0CC1E-0B7B-4B5C-891D-325C2AED6852}">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2016 </a:t>
          </a:r>
        </a:p>
        <a:p>
          <a:r>
            <a:rPr lang="en-AU" b="1" dirty="0">
              <a:solidFill>
                <a:schemeClr val="tx1"/>
              </a:solidFill>
              <a:latin typeface="Arial" panose="020B0604020202020204" pitchFamily="34" charset="0"/>
              <a:cs typeface="Arial" panose="020B0604020202020204" pitchFamily="34" charset="0"/>
            </a:rPr>
            <a:t>Original Child Safe Standards implemented in Victoria</a:t>
          </a:r>
        </a:p>
      </dgm:t>
    </dgm:pt>
    <dgm:pt modelId="{60B5CC6D-D2DA-477F-A9D0-DEC2B9272041}" type="parTrans" cxnId="{35CAA7B7-9894-4C29-B419-73CB8AE1EFC6}">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0C11425E-A5E2-4CEE-A586-92A54A2CD691}" type="sibTrans" cxnId="{35CAA7B7-9894-4C29-B419-73CB8AE1EFC6}">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551A7AE5-8227-4F2E-9B24-6C6F05444ADD}">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2019</a:t>
          </a:r>
        </a:p>
        <a:p>
          <a:r>
            <a:rPr lang="en-AU" b="1" dirty="0">
              <a:solidFill>
                <a:schemeClr val="tx1"/>
              </a:solidFill>
              <a:latin typeface="Arial" panose="020B0604020202020204" pitchFamily="34" charset="0"/>
              <a:cs typeface="Arial" panose="020B0604020202020204" pitchFamily="34" charset="0"/>
            </a:rPr>
            <a:t>Victoria agrees to adopt the National Principles for Child Safe Organisations</a:t>
          </a:r>
        </a:p>
      </dgm:t>
    </dgm:pt>
    <dgm:pt modelId="{AE76461B-A878-44B0-929C-84DE1F1DC8D0}" type="parTrans" cxnId="{8716F3D3-BDA1-4FDF-A5AF-05D47D306132}">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AD2C0C39-469D-4987-9354-74334C71FB11}" type="sibTrans" cxnId="{8716F3D3-BDA1-4FDF-A5AF-05D47D306132}">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B0F046D7-AA12-43D2-8E47-EA7B47E8D735}">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 1 July 2021</a:t>
          </a:r>
        </a:p>
        <a:p>
          <a:r>
            <a:rPr lang="en-AU" b="1" dirty="0">
              <a:solidFill>
                <a:schemeClr val="tx1"/>
              </a:solidFill>
              <a:latin typeface="Arial" panose="020B0604020202020204" pitchFamily="34" charset="0"/>
              <a:cs typeface="Arial" panose="020B0604020202020204" pitchFamily="34" charset="0"/>
            </a:rPr>
            <a:t>Victoria adopts new Child Safe Standards aligned with National Principles</a:t>
          </a:r>
        </a:p>
      </dgm:t>
    </dgm:pt>
    <dgm:pt modelId="{C3D1DEAE-58FC-4F3C-AB50-3AE96A321784}" type="parTrans" cxnId="{0AF5ACF9-E915-4A57-B3F9-21FC409D4E8D}">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78C1C963-24C3-4FF4-89AD-6E1E1A510DAD}" type="sibTrans" cxnId="{0AF5ACF9-E915-4A57-B3F9-21FC409D4E8D}">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6B6F68D3-31CF-48B8-9D34-F864B4C2A9D0}">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2013 </a:t>
          </a:r>
          <a:r>
            <a:rPr lang="en-US" b="1" dirty="0">
              <a:solidFill>
                <a:schemeClr val="tx1"/>
              </a:solidFill>
              <a:latin typeface="Arial" panose="020B0604020202020204" pitchFamily="34" charset="0"/>
              <a:cs typeface="Arial" panose="020B0604020202020204" pitchFamily="34" charset="0"/>
            </a:rPr>
            <a:t>– </a:t>
          </a:r>
          <a:r>
            <a:rPr lang="en-AU" b="1" dirty="0">
              <a:solidFill>
                <a:schemeClr val="tx1"/>
              </a:solidFill>
              <a:latin typeface="Arial" panose="020B0604020202020204" pitchFamily="34" charset="0"/>
              <a:cs typeface="Arial" panose="020B0604020202020204" pitchFamily="34" charset="0"/>
            </a:rPr>
            <a:t>17 </a:t>
          </a:r>
        </a:p>
        <a:p>
          <a:r>
            <a:rPr lang="en-AU" b="1" dirty="0">
              <a:solidFill>
                <a:schemeClr val="tx1"/>
              </a:solidFill>
              <a:latin typeface="Arial" panose="020B0604020202020204" pitchFamily="34" charset="0"/>
              <a:cs typeface="Arial" panose="020B0604020202020204" pitchFamily="34" charset="0"/>
            </a:rPr>
            <a:t>Royal Commission into Institutional Responses to Child Abuse</a:t>
          </a:r>
        </a:p>
      </dgm:t>
    </dgm:pt>
    <dgm:pt modelId="{D2A49963-BA57-461D-91F4-4FF2FBE8C861}" type="parTrans" cxnId="{7D969530-E981-4AE8-B35A-BE52458C27F7}">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F03DA345-9B6F-4BD2-970A-EA1053846700}" type="sibTrans" cxnId="{7D969530-E981-4AE8-B35A-BE52458C27F7}">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981BE1B5-EE0A-400C-B8E5-0187BE9AD765}">
      <dgm:prSet phldrT="[Text]"/>
      <dgm:spPr>
        <a:solidFill>
          <a:schemeClr val="accent2">
            <a:lumMod val="40000"/>
            <a:lumOff val="60000"/>
          </a:schemeClr>
        </a:solidFill>
      </dgm:spPr>
      <dgm:t>
        <a:bodyPr anchor="t" anchorCtr="0"/>
        <a:lstStyle/>
        <a:p>
          <a:pPr>
            <a:spcAft>
              <a:spcPct val="35000"/>
            </a:spcAft>
          </a:pPr>
          <a:r>
            <a:rPr lang="en-AU" b="1" dirty="0">
              <a:solidFill>
                <a:schemeClr val="tx1"/>
              </a:solidFill>
              <a:latin typeface="Arial" panose="020B0604020202020204" pitchFamily="34" charset="0"/>
              <a:cs typeface="Arial" panose="020B0604020202020204" pitchFamily="34" charset="0"/>
            </a:rPr>
            <a:t>1 July 2022</a:t>
          </a:r>
        </a:p>
        <a:p>
          <a:pPr>
            <a:spcAft>
              <a:spcPts val="0"/>
            </a:spcAft>
          </a:pPr>
          <a:r>
            <a:rPr lang="en-AU" b="1" dirty="0">
              <a:solidFill>
                <a:schemeClr val="tx1"/>
              </a:solidFill>
              <a:latin typeface="Arial" panose="020B0604020202020204" pitchFamily="34" charset="0"/>
              <a:cs typeface="Arial" panose="020B0604020202020204" pitchFamily="34" charset="0"/>
            </a:rPr>
            <a:t>New Child Safe Standards </a:t>
          </a:r>
        </a:p>
        <a:p>
          <a:pPr>
            <a:spcAft>
              <a:spcPct val="35000"/>
            </a:spcAft>
          </a:pPr>
          <a:r>
            <a:rPr lang="en-AU" b="1" dirty="0">
              <a:solidFill>
                <a:schemeClr val="tx1"/>
              </a:solidFill>
              <a:latin typeface="Arial" panose="020B0604020202020204" pitchFamily="34" charset="0"/>
              <a:cs typeface="Arial" panose="020B0604020202020204" pitchFamily="34" charset="0"/>
            </a:rPr>
            <a:t>commence</a:t>
          </a:r>
        </a:p>
      </dgm:t>
    </dgm:pt>
    <dgm:pt modelId="{CBD807FD-0503-4129-82FE-1F2791252430}" type="parTrans" cxnId="{91C282CD-8D08-4E54-B1A6-BDACB44E9C56}">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846F3D4B-D9C4-41CF-8FD1-04598C21B9D7}" type="sibTrans" cxnId="{91C282CD-8D08-4E54-B1A6-BDACB44E9C56}">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FDF51461-43BB-4D11-8688-7422D8244009}">
      <dgm:prSet phldrT="[Text]"/>
      <dgm:spPr>
        <a:solidFill>
          <a:schemeClr val="accent2">
            <a:lumMod val="40000"/>
            <a:lumOff val="60000"/>
          </a:schemeClr>
        </a:solidFill>
      </dgm:spPr>
      <dgm:t>
        <a:bodyPr anchor="t" anchorCtr="0"/>
        <a:lstStyle/>
        <a:p>
          <a:r>
            <a:rPr lang="en-US" b="1" dirty="0">
              <a:solidFill>
                <a:schemeClr val="tx1"/>
              </a:solidFill>
              <a:latin typeface="Arial" panose="020B0604020202020204" pitchFamily="34" charset="0"/>
              <a:cs typeface="Arial" panose="020B0604020202020204" pitchFamily="34" charset="0"/>
            </a:rPr>
            <a:t>2012 – 13</a:t>
          </a:r>
        </a:p>
        <a:p>
          <a:r>
            <a:rPr lang="en-US" b="1" dirty="0">
              <a:solidFill>
                <a:schemeClr val="tx1"/>
              </a:solidFill>
              <a:latin typeface="Arial" panose="020B0604020202020204" pitchFamily="34" charset="0"/>
              <a:cs typeface="Arial" panose="020B0604020202020204" pitchFamily="34" charset="0"/>
            </a:rPr>
            <a:t> Betrayal of Trust Inquiry</a:t>
          </a:r>
          <a:endParaRPr lang="en-AU" b="1" dirty="0">
            <a:solidFill>
              <a:schemeClr val="tx1"/>
            </a:solidFill>
            <a:latin typeface="Arial" panose="020B0604020202020204" pitchFamily="34" charset="0"/>
            <a:cs typeface="Arial" panose="020B0604020202020204" pitchFamily="34" charset="0"/>
          </a:endParaRPr>
        </a:p>
      </dgm:t>
    </dgm:pt>
    <dgm:pt modelId="{31356A6E-D9B3-4A42-A6A4-E6129E6B7005}" type="sibTrans" cxnId="{7948D602-4BA1-4FA3-B936-6DBA11F410CC}">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ECFD05DB-68A4-43B8-BEAD-A352994CF105}" type="parTrans" cxnId="{7948D602-4BA1-4FA3-B936-6DBA11F410CC}">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3EDB43EC-ED2C-4212-9880-C0EF3EB5D01E}" type="pres">
      <dgm:prSet presAssocID="{E66BF273-C955-4730-87E5-0E6188781C1D}" presName="Name0" presStyleCnt="0">
        <dgm:presLayoutVars>
          <dgm:dir/>
          <dgm:resizeHandles val="exact"/>
        </dgm:presLayoutVars>
      </dgm:prSet>
      <dgm:spPr/>
    </dgm:pt>
    <dgm:pt modelId="{191DF26A-F102-41A1-B830-2851FB866D81}" type="pres">
      <dgm:prSet presAssocID="{FDF51461-43BB-4D11-8688-7422D8244009}" presName="node" presStyleLbl="node1" presStyleIdx="0" presStyleCnt="6" custLinFactNeighborY="-769">
        <dgm:presLayoutVars>
          <dgm:bulletEnabled val="1"/>
        </dgm:presLayoutVars>
      </dgm:prSet>
      <dgm:spPr/>
    </dgm:pt>
    <dgm:pt modelId="{7C7ED9CE-2E0A-44BA-8B98-41D976648D35}" type="pres">
      <dgm:prSet presAssocID="{31356A6E-D9B3-4A42-A6A4-E6129E6B7005}" presName="sibTrans" presStyleLbl="sibTrans1D1" presStyleIdx="0" presStyleCnt="5"/>
      <dgm:spPr/>
    </dgm:pt>
    <dgm:pt modelId="{7778E341-36E2-436C-9AA6-742167133E5E}" type="pres">
      <dgm:prSet presAssocID="{31356A6E-D9B3-4A42-A6A4-E6129E6B7005}" presName="connectorText" presStyleLbl="sibTrans1D1" presStyleIdx="0" presStyleCnt="5"/>
      <dgm:spPr/>
    </dgm:pt>
    <dgm:pt modelId="{8454F56E-D3B5-4564-BC1D-D9D0B10D8E11}" type="pres">
      <dgm:prSet presAssocID="{6B6F68D3-31CF-48B8-9D34-F864B4C2A9D0}" presName="node" presStyleLbl="node1" presStyleIdx="1" presStyleCnt="6" custLinFactNeighborY="-769">
        <dgm:presLayoutVars>
          <dgm:bulletEnabled val="1"/>
        </dgm:presLayoutVars>
      </dgm:prSet>
      <dgm:spPr/>
    </dgm:pt>
    <dgm:pt modelId="{FE709E61-9953-4B13-9670-B0AC1449F609}" type="pres">
      <dgm:prSet presAssocID="{F03DA345-9B6F-4BD2-970A-EA1053846700}" presName="sibTrans" presStyleLbl="sibTrans1D1" presStyleIdx="1" presStyleCnt="5"/>
      <dgm:spPr/>
    </dgm:pt>
    <dgm:pt modelId="{9EE7D62E-6EFE-40D9-B371-8BEFA10ADAAE}" type="pres">
      <dgm:prSet presAssocID="{F03DA345-9B6F-4BD2-970A-EA1053846700}" presName="connectorText" presStyleLbl="sibTrans1D1" presStyleIdx="1" presStyleCnt="5"/>
      <dgm:spPr/>
    </dgm:pt>
    <dgm:pt modelId="{DAC2CE1E-3410-4436-B50B-D1E68B3E6642}" type="pres">
      <dgm:prSet presAssocID="{C3B0CC1E-0B7B-4B5C-891D-325C2AED6852}" presName="node" presStyleLbl="node1" presStyleIdx="2" presStyleCnt="6" custLinFactNeighborY="-769">
        <dgm:presLayoutVars>
          <dgm:bulletEnabled val="1"/>
        </dgm:presLayoutVars>
      </dgm:prSet>
      <dgm:spPr/>
    </dgm:pt>
    <dgm:pt modelId="{DF15D9E6-5D37-4D57-BF31-A2BBF872E351}" type="pres">
      <dgm:prSet presAssocID="{0C11425E-A5E2-4CEE-A586-92A54A2CD691}" presName="sibTrans" presStyleLbl="sibTrans1D1" presStyleIdx="2" presStyleCnt="5"/>
      <dgm:spPr/>
    </dgm:pt>
    <dgm:pt modelId="{CBCF2045-891C-4783-BB26-3740A873E425}" type="pres">
      <dgm:prSet presAssocID="{0C11425E-A5E2-4CEE-A586-92A54A2CD691}" presName="connectorText" presStyleLbl="sibTrans1D1" presStyleIdx="2" presStyleCnt="5"/>
      <dgm:spPr/>
    </dgm:pt>
    <dgm:pt modelId="{14197999-DC15-49B9-92ED-4A72FCF9147A}" type="pres">
      <dgm:prSet presAssocID="{551A7AE5-8227-4F2E-9B24-6C6F05444ADD}" presName="node" presStyleLbl="node1" presStyleIdx="3" presStyleCnt="6">
        <dgm:presLayoutVars>
          <dgm:bulletEnabled val="1"/>
        </dgm:presLayoutVars>
      </dgm:prSet>
      <dgm:spPr/>
    </dgm:pt>
    <dgm:pt modelId="{6BEB1717-7515-4E4C-8CF7-144B39B7F155}" type="pres">
      <dgm:prSet presAssocID="{AD2C0C39-469D-4987-9354-74334C71FB11}" presName="sibTrans" presStyleLbl="sibTrans1D1" presStyleIdx="3" presStyleCnt="5"/>
      <dgm:spPr/>
    </dgm:pt>
    <dgm:pt modelId="{FD574CDE-14E5-4CD8-A3F5-21D61EB08469}" type="pres">
      <dgm:prSet presAssocID="{AD2C0C39-469D-4987-9354-74334C71FB11}" presName="connectorText" presStyleLbl="sibTrans1D1" presStyleIdx="3" presStyleCnt="5"/>
      <dgm:spPr/>
    </dgm:pt>
    <dgm:pt modelId="{EC412F34-C066-467F-850E-742206997C56}" type="pres">
      <dgm:prSet presAssocID="{B0F046D7-AA12-43D2-8E47-EA7B47E8D735}" presName="node" presStyleLbl="node1" presStyleIdx="4" presStyleCnt="6">
        <dgm:presLayoutVars>
          <dgm:bulletEnabled val="1"/>
        </dgm:presLayoutVars>
      </dgm:prSet>
      <dgm:spPr/>
    </dgm:pt>
    <dgm:pt modelId="{AF7CAEE2-7311-446F-9258-5187471DDCCA}" type="pres">
      <dgm:prSet presAssocID="{78C1C963-24C3-4FF4-89AD-6E1E1A510DAD}" presName="sibTrans" presStyleLbl="sibTrans1D1" presStyleIdx="4" presStyleCnt="5"/>
      <dgm:spPr/>
    </dgm:pt>
    <dgm:pt modelId="{518024A1-36F0-4CF8-8D04-DC4CB4CB4876}" type="pres">
      <dgm:prSet presAssocID="{78C1C963-24C3-4FF4-89AD-6E1E1A510DAD}" presName="connectorText" presStyleLbl="sibTrans1D1" presStyleIdx="4" presStyleCnt="5"/>
      <dgm:spPr/>
    </dgm:pt>
    <dgm:pt modelId="{B0A1A157-59B5-4610-AB80-A48C2754B46E}" type="pres">
      <dgm:prSet presAssocID="{981BE1B5-EE0A-400C-B8E5-0187BE9AD765}" presName="node" presStyleLbl="node1" presStyleIdx="5" presStyleCnt="6" custLinFactNeighborY="-769">
        <dgm:presLayoutVars>
          <dgm:bulletEnabled val="1"/>
        </dgm:presLayoutVars>
      </dgm:prSet>
      <dgm:spPr/>
    </dgm:pt>
  </dgm:ptLst>
  <dgm:cxnLst>
    <dgm:cxn modelId="{7948D602-4BA1-4FA3-B936-6DBA11F410CC}" srcId="{E66BF273-C955-4730-87E5-0E6188781C1D}" destId="{FDF51461-43BB-4D11-8688-7422D8244009}" srcOrd="0" destOrd="0" parTransId="{ECFD05DB-68A4-43B8-BEAD-A352994CF105}" sibTransId="{31356A6E-D9B3-4A42-A6A4-E6129E6B7005}"/>
    <dgm:cxn modelId="{A222EA10-B087-45F4-BF4C-98B46BD2C3F5}" type="presOf" srcId="{0C11425E-A5E2-4CEE-A586-92A54A2CD691}" destId="{DF15D9E6-5D37-4D57-BF31-A2BBF872E351}" srcOrd="0" destOrd="0" presId="urn:microsoft.com/office/officeart/2005/8/layout/bProcess3"/>
    <dgm:cxn modelId="{2C86C11A-F69E-42F0-8D0D-EB0020428294}" type="presOf" srcId="{551A7AE5-8227-4F2E-9B24-6C6F05444ADD}" destId="{14197999-DC15-49B9-92ED-4A72FCF9147A}" srcOrd="0" destOrd="0" presId="urn:microsoft.com/office/officeart/2005/8/layout/bProcess3"/>
    <dgm:cxn modelId="{75977930-7E45-492A-9F75-D896A77D8F58}" type="presOf" srcId="{6B6F68D3-31CF-48B8-9D34-F864B4C2A9D0}" destId="{8454F56E-D3B5-4564-BC1D-D9D0B10D8E11}" srcOrd="0" destOrd="0" presId="urn:microsoft.com/office/officeart/2005/8/layout/bProcess3"/>
    <dgm:cxn modelId="{7D969530-E981-4AE8-B35A-BE52458C27F7}" srcId="{E66BF273-C955-4730-87E5-0E6188781C1D}" destId="{6B6F68D3-31CF-48B8-9D34-F864B4C2A9D0}" srcOrd="1" destOrd="0" parTransId="{D2A49963-BA57-461D-91F4-4FF2FBE8C861}" sibTransId="{F03DA345-9B6F-4BD2-970A-EA1053846700}"/>
    <dgm:cxn modelId="{DA3C824E-0B68-486C-B251-8607DF0A3CA3}" type="presOf" srcId="{C3B0CC1E-0B7B-4B5C-891D-325C2AED6852}" destId="{DAC2CE1E-3410-4436-B50B-D1E68B3E6642}" srcOrd="0" destOrd="0" presId="urn:microsoft.com/office/officeart/2005/8/layout/bProcess3"/>
    <dgm:cxn modelId="{75EC3C70-FF95-40DE-B960-C03B4AEB4BB6}" type="presOf" srcId="{AD2C0C39-469D-4987-9354-74334C71FB11}" destId="{6BEB1717-7515-4E4C-8CF7-144B39B7F155}" srcOrd="0" destOrd="0" presId="urn:microsoft.com/office/officeart/2005/8/layout/bProcess3"/>
    <dgm:cxn modelId="{B389B350-F251-4BB9-906F-A1EF197EA5BF}" type="presOf" srcId="{31356A6E-D9B3-4A42-A6A4-E6129E6B7005}" destId="{7C7ED9CE-2E0A-44BA-8B98-41D976648D35}" srcOrd="0" destOrd="0" presId="urn:microsoft.com/office/officeart/2005/8/layout/bProcess3"/>
    <dgm:cxn modelId="{C52C0C71-9825-4967-9989-B58E4F6D4615}" type="presOf" srcId="{0C11425E-A5E2-4CEE-A586-92A54A2CD691}" destId="{CBCF2045-891C-4783-BB26-3740A873E425}" srcOrd="1" destOrd="0" presId="urn:microsoft.com/office/officeart/2005/8/layout/bProcess3"/>
    <dgm:cxn modelId="{42C0B274-70E0-4757-A61C-2F20C4E90883}" type="presOf" srcId="{31356A6E-D9B3-4A42-A6A4-E6129E6B7005}" destId="{7778E341-36E2-436C-9AA6-742167133E5E}" srcOrd="1" destOrd="0" presId="urn:microsoft.com/office/officeart/2005/8/layout/bProcess3"/>
    <dgm:cxn modelId="{7F3BC288-12A5-4170-99BA-AD76CEF12F8B}" type="presOf" srcId="{F03DA345-9B6F-4BD2-970A-EA1053846700}" destId="{FE709E61-9953-4B13-9670-B0AC1449F609}" srcOrd="0" destOrd="0" presId="urn:microsoft.com/office/officeart/2005/8/layout/bProcess3"/>
    <dgm:cxn modelId="{19330E98-60BA-4ABB-A429-A5DD249453AD}" type="presOf" srcId="{FDF51461-43BB-4D11-8688-7422D8244009}" destId="{191DF26A-F102-41A1-B830-2851FB866D81}" srcOrd="0" destOrd="0" presId="urn:microsoft.com/office/officeart/2005/8/layout/bProcess3"/>
    <dgm:cxn modelId="{C6CD2C9D-5DC1-44E3-8D56-F23C6A6AD624}" type="presOf" srcId="{78C1C963-24C3-4FF4-89AD-6E1E1A510DAD}" destId="{518024A1-36F0-4CF8-8D04-DC4CB4CB4876}" srcOrd="1" destOrd="0" presId="urn:microsoft.com/office/officeart/2005/8/layout/bProcess3"/>
    <dgm:cxn modelId="{E31BDCAF-601A-4AEF-BD1F-04FCECC8FCE3}" type="presOf" srcId="{E66BF273-C955-4730-87E5-0E6188781C1D}" destId="{3EDB43EC-ED2C-4212-9880-C0EF3EB5D01E}" srcOrd="0" destOrd="0" presId="urn:microsoft.com/office/officeart/2005/8/layout/bProcess3"/>
    <dgm:cxn modelId="{BFDB07B5-6B13-4791-B649-5F8F87CD2FC4}" type="presOf" srcId="{78C1C963-24C3-4FF4-89AD-6E1E1A510DAD}" destId="{AF7CAEE2-7311-446F-9258-5187471DDCCA}" srcOrd="0" destOrd="0" presId="urn:microsoft.com/office/officeart/2005/8/layout/bProcess3"/>
    <dgm:cxn modelId="{35CAA7B7-9894-4C29-B419-73CB8AE1EFC6}" srcId="{E66BF273-C955-4730-87E5-0E6188781C1D}" destId="{C3B0CC1E-0B7B-4B5C-891D-325C2AED6852}" srcOrd="2" destOrd="0" parTransId="{60B5CC6D-D2DA-477F-A9D0-DEC2B9272041}" sibTransId="{0C11425E-A5E2-4CEE-A586-92A54A2CD691}"/>
    <dgm:cxn modelId="{91C282CD-8D08-4E54-B1A6-BDACB44E9C56}" srcId="{E66BF273-C955-4730-87E5-0E6188781C1D}" destId="{981BE1B5-EE0A-400C-B8E5-0187BE9AD765}" srcOrd="5" destOrd="0" parTransId="{CBD807FD-0503-4129-82FE-1F2791252430}" sibTransId="{846F3D4B-D9C4-41CF-8FD1-04598C21B9D7}"/>
    <dgm:cxn modelId="{8716F3D3-BDA1-4FDF-A5AF-05D47D306132}" srcId="{E66BF273-C955-4730-87E5-0E6188781C1D}" destId="{551A7AE5-8227-4F2E-9B24-6C6F05444ADD}" srcOrd="3" destOrd="0" parTransId="{AE76461B-A878-44B0-929C-84DE1F1DC8D0}" sibTransId="{AD2C0C39-469D-4987-9354-74334C71FB11}"/>
    <dgm:cxn modelId="{FBBF49DC-6ACF-4AAF-B2BA-8C2A7B7AFBDB}" type="presOf" srcId="{981BE1B5-EE0A-400C-B8E5-0187BE9AD765}" destId="{B0A1A157-59B5-4610-AB80-A48C2754B46E}" srcOrd="0" destOrd="0" presId="urn:microsoft.com/office/officeart/2005/8/layout/bProcess3"/>
    <dgm:cxn modelId="{CF5DB3E1-8D1E-44AF-A1B6-4A4B8D5E1D3A}" type="presOf" srcId="{AD2C0C39-469D-4987-9354-74334C71FB11}" destId="{FD574CDE-14E5-4CD8-A3F5-21D61EB08469}" srcOrd="1" destOrd="0" presId="urn:microsoft.com/office/officeart/2005/8/layout/bProcess3"/>
    <dgm:cxn modelId="{17BA11E5-E909-4E8B-AB79-626475DB355D}" type="presOf" srcId="{F03DA345-9B6F-4BD2-970A-EA1053846700}" destId="{9EE7D62E-6EFE-40D9-B371-8BEFA10ADAAE}" srcOrd="1" destOrd="0" presId="urn:microsoft.com/office/officeart/2005/8/layout/bProcess3"/>
    <dgm:cxn modelId="{0AF5ACF9-E915-4A57-B3F9-21FC409D4E8D}" srcId="{E66BF273-C955-4730-87E5-0E6188781C1D}" destId="{B0F046D7-AA12-43D2-8E47-EA7B47E8D735}" srcOrd="4" destOrd="0" parTransId="{C3D1DEAE-58FC-4F3C-AB50-3AE96A321784}" sibTransId="{78C1C963-24C3-4FF4-89AD-6E1E1A510DAD}"/>
    <dgm:cxn modelId="{C3F306FA-2A6A-498C-981B-0FE68717485F}" type="presOf" srcId="{B0F046D7-AA12-43D2-8E47-EA7B47E8D735}" destId="{EC412F34-C066-467F-850E-742206997C56}" srcOrd="0" destOrd="0" presId="urn:microsoft.com/office/officeart/2005/8/layout/bProcess3"/>
    <dgm:cxn modelId="{EEE908F4-E99A-4F84-9599-4C9122E994F3}" type="presParOf" srcId="{3EDB43EC-ED2C-4212-9880-C0EF3EB5D01E}" destId="{191DF26A-F102-41A1-B830-2851FB866D81}" srcOrd="0" destOrd="0" presId="urn:microsoft.com/office/officeart/2005/8/layout/bProcess3"/>
    <dgm:cxn modelId="{9E68993B-9711-4BAD-8169-A0AE233D56A3}" type="presParOf" srcId="{3EDB43EC-ED2C-4212-9880-C0EF3EB5D01E}" destId="{7C7ED9CE-2E0A-44BA-8B98-41D976648D35}" srcOrd="1" destOrd="0" presId="urn:microsoft.com/office/officeart/2005/8/layout/bProcess3"/>
    <dgm:cxn modelId="{AE68D1F5-7E7D-48C8-AD91-E38F00EA2AE9}" type="presParOf" srcId="{7C7ED9CE-2E0A-44BA-8B98-41D976648D35}" destId="{7778E341-36E2-436C-9AA6-742167133E5E}" srcOrd="0" destOrd="0" presId="urn:microsoft.com/office/officeart/2005/8/layout/bProcess3"/>
    <dgm:cxn modelId="{4EE81F01-FCCE-4ECA-88BC-3AA9A68511C7}" type="presParOf" srcId="{3EDB43EC-ED2C-4212-9880-C0EF3EB5D01E}" destId="{8454F56E-D3B5-4564-BC1D-D9D0B10D8E11}" srcOrd="2" destOrd="0" presId="urn:microsoft.com/office/officeart/2005/8/layout/bProcess3"/>
    <dgm:cxn modelId="{D9BBF216-447C-4114-B34D-DB42B9ED6C9C}" type="presParOf" srcId="{3EDB43EC-ED2C-4212-9880-C0EF3EB5D01E}" destId="{FE709E61-9953-4B13-9670-B0AC1449F609}" srcOrd="3" destOrd="0" presId="urn:microsoft.com/office/officeart/2005/8/layout/bProcess3"/>
    <dgm:cxn modelId="{35562D77-951C-472F-B0B4-AF82299DAC6C}" type="presParOf" srcId="{FE709E61-9953-4B13-9670-B0AC1449F609}" destId="{9EE7D62E-6EFE-40D9-B371-8BEFA10ADAAE}" srcOrd="0" destOrd="0" presId="urn:microsoft.com/office/officeart/2005/8/layout/bProcess3"/>
    <dgm:cxn modelId="{11A0536F-513A-4FB7-BBC2-DF521BF89556}" type="presParOf" srcId="{3EDB43EC-ED2C-4212-9880-C0EF3EB5D01E}" destId="{DAC2CE1E-3410-4436-B50B-D1E68B3E6642}" srcOrd="4" destOrd="0" presId="urn:microsoft.com/office/officeart/2005/8/layout/bProcess3"/>
    <dgm:cxn modelId="{D4025449-C72D-48E1-9779-4A0B9E06FA3E}" type="presParOf" srcId="{3EDB43EC-ED2C-4212-9880-C0EF3EB5D01E}" destId="{DF15D9E6-5D37-4D57-BF31-A2BBF872E351}" srcOrd="5" destOrd="0" presId="urn:microsoft.com/office/officeart/2005/8/layout/bProcess3"/>
    <dgm:cxn modelId="{69D72448-FF66-49E9-9EEA-7E2C9B80C577}" type="presParOf" srcId="{DF15D9E6-5D37-4D57-BF31-A2BBF872E351}" destId="{CBCF2045-891C-4783-BB26-3740A873E425}" srcOrd="0" destOrd="0" presId="urn:microsoft.com/office/officeart/2005/8/layout/bProcess3"/>
    <dgm:cxn modelId="{86B43B19-EB64-4F71-9327-56335869534A}" type="presParOf" srcId="{3EDB43EC-ED2C-4212-9880-C0EF3EB5D01E}" destId="{14197999-DC15-49B9-92ED-4A72FCF9147A}" srcOrd="6" destOrd="0" presId="urn:microsoft.com/office/officeart/2005/8/layout/bProcess3"/>
    <dgm:cxn modelId="{14A5F94A-AEBA-4677-BCF3-8F7E2D2B47AF}" type="presParOf" srcId="{3EDB43EC-ED2C-4212-9880-C0EF3EB5D01E}" destId="{6BEB1717-7515-4E4C-8CF7-144B39B7F155}" srcOrd="7" destOrd="0" presId="urn:microsoft.com/office/officeart/2005/8/layout/bProcess3"/>
    <dgm:cxn modelId="{6FA07B29-34A4-4E59-A66E-0F3C31B1A864}" type="presParOf" srcId="{6BEB1717-7515-4E4C-8CF7-144B39B7F155}" destId="{FD574CDE-14E5-4CD8-A3F5-21D61EB08469}" srcOrd="0" destOrd="0" presId="urn:microsoft.com/office/officeart/2005/8/layout/bProcess3"/>
    <dgm:cxn modelId="{FA2B45E9-9F57-48FD-9A35-DE95CD8146C8}" type="presParOf" srcId="{3EDB43EC-ED2C-4212-9880-C0EF3EB5D01E}" destId="{EC412F34-C066-467F-850E-742206997C56}" srcOrd="8" destOrd="0" presId="urn:microsoft.com/office/officeart/2005/8/layout/bProcess3"/>
    <dgm:cxn modelId="{8454F56F-C02B-43F5-969B-A323E76B0EFD}" type="presParOf" srcId="{3EDB43EC-ED2C-4212-9880-C0EF3EB5D01E}" destId="{AF7CAEE2-7311-446F-9258-5187471DDCCA}" srcOrd="9" destOrd="0" presId="urn:microsoft.com/office/officeart/2005/8/layout/bProcess3"/>
    <dgm:cxn modelId="{A673E125-9167-4599-8EF2-E3D97F7E9C37}" type="presParOf" srcId="{AF7CAEE2-7311-446F-9258-5187471DDCCA}" destId="{518024A1-36F0-4CF8-8D04-DC4CB4CB4876}" srcOrd="0" destOrd="0" presId="urn:microsoft.com/office/officeart/2005/8/layout/bProcess3"/>
    <dgm:cxn modelId="{09F7B8A0-EA63-4D7E-B0D4-D3469972653B}" type="presParOf" srcId="{3EDB43EC-ED2C-4212-9880-C0EF3EB5D01E}" destId="{B0A1A157-59B5-4610-AB80-A48C2754B46E}"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7ED9CE-2E0A-44BA-8B98-41D976648D35}">
      <dsp:nvSpPr>
        <dsp:cNvPr id="0" name=""/>
        <dsp:cNvSpPr/>
      </dsp:nvSpPr>
      <dsp:spPr>
        <a:xfrm>
          <a:off x="2719655" y="1063694"/>
          <a:ext cx="593676" cy="91440"/>
        </a:xfrm>
        <a:custGeom>
          <a:avLst/>
          <a:gdLst/>
          <a:ahLst/>
          <a:cxnLst/>
          <a:rect l="0" t="0" r="0" b="0"/>
          <a:pathLst>
            <a:path>
              <a:moveTo>
                <a:pt x="0" y="45720"/>
              </a:moveTo>
              <a:lnTo>
                <a:pt x="593676"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3000886" y="1106293"/>
        <a:ext cx="31213" cy="6242"/>
      </dsp:txXfrm>
    </dsp:sp>
    <dsp:sp modelId="{191DF26A-F102-41A1-B830-2851FB866D81}">
      <dsp:nvSpPr>
        <dsp:cNvPr id="0" name=""/>
        <dsp:cNvSpPr/>
      </dsp:nvSpPr>
      <dsp:spPr>
        <a:xfrm>
          <a:off x="7210" y="295141"/>
          <a:ext cx="2714244" cy="162854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latin typeface="Arial" panose="020B0604020202020204" pitchFamily="34" charset="0"/>
              <a:cs typeface="Arial" panose="020B0604020202020204" pitchFamily="34" charset="0"/>
            </a:rPr>
            <a:t>2012 – 13</a:t>
          </a:r>
        </a:p>
        <a:p>
          <a:pPr marL="0" lvl="0" indent="0" algn="ctr" defTabSz="844550">
            <a:lnSpc>
              <a:spcPct val="90000"/>
            </a:lnSpc>
            <a:spcBef>
              <a:spcPct val="0"/>
            </a:spcBef>
            <a:spcAft>
              <a:spcPct val="35000"/>
            </a:spcAft>
            <a:buNone/>
          </a:pPr>
          <a:r>
            <a:rPr lang="en-US" sz="1900" b="1" kern="1200" dirty="0">
              <a:solidFill>
                <a:schemeClr val="tx1"/>
              </a:solidFill>
              <a:latin typeface="Arial" panose="020B0604020202020204" pitchFamily="34" charset="0"/>
              <a:cs typeface="Arial" panose="020B0604020202020204" pitchFamily="34" charset="0"/>
            </a:rPr>
            <a:t> Betrayal of Trust Inquiry</a:t>
          </a:r>
          <a:endParaRPr lang="en-AU" sz="1900" b="1" kern="1200" dirty="0">
            <a:solidFill>
              <a:schemeClr val="tx1"/>
            </a:solidFill>
            <a:latin typeface="Arial" panose="020B0604020202020204" pitchFamily="34" charset="0"/>
            <a:cs typeface="Arial" panose="020B0604020202020204" pitchFamily="34" charset="0"/>
          </a:endParaRPr>
        </a:p>
      </dsp:txBody>
      <dsp:txXfrm>
        <a:off x="7210" y="295141"/>
        <a:ext cx="2714244" cy="1628546"/>
      </dsp:txXfrm>
    </dsp:sp>
    <dsp:sp modelId="{FE709E61-9953-4B13-9670-B0AC1449F609}">
      <dsp:nvSpPr>
        <dsp:cNvPr id="0" name=""/>
        <dsp:cNvSpPr/>
      </dsp:nvSpPr>
      <dsp:spPr>
        <a:xfrm>
          <a:off x="6058176" y="1063694"/>
          <a:ext cx="593676" cy="91440"/>
        </a:xfrm>
        <a:custGeom>
          <a:avLst/>
          <a:gdLst/>
          <a:ahLst/>
          <a:cxnLst/>
          <a:rect l="0" t="0" r="0" b="0"/>
          <a:pathLst>
            <a:path>
              <a:moveTo>
                <a:pt x="0" y="45720"/>
              </a:moveTo>
              <a:lnTo>
                <a:pt x="593676"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6339407" y="1106293"/>
        <a:ext cx="31213" cy="6242"/>
      </dsp:txXfrm>
    </dsp:sp>
    <dsp:sp modelId="{8454F56E-D3B5-4564-BC1D-D9D0B10D8E11}">
      <dsp:nvSpPr>
        <dsp:cNvPr id="0" name=""/>
        <dsp:cNvSpPr/>
      </dsp:nvSpPr>
      <dsp:spPr>
        <a:xfrm>
          <a:off x="3345731" y="295141"/>
          <a:ext cx="2714244" cy="162854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2013 </a:t>
          </a:r>
          <a:r>
            <a:rPr lang="en-US" sz="1900" b="1" kern="1200" dirty="0">
              <a:solidFill>
                <a:schemeClr val="tx1"/>
              </a:solidFill>
              <a:latin typeface="Arial" panose="020B0604020202020204" pitchFamily="34" charset="0"/>
              <a:cs typeface="Arial" panose="020B0604020202020204" pitchFamily="34" charset="0"/>
            </a:rPr>
            <a:t>– </a:t>
          </a:r>
          <a:r>
            <a:rPr lang="en-AU" sz="1900" b="1" kern="1200" dirty="0">
              <a:solidFill>
                <a:schemeClr val="tx1"/>
              </a:solidFill>
              <a:latin typeface="Arial" panose="020B0604020202020204" pitchFamily="34" charset="0"/>
              <a:cs typeface="Arial" panose="020B0604020202020204" pitchFamily="34" charset="0"/>
            </a:rPr>
            <a:t>17 </a:t>
          </a:r>
        </a:p>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Royal Commission into Institutional Responses to Child Abuse</a:t>
          </a:r>
        </a:p>
      </dsp:txBody>
      <dsp:txXfrm>
        <a:off x="3345731" y="295141"/>
        <a:ext cx="2714244" cy="1628546"/>
      </dsp:txXfrm>
    </dsp:sp>
    <dsp:sp modelId="{DF15D9E6-5D37-4D57-BF31-A2BBF872E351}">
      <dsp:nvSpPr>
        <dsp:cNvPr id="0" name=""/>
        <dsp:cNvSpPr/>
      </dsp:nvSpPr>
      <dsp:spPr>
        <a:xfrm>
          <a:off x="1364332" y="1921888"/>
          <a:ext cx="6677042" cy="606199"/>
        </a:xfrm>
        <a:custGeom>
          <a:avLst/>
          <a:gdLst/>
          <a:ahLst/>
          <a:cxnLst/>
          <a:rect l="0" t="0" r="0" b="0"/>
          <a:pathLst>
            <a:path>
              <a:moveTo>
                <a:pt x="6677042" y="0"/>
              </a:moveTo>
              <a:lnTo>
                <a:pt x="6677042" y="320199"/>
              </a:lnTo>
              <a:lnTo>
                <a:pt x="0" y="320199"/>
              </a:lnTo>
              <a:lnTo>
                <a:pt x="0" y="606199"/>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4535170" y="2221866"/>
        <a:ext cx="335366" cy="6242"/>
      </dsp:txXfrm>
    </dsp:sp>
    <dsp:sp modelId="{DAC2CE1E-3410-4436-B50B-D1E68B3E6642}">
      <dsp:nvSpPr>
        <dsp:cNvPr id="0" name=""/>
        <dsp:cNvSpPr/>
      </dsp:nvSpPr>
      <dsp:spPr>
        <a:xfrm>
          <a:off x="6684252" y="295141"/>
          <a:ext cx="2714244" cy="162854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2016 </a:t>
          </a:r>
        </a:p>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Original Child Safe Standards implemented in Victoria</a:t>
          </a:r>
        </a:p>
      </dsp:txBody>
      <dsp:txXfrm>
        <a:off x="6684252" y="295141"/>
        <a:ext cx="2714244" cy="1628546"/>
      </dsp:txXfrm>
    </dsp:sp>
    <dsp:sp modelId="{6BEB1717-7515-4E4C-8CF7-144B39B7F155}">
      <dsp:nvSpPr>
        <dsp:cNvPr id="0" name=""/>
        <dsp:cNvSpPr/>
      </dsp:nvSpPr>
      <dsp:spPr>
        <a:xfrm>
          <a:off x="2719655" y="3329041"/>
          <a:ext cx="593676" cy="91440"/>
        </a:xfrm>
        <a:custGeom>
          <a:avLst/>
          <a:gdLst/>
          <a:ahLst/>
          <a:cxnLst/>
          <a:rect l="0" t="0" r="0" b="0"/>
          <a:pathLst>
            <a:path>
              <a:moveTo>
                <a:pt x="0" y="45720"/>
              </a:moveTo>
              <a:lnTo>
                <a:pt x="593676"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3000886" y="3371640"/>
        <a:ext cx="31213" cy="6242"/>
      </dsp:txXfrm>
    </dsp:sp>
    <dsp:sp modelId="{14197999-DC15-49B9-92ED-4A72FCF9147A}">
      <dsp:nvSpPr>
        <dsp:cNvPr id="0" name=""/>
        <dsp:cNvSpPr/>
      </dsp:nvSpPr>
      <dsp:spPr>
        <a:xfrm>
          <a:off x="7210" y="2560488"/>
          <a:ext cx="2714244" cy="162854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2019</a:t>
          </a:r>
        </a:p>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Victoria agrees to adopt the National Principles for Child Safe Organisations</a:t>
          </a:r>
        </a:p>
      </dsp:txBody>
      <dsp:txXfrm>
        <a:off x="7210" y="2560488"/>
        <a:ext cx="2714244" cy="1628546"/>
      </dsp:txXfrm>
    </dsp:sp>
    <dsp:sp modelId="{AF7CAEE2-7311-446F-9258-5187471DDCCA}">
      <dsp:nvSpPr>
        <dsp:cNvPr id="0" name=""/>
        <dsp:cNvSpPr/>
      </dsp:nvSpPr>
      <dsp:spPr>
        <a:xfrm>
          <a:off x="6058176" y="3316518"/>
          <a:ext cx="593676" cy="91440"/>
        </a:xfrm>
        <a:custGeom>
          <a:avLst/>
          <a:gdLst/>
          <a:ahLst/>
          <a:cxnLst/>
          <a:rect l="0" t="0" r="0" b="0"/>
          <a:pathLst>
            <a:path>
              <a:moveTo>
                <a:pt x="0" y="58243"/>
              </a:moveTo>
              <a:lnTo>
                <a:pt x="313938" y="58243"/>
              </a:lnTo>
              <a:lnTo>
                <a:pt x="313938" y="45720"/>
              </a:lnTo>
              <a:lnTo>
                <a:pt x="593676"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6339404" y="3359116"/>
        <a:ext cx="31220" cy="6242"/>
      </dsp:txXfrm>
    </dsp:sp>
    <dsp:sp modelId="{EC412F34-C066-467F-850E-742206997C56}">
      <dsp:nvSpPr>
        <dsp:cNvPr id="0" name=""/>
        <dsp:cNvSpPr/>
      </dsp:nvSpPr>
      <dsp:spPr>
        <a:xfrm>
          <a:off x="3345731" y="2560488"/>
          <a:ext cx="2714244" cy="162854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 1 July 2021</a:t>
          </a:r>
        </a:p>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Victoria adopts new Child Safe Standards aligned with National Principles</a:t>
          </a:r>
        </a:p>
      </dsp:txBody>
      <dsp:txXfrm>
        <a:off x="3345731" y="2560488"/>
        <a:ext cx="2714244" cy="1628546"/>
      </dsp:txXfrm>
    </dsp:sp>
    <dsp:sp modelId="{B0A1A157-59B5-4610-AB80-A48C2754B46E}">
      <dsp:nvSpPr>
        <dsp:cNvPr id="0" name=""/>
        <dsp:cNvSpPr/>
      </dsp:nvSpPr>
      <dsp:spPr>
        <a:xfrm>
          <a:off x="6684252" y="2547964"/>
          <a:ext cx="2714244" cy="162854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1 July 2022</a:t>
          </a:r>
        </a:p>
        <a:p>
          <a:pPr marL="0" lvl="0" indent="0" algn="ctr" defTabSz="844550">
            <a:lnSpc>
              <a:spcPct val="90000"/>
            </a:lnSpc>
            <a:spcBef>
              <a:spcPct val="0"/>
            </a:spcBef>
            <a:spcAft>
              <a:spcPts val="0"/>
            </a:spcAft>
            <a:buNone/>
          </a:pPr>
          <a:r>
            <a:rPr lang="en-AU" sz="1900" b="1" kern="1200" dirty="0">
              <a:solidFill>
                <a:schemeClr val="tx1"/>
              </a:solidFill>
              <a:latin typeface="Arial" panose="020B0604020202020204" pitchFamily="34" charset="0"/>
              <a:cs typeface="Arial" panose="020B0604020202020204" pitchFamily="34" charset="0"/>
            </a:rPr>
            <a:t>New Child Safe Standards </a:t>
          </a:r>
        </a:p>
        <a:p>
          <a:pPr marL="0" lvl="0" indent="0" algn="ctr" defTabSz="844550">
            <a:lnSpc>
              <a:spcPct val="90000"/>
            </a:lnSpc>
            <a:spcBef>
              <a:spcPct val="0"/>
            </a:spcBef>
            <a:spcAft>
              <a:spcPct val="35000"/>
            </a:spcAft>
            <a:buNone/>
          </a:pPr>
          <a:r>
            <a:rPr lang="en-AU" sz="1900" b="1" kern="1200" dirty="0">
              <a:solidFill>
                <a:schemeClr val="tx1"/>
              </a:solidFill>
              <a:latin typeface="Arial" panose="020B0604020202020204" pitchFamily="34" charset="0"/>
              <a:cs typeface="Arial" panose="020B0604020202020204" pitchFamily="34" charset="0"/>
            </a:rPr>
            <a:t>commence</a:t>
          </a:r>
        </a:p>
      </dsp:txBody>
      <dsp:txXfrm>
        <a:off x="6684252" y="2547964"/>
        <a:ext cx="2714244" cy="162854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C3BCB8-637F-481E-86A3-F6CD16E8A0CA}"/>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a:extLst>
              <a:ext uri="{FF2B5EF4-FFF2-40B4-BE49-F238E27FC236}">
                <a16:creationId xmlns:a16="http://schemas.microsoft.com/office/drawing/2014/main" id="{1031629A-4999-4626-978C-F763C1CD88EC}"/>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49C9F7F-17E5-4EAE-B8FB-74F34A2F33A1}" type="datetimeFigureOut">
              <a:rPr lang="en-AU" smtClean="0"/>
              <a:t>21/06/2022</a:t>
            </a:fld>
            <a:endParaRPr lang="en-AU" dirty="0"/>
          </a:p>
        </p:txBody>
      </p:sp>
      <p:sp>
        <p:nvSpPr>
          <p:cNvPr id="4" name="Footer Placeholder 3">
            <a:extLst>
              <a:ext uri="{FF2B5EF4-FFF2-40B4-BE49-F238E27FC236}">
                <a16:creationId xmlns:a16="http://schemas.microsoft.com/office/drawing/2014/main" id="{4446190F-2B43-413C-B5A2-425491CDE98B}"/>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a:extLst>
              <a:ext uri="{FF2B5EF4-FFF2-40B4-BE49-F238E27FC236}">
                <a16:creationId xmlns:a16="http://schemas.microsoft.com/office/drawing/2014/main" id="{A04C410F-A451-4C62-9F8E-693400B4E4D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1559316-5925-4CC7-B059-18C5AFD3FCC1}" type="slidenum">
              <a:rPr lang="en-AU" smtClean="0"/>
              <a:t>‹#›</a:t>
            </a:fld>
            <a:endParaRPr lang="en-AU" dirty="0"/>
          </a:p>
        </p:txBody>
      </p:sp>
    </p:spTree>
    <p:extLst>
      <p:ext uri="{BB962C8B-B14F-4D97-AF65-F5344CB8AC3E}">
        <p14:creationId xmlns:p14="http://schemas.microsoft.com/office/powerpoint/2010/main" val="1669136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3382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338203"/>
          </a:xfrm>
          <a:prstGeom prst="rect">
            <a:avLst/>
          </a:prstGeom>
        </p:spPr>
        <p:txBody>
          <a:bodyPr vert="horz" lIns="91440" tIns="45720" rIns="91440" bIns="45720" rtlCol="0"/>
          <a:lstStyle>
            <a:lvl1pPr algn="r">
              <a:defRPr sz="1200"/>
            </a:lvl1pPr>
          </a:lstStyle>
          <a:p>
            <a:fld id="{FE65409B-5343-DF4E-8448-8203CCB10769}" type="datetimeFigureOut">
              <a:rPr lang="en-US" smtClean="0"/>
              <a:pPr/>
              <a:t>6/21/2022</a:t>
            </a:fld>
            <a:endParaRPr lang="en-US" dirty="0"/>
          </a:p>
        </p:txBody>
      </p:sp>
      <p:sp>
        <p:nvSpPr>
          <p:cNvPr id="4" name="Slide Image Placeholder 3"/>
          <p:cNvSpPr>
            <a:spLocks noGrp="1" noRot="1" noChangeAspect="1"/>
          </p:cNvSpPr>
          <p:nvPr>
            <p:ph type="sldImg" idx="2"/>
          </p:nvPr>
        </p:nvSpPr>
        <p:spPr>
          <a:xfrm>
            <a:off x="1760917" y="488515"/>
            <a:ext cx="3275839" cy="184320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75781" y="2407920"/>
            <a:ext cx="6075123" cy="7086809"/>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645041"/>
            <a:ext cx="2945659" cy="23149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645041"/>
            <a:ext cx="2945659" cy="231494"/>
          </a:xfrm>
          <a:prstGeom prst="rect">
            <a:avLst/>
          </a:prstGeom>
        </p:spPr>
        <p:txBody>
          <a:bodyPr vert="horz" lIns="91440" tIns="45720" rIns="91440" bIns="45720" rtlCol="0" anchor="b"/>
          <a:lstStyle>
            <a:lvl1pPr algn="r">
              <a:defRPr sz="1200"/>
            </a:lvl1pPr>
          </a:lstStyle>
          <a:p>
            <a:fld id="{4C37A77B-BB0B-EB4D-BF1F-4636A3D2E847}" type="slidenum">
              <a:rPr lang="en-US" smtClean="0"/>
              <a:pPr/>
              <a:t>‹#›</a:t>
            </a:fld>
            <a:endParaRPr lang="en-US" dirty="0"/>
          </a:p>
        </p:txBody>
      </p:sp>
    </p:spTree>
    <p:extLst>
      <p:ext uri="{BB962C8B-B14F-4D97-AF65-F5344CB8AC3E}">
        <p14:creationId xmlns:p14="http://schemas.microsoft.com/office/powerpoint/2010/main" val="704039403"/>
      </p:ext>
    </p:extLst>
  </p:cSld>
  <p:clrMap bg1="lt1" tx1="dk1" bg2="lt2" tx2="dk2" accent1="accent1" accent2="accent2" accent3="accent3" accent4="accent4" accent5="accent5" accent6="accent6" hlink="hlink" folHlink="folHlink"/>
  <p:notesStyle>
    <a:lvl1pPr marL="90488"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266700"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47675" indent="-80963"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628650"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804863"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vic.gov.au/schools-knowledge-skills-awareness-guidance"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image" Target="../media/image10.png"/><Relationship Id="rId5" Type="http://schemas.openxmlformats.org/officeDocument/2006/relationships/hyperlink" Target="https://www.education.vic.gov.au/Documents/about/programs/health/protect/Ministerial_Order.pdf" TargetMode="External"/><Relationship Id="rId4" Type="http://schemas.openxmlformats.org/officeDocument/2006/relationships/hyperlink" Target="https://www.vic.gov.au/schools-suitable-staff-volunteers-guidance"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education.vic.gov.au/Documents/about/programs/health/protect/Ministerial_Order.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childsafe.humanrights.gov.au/national-principle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education.vic.gov.au/Documents/about/programs/aboriginal/Marrung_Aboriginal_Education_Plan_2016-2026.pdf"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www.vic.gov.au/schools-culturally-safe-environments-guidance" TargetMode="External"/><Relationship Id="rId4" Type="http://schemas.openxmlformats.org/officeDocument/2006/relationships/hyperlink" Target="https://www.vic.gov.au/statistics-victorian-schools-and-teaching"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vic.gov.au/schools-embed-child-safety-standards-guidance"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education.vic.gov.au/Documents/school/teachers/teachingresources/practice/Amplify.pdf"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www.vic.gov.au/schools-child-student-empowerment-guidance"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vic.gov.au/schools-family-engagement-guidance"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vic.gov.au/schools-diversity-equity-guidance"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mailto:school.compliance@education.vic.gov.au" TargetMode="External"/><Relationship Id="rId4" Type="http://schemas.openxmlformats.org/officeDocument/2006/relationships/hyperlink" Target="mailto:child.safe.schools@education.vic.gov.au"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vic.gov.au/schools-suitable-staff-volunteers-guidance"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vic.gov.au/schools-complaints-process-guidance"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online-learning-for-schools.aspx"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www.vic.gov.au/schools-knowledge-skills-awareness-guidance"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vic.gov.au/schools-physical-and-online-environments-guidance"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vic.gov.au/schools-review-child-safety-practices-guidance"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vic.gov.au/schools-implementation-child-safety-practices-guidance"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2.education.vic.gov.au/pal"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vic.gov.au/schools-knowledge-skills-awareness-guidance"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vic.gov.au/schools-suitable-staff-volunteers-guidance"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vic.gov.au/child-safe-standards-definitions"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education.vic.gov.au/Documents/about/programs/health/protect/ChildSafeStandard5_WarningSignsSchoolStaff.pdf" TargetMode="External"/><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https://www.education.vic.gov.au/school/teachers/health/childprotection/Pages/identify.aspx#link49" TargetMode="External"/></Relationships>
</file>

<file path=ppt/notesSlides/_rels/notesSlide37.xml.rels><?xml version="1.0" encoding="UTF-8" standalone="yes"?>
<Relationships xmlns="http://schemas.openxmlformats.org/package/2006/relationships"><Relationship Id="rId8" Type="http://schemas.openxmlformats.org/officeDocument/2006/relationships/hyperlink" Target="https://www.education.vic.gov.au/school/teachers/health/childprotection/Pages/stusexual.aspx" TargetMode="External"/><Relationship Id="rId3" Type="http://schemas.openxmlformats.org/officeDocument/2006/relationships/hyperlink" Target="https://www.education.vic.gov.au/Documents/about/programs/health/protect/ChildSafeStandard5_SchoolsGuide.pdf" TargetMode="External"/><Relationship Id="rId7" Type="http://schemas.openxmlformats.org/officeDocument/2006/relationships/hyperlink" Target="https://www.education.vic.gov.au/Documents/about/programs/health/protect/FourCriticalActions_SSO.pdf" TargetMode="External"/><Relationship Id="rId2" Type="http://schemas.openxmlformats.org/officeDocument/2006/relationships/slide" Target="../slides/slide37.xml"/><Relationship Id="rId1" Type="http://schemas.openxmlformats.org/officeDocument/2006/relationships/notesMaster" Target="../notesMasters/notesMaster1.xml"/><Relationship Id="rId6" Type="http://schemas.openxmlformats.org/officeDocument/2006/relationships/hyperlink" Target="https://www.education.vic.gov.au/Documents/about/programs/health/protect/FourCriticalActions_ChildAbuse.pdf" TargetMode="External"/><Relationship Id="rId5" Type="http://schemas.openxmlformats.org/officeDocument/2006/relationships/hyperlink" Target="https://www.education.vic.gov.au/school/teachers/health/childprotection/Pages/identify.aspx#link49" TargetMode="External"/><Relationship Id="rId10" Type="http://schemas.openxmlformats.org/officeDocument/2006/relationships/hyperlink" Target="https://www.education.vic.gov.au/hrweb/safetyhw/Pages/employeeservices.aspx#link21" TargetMode="External"/><Relationship Id="rId4" Type="http://schemas.openxmlformats.org/officeDocument/2006/relationships/hyperlink" Target="https://www.education.vic.gov.au/school/teachers/health/childprotection/Pages/actionfour.aspx" TargetMode="External"/><Relationship Id="rId9" Type="http://schemas.openxmlformats.org/officeDocument/2006/relationships/hyperlink" Target="https://www.education.vic.gov.au/school/teachers/health/childprotection/Pages/report.aspx" TargetMode="Externa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online-learning-for-schools.aspx" TargetMode="External"/><Relationship Id="rId2" Type="http://schemas.openxmlformats.org/officeDocument/2006/relationships/slide" Target="../slides/slide38.xml"/><Relationship Id="rId1" Type="http://schemas.openxmlformats.org/officeDocument/2006/relationships/notesMaster" Target="../notesMasters/notesMaster1.xml"/><Relationship Id="rId5" Type="http://schemas.openxmlformats.org/officeDocument/2006/relationships/hyperlink" Target="https://edugate.eduweb.vic.gov.au/edrms/keyprocess/cp/SchoolPoliciesAttachments/TEMPkksxew4jfilx0000/Child%20Safety%20Responding%20and%20Reporting%20Obligations%20Policy%20and%20Procedures.docx" TargetMode="External"/><Relationship Id="rId4" Type="http://schemas.openxmlformats.org/officeDocument/2006/relationships/hyperlink" Target="https://www2.education.vic.gov.au/pal/protecting-children/policy" TargetMode="Externa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www.education.vic.gov.au/Documents/about/programs/health/protect/ChildSafeStandard5_WarningSignsSchoolStaff.pdf" TargetMode="External"/><Relationship Id="rId2" Type="http://schemas.openxmlformats.org/officeDocument/2006/relationships/slide" Target="../slides/slide39.xml"/><Relationship Id="rId1" Type="http://schemas.openxmlformats.org/officeDocument/2006/relationships/notesMaster" Target="../notesMasters/notesMaster1.xml"/><Relationship Id="rId4" Type="http://schemas.openxmlformats.org/officeDocument/2006/relationships/hyperlink" Target="https://www.education.vic.gov.au/school/teachers/health/childprotection/Pages/identify.aspx#link49"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achris.vic.gov.au/weave/wca.htm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2.education.vic.gov.au/pal/acknowledgement-traditional-owners-and-welcome-country-schools/policy" TargetMode="Externa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s://www.education.vic.gov.au/Documents/about/programs/health/protect/ChildSafeStandard5_WarningSignsSchoolStaff.pdf" TargetMode="External"/><Relationship Id="rId2" Type="http://schemas.openxmlformats.org/officeDocument/2006/relationships/slide" Target="../slides/slide40.xml"/><Relationship Id="rId1" Type="http://schemas.openxmlformats.org/officeDocument/2006/relationships/notesMaster" Target="../notesMasters/notesMaster1.xml"/><Relationship Id="rId5" Type="http://schemas.openxmlformats.org/officeDocument/2006/relationships/hyperlink" Target="https://fuse.education.vic.gov.au/Embed/KJ4HQQ" TargetMode="External"/><Relationship Id="rId4" Type="http://schemas.openxmlformats.org/officeDocument/2006/relationships/hyperlink" Target="https://www.education.vic.gov.au/school/teachers/health/childprotection/Pages/identify.aspx#link49" TargetMode="External"/></Relationships>
</file>

<file path=ppt/notesSlides/_rels/notesSlide41.xml.rels><?xml version="1.0" encoding="UTF-8" standalone="yes"?>
<Relationships xmlns="http://schemas.openxmlformats.org/package/2006/relationships"><Relationship Id="rId8" Type="http://schemas.openxmlformats.org/officeDocument/2006/relationships/hyperlink" Target="https://providers.dffh.vic.gov.au/child-protection" TargetMode="External"/><Relationship Id="rId3" Type="http://schemas.openxmlformats.org/officeDocument/2006/relationships/hyperlink" Target="https://www2.education.vic.gov.au/pal/privacy-information-sharing/policy" TargetMode="External"/><Relationship Id="rId7" Type="http://schemas.openxmlformats.org/officeDocument/2006/relationships/hyperlink" Target="https://www.education.vic.gov.au/Pages/schoolsprivacypolicy.aspx" TargetMode="External"/><Relationship Id="rId2" Type="http://schemas.openxmlformats.org/officeDocument/2006/relationships/slide" Target="../slides/slide41.xml"/><Relationship Id="rId1" Type="http://schemas.openxmlformats.org/officeDocument/2006/relationships/notesMaster" Target="../notesMasters/notesMaster1.xml"/><Relationship Id="rId6" Type="http://schemas.openxmlformats.org/officeDocument/2006/relationships/hyperlink" Target="https://www.vic.gov.au/creating-an-online-training-account" TargetMode="External"/><Relationship Id="rId5" Type="http://schemas.openxmlformats.org/officeDocument/2006/relationships/hyperlink" Target="https://www2.education.vic.gov.au/pal/information-sharing-schemes/policy" TargetMode="External"/><Relationship Id="rId4" Type="http://schemas.openxmlformats.org/officeDocument/2006/relationships/hyperlink" Target="https://www2.education.vic.gov.au/pal/records-management/policy" TargetMode="External"/><Relationship Id="rId9" Type="http://schemas.openxmlformats.org/officeDocument/2006/relationships/hyperlink" Target="https://www.police.vic.gov.au/reporting-sexual-offences-child-abuse" TargetMode="Externa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s://www2.education.vic.gov.au/pal/records-management/policy"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slide" Target="../slides/slide43.xml"/><Relationship Id="rId1" Type="http://schemas.openxmlformats.org/officeDocument/2006/relationships/notesMaster" Target="../notesMasters/notesMaster1.xml"/><Relationship Id="rId5" Type="http://schemas.openxmlformats.org/officeDocument/2006/relationships/hyperlink" Target="https://www.vic.gov.au/schools-family-engagement-guidance" TargetMode="External"/><Relationship Id="rId4" Type="http://schemas.openxmlformats.org/officeDocument/2006/relationships/hyperlink" Target="https://www.vic.gov.au/schools-child-student-empowerment-guidance" TargetMode="Externa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report.aspx"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8" Type="http://schemas.openxmlformats.org/officeDocument/2006/relationships/hyperlink" Target="https://www.vic.gov.au/child-safety-risk-management" TargetMode="External"/><Relationship Id="rId3" Type="http://schemas.openxmlformats.org/officeDocument/2006/relationships/hyperlink" Target="https://www.vic.gov.au/protect" TargetMode="External"/><Relationship Id="rId7" Type="http://schemas.openxmlformats.org/officeDocument/2006/relationships/hyperlink" Target="https://www.vic.gov.au/child-safety-code-conduct" TargetMode="External"/><Relationship Id="rId12" Type="http://schemas.openxmlformats.org/officeDocument/2006/relationships/hyperlink" Target="mailto:school.compliance@education.vic.gov.au" TargetMode="External"/><Relationship Id="rId2" Type="http://schemas.openxmlformats.org/officeDocument/2006/relationships/slide" Target="../slides/slide45.xml"/><Relationship Id="rId1" Type="http://schemas.openxmlformats.org/officeDocument/2006/relationships/notesMaster" Target="../notesMasters/notesMaster1.xml"/><Relationship Id="rId6" Type="http://schemas.openxmlformats.org/officeDocument/2006/relationships/hyperlink" Target="https://www.vic.gov.au/child-safety-and-wellbeing-policy" TargetMode="External"/><Relationship Id="rId11" Type="http://schemas.openxmlformats.org/officeDocument/2006/relationships/hyperlink" Target="mailto:child.safe.schools@education.vic.gov.au" TargetMode="External"/><Relationship Id="rId5" Type="http://schemas.openxmlformats.org/officeDocument/2006/relationships/hyperlink" Target="http://www.vic.gov.au/new-child-safe-standards-schools" TargetMode="External"/><Relationship Id="rId10" Type="http://schemas.openxmlformats.org/officeDocument/2006/relationships/hyperlink" Target="https://edugate.eduweb.vic.gov.au/edrms/keyprocess/cp/SitePages/SchoolPoliciesDetail.aspx?CId=66" TargetMode="External"/><Relationship Id="rId4" Type="http://schemas.openxmlformats.org/officeDocument/2006/relationships/hyperlink" Target="https://www.education.vic.gov.au/Documents/about/programs/health/protect/Ministerial_Order.pdf" TargetMode="External"/><Relationship Id="rId9" Type="http://schemas.openxmlformats.org/officeDocument/2006/relationships/hyperlink" Target="https://www.vic.gov.au/guidance-child-safety-champions" TargetMode="External"/></Relationships>
</file>

<file path=ppt/notesSlides/_rels/notesSlide46.xml.rels><?xml version="1.0" encoding="UTF-8" standalone="yes"?>
<Relationships xmlns="http://schemas.openxmlformats.org/package/2006/relationships"><Relationship Id="rId3" Type="http://schemas.openxmlformats.org/officeDocument/2006/relationships/hyperlink" Target="mailto:child.safe.schools@education.vic.gov.au" TargetMode="External"/><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slide" Target="../slides/slide47.xml"/><Relationship Id="rId1" Type="http://schemas.openxmlformats.org/officeDocument/2006/relationships/notesMaster" Target="../notesMasters/notesMaster1.xml"/><Relationship Id="rId4" Type="http://schemas.openxmlformats.org/officeDocument/2006/relationships/hyperlink" Target="mailto:copyright@education.vic.gov.au"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actionfour.aspx"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vic.gov.au/schools-knowledge-skills-awareness-guidanc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vic.gov.au/child-safe-standards-definition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childabuseroyalcommission.gov.au/making-institutions-child-safe"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childsafe.humanrights.gov.au/national-principles/download-national-principles" TargetMode="External"/><Relationship Id="rId4" Type="http://schemas.openxmlformats.org/officeDocument/2006/relationships/hyperlink" Target="https://childsafe.humanrights.gov.au/national-principle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a:xfrm>
            <a:off x="361275" y="2445135"/>
            <a:ext cx="6075123" cy="7086809"/>
          </a:xfrm>
        </p:spPr>
        <p:txBody>
          <a:bodyPr/>
          <a:lstStyle/>
          <a:p>
            <a:pPr marL="0" indent="0">
              <a:buNone/>
            </a:pPr>
            <a:r>
              <a:rPr lang="en-AU" sz="1400" b="1" dirty="0"/>
              <a:t>BACKGROUND AND PREPARATORY NOTES FOR THE FACILITATOR</a:t>
            </a:r>
          </a:p>
          <a:p>
            <a:pPr marL="0" indent="0">
              <a:spcBef>
                <a:spcPts val="600"/>
              </a:spcBef>
              <a:buNone/>
            </a:pPr>
            <a:r>
              <a:rPr lang="en-AU" b="1" dirty="0"/>
              <a:t>INSTRUCTIONS </a:t>
            </a:r>
            <a:endParaRPr lang="en-US" dirty="0"/>
          </a:p>
          <a:p>
            <a:r>
              <a:rPr lang="en-US" dirty="0"/>
              <a:t>Slides in this presentation contains background notes for the facilitator and speaking notes.</a:t>
            </a:r>
          </a:p>
          <a:p>
            <a:r>
              <a:rPr lang="en-US" dirty="0"/>
              <a:t>For ease of use, it is recommended that the notes pages are used by the facilitator. They can be printed out or viewed on a different screen.</a:t>
            </a:r>
          </a:p>
          <a:p>
            <a:pPr marL="90488" indent="-90488"/>
            <a:r>
              <a:rPr lang="en-US" dirty="0"/>
              <a:t>To view the notes pages, click on the View menu above, and select </a:t>
            </a:r>
            <a:br>
              <a:rPr lang="en-US" dirty="0"/>
            </a:br>
            <a:r>
              <a:rPr lang="en-US" dirty="0"/>
              <a:t>Notes Pages from the presentation views </a:t>
            </a:r>
            <a:br>
              <a:rPr lang="en-US" dirty="0"/>
            </a:br>
            <a:r>
              <a:rPr lang="en-US" dirty="0"/>
              <a:t>(image at right in Notes Pages view).</a:t>
            </a:r>
          </a:p>
          <a:p>
            <a:pPr marL="90488" indent="-90488"/>
            <a:r>
              <a:rPr lang="en-US" dirty="0"/>
              <a:t>Note: Hyperlinks in the background notes are only accessible when in ‘Notes Pages view.’</a:t>
            </a:r>
            <a:endParaRPr lang="en-AU" b="1" dirty="0"/>
          </a:p>
          <a:p>
            <a:pPr marL="0" indent="0">
              <a:spcBef>
                <a:spcPts val="600"/>
              </a:spcBef>
              <a:buNone/>
            </a:pPr>
            <a:r>
              <a:rPr lang="en-US" b="1" dirty="0"/>
              <a:t>TARGET AUDIENCE</a:t>
            </a:r>
          </a:p>
          <a:p>
            <a:pPr lvl="0"/>
            <a:r>
              <a:rPr lang="en-US" dirty="0"/>
              <a:t>This training presentation is for school staff, including contractors engaged in child-related work in government schools. </a:t>
            </a:r>
          </a:p>
          <a:p>
            <a:pPr lvl="0"/>
            <a:r>
              <a:rPr lang="en-US" dirty="0"/>
              <a:t>It may be adapted for use in all Victorian schools.</a:t>
            </a:r>
          </a:p>
          <a:p>
            <a:r>
              <a:rPr lang="en-US" dirty="0"/>
              <a:t>Note: All references to ‘school’ in this presentation include school boarding premises.</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AU" b="1" dirty="0"/>
              <a:t>BACKGROUND</a:t>
            </a:r>
          </a:p>
          <a:p>
            <a:pPr marL="90488" marR="0" lvl="0" indent="-90488"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Annual child safety training for staff is mandatory under the Child </a:t>
            </a:r>
            <a:r>
              <a:rPr lang="en-AU" dirty="0"/>
              <a:t>S</a:t>
            </a:r>
            <a:r>
              <a:rPr lang="en-AU" sz="1200" kern="1200" dirty="0">
                <a:solidFill>
                  <a:schemeClr val="tx1"/>
                </a:solidFill>
                <a:latin typeface="+mn-lt"/>
                <a:ea typeface="+mn-ea"/>
                <a:cs typeface="+mn-cs"/>
              </a:rPr>
              <a:t>afe Standards.</a:t>
            </a:r>
          </a:p>
          <a:p>
            <a:pPr marL="90488" marR="0" lvl="0" indent="-90488" algn="l" defTabSz="914400" rtl="0" eaLnBrk="1" fontAlgn="auto" latinLnBrk="0" hangingPunct="1">
              <a:lnSpc>
                <a:spcPct val="100000"/>
              </a:lnSpc>
              <a:spcBef>
                <a:spcPts val="0"/>
              </a:spcBef>
              <a:spcAft>
                <a:spcPts val="0"/>
              </a:spcAft>
              <a:buClrTx/>
              <a:buSzTx/>
              <a:tabLst/>
              <a:defRPr/>
            </a:pPr>
            <a:r>
              <a:rPr lang="en-AU" dirty="0"/>
              <a:t>This presentation contributes to annual staff training requirements for </a:t>
            </a:r>
            <a:r>
              <a:rPr lang="en-AU"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Child Safe Standard 8</a:t>
            </a:r>
            <a:r>
              <a:rPr lang="en-AU"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AU" dirty="0"/>
              <a:t> and induction requirements for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Child Safe Standard 6 </a:t>
            </a:r>
            <a:r>
              <a:rPr lang="en-AU"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endParaRPr lang="en-AU" sz="1200" kern="1200" dirty="0">
              <a:solidFill>
                <a:schemeClr val="tx1"/>
              </a:solidFill>
              <a:latin typeface="+mn-lt"/>
              <a:ea typeface="+mn-ea"/>
              <a:cs typeface="+mn-cs"/>
            </a:endParaRPr>
          </a:p>
          <a:p>
            <a:r>
              <a:rPr lang="en-US" dirty="0"/>
              <a:t>The presentation has been designed to meet the staff training and induction requirements, specified in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Ministerial Order 1359</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p>
          <a:p>
            <a:r>
              <a:rPr lang="en-AU" dirty="0"/>
              <a:t>It </a:t>
            </a:r>
            <a:r>
              <a:rPr lang="en-US" dirty="0"/>
              <a:t>addresses requirements in clauses: 7.2c, 10.4a, 10.4b, 12.2a and  12.2d of Ministerial Order 1359.</a:t>
            </a:r>
            <a:endParaRPr lang="en-US" b="1" dirty="0"/>
          </a:p>
          <a:p>
            <a:pPr marL="0" indent="0">
              <a:spcBef>
                <a:spcPts val="600"/>
              </a:spcBef>
              <a:buNone/>
              <a:defRPr/>
            </a:pPr>
            <a:r>
              <a:rPr lang="en-US" b="1" dirty="0"/>
              <a:t>STRATEGIES FOR DELIVERING THIS TRAINING PRESENTATION </a:t>
            </a:r>
            <a:endParaRPr lang="en-AU" dirty="0"/>
          </a:p>
          <a:p>
            <a:pPr>
              <a:defRPr/>
            </a:pPr>
            <a:r>
              <a:rPr lang="en-AU" dirty="0"/>
              <a:t>This training presentation can be delivered by the principal or delegated to another staff member (for example a Child Safety Champion).</a:t>
            </a:r>
          </a:p>
          <a:p>
            <a:pPr>
              <a:defRPr/>
            </a:pPr>
            <a:r>
              <a:rPr lang="en-AU" dirty="0"/>
              <a:t>Principals can tailor the training and mode of delivery to meet local needs. For example, </a:t>
            </a:r>
            <a:r>
              <a:rPr lang="en-US" dirty="0"/>
              <a:t>you may wish to deliver this presentation in sections, over a number of sessions.</a:t>
            </a:r>
            <a:endParaRPr lang="en-AU" sz="1200" kern="1200" dirty="0">
              <a:solidFill>
                <a:schemeClr val="tx1"/>
              </a:solidFill>
              <a:latin typeface="+mn-lt"/>
              <a:ea typeface="+mn-ea"/>
              <a:cs typeface="+mn-cs"/>
            </a:endParaRPr>
          </a:p>
          <a:p>
            <a:pPr marL="90488" marR="0" lvl="0" indent="-90488"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It is recommended schools:</a:t>
            </a:r>
          </a:p>
          <a:p>
            <a:pPr marL="347662" marR="0" lvl="1" indent="-171450"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keep a record of when annual training is delivered as evidence at your next school review</a:t>
            </a:r>
          </a:p>
          <a:p>
            <a:pPr marL="347662" lvl="1" indent="-171450">
              <a:defRPr/>
            </a:pPr>
            <a:r>
              <a:rPr lang="en-AU" dirty="0"/>
              <a:t>ensure that staff members who are not present receive this presentation at another time</a:t>
            </a:r>
            <a:endParaRPr lang="en-AU" sz="1200" kern="1200" dirty="0">
              <a:solidFill>
                <a:schemeClr val="tx1"/>
              </a:solidFill>
              <a:latin typeface="+mn-lt"/>
              <a:ea typeface="+mn-ea"/>
              <a:cs typeface="+mn-cs"/>
            </a:endParaRPr>
          </a:p>
          <a:p>
            <a:pPr marL="347662" marR="0" lvl="1" indent="-171450"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deliver this presentation soon after new school council members are elected, to meet  induction requirements in addition to the annual training</a:t>
            </a:r>
          </a:p>
          <a:p>
            <a:pPr marL="347662" lvl="1" indent="-171450">
              <a:defRPr/>
            </a:pPr>
            <a:r>
              <a:rPr lang="en-AU" sz="1200" kern="1200" dirty="0">
                <a:solidFill>
                  <a:schemeClr val="tx1"/>
                </a:solidFill>
                <a:latin typeface="+mn-lt"/>
                <a:ea typeface="+mn-ea"/>
                <a:cs typeface="+mn-cs"/>
              </a:rPr>
              <a:t>provide a copy of this presentation to new staff soon after they are appointed, to meet induction requirements in addition to the annual training.</a:t>
            </a:r>
          </a:p>
          <a:p>
            <a:pPr marL="171450" indent="-171450">
              <a:defRPr/>
            </a:pPr>
            <a:endParaRPr lang="en-AU" b="1" kern="1200" dirty="0">
              <a:solidFill>
                <a:schemeClr val="tx1"/>
              </a:solidFill>
              <a:latin typeface="+mn-lt"/>
              <a:ea typeface="+mn-ea"/>
              <a:cs typeface="+mn-cs"/>
            </a:endParaRPr>
          </a:p>
          <a:p>
            <a:pPr marL="171450" indent="-171450">
              <a:defRPr/>
            </a:pPr>
            <a:r>
              <a:rPr lang="en-AU" b="1" kern="1200" dirty="0">
                <a:solidFill>
                  <a:schemeClr val="tx1"/>
                </a:solidFill>
                <a:latin typeface="+mn-lt"/>
                <a:ea typeface="+mn-ea"/>
                <a:cs typeface="+mn-cs"/>
              </a:rPr>
              <a:t>Note that </a:t>
            </a:r>
            <a:r>
              <a:rPr lang="en-AU" b="1" dirty="0"/>
              <a:t>i</a:t>
            </a:r>
            <a:r>
              <a:rPr lang="en-AU" b="1" kern="1200" dirty="0">
                <a:solidFill>
                  <a:schemeClr val="tx1"/>
                </a:solidFill>
                <a:latin typeface="+mn-lt"/>
                <a:ea typeface="+mn-ea"/>
                <a:cs typeface="+mn-cs"/>
              </a:rPr>
              <a:t>nstructions continue on next page</a:t>
            </a:r>
            <a:r>
              <a:rPr lang="en-AU" b="1" dirty="0"/>
              <a:t>. </a:t>
            </a:r>
            <a:endParaRPr lang="en-AU" b="1" kern="1200" dirty="0">
              <a:solidFill>
                <a:schemeClr val="tx1"/>
              </a:solidFill>
              <a:latin typeface="+mn-lt"/>
              <a:ea typeface="+mn-ea"/>
              <a:cs typeface="+mn-cs"/>
            </a:endParaRPr>
          </a:p>
          <a:p>
            <a:pPr marL="0" indent="0">
              <a:buNone/>
            </a:pPr>
            <a:endParaRPr lang="en-AU" b="1"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1</a:t>
            </a:fld>
            <a:endParaRPr lang="en-US" dirty="0"/>
          </a:p>
        </p:txBody>
      </p:sp>
      <p:grpSp>
        <p:nvGrpSpPr>
          <p:cNvPr id="6" name="Group 5">
            <a:extLst>
              <a:ext uri="{FF2B5EF4-FFF2-40B4-BE49-F238E27FC236}">
                <a16:creationId xmlns:a16="http://schemas.microsoft.com/office/drawing/2014/main" id="{DA922803-9AF4-49BD-A863-E846A81F4200}"/>
              </a:ext>
            </a:extLst>
          </p:cNvPr>
          <p:cNvGrpSpPr/>
          <p:nvPr/>
        </p:nvGrpSpPr>
        <p:grpSpPr>
          <a:xfrm>
            <a:off x="4780704" y="3383280"/>
            <a:ext cx="1444836" cy="594712"/>
            <a:chOff x="7144670" y="3207212"/>
            <a:chExt cx="2643907" cy="1121300"/>
          </a:xfrm>
        </p:grpSpPr>
        <p:pic>
          <p:nvPicPr>
            <p:cNvPr id="7" name="Picture 6">
              <a:extLst>
                <a:ext uri="{FF2B5EF4-FFF2-40B4-BE49-F238E27FC236}">
                  <a16:creationId xmlns:a16="http://schemas.microsoft.com/office/drawing/2014/main" id="{5938155E-37AF-4AD2-BB58-2B081321EBB1}"/>
                </a:ext>
              </a:extLst>
            </p:cNvPr>
            <p:cNvPicPr>
              <a:picLocks noChangeAspect="1"/>
            </p:cNvPicPr>
            <p:nvPr/>
          </p:nvPicPr>
          <p:blipFill>
            <a:blip r:embed="rId6"/>
            <a:stretch>
              <a:fillRect/>
            </a:stretch>
          </p:blipFill>
          <p:spPr>
            <a:xfrm>
              <a:off x="7144670" y="3207212"/>
              <a:ext cx="2643907" cy="1121300"/>
            </a:xfrm>
            <a:prstGeom prst="rect">
              <a:avLst/>
            </a:prstGeom>
          </p:spPr>
        </p:pic>
        <p:sp>
          <p:nvSpPr>
            <p:cNvPr id="8" name="Rectangle 7">
              <a:extLst>
                <a:ext uri="{FF2B5EF4-FFF2-40B4-BE49-F238E27FC236}">
                  <a16:creationId xmlns:a16="http://schemas.microsoft.com/office/drawing/2014/main" id="{BEAAA240-B2E4-40CD-80DD-E2CD429BF42F}"/>
                </a:ext>
              </a:extLst>
            </p:cNvPr>
            <p:cNvSpPr/>
            <p:nvPr/>
          </p:nvSpPr>
          <p:spPr>
            <a:xfrm>
              <a:off x="8705850" y="3207212"/>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Rectangle 8">
              <a:extLst>
                <a:ext uri="{FF2B5EF4-FFF2-40B4-BE49-F238E27FC236}">
                  <a16:creationId xmlns:a16="http://schemas.microsoft.com/office/drawing/2014/main" id="{EFC5F737-9182-4C7F-A498-54770DE9F636}"/>
                </a:ext>
              </a:extLst>
            </p:cNvPr>
            <p:cNvSpPr/>
            <p:nvPr/>
          </p:nvSpPr>
          <p:spPr>
            <a:xfrm>
              <a:off x="7168023" y="3209261"/>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Tree>
    <p:extLst>
      <p:ext uri="{BB962C8B-B14F-4D97-AF65-F5344CB8AC3E}">
        <p14:creationId xmlns:p14="http://schemas.microsoft.com/office/powerpoint/2010/main" val="1390134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provides an overview of what child safe organisations do and why the Child Safe Standards are so important.</a:t>
            </a:r>
          </a:p>
          <a:p>
            <a:pPr marL="0" indent="0">
              <a:spcBef>
                <a:spcPts val="600"/>
              </a:spcBef>
              <a:buNone/>
            </a:pPr>
            <a:r>
              <a:rPr lang="en-AU" sz="1400" b="1" dirty="0"/>
              <a:t>SPEAKING NOTES </a:t>
            </a:r>
          </a:p>
          <a:p>
            <a:pPr>
              <a:spcAft>
                <a:spcPts val="600"/>
              </a:spcAft>
            </a:pPr>
            <a:r>
              <a:rPr lang="en-AU" dirty="0"/>
              <a:t>Schools, as child safe organisations always have the best interests of children at heart. </a:t>
            </a:r>
          </a:p>
          <a:p>
            <a:pPr>
              <a:spcAft>
                <a:spcPts val="600"/>
              </a:spcAft>
            </a:pPr>
            <a:r>
              <a:rPr lang="en-AU" dirty="0"/>
              <a:t>However, the 2 major inquiries we discussed on the previous slide have shown that good intentions are not enough when it comes to child safety. </a:t>
            </a:r>
          </a:p>
          <a:p>
            <a:pPr>
              <a:spcAft>
                <a:spcPts val="600"/>
              </a:spcAft>
            </a:pPr>
            <a:r>
              <a:rPr lang="en-AU" dirty="0"/>
              <a:t>The Child Safe Standards matter and are </a:t>
            </a:r>
            <a:r>
              <a:rPr lang="en-AU" b="1" dirty="0"/>
              <a:t>so</a:t>
            </a:r>
            <a:r>
              <a:rPr lang="en-AU" dirty="0"/>
              <a:t> important because they aim to keep every child safe and free from child abuse. </a:t>
            </a:r>
          </a:p>
          <a:p>
            <a:pPr>
              <a:spcAft>
                <a:spcPts val="600"/>
              </a:spcAft>
            </a:pPr>
            <a:r>
              <a:rPr lang="en-AU" dirty="0"/>
              <a:t>The Child Safe Standards recognise that all children are vulnerable. </a:t>
            </a:r>
          </a:p>
          <a:p>
            <a:pPr>
              <a:spcAft>
                <a:spcPts val="600"/>
              </a:spcAft>
            </a:pPr>
            <a:r>
              <a:rPr lang="en-AU" dirty="0"/>
              <a:t>They require schools to take steps to prevent child abuse and build a culture of child safety. </a:t>
            </a:r>
          </a:p>
          <a:p>
            <a:pPr>
              <a:spcAft>
                <a:spcPts val="600"/>
              </a:spcAft>
            </a:pPr>
            <a:r>
              <a:rPr lang="en-AU" dirty="0"/>
              <a:t>We cannot assume that child abuse does not, and cannot happen, within our schools or school communities.</a:t>
            </a:r>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10</a:t>
            </a:fld>
            <a:endParaRPr lang="en-US" noProof="0" dirty="0"/>
          </a:p>
        </p:txBody>
      </p:sp>
      <p:sp>
        <p:nvSpPr>
          <p:cNvPr id="7" name="Slide Image Placeholder 6">
            <a:extLst>
              <a:ext uri="{FF2B5EF4-FFF2-40B4-BE49-F238E27FC236}">
                <a16:creationId xmlns:a16="http://schemas.microsoft.com/office/drawing/2014/main" id="{18013D90-BABC-49BB-9F61-BF5813D4B6CE}"/>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29948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provides an overview of what child safe organisations do and why the Child Safe Standards are so important.</a:t>
            </a:r>
          </a:p>
          <a:p>
            <a:pPr marL="0" indent="0">
              <a:spcBef>
                <a:spcPts val="600"/>
              </a:spcBef>
              <a:buNone/>
            </a:pPr>
            <a:r>
              <a:rPr lang="en-AU" sz="1400" b="1" dirty="0"/>
              <a:t>SPEAKING NOTES </a:t>
            </a:r>
          </a:p>
          <a:p>
            <a:pPr>
              <a:spcAft>
                <a:spcPts val="600"/>
              </a:spcAft>
            </a:pPr>
            <a:r>
              <a:rPr lang="en-AU" dirty="0"/>
              <a:t>Schools, like all child safe organisations, need to take deliberate steps to create environments where children are safe and feel safe. </a:t>
            </a:r>
          </a:p>
          <a:p>
            <a:pPr>
              <a:spcAft>
                <a:spcPts val="600"/>
              </a:spcAft>
            </a:pPr>
            <a:r>
              <a:rPr lang="en-AU" dirty="0"/>
              <a:t>So what do child safe organisations – including schools – need to do? </a:t>
            </a:r>
          </a:p>
          <a:p>
            <a:pPr>
              <a:spcAft>
                <a:spcPts val="600"/>
              </a:spcAft>
            </a:pPr>
            <a:r>
              <a:rPr lang="en-AU" dirty="0"/>
              <a:t>They need to:</a:t>
            </a:r>
          </a:p>
          <a:p>
            <a:pPr lvl="1">
              <a:spcAft>
                <a:spcPts val="600"/>
              </a:spcAft>
            </a:pPr>
            <a:r>
              <a:rPr lang="en-AU" dirty="0"/>
              <a:t>promote safety and wellbeing</a:t>
            </a:r>
          </a:p>
          <a:p>
            <a:pPr lvl="1">
              <a:spcAft>
                <a:spcPts val="600"/>
              </a:spcAft>
            </a:pPr>
            <a:r>
              <a:rPr lang="en-AU" dirty="0"/>
              <a:t>prevent harm</a:t>
            </a:r>
          </a:p>
          <a:p>
            <a:pPr lvl="1">
              <a:spcAft>
                <a:spcPts val="600"/>
              </a:spcAft>
            </a:pPr>
            <a:r>
              <a:rPr lang="en-AU" dirty="0"/>
              <a:t>empower everyone to speak up, and</a:t>
            </a:r>
          </a:p>
          <a:p>
            <a:pPr lvl="1">
              <a:spcAft>
                <a:spcPts val="600"/>
              </a:spcAft>
            </a:pPr>
            <a:r>
              <a:rPr lang="en-AU" dirty="0"/>
              <a:t>respond effectively to concerns.</a:t>
            </a:r>
          </a:p>
          <a:p>
            <a:pPr lvl="0">
              <a:spcAft>
                <a:spcPts val="600"/>
              </a:spcAft>
            </a:pPr>
            <a:r>
              <a:rPr lang="en-AU" dirty="0"/>
              <a:t>Schools have policies, strategies and practices to prioritise the safety of students. </a:t>
            </a:r>
          </a:p>
          <a:p>
            <a:pPr lvl="0">
              <a:spcAft>
                <a:spcPts val="600"/>
              </a:spcAft>
            </a:pPr>
            <a:r>
              <a:rPr lang="en-AU" dirty="0"/>
              <a:t>Schools also have processes in place to respond to and report all allegations of child abuse.</a:t>
            </a:r>
          </a:p>
          <a:p>
            <a:pPr lvl="0">
              <a:spcAft>
                <a:spcPts val="600"/>
              </a:spcAft>
            </a:pPr>
            <a:r>
              <a:rPr lang="en-AU" dirty="0"/>
              <a:t>The Child Safe Standards work by further embedding a culture of child safety by clearly outlining the minimum standards for keeping children safe.</a:t>
            </a:r>
          </a:p>
          <a:p>
            <a:pPr lvl="0">
              <a:spcAft>
                <a:spcPts val="600"/>
              </a:spcAft>
            </a:pPr>
            <a:r>
              <a:rPr lang="en-AU" dirty="0"/>
              <a:t>They are there to hold everyone to account for keeping children safe from abuse – and making sure children have the opportunity to have a voice, be safe in who they are, and to thrive.</a:t>
            </a:r>
          </a:p>
          <a:p>
            <a:pPr lvl="0">
              <a:spcAft>
                <a:spcPts val="600"/>
              </a:spcAft>
            </a:pPr>
            <a:r>
              <a:rPr lang="en-AU" dirty="0"/>
              <a:t>To meet the Child Safe Standards, schools can build on existing child safety strategies, risk management, policies and practices to strengthen their culture of child safety and protect children from abuse.</a:t>
            </a:r>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11</a:t>
            </a:fld>
            <a:endParaRPr lang="en-US" noProof="0" dirty="0"/>
          </a:p>
        </p:txBody>
      </p:sp>
      <p:sp>
        <p:nvSpPr>
          <p:cNvPr id="7" name="Slide Image Placeholder 6">
            <a:extLst>
              <a:ext uri="{FF2B5EF4-FFF2-40B4-BE49-F238E27FC236}">
                <a16:creationId xmlns:a16="http://schemas.microsoft.com/office/drawing/2014/main" id="{519F7156-96B4-43BD-ADDA-42E615BF92EE}"/>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623088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b="1" dirty="0"/>
              <a:t>BACKGROUND NOTES FOR FACILITATOR</a:t>
            </a:r>
          </a:p>
          <a:p>
            <a:pPr lvl="0"/>
            <a:r>
              <a:rPr lang="en-AU" b="1" dirty="0"/>
              <a:t>Time on this slide: 2 minutes </a:t>
            </a:r>
          </a:p>
          <a:p>
            <a:r>
              <a:rPr lang="en-AU" dirty="0"/>
              <a:t>This slide provides an overview of the key changes to Child Safe Standards from 1 July 2022. </a:t>
            </a:r>
          </a:p>
          <a:p>
            <a:pPr marL="0" indent="0">
              <a:spcBef>
                <a:spcPts val="600"/>
              </a:spcBef>
              <a:buNone/>
            </a:pPr>
            <a:r>
              <a:rPr lang="en-AU" b="1" dirty="0"/>
              <a:t>SPEAKING NOTES </a:t>
            </a:r>
          </a:p>
          <a:p>
            <a:pPr>
              <a:spcAft>
                <a:spcPts val="600"/>
              </a:spcAft>
            </a:pPr>
            <a:r>
              <a:rPr lang="en-AU" dirty="0"/>
              <a:t>So what’s different about the Child Safe Standards which commenced on 1 July 2022?</a:t>
            </a:r>
          </a:p>
          <a:p>
            <a:pPr>
              <a:spcAft>
                <a:spcPts val="600"/>
              </a:spcAft>
            </a:pPr>
            <a:r>
              <a:rPr lang="en-AU" dirty="0"/>
              <a:t>The Child Safe Standards build on the original Standards, with changes and new requirements for organisations, including schools to:</a:t>
            </a:r>
          </a:p>
          <a:p>
            <a:pPr lvl="1">
              <a:spcAft>
                <a:spcPts val="600"/>
              </a:spcAft>
            </a:pPr>
            <a:r>
              <a:rPr lang="en-AU" dirty="0"/>
              <a:t>involve families and communities in efforts to keep children and young people safe </a:t>
            </a:r>
          </a:p>
          <a:p>
            <a:pPr lvl="1">
              <a:spcAft>
                <a:spcPts val="600"/>
              </a:spcAft>
            </a:pPr>
            <a:r>
              <a:rPr lang="en-AU" dirty="0"/>
              <a:t>provide cultural safety for Aboriginal children and young people</a:t>
            </a:r>
          </a:p>
          <a:p>
            <a:pPr lvl="2">
              <a:spcAft>
                <a:spcPts val="600"/>
              </a:spcAft>
            </a:pPr>
            <a:r>
              <a:rPr lang="en-AU" dirty="0"/>
              <a:t>this means that the environment is made safe - free from assault, challenge or denial of Aboriginal identity and experience. </a:t>
            </a:r>
          </a:p>
          <a:p>
            <a:pPr lvl="2">
              <a:spcAft>
                <a:spcPts val="600"/>
              </a:spcAft>
            </a:pPr>
            <a:r>
              <a:rPr lang="en-AU" dirty="0"/>
              <a:t>schools must meet this requirement regardless of whether or not Aboriginal children and young people are currently enrolled or using their services</a:t>
            </a:r>
          </a:p>
          <a:p>
            <a:pPr lvl="1">
              <a:spcAft>
                <a:spcPts val="600"/>
              </a:spcAft>
            </a:pPr>
            <a:r>
              <a:rPr lang="en-AU" dirty="0"/>
              <a:t>better manage the risk of child abuse in online environments </a:t>
            </a:r>
          </a:p>
          <a:p>
            <a:pPr lvl="1">
              <a:spcAft>
                <a:spcPts val="600"/>
              </a:spcAft>
            </a:pPr>
            <a:r>
              <a:rPr lang="en-AU" dirty="0"/>
              <a:t>ensure governance, systems and processes to keep children and young people safe.</a:t>
            </a:r>
          </a:p>
          <a:p>
            <a:pPr marL="90488" marR="0" lvl="0" indent="-80963"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hlinkClick r:id="rId3">
                  <a:extLst>
                    <a:ext uri="{A12FA001-AC4F-418D-AE19-62706E023703}">
                      <ahyp:hlinkClr xmlns:ahyp="http://schemas.microsoft.com/office/drawing/2018/hyperlinkcolor" val="tx"/>
                    </a:ext>
                  </a:extLst>
                </a:hlinkClick>
              </a:rPr>
              <a:t>Ministerial Order 1359</a:t>
            </a:r>
            <a:r>
              <a:rPr lang="en-AU" dirty="0"/>
              <a:t> sets the framework for child safety in Victorian schools. </a:t>
            </a:r>
          </a:p>
          <a:p>
            <a:pPr lvl="0">
              <a:spcAft>
                <a:spcPts val="600"/>
              </a:spcAft>
            </a:pPr>
            <a:r>
              <a:rPr lang="en-AU" dirty="0"/>
              <a:t>Schools must have policies, strategies and practices to prioritise the safety of students. </a:t>
            </a:r>
          </a:p>
          <a:p>
            <a:pPr lvl="0">
              <a:spcAft>
                <a:spcPts val="600"/>
              </a:spcAft>
            </a:pPr>
            <a:r>
              <a:rPr lang="en-AU" dirty="0"/>
              <a:t>Schools must also have processes in place to respond to and report all allegations of child abuse.</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Updating documents is important but the Child Safe Standards need to be effectively implemented to demonstrate that schools have a culture of child safety.</a:t>
            </a:r>
          </a:p>
          <a:p>
            <a:pPr lvl="0">
              <a:spcAft>
                <a:spcPts val="600"/>
              </a:spcAft>
            </a:pPr>
            <a:endParaRPr lang="en-AU" dirty="0"/>
          </a:p>
          <a:p>
            <a:pPr>
              <a:spcAft>
                <a:spcPts val="600"/>
              </a:spcAft>
            </a:pPr>
            <a:endParaRPr lang="en-AU" dirty="0"/>
          </a:p>
          <a:p>
            <a:pPr marL="0" lvl="0" indent="0">
              <a:buNone/>
            </a:pPr>
            <a:endParaRPr lang="en-AU" dirty="0"/>
          </a:p>
          <a:p>
            <a:pPr lvl="1"/>
            <a:endParaRPr lang="en-AU" dirty="0"/>
          </a:p>
          <a:p>
            <a:pPr lvl="1"/>
            <a:endParaRPr lang="en-AU" dirty="0"/>
          </a:p>
          <a:p>
            <a:pPr lvl="1"/>
            <a:endParaRPr lang="en-AU" dirty="0"/>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12</a:t>
            </a:fld>
            <a:endParaRPr lang="en-US" noProof="0" dirty="0"/>
          </a:p>
        </p:txBody>
      </p:sp>
      <p:sp>
        <p:nvSpPr>
          <p:cNvPr id="6" name="Slide Image Placeholder 5">
            <a:extLst>
              <a:ext uri="{FF2B5EF4-FFF2-40B4-BE49-F238E27FC236}">
                <a16:creationId xmlns:a16="http://schemas.microsoft.com/office/drawing/2014/main" id="{7B3D9C4B-0C64-467C-8C17-840EA331C6D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3406625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42900" y="2178050"/>
            <a:ext cx="5994399" cy="6551612"/>
          </a:xfrm>
        </p:spPr>
        <p:txBody>
          <a:bodyPr/>
          <a:lstStyle/>
          <a:p>
            <a:pPr marL="0" lvl="0" indent="0">
              <a:buNone/>
            </a:pPr>
            <a:r>
              <a:rPr lang="en-AU" sz="1400" b="1" dirty="0"/>
              <a:t>BACKGROUND NOTES FOR FACILITATOR</a:t>
            </a:r>
          </a:p>
          <a:p>
            <a:pPr lvl="0"/>
            <a:r>
              <a:rPr lang="en-AU" b="1" dirty="0"/>
              <a:t>Time on this slide: 1 minute</a:t>
            </a:r>
          </a:p>
          <a:p>
            <a:pPr marL="171450" indent="-171450">
              <a:buFont typeface="Arial" panose="020B0604020202020204" pitchFamily="34" charset="0"/>
              <a:buChar char="•"/>
            </a:pPr>
            <a:r>
              <a:rPr lang="en-AU" sz="1200" dirty="0">
                <a:latin typeface="+mn-lt"/>
              </a:rPr>
              <a:t>This slide provides an overview of Victoria’s Child Safe Standards</a:t>
            </a:r>
            <a:r>
              <a:rPr lang="en-AU" dirty="0"/>
              <a:t> </a:t>
            </a:r>
            <a:r>
              <a:rPr lang="en-AU" sz="1200" dirty="0">
                <a:latin typeface="+mn-lt"/>
              </a:rPr>
              <a:t>from 1 July 2022.</a:t>
            </a:r>
          </a:p>
          <a:p>
            <a:pPr marL="171450" indent="-171450">
              <a:buFont typeface="Arial" panose="020B0604020202020204" pitchFamily="34" charset="0"/>
              <a:buChar char="•"/>
            </a:pPr>
            <a:r>
              <a:rPr lang="en-AU" dirty="0"/>
              <a:t>Standard 1 is unique to Victoria. </a:t>
            </a:r>
          </a:p>
          <a:p>
            <a:pPr marL="171450" indent="-171450">
              <a:buFont typeface="Arial" panose="020B0604020202020204" pitchFamily="34" charset="0"/>
              <a:buChar char="•"/>
            </a:pPr>
            <a:r>
              <a:rPr lang="en-AU" sz="1200" dirty="0">
                <a:latin typeface="+mn-lt"/>
              </a:rPr>
              <a:t>Standards 2 to 11 align with the </a:t>
            </a:r>
            <a:r>
              <a:rPr lang="en-AU" u="sng" dirty="0">
                <a:solidFill>
                  <a:srgbClr val="0563C1"/>
                </a:solidFill>
                <a:effectLst/>
                <a:ea typeface="Calibri" panose="020F0502020204030204" pitchFamily="34" charset="0"/>
                <a:cs typeface="Times New Roman" panose="02020603050405020304" pitchFamily="18" charset="0"/>
                <a:hlinkClick r:id="rId3"/>
              </a:rPr>
              <a:t>National Principles for Child Safe Organisations</a:t>
            </a:r>
            <a:r>
              <a:rPr lang="en-AU" dirty="0"/>
              <a:t>. </a:t>
            </a:r>
          </a:p>
          <a:p>
            <a:pPr marL="171450" indent="-171450">
              <a:buFont typeface="Arial" panose="020B0604020202020204" pitchFamily="34" charset="0"/>
              <a:buChar char="•"/>
            </a:pPr>
            <a:r>
              <a:rPr lang="en-AU" dirty="0"/>
              <a:t>Ministerial order 1359 provides the framework for Child Safe Standards in schools. </a:t>
            </a:r>
          </a:p>
          <a:p>
            <a:pPr marL="0" indent="0">
              <a:spcBef>
                <a:spcPts val="600"/>
              </a:spcBef>
              <a:buNone/>
            </a:pPr>
            <a:r>
              <a:rPr lang="en-AU" sz="1400" b="1" dirty="0"/>
              <a:t>SPEAKING NOTES </a:t>
            </a:r>
            <a:endParaRPr lang="en-AU" dirty="0"/>
          </a:p>
          <a:p>
            <a:pPr>
              <a:lnSpc>
                <a:spcPct val="105000"/>
              </a:lnSpc>
              <a:spcAft>
                <a:spcPts val="600"/>
              </a:spcAft>
            </a:pPr>
            <a:r>
              <a:rPr lang="en-AU" dirty="0"/>
              <a:t>The 11 Standards taken together highlight the key strategies and actions that must be in place to support a culture of child safety. </a:t>
            </a:r>
          </a:p>
          <a:p>
            <a:pPr>
              <a:lnSpc>
                <a:spcPct val="105000"/>
              </a:lnSpc>
              <a:spcAft>
                <a:spcPts val="600"/>
              </a:spcAft>
            </a:pPr>
            <a:r>
              <a:rPr lang="en-AU" sz="1200" dirty="0">
                <a:effectLst/>
                <a:latin typeface="+mn-lt"/>
                <a:ea typeface="Times New Roman" panose="02020603050405020304" pitchFamily="18" charset="0"/>
              </a:rPr>
              <a:t>Each </a:t>
            </a:r>
            <a:r>
              <a:rPr lang="en-AU" dirty="0">
                <a:ea typeface="Times New Roman" panose="02020603050405020304" pitchFamily="18" charset="0"/>
              </a:rPr>
              <a:t>s</a:t>
            </a:r>
            <a:r>
              <a:rPr lang="en-AU" sz="1200" dirty="0">
                <a:effectLst/>
                <a:latin typeface="+mn-lt"/>
                <a:ea typeface="Times New Roman" panose="02020603050405020304" pitchFamily="18" charset="0"/>
              </a:rPr>
              <a:t>tandard focuses on a key feature that contributes to a child safe organisation</a:t>
            </a:r>
            <a:r>
              <a:rPr lang="en-AU" dirty="0">
                <a:ea typeface="Times New Roman" panose="02020603050405020304" pitchFamily="18" charset="0"/>
              </a:rPr>
              <a:t> and is supported by a range of compliance requirements.</a:t>
            </a:r>
            <a:endParaRPr lang="en-AU" dirty="0"/>
          </a:p>
          <a:p>
            <a:pPr>
              <a:lnSpc>
                <a:spcPct val="105000"/>
              </a:lnSpc>
              <a:spcAft>
                <a:spcPts val="600"/>
              </a:spcAft>
            </a:pPr>
            <a:r>
              <a:rPr lang="en-AU" dirty="0"/>
              <a:t>Standard 1 is unique to Victoria. </a:t>
            </a:r>
          </a:p>
          <a:p>
            <a:pPr>
              <a:lnSpc>
                <a:spcPct val="105000"/>
              </a:lnSpc>
              <a:spcAft>
                <a:spcPts val="600"/>
              </a:spcAft>
            </a:pPr>
            <a:r>
              <a:rPr lang="en-AU" dirty="0"/>
              <a:t>Standards 2 to 11 align with the National Principles for Child Safe Organisations developed by the Royal Commission into Institutional Responses to Child Abuse.</a:t>
            </a:r>
          </a:p>
          <a:p>
            <a:pPr marL="0" indent="0">
              <a:lnSpc>
                <a:spcPct val="105000"/>
              </a:lnSpc>
              <a:spcAft>
                <a:spcPts val="600"/>
              </a:spcAft>
              <a:buNone/>
            </a:pPr>
            <a:endParaRPr lang="en-AU" dirty="0"/>
          </a:p>
          <a:p>
            <a:pPr marL="0" indent="0">
              <a:lnSpc>
                <a:spcPct val="105000"/>
              </a:lnSpc>
              <a:spcAft>
                <a:spcPts val="600"/>
              </a:spcAft>
              <a:buNone/>
            </a:pPr>
            <a:endParaRPr lang="en-AU" dirty="0"/>
          </a:p>
          <a:p>
            <a:pPr marL="0" lvl="0" indent="0">
              <a:lnSpc>
                <a:spcPct val="105000"/>
              </a:lnSpc>
              <a:spcAft>
                <a:spcPts val="800"/>
              </a:spcAft>
              <a:buNone/>
            </a:pPr>
            <a:endParaRPr lang="en-AU" sz="1200" dirty="0">
              <a:effectLst/>
              <a:latin typeface="+mn-lt"/>
              <a:ea typeface="Times New Roman" panose="02020603050405020304" pitchFamily="18" charset="0"/>
              <a:cs typeface="+mn-cs"/>
            </a:endParaRPr>
          </a:p>
          <a:p>
            <a:pPr marL="0" indent="0">
              <a:buNone/>
            </a:pPr>
            <a:endParaRPr lang="en-AU" dirty="0"/>
          </a:p>
          <a:p>
            <a:pPr marL="0" indent="0">
              <a:buNone/>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13</a:t>
            </a:fld>
            <a:endParaRPr lang="en-US" dirty="0"/>
          </a:p>
        </p:txBody>
      </p:sp>
      <p:sp>
        <p:nvSpPr>
          <p:cNvPr id="7" name="Slide Image Placeholder 6">
            <a:extLst>
              <a:ext uri="{FF2B5EF4-FFF2-40B4-BE49-F238E27FC236}">
                <a16:creationId xmlns:a16="http://schemas.microsoft.com/office/drawing/2014/main" id="{9547812D-6BCC-45B3-BDFC-A6DE1CBB52F4}"/>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013646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less than 30 seconds</a:t>
            </a:r>
          </a:p>
          <a:p>
            <a:pPr lvl="0"/>
            <a:r>
              <a:rPr lang="en-AU" dirty="0"/>
              <a:t>This slide is intended as a section break. </a:t>
            </a:r>
          </a:p>
          <a:p>
            <a:pPr marL="0" lvl="0" indent="0">
              <a:spcBef>
                <a:spcPts val="600"/>
              </a:spcBef>
              <a:buNone/>
            </a:pPr>
            <a:r>
              <a:rPr lang="en-AU" b="1" dirty="0"/>
              <a:t>SPEAKING NOTES </a:t>
            </a:r>
          </a:p>
          <a:p>
            <a:pPr lvl="0">
              <a:spcAft>
                <a:spcPts val="600"/>
              </a:spcAft>
            </a:pPr>
            <a:r>
              <a:rPr lang="en-AU" dirty="0"/>
              <a:t>In the next section of this presentation, I’ll be providing an overview of the Child Safe Standards and why they are so important.</a:t>
            </a:r>
          </a:p>
          <a:p>
            <a:pPr>
              <a:spcAft>
                <a:spcPts val="600"/>
              </a:spcAft>
            </a:pPr>
            <a:r>
              <a:rPr lang="en-AU" dirty="0"/>
              <a:t>We’ll cover what our school must be aware of and do to ensure we are meeting our   obligations under the Child Safe Standards.</a:t>
            </a:r>
          </a:p>
          <a:p>
            <a:pPr marL="0" lvl="0" indent="0">
              <a:spcAft>
                <a:spcPts val="600"/>
              </a:spcAft>
              <a:buNone/>
            </a:pPr>
            <a:endParaRPr lang="en-AU" dirty="0"/>
          </a:p>
          <a:p>
            <a:pPr marL="0" indent="0">
              <a:spcAft>
                <a:spcPts val="600"/>
              </a:spcAft>
              <a:buNone/>
            </a:pPr>
            <a:endParaRPr lang="en-AU" dirty="0"/>
          </a:p>
          <a:p>
            <a:pPr>
              <a:spcAft>
                <a:spcPts val="600"/>
              </a:spcAft>
            </a:pPr>
            <a:endParaRPr lang="en-AU" dirty="0"/>
          </a:p>
          <a:p>
            <a:pPr lvl="0">
              <a:spcAft>
                <a:spcPts val="600"/>
              </a:spcAft>
            </a:pPr>
            <a:endParaRPr lang="en-AU" dirty="0"/>
          </a:p>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14</a:t>
            </a:fld>
            <a:endParaRPr lang="en-US" dirty="0"/>
          </a:p>
        </p:txBody>
      </p:sp>
      <p:sp>
        <p:nvSpPr>
          <p:cNvPr id="6" name="Slide Image Placeholder 5">
            <a:extLst>
              <a:ext uri="{FF2B5EF4-FFF2-40B4-BE49-F238E27FC236}">
                <a16:creationId xmlns:a16="http://schemas.microsoft.com/office/drawing/2014/main" id="{7515D43E-60B8-4054-BFC4-895FF78C3FF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836731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5781" y="2042160"/>
            <a:ext cx="6075123" cy="7602881"/>
          </a:xfrm>
        </p:spPr>
        <p:txBody>
          <a:bodyPr/>
          <a:lstStyle/>
          <a:p>
            <a:pPr marL="0" lvl="0" indent="0">
              <a:buNone/>
            </a:pPr>
            <a:r>
              <a:rPr lang="en-AU" sz="1400" b="1" dirty="0"/>
              <a:t>BACKGROUND NOTES FOR FACILITATOR</a:t>
            </a:r>
          </a:p>
          <a:p>
            <a:pPr lvl="0"/>
            <a:r>
              <a:rPr lang="en-AU" b="1" dirty="0"/>
              <a:t>Time on this slide: 2 minutes</a:t>
            </a:r>
          </a:p>
          <a:p>
            <a:r>
              <a:rPr lang="en-AU" dirty="0"/>
              <a:t>It is important to be respectful of how Aboriginal children, students, their families and community refer to themselves, and use appropriate language.</a:t>
            </a:r>
          </a:p>
          <a:p>
            <a:r>
              <a:rPr lang="en-US" dirty="0"/>
              <a:t>This Standard aligns with the Department's </a:t>
            </a:r>
            <a:r>
              <a:rPr lang="en-AU" dirty="0">
                <a:hlinkClick r:id="rId3"/>
              </a:rPr>
              <a:t>Marrung Aboriginal Education Plan 2016-2026</a:t>
            </a:r>
            <a:r>
              <a:rPr lang="en-US" dirty="0"/>
              <a:t>. </a:t>
            </a:r>
          </a:p>
          <a:p>
            <a:r>
              <a:rPr lang="en-AU" dirty="0"/>
              <a:t>There are over 15,000 students in government schools who identify as Aboriginal, about 2.4% of the government school population. Source: </a:t>
            </a:r>
            <a:r>
              <a:rPr lang="en-AU" dirty="0">
                <a:hlinkClick r:id="rId4"/>
              </a:rPr>
              <a:t>Statistics on Victorian schools and teaching</a:t>
            </a:r>
            <a:r>
              <a:rPr lang="en-AU" dirty="0"/>
              <a:t>.</a:t>
            </a:r>
          </a:p>
          <a:p>
            <a:pPr lvl="0"/>
            <a:r>
              <a:rPr lang="en-AU" dirty="0"/>
              <a:t>Further guidance on this Standard is available at </a:t>
            </a:r>
            <a:r>
              <a:rPr lang="en-AU" dirty="0">
                <a:hlinkClick r:id="rId5"/>
              </a:rPr>
              <a:t>Culturally safe environments guidance</a:t>
            </a:r>
            <a:r>
              <a:rPr lang="en-AU" dirty="0"/>
              <a:t>.</a:t>
            </a:r>
          </a:p>
          <a:p>
            <a:pPr marL="0" lvl="0" indent="0">
              <a:spcBef>
                <a:spcPts val="600"/>
              </a:spcBef>
              <a:buNone/>
            </a:pPr>
            <a:r>
              <a:rPr lang="en-US" sz="1400" b="1" dirty="0"/>
              <a:t>SPEAKING NOTES</a:t>
            </a:r>
          </a:p>
          <a:p>
            <a:pPr lvl="0">
              <a:spcAft>
                <a:spcPts val="600"/>
              </a:spcAft>
            </a:pPr>
            <a:r>
              <a:rPr lang="en-AU" dirty="0"/>
              <a:t>This standard requires schools to make sure Aboriginal children and young people feel safe and are safe.</a:t>
            </a:r>
            <a:r>
              <a:rPr lang="en-US" dirty="0"/>
              <a:t> It is important to note that:</a:t>
            </a:r>
          </a:p>
          <a:p>
            <a:pPr lvl="1">
              <a:spcAft>
                <a:spcPts val="600"/>
              </a:spcAft>
            </a:pPr>
            <a:r>
              <a:rPr lang="en-US" dirty="0"/>
              <a:t>the</a:t>
            </a:r>
            <a:r>
              <a:rPr lang="en-AU" dirty="0"/>
              <a:t> term ‘Aboriginal’ includes all Aboriginal and Torres Strait Islander peoples. </a:t>
            </a:r>
            <a:endParaRPr lang="en-US" dirty="0"/>
          </a:p>
          <a:p>
            <a:pPr lvl="1">
              <a:spcAft>
                <a:spcPts val="600"/>
              </a:spcAft>
            </a:pPr>
            <a:r>
              <a:rPr lang="en-AU" dirty="0"/>
              <a:t>this standard applies to all schools, even if there are no students who have identified themselves as Aboriginal.</a:t>
            </a:r>
          </a:p>
          <a:p>
            <a:pPr lvl="0">
              <a:spcAft>
                <a:spcPts val="600"/>
              </a:spcAft>
            </a:pPr>
            <a:r>
              <a:rPr lang="en-AU" dirty="0"/>
              <a:t>Cultural safety includes being provided with a safe, nurturing and positive environment where Aboriginal children:</a:t>
            </a:r>
          </a:p>
          <a:p>
            <a:pPr lvl="1">
              <a:spcAft>
                <a:spcPts val="600"/>
              </a:spcAft>
            </a:pPr>
            <a:r>
              <a:rPr lang="en-AU" dirty="0"/>
              <a:t>feel comfortable being themselves</a:t>
            </a:r>
          </a:p>
          <a:p>
            <a:pPr lvl="1">
              <a:spcAft>
                <a:spcPts val="600"/>
              </a:spcAft>
            </a:pPr>
            <a:r>
              <a:rPr lang="en-AU" dirty="0"/>
              <a:t>feel comfortable expressing their culture, including their spiritual and belief systems </a:t>
            </a:r>
          </a:p>
          <a:p>
            <a:pPr lvl="1">
              <a:spcAft>
                <a:spcPts val="600"/>
              </a:spcAft>
            </a:pPr>
            <a:r>
              <a:rPr lang="en-AU" dirty="0"/>
              <a:t>are supported by carers who respect their Aboriginality and encourage their sense of self and identity.</a:t>
            </a:r>
          </a:p>
          <a:p>
            <a:pPr lvl="0">
              <a:spcAft>
                <a:spcPts val="600"/>
              </a:spcAft>
            </a:pPr>
            <a:r>
              <a:rPr lang="en-AU" b="0" i="0" dirty="0">
                <a:effectLst/>
              </a:rPr>
              <a:t>Being able to express their culture makes Aboriginal children stronger and safer. </a:t>
            </a:r>
          </a:p>
          <a:p>
            <a:pPr lvl="0">
              <a:spcAft>
                <a:spcPts val="600"/>
              </a:spcAft>
            </a:pPr>
            <a:r>
              <a:rPr lang="en-AU" b="0" i="0" dirty="0">
                <a:effectLst/>
              </a:rPr>
              <a:t>Aboriginal children and young people who don’t feel safe being themselves and expressing their individuality may be less willing to report abuse.</a:t>
            </a:r>
          </a:p>
          <a:p>
            <a:pPr lvl="0">
              <a:spcAft>
                <a:spcPts val="600"/>
              </a:spcAft>
            </a:pPr>
            <a:r>
              <a:rPr lang="en-AU" b="0" i="0" dirty="0">
                <a:effectLst/>
              </a:rPr>
              <a:t>By supporting Aboriginal children to feel strong in their identity schools also help them enjoy their cultural rights.</a:t>
            </a:r>
            <a:endParaRPr lang="en-AU" dirty="0"/>
          </a:p>
          <a:p>
            <a:pPr algn="l">
              <a:spcAft>
                <a:spcPts val="600"/>
              </a:spcAft>
            </a:pPr>
            <a:r>
              <a:rPr lang="en-AU" b="0" i="0" dirty="0">
                <a:effectLst/>
              </a:rPr>
              <a:t>As part of making schools culturally safe, schools also need to address all forms of racism.</a:t>
            </a:r>
          </a:p>
          <a:p>
            <a:pPr>
              <a:spcAft>
                <a:spcPts val="600"/>
              </a:spcAft>
            </a:pPr>
            <a:r>
              <a:rPr lang="en-AU" dirty="0"/>
              <a:t>Providing safe environments for children has positive, lifelong impacts that cannot be underestimated, and cultural safety is a key dimension of safety for Aboriginal children.</a:t>
            </a:r>
          </a:p>
          <a:p>
            <a:pPr>
              <a:spcAft>
                <a:spcPts val="600"/>
              </a:spcAft>
            </a:pPr>
            <a:r>
              <a:rPr lang="en-AU" dirty="0"/>
              <a:t>To implement this standard the principal must ensure that the school develops a policy, statement or plan with actions the school will take to create a culturally safe environment. The principal must approve the plan and ensure that the strategies are implemented.</a:t>
            </a:r>
          </a:p>
          <a:p>
            <a:pPr>
              <a:spcAft>
                <a:spcPts val="600"/>
              </a:spcAft>
            </a:pPr>
            <a:r>
              <a:rPr lang="en-AU" dirty="0"/>
              <a:t>Our Child Safety and Wellbeing Policy </a:t>
            </a:r>
            <a:r>
              <a:rPr lang="en-AU" dirty="0">
                <a:highlight>
                  <a:srgbClr val="FFFF00"/>
                </a:highlight>
              </a:rPr>
              <a:t>[or other document]</a:t>
            </a:r>
            <a:r>
              <a:rPr lang="en-AU" dirty="0"/>
              <a:t> includes the actions our school will take to promote cultural safety in our school community. Staff have a key role in implementing our school’s strategies and actions to make </a:t>
            </a:r>
            <a:r>
              <a:rPr lang="en-AU" b="0" i="0" dirty="0">
                <a:solidFill>
                  <a:srgbClr val="011A3C"/>
                </a:solidFill>
                <a:effectLst/>
              </a:rPr>
              <a:t>our school culturally safe.</a:t>
            </a:r>
            <a:endParaRPr lang="en-AU" dirty="0"/>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15</a:t>
            </a:fld>
            <a:endParaRPr lang="en-US" dirty="0"/>
          </a:p>
        </p:txBody>
      </p:sp>
      <p:sp>
        <p:nvSpPr>
          <p:cNvPr id="6" name="Slide Image Placeholder 5">
            <a:extLst>
              <a:ext uri="{FF2B5EF4-FFF2-40B4-BE49-F238E27FC236}">
                <a16:creationId xmlns:a16="http://schemas.microsoft.com/office/drawing/2014/main" id="{74AF7265-ED48-4BCC-A875-1BB77D064217}"/>
              </a:ext>
            </a:extLst>
          </p:cNvPr>
          <p:cNvSpPr>
            <a:spLocks noGrp="1" noRot="1" noChangeAspect="1"/>
          </p:cNvSpPr>
          <p:nvPr>
            <p:ph type="sldImg"/>
          </p:nvPr>
        </p:nvSpPr>
        <p:spPr>
          <a:xfrm>
            <a:off x="1946275" y="338138"/>
            <a:ext cx="2903538" cy="1633537"/>
          </a:xfrm>
        </p:spPr>
      </p:sp>
    </p:spTree>
    <p:extLst>
      <p:ext uri="{BB962C8B-B14F-4D97-AF65-F5344CB8AC3E}">
        <p14:creationId xmlns:p14="http://schemas.microsoft.com/office/powerpoint/2010/main" val="2177222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5781" y="2527961"/>
            <a:ext cx="6075123" cy="7216114"/>
          </a:xfrm>
        </p:spPr>
        <p:txBody>
          <a:bodyPr/>
          <a:lstStyle/>
          <a:p>
            <a:pPr marL="0" lvl="0" indent="0">
              <a:buNone/>
            </a:pPr>
            <a:r>
              <a:rPr lang="en-AU" sz="1400" b="1" dirty="0"/>
              <a:t>BACKGROUND NOTES FOR FACILITATOR</a:t>
            </a:r>
          </a:p>
          <a:p>
            <a:pPr lvl="0"/>
            <a:r>
              <a:rPr lang="en-AU" b="1" dirty="0"/>
              <a:t>Time on this slide: 2 minutes</a:t>
            </a:r>
          </a:p>
          <a:p>
            <a:r>
              <a:rPr lang="en-US" dirty="0"/>
              <a:t>Schools will have a Child Safety and Wellbeing Policy, a Child Safety Code of Conduct and risk management processes. These need to align with the Child Safe Standard requirements.</a:t>
            </a:r>
          </a:p>
          <a:p>
            <a:r>
              <a:rPr lang="en-AU" dirty="0"/>
              <a:t>Further guidance on this standard is available at </a:t>
            </a:r>
            <a:r>
              <a:rPr lang="en-AU" dirty="0">
                <a:hlinkClick r:id="rId3"/>
              </a:rPr>
              <a:t>Child safety and wellbeing is embedded in leadership, governance and culture guidance</a:t>
            </a:r>
            <a:r>
              <a:rPr lang="en-AU" dirty="0"/>
              <a:t>.</a:t>
            </a:r>
          </a:p>
          <a:p>
            <a:pPr marL="0" lvl="0" indent="0">
              <a:spcBef>
                <a:spcPts val="600"/>
              </a:spcBef>
              <a:buNone/>
            </a:pPr>
            <a:r>
              <a:rPr lang="en-US" sz="1400" b="1" dirty="0"/>
              <a:t>SPEAKING NOTES</a:t>
            </a:r>
          </a:p>
          <a:p>
            <a:pPr lvl="0">
              <a:spcAft>
                <a:spcPts val="600"/>
              </a:spcAft>
            </a:pPr>
            <a:r>
              <a:rPr lang="en-AU" dirty="0"/>
              <a:t>This standard emphasises the vital role that school leaders and governing authorities have in establishing:</a:t>
            </a:r>
          </a:p>
          <a:p>
            <a:pPr lvl="1">
              <a:spcAft>
                <a:spcPts val="600"/>
              </a:spcAft>
            </a:pPr>
            <a:r>
              <a:rPr lang="en-AU" dirty="0"/>
              <a:t>a culture where child abuse and harm is not tolerated</a:t>
            </a:r>
          </a:p>
          <a:p>
            <a:pPr lvl="1">
              <a:spcAft>
                <a:spcPts val="600"/>
              </a:spcAft>
            </a:pPr>
            <a:r>
              <a:rPr lang="en-AU" dirty="0"/>
              <a:t>effective systems and processes to implement child safe policies and practices and manage child abuse risks.</a:t>
            </a:r>
          </a:p>
          <a:p>
            <a:pPr lvl="0">
              <a:spcAft>
                <a:spcPts val="600"/>
              </a:spcAft>
            </a:pPr>
            <a:r>
              <a:rPr lang="en-AU" dirty="0"/>
              <a:t>Many failures identified by the Betrayal of Trust Inquiry and the Royal Commission into Institutional Responses to Child Abuse were the result of poor leadership, governance and culture. </a:t>
            </a:r>
          </a:p>
          <a:p>
            <a:pPr lvl="0">
              <a:spcAft>
                <a:spcPts val="600"/>
              </a:spcAft>
            </a:pPr>
            <a:r>
              <a:rPr lang="en-AU" dirty="0"/>
              <a:t>These included:</a:t>
            </a:r>
          </a:p>
          <a:p>
            <a:pPr lvl="1">
              <a:spcAft>
                <a:spcPts val="600"/>
              </a:spcAft>
            </a:pPr>
            <a:r>
              <a:rPr lang="en-AU" dirty="0"/>
              <a:t>leaders who failed to act or were complicit in covering up child safety complaints</a:t>
            </a:r>
          </a:p>
          <a:p>
            <a:pPr lvl="1">
              <a:spcAft>
                <a:spcPts val="600"/>
              </a:spcAft>
            </a:pPr>
            <a:r>
              <a:rPr lang="en-AU" dirty="0"/>
              <a:t>governance structures that did not have adequate oversight or review mechanisms, and</a:t>
            </a:r>
          </a:p>
          <a:p>
            <a:pPr lvl="1">
              <a:spcAft>
                <a:spcPts val="600"/>
              </a:spcAft>
            </a:pPr>
            <a:r>
              <a:rPr lang="en-AU" dirty="0"/>
              <a:t>cultures that put adult offenders or organisational reputation above children's safety.</a:t>
            </a:r>
          </a:p>
          <a:p>
            <a:pPr lvl="0">
              <a:spcAft>
                <a:spcPts val="600"/>
              </a:spcAft>
            </a:pPr>
            <a:r>
              <a:rPr lang="en-AU" dirty="0"/>
              <a:t>Schools must take deliberate steps to promote child safety and wellbeing and protect children. Child safety is everyone’s responsibility.</a:t>
            </a:r>
          </a:p>
          <a:p>
            <a:pPr lvl="0">
              <a:spcAft>
                <a:spcPts val="600"/>
              </a:spcAft>
            </a:pPr>
            <a:r>
              <a:rPr lang="en-AU" dirty="0"/>
              <a:t>A culture of child safety is driven by school leaders and supported by effective systems and processes.</a:t>
            </a:r>
          </a:p>
          <a:p>
            <a:pPr lvl="0">
              <a:spcAft>
                <a:spcPts val="600"/>
              </a:spcAft>
            </a:pPr>
            <a:r>
              <a:rPr lang="en-AU" dirty="0"/>
              <a:t>As part of this standard, the principal must ensure that the school has: </a:t>
            </a:r>
          </a:p>
          <a:p>
            <a:pPr lvl="1">
              <a:spcAft>
                <a:spcPts val="600"/>
              </a:spcAft>
            </a:pPr>
            <a:r>
              <a:rPr lang="en-US" dirty="0"/>
              <a:t>an up-to-date child safety and wellbeing policy and child safety code of conduct.</a:t>
            </a:r>
          </a:p>
          <a:p>
            <a:pPr lvl="1">
              <a:spcAft>
                <a:spcPts val="600"/>
              </a:spcAft>
            </a:pPr>
            <a:r>
              <a:rPr lang="en-US" dirty="0"/>
              <a:t>an up-to-date assessment of child safety risks in the school that is reviewed regularly</a:t>
            </a:r>
          </a:p>
          <a:p>
            <a:pPr lvl="1">
              <a:spcAft>
                <a:spcPts val="600"/>
              </a:spcAft>
            </a:pPr>
            <a:r>
              <a:rPr lang="en-US" dirty="0"/>
              <a:t>clear policies that help all staff and volunteers create, store and appropriately share child safety information. </a:t>
            </a:r>
          </a:p>
          <a:p>
            <a:pPr>
              <a:spcAft>
                <a:spcPts val="600"/>
              </a:spcAft>
            </a:pPr>
            <a:r>
              <a:rPr lang="en-AU" b="0" dirty="0"/>
              <a:t>When child safety and wellbeing is </a:t>
            </a:r>
            <a:r>
              <a:rPr lang="en-AU" dirty="0"/>
              <a:t>embedded in school leadership, governance and culture we all work together to make children safe.</a:t>
            </a:r>
          </a:p>
          <a:p>
            <a:pPr>
              <a:spcAft>
                <a:spcPts val="600"/>
              </a:spcAft>
            </a:pPr>
            <a:r>
              <a:rPr lang="en-AU" dirty="0"/>
              <a:t>Staff have an important role by following all our school policies and procedures, immediately raising concerns and being proactive in managing child safety risks. </a:t>
            </a:r>
          </a:p>
          <a:p>
            <a:pPr>
              <a:spcAft>
                <a:spcPts val="600"/>
              </a:spcAft>
            </a:pPr>
            <a:endParaRPr lang="en-AU" dirty="0"/>
          </a:p>
          <a:p>
            <a:pPr marL="90488" lvl="0" indent="-90488" algn="l" defTabSz="914400" rtl="0" eaLnBrk="1" latinLnBrk="0" hangingPunct="1">
              <a:spcAft>
                <a:spcPts val="600"/>
              </a:spcAft>
              <a:buFont typeface="Arial" panose="020B0604020202020204" pitchFamily="34" charset="0"/>
              <a:buChar char="•"/>
            </a:pPr>
            <a:endParaRPr lang="en-AU" sz="1200" kern="1200" dirty="0">
              <a:solidFill>
                <a:schemeClr val="tx1"/>
              </a:solidFill>
              <a:latin typeface="+mn-lt"/>
              <a:ea typeface="+mn-ea"/>
              <a:cs typeface="+mn-cs"/>
            </a:endParaRPr>
          </a:p>
          <a:p>
            <a:pPr lvl="0">
              <a:spcAft>
                <a:spcPts val="600"/>
              </a:spcAft>
            </a:pPr>
            <a:endParaRPr lang="en-AU" dirty="0"/>
          </a:p>
          <a:p>
            <a:pPr lvl="0">
              <a:spcAft>
                <a:spcPts val="600"/>
              </a:spcAft>
            </a:pPr>
            <a:endParaRPr lang="en-AU" dirty="0"/>
          </a:p>
          <a:p>
            <a:pPr lvl="0">
              <a:spcAft>
                <a:spcPts val="600"/>
              </a:spcAft>
            </a:pPr>
            <a:endParaRPr lang="en-AU" dirty="0"/>
          </a:p>
          <a:p>
            <a:pPr lvl="0"/>
            <a:endParaRPr lang="en-AU" dirty="0"/>
          </a:p>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16</a:t>
            </a:fld>
            <a:endParaRPr lang="en-US" dirty="0"/>
          </a:p>
        </p:txBody>
      </p:sp>
      <p:sp>
        <p:nvSpPr>
          <p:cNvPr id="6" name="Slide Image Placeholder 5">
            <a:extLst>
              <a:ext uri="{FF2B5EF4-FFF2-40B4-BE49-F238E27FC236}">
                <a16:creationId xmlns:a16="http://schemas.microsoft.com/office/drawing/2014/main" id="{FCDE2EA9-A81A-4E6A-8F2B-C19E30522EB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46481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5781" y="2407920"/>
            <a:ext cx="6169799" cy="7086809"/>
          </a:xfrm>
        </p:spPr>
        <p:txBody>
          <a:bodyPr/>
          <a:lstStyle/>
          <a:p>
            <a:pPr marL="0" lvl="0" indent="0">
              <a:buNone/>
            </a:pPr>
            <a:r>
              <a:rPr lang="en-AU" sz="1400" b="1" dirty="0"/>
              <a:t>BACKGROUND NOTES FOR FACILITATOR</a:t>
            </a:r>
          </a:p>
          <a:p>
            <a:pPr lvl="0"/>
            <a:r>
              <a:rPr lang="en-AU" b="1" dirty="0"/>
              <a:t>Time on this slide: 2 minutes</a:t>
            </a:r>
          </a:p>
          <a:p>
            <a:pPr lvl="0"/>
            <a:r>
              <a:rPr lang="en-US" dirty="0"/>
              <a:t>Valuing children and their rights is a fundamental aspect of this Standard. </a:t>
            </a:r>
            <a:endParaRPr lang="en-AU" dirty="0"/>
          </a:p>
          <a:p>
            <a:r>
              <a:rPr lang="en-US" dirty="0"/>
              <a:t>This Standard aligns with the Department’s </a:t>
            </a:r>
            <a:r>
              <a:rPr lang="en-AU" dirty="0">
                <a:hlinkClick r:id="rId3"/>
              </a:rPr>
              <a:t>Amplify Practice Guide</a:t>
            </a:r>
            <a:r>
              <a:rPr lang="en-AU" dirty="0"/>
              <a:t> </a:t>
            </a:r>
            <a:r>
              <a:rPr lang="en-US" dirty="0"/>
              <a:t>which focuses on </a:t>
            </a:r>
            <a:r>
              <a:rPr lang="en-AU" dirty="0"/>
              <a:t>student voice, agency and leadership as the key elements which empower students</a:t>
            </a:r>
            <a:r>
              <a:rPr lang="en-US" dirty="0"/>
              <a:t>.</a:t>
            </a:r>
          </a:p>
          <a:p>
            <a:r>
              <a:rPr lang="en-AU" dirty="0"/>
              <a:t>Further guidance on this standard is available at </a:t>
            </a:r>
            <a:r>
              <a:rPr lang="en-AU" dirty="0">
                <a:hlinkClick r:id="rId4"/>
              </a:rPr>
              <a:t>Child and student empowerment guidance</a:t>
            </a:r>
            <a:endParaRPr lang="en-US" dirty="0"/>
          </a:p>
          <a:p>
            <a:pPr marL="0" lvl="0" indent="0">
              <a:spcBef>
                <a:spcPts val="600"/>
              </a:spcBef>
              <a:buNone/>
            </a:pPr>
            <a:r>
              <a:rPr lang="en-AU" sz="1400" b="1" dirty="0"/>
              <a:t>SPEAKING NOTES</a:t>
            </a:r>
          </a:p>
          <a:p>
            <a:pPr>
              <a:spcAft>
                <a:spcPts val="600"/>
              </a:spcAft>
            </a:pPr>
            <a:r>
              <a:rPr lang="en-AU" dirty="0"/>
              <a:t>Standard 3 supports schools to create a culture that values and promotes student participation. This includes:</a:t>
            </a:r>
          </a:p>
          <a:p>
            <a:pPr lvl="1">
              <a:spcAft>
                <a:spcPts val="600"/>
              </a:spcAft>
            </a:pPr>
            <a:r>
              <a:rPr lang="en-AU" dirty="0"/>
              <a:t>informing students about their rights and responsibilities in an age-appropriate way</a:t>
            </a:r>
          </a:p>
          <a:p>
            <a:pPr lvl="1">
              <a:spcAft>
                <a:spcPts val="600"/>
              </a:spcAft>
            </a:pPr>
            <a:r>
              <a:rPr lang="en-AU" dirty="0"/>
              <a:t>recognising the importance of friendships and peer support</a:t>
            </a:r>
          </a:p>
          <a:p>
            <a:pPr lvl="1">
              <a:spcAft>
                <a:spcPts val="600"/>
              </a:spcAft>
            </a:pPr>
            <a:r>
              <a:rPr lang="en-AU" dirty="0"/>
              <a:t>enabling students to actively participate in creating a culture that is safe</a:t>
            </a:r>
          </a:p>
          <a:p>
            <a:pPr lvl="1">
              <a:spcAft>
                <a:spcPts val="600"/>
              </a:spcAft>
            </a:pPr>
            <a:r>
              <a:rPr lang="en-AU" dirty="0"/>
              <a:t>delivering age-appropriate sexual abuse prevention programs.</a:t>
            </a:r>
          </a:p>
          <a:p>
            <a:pPr lvl="0">
              <a:spcAft>
                <a:spcPts val="600"/>
              </a:spcAft>
            </a:pPr>
            <a:r>
              <a:rPr lang="en-AU" dirty="0"/>
              <a:t>Empowering children and young people improves child safety. </a:t>
            </a:r>
          </a:p>
          <a:p>
            <a:pPr lvl="0">
              <a:spcAft>
                <a:spcPts val="600"/>
              </a:spcAft>
            </a:pPr>
            <a:r>
              <a:rPr lang="en-AU" dirty="0"/>
              <a:t>Policies and practices that are shaped by children's and young people's views can better prevent the risk of harm.</a:t>
            </a:r>
          </a:p>
          <a:p>
            <a:pPr>
              <a:spcAft>
                <a:spcPts val="600"/>
              </a:spcAft>
            </a:pPr>
            <a:r>
              <a:rPr lang="en-AU" dirty="0"/>
              <a:t>We know that children and young people are more likely to speak up when they feel respected and confident that they will be heard.</a:t>
            </a:r>
          </a:p>
          <a:p>
            <a:pPr>
              <a:spcAft>
                <a:spcPts val="600"/>
              </a:spcAft>
            </a:pPr>
            <a:r>
              <a:rPr lang="en-AU" dirty="0"/>
              <a:t>Children and young people also benefit from strong friendships. They often see their friends as their main source of support, information and advice and will go to them for help.</a:t>
            </a:r>
          </a:p>
          <a:p>
            <a:pPr>
              <a:spcAft>
                <a:spcPts val="600"/>
              </a:spcAft>
            </a:pPr>
            <a:r>
              <a:rPr lang="en-AU" dirty="0"/>
              <a:t>So, supporting students to raise concerns about the safety or wellbeing of their friends and encouraging students to support their peers is an important part of child safety.</a:t>
            </a:r>
          </a:p>
          <a:p>
            <a:pPr lvl="0">
              <a:spcAft>
                <a:spcPts val="600"/>
              </a:spcAft>
            </a:pPr>
            <a:r>
              <a:rPr lang="en-AU" dirty="0"/>
              <a:t>When children, young people and students are empowered about their rights, participate in decisions affecting them and are taken seriously, they will be more likely to speak up which makes them safer.</a:t>
            </a:r>
          </a:p>
          <a:p>
            <a:pPr>
              <a:spcAft>
                <a:spcPts val="600"/>
              </a:spcAft>
            </a:pPr>
            <a:r>
              <a:rPr lang="en-AU" dirty="0"/>
              <a:t>As part of implementing this standard, the principal must ensure that the school develops a curriculum plan with the actions the school will take to support student empowerment. </a:t>
            </a:r>
          </a:p>
          <a:p>
            <a:pPr>
              <a:spcAft>
                <a:spcPts val="600"/>
              </a:spcAft>
            </a:pPr>
            <a:r>
              <a:rPr lang="en-AU" dirty="0"/>
              <a:t>The principal must approve the documentation and ensure that the strategies are implemented. </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Staff have a vital role in implementing the school’s curriculum plans and </a:t>
            </a:r>
            <a:r>
              <a:rPr lang="en-GB" dirty="0"/>
              <a:t>ensuring that there are child-friendly ways for students to express their views and raise concerns. </a:t>
            </a:r>
            <a:endParaRPr lang="en-AU" dirty="0"/>
          </a:p>
          <a:p>
            <a:pPr>
              <a:spcAft>
                <a:spcPts val="600"/>
              </a:spcAft>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17</a:t>
            </a:fld>
            <a:endParaRPr lang="en-US" dirty="0"/>
          </a:p>
        </p:txBody>
      </p:sp>
      <p:sp>
        <p:nvSpPr>
          <p:cNvPr id="6" name="Slide Image Placeholder 5">
            <a:extLst>
              <a:ext uri="{FF2B5EF4-FFF2-40B4-BE49-F238E27FC236}">
                <a16:creationId xmlns:a16="http://schemas.microsoft.com/office/drawing/2014/main" id="{0D1FAA84-8050-4FF2-A2DA-2E1271290EDA}"/>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3129403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pPr lvl="0"/>
            <a:r>
              <a:rPr lang="en-AU" dirty="0"/>
              <a:t>Child Safe Standard 4 highlights the importance of an open and transparent child safe culture for families and communities. </a:t>
            </a:r>
          </a:p>
          <a:p>
            <a:r>
              <a:rPr lang="en-AU" dirty="0"/>
              <a:t>Further guidance on this standard is available at </a:t>
            </a:r>
            <a:r>
              <a:rPr lang="en-AU" dirty="0">
                <a:hlinkClick r:id="rId3"/>
              </a:rPr>
              <a:t>Family engagement guidance</a:t>
            </a:r>
            <a:r>
              <a:rPr lang="en-AU" dirty="0"/>
              <a:t>.</a:t>
            </a:r>
          </a:p>
          <a:p>
            <a:pPr marL="0" lvl="0" indent="0">
              <a:spcBef>
                <a:spcPts val="600"/>
              </a:spcBef>
              <a:buNone/>
            </a:pPr>
            <a:r>
              <a:rPr lang="en-AU" sz="1400" b="1" dirty="0"/>
              <a:t>SPEAKING NOTES</a:t>
            </a:r>
          </a:p>
          <a:p>
            <a:pPr lvl="0">
              <a:spcAft>
                <a:spcPts val="600"/>
              </a:spcAft>
            </a:pPr>
            <a:r>
              <a:rPr lang="en-AU" dirty="0"/>
              <a:t>Child Safe Standard 4 highlights the importance of an open and transparent child safe culture for families and communities.</a:t>
            </a:r>
          </a:p>
          <a:p>
            <a:pPr lvl="0">
              <a:spcAft>
                <a:spcPts val="600"/>
              </a:spcAft>
            </a:pPr>
            <a:r>
              <a:rPr lang="en-AU" dirty="0"/>
              <a:t>We need to provide families and communities with accessible information about our child safe policies and practices and involve the families and the school community in our approach to child safety and wellbeing.</a:t>
            </a:r>
          </a:p>
          <a:p>
            <a:pPr lvl="0">
              <a:spcAft>
                <a:spcPts val="600"/>
              </a:spcAft>
            </a:pPr>
            <a:r>
              <a:rPr lang="en-AU" dirty="0"/>
              <a:t>By involving families and communities in decisions relating to their children’s safety and wellbeing, schools:</a:t>
            </a:r>
          </a:p>
          <a:p>
            <a:pPr lvl="1">
              <a:spcAft>
                <a:spcPts val="600"/>
              </a:spcAft>
            </a:pPr>
            <a:r>
              <a:rPr lang="en-AU" dirty="0"/>
              <a:t>recognise the important role families have in monitoring children’s safety and wellbeing and helping children to disclose concerns</a:t>
            </a:r>
          </a:p>
          <a:p>
            <a:pPr lvl="1">
              <a:spcAft>
                <a:spcPts val="600"/>
              </a:spcAft>
            </a:pPr>
            <a:r>
              <a:rPr lang="en-AU" dirty="0"/>
              <a:t>create an open and transparent culture</a:t>
            </a:r>
          </a:p>
          <a:p>
            <a:pPr lvl="1">
              <a:spcAft>
                <a:spcPts val="600"/>
              </a:spcAft>
            </a:pPr>
            <a:r>
              <a:rPr lang="en-AU" dirty="0"/>
              <a:t>promote a greater understanding of child safety</a:t>
            </a:r>
          </a:p>
          <a:p>
            <a:pPr lvl="1">
              <a:spcAft>
                <a:spcPts val="600"/>
              </a:spcAft>
            </a:pPr>
            <a:r>
              <a:rPr lang="en-AU" dirty="0"/>
              <a:t>encourage families to raise concerns or ideas for improvement.</a:t>
            </a:r>
          </a:p>
          <a:p>
            <a:pPr lvl="0">
              <a:spcAft>
                <a:spcPts val="600"/>
              </a:spcAft>
            </a:pPr>
            <a:r>
              <a:rPr lang="en-AU" dirty="0"/>
              <a:t>Providing accessible and inclusive child safety information also encourages families to engage in child safety and wellbeing discussions. </a:t>
            </a:r>
          </a:p>
          <a:p>
            <a:pPr lvl="0">
              <a:spcAft>
                <a:spcPts val="600"/>
              </a:spcAft>
            </a:pPr>
            <a:r>
              <a:rPr lang="en-AU" dirty="0"/>
              <a:t>So, when we ensure that families and communities are informed and involved in promoting child safety and wellbeing the entire community works to keep children safe.</a:t>
            </a:r>
          </a:p>
          <a:p>
            <a:pPr>
              <a:spcAft>
                <a:spcPts val="600"/>
              </a:spcAft>
            </a:pPr>
            <a:r>
              <a:rPr lang="en-AU" dirty="0"/>
              <a:t>In implementing this standard, the principal must ensure that the school develops a policy or statement with the actions the school will take to support family engagement. The principal must approve the documentation and ensure that the strategies are implemented.</a:t>
            </a:r>
          </a:p>
          <a:p>
            <a:pPr>
              <a:spcAft>
                <a:spcPts val="600"/>
              </a:spcAft>
            </a:pPr>
            <a:r>
              <a:rPr lang="en-AU" dirty="0"/>
              <a:t>Staff have an important role in implementing the school’s plan and making sure families participate in child safety and wellbeing decisions that affect their child.</a:t>
            </a:r>
          </a:p>
          <a:p>
            <a:pPr marL="0" lvl="0" indent="0">
              <a:spcAft>
                <a:spcPts val="600"/>
              </a:spcAft>
              <a:buNone/>
            </a:pPr>
            <a:endParaRPr lang="en-AU" dirty="0"/>
          </a:p>
          <a:p>
            <a:pPr lvl="0"/>
            <a:endParaRPr lang="en-AU" dirty="0"/>
          </a:p>
          <a:p>
            <a:pPr lvl="0"/>
            <a:endParaRPr lang="en-AU" dirty="0"/>
          </a:p>
          <a:p>
            <a:pPr lvl="0"/>
            <a:endParaRPr lang="en-AU" dirty="0"/>
          </a:p>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18</a:t>
            </a:fld>
            <a:endParaRPr lang="en-US" dirty="0"/>
          </a:p>
        </p:txBody>
      </p:sp>
      <p:sp>
        <p:nvSpPr>
          <p:cNvPr id="6" name="Slide Image Placeholder 5">
            <a:extLst>
              <a:ext uri="{FF2B5EF4-FFF2-40B4-BE49-F238E27FC236}">
                <a16:creationId xmlns:a16="http://schemas.microsoft.com/office/drawing/2014/main" id="{C4417C83-8AB2-48FB-A0B9-BB1D3E721179}"/>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159640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pPr lvl="0"/>
            <a:r>
              <a:rPr lang="en-AU" dirty="0"/>
              <a:t>This slide identifies the intent of Child Safe Standard 5 and identifies some of the potentially vulnerable cohorts in our school communities.</a:t>
            </a:r>
          </a:p>
          <a:p>
            <a:r>
              <a:rPr lang="en-AU" dirty="0"/>
              <a:t>Further guidance on this standard is available at </a:t>
            </a:r>
            <a:r>
              <a:rPr lang="en-AU" dirty="0">
                <a:hlinkClick r:id="rId3"/>
              </a:rPr>
              <a:t>Diversity and equity guidance</a:t>
            </a:r>
            <a:endParaRPr lang="en-AU" dirty="0"/>
          </a:p>
          <a:p>
            <a:pPr marL="0" indent="0">
              <a:spcBef>
                <a:spcPts val="600"/>
              </a:spcBef>
              <a:buNone/>
            </a:pPr>
            <a:r>
              <a:rPr lang="en-AU" sz="1400" b="1" dirty="0"/>
              <a:t>SPEAKING NOTES</a:t>
            </a:r>
          </a:p>
          <a:p>
            <a:pPr>
              <a:spcAft>
                <a:spcPts val="600"/>
              </a:spcAft>
            </a:pPr>
            <a:r>
              <a:rPr lang="en-AU" dirty="0"/>
              <a:t>Child Safe Standard 5 is about creating environments where all children and young people feel welcome and safe regardless of their individual circumstances or attributes.</a:t>
            </a:r>
          </a:p>
          <a:p>
            <a:pPr lvl="0">
              <a:spcAft>
                <a:spcPts val="600"/>
              </a:spcAft>
            </a:pPr>
            <a:r>
              <a:rPr lang="en-AU" dirty="0"/>
              <a:t>This standard recognises that children and young people have unique abilities, skills and life experiences. </a:t>
            </a:r>
          </a:p>
          <a:p>
            <a:pPr lvl="0">
              <a:spcAft>
                <a:spcPts val="600"/>
              </a:spcAft>
            </a:pPr>
            <a:r>
              <a:rPr lang="en-AU" dirty="0"/>
              <a:t>Differences in backgrounds, personality and beliefs shape how a child experiences the world and what needs they have. </a:t>
            </a:r>
          </a:p>
          <a:p>
            <a:pPr lvl="0">
              <a:spcAft>
                <a:spcPts val="600"/>
              </a:spcAft>
            </a:pPr>
            <a:r>
              <a:rPr lang="en-AU" dirty="0"/>
              <a:t>Students’ individual identity and sense of self is fundamental to their safety and wellbeing. </a:t>
            </a:r>
          </a:p>
          <a:p>
            <a:pPr lvl="0">
              <a:spcAft>
                <a:spcPts val="600"/>
              </a:spcAft>
            </a:pPr>
            <a:r>
              <a:rPr lang="en-AU" dirty="0"/>
              <a:t>Children have better opportunities to fulfill their potential when diversity is valued. Negative experiences like exclusion and discrimination can increase the risk of child abuse. They also decrease the likelihood of a child speaking up.</a:t>
            </a:r>
          </a:p>
          <a:p>
            <a:pPr lvl="0">
              <a:spcAft>
                <a:spcPts val="600"/>
              </a:spcAft>
            </a:pPr>
            <a:r>
              <a:rPr lang="en-AU" dirty="0"/>
              <a:t>Upholding equity and respecting diverse needs are relevant in implementing all the Child Safe Standards. </a:t>
            </a:r>
          </a:p>
          <a:p>
            <a:pPr lvl="0">
              <a:spcAft>
                <a:spcPts val="600"/>
              </a:spcAft>
            </a:pPr>
            <a:r>
              <a:rPr lang="en-AU" dirty="0"/>
              <a:t>As part of this standard, schools need to:</a:t>
            </a:r>
          </a:p>
          <a:p>
            <a:pPr lvl="1">
              <a:spcAft>
                <a:spcPts val="600"/>
              </a:spcAft>
            </a:pPr>
            <a:r>
              <a:rPr lang="en-AU" dirty="0"/>
              <a:t>recognise and respond to students’ diverse circumstances</a:t>
            </a:r>
          </a:p>
          <a:p>
            <a:pPr lvl="1">
              <a:spcAft>
                <a:spcPts val="600"/>
              </a:spcAft>
            </a:pPr>
            <a:r>
              <a:rPr lang="en-AU" dirty="0"/>
              <a:t>understand that some students are at higher risk of harm than others</a:t>
            </a:r>
          </a:p>
          <a:p>
            <a:pPr lvl="1">
              <a:spcAft>
                <a:spcPts val="600"/>
              </a:spcAft>
            </a:pPr>
            <a:r>
              <a:rPr lang="en-AU" dirty="0"/>
              <a:t>provide easy access to information</a:t>
            </a:r>
          </a:p>
          <a:p>
            <a:pPr lvl="1">
              <a:spcAft>
                <a:spcPts val="600"/>
              </a:spcAft>
            </a:pPr>
            <a:r>
              <a:rPr lang="en-AU" dirty="0"/>
              <a:t>adjust procedures to respond to different needs</a:t>
            </a:r>
          </a:p>
          <a:p>
            <a:pPr lvl="1">
              <a:spcAft>
                <a:spcPts val="600"/>
              </a:spcAft>
            </a:pPr>
            <a:r>
              <a:rPr lang="en-AU" dirty="0"/>
              <a:t>make sure complaints processes are child-friendly, culturally safe and easy to understand.</a:t>
            </a:r>
          </a:p>
          <a:p>
            <a:pPr>
              <a:spcAft>
                <a:spcPts val="600"/>
              </a:spcAft>
            </a:pPr>
            <a:r>
              <a:rPr lang="en-AU" dirty="0"/>
              <a:t>When equity is upheld, and diverse needs respected in policy and practice we can create environments where all children and young people feel welcome.</a:t>
            </a:r>
          </a:p>
          <a:p>
            <a:pPr>
              <a:spcAft>
                <a:spcPts val="600"/>
              </a:spcAft>
            </a:pPr>
            <a:r>
              <a:rPr lang="en-AU" dirty="0"/>
              <a:t>In implementing this standard, the principal must ensure the school develops a policy or statement with the actions the school will take to support diversity and equity. The principal must approve the documentation and ensure that the strategies are implemented. </a:t>
            </a:r>
          </a:p>
          <a:p>
            <a:pPr>
              <a:spcAft>
                <a:spcPts val="600"/>
              </a:spcAft>
            </a:pPr>
            <a:r>
              <a:rPr lang="en-AU" dirty="0"/>
              <a:t>Staff have a vital role in ensuring they support diversity and equity, for example by regularly checking in with vulnerable students and their families to confirm students feel safe and that their needs are being met. </a:t>
            </a:r>
          </a:p>
          <a:p>
            <a:pPr>
              <a:spcAft>
                <a:spcPts val="600"/>
              </a:spcAft>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19</a:t>
            </a:fld>
            <a:endParaRPr lang="en-US" dirty="0"/>
          </a:p>
        </p:txBody>
      </p:sp>
      <p:sp>
        <p:nvSpPr>
          <p:cNvPr id="6" name="Slide Image Placeholder 5">
            <a:extLst>
              <a:ext uri="{FF2B5EF4-FFF2-40B4-BE49-F238E27FC236}">
                <a16:creationId xmlns:a16="http://schemas.microsoft.com/office/drawing/2014/main" id="{D294DC9F-3E86-4FD2-9F3A-D6C905D9AFF6}"/>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0734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a:xfrm>
            <a:off x="375781" y="2407920"/>
            <a:ext cx="6075123" cy="7307580"/>
          </a:xfrm>
        </p:spPr>
        <p:txBody>
          <a:bodyPr/>
          <a:lstStyle/>
          <a:p>
            <a:pPr marL="0" indent="0">
              <a:buNone/>
            </a:pPr>
            <a:r>
              <a:rPr lang="en-AU" sz="1400" b="1" dirty="0"/>
              <a:t>BACKGROUND AND PREPARATORY NOTES FOR THE FACILITATOR</a:t>
            </a:r>
          </a:p>
          <a:p>
            <a:pPr marL="0" lvl="0" indent="0">
              <a:spcBef>
                <a:spcPts val="600"/>
              </a:spcBef>
              <a:buNone/>
            </a:pPr>
            <a:r>
              <a:rPr lang="en-US" b="1" dirty="0"/>
              <a:t>TIME </a:t>
            </a:r>
          </a:p>
          <a:p>
            <a:r>
              <a:rPr lang="en-US" dirty="0"/>
              <a:t>Allow approximately 90 minutes for the presentation, questions and discussion.</a:t>
            </a:r>
          </a:p>
          <a:p>
            <a:pPr>
              <a:defRPr/>
            </a:pPr>
            <a:r>
              <a:rPr lang="en-US" dirty="0"/>
              <a:t>Note: The presentation can be delivered over multiple sessions. </a:t>
            </a:r>
            <a:r>
              <a:rPr lang="en-AU" dirty="0"/>
              <a:t>Principals can tailor the training and mode of delivery to meet local needs. </a:t>
            </a:r>
            <a:endParaRPr lang="en-AU" sz="1200" kern="1200" dirty="0">
              <a:solidFill>
                <a:schemeClr val="tx1"/>
              </a:solidFill>
              <a:latin typeface="+mn-lt"/>
              <a:ea typeface="+mn-ea"/>
              <a:cs typeface="+mn-cs"/>
            </a:endParaRPr>
          </a:p>
          <a:p>
            <a:pPr marL="0" lvl="0" indent="0">
              <a:spcBef>
                <a:spcPts val="600"/>
              </a:spcBef>
              <a:buNone/>
            </a:pPr>
            <a:r>
              <a:rPr lang="en-US" b="1" dirty="0"/>
              <a:t>PREPARATION</a:t>
            </a:r>
            <a:endParaRPr lang="en-AU" dirty="0"/>
          </a:p>
          <a:p>
            <a:r>
              <a:rPr lang="en-US" dirty="0"/>
              <a:t>Before facilitating the session:</a:t>
            </a:r>
          </a:p>
          <a:p>
            <a:pPr lvl="1"/>
            <a:r>
              <a:rPr lang="en-US" dirty="0"/>
              <a:t>familiarise yourself with the content of this presentation and supporting notes</a:t>
            </a:r>
          </a:p>
          <a:p>
            <a:pPr lvl="1"/>
            <a:r>
              <a:rPr lang="en-AU" dirty="0"/>
              <a:t>with principal approval, make any adjustments to the training and mode of delivery to meet local needs </a:t>
            </a:r>
          </a:p>
          <a:p>
            <a:pPr lvl="1"/>
            <a:r>
              <a:rPr lang="en-US" dirty="0"/>
              <a:t>provide participants with links or copies of your school’s </a:t>
            </a:r>
            <a:r>
              <a:rPr lang="en-AU" dirty="0"/>
              <a:t>Child Safety and Wellbeing Policy, Child Safety Code of Conduct and Child Safety Responding and Reporting Obligations Policy and Procedures and any other relevant policies.</a:t>
            </a:r>
            <a:endParaRPr lang="en-AU" dirty="0">
              <a:highlight>
                <a:srgbClr val="00FFFF"/>
              </a:highlight>
            </a:endParaRPr>
          </a:p>
          <a:p>
            <a:pPr marL="90488" marR="0" lvl="0" indent="-904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Before delivering this presentation, make sure you have downloaded the latest version from </a:t>
            </a:r>
            <a:r>
              <a:rPr lang="en-AU" dirty="0">
                <a:hlinkClick r:id="rId3"/>
              </a:rPr>
              <a:t>PROTECT</a:t>
            </a:r>
            <a:r>
              <a:rPr lang="en-AU" dirty="0"/>
              <a:t>.</a:t>
            </a:r>
            <a:endParaRPr lang="en-AU" dirty="0">
              <a:latin typeface="Arial" panose="020B0604020202020204" pitchFamily="34" charset="0"/>
              <a:cs typeface="Arial" panose="020B0604020202020204" pitchFamily="34" charset="0"/>
            </a:endParaRPr>
          </a:p>
          <a:p>
            <a:r>
              <a:rPr lang="en-AU" dirty="0"/>
              <a:t>Some parts of this presentation and notes may need to be tailored to your school. These are highlighted </a:t>
            </a:r>
            <a:r>
              <a:rPr lang="en-AU" dirty="0">
                <a:highlight>
                  <a:srgbClr val="FFFF00"/>
                </a:highlight>
              </a:rPr>
              <a:t>yellow.</a:t>
            </a:r>
          </a:p>
          <a:p>
            <a:pPr marL="0" marR="0" lvl="0" indent="0" algn="l" defTabSz="914400" rtl="0" eaLnBrk="1" fontAlgn="auto" latinLnBrk="0" hangingPunct="1">
              <a:lnSpc>
                <a:spcPct val="100000"/>
              </a:lnSpc>
              <a:spcBef>
                <a:spcPts val="600"/>
              </a:spcBef>
              <a:buClrTx/>
              <a:buSzTx/>
              <a:buNone/>
              <a:tabLst/>
              <a:defRPr/>
            </a:pPr>
            <a:r>
              <a:rPr lang="en-AU" b="1" dirty="0">
                <a:cs typeface="Arial" panose="020B0604020202020204" pitchFamily="34" charset="0"/>
              </a:rPr>
              <a:t>ASSISTANCE</a:t>
            </a:r>
          </a:p>
          <a:p>
            <a:pPr>
              <a:spcAft>
                <a:spcPts val="600"/>
              </a:spcAft>
            </a:pPr>
            <a:r>
              <a:rPr lang="en-AU" dirty="0"/>
              <a:t>If you need further information about this presentation or how it should be delivered, you can access support from the department’s:</a:t>
            </a:r>
          </a:p>
          <a:p>
            <a:pPr lvl="1">
              <a:spcAft>
                <a:spcPts val="600"/>
              </a:spcAft>
            </a:pPr>
            <a:r>
              <a:rPr lang="en-AU" dirty="0"/>
              <a:t>child safety team (email </a:t>
            </a:r>
            <a:r>
              <a:rPr lang="en-AU" dirty="0">
                <a:hlinkClick r:id="rId4"/>
              </a:rPr>
              <a:t>child.safe.schools@education.vic.gov.au</a:t>
            </a:r>
            <a:r>
              <a:rPr lang="en-AU" dirty="0"/>
              <a:t>) </a:t>
            </a:r>
          </a:p>
          <a:p>
            <a:pPr lvl="1">
              <a:spcAft>
                <a:spcPts val="600"/>
              </a:spcAft>
            </a:pPr>
            <a:r>
              <a:rPr lang="en-AU" dirty="0"/>
              <a:t>school compliance team (email </a:t>
            </a:r>
            <a:r>
              <a:rPr lang="en-AU" dirty="0">
                <a:hlinkClick r:id="rId5"/>
              </a:rPr>
              <a:t>school.compliance@education.vic.gov.au</a:t>
            </a:r>
            <a:r>
              <a:rPr lang="en-AU" dirty="0"/>
              <a:t>). </a:t>
            </a:r>
          </a:p>
          <a:p>
            <a:pPr marL="0" indent="0">
              <a:buNone/>
            </a:pPr>
            <a:r>
              <a:rPr lang="en-AU" b="1" dirty="0"/>
              <a:t>YOUR FEEDBACK</a:t>
            </a:r>
          </a:p>
          <a:p>
            <a:r>
              <a:rPr lang="en-AU" dirty="0"/>
              <a:t>The Department of Education and Training welcomes feedback on these slides.</a:t>
            </a:r>
          </a:p>
          <a:p>
            <a:r>
              <a:rPr lang="en-AU" dirty="0"/>
              <a:t>To provide feedback, please email</a:t>
            </a:r>
            <a:r>
              <a:rPr lang="en-AU" dirty="0">
                <a:solidFill>
                  <a:srgbClr val="53565A"/>
                </a:solidFill>
                <a:latin typeface="Victoria"/>
              </a:rPr>
              <a:t> </a:t>
            </a:r>
            <a:r>
              <a:rPr lang="en-AU" b="0" i="0" u="none" strike="noStrike" dirty="0">
                <a:solidFill>
                  <a:srgbClr val="004EA8"/>
                </a:solidFill>
                <a:effectLst/>
                <a:latin typeface="Victoria"/>
                <a:hlinkClick r:id="rId4"/>
              </a:rPr>
              <a:t>child.safe.schools@education.vic.gov.au</a:t>
            </a:r>
            <a:endParaRPr lang="en-AU" dirty="0"/>
          </a:p>
          <a:p>
            <a:endParaRPr lang="en-AU" dirty="0">
              <a:highlight>
                <a:srgbClr val="FFFF00"/>
              </a:highlight>
            </a:endParaRPr>
          </a:p>
          <a:p>
            <a:pPr lvl="1"/>
            <a:endParaRPr lang="en-AU" dirty="0"/>
          </a:p>
          <a:p>
            <a:endParaRPr lang="en-AU" dirty="0"/>
          </a:p>
          <a:p>
            <a:endParaRPr lang="en-AU" dirty="0"/>
          </a:p>
          <a:p>
            <a:endParaRPr lang="en-AU" dirty="0"/>
          </a:p>
          <a:p>
            <a:endParaRPr lang="en-AU" dirty="0"/>
          </a:p>
          <a:p>
            <a:pPr marL="0" indent="0">
              <a:buNone/>
            </a:pPr>
            <a:endParaRPr lang="en-AU" b="1"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2</a:t>
            </a:fld>
            <a:endParaRPr lang="en-US" dirty="0"/>
          </a:p>
        </p:txBody>
      </p:sp>
    </p:spTree>
    <p:extLst>
      <p:ext uri="{BB962C8B-B14F-4D97-AF65-F5344CB8AC3E}">
        <p14:creationId xmlns:p14="http://schemas.microsoft.com/office/powerpoint/2010/main" val="1860362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pPr lvl="0"/>
            <a:r>
              <a:rPr lang="en-AU" dirty="0"/>
              <a:t>The Royal Commission found that in many cases, perpetrators of abuse were members of an organisation that professed to have the best interest of children at heart. </a:t>
            </a:r>
          </a:p>
          <a:p>
            <a:pPr lvl="0"/>
            <a:r>
              <a:rPr lang="en-AU" dirty="0"/>
              <a:t>Appropriately screening staff, volunteers and any other person involved in child connected work is one of the strongest defences against child abuse. Screening involves more than a Working With Children Clearance (previously called a Working with Children Check) or National Police Check.</a:t>
            </a:r>
          </a:p>
          <a:p>
            <a:pPr lvl="0"/>
            <a:r>
              <a:rPr lang="en-AU" dirty="0"/>
              <a:t>Further guidance on this standard is available at </a:t>
            </a:r>
            <a:r>
              <a:rPr lang="en-AU" dirty="0">
                <a:hlinkClick r:id="rId3"/>
              </a:rPr>
              <a:t>Suitable staff and volunteers guidance</a:t>
            </a:r>
            <a:endParaRPr lang="en-AU" dirty="0"/>
          </a:p>
          <a:p>
            <a:pPr marL="0" lvl="0" indent="0">
              <a:spcBef>
                <a:spcPts val="600"/>
              </a:spcBef>
              <a:buNone/>
            </a:pPr>
            <a:r>
              <a:rPr lang="en-AU" sz="1400" b="1" dirty="0"/>
              <a:t>SPEAKING NOTES</a:t>
            </a:r>
          </a:p>
          <a:p>
            <a:pPr>
              <a:spcAft>
                <a:spcPts val="600"/>
              </a:spcAft>
            </a:pPr>
            <a:r>
              <a:rPr lang="en-AU" dirty="0"/>
              <a:t>Child Safe Standard 6 focuses on ensuring that people who work with children and young people are suitable and supported to act in a child safe way. </a:t>
            </a:r>
          </a:p>
          <a:p>
            <a:pPr>
              <a:spcAft>
                <a:spcPts val="600"/>
              </a:spcAft>
            </a:pPr>
            <a:r>
              <a:rPr lang="en-AU" dirty="0"/>
              <a:t>Selecting suitable people (both staff and volunteers) to work with children is vital to protecting children from harm.</a:t>
            </a:r>
          </a:p>
          <a:p>
            <a:pPr>
              <a:spcAft>
                <a:spcPts val="600"/>
              </a:spcAft>
            </a:pPr>
            <a:r>
              <a:rPr lang="en-AU" dirty="0"/>
              <a:t>Rigorous selection processes and appropriate induction, training and supervision helps keep staff and students safe. </a:t>
            </a:r>
          </a:p>
          <a:p>
            <a:pPr>
              <a:spcAft>
                <a:spcPts val="600"/>
              </a:spcAft>
            </a:pPr>
            <a:r>
              <a:rPr lang="en-AU" dirty="0"/>
              <a:t>Good recruitment practices:</a:t>
            </a:r>
          </a:p>
          <a:p>
            <a:pPr lvl="1">
              <a:spcAft>
                <a:spcPts val="600"/>
              </a:spcAft>
            </a:pPr>
            <a:r>
              <a:rPr lang="en-AU" dirty="0"/>
              <a:t>create a safer workplace</a:t>
            </a:r>
          </a:p>
          <a:p>
            <a:pPr lvl="1">
              <a:spcAft>
                <a:spcPts val="600"/>
              </a:spcAft>
            </a:pPr>
            <a:r>
              <a:rPr lang="en-AU" dirty="0"/>
              <a:t>reduce the opportunity for harm to occur</a:t>
            </a:r>
          </a:p>
          <a:p>
            <a:pPr lvl="1">
              <a:spcAft>
                <a:spcPts val="600"/>
              </a:spcAft>
            </a:pPr>
            <a:r>
              <a:rPr lang="en-AU" dirty="0"/>
              <a:t>prevent, screen out or deter people who are unsuitable to work or volunteer with children</a:t>
            </a:r>
          </a:p>
          <a:p>
            <a:pPr lvl="1">
              <a:spcAft>
                <a:spcPts val="600"/>
              </a:spcAft>
            </a:pPr>
            <a:r>
              <a:rPr lang="en-AU" dirty="0"/>
              <a:t>recruit staff who uphold the school values.</a:t>
            </a:r>
          </a:p>
          <a:p>
            <a:pPr>
              <a:spcAft>
                <a:spcPts val="600"/>
              </a:spcAft>
            </a:pPr>
            <a:r>
              <a:rPr lang="en-AU" dirty="0"/>
              <a:t>As part of this standard, schools need to:</a:t>
            </a:r>
          </a:p>
          <a:p>
            <a:pPr lvl="1">
              <a:spcAft>
                <a:spcPts val="600"/>
              </a:spcAft>
            </a:pPr>
            <a:r>
              <a:rPr lang="en-AU" dirty="0"/>
              <a:t>develop robust procedures to ensure only suitable people work with children</a:t>
            </a:r>
          </a:p>
          <a:p>
            <a:pPr lvl="1">
              <a:spcAft>
                <a:spcPts val="600"/>
              </a:spcAft>
            </a:pPr>
            <a:r>
              <a:rPr lang="en-AU" dirty="0"/>
              <a:t>ensure appropriate induction and training is provided to staff</a:t>
            </a:r>
          </a:p>
          <a:p>
            <a:pPr lvl="1">
              <a:spcAft>
                <a:spcPts val="600"/>
              </a:spcAft>
            </a:pPr>
            <a:r>
              <a:rPr lang="en-AU" dirty="0"/>
              <a:t>supervise staff and volunteers to ensure they prioritise the safety of children</a:t>
            </a:r>
          </a:p>
          <a:p>
            <a:pPr lvl="1">
              <a:spcAft>
                <a:spcPts val="600"/>
              </a:spcAft>
            </a:pPr>
            <a:r>
              <a:rPr lang="en-AU" dirty="0"/>
              <a:t>support staff and volunteers to understand their responsibilities.</a:t>
            </a:r>
          </a:p>
          <a:p>
            <a:pPr>
              <a:spcAft>
                <a:spcPts val="600"/>
              </a:spcAft>
            </a:pPr>
            <a:r>
              <a:rPr lang="en-AU" dirty="0"/>
              <a:t>When we ensure that people working with children and young people are suitable and supported to reflect child safety and wellbeing values in practice we all work together to keep children safe.</a:t>
            </a:r>
          </a:p>
          <a:p>
            <a:pPr marL="0" indent="0">
              <a:spcAft>
                <a:spcPts val="600"/>
              </a:spcAft>
              <a:buNone/>
            </a:pPr>
            <a:endParaRPr lang="en-AU" dirty="0"/>
          </a:p>
          <a:p>
            <a:pPr marL="0" indent="0">
              <a:spcAft>
                <a:spcPts val="600"/>
              </a:spcAft>
              <a:buNone/>
            </a:pPr>
            <a:endParaRPr lang="en-US" dirty="0"/>
          </a:p>
          <a:p>
            <a:pPr marL="0" indent="0">
              <a:spcAft>
                <a:spcPts val="600"/>
              </a:spcAft>
              <a:buNone/>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20</a:t>
            </a:fld>
            <a:endParaRPr lang="en-US" dirty="0"/>
          </a:p>
        </p:txBody>
      </p:sp>
      <p:sp>
        <p:nvSpPr>
          <p:cNvPr id="6" name="Slide Image Placeholder 5">
            <a:extLst>
              <a:ext uri="{FF2B5EF4-FFF2-40B4-BE49-F238E27FC236}">
                <a16:creationId xmlns:a16="http://schemas.microsoft.com/office/drawing/2014/main" id="{785A16ED-DCD1-496C-AF60-12E5FCCDFC80}"/>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8749722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pPr lvl="0"/>
            <a:r>
              <a:rPr lang="en-AU" dirty="0"/>
              <a:t>Schools must have processes to identify and respond to all forms of child abuse and to report to relevant authorities. </a:t>
            </a:r>
          </a:p>
          <a:p>
            <a:r>
              <a:rPr lang="en-AU" dirty="0"/>
              <a:t>Further guidance on this standard is available at </a:t>
            </a:r>
            <a:r>
              <a:rPr lang="en-AU" u="sng" dirty="0">
                <a:solidFill>
                  <a:srgbClr val="0563C1"/>
                </a:solidFill>
                <a:latin typeface="Calibri" panose="020F0502020204030204" pitchFamily="34" charset="0"/>
                <a:cs typeface="Times New Roman" panose="02020603050405020304" pitchFamily="18" charset="0"/>
              </a:rPr>
              <a:t>C</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omplaints processes guidance</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a:t>
            </a:r>
            <a:endParaRPr lang="en-AU" dirty="0"/>
          </a:p>
          <a:p>
            <a:pPr marL="0" lvl="0" indent="0">
              <a:spcBef>
                <a:spcPts val="600"/>
              </a:spcBef>
              <a:buNone/>
            </a:pPr>
            <a:r>
              <a:rPr lang="en-AU" sz="1400" b="1" dirty="0"/>
              <a:t>SPEAKING NOTES</a:t>
            </a:r>
          </a:p>
          <a:p>
            <a:pPr>
              <a:spcAft>
                <a:spcPts val="600"/>
              </a:spcAft>
            </a:pPr>
            <a:r>
              <a:rPr lang="en-AU" dirty="0"/>
              <a:t>Child Safe Standard 7 focuses on ensuring that schools have complaints processes that are child-focused, culturally safe and accessible to everyone.</a:t>
            </a:r>
          </a:p>
          <a:p>
            <a:pPr>
              <a:spcAft>
                <a:spcPts val="600"/>
              </a:spcAft>
            </a:pPr>
            <a:r>
              <a:rPr lang="en-AU" dirty="0"/>
              <a:t>Schools must have policies, procedures and practices to:</a:t>
            </a:r>
          </a:p>
          <a:p>
            <a:pPr lvl="1">
              <a:spcAft>
                <a:spcPts val="600"/>
              </a:spcAft>
            </a:pPr>
            <a:r>
              <a:rPr lang="en-AU" dirty="0"/>
              <a:t>have a complaints handling process focused on students and their safety needs</a:t>
            </a:r>
          </a:p>
          <a:p>
            <a:pPr lvl="1">
              <a:spcAft>
                <a:spcPts val="600"/>
              </a:spcAft>
            </a:pPr>
            <a:r>
              <a:rPr lang="en-AU" dirty="0"/>
              <a:t>take complaints and concerns seriously</a:t>
            </a:r>
          </a:p>
          <a:p>
            <a:pPr lvl="1">
              <a:spcAft>
                <a:spcPts val="600"/>
              </a:spcAft>
            </a:pPr>
            <a:r>
              <a:rPr lang="en-AU" dirty="0"/>
              <a:t>respond promptly and thoroughly</a:t>
            </a:r>
          </a:p>
          <a:p>
            <a:pPr lvl="1">
              <a:spcAft>
                <a:spcPts val="600"/>
              </a:spcAft>
            </a:pPr>
            <a:r>
              <a:rPr lang="en-AU" dirty="0"/>
              <a:t>identify and respond to all forms of child abuse</a:t>
            </a:r>
          </a:p>
          <a:p>
            <a:pPr lvl="1">
              <a:spcAft>
                <a:spcPts val="600"/>
              </a:spcAft>
            </a:pPr>
            <a:r>
              <a:rPr lang="en-AU" dirty="0"/>
              <a:t>report child abuse to the authorities.</a:t>
            </a:r>
          </a:p>
          <a:p>
            <a:pPr>
              <a:spcAft>
                <a:spcPts val="600"/>
              </a:spcAft>
            </a:pPr>
            <a:r>
              <a:rPr lang="en-AU" dirty="0"/>
              <a:t>This standard recognises that making a complaint can be challenging. </a:t>
            </a:r>
          </a:p>
          <a:p>
            <a:pPr>
              <a:spcAft>
                <a:spcPts val="600"/>
              </a:spcAft>
            </a:pPr>
            <a:r>
              <a:rPr lang="en-AU" dirty="0"/>
              <a:t>It also recognises that complaints are more likely to be raised when there are clear, well-communicated policies and procedures for concerns or allegations.</a:t>
            </a:r>
          </a:p>
          <a:p>
            <a:pPr>
              <a:spcAft>
                <a:spcPts val="600"/>
              </a:spcAft>
            </a:pPr>
            <a:r>
              <a:rPr lang="en-AU" dirty="0"/>
              <a:t>By making the processes child friendly and accessible, schools make it easier for families, staff and volunteers to raise concerns or complaints – and that helps keep children and young people safe.</a:t>
            </a:r>
          </a:p>
          <a:p>
            <a:pPr>
              <a:spcAft>
                <a:spcPts val="600"/>
              </a:spcAft>
            </a:pPr>
            <a:r>
              <a:rPr lang="en-AU" dirty="0"/>
              <a:t>The principal has responsibility for ensuring the school meets all the requirements of this standard. Later in this presentation, we’ll talk about our school’s policies and procedures for responding to complaints and concerns, including our procedures for responding to complaints and concerns relating to child abuse. </a:t>
            </a:r>
          </a:p>
          <a:p>
            <a:pPr lvl="0">
              <a:spcAft>
                <a:spcPts val="600"/>
              </a:spcAft>
            </a:pPr>
            <a:r>
              <a:rPr lang="en-AU" dirty="0"/>
              <a:t>Staff have a vital role in recognising indicators of child harm and following school policies and procedures to respond effectively to issues of child safety and wellbeing. </a:t>
            </a:r>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21</a:t>
            </a:fld>
            <a:endParaRPr lang="en-US" dirty="0"/>
          </a:p>
        </p:txBody>
      </p:sp>
      <p:sp>
        <p:nvSpPr>
          <p:cNvPr id="6" name="Slide Image Placeholder 5">
            <a:extLst>
              <a:ext uri="{FF2B5EF4-FFF2-40B4-BE49-F238E27FC236}">
                <a16:creationId xmlns:a16="http://schemas.microsoft.com/office/drawing/2014/main" id="{8E750746-A0FF-436C-B7BD-A987C62ED2D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3907017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For information about the 'Protecting Children' e-learning module go to </a:t>
            </a:r>
            <a:r>
              <a:rPr lang="en-AU" dirty="0">
                <a:hlinkClick r:id="rId3"/>
              </a:rPr>
              <a:t>Online learning for schools</a:t>
            </a:r>
            <a:r>
              <a:rPr lang="en-AU" dirty="0"/>
              <a:t> (government and non-government schools).</a:t>
            </a:r>
          </a:p>
          <a:p>
            <a:r>
              <a:rPr lang="en-AU" dirty="0"/>
              <a:t>Further guidance on this standard is available at </a:t>
            </a:r>
            <a:r>
              <a:rPr lang="en-AU" dirty="0">
                <a:hlinkClick r:id="rId4"/>
              </a:rPr>
              <a:t>Child safety knowledge, skills and awareness guidance</a:t>
            </a:r>
            <a:r>
              <a:rPr lang="en-AU" dirty="0"/>
              <a:t>.</a:t>
            </a:r>
          </a:p>
          <a:p>
            <a:pPr marL="0" lvl="0" indent="0">
              <a:spcBef>
                <a:spcPts val="600"/>
              </a:spcBef>
              <a:buNone/>
            </a:pPr>
            <a:r>
              <a:rPr lang="en-AU" sz="1400" b="1" dirty="0"/>
              <a:t>SPEAKING NOTES</a:t>
            </a:r>
          </a:p>
          <a:p>
            <a:pPr lvl="0">
              <a:spcAft>
                <a:spcPts val="600"/>
              </a:spcAft>
            </a:pPr>
            <a:r>
              <a:rPr lang="en-AU" dirty="0"/>
              <a:t>This standard focuses on building child safety knowledge, skills and awareness in staff, volunteers and school governing authorities.</a:t>
            </a:r>
          </a:p>
          <a:p>
            <a:pPr>
              <a:spcAft>
                <a:spcPts val="600"/>
              </a:spcAft>
            </a:pPr>
            <a:r>
              <a:rPr lang="en-AU" dirty="0"/>
              <a:t>By delivering tailored training to all staff and volunteers, everyone will share an understanding of: </a:t>
            </a:r>
          </a:p>
          <a:p>
            <a:pPr lvl="1">
              <a:spcAft>
                <a:spcPts val="600"/>
              </a:spcAft>
            </a:pPr>
            <a:r>
              <a:rPr lang="en-AU" dirty="0"/>
              <a:t>what child safety means</a:t>
            </a:r>
          </a:p>
          <a:p>
            <a:pPr lvl="1">
              <a:spcAft>
                <a:spcPts val="600"/>
              </a:spcAft>
            </a:pPr>
            <a:r>
              <a:rPr lang="en-AU" dirty="0"/>
              <a:t>the importance of child safety</a:t>
            </a:r>
          </a:p>
          <a:p>
            <a:pPr lvl="1">
              <a:spcAft>
                <a:spcPts val="600"/>
              </a:spcAft>
            </a:pPr>
            <a:r>
              <a:rPr lang="en-AU" dirty="0"/>
              <a:t>what to look for, and</a:t>
            </a:r>
          </a:p>
          <a:p>
            <a:pPr lvl="1">
              <a:spcAft>
                <a:spcPts val="600"/>
              </a:spcAft>
            </a:pPr>
            <a:r>
              <a:rPr lang="en-AU" dirty="0"/>
              <a:t>what to do.</a:t>
            </a:r>
          </a:p>
          <a:p>
            <a:pPr lvl="0">
              <a:spcAft>
                <a:spcPts val="600"/>
              </a:spcAft>
            </a:pPr>
            <a:r>
              <a:rPr lang="en-AU" dirty="0"/>
              <a:t>This provides staff and volunteers with the knowledge and skills they need to create a schoolwide culture of child safety.</a:t>
            </a:r>
          </a:p>
          <a:p>
            <a:pPr lvl="0">
              <a:spcAft>
                <a:spcPts val="600"/>
              </a:spcAft>
            </a:pPr>
            <a:r>
              <a:rPr lang="en-AU" dirty="0"/>
              <a:t>Today’s training session is an example of how our school is responding to this requirement. </a:t>
            </a:r>
          </a:p>
          <a:p>
            <a:pPr lvl="0"/>
            <a:endParaRPr lang="en-AU" dirty="0"/>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22</a:t>
            </a:fld>
            <a:endParaRPr lang="en-US" dirty="0"/>
          </a:p>
        </p:txBody>
      </p:sp>
      <p:sp>
        <p:nvSpPr>
          <p:cNvPr id="6" name="Slide Image Placeholder 5">
            <a:extLst>
              <a:ext uri="{FF2B5EF4-FFF2-40B4-BE49-F238E27FC236}">
                <a16:creationId xmlns:a16="http://schemas.microsoft.com/office/drawing/2014/main" id="{09487E42-F306-4F3B-82FD-D3F14A3313F2}"/>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3055455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Further guidance on this standard is available at </a:t>
            </a:r>
            <a:r>
              <a:rPr lang="en-AU" dirty="0">
                <a:hlinkClick r:id="rId3"/>
              </a:rPr>
              <a:t>Child safety in physical and online environments guidance</a:t>
            </a:r>
            <a:endParaRPr lang="en-AU" dirty="0"/>
          </a:p>
          <a:p>
            <a:pPr marL="0" lvl="0" indent="0">
              <a:spcBef>
                <a:spcPts val="600"/>
              </a:spcBef>
              <a:buNone/>
            </a:pPr>
            <a:r>
              <a:rPr lang="en-AU" sz="1400" b="1" dirty="0"/>
              <a:t>SPEAKING NOTES</a:t>
            </a:r>
          </a:p>
          <a:p>
            <a:pPr lvl="0">
              <a:spcBef>
                <a:spcPts val="600"/>
              </a:spcBef>
            </a:pPr>
            <a:r>
              <a:rPr lang="en-AU" dirty="0"/>
              <a:t>This standard focuses on child safety and wellbeing in physical and online environments and ensuring that procurement reflects child safety.</a:t>
            </a:r>
          </a:p>
          <a:p>
            <a:pPr lvl="0">
              <a:spcBef>
                <a:spcPts val="600"/>
              </a:spcBef>
            </a:pPr>
            <a:r>
              <a:rPr lang="en-AU" dirty="0"/>
              <a:t>Schools need to have policies and strategies:</a:t>
            </a:r>
          </a:p>
          <a:p>
            <a:pPr lvl="1">
              <a:spcBef>
                <a:spcPts val="600"/>
              </a:spcBef>
            </a:pPr>
            <a:r>
              <a:rPr lang="en-AU" dirty="0"/>
              <a:t>for identifying and responding to risk and reducing or removing the risk of harm</a:t>
            </a:r>
          </a:p>
          <a:p>
            <a:pPr lvl="1">
              <a:spcBef>
                <a:spcPts val="600"/>
              </a:spcBef>
            </a:pPr>
            <a:r>
              <a:rPr lang="en-AU" dirty="0"/>
              <a:t>for online conduct and online safety</a:t>
            </a:r>
          </a:p>
          <a:p>
            <a:pPr lvl="1">
              <a:spcBef>
                <a:spcPts val="600"/>
              </a:spcBef>
            </a:pPr>
            <a:r>
              <a:rPr lang="en-AU" dirty="0"/>
              <a:t>ensuring that procurement policies for facilities and services ensure the safety of children and students</a:t>
            </a:r>
          </a:p>
          <a:p>
            <a:pPr lvl="0">
              <a:spcBef>
                <a:spcPts val="600"/>
              </a:spcBef>
            </a:pPr>
            <a:r>
              <a:rPr lang="en-AU" dirty="0"/>
              <a:t>Schools must analyse and understand potential risks to students. It is important to think about risks created by school structure and culture, activities and physical and online environments.</a:t>
            </a:r>
          </a:p>
          <a:p>
            <a:pPr lvl="0">
              <a:spcBef>
                <a:spcPts val="600"/>
              </a:spcBef>
            </a:pPr>
            <a:r>
              <a:rPr lang="en-AU" dirty="0"/>
              <a:t>Online technologies are constantly changing which presents significant challenges for schools, parents and carers. </a:t>
            </a:r>
          </a:p>
          <a:p>
            <a:pPr lvl="0">
              <a:spcBef>
                <a:spcPts val="600"/>
              </a:spcBef>
            </a:pPr>
            <a:r>
              <a:rPr lang="en-AU" dirty="0"/>
              <a:t>Arrangements with external agencies also create child safety risks. They create opportunities for unknown people to have contact with students.</a:t>
            </a:r>
          </a:p>
          <a:p>
            <a:pPr lvl="0">
              <a:spcBef>
                <a:spcPts val="600"/>
              </a:spcBef>
            </a:pPr>
            <a:r>
              <a:rPr lang="en-AU" dirty="0"/>
              <a:t>Ensuring that physical and online environments promote safety and wellbeing while minimising the opportunity for children, young people and students to be harmed is essential to keeping children safe.</a:t>
            </a:r>
          </a:p>
          <a:p>
            <a:pPr>
              <a:spcBef>
                <a:spcPts val="600"/>
              </a:spcBef>
            </a:pPr>
            <a:r>
              <a:rPr lang="en-AU" dirty="0"/>
              <a:t>Later in this presentation, I will be talking about the actions our school has taken to meet the requirements of this standard and the important role you have in proactively identifying and raising concerns about child safety risks in our school’s physical and online environments. </a:t>
            </a:r>
          </a:p>
          <a:p>
            <a:pPr marL="0" indent="0">
              <a:spcBef>
                <a:spcPts val="600"/>
              </a:spcBef>
              <a:buNone/>
            </a:pPr>
            <a:endParaRPr lang="en-AU" dirty="0"/>
          </a:p>
          <a:p>
            <a:pPr lvl="0">
              <a:spcBef>
                <a:spcPts val="600"/>
              </a:spcBef>
            </a:pPr>
            <a:endParaRPr lang="en-AU" dirty="0"/>
          </a:p>
          <a:p>
            <a:pPr marL="0" indent="0">
              <a:spcBef>
                <a:spcPts val="600"/>
              </a:spcBef>
              <a:buNone/>
            </a:pPr>
            <a:endParaRPr lang="en-US" dirty="0"/>
          </a:p>
          <a:p>
            <a:pPr lvl="0">
              <a:spcBef>
                <a:spcPts val="600"/>
              </a:spcBef>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23</a:t>
            </a:fld>
            <a:endParaRPr lang="en-US" dirty="0"/>
          </a:p>
        </p:txBody>
      </p:sp>
      <p:sp>
        <p:nvSpPr>
          <p:cNvPr id="6" name="Slide Image Placeholder 5">
            <a:extLst>
              <a:ext uri="{FF2B5EF4-FFF2-40B4-BE49-F238E27FC236}">
                <a16:creationId xmlns:a16="http://schemas.microsoft.com/office/drawing/2014/main" id="{682A0C97-A457-48CF-966E-640F086CBD6A}"/>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111451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r>
              <a:rPr lang="en-AU" dirty="0"/>
              <a:t>Further guidance on this standard is available at </a:t>
            </a:r>
            <a:r>
              <a:rPr lang="en-AU" dirty="0">
                <a:hlinkClick r:id="rId3"/>
              </a:rPr>
              <a:t>Review of child safety practices guidance</a:t>
            </a:r>
            <a:endParaRPr lang="en-AU" dirty="0"/>
          </a:p>
          <a:p>
            <a:pPr marL="0" lvl="0" indent="0">
              <a:spcBef>
                <a:spcPts val="600"/>
              </a:spcBef>
              <a:buNone/>
            </a:pPr>
            <a:r>
              <a:rPr lang="en-AU" sz="1400" b="1" dirty="0"/>
              <a:t>SPEAKING NOTES</a:t>
            </a:r>
          </a:p>
          <a:p>
            <a:pPr>
              <a:spcAft>
                <a:spcPts val="600"/>
              </a:spcAft>
            </a:pPr>
            <a:r>
              <a:rPr lang="en-AU" dirty="0"/>
              <a:t>Child Safe Standard 10 outlines how schools implementing this standard, will have an open and transparent culture, learn from their mistakes and put the interests of children first. </a:t>
            </a:r>
          </a:p>
          <a:p>
            <a:pPr>
              <a:spcAft>
                <a:spcPts val="600"/>
              </a:spcAft>
            </a:pPr>
            <a:r>
              <a:rPr lang="en-AU" dirty="0"/>
              <a:t>Schools need to:</a:t>
            </a:r>
          </a:p>
          <a:p>
            <a:pPr lvl="1">
              <a:spcAft>
                <a:spcPts val="600"/>
              </a:spcAft>
            </a:pPr>
            <a:r>
              <a:rPr lang="en-AU" dirty="0"/>
              <a:t>take time to review policies, procedures and practices and put child safety and wellbeing at the centre of the school’s activities.</a:t>
            </a:r>
          </a:p>
          <a:p>
            <a:pPr lvl="1">
              <a:spcAft>
                <a:spcPts val="600"/>
              </a:spcAft>
            </a:pPr>
            <a:r>
              <a:rPr lang="en-AU" dirty="0"/>
              <a:t>regularly review policies, procedures and practices to make sure they are adequate, up-to-date and effective, fully implemented and followed by everyone</a:t>
            </a:r>
          </a:p>
          <a:p>
            <a:pPr>
              <a:spcAft>
                <a:spcPts val="600"/>
              </a:spcAft>
            </a:pPr>
            <a:r>
              <a:rPr lang="en-AU" dirty="0"/>
              <a:t>This helps schools to maintain the best approach to child safety and wellbeing and minimise the risk of harm.</a:t>
            </a:r>
          </a:p>
          <a:p>
            <a:pPr lvl="0">
              <a:spcAft>
                <a:spcPts val="600"/>
              </a:spcAft>
            </a:pPr>
            <a:r>
              <a:rPr lang="en-AU" dirty="0"/>
              <a:t>The principal must ensure the school meets all the requirements of this standard. </a:t>
            </a:r>
          </a:p>
          <a:p>
            <a:pPr>
              <a:spcAft>
                <a:spcPts val="600"/>
              </a:spcAft>
            </a:pPr>
            <a:r>
              <a:rPr lang="en-AU" dirty="0"/>
              <a:t>Our school will consult with staff, students and the community as part of our review processes. </a:t>
            </a:r>
          </a:p>
          <a:p>
            <a:pPr>
              <a:spcAft>
                <a:spcPts val="600"/>
              </a:spcAft>
            </a:pPr>
            <a:r>
              <a:rPr lang="en-AU" dirty="0"/>
              <a:t>The outcomes of periodic reviews will also be shared with you. </a:t>
            </a:r>
          </a:p>
          <a:p>
            <a:pPr lvl="0">
              <a:spcAft>
                <a:spcPts val="600"/>
              </a:spcAft>
            </a:pPr>
            <a:endParaRPr lang="en-AU" dirty="0"/>
          </a:p>
          <a:p>
            <a:pPr lvl="0"/>
            <a:endParaRPr lang="en-AU" dirty="0"/>
          </a:p>
          <a:p>
            <a:endParaRPr lang="en-AU" dirty="0"/>
          </a:p>
          <a:p>
            <a:pPr lvl="1"/>
            <a:endParaRPr lang="en-US"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24</a:t>
            </a:fld>
            <a:endParaRPr lang="en-US" dirty="0"/>
          </a:p>
        </p:txBody>
      </p:sp>
      <p:sp>
        <p:nvSpPr>
          <p:cNvPr id="6" name="Slide Image Placeholder 5">
            <a:extLst>
              <a:ext uri="{FF2B5EF4-FFF2-40B4-BE49-F238E27FC236}">
                <a16:creationId xmlns:a16="http://schemas.microsoft.com/office/drawing/2014/main" id="{4F357EE4-9ECC-4539-855F-07EE9AC02562}"/>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7211308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Further guidance on this standard is available at </a:t>
            </a:r>
            <a:r>
              <a:rPr lang="en-AU" dirty="0">
                <a:hlinkClick r:id="rId3"/>
              </a:rPr>
              <a:t>Implementation of child safety practices guidance</a:t>
            </a:r>
            <a:endParaRPr lang="en-AU" dirty="0"/>
          </a:p>
          <a:p>
            <a:pPr marL="0" indent="0">
              <a:spcBef>
                <a:spcPts val="600"/>
              </a:spcBef>
              <a:buNone/>
            </a:pPr>
            <a:r>
              <a:rPr lang="en-AU" sz="1400" b="1" dirty="0"/>
              <a:t>SPEAKING NOTES</a:t>
            </a:r>
          </a:p>
          <a:p>
            <a:pPr lvl="0">
              <a:spcAft>
                <a:spcPts val="600"/>
              </a:spcAft>
            </a:pPr>
            <a:r>
              <a:rPr lang="en-US" dirty="0"/>
              <a:t>Child Safe Standard 11 acknowledges that being</a:t>
            </a:r>
            <a:r>
              <a:rPr lang="en-AU" dirty="0"/>
              <a:t> a child-safe organisation requires ongoing effort.</a:t>
            </a:r>
          </a:p>
          <a:p>
            <a:pPr lvl="0">
              <a:spcAft>
                <a:spcPts val="600"/>
              </a:spcAft>
            </a:pPr>
            <a:r>
              <a:rPr lang="en-AU" dirty="0"/>
              <a:t>School policies procedures and practices need to work together to create a culture of child safety. </a:t>
            </a:r>
          </a:p>
          <a:p>
            <a:pPr lvl="0">
              <a:spcAft>
                <a:spcPts val="600"/>
              </a:spcAft>
            </a:pPr>
            <a:r>
              <a:rPr lang="en-AU" dirty="0"/>
              <a:t>Schools need to make sure their policies and procedures are:</a:t>
            </a:r>
          </a:p>
          <a:p>
            <a:pPr lvl="1">
              <a:spcAft>
                <a:spcPts val="600"/>
              </a:spcAft>
            </a:pPr>
            <a:r>
              <a:rPr lang="en-AU" dirty="0"/>
              <a:t>informed by community consultations so they are relevant to the school</a:t>
            </a:r>
          </a:p>
          <a:p>
            <a:pPr lvl="1">
              <a:spcAft>
                <a:spcPts val="600"/>
              </a:spcAft>
            </a:pPr>
            <a:r>
              <a:rPr lang="en-AU" dirty="0"/>
              <a:t>accessible to all</a:t>
            </a:r>
          </a:p>
          <a:p>
            <a:pPr lvl="1">
              <a:spcAft>
                <a:spcPts val="600"/>
              </a:spcAft>
            </a:pPr>
            <a:r>
              <a:rPr lang="en-AU" dirty="0"/>
              <a:t>informed by best practice</a:t>
            </a:r>
          </a:p>
          <a:p>
            <a:pPr lvl="1">
              <a:spcAft>
                <a:spcPts val="600"/>
              </a:spcAft>
            </a:pPr>
            <a:r>
              <a:rPr lang="en-AU" dirty="0"/>
              <a:t>championed by leaders</a:t>
            </a:r>
          </a:p>
          <a:p>
            <a:pPr lvl="1">
              <a:spcAft>
                <a:spcPts val="600"/>
              </a:spcAft>
            </a:pPr>
            <a:r>
              <a:rPr lang="en-AU" dirty="0"/>
              <a:t>well understood by those they apply to</a:t>
            </a:r>
          </a:p>
          <a:p>
            <a:pPr lvl="1">
              <a:spcAft>
                <a:spcPts val="600"/>
              </a:spcAft>
            </a:pPr>
            <a:r>
              <a:rPr lang="en-AU" dirty="0"/>
              <a:t>implemented effectively.</a:t>
            </a:r>
          </a:p>
          <a:p>
            <a:pPr>
              <a:spcAft>
                <a:spcPts val="600"/>
              </a:spcAft>
            </a:pPr>
            <a:r>
              <a:rPr lang="en-AU" dirty="0"/>
              <a:t>Schools are safer for children and students when child safety policies and procedures are championed by leaders and understood by all members of the school community.</a:t>
            </a:r>
          </a:p>
          <a:p>
            <a:pPr lvl="0">
              <a:spcAft>
                <a:spcPts val="600"/>
              </a:spcAft>
            </a:pPr>
            <a:r>
              <a:rPr lang="en-AU" dirty="0"/>
              <a:t>The principal must ensure that </a:t>
            </a:r>
            <a:r>
              <a:rPr lang="en-US" dirty="0"/>
              <a:t>all the Child Safe Standards</a:t>
            </a:r>
            <a:r>
              <a:rPr lang="en-AU" dirty="0"/>
              <a:t> and school policies, procedures and practices are effectively implemented and work together to create a child-safe culture.</a:t>
            </a:r>
          </a:p>
          <a:p>
            <a:pPr lvl="0">
              <a:spcAft>
                <a:spcPts val="600"/>
              </a:spcAft>
            </a:pPr>
            <a:r>
              <a:rPr lang="en-US" dirty="0"/>
              <a:t>Child safety is a shared responsibility and by consulting and involving our students, families and all of you, we increase the likelihood that our students will be safe and that they will trust us with their concerns. </a:t>
            </a:r>
          </a:p>
          <a:p>
            <a:endParaRPr lang="en-US" dirty="0"/>
          </a:p>
          <a:p>
            <a:pPr lvl="0"/>
            <a:endParaRPr lang="en-US"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25</a:t>
            </a:fld>
            <a:endParaRPr lang="en-US" dirty="0"/>
          </a:p>
        </p:txBody>
      </p:sp>
      <p:sp>
        <p:nvSpPr>
          <p:cNvPr id="6" name="Slide Image Placeholder 5">
            <a:extLst>
              <a:ext uri="{FF2B5EF4-FFF2-40B4-BE49-F238E27FC236}">
                <a16:creationId xmlns:a16="http://schemas.microsoft.com/office/drawing/2014/main" id="{9B3A0378-0D85-4502-9601-62D6737C51FD}"/>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177406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indent="0">
              <a:buNone/>
            </a:pPr>
            <a:r>
              <a:rPr lang="en-AU" sz="1400" b="1" dirty="0"/>
              <a:t>BACKGROUND NOTES FOR FACILITATOR</a:t>
            </a:r>
          </a:p>
          <a:p>
            <a:r>
              <a:rPr lang="en-AU" b="1" dirty="0"/>
              <a:t>Time on this slide: 1 minute </a:t>
            </a:r>
          </a:p>
          <a:p>
            <a:r>
              <a:rPr lang="en-AU" dirty="0"/>
              <a:t>The Victorian Registration and Qualifications Authority (VRQA) is the regulatory authority responsible for school compliance with the minimum standards for school registration.</a:t>
            </a:r>
          </a:p>
          <a:p>
            <a:r>
              <a:rPr lang="en-AU" dirty="0"/>
              <a:t>The VRQA has approved the department as a Review Body for Victorian government schools. </a:t>
            </a:r>
          </a:p>
          <a:p>
            <a:r>
              <a:rPr lang="en-AU" dirty="0"/>
              <a:t>The department reviews government schools’ compliance with the minimum standards, including Child Safe Standards and reports annually or as required to the VRQA on compliance.</a:t>
            </a:r>
          </a:p>
          <a:p>
            <a:pPr marL="0" indent="0">
              <a:spcBef>
                <a:spcPts val="600"/>
              </a:spcBef>
              <a:buNone/>
            </a:pPr>
            <a:r>
              <a:rPr lang="en-AU" sz="1400" b="1" dirty="0"/>
              <a:t>SPEAKING NOTES </a:t>
            </a:r>
          </a:p>
          <a:p>
            <a:pPr>
              <a:spcAft>
                <a:spcPts val="600"/>
              </a:spcAft>
            </a:pPr>
            <a:r>
              <a:rPr lang="en-AU" dirty="0"/>
              <a:t>There are a number of serious consequences for failing to comply with the Child Safe Standards as a school. </a:t>
            </a:r>
          </a:p>
          <a:p>
            <a:pPr>
              <a:spcAft>
                <a:spcPts val="600"/>
              </a:spcAft>
            </a:pPr>
            <a:r>
              <a:rPr lang="en-AU" dirty="0"/>
              <a:t>Firstly, non-compliance could foster a school culture that is not safe for children, and does not encourage reporting.</a:t>
            </a:r>
          </a:p>
          <a:p>
            <a:pPr>
              <a:spcAft>
                <a:spcPts val="600"/>
              </a:spcAft>
            </a:pPr>
            <a:r>
              <a:rPr lang="en-AU" dirty="0"/>
              <a:t>Compliance with the Standards is required for school registration and will be assessed as part of our regular school review.</a:t>
            </a:r>
          </a:p>
          <a:p>
            <a:pPr>
              <a:spcAft>
                <a:spcPts val="600"/>
              </a:spcAft>
            </a:pPr>
            <a:r>
              <a:rPr lang="en-AU" dirty="0"/>
              <a:t>If the non-compliance is serious and ongoing, action could be taken by the Victorian Registration and Qualifications Authority. </a:t>
            </a:r>
          </a:p>
          <a:p>
            <a:pPr>
              <a:spcAft>
                <a:spcPts val="600"/>
              </a:spcAft>
            </a:pPr>
            <a:r>
              <a:rPr lang="en-AU" dirty="0"/>
              <a:t>The Commissioner for Children and Young People can also investigate the school if it is concerned that the Child Safe Standards are not being followed.</a:t>
            </a:r>
          </a:p>
          <a:p>
            <a:pPr>
              <a:spcAft>
                <a:spcPts val="600"/>
              </a:spcAft>
            </a:pPr>
            <a:r>
              <a:rPr lang="en-AU" dirty="0"/>
              <a:t>Failing to implement the Standards also creates legal risks, such as a breach of duty of care obligations. </a:t>
            </a:r>
          </a:p>
          <a:p>
            <a:pPr>
              <a:spcAft>
                <a:spcPts val="600"/>
              </a:spcAft>
            </a:pPr>
            <a:r>
              <a:rPr lang="en-AU" dirty="0"/>
              <a:t>Criminal offences of failure to report and failure to protect might also apply if there is an environment that is not safe for children, and abuse is not prevented or reported. </a:t>
            </a:r>
          </a:p>
          <a:p>
            <a:pPr>
              <a:spcAft>
                <a:spcPts val="600"/>
              </a:spcAft>
            </a:pPr>
            <a:r>
              <a:rPr lang="en-AU" dirty="0"/>
              <a:t>An environment that is not safe for children may also result in  legal action, such as negligence claims.</a:t>
            </a:r>
          </a:p>
          <a:p>
            <a:pPr>
              <a:spcAft>
                <a:spcPts val="600"/>
              </a:spcAft>
            </a:pPr>
            <a:r>
              <a:rPr lang="en-AU" dirty="0"/>
              <a:t>Failing to comply may also reduce the community’s trust in the school and impact its reputation to keep children safe.</a:t>
            </a:r>
          </a:p>
          <a:p>
            <a:pPr marL="0" lvl="0" indent="0">
              <a:buNone/>
            </a:pPr>
            <a:endParaRPr lang="en-AU" dirty="0"/>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AU" dirty="0"/>
          </a:p>
          <a:p>
            <a:pPr>
              <a:spcAft>
                <a:spcPts val="600"/>
              </a:spcAft>
            </a:pPr>
            <a:endParaRPr lang="en-AU" dirty="0"/>
          </a:p>
        </p:txBody>
      </p:sp>
      <p:sp>
        <p:nvSpPr>
          <p:cNvPr id="4" name="Slide Number Placeholder 3"/>
          <p:cNvSpPr>
            <a:spLocks noGrp="1"/>
          </p:cNvSpPr>
          <p:nvPr>
            <p:ph type="sldNum" sz="quarter" idx="10"/>
          </p:nvPr>
        </p:nvSpPr>
        <p:spPr/>
        <p:txBody>
          <a:bodyPr/>
          <a:lstStyle/>
          <a:p>
            <a:fld id="{4C37A77B-BB0B-EB4D-BF1F-4636A3D2E847}" type="slidenum">
              <a:rPr lang="en-US" smtClean="0"/>
              <a:pPr/>
              <a:t>26</a:t>
            </a:fld>
            <a:endParaRPr lang="en-US" dirty="0"/>
          </a:p>
        </p:txBody>
      </p:sp>
      <p:sp>
        <p:nvSpPr>
          <p:cNvPr id="7" name="Slide Image Placeholder 6">
            <a:extLst>
              <a:ext uri="{FF2B5EF4-FFF2-40B4-BE49-F238E27FC236}">
                <a16:creationId xmlns:a16="http://schemas.microsoft.com/office/drawing/2014/main" id="{BB8C3E05-AE60-4AAB-B7BD-CD01DEEA63AA}"/>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758023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less than 30 seconds</a:t>
            </a:r>
          </a:p>
          <a:p>
            <a:pPr lvl="0"/>
            <a:r>
              <a:rPr lang="en-AU" dirty="0"/>
              <a:t>This slide is intended as a section break. </a:t>
            </a:r>
          </a:p>
          <a:p>
            <a:pPr marL="0" lvl="0" indent="0">
              <a:spcBef>
                <a:spcPts val="600"/>
              </a:spcBef>
              <a:buNone/>
            </a:pPr>
            <a:r>
              <a:rPr lang="en-AU" b="1" dirty="0"/>
              <a:t>SPEAKING NOTES </a:t>
            </a:r>
          </a:p>
          <a:p>
            <a:pPr lvl="0">
              <a:spcAft>
                <a:spcPts val="600"/>
              </a:spcAft>
            </a:pPr>
            <a:r>
              <a:rPr lang="en-AU" dirty="0"/>
              <a:t>In the next section of this presentation, I will be focussing on our school’s key child safety policies, statements and procedures.</a:t>
            </a:r>
          </a:p>
          <a:p>
            <a:pPr>
              <a:spcAft>
                <a:spcPts val="600"/>
              </a:spcAft>
            </a:pPr>
            <a:r>
              <a:rPr lang="en-AU" dirty="0"/>
              <a:t>These documents set out our school’s commitment and approach to keeping children, young people and students safe in our school environments.</a:t>
            </a:r>
          </a:p>
          <a:p>
            <a:pPr>
              <a:spcAft>
                <a:spcPts val="600"/>
              </a:spcAft>
            </a:pPr>
            <a:r>
              <a:rPr lang="en-AU" dirty="0"/>
              <a:t>As staff, it’s vital that you are familiar with the documents and your obligations. </a:t>
            </a:r>
          </a:p>
          <a:p>
            <a:pPr>
              <a:spcAft>
                <a:spcPts val="600"/>
              </a:spcAft>
            </a:pPr>
            <a:endParaRPr lang="en-AU" dirty="0"/>
          </a:p>
          <a:p>
            <a:pPr lvl="0">
              <a:spcAft>
                <a:spcPts val="600"/>
              </a:spcAft>
            </a:pPr>
            <a:endParaRPr lang="en-AU" dirty="0"/>
          </a:p>
          <a:p>
            <a:pPr lvl="0">
              <a:spcAft>
                <a:spcPts val="600"/>
              </a:spcAft>
            </a:pPr>
            <a:endParaRPr lang="en-AU" dirty="0"/>
          </a:p>
          <a:p>
            <a:pPr marL="0" lvl="0" indent="0">
              <a:spcAft>
                <a:spcPts val="600"/>
              </a:spcAft>
              <a:buNone/>
            </a:pPr>
            <a:endParaRPr lang="en-AU" dirty="0"/>
          </a:p>
          <a:p>
            <a:pPr>
              <a:spcAft>
                <a:spcPts val="600"/>
              </a:spcAft>
            </a:pPr>
            <a:endParaRPr lang="en-AU" dirty="0"/>
          </a:p>
          <a:p>
            <a:pPr lvl="0">
              <a:spcAft>
                <a:spcPts val="600"/>
              </a:spcAft>
            </a:pPr>
            <a:endParaRPr lang="en-AU" dirty="0"/>
          </a:p>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27</a:t>
            </a:fld>
            <a:endParaRPr lang="en-US" dirty="0"/>
          </a:p>
        </p:txBody>
      </p:sp>
      <p:sp>
        <p:nvSpPr>
          <p:cNvPr id="6" name="Slide Image Placeholder 5">
            <a:extLst>
              <a:ext uri="{FF2B5EF4-FFF2-40B4-BE49-F238E27FC236}">
                <a16:creationId xmlns:a16="http://schemas.microsoft.com/office/drawing/2014/main" id="{7515D43E-60B8-4054-BFC4-895FF78C3FF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2766678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This slide is a way of visualising how the whole child safety policies and procedures fits together.</a:t>
            </a:r>
          </a:p>
          <a:p>
            <a:r>
              <a:rPr lang="en-AU" dirty="0"/>
              <a:t>The policies in orange and blue are the school’s local child safety policies. The policies in orange are the overarching child safety policies.</a:t>
            </a:r>
          </a:p>
          <a:p>
            <a:r>
              <a:rPr lang="en-AU" dirty="0"/>
              <a:t>At the bottom of the slide are department policies on the </a:t>
            </a:r>
            <a:r>
              <a:rPr lang="en-AU"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Policy and Advisory Library</a:t>
            </a:r>
            <a:r>
              <a:rPr lang="en-AU"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AU" dirty="0"/>
              <a:t>(PAL) that have child safety protections built in and are policies that all schools must follow.</a:t>
            </a:r>
          </a:p>
          <a:p>
            <a:r>
              <a:rPr lang="en-AU" dirty="0">
                <a:highlight>
                  <a:srgbClr val="FFFF00"/>
                </a:highlight>
              </a:rPr>
              <a:t>Note: You may wish to update the titles of the policies in the orange and blue tiles to reflect the titles of your local school policies</a:t>
            </a:r>
            <a:r>
              <a:rPr lang="en-AU" dirty="0"/>
              <a:t>.</a:t>
            </a:r>
          </a:p>
          <a:p>
            <a:pPr marL="0" indent="0">
              <a:spcBef>
                <a:spcPts val="600"/>
              </a:spcBef>
              <a:buNone/>
            </a:pPr>
            <a:r>
              <a:rPr lang="en-AU" sz="1400" b="1" dirty="0"/>
              <a:t>SPEAKING NOTES</a:t>
            </a:r>
          </a:p>
          <a:p>
            <a:pPr>
              <a:spcAft>
                <a:spcPts val="600"/>
              </a:spcAft>
            </a:pPr>
            <a:r>
              <a:rPr lang="en-AU" dirty="0"/>
              <a:t>Throughout this presentation, we’ve considered each of the Child Safe Standards and referred to policies, statements and procedures that form part of our framework for child safety. </a:t>
            </a:r>
          </a:p>
          <a:p>
            <a:pPr>
              <a:spcAft>
                <a:spcPts val="600"/>
              </a:spcAft>
            </a:pPr>
            <a:r>
              <a:rPr lang="en-AU" dirty="0"/>
              <a:t>Our school takes the Child Safe Standards seriously. We have updated our policies and procedures to align with the Child Safe Standards. </a:t>
            </a:r>
          </a:p>
          <a:p>
            <a:r>
              <a:rPr lang="en-AU" dirty="0"/>
              <a:t>This slide is a way of visualising how our school’s child safety policies and procedures fit together.</a:t>
            </a:r>
          </a:p>
          <a:p>
            <a:pPr>
              <a:spcBef>
                <a:spcPts val="600"/>
              </a:spcBef>
            </a:pPr>
            <a:r>
              <a:rPr lang="en-AU" dirty="0"/>
              <a:t>Starting at the top and highlighted in orange, are our school’s overarching child safety policies and procedures. These 4 policies and procedures are specifically child safety focussed and are directly related to the Child Safe Standards. </a:t>
            </a:r>
          </a:p>
          <a:p>
            <a:pPr>
              <a:spcBef>
                <a:spcPts val="600"/>
              </a:spcBef>
            </a:pPr>
            <a:r>
              <a:rPr lang="en-AU" dirty="0"/>
              <a:t>There are also a range of other policies and procedures that have important things to say about child safety at our school. The blue policies are the child safety related policies at our school. For example, you can see here our school’s Complaints Policy, Volunteers Policy, Student Wellbeing and Engagement Policy and Bullying Prevention Policy</a:t>
            </a:r>
          </a:p>
          <a:p>
            <a:pPr>
              <a:spcBef>
                <a:spcPts val="600"/>
              </a:spcBef>
            </a:pPr>
            <a:r>
              <a:rPr lang="en-AU" dirty="0"/>
              <a:t>At the bottom, are the department’s policies on the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Policy and Advisory Library</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AU" dirty="0"/>
              <a:t>(PAL) that have child safety protections built-in and these are policies that all schools must follow. PAL is  a public site so you can also access these department policies. </a:t>
            </a:r>
          </a:p>
          <a:p>
            <a:pPr>
              <a:spcBef>
                <a:spcPts val="600"/>
              </a:spcBef>
              <a:defRPr/>
            </a:pPr>
            <a:r>
              <a:rPr lang="en-AU" dirty="0"/>
              <a:t>Over the next few slides, we’ll discuss some of the key policies and procedures in our school and what this means for staff at our school. </a:t>
            </a:r>
          </a:p>
          <a:p>
            <a:pPr>
              <a:spcBef>
                <a:spcPts val="600"/>
              </a:spcBef>
              <a:defRPr/>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28</a:t>
            </a:fld>
            <a:endParaRPr lang="en-US" dirty="0"/>
          </a:p>
        </p:txBody>
      </p:sp>
    </p:spTree>
    <p:extLst>
      <p:ext uri="{BB962C8B-B14F-4D97-AF65-F5344CB8AC3E}">
        <p14:creationId xmlns:p14="http://schemas.microsoft.com/office/powerpoint/2010/main" val="2513426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raises staff awareness of the school’s Child Safety and Wellbeing Policy.</a:t>
            </a:r>
          </a:p>
          <a:p>
            <a:pPr lvl="0"/>
            <a:r>
              <a:rPr lang="en-AU" dirty="0"/>
              <a:t>It identifies the intent of the school’s policy.</a:t>
            </a:r>
          </a:p>
          <a:p>
            <a:pPr lvl="0"/>
            <a:r>
              <a:rPr lang="en-AU" dirty="0"/>
              <a:t>NOTE: Your school may have called this policy another name such as Child Safety Policy. </a:t>
            </a:r>
          </a:p>
          <a:p>
            <a:pPr lvl="0"/>
            <a:r>
              <a:rPr lang="en-AU" dirty="0"/>
              <a:t>We suggest that you provide links or copies of your school’s current Child Safety and Wellbeing Policy.</a:t>
            </a:r>
          </a:p>
          <a:p>
            <a:pPr marL="0" indent="0">
              <a:spcBef>
                <a:spcPts val="600"/>
              </a:spcBef>
              <a:buNone/>
            </a:pPr>
            <a:r>
              <a:rPr lang="en-AU" sz="1400" b="1" dirty="0"/>
              <a:t>SPEAKING NOTES </a:t>
            </a:r>
          </a:p>
          <a:p>
            <a:pPr lvl="0">
              <a:spcAft>
                <a:spcPts val="600"/>
              </a:spcAft>
            </a:pPr>
            <a:r>
              <a:rPr lang="en-AU" dirty="0"/>
              <a:t>Let’s start with our school’s Child Safety and Wellbeing Policy. </a:t>
            </a:r>
          </a:p>
          <a:p>
            <a:pPr>
              <a:spcAft>
                <a:spcPts val="600"/>
              </a:spcAft>
            </a:pPr>
            <a:r>
              <a:rPr lang="en-AU" dirty="0"/>
              <a:t>You have a copy </a:t>
            </a:r>
            <a:r>
              <a:rPr lang="en-AU" dirty="0">
                <a:highlight>
                  <a:srgbClr val="FFFF00"/>
                </a:highlight>
              </a:rPr>
              <a:t>[or link to]</a:t>
            </a:r>
            <a:r>
              <a:rPr lang="en-AU" dirty="0"/>
              <a:t> our school’s Child Safety and Wellbeing Policy.</a:t>
            </a:r>
          </a:p>
          <a:p>
            <a:pPr lvl="0">
              <a:spcAft>
                <a:spcPts val="600"/>
              </a:spcAft>
            </a:pPr>
            <a:r>
              <a:rPr lang="en-AU" dirty="0"/>
              <a:t>This policy demonstrates our school’s commitment to providing environments where </a:t>
            </a:r>
            <a:r>
              <a:rPr lang="en-GB" dirty="0"/>
              <a:t>our students are safe and feel safe, where their participation is valued, their views respected, and their voices are heard about decisions that affect their lives. </a:t>
            </a:r>
            <a:endParaRPr lang="en-AU" dirty="0"/>
          </a:p>
          <a:p>
            <a:pPr lvl="0">
              <a:spcAft>
                <a:spcPts val="600"/>
              </a:spcAft>
            </a:pPr>
            <a:r>
              <a:rPr lang="en-AU" dirty="0"/>
              <a:t>It tells our community about our strategies and arrangements to keep children safe.</a:t>
            </a:r>
          </a:p>
          <a:p>
            <a:pPr>
              <a:spcAft>
                <a:spcPts val="600"/>
              </a:spcAft>
            </a:pPr>
            <a:r>
              <a:rPr lang="en-AU" dirty="0"/>
              <a:t>It summarises the actions we will take across all the Child Safe Standards to ensure a child safe culture is championed and modelled across the school. It covers all 11 Child Safe Standards.</a:t>
            </a:r>
          </a:p>
          <a:p>
            <a:pPr lvl="0">
              <a:spcAft>
                <a:spcPts val="600"/>
              </a:spcAft>
            </a:pPr>
            <a:r>
              <a:rPr lang="en-AU" dirty="0"/>
              <a:t>Our policy supports everyone in our school community to know their responsibilities. </a:t>
            </a:r>
          </a:p>
          <a:p>
            <a:pPr>
              <a:spcAft>
                <a:spcPts val="600"/>
              </a:spcAft>
            </a:pPr>
            <a:r>
              <a:rPr lang="en-AU" dirty="0"/>
              <a:t>It sets out the responsibilities of leaders and adults engaged in child-related work, including:</a:t>
            </a:r>
          </a:p>
          <a:p>
            <a:pPr lvl="1">
              <a:spcAft>
                <a:spcPts val="600"/>
              </a:spcAft>
            </a:pPr>
            <a:r>
              <a:rPr lang="en-AU" dirty="0"/>
              <a:t>the principal, assistant principal and school or school boarding premises leaders</a:t>
            </a:r>
          </a:p>
          <a:p>
            <a:pPr lvl="1">
              <a:spcAft>
                <a:spcPts val="600"/>
              </a:spcAft>
            </a:pPr>
            <a:r>
              <a:rPr lang="en-AU" dirty="0"/>
              <a:t>school staff and volunteers</a:t>
            </a:r>
          </a:p>
          <a:p>
            <a:pPr lvl="1">
              <a:spcAft>
                <a:spcPts val="600"/>
              </a:spcAft>
            </a:pPr>
            <a:r>
              <a:rPr lang="en-AU" dirty="0"/>
              <a:t>school councils and school council members.</a:t>
            </a:r>
          </a:p>
          <a:p>
            <a:pPr>
              <a:spcAft>
                <a:spcPts val="600"/>
              </a:spcAft>
            </a:pPr>
            <a:r>
              <a:rPr lang="en-AU" dirty="0"/>
              <a:t>Our policy is publicly available on our school website and at reception. </a:t>
            </a:r>
          </a:p>
          <a:p>
            <a:pPr marL="180975" lvl="1" indent="0">
              <a:spcAft>
                <a:spcPts val="600"/>
              </a:spcAft>
              <a:buNone/>
            </a:pPr>
            <a:endParaRPr lang="en-AU" dirty="0"/>
          </a:p>
          <a:p>
            <a:pPr lvl="0"/>
            <a:endParaRPr lang="en-AU" dirty="0"/>
          </a:p>
          <a:p>
            <a:pPr lvl="0">
              <a:spcAft>
                <a:spcPts val="600"/>
              </a:spcAft>
            </a:pPr>
            <a:endParaRPr lang="en-AU" dirty="0"/>
          </a:p>
          <a:p>
            <a:pPr lvl="0"/>
            <a:endParaRPr lang="en-AU" dirty="0"/>
          </a:p>
          <a:p>
            <a:pPr marL="0" indent="0">
              <a:buNone/>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29</a:t>
            </a:fld>
            <a:endParaRPr lang="en-US" dirty="0"/>
          </a:p>
        </p:txBody>
      </p:sp>
      <p:sp>
        <p:nvSpPr>
          <p:cNvPr id="7" name="Slide Image Placeholder 6">
            <a:extLst>
              <a:ext uri="{FF2B5EF4-FFF2-40B4-BE49-F238E27FC236}">
                <a16:creationId xmlns:a16="http://schemas.microsoft.com/office/drawing/2014/main" id="{46984C48-A2BD-4EAD-A161-759ED9247F5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381522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US" sz="1400" b="1" dirty="0"/>
              <a:t>BACKGROUND NOTES FOR THE FACILITATOR</a:t>
            </a:r>
          </a:p>
          <a:p>
            <a:r>
              <a:rPr lang="en-AU" dirty="0"/>
              <a:t>The purpose of this presentation is to ensure that school staff are equipped with the knowledge, skills and awareness to keep children and young people safe. </a:t>
            </a:r>
          </a:p>
          <a:p>
            <a:r>
              <a:rPr lang="en-AU" dirty="0"/>
              <a:t>The presentation </a:t>
            </a:r>
            <a:r>
              <a:rPr lang="en-US" dirty="0"/>
              <a:t>raises staff awareness of Victoria’s Child Safe Standards, your school’s policies and procedures and staff </a:t>
            </a:r>
            <a:r>
              <a:rPr lang="en-AU" dirty="0"/>
              <a:t>responsibilities to keep children safe. </a:t>
            </a:r>
          </a:p>
          <a:p>
            <a:r>
              <a:rPr lang="en-AU" dirty="0"/>
              <a:t>This presentation contributes to annual staff training requirements for </a:t>
            </a:r>
            <a:r>
              <a:rPr lang="en-AU"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Child Safe Standard 8</a:t>
            </a:r>
            <a:r>
              <a:rPr lang="en-AU"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AU" dirty="0"/>
              <a:t> and induction requirements for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Child Safe Standard 6</a:t>
            </a:r>
            <a:r>
              <a:rPr lang="en-AU" dirty="0"/>
              <a:t>. </a:t>
            </a:r>
          </a:p>
          <a:p>
            <a:r>
              <a:rPr lang="en-AU" dirty="0"/>
              <a:t>To meet Child Safe Standard 8, schools must train staff on the following topics:</a:t>
            </a:r>
          </a:p>
          <a:p>
            <a:pPr lvl="1"/>
            <a:r>
              <a:rPr lang="en-AU" dirty="0"/>
              <a:t>your school’s Child Safety and Wellbeing Policy and Child Safety Code of Conduct</a:t>
            </a:r>
          </a:p>
          <a:p>
            <a:pPr lvl="1"/>
            <a:r>
              <a:rPr lang="en-AU" dirty="0"/>
              <a:t>recognising indicators of child harm including harm caused by other children and students</a:t>
            </a:r>
          </a:p>
          <a:p>
            <a:pPr lvl="1"/>
            <a:r>
              <a:rPr lang="en-AU" dirty="0"/>
              <a:t>responding effectively to issues of child safety and supporting colleagues disclosing harm</a:t>
            </a:r>
          </a:p>
          <a:p>
            <a:pPr lvl="1"/>
            <a:r>
              <a:rPr lang="en-AU" dirty="0"/>
              <a:t>building culturally safe environments</a:t>
            </a:r>
          </a:p>
          <a:p>
            <a:pPr lvl="1"/>
            <a:r>
              <a:rPr lang="en-AU" dirty="0"/>
              <a:t>information sharing and recordkeeping obligations</a:t>
            </a:r>
          </a:p>
          <a:p>
            <a:pPr lvl="1"/>
            <a:r>
              <a:rPr lang="en-GB" dirty="0"/>
              <a:t>child safety risk management in physical and online environments</a:t>
            </a:r>
          </a:p>
          <a:p>
            <a:pPr lvl="1"/>
            <a:r>
              <a:rPr lang="en-AU" dirty="0"/>
              <a:t>information sharing and recordkeeping obligations.</a:t>
            </a:r>
          </a:p>
          <a:p>
            <a:pPr marL="0" indent="0">
              <a:spcBef>
                <a:spcPts val="600"/>
              </a:spcBef>
              <a:buNone/>
            </a:pPr>
            <a:r>
              <a:rPr lang="en-AU" sz="1400" b="1" dirty="0"/>
              <a:t>SPEAKING NOTES </a:t>
            </a:r>
            <a:endParaRPr lang="en-US" sz="1400" b="1" dirty="0"/>
          </a:p>
          <a:p>
            <a:pPr>
              <a:spcBef>
                <a:spcPts val="600"/>
              </a:spcBef>
            </a:pPr>
            <a:r>
              <a:rPr lang="en-US" dirty="0"/>
              <a:t>Hello everyone.</a:t>
            </a:r>
          </a:p>
          <a:p>
            <a:pPr lvl="0">
              <a:spcBef>
                <a:spcPts val="600"/>
              </a:spcBef>
            </a:pPr>
            <a:r>
              <a:rPr lang="en-US" dirty="0"/>
              <a:t>Welcome to this training session on Victoria’s Child Safe Standards and staff’s role and responsibilities for child safety in our school environments. </a:t>
            </a:r>
          </a:p>
          <a:p>
            <a:pPr>
              <a:spcBef>
                <a:spcPts val="600"/>
              </a:spcBef>
            </a:pPr>
            <a:r>
              <a:rPr lang="en-US" dirty="0"/>
              <a:t>[Introduce yourself if required]</a:t>
            </a:r>
          </a:p>
          <a:p>
            <a:pPr>
              <a:spcBef>
                <a:spcPts val="600"/>
              </a:spcBef>
            </a:pPr>
            <a:endParaRPr lang="en-US" dirty="0"/>
          </a:p>
          <a:p>
            <a:endParaRPr lang="en-AU" dirty="0"/>
          </a:p>
        </p:txBody>
      </p:sp>
      <p:sp>
        <p:nvSpPr>
          <p:cNvPr id="4" name="Slide Number Placeholder 3"/>
          <p:cNvSpPr>
            <a:spLocks noGrp="1"/>
          </p:cNvSpPr>
          <p:nvPr>
            <p:ph type="sldNum" sz="quarter" idx="10"/>
          </p:nvPr>
        </p:nvSpPr>
        <p:spPr/>
        <p:txBody>
          <a:bodyPr/>
          <a:lstStyle/>
          <a:p>
            <a:fld id="{4C37A77B-BB0B-EB4D-BF1F-4636A3D2E847}" type="slidenum">
              <a:rPr lang="en-US" smtClean="0"/>
              <a:pPr/>
              <a:t>3</a:t>
            </a:fld>
            <a:endParaRPr lang="en-US" dirty="0"/>
          </a:p>
        </p:txBody>
      </p:sp>
      <p:sp>
        <p:nvSpPr>
          <p:cNvPr id="13" name="Slide Image Placeholder 12">
            <a:extLst>
              <a:ext uri="{FF2B5EF4-FFF2-40B4-BE49-F238E27FC236}">
                <a16:creationId xmlns:a16="http://schemas.microsoft.com/office/drawing/2014/main" id="{260B18A5-8B61-49F7-AD40-F9959510DE1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0771121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Ministerial Order 1359 requires all schools to have a Child Safety and Wellbeing Policy. The policy must include the school’s commitment to child safety.</a:t>
            </a:r>
          </a:p>
          <a:p>
            <a:pPr lvl="0"/>
            <a:r>
              <a:rPr lang="en-AU" dirty="0"/>
              <a:t>This slide includes extracts from the school’s commitment to child safety. The text is from the Child Safety and Wellbeing policy template on PROTECT. </a:t>
            </a:r>
          </a:p>
          <a:p>
            <a:pPr lvl="0">
              <a:defRPr/>
            </a:pPr>
            <a:r>
              <a:rPr lang="en-AU" dirty="0"/>
              <a:t>You may need to amend this slide to match the child safety commitment in your school’s Child Safety and Wellbeing policy.</a:t>
            </a:r>
          </a:p>
          <a:p>
            <a:pPr marL="0" indent="0">
              <a:spcBef>
                <a:spcPts val="600"/>
              </a:spcBef>
              <a:buNone/>
            </a:pPr>
            <a:r>
              <a:rPr lang="en-AU" sz="1400" b="1" dirty="0"/>
              <a:t>SPEAKING NOTES </a:t>
            </a:r>
          </a:p>
          <a:p>
            <a:pPr>
              <a:spcAft>
                <a:spcPts val="600"/>
              </a:spcAft>
            </a:pPr>
            <a:r>
              <a:rPr lang="en-AU" dirty="0"/>
              <a:t>Our commitment to child safety is included in our Child Safety and Wellbeing policy which is publically available.</a:t>
            </a:r>
          </a:p>
          <a:p>
            <a:pPr lvl="0">
              <a:spcAft>
                <a:spcPts val="600"/>
              </a:spcAft>
            </a:pPr>
            <a:r>
              <a:rPr lang="en-AU" dirty="0"/>
              <a:t>We have revised our commitment statement to child safety in consultation with </a:t>
            </a:r>
            <a:r>
              <a:rPr lang="en-AU" dirty="0">
                <a:highlight>
                  <a:srgbClr val="FFFF00"/>
                </a:highlight>
              </a:rPr>
              <a:t>[add who you consulted with, for example students, staff]</a:t>
            </a:r>
            <a:r>
              <a:rPr lang="en-AU" dirty="0"/>
              <a:t>. </a:t>
            </a:r>
          </a:p>
          <a:p>
            <a:pPr lvl="0">
              <a:spcAft>
                <a:spcPts val="600"/>
              </a:spcAft>
            </a:pPr>
            <a:r>
              <a:rPr lang="en-AU" dirty="0"/>
              <a:t>You can see some extracts from our commitment statement on this slide. </a:t>
            </a:r>
          </a:p>
          <a:p>
            <a:pPr lvl="0">
              <a:spcAft>
                <a:spcPts val="600"/>
              </a:spcAft>
            </a:pPr>
            <a:r>
              <a:rPr lang="en-AU" dirty="0"/>
              <a:t>So what do we stand for as a school? </a:t>
            </a:r>
          </a:p>
          <a:p>
            <a:pPr lvl="0">
              <a:spcAft>
                <a:spcPts val="600"/>
              </a:spcAft>
            </a:pPr>
            <a:r>
              <a:rPr lang="en-AU" dirty="0"/>
              <a:t>We publically expresses our intent to:</a:t>
            </a:r>
          </a:p>
          <a:p>
            <a:pPr lvl="1">
              <a:spcAft>
                <a:spcPts val="600"/>
              </a:spcAft>
            </a:pPr>
            <a:r>
              <a:rPr lang="en-AU" dirty="0"/>
              <a:t>make sure we are welcoming </a:t>
            </a:r>
          </a:p>
          <a:p>
            <a:pPr lvl="1">
              <a:spcAft>
                <a:spcPts val="600"/>
              </a:spcAft>
            </a:pPr>
            <a:r>
              <a:rPr lang="en-AU" dirty="0"/>
              <a:t>make sure students are safe and feel safe</a:t>
            </a:r>
          </a:p>
          <a:p>
            <a:pPr lvl="1">
              <a:spcAft>
                <a:spcPts val="600"/>
              </a:spcAft>
            </a:pPr>
            <a:r>
              <a:rPr lang="en-AU" dirty="0"/>
              <a:t>give students a voice and respect their views</a:t>
            </a:r>
          </a:p>
          <a:p>
            <a:pPr lvl="1">
              <a:spcAft>
                <a:spcPts val="600"/>
              </a:spcAft>
            </a:pPr>
            <a:r>
              <a:rPr lang="en-AU" dirty="0"/>
              <a:t>be proactive in managing child safety risks.</a:t>
            </a:r>
          </a:p>
          <a:p>
            <a:pPr lvl="0">
              <a:spcAft>
                <a:spcPts val="600"/>
              </a:spcAft>
            </a:pPr>
            <a:r>
              <a:rPr lang="en-AU" dirty="0"/>
              <a:t>We also makes clear that we do not tolerate child abuse or harmful behaviour such as racism. </a:t>
            </a:r>
          </a:p>
          <a:p>
            <a:pPr lvl="0">
              <a:spcAft>
                <a:spcPts val="600"/>
              </a:spcAft>
            </a:pPr>
            <a:r>
              <a:rPr lang="en-AU" dirty="0"/>
              <a:t>Our school’s commitment statement also emphasises our shared responsibility for child safety. </a:t>
            </a:r>
          </a:p>
          <a:p>
            <a:pPr lvl="0">
              <a:spcAft>
                <a:spcPts val="600"/>
              </a:spcAft>
            </a:pPr>
            <a:r>
              <a:rPr lang="en-AU" dirty="0"/>
              <a:t>Our school holds everyone to account for keeping children safe from abuse – and making sure children have the opportunity to have a voice, be safe in who they are, and thrive.</a:t>
            </a:r>
          </a:p>
          <a:p>
            <a:pPr lvl="0">
              <a:spcAft>
                <a:spcPts val="600"/>
              </a:spcAft>
            </a:pPr>
            <a:endParaRPr lang="en-AU" dirty="0"/>
          </a:p>
          <a:p>
            <a:pPr lvl="0"/>
            <a:endParaRPr lang="en-AU" dirty="0"/>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30</a:t>
            </a:fld>
            <a:endParaRPr lang="en-US" dirty="0"/>
          </a:p>
        </p:txBody>
      </p:sp>
      <p:sp>
        <p:nvSpPr>
          <p:cNvPr id="7" name="Slide Image Placeholder 6">
            <a:extLst>
              <a:ext uri="{FF2B5EF4-FFF2-40B4-BE49-F238E27FC236}">
                <a16:creationId xmlns:a16="http://schemas.microsoft.com/office/drawing/2014/main" id="{DD7337A2-CBAF-4DA5-99CF-702966D9456A}"/>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11995204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406400" y="2178050"/>
            <a:ext cx="6008913" cy="7432675"/>
          </a:xfrm>
        </p:spPr>
        <p:txBody>
          <a:bodyPr/>
          <a:lstStyle/>
          <a:p>
            <a:pPr marL="0" lvl="0" indent="0">
              <a:lnSpc>
                <a:spcPct val="95000"/>
              </a:lnSpc>
              <a:buNone/>
            </a:pPr>
            <a:r>
              <a:rPr lang="en-AU" sz="1400" b="1" dirty="0"/>
              <a:t>BACKGROUND NOTES FOR FACILITATOR</a:t>
            </a:r>
          </a:p>
          <a:p>
            <a:pPr lvl="0">
              <a:lnSpc>
                <a:spcPct val="95000"/>
              </a:lnSpc>
            </a:pPr>
            <a:r>
              <a:rPr lang="en-AU" b="1" dirty="0"/>
              <a:t>Time on this slide: 2 minutes</a:t>
            </a:r>
          </a:p>
          <a:p>
            <a:pPr lvl="0">
              <a:lnSpc>
                <a:spcPct val="95000"/>
              </a:lnSpc>
            </a:pPr>
            <a:r>
              <a:rPr lang="en-AU" dirty="0"/>
              <a:t>This slide focuses on the school’s commitment to create culturally safe environments and respect and respond to the diversity of children and young people’s circumstances and needs.</a:t>
            </a:r>
          </a:p>
          <a:p>
            <a:pPr marL="88900" marR="0" lvl="0" indent="-88900" algn="l" defTabSz="914400" rtl="0" eaLnBrk="1" fontAlgn="auto" latinLnBrk="0" hangingPunct="1">
              <a:lnSpc>
                <a:spcPct val="95000"/>
              </a:lnSpc>
              <a:spcBef>
                <a:spcPts val="0"/>
              </a:spcBef>
              <a:spcAft>
                <a:spcPts val="0"/>
              </a:spcAft>
              <a:buClrTx/>
              <a:buSzTx/>
              <a:buFont typeface="Arial" panose="020B0604020202020204" pitchFamily="34" charset="0"/>
              <a:buChar char="•"/>
              <a:tabLst/>
              <a:defRPr/>
            </a:pPr>
            <a:r>
              <a:rPr lang="en-GB" dirty="0"/>
              <a:t>Child Safe Standard 1 requires schools must develop strategies to promote cultural safety. This applies </a:t>
            </a:r>
            <a:r>
              <a:rPr lang="en-AU" dirty="0"/>
              <a:t>even if there are no students who have identified themselves as Aboriginal.</a:t>
            </a:r>
          </a:p>
          <a:p>
            <a:pPr marL="88900" marR="0" lvl="0" indent="-88900" algn="l" defTabSz="914400" rtl="0" eaLnBrk="1" fontAlgn="auto" latinLnBrk="0" hangingPunct="1">
              <a:lnSpc>
                <a:spcPct val="95000"/>
              </a:lnSpc>
              <a:spcBef>
                <a:spcPts val="0"/>
              </a:spcBef>
              <a:spcAft>
                <a:spcPts val="0"/>
              </a:spcAft>
              <a:buClrTx/>
              <a:buSzTx/>
              <a:buFont typeface="Arial" panose="020B0604020202020204" pitchFamily="34" charset="0"/>
              <a:buChar char="•"/>
              <a:tabLst/>
              <a:defRPr/>
            </a:pPr>
            <a:r>
              <a:rPr lang="en-AU" dirty="0"/>
              <a:t>Child Safe Standard 5 requires that staff and volunteers understand the diverse circumstances of students, provides support, and responds to vulnerable students</a:t>
            </a:r>
            <a:endParaRPr lang="en-GB" dirty="0"/>
          </a:p>
          <a:p>
            <a:pPr lvl="0">
              <a:lnSpc>
                <a:spcPct val="95000"/>
              </a:lnSpc>
            </a:pPr>
            <a:r>
              <a:rPr lang="en-GB" dirty="0"/>
              <a:t>Schools can document their strategies in their Child Safety and Wellbeing policy. </a:t>
            </a:r>
          </a:p>
          <a:p>
            <a:pPr lvl="0">
              <a:lnSpc>
                <a:spcPct val="95000"/>
              </a:lnSpc>
            </a:pPr>
            <a:r>
              <a:rPr lang="en-GB" dirty="0"/>
              <a:t>A</a:t>
            </a:r>
            <a:r>
              <a:rPr lang="en-AU" dirty="0"/>
              <a:t>mend these notes align with your school’s Child Safety and Wellbeing Policy if needed.</a:t>
            </a:r>
          </a:p>
          <a:p>
            <a:pPr marL="0" indent="0">
              <a:lnSpc>
                <a:spcPct val="95000"/>
              </a:lnSpc>
              <a:spcBef>
                <a:spcPts val="600"/>
              </a:spcBef>
              <a:buNone/>
            </a:pPr>
            <a:r>
              <a:rPr lang="en-AU" sz="1400" b="1" dirty="0"/>
              <a:t>SPEAKING NOTES </a:t>
            </a:r>
          </a:p>
          <a:p>
            <a:pPr marL="88900" marR="0" lvl="0" indent="-88900" algn="l" defTabSz="914400" rtl="0" eaLnBrk="1" fontAlgn="auto" latinLnBrk="0" hangingPunct="1">
              <a:lnSpc>
                <a:spcPct val="95000"/>
              </a:lnSpc>
              <a:spcBef>
                <a:spcPts val="0"/>
              </a:spcBef>
              <a:spcAft>
                <a:spcPts val="600"/>
              </a:spcAft>
              <a:buClrTx/>
              <a:buSzTx/>
              <a:buFont typeface="Arial" panose="020B0604020202020204" pitchFamily="34" charset="0"/>
              <a:buChar char="•"/>
              <a:tabLst/>
              <a:defRPr/>
            </a:pPr>
            <a:r>
              <a:rPr lang="en-GB" sz="1200" dirty="0">
                <a:effectLst/>
                <a:ea typeface="Arial" panose="020B0604020202020204" pitchFamily="34" charset="0"/>
                <a:cs typeface="Arial" panose="020B0604020202020204" pitchFamily="34" charset="0"/>
              </a:rPr>
              <a:t>Our staff can support every student to have a positive experience in a safe environment. </a:t>
            </a:r>
            <a:r>
              <a:rPr lang="en-GB" sz="1200" dirty="0">
                <a:cs typeface="Arial" panose="020B0604020202020204" pitchFamily="34" charset="0"/>
              </a:rPr>
              <a:t>This includes supporting aboriginal cultural safety and </a:t>
            </a:r>
            <a:r>
              <a:rPr lang="en-AU" sz="1200" dirty="0">
                <a:cs typeface="Arial" panose="020B0604020202020204" pitchFamily="34" charset="0"/>
              </a:rPr>
              <a:t>understanding the diverse circumstances of children and students.</a:t>
            </a:r>
            <a:endParaRPr lang="en-GB" sz="1200" dirty="0">
              <a:effectLst/>
              <a:ea typeface="Arial" panose="020B0604020202020204" pitchFamily="34" charset="0"/>
              <a:cs typeface="Arial" panose="020B0604020202020204" pitchFamily="34" charset="0"/>
            </a:endParaRPr>
          </a:p>
          <a:p>
            <a:pPr lvl="0">
              <a:lnSpc>
                <a:spcPct val="95000"/>
              </a:lnSpc>
              <a:spcAft>
                <a:spcPts val="600"/>
              </a:spcAft>
            </a:pPr>
            <a:r>
              <a:rPr lang="en-AU" dirty="0"/>
              <a:t>For Aboriginal children, cultural safety includes being provided with a safe, nurturing and positive environment where they:</a:t>
            </a:r>
          </a:p>
          <a:p>
            <a:pPr lvl="1">
              <a:lnSpc>
                <a:spcPct val="95000"/>
              </a:lnSpc>
              <a:spcAft>
                <a:spcPts val="600"/>
              </a:spcAft>
            </a:pPr>
            <a:r>
              <a:rPr lang="en-AU" dirty="0"/>
              <a:t>feel comfortable being themselves</a:t>
            </a:r>
          </a:p>
          <a:p>
            <a:pPr lvl="1">
              <a:lnSpc>
                <a:spcPct val="95000"/>
              </a:lnSpc>
              <a:spcAft>
                <a:spcPts val="600"/>
              </a:spcAft>
            </a:pPr>
            <a:r>
              <a:rPr lang="en-AU" dirty="0"/>
              <a:t>feel comfortable expressing their culture, including their spiritual and belief systems </a:t>
            </a:r>
          </a:p>
          <a:p>
            <a:pPr lvl="1">
              <a:lnSpc>
                <a:spcPct val="95000"/>
              </a:lnSpc>
              <a:spcAft>
                <a:spcPts val="600"/>
              </a:spcAft>
            </a:pPr>
            <a:r>
              <a:rPr lang="en-AU" dirty="0"/>
              <a:t>are supported by carers who respect their Aboriginality and encourage their sense of self and identity.</a:t>
            </a:r>
          </a:p>
          <a:p>
            <a:pPr marL="88900" lvl="0" indent="-88900" algn="l" defTabSz="914400" rtl="0" eaLnBrk="1" latinLnBrk="0" hangingPunct="1">
              <a:lnSpc>
                <a:spcPct val="95000"/>
              </a:lnSpc>
              <a:spcAft>
                <a:spcPts val="600"/>
              </a:spcAft>
              <a:buFont typeface="Arial" panose="020B0604020202020204" pitchFamily="34" charset="0"/>
              <a:buChar char="•"/>
            </a:pPr>
            <a:r>
              <a:rPr lang="en-GB" sz="1200" kern="1200" dirty="0">
                <a:solidFill>
                  <a:schemeClr val="tx1"/>
                </a:solidFill>
                <a:ea typeface="+mn-ea"/>
                <a:cs typeface="+mn-cs"/>
              </a:rPr>
              <a:t>All schools must promote cultural safety</a:t>
            </a:r>
            <a:r>
              <a:rPr lang="en-AU" sz="1200" kern="1200" dirty="0">
                <a:solidFill>
                  <a:schemeClr val="tx1"/>
                </a:solidFill>
                <a:ea typeface="+mn-ea"/>
                <a:cs typeface="+mn-cs"/>
              </a:rPr>
              <a:t>, even if there are no students who have identified themselves as Aboriginal.</a:t>
            </a:r>
          </a:p>
          <a:p>
            <a:pPr>
              <a:lnSpc>
                <a:spcPct val="95000"/>
              </a:lnSpc>
              <a:spcAft>
                <a:spcPts val="600"/>
              </a:spcAft>
            </a:pPr>
            <a:r>
              <a:rPr lang="en-AU" dirty="0"/>
              <a:t>We also need to understand the diverse circumstances of children and students. </a:t>
            </a:r>
            <a:r>
              <a:rPr lang="en-AU" dirty="0">
                <a:highlight>
                  <a:srgbClr val="FFFF00"/>
                </a:highlight>
              </a:rPr>
              <a:t>Everyone can pay attention to the needs of:</a:t>
            </a:r>
          </a:p>
          <a:p>
            <a:pPr lvl="1" indent="-80963" algn="l" defTabSz="914400" rtl="0" eaLnBrk="1" latinLnBrk="0" hangingPunct="1">
              <a:lnSpc>
                <a:spcPct val="95000"/>
              </a:lnSpc>
              <a:spcAft>
                <a:spcPts val="600"/>
              </a:spcAft>
              <a:buFont typeface="Arial" panose="020B0604020202020204" pitchFamily="34" charset="0"/>
              <a:buChar char="•"/>
            </a:pPr>
            <a:r>
              <a:rPr lang="en-AU" sz="1200" kern="1200" dirty="0">
                <a:solidFill>
                  <a:schemeClr val="tx1"/>
                </a:solidFill>
                <a:latin typeface="+mn-lt"/>
                <a:ea typeface="+mn-ea"/>
                <a:cs typeface="+mn-cs"/>
              </a:rPr>
              <a:t>students with disability</a:t>
            </a:r>
          </a:p>
          <a:p>
            <a:pPr lvl="1">
              <a:lnSpc>
                <a:spcPct val="95000"/>
              </a:lnSpc>
              <a:spcAft>
                <a:spcPts val="600"/>
              </a:spcAft>
            </a:pPr>
            <a:r>
              <a:rPr lang="en-AU" dirty="0"/>
              <a:t>students from culturally and linguistically diverse backgrounds</a:t>
            </a:r>
          </a:p>
          <a:p>
            <a:pPr lvl="1">
              <a:lnSpc>
                <a:spcPct val="95000"/>
              </a:lnSpc>
              <a:spcAft>
                <a:spcPts val="600"/>
              </a:spcAft>
            </a:pPr>
            <a:r>
              <a:rPr lang="en-AU" dirty="0"/>
              <a:t>students who are unable to live at home and international students</a:t>
            </a:r>
          </a:p>
          <a:p>
            <a:pPr lvl="1">
              <a:lnSpc>
                <a:spcPct val="95000"/>
              </a:lnSpc>
              <a:spcAft>
                <a:spcPts val="600"/>
              </a:spcAft>
            </a:pPr>
            <a:r>
              <a:rPr lang="en-AU" dirty="0"/>
              <a:t>lesbian, gay, bisexual, trans and gender diverse, intersex and queer (LGBTIQ+) students</a:t>
            </a:r>
          </a:p>
          <a:p>
            <a:pPr lvl="1">
              <a:lnSpc>
                <a:spcPct val="95000"/>
              </a:lnSpc>
              <a:spcAft>
                <a:spcPts val="600"/>
              </a:spcAft>
            </a:pPr>
            <a:r>
              <a:rPr lang="en-AU" dirty="0"/>
              <a:t>Aboriginal students.</a:t>
            </a:r>
          </a:p>
          <a:p>
            <a:pPr>
              <a:lnSpc>
                <a:spcPct val="95000"/>
              </a:lnSpc>
              <a:spcAft>
                <a:spcPts val="600"/>
              </a:spcAft>
            </a:pPr>
            <a:r>
              <a:rPr lang="en-AU" dirty="0">
                <a:highlight>
                  <a:srgbClr val="FFFF00"/>
                </a:highlight>
              </a:rPr>
              <a:t>Our Child Safety and Wellbeing policy includes actions our school will take to promote cultural safety and to respect and respond to the diversity of children and young people’s circumstances and needs. </a:t>
            </a:r>
          </a:p>
          <a:p>
            <a:pPr>
              <a:lnSpc>
                <a:spcPct val="95000"/>
              </a:lnSpc>
              <a:spcAft>
                <a:spcPts val="600"/>
              </a:spcAft>
            </a:pPr>
            <a:r>
              <a:rPr lang="en-AU" dirty="0">
                <a:highlight>
                  <a:srgbClr val="FFFF00"/>
                </a:highlight>
              </a:rPr>
              <a:t>[Add examples from your local policy to demonstrate how staff can support cultural safety and diverse needs and outline staff responsibilities in supporting these processes.]</a:t>
            </a:r>
          </a:p>
        </p:txBody>
      </p:sp>
      <p:sp>
        <p:nvSpPr>
          <p:cNvPr id="4" name="Slide Number Placeholder 3"/>
          <p:cNvSpPr>
            <a:spLocks noGrp="1"/>
          </p:cNvSpPr>
          <p:nvPr>
            <p:ph type="sldNum" sz="quarter" idx="5"/>
          </p:nvPr>
        </p:nvSpPr>
        <p:spPr/>
        <p:txBody>
          <a:bodyPr/>
          <a:lstStyle/>
          <a:p>
            <a:fld id="{ED6696EE-E175-4144-B35C-D4A1B167B917}" type="slidenum">
              <a:rPr lang="en-US" smtClean="0"/>
              <a:t>31</a:t>
            </a:fld>
            <a:endParaRPr lang="en-US" dirty="0"/>
          </a:p>
        </p:txBody>
      </p:sp>
      <p:sp>
        <p:nvSpPr>
          <p:cNvPr id="7" name="Slide Image Placeholder 6">
            <a:extLst>
              <a:ext uri="{FF2B5EF4-FFF2-40B4-BE49-F238E27FC236}">
                <a16:creationId xmlns:a16="http://schemas.microsoft.com/office/drawing/2014/main" id="{810612FF-1788-442D-974B-5EB5A9893197}"/>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20472547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endParaRPr lang="en-AU" dirty="0"/>
          </a:p>
          <a:p>
            <a:pPr lvl="0"/>
            <a:r>
              <a:rPr lang="en-AU" dirty="0"/>
              <a:t>We suggest that you provide links or copies of your school’s current Child Safety Code of Conduct to staff. </a:t>
            </a:r>
          </a:p>
          <a:p>
            <a:r>
              <a:rPr lang="en-AU" dirty="0"/>
              <a:t>Note: Refer to the definition of ‘school environment’ in the child safety definitions resource on PROTECT </a:t>
            </a:r>
            <a:r>
              <a:rPr lang="en-AU" dirty="0">
                <a:hlinkClick r:id="rId3"/>
              </a:rPr>
              <a:t>Child Safe Standards: Definitions | Victorian Government (www.vic.gov.au)</a:t>
            </a:r>
            <a:endParaRPr lang="en-AU" dirty="0"/>
          </a:p>
          <a:p>
            <a:pPr marL="0" lvl="0" indent="0">
              <a:spcBef>
                <a:spcPts val="600"/>
              </a:spcBef>
              <a:buNone/>
            </a:pPr>
            <a:r>
              <a:rPr lang="en-AU" sz="1400" b="1" dirty="0"/>
              <a:t>SPEAKING NOTES </a:t>
            </a:r>
            <a:endParaRPr lang="en-AU" dirty="0"/>
          </a:p>
          <a:p>
            <a:pPr lvl="0">
              <a:spcAft>
                <a:spcPts val="600"/>
              </a:spcAft>
            </a:pPr>
            <a:r>
              <a:rPr lang="en-AU" dirty="0"/>
              <a:t>Our school has had a Child Safety Code of Conduct in place since 2016. </a:t>
            </a:r>
          </a:p>
          <a:p>
            <a:pPr lvl="0">
              <a:spcAft>
                <a:spcPts val="600"/>
              </a:spcAft>
            </a:pPr>
            <a:r>
              <a:rPr lang="en-AU" dirty="0"/>
              <a:t>We have updated our Child Safety Code of Conduct to reflect the Child Safe Standards.</a:t>
            </a:r>
            <a:endParaRPr lang="en-GB" dirty="0"/>
          </a:p>
          <a:p>
            <a:pPr>
              <a:spcAft>
                <a:spcPts val="600"/>
              </a:spcAft>
            </a:pPr>
            <a:r>
              <a:rPr lang="en-AU" dirty="0"/>
              <a:t>Our Code of Conduct </a:t>
            </a:r>
            <a:r>
              <a:rPr lang="en-GB" dirty="0"/>
              <a:t>provides adults with a clear guide on the behaviour that is expected of them in our school environments. </a:t>
            </a:r>
            <a:endParaRPr lang="en-AU" dirty="0"/>
          </a:p>
          <a:p>
            <a:pPr lvl="0">
              <a:spcAft>
                <a:spcPts val="600"/>
              </a:spcAft>
            </a:pPr>
            <a:r>
              <a:rPr lang="en-AU" dirty="0"/>
              <a:t>It lists behaviours that are acceptable and behaviours that are unacceptable.</a:t>
            </a:r>
          </a:p>
          <a:p>
            <a:pPr lvl="0">
              <a:spcAft>
                <a:spcPts val="600"/>
              </a:spcAft>
            </a:pPr>
            <a:r>
              <a:rPr lang="en-AU" dirty="0"/>
              <a:t>It applies to all school activities, including school camps, using digital technology and social media.</a:t>
            </a:r>
          </a:p>
          <a:p>
            <a:pPr lvl="0">
              <a:spcAft>
                <a:spcPts val="600"/>
              </a:spcAft>
            </a:pPr>
            <a:r>
              <a:rPr lang="en-AU" dirty="0"/>
              <a:t>The Child Safety Code of Conduct applies to staff and all other adults who work or volunteer in our school environments.</a:t>
            </a:r>
          </a:p>
          <a:p>
            <a:pPr lvl="0">
              <a:spcAft>
                <a:spcPts val="600"/>
              </a:spcAft>
            </a:pPr>
            <a:r>
              <a:rPr lang="en-AU" dirty="0"/>
              <a:t>All staff must be familiar with our Child Safety Code of Conduct and understand the behaviour that is expected of every adult working in our school environments. </a:t>
            </a:r>
          </a:p>
          <a:p>
            <a:pPr>
              <a:spcAft>
                <a:spcPts val="600"/>
              </a:spcAft>
            </a:pPr>
            <a:endParaRPr lang="en-AU" dirty="0"/>
          </a:p>
          <a:p>
            <a:pPr lvl="0">
              <a:spcAft>
                <a:spcPts val="600"/>
              </a:spcAft>
            </a:pPr>
            <a:endParaRPr lang="en-AU" dirty="0"/>
          </a:p>
          <a:p>
            <a:pPr lvl="0">
              <a:spcAft>
                <a:spcPts val="600"/>
              </a:spcAft>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32</a:t>
            </a:fld>
            <a:endParaRPr lang="en-US" dirty="0"/>
          </a:p>
        </p:txBody>
      </p:sp>
      <p:sp>
        <p:nvSpPr>
          <p:cNvPr id="7" name="Slide Image Placeholder 6">
            <a:extLst>
              <a:ext uri="{FF2B5EF4-FFF2-40B4-BE49-F238E27FC236}">
                <a16:creationId xmlns:a16="http://schemas.microsoft.com/office/drawing/2014/main" id="{92365AC8-40AE-4FCD-8B7F-B1624C0C0BC1}"/>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4426711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3 minutes</a:t>
            </a:r>
          </a:p>
          <a:p>
            <a:pPr lvl="0"/>
            <a:r>
              <a:rPr lang="en-AU" dirty="0"/>
              <a:t>This slide lists examples of acceptable and unacceptable behaviours in the Child Safety Code of Conduct template in PROTECT. </a:t>
            </a:r>
          </a:p>
          <a:p>
            <a:pPr lvl="0"/>
            <a:r>
              <a:rPr lang="en-AU" dirty="0"/>
              <a:t>You may need to amend this slide to match the wording in your revised school’s Child Safety Code of Conduct.</a:t>
            </a:r>
          </a:p>
          <a:p>
            <a:pPr marL="0" lvl="0" indent="0">
              <a:spcBef>
                <a:spcPts val="600"/>
              </a:spcBef>
              <a:buNone/>
            </a:pPr>
            <a:r>
              <a:rPr lang="en-AU" sz="1400" b="1" dirty="0"/>
              <a:t>SPEAKING NOTES </a:t>
            </a:r>
          </a:p>
          <a:p>
            <a:pPr lvl="0">
              <a:spcAft>
                <a:spcPts val="600"/>
              </a:spcAft>
            </a:pPr>
            <a:r>
              <a:rPr lang="en-AU" dirty="0"/>
              <a:t>You have a copy of our school’s Child Safety Code of Conduct.</a:t>
            </a:r>
          </a:p>
          <a:p>
            <a:pPr lvl="0">
              <a:spcAft>
                <a:spcPts val="600"/>
              </a:spcAft>
            </a:pPr>
            <a:r>
              <a:rPr lang="en-AU" dirty="0"/>
              <a:t>On this slide, you can see a summary of some of the examples of acceptable and unacceptable behaviours that are in our school’s Code.</a:t>
            </a:r>
          </a:p>
        </p:txBody>
      </p:sp>
      <p:sp>
        <p:nvSpPr>
          <p:cNvPr id="4" name="Slide Number Placeholder 3"/>
          <p:cNvSpPr>
            <a:spLocks noGrp="1"/>
          </p:cNvSpPr>
          <p:nvPr>
            <p:ph type="sldNum" sz="quarter" idx="5"/>
          </p:nvPr>
        </p:nvSpPr>
        <p:spPr/>
        <p:txBody>
          <a:bodyPr/>
          <a:lstStyle/>
          <a:p>
            <a:fld id="{ED6696EE-E175-4144-B35C-D4A1B167B917}" type="slidenum">
              <a:rPr lang="en-US" smtClean="0"/>
              <a:t>33</a:t>
            </a:fld>
            <a:endParaRPr lang="en-US" dirty="0"/>
          </a:p>
        </p:txBody>
      </p:sp>
      <p:sp>
        <p:nvSpPr>
          <p:cNvPr id="7" name="Slide Image Placeholder 6">
            <a:extLst>
              <a:ext uri="{FF2B5EF4-FFF2-40B4-BE49-F238E27FC236}">
                <a16:creationId xmlns:a16="http://schemas.microsoft.com/office/drawing/2014/main" id="{3E5AF449-0925-420A-8277-F66F132AF015}"/>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9398970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lnSpc>
                <a:spcPct val="95000"/>
              </a:lnSpc>
              <a:buNone/>
            </a:pPr>
            <a:r>
              <a:rPr lang="en-AU" sz="1400" b="1" dirty="0"/>
              <a:t>BACKGROUND NOTES FOR FACILITATOR</a:t>
            </a:r>
          </a:p>
          <a:p>
            <a:pPr lvl="0">
              <a:lnSpc>
                <a:spcPct val="95000"/>
              </a:lnSpc>
            </a:pPr>
            <a:r>
              <a:rPr lang="en-AU" b="1" dirty="0"/>
              <a:t>Time on this slide: 1 minute</a:t>
            </a:r>
          </a:p>
          <a:p>
            <a:pPr lvl="0">
              <a:lnSpc>
                <a:spcPct val="95000"/>
              </a:lnSpc>
            </a:pPr>
            <a:r>
              <a:rPr lang="en-AU" dirty="0"/>
              <a:t>This slide raises staff’s awareness of the school’s Child Safety Risk Register and highlights some key considerations that the school has taken into account.</a:t>
            </a:r>
          </a:p>
          <a:p>
            <a:pPr>
              <a:lnSpc>
                <a:spcPct val="95000"/>
              </a:lnSpc>
              <a:defRPr/>
            </a:pPr>
            <a:r>
              <a:rPr lang="en-AU" dirty="0"/>
              <a:t>You may wish to share your school’s risk register in whole or part with the staff. </a:t>
            </a:r>
          </a:p>
          <a:p>
            <a:pPr marL="0" indent="0">
              <a:lnSpc>
                <a:spcPct val="95000"/>
              </a:lnSpc>
              <a:spcBef>
                <a:spcPts val="600"/>
              </a:spcBef>
              <a:buNone/>
              <a:defRPr/>
            </a:pPr>
            <a:r>
              <a:rPr lang="en-AU" sz="1400" b="1" dirty="0"/>
              <a:t>SPEAKING NOTES </a:t>
            </a:r>
          </a:p>
          <a:p>
            <a:pPr>
              <a:lnSpc>
                <a:spcPct val="95000"/>
              </a:lnSpc>
              <a:spcAft>
                <a:spcPts val="600"/>
              </a:spcAft>
            </a:pPr>
            <a:r>
              <a:rPr lang="en-AU" dirty="0"/>
              <a:t>The Child Safe Standards require all schools to put in place systems and processes to help prevent and reduce harm to students.</a:t>
            </a:r>
          </a:p>
          <a:p>
            <a:pPr>
              <a:lnSpc>
                <a:spcPct val="95000"/>
              </a:lnSpc>
              <a:spcAft>
                <a:spcPts val="600"/>
              </a:spcAft>
            </a:pPr>
            <a:r>
              <a:rPr lang="en-AU" dirty="0"/>
              <a:t>Harms related to child safety may occur at school, during school-related activities or at home.</a:t>
            </a:r>
            <a:endParaRPr lang="en-AU" b="0" i="0" dirty="0">
              <a:effectLst/>
            </a:endParaRPr>
          </a:p>
          <a:p>
            <a:pPr marL="90488" marR="0" lvl="0" indent="-90488" algn="l" defTabSz="914400" rtl="0" eaLnBrk="1" fontAlgn="auto" latinLnBrk="0" hangingPunct="1">
              <a:lnSpc>
                <a:spcPct val="95000"/>
              </a:lnSpc>
              <a:spcAft>
                <a:spcPts val="600"/>
              </a:spcAft>
              <a:buClrTx/>
              <a:buSzTx/>
              <a:buFont typeface="Arial" panose="020B0604020202020204" pitchFamily="34" charset="0"/>
              <a:buChar char="•"/>
              <a:tabLst/>
              <a:defRPr/>
            </a:pPr>
            <a:r>
              <a:rPr lang="en-AU" b="0" i="0" dirty="0">
                <a:effectLst/>
              </a:rPr>
              <a:t>We have developed a Child Safety Risk Register with a focus on preventing and reducing child abuse and harm in our physical and online environments.</a:t>
            </a:r>
            <a:r>
              <a:rPr lang="en-AU" dirty="0">
                <a:highlight>
                  <a:srgbClr val="FFFF00"/>
                </a:highlight>
              </a:rPr>
              <a:t> [Modify this statement for your context if needed.]</a:t>
            </a:r>
          </a:p>
          <a:p>
            <a:pPr marL="90488" marR="0" lvl="0" indent="-90488" algn="l" defTabSz="914400" rtl="0" eaLnBrk="1" fontAlgn="auto" latinLnBrk="0" hangingPunct="1">
              <a:lnSpc>
                <a:spcPct val="95000"/>
              </a:lnSpc>
              <a:spcAft>
                <a:spcPts val="600"/>
              </a:spcAft>
              <a:buClrTx/>
              <a:buSzTx/>
              <a:buFont typeface="Arial" panose="020B0604020202020204" pitchFamily="34" charset="0"/>
              <a:buChar char="•"/>
              <a:tabLst/>
              <a:defRPr/>
            </a:pPr>
            <a:r>
              <a:rPr lang="en-AU" dirty="0">
                <a:ea typeface="+mn-ea"/>
                <a:cs typeface="Arial" panose="020B0604020202020204" pitchFamily="34" charset="0"/>
              </a:rPr>
              <a:t>We have considered risks for each of the 11 Child Safe Standards and we’ve developed and recorded risk controls aligned </a:t>
            </a:r>
            <a:r>
              <a:rPr lang="en-AU" dirty="0">
                <a:cs typeface="Arial" panose="020B0604020202020204" pitchFamily="34" charset="0"/>
              </a:rPr>
              <a:t>for</a:t>
            </a:r>
            <a:r>
              <a:rPr lang="en-AU" dirty="0">
                <a:ea typeface="+mn-ea"/>
                <a:cs typeface="Arial" panose="020B0604020202020204" pitchFamily="34" charset="0"/>
              </a:rPr>
              <a:t> each of the 11 standards  in consultation with </a:t>
            </a:r>
            <a:r>
              <a:rPr lang="en-AU" dirty="0">
                <a:highlight>
                  <a:srgbClr val="FFFF00"/>
                </a:highlight>
              </a:rPr>
              <a:t>[add who you consulted with, for example students, staff]</a:t>
            </a:r>
            <a:r>
              <a:rPr lang="en-AU" dirty="0"/>
              <a:t>. </a:t>
            </a:r>
          </a:p>
          <a:p>
            <a:pPr marL="90488" marR="0" lvl="0" indent="-90488" algn="l" defTabSz="914400" rtl="0" eaLnBrk="1" fontAlgn="auto" latinLnBrk="0" hangingPunct="1">
              <a:lnSpc>
                <a:spcPct val="95000"/>
              </a:lnSpc>
              <a:spcAft>
                <a:spcPts val="600"/>
              </a:spcAft>
              <a:buClrTx/>
              <a:buSzTx/>
              <a:buFont typeface="Arial" panose="020B0604020202020204" pitchFamily="34" charset="0"/>
              <a:buChar char="•"/>
              <a:tabLst/>
              <a:defRPr/>
            </a:pPr>
            <a:r>
              <a:rPr lang="en-GB" dirty="0"/>
              <a:t>We considered how to manage risks without </a:t>
            </a:r>
            <a:r>
              <a:rPr lang="en-AU" dirty="0"/>
              <a:t>compromising a child or student’s right to privacy, access to information, social connections and learning opportunities.</a:t>
            </a:r>
            <a:endParaRPr lang="en-AU" dirty="0">
              <a:cs typeface="Arial" panose="020B0604020202020204" pitchFamily="34" charset="0"/>
            </a:endParaRPr>
          </a:p>
          <a:p>
            <a:pPr marL="90488" marR="0" lvl="0" indent="-90488" algn="l" defTabSz="914400" rtl="0" eaLnBrk="1" fontAlgn="auto" latinLnBrk="0" hangingPunct="1">
              <a:lnSpc>
                <a:spcPct val="95000"/>
              </a:lnSpc>
              <a:spcAft>
                <a:spcPts val="600"/>
              </a:spcAft>
              <a:buClrTx/>
              <a:buSzTx/>
              <a:buFont typeface="Arial" panose="020B0604020202020204" pitchFamily="34" charset="0"/>
              <a:buChar char="•"/>
              <a:tabLst/>
              <a:defRPr/>
            </a:pPr>
            <a:r>
              <a:rPr lang="en-GB" dirty="0">
                <a:cs typeface="Arial" panose="020B0604020202020204" pitchFamily="34" charset="0"/>
              </a:rPr>
              <a:t>Our risks are managed through our child safety and wellbeing policies, procedures and practices. We also use activity-specific </a:t>
            </a:r>
            <a:r>
              <a:rPr lang="en-GB" dirty="0"/>
              <a:t>risk registers, such as those we develop for excursions.</a:t>
            </a:r>
          </a:p>
          <a:p>
            <a:pPr marL="90488" marR="0" lvl="0" indent="-90488" algn="l" defTabSz="914400" rtl="0" eaLnBrk="1" fontAlgn="auto" latinLnBrk="0" hangingPunct="1">
              <a:lnSpc>
                <a:spcPct val="95000"/>
              </a:lnSpc>
              <a:spcAft>
                <a:spcPts val="600"/>
              </a:spcAft>
              <a:buClrTx/>
              <a:buSzTx/>
              <a:buFont typeface="Arial" panose="020B0604020202020204" pitchFamily="34" charset="0"/>
              <a:buChar char="•"/>
              <a:tabLst/>
              <a:defRPr/>
            </a:pPr>
            <a:r>
              <a:rPr lang="en-AU" dirty="0">
                <a:cs typeface="Arial" panose="020B0604020202020204" pitchFamily="34" charset="0"/>
              </a:rPr>
              <a:t>All staff play an important role in identifying and reporting child safety risks in our physical and online environments, including  </a:t>
            </a:r>
            <a:r>
              <a:rPr lang="en-GB" dirty="0"/>
              <a:t>school camps, excursions, work experience placements and other school-authorised events</a:t>
            </a:r>
            <a:r>
              <a:rPr lang="en-AU" dirty="0">
                <a:cs typeface="Arial" panose="020B0604020202020204" pitchFamily="34" charset="0"/>
              </a:rPr>
              <a:t>  Ask yourselves: </a:t>
            </a:r>
          </a:p>
          <a:p>
            <a:pPr lvl="1">
              <a:lnSpc>
                <a:spcPct val="95000"/>
              </a:lnSpc>
              <a:spcAft>
                <a:spcPts val="600"/>
              </a:spcAft>
            </a:pPr>
            <a:r>
              <a:rPr lang="en-AU" dirty="0"/>
              <a:t>How do our school structures, attitudes and practices affect the risk of harm or child abuse?</a:t>
            </a:r>
          </a:p>
          <a:p>
            <a:pPr lvl="1">
              <a:lnSpc>
                <a:spcPct val="95000"/>
              </a:lnSpc>
              <a:spcAft>
                <a:spcPts val="600"/>
              </a:spcAft>
            </a:pPr>
            <a:r>
              <a:rPr lang="en-AU" dirty="0"/>
              <a:t>What are some of the current and emerging online safety issues? </a:t>
            </a:r>
          </a:p>
          <a:p>
            <a:pPr lvl="1">
              <a:lnSpc>
                <a:spcPct val="95000"/>
              </a:lnSpc>
              <a:spcAft>
                <a:spcPts val="600"/>
              </a:spcAft>
            </a:pPr>
            <a:r>
              <a:rPr lang="en-AU" dirty="0"/>
              <a:t>Are there opportunities for adults to be alone with students, unseen by others?</a:t>
            </a:r>
          </a:p>
          <a:p>
            <a:pPr lvl="1">
              <a:lnSpc>
                <a:spcPct val="95000"/>
              </a:lnSpc>
              <a:spcAft>
                <a:spcPts val="600"/>
              </a:spcAft>
            </a:pPr>
            <a:r>
              <a:rPr lang="en-AU" dirty="0"/>
              <a:t>Are students, parents and the school community empowered to raise concerns? How do we know?</a:t>
            </a:r>
          </a:p>
          <a:p>
            <a:pPr lvl="1">
              <a:lnSpc>
                <a:spcPct val="95000"/>
              </a:lnSpc>
              <a:spcAft>
                <a:spcPts val="600"/>
              </a:spcAft>
            </a:pPr>
            <a:r>
              <a:rPr lang="en-AU" dirty="0"/>
              <a:t>Are there barriers that might stop some students from raising concerns? </a:t>
            </a:r>
          </a:p>
          <a:p>
            <a:pPr>
              <a:lnSpc>
                <a:spcPct val="95000"/>
              </a:lnSpc>
              <a:spcAft>
                <a:spcPts val="600"/>
              </a:spcAft>
            </a:pPr>
            <a:r>
              <a:rPr lang="en-AU" dirty="0"/>
              <a:t>You also have a responsibility to </a:t>
            </a:r>
            <a:r>
              <a:rPr lang="en-GB" dirty="0"/>
              <a:t>alert school leadership to any emerging risks you become aware of, in the school’s physical and online environments.</a:t>
            </a:r>
            <a:endParaRPr lang="en-AU"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34</a:t>
            </a:fld>
            <a:endParaRPr lang="en-US" dirty="0"/>
          </a:p>
        </p:txBody>
      </p:sp>
    </p:spTree>
    <p:extLst>
      <p:ext uri="{BB962C8B-B14F-4D97-AF65-F5344CB8AC3E}">
        <p14:creationId xmlns:p14="http://schemas.microsoft.com/office/powerpoint/2010/main" val="2451593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shows the intent of our school’s Complaints Policy </a:t>
            </a:r>
          </a:p>
          <a:p>
            <a:pPr marL="90488" marR="0" lvl="0" indent="-904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We suggest that you provide links or copies of your school’s current Complaints Policy </a:t>
            </a:r>
          </a:p>
          <a:p>
            <a:pPr>
              <a:defRPr/>
            </a:pPr>
            <a:r>
              <a:rPr lang="en-AU" dirty="0">
                <a:highlight>
                  <a:srgbClr val="FFFF00"/>
                </a:highlight>
              </a:rPr>
              <a:t>Note: You may need to amend this slide if you have separate information on how parents can raise a complaint, compared to how students raise a complaint. It’s important that staff are made aware of both.</a:t>
            </a:r>
          </a:p>
          <a:p>
            <a:pPr marL="0" indent="0">
              <a:spcBef>
                <a:spcPts val="600"/>
              </a:spcBef>
              <a:buNone/>
            </a:pPr>
            <a:r>
              <a:rPr lang="en-AU" sz="1400" b="1" dirty="0"/>
              <a:t>SPEAKING NOTES </a:t>
            </a:r>
          </a:p>
          <a:p>
            <a:pPr>
              <a:spcBef>
                <a:spcPts val="600"/>
              </a:spcBef>
              <a:spcAft>
                <a:spcPts val="600"/>
              </a:spcAft>
              <a:defRPr/>
            </a:pPr>
            <a:r>
              <a:rPr lang="en-AU" dirty="0"/>
              <a:t>Complaints are more likely to be raised when there are clear, well-communicated policies and procedures for concerns or allegations. </a:t>
            </a:r>
            <a:endParaRPr lang="en-AU" sz="1200" kern="1200" dirty="0">
              <a:solidFill>
                <a:schemeClr val="tx1"/>
              </a:solidFill>
              <a:latin typeface="+mn-lt"/>
              <a:ea typeface="+mn-ea"/>
              <a:cs typeface="+mn-cs"/>
            </a:endParaRPr>
          </a:p>
          <a:p>
            <a:pPr marL="90488" marR="0" lvl="0" indent="-904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Our school’s Complaints Policy provides an outline of our school’s complaints process.</a:t>
            </a:r>
          </a:p>
          <a:p>
            <a:pPr>
              <a:spcBef>
                <a:spcPts val="600"/>
              </a:spcBef>
              <a:spcAft>
                <a:spcPts val="600"/>
              </a:spcAft>
              <a:defRPr/>
            </a:pPr>
            <a:r>
              <a:rPr lang="en-AU" dirty="0"/>
              <a:t>Our policy is publicly available on our school website and at reception. </a:t>
            </a:r>
            <a:endParaRPr lang="en-AU" sz="1200" kern="1200" dirty="0">
              <a:solidFill>
                <a:schemeClr val="tx1"/>
              </a:solidFill>
              <a:latin typeface="+mn-lt"/>
              <a:ea typeface="+mn-ea"/>
              <a:cs typeface="+mn-cs"/>
            </a:endParaRPr>
          </a:p>
          <a:p>
            <a:pPr>
              <a:spcBef>
                <a:spcPts val="600"/>
              </a:spcBef>
              <a:spcAft>
                <a:spcPts val="600"/>
              </a:spcAft>
              <a:defRPr/>
            </a:pPr>
            <a:r>
              <a:rPr lang="en-AU" sz="1200" kern="1200" dirty="0">
                <a:solidFill>
                  <a:schemeClr val="tx1"/>
                </a:solidFill>
                <a:latin typeface="+mn-lt"/>
                <a:ea typeface="+mn-ea"/>
                <a:cs typeface="+mn-cs"/>
              </a:rPr>
              <a:t>It states that we value open communication with our families and are committed to understanding complaints and addressing them appropriately.</a:t>
            </a:r>
          </a:p>
          <a:p>
            <a:pPr marL="90488" marR="0" lvl="0" indent="-904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It informs students, parents and members of the community how they can raise complaints or concerns about issues arising at our school.</a:t>
            </a:r>
          </a:p>
          <a:p>
            <a:pPr marL="90488" marR="0" lvl="0" indent="-904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It sets an expectation that all complaints and concerns are managed in a timely, effective, fair and respectful manner. </a:t>
            </a:r>
          </a:p>
          <a:p>
            <a:pPr>
              <a:spcBef>
                <a:spcPts val="600"/>
              </a:spcBef>
              <a:spcAft>
                <a:spcPts val="600"/>
              </a:spcAft>
              <a:defRPr/>
            </a:pPr>
            <a:r>
              <a:rPr lang="en-AU" dirty="0"/>
              <a:t>There may be circumstances where a student’s sibling, parent or carer raises concerns about abuse or discloses abuse.</a:t>
            </a:r>
          </a:p>
          <a:p>
            <a:pPr marL="90488" marR="0" lvl="0" indent="-904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AU" sz="1200" dirty="0">
                <a:ea typeface="+mn-ea"/>
                <a:cs typeface="Arial" panose="020B0604020202020204" pitchFamily="34" charset="0"/>
              </a:rPr>
              <a:t>Our policy informs the community that if complaints and concerns relate to child abuse, we will manage these in accordance with our school’s </a:t>
            </a:r>
            <a:r>
              <a:rPr lang="en-AU" sz="1200" b="1" dirty="0">
                <a:ea typeface="+mn-ea"/>
                <a:cs typeface="Arial" panose="020B0604020202020204" pitchFamily="34" charset="0"/>
              </a:rPr>
              <a:t>Child Safety Responding and Reporting Obligations Policy and Procedures.</a:t>
            </a:r>
            <a:endParaRPr lang="en-AU" sz="1200" kern="1200" dirty="0">
              <a:solidFill>
                <a:schemeClr val="tx1"/>
              </a:solidFill>
              <a:ea typeface="+mn-ea"/>
              <a:cs typeface="+mn-cs"/>
            </a:endParaRPr>
          </a:p>
          <a:p>
            <a:pPr lvl="0">
              <a:spcAft>
                <a:spcPts val="600"/>
              </a:spcAft>
            </a:pPr>
            <a:endParaRPr lang="en-AU" dirty="0"/>
          </a:p>
          <a:p>
            <a:pPr lvl="0">
              <a:spcAft>
                <a:spcPts val="600"/>
              </a:spcAft>
            </a:pPr>
            <a:endParaRPr lang="en-AU" dirty="0"/>
          </a:p>
          <a:p>
            <a:pPr lvl="0">
              <a:spcAft>
                <a:spcPts val="600"/>
              </a:spcAft>
            </a:pPr>
            <a:endParaRPr lang="en-AU" dirty="0"/>
          </a:p>
          <a:p>
            <a:pPr lvl="0">
              <a:spcAft>
                <a:spcPts val="600"/>
              </a:spcAft>
            </a:pPr>
            <a:endParaRPr lang="en-AU" dirty="0"/>
          </a:p>
          <a:p>
            <a:pPr lvl="0"/>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35</a:t>
            </a:fld>
            <a:endParaRPr lang="en-US" dirty="0"/>
          </a:p>
        </p:txBody>
      </p:sp>
      <p:sp>
        <p:nvSpPr>
          <p:cNvPr id="7" name="Slide Image Placeholder 6">
            <a:extLst>
              <a:ext uri="{FF2B5EF4-FFF2-40B4-BE49-F238E27FC236}">
                <a16:creationId xmlns:a16="http://schemas.microsoft.com/office/drawing/2014/main" id="{46984C48-A2BD-4EAD-A161-759ED9247F5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0202366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r>
              <a:rPr lang="en-AU" b="1" dirty="0"/>
              <a:t>Time on this slide: 1 minute</a:t>
            </a:r>
          </a:p>
          <a:p>
            <a:pPr lvl="0"/>
            <a:r>
              <a:rPr lang="en-AU" dirty="0"/>
              <a:t>This slide focuses on staff obligations to respond to any concerns, suspicions or disclosures of child abuse or harm. </a:t>
            </a:r>
          </a:p>
          <a:p>
            <a:pPr lvl="0"/>
            <a:r>
              <a:rPr lang="en-AU" dirty="0"/>
              <a:t>For more information on signs of abuse refer to:</a:t>
            </a:r>
          </a:p>
          <a:p>
            <a:pPr lvl="1"/>
            <a:r>
              <a:rPr lang="en-AU" dirty="0">
                <a:hlinkClick r:id="rId3"/>
              </a:rPr>
              <a:t>Spotting the Warning Signs of Child Abuse</a:t>
            </a:r>
            <a:endParaRPr lang="en-AU" dirty="0"/>
          </a:p>
          <a:p>
            <a:pPr lvl="1"/>
            <a:r>
              <a:rPr lang="en-AU" dirty="0">
                <a:hlinkClick r:id="rId4"/>
              </a:rPr>
              <a:t>Identify child abuse</a:t>
            </a:r>
            <a:endParaRPr lang="en-AU" dirty="0"/>
          </a:p>
          <a:p>
            <a:pPr marL="0" lvl="0" indent="0">
              <a:spcBef>
                <a:spcPts val="600"/>
              </a:spcBef>
              <a:buNone/>
            </a:pPr>
            <a:r>
              <a:rPr lang="en-AU" sz="1400" b="1" dirty="0"/>
              <a:t>SPEAKING NOTES </a:t>
            </a:r>
            <a:endParaRPr lang="en-AU" dirty="0"/>
          </a:p>
          <a:p>
            <a:pPr>
              <a:spcAft>
                <a:spcPts val="600"/>
              </a:spcAft>
            </a:pPr>
            <a:r>
              <a:rPr lang="en-AU" dirty="0"/>
              <a:t>Our school’s Child Safety Code of Conduct and our Child Safety and Wellbeing policy make clear that we must not ignore or disregard any concerns, suspicions or disclosures of child abuse or harm.</a:t>
            </a:r>
          </a:p>
          <a:p>
            <a:pPr>
              <a:spcAft>
                <a:spcPts val="600"/>
              </a:spcAft>
            </a:pPr>
            <a:r>
              <a:rPr lang="en-AU" dirty="0"/>
              <a:t>As a staff member, you have a vital role in protecting children from harm and are well placed to </a:t>
            </a:r>
            <a:r>
              <a:rPr lang="en-AU" sz="1200" kern="1200" dirty="0">
                <a:solidFill>
                  <a:schemeClr val="tx1"/>
                </a:solidFill>
                <a:latin typeface="+mn-lt"/>
                <a:ea typeface="+mn-ea"/>
                <a:cs typeface="+mn-cs"/>
              </a:rPr>
              <a:t>observe</a:t>
            </a:r>
            <a:r>
              <a:rPr lang="en-AU" b="1" dirty="0"/>
              <a:t> </a:t>
            </a:r>
            <a:r>
              <a:rPr lang="en-AU" dirty="0"/>
              <a:t>signs or behaviours that may indicate risks of child abuse. </a:t>
            </a:r>
          </a:p>
          <a:p>
            <a:pPr>
              <a:spcAft>
                <a:spcPts val="600"/>
              </a:spcAft>
            </a:pPr>
            <a:r>
              <a:rPr lang="en-AU" dirty="0"/>
              <a:t>You may be the best-placed or only adult in a position at that time to identify and respond to suspected abuse. </a:t>
            </a:r>
          </a:p>
          <a:p>
            <a:pPr lvl="0">
              <a:spcAft>
                <a:spcPts val="600"/>
              </a:spcAft>
            </a:pPr>
            <a:r>
              <a:rPr lang="en-AU" dirty="0"/>
              <a:t>If you have any concerns about a child’s safety or any inappropriate behaviours in the school community, even if you’re not sure, you must </a:t>
            </a:r>
            <a:r>
              <a:rPr lang="en-GB" dirty="0"/>
              <a:t>treat these seriously</a:t>
            </a:r>
            <a:r>
              <a:rPr lang="en-AU" dirty="0"/>
              <a:t>.</a:t>
            </a:r>
          </a:p>
          <a:p>
            <a:pPr lvl="0">
              <a:spcAft>
                <a:spcPts val="600"/>
              </a:spcAft>
            </a:pPr>
            <a:endParaRPr lang="en-GB" dirty="0"/>
          </a:p>
          <a:p>
            <a:pPr lvl="0"/>
            <a:endParaRPr lang="en-GB" dirty="0"/>
          </a:p>
          <a:p>
            <a:pPr lvl="0"/>
            <a:endParaRPr lang="en-GB" dirty="0"/>
          </a:p>
          <a:p>
            <a:pPr lvl="0"/>
            <a:endParaRPr lang="en-GB" dirty="0"/>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36</a:t>
            </a:fld>
            <a:endParaRPr lang="en-US" dirty="0"/>
          </a:p>
        </p:txBody>
      </p:sp>
      <p:sp>
        <p:nvSpPr>
          <p:cNvPr id="7" name="Slide Image Placeholder 6">
            <a:extLst>
              <a:ext uri="{FF2B5EF4-FFF2-40B4-BE49-F238E27FC236}">
                <a16:creationId xmlns:a16="http://schemas.microsoft.com/office/drawing/2014/main" id="{847FE8B5-75AD-46A5-9AC5-8D6DA1162028}"/>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1430315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hlinkClick r:id="rId3">
                  <a:extLst>
                    <a:ext uri="{A12FA001-AC4F-418D-AE19-62706E023703}">
                      <ahyp:hlinkClr xmlns:ahyp="http://schemas.microsoft.com/office/drawing/2018/hyperlinkcolor" val="tx"/>
                    </a:ext>
                  </a:extLst>
                </a:hlinkClick>
              </a:rPr>
              <a:t>PROTECT Identifying and responding to all forms of abuse in Victorian Schools </a:t>
            </a:r>
            <a:r>
              <a:rPr lang="en-AU" dirty="0"/>
              <a:t>includes the Four Critical Actions for Schools when responding to suspicion or allegation of child abuse.</a:t>
            </a:r>
          </a:p>
          <a:p>
            <a:r>
              <a:rPr lang="en-AU" dirty="0"/>
              <a:t>Schools must also respond to allegations and instances of student sexual offending. </a:t>
            </a:r>
          </a:p>
          <a:p>
            <a:pPr lvl="0"/>
            <a:r>
              <a:rPr lang="en-AU" dirty="0"/>
              <a:t>For more information on how to support students and impacted staff members, refer to </a:t>
            </a:r>
          </a:p>
          <a:p>
            <a:pPr lvl="1"/>
            <a:r>
              <a:rPr lang="en-AU" dirty="0">
                <a:hlinkClick r:id="rId4"/>
              </a:rPr>
              <a:t>Providing Ongoing Support</a:t>
            </a:r>
            <a:r>
              <a:rPr lang="en-AU" dirty="0"/>
              <a:t>  </a:t>
            </a:r>
          </a:p>
          <a:p>
            <a:pPr lvl="1"/>
            <a:r>
              <a:rPr lang="en-AU" dirty="0">
                <a:hlinkClick r:id="rId5"/>
              </a:rPr>
              <a:t>Identify child abuse</a:t>
            </a:r>
            <a:endParaRPr lang="en-AU" dirty="0"/>
          </a:p>
          <a:p>
            <a:pPr lvl="0">
              <a:spcBef>
                <a:spcPts val="600"/>
              </a:spcBef>
            </a:pPr>
            <a:r>
              <a:rPr lang="en-AU" sz="1400" b="1" dirty="0"/>
              <a:t>SPEAKING NOTES </a:t>
            </a:r>
          </a:p>
          <a:p>
            <a:pPr lvl="0">
              <a:spcAft>
                <a:spcPts val="600"/>
              </a:spcAft>
            </a:pPr>
            <a:r>
              <a:rPr lang="en-AU" dirty="0"/>
              <a:t>Our school’s </a:t>
            </a:r>
            <a:r>
              <a:rPr lang="en-AU" sz="1200" b="1" dirty="0">
                <a:ea typeface="+mn-ea"/>
                <a:cs typeface="Arial" panose="020B0604020202020204" pitchFamily="34" charset="0"/>
              </a:rPr>
              <a:t>Child Safety Responding and Reporting Obligations Policy and Procedures </a:t>
            </a:r>
            <a:r>
              <a:rPr lang="en-AU" dirty="0"/>
              <a:t>outlines the procedures we will follow to respond to any incidents, disclosures and suspicions of child abuse. </a:t>
            </a:r>
          </a:p>
          <a:p>
            <a:pPr lvl="0">
              <a:spcAft>
                <a:spcPts val="600"/>
              </a:spcAft>
            </a:pPr>
            <a:r>
              <a:rPr lang="en-AU" dirty="0"/>
              <a:t>We follow:</a:t>
            </a:r>
          </a:p>
          <a:p>
            <a:pPr lvl="1">
              <a:spcAft>
                <a:spcPts val="600"/>
              </a:spcAft>
            </a:pPr>
            <a:r>
              <a:rPr lang="en-AU" dirty="0"/>
              <a:t>the </a:t>
            </a:r>
            <a:r>
              <a:rPr lang="en-AU" dirty="0">
                <a:hlinkClick r:id="rId6"/>
              </a:rPr>
              <a:t>Four Critical Actions for Schools</a:t>
            </a:r>
            <a:r>
              <a:rPr lang="en-AU" dirty="0"/>
              <a:t> for incidents, disclosures and suspicions relating to all forms of child abuse</a:t>
            </a:r>
          </a:p>
          <a:p>
            <a:pPr lvl="1">
              <a:spcAft>
                <a:spcPts val="600"/>
              </a:spcAft>
            </a:pPr>
            <a:r>
              <a:rPr lang="en-AU" dirty="0"/>
              <a:t>the</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 Four Critical Actions: Student Sexual Offending</a:t>
            </a:r>
            <a:r>
              <a:rPr lang="en-AU"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AU" dirty="0"/>
              <a:t>for incidents, disclosures and suspicions relating to student sexual offending </a:t>
            </a:r>
          </a:p>
          <a:p>
            <a:pPr>
              <a:spcAft>
                <a:spcPts val="600"/>
              </a:spcAft>
            </a:pPr>
            <a:r>
              <a:rPr lang="en-AU" dirty="0"/>
              <a:t>You can see </a:t>
            </a:r>
            <a:r>
              <a:rPr lang="en-AU" dirty="0">
                <a:hlinkClick r:id="rId6">
                  <a:extLst>
                    <a:ext uri="{A12FA001-AC4F-418D-AE19-62706E023703}">
                      <ahyp:hlinkClr xmlns:ahyp="http://schemas.microsoft.com/office/drawing/2018/hyperlinkcolor" val="tx"/>
                    </a:ext>
                  </a:extLst>
                </a:hlinkClick>
              </a:rPr>
              <a:t>The Four Critical Actions for Schools</a:t>
            </a:r>
            <a:r>
              <a:rPr lang="en-AU" dirty="0"/>
              <a:t> on this slide. For detailed information, staff should refer to the quick reference guide with four steps to follow if there is an incident, disclosure or suspicion of child abuse.</a:t>
            </a:r>
          </a:p>
          <a:p>
            <a:pPr>
              <a:spcAft>
                <a:spcPts val="600"/>
              </a:spcAft>
            </a:pPr>
            <a:r>
              <a:rPr lang="en-AU" dirty="0"/>
              <a:t>A link to the document is in our school‘s Child Safety Responding and Reporting Obligations Policy and Procedures. </a:t>
            </a:r>
            <a:r>
              <a:rPr lang="en-AU" dirty="0">
                <a:highlight>
                  <a:srgbClr val="FFFF00"/>
                </a:highlight>
              </a:rPr>
              <a:t>[Add information relevant to your school about who reports about concerns relating to child abuse should be made to.]</a:t>
            </a:r>
          </a:p>
          <a:p>
            <a:pPr lvl="0">
              <a:spcAft>
                <a:spcPts val="600"/>
              </a:spcAft>
            </a:pPr>
            <a:r>
              <a:rPr lang="en-AU" dirty="0"/>
              <a:t>Posters of the </a:t>
            </a:r>
            <a:r>
              <a:rPr lang="en-AU" dirty="0">
                <a:hlinkClick r:id="rId6"/>
              </a:rPr>
              <a:t>Four Critical Actions for Schools</a:t>
            </a:r>
            <a:r>
              <a:rPr lang="en-AU" dirty="0"/>
              <a:t> and the </a:t>
            </a:r>
            <a:r>
              <a:rPr lang="en-AU" dirty="0">
                <a:hlinkClick r:id="rId8"/>
              </a:rPr>
              <a:t>Four Critical Actions: Student Sexual Offending</a:t>
            </a:r>
            <a:r>
              <a:rPr lang="en-AU" dirty="0"/>
              <a:t> are also displayed in our staff room. </a:t>
            </a:r>
            <a:r>
              <a:rPr lang="en-AU" dirty="0">
                <a:highlight>
                  <a:srgbClr val="FFFF00"/>
                </a:highlight>
              </a:rPr>
              <a:t>[Amend this statement for your context.]</a:t>
            </a:r>
          </a:p>
          <a:p>
            <a:pPr lvl="0">
              <a:spcAft>
                <a:spcPts val="600"/>
              </a:spcAft>
            </a:pPr>
            <a:r>
              <a:rPr lang="en-AU" dirty="0"/>
              <a:t>The easiest way to comply with our school procedures and your legal and moral obligations is to remember that you must report any reasonable suspicion that a child has been abused, or is at risk of being abused, by following the </a:t>
            </a:r>
            <a:r>
              <a:rPr lang="en-AU" dirty="0">
                <a:hlinkClick r:id="rId9">
                  <a:extLst>
                    <a:ext uri="{A12FA001-AC4F-418D-AE19-62706E023703}">
                      <ahyp:hlinkClr xmlns:ahyp="http://schemas.microsoft.com/office/drawing/2018/hyperlinkcolor" val="tx"/>
                    </a:ext>
                  </a:extLst>
                </a:hlinkClick>
              </a:rPr>
              <a:t>Four Critical Actions</a:t>
            </a:r>
            <a:r>
              <a:rPr lang="en-AU" dirty="0"/>
              <a:t>.</a:t>
            </a:r>
          </a:p>
          <a:p>
            <a:pPr>
              <a:spcAft>
                <a:spcPts val="600"/>
              </a:spcAft>
            </a:pPr>
            <a:r>
              <a:rPr lang="en-AU" dirty="0">
                <a:highlight>
                  <a:srgbClr val="FFFF00"/>
                </a:highlight>
              </a:rPr>
              <a:t>[Remind staff here about who reports should be made to within your school]</a:t>
            </a:r>
          </a:p>
          <a:p>
            <a:pPr lvl="0">
              <a:spcAft>
                <a:spcPts val="600"/>
              </a:spcAft>
            </a:pPr>
            <a:r>
              <a:rPr lang="en-AU" dirty="0"/>
              <a:t>Keep in mind that it can be stressful for staff involved in any incidents, disclosures or suspicions of child abuse, including family violence.</a:t>
            </a:r>
          </a:p>
          <a:p>
            <a:pPr lvl="0">
              <a:spcAft>
                <a:spcPts val="600"/>
              </a:spcAft>
            </a:pPr>
            <a:r>
              <a:rPr lang="en-AU" dirty="0"/>
              <a:t>Support is available. School staff requiring well-being support can speak to school leadership or contact the </a:t>
            </a:r>
            <a:r>
              <a:rPr lang="en-AU" dirty="0">
                <a:hlinkClick r:id="rId10">
                  <a:extLst>
                    <a:ext uri="{A12FA001-AC4F-418D-AE19-62706E023703}">
                      <ahyp:hlinkClr xmlns:ahyp="http://schemas.microsoft.com/office/drawing/2018/hyperlinkcolor" val="tx"/>
                    </a:ext>
                  </a:extLst>
                </a:hlinkClick>
              </a:rPr>
              <a:t>Employee Assistance Program</a:t>
            </a:r>
            <a:r>
              <a:rPr lang="en-AU" dirty="0"/>
              <a:t> (EAP) on 1300 361 008.</a:t>
            </a:r>
          </a:p>
          <a:p>
            <a:endParaRPr lang="en-AU" dirty="0"/>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37</a:t>
            </a:fld>
            <a:endParaRPr lang="en-US" dirty="0"/>
          </a:p>
        </p:txBody>
      </p:sp>
      <p:sp>
        <p:nvSpPr>
          <p:cNvPr id="7" name="Slide Image Placeholder 6">
            <a:extLst>
              <a:ext uri="{FF2B5EF4-FFF2-40B4-BE49-F238E27FC236}">
                <a16:creationId xmlns:a16="http://schemas.microsoft.com/office/drawing/2014/main" id="{A548FBFB-D002-4884-AA6D-9C3DD0665AFF}"/>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13602433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reminds staff of their obligations to complete the </a:t>
            </a:r>
            <a:r>
              <a:rPr lang="en-AU" dirty="0">
                <a:hlinkClick r:id="rId3"/>
              </a:rPr>
              <a:t>Protecting Children — Mandatory Reporting and Other Obligations eLearning. </a:t>
            </a:r>
            <a:endParaRPr lang="en-AU" dirty="0"/>
          </a:p>
          <a:p>
            <a:pPr lvl="0"/>
            <a:r>
              <a:rPr lang="en-AU" dirty="0"/>
              <a:t>School staff who are:</a:t>
            </a:r>
          </a:p>
          <a:p>
            <a:pPr lvl="1"/>
            <a:r>
              <a:rPr lang="en-AU" dirty="0"/>
              <a:t>mandatory reporters must complete the module once per calendar year</a:t>
            </a:r>
          </a:p>
          <a:p>
            <a:pPr lvl="1"/>
            <a:r>
              <a:rPr lang="en-AU" dirty="0"/>
              <a:t>non-mandatory reporters are strongly encouraged to complete the module once per calendar year.</a:t>
            </a:r>
          </a:p>
          <a:p>
            <a:pPr lvl="0"/>
            <a:r>
              <a:rPr lang="en-AU" dirty="0"/>
              <a:t>For more information refer to PAL Department policy </a:t>
            </a:r>
            <a:r>
              <a:rPr lang="en-AU" dirty="0">
                <a:hlinkClick r:id="rId4"/>
              </a:rPr>
              <a:t>Protecting Children — Reporting and Other Legal Obligations</a:t>
            </a:r>
            <a:endParaRPr lang="en-AU" dirty="0"/>
          </a:p>
          <a:p>
            <a:r>
              <a:rPr lang="en-AU" dirty="0"/>
              <a:t>Note: If you do not require non-mandatory reporter staff to undertake the Protecting Children – Mandatory Reporting and Other Obligations eLearning module, you will need to take those staff through </a:t>
            </a:r>
            <a:r>
              <a:rPr lang="en-AU" u="sng"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Appendix A of your school’s Child Safety Responding and Reporting Obligations Policy and Procedure</a:t>
            </a:r>
            <a:r>
              <a:rPr lang="en-AU" u="sng" dirty="0">
                <a:latin typeface="Calibri" panose="020F0502020204030204" pitchFamily="34" charset="0"/>
                <a:ea typeface="Calibri" panose="020F0502020204030204" pitchFamily="34" charset="0"/>
                <a:cs typeface="Times New Roman" panose="02020603050405020304" pitchFamily="18" charset="0"/>
              </a:rPr>
              <a:t> </a:t>
            </a:r>
            <a:r>
              <a:rPr lang="en-AU" dirty="0"/>
              <a:t>to train them on their various reporting obligations such as the failure to disclose offence.</a:t>
            </a:r>
          </a:p>
          <a:p>
            <a:pPr marL="0" lvl="0" indent="0">
              <a:spcBef>
                <a:spcPts val="600"/>
              </a:spcBef>
              <a:buNone/>
            </a:pPr>
            <a:r>
              <a:rPr lang="en-AU" sz="1400" b="1" dirty="0"/>
              <a:t>SPEAKING NOTES </a:t>
            </a:r>
          </a:p>
          <a:p>
            <a:pPr>
              <a:spcAft>
                <a:spcPts val="600"/>
              </a:spcAft>
            </a:pPr>
            <a:r>
              <a:rPr lang="en-AU" dirty="0"/>
              <a:t>We must ensure that we can respond in the best interests of students and children when complaints or concerns relating to child abuse are raised.</a:t>
            </a:r>
          </a:p>
          <a:p>
            <a:pPr>
              <a:spcAft>
                <a:spcPts val="600"/>
              </a:spcAft>
            </a:pPr>
            <a:r>
              <a:rPr lang="en-AU" dirty="0"/>
              <a:t>To do this, all staff must understand how to identify signs of child abuse and behavioural indicators that may indicate harm. </a:t>
            </a:r>
          </a:p>
          <a:p>
            <a:pPr>
              <a:spcAft>
                <a:spcPts val="600"/>
              </a:spcAft>
            </a:pPr>
            <a:r>
              <a:rPr lang="en-AU" dirty="0"/>
              <a:t>We must also understand our various legal obligations in relation to reporting child abuse to relevant authorities.</a:t>
            </a:r>
          </a:p>
          <a:p>
            <a:pPr lvl="0">
              <a:spcAft>
                <a:spcPts val="600"/>
              </a:spcAft>
            </a:pPr>
            <a:r>
              <a:rPr lang="en-AU" dirty="0"/>
              <a:t>The Protecting Children — Mandatory Reporting and Other Obligations eLearning module supports staff to build their knowledge and capacity in these areas.</a:t>
            </a:r>
          </a:p>
          <a:p>
            <a:pPr lvl="0">
              <a:spcAft>
                <a:spcPts val="600"/>
              </a:spcAft>
            </a:pPr>
            <a:r>
              <a:rPr lang="en-AU" dirty="0"/>
              <a:t>If you are a mandatory reporter, you </a:t>
            </a:r>
            <a:r>
              <a:rPr lang="en-AU" b="1" dirty="0"/>
              <a:t>must </a:t>
            </a:r>
            <a:r>
              <a:rPr lang="en-AU" dirty="0"/>
              <a:t>complete the module once each calendar year.</a:t>
            </a:r>
          </a:p>
          <a:p>
            <a:pPr lvl="0">
              <a:spcAft>
                <a:spcPts val="600"/>
              </a:spcAft>
            </a:pPr>
            <a:r>
              <a:rPr lang="en-AU" dirty="0"/>
              <a:t>All other staff are also strongly encouraged to complete the module once each calendar year.</a:t>
            </a:r>
          </a:p>
          <a:p>
            <a:pPr lvl="0">
              <a:spcAft>
                <a:spcPts val="600"/>
              </a:spcAft>
            </a:pPr>
            <a:r>
              <a:rPr lang="en-AU" dirty="0">
                <a:highlight>
                  <a:srgbClr val="FFFF00"/>
                </a:highlight>
              </a:rPr>
              <a:t>[Add any further information about your school processes for completion of the eLearning module].</a:t>
            </a:r>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38</a:t>
            </a:fld>
            <a:endParaRPr lang="en-US" dirty="0"/>
          </a:p>
        </p:txBody>
      </p:sp>
      <p:sp>
        <p:nvSpPr>
          <p:cNvPr id="7" name="Slide Image Placeholder 6">
            <a:extLst>
              <a:ext uri="{FF2B5EF4-FFF2-40B4-BE49-F238E27FC236}">
                <a16:creationId xmlns:a16="http://schemas.microsoft.com/office/drawing/2014/main" id="{48E58567-ED8A-4A1C-A16C-6843F5D8F57E}"/>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18322066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reminds staff of the concepts of harm and abuse.</a:t>
            </a:r>
          </a:p>
          <a:p>
            <a:pPr lvl="0"/>
            <a:r>
              <a:rPr lang="en-AU" dirty="0"/>
              <a:t>For more information on signs of abuse refer to:</a:t>
            </a:r>
          </a:p>
          <a:p>
            <a:pPr lvl="1"/>
            <a:r>
              <a:rPr lang="en-AU" dirty="0">
                <a:hlinkClick r:id="rId3"/>
              </a:rPr>
              <a:t>Spotting the Warning Signs of Child Abuse</a:t>
            </a:r>
            <a:endParaRPr lang="en-AU" dirty="0"/>
          </a:p>
          <a:p>
            <a:pPr lvl="1"/>
            <a:r>
              <a:rPr lang="en-AU" dirty="0">
                <a:hlinkClick r:id="rId4"/>
              </a:rPr>
              <a:t>Identify child abuse</a:t>
            </a:r>
            <a:endParaRPr lang="en-AU" dirty="0"/>
          </a:p>
          <a:p>
            <a:pPr marL="0" indent="0">
              <a:spcBef>
                <a:spcPts val="600"/>
              </a:spcBef>
              <a:buNone/>
            </a:pPr>
            <a:r>
              <a:rPr lang="en-AU" sz="1400" b="1" dirty="0"/>
              <a:t>SPEAKING NOTES </a:t>
            </a:r>
          </a:p>
          <a:p>
            <a:pPr>
              <a:spcAft>
                <a:spcPts val="600"/>
              </a:spcAft>
            </a:pPr>
            <a:r>
              <a:rPr lang="en-AU" dirty="0"/>
              <a:t>The ‘Protecting Children’ e-learning module goes into detail about types of abuse and what you need to be aware of. </a:t>
            </a:r>
          </a:p>
          <a:p>
            <a:pPr>
              <a:spcAft>
                <a:spcPts val="600"/>
              </a:spcAft>
            </a:pPr>
            <a:r>
              <a:rPr lang="en-AU" dirty="0"/>
              <a:t>This slide highlights some key signs of child abuse for staff to keep in mind and look out for.</a:t>
            </a:r>
          </a:p>
          <a:p>
            <a:pPr lvl="0">
              <a:spcAft>
                <a:spcPts val="600"/>
              </a:spcAft>
            </a:pPr>
            <a:r>
              <a:rPr lang="en-AU" dirty="0"/>
              <a:t>We must recognise that all children are vulnerable.</a:t>
            </a:r>
          </a:p>
          <a:p>
            <a:pPr lvl="0">
              <a:spcAft>
                <a:spcPts val="600"/>
              </a:spcAft>
            </a:pPr>
            <a:r>
              <a:rPr lang="en-GB" dirty="0"/>
              <a:t>Children and young people can be harmed by other children, students, or adults.</a:t>
            </a:r>
            <a:r>
              <a:rPr lang="en-AU" dirty="0"/>
              <a:t> </a:t>
            </a:r>
          </a:p>
          <a:p>
            <a:pPr lvl="0">
              <a:spcAft>
                <a:spcPts val="600"/>
              </a:spcAft>
            </a:pPr>
            <a:r>
              <a:rPr lang="en-AU" dirty="0"/>
              <a:t>Abuse is often committed by someone a child knows well. </a:t>
            </a:r>
          </a:p>
          <a:p>
            <a:pPr lvl="0">
              <a:spcAft>
                <a:spcPts val="600"/>
              </a:spcAft>
            </a:pPr>
            <a:r>
              <a:rPr lang="en-AU" dirty="0"/>
              <a:t>There are different forms of abuse and there are a range of common physical and behavioural indicators that suggest a child may be being abused. </a:t>
            </a:r>
          </a:p>
          <a:p>
            <a:pPr>
              <a:spcAft>
                <a:spcPts val="600"/>
              </a:spcAft>
            </a:pPr>
            <a:r>
              <a:rPr lang="en-AU" dirty="0"/>
              <a:t>It doesn’t have to involve physical contact or force. </a:t>
            </a:r>
          </a:p>
          <a:p>
            <a:pPr>
              <a:spcAft>
                <a:spcPts val="600"/>
              </a:spcAft>
            </a:pPr>
            <a:r>
              <a:rPr lang="en-AU" dirty="0"/>
              <a:t>Child abuse can include: </a:t>
            </a:r>
          </a:p>
          <a:p>
            <a:pPr lvl="1">
              <a:spcAft>
                <a:spcPts val="600"/>
              </a:spcAft>
            </a:pPr>
            <a:r>
              <a:rPr lang="en-AU" dirty="0"/>
              <a:t>talking to a child in a sexually explicit way </a:t>
            </a:r>
          </a:p>
          <a:p>
            <a:pPr lvl="1">
              <a:spcAft>
                <a:spcPts val="600"/>
              </a:spcAft>
            </a:pPr>
            <a:r>
              <a:rPr lang="en-AU" dirty="0"/>
              <a:t>grooming a child for future sexual activity </a:t>
            </a:r>
          </a:p>
          <a:p>
            <a:pPr lvl="1">
              <a:spcAft>
                <a:spcPts val="600"/>
              </a:spcAft>
            </a:pPr>
            <a:r>
              <a:rPr lang="en-AU" dirty="0"/>
              <a:t>experiencing family violence</a:t>
            </a:r>
          </a:p>
          <a:p>
            <a:pPr lvl="1">
              <a:spcAft>
                <a:spcPts val="600"/>
              </a:spcAft>
            </a:pPr>
            <a:r>
              <a:rPr lang="en-AU" dirty="0"/>
              <a:t>neglect.</a:t>
            </a:r>
          </a:p>
          <a:p>
            <a:pPr lvl="1"/>
            <a:endParaRPr lang="en-GB"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39</a:t>
            </a:fld>
            <a:endParaRPr lang="en-US" dirty="0"/>
          </a:p>
        </p:txBody>
      </p:sp>
      <p:sp>
        <p:nvSpPr>
          <p:cNvPr id="7" name="Slide Image Placeholder 6">
            <a:extLst>
              <a:ext uri="{FF2B5EF4-FFF2-40B4-BE49-F238E27FC236}">
                <a16:creationId xmlns:a16="http://schemas.microsoft.com/office/drawing/2014/main" id="{E93A273E-65A3-4D3D-8567-B0656C8ACF7D}"/>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967173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26067" y="2520434"/>
            <a:ext cx="6120000" cy="6731390"/>
          </a:xfrm>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b="1" dirty="0">
                <a:latin typeface="+mn-lt"/>
              </a:rPr>
              <a:t>BACKGROUND NOTES FOR FACILITATOR</a:t>
            </a:r>
          </a:p>
          <a:p>
            <a:r>
              <a:rPr lang="en-US" b="1" dirty="0"/>
              <a:t>Time on this slide: less than 1 minute</a:t>
            </a:r>
          </a:p>
          <a:p>
            <a:pPr lvl="0"/>
            <a:r>
              <a:rPr lang="en-AU" dirty="0"/>
              <a:t>Begin the session with an Acknowledgment of Country.</a:t>
            </a:r>
          </a:p>
          <a:p>
            <a:pPr lvl="0"/>
            <a:r>
              <a:rPr lang="en-AU" b="0" i="0" dirty="0">
                <a:effectLst/>
              </a:rPr>
              <a:t>To find out if a school is within an area of formally recognised Country, refer to the </a:t>
            </a:r>
            <a:r>
              <a:rPr lang="en-AU" b="0" i="0" u="none" strike="noStrike" dirty="0">
                <a:solidFill>
                  <a:srgbClr val="1855BF"/>
                </a:solidFill>
                <a:effectLst/>
                <a:hlinkClick r:id="rId3"/>
              </a:rPr>
              <a:t>State-wide map of formally recognised Traditional Owners.</a:t>
            </a:r>
            <a:r>
              <a:rPr lang="en-AU" b="0" i="0" dirty="0">
                <a:solidFill>
                  <a:srgbClr val="011A3C"/>
                </a:solidFill>
                <a:effectLst/>
              </a:rPr>
              <a:t> </a:t>
            </a:r>
          </a:p>
          <a:p>
            <a:pPr lvl="0"/>
            <a:r>
              <a:rPr lang="en-AU" b="0" i="0" dirty="0">
                <a:effectLst/>
              </a:rPr>
              <a:t>If the school is located within a formally recognised Country, acknowledge the Traditional Owners identified.</a:t>
            </a:r>
            <a:endParaRPr lang="en-AU" dirty="0"/>
          </a:p>
          <a:p>
            <a:pPr lvl="0"/>
            <a:r>
              <a:rPr lang="en-AU" dirty="0"/>
              <a:t>For further information, see: </a:t>
            </a:r>
            <a:r>
              <a:rPr lang="en-AU" dirty="0">
                <a:hlinkClick r:id="rId4"/>
              </a:rPr>
              <a:t>Acknowledgement of Traditional Owners and Welcome to Country in Schools</a:t>
            </a:r>
            <a:r>
              <a:rPr lang="en-AU" dirty="0"/>
              <a:t>.</a:t>
            </a:r>
          </a:p>
          <a:p>
            <a:pPr marL="0" indent="0">
              <a:spcBef>
                <a:spcPts val="600"/>
              </a:spcBef>
              <a:buNone/>
            </a:pPr>
            <a:r>
              <a:rPr lang="en-AU" sz="1400" b="1" dirty="0"/>
              <a:t>SPEAKING NOTES </a:t>
            </a:r>
            <a:endParaRPr lang="en-US" sz="1400" b="1" dirty="0"/>
          </a:p>
          <a:p>
            <a:pPr lvl="0">
              <a:spcAft>
                <a:spcPts val="600"/>
              </a:spcAft>
            </a:pPr>
            <a:r>
              <a:rPr lang="en-AU" b="0" i="0" dirty="0">
                <a:effectLst/>
              </a:rPr>
              <a:t>Where the Traditional Owners are known</a:t>
            </a:r>
          </a:p>
          <a:p>
            <a:pPr lvl="1">
              <a:spcAft>
                <a:spcPts val="600"/>
              </a:spcAft>
            </a:pPr>
            <a:r>
              <a:rPr lang="en-AU" b="0" i="0" dirty="0">
                <a:effectLst/>
              </a:rPr>
              <a:t>I acknowledge the [insert Traditional Owner group name] people, the Traditional Owners of the land on which we meet today, and pay my respects to their Elders past and present</a:t>
            </a:r>
          </a:p>
          <a:p>
            <a:pPr lvl="1">
              <a:spcAft>
                <a:spcPts val="600"/>
              </a:spcAft>
            </a:pPr>
            <a:r>
              <a:rPr lang="en-AU" b="0" i="0" dirty="0">
                <a:effectLst/>
              </a:rPr>
              <a:t>I also acknowledge any other Elders and Aboriginal people who are here today.</a:t>
            </a:r>
          </a:p>
          <a:p>
            <a:pPr lvl="0">
              <a:spcAft>
                <a:spcPts val="600"/>
              </a:spcAft>
            </a:pPr>
            <a:r>
              <a:rPr lang="en-AU" b="0" i="0" dirty="0">
                <a:effectLst/>
              </a:rPr>
              <a:t>Where Traditional Owners are not known:</a:t>
            </a:r>
          </a:p>
          <a:p>
            <a:pPr lvl="1">
              <a:spcAft>
                <a:spcPts val="600"/>
              </a:spcAft>
            </a:pPr>
            <a:r>
              <a:rPr lang="en-AU" b="0" i="0" dirty="0">
                <a:effectLst/>
              </a:rPr>
              <a:t>I acknowledge the Traditional Owners of the land on which we meet and pay my respects to their Elders past and present</a:t>
            </a:r>
          </a:p>
          <a:p>
            <a:pPr lvl="1">
              <a:spcAft>
                <a:spcPts val="600"/>
              </a:spcAft>
            </a:pPr>
            <a:r>
              <a:rPr lang="en-AU" b="0" i="0" dirty="0">
                <a:effectLst/>
              </a:rPr>
              <a:t>I also acknowledge any other Elders and Aboriginal people here today.</a:t>
            </a:r>
          </a:p>
          <a:p>
            <a:pPr lvl="1">
              <a:spcAft>
                <a:spcPts val="600"/>
              </a:spcAft>
            </a:pPr>
            <a:endParaRPr lang="en-AU" b="0" i="0" dirty="0">
              <a:effectLst/>
            </a:endParaRPr>
          </a:p>
          <a:p>
            <a:pPr lvl="1"/>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6696EE-E175-4144-B35C-D4A1B167B91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Slide Image Placeholder 6">
            <a:extLst>
              <a:ext uri="{FF2B5EF4-FFF2-40B4-BE49-F238E27FC236}">
                <a16:creationId xmlns:a16="http://schemas.microsoft.com/office/drawing/2014/main" id="{0F333896-3EA5-47E0-9293-B956FCFC0DE1}"/>
              </a:ext>
            </a:extLst>
          </p:cNvPr>
          <p:cNvSpPr>
            <a:spLocks noGrp="1" noRot="1" noChangeAspect="1"/>
          </p:cNvSpPr>
          <p:nvPr>
            <p:ph type="sldImg"/>
          </p:nvPr>
        </p:nvSpPr>
        <p:spPr>
          <a:xfrm>
            <a:off x="1684338" y="414338"/>
            <a:ext cx="3429000" cy="1928812"/>
          </a:xfrm>
        </p:spPr>
      </p:sp>
    </p:spTree>
    <p:extLst>
      <p:ext uri="{BB962C8B-B14F-4D97-AF65-F5344CB8AC3E}">
        <p14:creationId xmlns:p14="http://schemas.microsoft.com/office/powerpoint/2010/main" val="12535562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b="1" dirty="0"/>
              <a:t>BACKGROUND NOTES FOR FACILITATOR</a:t>
            </a:r>
          </a:p>
          <a:p>
            <a:r>
              <a:rPr lang="en-AU" b="1" dirty="0"/>
              <a:t>Time on this slide: 7 minutes </a:t>
            </a:r>
            <a:r>
              <a:rPr lang="en-AU" dirty="0"/>
              <a:t>(video takes 5.45 minutes)</a:t>
            </a:r>
          </a:p>
          <a:p>
            <a:pPr lvl="0"/>
            <a:r>
              <a:rPr lang="en-AU" dirty="0"/>
              <a:t>This video on PROTECT reminds staff of the common behavioural signs of abuse.</a:t>
            </a:r>
          </a:p>
          <a:p>
            <a:pPr lvl="0"/>
            <a:r>
              <a:rPr lang="en-AU" dirty="0"/>
              <a:t>For more information on signs of abuse refer to:</a:t>
            </a:r>
          </a:p>
          <a:p>
            <a:pPr lvl="1"/>
            <a:r>
              <a:rPr lang="en-AU" dirty="0">
                <a:hlinkClick r:id="rId3"/>
              </a:rPr>
              <a:t>Spotting the Warning Signs of Child Abuse</a:t>
            </a:r>
            <a:endParaRPr lang="en-AU" dirty="0"/>
          </a:p>
          <a:p>
            <a:pPr lvl="1"/>
            <a:r>
              <a:rPr lang="en-AU" dirty="0">
                <a:hlinkClick r:id="rId4"/>
              </a:rPr>
              <a:t>Identify child abuse</a:t>
            </a:r>
            <a:endParaRPr lang="en-AU" dirty="0"/>
          </a:p>
          <a:p>
            <a:r>
              <a:rPr lang="en-AU" dirty="0"/>
              <a:t>Click on the video image in presentation mode to play the identifying signs of abuse video in your browser.</a:t>
            </a:r>
            <a:r>
              <a:rPr lang="en-AU" dirty="0">
                <a:latin typeface="Arial" panose="020B0604020202020204" pitchFamily="34" charset="0"/>
                <a:cs typeface="Arial" panose="020B0604020202020204" pitchFamily="34" charset="0"/>
              </a:rPr>
              <a:t> </a:t>
            </a:r>
          </a:p>
          <a:p>
            <a:pPr>
              <a:lnSpc>
                <a:spcPct val="107000"/>
              </a:lnSpc>
              <a:spcAft>
                <a:spcPts val="800"/>
              </a:spcAft>
            </a:pPr>
            <a:r>
              <a:rPr lang="en-AU" dirty="0">
                <a:cs typeface="Arial" panose="020B0604020202020204" pitchFamily="34" charset="0"/>
              </a:rPr>
              <a:t>Alternatively, you can use this link… </a:t>
            </a:r>
            <a:r>
              <a:rPr lang="en-AU" dirty="0">
                <a:hlinkClick r:id="rId5"/>
              </a:rPr>
              <a:t>Identifying Signs of Abuse</a:t>
            </a:r>
            <a:r>
              <a:rPr lang="en-AU" dirty="0"/>
              <a:t> or this url: </a:t>
            </a:r>
            <a:r>
              <a:rPr lang="en-AU" u="sng" dirty="0">
                <a:solidFill>
                  <a:srgbClr val="0563C1"/>
                </a:solidFill>
                <a:effectLst/>
                <a:ea typeface="Calibri" panose="020F0502020204030204" pitchFamily="34" charset="0"/>
                <a:cs typeface="Times New Roman" panose="02020603050405020304" pitchFamily="18" charset="0"/>
                <a:hlinkClick r:id="rId5"/>
              </a:rPr>
              <a:t>https://fuse.education.vic.gov.au/Embed/KJ4HQQ</a:t>
            </a:r>
            <a:r>
              <a:rPr lang="en-AU" dirty="0">
                <a:effectLst/>
                <a:ea typeface="Calibri" panose="020F0502020204030204" pitchFamily="34" charset="0"/>
                <a:cs typeface="Times New Roman" panose="02020603050405020304" pitchFamily="18" charset="0"/>
              </a:rPr>
              <a:t> </a:t>
            </a:r>
          </a:p>
          <a:p>
            <a:pPr marL="0" lvl="0" indent="0">
              <a:spcBef>
                <a:spcPts val="600"/>
              </a:spcBef>
              <a:buNone/>
            </a:pPr>
            <a:r>
              <a:rPr lang="en-AU" b="1" dirty="0"/>
              <a:t>SPEAKING NOTES </a:t>
            </a:r>
          </a:p>
          <a:p>
            <a:pPr marL="88900" marR="0" lvl="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What are some of the signs that a child has been abused?</a:t>
            </a:r>
          </a:p>
          <a:p>
            <a:pPr marL="88900" marR="0" lvl="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b="0" i="0" dirty="0">
                <a:solidFill>
                  <a:srgbClr val="0B0C1D"/>
                </a:solidFill>
                <a:effectLst/>
                <a:latin typeface="inherit"/>
              </a:rPr>
              <a:t>There are a range of common physical and behavioural signs that a child may be being abused</a:t>
            </a:r>
            <a:endParaRPr lang="en-AU" b="1" dirty="0"/>
          </a:p>
          <a:p>
            <a:pPr lvl="0">
              <a:spcAft>
                <a:spcPts val="600"/>
              </a:spcAft>
            </a:pPr>
            <a:r>
              <a:rPr lang="en-AU" dirty="0"/>
              <a:t>Let’s get a quick overview of the common physical and behavioural indicators by watching this video.</a:t>
            </a:r>
          </a:p>
          <a:p>
            <a:pPr lvl="0">
              <a:spcAft>
                <a:spcPts val="600"/>
              </a:spcAft>
            </a:pPr>
            <a:r>
              <a:rPr lang="en-AU" dirty="0"/>
              <a:t>[Watch the video and allow time for some comments, if desired.]</a:t>
            </a:r>
          </a:p>
          <a:p>
            <a:pPr marL="88900" marR="0" lvl="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What you need to remember is that if you feel uncomfortable about a child’s behaviour, you must speak to the teacher.</a:t>
            </a:r>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40</a:t>
            </a:fld>
            <a:endParaRPr lang="en-US" dirty="0"/>
          </a:p>
        </p:txBody>
      </p:sp>
      <p:sp>
        <p:nvSpPr>
          <p:cNvPr id="7" name="Slide Image Placeholder 6">
            <a:extLst>
              <a:ext uri="{FF2B5EF4-FFF2-40B4-BE49-F238E27FC236}">
                <a16:creationId xmlns:a16="http://schemas.microsoft.com/office/drawing/2014/main" id="{62464A21-803F-4C8A-A9B6-106FDA70022A}"/>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19766569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61275" y="2217107"/>
            <a:ext cx="6075123" cy="7543682"/>
          </a:xfrm>
        </p:spPr>
        <p:txBody>
          <a:bodyPr/>
          <a:lstStyle/>
          <a:p>
            <a:pPr marL="0" lvl="0" indent="0">
              <a:buNone/>
            </a:pPr>
            <a:r>
              <a:rPr lang="en-AU" sz="1400" b="1" dirty="0"/>
              <a:t>BACKGROUND NOTES FOR FACILITATOR</a:t>
            </a:r>
          </a:p>
          <a:p>
            <a:pPr lvl="0"/>
            <a:r>
              <a:rPr lang="en-AU" b="1" dirty="0"/>
              <a:t>Time on this slide and the next slide: 2 minutes</a:t>
            </a:r>
          </a:p>
          <a:p>
            <a:r>
              <a:rPr lang="en-AU" dirty="0"/>
              <a:t>Government schools must follow the </a:t>
            </a:r>
            <a:r>
              <a:rPr lang="en-AU" dirty="0">
                <a:hlinkClick r:id="rId3">
                  <a:extLst>
                    <a:ext uri="{A12FA001-AC4F-418D-AE19-62706E023703}">
                      <ahyp:hlinkClr xmlns:ahyp="http://schemas.microsoft.com/office/drawing/2018/hyperlinkcolor" val="tx"/>
                    </a:ext>
                  </a:extLst>
                </a:hlinkClick>
              </a:rPr>
              <a:t> Privacy and Information Sharing Policy</a:t>
            </a:r>
            <a:r>
              <a:rPr lang="en-AU" dirty="0"/>
              <a:t>  and </a:t>
            </a:r>
            <a:r>
              <a:rPr lang="en-AU" dirty="0">
                <a:hlinkClick r:id="rId4">
                  <a:extLst>
                    <a:ext uri="{A12FA001-AC4F-418D-AE19-62706E023703}">
                      <ahyp:hlinkClr xmlns:ahyp="http://schemas.microsoft.com/office/drawing/2018/hyperlinkcolor" val="tx"/>
                    </a:ext>
                  </a:extLst>
                </a:hlinkClick>
              </a:rPr>
              <a:t>Records Management — School Records Policy</a:t>
            </a:r>
            <a:r>
              <a:rPr lang="en-AU" dirty="0"/>
              <a:t> when </a:t>
            </a:r>
            <a:r>
              <a:rPr lang="en-GB" dirty="0"/>
              <a:t>collecting, using, and disclosing information about children and their families. </a:t>
            </a:r>
          </a:p>
          <a:p>
            <a:r>
              <a:rPr lang="en-AU" dirty="0"/>
              <a:t>The policy includes information about when schools are allowed to share student’s personal and health information </a:t>
            </a:r>
            <a:r>
              <a:rPr lang="en-AU" b="1" dirty="0"/>
              <a:t>with other school staff and relevant members of the department.</a:t>
            </a:r>
          </a:p>
          <a:p>
            <a:r>
              <a:rPr lang="en-AU" dirty="0"/>
              <a:t>In addition, there are occasions where the school may lawfully share information </a:t>
            </a:r>
            <a:r>
              <a:rPr lang="en-AU" b="1" dirty="0"/>
              <a:t>with other parties outside the school or the department, for example </a:t>
            </a:r>
            <a:r>
              <a:rPr lang="en-AU" dirty="0">
                <a:hlinkClick r:id="rId5">
                  <a:extLst>
                    <a:ext uri="{A12FA001-AC4F-418D-AE19-62706E023703}">
                      <ahyp:hlinkClr xmlns:ahyp="http://schemas.microsoft.com/office/drawing/2018/hyperlinkcolor" val="tx"/>
                    </a:ext>
                  </a:extLst>
                </a:hlinkClick>
              </a:rPr>
              <a:t>Child and Family Violence Information Sharing Schemes</a:t>
            </a:r>
            <a:endParaRPr lang="en-AU" dirty="0"/>
          </a:p>
          <a:p>
            <a:pPr>
              <a:spcAft>
                <a:spcPts val="600"/>
              </a:spcAft>
            </a:pPr>
            <a:r>
              <a:rPr lang="en-AU" dirty="0"/>
              <a:t>[</a:t>
            </a:r>
            <a:r>
              <a:rPr lang="en-AU" dirty="0">
                <a:highlight>
                  <a:srgbClr val="FFFF00"/>
                </a:highlight>
              </a:rPr>
              <a:t>Insert the name of your school’s staff member(s) trained in the information sharing responsibilities at the school. Also insert the name of the initial point of contact for information sharing requests.]</a:t>
            </a:r>
            <a:r>
              <a:rPr lang="en-AU" dirty="0"/>
              <a:t>  All schools should have at least 1 leader and 2 professionals trained in the information sharing schemes. Training is available at :</a:t>
            </a:r>
            <a:r>
              <a:rPr lang="en-AU" dirty="0">
                <a:hlinkClick r:id="rId6"/>
              </a:rPr>
              <a:t>online training account | Victorian Government (www.vic.gov.au)</a:t>
            </a:r>
            <a:endParaRPr lang="en-AU" dirty="0"/>
          </a:p>
          <a:p>
            <a:pPr marL="0" indent="0">
              <a:buNone/>
            </a:pPr>
            <a:r>
              <a:rPr lang="en-AU" sz="1400" b="1" dirty="0"/>
              <a:t>SPEAKING NOTES</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Our school follows the department’s </a:t>
            </a:r>
            <a:r>
              <a:rPr lang="en-AU" dirty="0">
                <a:hlinkClick r:id="rId3">
                  <a:extLst>
                    <a:ext uri="{A12FA001-AC4F-418D-AE19-62706E023703}">
                      <ahyp:hlinkClr xmlns:ahyp="http://schemas.microsoft.com/office/drawing/2018/hyperlinkcolor" val="tx"/>
                    </a:ext>
                  </a:extLst>
                </a:hlinkClick>
              </a:rPr>
              <a:t>Privacy and Information Sharing Policy</a:t>
            </a:r>
            <a:r>
              <a:rPr lang="en-AU" dirty="0"/>
              <a:t> when collecting, using, disclosing and managing personal and health information</a:t>
            </a:r>
            <a:endParaRPr lang="en-GB" dirty="0"/>
          </a:p>
          <a:p>
            <a:pPr>
              <a:spcAft>
                <a:spcPts val="600"/>
              </a:spcAft>
            </a:pPr>
            <a:r>
              <a:rPr lang="en-AU" dirty="0"/>
              <a:t>Our </a:t>
            </a:r>
            <a:r>
              <a:rPr lang="en-AU" dirty="0">
                <a:hlinkClick r:id="rId7">
                  <a:extLst>
                    <a:ext uri="{A12FA001-AC4F-418D-AE19-62706E023703}">
                      <ahyp:hlinkClr xmlns:ahyp="http://schemas.microsoft.com/office/drawing/2018/hyperlinkcolor" val="tx"/>
                    </a:ext>
                  </a:extLst>
                </a:hlinkClick>
              </a:rPr>
              <a:t>Schools’ Privacy Policy</a:t>
            </a:r>
            <a:r>
              <a:rPr lang="en-AU" dirty="0"/>
              <a:t> follows the department requirements.</a:t>
            </a:r>
          </a:p>
          <a:p>
            <a:pPr>
              <a:spcAft>
                <a:spcPts val="600"/>
              </a:spcAft>
            </a:pPr>
            <a:r>
              <a:rPr lang="en-AU" dirty="0"/>
              <a:t>Schools can share information </a:t>
            </a:r>
            <a:r>
              <a:rPr lang="en-AU" b="1" dirty="0"/>
              <a:t>with other school staff and relevant members of the department</a:t>
            </a:r>
            <a:r>
              <a:rPr lang="en-AU" dirty="0"/>
              <a:t> to enable the school to carry out school and department functions, for related purposes and in limited circumstances such as where there is a risk to health and safety. </a:t>
            </a:r>
          </a:p>
          <a:p>
            <a:pPr algn="l">
              <a:spcAft>
                <a:spcPts val="600"/>
              </a:spcAft>
            </a:pPr>
            <a:r>
              <a:rPr lang="en-AU" dirty="0"/>
              <a:t>All staff should share information about students on a ‘need to know’ basis, to allow staff to perform their primary function (or for a secondary purpose that would be reasonably expected by the individual whose information is being shared)</a:t>
            </a:r>
            <a:endParaRPr lang="en-US" dirty="0"/>
          </a:p>
          <a:p>
            <a:pPr>
              <a:spcAft>
                <a:spcPts val="600"/>
              </a:spcAft>
            </a:pPr>
            <a:r>
              <a:rPr lang="en-AU" dirty="0"/>
              <a:t>In addition, there are occasions where the school may lawfully share information </a:t>
            </a:r>
            <a:r>
              <a:rPr lang="en-AU" b="1" dirty="0"/>
              <a:t>with other parties outside the school or the department</a:t>
            </a:r>
            <a:r>
              <a:rPr lang="en-AU" dirty="0"/>
              <a:t>, for example to:</a:t>
            </a:r>
          </a:p>
          <a:p>
            <a:pPr lvl="1">
              <a:spcAft>
                <a:spcPts val="600"/>
              </a:spcAft>
            </a:pPr>
            <a:r>
              <a:rPr lang="en-AU" dirty="0"/>
              <a:t>report suspected child abuse to </a:t>
            </a:r>
            <a:r>
              <a:rPr lang="en-AU" dirty="0">
                <a:hlinkClick r:id="rId8">
                  <a:extLst>
                    <a:ext uri="{A12FA001-AC4F-418D-AE19-62706E023703}">
                      <ahyp:hlinkClr xmlns:ahyp="http://schemas.microsoft.com/office/drawing/2018/hyperlinkcolor" val="tx"/>
                    </a:ext>
                  </a:extLst>
                </a:hlinkClick>
              </a:rPr>
              <a:t>DFFH Child Protection</a:t>
            </a:r>
            <a:r>
              <a:rPr lang="en-AU" dirty="0"/>
              <a:t> or </a:t>
            </a:r>
            <a:r>
              <a:rPr lang="en-AU" dirty="0">
                <a:hlinkClick r:id="rId9">
                  <a:extLst>
                    <a:ext uri="{A12FA001-AC4F-418D-AE19-62706E023703}">
                      <ahyp:hlinkClr xmlns:ahyp="http://schemas.microsoft.com/office/drawing/2018/hyperlinkcolor" val="tx"/>
                    </a:ext>
                  </a:extLst>
                </a:hlinkClick>
              </a:rPr>
              <a:t>Victoria Police </a:t>
            </a:r>
            <a:endParaRPr lang="en-AU" dirty="0"/>
          </a:p>
          <a:p>
            <a:pPr lvl="1">
              <a:spcAft>
                <a:spcPts val="600"/>
              </a:spcAft>
            </a:pPr>
            <a:r>
              <a:rPr lang="en-AU" dirty="0"/>
              <a:t>to request and share confidential information under the </a:t>
            </a:r>
            <a:r>
              <a:rPr lang="en-AU" dirty="0">
                <a:hlinkClick r:id="rId5">
                  <a:extLst>
                    <a:ext uri="{A12FA001-AC4F-418D-AE19-62706E023703}">
                      <ahyp:hlinkClr xmlns:ahyp="http://schemas.microsoft.com/office/drawing/2018/hyperlinkcolor" val="tx"/>
                    </a:ext>
                  </a:extLst>
                </a:hlinkClick>
              </a:rPr>
              <a:t>Child and Family Violence Information Sharing Schemes</a:t>
            </a:r>
            <a:endParaRPr lang="en-AU" dirty="0"/>
          </a:p>
          <a:p>
            <a:pPr lvl="0">
              <a:spcAft>
                <a:spcPts val="600"/>
              </a:spcAft>
            </a:pPr>
            <a:r>
              <a:rPr lang="en-AU" dirty="0"/>
              <a:t>These information sharing schemes enable Victorian schools to share confidential information with other organisations to promote the wellbeing or safety of children or to assess or manage family violence risk.</a:t>
            </a:r>
          </a:p>
          <a:p>
            <a:pPr lvl="0">
              <a:spcAft>
                <a:spcPts val="600"/>
              </a:spcAft>
            </a:pPr>
            <a:r>
              <a:rPr lang="en-AU" dirty="0">
                <a:highlight>
                  <a:srgbClr val="FFFF00"/>
                </a:highlight>
              </a:rPr>
              <a:t>[Insert names of your school’s trained information-sharing scheme nominees] </a:t>
            </a:r>
            <a:r>
              <a:rPr lang="en-AU" dirty="0"/>
              <a:t>are our information-sharing scheme nominees. All requests for information under these schemes must go through them. </a:t>
            </a:r>
          </a:p>
        </p:txBody>
      </p:sp>
      <p:sp>
        <p:nvSpPr>
          <p:cNvPr id="4" name="Slide Number Placeholder 3"/>
          <p:cNvSpPr>
            <a:spLocks noGrp="1"/>
          </p:cNvSpPr>
          <p:nvPr>
            <p:ph type="sldNum" sz="quarter" idx="5"/>
          </p:nvPr>
        </p:nvSpPr>
        <p:spPr/>
        <p:txBody>
          <a:bodyPr/>
          <a:lstStyle/>
          <a:p>
            <a:fld id="{ED6696EE-E175-4144-B35C-D4A1B167B917}" type="slidenum">
              <a:rPr lang="en-US" smtClean="0"/>
              <a:t>41</a:t>
            </a:fld>
            <a:endParaRPr lang="en-US" dirty="0"/>
          </a:p>
        </p:txBody>
      </p:sp>
      <p:sp>
        <p:nvSpPr>
          <p:cNvPr id="7" name="Slide Image Placeholder 6">
            <a:extLst>
              <a:ext uri="{FF2B5EF4-FFF2-40B4-BE49-F238E27FC236}">
                <a16:creationId xmlns:a16="http://schemas.microsoft.com/office/drawing/2014/main" id="{00A34282-F43D-48EC-9CFD-D60046CADC9B}"/>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8189614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b="1" dirty="0"/>
              <a:t>BACKGROUND NOTES FOR FACILITATOR</a:t>
            </a:r>
          </a:p>
          <a:p>
            <a:pPr lvl="0"/>
            <a:r>
              <a:rPr lang="en-AU" b="1" dirty="0"/>
              <a:t>Time on this slide and the previous slide: 2 minutes</a:t>
            </a:r>
          </a:p>
          <a:p>
            <a:r>
              <a:rPr lang="en-AU" dirty="0"/>
              <a:t>Government schools must follow the </a:t>
            </a:r>
            <a:r>
              <a:rPr lang="en-AU" dirty="0">
                <a:hlinkClick r:id="rId3">
                  <a:extLst>
                    <a:ext uri="{A12FA001-AC4F-418D-AE19-62706E023703}">
                      <ahyp:hlinkClr xmlns:ahyp="http://schemas.microsoft.com/office/drawing/2018/hyperlinkcolor" val="tx"/>
                    </a:ext>
                  </a:extLst>
                </a:hlinkClick>
              </a:rPr>
              <a:t>Records Management — School Records Policy</a:t>
            </a:r>
            <a:r>
              <a:rPr lang="en-AU" dirty="0"/>
              <a:t> when </a:t>
            </a:r>
            <a:r>
              <a:rPr lang="en-GB" dirty="0"/>
              <a:t>collecting, using, and disclosing information about children and their families. </a:t>
            </a:r>
          </a:p>
          <a:p>
            <a:pPr lvl="0"/>
            <a:r>
              <a:rPr lang="en-AU" dirty="0"/>
              <a:t>For more information, refer to the department’s privacy and information sharing guidance and records management </a:t>
            </a:r>
            <a:r>
              <a:rPr lang="en-AU" dirty="0">
                <a:hlinkClick r:id="rId3"/>
              </a:rPr>
              <a:t>Records Management Policy</a:t>
            </a:r>
            <a:r>
              <a:rPr lang="en-AU" dirty="0"/>
              <a:t>.</a:t>
            </a:r>
          </a:p>
          <a:p>
            <a:pPr marL="0" lvl="0" indent="0">
              <a:spcBef>
                <a:spcPts val="600"/>
              </a:spcBef>
              <a:buNone/>
            </a:pPr>
            <a:r>
              <a:rPr lang="en-AU" sz="1400" b="1" dirty="0"/>
              <a:t>SPEAKING NOTES </a:t>
            </a:r>
            <a:endParaRPr lang="en-GB" sz="1400" b="1" dirty="0"/>
          </a:p>
          <a:p>
            <a:pPr>
              <a:spcAft>
                <a:spcPts val="600"/>
              </a:spcAft>
            </a:pPr>
            <a:r>
              <a:rPr lang="en-GB" dirty="0"/>
              <a:t>Good records management is an important element of child safety and wellbeing. </a:t>
            </a:r>
          </a:p>
          <a:p>
            <a:pPr lvl="0">
              <a:spcAft>
                <a:spcPts val="600"/>
              </a:spcAft>
            </a:pPr>
            <a:r>
              <a:rPr lang="en-GB" dirty="0"/>
              <a:t>Our school manages records by following the department’s: </a:t>
            </a:r>
            <a:r>
              <a:rPr lang="en-GB" dirty="0">
                <a:hlinkClick r:id="rId3"/>
              </a:rPr>
              <a:t>Records Management – School Records</a:t>
            </a:r>
            <a:r>
              <a:rPr lang="en-GB" dirty="0"/>
              <a:t>.</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Schools must keep all records related to child safety and wellbeing. </a:t>
            </a:r>
            <a:r>
              <a:rPr lang="en-US" dirty="0"/>
              <a:t>The school principal has responsibility for meeting </a:t>
            </a:r>
            <a:r>
              <a:rPr lang="en-AU" dirty="0"/>
              <a:t>record-keeping and information sharing obligations</a:t>
            </a:r>
            <a:r>
              <a:rPr lang="en-GB" dirty="0"/>
              <a:t>.</a:t>
            </a:r>
          </a:p>
          <a:p>
            <a:pPr lvl="0">
              <a:spcAft>
                <a:spcPts val="600"/>
              </a:spcAft>
            </a:pPr>
            <a:r>
              <a:rPr lang="en-AU" dirty="0"/>
              <a:t>Staff must always follow our school’s records management procedures. </a:t>
            </a:r>
            <a:r>
              <a:rPr lang="en-AU" dirty="0">
                <a:highlight>
                  <a:srgbClr val="FFFF00"/>
                </a:highlight>
              </a:rPr>
              <a:t>[Insert information about your school’s records management procedures for staff]. </a:t>
            </a:r>
            <a:endParaRPr lang="en-GB" dirty="0"/>
          </a:p>
          <a:p>
            <a:pPr>
              <a:spcAft>
                <a:spcPts val="600"/>
              </a:spcAft>
            </a:pPr>
            <a:r>
              <a:rPr lang="en-AU" dirty="0"/>
              <a:t>Staff must:</a:t>
            </a:r>
          </a:p>
          <a:p>
            <a:pPr lvl="1">
              <a:spcAft>
                <a:spcPts val="600"/>
              </a:spcAft>
              <a:defRPr/>
            </a:pPr>
            <a:r>
              <a:rPr lang="en-US" dirty="0"/>
              <a:t>ensure student and family information is recorded, kept accurate and secure at all time </a:t>
            </a:r>
            <a:endParaRPr lang="en-AU" dirty="0"/>
          </a:p>
          <a:p>
            <a:pPr lvl="1">
              <a:spcAft>
                <a:spcPts val="600"/>
              </a:spcAft>
            </a:pPr>
            <a:r>
              <a:rPr lang="en-AU" dirty="0"/>
              <a:t>record decisions made, actions taken and notes of meetings and important conversations</a:t>
            </a:r>
          </a:p>
          <a:p>
            <a:pPr lvl="1">
              <a:spcAft>
                <a:spcPts val="600"/>
              </a:spcAft>
            </a:pPr>
            <a:r>
              <a:rPr lang="en-AU" dirty="0"/>
              <a:t>make sure records are complete, accurate and can be understood in the future by those who were not directly involved.</a:t>
            </a:r>
          </a:p>
          <a:p>
            <a:pPr lvl="1">
              <a:spcAft>
                <a:spcPts val="600"/>
              </a:spcAft>
            </a:pPr>
            <a:r>
              <a:rPr lang="en-AU" dirty="0"/>
              <a:t>keep records in our school’s designated storage areas</a:t>
            </a:r>
          </a:p>
          <a:p>
            <a:pPr lvl="1">
              <a:spcAft>
                <a:spcPts val="600"/>
              </a:spcAft>
            </a:pPr>
            <a:r>
              <a:rPr lang="en-AU" dirty="0"/>
              <a:t>protect records from unauthorised access and disclosure.</a:t>
            </a:r>
          </a:p>
          <a:p>
            <a:pPr>
              <a:spcAft>
                <a:spcPts val="600"/>
              </a:spcAft>
            </a:pPr>
            <a:r>
              <a:rPr lang="en-AU" dirty="0"/>
              <a:t>Child safety and wellbeing records at our school are kept </a:t>
            </a:r>
            <a:r>
              <a:rPr lang="en-US" dirty="0"/>
              <a:t>[</a:t>
            </a:r>
            <a:r>
              <a:rPr lang="en-US" dirty="0">
                <a:highlight>
                  <a:srgbClr val="FFFF00"/>
                </a:highlight>
              </a:rPr>
              <a:t>insert information about your school’s storage process]</a:t>
            </a:r>
            <a:endParaRPr lang="en-AU" dirty="0">
              <a:highlight>
                <a:srgbClr val="FFFF00"/>
              </a:highlight>
            </a:endParaRPr>
          </a:p>
          <a:p>
            <a:pPr>
              <a:defRPr/>
            </a:pPr>
            <a:r>
              <a:rPr lang="en-US" dirty="0"/>
              <a:t>If you need any clarification about your information sharing and record–keeping obligations, reach out to </a:t>
            </a:r>
            <a:r>
              <a:rPr lang="en-US" dirty="0">
                <a:highlight>
                  <a:srgbClr val="FFFF00"/>
                </a:highlight>
              </a:rPr>
              <a:t>[insert name] </a:t>
            </a:r>
            <a:r>
              <a:rPr lang="en-US" dirty="0"/>
              <a:t>or a member of school leadership. </a:t>
            </a:r>
          </a:p>
          <a:p>
            <a:pPr lvl="0">
              <a:spcAft>
                <a:spcPts val="600"/>
              </a:spcAft>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42</a:t>
            </a:fld>
            <a:endParaRPr lang="en-US" dirty="0"/>
          </a:p>
        </p:txBody>
      </p:sp>
      <p:sp>
        <p:nvSpPr>
          <p:cNvPr id="7" name="Slide Image Placeholder 6">
            <a:extLst>
              <a:ext uri="{FF2B5EF4-FFF2-40B4-BE49-F238E27FC236}">
                <a16:creationId xmlns:a16="http://schemas.microsoft.com/office/drawing/2014/main" id="{824CC48A-2A39-4CE0-9C9D-DF565D1D5822}"/>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9495904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3 minutes</a:t>
            </a:r>
          </a:p>
          <a:p>
            <a:pPr lvl="0"/>
            <a:r>
              <a:rPr lang="en-AU" dirty="0"/>
              <a:t>This slide lists examples of strategies the school can put in place to ensure students and families are engaged in reviews of the school’s child safety policies and practices. </a:t>
            </a:r>
            <a:endParaRPr lang="en-AU" kern="1200" dirty="0">
              <a:solidFill>
                <a:schemeClr val="tx1"/>
              </a:solidFill>
              <a:ea typeface="+mn-ea"/>
              <a:cs typeface="+mn-cs"/>
            </a:endParaRPr>
          </a:p>
          <a:p>
            <a:pPr>
              <a:lnSpc>
                <a:spcPct val="107000"/>
              </a:lnSpc>
            </a:pPr>
            <a:r>
              <a:rPr lang="en-AU" kern="1200" dirty="0">
                <a:solidFill>
                  <a:schemeClr val="tx1"/>
                </a:solidFill>
                <a:ea typeface="+mn-ea"/>
                <a:cs typeface="+mn-cs"/>
              </a:rPr>
              <a:t>The strategies are based on example strategies in the </a:t>
            </a:r>
            <a:r>
              <a:rPr lang="en-AU" u="sng" dirty="0">
                <a:solidFill>
                  <a:srgbClr val="0563C1"/>
                </a:solidFill>
                <a:effectLst/>
                <a:ea typeface="Calibri" panose="020F0502020204030204" pitchFamily="34" charset="0"/>
                <a:cs typeface="Times New Roman" panose="02020603050405020304" pitchFamily="18" charset="0"/>
                <a:hlinkClick r:id="rId3"/>
              </a:rPr>
              <a:t>PROTECT guidance</a:t>
            </a:r>
            <a:r>
              <a:rPr lang="en-AU" dirty="0">
                <a:effectLst/>
                <a:ea typeface="Calibri" panose="020F0502020204030204" pitchFamily="34" charset="0"/>
                <a:cs typeface="Times New Roman" panose="02020603050405020304" pitchFamily="18" charset="0"/>
              </a:rPr>
              <a:t> on the Child Safe Standards.</a:t>
            </a:r>
          </a:p>
          <a:p>
            <a:pPr marL="90488" marR="0" lvl="0" indent="-904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Further guidance on empowering students and families is available at </a:t>
            </a:r>
            <a:r>
              <a:rPr lang="en-AU" dirty="0">
                <a:hlinkClick r:id="rId4"/>
              </a:rPr>
              <a:t>Child and student empowerment guidance</a:t>
            </a:r>
            <a:r>
              <a:rPr lang="en-AU" dirty="0"/>
              <a:t> and </a:t>
            </a:r>
            <a:r>
              <a:rPr lang="en-AU" dirty="0">
                <a:hlinkClick r:id="rId5"/>
              </a:rPr>
              <a:t>Family engagement guidance</a:t>
            </a:r>
            <a:r>
              <a:rPr lang="en-AU" dirty="0"/>
              <a:t>.</a:t>
            </a:r>
            <a:endParaRPr lang="en-AU" kern="1200" dirty="0">
              <a:solidFill>
                <a:schemeClr val="tx1"/>
              </a:solidFill>
              <a:ea typeface="+mn-ea"/>
              <a:cs typeface="+mn-cs"/>
            </a:endParaRPr>
          </a:p>
          <a:p>
            <a:pPr marL="0" lvl="0" indent="0">
              <a:spcBef>
                <a:spcPts val="600"/>
              </a:spcBef>
              <a:buNone/>
            </a:pPr>
            <a:r>
              <a:rPr lang="en-AU" sz="1400" b="1" dirty="0"/>
              <a:t>SPEAKING NOTES </a:t>
            </a:r>
          </a:p>
          <a:p>
            <a:pPr marR="0" fontAlgn="auto">
              <a:lnSpc>
                <a:spcPct val="100000"/>
              </a:lnSpc>
              <a:spcBef>
                <a:spcPts val="0"/>
              </a:spcBef>
              <a:spcAft>
                <a:spcPts val="600"/>
              </a:spcAft>
              <a:buClrTx/>
              <a:buSzTx/>
              <a:tabLst/>
              <a:defRPr/>
            </a:pPr>
            <a:r>
              <a:rPr lang="en-AU" dirty="0"/>
              <a:t>Over the last few slides, we’ve focussed on the policies and procedures that we must follow to keep children safe in our school environments.</a:t>
            </a:r>
          </a:p>
          <a:p>
            <a:pPr marR="0" fontAlgn="auto">
              <a:lnSpc>
                <a:spcPct val="100000"/>
              </a:lnSpc>
              <a:spcBef>
                <a:spcPts val="0"/>
              </a:spcBef>
              <a:spcAft>
                <a:spcPts val="600"/>
              </a:spcAft>
              <a:buClrTx/>
              <a:buSzTx/>
              <a:tabLst/>
              <a:defRPr/>
            </a:pPr>
            <a:r>
              <a:rPr lang="en-AU" dirty="0"/>
              <a:t>As we further develop and review our school policies, we need to engage our students and families and seek their input on what can be further improved.</a:t>
            </a:r>
          </a:p>
          <a:p>
            <a:pPr>
              <a:spcAft>
                <a:spcPts val="600"/>
              </a:spcAft>
              <a:defRPr/>
            </a:pPr>
            <a:r>
              <a:rPr lang="en-AU" dirty="0"/>
              <a:t>This helps create an open and transparent child safe culture for students, families and our communities and promotes a greater understanding of child safety.</a:t>
            </a:r>
          </a:p>
          <a:p>
            <a:pPr marR="0" fontAlgn="auto">
              <a:lnSpc>
                <a:spcPct val="100000"/>
              </a:lnSpc>
              <a:spcBef>
                <a:spcPts val="0"/>
              </a:spcBef>
              <a:spcAft>
                <a:spcPts val="600"/>
              </a:spcAft>
              <a:buClrTx/>
              <a:buSzTx/>
              <a:tabLst/>
              <a:defRPr/>
            </a:pPr>
            <a:r>
              <a:rPr lang="en-AU" dirty="0"/>
              <a:t>Children, young people and their families are more likely to speak up when they feel respected and confident that they will be heard. </a:t>
            </a:r>
          </a:p>
          <a:p>
            <a:pPr>
              <a:spcAft>
                <a:spcPts val="600"/>
              </a:spcAft>
              <a:defRPr/>
            </a:pPr>
            <a:r>
              <a:rPr lang="en-AU" dirty="0"/>
              <a:t>On this slide, you can see some strategies that our school can consider to ensure that students and families are empowered to express their views during policy reviews.</a:t>
            </a:r>
          </a:p>
          <a:p>
            <a:pPr>
              <a:spcAft>
                <a:spcPts val="600"/>
              </a:spcAft>
              <a:defRPr/>
            </a:pPr>
            <a:r>
              <a:rPr lang="en-AU" dirty="0"/>
              <a:t>We also want to make sure we talk to students and families more generally about the school’s child safety and wellbeing practices and encourage them to raise concerns. </a:t>
            </a:r>
          </a:p>
        </p:txBody>
      </p:sp>
      <p:sp>
        <p:nvSpPr>
          <p:cNvPr id="4" name="Slide Number Placeholder 3"/>
          <p:cNvSpPr>
            <a:spLocks noGrp="1"/>
          </p:cNvSpPr>
          <p:nvPr>
            <p:ph type="sldNum" sz="quarter" idx="5"/>
          </p:nvPr>
        </p:nvSpPr>
        <p:spPr/>
        <p:txBody>
          <a:bodyPr/>
          <a:lstStyle/>
          <a:p>
            <a:fld id="{ED6696EE-E175-4144-B35C-D4A1B167B917}" type="slidenum">
              <a:rPr lang="en-US" smtClean="0"/>
              <a:t>43</a:t>
            </a:fld>
            <a:endParaRPr lang="en-US" dirty="0"/>
          </a:p>
        </p:txBody>
      </p:sp>
      <p:sp>
        <p:nvSpPr>
          <p:cNvPr id="7" name="Slide Image Placeholder 6">
            <a:extLst>
              <a:ext uri="{FF2B5EF4-FFF2-40B4-BE49-F238E27FC236}">
                <a16:creationId xmlns:a16="http://schemas.microsoft.com/office/drawing/2014/main" id="{3E5AF449-0925-420A-8277-F66F132AF015}"/>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2024541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spcBef>
                <a:spcPts val="600"/>
              </a:spcBef>
              <a:buNone/>
            </a:pPr>
            <a:r>
              <a:rPr lang="en-AU" sz="1400" b="1" dirty="0"/>
              <a:t>BACKGROUND NOTES FOR FACILITATOR</a:t>
            </a:r>
          </a:p>
          <a:p>
            <a:pPr lvl="0"/>
            <a:r>
              <a:rPr lang="en-AU" b="1" dirty="0"/>
              <a:t>Time on this slide: 2 minutes </a:t>
            </a:r>
          </a:p>
          <a:p>
            <a:r>
              <a:rPr lang="en-AU" dirty="0"/>
              <a:t>This slide summarise some key points for staff to remember. </a:t>
            </a:r>
          </a:p>
          <a:p>
            <a:pPr marL="0" indent="0">
              <a:spcBef>
                <a:spcPts val="600"/>
              </a:spcBef>
              <a:buNone/>
            </a:pPr>
            <a:r>
              <a:rPr lang="en-AU" sz="1400" b="1" dirty="0"/>
              <a:t>SPEAKING NOTES </a:t>
            </a:r>
            <a:endParaRPr lang="en-AU" dirty="0"/>
          </a:p>
          <a:p>
            <a:pPr>
              <a:spcAft>
                <a:spcPts val="600"/>
              </a:spcAft>
              <a:defRPr/>
            </a:pPr>
            <a:r>
              <a:rPr lang="en-US" dirty="0"/>
              <a:t>Child safety is a shared responsibility at our school.</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Documents are important but the Child Safe Standards need to be effectively implemented to demonstrate that our school has a culture where child safety is embedded in our practice. </a:t>
            </a:r>
          </a:p>
          <a:p>
            <a:pPr>
              <a:spcAft>
                <a:spcPts val="600"/>
              </a:spcAft>
            </a:pPr>
            <a:r>
              <a:rPr lang="en-US" dirty="0"/>
              <a:t>Key things for you to remember are:</a:t>
            </a:r>
          </a:p>
          <a:p>
            <a:pPr lvl="1">
              <a:spcAft>
                <a:spcPts val="600"/>
              </a:spcAft>
            </a:pPr>
            <a:r>
              <a:rPr lang="en-GB" dirty="0"/>
              <a:t>Follow our school’s child safety and wellbeing policies and procedures including our Child Safety Code of Conduct</a:t>
            </a:r>
          </a:p>
          <a:p>
            <a:pPr lvl="1" indent="-90488">
              <a:spcAft>
                <a:spcPts val="600"/>
              </a:spcAft>
              <a:defRPr/>
            </a:pPr>
            <a:r>
              <a:rPr lang="en-GB" dirty="0"/>
              <a:t>Take students’ and families’ views seriously, especially when they raise concerns</a:t>
            </a:r>
            <a:r>
              <a:rPr lang="en-AU" dirty="0"/>
              <a:t> or worries about a child’s safety or wellbeing</a:t>
            </a:r>
            <a:endParaRPr lang="en-GB" dirty="0"/>
          </a:p>
          <a:p>
            <a:pPr lvl="1" indent="-90488">
              <a:spcAft>
                <a:spcPts val="600"/>
              </a:spcAft>
            </a:pPr>
            <a:r>
              <a:rPr lang="en-GB" dirty="0"/>
              <a:t>Identify and immediately raise concerns about child safety issues by following our school procedures and the  </a:t>
            </a:r>
            <a:r>
              <a:rPr lang="en-GB" dirty="0">
                <a:hlinkClick r:id="rId3"/>
              </a:rPr>
              <a:t>Four Critical Actions for Schools</a:t>
            </a:r>
            <a:r>
              <a:rPr lang="en-GB" dirty="0"/>
              <a:t>. </a:t>
            </a:r>
            <a:endParaRPr lang="en-AU" dirty="0"/>
          </a:p>
          <a:p>
            <a:pPr lvl="1">
              <a:spcAft>
                <a:spcPts val="600"/>
              </a:spcAft>
            </a:pPr>
            <a:r>
              <a:rPr lang="en-AU" dirty="0"/>
              <a:t>Implement inclusive practices that are responsive to students’ and families’ diverse needs</a:t>
            </a:r>
          </a:p>
          <a:p>
            <a:pPr lvl="1">
              <a:spcAft>
                <a:spcPts val="600"/>
              </a:spcAft>
            </a:pPr>
            <a:r>
              <a:rPr lang="en-AU" dirty="0"/>
              <a:t>Participate in ongoing child safety  and wellbeing training. </a:t>
            </a:r>
          </a:p>
          <a:p>
            <a:pPr>
              <a:spcAft>
                <a:spcPts val="600"/>
              </a:spcAft>
            </a:pPr>
            <a:r>
              <a:rPr lang="en-AU" dirty="0"/>
              <a:t>We all share a commitment to keeping children, young people and our students safe and we’ve seen throughout this presentation, that you have a vital role in building inclusive environments and a strong child safety culture in our school. </a:t>
            </a:r>
          </a:p>
          <a:p>
            <a:pPr>
              <a:spcAft>
                <a:spcPts val="600"/>
              </a:spcAft>
            </a:pPr>
            <a:r>
              <a:rPr lang="en-AU" dirty="0"/>
              <a:t>If you have any queries at any time about our school’s policies and procedures and your obligations, you can talk to </a:t>
            </a:r>
            <a:r>
              <a:rPr lang="en-AU" dirty="0">
                <a:highlight>
                  <a:srgbClr val="FFFF00"/>
                </a:highlight>
              </a:rPr>
              <a:t>[insert name of child safety champion and other leadership staff</a:t>
            </a:r>
            <a:r>
              <a:rPr lang="en-AU" dirty="0"/>
              <a:t>].</a:t>
            </a:r>
          </a:p>
          <a:p>
            <a:pPr marL="0" lvl="0" indent="0">
              <a:spcAft>
                <a:spcPts val="600"/>
              </a:spcAft>
              <a:buNone/>
            </a:pPr>
            <a:endParaRPr lang="en-AU" dirty="0"/>
          </a:p>
          <a:p>
            <a:pPr marL="0" lvl="0" indent="0">
              <a:spcAft>
                <a:spcPts val="600"/>
              </a:spcAft>
              <a:buNone/>
            </a:pPr>
            <a:endParaRPr lang="en-AU" dirty="0"/>
          </a:p>
          <a:p>
            <a:pPr marL="0" indent="0">
              <a:spcAft>
                <a:spcPts val="600"/>
              </a:spcAft>
              <a:buNone/>
            </a:pPr>
            <a:endParaRPr lang="en-US" dirty="0"/>
          </a:p>
          <a:p>
            <a:pPr>
              <a:spcAft>
                <a:spcPts val="600"/>
              </a:spcAft>
            </a:pPr>
            <a:endParaRPr lang="en-US" dirty="0"/>
          </a:p>
          <a:p>
            <a:pPr marL="0" indent="0">
              <a:spcAft>
                <a:spcPts val="600"/>
              </a:spcAft>
              <a:buNone/>
            </a:pPr>
            <a:endParaRPr lang="en-AU" dirty="0"/>
          </a:p>
          <a:p>
            <a:pPr lvl="0"/>
            <a:endParaRPr lang="en-AU" dirty="0"/>
          </a:p>
          <a:p>
            <a:pPr lvl="0"/>
            <a:endParaRPr lang="en-AU" dirty="0"/>
          </a:p>
          <a:p>
            <a:pPr lvl="1"/>
            <a:endParaRPr lang="en-AU" dirty="0"/>
          </a:p>
          <a:p>
            <a:pPr lvl="1"/>
            <a:endParaRPr lang="en-AU" dirty="0"/>
          </a:p>
          <a:p>
            <a:pPr lvl="1"/>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44</a:t>
            </a:fld>
            <a:endParaRPr lang="en-US" noProof="0" dirty="0"/>
          </a:p>
        </p:txBody>
      </p:sp>
      <p:sp>
        <p:nvSpPr>
          <p:cNvPr id="6" name="Slide Image Placeholder 5">
            <a:extLst>
              <a:ext uri="{FF2B5EF4-FFF2-40B4-BE49-F238E27FC236}">
                <a16:creationId xmlns:a16="http://schemas.microsoft.com/office/drawing/2014/main" id="{7B3D9C4B-0C64-467C-8C17-840EA331C6D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909379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5"/>
          </p:nvPr>
        </p:nvSpPr>
        <p:spPr/>
        <p:txBody>
          <a:bodyPr/>
          <a:lstStyle/>
          <a:p>
            <a:fld id="{ED6696EE-E175-4144-B35C-D4A1B167B917}" type="slidenum">
              <a:rPr lang="en-US" smtClean="0"/>
              <a:pPr/>
              <a:t>45</a:t>
            </a:fld>
            <a:endParaRPr lang="en-US" dirty="0"/>
          </a:p>
        </p:txBody>
      </p:sp>
      <p:sp>
        <p:nvSpPr>
          <p:cNvPr id="7" name="Notes Placeholder 6">
            <a:extLst>
              <a:ext uri="{FF2B5EF4-FFF2-40B4-BE49-F238E27FC236}">
                <a16:creationId xmlns:a16="http://schemas.microsoft.com/office/drawing/2014/main" id="{EB2DC32C-8A3A-4857-A0C7-853BFC33CFFB}"/>
              </a:ext>
            </a:extLst>
          </p:cNvPr>
          <p:cNvSpPr>
            <a:spLocks noGrp="1"/>
          </p:cNvSpPr>
          <p:nvPr>
            <p:ph type="body" idx="1"/>
          </p:nvPr>
        </p:nvSpPr>
        <p:spPr/>
        <p:txBody>
          <a:bodyPr/>
          <a:lstStyle/>
          <a:p>
            <a:pPr marL="0" indent="0">
              <a:buNone/>
            </a:pPr>
            <a:r>
              <a:rPr lang="en-AU" sz="1400" b="1" dirty="0"/>
              <a:t>BACKGROUND NOTES FOR FACILITATOR</a:t>
            </a:r>
          </a:p>
          <a:p>
            <a:r>
              <a:rPr lang="en-AU" b="1" dirty="0"/>
              <a:t>Time on this slide: 2 minutes </a:t>
            </a:r>
          </a:p>
          <a:p>
            <a:r>
              <a:rPr lang="en-AU" b="1" dirty="0"/>
              <a:t>This slide is optional and hidden. If you want to present this slide you need to ‘unhide’ it.</a:t>
            </a:r>
          </a:p>
          <a:p>
            <a:r>
              <a:rPr lang="en-AU" b="1" dirty="0"/>
              <a:t>To do this, go to the view menu and select “Normal” from Presentation views”. Then right click on the slide on the left of screen and select “Hide slide” to switch between hidden and unhidden as needed.</a:t>
            </a:r>
          </a:p>
          <a:p>
            <a:r>
              <a:rPr lang="en-AU" dirty="0"/>
              <a:t>This slide provides information about who schools can go to for further assistance.</a:t>
            </a:r>
          </a:p>
          <a:p>
            <a:r>
              <a:rPr lang="en-AU" dirty="0"/>
              <a:t>The contact details on the slide are for government schools. </a:t>
            </a:r>
          </a:p>
          <a:p>
            <a:r>
              <a:rPr lang="en-AU" dirty="0"/>
              <a:t>Non-government schools should contact the relevant Catholic Education Commission of Victoria diocese or Independent Schools Victoria.</a:t>
            </a:r>
          </a:p>
          <a:p>
            <a:pPr marL="0" indent="0">
              <a:spcBef>
                <a:spcPts val="600"/>
              </a:spcBef>
              <a:buNone/>
            </a:pPr>
            <a:r>
              <a:rPr lang="en-AU" sz="1400" b="1" dirty="0"/>
              <a:t>SPEAKING NOTES</a:t>
            </a:r>
          </a:p>
          <a:p>
            <a:pPr>
              <a:spcAft>
                <a:spcPts val="600"/>
              </a:spcAft>
            </a:pPr>
            <a:r>
              <a:rPr lang="en-AU" dirty="0"/>
              <a:t>The Department of Education and Training’s </a:t>
            </a:r>
            <a:r>
              <a:rPr lang="en-AU" dirty="0">
                <a:hlinkClick r:id="rId3"/>
              </a:rPr>
              <a:t>PROTECT website</a:t>
            </a:r>
            <a:r>
              <a:rPr lang="en-AU" dirty="0"/>
              <a:t> includes detailed guidance, policies and templates for schools to implement the Child Safe Standards including the Child Safe Standards Action List.</a:t>
            </a:r>
          </a:p>
          <a:p>
            <a:pPr>
              <a:spcAft>
                <a:spcPts val="600"/>
              </a:spcAft>
            </a:pPr>
            <a:r>
              <a:rPr lang="en-AU" dirty="0"/>
              <a:t>Also available are:</a:t>
            </a:r>
          </a:p>
          <a:p>
            <a:pPr lvl="1">
              <a:spcAft>
                <a:spcPts val="600"/>
              </a:spcAft>
            </a:pPr>
            <a:r>
              <a:rPr lang="en-AU" dirty="0">
                <a:hlinkClick r:id="rId4"/>
              </a:rPr>
              <a:t>Ministerial Order 1359</a:t>
            </a:r>
            <a:endParaRPr lang="en-AU" dirty="0"/>
          </a:p>
          <a:p>
            <a:pPr lvl="1">
              <a:spcAft>
                <a:spcPts val="600"/>
              </a:spcAft>
            </a:pPr>
            <a:r>
              <a:rPr lang="en-AU" dirty="0">
                <a:hlinkClick r:id="rId5"/>
              </a:rPr>
              <a:t>guidance on the 11 Child Safe Standards</a:t>
            </a:r>
            <a:endParaRPr lang="en-AU" dirty="0"/>
          </a:p>
          <a:p>
            <a:pPr lvl="1">
              <a:spcAft>
                <a:spcPts val="600"/>
              </a:spcAft>
            </a:pPr>
            <a:r>
              <a:rPr lang="en-AU" dirty="0"/>
              <a:t>guidance on developing a </a:t>
            </a:r>
            <a:r>
              <a:rPr lang="en-AU" dirty="0">
                <a:hlinkClick r:id="rId6"/>
              </a:rPr>
              <a:t>Child Safety and Wellbeing Policy</a:t>
            </a:r>
            <a:r>
              <a:rPr lang="en-AU" dirty="0"/>
              <a:t>, </a:t>
            </a:r>
            <a:r>
              <a:rPr lang="en-AU" dirty="0">
                <a:hlinkClick r:id="rId7"/>
              </a:rPr>
              <a:t>child safety Code of Conduct</a:t>
            </a:r>
            <a:r>
              <a:rPr lang="en-AU" dirty="0"/>
              <a:t> and </a:t>
            </a:r>
            <a:r>
              <a:rPr lang="en-AU" dirty="0">
                <a:hlinkClick r:id="rId8"/>
              </a:rPr>
              <a:t>Child Safety Risk Register</a:t>
            </a:r>
            <a:r>
              <a:rPr lang="en-AU" dirty="0"/>
              <a:t> </a:t>
            </a:r>
          </a:p>
          <a:p>
            <a:pPr lvl="1">
              <a:spcAft>
                <a:spcPts val="600"/>
              </a:spcAft>
            </a:pPr>
            <a:r>
              <a:rPr lang="en-AU" dirty="0"/>
              <a:t>updated guidance for </a:t>
            </a:r>
            <a:r>
              <a:rPr lang="en-AU" dirty="0">
                <a:hlinkClick r:id="rId9"/>
              </a:rPr>
              <a:t>Child Safety Champions</a:t>
            </a:r>
            <a:r>
              <a:rPr lang="en-AU" dirty="0"/>
              <a:t>.</a:t>
            </a:r>
          </a:p>
          <a:p>
            <a:pPr lvl="0">
              <a:spcAft>
                <a:spcPts val="600"/>
              </a:spcAft>
            </a:pPr>
            <a:r>
              <a:rPr lang="en-AU" dirty="0"/>
              <a:t>Other updated policy templates are available through the </a:t>
            </a:r>
            <a:r>
              <a:rPr lang="en-AU" dirty="0">
                <a:hlinkClick r:id="rId10"/>
              </a:rPr>
              <a:t>School Policy Templates Portal</a:t>
            </a:r>
            <a:r>
              <a:rPr lang="en-AU" dirty="0"/>
              <a:t> (education login required) – including updated policies on: bullying prevention, child safety responding and reporting obligations, complaints, digital learning, student wellbeing and engagement, visitors, volunteers and yard duty and supervision.</a:t>
            </a:r>
          </a:p>
          <a:p>
            <a:pPr>
              <a:spcAft>
                <a:spcPts val="600"/>
              </a:spcAft>
            </a:pPr>
            <a:r>
              <a:rPr lang="en-AU" dirty="0"/>
              <a:t>The principal can also access support from the department’s:</a:t>
            </a:r>
          </a:p>
          <a:p>
            <a:pPr lvl="1">
              <a:spcAft>
                <a:spcPts val="600"/>
              </a:spcAft>
            </a:pPr>
            <a:r>
              <a:rPr lang="en-AU" dirty="0"/>
              <a:t>child safety team (email </a:t>
            </a:r>
            <a:r>
              <a:rPr lang="en-AU" dirty="0">
                <a:hlinkClick r:id="rId11"/>
              </a:rPr>
              <a:t>child.safe.schools@education.vic.gov.au</a:t>
            </a:r>
            <a:r>
              <a:rPr lang="en-AU" dirty="0"/>
              <a:t>) </a:t>
            </a:r>
          </a:p>
          <a:p>
            <a:pPr lvl="1">
              <a:spcAft>
                <a:spcPts val="600"/>
              </a:spcAft>
            </a:pPr>
            <a:r>
              <a:rPr lang="en-AU" dirty="0"/>
              <a:t>school compliance teams (email </a:t>
            </a:r>
            <a:r>
              <a:rPr lang="en-AU" dirty="0">
                <a:hlinkClick r:id="rId12"/>
              </a:rPr>
              <a:t>school.compliance@education.vic.gov.au</a:t>
            </a:r>
            <a:r>
              <a:rPr lang="en-AU" dirty="0"/>
              <a:t>). </a:t>
            </a:r>
          </a:p>
          <a:p>
            <a:pPr>
              <a:spcBef>
                <a:spcPts val="600"/>
              </a:spcBef>
            </a:pPr>
            <a:endParaRPr lang="en-AU" dirty="0"/>
          </a:p>
        </p:txBody>
      </p:sp>
      <p:sp>
        <p:nvSpPr>
          <p:cNvPr id="5" name="Slide Image Placeholder 4">
            <a:extLst>
              <a:ext uri="{FF2B5EF4-FFF2-40B4-BE49-F238E27FC236}">
                <a16:creationId xmlns:a16="http://schemas.microsoft.com/office/drawing/2014/main" id="{6CE6FF5E-DD8F-4C76-B553-0A4338870ACE}"/>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3555314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5"/>
          </p:nvPr>
        </p:nvSpPr>
        <p:spPr/>
        <p:txBody>
          <a:bodyPr/>
          <a:lstStyle/>
          <a:p>
            <a:fld id="{ED6696EE-E175-4144-B35C-D4A1B167B917}" type="slidenum">
              <a:rPr lang="en-US" smtClean="0"/>
              <a:pPr/>
              <a:t>46</a:t>
            </a:fld>
            <a:endParaRPr lang="en-US" dirty="0"/>
          </a:p>
        </p:txBody>
      </p:sp>
      <p:sp>
        <p:nvSpPr>
          <p:cNvPr id="6" name="Slide Image Placeholder 5">
            <a:extLst>
              <a:ext uri="{FF2B5EF4-FFF2-40B4-BE49-F238E27FC236}">
                <a16:creationId xmlns:a16="http://schemas.microsoft.com/office/drawing/2014/main" id="{4396FC9A-CD79-44DB-9C00-F34E91249691}"/>
              </a:ext>
            </a:extLst>
          </p:cNvPr>
          <p:cNvSpPr>
            <a:spLocks noGrp="1" noRot="1" noChangeAspect="1"/>
          </p:cNvSpPr>
          <p:nvPr>
            <p:ph type="sldImg"/>
          </p:nvPr>
        </p:nvSpPr>
        <p:spPr>
          <a:xfrm>
            <a:off x="1684338" y="414338"/>
            <a:ext cx="3429000" cy="1928812"/>
          </a:xfrm>
        </p:spPr>
      </p:sp>
      <p:sp>
        <p:nvSpPr>
          <p:cNvPr id="7" name="Notes Placeholder 6">
            <a:extLst>
              <a:ext uri="{FF2B5EF4-FFF2-40B4-BE49-F238E27FC236}">
                <a16:creationId xmlns:a16="http://schemas.microsoft.com/office/drawing/2014/main" id="{C9CD2632-B4AF-4D6D-B1BA-98CEA87BE4C3}"/>
              </a:ext>
            </a:extLst>
          </p:cNvPr>
          <p:cNvSpPr>
            <a:spLocks noGrp="1"/>
          </p:cNvSpPr>
          <p:nvPr>
            <p:ph type="body" idx="1"/>
          </p:nvPr>
        </p:nvSpPr>
        <p:spPr/>
        <p:txBody>
          <a:bodyPr/>
          <a:lstStyle/>
          <a:p>
            <a:pPr marL="0" indent="0">
              <a:buNone/>
            </a:pPr>
            <a:r>
              <a:rPr lang="en-AU" sz="1400" b="1" dirty="0"/>
              <a:t>BACKGROUND NOTES FOR FACILITATOR</a:t>
            </a:r>
          </a:p>
          <a:p>
            <a:r>
              <a:rPr lang="en-AU" b="1" dirty="0"/>
              <a:t>This slide is optional</a:t>
            </a:r>
          </a:p>
          <a:p>
            <a:r>
              <a:rPr lang="en-AU" b="0" dirty="0"/>
              <a:t>It provides an opportunity for participants to ask questions, if there is time.</a:t>
            </a:r>
          </a:p>
          <a:p>
            <a:r>
              <a:rPr lang="en-AU" b="0" dirty="0"/>
              <a:t>The facilitator is encouraged to become familiar with the content on PROTECT to help answer these.</a:t>
            </a:r>
          </a:p>
          <a:p>
            <a:r>
              <a:rPr lang="en-AU" b="0" dirty="0"/>
              <a:t>Any questions the facilitator cannot answer can be directed to </a:t>
            </a:r>
            <a:r>
              <a:rPr lang="en-AU" b="0" dirty="0">
                <a:hlinkClick r:id="rId3"/>
              </a:rPr>
              <a:t>child.safe.schools@education.vic.gov.au</a:t>
            </a:r>
            <a:r>
              <a:rPr lang="en-AU" b="0" dirty="0"/>
              <a:t>. </a:t>
            </a:r>
          </a:p>
          <a:p>
            <a:pPr marL="0" indent="0">
              <a:spcBef>
                <a:spcPts val="600"/>
              </a:spcBef>
              <a:buNone/>
            </a:pPr>
            <a:r>
              <a:rPr lang="en-AU" b="1" dirty="0"/>
              <a:t>SPEAKING NOTES</a:t>
            </a:r>
          </a:p>
          <a:p>
            <a:pPr>
              <a:spcAft>
                <a:spcPts val="600"/>
              </a:spcAft>
            </a:pPr>
            <a:r>
              <a:rPr lang="en-AU" dirty="0"/>
              <a:t>Now is your opportunity to ask any questions or seek more detail.</a:t>
            </a:r>
          </a:p>
          <a:p>
            <a:endParaRPr lang="en-AU" b="1" dirty="0"/>
          </a:p>
        </p:txBody>
      </p:sp>
    </p:spTree>
    <p:extLst>
      <p:ext uri="{BB962C8B-B14F-4D97-AF65-F5344CB8AC3E}">
        <p14:creationId xmlns:p14="http://schemas.microsoft.com/office/powerpoint/2010/main" val="30144320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5"/>
          </p:nvPr>
        </p:nvSpPr>
        <p:spPr/>
        <p:txBody>
          <a:bodyPr/>
          <a:lstStyle/>
          <a:p>
            <a:fld id="{ED6696EE-E175-4144-B35C-D4A1B167B917}" type="slidenum">
              <a:rPr lang="en-US" smtClean="0"/>
              <a:pPr/>
              <a:t>47</a:t>
            </a:fld>
            <a:endParaRPr lang="en-US" dirty="0"/>
          </a:p>
        </p:txBody>
      </p:sp>
      <p:sp>
        <p:nvSpPr>
          <p:cNvPr id="6" name="Slide Image Placeholder 5">
            <a:extLst>
              <a:ext uri="{FF2B5EF4-FFF2-40B4-BE49-F238E27FC236}">
                <a16:creationId xmlns:a16="http://schemas.microsoft.com/office/drawing/2014/main" id="{CAFCCD88-F1E5-41F7-90C8-CF964180D27A}"/>
              </a:ext>
            </a:extLst>
          </p:cNvPr>
          <p:cNvSpPr>
            <a:spLocks noGrp="1" noRot="1" noChangeAspect="1"/>
          </p:cNvSpPr>
          <p:nvPr>
            <p:ph type="sldImg"/>
          </p:nvPr>
        </p:nvSpPr>
        <p:spPr>
          <a:xfrm>
            <a:off x="1684338" y="414338"/>
            <a:ext cx="3429000" cy="1928812"/>
          </a:xfrm>
        </p:spPr>
      </p:sp>
      <p:sp>
        <p:nvSpPr>
          <p:cNvPr id="7" name="Notes Placeholder 6">
            <a:extLst>
              <a:ext uri="{FF2B5EF4-FFF2-40B4-BE49-F238E27FC236}">
                <a16:creationId xmlns:a16="http://schemas.microsoft.com/office/drawing/2014/main" id="{C0133BED-A7B3-4256-86EF-A20540AB1611}"/>
              </a:ext>
            </a:extLst>
          </p:cNvPr>
          <p:cNvSpPr>
            <a:spLocks noGrp="1"/>
          </p:cNvSpPr>
          <p:nvPr>
            <p:ph type="body" idx="1"/>
          </p:nvPr>
        </p:nvSpPr>
        <p:spPr/>
        <p:txBody>
          <a:bodyPr/>
          <a:lstStyle/>
          <a:p>
            <a:pPr marL="0" indent="0">
              <a:buNone/>
            </a:pPr>
            <a:r>
              <a:rPr lang="en-AU" sz="1400" b="1" dirty="0"/>
              <a:t>BACKGROUND NOTES FOR FACILITATOR</a:t>
            </a:r>
          </a:p>
          <a:p>
            <a:pPr marL="171450" indent="-171450">
              <a:spcBef>
                <a:spcPts val="600"/>
              </a:spcBef>
              <a:buFont typeface="Arial" panose="020B0604020202020204" pitchFamily="34" charset="0"/>
              <a:buChar char="•"/>
            </a:pPr>
            <a:r>
              <a:rPr lang="en-US" sz="1200" dirty="0">
                <a:solidFill>
                  <a:schemeClr val="tx1"/>
                </a:solidFill>
                <a:latin typeface="+mn-lt"/>
              </a:rPr>
              <a:t>There are no speaking notes for this slide.</a:t>
            </a:r>
          </a:p>
          <a:p>
            <a:pPr marL="171450" indent="-171450">
              <a:spcBef>
                <a:spcPts val="600"/>
              </a:spcBef>
              <a:buFont typeface="Arial" panose="020B0604020202020204" pitchFamily="34" charset="0"/>
              <a:buChar char="•"/>
            </a:pPr>
            <a:r>
              <a:rPr lang="en-US" sz="1200" dirty="0">
                <a:solidFill>
                  <a:schemeClr val="tx1"/>
                </a:solidFill>
                <a:latin typeface="+mn-lt"/>
              </a:rPr>
              <a:t>This presentation (Victoria’s Child Safe Standards – School Staff Training) is provided under a Creative Commons Attribution 4.0 International licence.</a:t>
            </a:r>
          </a:p>
          <a:p>
            <a:pPr marL="171450" indent="-171450">
              <a:spcBef>
                <a:spcPts val="600"/>
              </a:spcBef>
              <a:buFont typeface="Arial" panose="020B0604020202020204" pitchFamily="34" charset="0"/>
              <a:buChar char="•"/>
            </a:pPr>
            <a:r>
              <a:rPr lang="en-US" sz="1200" dirty="0">
                <a:solidFill>
                  <a:schemeClr val="tx1"/>
                </a:solidFill>
                <a:latin typeface="+mn-lt"/>
              </a:rPr>
              <a:t>You are free to re-use the work under that licence, on the condition that you credit the State of Victoria (Department of Education and Training), indicate if changes were made and comply with the other licence terms, see: </a:t>
            </a:r>
            <a:r>
              <a:rPr lang="en-AU" sz="1200" dirty="0">
                <a:solidFill>
                  <a:schemeClr val="tx1"/>
                </a:solidFill>
                <a:latin typeface="+mn-lt"/>
                <a:hlinkClick r:id="rId3"/>
              </a:rPr>
              <a:t>https://creativecommons.org/licenses/by/4.0/</a:t>
            </a:r>
            <a:r>
              <a:rPr lang="en-AU" sz="1200" dirty="0">
                <a:solidFill>
                  <a:schemeClr val="tx1"/>
                </a:solidFill>
                <a:latin typeface="+mn-lt"/>
              </a:rPr>
              <a:t> </a:t>
            </a:r>
          </a:p>
          <a:p>
            <a:pPr marL="171450" indent="-171450">
              <a:spcBef>
                <a:spcPts val="600"/>
              </a:spcBef>
              <a:buFont typeface="Arial" panose="020B0604020202020204" pitchFamily="34" charset="0"/>
              <a:buChar char="•"/>
            </a:pPr>
            <a:r>
              <a:rPr lang="en-US" sz="1200" dirty="0">
                <a:solidFill>
                  <a:schemeClr val="tx1"/>
                </a:solidFill>
                <a:latin typeface="+mn-lt"/>
              </a:rPr>
              <a:t>The licence does not apply to:</a:t>
            </a:r>
            <a:endParaRPr lang="en-AU" dirty="0"/>
          </a:p>
          <a:p>
            <a:pPr marL="628650" lvl="1" indent="-171450">
              <a:spcBef>
                <a:spcPts val="600"/>
              </a:spcBef>
              <a:buFont typeface="Arial" panose="020B0604020202020204" pitchFamily="34" charset="0"/>
              <a:buChar char="•"/>
            </a:pPr>
            <a:r>
              <a:rPr lang="en-US" dirty="0">
                <a:solidFill>
                  <a:schemeClr val="tx1"/>
                </a:solidFill>
                <a:latin typeface="+mn-lt"/>
              </a:rPr>
              <a:t>any images, photographs, trademarks or branding, including the Victorian Government logo and the </a:t>
            </a:r>
            <a:r>
              <a:rPr lang="en-US" sz="1200" dirty="0">
                <a:solidFill>
                  <a:schemeClr val="tx1"/>
                </a:solidFill>
                <a:latin typeface="+mn-lt"/>
              </a:rPr>
              <a:t>Department of Education and Training</a:t>
            </a:r>
            <a:r>
              <a:rPr lang="en-US" dirty="0">
                <a:solidFill>
                  <a:schemeClr val="tx1"/>
                </a:solidFill>
                <a:latin typeface="+mn-lt"/>
              </a:rPr>
              <a:t> logo; and</a:t>
            </a:r>
            <a:endParaRPr lang="en-AU" dirty="0"/>
          </a:p>
          <a:p>
            <a:pPr marL="628650" lvl="1" indent="-171450">
              <a:spcBef>
                <a:spcPts val="600"/>
              </a:spcBef>
              <a:buFont typeface="Arial" panose="020B0604020202020204" pitchFamily="34" charset="0"/>
              <a:buChar char="•"/>
            </a:pPr>
            <a:r>
              <a:rPr lang="en-US" dirty="0">
                <a:solidFill>
                  <a:schemeClr val="tx1"/>
                </a:solidFill>
                <a:latin typeface="+mn-lt"/>
              </a:rPr>
              <a:t>content supplied by third parties.</a:t>
            </a:r>
          </a:p>
          <a:p>
            <a:pPr marL="171450" indent="-171450">
              <a:spcBef>
                <a:spcPts val="600"/>
              </a:spcBef>
              <a:buFont typeface="Arial" panose="020B0604020202020204" pitchFamily="34" charset="0"/>
              <a:buChar char="•"/>
            </a:pPr>
            <a:r>
              <a:rPr lang="en-US" sz="1200" dirty="0">
                <a:solidFill>
                  <a:schemeClr val="tx1"/>
                </a:solidFill>
                <a:latin typeface="+mn-lt"/>
              </a:rPr>
              <a:t>Copyright queries may be directed to </a:t>
            </a:r>
            <a:r>
              <a:rPr lang="en-US" sz="1200" dirty="0">
                <a:solidFill>
                  <a:schemeClr val="tx1"/>
                </a:solidFill>
                <a:latin typeface="+mn-lt"/>
                <a:hlinkClick r:id="rId4"/>
              </a:rPr>
              <a:t>copyright@education.vic.gov.au</a:t>
            </a:r>
            <a:r>
              <a:rPr lang="en-US" sz="1200" dirty="0">
                <a:solidFill>
                  <a:schemeClr val="tx1"/>
                </a:solidFill>
                <a:latin typeface="+mn-lt"/>
              </a:rPr>
              <a:t>. </a:t>
            </a:r>
            <a:endParaRPr lang="en-AU" dirty="0"/>
          </a:p>
        </p:txBody>
      </p:sp>
    </p:spTree>
    <p:extLst>
      <p:ext uri="{BB962C8B-B14F-4D97-AF65-F5344CB8AC3E}">
        <p14:creationId xmlns:p14="http://schemas.microsoft.com/office/powerpoint/2010/main" val="107996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US" b="1" dirty="0"/>
              <a:t>Time on this slide: less than 1 minute</a:t>
            </a:r>
          </a:p>
          <a:p>
            <a:pPr lvl="0"/>
            <a:r>
              <a:rPr lang="en-US" dirty="0"/>
              <a:t>Be aware that talking about child abuse may </a:t>
            </a:r>
            <a:r>
              <a:rPr lang="en-AU" dirty="0"/>
              <a:t>cause distress for some staff. </a:t>
            </a:r>
          </a:p>
          <a:p>
            <a:r>
              <a:rPr lang="en-AU" dirty="0"/>
              <a:t>Child abuse can cause trauma and significantly impact the mental health and wellbeing of school community members.</a:t>
            </a:r>
          </a:p>
          <a:p>
            <a:pPr lvl="0"/>
            <a:r>
              <a:rPr lang="en-AU" dirty="0"/>
              <a:t>Participants can step away if they become distressed. </a:t>
            </a:r>
          </a:p>
          <a:p>
            <a:pPr lvl="0"/>
            <a:r>
              <a:rPr lang="en-AU" dirty="0"/>
              <a:t>The school should let staff know of support available. </a:t>
            </a:r>
          </a:p>
          <a:p>
            <a:r>
              <a:rPr lang="en-AU" dirty="0"/>
              <a:t>For more information on how to support students and impacted staff members, refer to the Department of Education and Training’s guidance: </a:t>
            </a:r>
            <a:r>
              <a:rPr lang="en-AU" dirty="0">
                <a:hlinkClick r:id="rId3"/>
              </a:rPr>
              <a:t>Providing Ongoing Support</a:t>
            </a:r>
            <a:r>
              <a:rPr lang="en-AU" dirty="0"/>
              <a:t>.</a:t>
            </a:r>
          </a:p>
          <a:p>
            <a:pPr marL="0" lvl="0" indent="0">
              <a:spcBef>
                <a:spcPts val="600"/>
              </a:spcBef>
              <a:buNone/>
            </a:pPr>
            <a:r>
              <a:rPr lang="en-US" sz="1400" b="1" dirty="0"/>
              <a:t>SPEAKING NOTES</a:t>
            </a:r>
          </a:p>
          <a:p>
            <a:pPr lvl="0">
              <a:spcAft>
                <a:spcPts val="600"/>
              </a:spcAft>
            </a:pPr>
            <a:r>
              <a:rPr lang="en-US" dirty="0"/>
              <a:t>This presentation talks about child safety and child abuse in a general way.</a:t>
            </a:r>
          </a:p>
          <a:p>
            <a:pPr lvl="0">
              <a:spcAft>
                <a:spcPts val="600"/>
              </a:spcAft>
            </a:pPr>
            <a:r>
              <a:rPr lang="en-US" dirty="0"/>
              <a:t>Specific examples won’t be discussed. </a:t>
            </a:r>
          </a:p>
          <a:p>
            <a:pPr lvl="0">
              <a:spcAft>
                <a:spcPts val="600"/>
              </a:spcAft>
            </a:pPr>
            <a:r>
              <a:rPr lang="en-US" dirty="0"/>
              <a:t>However, it’s important to recognise that talking about these topics may </a:t>
            </a:r>
            <a:r>
              <a:rPr lang="en-AU" dirty="0"/>
              <a:t>be distressing for some people.</a:t>
            </a:r>
          </a:p>
          <a:p>
            <a:pPr>
              <a:spcAft>
                <a:spcPts val="600"/>
              </a:spcAft>
            </a:pPr>
            <a:r>
              <a:rPr lang="en-AU" dirty="0"/>
              <a:t>I encourage you to reach out to the support options listed here if you need it. </a:t>
            </a:r>
          </a:p>
          <a:p>
            <a:pPr>
              <a:spcAft>
                <a:spcPts val="600"/>
              </a:spcAft>
            </a:pPr>
            <a:r>
              <a:rPr lang="en-AU" dirty="0"/>
              <a:t>You can also step away from this presentation if you need to and revisit at another time. </a:t>
            </a:r>
          </a:p>
        </p:txBody>
      </p:sp>
      <p:sp>
        <p:nvSpPr>
          <p:cNvPr id="4" name="Slide Number Placeholder 3"/>
          <p:cNvSpPr>
            <a:spLocks noGrp="1"/>
          </p:cNvSpPr>
          <p:nvPr>
            <p:ph type="sldNum" sz="quarter" idx="5"/>
          </p:nvPr>
        </p:nvSpPr>
        <p:spPr/>
        <p:txBody>
          <a:bodyPr/>
          <a:lstStyle/>
          <a:p>
            <a:fld id="{ED6696EE-E175-4144-B35C-D4A1B167B917}" type="slidenum">
              <a:rPr lang="en-US" smtClean="0"/>
              <a:pPr/>
              <a:t>5</a:t>
            </a:fld>
            <a:endParaRPr lang="en-US" dirty="0"/>
          </a:p>
        </p:txBody>
      </p:sp>
      <p:sp>
        <p:nvSpPr>
          <p:cNvPr id="6" name="Slide Image Placeholder 5">
            <a:extLst>
              <a:ext uri="{FF2B5EF4-FFF2-40B4-BE49-F238E27FC236}">
                <a16:creationId xmlns:a16="http://schemas.microsoft.com/office/drawing/2014/main" id="{217FC4D0-6F3B-43EB-8C95-DD9F837B06E3}"/>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4212722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r>
              <a:rPr lang="en-AU" b="1" dirty="0"/>
              <a:t>Time on this slide: 1 minute</a:t>
            </a:r>
          </a:p>
          <a:p>
            <a:r>
              <a:rPr lang="en-AU" dirty="0"/>
              <a:t>In July 2021, the Victorian Government announced new Child Safe Standards to further strengthen child safe environments and protect children from abuse. </a:t>
            </a:r>
          </a:p>
          <a:p>
            <a:r>
              <a:rPr lang="en-AU" dirty="0"/>
              <a:t>The purpose of this presentation is to ensure that school staff are equipped with the knowledge, skills and awareness to keep children and young people safe. </a:t>
            </a:r>
          </a:p>
          <a:p>
            <a:r>
              <a:rPr lang="en-AU" dirty="0"/>
              <a:t>The presentation contributes to annual staff training requirements for </a:t>
            </a:r>
            <a:r>
              <a:rPr lang="en-AU" dirty="0">
                <a:hlinkClick r:id="rId3">
                  <a:extLst>
                    <a:ext uri="{A12FA001-AC4F-418D-AE19-62706E023703}">
                      <ahyp:hlinkClr xmlns:ahyp="http://schemas.microsoft.com/office/drawing/2018/hyperlinkcolor" val="tx"/>
                    </a:ext>
                  </a:extLst>
                </a:hlinkClick>
              </a:rPr>
              <a:t>Child Safe Standard 8</a:t>
            </a:r>
            <a:r>
              <a:rPr lang="en-AU" dirty="0"/>
              <a:t>. </a:t>
            </a:r>
          </a:p>
          <a:p>
            <a:pPr marL="0" lvl="0" indent="0">
              <a:spcBef>
                <a:spcPts val="600"/>
              </a:spcBef>
              <a:buNone/>
            </a:pPr>
            <a:r>
              <a:rPr lang="en-AU" sz="1400" b="1" dirty="0"/>
              <a:t>SPEAKING NOTES </a:t>
            </a:r>
          </a:p>
          <a:p>
            <a:pPr>
              <a:spcAft>
                <a:spcPts val="600"/>
              </a:spcAft>
            </a:pPr>
            <a:r>
              <a:rPr lang="en-AU" dirty="0"/>
              <a:t>The purpose of today’s presentation is to ensure that you are equipped with the knowledge, skills and awareness to keep children and young people safe at our school. </a:t>
            </a:r>
          </a:p>
          <a:p>
            <a:pPr>
              <a:spcAft>
                <a:spcPts val="600"/>
              </a:spcAft>
            </a:pPr>
            <a:r>
              <a:rPr lang="en-AU" dirty="0"/>
              <a:t>I will be talking about:</a:t>
            </a:r>
          </a:p>
          <a:p>
            <a:pPr lvl="1">
              <a:spcAft>
                <a:spcPts val="600"/>
              </a:spcAft>
            </a:pPr>
            <a:r>
              <a:rPr lang="en-AU" dirty="0"/>
              <a:t>the Child Safe Standards including information on their history and why they are so important</a:t>
            </a:r>
          </a:p>
          <a:p>
            <a:pPr lvl="1">
              <a:spcAft>
                <a:spcPts val="600"/>
              </a:spcAft>
            </a:pPr>
            <a:r>
              <a:rPr lang="en-AU" dirty="0"/>
              <a:t>outlining key changes to the Standards which commenced on 1 July 2022</a:t>
            </a:r>
          </a:p>
          <a:p>
            <a:pPr lvl="1">
              <a:spcAft>
                <a:spcPts val="600"/>
              </a:spcAft>
            </a:pPr>
            <a:r>
              <a:rPr lang="en-AU" dirty="0"/>
              <a:t>why each Standard matters and the important role keeping children safe in our school. you have in </a:t>
            </a:r>
          </a:p>
          <a:p>
            <a:pPr>
              <a:spcAft>
                <a:spcPts val="600"/>
              </a:spcAft>
            </a:pPr>
            <a:r>
              <a:rPr lang="en-AU" dirty="0"/>
              <a:t>We’ll walk through our school’s key child safety policies and procedures highlighting what you must be aware of and follow to keep children safe in our school environments and to meet your obligations.</a:t>
            </a:r>
          </a:p>
          <a:p>
            <a:pPr>
              <a:spcAft>
                <a:spcPts val="600"/>
              </a:spcAft>
            </a:pPr>
            <a:r>
              <a:rPr lang="en-AU" dirty="0"/>
              <a:t>This training presentation is for teaching and non-teaching staff and contractors at our school who are engaged in child-related work. </a:t>
            </a:r>
          </a:p>
          <a:p>
            <a:pPr>
              <a:spcAft>
                <a:spcPts val="600"/>
              </a:spcAft>
            </a:pPr>
            <a:r>
              <a:rPr lang="en-AU" dirty="0"/>
              <a:t>It helps to ensure we meet our annual child safety training requirements. </a:t>
            </a:r>
          </a:p>
          <a:p>
            <a:pPr>
              <a:spcAft>
                <a:spcPts val="600"/>
              </a:spcAft>
            </a:pPr>
            <a:r>
              <a:rPr lang="en-AU" dirty="0"/>
              <a:t>This training session is complemented by the Protecting Children e-learning module which assists staff to understand their mandatory reporting and other legal obligations.</a:t>
            </a:r>
          </a:p>
          <a:p>
            <a:pPr>
              <a:spcAft>
                <a:spcPts val="600"/>
              </a:spcAft>
            </a:pPr>
            <a:r>
              <a:rPr lang="en-AU" dirty="0"/>
              <a:t>Our school is also providing child safety training for the school council and for volunteers engaged in child-related work. </a:t>
            </a:r>
          </a:p>
          <a:p>
            <a:pPr>
              <a:spcAft>
                <a:spcPts val="600"/>
              </a:spcAft>
            </a:pPr>
            <a:r>
              <a:rPr lang="en-AU" dirty="0">
                <a:highlight>
                  <a:srgbClr val="FFFF00"/>
                </a:highlight>
              </a:rPr>
              <a:t>[Add the following statement if your school also has responsibility for a school boarding premises] </a:t>
            </a:r>
          </a:p>
          <a:p>
            <a:pPr>
              <a:spcAft>
                <a:spcPts val="600"/>
              </a:spcAft>
            </a:pPr>
            <a:r>
              <a:rPr lang="en-AU" dirty="0"/>
              <a:t>Please note that all references to schools in this presentation also refer to our school boarding premises.</a:t>
            </a:r>
          </a:p>
          <a:p>
            <a:endParaRPr lang="en-AU" dirty="0"/>
          </a:p>
          <a:p>
            <a:pPr lvl="1"/>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6</a:t>
            </a:fld>
            <a:endParaRPr lang="en-US" dirty="0"/>
          </a:p>
        </p:txBody>
      </p:sp>
      <p:sp>
        <p:nvSpPr>
          <p:cNvPr id="6" name="Slide Image Placeholder 5">
            <a:extLst>
              <a:ext uri="{FF2B5EF4-FFF2-40B4-BE49-F238E27FC236}">
                <a16:creationId xmlns:a16="http://schemas.microsoft.com/office/drawing/2014/main" id="{2CA594C1-34B7-4E2C-96A1-1C550CE4B257}"/>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66428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less than 30 seconds</a:t>
            </a:r>
          </a:p>
          <a:p>
            <a:pPr lvl="0"/>
            <a:r>
              <a:rPr lang="en-AU" dirty="0"/>
              <a:t>This slide is intended as a section break. </a:t>
            </a:r>
          </a:p>
        </p:txBody>
      </p:sp>
      <p:sp>
        <p:nvSpPr>
          <p:cNvPr id="4" name="Slide Number Placeholder 3"/>
          <p:cNvSpPr>
            <a:spLocks noGrp="1"/>
          </p:cNvSpPr>
          <p:nvPr>
            <p:ph type="sldNum" sz="quarter" idx="5"/>
          </p:nvPr>
        </p:nvSpPr>
        <p:spPr/>
        <p:txBody>
          <a:bodyPr/>
          <a:lstStyle/>
          <a:p>
            <a:fld id="{ED6696EE-E175-4144-B35C-D4A1B167B917}" type="slidenum">
              <a:rPr lang="en-US" smtClean="0"/>
              <a:pPr/>
              <a:t>7</a:t>
            </a:fld>
            <a:endParaRPr lang="en-US" dirty="0"/>
          </a:p>
        </p:txBody>
      </p:sp>
      <p:sp>
        <p:nvSpPr>
          <p:cNvPr id="6" name="Slide Image Placeholder 5">
            <a:extLst>
              <a:ext uri="{FF2B5EF4-FFF2-40B4-BE49-F238E27FC236}">
                <a16:creationId xmlns:a16="http://schemas.microsoft.com/office/drawing/2014/main" id="{A7D69A37-A598-4E36-B243-7AB0B919DCF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425209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US" b="1" dirty="0"/>
              <a:t>Time on this slide: 1 minute</a:t>
            </a:r>
          </a:p>
          <a:p>
            <a:r>
              <a:rPr lang="en-AU" dirty="0"/>
              <a:t>For definitions of terms used in relation to the Victorian Child Safe Standards and Ministerial Order 1359, please see </a:t>
            </a:r>
            <a:r>
              <a:rPr lang="en-AU" dirty="0">
                <a:hlinkClick r:id="rId3"/>
              </a:rPr>
              <a:t>Child Safe Standards: Definitions</a:t>
            </a:r>
            <a:r>
              <a:rPr lang="en-AU" dirty="0"/>
              <a:t>.</a:t>
            </a:r>
            <a:endParaRPr lang="en-US" b="1" dirty="0"/>
          </a:p>
          <a:p>
            <a:pPr marL="0" lvl="0" indent="0">
              <a:spcBef>
                <a:spcPts val="600"/>
              </a:spcBef>
              <a:buNone/>
            </a:pPr>
            <a:r>
              <a:rPr lang="en-US" sz="1400" b="1" dirty="0"/>
              <a:t>SPEAKING NOTES</a:t>
            </a:r>
          </a:p>
          <a:p>
            <a:pPr lvl="0">
              <a:spcBef>
                <a:spcPts val="600"/>
              </a:spcBef>
            </a:pPr>
            <a:r>
              <a:rPr lang="en-AU" dirty="0"/>
              <a:t>Before we get into the detail of this presentation, it’s important to review the definitions of child safety and child abuse.</a:t>
            </a:r>
          </a:p>
          <a:p>
            <a:pPr lvl="0">
              <a:spcBef>
                <a:spcPts val="600"/>
              </a:spcBef>
            </a:pPr>
            <a:r>
              <a:rPr lang="en-AU" b="0" i="1" dirty="0"/>
              <a:t>Child safety</a:t>
            </a:r>
            <a:r>
              <a:rPr lang="en-AU" dirty="0"/>
              <a:t> </a:t>
            </a:r>
            <a:r>
              <a:rPr lang="en-AU" sz="1200" dirty="0">
                <a:cs typeface="Arial" panose="020B0604020202020204" pitchFamily="34" charset="0"/>
              </a:rPr>
              <a:t>includes matters related to protecting all children from child abuse, managing the risk of child abuse, providing support to a child at risk of child abuse, and responding to suspicions, incidents, disclosures or allegations of child abuse.</a:t>
            </a:r>
            <a:endParaRPr lang="en-AU" dirty="0"/>
          </a:p>
          <a:p>
            <a:pPr>
              <a:spcBef>
                <a:spcPts val="600"/>
              </a:spcBef>
            </a:pPr>
            <a:r>
              <a:rPr lang="en-AU" i="1" dirty="0"/>
              <a:t>Child abuse</a:t>
            </a:r>
            <a:r>
              <a:rPr lang="en-AU" dirty="0"/>
              <a:t> includes:</a:t>
            </a:r>
          </a:p>
          <a:p>
            <a:pPr marL="352425" lvl="2" indent="-171450">
              <a:spcBef>
                <a:spcPts val="600"/>
              </a:spcBef>
            </a:pPr>
            <a:r>
              <a:rPr lang="en-AU" dirty="0"/>
              <a:t>any act committed against a child involving a sexual offence or grooming</a:t>
            </a:r>
          </a:p>
          <a:p>
            <a:pPr marL="352425" lvl="2" indent="-171450">
              <a:spcBef>
                <a:spcPts val="600"/>
              </a:spcBef>
            </a:pPr>
            <a:r>
              <a:rPr lang="en-AU" dirty="0"/>
              <a:t>inflicting physical violence or serious emotional or psychological harm on a child</a:t>
            </a:r>
          </a:p>
          <a:p>
            <a:pPr marL="352425" lvl="2" indent="-171450">
              <a:spcBef>
                <a:spcPts val="600"/>
              </a:spcBef>
            </a:pPr>
            <a:r>
              <a:rPr lang="en-AU" dirty="0"/>
              <a:t>the serious neglect of a child</a:t>
            </a:r>
          </a:p>
          <a:p>
            <a:pPr marL="88900" lvl="1" indent="-85725">
              <a:spcBef>
                <a:spcPts val="600"/>
              </a:spcBef>
            </a:pPr>
            <a:r>
              <a:rPr lang="en-AU" dirty="0"/>
              <a:t>Child abuse can include things like:</a:t>
            </a:r>
          </a:p>
          <a:p>
            <a:pPr marL="352425" lvl="2" indent="-171450">
              <a:spcBef>
                <a:spcPts val="600"/>
              </a:spcBef>
            </a:pPr>
            <a:r>
              <a:rPr lang="en-AU" dirty="0"/>
              <a:t>physical child abuse</a:t>
            </a:r>
          </a:p>
          <a:p>
            <a:pPr marL="352425" lvl="2" indent="-171450">
              <a:spcBef>
                <a:spcPts val="600"/>
              </a:spcBef>
            </a:pPr>
            <a:r>
              <a:rPr lang="en-AU" dirty="0"/>
              <a:t>child sexual abuse</a:t>
            </a:r>
          </a:p>
          <a:p>
            <a:pPr marL="352425" lvl="2" indent="-171450">
              <a:spcBef>
                <a:spcPts val="600"/>
              </a:spcBef>
            </a:pPr>
            <a:r>
              <a:rPr lang="en-AU" dirty="0"/>
              <a:t>grooming</a:t>
            </a:r>
          </a:p>
          <a:p>
            <a:pPr marL="352425" lvl="2" indent="-171450">
              <a:spcBef>
                <a:spcPts val="600"/>
              </a:spcBef>
            </a:pPr>
            <a:r>
              <a:rPr lang="en-AU" dirty="0"/>
              <a:t>experiencing family violence</a:t>
            </a:r>
          </a:p>
          <a:p>
            <a:pPr marL="352425" lvl="2" indent="-171450">
              <a:spcBef>
                <a:spcPts val="600"/>
              </a:spcBef>
            </a:pPr>
            <a:r>
              <a:rPr lang="en-AU" dirty="0"/>
              <a:t>emotional child abuse</a:t>
            </a:r>
          </a:p>
          <a:p>
            <a:pPr marL="352425" lvl="2" indent="-171450">
              <a:spcBef>
                <a:spcPts val="600"/>
              </a:spcBef>
            </a:pPr>
            <a:r>
              <a:rPr lang="en-AU" dirty="0"/>
              <a:t>neglect</a:t>
            </a:r>
          </a:p>
          <a:p>
            <a:pPr marL="352425" lvl="2" indent="-171450">
              <a:spcBef>
                <a:spcPts val="600"/>
              </a:spcBef>
            </a:pPr>
            <a:r>
              <a:rPr lang="en-AU" dirty="0"/>
              <a:t>sexual behaviour in children under 10 years</a:t>
            </a:r>
            <a:r>
              <a:rPr lang="en-AU" sz="1400" dirty="0"/>
              <a:t>.</a:t>
            </a:r>
            <a:endParaRPr lang="en-AU"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8</a:t>
            </a:fld>
            <a:endParaRPr lang="en-US" dirty="0"/>
          </a:p>
        </p:txBody>
      </p:sp>
    </p:spTree>
    <p:extLst>
      <p:ext uri="{BB962C8B-B14F-4D97-AF65-F5344CB8AC3E}">
        <p14:creationId xmlns:p14="http://schemas.microsoft.com/office/powerpoint/2010/main" val="1417309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pPr lvl="0"/>
            <a:r>
              <a:rPr lang="en-AU" dirty="0"/>
              <a:t>This slide shows a timeline of the Child Safe Standards. </a:t>
            </a:r>
          </a:p>
          <a:p>
            <a:pPr lvl="0"/>
            <a:r>
              <a:rPr lang="en-AU" dirty="0"/>
              <a:t>The Child Safe Standards are part of an evolving story of reform in Victoria to make sure that children and young people in organisations feel safe and are safe.</a:t>
            </a:r>
          </a:p>
          <a:p>
            <a:pPr lvl="0"/>
            <a:r>
              <a:rPr lang="en-AU" dirty="0"/>
              <a:t>Recent enquiries have shown the harm that organisations and its people can cause to children when the right policies, practices and culture are not in place. </a:t>
            </a:r>
          </a:p>
          <a:p>
            <a:pPr lvl="0"/>
            <a:r>
              <a:rPr lang="en-US" dirty="0"/>
              <a:t>This work has no end date. It is an ongoing story of maturing and improving our knowledge and practice to keep children safe. </a:t>
            </a:r>
            <a:endParaRPr lang="en-AU" dirty="0"/>
          </a:p>
          <a:p>
            <a:pPr marL="0" indent="0">
              <a:spcBef>
                <a:spcPts val="600"/>
              </a:spcBef>
              <a:buNone/>
            </a:pPr>
            <a:r>
              <a:rPr lang="en-AU" sz="1400" b="1" dirty="0"/>
              <a:t>SPEAKING NOTES</a:t>
            </a:r>
          </a:p>
          <a:p>
            <a:pPr lvl="0">
              <a:spcAft>
                <a:spcPts val="600"/>
              </a:spcAft>
            </a:pPr>
            <a:r>
              <a:rPr lang="en-AU" dirty="0"/>
              <a:t>The Child Safe Standards emerged from 2 inquiries.</a:t>
            </a:r>
          </a:p>
          <a:p>
            <a:pPr lvl="0">
              <a:spcAft>
                <a:spcPts val="600"/>
              </a:spcAft>
            </a:pPr>
            <a:r>
              <a:rPr lang="en-AU" dirty="0"/>
              <a:t>The original Child Safe Standards were introduced in 2016 following the Victorian Betrayal of Trust Parliamentary Inquiry. </a:t>
            </a:r>
          </a:p>
          <a:p>
            <a:pPr lvl="0">
              <a:spcAft>
                <a:spcPts val="600"/>
              </a:spcAft>
            </a:pPr>
            <a:r>
              <a:rPr lang="en-US" dirty="0"/>
              <a:t>Not long after the Victorian inquiry ended, the Commonwealth Government’s </a:t>
            </a:r>
            <a:r>
              <a:rPr lang="en-US" dirty="0">
                <a:hlinkClick r:id="rId3">
                  <a:extLst>
                    <a:ext uri="{A12FA001-AC4F-418D-AE19-62706E023703}">
                      <ahyp:hlinkClr xmlns:ahyp="http://schemas.microsoft.com/office/drawing/2018/hyperlinkcolor" val="tx"/>
                    </a:ext>
                  </a:extLst>
                </a:hlinkClick>
              </a:rPr>
              <a:t>Royal Commission into Institutional Responses to Child Sexual Abuse</a:t>
            </a:r>
            <a:r>
              <a:rPr lang="en-US" dirty="0"/>
              <a:t> recommended that all states and territories align their Child Safe Standards with the </a:t>
            </a:r>
            <a:r>
              <a:rPr lang="en-AU" u="sng" dirty="0">
                <a:solidFill>
                  <a:srgbClr val="0563C1"/>
                </a:solidFill>
                <a:effectLst/>
                <a:ea typeface="Calibri" panose="020F0502020204030204" pitchFamily="34" charset="0"/>
                <a:cs typeface="Times New Roman" panose="02020603050405020304" pitchFamily="18" charset="0"/>
                <a:hlinkClick r:id="rId4"/>
              </a:rPr>
              <a:t>National Principles for Child Safe Organisations</a:t>
            </a:r>
            <a:r>
              <a:rPr lang="en-AU" dirty="0"/>
              <a:t>.</a:t>
            </a:r>
          </a:p>
          <a:p>
            <a:pPr lvl="0">
              <a:spcAft>
                <a:spcPts val="600"/>
              </a:spcAft>
            </a:pPr>
            <a:r>
              <a:rPr lang="en-AU" dirty="0"/>
              <a:t>In 2019 the </a:t>
            </a:r>
            <a:r>
              <a:rPr lang="en-US" dirty="0"/>
              <a:t>Victorian government reviewed the Standards and found strong support for national consistency. </a:t>
            </a:r>
          </a:p>
          <a:p>
            <a:pPr lvl="0">
              <a:spcAft>
                <a:spcPts val="600"/>
              </a:spcAft>
            </a:pPr>
            <a:r>
              <a:rPr lang="en-AU" dirty="0"/>
              <a:t>In 2020, work was undertaken by the Department of Families, Fairness and Housing to update the Standards, with a focus on:</a:t>
            </a:r>
          </a:p>
          <a:p>
            <a:pPr lvl="1">
              <a:spcAft>
                <a:spcPts val="600"/>
              </a:spcAft>
            </a:pPr>
            <a:r>
              <a:rPr lang="en-AU" dirty="0"/>
              <a:t>how best to retain the concept of child empowerment </a:t>
            </a:r>
          </a:p>
          <a:p>
            <a:pPr lvl="1">
              <a:spcAft>
                <a:spcPts val="600"/>
              </a:spcAft>
            </a:pPr>
            <a:r>
              <a:rPr lang="en-AU" dirty="0"/>
              <a:t>include a distinct and explicit focus on cultural safety for Aboriginal children </a:t>
            </a:r>
          </a:p>
          <a:p>
            <a:pPr lvl="1">
              <a:spcAft>
                <a:spcPts val="600"/>
              </a:spcAft>
            </a:pPr>
            <a:r>
              <a:rPr lang="en-AU" dirty="0"/>
              <a:t>aligning Victoria’s standards with the National Principles.</a:t>
            </a:r>
          </a:p>
          <a:p>
            <a:pPr lvl="0">
              <a:spcAft>
                <a:spcPts val="600"/>
              </a:spcAft>
            </a:pPr>
            <a:r>
              <a:rPr lang="en-AU" dirty="0"/>
              <a:t>Consultation on the Standards was undertaken in 2020 and 2021 and new Standards were introduced on 1 July 2021 and commenced on 1 July 2022.</a:t>
            </a:r>
          </a:p>
          <a:p>
            <a:pPr lvl="0">
              <a:spcAft>
                <a:spcPts val="600"/>
              </a:spcAft>
            </a:pPr>
            <a:r>
              <a:rPr lang="en-AU" dirty="0"/>
              <a:t>As a result, </a:t>
            </a:r>
            <a:r>
              <a:rPr lang="en-US" dirty="0"/>
              <a:t>Victoria’s </a:t>
            </a:r>
            <a:r>
              <a:rPr lang="en-AU" dirty="0"/>
              <a:t>Child Safe Standards are now </a:t>
            </a:r>
            <a:r>
              <a:rPr lang="en-US" dirty="0"/>
              <a:t>based on the </a:t>
            </a:r>
            <a:r>
              <a:rPr lang="en-US" dirty="0">
                <a:hlinkClick r:id="rId5">
                  <a:extLst>
                    <a:ext uri="{A12FA001-AC4F-418D-AE19-62706E023703}">
                      <ahyp:hlinkClr xmlns:ahyp="http://schemas.microsoft.com/office/drawing/2018/hyperlinkcolor" val="tx"/>
                    </a:ext>
                  </a:extLst>
                </a:hlinkClick>
              </a:rPr>
              <a:t>National Principles</a:t>
            </a:r>
            <a:r>
              <a:rPr lang="en-US" dirty="0"/>
              <a:t>, with some changes for the Victorian context.</a:t>
            </a: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9</a:t>
            </a:fld>
            <a:endParaRPr lang="en-US" dirty="0"/>
          </a:p>
        </p:txBody>
      </p:sp>
      <p:sp>
        <p:nvSpPr>
          <p:cNvPr id="7" name="Slide Image Placeholder 6">
            <a:extLst>
              <a:ext uri="{FF2B5EF4-FFF2-40B4-BE49-F238E27FC236}">
                <a16:creationId xmlns:a16="http://schemas.microsoft.com/office/drawing/2014/main" id="{7CFCE58B-BCBB-4EAE-8E9D-2B2F7C3F23B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5769202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1_Title Slide">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8479" y="2369"/>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6741725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3"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3" y="1723362"/>
            <a:ext cx="10069200"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1060229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4669" cy="1302025"/>
          </a:xfrm>
        </p:spPr>
        <p:txBody>
          <a:bodyPr anchor="t"/>
          <a:lstStyle/>
          <a:p>
            <a:r>
              <a:rPr lang="en-US" dirty="0"/>
              <a:t>Click to edit Master title style</a:t>
            </a:r>
          </a:p>
        </p:txBody>
      </p:sp>
      <p:sp>
        <p:nvSpPr>
          <p:cNvPr id="3" name="Content Placeholder 2"/>
          <p:cNvSpPr>
            <a:spLocks noGrp="1"/>
          </p:cNvSpPr>
          <p:nvPr>
            <p:ph idx="1"/>
          </p:nvPr>
        </p:nvSpPr>
        <p:spPr>
          <a:xfrm>
            <a:off x="288234" y="1686477"/>
            <a:ext cx="10064669" cy="4351338"/>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804008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779687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23450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8457069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42597"/>
            <a:ext cx="10069200" cy="62928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859770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2 Column w pic">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431802" y="1520825"/>
            <a:ext cx="5376332" cy="4608514"/>
          </a:xfrm>
          <a:prstGeom prst="rect">
            <a:avLst/>
          </a:prstGeom>
        </p:spPr>
        <p:txBody>
          <a:bodyPr/>
          <a:lstStyle>
            <a:lvl1pPr>
              <a:defRPr sz="2000"/>
            </a:lvl1pPr>
            <a:lvl3pPr marL="180000" indent="-180000">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0"/>
          </p:nvPr>
        </p:nvSpPr>
        <p:spPr>
          <a:xfrm>
            <a:off x="6288618" y="1520825"/>
            <a:ext cx="5903383" cy="46085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49536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45CD-6BFC-48B6-B33B-E2E2FCF61E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7DBD80A-BA59-406A-AE89-73AAD92A3A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94FE03F-C89E-4300-B1FC-9D1AEAB9A01B}"/>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C104AA85-20CE-4BCA-9AC4-97587FA65E22}"/>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647AEA13-5E20-438D-8228-2678B21CB00A}"/>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1237409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2444-4E6C-4226-8765-5CD9087F507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8DC3A11-C237-4714-93CB-F9EC9A7AB3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25F9783-40FE-4D3E-B679-FB6CF5F27696}"/>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40B9A019-AB5B-49C6-A504-AAE159594099}"/>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8B40A69B-EFDE-49B1-96B5-47BDDCBCDE1F}"/>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9470738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078D-688B-4B93-9635-21A82A6FA7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E21E843-3CD4-4EF0-BEE2-72473E4FF4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A4DF14-971E-4293-9A2F-2087DCEA8A61}"/>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5C2C6B58-CC8D-4B7C-A5FF-57EB7A085633}"/>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20F043D-4A6F-43AD-B58A-67D8C4751B93}"/>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557409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75937"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18418040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92B87-94F3-4B7B-9A25-1F729B32D7C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5B11719-AE83-4BF3-ADB0-CB05895510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8E2F4EB-AED4-440D-A341-A35A311C3A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C21CFA9-733F-4F28-A4E1-4BBA49FD81AB}"/>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6" name="Footer Placeholder 5">
            <a:extLst>
              <a:ext uri="{FF2B5EF4-FFF2-40B4-BE49-F238E27FC236}">
                <a16:creationId xmlns:a16="http://schemas.microsoft.com/office/drawing/2014/main" id="{C434B430-DD25-4A1D-B95C-92555AD2AA82}"/>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EE9076D0-40CF-4897-B498-17E460837F78}"/>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42472553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81DDF-DF99-4987-8356-1692F6A0AC6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5EB9C72-6CE6-4F0E-B9D0-3AB3328EFD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65405-85B2-45E4-A5E7-A4088F5B80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02D6940-FFAA-423C-B898-BCB132E2A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85F843-461E-4820-93FB-1BA882BE43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947563B-9A99-48E2-831B-5AB767D0DD6F}"/>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8" name="Footer Placeholder 7">
            <a:extLst>
              <a:ext uri="{FF2B5EF4-FFF2-40B4-BE49-F238E27FC236}">
                <a16:creationId xmlns:a16="http://schemas.microsoft.com/office/drawing/2014/main" id="{E9498B9A-755E-432E-9422-6F49FA64A02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C59B9AF2-D1E4-4CE3-BFF3-F9C0535088DB}"/>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2995536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B5962-8956-4FA2-84E8-15EBB58CE07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6024570-2DB2-4610-9E5E-81D107B75435}"/>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4" name="Footer Placeholder 3">
            <a:extLst>
              <a:ext uri="{FF2B5EF4-FFF2-40B4-BE49-F238E27FC236}">
                <a16:creationId xmlns:a16="http://schemas.microsoft.com/office/drawing/2014/main" id="{73093256-59B2-4CD7-955E-60CACA19E883}"/>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BC4F5EE1-44F4-40E0-AF8D-56947CC1DEC2}"/>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7052363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C33399-77B6-463B-96BF-3863046BE923}"/>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3" name="Footer Placeholder 2">
            <a:extLst>
              <a:ext uri="{FF2B5EF4-FFF2-40B4-BE49-F238E27FC236}">
                <a16:creationId xmlns:a16="http://schemas.microsoft.com/office/drawing/2014/main" id="{EC2D612D-4AD0-4EFE-9A2F-FC10AED8575B}"/>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B0954D1A-958E-430E-9840-BA98C4550897}"/>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2090045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C90B8-1900-4E6B-A619-E2B12166C7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C5DCAFD-42F2-48B4-9B43-84026ABF12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6091BCD-CEFC-43AC-9171-B21EC50C4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627CD1-1585-43E6-9738-589FB11A18EF}"/>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6" name="Footer Placeholder 5">
            <a:extLst>
              <a:ext uri="{FF2B5EF4-FFF2-40B4-BE49-F238E27FC236}">
                <a16:creationId xmlns:a16="http://schemas.microsoft.com/office/drawing/2014/main" id="{CA7F97A9-CEA0-4544-ABF8-F1E7F14D73B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8093FE72-C6D3-4FC5-8CCF-4624F9AB30EC}"/>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9520779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08F3B-8B35-403B-8ED6-DED33C8A0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B051C64-4387-40BF-9B1D-2EED19C92E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F89A97F0-D23F-4D75-AEC7-F6D33C008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5B0C5-831D-4843-ADC7-217C316CAE1C}"/>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6" name="Footer Placeholder 5">
            <a:extLst>
              <a:ext uri="{FF2B5EF4-FFF2-40B4-BE49-F238E27FC236}">
                <a16:creationId xmlns:a16="http://schemas.microsoft.com/office/drawing/2014/main" id="{52D36FC1-D2D8-4F4C-AEE8-B6BAD87B34FD}"/>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3F5A74A-AEB2-4914-B642-34C69664C914}"/>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25867237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885C7-67F2-4235-93A0-59348802DCA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E6409E7-13BC-47D8-A8B7-B39839394F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68F8BD-4E94-4C6C-AC17-FBC0DF963C9A}"/>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1F2C10C6-6F71-4519-8AF4-3F56A090106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EA9FE160-366F-45F6-B594-0C43F5D6A5D2}"/>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8758049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9EC9DD-CC6D-4414-8DF9-25B42739A7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FE7E276-3BA2-40CF-8326-3B2AD72228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59DA787-1278-40B0-8957-D7374716E217}"/>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A8145207-642C-4AFE-89DF-6BC32952B83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5F11DBB-E1C0-46AF-B459-3AB7605C4373}"/>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8421265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0_Title Slide">
    <p:spTree>
      <p:nvGrpSpPr>
        <p:cNvPr id="1" name=""/>
        <p:cNvGrpSpPr/>
        <p:nvPr/>
      </p:nvGrpSpPr>
      <p:grpSpPr>
        <a:xfrm>
          <a:off x="0" y="0"/>
          <a:ext cx="0" cy="0"/>
          <a:chOff x="0" y="0"/>
          <a:chExt cx="0" cy="0"/>
        </a:xfrm>
      </p:grpSpPr>
      <p:pic>
        <p:nvPicPr>
          <p:cNvPr id="6" name="Picture 5">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60690"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20994765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12113932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4"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588974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66995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4211211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12063360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61256"/>
            <a:ext cx="10069200" cy="62712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5121454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085" y="241557"/>
            <a:ext cx="10069200" cy="132556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80085" y="1825625"/>
            <a:ext cx="10069200" cy="4428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0397406" y="0"/>
            <a:ext cx="1794593" cy="990017"/>
          </a:xfrm>
          <a:prstGeom prst="rect">
            <a:avLst/>
          </a:prstGeom>
        </p:spPr>
      </p:pic>
    </p:spTree>
    <p:extLst>
      <p:ext uri="{BB962C8B-B14F-4D97-AF65-F5344CB8AC3E}">
        <p14:creationId xmlns:p14="http://schemas.microsoft.com/office/powerpoint/2010/main" val="809004008"/>
      </p:ext>
    </p:extLst>
  </p:cSld>
  <p:clrMap bg1="lt1" tx1="dk1" bg2="lt2" tx2="dk2" accent1="accent1" accent2="accent2" accent3="accent3" accent4="accent4" accent5="accent5" accent6="accent6" hlink="hlink" folHlink="folHlink"/>
  <p:sldLayoutIdLst>
    <p:sldLayoutId id="2147483667" r:id="rId1"/>
    <p:sldLayoutId id="2147483657" r:id="rId2"/>
    <p:sldLayoutId id="2147483666" r:id="rId3"/>
    <p:sldLayoutId id="2147483649" r:id="rId4"/>
    <p:sldLayoutId id="2147483650" r:id="rId5"/>
    <p:sldLayoutId id="2147483662" r:id="rId6"/>
    <p:sldLayoutId id="2147483652" r:id="rId7"/>
    <p:sldLayoutId id="2147483658" r:id="rId8"/>
    <p:sldLayoutId id="2147483663" r:id="rId9"/>
    <p:sldLayoutId id="2147483654" r:id="rId10"/>
    <p:sldLayoutId id="2147483659" r:id="rId11"/>
    <p:sldLayoutId id="2147483664" r:id="rId12"/>
    <p:sldLayoutId id="2147483653" r:id="rId13"/>
    <p:sldLayoutId id="2147483660" r:id="rId14"/>
    <p:sldLayoutId id="2147483665" r:id="rId15"/>
    <p:sldLayoutId id="2147483680" r:id="rId16"/>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345E89-53B1-415B-810B-210C46ACE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28C45AB-ACD9-4B92-8372-C4720C89F0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BE78CD8-FBD0-4878-953C-E9C85CB8F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84259349-467A-4E4D-A45E-28E3F6CE2298}" type="datetimeFigureOut">
              <a:rPr lang="en-AU" smtClean="0"/>
              <a:pPr/>
              <a:t>21/06/2022</a:t>
            </a:fld>
            <a:endParaRPr lang="en-AU" dirty="0"/>
          </a:p>
        </p:txBody>
      </p:sp>
      <p:sp>
        <p:nvSpPr>
          <p:cNvPr id="5" name="Footer Placeholder 4">
            <a:extLst>
              <a:ext uri="{FF2B5EF4-FFF2-40B4-BE49-F238E27FC236}">
                <a16:creationId xmlns:a16="http://schemas.microsoft.com/office/drawing/2014/main" id="{E6729465-DE8E-4B57-B5B4-03403445F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AU" dirty="0"/>
          </a:p>
        </p:txBody>
      </p:sp>
      <p:sp>
        <p:nvSpPr>
          <p:cNvPr id="6" name="Slide Number Placeholder 5">
            <a:extLst>
              <a:ext uri="{FF2B5EF4-FFF2-40B4-BE49-F238E27FC236}">
                <a16:creationId xmlns:a16="http://schemas.microsoft.com/office/drawing/2014/main" id="{412CBC43-D5FF-438F-9C36-87D1997868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5DAB674-A68D-4948-87B4-AD2B2A26819D}" type="slidenum">
              <a:rPr lang="en-AU" smtClean="0"/>
              <a:pPr/>
              <a:t>‹#›</a:t>
            </a:fld>
            <a:endParaRPr lang="en-AU" dirty="0"/>
          </a:p>
        </p:txBody>
      </p:sp>
    </p:spTree>
    <p:extLst>
      <p:ext uri="{BB962C8B-B14F-4D97-AF65-F5344CB8AC3E}">
        <p14:creationId xmlns:p14="http://schemas.microsoft.com/office/powerpoint/2010/main" val="2285037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education.vic.gov.au/Documents/about/programs/health/protect/Ministerial_Order.pdf"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8.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3" Type="http://schemas.openxmlformats.org/officeDocument/2006/relationships/hyperlink" Target="https://www.education.vic.gov.au/Documents/about/programs/health/protect/FourCriticalActions_ChildAbuse.pdf" TargetMode="External"/><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online-learning-for-schools.aspx" TargetMode="External"/><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3" Type="http://schemas.openxmlformats.org/officeDocument/2006/relationships/hyperlink" Target="https://fuse.education.vic.gov.au/Embed/KJ4HQQ" TargetMode="External"/><Relationship Id="rId2" Type="http://schemas.openxmlformats.org/officeDocument/2006/relationships/notesSlide" Target="../notesSlides/notesSlide40.xml"/><Relationship Id="rId1" Type="http://schemas.openxmlformats.org/officeDocument/2006/relationships/slideLayout" Target="../slideLayouts/slideLayout11.xml"/><Relationship Id="rId4" Type="http://schemas.openxmlformats.org/officeDocument/2006/relationships/image" Target="../media/image17.png"/></Relationships>
</file>

<file path=ppt/slides/_rels/slide41.xml.rels><?xml version="1.0" encoding="UTF-8" standalone="yes"?>
<Relationships xmlns="http://schemas.openxmlformats.org/package/2006/relationships"><Relationship Id="rId3" Type="http://schemas.openxmlformats.org/officeDocument/2006/relationships/hyperlink" Target="https://www2.education.vic.gov.au/pal/privacy-information-sharing/policy" TargetMode="External"/><Relationship Id="rId2" Type="http://schemas.openxmlformats.org/officeDocument/2006/relationships/notesSlide" Target="../notesSlides/notesSlide41.xml"/><Relationship Id="rId1" Type="http://schemas.openxmlformats.org/officeDocument/2006/relationships/slideLayout" Target="../slideLayouts/slideLayout11.xml"/><Relationship Id="rId6" Type="http://schemas.openxmlformats.org/officeDocument/2006/relationships/hyperlink" Target="https://www2.education.vic.gov.au/pal/information-sharing-schemes/policy" TargetMode="External"/><Relationship Id="rId5" Type="http://schemas.openxmlformats.org/officeDocument/2006/relationships/hyperlink" Target="https://www.police.vic.gov.au/reporting-sexual-offences-child-abuse" TargetMode="External"/><Relationship Id="rId4" Type="http://schemas.openxmlformats.org/officeDocument/2006/relationships/hyperlink" Target="https://providers.dffh.vic.gov.au/child-protection" TargetMode="Externa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1.xml"/><Relationship Id="rId1" Type="http://schemas.openxmlformats.org/officeDocument/2006/relationships/themeOverride" Target="../theme/themeOverride1.xml"/><Relationship Id="rId4" Type="http://schemas.openxmlformats.org/officeDocument/2006/relationships/hyperlink" Target="https://www2.education.vic.gov.au/pal/privacy-information-sharing/policy"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report.aspx" TargetMode="External"/><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8" Type="http://schemas.openxmlformats.org/officeDocument/2006/relationships/hyperlink" Target="https://www.vic.gov.au/child-safety-risk-management" TargetMode="External"/><Relationship Id="rId3" Type="http://schemas.openxmlformats.org/officeDocument/2006/relationships/hyperlink" Target="https://www.vic.gov.au/protect" TargetMode="External"/><Relationship Id="rId7" Type="http://schemas.openxmlformats.org/officeDocument/2006/relationships/hyperlink" Target="https://www.vic.gov.au/child-safety-code-conduct" TargetMode="External"/><Relationship Id="rId12" Type="http://schemas.openxmlformats.org/officeDocument/2006/relationships/hyperlink" Target="mailto:school.compliance@education.vic.gov.au" TargetMode="External"/><Relationship Id="rId2" Type="http://schemas.openxmlformats.org/officeDocument/2006/relationships/notesSlide" Target="../notesSlides/notesSlide45.xml"/><Relationship Id="rId1" Type="http://schemas.openxmlformats.org/officeDocument/2006/relationships/slideLayout" Target="../slideLayouts/slideLayout8.xml"/><Relationship Id="rId6" Type="http://schemas.openxmlformats.org/officeDocument/2006/relationships/hyperlink" Target="https://www.vic.gov.au/child-safety-and-wellbeing-policy" TargetMode="External"/><Relationship Id="rId11" Type="http://schemas.openxmlformats.org/officeDocument/2006/relationships/hyperlink" Target="mailto:child.safe.schools@education.vic.gov.au" TargetMode="External"/><Relationship Id="rId5" Type="http://schemas.openxmlformats.org/officeDocument/2006/relationships/hyperlink" Target="http://www.vic.gov.au/new-child-safe-standards-schools" TargetMode="External"/><Relationship Id="rId10" Type="http://schemas.openxmlformats.org/officeDocument/2006/relationships/hyperlink" Target="https://edugate.eduweb.vic.gov.au/edrms/keyprocess/cp/SitePages/SchoolPoliciesDetail.aspx?CId=66" TargetMode="External"/><Relationship Id="rId4" Type="http://schemas.openxmlformats.org/officeDocument/2006/relationships/hyperlink" Target="https://www.education.vic.gov.au/Documents/about/programs/health/protect/Ministerial_Order.pdf" TargetMode="External"/><Relationship Id="rId9" Type="http://schemas.openxmlformats.org/officeDocument/2006/relationships/hyperlink" Target="https://www.vic.gov.au/guidance-child-safety-champions"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hyperlink" Target="mailto:copyright@education.vic.gov.au" TargetMode="External"/><Relationship Id="rId4" Type="http://schemas.openxmlformats.org/officeDocument/2006/relationships/hyperlink" Target="https://creativecommons.org/licenses/by/4.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lifeline.org.au/"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hyperlink" Target="https://www.1800respect.org.au/" TargetMode="External"/><Relationship Id="rId4" Type="http://schemas.openxmlformats.org/officeDocument/2006/relationships/hyperlink" Target="http://www.beyondblue.org.au/"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identify.aspx"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51CCBF-8F61-45DF-A8D1-A8A5364381DB}"/>
              </a:ext>
            </a:extLst>
          </p:cNvPr>
          <p:cNvSpPr>
            <a:spLocks noGrp="1"/>
          </p:cNvSpPr>
          <p:nvPr>
            <p:ph type="title"/>
          </p:nvPr>
        </p:nvSpPr>
        <p:spPr/>
        <p:txBody>
          <a:bodyPr/>
          <a:lstStyle/>
          <a:p>
            <a:r>
              <a:rPr lang="en-AU" sz="4000" b="1" dirty="0">
                <a:solidFill>
                  <a:srgbClr val="E26815"/>
                </a:solidFill>
                <a:latin typeface="Arial" panose="020B0604020202020204" pitchFamily="34" charset="0"/>
                <a:ea typeface="+mj-ea"/>
                <a:cs typeface="Arial" panose="020B0604020202020204" pitchFamily="34" charset="0"/>
              </a:rPr>
              <a:t>Facilitator instructions (1)</a:t>
            </a:r>
            <a:endParaRPr lang="en-AU" sz="3200" b="1" dirty="0">
              <a:solidFill>
                <a:srgbClr val="E26815"/>
              </a:solidFill>
              <a:latin typeface="Arial" panose="020B0604020202020204" pitchFamily="34" charset="0"/>
              <a:ea typeface="+mj-ea"/>
              <a:cs typeface="Arial" panose="020B0604020202020204" pitchFamily="34" charset="0"/>
            </a:endParaRPr>
          </a:p>
        </p:txBody>
      </p:sp>
      <p:sp>
        <p:nvSpPr>
          <p:cNvPr id="2" name="Subtitle 1">
            <a:extLst>
              <a:ext uri="{FF2B5EF4-FFF2-40B4-BE49-F238E27FC236}">
                <a16:creationId xmlns:a16="http://schemas.microsoft.com/office/drawing/2014/main" id="{71A76E0F-292E-4BA5-9697-A9C42334C7E9}"/>
              </a:ext>
            </a:extLst>
          </p:cNvPr>
          <p:cNvSpPr>
            <a:spLocks noGrp="1"/>
          </p:cNvSpPr>
          <p:nvPr>
            <p:ph idx="1"/>
          </p:nvPr>
        </p:nvSpPr>
        <p:spPr>
          <a:xfrm>
            <a:off x="288234" y="1686477"/>
            <a:ext cx="10069200" cy="4789274"/>
          </a:xfrm>
        </p:spPr>
        <p:txBody>
          <a:bodyPr>
            <a:normAutofit/>
          </a:bodyPr>
          <a:lstStyle/>
          <a:p>
            <a:r>
              <a:rPr lang="en-AU" sz="2800" dirty="0">
                <a:latin typeface="Arial" panose="020B0604020202020204" pitchFamily="34" charset="0"/>
                <a:cs typeface="Arial" panose="020B0604020202020204" pitchFamily="34" charset="0"/>
              </a:rPr>
              <a:t>This is a hidden slide.</a:t>
            </a:r>
          </a:p>
          <a:p>
            <a:r>
              <a:rPr lang="en-AU" sz="2800" dirty="0">
                <a:latin typeface="Arial" panose="020B0604020202020204" pitchFamily="34" charset="0"/>
                <a:cs typeface="Arial" panose="020B0604020202020204" pitchFamily="34" charset="0"/>
              </a:rPr>
              <a:t>Notes pages in this presentation contain instructions, background information and speaking notes for the facilitator.</a:t>
            </a:r>
          </a:p>
          <a:p>
            <a:r>
              <a:rPr lang="en-AU" dirty="0">
                <a:latin typeface="Arial" panose="020B0604020202020204" pitchFamily="34" charset="0"/>
                <a:cs typeface="Arial" panose="020B0604020202020204" pitchFamily="34" charset="0"/>
              </a:rPr>
              <a:t>To view the notes page:</a:t>
            </a:r>
          </a:p>
          <a:p>
            <a:pPr lvl="1"/>
            <a:r>
              <a:rPr lang="en-AU" dirty="0">
                <a:latin typeface="Arial" panose="020B0604020202020204" pitchFamily="34" charset="0"/>
                <a:cs typeface="Arial" panose="020B0604020202020204" pitchFamily="34" charset="0"/>
              </a:rPr>
              <a:t>Select the “View” menu</a:t>
            </a:r>
          </a:p>
          <a:p>
            <a:pPr lvl="1"/>
            <a:r>
              <a:rPr lang="en-AU" dirty="0">
                <a:latin typeface="Arial" panose="020B0604020202020204" pitchFamily="34" charset="0"/>
                <a:cs typeface="Arial" panose="020B0604020202020204" pitchFamily="34" charset="0"/>
              </a:rPr>
              <a:t>Select “Normal” or “Notes Page” view</a:t>
            </a:r>
          </a:p>
          <a:p>
            <a:pPr lvl="1"/>
            <a:r>
              <a:rPr lang="en-AU" dirty="0">
                <a:latin typeface="Arial" panose="020B0604020202020204" pitchFamily="34" charset="0"/>
                <a:cs typeface="Arial" panose="020B0604020202020204" pitchFamily="34" charset="0"/>
              </a:rPr>
              <a:t>Note that hyperlinks in the notes only work in “Notes Page” view</a:t>
            </a:r>
          </a:p>
          <a:p>
            <a:r>
              <a:rPr lang="en-US" dirty="0"/>
              <a:t>For ease of use, it is recommended that the notes pages are used by the facilitator. They can be printed out or viewed on a different screen.</a:t>
            </a:r>
          </a:p>
          <a:p>
            <a:pPr lvl="1"/>
            <a:endParaRPr lang="en-AU" dirty="0">
              <a:latin typeface="Arial" panose="020B0604020202020204" pitchFamily="34" charset="0"/>
              <a:cs typeface="Arial" panose="020B0604020202020204" pitchFamily="34" charset="0"/>
            </a:endParaRPr>
          </a:p>
        </p:txBody>
      </p:sp>
      <p:grpSp>
        <p:nvGrpSpPr>
          <p:cNvPr id="7" name="Group 6" descr="An image of the Microsoft PowerPoint presentation views tab is presented. The image shows the buttons for Normal view, Outline view, slide sorter, notes page and reading view.&#10;&#10;The buttons for Normal view and Notes Page view are highlighted in red boxes to help users switch to notes view to read the facilitators notes.">
            <a:extLst>
              <a:ext uri="{FF2B5EF4-FFF2-40B4-BE49-F238E27FC236}">
                <a16:creationId xmlns:a16="http://schemas.microsoft.com/office/drawing/2014/main" id="{B0E50E39-1DE3-442C-A0E2-EA755114CE52}"/>
              </a:ext>
            </a:extLst>
          </p:cNvPr>
          <p:cNvGrpSpPr/>
          <p:nvPr/>
        </p:nvGrpSpPr>
        <p:grpSpPr>
          <a:xfrm>
            <a:off x="7144670" y="3207212"/>
            <a:ext cx="2643907" cy="1121300"/>
            <a:chOff x="7144670" y="3207212"/>
            <a:chExt cx="2643907" cy="1121300"/>
          </a:xfrm>
        </p:grpSpPr>
        <p:pic>
          <p:nvPicPr>
            <p:cNvPr id="4" name="Picture 3">
              <a:extLst>
                <a:ext uri="{FF2B5EF4-FFF2-40B4-BE49-F238E27FC236}">
                  <a16:creationId xmlns:a16="http://schemas.microsoft.com/office/drawing/2014/main" id="{6AE900C6-EDA6-4228-A553-E6C89B9F4E22}"/>
                </a:ext>
              </a:extLst>
            </p:cNvPr>
            <p:cNvPicPr>
              <a:picLocks noChangeAspect="1"/>
            </p:cNvPicPr>
            <p:nvPr/>
          </p:nvPicPr>
          <p:blipFill>
            <a:blip r:embed="rId3"/>
            <a:stretch>
              <a:fillRect/>
            </a:stretch>
          </p:blipFill>
          <p:spPr>
            <a:xfrm>
              <a:off x="7144670" y="3207212"/>
              <a:ext cx="2643907" cy="1121300"/>
            </a:xfrm>
            <a:prstGeom prst="rect">
              <a:avLst/>
            </a:prstGeom>
          </p:spPr>
        </p:pic>
        <p:sp>
          <p:nvSpPr>
            <p:cNvPr id="5" name="Rectangle 4">
              <a:extLst>
                <a:ext uri="{FF2B5EF4-FFF2-40B4-BE49-F238E27FC236}">
                  <a16:creationId xmlns:a16="http://schemas.microsoft.com/office/drawing/2014/main" id="{5BE0AFA8-1E8A-45DF-B5AD-91AC95CA8D80}"/>
                </a:ext>
              </a:extLst>
            </p:cNvPr>
            <p:cNvSpPr/>
            <p:nvPr/>
          </p:nvSpPr>
          <p:spPr>
            <a:xfrm>
              <a:off x="8705850" y="3207212"/>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Rectangle 5">
              <a:extLst>
                <a:ext uri="{FF2B5EF4-FFF2-40B4-BE49-F238E27FC236}">
                  <a16:creationId xmlns:a16="http://schemas.microsoft.com/office/drawing/2014/main" id="{574C5510-3CFE-4F0D-B2B9-0176854D3AA5}"/>
                </a:ext>
              </a:extLst>
            </p:cNvPr>
            <p:cNvSpPr/>
            <p:nvPr/>
          </p:nvSpPr>
          <p:spPr>
            <a:xfrm>
              <a:off x="7168023" y="3209261"/>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Tree>
    <p:extLst>
      <p:ext uri="{BB962C8B-B14F-4D97-AF65-F5344CB8AC3E}">
        <p14:creationId xmlns:p14="http://schemas.microsoft.com/office/powerpoint/2010/main" val="21539248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4E01E-5EDA-45AB-8F1C-D6F88C745FEB}"/>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Why the Child Safe Standards are so important</a:t>
            </a:r>
          </a:p>
        </p:txBody>
      </p:sp>
      <p:sp>
        <p:nvSpPr>
          <p:cNvPr id="3" name="Content Placeholder 2">
            <a:extLst>
              <a:ext uri="{FF2B5EF4-FFF2-40B4-BE49-F238E27FC236}">
                <a16:creationId xmlns:a16="http://schemas.microsoft.com/office/drawing/2014/main" id="{087DCE0A-3950-4FEB-B9F3-F95A5B80D1BA}"/>
              </a:ext>
            </a:extLst>
          </p:cNvPr>
          <p:cNvSpPr>
            <a:spLocks noGrp="1"/>
          </p:cNvSpPr>
          <p:nvPr>
            <p:ph idx="1"/>
          </p:nvPr>
        </p:nvSpPr>
        <p:spPr/>
        <p:txBody>
          <a:bodyPr>
            <a:noAutofit/>
          </a:bodyPr>
          <a:lstStyle/>
          <a:p>
            <a:r>
              <a:rPr lang="en-AU" sz="2800" dirty="0">
                <a:latin typeface="Arial" panose="020B0604020202020204" pitchFamily="34" charset="0"/>
                <a:cs typeface="Arial" panose="020B0604020202020204" pitchFamily="34" charset="0"/>
              </a:rPr>
              <a:t>The Child Safe Standards recognise that all children are vulnerable</a:t>
            </a:r>
          </a:p>
          <a:p>
            <a:pPr marL="0" indent="0">
              <a:buNone/>
            </a:pPr>
            <a:endParaRPr lang="en-AU" sz="28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The Child Safe Standards require schools to </a:t>
            </a:r>
            <a:r>
              <a:rPr lang="en-AU" sz="2800" b="1" dirty="0">
                <a:latin typeface="Arial" panose="020B0604020202020204" pitchFamily="34" charset="0"/>
                <a:cs typeface="Arial" panose="020B0604020202020204" pitchFamily="34" charset="0"/>
              </a:rPr>
              <a:t>take steps to prevent child abuse</a:t>
            </a:r>
            <a:r>
              <a:rPr lang="en-AU" sz="2800" dirty="0">
                <a:latin typeface="Arial" panose="020B0604020202020204" pitchFamily="34" charset="0"/>
                <a:cs typeface="Arial" panose="020B0604020202020204" pitchFamily="34" charset="0"/>
              </a:rPr>
              <a:t> and </a:t>
            </a:r>
            <a:r>
              <a:rPr lang="en-AU" sz="2800" b="1" dirty="0">
                <a:latin typeface="Arial" panose="020B0604020202020204" pitchFamily="34" charset="0"/>
                <a:cs typeface="Arial" panose="020B0604020202020204" pitchFamily="34" charset="0"/>
              </a:rPr>
              <a:t>build a culture of child safety </a:t>
            </a:r>
          </a:p>
          <a:p>
            <a:endParaRPr lang="en-AU" sz="2800" b="1"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Schools cannot assume that child abuse does not and cannot happen within their school or school community</a:t>
            </a:r>
          </a:p>
        </p:txBody>
      </p:sp>
    </p:spTree>
    <p:extLst>
      <p:ext uri="{BB962C8B-B14F-4D97-AF65-F5344CB8AC3E}">
        <p14:creationId xmlns:p14="http://schemas.microsoft.com/office/powerpoint/2010/main" val="25918248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AD5313-3D82-40FC-9213-CBB0FCA73352}"/>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Why the Child Safe Standards are so important (2)</a:t>
            </a:r>
          </a:p>
        </p:txBody>
      </p:sp>
      <p:sp>
        <p:nvSpPr>
          <p:cNvPr id="3" name="Content Placeholder 2">
            <a:extLst>
              <a:ext uri="{FF2B5EF4-FFF2-40B4-BE49-F238E27FC236}">
                <a16:creationId xmlns:a16="http://schemas.microsoft.com/office/drawing/2014/main" id="{C0F4004E-7D98-4264-87A6-A6BAF3A841EC}"/>
              </a:ext>
            </a:extLst>
          </p:cNvPr>
          <p:cNvSpPr>
            <a:spLocks noGrp="1"/>
          </p:cNvSpPr>
          <p:nvPr>
            <p:ph idx="1"/>
          </p:nvPr>
        </p:nvSpPr>
        <p:spPr>
          <a:xfrm>
            <a:off x="288234" y="1535121"/>
            <a:ext cx="10313091" cy="4986337"/>
          </a:xfrm>
        </p:spPr>
        <p:txBody>
          <a:bodyPr rIns="0">
            <a:noAutofit/>
          </a:bodyPr>
          <a:lstStyle/>
          <a:p>
            <a:pPr marL="0" indent="0">
              <a:buNone/>
            </a:pPr>
            <a:r>
              <a:rPr lang="en-AU" b="1" dirty="0">
                <a:latin typeface="Arial" panose="020B0604020202020204" pitchFamily="34" charset="0"/>
                <a:cs typeface="Arial" panose="020B0604020202020204" pitchFamily="34" charset="0"/>
              </a:rPr>
              <a:t>Child Safe Standards aim to:</a:t>
            </a:r>
          </a:p>
          <a:p>
            <a:r>
              <a:rPr lang="en-AU" sz="2600" dirty="0">
                <a:latin typeface="Arial" panose="020B0604020202020204" pitchFamily="34" charset="0"/>
                <a:cs typeface="Arial" panose="020B0604020202020204" pitchFamily="34" charset="0"/>
              </a:rPr>
              <a:t>promote the safety of children</a:t>
            </a:r>
          </a:p>
          <a:p>
            <a:r>
              <a:rPr lang="en-AU" sz="2600" dirty="0">
                <a:latin typeface="Arial" panose="020B0604020202020204" pitchFamily="34" charset="0"/>
                <a:cs typeface="Arial" panose="020B0604020202020204" pitchFamily="34" charset="0"/>
              </a:rPr>
              <a:t>prevent child abuse</a:t>
            </a:r>
          </a:p>
          <a:p>
            <a:r>
              <a:rPr lang="en-AU" sz="2600" dirty="0">
                <a:latin typeface="Arial" panose="020B0604020202020204" pitchFamily="34" charset="0"/>
                <a:cs typeface="Arial" panose="020B0604020202020204" pitchFamily="34" charset="0"/>
              </a:rPr>
              <a:t>ensure effective processes are in place to respond to and report all allegations of child abuse</a:t>
            </a:r>
          </a:p>
          <a:p>
            <a:pPr marL="0" marR="0" lvl="0" indent="0" algn="l" defTabSz="914400" rtl="0" eaLnBrk="1" fontAlgn="auto" latinLnBrk="0" hangingPunct="1">
              <a:lnSpc>
                <a:spcPct val="90000"/>
              </a:lnSpc>
              <a:spcBef>
                <a:spcPts val="2400"/>
              </a:spcBef>
              <a:spcAft>
                <a:spcPts val="0"/>
              </a:spcAft>
              <a:buClrTx/>
              <a:buSzTx/>
              <a:buFontTx/>
              <a:buNone/>
              <a:tabLst/>
              <a:defRPr/>
            </a:pPr>
            <a:r>
              <a:rPr kumimoji="0" lang="en-AU"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Safe Standards work by:</a:t>
            </a:r>
          </a:p>
          <a:p>
            <a:pPr marL="266700" marR="0" lvl="0" indent="-2667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AU" sz="2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driving changes in culture – embedding child safety in everyday thinking and practice</a:t>
            </a:r>
          </a:p>
          <a:p>
            <a:pPr marL="266700" marR="0" lvl="0" indent="-2667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AU" sz="2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providing a minimum standard of child safety</a:t>
            </a:r>
          </a:p>
          <a:p>
            <a:pPr marL="266700" marR="0" lvl="0" indent="-2667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AU" sz="2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highlighting we all have a role in keeping children safe from abuse</a:t>
            </a:r>
            <a:endParaRPr lang="en-AU" sz="2600" dirty="0"/>
          </a:p>
        </p:txBody>
      </p:sp>
    </p:spTree>
    <p:extLst>
      <p:ext uri="{BB962C8B-B14F-4D97-AF65-F5344CB8AC3E}">
        <p14:creationId xmlns:p14="http://schemas.microsoft.com/office/powerpoint/2010/main" val="17426281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93299-8F31-4843-A18C-5F7A387F516E}"/>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What’s different?</a:t>
            </a:r>
          </a:p>
        </p:txBody>
      </p:sp>
      <p:sp>
        <p:nvSpPr>
          <p:cNvPr id="4" name="Content Placeholder 3">
            <a:extLst>
              <a:ext uri="{FF2B5EF4-FFF2-40B4-BE49-F238E27FC236}">
                <a16:creationId xmlns:a16="http://schemas.microsoft.com/office/drawing/2014/main" id="{22311E42-CB03-4557-A897-A92D1ED62493}"/>
              </a:ext>
            </a:extLst>
          </p:cNvPr>
          <p:cNvSpPr>
            <a:spLocks noGrp="1"/>
          </p:cNvSpPr>
          <p:nvPr>
            <p:ph idx="1"/>
          </p:nvPr>
        </p:nvSpPr>
        <p:spPr>
          <a:xfrm>
            <a:off x="418861" y="1192991"/>
            <a:ext cx="10069200" cy="4932984"/>
          </a:xfrm>
        </p:spPr>
        <p:txBody>
          <a:bodyPr>
            <a:noAutofit/>
          </a:bodyPr>
          <a:lstStyle/>
          <a:p>
            <a:pPr marL="0" indent="0">
              <a:spcAft>
                <a:spcPts val="600"/>
              </a:spcAft>
              <a:buNone/>
            </a:pPr>
            <a:r>
              <a:rPr lang="en-AU" sz="2600" b="1" dirty="0">
                <a:latin typeface="Arial" panose="020B0604020202020204" pitchFamily="34" charset="0"/>
                <a:cs typeface="Arial" panose="020B0604020202020204" pitchFamily="34" charset="0"/>
              </a:rPr>
              <a:t>On 1 July 2022 new Child Safe Standards were introduced. </a:t>
            </a:r>
          </a:p>
          <a:p>
            <a:pPr marL="0" indent="0">
              <a:spcAft>
                <a:spcPts val="600"/>
              </a:spcAft>
              <a:buNone/>
            </a:pPr>
            <a:r>
              <a:rPr lang="en-AU" sz="2600" dirty="0">
                <a:latin typeface="Arial" panose="020B0604020202020204" pitchFamily="34" charset="0"/>
                <a:cs typeface="Arial" panose="020B0604020202020204" pitchFamily="34" charset="0"/>
              </a:rPr>
              <a:t>New requirements to keep children and students safe are: </a:t>
            </a:r>
          </a:p>
          <a:p>
            <a:r>
              <a:rPr lang="en-AU" sz="2600" dirty="0">
                <a:solidFill>
                  <a:schemeClr val="tx1"/>
                </a:solidFill>
                <a:latin typeface="Arial" panose="020B0604020202020204" pitchFamily="34" charset="0"/>
                <a:cs typeface="Arial" panose="020B0604020202020204" pitchFamily="34" charset="0"/>
              </a:rPr>
              <a:t>the involvement of families and students in child safety efforts</a:t>
            </a:r>
          </a:p>
          <a:p>
            <a:r>
              <a:rPr lang="en-AU" sz="2600" dirty="0">
                <a:solidFill>
                  <a:schemeClr val="tx1"/>
                </a:solidFill>
                <a:latin typeface="Arial" panose="020B0604020202020204" pitchFamily="34" charset="0"/>
                <a:cs typeface="Arial" panose="020B0604020202020204" pitchFamily="34" charset="0"/>
              </a:rPr>
              <a:t>schools’ focus on safety for Aboriginal students</a:t>
            </a:r>
          </a:p>
          <a:p>
            <a:r>
              <a:rPr lang="en-AU" sz="2600" dirty="0">
                <a:solidFill>
                  <a:schemeClr val="tx1"/>
                </a:solidFill>
                <a:latin typeface="Arial" panose="020B0604020202020204" pitchFamily="34" charset="0"/>
                <a:cs typeface="Arial" panose="020B0604020202020204" pitchFamily="34" charset="0"/>
              </a:rPr>
              <a:t>better management of the risk of child abuse in online environments</a:t>
            </a:r>
          </a:p>
          <a:p>
            <a:r>
              <a:rPr lang="en-AU" sz="2600" dirty="0">
                <a:solidFill>
                  <a:schemeClr val="tx1"/>
                </a:solidFill>
                <a:latin typeface="Arial" panose="020B0604020202020204" pitchFamily="34" charset="0"/>
                <a:cs typeface="Arial" panose="020B0604020202020204" pitchFamily="34" charset="0"/>
              </a:rPr>
              <a:t>governance, systems and processes to keep students safe</a:t>
            </a:r>
          </a:p>
          <a:p>
            <a:pPr marL="0" indent="0">
              <a:buNone/>
            </a:pPr>
            <a:endParaRPr lang="en-AU" sz="2600" dirty="0">
              <a:latin typeface="Arial" panose="020B0604020202020204" pitchFamily="34" charset="0"/>
              <a:cs typeface="Arial" panose="020B0604020202020204" pitchFamily="34" charset="0"/>
            </a:endParaRPr>
          </a:p>
          <a:p>
            <a:pPr marL="0" indent="0">
              <a:spcAft>
                <a:spcPts val="600"/>
              </a:spcAft>
              <a:buNone/>
            </a:pPr>
            <a:r>
              <a:rPr lang="en-AU" sz="2600" dirty="0">
                <a:latin typeface="Arial" panose="020B0604020202020204" pitchFamily="34" charset="0"/>
                <a:cs typeface="Arial" panose="020B0604020202020204" pitchFamily="34" charset="0"/>
                <a:hlinkClick r:id="rId3"/>
              </a:rPr>
              <a:t>Ministerial Order 1359 </a:t>
            </a:r>
            <a:r>
              <a:rPr lang="en-AU" sz="2600" dirty="0">
                <a:latin typeface="Arial" panose="020B0604020202020204" pitchFamily="34" charset="0"/>
                <a:cs typeface="Arial" panose="020B0604020202020204" pitchFamily="34" charset="0"/>
              </a:rPr>
              <a:t>provides the framework for implementing the Child Safe Standards in schools. </a:t>
            </a:r>
          </a:p>
        </p:txBody>
      </p:sp>
    </p:spTree>
    <p:extLst>
      <p:ext uri="{BB962C8B-B14F-4D97-AF65-F5344CB8AC3E}">
        <p14:creationId xmlns:p14="http://schemas.microsoft.com/office/powerpoint/2010/main" val="39725529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93747D-07AD-4B0C-9610-001DBB9AD54E}"/>
              </a:ext>
            </a:extLst>
          </p:cNvPr>
          <p:cNvSpPr>
            <a:spLocks noGrp="1"/>
          </p:cNvSpPr>
          <p:nvPr>
            <p:ph type="title"/>
          </p:nvPr>
        </p:nvSpPr>
        <p:spPr/>
        <p:txBody>
          <a:bodyPr/>
          <a:lstStyle/>
          <a:p>
            <a:r>
              <a:rPr lang="en-AU" sz="3600" b="1" dirty="0">
                <a:solidFill>
                  <a:srgbClr val="E46F21"/>
                </a:solidFill>
                <a:latin typeface="Arial" panose="020B0604020202020204" pitchFamily="34" charset="0"/>
                <a:cs typeface="Arial" panose="020B0604020202020204" pitchFamily="34" charset="0"/>
              </a:rPr>
              <a:t>Victoria’s Child Safe Standards </a:t>
            </a:r>
            <a:endParaRPr lang="en-AU" dirty="0"/>
          </a:p>
        </p:txBody>
      </p:sp>
      <p:sp>
        <p:nvSpPr>
          <p:cNvPr id="4" name="Content Placeholder 3">
            <a:extLst>
              <a:ext uri="{FF2B5EF4-FFF2-40B4-BE49-F238E27FC236}">
                <a16:creationId xmlns:a16="http://schemas.microsoft.com/office/drawing/2014/main" id="{77656102-52BF-4942-9F56-543B0A252D87}"/>
              </a:ext>
            </a:extLst>
          </p:cNvPr>
          <p:cNvSpPr>
            <a:spLocks noGrp="1"/>
          </p:cNvSpPr>
          <p:nvPr>
            <p:ph idx="1"/>
          </p:nvPr>
        </p:nvSpPr>
        <p:spPr>
          <a:xfrm>
            <a:off x="280085" y="1290181"/>
            <a:ext cx="5907773" cy="4839158"/>
          </a:xfrm>
        </p:spPr>
        <p:txBody>
          <a:bodyPr>
            <a:noAutofit/>
          </a:bodyPr>
          <a:lstStyle/>
          <a:p>
            <a:pPr lvl="0"/>
            <a:r>
              <a:rPr lang="en-AU" sz="1800" b="1" dirty="0">
                <a:solidFill>
                  <a:prstClr val="black"/>
                </a:solidFill>
                <a:latin typeface="Arial" panose="020B0604020202020204" pitchFamily="34" charset="0"/>
                <a:cs typeface="Arial" panose="020B0604020202020204" pitchFamily="34" charset="0"/>
              </a:rPr>
              <a:t>Child Safe Standard 1 </a:t>
            </a:r>
            <a:r>
              <a:rPr lang="en-AU" sz="1800" dirty="0">
                <a:solidFill>
                  <a:prstClr val="black"/>
                </a:solidFill>
                <a:latin typeface="Arial" panose="020B0604020202020204" pitchFamily="34" charset="0"/>
                <a:cs typeface="Arial" panose="020B0604020202020204" pitchFamily="34" charset="0"/>
              </a:rPr>
              <a:t>– Establish a culturally safe environment in which the diverse and unique identities and experiences of Aboriginal children and young people are respected and valued.</a:t>
            </a:r>
          </a:p>
          <a:p>
            <a:pPr lvl="0"/>
            <a:r>
              <a:rPr lang="en-AU" sz="1800" b="1" dirty="0">
                <a:solidFill>
                  <a:prstClr val="black"/>
                </a:solidFill>
                <a:latin typeface="Arial" panose="020B0604020202020204" pitchFamily="34" charset="0"/>
                <a:cs typeface="Arial" panose="020B0604020202020204" pitchFamily="34" charset="0"/>
              </a:rPr>
              <a:t>Child Safe Standard 2</a:t>
            </a:r>
            <a:r>
              <a:rPr lang="en-AU" sz="1800" dirty="0">
                <a:solidFill>
                  <a:prstClr val="black"/>
                </a:solidFill>
                <a:latin typeface="Arial" panose="020B0604020202020204" pitchFamily="34" charset="0"/>
                <a:cs typeface="Arial" panose="020B0604020202020204" pitchFamily="34" charset="0"/>
              </a:rPr>
              <a:t> – Ensure that child safety and wellbeing are embedded in school leadership, governance and culture.</a:t>
            </a:r>
          </a:p>
          <a:p>
            <a:pPr lvl="0"/>
            <a:r>
              <a:rPr lang="en-AU" sz="1800" b="1" dirty="0">
                <a:solidFill>
                  <a:prstClr val="black"/>
                </a:solidFill>
                <a:latin typeface="Arial" panose="020B0604020202020204" pitchFamily="34" charset="0"/>
                <a:cs typeface="Arial" panose="020B0604020202020204" pitchFamily="34" charset="0"/>
              </a:rPr>
              <a:t>Child Safe Standard 3</a:t>
            </a:r>
            <a:r>
              <a:rPr lang="en-AU" sz="1800" dirty="0">
                <a:solidFill>
                  <a:prstClr val="black"/>
                </a:solidFill>
                <a:latin typeface="Arial" panose="020B0604020202020204" pitchFamily="34" charset="0"/>
                <a:cs typeface="Arial" panose="020B0604020202020204" pitchFamily="34" charset="0"/>
              </a:rPr>
              <a:t> – Children and young people are empowered about their rights, participate in decisions affecting them and are taken seriously.</a:t>
            </a:r>
          </a:p>
          <a:p>
            <a:pPr lvl="0"/>
            <a:r>
              <a:rPr lang="en-AU" sz="1800" b="1" dirty="0">
                <a:solidFill>
                  <a:prstClr val="black"/>
                </a:solidFill>
                <a:latin typeface="Arial" panose="020B0604020202020204" pitchFamily="34" charset="0"/>
                <a:cs typeface="Arial" panose="020B0604020202020204" pitchFamily="34" charset="0"/>
              </a:rPr>
              <a:t>Child Safe Standard 4</a:t>
            </a:r>
            <a:r>
              <a:rPr lang="en-AU" sz="1800" dirty="0">
                <a:solidFill>
                  <a:prstClr val="black"/>
                </a:solidFill>
                <a:latin typeface="Arial" panose="020B0604020202020204" pitchFamily="34" charset="0"/>
                <a:cs typeface="Arial" panose="020B0604020202020204" pitchFamily="34" charset="0"/>
              </a:rPr>
              <a:t> – Families and communities are informed and involved in promoting child safety and wellbeing.	</a:t>
            </a:r>
          </a:p>
          <a:p>
            <a:pPr lvl="0"/>
            <a:r>
              <a:rPr lang="en-AU" sz="1800" b="1" dirty="0">
                <a:solidFill>
                  <a:prstClr val="black"/>
                </a:solidFill>
                <a:latin typeface="Arial" panose="020B0604020202020204" pitchFamily="34" charset="0"/>
                <a:cs typeface="Arial" panose="020B0604020202020204" pitchFamily="34" charset="0"/>
              </a:rPr>
              <a:t>Child Safe Standard 5 </a:t>
            </a:r>
            <a:r>
              <a:rPr lang="en-AU" sz="1800" dirty="0">
                <a:solidFill>
                  <a:prstClr val="black"/>
                </a:solidFill>
                <a:latin typeface="Arial" panose="020B0604020202020204" pitchFamily="34" charset="0"/>
                <a:cs typeface="Arial" panose="020B0604020202020204" pitchFamily="34" charset="0"/>
              </a:rPr>
              <a:t>– Equity is upheld and diverse needs are respected in policy and practice.</a:t>
            </a:r>
          </a:p>
          <a:p>
            <a:pPr lvl="0"/>
            <a:r>
              <a:rPr lang="en-AU" sz="1800" b="1" dirty="0">
                <a:solidFill>
                  <a:prstClr val="black"/>
                </a:solidFill>
                <a:latin typeface="Arial" panose="020B0604020202020204" pitchFamily="34" charset="0"/>
                <a:cs typeface="Arial" panose="020B0604020202020204" pitchFamily="34" charset="0"/>
              </a:rPr>
              <a:t>Child Safe Standard 6</a:t>
            </a:r>
            <a:r>
              <a:rPr lang="en-AU" sz="1800" dirty="0">
                <a:solidFill>
                  <a:prstClr val="black"/>
                </a:solidFill>
                <a:latin typeface="Arial" panose="020B0604020202020204" pitchFamily="34" charset="0"/>
                <a:cs typeface="Arial" panose="020B0604020202020204" pitchFamily="34" charset="0"/>
              </a:rPr>
              <a:t> – People working with children and young people are suitable and supported to reflect child safety and wellbeing values in practice.</a:t>
            </a:r>
            <a:endParaRPr lang="en-AU" dirty="0"/>
          </a:p>
        </p:txBody>
      </p:sp>
      <p:sp>
        <p:nvSpPr>
          <p:cNvPr id="5" name="Content Placeholder 4">
            <a:extLst>
              <a:ext uri="{FF2B5EF4-FFF2-40B4-BE49-F238E27FC236}">
                <a16:creationId xmlns:a16="http://schemas.microsoft.com/office/drawing/2014/main" id="{E96AFCAA-EEEB-4E89-BFEE-FE8D7CD23109}"/>
              </a:ext>
            </a:extLst>
          </p:cNvPr>
          <p:cNvSpPr>
            <a:spLocks noGrp="1"/>
          </p:cNvSpPr>
          <p:nvPr>
            <p:ph sz="quarter" idx="10"/>
          </p:nvPr>
        </p:nvSpPr>
        <p:spPr>
          <a:xfrm>
            <a:off x="6288618" y="1290181"/>
            <a:ext cx="5903383" cy="4839158"/>
          </a:xfrm>
        </p:spPr>
        <p:txBody>
          <a:bodyPr>
            <a:noAutofit/>
          </a:bodyPr>
          <a:lstStyle/>
          <a:p>
            <a:pPr lvl="0"/>
            <a:r>
              <a:rPr lang="en-AU" sz="1800" b="1" dirty="0">
                <a:solidFill>
                  <a:prstClr val="black"/>
                </a:solidFill>
                <a:latin typeface="Arial" panose="020B0604020202020204" pitchFamily="34" charset="0"/>
                <a:cs typeface="Arial" panose="020B0604020202020204" pitchFamily="34" charset="0"/>
              </a:rPr>
              <a:t>Child Safe Standard 7 </a:t>
            </a:r>
            <a:r>
              <a:rPr lang="en-AU" sz="1800" dirty="0">
                <a:solidFill>
                  <a:prstClr val="black"/>
                </a:solidFill>
                <a:latin typeface="Arial" panose="020B0604020202020204" pitchFamily="34" charset="0"/>
                <a:cs typeface="Arial" panose="020B0604020202020204" pitchFamily="34" charset="0"/>
              </a:rPr>
              <a:t>– Ensure that processes for complaints and concerns are child focused.</a:t>
            </a:r>
          </a:p>
          <a:p>
            <a:pPr lvl="0"/>
            <a:r>
              <a:rPr lang="en-AU" sz="1800" b="1" dirty="0">
                <a:solidFill>
                  <a:prstClr val="black"/>
                </a:solidFill>
                <a:latin typeface="Arial" panose="020B0604020202020204" pitchFamily="34" charset="0"/>
                <a:cs typeface="Arial" panose="020B0604020202020204" pitchFamily="34" charset="0"/>
              </a:rPr>
              <a:t>Child Safe Standard 8 </a:t>
            </a:r>
            <a:r>
              <a:rPr lang="en-AU" sz="1800" dirty="0">
                <a:solidFill>
                  <a:prstClr val="black"/>
                </a:solidFill>
                <a:latin typeface="Arial" panose="020B0604020202020204" pitchFamily="34" charset="0"/>
                <a:cs typeface="Arial" panose="020B0604020202020204" pitchFamily="34" charset="0"/>
              </a:rPr>
              <a:t>– Staff and volunteers are equipped with the knowledge, skills and awareness to keep children and young people safe through ongoing education and training.</a:t>
            </a:r>
          </a:p>
          <a:p>
            <a:pPr lvl="0"/>
            <a:r>
              <a:rPr lang="en-AU" sz="1800" b="1" dirty="0">
                <a:solidFill>
                  <a:prstClr val="black"/>
                </a:solidFill>
                <a:latin typeface="Arial" panose="020B0604020202020204" pitchFamily="34" charset="0"/>
                <a:cs typeface="Arial" panose="020B0604020202020204" pitchFamily="34" charset="0"/>
              </a:rPr>
              <a:t>Child Safe Standard 9 </a:t>
            </a:r>
            <a:r>
              <a:rPr lang="en-AU" sz="1800" dirty="0">
                <a:solidFill>
                  <a:prstClr val="black"/>
                </a:solidFill>
                <a:latin typeface="Arial" panose="020B0604020202020204" pitchFamily="34" charset="0"/>
                <a:cs typeface="Arial" panose="020B0604020202020204" pitchFamily="34" charset="0"/>
              </a:rPr>
              <a:t>– Physical and online environments promote safety and wellbeing while minimising the opportunity for children and young people to be harmed.</a:t>
            </a:r>
          </a:p>
          <a:p>
            <a:pPr lvl="0"/>
            <a:r>
              <a:rPr lang="en-AU" sz="1800" b="1" dirty="0">
                <a:solidFill>
                  <a:prstClr val="black"/>
                </a:solidFill>
                <a:latin typeface="Arial" panose="020B0604020202020204" pitchFamily="34" charset="0"/>
                <a:cs typeface="Arial" panose="020B0604020202020204" pitchFamily="34" charset="0"/>
              </a:rPr>
              <a:t>Child Safe Standard 10 </a:t>
            </a:r>
            <a:r>
              <a:rPr lang="en-AU" sz="1800" dirty="0">
                <a:solidFill>
                  <a:prstClr val="black"/>
                </a:solidFill>
                <a:latin typeface="Arial" panose="020B0604020202020204" pitchFamily="34" charset="0"/>
                <a:cs typeface="Arial" panose="020B0604020202020204" pitchFamily="34" charset="0"/>
              </a:rPr>
              <a:t>– Implementation of the Child Safe Standards is regularly reviewed and improved.</a:t>
            </a:r>
          </a:p>
          <a:p>
            <a:pPr lvl="0"/>
            <a:r>
              <a:rPr lang="en-AU" sz="1800" b="1" dirty="0">
                <a:solidFill>
                  <a:prstClr val="black"/>
                </a:solidFill>
                <a:latin typeface="Arial" panose="020B0604020202020204" pitchFamily="34" charset="0"/>
                <a:cs typeface="Arial" panose="020B0604020202020204" pitchFamily="34" charset="0"/>
              </a:rPr>
              <a:t>Child Safe Standard 11 </a:t>
            </a:r>
            <a:r>
              <a:rPr lang="en-AU" sz="1800" dirty="0">
                <a:solidFill>
                  <a:prstClr val="black"/>
                </a:solidFill>
                <a:latin typeface="Arial" panose="020B0604020202020204" pitchFamily="34" charset="0"/>
                <a:cs typeface="Arial" panose="020B0604020202020204" pitchFamily="34" charset="0"/>
              </a:rPr>
              <a:t>– Policies and procedures that document how schools are safe for children, young people and students.</a:t>
            </a:r>
          </a:p>
          <a:p>
            <a:pPr lvl="0"/>
            <a:r>
              <a:rPr lang="en-AU" sz="1800" dirty="0">
                <a:solidFill>
                  <a:prstClr val="black"/>
                </a:solidFill>
                <a:latin typeface="Arial" panose="020B0604020202020204" pitchFamily="34" charset="0"/>
                <a:cs typeface="Arial" panose="020B0604020202020204" pitchFamily="34" charset="0"/>
              </a:rPr>
              <a:t>Ministerial Order 1359 provides the framework for child safety in schools.</a:t>
            </a:r>
            <a:endParaRPr lang="en-AU" dirty="0"/>
          </a:p>
        </p:txBody>
      </p:sp>
    </p:spTree>
    <p:extLst>
      <p:ext uri="{BB962C8B-B14F-4D97-AF65-F5344CB8AC3E}">
        <p14:creationId xmlns:p14="http://schemas.microsoft.com/office/powerpoint/2010/main" val="2012415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6D803E-2F9F-4FDC-9E75-B339B48C61A9}"/>
              </a:ext>
            </a:extLst>
          </p:cNvPr>
          <p:cNvSpPr>
            <a:spLocks noGrp="1"/>
          </p:cNvSpPr>
          <p:nvPr>
            <p:ph type="ctrTitle"/>
          </p:nvPr>
        </p:nvSpPr>
        <p:spPr>
          <a:xfrm>
            <a:off x="373223" y="1530386"/>
            <a:ext cx="8284745" cy="2210341"/>
          </a:xfrm>
        </p:spPr>
        <p:txBody>
          <a:bodyPr>
            <a:normAutofit fontScale="90000"/>
          </a:bodyPr>
          <a:lstStyle/>
          <a:p>
            <a:br>
              <a:rPr lang="en-AU" dirty="0">
                <a:latin typeface="Arial" panose="020B0604020202020204" pitchFamily="34" charset="0"/>
                <a:cs typeface="Arial" panose="020B0604020202020204" pitchFamily="34" charset="0"/>
              </a:rPr>
            </a:br>
            <a:r>
              <a:rPr lang="en-AU" b="1" dirty="0">
                <a:latin typeface="Arial" panose="020B0604020202020204" pitchFamily="34" charset="0"/>
                <a:cs typeface="Arial" panose="020B0604020202020204" pitchFamily="34" charset="0"/>
              </a:rPr>
              <a:t>Overview of each Child Safe Standard</a:t>
            </a:r>
            <a:br>
              <a:rPr lang="en-AU" dirty="0">
                <a:latin typeface="Arial" panose="020B0604020202020204" pitchFamily="34" charset="0"/>
                <a:cs typeface="Arial" panose="020B0604020202020204" pitchFamily="34" charset="0"/>
              </a:rPr>
            </a:b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94599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AU" sz="3400" b="1" dirty="0">
                <a:solidFill>
                  <a:srgbClr val="E26815"/>
                </a:solidFill>
                <a:latin typeface="Arial" panose="020B0604020202020204" pitchFamily="34" charset="0"/>
                <a:cs typeface="Arial" panose="020B0604020202020204" pitchFamily="34" charset="0"/>
              </a:rPr>
              <a:t>Child Safe Standard 1: </a:t>
            </a:r>
            <a:r>
              <a:rPr lang="en-US" sz="3400" b="1" dirty="0">
                <a:solidFill>
                  <a:srgbClr val="E26815"/>
                </a:solidFill>
                <a:latin typeface="Arial" panose="020B0604020202020204" pitchFamily="34" charset="0"/>
                <a:cs typeface="Arial" panose="020B0604020202020204" pitchFamily="34" charset="0"/>
              </a:rPr>
              <a:t>Culturally safe environments</a:t>
            </a:r>
            <a:endParaRPr lang="en-AU" dirty="0">
              <a:solidFill>
                <a:schemeClr val="accent2">
                  <a:lumMod val="75000"/>
                </a:schemeClr>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00E93A84-AF47-482A-A45C-29C2FACEF1F1}"/>
              </a:ext>
            </a:extLst>
          </p:cNvPr>
          <p:cNvSpPr>
            <a:spLocks noGrp="1"/>
          </p:cNvSpPr>
          <p:nvPr>
            <p:ph idx="1"/>
          </p:nvPr>
        </p:nvSpPr>
        <p:spPr>
          <a:xfrm>
            <a:off x="288234" y="1686477"/>
            <a:ext cx="10069200" cy="4932984"/>
          </a:xfrm>
        </p:spPr>
        <p:txBody>
          <a:bodyPr>
            <a:noAutofit/>
          </a:bodyPr>
          <a:lstStyle/>
          <a:p>
            <a:pPr marL="0" indent="0">
              <a:spcBef>
                <a:spcPts val="0"/>
              </a:spcBef>
              <a:spcAft>
                <a:spcPts val="900"/>
              </a:spcAft>
              <a:buNone/>
            </a:pPr>
            <a:r>
              <a:rPr lang="en-AU" sz="2200" b="1" dirty="0">
                <a:latin typeface="Arial" panose="020B0604020202020204" pitchFamily="34" charset="0"/>
                <a:cs typeface="Arial" panose="020B0604020202020204" pitchFamily="34" charset="0"/>
              </a:rPr>
              <a:t>Schools must establish a culturally safe environment in which the diverse and unique identities and experiences of Aboriginal children, young people and students are respected and valued</a:t>
            </a:r>
            <a:endParaRPr lang="en-US" sz="2200" b="1" dirty="0">
              <a:latin typeface="Arial" panose="020B0604020202020204" pitchFamily="34" charset="0"/>
              <a:cs typeface="Arial" panose="020B0604020202020204" pitchFamily="34" charset="0"/>
            </a:endParaRPr>
          </a:p>
          <a:p>
            <a:pPr marL="177800" lvl="0" indent="-177800">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Aboriginal children and young people who don’t feel safe being themselves and expressing their individuality may be less willing to report abuse</a:t>
            </a:r>
          </a:p>
          <a:p>
            <a:pPr marL="177800" lvl="0" indent="-177800">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Providing safe environments for children has positive, lifelong impacts that cannot be underestimated, and cultural safety is a key dimension of safety for Aboriginal children</a:t>
            </a:r>
          </a:p>
          <a:p>
            <a:pPr marL="177800" lvl="0" indent="-177800">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By supporting Aboriginal children to feel strong in their identity schools also help them enjoy their cultural rights</a:t>
            </a:r>
          </a:p>
          <a:p>
            <a:pPr marL="177800" lvl="0" indent="-177800">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Schools need to address all forms of racism and consider attitudes and practices that are a barrier to providing a culturally safe environment and addressing all forms of racism</a:t>
            </a:r>
          </a:p>
        </p:txBody>
      </p:sp>
    </p:spTree>
    <p:extLst>
      <p:ext uri="{BB962C8B-B14F-4D97-AF65-F5344CB8AC3E}">
        <p14:creationId xmlns:p14="http://schemas.microsoft.com/office/powerpoint/2010/main" val="7349218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8775892-14C9-42F8-893C-EFC78E95BC7B}"/>
              </a:ext>
            </a:extLst>
          </p:cNvPr>
          <p:cNvSpPr>
            <a:spLocks noGrp="1"/>
          </p:cNvSpPr>
          <p:nvPr>
            <p:ph type="title"/>
          </p:nvPr>
        </p:nvSpPr>
        <p:spPr/>
        <p:txBody>
          <a:bodyPr>
            <a:normAutofit fontScale="90000"/>
          </a:bodyPr>
          <a:lstStyle/>
          <a:p>
            <a:r>
              <a:rPr lang="en-AU" sz="3400" b="1" dirty="0">
                <a:solidFill>
                  <a:srgbClr val="E26815"/>
                </a:solidFill>
                <a:latin typeface="Arial" panose="020B0604020202020204" pitchFamily="34" charset="0"/>
                <a:cs typeface="Arial" panose="020B0604020202020204" pitchFamily="34" charset="0"/>
              </a:rPr>
              <a:t>Child Safe Standard 2: Child safety and wellbeing is embedded in leadership, governance and culture</a:t>
            </a:r>
            <a:br>
              <a:rPr lang="en-AU" dirty="0">
                <a:solidFill>
                  <a:srgbClr val="E26815"/>
                </a:solidFill>
                <a:latin typeface="Arial" panose="020B0604020202020204" pitchFamily="34" charset="0"/>
                <a:cs typeface="Arial" panose="020B0604020202020204" pitchFamily="34" charset="0"/>
              </a:rPr>
            </a:br>
            <a:endParaRPr lang="en-AU" dirty="0">
              <a:solidFill>
                <a:srgbClr val="E26815"/>
              </a:solidFill>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D7E731CD-6D8C-48EE-83D7-D8797FD5DD4F}"/>
              </a:ext>
            </a:extLst>
          </p:cNvPr>
          <p:cNvSpPr>
            <a:spLocks noGrp="1"/>
          </p:cNvSpPr>
          <p:nvPr>
            <p:ph idx="1"/>
          </p:nvPr>
        </p:nvSpPr>
        <p:spPr>
          <a:xfrm>
            <a:off x="288233" y="1686477"/>
            <a:ext cx="10069200" cy="4932984"/>
          </a:xfrm>
        </p:spPr>
        <p:txBody>
          <a:bodyPr>
            <a:norm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child safety and wellbeing is embedded in school leadership, governance and culture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 leaders and governing authorities have a vital role in establishing:</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a culture where child abuse and harm is not tolerated</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effective systems and processes to implement child safe policies and practices and manage child abuse risks</a:t>
            </a:r>
          </a:p>
          <a:p>
            <a:pPr marL="342900" lvl="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must take deliberate steps to promote child safety and wellbeing and protect children by:</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embedding and promoting a child safety culture at all levels</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 leaders actively modelling such a culture</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ensuring transparent governance arrangements</a:t>
            </a:r>
            <a:endParaRPr lang="en-AU" sz="2200" dirty="0"/>
          </a:p>
        </p:txBody>
      </p:sp>
    </p:spTree>
    <p:extLst>
      <p:ext uri="{BB962C8B-B14F-4D97-AF65-F5344CB8AC3E}">
        <p14:creationId xmlns:p14="http://schemas.microsoft.com/office/powerpoint/2010/main" val="16374146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1FA6-93E7-4771-84BB-0F3449F19D63}"/>
              </a:ext>
            </a:extLst>
          </p:cNvPr>
          <p:cNvSpPr>
            <a:spLocks noGrp="1"/>
          </p:cNvSpPr>
          <p:nvPr>
            <p:ph type="title"/>
          </p:nvPr>
        </p:nvSpPr>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Child Safe Standard 3: Child and student empowerment</a:t>
            </a:r>
            <a:br>
              <a:rPr lang="en-AU" dirty="0">
                <a:solidFill>
                  <a:srgbClr val="E26815"/>
                </a:solidFill>
                <a:latin typeface="Arial" panose="020B0604020202020204" pitchFamily="34" charset="0"/>
                <a:cs typeface="Arial" panose="020B0604020202020204" pitchFamily="34" charset="0"/>
              </a:rPr>
            </a:br>
            <a:endParaRPr lang="en-AU"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B605142-E6C0-4F84-A9EF-9D9F34E5DF77}"/>
              </a:ext>
            </a:extLst>
          </p:cNvPr>
          <p:cNvSpPr>
            <a:spLocks noGrp="1"/>
          </p:cNvSpPr>
          <p:nvPr>
            <p:ph idx="1"/>
          </p:nvPr>
        </p:nvSpPr>
        <p:spPr>
          <a:xfrm>
            <a:off x="288234" y="1686477"/>
            <a:ext cx="10413104" cy="4932984"/>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children, young people and students are empowered about their rights, participate in decisions affecting them and are taken seriously</a:t>
            </a:r>
          </a:p>
          <a:p>
            <a:pPr marL="285750" indent="-285750">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Empowering children and young people improves child safety</a:t>
            </a:r>
          </a:p>
          <a:p>
            <a:pPr marL="285750" indent="-285750">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Policies and practices that are shaped by children's and young people's views can better prevent the risk of harm</a:t>
            </a:r>
          </a:p>
          <a:p>
            <a:pPr marL="285750" indent="-285750">
              <a:spcBef>
                <a:spcPts val="0"/>
              </a:spcBef>
              <a:spcAft>
                <a:spcPts val="9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Children and young people are more likely to speak up when they feel respected and confident that they will be heard</a:t>
            </a:r>
          </a:p>
          <a:p>
            <a:pPr marL="285750" indent="-28575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and young people benefit from strong friendships. They often see their friends as their main source of support, information and advice, and will go to them for help</a:t>
            </a:r>
          </a:p>
          <a:p>
            <a:pPr marL="285750" indent="-28575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Supporting students to raise concerns about the safety or wellbeing of their friends to encourage students to support their peers</a:t>
            </a:r>
          </a:p>
        </p:txBody>
      </p:sp>
    </p:spTree>
    <p:extLst>
      <p:ext uri="{BB962C8B-B14F-4D97-AF65-F5344CB8AC3E}">
        <p14:creationId xmlns:p14="http://schemas.microsoft.com/office/powerpoint/2010/main" val="41517290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400" b="1" dirty="0">
                <a:solidFill>
                  <a:srgbClr val="E26815"/>
                </a:solidFill>
                <a:latin typeface="Arial" panose="020B0604020202020204" pitchFamily="34" charset="0"/>
                <a:cs typeface="Arial" panose="020B0604020202020204" pitchFamily="34" charset="0"/>
              </a:rPr>
              <a:t>Child Safe Standard 4: Family engagement</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603EEDB-1EBA-4191-AD29-60C429111C32}"/>
              </a:ext>
            </a:extLst>
          </p:cNvPr>
          <p:cNvSpPr>
            <a:spLocks noGrp="1"/>
          </p:cNvSpPr>
          <p:nvPr>
            <p:ph idx="1"/>
          </p:nvPr>
        </p:nvSpPr>
        <p:spPr>
          <a:xfrm>
            <a:off x="288234" y="1686477"/>
            <a:ext cx="10064669" cy="4932984"/>
          </a:xfrm>
        </p:spPr>
        <p:txBody>
          <a:bodyPr>
            <a:norm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families and communities are informed and involved in promoting child safety and wellbeing</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Involving families and communities in decisions relating to their children’s safety and wellbeing:</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recognises the important role they have in monitoring children’s safety and wellbeing and helping children to disclose concerns</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creates an open and transparent culture</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promotes a greater understanding of child safety</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encourages them to raise concerns or ideas for improvement.</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Providing accessible and inclusive child safe information encourages families to engage in child safety and wellbeing discussions.</a:t>
            </a:r>
            <a:endParaRPr lang="en-AU" sz="2200" dirty="0"/>
          </a:p>
        </p:txBody>
      </p:sp>
    </p:spTree>
    <p:extLst>
      <p:ext uri="{BB962C8B-B14F-4D97-AF65-F5344CB8AC3E}">
        <p14:creationId xmlns:p14="http://schemas.microsoft.com/office/powerpoint/2010/main" val="36097804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fontScale="90000"/>
          </a:bodyPr>
          <a:lstStyle/>
          <a:p>
            <a:r>
              <a:rPr lang="en-US" sz="3600" b="1" dirty="0">
                <a:solidFill>
                  <a:srgbClr val="E26815"/>
                </a:solidFill>
                <a:latin typeface="Arial" panose="020B0604020202020204" pitchFamily="34" charset="0"/>
                <a:cs typeface="Arial" panose="020B0604020202020204" pitchFamily="34" charset="0"/>
              </a:rPr>
              <a:t>Child Safe Standard 5: Diversity and equity</a:t>
            </a:r>
            <a:br>
              <a:rPr lang="en-US" b="1" dirty="0">
                <a:solidFill>
                  <a:srgbClr val="E26815"/>
                </a:solidFill>
                <a:latin typeface="Arial" panose="020B0604020202020204" pitchFamily="34" charset="0"/>
                <a:cs typeface="Arial" panose="020B0604020202020204" pitchFamily="34" charset="0"/>
              </a:rPr>
            </a:br>
            <a:br>
              <a:rPr lang="en-US" b="1" dirty="0">
                <a:solidFill>
                  <a:srgbClr val="E26815"/>
                </a:solidFill>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DC90437E-D7E1-41AA-A1D2-90DA90182761}"/>
              </a:ext>
            </a:extLst>
          </p:cNvPr>
          <p:cNvSpPr>
            <a:spLocks noGrp="1"/>
          </p:cNvSpPr>
          <p:nvPr>
            <p:ph idx="1"/>
          </p:nvPr>
        </p:nvSpPr>
        <p:spPr>
          <a:xfrm>
            <a:off x="288234" y="1686477"/>
            <a:ext cx="10069200" cy="4932984"/>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equity is upheld, and diverse needs respected in policy and practice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need to create environments where all children and young people feel welcome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and young people have unique abilities, skills and life experiences. Differences in backgrounds, personality and beliefs shape a child’s experiences and needs. Their individual identity and sense of self can be fundamental to their wellbeing</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have better opportunities to fulfill their potential when diversity is valued</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Negative experiences like exclusion and discrimination can be harmful. They increase the risk of harm and abuse to a child and decrease the likelihood of them telling someone and receiving an effective response</a:t>
            </a:r>
          </a:p>
        </p:txBody>
      </p:sp>
    </p:spTree>
    <p:extLst>
      <p:ext uri="{BB962C8B-B14F-4D97-AF65-F5344CB8AC3E}">
        <p14:creationId xmlns:p14="http://schemas.microsoft.com/office/powerpoint/2010/main" val="22014164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51CCBF-8F61-45DF-A8D1-A8A5364381DB}"/>
              </a:ext>
            </a:extLst>
          </p:cNvPr>
          <p:cNvSpPr>
            <a:spLocks noGrp="1"/>
          </p:cNvSpPr>
          <p:nvPr>
            <p:ph type="title"/>
          </p:nvPr>
        </p:nvSpPr>
        <p:spPr/>
        <p:txBody>
          <a:bodyPr/>
          <a:lstStyle/>
          <a:p>
            <a:r>
              <a:rPr lang="en-AU" sz="4000" b="1" dirty="0">
                <a:solidFill>
                  <a:srgbClr val="E26815"/>
                </a:solidFill>
                <a:latin typeface="Arial" panose="020B0604020202020204" pitchFamily="34" charset="0"/>
                <a:ea typeface="+mj-ea"/>
                <a:cs typeface="Arial" panose="020B0604020202020204" pitchFamily="34" charset="0"/>
              </a:rPr>
              <a:t>Facilitator instructions (2)</a:t>
            </a:r>
            <a:endParaRPr lang="en-AU" sz="3200" b="1" dirty="0">
              <a:solidFill>
                <a:srgbClr val="E26815"/>
              </a:solidFill>
              <a:latin typeface="Arial" panose="020B0604020202020204" pitchFamily="34" charset="0"/>
              <a:ea typeface="+mj-ea"/>
              <a:cs typeface="Arial" panose="020B0604020202020204" pitchFamily="34" charset="0"/>
            </a:endParaRPr>
          </a:p>
        </p:txBody>
      </p:sp>
      <p:sp>
        <p:nvSpPr>
          <p:cNvPr id="2" name="Subtitle 1">
            <a:extLst>
              <a:ext uri="{FF2B5EF4-FFF2-40B4-BE49-F238E27FC236}">
                <a16:creationId xmlns:a16="http://schemas.microsoft.com/office/drawing/2014/main" id="{71A76E0F-292E-4BA5-9697-A9C42334C7E9}"/>
              </a:ext>
            </a:extLst>
          </p:cNvPr>
          <p:cNvSpPr>
            <a:spLocks noGrp="1"/>
          </p:cNvSpPr>
          <p:nvPr>
            <p:ph idx="1"/>
          </p:nvPr>
        </p:nvSpPr>
        <p:spPr>
          <a:xfrm>
            <a:off x="288234" y="1686477"/>
            <a:ext cx="10069200" cy="4789274"/>
          </a:xfrm>
        </p:spPr>
        <p:txBody>
          <a:bodyPr>
            <a:normAutofit/>
          </a:bodyPr>
          <a:lstStyle/>
          <a:p>
            <a:r>
              <a:rPr lang="en-AU" sz="2800" dirty="0">
                <a:latin typeface="Arial" panose="020B0604020202020204" pitchFamily="34" charset="0"/>
                <a:cs typeface="Arial" panose="020B0604020202020204" pitchFamily="34" charset="0"/>
              </a:rPr>
              <a:t>This slide is a hidden slide.</a:t>
            </a:r>
          </a:p>
          <a:p>
            <a:r>
              <a:rPr lang="en-AU" dirty="0">
                <a:latin typeface="Arial" panose="020B0604020202020204" pitchFamily="34" charset="0"/>
                <a:cs typeface="Arial" panose="020B0604020202020204" pitchFamily="34" charset="0"/>
              </a:rPr>
              <a:t>Refer to the background and preparatory notes for the facilitator.</a:t>
            </a:r>
          </a:p>
          <a:p>
            <a:r>
              <a:rPr lang="en-AU" dirty="0"/>
              <a:t>Before delivering this presentation, make sure you have downloaded the latest version from </a:t>
            </a:r>
            <a:r>
              <a:rPr lang="en-AU" dirty="0">
                <a:hlinkClick r:id="rId3"/>
              </a:rPr>
              <a:t>PROTECT</a:t>
            </a:r>
            <a:r>
              <a:rPr lang="en-AU" dirty="0"/>
              <a:t>.</a:t>
            </a:r>
            <a:endParaRPr lang="en-AU" dirty="0">
              <a:latin typeface="Arial" panose="020B0604020202020204" pitchFamily="34" charset="0"/>
              <a:cs typeface="Arial" panose="020B0604020202020204" pitchFamily="34" charset="0"/>
            </a:endParaRPr>
          </a:p>
          <a:p>
            <a:endParaRPr lang="en-AU" sz="2800" dirty="0">
              <a:latin typeface="Arial" panose="020B0604020202020204" pitchFamily="34" charset="0"/>
              <a:cs typeface="Arial" panose="020B0604020202020204" pitchFamily="34" charset="0"/>
            </a:endParaRPr>
          </a:p>
          <a:p>
            <a:endParaRPr lang="en-US" dirty="0"/>
          </a:p>
          <a:p>
            <a:pPr lvl="1"/>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0687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a:xfrm>
            <a:off x="145143" y="238539"/>
            <a:ext cx="10212290" cy="1302025"/>
          </a:xfrm>
        </p:spPr>
        <p:txBody>
          <a:bodyPr>
            <a:noAutofit/>
          </a:bodyPr>
          <a:lstStyle/>
          <a:p>
            <a:r>
              <a:rPr lang="en-US" sz="3200" b="1" dirty="0">
                <a:solidFill>
                  <a:srgbClr val="E26815"/>
                </a:solidFill>
                <a:latin typeface="Arial" panose="020B0604020202020204" pitchFamily="34" charset="0"/>
                <a:cs typeface="Arial" panose="020B0604020202020204" pitchFamily="34" charset="0"/>
              </a:rPr>
              <a:t>Child Safe Standard 6: Suitable staff and volunteers</a:t>
            </a:r>
            <a:br>
              <a:rPr lang="en-US" sz="3100" dirty="0">
                <a:solidFill>
                  <a:srgbClr val="E26815"/>
                </a:solidFill>
                <a:latin typeface="Arial" panose="020B0604020202020204" pitchFamily="34" charset="0"/>
                <a:cs typeface="Arial" panose="020B0604020202020204" pitchFamily="34" charset="0"/>
              </a:rPr>
            </a:br>
            <a:endParaRPr lang="en-US" sz="3100"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991A4DE-1A7E-4B05-809A-EE892902B087}"/>
              </a:ext>
            </a:extLst>
          </p:cNvPr>
          <p:cNvSpPr>
            <a:spLocks noGrp="1"/>
          </p:cNvSpPr>
          <p:nvPr>
            <p:ph idx="1"/>
          </p:nvPr>
        </p:nvSpPr>
        <p:spPr>
          <a:xfrm>
            <a:off x="288232" y="1686477"/>
            <a:ext cx="10069201" cy="4932984"/>
          </a:xfrm>
        </p:spPr>
        <p:txBody>
          <a:bodyPr>
            <a:normAutofit lnSpcReduction="10000"/>
          </a:bodyPr>
          <a:lstStyle/>
          <a:p>
            <a:pPr marL="0" indent="0">
              <a:spcAft>
                <a:spcPts val="900"/>
              </a:spcAft>
              <a:buNone/>
            </a:pPr>
            <a:r>
              <a:rPr lang="en-AU" sz="2400" b="1" dirty="0">
                <a:latin typeface="Arial" panose="020B0604020202020204" pitchFamily="34" charset="0"/>
                <a:cs typeface="Arial" panose="020B0604020202020204" pitchFamily="34" charset="0"/>
              </a:rPr>
              <a:t>Schools must ensure that people working with children and young people are suitable and supported to reflect child safety and wellbeing values in practice</a:t>
            </a:r>
            <a:endParaRPr lang="en-US" sz="2400" b="1" dirty="0">
              <a:latin typeface="Arial" panose="020B0604020202020204" pitchFamily="34" charset="0"/>
              <a:cs typeface="Arial" panose="020B0604020202020204" pitchFamily="34" charset="0"/>
            </a:endParaRPr>
          </a:p>
          <a:p>
            <a:pPr marL="285750" indent="-285750">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Selecting suitable people to work with children is vital to protecting children</a:t>
            </a:r>
          </a:p>
          <a:p>
            <a:pPr marL="285750" indent="-285750">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Good recruitment practices:</a:t>
            </a:r>
          </a:p>
          <a:p>
            <a:pPr marL="742950" lvl="1" indent="-285750">
              <a:spcBef>
                <a:spcPts val="0"/>
              </a:spcBef>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create a safer workplace</a:t>
            </a:r>
          </a:p>
          <a:p>
            <a:pPr marL="742950" lvl="1" indent="-285750">
              <a:spcBef>
                <a:spcPts val="1000"/>
              </a:spcBef>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reduce the opportunity for harm to occur</a:t>
            </a:r>
          </a:p>
          <a:p>
            <a:pPr marL="742950" lvl="1" indent="-285750">
              <a:spcBef>
                <a:spcPts val="1000"/>
              </a:spcBef>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prevent, screen out or deter people who are unsuitable to work or volunteer with children</a:t>
            </a:r>
          </a:p>
          <a:p>
            <a:pPr marL="742950" lvl="1" indent="-285750">
              <a:spcBef>
                <a:spcPts val="1000"/>
              </a:spcBef>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recruit staff who uphold the school values</a:t>
            </a:r>
          </a:p>
          <a:p>
            <a:pPr marL="285750" indent="-285750">
              <a:spcAft>
                <a:spcPts val="900"/>
              </a:spcAft>
              <a:buFont typeface="Arial" panose="020B0604020202020204" pitchFamily="34" charset="0"/>
              <a:buChar char="•"/>
            </a:pPr>
            <a:r>
              <a:rPr lang="en-AU" sz="2200" dirty="0">
                <a:latin typeface="Arial" panose="020B0604020202020204" pitchFamily="34" charset="0"/>
                <a:ea typeface="+mn-ea"/>
                <a:cs typeface="Arial" panose="020B0604020202020204" pitchFamily="34" charset="0"/>
              </a:rPr>
              <a:t>Rigorous selection processes and appropriate</a:t>
            </a:r>
            <a:r>
              <a:rPr lang="en-AU" sz="2200" dirty="0">
                <a:solidFill>
                  <a:srgbClr val="FF0000"/>
                </a:solidFill>
                <a:latin typeface="Arial" panose="020B0604020202020204" pitchFamily="34" charset="0"/>
                <a:ea typeface="+mn-ea"/>
                <a:cs typeface="Arial" panose="020B0604020202020204" pitchFamily="34" charset="0"/>
              </a:rPr>
              <a:t> </a:t>
            </a:r>
            <a:r>
              <a:rPr lang="en-AU" sz="2200" dirty="0">
                <a:latin typeface="Arial" panose="020B0604020202020204" pitchFamily="34" charset="0"/>
                <a:ea typeface="+mn-ea"/>
                <a:cs typeface="Arial" panose="020B0604020202020204" pitchFamily="34" charset="0"/>
              </a:rPr>
              <a:t>induction, training and supervision helps keep staff and students safe</a:t>
            </a:r>
            <a:endParaRPr lang="en-AU" dirty="0"/>
          </a:p>
        </p:txBody>
      </p:sp>
    </p:spTree>
    <p:extLst>
      <p:ext uri="{BB962C8B-B14F-4D97-AF65-F5344CB8AC3E}">
        <p14:creationId xmlns:p14="http://schemas.microsoft.com/office/powerpoint/2010/main" val="15796227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Child Safe Standard 7: Complaints processes</a:t>
            </a:r>
            <a:br>
              <a:rPr lang="en-US" dirty="0">
                <a:solidFill>
                  <a:srgbClr val="E26815"/>
                </a:solidFill>
                <a:latin typeface="Arial" panose="020B0604020202020204" pitchFamily="34" charset="0"/>
                <a:cs typeface="Arial" panose="020B0604020202020204" pitchFamily="34" charset="0"/>
              </a:rPr>
            </a:br>
            <a:endParaRPr lang="en-US"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3F93D60-2FA4-4165-94DF-4AE1268E9409}"/>
              </a:ext>
            </a:extLst>
          </p:cNvPr>
          <p:cNvSpPr>
            <a:spLocks noGrp="1"/>
          </p:cNvSpPr>
          <p:nvPr>
            <p:ph idx="1"/>
          </p:nvPr>
        </p:nvSpPr>
        <p:spPr>
          <a:xfrm>
            <a:off x="288232" y="1252800"/>
            <a:ext cx="10619253" cy="5213314"/>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processes for complaints and concerns are child focused</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Making a complaint can be challenging</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Complaints are more likely to be raised when there are clear, well-communicated policies and procedures for concerns or allegations</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Complaints handling processes need to focus on students and their safety needs. The process should be able to handle all kinds of complaints and concerns. A complaint might reveal a bigger issue or prevent a situation from escalating</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Empowering students to raise low‑level concerns improves the likelihood they will feel comfortable making a disclosure or reporting abuse</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Reporting concerns is easier if the school has procedures that are child-friendly and accessible to students and the school community</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must also have clear procedures in place for responding to complaints or concerns relating to child abuse</a:t>
            </a:r>
            <a:endParaRPr lang="en-AU" sz="2200" dirty="0"/>
          </a:p>
          <a:p>
            <a:pPr marL="342900" indent="-342900">
              <a:spcBef>
                <a:spcPts val="0"/>
              </a:spcBef>
              <a:spcAft>
                <a:spcPts val="900"/>
              </a:spcAft>
              <a:buFont typeface="Arial" panose="020B0604020202020204" pitchFamily="34" charset="0"/>
              <a:buChar char="•"/>
            </a:pPr>
            <a:endParaRPr lang="en-AU" sz="2200" dirty="0"/>
          </a:p>
        </p:txBody>
      </p:sp>
    </p:spTree>
    <p:extLst>
      <p:ext uri="{BB962C8B-B14F-4D97-AF65-F5344CB8AC3E}">
        <p14:creationId xmlns:p14="http://schemas.microsoft.com/office/powerpoint/2010/main" val="11494024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7A88823F-F39B-43BE-8CA8-98584CB68845}"/>
              </a:ext>
            </a:extLst>
          </p:cNvPr>
          <p:cNvSpPr>
            <a:spLocks noGrp="1"/>
          </p:cNvSpPr>
          <p:nvPr>
            <p:ph type="title"/>
          </p:nvPr>
        </p:nvSpPr>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Child Safe Standard 8: Child safety knowledge, skills and awareness</a:t>
            </a:r>
            <a:br>
              <a:rPr lang="en-AU" dirty="0">
                <a:solidFill>
                  <a:srgbClr val="E26815"/>
                </a:solidFill>
                <a:latin typeface="Arial" panose="020B0604020202020204" pitchFamily="34" charset="0"/>
                <a:cs typeface="Arial" panose="020B0604020202020204" pitchFamily="34" charset="0"/>
              </a:rPr>
            </a:br>
            <a:br>
              <a:rPr lang="en-AU" dirty="0">
                <a:solidFill>
                  <a:srgbClr val="E26815"/>
                </a:solidFill>
                <a:latin typeface="Arial" panose="020B0604020202020204" pitchFamily="34" charset="0"/>
                <a:cs typeface="Arial" panose="020B0604020202020204" pitchFamily="34" charset="0"/>
              </a:rPr>
            </a:br>
            <a:endParaRPr lang="en-AU" dirty="0">
              <a:solidFill>
                <a:srgbClr val="E26815"/>
              </a:solidFill>
              <a:latin typeface="Arial" panose="020B0604020202020204" pitchFamily="34" charset="0"/>
              <a:cs typeface="Arial" panose="020B0604020202020204" pitchFamily="34" charset="0"/>
            </a:endParaRPr>
          </a:p>
        </p:txBody>
      </p:sp>
      <p:sp>
        <p:nvSpPr>
          <p:cNvPr id="2" name="Content Placeholder 1">
            <a:extLst>
              <a:ext uri="{FF2B5EF4-FFF2-40B4-BE49-F238E27FC236}">
                <a16:creationId xmlns:a16="http://schemas.microsoft.com/office/drawing/2014/main" id="{A0C672CD-4D01-4B06-911A-92A02E7F5DBE}"/>
              </a:ext>
            </a:extLst>
          </p:cNvPr>
          <p:cNvSpPr>
            <a:spLocks noGrp="1"/>
          </p:cNvSpPr>
          <p:nvPr>
            <p:ph idx="1"/>
          </p:nvPr>
        </p:nvSpPr>
        <p:spPr>
          <a:xfrm>
            <a:off x="288234" y="1686477"/>
            <a:ext cx="10069200" cy="4932984"/>
          </a:xfrm>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staff and volunteers are equipped with the knowledge, skills and awareness to keep children and young people safe through ongoing education and training</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By delivering tailored training to all staff and volunteers, everyone will share an understanding of: </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what child safety means</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the importance of child safety</a:t>
            </a:r>
          </a:p>
          <a:p>
            <a:pPr marL="800100" lvl="1"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what to look for and what to do</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This provides staff and volunteers with the knowledge and skills they need to create a schoolwide culture of child safety</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Appropriate training and supervision helps keep staff and students safe and helps schools meet their child safety  and occupational health and safety legal requirements</a:t>
            </a:r>
            <a:endParaRPr lang="en-AU" dirty="0"/>
          </a:p>
        </p:txBody>
      </p:sp>
    </p:spTree>
    <p:extLst>
      <p:ext uri="{BB962C8B-B14F-4D97-AF65-F5344CB8AC3E}">
        <p14:creationId xmlns:p14="http://schemas.microsoft.com/office/powerpoint/2010/main" val="30868508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14FF5A-DEE8-4E50-9407-AF244540CDDC}"/>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 9: Child safety in physical and online environments</a:t>
            </a:r>
          </a:p>
        </p:txBody>
      </p:sp>
      <p:sp>
        <p:nvSpPr>
          <p:cNvPr id="2" name="Content Placeholder 1">
            <a:extLst>
              <a:ext uri="{FF2B5EF4-FFF2-40B4-BE49-F238E27FC236}">
                <a16:creationId xmlns:a16="http://schemas.microsoft.com/office/drawing/2014/main" id="{A632472C-75BD-4980-8ACF-06A41767ADCE}"/>
              </a:ext>
            </a:extLst>
          </p:cNvPr>
          <p:cNvSpPr>
            <a:spLocks noGrp="1"/>
          </p:cNvSpPr>
          <p:nvPr>
            <p:ph idx="1"/>
          </p:nvPr>
        </p:nvSpPr>
        <p:spPr/>
        <p:txBody>
          <a:bodyPr>
            <a:no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ensure that physical and online environments promote safety and wellbeing while minimising the opportunity for children, young people and students to be harmed</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A thorough risk analysis is the first thing schools should do to promote child safety</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Effective risk analysis will consider all of the Child Safe Standards and risks in physical and online environments and procurement</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Online technologies are constantly changing which presents significant challenges for schools, parents and carers</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Arrangements with external agencies also create child safety risks. They create opportunities for unknown people to have contact with students</a:t>
            </a:r>
          </a:p>
        </p:txBody>
      </p:sp>
    </p:spTree>
    <p:extLst>
      <p:ext uri="{BB962C8B-B14F-4D97-AF65-F5344CB8AC3E}">
        <p14:creationId xmlns:p14="http://schemas.microsoft.com/office/powerpoint/2010/main" val="2534872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b="1" dirty="0">
                <a:solidFill>
                  <a:srgbClr val="E26815"/>
                </a:solidFill>
                <a:latin typeface="Arial" panose="020B0604020202020204" pitchFamily="34" charset="0"/>
                <a:cs typeface="Arial" panose="020B0604020202020204" pitchFamily="34" charset="0"/>
              </a:rPr>
              <a:t>Child Safe Standard 10: Review of child safety practices</a:t>
            </a:r>
            <a:endParaRPr lang="en-US" sz="3200" b="1"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0BF739F-131F-4A57-AAF8-25060F8112C8}"/>
              </a:ext>
            </a:extLst>
          </p:cNvPr>
          <p:cNvSpPr>
            <a:spLocks noGrp="1"/>
          </p:cNvSpPr>
          <p:nvPr>
            <p:ph idx="1"/>
          </p:nvPr>
        </p:nvSpPr>
        <p:spPr>
          <a:xfrm>
            <a:off x="288233" y="1686477"/>
            <a:ext cx="10069200" cy="4932984"/>
          </a:xfrm>
        </p:spPr>
        <p:txBody>
          <a:bodyPr>
            <a:noAutofit/>
          </a:bodyPr>
          <a:lstStyle/>
          <a:p>
            <a:pPr marL="0" indent="0">
              <a:spcBef>
                <a:spcPts val="0"/>
              </a:spcBef>
              <a:spcAft>
                <a:spcPts val="900"/>
              </a:spcAft>
              <a:buNone/>
            </a:pPr>
            <a:r>
              <a:rPr lang="en-AU" sz="2600" b="1" dirty="0">
                <a:latin typeface="Arial" panose="020B0604020202020204" pitchFamily="34" charset="0"/>
                <a:cs typeface="Arial" panose="020B0604020202020204" pitchFamily="34" charset="0"/>
              </a:rPr>
              <a:t>Schools must ensure that implementation of the Child Safe Standards is regularly reviewed and improved</a:t>
            </a:r>
          </a:p>
          <a:p>
            <a:pPr marL="342900" indent="-342900">
              <a:spcBef>
                <a:spcPts val="0"/>
              </a:spcBef>
              <a:spcAft>
                <a:spcPts val="900"/>
              </a:spcAft>
              <a:buFont typeface="Arial" panose="020B0604020202020204" pitchFamily="34" charset="0"/>
              <a:buChar char="•"/>
            </a:pPr>
            <a:r>
              <a:rPr lang="en-AU" sz="2400" dirty="0">
                <a:latin typeface="Arial" panose="020B0604020202020204" pitchFamily="34" charset="0"/>
                <a:ea typeface="+mn-ea"/>
                <a:cs typeface="Arial" panose="020B0604020202020204" pitchFamily="34" charset="0"/>
              </a:rPr>
              <a:t>Being a child-safe organisation requires ongoing effort</a:t>
            </a:r>
          </a:p>
          <a:p>
            <a:pPr marL="342900" indent="-342900">
              <a:spcBef>
                <a:spcPts val="0"/>
              </a:spcBef>
              <a:spcAft>
                <a:spcPts val="900"/>
              </a:spcAft>
              <a:buFont typeface="Arial" panose="020B0604020202020204" pitchFamily="34" charset="0"/>
              <a:buChar char="•"/>
            </a:pPr>
            <a:r>
              <a:rPr lang="en-AU" sz="2400" dirty="0">
                <a:latin typeface="Arial" panose="020B0604020202020204" pitchFamily="34" charset="0"/>
                <a:ea typeface="+mn-ea"/>
                <a:cs typeface="Arial" panose="020B0604020202020204" pitchFamily="34" charset="0"/>
              </a:rPr>
              <a:t>Child safe organisations have an open and transparent culture, learn from their mistakes, and put the interests of children first. Taking time to review policies, procedures and practices put child safety and wellbeing at the centre of the school’s activities</a:t>
            </a:r>
          </a:p>
          <a:p>
            <a:pPr marL="342900" indent="-342900">
              <a:spcBef>
                <a:spcPts val="0"/>
              </a:spcBef>
              <a:spcAft>
                <a:spcPts val="900"/>
              </a:spcAft>
              <a:buFont typeface="Arial" panose="020B0604020202020204" pitchFamily="34" charset="0"/>
              <a:buChar char="•"/>
            </a:pPr>
            <a:r>
              <a:rPr lang="en-AU" sz="2400" dirty="0">
                <a:latin typeface="Arial" panose="020B0604020202020204" pitchFamily="34" charset="0"/>
                <a:ea typeface="+mn-ea"/>
                <a:cs typeface="Arial" panose="020B0604020202020204" pitchFamily="34" charset="0"/>
              </a:rPr>
              <a:t>Regular reviews of policies, procedures and practices:</a:t>
            </a:r>
          </a:p>
          <a:p>
            <a:pPr marL="342900" lvl="1" indent="-342900">
              <a:spcBef>
                <a:spcPts val="0"/>
              </a:spcBef>
              <a:spcAft>
                <a:spcPts val="900"/>
              </a:spcAft>
              <a:buFont typeface="Arial" panose="020B0604020202020204" pitchFamily="34" charset="0"/>
              <a:buChar char="•"/>
            </a:pPr>
            <a:r>
              <a:rPr lang="en-AU" dirty="0">
                <a:latin typeface="Arial" panose="020B0604020202020204" pitchFamily="34" charset="0"/>
                <a:ea typeface="+mn-ea"/>
                <a:cs typeface="Arial" panose="020B0604020202020204" pitchFamily="34" charset="0"/>
              </a:rPr>
              <a:t>makes sure they are adequate, up-to-date and effective, fully implemented and followed by everyone</a:t>
            </a:r>
          </a:p>
          <a:p>
            <a:pPr marL="342900" lvl="1" indent="-342900">
              <a:spcBef>
                <a:spcPts val="0"/>
              </a:spcBef>
              <a:spcAft>
                <a:spcPts val="900"/>
              </a:spcAft>
              <a:buFont typeface="Arial" panose="020B0604020202020204" pitchFamily="34" charset="0"/>
              <a:buChar char="•"/>
            </a:pPr>
            <a:r>
              <a:rPr lang="en-AU" dirty="0">
                <a:latin typeface="Arial" panose="020B0604020202020204" pitchFamily="34" charset="0"/>
                <a:ea typeface="+mn-ea"/>
                <a:cs typeface="Arial" panose="020B0604020202020204" pitchFamily="34" charset="0"/>
              </a:rPr>
              <a:t>helps schools maintain the best approach to child safety and wellbeing and minimise the risk of harm.</a:t>
            </a:r>
            <a:endParaRPr lang="en-AU" dirty="0"/>
          </a:p>
        </p:txBody>
      </p:sp>
    </p:spTree>
    <p:extLst>
      <p:ext uri="{BB962C8B-B14F-4D97-AF65-F5344CB8AC3E}">
        <p14:creationId xmlns:p14="http://schemas.microsoft.com/office/powerpoint/2010/main" val="27332580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35DE-B912-43D8-A972-139E789F1327}"/>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 11: Implementation of child safety practices</a:t>
            </a:r>
          </a:p>
        </p:txBody>
      </p:sp>
      <p:sp>
        <p:nvSpPr>
          <p:cNvPr id="3" name="Content Placeholder 2">
            <a:extLst>
              <a:ext uri="{FF2B5EF4-FFF2-40B4-BE49-F238E27FC236}">
                <a16:creationId xmlns:a16="http://schemas.microsoft.com/office/drawing/2014/main" id="{163BEF9A-B4DA-469A-B94F-D18BDC095F6C}"/>
              </a:ext>
            </a:extLst>
          </p:cNvPr>
          <p:cNvSpPr>
            <a:spLocks noGrp="1"/>
          </p:cNvSpPr>
          <p:nvPr>
            <p:ph idx="1"/>
          </p:nvPr>
        </p:nvSpPr>
        <p:spPr/>
        <p:txBody>
          <a:bodyPr>
            <a:normAutofit/>
          </a:bodyPr>
          <a:lstStyle/>
          <a:p>
            <a:pPr marL="0" indent="0">
              <a:spcBef>
                <a:spcPts val="0"/>
              </a:spcBef>
              <a:spcAft>
                <a:spcPts val="900"/>
              </a:spcAft>
              <a:buNone/>
            </a:pPr>
            <a:r>
              <a:rPr lang="en-AU" sz="2400" b="1" dirty="0">
                <a:latin typeface="Arial" panose="020B0604020202020204" pitchFamily="34" charset="0"/>
                <a:cs typeface="Arial" panose="020B0604020202020204" pitchFamily="34" charset="0"/>
              </a:rPr>
              <a:t>Schools must have policies and procedures that document how schools are safe for children, young people and students</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Being a child-safe organisation requires ongoing effort</a:t>
            </a:r>
          </a:p>
          <a:p>
            <a:pPr marL="342900" indent="-342900">
              <a:spcBef>
                <a:spcPts val="0"/>
              </a:spcBef>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are safer for children and students when child safety policies and procedures are championed by leaders and understood by all members of the school community</a:t>
            </a:r>
            <a:r>
              <a:rPr lang="en-AU" dirty="0"/>
              <a:t>.</a:t>
            </a:r>
            <a:endParaRPr lang="en-A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59116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Possible consequences of not complying with the Child Safe Standards</a:t>
            </a:r>
          </a:p>
        </p:txBody>
      </p:sp>
      <p:sp>
        <p:nvSpPr>
          <p:cNvPr id="3" name="Content Placeholder 2"/>
          <p:cNvSpPr>
            <a:spLocks noGrp="1"/>
          </p:cNvSpPr>
          <p:nvPr>
            <p:ph idx="1"/>
          </p:nvPr>
        </p:nvSpPr>
        <p:spPr>
          <a:xfrm>
            <a:off x="288234" y="1686477"/>
            <a:ext cx="10064669" cy="4932984"/>
          </a:xfrm>
        </p:spPr>
        <p:txBody>
          <a:bodyPr>
            <a:normAutofit/>
          </a:bodyPr>
          <a:lstStyle/>
          <a:p>
            <a:r>
              <a:rPr lang="en-AU" dirty="0">
                <a:latin typeface="Arial" panose="020B0604020202020204" pitchFamily="34" charset="0"/>
                <a:cs typeface="Arial" panose="020B0604020202020204" pitchFamily="34" charset="0"/>
              </a:rPr>
              <a:t>Greater risk of child abuse</a:t>
            </a:r>
          </a:p>
          <a:p>
            <a:r>
              <a:rPr lang="en-AU" dirty="0">
                <a:latin typeface="Arial" panose="020B0604020202020204" pitchFamily="34" charset="0"/>
                <a:cs typeface="Arial" panose="020B0604020202020204" pitchFamily="34" charset="0"/>
              </a:rPr>
              <a:t>Unsafe school culture</a:t>
            </a:r>
          </a:p>
          <a:p>
            <a:r>
              <a:rPr lang="en-AU" dirty="0">
                <a:latin typeface="Arial" panose="020B0604020202020204" pitchFamily="34" charset="0"/>
                <a:cs typeface="Arial" panose="020B0604020202020204" pitchFamily="34" charset="0"/>
              </a:rPr>
              <a:t>Non compliance identified during school review</a:t>
            </a:r>
          </a:p>
          <a:p>
            <a:r>
              <a:rPr lang="en-AU" dirty="0">
                <a:latin typeface="Arial" panose="020B0604020202020204" pitchFamily="34" charset="0"/>
                <a:cs typeface="Arial" panose="020B0604020202020204" pitchFamily="34" charset="0"/>
              </a:rPr>
              <a:t>Victorian Registration and Qualifications Authority action </a:t>
            </a:r>
          </a:p>
          <a:p>
            <a:r>
              <a:rPr lang="en-AU" dirty="0">
                <a:latin typeface="Arial" panose="020B0604020202020204" pitchFamily="34" charset="0"/>
                <a:cs typeface="Arial" panose="020B0604020202020204" pitchFamily="34" charset="0"/>
              </a:rPr>
              <a:t>Commission for Children and Young People investigations </a:t>
            </a:r>
          </a:p>
          <a:p>
            <a:r>
              <a:rPr lang="en-AU" dirty="0">
                <a:latin typeface="Arial" panose="020B0604020202020204" pitchFamily="34" charset="0"/>
                <a:cs typeface="Arial" panose="020B0604020202020204" pitchFamily="34" charset="0"/>
              </a:rPr>
              <a:t>Breach of duty of care or organisational duty of care</a:t>
            </a:r>
          </a:p>
          <a:p>
            <a:r>
              <a:rPr lang="en-AU" dirty="0">
                <a:latin typeface="Arial" panose="020B0604020202020204" pitchFamily="34" charset="0"/>
                <a:cs typeface="Arial" panose="020B0604020202020204" pitchFamily="34" charset="0"/>
              </a:rPr>
              <a:t>Failure to report and failure to stop offences</a:t>
            </a:r>
          </a:p>
          <a:p>
            <a:pPr>
              <a:lnSpc>
                <a:spcPct val="100000"/>
              </a:lnSpc>
            </a:pPr>
            <a:r>
              <a:rPr lang="en-AU" dirty="0">
                <a:latin typeface="Arial" panose="020B0604020202020204" pitchFamily="34" charset="0"/>
                <a:cs typeface="Arial" panose="020B0604020202020204" pitchFamily="34" charset="0"/>
              </a:rPr>
              <a:t>Legal action such as negligence claims</a:t>
            </a:r>
          </a:p>
          <a:p>
            <a:r>
              <a:rPr lang="en-AU" dirty="0">
                <a:latin typeface="Arial" panose="020B0604020202020204" pitchFamily="34" charset="0"/>
                <a:cs typeface="Arial" panose="020B0604020202020204" pitchFamily="34" charset="0"/>
              </a:rPr>
              <a:t>Loss of reputation for keeping children safe</a:t>
            </a:r>
          </a:p>
        </p:txBody>
      </p:sp>
    </p:spTree>
    <p:extLst>
      <p:ext uri="{BB962C8B-B14F-4D97-AF65-F5344CB8AC3E}">
        <p14:creationId xmlns:p14="http://schemas.microsoft.com/office/powerpoint/2010/main" val="22230323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6D803E-2F9F-4FDC-9E75-B339B48C61A9}"/>
              </a:ext>
            </a:extLst>
          </p:cNvPr>
          <p:cNvSpPr>
            <a:spLocks noGrp="1"/>
          </p:cNvSpPr>
          <p:nvPr>
            <p:ph type="ctrTitle"/>
          </p:nvPr>
        </p:nvSpPr>
        <p:spPr>
          <a:xfrm>
            <a:off x="373223" y="1530386"/>
            <a:ext cx="8284745" cy="2576919"/>
          </a:xfrm>
        </p:spPr>
        <p:txBody>
          <a:bodyPr>
            <a:normAutofit fontScale="90000"/>
          </a:bodyPr>
          <a:lstStyle/>
          <a:p>
            <a:br>
              <a:rPr lang="en-AU" dirty="0">
                <a:latin typeface="Arial" panose="020B0604020202020204" pitchFamily="34" charset="0"/>
                <a:cs typeface="Arial" panose="020B0604020202020204" pitchFamily="34" charset="0"/>
              </a:rPr>
            </a:br>
            <a:r>
              <a:rPr lang="en-AU" b="1" dirty="0">
                <a:latin typeface="Arial" panose="020B0604020202020204" pitchFamily="34" charset="0"/>
                <a:cs typeface="Arial" panose="020B0604020202020204" pitchFamily="34" charset="0"/>
              </a:rPr>
              <a:t>Our school’s child safety policies and procedures and staff responsibilities</a:t>
            </a:r>
            <a:br>
              <a:rPr lang="en-AU" b="1" dirty="0">
                <a:latin typeface="Arial" panose="020B0604020202020204" pitchFamily="34" charset="0"/>
                <a:cs typeface="Arial" panose="020B0604020202020204" pitchFamily="34" charset="0"/>
              </a:rPr>
            </a:br>
            <a:endParaRPr lang="en-A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3039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verview of our school’s child safety policies and procedures">
            <a:extLst>
              <a:ext uri="{FF2B5EF4-FFF2-40B4-BE49-F238E27FC236}">
                <a16:creationId xmlns:a16="http://schemas.microsoft.com/office/drawing/2014/main" id="{FA2F85FA-44AB-4335-99E9-51BEB53081D7}"/>
              </a:ext>
            </a:extLst>
          </p:cNvPr>
          <p:cNvSpPr>
            <a:spLocks noGrp="1"/>
          </p:cNvSpPr>
          <p:nvPr>
            <p:ph type="title"/>
          </p:nvPr>
        </p:nvSpPr>
        <p:spPr/>
        <p:txBody>
          <a:bodyPr>
            <a:noAutofit/>
          </a:bodyPr>
          <a:lstStyle/>
          <a:p>
            <a:r>
              <a:rPr lang="en-US" sz="3200" b="1" dirty="0">
                <a:solidFill>
                  <a:srgbClr val="E26815"/>
                </a:solidFill>
                <a:latin typeface="Arial" panose="020B0604020202020204" pitchFamily="34" charset="0"/>
                <a:cs typeface="Arial" panose="020B0604020202020204" pitchFamily="34" charset="0"/>
              </a:rPr>
              <a:t>Our school’s child safety policies and procedures</a:t>
            </a:r>
            <a:endParaRPr lang="en-AU" sz="3200" b="1" dirty="0">
              <a:solidFill>
                <a:srgbClr val="E26815"/>
              </a:solidFill>
              <a:latin typeface="Arial" panose="020B0604020202020204" pitchFamily="34" charset="0"/>
              <a:cs typeface="Arial" panose="020B0604020202020204" pitchFamily="34" charset="0"/>
            </a:endParaRPr>
          </a:p>
        </p:txBody>
      </p:sp>
      <p:pic>
        <p:nvPicPr>
          <p:cNvPr id="32" name="Graphic 31">
            <a:extLst>
              <a:ext uri="{FF2B5EF4-FFF2-40B4-BE49-F238E27FC236}">
                <a16:creationId xmlns:a16="http://schemas.microsoft.com/office/drawing/2014/main" id="{747999C9-D0B1-4B3E-8D39-FE4955BDBD25}"/>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03482" y="998159"/>
            <a:ext cx="716587" cy="716587"/>
          </a:xfrm>
          <a:prstGeom prst="rect">
            <a:avLst/>
          </a:prstGeom>
        </p:spPr>
      </p:pic>
      <p:sp>
        <p:nvSpPr>
          <p:cNvPr id="34" name="Content Placeholder 33" descr="Overarching child safety documents for our school">
            <a:extLst>
              <a:ext uri="{FF2B5EF4-FFF2-40B4-BE49-F238E27FC236}">
                <a16:creationId xmlns:a16="http://schemas.microsoft.com/office/drawing/2014/main" id="{89157C4A-2282-42FB-8D04-B99EB129098F}"/>
              </a:ext>
            </a:extLst>
          </p:cNvPr>
          <p:cNvSpPr>
            <a:spLocks noGrp="1"/>
          </p:cNvSpPr>
          <p:nvPr>
            <p:ph idx="1"/>
          </p:nvPr>
        </p:nvSpPr>
        <p:spPr>
          <a:xfrm>
            <a:off x="1061400" y="1309146"/>
            <a:ext cx="10069200" cy="482341"/>
          </a:xfrm>
        </p:spPr>
        <p:txBody>
          <a:bodyPr>
            <a:normAutofit/>
          </a:bodyPr>
          <a:lstStyle/>
          <a:p>
            <a:pPr marL="0" indent="0">
              <a:buNone/>
            </a:pPr>
            <a:r>
              <a:rPr lang="en-US" sz="2000" dirty="0">
                <a:solidFill>
                  <a:schemeClr val="accent5"/>
                </a:solidFill>
                <a:latin typeface="Arial" panose="020B0604020202020204" pitchFamily="34" charset="0"/>
                <a:ea typeface="Arial" charset="0"/>
                <a:cs typeface="Arial" panose="020B0604020202020204" pitchFamily="34" charset="0"/>
              </a:rPr>
              <a:t>Overarching child safety documents for our school</a:t>
            </a:r>
            <a:endParaRPr lang="en-AU" sz="2000" dirty="0">
              <a:solidFill>
                <a:schemeClr val="accent5"/>
              </a:solidFill>
              <a:latin typeface="Arial" panose="020B0604020202020204" pitchFamily="34" charset="0"/>
              <a:ea typeface="Arial" charset="0"/>
              <a:cs typeface="Arial" panose="020B0604020202020204" pitchFamily="34" charset="0"/>
            </a:endParaRPr>
          </a:p>
        </p:txBody>
      </p:sp>
      <p:grpSp>
        <p:nvGrpSpPr>
          <p:cNvPr id="4" name="Group 3" descr="A group of text boxes that list the overarching child safety documents for a school. These are the&#10;Child Safety and Wellbeing Policy&#10;Child Safety Code of Conduct&#10;Child Safety Risk Register&#10;Child Safety Responding and Reporting Obligations Policy and Procedure&#10;&#10;">
            <a:extLst>
              <a:ext uri="{FF2B5EF4-FFF2-40B4-BE49-F238E27FC236}">
                <a16:creationId xmlns:a16="http://schemas.microsoft.com/office/drawing/2014/main" id="{23A08149-162B-4C3F-8A6C-B1AEB3255CDD}"/>
              </a:ext>
            </a:extLst>
          </p:cNvPr>
          <p:cNvGrpSpPr/>
          <p:nvPr/>
        </p:nvGrpSpPr>
        <p:grpSpPr>
          <a:xfrm>
            <a:off x="431801" y="1709877"/>
            <a:ext cx="10149111" cy="1416918"/>
            <a:chOff x="431801" y="1709877"/>
            <a:chExt cx="10149111" cy="1416918"/>
          </a:xfrm>
        </p:grpSpPr>
        <p:sp>
          <p:nvSpPr>
            <p:cNvPr id="18" name="Rectangle: Rounded Corners 17">
              <a:extLst>
                <a:ext uri="{FF2B5EF4-FFF2-40B4-BE49-F238E27FC236}">
                  <a16:creationId xmlns:a16="http://schemas.microsoft.com/office/drawing/2014/main" id="{00B15DA3-4EF3-4B30-91D8-9B79D103CF16}"/>
                </a:ext>
              </a:extLst>
            </p:cNvPr>
            <p:cNvSpPr/>
            <p:nvPr/>
          </p:nvSpPr>
          <p:spPr>
            <a:xfrm>
              <a:off x="431801" y="1709877"/>
              <a:ext cx="4842535" cy="638133"/>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and Wellbeing Policy</a:t>
              </a:r>
              <a:endParaRPr lang="en-AU" b="1" dirty="0">
                <a:solidFill>
                  <a:schemeClr val="tx1"/>
                </a:solidFill>
                <a:latin typeface="Arial" panose="020B0604020202020204" pitchFamily="34" charset="0"/>
                <a:cs typeface="Arial" panose="020B0604020202020204" pitchFamily="34" charset="0"/>
              </a:endParaRPr>
            </a:p>
          </p:txBody>
        </p:sp>
        <p:sp>
          <p:nvSpPr>
            <p:cNvPr id="19" name="Rectangle: Rounded Corners 18">
              <a:extLst>
                <a:ext uri="{FF2B5EF4-FFF2-40B4-BE49-F238E27FC236}">
                  <a16:creationId xmlns:a16="http://schemas.microsoft.com/office/drawing/2014/main" id="{9F74A461-9179-4A03-A3B8-624E2D5DDFD9}"/>
                </a:ext>
              </a:extLst>
            </p:cNvPr>
            <p:cNvSpPr/>
            <p:nvPr/>
          </p:nvSpPr>
          <p:spPr>
            <a:xfrm>
              <a:off x="5738377" y="1721275"/>
              <a:ext cx="4842535" cy="649099"/>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Risk Register</a:t>
              </a:r>
              <a:endParaRPr lang="en-AU" b="1" dirty="0">
                <a:solidFill>
                  <a:schemeClr val="tx1"/>
                </a:solidFill>
                <a:latin typeface="Arial" panose="020B0604020202020204" pitchFamily="34" charset="0"/>
                <a:cs typeface="Arial" panose="020B0604020202020204" pitchFamily="34" charset="0"/>
              </a:endParaRPr>
            </a:p>
          </p:txBody>
        </p:sp>
        <p:sp>
          <p:nvSpPr>
            <p:cNvPr id="20" name="Rectangle: Rounded Corners 19">
              <a:extLst>
                <a:ext uri="{FF2B5EF4-FFF2-40B4-BE49-F238E27FC236}">
                  <a16:creationId xmlns:a16="http://schemas.microsoft.com/office/drawing/2014/main" id="{3EEEF7DC-188D-4F40-B54A-862CE1944579}"/>
                </a:ext>
              </a:extLst>
            </p:cNvPr>
            <p:cNvSpPr/>
            <p:nvPr/>
          </p:nvSpPr>
          <p:spPr>
            <a:xfrm>
              <a:off x="431801" y="2488662"/>
              <a:ext cx="4842535" cy="638133"/>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Code of Conduct</a:t>
              </a:r>
              <a:endParaRPr lang="en-AU" b="1" dirty="0">
                <a:solidFill>
                  <a:schemeClr val="tx1"/>
                </a:solidFill>
                <a:latin typeface="Arial" panose="020B0604020202020204" pitchFamily="34" charset="0"/>
                <a:cs typeface="Arial" panose="020B0604020202020204" pitchFamily="34" charset="0"/>
              </a:endParaRPr>
            </a:p>
          </p:txBody>
        </p:sp>
        <p:sp>
          <p:nvSpPr>
            <p:cNvPr id="21" name="Rectangle: Rounded Corners 20">
              <a:extLst>
                <a:ext uri="{FF2B5EF4-FFF2-40B4-BE49-F238E27FC236}">
                  <a16:creationId xmlns:a16="http://schemas.microsoft.com/office/drawing/2014/main" id="{DF83FE69-83AA-4FF0-9E01-4EDCBFDC233A}"/>
                </a:ext>
              </a:extLst>
            </p:cNvPr>
            <p:cNvSpPr/>
            <p:nvPr/>
          </p:nvSpPr>
          <p:spPr>
            <a:xfrm>
              <a:off x="5738376" y="2461656"/>
              <a:ext cx="4842535" cy="638133"/>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Responding and Reporting Obligations Policy and Procedure</a:t>
              </a:r>
              <a:endParaRPr lang="en-AU" b="1" dirty="0">
                <a:solidFill>
                  <a:schemeClr val="tx1"/>
                </a:solidFill>
                <a:latin typeface="Arial" panose="020B0604020202020204" pitchFamily="34" charset="0"/>
                <a:cs typeface="Arial" panose="020B0604020202020204" pitchFamily="34" charset="0"/>
              </a:endParaRPr>
            </a:p>
          </p:txBody>
        </p:sp>
      </p:grpSp>
      <p:pic>
        <p:nvPicPr>
          <p:cNvPr id="40" name="Graphic 39">
            <a:extLst>
              <a:ext uri="{FF2B5EF4-FFF2-40B4-BE49-F238E27FC236}">
                <a16:creationId xmlns:a16="http://schemas.microsoft.com/office/drawing/2014/main" id="{75EBCB6B-5448-449D-8F6D-751694E34A45}"/>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rot="16200000">
            <a:off x="404185" y="3297603"/>
            <a:ext cx="716586" cy="716586"/>
          </a:xfrm>
          <a:prstGeom prst="rect">
            <a:avLst/>
          </a:prstGeom>
        </p:spPr>
      </p:pic>
      <p:sp>
        <p:nvSpPr>
          <p:cNvPr id="36" name="Content Placeholder 33" descr="Connected policies for child safety at our school">
            <a:extLst>
              <a:ext uri="{FF2B5EF4-FFF2-40B4-BE49-F238E27FC236}">
                <a16:creationId xmlns:a16="http://schemas.microsoft.com/office/drawing/2014/main" id="{245F9720-D64A-475E-B619-27E239E5E920}"/>
              </a:ext>
            </a:extLst>
          </p:cNvPr>
          <p:cNvSpPr txBox="1">
            <a:spLocks/>
          </p:cNvSpPr>
          <p:nvPr/>
        </p:nvSpPr>
        <p:spPr>
          <a:xfrm>
            <a:off x="1201517" y="3437665"/>
            <a:ext cx="8581323" cy="498125"/>
          </a:xfrm>
          <a:prstGeom prst="rect">
            <a:avLst/>
          </a:prstGeom>
        </p:spPr>
        <p:txBody>
          <a:bodyPr vert="horz" lIns="0" tIns="0" rIns="0" bIns="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000" kern="1200">
                <a:solidFill>
                  <a:schemeClr val="tx1"/>
                </a:solidFill>
                <a:latin typeface="Arial" charset="0"/>
                <a:ea typeface="Arial" charset="0"/>
                <a:cs typeface="Arial" charset="0"/>
              </a:defRPr>
            </a:lvl1pPr>
            <a:lvl2pPr marL="0" indent="0" algn="l" defTabSz="914400" rtl="0" eaLnBrk="1" latinLnBrk="0" hangingPunct="1">
              <a:lnSpc>
                <a:spcPct val="100000"/>
              </a:lnSpc>
              <a:spcBef>
                <a:spcPts val="500"/>
              </a:spcBef>
              <a:buFont typeface="Arial" panose="020B0604020202020204" pitchFamily="34" charset="0"/>
              <a:buNone/>
              <a:defRPr sz="1400" kern="1200">
                <a:solidFill>
                  <a:schemeClr val="bg2">
                    <a:lumMod val="10000"/>
                  </a:schemeClr>
                </a:solidFill>
                <a:latin typeface="Arial" charset="0"/>
                <a:ea typeface="Arial" charset="0"/>
                <a:cs typeface="Arial" charset="0"/>
              </a:defRPr>
            </a:lvl2pPr>
            <a:lvl3pPr marL="180000" indent="-180000" algn="l" defTabSz="914400" rtl="0" eaLnBrk="1" latinLnBrk="0" hangingPunct="1">
              <a:lnSpc>
                <a:spcPct val="100000"/>
              </a:lnSpc>
              <a:spcBef>
                <a:spcPts val="600"/>
              </a:spcBef>
              <a:buFont typeface="Arial" panose="020B0604020202020204" pitchFamily="34" charset="0"/>
              <a:buChar char="•"/>
              <a:tabLst/>
              <a:defRPr sz="1400" kern="1200" baseline="0">
                <a:solidFill>
                  <a:schemeClr val="bg2">
                    <a:lumMod val="10000"/>
                  </a:schemeClr>
                </a:solidFill>
                <a:latin typeface="Arial" charset="0"/>
                <a:ea typeface="Arial" charset="0"/>
                <a:cs typeface="Arial" charset="0"/>
              </a:defRPr>
            </a:lvl3pPr>
            <a:lvl4pPr marL="360000" indent="-180000" algn="l" defTabSz="914400" rtl="0" eaLnBrk="1" latinLnBrk="0" hangingPunct="1">
              <a:lnSpc>
                <a:spcPct val="100000"/>
              </a:lnSpc>
              <a:spcBef>
                <a:spcPts val="500"/>
              </a:spcBef>
              <a:buFont typeface=".AppleSystemUIFont" charset="-120"/>
              <a:buChar char="-"/>
              <a:defRPr sz="1400" kern="1200" baseline="0">
                <a:solidFill>
                  <a:schemeClr val="bg2">
                    <a:lumMod val="10000"/>
                  </a:schemeClr>
                </a:solidFill>
                <a:latin typeface="Arial" charset="0"/>
                <a:ea typeface="Arial" charset="0"/>
                <a:cs typeface="Arial" charset="0"/>
              </a:defRPr>
            </a:lvl4pPr>
            <a:lvl5pPr marL="540000" indent="-180000" algn="l" defTabSz="914400" rtl="0" eaLnBrk="1" latinLnBrk="0" hangingPunct="1">
              <a:lnSpc>
                <a:spcPct val="100000"/>
              </a:lnSpc>
              <a:spcBef>
                <a:spcPts val="500"/>
              </a:spcBef>
              <a:buFont typeface="Courier New" charset="0"/>
              <a:buChar char="o"/>
              <a:defRPr sz="1400" kern="1200">
                <a:solidFill>
                  <a:schemeClr val="bg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accent5"/>
                </a:solidFill>
                <a:latin typeface="Arial" panose="020B0604020202020204" pitchFamily="34" charset="0"/>
                <a:cs typeface="Arial" panose="020B0604020202020204" pitchFamily="34" charset="0"/>
              </a:rPr>
              <a:t>Connected policies for child safety at our school</a:t>
            </a:r>
            <a:endParaRPr lang="en-AU" dirty="0">
              <a:solidFill>
                <a:schemeClr val="accent5"/>
              </a:solidFill>
              <a:latin typeface="Arial" panose="020B0604020202020204" pitchFamily="34" charset="0"/>
              <a:cs typeface="Arial" panose="020B0604020202020204" pitchFamily="34" charset="0"/>
            </a:endParaRPr>
          </a:p>
        </p:txBody>
      </p:sp>
      <p:grpSp>
        <p:nvGrpSpPr>
          <p:cNvPr id="6" name="Group 5" descr="A group of boxes listing the connected policies for child safety in a school:&#10;Bullying Prevention&#10;Complaints&#10;Digital Learning&#10;Student Wellbeing and Engagement&#10;Visitors&#10;Volunteers&#10;Yard duty and supervision">
            <a:extLst>
              <a:ext uri="{FF2B5EF4-FFF2-40B4-BE49-F238E27FC236}">
                <a16:creationId xmlns:a16="http://schemas.microsoft.com/office/drawing/2014/main" id="{94D9E6C7-40CF-4678-963D-93E0BF82589C}"/>
              </a:ext>
            </a:extLst>
          </p:cNvPr>
          <p:cNvGrpSpPr/>
          <p:nvPr/>
        </p:nvGrpSpPr>
        <p:grpSpPr>
          <a:xfrm>
            <a:off x="469232" y="3994196"/>
            <a:ext cx="10164290" cy="1099994"/>
            <a:chOff x="469232" y="3994196"/>
            <a:chExt cx="10164290" cy="1099994"/>
          </a:xfrm>
        </p:grpSpPr>
        <p:sp>
          <p:nvSpPr>
            <p:cNvPr id="24" name="Rectangle: Rounded Corners 23">
              <a:extLst>
                <a:ext uri="{FF2B5EF4-FFF2-40B4-BE49-F238E27FC236}">
                  <a16:creationId xmlns:a16="http://schemas.microsoft.com/office/drawing/2014/main" id="{A76051E7-1A73-423A-9F3F-9E33814F4FCF}"/>
                </a:ext>
              </a:extLst>
            </p:cNvPr>
            <p:cNvSpPr/>
            <p:nvPr/>
          </p:nvSpPr>
          <p:spPr>
            <a:xfrm>
              <a:off x="469232" y="3999017"/>
              <a:ext cx="1440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Bullying Prevention</a:t>
              </a:r>
              <a:endParaRPr lang="en-AU" sz="1400" b="1" dirty="0">
                <a:latin typeface="Arial" panose="020B0604020202020204" pitchFamily="34" charset="0"/>
                <a:cs typeface="Arial" panose="020B0604020202020204" pitchFamily="34" charset="0"/>
              </a:endParaRPr>
            </a:p>
          </p:txBody>
        </p:sp>
        <p:sp>
          <p:nvSpPr>
            <p:cNvPr id="25" name="Rectangle: Rounded Corners 24">
              <a:extLst>
                <a:ext uri="{FF2B5EF4-FFF2-40B4-BE49-F238E27FC236}">
                  <a16:creationId xmlns:a16="http://schemas.microsoft.com/office/drawing/2014/main" id="{36218CEC-5C66-489D-8062-E1157DEC127B}"/>
                </a:ext>
              </a:extLst>
            </p:cNvPr>
            <p:cNvSpPr/>
            <p:nvPr/>
          </p:nvSpPr>
          <p:spPr>
            <a:xfrm>
              <a:off x="1997188" y="3999017"/>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Complaints</a:t>
              </a:r>
              <a:endParaRPr lang="en-AU" sz="1400" b="1" dirty="0">
                <a:latin typeface="Arial" panose="020B060402020202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5F727B9A-69E1-4B18-91ED-A4B841A2DB5A}"/>
                </a:ext>
              </a:extLst>
            </p:cNvPr>
            <p:cNvSpPr/>
            <p:nvPr/>
          </p:nvSpPr>
          <p:spPr>
            <a:xfrm>
              <a:off x="3462514" y="3994196"/>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Digital Learning</a:t>
              </a:r>
              <a:endParaRPr lang="en-AU" sz="1400" b="1" dirty="0">
                <a:latin typeface="Arial" panose="020B0604020202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75AA9434-E009-4D04-BE7B-AFEAC902075E}"/>
                </a:ext>
              </a:extLst>
            </p:cNvPr>
            <p:cNvSpPr/>
            <p:nvPr/>
          </p:nvSpPr>
          <p:spPr>
            <a:xfrm>
              <a:off x="4920630" y="4004768"/>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Student Wellbeing and Engagement</a:t>
              </a:r>
              <a:endParaRPr lang="en-AU" sz="1400" b="1" dirty="0">
                <a:latin typeface="Arial" panose="020B0604020202020204" pitchFamily="34" charset="0"/>
                <a:cs typeface="Arial" panose="020B0604020202020204" pitchFamily="34" charset="0"/>
              </a:endParaRPr>
            </a:p>
          </p:txBody>
        </p:sp>
        <p:sp>
          <p:nvSpPr>
            <p:cNvPr id="28" name="Rectangle: Rounded Corners 27">
              <a:extLst>
                <a:ext uri="{FF2B5EF4-FFF2-40B4-BE49-F238E27FC236}">
                  <a16:creationId xmlns:a16="http://schemas.microsoft.com/office/drawing/2014/main" id="{4B5A59C9-9951-423C-8E28-12CCF23324CB}"/>
                </a:ext>
              </a:extLst>
            </p:cNvPr>
            <p:cNvSpPr/>
            <p:nvPr/>
          </p:nvSpPr>
          <p:spPr>
            <a:xfrm>
              <a:off x="6359448" y="4014190"/>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Visitors</a:t>
              </a:r>
              <a:endParaRPr lang="en-AU" sz="1400" b="1" dirty="0">
                <a:latin typeface="Arial" panose="020B0604020202020204" pitchFamily="34" charset="0"/>
                <a:cs typeface="Arial" panose="020B0604020202020204" pitchFamily="34" charset="0"/>
              </a:endParaRPr>
            </a:p>
          </p:txBody>
        </p:sp>
        <p:sp>
          <p:nvSpPr>
            <p:cNvPr id="29" name="Rectangle: Rounded Corners 28">
              <a:extLst>
                <a:ext uri="{FF2B5EF4-FFF2-40B4-BE49-F238E27FC236}">
                  <a16:creationId xmlns:a16="http://schemas.microsoft.com/office/drawing/2014/main" id="{26A43345-139E-4879-A13B-90BA16BCDC73}"/>
                </a:ext>
              </a:extLst>
            </p:cNvPr>
            <p:cNvSpPr/>
            <p:nvPr/>
          </p:nvSpPr>
          <p:spPr>
            <a:xfrm>
              <a:off x="7826704" y="4004768"/>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Volunteers</a:t>
              </a:r>
              <a:endParaRPr lang="en-AU" sz="1400" b="1" dirty="0">
                <a:latin typeface="Arial" panose="020B0604020202020204" pitchFamily="34" charset="0"/>
                <a:cs typeface="Arial" panose="020B0604020202020204" pitchFamily="34" charset="0"/>
              </a:endParaRPr>
            </a:p>
          </p:txBody>
        </p:sp>
        <p:sp>
          <p:nvSpPr>
            <p:cNvPr id="30" name="Rectangle: Rounded Corners 29">
              <a:extLst>
                <a:ext uri="{FF2B5EF4-FFF2-40B4-BE49-F238E27FC236}">
                  <a16:creationId xmlns:a16="http://schemas.microsoft.com/office/drawing/2014/main" id="{00DEAC97-C61C-475B-8696-EC3E089D4A28}"/>
                </a:ext>
              </a:extLst>
            </p:cNvPr>
            <p:cNvSpPr/>
            <p:nvPr/>
          </p:nvSpPr>
          <p:spPr>
            <a:xfrm>
              <a:off x="9265522" y="4014190"/>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Yard Duty and Supervision</a:t>
              </a:r>
              <a:endParaRPr lang="en-AU" sz="1400" b="1" dirty="0">
                <a:latin typeface="Arial" panose="020B0604020202020204" pitchFamily="34" charset="0"/>
                <a:cs typeface="Arial" panose="020B0604020202020204" pitchFamily="34" charset="0"/>
              </a:endParaRPr>
            </a:p>
          </p:txBody>
        </p:sp>
      </p:grpSp>
      <p:pic>
        <p:nvPicPr>
          <p:cNvPr id="31" name="Picture 2">
            <a:extLst>
              <a:ext uri="{FF2B5EF4-FFF2-40B4-BE49-F238E27FC236}">
                <a16:creationId xmlns:a16="http://schemas.microsoft.com/office/drawing/2014/main" id="{FE91C6E4-0E12-41E1-8C83-A548AAFF6D87}"/>
              </a:ext>
              <a:ext uri="{C183D7F6-B498-43B3-948B-1728B52AA6E4}">
                <adec:decorative xmlns:adec="http://schemas.microsoft.com/office/drawing/2017/decorative" val="1"/>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89281" y="5214946"/>
            <a:ext cx="515692" cy="467280"/>
          </a:xfrm>
          <a:prstGeom prst="rect">
            <a:avLst/>
          </a:prstGeom>
          <a:noFill/>
          <a:extLst>
            <a:ext uri="{909E8E84-426E-40DD-AFC4-6F175D3DCCD1}">
              <a14:hiddenFill xmlns:a14="http://schemas.microsoft.com/office/drawing/2010/main">
                <a:solidFill>
                  <a:srgbClr val="FFFFFF"/>
                </a:solidFill>
              </a14:hiddenFill>
            </a:ext>
          </a:extLst>
        </p:spPr>
      </p:pic>
      <p:sp>
        <p:nvSpPr>
          <p:cNvPr id="22" name="Content Placeholder 33" descr="Department policies on the Policy and Advisory Library and department systems">
            <a:extLst>
              <a:ext uri="{FF2B5EF4-FFF2-40B4-BE49-F238E27FC236}">
                <a16:creationId xmlns:a16="http://schemas.microsoft.com/office/drawing/2014/main" id="{C83DA077-76BC-4EB3-BB06-3EEEF7E4F101}"/>
              </a:ext>
            </a:extLst>
          </p:cNvPr>
          <p:cNvSpPr txBox="1">
            <a:spLocks/>
          </p:cNvSpPr>
          <p:nvPr/>
        </p:nvSpPr>
        <p:spPr>
          <a:xfrm>
            <a:off x="1313996" y="5214946"/>
            <a:ext cx="9262533" cy="498125"/>
          </a:xfrm>
          <a:prstGeom prst="rect">
            <a:avLst/>
          </a:prstGeom>
        </p:spPr>
        <p:txBody>
          <a:bodyPr vert="horz" lIns="0" tIns="0" rIns="0" bIns="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000" kern="1200">
                <a:solidFill>
                  <a:schemeClr val="tx1"/>
                </a:solidFill>
                <a:latin typeface="Arial" charset="0"/>
                <a:ea typeface="Arial" charset="0"/>
                <a:cs typeface="Arial" charset="0"/>
              </a:defRPr>
            </a:lvl1pPr>
            <a:lvl2pPr marL="0" indent="0" algn="l" defTabSz="914400" rtl="0" eaLnBrk="1" latinLnBrk="0" hangingPunct="1">
              <a:lnSpc>
                <a:spcPct val="100000"/>
              </a:lnSpc>
              <a:spcBef>
                <a:spcPts val="500"/>
              </a:spcBef>
              <a:buFont typeface="Arial" panose="020B0604020202020204" pitchFamily="34" charset="0"/>
              <a:buNone/>
              <a:defRPr sz="1400" kern="1200">
                <a:solidFill>
                  <a:schemeClr val="bg2">
                    <a:lumMod val="10000"/>
                  </a:schemeClr>
                </a:solidFill>
                <a:latin typeface="Arial" charset="0"/>
                <a:ea typeface="Arial" charset="0"/>
                <a:cs typeface="Arial" charset="0"/>
              </a:defRPr>
            </a:lvl2pPr>
            <a:lvl3pPr marL="180000" indent="-180000" algn="l" defTabSz="914400" rtl="0" eaLnBrk="1" latinLnBrk="0" hangingPunct="1">
              <a:lnSpc>
                <a:spcPct val="100000"/>
              </a:lnSpc>
              <a:spcBef>
                <a:spcPts val="600"/>
              </a:spcBef>
              <a:buFont typeface="Arial" panose="020B0604020202020204" pitchFamily="34" charset="0"/>
              <a:buChar char="•"/>
              <a:tabLst/>
              <a:defRPr sz="1400" kern="1200" baseline="0">
                <a:solidFill>
                  <a:schemeClr val="bg2">
                    <a:lumMod val="10000"/>
                  </a:schemeClr>
                </a:solidFill>
                <a:latin typeface="Arial" charset="0"/>
                <a:ea typeface="Arial" charset="0"/>
                <a:cs typeface="Arial" charset="0"/>
              </a:defRPr>
            </a:lvl3pPr>
            <a:lvl4pPr marL="360000" indent="-180000" algn="l" defTabSz="914400" rtl="0" eaLnBrk="1" latinLnBrk="0" hangingPunct="1">
              <a:lnSpc>
                <a:spcPct val="100000"/>
              </a:lnSpc>
              <a:spcBef>
                <a:spcPts val="500"/>
              </a:spcBef>
              <a:buFont typeface=".AppleSystemUIFont" charset="-120"/>
              <a:buChar char="-"/>
              <a:defRPr sz="1400" kern="1200" baseline="0">
                <a:solidFill>
                  <a:schemeClr val="bg2">
                    <a:lumMod val="10000"/>
                  </a:schemeClr>
                </a:solidFill>
                <a:latin typeface="Arial" charset="0"/>
                <a:ea typeface="Arial" charset="0"/>
                <a:cs typeface="Arial" charset="0"/>
              </a:defRPr>
            </a:lvl4pPr>
            <a:lvl5pPr marL="540000" indent="-180000" algn="l" defTabSz="914400" rtl="0" eaLnBrk="1" latinLnBrk="0" hangingPunct="1">
              <a:lnSpc>
                <a:spcPct val="100000"/>
              </a:lnSpc>
              <a:spcBef>
                <a:spcPts val="500"/>
              </a:spcBef>
              <a:buFont typeface="Courier New" charset="0"/>
              <a:buChar char="o"/>
              <a:defRPr sz="1400" kern="1200">
                <a:solidFill>
                  <a:schemeClr val="bg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accent5"/>
                </a:solidFill>
                <a:latin typeface="Arial" panose="020B0604020202020204" pitchFamily="34" charset="0"/>
                <a:cs typeface="Arial" panose="020B0604020202020204" pitchFamily="34" charset="0"/>
              </a:rPr>
              <a:t>Department policies on the Policy and Advisory Library and department systems</a:t>
            </a:r>
            <a:endParaRPr lang="en-AU" dirty="0">
              <a:solidFill>
                <a:schemeClr val="accent5"/>
              </a:solidFill>
              <a:latin typeface="Arial" panose="020B0604020202020204" pitchFamily="34" charset="0"/>
              <a:cs typeface="Arial" panose="020B0604020202020204" pitchFamily="34" charset="0"/>
            </a:endParaRPr>
          </a:p>
        </p:txBody>
      </p:sp>
      <p:sp>
        <p:nvSpPr>
          <p:cNvPr id="3" name="Rectangle: Rounded Corners 2" descr="A text box that lists the departmental policies on the policy and advisory library and departmental systems. It states: For example, procurement, records management, recruitment, incident reporting, complaints/misconduct processes, eduPay.&#10;">
            <a:extLst>
              <a:ext uri="{FF2B5EF4-FFF2-40B4-BE49-F238E27FC236}">
                <a16:creationId xmlns:a16="http://schemas.microsoft.com/office/drawing/2014/main" id="{D2CAB498-00B8-4986-B107-071A520F4BEF}"/>
              </a:ext>
            </a:extLst>
          </p:cNvPr>
          <p:cNvSpPr/>
          <p:nvPr/>
        </p:nvSpPr>
        <p:spPr>
          <a:xfrm>
            <a:off x="462005" y="5748010"/>
            <a:ext cx="10171518" cy="69808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latin typeface="Arial" panose="020B0604020202020204" pitchFamily="34" charset="0"/>
                <a:cs typeface="Arial" panose="020B0604020202020204" pitchFamily="34" charset="0"/>
              </a:rPr>
              <a:t>For example, procurement, records management, recruitment, incident reporting, complaints/misconduct processes, eduPay.</a:t>
            </a:r>
          </a:p>
        </p:txBody>
      </p:sp>
    </p:spTree>
    <p:extLst>
      <p:ext uri="{BB962C8B-B14F-4D97-AF65-F5344CB8AC3E}">
        <p14:creationId xmlns:p14="http://schemas.microsoft.com/office/powerpoint/2010/main" val="24211401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6F2D78-25D0-4973-8F3D-3C54F69ABF65}"/>
              </a:ext>
            </a:extLst>
          </p:cNvPr>
          <p:cNvSpPr>
            <a:spLocks noGrp="1"/>
          </p:cNvSpPr>
          <p:nvPr>
            <p:ph type="title"/>
          </p:nvPr>
        </p:nvSpPr>
        <p:spPr>
          <a:xfrm>
            <a:off x="288233" y="238540"/>
            <a:ext cx="10069200" cy="1119206"/>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Safety and Wellbeing Policy</a:t>
            </a:r>
          </a:p>
        </p:txBody>
      </p:sp>
      <p:sp>
        <p:nvSpPr>
          <p:cNvPr id="2" name="Subtitle 1">
            <a:extLst>
              <a:ext uri="{FF2B5EF4-FFF2-40B4-BE49-F238E27FC236}">
                <a16:creationId xmlns:a16="http://schemas.microsoft.com/office/drawing/2014/main" id="{EF72D65C-1F1D-442A-AA7A-99D53C20BD68}"/>
              </a:ext>
            </a:extLst>
          </p:cNvPr>
          <p:cNvSpPr>
            <a:spLocks noGrp="1"/>
          </p:cNvSpPr>
          <p:nvPr>
            <p:ph idx="1"/>
          </p:nvPr>
        </p:nvSpPr>
        <p:spPr>
          <a:xfrm>
            <a:off x="414842" y="1252800"/>
            <a:ext cx="10069200" cy="4352400"/>
          </a:xfrm>
        </p:spPr>
        <p:txBody>
          <a:bodyPr>
            <a:noAutofit/>
          </a:bodyPr>
          <a:lstStyle/>
          <a:p>
            <a:pPr marL="0" indent="0">
              <a:lnSpc>
                <a:spcPct val="100000"/>
              </a:lnSpc>
              <a:buNone/>
            </a:pPr>
            <a:r>
              <a:rPr lang="en-AU" b="1" dirty="0">
                <a:solidFill>
                  <a:srgbClr val="0B0C1D"/>
                </a:solidFill>
                <a:effectLst/>
                <a:latin typeface="Arial" panose="020B0604020202020204" pitchFamily="34" charset="0"/>
                <a:ea typeface="Arial" panose="020B0604020202020204" pitchFamily="34" charset="0"/>
                <a:cs typeface="Arial" panose="020B0604020202020204" pitchFamily="34" charset="0"/>
              </a:rPr>
              <a:t>Our school’s Child Safety and Wellbeing Policy:</a:t>
            </a:r>
          </a:p>
          <a:p>
            <a:pPr marL="342900" indent="-342900">
              <a:lnSpc>
                <a:spcPct val="100000"/>
              </a:lnSpc>
              <a:buFont typeface="Arial" panose="020B0604020202020204" pitchFamily="34" charset="0"/>
              <a:buChar char="•"/>
            </a:pPr>
            <a:r>
              <a:rPr lang="en-AU" dirty="0">
                <a:solidFill>
                  <a:srgbClr val="0B0C1D"/>
                </a:solidFill>
                <a:effectLst/>
                <a:latin typeface="Arial" panose="020B0604020202020204" pitchFamily="34" charset="0"/>
                <a:ea typeface="Arial" panose="020B0604020202020204" pitchFamily="34" charset="0"/>
                <a:cs typeface="Arial" panose="020B0604020202020204" pitchFamily="34" charset="0"/>
              </a:rPr>
              <a:t>demonstrates </a:t>
            </a:r>
            <a:r>
              <a:rPr lang="en-AU" dirty="0">
                <a:effectLst/>
                <a:latin typeface="Arial" panose="020B0604020202020204" pitchFamily="34" charset="0"/>
                <a:ea typeface="Arial" panose="020B0604020202020204" pitchFamily="34" charset="0"/>
                <a:cs typeface="Arial" panose="020B0604020202020204" pitchFamily="34" charset="0"/>
              </a:rPr>
              <a:t>our commitment to providing environments where </a:t>
            </a:r>
            <a:r>
              <a:rPr lang="en-GB" dirty="0">
                <a:effectLst/>
                <a:latin typeface="Arial" panose="020B0604020202020204" pitchFamily="34" charset="0"/>
                <a:ea typeface="Arial" panose="020B0604020202020204" pitchFamily="34" charset="0"/>
                <a:cs typeface="Times New Roman" panose="02020603050405020304" pitchFamily="18" charset="0"/>
              </a:rPr>
              <a:t>our students are safe and feel safe</a:t>
            </a:r>
          </a:p>
          <a:p>
            <a:pPr marL="342900" indent="-342900">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tells our community about our strategies and governance arrangements to keep children safe</a:t>
            </a:r>
          </a:p>
          <a:p>
            <a:pPr marL="342900" indent="-342900" algn="l">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helps us create a shared commitment to keeping children safe </a:t>
            </a:r>
          </a:p>
          <a:p>
            <a:pPr marL="342900" indent="-342900" algn="l">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supports everyone in our school community to know their responsibilities for keeping children safe</a:t>
            </a:r>
            <a:endParaRPr lang="en-AU" dirty="0">
              <a:latin typeface="Arial" panose="020B0604020202020204" pitchFamily="34" charset="0"/>
              <a:cs typeface="Arial" panose="020B0604020202020204" pitchFamily="34" charset="0"/>
            </a:endParaRPr>
          </a:p>
          <a:p>
            <a:pPr marL="342900" indent="-342900">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is publicly </a:t>
            </a:r>
            <a:r>
              <a:rPr lang="en-AU" dirty="0">
                <a:latin typeface="Arial" panose="020B0604020202020204" pitchFamily="34" charset="0"/>
                <a:cs typeface="Arial" panose="020B0604020202020204" pitchFamily="34" charset="0"/>
              </a:rPr>
              <a:t>available</a:t>
            </a:r>
          </a:p>
        </p:txBody>
      </p:sp>
    </p:spTree>
    <p:extLst>
      <p:ext uri="{BB962C8B-B14F-4D97-AF65-F5344CB8AC3E}">
        <p14:creationId xmlns:p14="http://schemas.microsoft.com/office/powerpoint/2010/main" val="12697764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4800" b="1" i="0" kern="1200" dirty="0">
                <a:solidFill>
                  <a:schemeClr val="tx1"/>
                </a:solidFill>
                <a:effectLst/>
              </a:rPr>
              <a:t>Victoria’s Child Safe Standards</a:t>
            </a:r>
            <a:endParaRPr lang="en-US" sz="4800" dirty="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7EDB7779-009E-4ED5-8880-B64211EDAF9B}"/>
              </a:ext>
            </a:extLst>
          </p:cNvPr>
          <p:cNvSpPr>
            <a:spLocks noGrp="1"/>
          </p:cNvSpPr>
          <p:nvPr>
            <p:ph type="subTitle" idx="1"/>
          </p:nvPr>
        </p:nvSpPr>
        <p:spPr/>
        <p:txBody>
          <a:bodyPr/>
          <a:lstStyle/>
          <a:p>
            <a:r>
              <a:rPr lang="en-AU" sz="2800" b="1" dirty="0">
                <a:latin typeface="Arial" panose="020B0604020202020204" pitchFamily="34" charset="0"/>
                <a:cs typeface="Arial" panose="020B0604020202020204" pitchFamily="34" charset="0"/>
              </a:rPr>
              <a:t>School staff training</a:t>
            </a: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2949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4E01E-5EDA-45AB-8F1C-D6F88C745FEB}"/>
              </a:ext>
            </a:extLst>
          </p:cNvPr>
          <p:cNvSpPr>
            <a:spLocks noGrp="1"/>
          </p:cNvSpPr>
          <p:nvPr>
            <p:ph type="title"/>
          </p:nvPr>
        </p:nvSpPr>
        <p:spPr/>
        <p:txBody>
          <a:bodyPr>
            <a:normAutofit/>
          </a:bodyPr>
          <a:lstStyle/>
          <a:p>
            <a:r>
              <a:rPr lang="en-AU" sz="3200" b="1" dirty="0">
                <a:solidFill>
                  <a:srgbClr val="ED7D31"/>
                </a:solidFill>
                <a:latin typeface="Arial" panose="020B0604020202020204" pitchFamily="34" charset="0"/>
                <a:cs typeface="Arial" panose="020B0604020202020204" pitchFamily="34" charset="0"/>
              </a:rPr>
              <a:t>What does our policy say about our school’s commitment to child safety and wellbeing? </a:t>
            </a:r>
          </a:p>
        </p:txBody>
      </p:sp>
      <p:sp>
        <p:nvSpPr>
          <p:cNvPr id="3" name="Content Placeholder 2">
            <a:extLst>
              <a:ext uri="{FF2B5EF4-FFF2-40B4-BE49-F238E27FC236}">
                <a16:creationId xmlns:a16="http://schemas.microsoft.com/office/drawing/2014/main" id="{087DCE0A-3950-4FEB-B9F3-F95A5B80D1BA}"/>
              </a:ext>
            </a:extLst>
          </p:cNvPr>
          <p:cNvSpPr>
            <a:spLocks noGrp="1"/>
          </p:cNvSpPr>
          <p:nvPr>
            <p:ph idx="1"/>
          </p:nvPr>
        </p:nvSpPr>
        <p:spPr>
          <a:xfrm>
            <a:off x="288234" y="1540564"/>
            <a:ext cx="10069200" cy="5078897"/>
          </a:xfrm>
        </p:spPr>
        <p:txBody>
          <a:bodyPr>
            <a:normAutofit lnSpcReduction="10000"/>
          </a:bodyPr>
          <a:lstStyle/>
          <a:p>
            <a:r>
              <a:rPr lang="en-AU" dirty="0">
                <a:latin typeface="Arial" panose="020B0604020202020204" pitchFamily="34" charset="0"/>
                <a:cs typeface="Arial" panose="020B0604020202020204" pitchFamily="34" charset="0"/>
              </a:rPr>
              <a:t>We are </a:t>
            </a:r>
            <a:r>
              <a:rPr lang="en-GB" dirty="0">
                <a:latin typeface="Arial" panose="020B0604020202020204" pitchFamily="34" charset="0"/>
                <a:cs typeface="Arial" panose="020B0604020202020204" pitchFamily="34" charset="0"/>
              </a:rPr>
              <a:t>a child safe organisation which welcomes all children, young people and their families </a:t>
            </a:r>
            <a:endParaRPr lang="en-AU"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are committed to providing environments where our students are safe and feel safe, where their participation is valued, their views respected, and their voices are heard about decisions that affect their lives </a:t>
            </a:r>
            <a:endParaRPr lang="en-AU"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have no tolerance for child abuse and take proactive steps to identify and manage any risk of harm to students in our school environments </a:t>
            </a:r>
          </a:p>
          <a:p>
            <a:r>
              <a:rPr lang="en-GB" dirty="0">
                <a:latin typeface="Arial" panose="020B0604020202020204" pitchFamily="34" charset="0"/>
                <a:cs typeface="Arial" panose="020B0604020202020204" pitchFamily="34" charset="0"/>
              </a:rPr>
              <a:t>Every person involved in our school has an important role in promoting child safety and wellbeing and promptly raising any issues or concerns about a child’s safety</a:t>
            </a:r>
          </a:p>
          <a:p>
            <a:endParaRPr lang="en-GB" dirty="0"/>
          </a:p>
        </p:txBody>
      </p:sp>
    </p:spTree>
    <p:extLst>
      <p:ext uri="{BB962C8B-B14F-4D97-AF65-F5344CB8AC3E}">
        <p14:creationId xmlns:p14="http://schemas.microsoft.com/office/powerpoint/2010/main" val="367200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D2A53-D260-4FAB-B6EE-35C50F5F56E7}"/>
              </a:ext>
            </a:extLst>
          </p:cNvPr>
          <p:cNvSpPr>
            <a:spLocks noGrp="1"/>
          </p:cNvSpPr>
          <p:nvPr>
            <p:ph type="title"/>
          </p:nvPr>
        </p:nvSpPr>
        <p:spPr/>
        <p:txBody>
          <a:bodyPr>
            <a:noAutofit/>
          </a:bodyPr>
          <a:lstStyle/>
          <a:p>
            <a:r>
              <a:rPr lang="en-GB" sz="3200" b="1" dirty="0">
                <a:solidFill>
                  <a:srgbClr val="E26815"/>
                </a:solidFill>
                <a:latin typeface="Arial" panose="020B0604020202020204" pitchFamily="34" charset="0"/>
                <a:cs typeface="Arial" panose="020B0604020202020204" pitchFamily="34" charset="0"/>
              </a:rPr>
              <a:t>Establishing culturally safe environments and responding to diverse needs</a:t>
            </a:r>
            <a:endParaRPr lang="en-AU" sz="3200" b="1"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9A604CB-BFD7-4492-84E4-258FE6E6EBE5}"/>
              </a:ext>
            </a:extLst>
          </p:cNvPr>
          <p:cNvSpPr>
            <a:spLocks noGrp="1"/>
          </p:cNvSpPr>
          <p:nvPr>
            <p:ph idx="1"/>
          </p:nvPr>
        </p:nvSpPr>
        <p:spPr>
          <a:xfrm>
            <a:off x="288233" y="1540564"/>
            <a:ext cx="10455967" cy="4717649"/>
          </a:xfrm>
        </p:spPr>
        <p:txBody>
          <a:bodyPr>
            <a:noAutofit/>
          </a:bodyPr>
          <a:lstStyle/>
          <a:p>
            <a:pPr>
              <a:spcAft>
                <a:spcPts val="600"/>
              </a:spcAft>
            </a:pPr>
            <a:r>
              <a:rPr lang="en-GB" sz="2400" dirty="0">
                <a:effectLst/>
                <a:latin typeface="Arial" panose="020B0604020202020204" pitchFamily="34" charset="0"/>
                <a:ea typeface="Arial" panose="020B0604020202020204" pitchFamily="34" charset="0"/>
                <a:cs typeface="Arial" panose="020B0604020202020204" pitchFamily="34" charset="0"/>
              </a:rPr>
              <a:t>Our staff can support every student to have a positive experience in a safe environment</a:t>
            </a:r>
          </a:p>
          <a:p>
            <a:pPr>
              <a:spcAft>
                <a:spcPts val="600"/>
              </a:spcAft>
            </a:pPr>
            <a:r>
              <a:rPr lang="en-GB" sz="2400" dirty="0">
                <a:latin typeface="Arial" panose="020B0604020202020204" pitchFamily="34" charset="0"/>
                <a:cs typeface="Arial" panose="020B0604020202020204" pitchFamily="34" charset="0"/>
              </a:rPr>
              <a:t>This includes supporting aboriginal cultural safety and </a:t>
            </a:r>
            <a:r>
              <a:rPr lang="en-AU" sz="2400" dirty="0">
                <a:latin typeface="Arial" panose="020B0604020202020204" pitchFamily="34" charset="0"/>
                <a:cs typeface="Arial" panose="020B0604020202020204" pitchFamily="34" charset="0"/>
              </a:rPr>
              <a:t>understanding the diverse circumstances of children and students.</a:t>
            </a:r>
            <a:endParaRPr lang="en-GB" sz="2400" dirty="0">
              <a:effectLst/>
              <a:latin typeface="Arial" panose="020B0604020202020204" pitchFamily="34" charset="0"/>
              <a:ea typeface="Arial" panose="020B0604020202020204" pitchFamily="34" charset="0"/>
              <a:cs typeface="Arial" panose="020B0604020202020204" pitchFamily="34" charset="0"/>
            </a:endParaRPr>
          </a:p>
          <a:p>
            <a:pPr>
              <a:spcAft>
                <a:spcPts val="600"/>
              </a:spcAft>
            </a:pPr>
            <a:r>
              <a:rPr lang="en-GB" sz="2400" dirty="0"/>
              <a:t>Everyone can:</a:t>
            </a:r>
            <a:r>
              <a:rPr lang="en-GB" sz="2400" dirty="0">
                <a:latin typeface="Arial" panose="020B0604020202020204" pitchFamily="34" charset="0"/>
                <a:cs typeface="Arial" panose="020B0604020202020204" pitchFamily="34" charset="0"/>
              </a:rPr>
              <a:t> </a:t>
            </a:r>
          </a:p>
          <a:p>
            <a:pPr lvl="1">
              <a:spcAft>
                <a:spcPts val="600"/>
              </a:spcAft>
            </a:pPr>
            <a:r>
              <a:rPr lang="en-GB" dirty="0">
                <a:latin typeface="Arial" panose="020B0604020202020204" pitchFamily="34" charset="0"/>
                <a:cs typeface="Arial" panose="020B0604020202020204" pitchFamily="34" charset="0"/>
              </a:rPr>
              <a:t>promote cultural safety in our school community by </a:t>
            </a:r>
            <a:r>
              <a:rPr lang="en-GB" dirty="0">
                <a:effectLst/>
                <a:latin typeface="Arial" panose="020B0604020202020204" pitchFamily="34" charset="0"/>
                <a:ea typeface="Arial" panose="020B0604020202020204" pitchFamily="34" charset="0"/>
                <a:cs typeface="Arial" panose="020B0604020202020204" pitchFamily="34" charset="0"/>
              </a:rPr>
              <a:t>recognising the link between Aboriginal culture, identity and safety. </a:t>
            </a:r>
          </a:p>
          <a:p>
            <a:pPr lvl="1">
              <a:spcAft>
                <a:spcPts val="600"/>
              </a:spcAft>
            </a:pPr>
            <a:r>
              <a:rPr lang="en-AU" dirty="0"/>
              <a:t>pay </a:t>
            </a:r>
            <a:r>
              <a:rPr lang="en-AU" dirty="0">
                <a:latin typeface="Arial" panose="020B0604020202020204" pitchFamily="34" charset="0"/>
                <a:cs typeface="Arial" panose="020B0604020202020204" pitchFamily="34" charset="0"/>
              </a:rPr>
              <a:t>particular attention to the needs of students with disability, students from culturally and linguistically diverse backgrounds, students who are unable to live at home, international students, lesbian, gay, bisexual, trans and gender diverse, intersex and queer (LGBTIQ+) students and Aboriginal students.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19348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62948E-08EF-4EAD-9AF6-7179FE111E00}"/>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Safety Code of Conduct </a:t>
            </a:r>
          </a:p>
        </p:txBody>
      </p:sp>
      <p:sp>
        <p:nvSpPr>
          <p:cNvPr id="2" name="Subtitle 1">
            <a:extLst>
              <a:ext uri="{FF2B5EF4-FFF2-40B4-BE49-F238E27FC236}">
                <a16:creationId xmlns:a16="http://schemas.microsoft.com/office/drawing/2014/main" id="{0FD7FD8C-5F9F-4F1E-B26D-094D7B066125}"/>
              </a:ext>
            </a:extLst>
          </p:cNvPr>
          <p:cNvSpPr>
            <a:spLocks noGrp="1"/>
          </p:cNvSpPr>
          <p:nvPr>
            <p:ph idx="1"/>
          </p:nvPr>
        </p:nvSpPr>
        <p:spPr>
          <a:xfrm>
            <a:off x="288233" y="889551"/>
            <a:ext cx="10069200" cy="5729910"/>
          </a:xfrm>
        </p:spPr>
        <p:txBody>
          <a:bodyPr>
            <a:noAutofit/>
          </a:bodyPr>
          <a:lstStyle/>
          <a:p>
            <a:pPr marL="0" indent="0">
              <a:lnSpc>
                <a:spcPct val="100000"/>
              </a:lnSpc>
              <a:buNone/>
            </a:pPr>
            <a:r>
              <a:rPr lang="en-AU" sz="2600" b="1" dirty="0">
                <a:latin typeface="Arial" panose="020B0604020202020204" pitchFamily="34" charset="0"/>
                <a:cs typeface="Arial" panose="020B0604020202020204" pitchFamily="34" charset="0"/>
              </a:rPr>
              <a:t>Our school’s Child Safety Code of Conduct</a:t>
            </a:r>
            <a:r>
              <a:rPr lang="en-AU" sz="2600" dirty="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rPr>
              <a:t>provides adults with a clear guide on the behaviour that is expected of them in our school environments, and:</a:t>
            </a:r>
            <a:endParaRPr lang="en-AU" sz="2600" dirty="0">
              <a:latin typeface="Arial" panose="020B0604020202020204" pitchFamily="34" charset="0"/>
              <a:cs typeface="Arial" panose="020B0604020202020204" pitchFamily="34" charset="0"/>
            </a:endParaRPr>
          </a:p>
          <a:p>
            <a:pPr>
              <a:lnSpc>
                <a:spcPct val="100000"/>
              </a:lnSpc>
            </a:pPr>
            <a:r>
              <a:rPr lang="en-AU" sz="2600" dirty="0">
                <a:latin typeface="Arial" panose="020B0604020202020204" pitchFamily="34" charset="0"/>
                <a:cs typeface="Arial" panose="020B0604020202020204" pitchFamily="34" charset="0"/>
              </a:rPr>
              <a:t>lists acceptable and unacceptable behaviours</a:t>
            </a:r>
          </a:p>
          <a:p>
            <a:pPr>
              <a:lnSpc>
                <a:spcPct val="100000"/>
              </a:lnSpc>
            </a:pPr>
            <a:r>
              <a:rPr lang="en-AU" sz="2600" dirty="0">
                <a:latin typeface="Arial" panose="020B0604020202020204" pitchFamily="34" charset="0"/>
                <a:cs typeface="Arial" panose="020B0604020202020204" pitchFamily="34" charset="0"/>
              </a:rPr>
              <a:t>identifies professional boundaries and ethical behaviour</a:t>
            </a:r>
          </a:p>
          <a:p>
            <a:pPr>
              <a:lnSpc>
                <a:spcPct val="100000"/>
              </a:lnSpc>
            </a:pPr>
            <a:r>
              <a:rPr lang="en-AU" sz="2600" dirty="0">
                <a:latin typeface="Arial" panose="020B0604020202020204" pitchFamily="34" charset="0"/>
                <a:cs typeface="Arial" panose="020B0604020202020204" pitchFamily="34" charset="0"/>
              </a:rPr>
              <a:t>applies to all school activities, including school camps, using digital technology and social media</a:t>
            </a:r>
          </a:p>
          <a:p>
            <a:pPr>
              <a:lnSpc>
                <a:spcPct val="100000"/>
              </a:lnSpc>
            </a:pPr>
            <a:r>
              <a:rPr lang="en-AU" sz="2600" dirty="0">
                <a:latin typeface="Arial" panose="020B0604020202020204" pitchFamily="34" charset="0"/>
                <a:cs typeface="Arial" panose="020B0604020202020204" pitchFamily="34" charset="0"/>
              </a:rPr>
              <a:t>is publicly available</a:t>
            </a:r>
          </a:p>
          <a:p>
            <a:pPr marL="0" indent="0">
              <a:lnSpc>
                <a:spcPct val="100000"/>
              </a:lnSpc>
              <a:spcBef>
                <a:spcPts val="1200"/>
              </a:spcBef>
              <a:buNone/>
            </a:pPr>
            <a:r>
              <a:rPr lang="en-AU" sz="2600" b="1" dirty="0">
                <a:latin typeface="Arial" panose="020B0604020202020204" pitchFamily="34" charset="0"/>
                <a:cs typeface="Arial" panose="020B0604020202020204" pitchFamily="34" charset="0"/>
              </a:rPr>
              <a:t>Who has to follow it?</a:t>
            </a:r>
          </a:p>
          <a:p>
            <a:pPr marL="0" indent="0">
              <a:lnSpc>
                <a:spcPct val="100000"/>
              </a:lnSpc>
              <a:buNone/>
            </a:pPr>
            <a:r>
              <a:rPr lang="en-GB" sz="2600" dirty="0">
                <a:latin typeface="Arial" panose="020B0604020202020204" pitchFamily="34" charset="0"/>
                <a:cs typeface="Arial" panose="020B0604020202020204" pitchFamily="34" charset="0"/>
              </a:rPr>
              <a:t>Staff, volunteers, contractors, and any other member of our school community involved in child-connected work, including school council members</a:t>
            </a:r>
            <a:endParaRPr lang="en-AU"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9272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9D2B44-C6E2-4A9C-82D4-1FAC9FA2B8BC}"/>
              </a:ext>
            </a:extLst>
          </p:cNvPr>
          <p:cNvSpPr>
            <a:spLocks noGrp="1"/>
          </p:cNvSpPr>
          <p:nvPr>
            <p:ph type="title"/>
          </p:nvPr>
        </p:nvSpPr>
        <p:spPr/>
        <p:txBody>
          <a:bodyPr>
            <a:noAutofit/>
          </a:bodyPr>
          <a:lstStyle/>
          <a:p>
            <a:r>
              <a:rPr lang="en-AU" sz="3200" b="1" dirty="0">
                <a:solidFill>
                  <a:srgbClr val="E26815"/>
                </a:solidFill>
                <a:latin typeface="Arial" panose="020B0604020202020204" pitchFamily="34" charset="0"/>
                <a:cs typeface="Arial" panose="020B0604020202020204" pitchFamily="34" charset="0"/>
              </a:rPr>
              <a:t>Acceptable and unacceptable behaviours</a:t>
            </a:r>
          </a:p>
        </p:txBody>
      </p:sp>
      <p:sp>
        <p:nvSpPr>
          <p:cNvPr id="2" name="Subtitle 1">
            <a:extLst>
              <a:ext uri="{FF2B5EF4-FFF2-40B4-BE49-F238E27FC236}">
                <a16:creationId xmlns:a16="http://schemas.microsoft.com/office/drawing/2014/main" id="{003F1B67-1A58-4567-9260-E08AC82711DE}"/>
              </a:ext>
            </a:extLst>
          </p:cNvPr>
          <p:cNvSpPr>
            <a:spLocks noGrp="1"/>
          </p:cNvSpPr>
          <p:nvPr>
            <p:ph idx="1"/>
          </p:nvPr>
        </p:nvSpPr>
        <p:spPr>
          <a:xfrm>
            <a:off x="177388" y="1374448"/>
            <a:ext cx="5548363" cy="5245014"/>
          </a:xfrm>
        </p:spPr>
        <p:txBody>
          <a:bodyPr>
            <a:noAutofit/>
          </a:bodyPr>
          <a:lstStyle/>
          <a:p>
            <a:pPr marL="0" indent="0">
              <a:spcAft>
                <a:spcPts val="1200"/>
              </a:spcAft>
              <a:buNone/>
            </a:pPr>
            <a:r>
              <a:rPr lang="en-AU" sz="2400" b="1" dirty="0"/>
              <a:t>Acceptable behaviours</a:t>
            </a:r>
          </a:p>
          <a:p>
            <a:pPr>
              <a:lnSpc>
                <a:spcPct val="100000"/>
              </a:lnSpc>
              <a:spcBef>
                <a:spcPts val="0"/>
              </a:spcBef>
            </a:pPr>
            <a:r>
              <a:rPr lang="en-GB" sz="1900" dirty="0">
                <a:effectLst/>
                <a:latin typeface="Arial" panose="020B0604020202020204" pitchFamily="34" charset="0"/>
                <a:ea typeface="Arial" panose="020B0604020202020204" pitchFamily="34" charset="0"/>
                <a:cs typeface="Times New Roman" panose="02020603050405020304" pitchFamily="18" charset="0"/>
              </a:rPr>
              <a:t>upholding our commitment to child safety and following our Child Safety and Wellbeing Policy </a:t>
            </a:r>
          </a:p>
          <a:p>
            <a:pPr>
              <a:lnSpc>
                <a:spcPct val="100000"/>
              </a:lnSpc>
              <a:spcBef>
                <a:spcPts val="0"/>
              </a:spcBef>
            </a:pPr>
            <a:r>
              <a:rPr lang="en-GB" sz="1900" dirty="0">
                <a:effectLst/>
                <a:latin typeface="Arial" panose="020B0604020202020204" pitchFamily="34" charset="0"/>
                <a:ea typeface="Arial" panose="020B0604020202020204" pitchFamily="34" charset="0"/>
                <a:cs typeface="Times New Roman" panose="02020603050405020304" pitchFamily="18" charset="0"/>
              </a:rPr>
              <a:t>treating students and families in our school community with respect </a:t>
            </a:r>
          </a:p>
          <a:p>
            <a:pPr>
              <a:lnSpc>
                <a:spcPct val="100000"/>
              </a:lnSpc>
              <a:spcBef>
                <a:spcPts val="0"/>
              </a:spcBef>
            </a:pPr>
            <a:r>
              <a:rPr lang="en-GB" sz="1900" dirty="0">
                <a:effectLst/>
                <a:latin typeface="Arial" panose="020B0604020202020204" pitchFamily="34" charset="0"/>
                <a:ea typeface="Arial" panose="020B0604020202020204" pitchFamily="34" charset="0"/>
                <a:cs typeface="Times New Roman" panose="02020603050405020304" pitchFamily="18" charset="0"/>
              </a:rPr>
              <a:t>listening and responding to the views and concerns of students</a:t>
            </a:r>
            <a:endParaRPr lang="en-GB" sz="1900" dirty="0">
              <a:cs typeface="Times New Roman" panose="02020603050405020304" pitchFamily="18" charset="0"/>
            </a:endParaRPr>
          </a:p>
          <a:p>
            <a:pPr>
              <a:lnSpc>
                <a:spcPct val="100000"/>
              </a:lnSpc>
              <a:spcBef>
                <a:spcPts val="0"/>
              </a:spcBef>
            </a:pPr>
            <a:r>
              <a:rPr lang="en-GB" sz="1900" dirty="0">
                <a:effectLst/>
                <a:latin typeface="Arial" panose="020B0604020202020204" pitchFamily="34" charset="0"/>
                <a:ea typeface="Arial" panose="020B0604020202020204" pitchFamily="34" charset="0"/>
                <a:cs typeface="Times New Roman" panose="02020603050405020304" pitchFamily="18" charset="0"/>
              </a:rPr>
              <a:t>promoting the cultural safety, participation and empowerment of Aboriginal students</a:t>
            </a:r>
          </a:p>
          <a:p>
            <a:pPr>
              <a:lnSpc>
                <a:spcPct val="100000"/>
              </a:lnSpc>
              <a:spcBef>
                <a:spcPts val="0"/>
              </a:spcBef>
            </a:pPr>
            <a:r>
              <a:rPr lang="en-GB" sz="1900" dirty="0">
                <a:effectLst/>
                <a:latin typeface="Arial" panose="020B0604020202020204" pitchFamily="34" charset="0"/>
                <a:ea typeface="Arial" panose="020B0604020202020204" pitchFamily="34" charset="0"/>
                <a:cs typeface="Times New Roman" panose="02020603050405020304" pitchFamily="18" charset="0"/>
              </a:rPr>
              <a:t>ensuring, as far as practicable, that adults are not alone with a student </a:t>
            </a:r>
            <a:endParaRPr lang="en-GB" sz="1900" dirty="0">
              <a:cs typeface="Times New Roman" panose="02020603050405020304" pitchFamily="18" charset="0"/>
            </a:endParaRPr>
          </a:p>
          <a:p>
            <a:pPr>
              <a:lnSpc>
                <a:spcPct val="100000"/>
              </a:lnSpc>
              <a:spcBef>
                <a:spcPts val="0"/>
              </a:spcBef>
            </a:pPr>
            <a:r>
              <a:rPr lang="en-GB" sz="1900" dirty="0">
                <a:effectLst/>
                <a:latin typeface="Arial" panose="020B0604020202020204" pitchFamily="34" charset="0"/>
                <a:ea typeface="Arial" panose="020B0604020202020204" pitchFamily="34" charset="0"/>
                <a:cs typeface="Times New Roman" panose="02020603050405020304" pitchFamily="18" charset="0"/>
              </a:rPr>
              <a:t>reporting any allegations of child abuse or other child safety concerns</a:t>
            </a:r>
            <a:endParaRPr lang="en-GB" sz="1900" dirty="0">
              <a:effectLst/>
              <a:highlight>
                <a:srgbClr val="FFFF00"/>
              </a:highlight>
              <a:latin typeface="Arial" panose="020B0604020202020204" pitchFamily="34" charset="0"/>
              <a:ea typeface="Arial" panose="020B0604020202020204" pitchFamily="34" charset="0"/>
              <a:cs typeface="Times New Roman" panose="02020603050405020304" pitchFamily="18" charset="0"/>
            </a:endParaRPr>
          </a:p>
          <a:p>
            <a:pPr>
              <a:lnSpc>
                <a:spcPct val="100000"/>
              </a:lnSpc>
              <a:spcBef>
                <a:spcPts val="0"/>
              </a:spcBef>
            </a:pPr>
            <a:r>
              <a:rPr lang="en-AU" sz="1900" dirty="0">
                <a:effectLst/>
                <a:latin typeface="Arial" panose="020B0604020202020204" pitchFamily="34" charset="0"/>
                <a:ea typeface="Arial" panose="020B0604020202020204" pitchFamily="34" charset="0"/>
                <a:cs typeface="Times New Roman" panose="02020603050405020304" pitchFamily="18" charset="0"/>
              </a:rPr>
              <a:t>if child abuse is suspected, ensuring as quickly as possible that the student(s) are safe and protected.</a:t>
            </a:r>
          </a:p>
          <a:p>
            <a:pPr marL="0" indent="0">
              <a:buNone/>
            </a:pPr>
            <a:endParaRPr lang="en-AU" sz="1800" dirty="0">
              <a:effectLst/>
              <a:latin typeface="Arial" panose="020B0604020202020204" pitchFamily="34" charset="0"/>
              <a:ea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93A4C67-33BD-45E3-99DE-2FA388AC36C2}"/>
              </a:ext>
            </a:extLst>
          </p:cNvPr>
          <p:cNvSpPr txBox="1"/>
          <p:nvPr/>
        </p:nvSpPr>
        <p:spPr>
          <a:xfrm>
            <a:off x="5614906" y="1374447"/>
            <a:ext cx="5141627" cy="5245015"/>
          </a:xfrm>
          <a:prstGeom prst="rect">
            <a:avLst/>
          </a:prstGeom>
        </p:spPr>
        <p:txBody>
          <a:bodyPr vert="horz" lIns="91440" tIns="45720" rIns="91440" bIns="45720" rtlCol="0" anchor="t">
            <a:noAutofit/>
          </a:bodyPr>
          <a:lstStyle>
            <a:lvl1pPr indent="0">
              <a:lnSpc>
                <a:spcPct val="90000"/>
              </a:lnSpc>
              <a:spcBef>
                <a:spcPts val="1000"/>
              </a:spcBef>
              <a:buFont typeface="Arial"/>
              <a:buNone/>
              <a:defRPr sz="2400" b="1" i="0">
                <a:latin typeface="Arial" panose="020B0604020202020204" pitchFamily="34" charset="0"/>
                <a:ea typeface="Arial" panose="020B0604020202020204" pitchFamily="34" charset="0"/>
                <a:cs typeface="Arial" panose="020B0604020202020204" pitchFamily="34" charset="0"/>
              </a:defRPr>
            </a:lvl1pPr>
            <a:lvl2pPr marL="685800" indent="-228600">
              <a:lnSpc>
                <a:spcPct val="90000"/>
              </a:lnSpc>
              <a:spcBef>
                <a:spcPts val="500"/>
              </a:spcBef>
              <a:buFont typeface="Arial"/>
              <a:buChar char="•"/>
              <a:defRPr sz="2400" b="0" i="0">
                <a:latin typeface="Arial" panose="020B0604020202020204" pitchFamily="34" charset="0"/>
                <a:ea typeface="Arial" panose="020B0604020202020204" pitchFamily="34" charset="0"/>
                <a:cs typeface="Arial" panose="020B0604020202020204" pitchFamily="34" charset="0"/>
              </a:defRPr>
            </a:lvl2pPr>
            <a:lvl3pPr marL="1143000" indent="-228600">
              <a:lnSpc>
                <a:spcPct val="90000"/>
              </a:lnSpc>
              <a:spcBef>
                <a:spcPts val="500"/>
              </a:spcBef>
              <a:buFont typeface="Arial"/>
              <a:buChar char="•"/>
              <a:defRPr sz="2000" b="0" i="0">
                <a:latin typeface="Arial" panose="020B0604020202020204" pitchFamily="34" charset="0"/>
                <a:ea typeface="Arial" panose="020B0604020202020204" pitchFamily="34" charset="0"/>
                <a:cs typeface="Arial" panose="020B0604020202020204" pitchFamily="34" charset="0"/>
              </a:defRPr>
            </a:lvl3pPr>
            <a:lvl4pPr marL="1600200" indent="-228600">
              <a:lnSpc>
                <a:spcPct val="90000"/>
              </a:lnSpc>
              <a:spcBef>
                <a:spcPts val="500"/>
              </a:spcBef>
              <a:buFont typeface="Arial"/>
              <a:buChar char="•"/>
              <a:defRPr b="0" i="0">
                <a:latin typeface="Arial" panose="020B0604020202020204" pitchFamily="34" charset="0"/>
                <a:ea typeface="Arial" panose="020B0604020202020204" pitchFamily="34" charset="0"/>
                <a:cs typeface="Arial" panose="020B0604020202020204" pitchFamily="34" charset="0"/>
              </a:defRPr>
            </a:lvl4pPr>
            <a:lvl5pPr marL="2057400" indent="-228600">
              <a:lnSpc>
                <a:spcPct val="90000"/>
              </a:lnSpc>
              <a:spcBef>
                <a:spcPts val="500"/>
              </a:spcBef>
              <a:buFont typeface="Arial"/>
              <a:buChar char="•"/>
              <a:defRPr b="0" i="0">
                <a:latin typeface="Arial" panose="020B0604020202020204" pitchFamily="34" charset="0"/>
                <a:ea typeface="Arial" panose="020B0604020202020204" pitchFamily="34" charset="0"/>
                <a:cs typeface="Arial" panose="020B0604020202020204" pitchFamily="34" charset="0"/>
              </a:defRPr>
            </a:lvl5pPr>
            <a:lvl6pPr marL="2514600" indent="-228600">
              <a:lnSpc>
                <a:spcPct val="90000"/>
              </a:lnSpc>
              <a:spcBef>
                <a:spcPts val="500"/>
              </a:spcBef>
              <a:buFont typeface="Arial"/>
              <a:buChar char="•"/>
            </a:lvl6pPr>
            <a:lvl7pPr marL="2971800" indent="-228600">
              <a:lnSpc>
                <a:spcPct val="90000"/>
              </a:lnSpc>
              <a:spcBef>
                <a:spcPts val="500"/>
              </a:spcBef>
              <a:buFont typeface="Arial"/>
              <a:buChar char="•"/>
            </a:lvl7pPr>
            <a:lvl8pPr marL="3429000" indent="-228600">
              <a:lnSpc>
                <a:spcPct val="90000"/>
              </a:lnSpc>
              <a:spcBef>
                <a:spcPts val="500"/>
              </a:spcBef>
              <a:buFont typeface="Arial"/>
              <a:buChar char="•"/>
            </a:lvl8pPr>
            <a:lvl9pPr marL="3886200" indent="-228600">
              <a:lnSpc>
                <a:spcPct val="90000"/>
              </a:lnSpc>
              <a:spcBef>
                <a:spcPts val="500"/>
              </a:spcBef>
              <a:buFont typeface="Arial"/>
              <a:buChar char="•"/>
            </a:lvl9pPr>
          </a:lstStyle>
          <a:p>
            <a:pPr>
              <a:spcAft>
                <a:spcPts val="1200"/>
              </a:spcAft>
            </a:pPr>
            <a:r>
              <a:rPr lang="en-AU" dirty="0"/>
              <a:t>Unacceptable behaviours</a:t>
            </a:r>
          </a:p>
          <a:p>
            <a:pPr marL="342900" indent="-342900">
              <a:lnSpc>
                <a:spcPct val="100000"/>
              </a:lnSpc>
              <a:spcBef>
                <a:spcPts val="0"/>
              </a:spcBef>
              <a:buFont typeface="Arial" panose="020B0604020202020204" pitchFamily="34" charset="0"/>
              <a:buChar char="•"/>
            </a:pPr>
            <a:r>
              <a:rPr lang="en-AU" sz="1900" b="0" dirty="0"/>
              <a:t>ignore or disregard concerns, suspicions or disclosures of child abuse</a:t>
            </a:r>
          </a:p>
          <a:p>
            <a:pPr marL="342900" indent="-342900">
              <a:lnSpc>
                <a:spcPct val="100000"/>
              </a:lnSpc>
              <a:spcBef>
                <a:spcPts val="0"/>
              </a:spcBef>
              <a:buFont typeface="Arial" panose="020B0604020202020204" pitchFamily="34" charset="0"/>
              <a:buChar char="•"/>
            </a:pPr>
            <a:r>
              <a:rPr lang="en-AU" sz="1900" b="0" dirty="0"/>
              <a:t>develop a relationship with a student that could be seen as favouritism or amount to ‘grooming’ behaviour</a:t>
            </a:r>
          </a:p>
          <a:p>
            <a:pPr marL="342900" indent="-342900">
              <a:lnSpc>
                <a:spcPct val="100000"/>
              </a:lnSpc>
              <a:spcBef>
                <a:spcPts val="0"/>
              </a:spcBef>
              <a:buFont typeface="Arial" panose="020B0604020202020204" pitchFamily="34" charset="0"/>
              <a:buChar char="•"/>
            </a:pPr>
            <a:r>
              <a:rPr lang="en-AU" sz="1900" b="0" dirty="0"/>
              <a:t>display behaviours or engage with students in ways that are not justified by the educational or professional context </a:t>
            </a:r>
          </a:p>
          <a:p>
            <a:pPr marL="342900" indent="-342900">
              <a:lnSpc>
                <a:spcPct val="100000"/>
              </a:lnSpc>
              <a:spcBef>
                <a:spcPts val="0"/>
              </a:spcBef>
              <a:buFont typeface="Arial" panose="020B0604020202020204" pitchFamily="34" charset="0"/>
              <a:buChar char="•"/>
            </a:pPr>
            <a:r>
              <a:rPr lang="en-AU" sz="1900" b="0" dirty="0"/>
              <a:t>ignore an adult’s overly familiar or inappropriate behaviour towards a student</a:t>
            </a:r>
          </a:p>
          <a:p>
            <a:pPr marL="342900" indent="-342900">
              <a:lnSpc>
                <a:spcPct val="100000"/>
              </a:lnSpc>
              <a:spcBef>
                <a:spcPts val="0"/>
              </a:spcBef>
              <a:buFont typeface="Arial" panose="020B0604020202020204" pitchFamily="34" charset="0"/>
              <a:buChar char="•"/>
            </a:pPr>
            <a:r>
              <a:rPr lang="en-AU" sz="1900" b="0" dirty="0"/>
              <a:t>communicate directly with a student through personal or private contact channels  </a:t>
            </a:r>
          </a:p>
          <a:p>
            <a:pPr marL="342900" indent="-342900">
              <a:lnSpc>
                <a:spcPct val="100000"/>
              </a:lnSpc>
              <a:spcBef>
                <a:spcPts val="0"/>
              </a:spcBef>
              <a:buFont typeface="Arial" panose="020B0604020202020204" pitchFamily="34" charset="0"/>
              <a:buChar char="•"/>
            </a:pPr>
            <a:r>
              <a:rPr lang="en-GB" sz="1900" b="0" dirty="0">
                <a:effectLst/>
                <a:latin typeface="Arial" panose="020B0604020202020204" pitchFamily="34" charset="0"/>
                <a:ea typeface="Arial" panose="020B0604020202020204" pitchFamily="34" charset="0"/>
                <a:cs typeface="Times New Roman" panose="02020603050405020304" pitchFamily="18" charset="0"/>
              </a:rPr>
              <a:t>have contact with any student outside of school hours except when needed to deliver the school curriculum.</a:t>
            </a:r>
            <a:endParaRPr lang="en-AU" sz="1900" dirty="0"/>
          </a:p>
        </p:txBody>
      </p:sp>
    </p:spTree>
    <p:extLst>
      <p:ext uri="{BB962C8B-B14F-4D97-AF65-F5344CB8AC3E}">
        <p14:creationId xmlns:p14="http://schemas.microsoft.com/office/powerpoint/2010/main" val="3923925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85EA0-4B81-46DD-BE18-5640F42341BE}"/>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Child Safety Risk Register</a:t>
            </a:r>
            <a:endParaRPr lang="en-AU" sz="3200" b="1"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AFE4525-C238-4063-96E7-4045AF1C81CF}"/>
              </a:ext>
            </a:extLst>
          </p:cNvPr>
          <p:cNvSpPr>
            <a:spLocks noGrp="1"/>
          </p:cNvSpPr>
          <p:nvPr>
            <p:ph idx="1"/>
          </p:nvPr>
        </p:nvSpPr>
        <p:spPr>
          <a:xfrm>
            <a:off x="288234" y="1158240"/>
            <a:ext cx="10501686" cy="5461221"/>
          </a:xfrm>
        </p:spPr>
        <p:txBody>
          <a:bodyPr>
            <a:noAutofit/>
          </a:bodyPr>
          <a:lstStyle/>
          <a:p>
            <a:r>
              <a:rPr lang="en-AU" sz="2400" b="1" dirty="0">
                <a:latin typeface="Arial" panose="020B0604020202020204" pitchFamily="34" charset="0"/>
                <a:cs typeface="Arial" panose="020B0604020202020204" pitchFamily="34" charset="0"/>
              </a:rPr>
              <a:t>Our school has developed a Child Safety Risk Register, and we:</a:t>
            </a:r>
          </a:p>
          <a:p>
            <a:pPr lvl="1"/>
            <a:r>
              <a:rPr lang="en-AU" dirty="0">
                <a:latin typeface="Arial" panose="020B0604020202020204" pitchFamily="34" charset="0"/>
                <a:cs typeface="Arial" panose="020B0604020202020204" pitchFamily="34" charset="0"/>
              </a:rPr>
              <a:t>have considered risks for each of the 11 Child Safe Standards and have developed and recorded our risk controls</a:t>
            </a:r>
          </a:p>
          <a:p>
            <a:pPr lvl="1"/>
            <a:r>
              <a:rPr lang="en-AU" dirty="0">
                <a:latin typeface="Arial" panose="020B0604020202020204" pitchFamily="34" charset="0"/>
                <a:cs typeface="Arial" panose="020B0604020202020204" pitchFamily="34" charset="0"/>
              </a:rPr>
              <a:t>have taken risk causes and consequences into account</a:t>
            </a:r>
          </a:p>
          <a:p>
            <a:r>
              <a:rPr lang="en-AU" sz="2400" dirty="0">
                <a:latin typeface="Arial" panose="020B0604020202020204" pitchFamily="34" charset="0"/>
                <a:cs typeface="Arial" panose="020B0604020202020204" pitchFamily="34" charset="0"/>
              </a:rPr>
              <a:t>All staff play an important role in identifying and reporting child safety risks in our physical and online environment. Ask yourselves: </a:t>
            </a:r>
          </a:p>
          <a:p>
            <a:pPr lvl="1"/>
            <a:r>
              <a:rPr lang="en-AU" dirty="0">
                <a:latin typeface="Arial" panose="020B0604020202020204" pitchFamily="34" charset="0"/>
                <a:cs typeface="Arial" panose="020B0604020202020204" pitchFamily="34" charset="0"/>
              </a:rPr>
              <a:t>How do our school structures, attitudes and practices affect the risk of harm or child abuse?</a:t>
            </a:r>
          </a:p>
          <a:p>
            <a:pPr lvl="1"/>
            <a:r>
              <a:rPr lang="en-AU" dirty="0">
                <a:latin typeface="Arial" panose="020B0604020202020204" pitchFamily="34" charset="0"/>
                <a:cs typeface="Arial" panose="020B0604020202020204" pitchFamily="34" charset="0"/>
              </a:rPr>
              <a:t>What are some of the current and emerging online safety issues?</a:t>
            </a:r>
          </a:p>
          <a:p>
            <a:pPr lvl="1"/>
            <a:r>
              <a:rPr lang="en-AU" dirty="0">
                <a:latin typeface="Arial" panose="020B0604020202020204" pitchFamily="34" charset="0"/>
                <a:cs typeface="Arial" panose="020B0604020202020204" pitchFamily="34" charset="0"/>
              </a:rPr>
              <a:t>Are there opportunities for adults to be alone with students, unseen by others?</a:t>
            </a:r>
          </a:p>
          <a:p>
            <a:pPr lvl="1"/>
            <a:r>
              <a:rPr lang="en-AU" dirty="0">
                <a:latin typeface="Arial" panose="020B0604020202020204" pitchFamily="34" charset="0"/>
                <a:cs typeface="Arial" panose="020B0604020202020204" pitchFamily="34" charset="0"/>
              </a:rPr>
              <a:t>Are students, parents and the school community empowered to raise concerns? How do we know?</a:t>
            </a:r>
          </a:p>
          <a:p>
            <a:pPr lvl="1"/>
            <a:r>
              <a:rPr lang="en-AU" dirty="0">
                <a:latin typeface="Arial" panose="020B0604020202020204" pitchFamily="34" charset="0"/>
                <a:cs typeface="Arial" panose="020B0604020202020204" pitchFamily="34" charset="0"/>
              </a:rPr>
              <a:t>Are there barriers that might stop students from raising concerns?</a:t>
            </a:r>
          </a:p>
        </p:txBody>
      </p:sp>
    </p:spTree>
    <p:extLst>
      <p:ext uri="{BB962C8B-B14F-4D97-AF65-F5344CB8AC3E}">
        <p14:creationId xmlns:p14="http://schemas.microsoft.com/office/powerpoint/2010/main" val="39885197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6F2D78-25D0-4973-8F3D-3C54F69ABF65}"/>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Complaints Policy</a:t>
            </a:r>
            <a:endParaRPr lang="en-AU" sz="3200" b="1" dirty="0">
              <a:solidFill>
                <a:srgbClr val="E26815"/>
              </a:solidFill>
              <a:latin typeface="Arial" panose="020B0604020202020204" pitchFamily="34" charset="0"/>
              <a:cs typeface="Arial" panose="020B0604020202020204" pitchFamily="34" charset="0"/>
            </a:endParaRPr>
          </a:p>
        </p:txBody>
      </p:sp>
      <p:sp>
        <p:nvSpPr>
          <p:cNvPr id="2" name="Subtitle 1">
            <a:extLst>
              <a:ext uri="{FF2B5EF4-FFF2-40B4-BE49-F238E27FC236}">
                <a16:creationId xmlns:a16="http://schemas.microsoft.com/office/drawing/2014/main" id="{EF72D65C-1F1D-442A-AA7A-99D53C20BD68}"/>
              </a:ext>
            </a:extLst>
          </p:cNvPr>
          <p:cNvSpPr>
            <a:spLocks noGrp="1"/>
          </p:cNvSpPr>
          <p:nvPr>
            <p:ph idx="1"/>
          </p:nvPr>
        </p:nvSpPr>
        <p:spPr>
          <a:xfrm>
            <a:off x="288232" y="888272"/>
            <a:ext cx="10435185" cy="5334000"/>
          </a:xfrm>
        </p:spPr>
        <p:txBody>
          <a:bodyPr>
            <a:noAutofit/>
          </a:bodyPr>
          <a:lstStyle/>
          <a:p>
            <a:pPr marL="0" indent="0">
              <a:spcAft>
                <a:spcPts val="600"/>
              </a:spcAft>
              <a:buNone/>
            </a:pPr>
            <a:r>
              <a:rPr lang="en-AU" sz="2600" b="1" dirty="0">
                <a:latin typeface="Arial" panose="020B0604020202020204" pitchFamily="34" charset="0"/>
                <a:ea typeface="+mn-ea"/>
                <a:cs typeface="Arial" panose="020B0604020202020204" pitchFamily="34" charset="0"/>
              </a:rPr>
              <a:t>Our school’s Complaints Policy:</a:t>
            </a:r>
          </a:p>
          <a:p>
            <a:pPr lvl="1"/>
            <a:r>
              <a:rPr lang="en-AU" sz="2600" dirty="0">
                <a:solidFill>
                  <a:srgbClr val="0B0C1D"/>
                </a:solidFill>
                <a:latin typeface="Arial" panose="020B0604020202020204" pitchFamily="34" charset="0"/>
                <a:cs typeface="Arial" panose="020B0604020202020204" pitchFamily="34" charset="0"/>
              </a:rPr>
              <a:t>provides an outline of our school’s complaints process</a:t>
            </a:r>
          </a:p>
          <a:p>
            <a:pPr lvl="1"/>
            <a:r>
              <a:rPr lang="en-AU" sz="2600" dirty="0">
                <a:solidFill>
                  <a:srgbClr val="0B0C1D"/>
                </a:solidFill>
                <a:latin typeface="Arial" panose="020B0604020202020204" pitchFamily="34" charset="0"/>
                <a:cs typeface="Arial" panose="020B0604020202020204" pitchFamily="34" charset="0"/>
              </a:rPr>
              <a:t>informs students, parents and members of the community how they can raise complaints or concerns about issues arising at our school</a:t>
            </a:r>
          </a:p>
          <a:p>
            <a:pPr lvl="1"/>
            <a:r>
              <a:rPr lang="en-AU" sz="2600" dirty="0">
                <a:solidFill>
                  <a:srgbClr val="0B0C1D"/>
                </a:solidFill>
                <a:latin typeface="Arial" panose="020B0604020202020204" pitchFamily="34" charset="0"/>
                <a:cs typeface="Arial" panose="020B0604020202020204" pitchFamily="34" charset="0"/>
              </a:rPr>
              <a:t>sets an expectation that all complaints and concerns are managed in a timely, effective, fair and respectful manner</a:t>
            </a:r>
          </a:p>
          <a:p>
            <a:pPr lvl="1">
              <a:spcAft>
                <a:spcPts val="600"/>
              </a:spcAft>
            </a:pPr>
            <a:r>
              <a:rPr lang="en-AU" sz="2600" dirty="0">
                <a:solidFill>
                  <a:srgbClr val="0B0C1D"/>
                </a:solidFill>
                <a:latin typeface="Arial" panose="020B0604020202020204" pitchFamily="34" charset="0"/>
                <a:cs typeface="Arial" panose="020B0604020202020204" pitchFamily="34" charset="0"/>
              </a:rPr>
              <a:t>relates to complaints brought by students, parents, carers, or members of our school community and applies to all matters relating to our school. </a:t>
            </a:r>
          </a:p>
          <a:p>
            <a:pPr lvl="1">
              <a:spcAft>
                <a:spcPts val="600"/>
              </a:spcAft>
            </a:pPr>
            <a:r>
              <a:rPr lang="en-AU" sz="2600" dirty="0">
                <a:solidFill>
                  <a:srgbClr val="0B0C1D"/>
                </a:solidFill>
                <a:latin typeface="Arial" panose="020B0604020202020204" pitchFamily="34" charset="0"/>
                <a:cs typeface="Arial" panose="020B0604020202020204" pitchFamily="34" charset="0"/>
              </a:rPr>
              <a:t>is publicly available</a:t>
            </a:r>
          </a:p>
          <a:p>
            <a:pPr marL="0" indent="0">
              <a:spcAft>
                <a:spcPts val="600"/>
              </a:spcAft>
              <a:buNone/>
            </a:pPr>
            <a:r>
              <a:rPr lang="en-AU" sz="2600" dirty="0">
                <a:latin typeface="Arial" panose="020B0604020202020204" pitchFamily="34" charset="0"/>
                <a:ea typeface="+mn-ea"/>
                <a:cs typeface="Arial" panose="020B0604020202020204" pitchFamily="34" charset="0"/>
              </a:rPr>
              <a:t>Complaints and concerns relating to child abuse will be managed in accordance with our school’s </a:t>
            </a:r>
            <a:r>
              <a:rPr lang="en-AU" sz="2600" b="1" dirty="0">
                <a:latin typeface="Arial" panose="020B0604020202020204" pitchFamily="34" charset="0"/>
                <a:ea typeface="+mn-ea"/>
                <a:cs typeface="Arial" panose="020B0604020202020204" pitchFamily="34" charset="0"/>
              </a:rPr>
              <a:t>Child Safety Responding and Reporting Obligations Policy and Procedures</a:t>
            </a:r>
          </a:p>
        </p:txBody>
      </p:sp>
    </p:spTree>
    <p:extLst>
      <p:ext uri="{BB962C8B-B14F-4D97-AF65-F5344CB8AC3E}">
        <p14:creationId xmlns:p14="http://schemas.microsoft.com/office/powerpoint/2010/main" val="31404991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4EF06-EE7D-4C3D-BDB5-57E37A403F26}"/>
              </a:ext>
            </a:extLst>
          </p:cNvPr>
          <p:cNvSpPr>
            <a:spLocks noGrp="1"/>
          </p:cNvSpPr>
          <p:nvPr>
            <p:ph type="title"/>
          </p:nvPr>
        </p:nvSpPr>
        <p:spPr>
          <a:xfrm>
            <a:off x="288234" y="169172"/>
            <a:ext cx="10064669" cy="1302025"/>
          </a:xfrm>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Our role in responding to incidents, disclosures and suspicions of child abuse</a:t>
            </a:r>
            <a:br>
              <a:rPr lang="en-AU" dirty="0">
                <a:latin typeface="Arial" panose="020B0604020202020204" pitchFamily="34" charset="0"/>
                <a:cs typeface="Arial" panose="020B0604020202020204" pitchFamily="34" charset="0"/>
              </a:rPr>
            </a:br>
            <a:endParaRPr lang="en-AU"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CBF50DA-0642-4397-93AE-B183D54AC928}"/>
              </a:ext>
            </a:extLst>
          </p:cNvPr>
          <p:cNvSpPr>
            <a:spLocks noGrp="1"/>
          </p:cNvSpPr>
          <p:nvPr>
            <p:ph idx="1"/>
          </p:nvPr>
        </p:nvSpPr>
        <p:spPr>
          <a:xfrm>
            <a:off x="288234" y="1686477"/>
            <a:ext cx="10314176" cy="4351338"/>
          </a:xfrm>
        </p:spPr>
        <p:txBody>
          <a:bodyPr>
            <a:normAutofit/>
          </a:bodyPr>
          <a:lstStyle/>
          <a:p>
            <a:r>
              <a:rPr lang="en-AU" dirty="0">
                <a:latin typeface="Arial" panose="020B0604020202020204" pitchFamily="34" charset="0"/>
                <a:cs typeface="Arial" panose="020B0604020202020204" pitchFamily="34" charset="0"/>
              </a:rPr>
              <a:t>We </a:t>
            </a:r>
            <a:r>
              <a:rPr lang="en-AU" b="1" dirty="0">
                <a:latin typeface="Arial" panose="020B0604020202020204" pitchFamily="34" charset="0"/>
                <a:cs typeface="Arial" panose="020B0604020202020204" pitchFamily="34" charset="0"/>
              </a:rPr>
              <a:t>must not </a:t>
            </a:r>
            <a:r>
              <a:rPr lang="en-AU" dirty="0">
                <a:latin typeface="Arial" panose="020B0604020202020204" pitchFamily="34" charset="0"/>
                <a:cs typeface="Arial" panose="020B0604020202020204" pitchFamily="34" charset="0"/>
              </a:rPr>
              <a:t>ignore or disregard any concerns, suspicions or disclosures of child abuse or harm</a:t>
            </a:r>
          </a:p>
          <a:p>
            <a:r>
              <a:rPr lang="en-AU" dirty="0">
                <a:latin typeface="Arial" panose="020B0604020202020204" pitchFamily="34" charset="0"/>
                <a:cs typeface="Arial" panose="020B0604020202020204" pitchFamily="34" charset="0"/>
              </a:rPr>
              <a:t>We have an important role to protect any child under our care and supervision from reasonably foreseeable harm</a:t>
            </a:r>
          </a:p>
          <a:p>
            <a:r>
              <a:rPr lang="en-AU" dirty="0">
                <a:latin typeface="Arial" panose="020B0604020202020204" pitchFamily="34" charset="0"/>
                <a:cs typeface="Arial" panose="020B0604020202020204" pitchFamily="34" charset="0"/>
              </a:rPr>
              <a:t>As a staff member, you have a critical role in protecting children and must meet a range of legal obligations to identify, respond and report child abuse</a:t>
            </a:r>
          </a:p>
          <a:p>
            <a:r>
              <a:rPr lang="en-AU" dirty="0">
                <a:latin typeface="Arial" panose="020B0604020202020204" pitchFamily="34" charset="0"/>
                <a:cs typeface="Arial" panose="020B0604020202020204" pitchFamily="34" charset="0"/>
              </a:rPr>
              <a:t>This includes abuse that has or is suspected to have taken place within or outside of school grounds and hours</a:t>
            </a: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4126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913B-73BB-45E1-A6F1-5100FFF925D5}"/>
              </a:ext>
            </a:extLst>
          </p:cNvPr>
          <p:cNvSpPr>
            <a:spLocks noGrp="1"/>
          </p:cNvSpPr>
          <p:nvPr>
            <p:ph type="title"/>
          </p:nvPr>
        </p:nvSpPr>
        <p:spPr/>
        <p:txBody>
          <a:bodyPr>
            <a:noAutofit/>
          </a:bodyPr>
          <a:lstStyle/>
          <a:p>
            <a:r>
              <a:rPr lang="en-AU" sz="3200" b="1" dirty="0">
                <a:solidFill>
                  <a:srgbClr val="E26815"/>
                </a:solidFill>
                <a:latin typeface="Arial" panose="020B0604020202020204" pitchFamily="34" charset="0"/>
                <a:cs typeface="Arial" panose="020B0604020202020204" pitchFamily="34" charset="0"/>
              </a:rPr>
              <a:t>Responding to incidents, disclosures and suspicions of child abuse</a:t>
            </a:r>
          </a:p>
        </p:txBody>
      </p:sp>
      <p:sp>
        <p:nvSpPr>
          <p:cNvPr id="3" name="Content Placeholder 2">
            <a:extLst>
              <a:ext uri="{FF2B5EF4-FFF2-40B4-BE49-F238E27FC236}">
                <a16:creationId xmlns:a16="http://schemas.microsoft.com/office/drawing/2014/main" id="{1644223C-CB51-4427-AA4A-7C5CE8BAD409}"/>
              </a:ext>
            </a:extLst>
          </p:cNvPr>
          <p:cNvSpPr>
            <a:spLocks noGrp="1"/>
          </p:cNvSpPr>
          <p:nvPr>
            <p:ph idx="1"/>
          </p:nvPr>
        </p:nvSpPr>
        <p:spPr>
          <a:xfrm>
            <a:off x="288232" y="1386840"/>
            <a:ext cx="10593127" cy="4652037"/>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Staff should follow the </a:t>
            </a: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Four Critical Actions for Schools </a:t>
            </a: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when responding to incidents, disclosures and suspicions of child abuse</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980859"/>
                </a:solidFill>
                <a:effectLst/>
                <a:uLnTx/>
                <a:uFillTx/>
                <a:latin typeface="Arial" panose="020B0604020202020204" pitchFamily="34" charset="0"/>
                <a:cs typeface="Arial" panose="020B0604020202020204" pitchFamily="34" charset="0"/>
              </a:rPr>
              <a:t>Respond to the emergency </a:t>
            </a:r>
          </a:p>
          <a:p>
            <a:pPr marL="536575"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If a child is at immediate risk of harm you must ensure their safety</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007987"/>
                </a:solidFill>
                <a:effectLst/>
                <a:uLnTx/>
                <a:uFillTx/>
                <a:latin typeface="Arial" panose="020B0604020202020204" pitchFamily="34" charset="0"/>
                <a:cs typeface="Arial" panose="020B0604020202020204" pitchFamily="34" charset="0"/>
              </a:rPr>
              <a:t>Report to authorities</a:t>
            </a:r>
          </a:p>
          <a:p>
            <a:pPr marL="536575"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 soon as immediate health and safety concerns are addressed you must report your concerns to the principal or school leadership</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09408C"/>
                </a:solidFill>
                <a:effectLst/>
                <a:uLnTx/>
                <a:uFillTx/>
                <a:latin typeface="Arial" panose="020B0604020202020204" pitchFamily="34" charset="0"/>
                <a:cs typeface="Arial" panose="020B0604020202020204" pitchFamily="34" charset="0"/>
              </a:rPr>
              <a:t>Contact Parents/Carers</a:t>
            </a:r>
          </a:p>
          <a:p>
            <a:pPr marL="536575"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principal and school must determine who needs to be contacted</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357040"/>
                </a:solidFill>
                <a:effectLst/>
                <a:uLnTx/>
                <a:uFillTx/>
                <a:latin typeface="Arial" panose="020B0604020202020204" pitchFamily="34" charset="0"/>
                <a:cs typeface="Arial" panose="020B0604020202020204" pitchFamily="34" charset="0"/>
              </a:rPr>
              <a:t>Provide Support</a:t>
            </a:r>
          </a:p>
          <a:p>
            <a:pPr marL="533400"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school must determine the support for children impacted by abuse.</a:t>
            </a:r>
          </a:p>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For more information, see the </a:t>
            </a: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Responding to Incidents, Disclosures and Suspicions of Child Abuse Poster</a:t>
            </a:r>
            <a:endPar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24001435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32E7-4D37-4FCB-BA57-10CF32AEC2CA}"/>
              </a:ext>
            </a:extLst>
          </p:cNvPr>
          <p:cNvSpPr>
            <a:spLocks noGrp="1"/>
          </p:cNvSpPr>
          <p:nvPr>
            <p:ph type="title"/>
          </p:nvPr>
        </p:nvSpPr>
        <p:spPr>
          <a:xfrm>
            <a:off x="288234" y="238539"/>
            <a:ext cx="10389291" cy="1302025"/>
          </a:xfrm>
        </p:spPr>
        <p:txBody>
          <a:bodyPr>
            <a:normAutofit/>
          </a:bodyPr>
          <a:lstStyle/>
          <a:p>
            <a:r>
              <a:rPr lang="en-AU" sz="3100" b="1" dirty="0">
                <a:solidFill>
                  <a:srgbClr val="E26815"/>
                </a:solidFill>
                <a:latin typeface="Arial" panose="020B0604020202020204" pitchFamily="34" charset="0"/>
                <a:cs typeface="Arial" panose="020B0604020202020204" pitchFamily="34" charset="0"/>
              </a:rPr>
              <a:t>Staff training eLearning module on protecting children</a:t>
            </a:r>
          </a:p>
        </p:txBody>
      </p:sp>
      <p:sp>
        <p:nvSpPr>
          <p:cNvPr id="3" name="Content Placeholder 2">
            <a:extLst>
              <a:ext uri="{FF2B5EF4-FFF2-40B4-BE49-F238E27FC236}">
                <a16:creationId xmlns:a16="http://schemas.microsoft.com/office/drawing/2014/main" id="{774CE1FA-82F3-4F7A-A280-F06EC9C3284D}"/>
              </a:ext>
            </a:extLst>
          </p:cNvPr>
          <p:cNvSpPr>
            <a:spLocks noGrp="1"/>
          </p:cNvSpPr>
          <p:nvPr>
            <p:ph idx="1"/>
          </p:nvPr>
        </p:nvSpPr>
        <p:spPr>
          <a:xfrm>
            <a:off x="288235" y="1686476"/>
            <a:ext cx="5807766" cy="5031824"/>
          </a:xfrm>
        </p:spPr>
        <p:txBody>
          <a:bodyPr>
            <a:noAutofit/>
          </a:bodyPr>
          <a:lstStyle/>
          <a:p>
            <a:r>
              <a:rPr lang="en-AU" sz="2600" dirty="0"/>
              <a:t>All teaching staff must complete the </a:t>
            </a:r>
            <a:r>
              <a:rPr lang="en-AU" sz="2600" b="1" dirty="0">
                <a:hlinkClick r:id="rId3"/>
              </a:rPr>
              <a:t>Protecting Children — Mandatory Reporting and Other Obligations eLearning module</a:t>
            </a:r>
            <a:r>
              <a:rPr lang="en-AU" sz="2600" dirty="0"/>
              <a:t>. </a:t>
            </a:r>
          </a:p>
          <a:p>
            <a:r>
              <a:rPr lang="en-AU" sz="2600" dirty="0"/>
              <a:t>The training covers important child safety content including:</a:t>
            </a:r>
          </a:p>
          <a:p>
            <a:pPr lvl="1"/>
            <a:r>
              <a:rPr lang="en-AU" dirty="0"/>
              <a:t>Indicators of harm</a:t>
            </a:r>
          </a:p>
          <a:p>
            <a:pPr lvl="1"/>
            <a:r>
              <a:rPr lang="en-AU" dirty="0"/>
              <a:t>Failure to disclose and failure to protect </a:t>
            </a:r>
          </a:p>
          <a:p>
            <a:pPr lvl="1"/>
            <a:r>
              <a:rPr lang="en-AU" dirty="0"/>
              <a:t>Reportable conduct scheme</a:t>
            </a:r>
          </a:p>
        </p:txBody>
      </p:sp>
      <p:sp>
        <p:nvSpPr>
          <p:cNvPr id="6" name="Content Placeholder 2">
            <a:extLst>
              <a:ext uri="{FF2B5EF4-FFF2-40B4-BE49-F238E27FC236}">
                <a16:creationId xmlns:a16="http://schemas.microsoft.com/office/drawing/2014/main" id="{C100E9B6-F06D-4EB6-8124-2B3F666E6FAD}"/>
              </a:ext>
            </a:extLst>
          </p:cNvPr>
          <p:cNvSpPr txBox="1">
            <a:spLocks/>
          </p:cNvSpPr>
          <p:nvPr/>
        </p:nvSpPr>
        <p:spPr>
          <a:xfrm>
            <a:off x="6388099" y="1686476"/>
            <a:ext cx="4394201" cy="476512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AU" sz="2600" dirty="0"/>
              <a:t>The training is available via LearnEd on eduPay.</a:t>
            </a:r>
          </a:p>
          <a:p>
            <a:r>
              <a:rPr lang="en-AU" sz="2600" dirty="0"/>
              <a:t>School staff who are:</a:t>
            </a:r>
          </a:p>
          <a:p>
            <a:pPr lvl="1"/>
            <a:r>
              <a:rPr lang="en-AU" dirty="0"/>
              <a:t>mandatory reporters must complete the module once per calendar year</a:t>
            </a:r>
          </a:p>
          <a:p>
            <a:pPr lvl="1"/>
            <a:r>
              <a:rPr lang="en-AU" dirty="0"/>
              <a:t>non-mandatory reporters are strongly encouraged to complete the module once each calendar year.</a:t>
            </a:r>
          </a:p>
          <a:p>
            <a:endParaRPr lang="en-AU" dirty="0"/>
          </a:p>
          <a:p>
            <a:endParaRPr lang="en-AU" dirty="0"/>
          </a:p>
        </p:txBody>
      </p:sp>
    </p:spTree>
    <p:extLst>
      <p:ext uri="{BB962C8B-B14F-4D97-AF65-F5344CB8AC3E}">
        <p14:creationId xmlns:p14="http://schemas.microsoft.com/office/powerpoint/2010/main" val="662741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32E7-4D37-4FCB-BA57-10CF32AEC2CA}"/>
              </a:ext>
            </a:extLst>
          </p:cNvPr>
          <p:cNvSpPr>
            <a:spLocks noGrp="1"/>
          </p:cNvSpPr>
          <p:nvPr>
            <p:ph type="title"/>
          </p:nvPr>
        </p:nvSpPr>
        <p:spPr>
          <a:xfrm>
            <a:off x="238843" y="218510"/>
            <a:ext cx="10064669" cy="1302025"/>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Signs of child abuse to look out for</a:t>
            </a:r>
          </a:p>
        </p:txBody>
      </p:sp>
      <p:sp>
        <p:nvSpPr>
          <p:cNvPr id="3" name="Content Placeholder 2">
            <a:extLst>
              <a:ext uri="{FF2B5EF4-FFF2-40B4-BE49-F238E27FC236}">
                <a16:creationId xmlns:a16="http://schemas.microsoft.com/office/drawing/2014/main" id="{774CE1FA-82F3-4F7A-A280-F06EC9C3284D}"/>
              </a:ext>
            </a:extLst>
          </p:cNvPr>
          <p:cNvSpPr>
            <a:spLocks noGrp="1"/>
          </p:cNvSpPr>
          <p:nvPr>
            <p:ph idx="1"/>
          </p:nvPr>
        </p:nvSpPr>
        <p:spPr>
          <a:xfrm>
            <a:off x="288234" y="1351722"/>
            <a:ext cx="10417866" cy="5128591"/>
          </a:xfrm>
        </p:spPr>
        <p:txBody>
          <a:bodyPr>
            <a:noAutofit/>
          </a:bodyPr>
          <a:lstStyle/>
          <a:p>
            <a:r>
              <a:rPr lang="en-GB" sz="2600" dirty="0">
                <a:latin typeface="Arial" panose="020B0604020202020204" pitchFamily="34" charset="0"/>
                <a:cs typeface="Arial" panose="020B0604020202020204" pitchFamily="34" charset="0"/>
              </a:rPr>
              <a:t>Children and young people can be harmed by other children, students or adults</a:t>
            </a:r>
          </a:p>
          <a:p>
            <a:r>
              <a:rPr lang="en-AU" sz="2600" dirty="0">
                <a:latin typeface="Arial" panose="020B0604020202020204" pitchFamily="34" charset="0"/>
                <a:cs typeface="Arial" panose="020B0604020202020204" pitchFamily="34" charset="0"/>
              </a:rPr>
              <a:t>Child abuse can include physical abuse, sexual abuse, grooming, serious emotional or psychological harm, neglect, or family violence</a:t>
            </a:r>
          </a:p>
          <a:p>
            <a:r>
              <a:rPr lang="en-AU" sz="2600" dirty="0">
                <a:latin typeface="Arial" panose="020B0604020202020204" pitchFamily="34" charset="0"/>
                <a:cs typeface="Arial" panose="020B0604020202020204" pitchFamily="34" charset="0"/>
              </a:rPr>
              <a:t>It doesn’t have to involve physical contact or force</a:t>
            </a:r>
          </a:p>
          <a:p>
            <a:r>
              <a:rPr lang="en-AU" sz="2600" dirty="0">
                <a:latin typeface="Arial" panose="020B0604020202020204" pitchFamily="34" charset="0"/>
                <a:cs typeface="Arial" panose="020B0604020202020204" pitchFamily="34" charset="0"/>
              </a:rPr>
              <a:t>Child abuse can include: </a:t>
            </a:r>
          </a:p>
          <a:p>
            <a:pPr lvl="1"/>
            <a:r>
              <a:rPr lang="en-AU" sz="2600" dirty="0">
                <a:latin typeface="Arial" panose="020B0604020202020204" pitchFamily="34" charset="0"/>
                <a:cs typeface="Arial" panose="020B0604020202020204" pitchFamily="34" charset="0"/>
              </a:rPr>
              <a:t>talking to a child in a sexually explicit way </a:t>
            </a:r>
          </a:p>
          <a:p>
            <a:pPr lvl="1"/>
            <a:r>
              <a:rPr lang="en-AU" sz="2600" dirty="0">
                <a:latin typeface="Arial" panose="020B0604020202020204" pitchFamily="34" charset="0"/>
                <a:cs typeface="Arial" panose="020B0604020202020204" pitchFamily="34" charset="0"/>
              </a:rPr>
              <a:t>grooming a child for future sexual activity </a:t>
            </a:r>
          </a:p>
          <a:p>
            <a:pPr lvl="1"/>
            <a:r>
              <a:rPr lang="en-AU" sz="2600" dirty="0">
                <a:latin typeface="Arial" panose="020B0604020202020204" pitchFamily="34" charset="0"/>
                <a:cs typeface="Arial" panose="020B0604020202020204" pitchFamily="34" charset="0"/>
              </a:rPr>
              <a:t>experiencing family violence </a:t>
            </a:r>
          </a:p>
          <a:p>
            <a:pPr lvl="1"/>
            <a:r>
              <a:rPr lang="en-AU" sz="2600" dirty="0">
                <a:latin typeface="Arial" panose="020B0604020202020204" pitchFamily="34" charset="0"/>
                <a:cs typeface="Arial" panose="020B0604020202020204" pitchFamily="34" charset="0"/>
              </a:rPr>
              <a:t>failing to provide a child with an adequate standard of nutrition, supervision, or medical care</a:t>
            </a:r>
          </a:p>
        </p:txBody>
      </p:sp>
    </p:spTree>
    <p:extLst>
      <p:ext uri="{BB962C8B-B14F-4D97-AF65-F5344CB8AC3E}">
        <p14:creationId xmlns:p14="http://schemas.microsoft.com/office/powerpoint/2010/main" val="40607701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F1BB0-3009-452F-821D-2E67F2DD4909}"/>
              </a:ext>
            </a:extLst>
          </p:cNvPr>
          <p:cNvSpPr>
            <a:spLocks noGrp="1"/>
          </p:cNvSpPr>
          <p:nvPr>
            <p:ph type="title"/>
          </p:nvPr>
        </p:nvSpPr>
        <p:spPr>
          <a:xfrm>
            <a:off x="232410" y="45085"/>
            <a:ext cx="10515600" cy="1325563"/>
          </a:xfrm>
        </p:spPr>
        <p:txBody>
          <a:bodyPr>
            <a:normAutofit/>
          </a:bodyPr>
          <a:lstStyle/>
          <a:p>
            <a:r>
              <a:rPr lang="en-AU" sz="3200" b="1" dirty="0">
                <a:solidFill>
                  <a:srgbClr val="E26815"/>
                </a:solidFill>
              </a:rPr>
              <a:t>Acknowledgment of Country</a:t>
            </a:r>
          </a:p>
        </p:txBody>
      </p:sp>
      <p:pic>
        <p:nvPicPr>
          <p:cNvPr id="4" name="Content Placeholder 3" descr="An Image of the aboriginal and Torres Straight Islander Flags">
            <a:extLst>
              <a:ext uri="{FF2B5EF4-FFF2-40B4-BE49-F238E27FC236}">
                <a16:creationId xmlns:a16="http://schemas.microsoft.com/office/drawing/2014/main" id="{49A4DEDE-13C2-406F-B551-4A033E9B49DA}"/>
              </a:ext>
            </a:extLst>
          </p:cNvPr>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2267027" y="2562130"/>
            <a:ext cx="7239388" cy="2571367"/>
          </a:xfrm>
          <a:prstGeom prst="rect">
            <a:avLst/>
          </a:prstGeom>
        </p:spPr>
      </p:pic>
    </p:spTree>
    <p:extLst>
      <p:ext uri="{BB962C8B-B14F-4D97-AF65-F5344CB8AC3E}">
        <p14:creationId xmlns:p14="http://schemas.microsoft.com/office/powerpoint/2010/main" val="14438626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DAB388-F6A1-4EAB-A8AE-7C25636338EB}"/>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Signs of child abuse to look out for (video)</a:t>
            </a:r>
          </a:p>
        </p:txBody>
      </p:sp>
      <p:sp>
        <p:nvSpPr>
          <p:cNvPr id="2" name="Subtitle 1" descr="An image of children with a link to a video: identifying signs of abuse&#10;&#10;Click on the video image to play the identifying signs of abuse video in your browser.">
            <a:extLst>
              <a:ext uri="{FF2B5EF4-FFF2-40B4-BE49-F238E27FC236}">
                <a16:creationId xmlns:a16="http://schemas.microsoft.com/office/drawing/2014/main" id="{DA040E1B-6F7F-4FF9-992D-54131EFDEC4C}"/>
              </a:ext>
            </a:extLst>
          </p:cNvPr>
          <p:cNvSpPr>
            <a:spLocks noGrp="1"/>
          </p:cNvSpPr>
          <p:nvPr>
            <p:ph idx="1"/>
          </p:nvPr>
        </p:nvSpPr>
        <p:spPr>
          <a:xfrm>
            <a:off x="288234" y="1324055"/>
            <a:ext cx="10064669" cy="4351338"/>
          </a:xfrm>
        </p:spPr>
        <p:txBody>
          <a:bodyPr/>
          <a:lstStyle/>
          <a:p>
            <a:r>
              <a:rPr lang="en-AU" dirty="0">
                <a:latin typeface="Arial" panose="020B0604020202020204" pitchFamily="34" charset="0"/>
                <a:cs typeface="Arial" panose="020B0604020202020204" pitchFamily="34" charset="0"/>
              </a:rPr>
              <a:t>There are a range of common physical and behavioural indicators that a child may be being abused.</a:t>
            </a:r>
          </a:p>
          <a:p>
            <a:r>
              <a:rPr lang="en-AU" dirty="0"/>
              <a:t>Press control and                                                                                     click on the video </a:t>
            </a:r>
            <a:br>
              <a:rPr lang="en-AU" dirty="0"/>
            </a:br>
            <a:r>
              <a:rPr lang="en-AU" dirty="0"/>
              <a:t>image to play the </a:t>
            </a:r>
            <a:br>
              <a:rPr lang="en-AU" dirty="0"/>
            </a:br>
            <a:r>
              <a:rPr lang="en-AU" dirty="0"/>
              <a:t>identifying signs of </a:t>
            </a:r>
            <a:br>
              <a:rPr lang="en-AU" dirty="0"/>
            </a:br>
            <a:r>
              <a:rPr lang="en-AU" dirty="0"/>
              <a:t>abuse video in your </a:t>
            </a:r>
            <a:br>
              <a:rPr lang="en-AU" dirty="0"/>
            </a:br>
            <a:r>
              <a:rPr lang="en-AU" dirty="0"/>
              <a:t>browser.</a:t>
            </a:r>
            <a:r>
              <a:rPr lang="en-AU" dirty="0">
                <a:latin typeface="Arial" panose="020B0604020202020204" pitchFamily="34" charset="0"/>
                <a:cs typeface="Arial" panose="020B0604020202020204" pitchFamily="34" charset="0"/>
              </a:rPr>
              <a:t> </a:t>
            </a:r>
          </a:p>
          <a:p>
            <a:endParaRPr lang="en-AU" dirty="0">
              <a:latin typeface="Arial" panose="020B0604020202020204" pitchFamily="34" charset="0"/>
              <a:cs typeface="Arial" panose="020B0604020202020204" pitchFamily="34" charset="0"/>
            </a:endParaRPr>
          </a:p>
        </p:txBody>
      </p:sp>
      <p:pic>
        <p:nvPicPr>
          <p:cNvPr id="3" name="Picture 2" descr="An image of students linked to a video that describes the signs of abuse">
            <a:hlinkClick r:id="rId3"/>
            <a:extLst>
              <a:ext uri="{FF2B5EF4-FFF2-40B4-BE49-F238E27FC236}">
                <a16:creationId xmlns:a16="http://schemas.microsoft.com/office/drawing/2014/main" id="{E85EBCA2-87E6-445D-8AEB-96175CCD1E4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bwMode="auto">
          <a:xfrm>
            <a:off x="4545227" y="2362323"/>
            <a:ext cx="7501629" cy="440790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307816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BC059-8745-462D-8E4B-AB2975A68DE7}"/>
              </a:ext>
            </a:extLst>
          </p:cNvPr>
          <p:cNvSpPr>
            <a:spLocks noGrp="1"/>
          </p:cNvSpPr>
          <p:nvPr>
            <p:ph type="title"/>
          </p:nvPr>
        </p:nvSpPr>
        <p:spPr/>
        <p:txBody>
          <a:bodyPr/>
          <a:lstStyle/>
          <a:p>
            <a:r>
              <a:rPr lang="en-AU" sz="3200" b="1" dirty="0">
                <a:solidFill>
                  <a:srgbClr val="E26815"/>
                </a:solidFill>
                <a:latin typeface="Arial" panose="020B0604020202020204" pitchFamily="34" charset="0"/>
                <a:cs typeface="Arial" panose="020B0604020202020204" pitchFamily="34" charset="0"/>
              </a:rPr>
              <a:t>Information sharing obligations for staff </a:t>
            </a:r>
            <a:br>
              <a:rPr lang="en-AU" sz="3100" b="1" dirty="0">
                <a:solidFill>
                  <a:srgbClr val="E26815"/>
                </a:solidFill>
                <a:latin typeface="Arial" panose="020B0604020202020204" pitchFamily="34" charset="0"/>
                <a:cs typeface="Arial" panose="020B0604020202020204" pitchFamily="34" charset="0"/>
              </a:rPr>
            </a:br>
            <a:endParaRPr lang="en-AU" sz="3100" b="1" dirty="0">
              <a:solidFill>
                <a:srgbClr val="E26815"/>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4F0521D-B0C5-4ADA-8893-16769564C78F}"/>
              </a:ext>
            </a:extLst>
          </p:cNvPr>
          <p:cNvSpPr>
            <a:spLocks noGrp="1"/>
          </p:cNvSpPr>
          <p:nvPr>
            <p:ph idx="1"/>
          </p:nvPr>
        </p:nvSpPr>
        <p:spPr>
          <a:xfrm>
            <a:off x="103038" y="1249680"/>
            <a:ext cx="10991681" cy="5369780"/>
          </a:xfrm>
        </p:spPr>
        <p:txBody>
          <a:bodyPr>
            <a:noAutofit/>
          </a:bodyPr>
          <a:lstStyle/>
          <a:p>
            <a:pPr>
              <a:spcAft>
                <a:spcPts val="600"/>
              </a:spcAft>
            </a:pPr>
            <a:r>
              <a:rPr lang="en-AU" sz="2400" dirty="0">
                <a:latin typeface="Arial" panose="020B0604020202020204" pitchFamily="34" charset="0"/>
                <a:cs typeface="Arial" panose="020B0604020202020204" pitchFamily="34" charset="0"/>
              </a:rPr>
              <a:t>Our school follows the department’s </a:t>
            </a:r>
            <a:r>
              <a:rPr lang="en-AU" sz="2400" dirty="0">
                <a:latin typeface="Arial" panose="020B0604020202020204" pitchFamily="34" charset="0"/>
                <a:ea typeface="+mn-ea"/>
                <a:cs typeface="Arial" panose="020B0604020202020204" pitchFamily="34" charset="0"/>
                <a:hlinkClick r:id="rId3"/>
              </a:rPr>
              <a:t>Privacy and Information Sharing Policy</a:t>
            </a:r>
            <a:endParaRPr lang="en-AU" sz="2400" dirty="0">
              <a:latin typeface="Arial" panose="020B0604020202020204" pitchFamily="34" charset="0"/>
              <a:cs typeface="Arial" panose="020B0604020202020204" pitchFamily="34" charset="0"/>
            </a:endParaRPr>
          </a:p>
          <a:p>
            <a:pPr>
              <a:spcAft>
                <a:spcPts val="600"/>
              </a:spcAft>
            </a:pPr>
            <a:r>
              <a:rPr lang="en-AU" sz="2400" dirty="0">
                <a:latin typeface="Arial" panose="020B0604020202020204" pitchFamily="34" charset="0"/>
                <a:cs typeface="Arial" panose="020B0604020202020204" pitchFamily="34" charset="0"/>
              </a:rPr>
              <a:t>Personal and health information of students, staff and others can be shared to carry out school and Department functions or for other related purposes and in other limited circumstances such as where there is a risk to health and safety.</a:t>
            </a:r>
          </a:p>
          <a:p>
            <a:pPr>
              <a:spcAft>
                <a:spcPts val="600"/>
              </a:spcAft>
            </a:pPr>
            <a:r>
              <a:rPr lang="en-AU" sz="2400" dirty="0">
                <a:latin typeface="Arial" panose="020B0604020202020204" pitchFamily="34" charset="0"/>
                <a:cs typeface="Arial" panose="020B0604020202020204" pitchFamily="34" charset="0"/>
              </a:rPr>
              <a:t>Information is shared on a ‘need to know’ basis.</a:t>
            </a:r>
          </a:p>
          <a:p>
            <a:pPr>
              <a:spcAft>
                <a:spcPts val="600"/>
              </a:spcAft>
            </a:pPr>
            <a:r>
              <a:rPr lang="en-AU" sz="2400" dirty="0">
                <a:latin typeface="Arial" panose="020B0604020202020204" pitchFamily="34" charset="0"/>
                <a:cs typeface="Arial" panose="020B0604020202020204" pitchFamily="34" charset="0"/>
              </a:rPr>
              <a:t>There are occasions where the school may lawfully share information with other parties outside the school or the department, for example to:</a:t>
            </a:r>
          </a:p>
          <a:p>
            <a:pPr lvl="1">
              <a:spcAft>
                <a:spcPts val="600"/>
              </a:spcAft>
            </a:pPr>
            <a:r>
              <a:rPr lang="en-AU" dirty="0">
                <a:latin typeface="Arial" panose="020B0604020202020204" pitchFamily="34" charset="0"/>
                <a:cs typeface="Arial" panose="020B0604020202020204" pitchFamily="34" charset="0"/>
              </a:rPr>
              <a:t>report suspected child abuse to </a:t>
            </a:r>
            <a:r>
              <a:rPr lang="en-AU"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DFFH Child Protection</a:t>
            </a:r>
            <a:r>
              <a:rPr lang="en-AU" dirty="0">
                <a:latin typeface="Arial" panose="020B0604020202020204" pitchFamily="34" charset="0"/>
                <a:cs typeface="Arial" panose="020B0604020202020204" pitchFamily="34" charset="0"/>
              </a:rPr>
              <a:t> or </a:t>
            </a:r>
            <a:r>
              <a:rPr lang="en-AU"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Victoria Police </a:t>
            </a:r>
            <a:endParaRPr lang="en-AU" dirty="0">
              <a:latin typeface="Arial" panose="020B0604020202020204" pitchFamily="34" charset="0"/>
              <a:cs typeface="Arial" panose="020B0604020202020204" pitchFamily="34" charset="0"/>
            </a:endParaRPr>
          </a:p>
          <a:p>
            <a:pPr lvl="1">
              <a:spcAft>
                <a:spcPts val="600"/>
              </a:spcAft>
            </a:pPr>
            <a:r>
              <a:rPr lang="en-AU" dirty="0">
                <a:latin typeface="Arial" panose="020B0604020202020204" pitchFamily="34" charset="0"/>
                <a:cs typeface="Arial" panose="020B0604020202020204" pitchFamily="34" charset="0"/>
              </a:rPr>
              <a:t>to request and share confidential information under the </a:t>
            </a:r>
            <a:r>
              <a:rPr lang="en-AU"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Child and Family Violence Information Sharing Schemes</a:t>
            </a:r>
            <a:endParaRPr lang="en-AU" dirty="0">
              <a:latin typeface="Arial" panose="020B0604020202020204" pitchFamily="34" charset="0"/>
              <a:cs typeface="Arial" panose="020B0604020202020204" pitchFamily="34" charset="0"/>
            </a:endParaRPr>
          </a:p>
          <a:p>
            <a:pPr>
              <a:spcBef>
                <a:spcPts val="600"/>
              </a:spcBef>
              <a:spcAft>
                <a:spcPts val="600"/>
              </a:spcAft>
            </a:pPr>
            <a:r>
              <a:rPr lang="en-AU" sz="2400" dirty="0">
                <a:latin typeface="Arial" panose="020B0604020202020204" pitchFamily="34" charset="0"/>
                <a:cs typeface="Arial" panose="020B0604020202020204" pitchFamily="34" charset="0"/>
              </a:rPr>
              <a:t>Requests under the information sharing schemes must go through </a:t>
            </a:r>
            <a:r>
              <a:rPr lang="en-AU" sz="2400" dirty="0">
                <a:highlight>
                  <a:srgbClr val="FFFF00"/>
                </a:highlight>
                <a:latin typeface="Arial" panose="020B0604020202020204" pitchFamily="34" charset="0"/>
                <a:cs typeface="Arial" panose="020B0604020202020204" pitchFamily="34" charset="0"/>
              </a:rPr>
              <a:t>[insert name of trained information sharing nominees at your school]</a:t>
            </a:r>
            <a:endParaRPr lang="en-A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45459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BC059-8745-462D-8E4B-AB2975A68DE7}"/>
              </a:ext>
            </a:extLst>
          </p:cNvPr>
          <p:cNvSpPr>
            <a:spLocks noGrp="1"/>
          </p:cNvSpPr>
          <p:nvPr>
            <p:ph type="title"/>
          </p:nvPr>
        </p:nvSpPr>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Record keeping obligations for schools and staff </a:t>
            </a:r>
            <a:br>
              <a:rPr lang="en-AU" dirty="0">
                <a:latin typeface="Arial" panose="020B0604020202020204" pitchFamily="34" charset="0"/>
                <a:cs typeface="Arial" panose="020B0604020202020204" pitchFamily="34" charset="0"/>
              </a:rPr>
            </a:br>
            <a:endParaRPr lang="en-AU"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4F0521D-B0C5-4ADA-8893-16769564C78F}"/>
              </a:ext>
            </a:extLst>
          </p:cNvPr>
          <p:cNvSpPr>
            <a:spLocks noGrp="1"/>
          </p:cNvSpPr>
          <p:nvPr>
            <p:ph idx="1"/>
          </p:nvPr>
        </p:nvSpPr>
        <p:spPr>
          <a:xfrm>
            <a:off x="288234" y="1535401"/>
            <a:ext cx="10455966" cy="4932984"/>
          </a:xfrm>
        </p:spPr>
        <p:txBody>
          <a:bodyPr>
            <a:noAutofit/>
          </a:bodyPr>
          <a:lstStyle/>
          <a:p>
            <a:r>
              <a:rPr lang="en-GB" sz="2400" dirty="0">
                <a:latin typeface="Arial" panose="020B0604020202020204" pitchFamily="34" charset="0"/>
                <a:cs typeface="Arial" panose="020B0604020202020204" pitchFamily="34" charset="0"/>
              </a:rPr>
              <a:t>Good records management practices are a critical element of child safety and wellbeing </a:t>
            </a:r>
          </a:p>
          <a:p>
            <a:pPr>
              <a:spcAft>
                <a:spcPts val="600"/>
              </a:spcAft>
            </a:pPr>
            <a:r>
              <a:rPr lang="en-GB" sz="2400" dirty="0">
                <a:latin typeface="Arial" panose="020B0604020202020204" pitchFamily="34" charset="0"/>
                <a:cs typeface="Arial" panose="020B0604020202020204" pitchFamily="34" charset="0"/>
              </a:rPr>
              <a:t>Our school follows the department’s </a:t>
            </a:r>
            <a:r>
              <a:rPr lang="en-AU" sz="2400" b="0" kern="1200" dirty="0">
                <a:solidFill>
                  <a:schemeClr val="tx1"/>
                </a:solidFill>
                <a:latin typeface="Arial" panose="020B0604020202020204" pitchFamily="34" charset="0"/>
                <a:ea typeface="+mn-ea"/>
                <a:cs typeface="Arial" panose="020B0604020202020204" pitchFamily="34" charset="0"/>
                <a:hlinkClick r:id="rId4"/>
              </a:rPr>
              <a:t>Records Management- School Records Policy</a:t>
            </a:r>
            <a:endParaRPr lang="en-AU" sz="2400" b="0" kern="1200" dirty="0">
              <a:solidFill>
                <a:schemeClr val="tx1"/>
              </a:solidFill>
              <a:latin typeface="Arial" panose="020B0604020202020204" pitchFamily="34" charset="0"/>
              <a:ea typeface="+mn-ea"/>
              <a:cs typeface="Arial" panose="020B0604020202020204" pitchFamily="34" charset="0"/>
            </a:endParaRPr>
          </a:p>
          <a:p>
            <a:r>
              <a:rPr lang="en-GB" sz="2400" dirty="0">
                <a:latin typeface="Arial" panose="020B0604020202020204" pitchFamily="34" charset="0"/>
                <a:cs typeface="Arial" panose="020B0604020202020204" pitchFamily="34" charset="0"/>
              </a:rPr>
              <a:t>The policy </a:t>
            </a:r>
            <a:r>
              <a:rPr lang="en-AU" sz="2400" dirty="0">
                <a:latin typeface="Arial" panose="020B0604020202020204" pitchFamily="34" charset="0"/>
                <a:cs typeface="Arial" panose="020B0604020202020204" pitchFamily="34" charset="0"/>
              </a:rPr>
              <a:t>addresses requirements for creating, storing and disposing of school records</a:t>
            </a:r>
          </a:p>
          <a:p>
            <a:r>
              <a:rPr lang="en-AU" sz="2400" dirty="0">
                <a:latin typeface="Arial" panose="020B0604020202020204" pitchFamily="34" charset="0"/>
                <a:cs typeface="Arial" panose="020B0604020202020204" pitchFamily="34" charset="0"/>
              </a:rPr>
              <a:t>Information is always recorded</a:t>
            </a:r>
          </a:p>
          <a:p>
            <a:r>
              <a:rPr lang="en-AU" sz="2400" dirty="0">
                <a:latin typeface="Arial" panose="020B0604020202020204" pitchFamily="34" charset="0"/>
                <a:cs typeface="Arial" panose="020B0604020202020204" pitchFamily="34" charset="0"/>
              </a:rPr>
              <a:t>Staff must create full and accurate records</a:t>
            </a:r>
          </a:p>
          <a:p>
            <a:r>
              <a:rPr lang="en-AU" sz="2400" dirty="0">
                <a:latin typeface="Arial" panose="020B0604020202020204" pitchFamily="34" charset="0"/>
                <a:cs typeface="Arial" panose="020B0604020202020204" pitchFamily="34" charset="0"/>
              </a:rPr>
              <a:t>Schools must keep </a:t>
            </a:r>
            <a:r>
              <a:rPr lang="en-AU" sz="2400" b="1" dirty="0">
                <a:latin typeface="Arial" panose="020B0604020202020204" pitchFamily="34" charset="0"/>
                <a:cs typeface="Arial" panose="020B0604020202020204" pitchFamily="34" charset="0"/>
              </a:rPr>
              <a:t>all records </a:t>
            </a:r>
            <a:r>
              <a:rPr lang="en-AU" sz="2400" dirty="0">
                <a:latin typeface="Arial" panose="020B0604020202020204" pitchFamily="34" charset="0"/>
                <a:cs typeface="Arial" panose="020B0604020202020204" pitchFamily="34" charset="0"/>
              </a:rPr>
              <a:t>relating to child safety, health and wellbeing. These records must not be disposed of or destroyed</a:t>
            </a:r>
          </a:p>
          <a:p>
            <a:r>
              <a:rPr lang="en-AU" sz="2400" dirty="0">
                <a:latin typeface="Arial" panose="020B0604020202020204" pitchFamily="34" charset="0"/>
                <a:cs typeface="Arial" panose="020B0604020202020204" pitchFamily="34" charset="0"/>
              </a:rPr>
              <a:t>Records must be kept in designated school storage areas</a:t>
            </a:r>
          </a:p>
          <a:p>
            <a:r>
              <a:rPr lang="en-AU" sz="2400" dirty="0">
                <a:latin typeface="Arial" panose="020B0604020202020204" pitchFamily="34" charset="0"/>
                <a:cs typeface="Arial" panose="020B0604020202020204" pitchFamily="34" charset="0"/>
              </a:rPr>
              <a:t>Staff must always follow our school’s records management procedures</a:t>
            </a:r>
          </a:p>
        </p:txBody>
      </p:sp>
    </p:spTree>
    <p:extLst>
      <p:ext uri="{BB962C8B-B14F-4D97-AF65-F5344CB8AC3E}">
        <p14:creationId xmlns:p14="http://schemas.microsoft.com/office/powerpoint/2010/main" val="329384514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9D2B44-C6E2-4A9C-82D4-1FAC9FA2B8BC}"/>
              </a:ext>
            </a:extLst>
          </p:cNvPr>
          <p:cNvSpPr>
            <a:spLocks noGrp="1"/>
          </p:cNvSpPr>
          <p:nvPr>
            <p:ph type="title"/>
          </p:nvPr>
        </p:nvSpPr>
        <p:spPr>
          <a:xfrm>
            <a:off x="288233" y="277881"/>
            <a:ext cx="10262535" cy="891393"/>
          </a:xfrm>
        </p:spPr>
        <p:txBody>
          <a:bodyPr>
            <a:noAutofit/>
          </a:bodyPr>
          <a:lstStyle/>
          <a:p>
            <a:r>
              <a:rPr lang="en-AU" sz="3200" b="1" dirty="0">
                <a:solidFill>
                  <a:srgbClr val="E26815"/>
                </a:solidFill>
                <a:latin typeface="Arial" panose="020B0604020202020204" pitchFamily="34" charset="0"/>
                <a:cs typeface="Arial" panose="020B0604020202020204" pitchFamily="34" charset="0"/>
              </a:rPr>
              <a:t>Empowering students and families to express their views and raise concerns – example strategies</a:t>
            </a:r>
            <a:br>
              <a:rPr lang="en-AU" sz="3100" b="1" dirty="0">
                <a:solidFill>
                  <a:srgbClr val="E26815"/>
                </a:solidFill>
                <a:latin typeface="Arial" panose="020B0604020202020204" pitchFamily="34" charset="0"/>
                <a:cs typeface="Arial" panose="020B0604020202020204" pitchFamily="34" charset="0"/>
              </a:rPr>
            </a:br>
            <a:endParaRPr lang="en-AU" sz="3100" b="1" dirty="0">
              <a:solidFill>
                <a:srgbClr val="E26815"/>
              </a:solidFill>
              <a:latin typeface="Arial" panose="020B0604020202020204" pitchFamily="34" charset="0"/>
              <a:cs typeface="Arial" panose="020B0604020202020204" pitchFamily="34" charset="0"/>
            </a:endParaRPr>
          </a:p>
        </p:txBody>
      </p:sp>
      <p:sp>
        <p:nvSpPr>
          <p:cNvPr id="2" name="Subtitle 1">
            <a:extLst>
              <a:ext uri="{FF2B5EF4-FFF2-40B4-BE49-F238E27FC236}">
                <a16:creationId xmlns:a16="http://schemas.microsoft.com/office/drawing/2014/main" id="{003F1B67-1A58-4567-9260-E08AC82711DE}"/>
              </a:ext>
            </a:extLst>
          </p:cNvPr>
          <p:cNvSpPr>
            <a:spLocks noGrp="1"/>
          </p:cNvSpPr>
          <p:nvPr>
            <p:ph idx="1"/>
          </p:nvPr>
        </p:nvSpPr>
        <p:spPr>
          <a:xfrm>
            <a:off x="288234" y="1435261"/>
            <a:ext cx="5333078" cy="5280374"/>
          </a:xfrm>
        </p:spPr>
        <p:txBody>
          <a:bodyPr>
            <a:noAutofit/>
          </a:bodyPr>
          <a:lstStyle/>
          <a:p>
            <a:pPr marL="0" indent="0">
              <a:buNone/>
            </a:pPr>
            <a:r>
              <a:rPr lang="en-AU" sz="2400" b="1" dirty="0">
                <a:latin typeface="Arial" panose="020B0604020202020204" pitchFamily="34" charset="0"/>
                <a:cs typeface="Arial" panose="020B0604020202020204" pitchFamily="34" charset="0"/>
              </a:rPr>
              <a:t>School policies</a:t>
            </a:r>
          </a:p>
          <a:p>
            <a:pPr>
              <a:spcBef>
                <a:spcPts val="600"/>
              </a:spcBef>
            </a:pPr>
            <a:r>
              <a:rPr lang="en-AU" sz="2000" dirty="0">
                <a:latin typeface="Arial" panose="020B0604020202020204" pitchFamily="34" charset="0"/>
                <a:cs typeface="Arial" panose="020B0604020202020204" pitchFamily="34" charset="0"/>
              </a:rPr>
              <a:t>Identify ways to involve students, families and community members in reviews of child safety policies and practices  </a:t>
            </a:r>
          </a:p>
          <a:p>
            <a:pPr>
              <a:lnSpc>
                <a:spcPct val="100000"/>
              </a:lnSpc>
              <a:spcBef>
                <a:spcPts val="600"/>
              </a:spcBef>
            </a:pPr>
            <a:r>
              <a:rPr lang="en-AU" sz="2000" dirty="0">
                <a:latin typeface="Arial" panose="020B0604020202020204" pitchFamily="34" charset="0"/>
                <a:cs typeface="Arial" panose="020B0604020202020204" pitchFamily="34" charset="0"/>
              </a:rPr>
              <a:t>Provide links to the school’s child safety policies in the school’s social media posts, newsletters and staff circulars.</a:t>
            </a:r>
          </a:p>
          <a:p>
            <a:pPr>
              <a:lnSpc>
                <a:spcPct val="100000"/>
              </a:lnSpc>
              <a:spcBef>
                <a:spcPts val="600"/>
              </a:spcBef>
            </a:pPr>
            <a:r>
              <a:rPr lang="en-AU" sz="2000" dirty="0">
                <a:latin typeface="Arial" panose="020B0604020202020204" pitchFamily="34" charset="0"/>
                <a:cs typeface="Arial" panose="020B0604020202020204" pitchFamily="34" charset="0"/>
              </a:rPr>
              <a:t>Use surveys, focus groups and discussions to review the accessibility and level of awareness of child-safe policies and procedures by students and families.</a:t>
            </a:r>
          </a:p>
          <a:p>
            <a:pPr>
              <a:lnSpc>
                <a:spcPct val="100000"/>
              </a:lnSpc>
              <a:spcBef>
                <a:spcPts val="600"/>
              </a:spcBef>
            </a:pPr>
            <a:r>
              <a:rPr lang="en-AU" sz="2000" dirty="0">
                <a:latin typeface="Arial" panose="020B0604020202020204" pitchFamily="34" charset="0"/>
                <a:cs typeface="Arial" panose="020B0604020202020204" pitchFamily="34" charset="0"/>
              </a:rPr>
              <a:t>Report on outcomes of relevant reviews to staff and volunteers, community and families and students to show transparency and accountability.</a:t>
            </a:r>
          </a:p>
          <a:p>
            <a:pPr>
              <a:lnSpc>
                <a:spcPct val="100000"/>
              </a:lnSpc>
              <a:spcBef>
                <a:spcPts val="0"/>
              </a:spcBef>
            </a:pPr>
            <a:endParaRPr lang="en-AU" sz="2000" dirty="0">
              <a:latin typeface="Arial" panose="020B0604020202020204" pitchFamily="34" charset="0"/>
              <a:cs typeface="Arial" panose="020B0604020202020204" pitchFamily="34" charset="0"/>
            </a:endParaRPr>
          </a:p>
          <a:p>
            <a:pPr marL="0" indent="0">
              <a:lnSpc>
                <a:spcPct val="100000"/>
              </a:lnSpc>
              <a:spcBef>
                <a:spcPts val="0"/>
              </a:spcBef>
              <a:buNone/>
            </a:pPr>
            <a:endParaRPr lang="en-AU" sz="2000" dirty="0">
              <a:latin typeface="Arial" panose="020B0604020202020204" pitchFamily="34" charset="0"/>
              <a:cs typeface="Arial" panose="020B0604020202020204" pitchFamily="34" charset="0"/>
            </a:endParaRPr>
          </a:p>
          <a:p>
            <a:pPr marL="0" indent="0">
              <a:lnSpc>
                <a:spcPct val="100000"/>
              </a:lnSpc>
              <a:spcBef>
                <a:spcPts val="0"/>
              </a:spcBef>
              <a:buNone/>
            </a:pPr>
            <a:endParaRPr lang="en-AU"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93A4C67-33BD-45E3-99DE-2FA388AC36C2}"/>
              </a:ext>
            </a:extLst>
          </p:cNvPr>
          <p:cNvSpPr txBox="1"/>
          <p:nvPr/>
        </p:nvSpPr>
        <p:spPr>
          <a:xfrm>
            <a:off x="5621311" y="1435573"/>
            <a:ext cx="5141627" cy="5295009"/>
          </a:xfrm>
          <a:prstGeom prst="rect">
            <a:avLst/>
          </a:prstGeom>
        </p:spPr>
        <p:txBody>
          <a:bodyPr vert="horz" lIns="91440" tIns="45720" rIns="91440" bIns="45720" rtlCol="0" anchor="t">
            <a:noAutofit/>
          </a:bodyPr>
          <a:lstStyle>
            <a:lvl1pPr indent="0">
              <a:lnSpc>
                <a:spcPct val="90000"/>
              </a:lnSpc>
              <a:spcBef>
                <a:spcPts val="1000"/>
              </a:spcBef>
              <a:buFont typeface="Arial"/>
              <a:buNone/>
              <a:defRPr sz="2400" b="1" i="0">
                <a:latin typeface="Arial" panose="020B0604020202020204" pitchFamily="34" charset="0"/>
                <a:ea typeface="Arial" panose="020B0604020202020204" pitchFamily="34" charset="0"/>
                <a:cs typeface="Arial" panose="020B0604020202020204" pitchFamily="34" charset="0"/>
              </a:defRPr>
            </a:lvl1pPr>
            <a:lvl2pPr marL="685800" indent="-228600">
              <a:lnSpc>
                <a:spcPct val="90000"/>
              </a:lnSpc>
              <a:spcBef>
                <a:spcPts val="500"/>
              </a:spcBef>
              <a:buFont typeface="Arial"/>
              <a:buChar char="•"/>
              <a:defRPr sz="2400" b="0" i="0">
                <a:latin typeface="Arial" panose="020B0604020202020204" pitchFamily="34" charset="0"/>
                <a:ea typeface="Arial" panose="020B0604020202020204" pitchFamily="34" charset="0"/>
                <a:cs typeface="Arial" panose="020B0604020202020204" pitchFamily="34" charset="0"/>
              </a:defRPr>
            </a:lvl2pPr>
            <a:lvl3pPr marL="1143000" indent="-228600">
              <a:lnSpc>
                <a:spcPct val="90000"/>
              </a:lnSpc>
              <a:spcBef>
                <a:spcPts val="500"/>
              </a:spcBef>
              <a:buFont typeface="Arial"/>
              <a:buChar char="•"/>
              <a:defRPr sz="2000" b="0" i="0">
                <a:latin typeface="Arial" panose="020B0604020202020204" pitchFamily="34" charset="0"/>
                <a:ea typeface="Arial" panose="020B0604020202020204" pitchFamily="34" charset="0"/>
                <a:cs typeface="Arial" panose="020B0604020202020204" pitchFamily="34" charset="0"/>
              </a:defRPr>
            </a:lvl3pPr>
            <a:lvl4pPr marL="1600200" indent="-228600">
              <a:lnSpc>
                <a:spcPct val="90000"/>
              </a:lnSpc>
              <a:spcBef>
                <a:spcPts val="500"/>
              </a:spcBef>
              <a:buFont typeface="Arial"/>
              <a:buChar char="•"/>
              <a:defRPr b="0" i="0">
                <a:latin typeface="Arial" panose="020B0604020202020204" pitchFamily="34" charset="0"/>
                <a:ea typeface="Arial" panose="020B0604020202020204" pitchFamily="34" charset="0"/>
                <a:cs typeface="Arial" panose="020B0604020202020204" pitchFamily="34" charset="0"/>
              </a:defRPr>
            </a:lvl4pPr>
            <a:lvl5pPr marL="2057400" indent="-228600">
              <a:lnSpc>
                <a:spcPct val="90000"/>
              </a:lnSpc>
              <a:spcBef>
                <a:spcPts val="500"/>
              </a:spcBef>
              <a:buFont typeface="Arial"/>
              <a:buChar char="•"/>
              <a:defRPr b="0" i="0">
                <a:latin typeface="Arial" panose="020B0604020202020204" pitchFamily="34" charset="0"/>
                <a:ea typeface="Arial" panose="020B0604020202020204" pitchFamily="34" charset="0"/>
                <a:cs typeface="Arial" panose="020B0604020202020204" pitchFamily="34" charset="0"/>
              </a:defRPr>
            </a:lvl5pPr>
            <a:lvl6pPr marL="2514600" indent="-228600">
              <a:lnSpc>
                <a:spcPct val="90000"/>
              </a:lnSpc>
              <a:spcBef>
                <a:spcPts val="500"/>
              </a:spcBef>
              <a:buFont typeface="Arial"/>
              <a:buChar char="•"/>
            </a:lvl6pPr>
            <a:lvl7pPr marL="2971800" indent="-228600">
              <a:lnSpc>
                <a:spcPct val="90000"/>
              </a:lnSpc>
              <a:spcBef>
                <a:spcPts val="500"/>
              </a:spcBef>
              <a:buFont typeface="Arial"/>
              <a:buChar char="•"/>
            </a:lvl7pPr>
            <a:lvl8pPr marL="3429000" indent="-228600">
              <a:lnSpc>
                <a:spcPct val="90000"/>
              </a:lnSpc>
              <a:spcBef>
                <a:spcPts val="500"/>
              </a:spcBef>
              <a:buFont typeface="Arial"/>
              <a:buChar char="•"/>
            </a:lvl8pPr>
            <a:lvl9pPr marL="3886200" indent="-228600">
              <a:lnSpc>
                <a:spcPct val="90000"/>
              </a:lnSpc>
              <a:spcBef>
                <a:spcPts val="500"/>
              </a:spcBef>
              <a:buFont typeface="Arial"/>
              <a:buChar char="•"/>
            </a:lvl9pPr>
          </a:lstStyle>
          <a:p>
            <a:r>
              <a:rPr lang="en-AU" dirty="0"/>
              <a:t>School practice </a:t>
            </a:r>
          </a:p>
          <a:p>
            <a:pPr marL="228600" indent="-228600">
              <a:lnSpc>
                <a:spcPct val="100000"/>
              </a:lnSpc>
              <a:spcBef>
                <a:spcPts val="600"/>
              </a:spcBef>
              <a:buFont typeface="Arial"/>
              <a:buChar char="•"/>
            </a:pPr>
            <a:r>
              <a:rPr lang="en-AU" sz="2000" b="0" dirty="0"/>
              <a:t>Provide frequent opportunities for families to engage with staff about their children’s experiences at school</a:t>
            </a:r>
          </a:p>
          <a:p>
            <a:pPr marL="228600" indent="-228600">
              <a:lnSpc>
                <a:spcPct val="100000"/>
              </a:lnSpc>
              <a:spcBef>
                <a:spcPts val="600"/>
              </a:spcBef>
              <a:buFont typeface="Arial"/>
              <a:buChar char="•"/>
            </a:pPr>
            <a:r>
              <a:rPr lang="en-AU" sz="2000" b="0" dirty="0"/>
              <a:t>Invite students to provide feedback on school-wide decisions and take their views into account</a:t>
            </a:r>
          </a:p>
          <a:p>
            <a:pPr marL="228600" indent="-228600">
              <a:lnSpc>
                <a:spcPct val="100000"/>
              </a:lnSpc>
              <a:spcBef>
                <a:spcPts val="600"/>
              </a:spcBef>
              <a:buFont typeface="Arial"/>
              <a:buChar char="•"/>
            </a:pPr>
            <a:r>
              <a:rPr lang="en-AU" sz="2000" b="0" dirty="0"/>
              <a:t>Be aware of discriminatory barriers and any overreliance on student leaders</a:t>
            </a:r>
          </a:p>
          <a:p>
            <a:pPr marL="228600" indent="-228600">
              <a:lnSpc>
                <a:spcPct val="100000"/>
              </a:lnSpc>
              <a:spcBef>
                <a:spcPts val="600"/>
              </a:spcBef>
              <a:buFont typeface="Arial"/>
              <a:buChar char="•"/>
            </a:pPr>
            <a:r>
              <a:rPr lang="en-AU" sz="2000" b="0" dirty="0"/>
              <a:t>Give students a variety of ways to raise concerns. For example:</a:t>
            </a:r>
          </a:p>
          <a:p>
            <a:pPr marL="685800" lvl="3">
              <a:lnSpc>
                <a:spcPct val="100000"/>
              </a:lnSpc>
              <a:spcBef>
                <a:spcPts val="0"/>
              </a:spcBef>
            </a:pPr>
            <a:r>
              <a:rPr lang="en-AU" dirty="0"/>
              <a:t>provide an anonymous, year-level student suggestion box</a:t>
            </a:r>
          </a:p>
          <a:p>
            <a:pPr marL="685800" lvl="3">
              <a:lnSpc>
                <a:spcPct val="100000"/>
              </a:lnSpc>
              <a:spcBef>
                <a:spcPts val="0"/>
              </a:spcBef>
            </a:pPr>
            <a:r>
              <a:rPr lang="en-AU" dirty="0"/>
              <a:t>display posters and information about the adults who students can talk to if they have a concern</a:t>
            </a:r>
            <a:endParaRPr lang="en-AU" b="0" dirty="0"/>
          </a:p>
          <a:p>
            <a:pPr>
              <a:lnSpc>
                <a:spcPct val="100000"/>
              </a:lnSpc>
              <a:spcBef>
                <a:spcPts val="0"/>
              </a:spcBef>
            </a:pPr>
            <a:r>
              <a:rPr lang="en-AU" sz="2000" b="0" dirty="0"/>
              <a:t> </a:t>
            </a:r>
          </a:p>
        </p:txBody>
      </p:sp>
    </p:spTree>
    <p:extLst>
      <p:ext uri="{BB962C8B-B14F-4D97-AF65-F5344CB8AC3E}">
        <p14:creationId xmlns:p14="http://schemas.microsoft.com/office/powerpoint/2010/main" val="27122952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93299-8F31-4843-A18C-5F7A387F516E}"/>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Key things to remember</a:t>
            </a:r>
          </a:p>
        </p:txBody>
      </p:sp>
      <p:sp>
        <p:nvSpPr>
          <p:cNvPr id="4" name="Content Placeholder 3">
            <a:extLst>
              <a:ext uri="{FF2B5EF4-FFF2-40B4-BE49-F238E27FC236}">
                <a16:creationId xmlns:a16="http://schemas.microsoft.com/office/drawing/2014/main" id="{22311E42-CB03-4557-A897-A92D1ED62493}"/>
              </a:ext>
            </a:extLst>
          </p:cNvPr>
          <p:cNvSpPr>
            <a:spLocks noGrp="1"/>
          </p:cNvSpPr>
          <p:nvPr>
            <p:ph idx="1"/>
          </p:nvPr>
        </p:nvSpPr>
        <p:spPr>
          <a:xfrm>
            <a:off x="288232" y="1341120"/>
            <a:ext cx="10395007" cy="5250230"/>
          </a:xfrm>
        </p:spPr>
        <p:txBody>
          <a:bodyPr>
            <a:noAutofit/>
          </a:bodyPr>
          <a:lstStyle/>
          <a:p>
            <a:pPr marL="0" lvl="0" indent="0">
              <a:spcBef>
                <a:spcPts val="0"/>
              </a:spcBef>
              <a:spcAft>
                <a:spcPts val="900"/>
              </a:spcAft>
              <a:buNone/>
            </a:pPr>
            <a:r>
              <a:rPr lang="en-AU" sz="2400" b="1" dirty="0">
                <a:effectLst/>
                <a:latin typeface="Arial" panose="020B0604020202020204" pitchFamily="34" charset="0"/>
                <a:ea typeface="Times New Roman" panose="02020603050405020304" pitchFamily="18" charset="0"/>
                <a:cs typeface="Arial" panose="020B0604020202020204" pitchFamily="34" charset="0"/>
              </a:rPr>
              <a:t>Child safety and wellbeing at our school is everyone’s responsibility. </a:t>
            </a:r>
            <a:endParaRPr lang="en-AU" sz="2400" dirty="0">
              <a:latin typeface="Arial" panose="020B0604020202020204" pitchFamily="34" charset="0"/>
              <a:ea typeface="Times New Roman" panose="02020603050405020304" pitchFamily="18" charset="0"/>
              <a:cs typeface="Arial" panose="020B0604020202020204" pitchFamily="34" charset="0"/>
            </a:endParaRPr>
          </a:p>
          <a:p>
            <a:pPr marL="0" lvl="0" indent="0">
              <a:spcBef>
                <a:spcPts val="0"/>
              </a:spcBef>
              <a:spcAft>
                <a:spcPts val="900"/>
              </a:spcAft>
              <a:buNone/>
            </a:pPr>
            <a:r>
              <a:rPr lang="en-AU" sz="2400" dirty="0">
                <a:effectLst/>
                <a:latin typeface="Arial" panose="020B0604020202020204" pitchFamily="34" charset="0"/>
                <a:ea typeface="Times New Roman" panose="02020603050405020304" pitchFamily="18" charset="0"/>
                <a:cs typeface="Arial" panose="020B0604020202020204" pitchFamily="34" charset="0"/>
              </a:rPr>
              <a:t>School staff have a responsibility to:</a:t>
            </a:r>
          </a:p>
          <a:p>
            <a:pPr lvl="0">
              <a:spcBef>
                <a:spcPts val="0"/>
              </a:spcBef>
              <a:spcAft>
                <a:spcPts val="900"/>
              </a:spcAft>
            </a:pPr>
            <a:r>
              <a:rPr lang="en-GB" sz="2400" dirty="0">
                <a:latin typeface="Arial" panose="020B0604020202020204" pitchFamily="34" charset="0"/>
                <a:cs typeface="Arial" panose="020B0604020202020204" pitchFamily="34" charset="0"/>
              </a:rPr>
              <a:t>always follow our school’s child safety and wellbeing policies and procedures</a:t>
            </a:r>
            <a:endParaRPr lang="en-AU" sz="2400" dirty="0">
              <a:latin typeface="Arial" panose="020B0604020202020204" pitchFamily="34" charset="0"/>
              <a:cs typeface="Arial" panose="020B0604020202020204" pitchFamily="34" charset="0"/>
            </a:endParaRPr>
          </a:p>
          <a:p>
            <a:pPr lvl="0">
              <a:spcBef>
                <a:spcPts val="0"/>
              </a:spcBef>
              <a:spcAft>
                <a:spcPts val="900"/>
              </a:spcAft>
            </a:pPr>
            <a:r>
              <a:rPr lang="en-GB" sz="2400" dirty="0">
                <a:latin typeface="Arial" panose="020B0604020202020204" pitchFamily="34" charset="0"/>
                <a:cs typeface="Arial" panose="020B0604020202020204" pitchFamily="34" charset="0"/>
              </a:rPr>
              <a:t>act in accordance with our school’s </a:t>
            </a:r>
            <a:r>
              <a:rPr lang="en-GB" sz="2400" b="1" dirty="0">
                <a:latin typeface="Arial" panose="020B0604020202020204" pitchFamily="34" charset="0"/>
                <a:cs typeface="Arial" panose="020B0604020202020204" pitchFamily="34" charset="0"/>
              </a:rPr>
              <a:t>Child Safety Code of Conduct</a:t>
            </a:r>
            <a:endParaRPr lang="en-AU" sz="2400" b="1" dirty="0">
              <a:latin typeface="Arial" panose="020B0604020202020204" pitchFamily="34" charset="0"/>
              <a:cs typeface="Arial" panose="020B0604020202020204" pitchFamily="34" charset="0"/>
            </a:endParaRPr>
          </a:p>
          <a:p>
            <a:pPr lvl="0">
              <a:spcBef>
                <a:spcPts val="0"/>
              </a:spcBef>
              <a:spcAft>
                <a:spcPts val="900"/>
              </a:spcAft>
            </a:pPr>
            <a:r>
              <a:rPr lang="en-GB" sz="2400" dirty="0">
                <a:latin typeface="Arial" panose="020B0604020202020204" pitchFamily="34" charset="0"/>
                <a:cs typeface="Arial" panose="020B0604020202020204" pitchFamily="34" charset="0"/>
              </a:rPr>
              <a:t>identify and raise concerns about child safety issues in accordance with our </a:t>
            </a:r>
            <a:r>
              <a:rPr lang="en-GB" sz="2400" b="1" dirty="0">
                <a:latin typeface="Arial" panose="020B0604020202020204" pitchFamily="34" charset="0"/>
                <a:cs typeface="Arial" panose="020B0604020202020204" pitchFamily="34" charset="0"/>
              </a:rPr>
              <a:t>Child Safety Responding and Reporting Obligations Policy and Procedures </a:t>
            </a:r>
            <a:r>
              <a:rPr lang="en-GB" sz="2400" dirty="0">
                <a:latin typeface="Arial" panose="020B0604020202020204" pitchFamily="34" charset="0"/>
                <a:cs typeface="Arial" panose="020B0604020202020204" pitchFamily="34" charset="0"/>
              </a:rPr>
              <a:t>and the </a:t>
            </a:r>
            <a:r>
              <a:rPr lang="en-GB" sz="2400" b="1" dirty="0">
                <a:latin typeface="Arial" panose="020B0604020202020204" pitchFamily="34" charset="0"/>
                <a:cs typeface="Arial" panose="020B0604020202020204" pitchFamily="34" charset="0"/>
                <a:hlinkClick r:id="rId3"/>
              </a:rPr>
              <a:t>Four Critical Actions for Schools</a:t>
            </a:r>
            <a:endParaRPr lang="en-GB" sz="2400" b="1" dirty="0">
              <a:latin typeface="Arial" panose="020B0604020202020204" pitchFamily="34" charset="0"/>
              <a:cs typeface="Arial" panose="020B0604020202020204" pitchFamily="34" charset="0"/>
            </a:endParaRPr>
          </a:p>
          <a:p>
            <a:pPr lvl="0">
              <a:spcBef>
                <a:spcPts val="0"/>
              </a:spcBef>
              <a:spcAft>
                <a:spcPts val="900"/>
              </a:spcAft>
            </a:pPr>
            <a:r>
              <a:rPr lang="en-GB" sz="2400" dirty="0">
                <a:latin typeface="Arial" panose="020B0604020202020204" pitchFamily="34" charset="0"/>
                <a:cs typeface="Arial" panose="020B0604020202020204" pitchFamily="34" charset="0"/>
              </a:rPr>
              <a:t>ensure students’ views are taken seriously and their voices are heard about decisions affecting their lives</a:t>
            </a:r>
            <a:endParaRPr lang="en-AU" sz="2400" dirty="0">
              <a:latin typeface="Arial" panose="020B0604020202020204" pitchFamily="34" charset="0"/>
              <a:cs typeface="Arial" panose="020B0604020202020204" pitchFamily="34" charset="0"/>
            </a:endParaRPr>
          </a:p>
          <a:p>
            <a:pPr lvl="0">
              <a:spcBef>
                <a:spcPts val="0"/>
              </a:spcBef>
              <a:spcAft>
                <a:spcPts val="900"/>
              </a:spcAft>
            </a:pPr>
            <a:r>
              <a:rPr lang="en-GB" sz="2400" dirty="0">
                <a:latin typeface="Arial" panose="020B0604020202020204" pitchFamily="34" charset="0"/>
                <a:cs typeface="Arial" panose="020B0604020202020204" pitchFamily="34" charset="0"/>
              </a:rPr>
              <a:t>implement inclusive practices that respond to the diverse needs of students and families </a:t>
            </a:r>
          </a:p>
          <a:p>
            <a:pPr>
              <a:spcBef>
                <a:spcPts val="0"/>
              </a:spcBef>
              <a:spcAft>
                <a:spcPts val="900"/>
              </a:spcAft>
            </a:pPr>
            <a:r>
              <a:rPr lang="en-GB" sz="2400" dirty="0">
                <a:latin typeface="Arial" panose="020B0604020202020204" pitchFamily="34" charset="0"/>
                <a:cs typeface="Arial" panose="020B0604020202020204" pitchFamily="34" charset="0"/>
              </a:rPr>
              <a:t>participate in child safety and wellbeing induction and training</a:t>
            </a:r>
          </a:p>
        </p:txBody>
      </p:sp>
    </p:spTree>
    <p:extLst>
      <p:ext uri="{BB962C8B-B14F-4D97-AF65-F5344CB8AC3E}">
        <p14:creationId xmlns:p14="http://schemas.microsoft.com/office/powerpoint/2010/main" val="41432069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B748A7-F048-4FC3-B847-095C168E1282}"/>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Guidance and resources</a:t>
            </a:r>
          </a:p>
        </p:txBody>
      </p:sp>
      <p:sp>
        <p:nvSpPr>
          <p:cNvPr id="2" name="Subtitle 1">
            <a:extLst>
              <a:ext uri="{FF2B5EF4-FFF2-40B4-BE49-F238E27FC236}">
                <a16:creationId xmlns:a16="http://schemas.microsoft.com/office/drawing/2014/main" id="{CAFF1B57-543D-4444-8696-980ABA94354A}"/>
              </a:ext>
            </a:extLst>
          </p:cNvPr>
          <p:cNvSpPr>
            <a:spLocks noGrp="1"/>
          </p:cNvSpPr>
          <p:nvPr>
            <p:ph idx="1"/>
          </p:nvPr>
        </p:nvSpPr>
        <p:spPr>
          <a:xfrm>
            <a:off x="435233" y="1540564"/>
            <a:ext cx="10069200" cy="4993432"/>
          </a:xfrm>
        </p:spPr>
        <p:txBody>
          <a:bodyPr>
            <a:normAutofit/>
          </a:bodyPr>
          <a:lstStyle/>
          <a:p>
            <a:pPr algn="l">
              <a:spcBef>
                <a:spcPts val="0"/>
              </a:spcBef>
              <a:spcAft>
                <a:spcPts val="900"/>
              </a:spcAft>
            </a:pPr>
            <a:r>
              <a:rPr lang="en-AU" sz="2400" b="0" i="0" u="none" strike="noStrike" dirty="0">
                <a:solidFill>
                  <a:srgbClr val="004EA8"/>
                </a:solidFill>
                <a:effectLst/>
                <a:latin typeface="Arial" panose="020B0604020202020204" pitchFamily="34" charset="0"/>
                <a:cs typeface="Arial" panose="020B0604020202020204" pitchFamily="34" charset="0"/>
                <a:hlinkClick r:id="rId3"/>
              </a:rPr>
              <a:t>PROTECT website</a:t>
            </a:r>
            <a:r>
              <a:rPr lang="en-AU" sz="2400" b="0" i="0" dirty="0">
                <a:solidFill>
                  <a:srgbClr val="53565A"/>
                </a:solidFill>
                <a:effectLst/>
                <a:latin typeface="Arial" panose="020B0604020202020204" pitchFamily="34" charset="0"/>
                <a:cs typeface="Arial" panose="020B0604020202020204" pitchFamily="34" charset="0"/>
              </a:rPr>
              <a:t> </a:t>
            </a:r>
            <a:r>
              <a:rPr lang="en-AU" sz="2400" b="0" i="0" dirty="0">
                <a:effectLst/>
                <a:latin typeface="Arial" panose="020B0604020202020204" pitchFamily="34" charset="0"/>
                <a:cs typeface="Arial" panose="020B0604020202020204" pitchFamily="34" charset="0"/>
              </a:rPr>
              <a:t>includes detailed guidance, policies and templates to s</a:t>
            </a:r>
            <a:r>
              <a:rPr lang="en-AU" sz="2400" dirty="0">
                <a:latin typeface="Arial" panose="020B0604020202020204" pitchFamily="34" charset="0"/>
                <a:cs typeface="Arial" panose="020B0604020202020204" pitchFamily="34" charset="0"/>
              </a:rPr>
              <a:t>upport your school </a:t>
            </a:r>
            <a:r>
              <a:rPr lang="en-AU" sz="2400" b="0" i="0" dirty="0">
                <a:effectLst/>
                <a:latin typeface="Arial" panose="020B0604020202020204" pitchFamily="34" charset="0"/>
                <a:cs typeface="Arial" panose="020B0604020202020204" pitchFamily="34" charset="0"/>
              </a:rPr>
              <a:t>to implement the new Standards. </a:t>
            </a:r>
          </a:p>
          <a:p>
            <a:pPr algn="l">
              <a:spcBef>
                <a:spcPts val="0"/>
              </a:spcBef>
              <a:spcAft>
                <a:spcPts val="900"/>
              </a:spcAft>
            </a:pPr>
            <a:r>
              <a:rPr lang="en-AU" sz="2400" b="0" i="0" dirty="0">
                <a:effectLst/>
                <a:latin typeface="Arial" panose="020B0604020202020204" pitchFamily="34" charset="0"/>
                <a:cs typeface="Arial" panose="020B0604020202020204" pitchFamily="34" charset="0"/>
              </a:rPr>
              <a:t>Also available:</a:t>
            </a:r>
          </a:p>
          <a:p>
            <a:pPr lvl="1">
              <a:spcBef>
                <a:spcPts val="0"/>
              </a:spcBef>
              <a:spcAft>
                <a:spcPts val="900"/>
              </a:spcAft>
            </a:pPr>
            <a:r>
              <a:rPr lang="en-AU" b="0" i="0" u="none" strike="noStrike" dirty="0">
                <a:solidFill>
                  <a:srgbClr val="004EA8"/>
                </a:solidFill>
                <a:effectLst/>
                <a:latin typeface="Arial" panose="020B0604020202020204" pitchFamily="34" charset="0"/>
                <a:cs typeface="Arial" panose="020B0604020202020204" pitchFamily="34" charset="0"/>
                <a:hlinkClick r:id="rId4"/>
              </a:rPr>
              <a:t>Ministerial Order 1359</a:t>
            </a:r>
            <a:endParaRPr lang="en-AU" b="0" i="0" dirty="0">
              <a:solidFill>
                <a:srgbClr val="53565A"/>
              </a:solidFill>
              <a:effectLst/>
              <a:latin typeface="Arial" panose="020B0604020202020204" pitchFamily="34" charset="0"/>
              <a:cs typeface="Arial" panose="020B0604020202020204" pitchFamily="34" charset="0"/>
            </a:endParaRPr>
          </a:p>
          <a:p>
            <a:pPr lvl="1" algn="l">
              <a:spcBef>
                <a:spcPts val="0"/>
              </a:spcBef>
              <a:spcAft>
                <a:spcPts val="900"/>
              </a:spcAft>
            </a:pPr>
            <a:r>
              <a:rPr lang="en-AU" b="0" i="0" u="none" strike="noStrike" dirty="0">
                <a:solidFill>
                  <a:srgbClr val="004EA8"/>
                </a:solidFill>
                <a:effectLst/>
                <a:latin typeface="Arial" panose="020B0604020202020204" pitchFamily="34" charset="0"/>
                <a:cs typeface="Arial" panose="020B0604020202020204" pitchFamily="34" charset="0"/>
                <a:hlinkClick r:id="rId5"/>
              </a:rPr>
              <a:t>guidance on the 11 Child Safe Standards</a:t>
            </a:r>
            <a:endParaRPr lang="en-AU" b="0" i="0" dirty="0">
              <a:solidFill>
                <a:srgbClr val="53565A"/>
              </a:solidFill>
              <a:effectLst/>
              <a:latin typeface="Arial" panose="020B0604020202020204" pitchFamily="34" charset="0"/>
              <a:cs typeface="Arial" panose="020B0604020202020204" pitchFamily="34" charset="0"/>
            </a:endParaRPr>
          </a:p>
          <a:p>
            <a:pPr lvl="1" algn="l">
              <a:spcBef>
                <a:spcPts val="0"/>
              </a:spcBef>
              <a:spcAft>
                <a:spcPts val="900"/>
              </a:spcAft>
            </a:pPr>
            <a:r>
              <a:rPr lang="en-AU" b="0" i="0" dirty="0">
                <a:effectLst/>
                <a:latin typeface="Arial" panose="020B0604020202020204" pitchFamily="34" charset="0"/>
                <a:cs typeface="Arial" panose="020B0604020202020204" pitchFamily="34" charset="0"/>
              </a:rPr>
              <a:t>guidance on developing a </a:t>
            </a:r>
            <a:r>
              <a:rPr lang="en-AU" b="0" i="0" u="none" strike="noStrike" dirty="0">
                <a:solidFill>
                  <a:srgbClr val="004EA8"/>
                </a:solidFill>
                <a:effectLst/>
                <a:latin typeface="Arial" panose="020B0604020202020204" pitchFamily="34" charset="0"/>
                <a:cs typeface="Arial" panose="020B0604020202020204" pitchFamily="34" charset="0"/>
                <a:hlinkClick r:id="rId6"/>
              </a:rPr>
              <a:t>Child Safety and Wellbeing Policy</a:t>
            </a:r>
            <a:r>
              <a:rPr lang="en-AU" b="0" i="0" dirty="0">
                <a:solidFill>
                  <a:srgbClr val="53565A"/>
                </a:solidFill>
                <a:effectLst/>
                <a:latin typeface="Arial" panose="020B0604020202020204" pitchFamily="34" charset="0"/>
                <a:cs typeface="Arial" panose="020B0604020202020204" pitchFamily="34" charset="0"/>
              </a:rPr>
              <a:t>, </a:t>
            </a:r>
            <a:r>
              <a:rPr lang="en-AU" b="0" i="0" u="none" strike="noStrike" dirty="0">
                <a:solidFill>
                  <a:srgbClr val="004EA8"/>
                </a:solidFill>
                <a:effectLst/>
                <a:latin typeface="Arial" panose="020B0604020202020204" pitchFamily="34" charset="0"/>
                <a:cs typeface="Arial" panose="020B0604020202020204" pitchFamily="34" charset="0"/>
                <a:hlinkClick r:id="rId7"/>
              </a:rPr>
              <a:t>child safety Code of Conduct</a:t>
            </a:r>
            <a:r>
              <a:rPr lang="en-AU" b="0" i="0" dirty="0">
                <a:solidFill>
                  <a:srgbClr val="53565A"/>
                </a:solidFill>
                <a:effectLst/>
                <a:latin typeface="Arial" panose="020B0604020202020204" pitchFamily="34" charset="0"/>
                <a:cs typeface="Arial" panose="020B0604020202020204" pitchFamily="34" charset="0"/>
              </a:rPr>
              <a:t> and </a:t>
            </a:r>
            <a:r>
              <a:rPr lang="en-AU" b="0" i="0" u="none" strike="noStrike" dirty="0">
                <a:solidFill>
                  <a:srgbClr val="004EA8"/>
                </a:solidFill>
                <a:effectLst/>
                <a:latin typeface="Arial" panose="020B0604020202020204" pitchFamily="34" charset="0"/>
                <a:cs typeface="Arial" panose="020B0604020202020204" pitchFamily="34" charset="0"/>
                <a:hlinkClick r:id="rId8"/>
              </a:rPr>
              <a:t>Child Safety Risk Register</a:t>
            </a:r>
            <a:r>
              <a:rPr lang="en-AU" b="0" i="0" dirty="0">
                <a:solidFill>
                  <a:srgbClr val="53565A"/>
                </a:solidFill>
                <a:effectLst/>
                <a:latin typeface="Arial" panose="020B0604020202020204" pitchFamily="34" charset="0"/>
                <a:cs typeface="Arial" panose="020B0604020202020204" pitchFamily="34" charset="0"/>
              </a:rPr>
              <a:t> </a:t>
            </a:r>
          </a:p>
          <a:p>
            <a:pPr lvl="1" algn="l">
              <a:spcBef>
                <a:spcPts val="0"/>
              </a:spcBef>
              <a:spcAft>
                <a:spcPts val="900"/>
              </a:spcAft>
            </a:pPr>
            <a:r>
              <a:rPr lang="en-AU" b="0" i="0" dirty="0">
                <a:effectLst/>
                <a:latin typeface="Arial" panose="020B0604020202020204" pitchFamily="34" charset="0"/>
                <a:cs typeface="Arial" panose="020B0604020202020204" pitchFamily="34" charset="0"/>
              </a:rPr>
              <a:t>updated guidance for </a:t>
            </a:r>
            <a:r>
              <a:rPr lang="en-AU" b="0" i="0" u="none" strike="noStrike" dirty="0">
                <a:solidFill>
                  <a:srgbClr val="004EA8"/>
                </a:solidFill>
                <a:effectLst/>
                <a:latin typeface="Arial" panose="020B0604020202020204" pitchFamily="34" charset="0"/>
                <a:cs typeface="Arial" panose="020B0604020202020204" pitchFamily="34" charset="0"/>
                <a:hlinkClick r:id="rId9"/>
              </a:rPr>
              <a:t>Child Safety Champions</a:t>
            </a:r>
            <a:endParaRPr lang="en-AU" dirty="0">
              <a:solidFill>
                <a:srgbClr val="004EA8"/>
              </a:solidFill>
              <a:latin typeface="Arial" panose="020B0604020202020204" pitchFamily="34" charset="0"/>
              <a:cs typeface="Arial" panose="020B0604020202020204" pitchFamily="34" charset="0"/>
            </a:endParaRPr>
          </a:p>
          <a:p>
            <a:pPr>
              <a:spcBef>
                <a:spcPts val="0"/>
              </a:spcBef>
              <a:spcAft>
                <a:spcPts val="900"/>
              </a:spcAft>
            </a:pPr>
            <a:r>
              <a:rPr lang="en-AU" sz="2400" b="0" i="0" dirty="0">
                <a:effectLst/>
                <a:latin typeface="Arial" panose="020B0604020202020204" pitchFamily="34" charset="0"/>
                <a:cs typeface="Arial" panose="020B0604020202020204" pitchFamily="34" charset="0"/>
              </a:rPr>
              <a:t>Other updated policy templates are available through the</a:t>
            </a:r>
            <a:r>
              <a:rPr lang="en-AU" sz="2400" b="0" i="0" dirty="0">
                <a:solidFill>
                  <a:srgbClr val="53565A"/>
                </a:solidFill>
                <a:effectLst/>
                <a:latin typeface="Arial" panose="020B0604020202020204" pitchFamily="34" charset="0"/>
                <a:cs typeface="Arial" panose="020B0604020202020204" pitchFamily="34" charset="0"/>
              </a:rPr>
              <a:t> </a:t>
            </a:r>
            <a:r>
              <a:rPr lang="en-AU" sz="2400" b="0" i="0" u="none" strike="noStrike" dirty="0">
                <a:solidFill>
                  <a:srgbClr val="004EA8"/>
                </a:solidFill>
                <a:effectLst/>
                <a:latin typeface="Arial" panose="020B0604020202020204" pitchFamily="34" charset="0"/>
                <a:cs typeface="Arial" panose="020B0604020202020204" pitchFamily="34" charset="0"/>
                <a:hlinkClick r:id="rId10"/>
              </a:rPr>
              <a:t>School Policy Templates Portal</a:t>
            </a:r>
            <a:r>
              <a:rPr lang="en-AU" sz="2400" dirty="0">
                <a:solidFill>
                  <a:srgbClr val="004EA8"/>
                </a:solidFill>
                <a:latin typeface="Arial" panose="020B0604020202020204" pitchFamily="34" charset="0"/>
                <a:cs typeface="Arial" panose="020B0604020202020204" pitchFamily="34" charset="0"/>
              </a:rPr>
              <a:t>.</a:t>
            </a:r>
          </a:p>
          <a:p>
            <a:pPr>
              <a:spcBef>
                <a:spcPts val="0"/>
              </a:spcBef>
              <a:spcAft>
                <a:spcPts val="900"/>
              </a:spcAft>
            </a:pPr>
            <a:r>
              <a:rPr lang="en-AU" sz="2400" dirty="0">
                <a:latin typeface="Arial" panose="020B0604020202020204" pitchFamily="34" charset="0"/>
                <a:cs typeface="Arial" panose="020B0604020202020204" pitchFamily="34" charset="0"/>
              </a:rPr>
              <a:t>The school can also access support from the department’s </a:t>
            </a:r>
            <a:r>
              <a:rPr lang="en-AU" sz="2400" dirty="0">
                <a:latin typeface="Arial" panose="020B0604020202020204" pitchFamily="34" charset="0"/>
                <a:cs typeface="Arial" panose="020B0604020202020204" pitchFamily="34" charset="0"/>
                <a:hlinkClick r:id="rId11"/>
              </a:rPr>
              <a:t>child safety </a:t>
            </a:r>
            <a:r>
              <a:rPr lang="en-AU" sz="2400" dirty="0">
                <a:latin typeface="Arial" panose="020B0604020202020204" pitchFamily="34" charset="0"/>
                <a:cs typeface="Arial" panose="020B0604020202020204" pitchFamily="34" charset="0"/>
              </a:rPr>
              <a:t>or </a:t>
            </a:r>
            <a:r>
              <a:rPr lang="en-AU" sz="2400" dirty="0">
                <a:latin typeface="Arial" panose="020B0604020202020204" pitchFamily="34" charset="0"/>
                <a:cs typeface="Arial" panose="020B0604020202020204" pitchFamily="34" charset="0"/>
                <a:hlinkClick r:id="rId12"/>
              </a:rPr>
              <a:t>school compliance </a:t>
            </a:r>
            <a:r>
              <a:rPr lang="en-AU" sz="2400" dirty="0">
                <a:latin typeface="Arial" panose="020B0604020202020204" pitchFamily="34" charset="0"/>
                <a:cs typeface="Arial" panose="020B0604020202020204" pitchFamily="34" charset="0"/>
              </a:rPr>
              <a:t>teams.</a:t>
            </a:r>
          </a:p>
        </p:txBody>
      </p:sp>
    </p:spTree>
    <p:extLst>
      <p:ext uri="{BB962C8B-B14F-4D97-AF65-F5344CB8AC3E}">
        <p14:creationId xmlns:p14="http://schemas.microsoft.com/office/powerpoint/2010/main" val="40992584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09EFD7-DAC8-4F33-ABAA-86E9523D9A66}"/>
              </a:ext>
            </a:extLst>
          </p:cNvPr>
          <p:cNvSpPr>
            <a:spLocks noGrp="1"/>
          </p:cNvSpPr>
          <p:nvPr>
            <p:ph type="ctrTitle"/>
          </p:nvPr>
        </p:nvSpPr>
        <p:spPr/>
        <p:txBody>
          <a:bodyPr/>
          <a:lstStyle/>
          <a:p>
            <a:r>
              <a:rPr lang="en-AU" dirty="0">
                <a:latin typeface="Arial" panose="020B0604020202020204" pitchFamily="34" charset="0"/>
                <a:cs typeface="Arial" panose="020B0604020202020204" pitchFamily="34" charset="0"/>
              </a:rPr>
              <a:t>Questions? </a:t>
            </a:r>
            <a:br>
              <a:rPr lang="en-AU" dirty="0">
                <a:latin typeface="Arial" panose="020B0604020202020204" pitchFamily="34" charset="0"/>
                <a:cs typeface="Arial" panose="020B0604020202020204" pitchFamily="34" charset="0"/>
              </a:rPr>
            </a:b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59726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B1B2D3B-BBFB-414B-BD01-7B0D7B5E28DD}"/>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0827" y="4965141"/>
            <a:ext cx="904631" cy="310967"/>
          </a:xfrm>
          <a:prstGeom prst="rect">
            <a:avLst/>
          </a:prstGeom>
        </p:spPr>
      </p:pic>
      <p:sp>
        <p:nvSpPr>
          <p:cNvPr id="10" name="Text Placeholder 1">
            <a:extLst>
              <a:ext uri="{FF2B5EF4-FFF2-40B4-BE49-F238E27FC236}">
                <a16:creationId xmlns:a16="http://schemas.microsoft.com/office/drawing/2014/main" id="{EDA7FB2B-5DD2-9F49-A090-7CF0C8F8DB26}"/>
              </a:ext>
              <a:ext uri="{C183D7F6-B498-43B3-948B-1728B52AA6E4}">
                <adec:decorative xmlns:adec="http://schemas.microsoft.com/office/drawing/2017/decorative" val="1"/>
              </a:ext>
            </a:extLst>
          </p:cNvPr>
          <p:cNvSpPr txBox="1">
            <a:spLocks/>
          </p:cNvSpPr>
          <p:nvPr/>
        </p:nvSpPr>
        <p:spPr>
          <a:xfrm>
            <a:off x="373223" y="4750906"/>
            <a:ext cx="6853347" cy="1798914"/>
          </a:xfrm>
          <a:prstGeom prst="rect">
            <a:avLst/>
          </a:prstGeom>
        </p:spPr>
        <p:txBody>
          <a:bodyPr>
            <a:noAutofit/>
          </a:bodyPr>
          <a:lstStyle>
            <a:lvl1pPr marL="0" indent="0" algn="l" defTabSz="914400" rtl="0" eaLnBrk="1" latinLnBrk="0" hangingPunct="1">
              <a:lnSpc>
                <a:spcPct val="100000"/>
              </a:lnSpc>
              <a:spcBef>
                <a:spcPts val="1000"/>
              </a:spcBef>
              <a:buFont typeface="Arial" panose="020B0604020202020204" pitchFamily="34" charset="0"/>
              <a:buNone/>
              <a:defRPr sz="2000" kern="1200">
                <a:solidFill>
                  <a:schemeClr val="accent1"/>
                </a:solidFill>
                <a:latin typeface="Arial" charset="0"/>
                <a:ea typeface="Arial" charset="0"/>
                <a:cs typeface="Arial" charset="0"/>
              </a:defRPr>
            </a:lvl1pPr>
            <a:lvl2pPr marL="0" indent="0" algn="l" defTabSz="914400" rtl="0" eaLnBrk="1" latinLnBrk="0" hangingPunct="1">
              <a:lnSpc>
                <a:spcPct val="100000"/>
              </a:lnSpc>
              <a:spcBef>
                <a:spcPts val="500"/>
              </a:spcBef>
              <a:buFont typeface="Arial" panose="020B0604020202020204" pitchFamily="34" charset="0"/>
              <a:buNone/>
              <a:defRPr sz="1800" kern="1200">
                <a:solidFill>
                  <a:schemeClr val="bg2">
                    <a:lumMod val="10000"/>
                  </a:schemeClr>
                </a:solidFill>
                <a:latin typeface="Arial" charset="0"/>
                <a:ea typeface="Arial" charset="0"/>
                <a:cs typeface="Arial" charset="0"/>
              </a:defRPr>
            </a:lvl2pPr>
            <a:lvl3pPr marL="180000" indent="-180000" algn="l" defTabSz="914400" rtl="0" eaLnBrk="1" latinLnBrk="0" hangingPunct="1">
              <a:lnSpc>
                <a:spcPct val="100000"/>
              </a:lnSpc>
              <a:spcBef>
                <a:spcPts val="600"/>
              </a:spcBef>
              <a:buFont typeface="Arial" panose="020B0604020202020204" pitchFamily="34" charset="0"/>
              <a:buChar char="•"/>
              <a:defRPr sz="1800" kern="1200" baseline="0">
                <a:solidFill>
                  <a:schemeClr val="bg2">
                    <a:lumMod val="10000"/>
                  </a:schemeClr>
                </a:solidFill>
                <a:latin typeface="Arial" charset="0"/>
                <a:ea typeface="Arial" charset="0"/>
                <a:cs typeface="Arial" charset="0"/>
              </a:defRPr>
            </a:lvl3pPr>
            <a:lvl4pPr marL="360000" indent="-180000" algn="l" defTabSz="914400" rtl="0" eaLnBrk="1" latinLnBrk="0" hangingPunct="1">
              <a:lnSpc>
                <a:spcPct val="100000"/>
              </a:lnSpc>
              <a:spcBef>
                <a:spcPts val="500"/>
              </a:spcBef>
              <a:buFont typeface=".AppleSystemUIFont" charset="-120"/>
              <a:buChar char="-"/>
              <a:defRPr sz="1800" kern="1200" baseline="0">
                <a:solidFill>
                  <a:schemeClr val="bg2">
                    <a:lumMod val="10000"/>
                  </a:schemeClr>
                </a:solidFill>
                <a:latin typeface="Arial" charset="0"/>
                <a:ea typeface="Arial" charset="0"/>
                <a:cs typeface="Arial" charset="0"/>
              </a:defRPr>
            </a:lvl4pPr>
            <a:lvl5pPr marL="540000" indent="-180000" algn="l" defTabSz="914400" rtl="0" eaLnBrk="1" latinLnBrk="0" hangingPunct="1">
              <a:lnSpc>
                <a:spcPct val="100000"/>
              </a:lnSpc>
              <a:spcBef>
                <a:spcPts val="500"/>
              </a:spcBef>
              <a:buFont typeface="Courier New" charset="0"/>
              <a:buChar char="o"/>
              <a:defRPr sz="1800" kern="1200">
                <a:solidFill>
                  <a:schemeClr val="bg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800" dirty="0">
                <a:solidFill>
                  <a:schemeClr val="tx1"/>
                </a:solidFill>
                <a:latin typeface="+mn-lt"/>
              </a:rPr>
              <a:t>© State of Victoria (Department of Education and Training) 2022</a:t>
            </a:r>
          </a:p>
          <a:p>
            <a:endParaRPr lang="en-US" sz="800" dirty="0">
              <a:solidFill>
                <a:schemeClr val="tx1"/>
              </a:solidFill>
              <a:latin typeface="+mn-lt"/>
            </a:endParaRPr>
          </a:p>
          <a:p>
            <a:r>
              <a:rPr lang="en-US" sz="800" dirty="0">
                <a:solidFill>
                  <a:schemeClr val="tx1"/>
                </a:solidFill>
                <a:latin typeface="+mn-lt"/>
              </a:rPr>
              <a:t>This presentation (Victoria’s Child Safe Standards – Staff training) is provided under a Creative Commons Attribution 4.0 International licence. You are free to re-use the work under that licence, on the condition that you credit the State of Victoria (Department of Education and Training), indicate if changes were made and comply with the other licence terms, see: </a:t>
            </a:r>
            <a:r>
              <a:rPr lang="en-AU" sz="800" dirty="0">
                <a:solidFill>
                  <a:schemeClr val="tx1"/>
                </a:solidFill>
                <a:latin typeface="+mn-lt"/>
                <a:hlinkClick r:id="rId4"/>
              </a:rPr>
              <a:t>https://creativecommons.org/licenses/by/4.0/</a:t>
            </a:r>
            <a:r>
              <a:rPr lang="en-AU" sz="800" dirty="0">
                <a:solidFill>
                  <a:schemeClr val="tx1"/>
                </a:solidFill>
                <a:latin typeface="+mn-lt"/>
              </a:rPr>
              <a:t> </a:t>
            </a:r>
          </a:p>
          <a:p>
            <a:r>
              <a:rPr lang="en-US" sz="800" dirty="0">
                <a:solidFill>
                  <a:schemeClr val="tx1"/>
                </a:solidFill>
                <a:latin typeface="+mn-lt"/>
              </a:rPr>
              <a:t>The licence does not apply to:</a:t>
            </a:r>
            <a:br>
              <a:rPr lang="en-AU" sz="800" dirty="0">
                <a:solidFill>
                  <a:schemeClr val="tx1"/>
                </a:solidFill>
                <a:latin typeface="+mn-lt"/>
              </a:rPr>
            </a:br>
            <a:r>
              <a:rPr lang="en-US" sz="800" dirty="0">
                <a:solidFill>
                  <a:schemeClr val="tx1"/>
                </a:solidFill>
                <a:latin typeface="+mn-lt"/>
              </a:rPr>
              <a:t>• any images, photographs, trademarks or branding, including the Victorian Government logo and the DET logo; and</a:t>
            </a:r>
            <a:br>
              <a:rPr lang="en-AU" sz="800" dirty="0">
                <a:solidFill>
                  <a:schemeClr val="tx1"/>
                </a:solidFill>
                <a:latin typeface="+mn-lt"/>
              </a:rPr>
            </a:br>
            <a:r>
              <a:rPr lang="en-US" sz="800" dirty="0">
                <a:solidFill>
                  <a:schemeClr val="tx1"/>
                </a:solidFill>
                <a:latin typeface="+mn-lt"/>
              </a:rPr>
              <a:t>• content supplied by third parties.</a:t>
            </a:r>
          </a:p>
          <a:p>
            <a:r>
              <a:rPr lang="en-US" sz="800" dirty="0">
                <a:solidFill>
                  <a:schemeClr val="tx1"/>
                </a:solidFill>
                <a:latin typeface="+mn-lt"/>
              </a:rPr>
              <a:t>Copyright queries may be directed to </a:t>
            </a:r>
            <a:r>
              <a:rPr lang="en-US" sz="800" dirty="0">
                <a:solidFill>
                  <a:schemeClr val="tx1"/>
                </a:solidFill>
                <a:latin typeface="+mn-lt"/>
                <a:hlinkClick r:id="rId5"/>
              </a:rPr>
              <a:t>copyright@education.vic.gov.au</a:t>
            </a:r>
            <a:r>
              <a:rPr lang="en-US" sz="800" dirty="0">
                <a:solidFill>
                  <a:schemeClr val="tx1"/>
                </a:solidFill>
                <a:latin typeface="+mn-lt"/>
              </a:rPr>
              <a:t> </a:t>
            </a:r>
            <a:endParaRPr lang="en-AU" sz="800" dirty="0">
              <a:solidFill>
                <a:schemeClr val="tx1"/>
              </a:solidFill>
              <a:latin typeface="+mn-lt"/>
            </a:endParaRPr>
          </a:p>
        </p:txBody>
      </p:sp>
      <p:sp>
        <p:nvSpPr>
          <p:cNvPr id="5" name="Title 4">
            <a:extLst>
              <a:ext uri="{FF2B5EF4-FFF2-40B4-BE49-F238E27FC236}">
                <a16:creationId xmlns:a16="http://schemas.microsoft.com/office/drawing/2014/main" id="{85657C8F-D931-4915-9BBC-E1CA27BBFD3B}"/>
              </a:ext>
            </a:extLst>
          </p:cNvPr>
          <p:cNvSpPr>
            <a:spLocks noGrp="1"/>
          </p:cNvSpPr>
          <p:nvPr>
            <p:ph type="ctrTitle"/>
          </p:nvPr>
        </p:nvSpPr>
        <p:spPr/>
        <p:txBody>
          <a:bodyPr/>
          <a:lstStyle/>
          <a:p>
            <a:r>
              <a:rPr lang="en-AU" dirty="0">
                <a:latin typeface="Arial" panose="020B0604020202020204" pitchFamily="34" charset="0"/>
                <a:cs typeface="Arial" panose="020B0604020202020204" pitchFamily="34" charset="0"/>
              </a:rPr>
              <a:t>Thank you </a:t>
            </a:r>
            <a:br>
              <a:rPr lang="en-AU" dirty="0"/>
            </a:br>
            <a:br>
              <a:rPr lang="en-AU" dirty="0"/>
            </a:br>
            <a:endParaRPr lang="en-AU" dirty="0"/>
          </a:p>
        </p:txBody>
      </p:sp>
    </p:spTree>
    <p:extLst>
      <p:ext uri="{BB962C8B-B14F-4D97-AF65-F5344CB8AC3E}">
        <p14:creationId xmlns:p14="http://schemas.microsoft.com/office/powerpoint/2010/main" val="15182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B107-F878-4880-95B0-7EAD3FBEDC14}"/>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Support available</a:t>
            </a:r>
          </a:p>
        </p:txBody>
      </p:sp>
      <p:sp>
        <p:nvSpPr>
          <p:cNvPr id="3" name="Content Placeholder 2">
            <a:extLst>
              <a:ext uri="{FF2B5EF4-FFF2-40B4-BE49-F238E27FC236}">
                <a16:creationId xmlns:a16="http://schemas.microsoft.com/office/drawing/2014/main" id="{FE4F897C-D2D7-4178-AAD8-4C5AC54C3A79}"/>
              </a:ext>
            </a:extLst>
          </p:cNvPr>
          <p:cNvSpPr>
            <a:spLocks noGrp="1"/>
          </p:cNvSpPr>
          <p:nvPr>
            <p:ph idx="1"/>
          </p:nvPr>
        </p:nvSpPr>
        <p:spPr>
          <a:xfrm>
            <a:off x="288233" y="1686477"/>
            <a:ext cx="10069200" cy="4932984"/>
          </a:xfrm>
        </p:spPr>
        <p:txBody>
          <a:bodyPr>
            <a:normAutofit/>
          </a:bodyPr>
          <a:lstStyle/>
          <a:p>
            <a:pPr>
              <a:lnSpc>
                <a:spcPct val="100000"/>
              </a:lnSpc>
              <a:spcBef>
                <a:spcPts val="0"/>
              </a:spcBef>
              <a:spcAft>
                <a:spcPts val="300"/>
              </a:spcAft>
            </a:pPr>
            <a:r>
              <a:rPr lang="en-AU" dirty="0">
                <a:latin typeface="Arial" panose="020B0604020202020204" pitchFamily="34" charset="0"/>
                <a:cs typeface="Arial" panose="020B0604020202020204" pitchFamily="34" charset="0"/>
              </a:rPr>
              <a:t>You can talk to:</a:t>
            </a: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Our school leadership team</a:t>
            </a: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Employee Assistance Program on 1300 361 008 </a:t>
            </a:r>
          </a:p>
          <a:p>
            <a:pPr>
              <a:lnSpc>
                <a:spcPct val="100000"/>
              </a:lnSpc>
              <a:spcBef>
                <a:spcPts val="0"/>
              </a:spcBef>
              <a:spcAft>
                <a:spcPts val="300"/>
              </a:spcAft>
            </a:pPr>
            <a:endParaRPr lang="en-AU" dirty="0">
              <a:latin typeface="Arial" panose="020B0604020202020204" pitchFamily="34" charset="0"/>
              <a:cs typeface="Arial" panose="020B0604020202020204" pitchFamily="34" charset="0"/>
            </a:endParaRPr>
          </a:p>
          <a:p>
            <a:pPr>
              <a:lnSpc>
                <a:spcPct val="100000"/>
              </a:lnSpc>
              <a:spcBef>
                <a:spcPts val="0"/>
              </a:spcBef>
              <a:spcAft>
                <a:spcPts val="300"/>
              </a:spcAft>
            </a:pPr>
            <a:r>
              <a:rPr lang="en-AU" dirty="0">
                <a:latin typeface="Arial" panose="020B0604020202020204" pitchFamily="34" charset="0"/>
                <a:cs typeface="Arial" panose="020B0604020202020204" pitchFamily="34" charset="0"/>
              </a:rPr>
              <a:t>Or access external services:</a:t>
            </a:r>
          </a:p>
          <a:p>
            <a:pPr lvl="1">
              <a:lnSpc>
                <a:spcPct val="100000"/>
              </a:lnSpc>
              <a:spcBef>
                <a:spcPts val="0"/>
              </a:spcBef>
              <a:spcAft>
                <a:spcPts val="300"/>
              </a:spcAft>
            </a:pPr>
            <a:r>
              <a:rPr lang="en-AU" sz="2800">
                <a:latin typeface="Arial" panose="020B0604020202020204" pitchFamily="34" charset="0"/>
                <a:cs typeface="Arial" panose="020B0604020202020204" pitchFamily="34" charset="0"/>
              </a:rPr>
              <a:t>Your GP or another allied health professional</a:t>
            </a:r>
          </a:p>
          <a:p>
            <a:pPr lvl="1">
              <a:lnSpc>
                <a:spcPct val="100000"/>
              </a:lnSpc>
              <a:spcBef>
                <a:spcPts val="0"/>
              </a:spcBef>
              <a:spcAft>
                <a:spcPts val="300"/>
              </a:spcAft>
            </a:pPr>
            <a:r>
              <a:rPr lang="en-AU" sz="2800">
                <a:latin typeface="Arial" panose="020B0604020202020204" pitchFamily="34" charset="0"/>
                <a:cs typeface="Arial" panose="020B0604020202020204" pitchFamily="34" charset="0"/>
              </a:rPr>
              <a:t>Lifeline</a:t>
            </a:r>
            <a:r>
              <a:rPr lang="en-AU" sz="2800" dirty="0">
                <a:latin typeface="Arial" panose="020B0604020202020204" pitchFamily="34" charset="0"/>
                <a:cs typeface="Arial" panose="020B0604020202020204" pitchFamily="34" charset="0"/>
              </a:rPr>
              <a:t>: 13 11 14 or </a:t>
            </a:r>
            <a:r>
              <a:rPr lang="en-AU" sz="2800" dirty="0">
                <a:latin typeface="Arial" panose="020B0604020202020204" pitchFamily="34" charset="0"/>
                <a:cs typeface="Arial" panose="020B0604020202020204" pitchFamily="34" charset="0"/>
                <a:hlinkClick r:id="rId3"/>
              </a:rPr>
              <a:t>lifeline.org.au </a:t>
            </a:r>
            <a:endParaRPr lang="en-AU" sz="2800" dirty="0">
              <a:latin typeface="Arial" panose="020B0604020202020204" pitchFamily="34" charset="0"/>
              <a:cs typeface="Arial" panose="020B0604020202020204" pitchFamily="34" charset="0"/>
            </a:endParaRP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Beyond Blue: 1300 22 46 36 or </a:t>
            </a:r>
            <a:r>
              <a:rPr lang="en-AU" sz="2800" dirty="0">
                <a:latin typeface="Arial" panose="020B0604020202020204" pitchFamily="34" charset="0"/>
                <a:cs typeface="Arial" panose="020B0604020202020204" pitchFamily="34" charset="0"/>
                <a:hlinkClick r:id="rId4"/>
              </a:rPr>
              <a:t>beyondblue.org.au</a:t>
            </a:r>
            <a:endParaRPr lang="en-AU" sz="2800" dirty="0">
              <a:latin typeface="Arial" panose="020B0604020202020204" pitchFamily="34" charset="0"/>
              <a:cs typeface="Arial" panose="020B0604020202020204" pitchFamily="34" charset="0"/>
            </a:endParaRP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1800 Respect: 1800 737 732 or </a:t>
            </a:r>
            <a:r>
              <a:rPr lang="en-AU" sz="2800" dirty="0">
                <a:latin typeface="Arial" panose="020B0604020202020204" pitchFamily="34" charset="0"/>
                <a:cs typeface="Arial" panose="020B0604020202020204" pitchFamily="34" charset="0"/>
                <a:hlinkClick r:id="rId5"/>
              </a:rPr>
              <a:t>1800Respect.org.au</a:t>
            </a:r>
            <a:endParaRPr lang="en-A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1986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02D8-7476-2742-91B0-D0141440F82C}"/>
              </a:ext>
            </a:extLst>
          </p:cNvPr>
          <p:cNvSpPr>
            <a:spLocks noGrp="1"/>
          </p:cNvSpPr>
          <p:nvPr>
            <p:ph type="title"/>
          </p:nvPr>
        </p:nvSpPr>
        <p:spPr>
          <a:xfrm>
            <a:off x="263486" y="238539"/>
            <a:ext cx="10069200" cy="1302025"/>
          </a:xfrm>
        </p:spPr>
        <p:txBody>
          <a:bodyPr>
            <a:normAutofit/>
          </a:bodyPr>
          <a:lstStyle/>
          <a:p>
            <a:r>
              <a:rPr lang="en-US" sz="3200" b="1" dirty="0">
                <a:solidFill>
                  <a:srgbClr val="E26815"/>
                </a:solidFill>
                <a:latin typeface="Arial" panose="020B0604020202020204" pitchFamily="34" charset="0"/>
                <a:cs typeface="Arial" panose="020B0604020202020204" pitchFamily="34" charset="0"/>
              </a:rPr>
              <a:t>In this presentation</a:t>
            </a:r>
          </a:p>
        </p:txBody>
      </p:sp>
      <p:sp>
        <p:nvSpPr>
          <p:cNvPr id="3" name="Content Placeholder 2">
            <a:extLst>
              <a:ext uri="{FF2B5EF4-FFF2-40B4-BE49-F238E27FC236}">
                <a16:creationId xmlns:a16="http://schemas.microsoft.com/office/drawing/2014/main" id="{887044EB-49A5-CE40-9CDC-C6C20F30A1F6}"/>
              </a:ext>
            </a:extLst>
          </p:cNvPr>
          <p:cNvSpPr>
            <a:spLocks noGrp="1"/>
          </p:cNvSpPr>
          <p:nvPr>
            <p:ph idx="1"/>
          </p:nvPr>
        </p:nvSpPr>
        <p:spPr>
          <a:xfrm>
            <a:off x="165012" y="1442207"/>
            <a:ext cx="5578827" cy="5116840"/>
          </a:xfrm>
        </p:spPr>
        <p:txBody>
          <a:bodyPr>
            <a:noAutofit/>
          </a:bodyPr>
          <a:lstStyle/>
          <a:p>
            <a:pPr marL="0" indent="0">
              <a:lnSpc>
                <a:spcPct val="100000"/>
              </a:lnSpc>
              <a:spcBef>
                <a:spcPts val="0"/>
              </a:spcBef>
              <a:spcAft>
                <a:spcPts val="600"/>
              </a:spcAft>
              <a:buNone/>
            </a:pPr>
            <a:r>
              <a:rPr lang="en-AU" sz="2600" b="1" dirty="0">
                <a:latin typeface="Arial" panose="020B0604020202020204" pitchFamily="34" charset="0"/>
                <a:ea typeface="+mn-ea"/>
                <a:cs typeface="Arial" panose="020B0604020202020204" pitchFamily="34" charset="0"/>
              </a:rPr>
              <a:t>Overview of the Child Safe Standards </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Definitions: child safety &amp; child abuse </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Child Safe Standards history</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Why the Child Safe Standards are so important</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What’s different?</a:t>
            </a:r>
          </a:p>
          <a:p>
            <a:pPr marL="0" indent="0">
              <a:lnSpc>
                <a:spcPct val="100000"/>
              </a:lnSpc>
              <a:spcBef>
                <a:spcPts val="0"/>
              </a:spcBef>
              <a:spcAft>
                <a:spcPts val="600"/>
              </a:spcAft>
              <a:buNone/>
            </a:pPr>
            <a:endParaRPr lang="en-US" sz="2600" b="1" dirty="0">
              <a:latin typeface="Arial" panose="020B0604020202020204" pitchFamily="34" charset="0"/>
              <a:cs typeface="Arial" panose="020B0604020202020204" pitchFamily="34" charset="0"/>
            </a:endParaRPr>
          </a:p>
          <a:p>
            <a:pPr marL="0" indent="0">
              <a:lnSpc>
                <a:spcPct val="100000"/>
              </a:lnSpc>
              <a:spcBef>
                <a:spcPts val="0"/>
              </a:spcBef>
              <a:spcAft>
                <a:spcPts val="600"/>
              </a:spcAft>
              <a:buNone/>
            </a:pPr>
            <a:r>
              <a:rPr lang="en-US" sz="2600" b="1" dirty="0">
                <a:latin typeface="Arial" panose="020B0604020202020204" pitchFamily="34" charset="0"/>
                <a:ea typeface="+mn-ea"/>
                <a:cs typeface="Arial" panose="020B0604020202020204" pitchFamily="34" charset="0"/>
              </a:rPr>
              <a:t>Overview of each Child Safe Standard</a:t>
            </a:r>
          </a:p>
          <a:p>
            <a:pPr>
              <a:lnSpc>
                <a:spcPct val="100000"/>
              </a:lnSpc>
              <a:spcBef>
                <a:spcPts val="0"/>
              </a:spcBef>
              <a:spcAft>
                <a:spcPts val="600"/>
              </a:spcAft>
            </a:pPr>
            <a:r>
              <a:rPr lang="en-US" sz="2400" dirty="0">
                <a:latin typeface="Arial" panose="020B0604020202020204" pitchFamily="34" charset="0"/>
                <a:cs typeface="Arial" panose="020B0604020202020204" pitchFamily="34" charset="0"/>
              </a:rPr>
              <a:t>Possible consequences of non-compliance</a:t>
            </a:r>
          </a:p>
        </p:txBody>
      </p:sp>
      <p:sp>
        <p:nvSpPr>
          <p:cNvPr id="5" name="TextBox 4">
            <a:extLst>
              <a:ext uri="{FF2B5EF4-FFF2-40B4-BE49-F238E27FC236}">
                <a16:creationId xmlns:a16="http://schemas.microsoft.com/office/drawing/2014/main" id="{5D6FB3A0-BE3A-44C4-ABA7-69562417D5A4}"/>
              </a:ext>
            </a:extLst>
          </p:cNvPr>
          <p:cNvSpPr txBox="1"/>
          <p:nvPr/>
        </p:nvSpPr>
        <p:spPr>
          <a:xfrm>
            <a:off x="5689912" y="1435126"/>
            <a:ext cx="5578827" cy="5193729"/>
          </a:xfrm>
          <a:prstGeom prst="rect">
            <a:avLst/>
          </a:prstGeom>
          <a:noFill/>
        </p:spPr>
        <p:txBody>
          <a:bodyPr wrap="square">
            <a:spAutoFit/>
          </a:bodyPr>
          <a:lstStyle/>
          <a:p>
            <a:pPr>
              <a:spcAft>
                <a:spcPts val="600"/>
              </a:spcAft>
            </a:pPr>
            <a:r>
              <a:rPr lang="en-AU" sz="2600" b="1" dirty="0">
                <a:latin typeface="Arial" panose="020B0604020202020204" pitchFamily="34" charset="0"/>
                <a:cs typeface="Arial" panose="020B0604020202020204" pitchFamily="34" charset="0"/>
              </a:rPr>
              <a:t>Our school’s child safety policies and procedures and staff responsibilities</a:t>
            </a:r>
          </a:p>
          <a:p>
            <a:pPr marL="342900" indent="-342900">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Child Safety and Wellbeing Policy</a:t>
            </a:r>
          </a:p>
          <a:p>
            <a:pPr marL="342900" indent="-342900">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Child Safety Code of Conduct</a:t>
            </a:r>
          </a:p>
          <a:p>
            <a:pPr marL="342900" indent="-342900">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Child Safety Risk Register</a:t>
            </a:r>
          </a:p>
          <a:p>
            <a:pPr marL="342900" indent="-342900">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Complaints Policy</a:t>
            </a:r>
            <a:r>
              <a:rPr lang="en-AU" sz="2400" b="1" dirty="0">
                <a:solidFill>
                  <a:srgbClr val="E26815"/>
                </a:solidFill>
                <a:latin typeface="Arial" panose="020B0604020202020204" pitchFamily="34" charset="0"/>
                <a:cs typeface="Arial" panose="020B0604020202020204" pitchFamily="34" charset="0"/>
              </a:rPr>
              <a:t> </a:t>
            </a:r>
          </a:p>
          <a:p>
            <a:pPr marL="342900" lvl="1" indent="-342900">
              <a:spcAft>
                <a:spcPts val="300"/>
              </a:spcAft>
              <a:buFont typeface="Arial" panose="020B0604020202020204" pitchFamily="34" charset="0"/>
              <a:buChar char="•"/>
            </a:pPr>
            <a:r>
              <a:rPr lang="en-AU" sz="2400" dirty="0">
                <a:latin typeface="Arial" panose="020B0604020202020204" pitchFamily="34" charset="0"/>
                <a:cs typeface="Arial" panose="020B0604020202020204" pitchFamily="34" charset="0"/>
              </a:rPr>
              <a:t>Responding to incidents, disclosures and suspicions of child abuse</a:t>
            </a:r>
          </a:p>
          <a:p>
            <a:pPr marL="342900" indent="-342900">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Information sharing</a:t>
            </a:r>
          </a:p>
          <a:p>
            <a:pPr marL="342900" indent="-342900">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Record keeping </a:t>
            </a:r>
          </a:p>
          <a:p>
            <a:pPr marL="342900" indent="-342900">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Empowering students and families</a:t>
            </a:r>
          </a:p>
        </p:txBody>
      </p:sp>
    </p:spTree>
    <p:extLst>
      <p:ext uri="{BB962C8B-B14F-4D97-AF65-F5344CB8AC3E}">
        <p14:creationId xmlns:p14="http://schemas.microsoft.com/office/powerpoint/2010/main" val="12578032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6D803E-2F9F-4FDC-9E75-B339B48C61A9}"/>
              </a:ext>
            </a:extLst>
          </p:cNvPr>
          <p:cNvSpPr>
            <a:spLocks noGrp="1"/>
          </p:cNvSpPr>
          <p:nvPr>
            <p:ph type="ctrTitle"/>
          </p:nvPr>
        </p:nvSpPr>
        <p:spPr/>
        <p:txBody>
          <a:bodyPr>
            <a:normAutofit fontScale="90000"/>
          </a:bodyPr>
          <a:lstStyle/>
          <a:p>
            <a:br>
              <a:rPr lang="en-AU" dirty="0">
                <a:latin typeface="Arial" panose="020B0604020202020204" pitchFamily="34" charset="0"/>
                <a:cs typeface="Arial" panose="020B0604020202020204" pitchFamily="34" charset="0"/>
              </a:rPr>
            </a:br>
            <a:r>
              <a:rPr lang="en-AU" b="1" dirty="0">
                <a:latin typeface="Arial" panose="020B0604020202020204" pitchFamily="34" charset="0"/>
                <a:cs typeface="Arial" panose="020B0604020202020204" pitchFamily="34" charset="0"/>
              </a:rPr>
              <a:t>Overview of the Child Safe Standards</a:t>
            </a:r>
            <a:br>
              <a:rPr lang="en-AU" dirty="0"/>
            </a:br>
            <a:endParaRPr lang="en-AU" dirty="0"/>
          </a:p>
        </p:txBody>
      </p:sp>
    </p:spTree>
    <p:extLst>
      <p:ext uri="{BB962C8B-B14F-4D97-AF65-F5344CB8AC3E}">
        <p14:creationId xmlns:p14="http://schemas.microsoft.com/office/powerpoint/2010/main" val="1376204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8F554-1A23-4CAD-BDC7-953218764DC4}"/>
              </a:ext>
            </a:extLst>
          </p:cNvPr>
          <p:cNvSpPr>
            <a:spLocks noGrp="1"/>
          </p:cNvSpPr>
          <p:nvPr>
            <p:ph type="title"/>
          </p:nvPr>
        </p:nvSpPr>
        <p:spPr>
          <a:xfrm>
            <a:off x="288233" y="238539"/>
            <a:ext cx="10069200" cy="1302025"/>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Definitions: Child safety and child abuse</a:t>
            </a:r>
          </a:p>
        </p:txBody>
      </p:sp>
      <p:sp>
        <p:nvSpPr>
          <p:cNvPr id="3" name="Content Placeholder 2">
            <a:extLst>
              <a:ext uri="{FF2B5EF4-FFF2-40B4-BE49-F238E27FC236}">
                <a16:creationId xmlns:a16="http://schemas.microsoft.com/office/drawing/2014/main" id="{12784AF9-90F1-420C-8373-0F9BD0B09A1F}"/>
              </a:ext>
            </a:extLst>
          </p:cNvPr>
          <p:cNvSpPr>
            <a:spLocks noGrp="1"/>
          </p:cNvSpPr>
          <p:nvPr>
            <p:ph idx="1"/>
          </p:nvPr>
        </p:nvSpPr>
        <p:spPr>
          <a:xfrm>
            <a:off x="291830" y="1177447"/>
            <a:ext cx="5048265" cy="4378274"/>
          </a:xfrm>
        </p:spPr>
        <p:txBody>
          <a:bodyPr>
            <a:normAutofit/>
          </a:bodyPr>
          <a:lstStyle/>
          <a:p>
            <a:pPr marL="0" indent="0" algn="l">
              <a:buNone/>
            </a:pPr>
            <a:r>
              <a:rPr lang="en-AU" b="1" dirty="0">
                <a:latin typeface="Arial" panose="020B0604020202020204" pitchFamily="34" charset="0"/>
                <a:cs typeface="Arial" panose="020B0604020202020204" pitchFamily="34" charset="0"/>
              </a:rPr>
              <a:t>Child safety</a:t>
            </a:r>
          </a:p>
          <a:p>
            <a:pPr marL="0" indent="0" algn="l">
              <a:buNone/>
            </a:pPr>
            <a:r>
              <a:rPr lang="en-AU" sz="2400" dirty="0">
                <a:latin typeface="Arial" panose="020B0604020202020204" pitchFamily="34" charset="0"/>
                <a:cs typeface="Arial" panose="020B0604020202020204" pitchFamily="34" charset="0"/>
              </a:rPr>
              <a:t>Child safety includes matters related to protecting all children from child abuse, managing the risk of child abuse, providing support to a child at risk of child abuse, and responding to suspicions, incidents, disclosures or allegations of child abuse</a:t>
            </a:r>
          </a:p>
        </p:txBody>
      </p:sp>
      <p:sp>
        <p:nvSpPr>
          <p:cNvPr id="6" name="Content Placeholder 2">
            <a:extLst>
              <a:ext uri="{FF2B5EF4-FFF2-40B4-BE49-F238E27FC236}">
                <a16:creationId xmlns:a16="http://schemas.microsoft.com/office/drawing/2014/main" id="{524A8617-57F8-4B5C-B089-AFF507A53F39}"/>
              </a:ext>
            </a:extLst>
          </p:cNvPr>
          <p:cNvSpPr txBox="1">
            <a:spLocks/>
          </p:cNvSpPr>
          <p:nvPr/>
        </p:nvSpPr>
        <p:spPr>
          <a:xfrm>
            <a:off x="5762142" y="1152926"/>
            <a:ext cx="5210658" cy="463287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AU" b="1" dirty="0">
                <a:latin typeface="Arial" panose="020B0604020202020204" pitchFamily="34" charset="0"/>
                <a:cs typeface="Arial" panose="020B0604020202020204" pitchFamily="34" charset="0"/>
              </a:rPr>
              <a:t>Child abuse</a:t>
            </a:r>
          </a:p>
          <a:p>
            <a:pPr marL="0" indent="0">
              <a:buFont typeface="Arial"/>
              <a:buNone/>
            </a:pPr>
            <a:r>
              <a:rPr lang="en-AU" sz="2400" dirty="0">
                <a:latin typeface="Arial" panose="020B0604020202020204" pitchFamily="34" charset="0"/>
                <a:cs typeface="Arial" panose="020B0604020202020204" pitchFamily="34" charset="0"/>
              </a:rPr>
              <a:t>Child abuse includes:</a:t>
            </a:r>
          </a:p>
          <a:p>
            <a:pPr marL="360363" indent="-360363">
              <a:buFont typeface="Arial"/>
              <a:buAutoNum type="alphaLcParenR"/>
            </a:pPr>
            <a:r>
              <a:rPr lang="en-AU" sz="2400" dirty="0">
                <a:latin typeface="Arial" panose="020B0604020202020204" pitchFamily="34" charset="0"/>
                <a:cs typeface="Arial" panose="020B0604020202020204" pitchFamily="34" charset="0"/>
              </a:rPr>
              <a:t>any act committed against a child involving:</a:t>
            </a:r>
          </a:p>
          <a:p>
            <a:pPr lvl="1"/>
            <a:r>
              <a:rPr lang="en-AU" dirty="0">
                <a:latin typeface="Arial" panose="020B0604020202020204" pitchFamily="34" charset="0"/>
                <a:cs typeface="Arial" panose="020B0604020202020204" pitchFamily="34" charset="0"/>
              </a:rPr>
              <a:t>a sexual offence</a:t>
            </a:r>
          </a:p>
          <a:p>
            <a:pPr lvl="1"/>
            <a:r>
              <a:rPr lang="en-AU" dirty="0">
                <a:latin typeface="Arial" panose="020B0604020202020204" pitchFamily="34" charset="0"/>
                <a:cs typeface="Arial" panose="020B0604020202020204" pitchFamily="34" charset="0"/>
              </a:rPr>
              <a:t>grooming</a:t>
            </a:r>
          </a:p>
          <a:p>
            <a:pPr marL="0" indent="0">
              <a:buNone/>
            </a:pPr>
            <a:r>
              <a:rPr lang="en-AU" sz="2400" dirty="0">
                <a:latin typeface="Arial" panose="020B0604020202020204" pitchFamily="34" charset="0"/>
                <a:cs typeface="Arial" panose="020B0604020202020204" pitchFamily="34" charset="0"/>
              </a:rPr>
              <a:t>b) the infliction, on a child, of</a:t>
            </a:r>
          </a:p>
          <a:p>
            <a:pPr marL="630238"/>
            <a:r>
              <a:rPr lang="en-AU" sz="2400" dirty="0">
                <a:latin typeface="Arial" panose="020B0604020202020204" pitchFamily="34" charset="0"/>
                <a:cs typeface="Arial" panose="020B0604020202020204" pitchFamily="34" charset="0"/>
              </a:rPr>
              <a:t>physical violence</a:t>
            </a:r>
          </a:p>
          <a:p>
            <a:pPr marL="630238"/>
            <a:r>
              <a:rPr lang="en-AU" sz="2400" dirty="0">
                <a:latin typeface="Arial" panose="020B0604020202020204" pitchFamily="34" charset="0"/>
                <a:cs typeface="Arial" panose="020B0604020202020204" pitchFamily="34" charset="0"/>
              </a:rPr>
              <a:t>serious emotional or psychological harm</a:t>
            </a:r>
          </a:p>
          <a:p>
            <a:pPr marL="360363" indent="-360363">
              <a:buNone/>
            </a:pPr>
            <a:r>
              <a:rPr lang="en-AU" sz="2400" dirty="0">
                <a:latin typeface="Arial" panose="020B0604020202020204" pitchFamily="34" charset="0"/>
                <a:cs typeface="Arial" panose="020B0604020202020204" pitchFamily="34" charset="0"/>
              </a:rPr>
              <a:t>c) the serious neglect of a child</a:t>
            </a:r>
          </a:p>
        </p:txBody>
      </p:sp>
      <p:sp>
        <p:nvSpPr>
          <p:cNvPr id="5" name="TextBox 4">
            <a:extLst>
              <a:ext uri="{FF2B5EF4-FFF2-40B4-BE49-F238E27FC236}">
                <a16:creationId xmlns:a16="http://schemas.microsoft.com/office/drawing/2014/main" id="{399CEE2D-DB17-43FD-8C4F-05182F6DF866}"/>
              </a:ext>
            </a:extLst>
          </p:cNvPr>
          <p:cNvSpPr txBox="1"/>
          <p:nvPr/>
        </p:nvSpPr>
        <p:spPr>
          <a:xfrm>
            <a:off x="336176" y="5930153"/>
            <a:ext cx="10636624" cy="707886"/>
          </a:xfrm>
          <a:prstGeom prst="rect">
            <a:avLst/>
          </a:prstGeom>
          <a:noFill/>
        </p:spPr>
        <p:txBody>
          <a:bodyPr wrap="square" rtlCol="0">
            <a:spAutoFit/>
          </a:bodyPr>
          <a:lstStyle/>
          <a:p>
            <a:pPr lvl="0"/>
            <a:r>
              <a:rPr lang="en-AU" sz="2000" dirty="0">
                <a:latin typeface="Arial" panose="020B0604020202020204" pitchFamily="34" charset="0"/>
                <a:cs typeface="Arial" panose="020B0604020202020204" pitchFamily="34" charset="0"/>
              </a:rPr>
              <a:t>Further information on child abuse, including physical and behavioural indicators of abuse, is available on the department’s PROTECT website at </a:t>
            </a:r>
            <a:r>
              <a:rPr lang="en-AU" sz="20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Identify child abuse  </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72356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FA5DE6-E36F-447E-8C5A-42EF9D9E8E0A}"/>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Standards – history </a:t>
            </a:r>
          </a:p>
        </p:txBody>
      </p:sp>
      <p:graphicFrame>
        <p:nvGraphicFramePr>
          <p:cNvPr id="8" name="Content Placeholder 3" descr="A timeline of the history of the child safe standards&#10;&#10;2012 – 13: Betrayal of Trust Inquiry&#10;2013 – 17: Royal Commission into Institutional Responses to Child Abuse&#10;2016: Original Child Safe Standards implemented in Victoria&#10;2019: Victoria agrees to adopt the National Principles for Child Safe Organisations&#10;1 July 2021: Victoria adopts new Child Safe Standards aligned with National Principles&#10;1 July 2022: New Child Safe Standards &#10;commence">
            <a:extLst>
              <a:ext uri="{FF2B5EF4-FFF2-40B4-BE49-F238E27FC236}">
                <a16:creationId xmlns:a16="http://schemas.microsoft.com/office/drawing/2014/main" id="{7B2FD071-80A2-4CC2-A35E-E46F20202AD9}"/>
              </a:ext>
            </a:extLst>
          </p:cNvPr>
          <p:cNvGraphicFramePr>
            <a:graphicFrameLocks noGrp="1"/>
          </p:cNvGraphicFramePr>
          <p:nvPr>
            <p:ph idx="1"/>
            <p:extLst>
              <p:ext uri="{D42A27DB-BD31-4B8C-83A1-F6EECF244321}">
                <p14:modId xmlns:p14="http://schemas.microsoft.com/office/powerpoint/2010/main" val="2154264062"/>
              </p:ext>
            </p:extLst>
          </p:nvPr>
        </p:nvGraphicFramePr>
        <p:xfrm>
          <a:off x="731520" y="1540564"/>
          <a:ext cx="9405708" cy="4496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60698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TaxCatchAll xmlns="cb9114c1-daad-44dd-acad-30f4246641f2">
      <Value>101</Value>
      <Value>94</Value>
    </TaxCatchAll>
    <DEECD_Expired xmlns="http://schemas.microsoft.com/sharepoint/v3">false</DEECD_Expired>
    <DEECD_Keywords xmlns="http://schemas.microsoft.com/sharepoint/v3" xsi:nil="true"/>
    <PublishingExpirationDate xmlns="http://schemas.microsoft.com/sharepoint/v3" xsi:nil="true"/>
    <DEECD_Description xmlns="http://schemas.microsoft.com/sharepoint/v3">Child Safe Standards school staff training</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908867-2768-4DF4-A952-C7997607C232}">
  <ds:schemaRefs>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www.w3.org/XML/1998/namespace"/>
    <ds:schemaRef ds:uri="http://purl.org/dc/terms/"/>
    <ds:schemaRef ds:uri="http://purl.org/dc/dcmitype/"/>
    <ds:schemaRef ds:uri="http://schemas.microsoft.com/office/2006/metadata/properties"/>
  </ds:schemaRefs>
</ds:datastoreItem>
</file>

<file path=customXml/itemProps2.xml><?xml version="1.0" encoding="utf-8"?>
<ds:datastoreItem xmlns:ds="http://schemas.openxmlformats.org/officeDocument/2006/customXml" ds:itemID="{98488684-5355-4D7D-9D8C-BB1AF804E500}">
  <ds:schemaRefs>
    <ds:schemaRef ds:uri="http://schemas.microsoft.com/sharepoint/v3/contenttype/forms"/>
  </ds:schemaRefs>
</ds:datastoreItem>
</file>

<file path=customXml/itemProps3.xml><?xml version="1.0" encoding="utf-8"?>
<ds:datastoreItem xmlns:ds="http://schemas.openxmlformats.org/officeDocument/2006/customXml" ds:itemID="{62B53215-F6F5-4F1B-B876-4276765D9C29}"/>
</file>

<file path=docProps/app.xml><?xml version="1.0" encoding="utf-8"?>
<Properties xmlns="http://schemas.openxmlformats.org/officeDocument/2006/extended-properties" xmlns:vt="http://schemas.openxmlformats.org/officeDocument/2006/docPropsVTypes">
  <Template/>
  <TotalTime>13693</TotalTime>
  <Words>15640</Words>
  <Application>Microsoft Office PowerPoint</Application>
  <PresentationFormat>Widescreen</PresentationFormat>
  <Paragraphs>1200</Paragraphs>
  <Slides>47</Slides>
  <Notes>47</Notes>
  <HiddenSlides>3</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47</vt:i4>
      </vt:variant>
    </vt:vector>
  </HeadingPairs>
  <TitlesOfParts>
    <vt:vector size="54" baseType="lpstr">
      <vt:lpstr>Arial</vt:lpstr>
      <vt:lpstr>Calibri</vt:lpstr>
      <vt:lpstr>Helvetica</vt:lpstr>
      <vt:lpstr>inherit</vt:lpstr>
      <vt:lpstr>Victoria</vt:lpstr>
      <vt:lpstr>Office Theme</vt:lpstr>
      <vt:lpstr>Custom Design</vt:lpstr>
      <vt:lpstr>Facilitator instructions (1)</vt:lpstr>
      <vt:lpstr>Facilitator instructions (2)</vt:lpstr>
      <vt:lpstr>Victoria’s Child Safe Standards</vt:lpstr>
      <vt:lpstr>Acknowledgment of Country</vt:lpstr>
      <vt:lpstr>Support available</vt:lpstr>
      <vt:lpstr>In this presentation</vt:lpstr>
      <vt:lpstr> Overview of the Child Safe Standards </vt:lpstr>
      <vt:lpstr>Definitions: Child safety and child abuse</vt:lpstr>
      <vt:lpstr>Child Safe Standards – history </vt:lpstr>
      <vt:lpstr>Why the Child Safe Standards are so important</vt:lpstr>
      <vt:lpstr>Why the Child Safe Standards are so important (2)</vt:lpstr>
      <vt:lpstr>What’s different?</vt:lpstr>
      <vt:lpstr>Victoria’s Child Safe Standards </vt:lpstr>
      <vt:lpstr> Overview of each Child Safe Standard </vt:lpstr>
      <vt:lpstr>Child Safe Standard 1: Culturally safe environments</vt:lpstr>
      <vt:lpstr>Child Safe Standard 2: Child safety and wellbeing is embedded in leadership, governance and culture </vt:lpstr>
      <vt:lpstr>Child Safe Standard 3: Child and student empowerment </vt:lpstr>
      <vt:lpstr>Child Safe Standard 4: Family engagement </vt:lpstr>
      <vt:lpstr>Child Safe Standard 5: Diversity and equity   </vt:lpstr>
      <vt:lpstr>Child Safe Standard 6: Suitable staff and volunteers </vt:lpstr>
      <vt:lpstr>Child Safe Standard 7: Complaints processes </vt:lpstr>
      <vt:lpstr>Child Safe Standard 8: Child safety knowledge, skills and awareness  </vt:lpstr>
      <vt:lpstr>Child Safe Standard 9: Child safety in physical and online environments</vt:lpstr>
      <vt:lpstr>Child Safe Standard 10: Review of child safety practices</vt:lpstr>
      <vt:lpstr>Child Safe Standard 11: Implementation of child safety practices</vt:lpstr>
      <vt:lpstr>Possible consequences of not complying with the Child Safe Standards</vt:lpstr>
      <vt:lpstr> Our school’s child safety policies and procedures and staff responsibilities </vt:lpstr>
      <vt:lpstr>Our school’s child safety policies and procedures</vt:lpstr>
      <vt:lpstr>Child Safety and Wellbeing Policy</vt:lpstr>
      <vt:lpstr>What does our policy say about our school’s commitment to child safety and wellbeing? </vt:lpstr>
      <vt:lpstr>Establishing culturally safe environments and responding to diverse needs</vt:lpstr>
      <vt:lpstr>Child Safety Code of Conduct </vt:lpstr>
      <vt:lpstr>Acceptable and unacceptable behaviours</vt:lpstr>
      <vt:lpstr>Child Safety Risk Register</vt:lpstr>
      <vt:lpstr>Complaints Policy</vt:lpstr>
      <vt:lpstr>Our role in responding to incidents, disclosures and suspicions of child abuse </vt:lpstr>
      <vt:lpstr>Responding to incidents, disclosures and suspicions of child abuse</vt:lpstr>
      <vt:lpstr>Staff training eLearning module on protecting children</vt:lpstr>
      <vt:lpstr>Signs of child abuse to look out for</vt:lpstr>
      <vt:lpstr>Signs of child abuse to look out for (video)</vt:lpstr>
      <vt:lpstr>Information sharing obligations for staff  </vt:lpstr>
      <vt:lpstr>Record keeping obligations for schools and staff  </vt:lpstr>
      <vt:lpstr>Empowering students and families to express their views and raise concerns – example strategies </vt:lpstr>
      <vt:lpstr>Key things to remember</vt:lpstr>
      <vt:lpstr>Guidance and resources</vt:lpstr>
      <vt:lpstr>Questions?  </vt:lpstr>
      <vt:lpstr>Thank you   </vt:lpstr>
    </vt:vector>
  </TitlesOfParts>
  <Company>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Safe Standards school staff training</dc:title>
  <dc:creator>Department of Education and Training</dc:creator>
  <cp:lastModifiedBy>Jane Pike</cp:lastModifiedBy>
  <cp:revision>816</cp:revision>
  <cp:lastPrinted>2022-05-11T05:43:20Z</cp:lastPrinted>
  <dcterms:created xsi:type="dcterms:W3CDTF">2016-05-10T02:55:37Z</dcterms:created>
  <dcterms:modified xsi:type="dcterms:W3CDTF">2022-06-20T22:40:12Z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DET_EDRMS_BusUnit">
    <vt:lpwstr/>
  </property>
  <property fmtid="{D5CDD505-2E9C-101B-9397-08002B2CF9AE}" pid="4" name="DET_EDRMS_SecClass">
    <vt:lpwstr/>
  </property>
  <property fmtid="{D5CDD505-2E9C-101B-9397-08002B2CF9AE}" pid="5" name="DET_EDRMS_RCS">
    <vt:lpwstr>3;#1.2.2 Project Documentation|a3ce4c3c-7960-4756-834e-8cbbf9028802</vt:lpwstr>
  </property>
  <property fmtid="{D5CDD505-2E9C-101B-9397-08002B2CF9AE}" pid="6" name="RecordPoint_WorkflowType">
    <vt:lpwstr>ActiveSubmitStub</vt:lpwstr>
  </property>
  <property fmtid="{D5CDD505-2E9C-101B-9397-08002B2CF9AE}" pid="7" name="RecordPoint_ActiveItemUniqueId">
    <vt:lpwstr>{d9affb15-6ad5-4d4b-ba1a-5f1384cb2dd5}</vt:lpwstr>
  </property>
  <property fmtid="{D5CDD505-2E9C-101B-9397-08002B2CF9AE}" pid="8" name="RecordPoint_ActiveItemWebId">
    <vt:lpwstr>{cb4d886a-19b3-4635-97ca-6a22f568847a}</vt:lpwstr>
  </property>
  <property fmtid="{D5CDD505-2E9C-101B-9397-08002B2CF9AE}" pid="9" name="RecordPoint_ActiveItemSiteId">
    <vt:lpwstr>{06caf94d-253e-4f56-bbf8-27ec51f6806e}</vt:lpwstr>
  </property>
  <property fmtid="{D5CDD505-2E9C-101B-9397-08002B2CF9AE}" pid="10" name="RecordPoint_ActiveItemListId">
    <vt:lpwstr>{fca5e9c8-27d9-472e-a6c1-9b64d74fce58}</vt:lpwstr>
  </property>
  <property fmtid="{D5CDD505-2E9C-101B-9397-08002B2CF9AE}" pid="11" name="RecordPoint_SubmissionCompleted">
    <vt:lpwstr>2019-08-28T15:11:12.7713137+10:00</vt:lpwstr>
  </property>
  <property fmtid="{D5CDD505-2E9C-101B-9397-08002B2CF9AE}" pid="12" name="RecordPoint_RecordNumberSubmitted">
    <vt:lpwstr>R20190459792</vt:lpwstr>
  </property>
  <property fmtid="{D5CDD505-2E9C-101B-9397-08002B2CF9AE}" pid="13" name="RecordPoint_SubmissionDate">
    <vt:lpwstr/>
  </property>
  <property fmtid="{D5CDD505-2E9C-101B-9397-08002B2CF9AE}" pid="14" name="RecordPoint_ActiveItemMoved">
    <vt:lpwstr/>
  </property>
  <property fmtid="{D5CDD505-2E9C-101B-9397-08002B2CF9AE}" pid="15" name="RecordPoint_RecordFormat">
    <vt:lpwstr/>
  </property>
  <property fmtid="{D5CDD505-2E9C-101B-9397-08002B2CF9AE}" pid="16" name="_docset_NoMedatataSyncRequired">
    <vt:lpwstr>False</vt:lpwstr>
  </property>
  <property fmtid="{D5CDD505-2E9C-101B-9397-08002B2CF9AE}" pid="17" name="DEECD_Author">
    <vt:lpwstr>94;#Education|5232e41c-5101-41fe-b638-7d41d1371531</vt:lpwstr>
  </property>
  <property fmtid="{D5CDD505-2E9C-101B-9397-08002B2CF9AE}" pid="18" name="DEECD_ItemType">
    <vt:lpwstr>101;#Page|eb523acf-a821-456c-a76b-7607578309d7</vt:lpwstr>
  </property>
  <property fmtid="{D5CDD505-2E9C-101B-9397-08002B2CF9AE}" pid="19" name="DEECD_SubjectCategory">
    <vt:lpwstr/>
  </property>
  <property fmtid="{D5CDD505-2E9C-101B-9397-08002B2CF9AE}" pid="20" name="DEECD_Audience">
    <vt:lpwstr/>
  </property>
  <property fmtid="{D5CDD505-2E9C-101B-9397-08002B2CF9AE}" pid="21" name="DET_EDRMS_RCSTaxHTField0">
    <vt:lpwstr>1.2.2 Project Documentation|a3ce4c3c-7960-4756-834e-8cbbf9028802</vt:lpwstr>
  </property>
  <property fmtid="{D5CDD505-2E9C-101B-9397-08002B2CF9AE}" pid="22" name="DET_EDRMS_SecClassTaxHTField0">
    <vt:lpwstr/>
  </property>
  <property fmtid="{D5CDD505-2E9C-101B-9397-08002B2CF9AE}" pid="23" name="DET_EDRMS_BusUnitTaxHTField0">
    <vt:lpwstr/>
  </property>
  <property fmtid="{D5CDD505-2E9C-101B-9397-08002B2CF9AE}" pid="24" name="TaxCatchAll">
    <vt:lpwstr>3;#1.2.2 Project Documentation|a3ce4c3c-7960-4756-834e-8cbbf9028802</vt:lpwstr>
  </property>
</Properties>
</file>