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Lst>
  <p:notesMasterIdLst>
    <p:notesMasterId r:id="rId54"/>
  </p:notesMasterIdLst>
  <p:handoutMasterIdLst>
    <p:handoutMasterId r:id="rId55"/>
  </p:handoutMasterIdLst>
  <p:sldIdLst>
    <p:sldId id="1036" r:id="rId6"/>
    <p:sldId id="1070" r:id="rId7"/>
    <p:sldId id="259" r:id="rId8"/>
    <p:sldId id="599" r:id="rId9"/>
    <p:sldId id="1111" r:id="rId10"/>
    <p:sldId id="1044" r:id="rId11"/>
    <p:sldId id="622" r:id="rId12"/>
    <p:sldId id="1215" r:id="rId13"/>
    <p:sldId id="668" r:id="rId14"/>
    <p:sldId id="993" r:id="rId15"/>
    <p:sldId id="1041" r:id="rId16"/>
    <p:sldId id="1085" r:id="rId17"/>
    <p:sldId id="1086" r:id="rId18"/>
    <p:sldId id="1087" r:id="rId19"/>
    <p:sldId id="1227" r:id="rId20"/>
    <p:sldId id="1089" r:id="rId21"/>
    <p:sldId id="1090" r:id="rId22"/>
    <p:sldId id="1091" r:id="rId23"/>
    <p:sldId id="1092" r:id="rId24"/>
    <p:sldId id="1093" r:id="rId25"/>
    <p:sldId id="1094" r:id="rId26"/>
    <p:sldId id="1095" r:id="rId27"/>
    <p:sldId id="1096" r:id="rId28"/>
    <p:sldId id="1097" r:id="rId29"/>
    <p:sldId id="1098" r:id="rId30"/>
    <p:sldId id="1099" r:id="rId31"/>
    <p:sldId id="1100" r:id="rId32"/>
    <p:sldId id="1101" r:id="rId33"/>
    <p:sldId id="1102" r:id="rId34"/>
    <p:sldId id="1207" r:id="rId35"/>
    <p:sldId id="1212" r:id="rId36"/>
    <p:sldId id="1213" r:id="rId37"/>
    <p:sldId id="1222" r:id="rId38"/>
    <p:sldId id="1103" r:id="rId39"/>
    <p:sldId id="1219" r:id="rId40"/>
    <p:sldId id="1221" r:id="rId41"/>
    <p:sldId id="698" r:id="rId42"/>
    <p:sldId id="639" r:id="rId43"/>
    <p:sldId id="701" r:id="rId44"/>
    <p:sldId id="1105" r:id="rId45"/>
    <p:sldId id="1220" r:id="rId46"/>
    <p:sldId id="1223" r:id="rId47"/>
    <p:sldId id="1224" r:id="rId48"/>
    <p:sldId id="1225" r:id="rId49"/>
    <p:sldId id="1226" r:id="rId50"/>
    <p:sldId id="1042" r:id="rId51"/>
    <p:sldId id="1107" r:id="rId52"/>
    <p:sldId id="1078" r:id="rId5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96F0C-C6E0-922E-1249-0C73EDF37B7A}" name="Elina Raso" initials="ER" userId="S::Elina.Raso@education.vic.gov.au::7bd3e64a-40b3-4696-97f5-55a8da0ba9d1" providerId="AD"/>
  <p188:author id="{0A92E7FD-077E-1255-0BAC-9DA7C1165628}" name="David Billimoria" initials="DB" userId="S::David.Billimoria@education.vic.gov.au::f7e4b0ed-3a9a-4a86-9fba-e471a26e4b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erson, Saskia H" initials="DSH" lastIdx="14" clrIdx="0">
    <p:extLst>
      <p:ext uri="{19B8F6BF-5375-455C-9EA6-DF929625EA0E}">
        <p15:presenceInfo xmlns:p15="http://schemas.microsoft.com/office/powerpoint/2012/main" userId="S-1-5-21-1159821373-1672690008-2013803672-562637" providerId="AD"/>
      </p:ext>
    </p:extLst>
  </p:cmAuthor>
  <p:cmAuthor id="2" name="Walker, Emily E" initials="WEE" lastIdx="3" clrIdx="1">
    <p:extLst>
      <p:ext uri="{19B8F6BF-5375-455C-9EA6-DF929625EA0E}">
        <p15:presenceInfo xmlns:p15="http://schemas.microsoft.com/office/powerpoint/2012/main" userId="S-1-5-21-1159821373-1672690008-2013803672-394959" providerId="AD"/>
      </p:ext>
    </p:extLst>
  </p:cmAuthor>
  <p:cmAuthor id="3" name="Hana LoBianco"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7D31"/>
    <a:srgbClr val="E26815"/>
    <a:srgbClr val="F9DBD2"/>
    <a:srgbClr val="A09D9C"/>
    <a:srgbClr val="AD4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78" autoAdjust="0"/>
    <p:restoredTop sz="58252" autoAdjust="0"/>
  </p:normalViewPr>
  <p:slideViewPr>
    <p:cSldViewPr snapToGrid="0" snapToObjects="1">
      <p:cViewPr varScale="1">
        <p:scale>
          <a:sx n="64" d="100"/>
          <a:sy n="64" d="100"/>
        </p:scale>
        <p:origin x="1914" y="72"/>
      </p:cViewPr>
      <p:guideLst>
        <p:guide orient="horz" pos="2160"/>
        <p:guide pos="3840"/>
      </p:guideLst>
    </p:cSldViewPr>
  </p:slideViewPr>
  <p:outlineViewPr>
    <p:cViewPr>
      <p:scale>
        <a:sx n="25" d="100"/>
        <a:sy n="25" d="100"/>
      </p:scale>
      <p:origin x="0" y="-15474"/>
    </p:cViewPr>
  </p:outlineViewPr>
  <p:notesTextViewPr>
    <p:cViewPr>
      <p:scale>
        <a:sx n="100" d="100"/>
        <a:sy n="100" d="100"/>
      </p:scale>
      <p:origin x="0" y="0"/>
    </p:cViewPr>
  </p:notesTextViewPr>
  <p:sorterViewPr>
    <p:cViewPr>
      <p:scale>
        <a:sx n="74" d="100"/>
        <a:sy n="74" d="100"/>
      </p:scale>
      <p:origin x="0" y="-2316"/>
    </p:cViewPr>
  </p:sorterViewPr>
  <p:notesViewPr>
    <p:cSldViewPr snapToGrid="0" snapToObjects="1">
      <p:cViewPr varScale="1">
        <p:scale>
          <a:sx n="75" d="100"/>
          <a:sy n="75" d="100"/>
        </p:scale>
        <p:origin x="11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C3BCB8-637F-481E-86A3-F6CD16E8A0C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1031629A-4999-4626-978C-F763C1CD88E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49C9F7F-17E5-4EAE-B8FB-74F34A2F33A1}" type="datetimeFigureOut">
              <a:rPr lang="en-AU" smtClean="0"/>
              <a:t>16/01/2025</a:t>
            </a:fld>
            <a:endParaRPr lang="en-AU" dirty="0"/>
          </a:p>
        </p:txBody>
      </p:sp>
      <p:sp>
        <p:nvSpPr>
          <p:cNvPr id="4" name="Footer Placeholder 3">
            <a:extLst>
              <a:ext uri="{FF2B5EF4-FFF2-40B4-BE49-F238E27FC236}">
                <a16:creationId xmlns:a16="http://schemas.microsoft.com/office/drawing/2014/main" id="{4446190F-2B43-413C-B5A2-425491CDE98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A04C410F-A451-4C62-9F8E-693400B4E4DA}"/>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1559316-5925-4CC7-B059-18C5AFD3FCC1}" type="slidenum">
              <a:rPr lang="en-AU" smtClean="0"/>
              <a:t>‹#›</a:t>
            </a:fld>
            <a:endParaRPr lang="en-AU" dirty="0"/>
          </a:p>
        </p:txBody>
      </p:sp>
    </p:spTree>
    <p:extLst>
      <p:ext uri="{BB962C8B-B14F-4D97-AF65-F5344CB8AC3E}">
        <p14:creationId xmlns:p14="http://schemas.microsoft.com/office/powerpoint/2010/main" val="166913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33820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338203"/>
          </a:xfrm>
          <a:prstGeom prst="rect">
            <a:avLst/>
          </a:prstGeom>
        </p:spPr>
        <p:txBody>
          <a:bodyPr vert="horz" lIns="91440" tIns="45720" rIns="91440" bIns="45720" rtlCol="0"/>
          <a:lstStyle>
            <a:lvl1pPr algn="r">
              <a:defRPr sz="1200"/>
            </a:lvl1pPr>
          </a:lstStyle>
          <a:p>
            <a:fld id="{FE65409B-5343-DF4E-8448-8203CCB10769}" type="datetimeFigureOut">
              <a:rPr lang="en-US" smtClean="0"/>
              <a:pPr/>
              <a:t>1/16/2025</a:t>
            </a:fld>
            <a:endParaRPr lang="en-US" dirty="0"/>
          </a:p>
        </p:txBody>
      </p:sp>
      <p:sp>
        <p:nvSpPr>
          <p:cNvPr id="4" name="Slide Image Placeholder 3"/>
          <p:cNvSpPr>
            <a:spLocks noGrp="1" noRot="1" noChangeAspect="1"/>
          </p:cNvSpPr>
          <p:nvPr>
            <p:ph type="sldImg" idx="2"/>
          </p:nvPr>
        </p:nvSpPr>
        <p:spPr>
          <a:xfrm>
            <a:off x="1760917" y="488515"/>
            <a:ext cx="3275839" cy="184320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75781" y="2407920"/>
            <a:ext cx="6075123" cy="708680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645041"/>
            <a:ext cx="2945659" cy="23149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645041"/>
            <a:ext cx="2945659" cy="231494"/>
          </a:xfrm>
          <a:prstGeom prst="rect">
            <a:avLst/>
          </a:prstGeom>
        </p:spPr>
        <p:txBody>
          <a:bodyPr vert="horz" lIns="91440" tIns="45720" rIns="91440" bIns="45720" rtlCol="0" anchor="b"/>
          <a:lstStyle>
            <a:lvl1pPr algn="r">
              <a:defRPr sz="1200"/>
            </a:lvl1pPr>
          </a:lstStyle>
          <a:p>
            <a:fld id="{4C37A77B-BB0B-EB4D-BF1F-4636A3D2E847}" type="slidenum">
              <a:rPr lang="en-US" smtClean="0"/>
              <a:pPr/>
              <a:t>‹#›</a:t>
            </a:fld>
            <a:endParaRPr lang="en-US" dirty="0"/>
          </a:p>
        </p:txBody>
      </p:sp>
    </p:spTree>
    <p:extLst>
      <p:ext uri="{BB962C8B-B14F-4D97-AF65-F5344CB8AC3E}">
        <p14:creationId xmlns:p14="http://schemas.microsoft.com/office/powerpoint/2010/main" val="704039403"/>
      </p:ext>
    </p:extLst>
  </p:cSld>
  <p:clrMap bg1="lt1" tx1="dk1" bg2="lt2" tx2="dk2" accent1="accent1" accent2="accent2" accent3="accent3" accent4="accent4" accent5="accent5" accent6="accent6" hlink="hlink" folHlink="folHlink"/>
  <p:notesStyle>
    <a:lvl1pPr marL="90488" indent="-90488"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266700" indent="-857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47675" indent="-8096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628650" indent="-90488"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04863" indent="-85725"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ducation.vic.gov.au/Documents/about/programs/health/protect/Ministerial_Order.pdf"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10.png"/><Relationship Id="rId4" Type="http://schemas.openxmlformats.org/officeDocument/2006/relationships/hyperlink" Target="https://go.vic.gov.au/3V6jC8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hildsafe.humanrights.gov.au/national-principle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go.vic.gov.au/3VMQKD6" TargetMode="External"/><Relationship Id="rId5" Type="http://schemas.openxmlformats.org/officeDocument/2006/relationships/hyperlink" Target="https://www.vic.gov.au/new-child-safe-standards-schools" TargetMode="External"/><Relationship Id="rId4" Type="http://schemas.openxmlformats.org/officeDocument/2006/relationships/hyperlink" Target="https://go.vic.gov.au/3UJqTIj"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us01.safelinks.protection.outlook.com/?url=http%3A%2F%2Fwww5.austlii.edu.au%2Fau%2Flegis%2Fvic%2Fconsol_act%2Featra2006273%2F&amp;data=05%7C01%7CElina.Raso%40education.vic.gov.au%7C0f088ce8d5f343e2c99108da28d9d594%7Cd96cb3371a8744cfb69b3cec334a4c1f%7C0%7C0%7C637867214094461840%7CUnknown%7CTWFpbGZsb3d8eyJWIjoiMC4wLjAwMDAiLCJQIjoiV2luMzIiLCJBTiI6Ik1haWwiLCJXVCI6Mn0%3D%7C3000%7C%7C%7C&amp;sdata=JpaOkQ3E%2FgAa49iQBlzlo5WC5mnSYtv8Bee5sZclnW8%3D&amp;reserved=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education.vic.gov.au/PAL/school-council-ministerial-order-1280.docx" TargetMode="External"/><Relationship Id="rId5" Type="http://schemas.openxmlformats.org/officeDocument/2006/relationships/hyperlink" Target="https://www2.education.vic.gov.au/pal/school-council-powers-and-functions/policy" TargetMode="External"/><Relationship Id="rId4" Type="http://schemas.openxmlformats.org/officeDocument/2006/relationships/hyperlink" Target="https://www5.austlii.edu.au/au/legis/vic/consol_act/eatra200627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ducation.vic.gov.au/Documents/about/programs/aboriginal/Marrung_Aboriginal_Education_Plan_2016-2026.pdf" TargetMode="External"/><Relationship Id="rId7" Type="http://schemas.openxmlformats.org/officeDocument/2006/relationships/hyperlink" Target="https://go.vic.gov.au/4aG3zTU"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vic.gov.au/schools-culturally-safe-environments-guidance" TargetMode="External"/><Relationship Id="rId5" Type="http://schemas.openxmlformats.org/officeDocument/2006/relationships/hyperlink" Target="https://www.vic.gov.au/statistics-victorian-schools-and-teaching" TargetMode="External"/><Relationship Id="rId4" Type="http://schemas.openxmlformats.org/officeDocument/2006/relationships/hyperlink" Target="https://go.vic.gov.au/3UMpRy8"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vic.gov.au/schools-embed-child-safety-standards-guidanc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go.vic.gov.au/44uTd7q"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2.education.vic.gov.au/pal/privacy-information-sharing/policy"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go.vic.gov.au/3J3DOkr" TargetMode="External"/><Relationship Id="rId5" Type="http://schemas.openxmlformats.org/officeDocument/2006/relationships/hyperlink" Target="https://www2.education.vic.gov.au/pal/information-sharing-schemes/policy" TargetMode="External"/><Relationship Id="rId4" Type="http://schemas.openxmlformats.org/officeDocument/2006/relationships/hyperlink" Target="https://go.vic.gov.au/49qAN8u"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tion.vic.gov.au/Documents/school/teachers/teachingresources/practice/Amplify.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vic.gov.au/schools-child-student-empowerment-guidance" TargetMode="External"/><Relationship Id="rId4" Type="http://schemas.openxmlformats.org/officeDocument/2006/relationships/hyperlink" Target="https://go.vic.gov.au/4buDmIn"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vic.gov.au/schools-family-engagement-guidan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go.vic.gov.au/3U4iP7q"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vic.gov.au/protect" TargetMode="External"/><Relationship Id="rId3" Type="http://schemas.openxmlformats.org/officeDocument/2006/relationships/hyperlink" Target="https://www.vic.gov.au/new-child-safe-standards-schools" TargetMode="External"/><Relationship Id="rId7" Type="http://schemas.openxmlformats.org/officeDocument/2006/relationships/hyperlink" Target="https://go.vic.gov.au/3Wo9gl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education.vic.gov.au/Documents/about/programs/health/protect/2022_CSS_Action_list_gov_schools.docx" TargetMode="External"/><Relationship Id="rId5" Type="http://schemas.openxmlformats.org/officeDocument/2006/relationships/hyperlink" Target="https://go.vic.gov.au/3V6jC8S" TargetMode="External"/><Relationship Id="rId10" Type="http://schemas.openxmlformats.org/officeDocument/2006/relationships/hyperlink" Target="mailto:school.compliance@education.vic.gov.au" TargetMode="External"/><Relationship Id="rId4" Type="http://schemas.openxmlformats.org/officeDocument/2006/relationships/hyperlink" Target="https://www.education.vic.gov.au/Documents/about/programs/health/protect/Ministerial_Order.pdf" TargetMode="External"/><Relationship Id="rId9" Type="http://schemas.openxmlformats.org/officeDocument/2006/relationships/hyperlink" Target="mailto:child.safe.schools@education.vic.gov.au"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ic.gov.au/schools-diversity-equity-guidanc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go.vic.gov.au/3xpi9AO"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vic.gov.au/schools-suitable-staff-volunteers-guidanc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go.vic.gov.au/3V6jC8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ducation.vic.gov.au/hrweb/Documents/Schools_recruitment.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go.vic.gov.au/3wgAXC9"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dugate.eduweb.vic.gov.au/edrms/keyprocess/cp/SitePages/SchoolPoliciesDetail.aspx?CId=84"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go.vic.gov.au/4dsWybb"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ducation.vic.gov.au/school/teachers/health/childprotection/Pages/online-learning-for-schools.aspx"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go.vic.gov.au/3V9dFbd" TargetMode="External"/><Relationship Id="rId5" Type="http://schemas.openxmlformats.org/officeDocument/2006/relationships/hyperlink" Target="https://www.vic.gov.au/schools-knowledge-skills-awareness-guidance" TargetMode="External"/><Relationship Id="rId4" Type="http://schemas.openxmlformats.org/officeDocument/2006/relationships/hyperlink" Target="https://go.vic.gov.au/3J2qtsG"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vic.gov.au/schools-physical-and-online-environments-guidanc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vic.gov.au/schools-physical-and-online-environments-guidanc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go.vic.gov.au/3V9dFbd"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vic.gov.au/schools-review-child-safety-practices-guidanc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vic.gov.au/schools-implementation-child-safety-practices-guidanc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go.vic.gov.au/4bnLQR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o.vic.gov.au/3V6jC8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vimeo.com/906221355?share=copy" TargetMode="External"/><Relationship Id="rId5" Type="http://schemas.openxmlformats.org/officeDocument/2006/relationships/hyperlink" Target="https://go.vic.gov.au/4aiuipJ" TargetMode="External"/><Relationship Id="rId4" Type="http://schemas.openxmlformats.org/officeDocument/2006/relationships/hyperlink" Target="https://www.education.vic.gov.au/school/teachers/health/childprotection/Pages/identify.aspx#link49"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7" Type="http://schemas.openxmlformats.org/officeDocument/2006/relationships/hyperlink" Target="https://go.vic.gov.au/3VFXvGE"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schools.vic.gov.au/report-child-abuse-schools" TargetMode="External"/><Relationship Id="rId5" Type="http://schemas.openxmlformats.org/officeDocument/2006/relationships/hyperlink" Target="https://go.vic.gov.au/3W35Cxl" TargetMode="External"/><Relationship Id="rId4" Type="http://schemas.openxmlformats.org/officeDocument/2006/relationships/hyperlink" Target="https://www.education.vic.gov.au/school/teachers/health/childprotection/Pages/identify.aspx#link49"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go.vic.gov.au/3W35Cxl" TargetMode="External"/><Relationship Id="rId4" Type="http://schemas.openxmlformats.org/officeDocument/2006/relationships/hyperlink" Target="https://www.education.vic.gov.au/school/teachers/health/childprotection/Pages/identify.aspx#link49"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go.vic.gov.au/4ejoM8E" TargetMode="External"/><Relationship Id="rId3" Type="http://schemas.openxmlformats.org/officeDocument/2006/relationships/hyperlink" Target="https://www.education.vic.gov.au/Documents/about/programs/health/protect/ChildSafeStandard5_WarningSignsSchoolStaff.pdf" TargetMode="External"/><Relationship Id="rId7" Type="http://schemas.openxmlformats.org/officeDocument/2006/relationships/hyperlink" Target="https://go.vic.gov.au/3U19xYM"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schools.vic.gov.au/child-sexual-exploitation-and-grooming" TargetMode="External"/><Relationship Id="rId5" Type="http://schemas.openxmlformats.org/officeDocument/2006/relationships/hyperlink" Target="https://go.vic.gov.au/3W35Cxl" TargetMode="External"/><Relationship Id="rId4" Type="http://schemas.openxmlformats.org/officeDocument/2006/relationships/hyperlink" Target="https://www.education.vic.gov.au/school/teachers/health/childprotection/Pages/identify.aspx#link49"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2.education.vic.gov.au/pa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hris.vic.gov.au/weave/wca.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2.education.vic.gov.au/pal/acknowledgement-traditional-owners-and-welcome-country-schools/policy"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s://go.vic.gov.au/3Suh3vd" TargetMode="External"/><Relationship Id="rId3" Type="http://schemas.openxmlformats.org/officeDocument/2006/relationships/hyperlink" Target="https://www.education.vic.gov.au/Documents/about/programs/health/protect/ChildSafeStandard5_SchoolsGuide.pdf" TargetMode="External"/><Relationship Id="rId7" Type="http://schemas.openxmlformats.org/officeDocument/2006/relationships/hyperlink" Target="https://www.education.vic.gov.au/Documents/about/programs/health/protect/FourCriticalActions_ChildAbuse.pdf"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go.vic.gov.au/49mqa6W" TargetMode="External"/><Relationship Id="rId5" Type="http://schemas.openxmlformats.org/officeDocument/2006/relationships/hyperlink" Target="https://www.education.vic.gov.au/Documents/about/programs/health/protect/FourCriticalActions_SSO.pdf" TargetMode="External"/><Relationship Id="rId4" Type="http://schemas.openxmlformats.org/officeDocument/2006/relationships/hyperlink" Target="https://go.vic.gov.au/3PQnBD3"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vimeo.com/906221355?share=copy" TargetMode="External"/><Relationship Id="rId5" Type="http://schemas.openxmlformats.org/officeDocument/2006/relationships/hyperlink" Target="https://go.vic.gov.au/4aiuipJ" TargetMode="External"/><Relationship Id="rId4" Type="http://schemas.openxmlformats.org/officeDocument/2006/relationships/hyperlink" Target="https://www.education.vic.gov.au/school/teachers/health/childprotection/Pages/identify.aspx#link49"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7" Type="http://schemas.openxmlformats.org/officeDocument/2006/relationships/hyperlink" Target="https://go.vic.gov.au/3VFXvGE"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schools.vic.gov.au/report-child-abuse-schools" TargetMode="External"/><Relationship Id="rId5" Type="http://schemas.openxmlformats.org/officeDocument/2006/relationships/hyperlink" Target="https://go.vic.gov.au/3W35Cxl" TargetMode="External"/><Relationship Id="rId4" Type="http://schemas.openxmlformats.org/officeDocument/2006/relationships/hyperlink" Target="https://www.education.vic.gov.au/school/teachers/health/childprotection/Pages/identify.aspx#link49"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go.vic.gov.au/3W35Cxl" TargetMode="External"/><Relationship Id="rId4" Type="http://schemas.openxmlformats.org/officeDocument/2006/relationships/hyperlink" Target="https://www.education.vic.gov.au/school/teachers/health/childprotection/Pages/identify.aspx#link49" TargetMode="Externa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s://go.vic.gov.au/4ejoM8E" TargetMode="External"/><Relationship Id="rId3" Type="http://schemas.openxmlformats.org/officeDocument/2006/relationships/hyperlink" Target="https://www.education.vic.gov.au/Documents/about/programs/health/protect/ChildSafeStandard5_WarningSignsSchoolStaff.pdf" TargetMode="External"/><Relationship Id="rId7" Type="http://schemas.openxmlformats.org/officeDocument/2006/relationships/hyperlink" Target="https://go.vic.gov.au/3U19xYM"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schools.vic.gov.au/child-sexual-exploitation-and-grooming" TargetMode="External"/><Relationship Id="rId5" Type="http://schemas.openxmlformats.org/officeDocument/2006/relationships/hyperlink" Target="https://go.vic.gov.au/3W35Cxl" TargetMode="External"/><Relationship Id="rId4" Type="http://schemas.openxmlformats.org/officeDocument/2006/relationships/hyperlink" Target="https://www.education.vic.gov.au/school/teachers/health/childprotection/Pages/identify.aspx#link49"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2.education.vic.gov.au/pal/privacy-information-sharing/policy" TargetMode="External"/><Relationship Id="rId7" Type="http://schemas.openxmlformats.org/officeDocument/2006/relationships/hyperlink" Target="https://go.vic.gov.au/49qAN8u"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www2.education.vic.gov.au/pal" TargetMode="External"/><Relationship Id="rId5" Type="http://schemas.openxmlformats.org/officeDocument/2006/relationships/hyperlink" Target="https://go.vic.gov.au/3J3DOkr" TargetMode="External"/><Relationship Id="rId4" Type="http://schemas.openxmlformats.org/officeDocument/2006/relationships/hyperlink" Target="https://www2.education.vic.gov.au/pal/information-sharing-schemes/policy"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child.safe.schools@education.vic.gov.au"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mailto:copyright@education.vic.gov.au" TargetMode="External"/><Relationship Id="rId4" Type="http://schemas.openxmlformats.org/officeDocument/2006/relationships/hyperlink" Target="https://creativecommons.org/licenses/by/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ucation.vic.gov.au/school/teachers/health/childprotection/Pages/actionfour.asp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go.vic.gov.au/3QbMEA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ic.gov.au/child-safe-standards-definition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go.vic.gov.au/3TIB7c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a:xfrm>
            <a:off x="361275" y="2445135"/>
            <a:ext cx="6075123" cy="7086809"/>
          </a:xfrm>
        </p:spPr>
        <p:txBody>
          <a:bodyPr/>
          <a:lstStyle/>
          <a:p>
            <a:pPr marL="0" indent="0">
              <a:buNone/>
            </a:pPr>
            <a:r>
              <a:rPr lang="en-AU" b="1" dirty="0">
                <a:latin typeface="Arial" panose="020B0604020202020204" pitchFamily="34" charset="0"/>
                <a:cs typeface="Arial" panose="020B0604020202020204" pitchFamily="34" charset="0"/>
              </a:rPr>
              <a:t>BACKGROUND AND PREPARATORY NOTES FOR THE FACILITATOR</a:t>
            </a:r>
          </a:p>
          <a:p>
            <a:pPr marL="0" indent="0">
              <a:buNone/>
            </a:pPr>
            <a:r>
              <a:rPr lang="en-AU" b="1" dirty="0">
                <a:latin typeface="Arial" panose="020B0604020202020204" pitchFamily="34" charset="0"/>
                <a:cs typeface="Arial" panose="020B0604020202020204" pitchFamily="34" charset="0"/>
              </a:rPr>
              <a:t>INSTRUCTIONS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Each slide in this presentation contains background notes for the facilitator and speaking notes.</a:t>
            </a:r>
          </a:p>
          <a:p>
            <a:r>
              <a:rPr lang="en-US" dirty="0">
                <a:latin typeface="Arial" panose="020B0604020202020204" pitchFamily="34" charset="0"/>
                <a:cs typeface="Arial" panose="020B0604020202020204" pitchFamily="34" charset="0"/>
              </a:rPr>
              <a:t>For ease of use, it is recommended that the notes pages and used by the facilitator. They can be printed out or viewed on a different screen.</a:t>
            </a:r>
          </a:p>
          <a:p>
            <a:pPr marL="90488" indent="-90488"/>
            <a:r>
              <a:rPr lang="en-US" dirty="0">
                <a:latin typeface="Arial" panose="020B0604020202020204" pitchFamily="34" charset="0"/>
                <a:cs typeface="Arial" panose="020B0604020202020204" pitchFamily="34" charset="0"/>
              </a:rPr>
              <a:t>To view the notes pages, click on the View menu above, and select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Notes Pages from the presentation views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(image at right in Notes Pages view).</a:t>
            </a:r>
          </a:p>
          <a:p>
            <a:pPr marL="90488" indent="-90488"/>
            <a:r>
              <a:rPr lang="en-US" dirty="0">
                <a:latin typeface="Arial" panose="020B0604020202020204" pitchFamily="34" charset="0"/>
                <a:cs typeface="Arial" panose="020B0604020202020204" pitchFamily="34" charset="0"/>
              </a:rPr>
              <a:t>Note: Hyperlinks in the background notes are only accessible when in ‘Notes Pages view.’</a:t>
            </a:r>
          </a:p>
          <a:p>
            <a:pPr marL="0" indent="0">
              <a:buNone/>
            </a:pPr>
            <a:r>
              <a:rPr lang="en-US" b="1" dirty="0">
                <a:latin typeface="Arial" panose="020B0604020202020204" pitchFamily="34" charset="0"/>
                <a:cs typeface="Arial" panose="020B0604020202020204" pitchFamily="34" charset="0"/>
              </a:rPr>
              <a:t>TARGET AUDIENCE</a:t>
            </a:r>
          </a:p>
          <a:p>
            <a:pPr lvl="0"/>
            <a:r>
              <a:rPr lang="en-US" dirty="0">
                <a:latin typeface="Arial" panose="020B0604020202020204" pitchFamily="34" charset="0"/>
                <a:cs typeface="Arial" panose="020B0604020202020204" pitchFamily="34" charset="0"/>
              </a:rPr>
              <a:t>Government school council members and school boarding premises governing authorities.</a:t>
            </a:r>
          </a:p>
          <a:p>
            <a:r>
              <a:rPr lang="en-US" dirty="0">
                <a:latin typeface="Arial" panose="020B0604020202020204" pitchFamily="34" charset="0"/>
                <a:cs typeface="Arial" panose="020B0604020202020204" pitchFamily="34" charset="0"/>
              </a:rPr>
              <a:t>Note: All references to ‘schools’ in this presentation include school boarding premises.</a:t>
            </a:r>
            <a:endParaRPr lang="en-AU" b="1" dirty="0">
              <a:latin typeface="Arial" panose="020B0604020202020204" pitchFamily="34" charset="0"/>
              <a:cs typeface="Arial" panose="020B0604020202020204" pitchFamily="34" charset="0"/>
            </a:endParaRPr>
          </a:p>
          <a:p>
            <a:pPr marL="0" marR="0" lvl="0" indent="0" fontAlgn="auto">
              <a:buClrTx/>
              <a:buSzTx/>
              <a:buNone/>
              <a:tabLst/>
              <a:defRPr/>
            </a:pPr>
            <a:r>
              <a:rPr lang="en-AU" b="1" dirty="0">
                <a:latin typeface="Arial" panose="020B0604020202020204" pitchFamily="34" charset="0"/>
                <a:cs typeface="Arial" panose="020B0604020202020204" pitchFamily="34" charset="0"/>
              </a:rPr>
              <a:t>BACKGROUND</a:t>
            </a:r>
          </a:p>
          <a:p>
            <a:pPr marL="90488" marR="0" lvl="0" indent="-90488" algn="l" defTabSz="914400" rtl="0" eaLnBrk="1" fontAlgn="auto" latinLnBrk="0" hangingPunct="1">
              <a:buClrTx/>
              <a:buSzTx/>
              <a:tabLst/>
              <a:defRPr/>
            </a:pPr>
            <a:r>
              <a:rPr lang="en-AU" kern="1200" dirty="0">
                <a:solidFill>
                  <a:schemeClr val="tx1"/>
                </a:solidFill>
                <a:latin typeface="Arial" panose="020B0604020202020204" pitchFamily="34" charset="0"/>
                <a:cs typeface="Arial" panose="020B0604020202020204" pitchFamily="34" charset="0"/>
              </a:rPr>
              <a:t>Annual child safety training for school councils is mandatory under the child safe standards.</a:t>
            </a:r>
          </a:p>
          <a:p>
            <a:r>
              <a:rPr lang="en-US" dirty="0">
                <a:latin typeface="Arial" panose="020B0604020202020204" pitchFamily="34" charset="0"/>
                <a:cs typeface="Arial" panose="020B0604020202020204" pitchFamily="34" charset="0"/>
              </a:rPr>
              <a:t>This presentation has been designed to meet the training and induction requirements, specified in </a:t>
            </a:r>
            <a:r>
              <a:rPr lang="en-AU"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Ministerial Order 1359</a:t>
            </a:r>
            <a:r>
              <a:rPr lang="en-AU" u="sng"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AU" dirty="0">
                <a:effectLst/>
                <a:latin typeface="Arial" panose="020B0604020202020204" pitchFamily="34" charset="0"/>
                <a:ea typeface="Calibri" panose="020F0502020204030204" pitchFamily="34" charset="0"/>
                <a:cs typeface="Arial" panose="020B0604020202020204" pitchFamily="34" charset="0"/>
              </a:rPr>
              <a:t>(</a:t>
            </a:r>
            <a:r>
              <a:rPr lang="en-AU" u="sng"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https://go.vic.gov.au/3V6jC8S</a:t>
            </a:r>
            <a:r>
              <a:rPr lang="en-AU" u="sng" dirty="0">
                <a:effectLst/>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 they relate to school council members and volunteers. </a:t>
            </a:r>
          </a:p>
          <a:p>
            <a:r>
              <a:rPr lang="en-US" dirty="0">
                <a:latin typeface="Arial" panose="020B0604020202020204" pitchFamily="34" charset="0"/>
                <a:cs typeface="Arial" panose="020B0604020202020204" pitchFamily="34" charset="0"/>
              </a:rPr>
              <a:t>The presentation addresses the requirements in clauses: 7.2c, 10.2c, 10.4a, 10.4b, 12.2b, 12.2c, 12.2d and 12.2e of Ministerial Order 1359.</a:t>
            </a:r>
          </a:p>
          <a:p>
            <a:r>
              <a:rPr lang="en-AU" dirty="0">
                <a:latin typeface="Arial" panose="020B0604020202020204" pitchFamily="34" charset="0"/>
                <a:cs typeface="Arial" panose="020B0604020202020204" pitchFamily="34" charset="0"/>
              </a:rPr>
              <a:t>The school council has a specific role in child safe standards 2, 6, 8 and 9.  Where the school council has a role, the slide for the standard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and to focus discussion.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School council members are also volunteers engaged in child-connected work. In that  capacity, they must be attuned to the signs of harm, aware of the school’s key child safety policies and procedures and their responsibilities to children and students, information sharing and reporting obligations, and record-keeping obligations</a:t>
            </a:r>
            <a:endParaRPr lang="en-US" dirty="0">
              <a:latin typeface="Arial" panose="020B0604020202020204" pitchFamily="34" charset="0"/>
              <a:cs typeface="Arial" panose="020B0604020202020204" pitchFamily="34" charset="0"/>
            </a:endParaRPr>
          </a:p>
          <a:p>
            <a:r>
              <a:rPr lang="en-AU" b="1" kern="1200" dirty="0">
                <a:solidFill>
                  <a:schemeClr val="tx1"/>
                </a:solidFill>
                <a:latin typeface="Arial" panose="020B0604020202020204" pitchFamily="34" charset="0"/>
                <a:cs typeface="Arial" panose="020B0604020202020204" pitchFamily="34" charset="0"/>
              </a:rPr>
              <a:t>Note that </a:t>
            </a:r>
            <a:r>
              <a:rPr lang="en-AU" b="1" dirty="0">
                <a:latin typeface="Arial" panose="020B0604020202020204" pitchFamily="34" charset="0"/>
                <a:cs typeface="Arial" panose="020B0604020202020204" pitchFamily="34" charset="0"/>
              </a:rPr>
              <a:t>i</a:t>
            </a:r>
            <a:r>
              <a:rPr lang="en-AU" b="1" kern="1200" dirty="0">
                <a:solidFill>
                  <a:schemeClr val="tx1"/>
                </a:solidFill>
                <a:latin typeface="Arial" panose="020B0604020202020204" pitchFamily="34" charset="0"/>
                <a:cs typeface="Arial" panose="020B0604020202020204" pitchFamily="34" charset="0"/>
              </a:rPr>
              <a:t>nstructions continue on next page</a:t>
            </a:r>
            <a:r>
              <a:rPr lang="en-AU" b="1" dirty="0">
                <a:latin typeface="Arial" panose="020B0604020202020204" pitchFamily="34" charset="0"/>
                <a:cs typeface="Arial" panose="020B0604020202020204" pitchFamily="34" charset="0"/>
              </a:rPr>
              <a:t>. </a:t>
            </a:r>
            <a:endParaRPr lang="en-AU" b="1" kern="1200" dirty="0">
              <a:solidFill>
                <a:schemeClr val="tx1"/>
              </a:solidFill>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a:p>
            <a:pPr marL="0" indent="0">
              <a:buNone/>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latin typeface="Arial" panose="020B0604020202020204" pitchFamily="34" charset="0"/>
                <a:cs typeface="Arial" panose="020B0604020202020204" pitchFamily="34" charset="0"/>
              </a:rPr>
              <a:pPr/>
              <a:t>1</a:t>
            </a:fld>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DA922803-9AF4-49BD-A863-E846A81F4200}"/>
              </a:ext>
            </a:extLst>
          </p:cNvPr>
          <p:cNvGrpSpPr/>
          <p:nvPr/>
        </p:nvGrpSpPr>
        <p:grpSpPr>
          <a:xfrm>
            <a:off x="5050432" y="3563576"/>
            <a:ext cx="1385966" cy="617841"/>
            <a:chOff x="7144670" y="3207212"/>
            <a:chExt cx="2643907" cy="1121300"/>
          </a:xfrm>
        </p:grpSpPr>
        <p:pic>
          <p:nvPicPr>
            <p:cNvPr id="7" name="Picture 6">
              <a:extLst>
                <a:ext uri="{FF2B5EF4-FFF2-40B4-BE49-F238E27FC236}">
                  <a16:creationId xmlns:a16="http://schemas.microsoft.com/office/drawing/2014/main" id="{5938155E-37AF-4AD2-BB58-2B081321EBB1}"/>
                </a:ext>
              </a:extLst>
            </p:cNvPr>
            <p:cNvPicPr>
              <a:picLocks noChangeAspect="1"/>
            </p:cNvPicPr>
            <p:nvPr/>
          </p:nvPicPr>
          <p:blipFill>
            <a:blip r:embed="rId5"/>
            <a:stretch>
              <a:fillRect/>
            </a:stretch>
          </p:blipFill>
          <p:spPr>
            <a:xfrm>
              <a:off x="7144670" y="3207212"/>
              <a:ext cx="2643907" cy="1121300"/>
            </a:xfrm>
            <a:prstGeom prst="rect">
              <a:avLst/>
            </a:prstGeom>
          </p:spPr>
        </p:pic>
        <p:sp>
          <p:nvSpPr>
            <p:cNvPr id="8" name="Rectangle 7">
              <a:extLst>
                <a:ext uri="{FF2B5EF4-FFF2-40B4-BE49-F238E27FC236}">
                  <a16:creationId xmlns:a16="http://schemas.microsoft.com/office/drawing/2014/main" id="{BEAAA240-B2E4-40CD-80DD-E2CD429BF42F}"/>
                </a:ext>
              </a:extLst>
            </p:cNvPr>
            <p:cNvSpPr/>
            <p:nvPr/>
          </p:nvSpPr>
          <p:spPr>
            <a:xfrm>
              <a:off x="8705850" y="3207212"/>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FC5F737-9182-4C7F-A498-54770DE9F636}"/>
                </a:ext>
              </a:extLst>
            </p:cNvPr>
            <p:cNvSpPr/>
            <p:nvPr/>
          </p:nvSpPr>
          <p:spPr>
            <a:xfrm>
              <a:off x="7168023" y="3209261"/>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013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2900" y="2178050"/>
            <a:ext cx="5994399" cy="6551612"/>
          </a:xfrm>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a:t>
            </a:r>
          </a:p>
          <a:p>
            <a:pPr lvl="0"/>
            <a:r>
              <a:rPr lang="en-AU" dirty="0">
                <a:latin typeface="Arial" panose="020B0604020202020204" pitchFamily="34" charset="0"/>
                <a:cs typeface="Arial" panose="020B0604020202020204" pitchFamily="34" charset="0"/>
              </a:rPr>
              <a:t>This slide provides an overview of Victoria’s Child Safe Standards from 1 July 2022.</a:t>
            </a:r>
          </a:p>
          <a:p>
            <a:pPr lvl="0"/>
            <a:r>
              <a:rPr lang="en-AU" dirty="0">
                <a:latin typeface="Arial" panose="020B0604020202020204" pitchFamily="34" charset="0"/>
                <a:cs typeface="Arial" panose="020B0604020202020204" pitchFamily="34" charset="0"/>
              </a:rPr>
              <a:t>Standard 1 is unique to Victoria. </a:t>
            </a:r>
          </a:p>
          <a:p>
            <a:pPr lvl="0"/>
            <a:r>
              <a:rPr lang="en-AU" dirty="0">
                <a:latin typeface="Arial" panose="020B0604020202020204" pitchFamily="34" charset="0"/>
                <a:cs typeface="Arial" panose="020B0604020202020204" pitchFamily="34" charset="0"/>
              </a:rPr>
              <a:t>Standards 2 to 11 align with the </a:t>
            </a:r>
            <a:r>
              <a:rPr lang="en-AU" sz="12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National Principles for Child Safe Organisations</a:t>
            </a:r>
            <a:r>
              <a:rPr lang="en-AU" sz="12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t>
            </a:r>
            <a:r>
              <a:rPr lang="en-AU" sz="1200" u="sng" dirty="0">
                <a:effectLst/>
                <a:latin typeface="Arial" panose="020B0604020202020204" pitchFamily="34" charset="0"/>
                <a:ea typeface="Calibri" panose="020F0502020204030204" pitchFamily="34" charset="0"/>
                <a:cs typeface="Arial" panose="020B0604020202020204" pitchFamily="34" charset="0"/>
              </a:rPr>
              <a:t>(</a:t>
            </a:r>
            <a:r>
              <a:rPr lang="en-AU" sz="1200" u="sng"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https://childsafe.humanrights.gov.au/national-principles</a:t>
            </a:r>
            <a:r>
              <a:rPr lang="en-AU" sz="1200" u="sng" dirty="0">
                <a:effectLst/>
                <a:latin typeface="Arial" panose="020B0604020202020204" pitchFamily="34" charset="0"/>
                <a:ea typeface="Calibri" panose="020F050202020403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rPr>
              <a:t>. </a:t>
            </a:r>
          </a:p>
          <a:p>
            <a:pPr lvl="0"/>
            <a:r>
              <a:rPr lang="en-AU" dirty="0">
                <a:latin typeface="Arial" panose="020B0604020202020204" pitchFamily="34" charset="0"/>
                <a:cs typeface="Arial" panose="020B0604020202020204" pitchFamily="34" charset="0"/>
              </a:rPr>
              <a:t>Ministerial order 1359 </a:t>
            </a:r>
            <a:r>
              <a:rPr lang="en-AU" dirty="0">
                <a:solidFill>
                  <a:srgbClr val="000000"/>
                </a:solidFill>
                <a:latin typeface="Arial" panose="020B0604020202020204" pitchFamily="34" charset="0"/>
                <a:cs typeface="Arial" panose="020B0604020202020204" pitchFamily="34" charset="0"/>
              </a:rPr>
              <a:t>(</a:t>
            </a:r>
            <a:r>
              <a:rPr lang="en-AU" dirty="0">
                <a:solidFill>
                  <a:srgbClr val="00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https://go.vic.gov.au/3UJqTIj</a:t>
            </a:r>
            <a:r>
              <a:rPr lang="en-AU" dirty="0">
                <a:solidFill>
                  <a:srgbClr val="00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provides the framework for Child Safe Standards in schools.</a:t>
            </a:r>
          </a:p>
          <a:p>
            <a:pPr lvl="0"/>
            <a:r>
              <a:rPr lang="en-AU" sz="1200" b="0" dirty="0">
                <a:effectLst/>
                <a:latin typeface="Arial" panose="020B0604020202020204" pitchFamily="34" charset="0"/>
                <a:cs typeface="Arial" panose="020B0604020202020204" pitchFamily="34" charset="0"/>
              </a:rPr>
              <a:t>An action list of the requirements for schools for each Standard is available on </a:t>
            </a:r>
            <a:r>
              <a:rPr lang="en-AU" sz="1200" dirty="0">
                <a:solidFill>
                  <a:schemeClr val="accent5"/>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PROTECT</a:t>
            </a:r>
            <a:r>
              <a:rPr lang="en-AU" sz="1200" b="0" dirty="0">
                <a:solidFill>
                  <a:srgbClr val="011A3C"/>
                </a:solidFill>
                <a:effectLst/>
                <a:latin typeface="Arial" panose="020B0604020202020204" pitchFamily="34" charset="0"/>
                <a:cs typeface="Arial" panose="020B0604020202020204" pitchFamily="34" charset="0"/>
              </a:rPr>
              <a:t> </a:t>
            </a:r>
            <a:r>
              <a:rPr lang="en-AU" sz="1200" b="0" dirty="0">
                <a:effectLst/>
                <a:latin typeface="Arial" panose="020B0604020202020204" pitchFamily="34" charset="0"/>
                <a:cs typeface="Arial" panose="020B0604020202020204" pitchFamily="34" charset="0"/>
              </a:rPr>
              <a:t>(</a:t>
            </a:r>
            <a:r>
              <a:rPr lang="en-AU" sz="1200" b="0"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https://go.vic.gov.au/3VMQKD6</a:t>
            </a:r>
            <a:r>
              <a:rPr lang="en-AU" sz="1200" dirty="0">
                <a:latin typeface="Arial" panose="020B0604020202020204" pitchFamily="34" charset="0"/>
                <a:cs typeface="Arial" panose="020B0604020202020204" pitchFamily="34" charset="0"/>
              </a:rPr>
              <a:t>)</a:t>
            </a:r>
            <a:r>
              <a:rPr lang="en-AU" sz="1200" b="0" dirty="0">
                <a:solidFill>
                  <a:srgbClr val="011A3C"/>
                </a:solidFill>
                <a:effectLst/>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rPr>
              <a:t> </a:t>
            </a:r>
          </a:p>
          <a:p>
            <a:pPr marL="0" indent="0">
              <a:spcBef>
                <a:spcPts val="600"/>
              </a:spcBef>
              <a:buNone/>
            </a:pPr>
            <a:r>
              <a:rPr lang="en-AU" b="1" dirty="0">
                <a:latin typeface="Arial" panose="020B0604020202020204" pitchFamily="34" charset="0"/>
                <a:cs typeface="Arial" panose="020B0604020202020204" pitchFamily="34" charset="0"/>
              </a:rPr>
              <a:t>SPEAKING NOTES </a:t>
            </a:r>
            <a:endParaRPr lang="en-AU" dirty="0">
              <a:latin typeface="Arial" panose="020B0604020202020204" pitchFamily="34" charset="0"/>
              <a:cs typeface="Arial" panose="020B0604020202020204" pitchFamily="34" charset="0"/>
            </a:endParaRPr>
          </a:p>
          <a:p>
            <a:pPr>
              <a:spcBef>
                <a:spcPts val="600"/>
              </a:spcBef>
            </a:pPr>
            <a:r>
              <a:rPr lang="en-AU" dirty="0">
                <a:latin typeface="Arial" panose="020B0604020202020204" pitchFamily="34" charset="0"/>
                <a:cs typeface="Arial" panose="020B0604020202020204" pitchFamily="34" charset="0"/>
              </a:rPr>
              <a:t>The 11 Standards taken together highlight the key strategies and actions that must be in place to support a culture of child safety. </a:t>
            </a:r>
          </a:p>
          <a:p>
            <a:pPr>
              <a:spcBef>
                <a:spcPts val="600"/>
              </a:spcBef>
            </a:pPr>
            <a:r>
              <a:rPr lang="en-AU" dirty="0">
                <a:effectLst/>
                <a:latin typeface="Arial" panose="020B0604020202020204" pitchFamily="34" charset="0"/>
                <a:ea typeface="Times New Roman" panose="02020603050405020304" pitchFamily="18" charset="0"/>
                <a:cs typeface="Arial" panose="020B0604020202020204" pitchFamily="34" charset="0"/>
              </a:rPr>
              <a:t>Each </a:t>
            </a:r>
            <a:r>
              <a:rPr lang="en-AU" dirty="0">
                <a:latin typeface="Arial" panose="020B0604020202020204" pitchFamily="34" charset="0"/>
                <a:ea typeface="Times New Roman" panose="02020603050405020304" pitchFamily="18" charset="0"/>
                <a:cs typeface="Arial" panose="020B0604020202020204" pitchFamily="34" charset="0"/>
              </a:rPr>
              <a:t>s</a:t>
            </a:r>
            <a:r>
              <a:rPr lang="en-AU" dirty="0">
                <a:effectLst/>
                <a:latin typeface="Arial" panose="020B0604020202020204" pitchFamily="34" charset="0"/>
                <a:ea typeface="Times New Roman" panose="02020603050405020304" pitchFamily="18" charset="0"/>
                <a:cs typeface="Arial" panose="020B0604020202020204" pitchFamily="34" charset="0"/>
              </a:rPr>
              <a:t>tandard focuses on a key feature that contributes to a child safe organisation</a:t>
            </a:r>
            <a:r>
              <a:rPr lang="en-AU" dirty="0">
                <a:latin typeface="Arial" panose="020B0604020202020204" pitchFamily="34" charset="0"/>
                <a:ea typeface="Times New Roman" panose="02020603050405020304" pitchFamily="18" charset="0"/>
                <a:cs typeface="Arial" panose="020B0604020202020204" pitchFamily="34" charset="0"/>
              </a:rPr>
              <a:t> and is supported by a range of compliance requirements.</a:t>
            </a:r>
            <a:endParaRPr lang="en-AU" dirty="0">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Standard 1 is unique to Victoria. </a:t>
            </a:r>
            <a:r>
              <a:rPr lang="en-AU" sz="1200" kern="1200" dirty="0">
                <a:effectLst/>
                <a:latin typeface="Arial" panose="020B0604020202020204" pitchFamily="34" charset="0"/>
                <a:ea typeface="Calibri" panose="020F0502020204030204" pitchFamily="34" charset="0"/>
                <a:cs typeface="Arial" panose="020B0604020202020204" pitchFamily="34" charset="0"/>
              </a:rPr>
              <a:t>This Standard requires schools to </a:t>
            </a:r>
            <a:r>
              <a:rPr lang="en-AU" sz="1200" dirty="0">
                <a:effectLst/>
                <a:latin typeface="Arial" panose="020B0604020202020204" pitchFamily="34" charset="0"/>
                <a:ea typeface="Calibri" panose="020F0502020204030204" pitchFamily="34" charset="0"/>
                <a:cs typeface="Arial" panose="020B0604020202020204" pitchFamily="34" charset="0"/>
              </a:rPr>
              <a:t>make sure Aboriginal children and young people feel safe and are safe. It is important to note that:</a:t>
            </a:r>
          </a:p>
          <a:p>
            <a:pPr lvl="1" indent="-90488">
              <a:spcBef>
                <a:spcPts val="600"/>
              </a:spcBef>
              <a:defRPr/>
            </a:pPr>
            <a:r>
              <a:rPr lang="en-AU" sz="1200" dirty="0">
                <a:latin typeface="Arial" panose="020B0604020202020204" pitchFamily="34" charset="0"/>
                <a:cs typeface="Arial" panose="020B0604020202020204" pitchFamily="34" charset="0"/>
              </a:rPr>
              <a:t>the term ‘Aboriginal’ includes all Aboriginal and Torres Strait Islander peoples</a:t>
            </a:r>
          </a:p>
          <a:p>
            <a:pPr lvl="1" indent="-90488">
              <a:spcBef>
                <a:spcPts val="600"/>
              </a:spcBef>
              <a:defRPr/>
            </a:pPr>
            <a:r>
              <a:rPr lang="en-AU" sz="1200" dirty="0">
                <a:latin typeface="Arial" panose="020B0604020202020204" pitchFamily="34" charset="0"/>
                <a:cs typeface="Arial" panose="020B0604020202020204" pitchFamily="34" charset="0"/>
              </a:rPr>
              <a:t>this standard applies to all schools, even if there are no students who have identified </a:t>
            </a:r>
            <a:r>
              <a:rPr lang="en-AU" sz="1200" dirty="0">
                <a:effectLst/>
                <a:latin typeface="Arial" panose="020B0604020202020204" pitchFamily="34" charset="0"/>
                <a:ea typeface="Calibri" panose="020F0502020204030204" pitchFamily="34" charset="0"/>
                <a:cs typeface="Arial" panose="020B0604020202020204" pitchFamily="34" charset="0"/>
              </a:rPr>
              <a:t>themselves as Aboriginal</a:t>
            </a:r>
          </a:p>
          <a:p>
            <a:pPr>
              <a:spcBef>
                <a:spcPts val="600"/>
              </a:spcBef>
            </a:pPr>
            <a:r>
              <a:rPr lang="en-AU" sz="1200" dirty="0">
                <a:effectLst/>
                <a:latin typeface="Arial" panose="020B0604020202020204" pitchFamily="34" charset="0"/>
                <a:ea typeface="Calibri" panose="020F0502020204030204" pitchFamily="34" charset="0"/>
                <a:cs typeface="Arial" panose="020B0604020202020204" pitchFamily="34" charset="0"/>
              </a:rPr>
              <a:t>Our Child Safety and Wellbeing Policy</a:t>
            </a:r>
            <a:r>
              <a:rPr lang="en-AU" sz="1200" b="1" dirty="0">
                <a:effectLst/>
                <a:latin typeface="Arial" panose="020B0604020202020204" pitchFamily="34" charset="0"/>
                <a:ea typeface="Calibri" panose="020F0502020204030204" pitchFamily="34" charset="0"/>
                <a:cs typeface="Arial" panose="020B0604020202020204" pitchFamily="34" charset="0"/>
              </a:rPr>
              <a:t> [or other document] </a:t>
            </a:r>
            <a:r>
              <a:rPr lang="en-AU" sz="1200" dirty="0">
                <a:effectLst/>
                <a:latin typeface="Arial" panose="020B0604020202020204" pitchFamily="34" charset="0"/>
                <a:ea typeface="Calibri" panose="020F0502020204030204" pitchFamily="34" charset="0"/>
                <a:cs typeface="Arial" panose="020B0604020202020204" pitchFamily="34" charset="0"/>
              </a:rPr>
              <a:t>includes the actions our school will take to promote cultural safety in our school community. Staff have a key role in implementing our school’s strategies and actions to make our school culturally safe.</a:t>
            </a:r>
            <a:endParaRPr lang="en-AU" dirty="0">
              <a:latin typeface="Arial" panose="020B0604020202020204" pitchFamily="34" charset="0"/>
              <a:cs typeface="Arial" panose="020B0604020202020204" pitchFamily="34" charset="0"/>
            </a:endParaRPr>
          </a:p>
          <a:p>
            <a:pPr>
              <a:spcBef>
                <a:spcPts val="600"/>
              </a:spcBef>
            </a:pPr>
            <a:r>
              <a:rPr lang="en-AU" dirty="0">
                <a:latin typeface="Arial" panose="020B0604020202020204" pitchFamily="34" charset="0"/>
                <a:cs typeface="Arial" panose="020B0604020202020204" pitchFamily="34" charset="0"/>
              </a:rPr>
              <a:t>Standards 2 to 11 align with the National Principles for Child Safe Organisations developed by the Royal Commission into Institutional Responses to Child Abuse.</a:t>
            </a:r>
          </a:p>
          <a:p>
            <a:pPr marL="0" indent="0">
              <a:lnSpc>
                <a:spcPct val="105000"/>
              </a:lnSpc>
              <a:spcAft>
                <a:spcPts val="600"/>
              </a:spcAft>
              <a:buNone/>
            </a:pPr>
            <a:endParaRPr lang="en-AU" dirty="0">
              <a:latin typeface="Arial" panose="020B0604020202020204" pitchFamily="34" charset="0"/>
              <a:cs typeface="Arial" panose="020B0604020202020204" pitchFamily="34" charset="0"/>
            </a:endParaRPr>
          </a:p>
          <a:p>
            <a:pPr marL="0" indent="0">
              <a:lnSpc>
                <a:spcPct val="105000"/>
              </a:lnSpc>
              <a:spcAft>
                <a:spcPts val="600"/>
              </a:spcAft>
              <a:buNone/>
            </a:pPr>
            <a:endParaRPr lang="en-AU" dirty="0">
              <a:latin typeface="Arial" panose="020B0604020202020204" pitchFamily="34" charset="0"/>
              <a:cs typeface="Arial" panose="020B0604020202020204" pitchFamily="34" charset="0"/>
            </a:endParaRPr>
          </a:p>
          <a:p>
            <a:pPr marL="0" lvl="0" indent="0">
              <a:lnSpc>
                <a:spcPct val="105000"/>
              </a:lnSpc>
              <a:spcAft>
                <a:spcPts val="800"/>
              </a:spcAft>
              <a:buNone/>
            </a:pPr>
            <a:endParaRPr lang="en-AU"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pPr/>
              <a:t>10</a:t>
            </a:fld>
            <a:endParaRPr lang="en-US" dirty="0"/>
          </a:p>
        </p:txBody>
      </p:sp>
      <p:sp>
        <p:nvSpPr>
          <p:cNvPr id="7" name="Slide Image Placeholder 6">
            <a:extLst>
              <a:ext uri="{FF2B5EF4-FFF2-40B4-BE49-F238E27FC236}">
                <a16:creationId xmlns:a16="http://schemas.microsoft.com/office/drawing/2014/main" id="{9547812D-6BCC-45B3-BDFC-A6DE1CBB52F4}"/>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013646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600" b="1" dirty="0"/>
              <a:t>BACKGROUND NOTES FOR FACILITATOR</a:t>
            </a:r>
          </a:p>
          <a:p>
            <a:pPr lvl="0"/>
            <a:r>
              <a:rPr lang="en-AU" sz="1400" b="1" dirty="0"/>
              <a:t>Time on this slide: less than 30 seconds</a:t>
            </a:r>
          </a:p>
          <a:p>
            <a:pPr lvl="0"/>
            <a:r>
              <a:rPr lang="en-AU" sz="1400" dirty="0"/>
              <a:t>This slide is intended as a section break. </a:t>
            </a:r>
          </a:p>
          <a:p>
            <a:pPr marL="0" lvl="0" indent="0">
              <a:spcBef>
                <a:spcPts val="600"/>
              </a:spcBef>
              <a:buNone/>
            </a:pPr>
            <a:r>
              <a:rPr lang="en-AU" sz="1400" b="1" dirty="0"/>
              <a:t>SPEAKING NOTES </a:t>
            </a:r>
          </a:p>
          <a:p>
            <a:pPr lvl="0">
              <a:spcBef>
                <a:spcPts val="600"/>
              </a:spcBef>
            </a:pPr>
            <a:r>
              <a:rPr lang="en-AU" sz="1400" dirty="0"/>
              <a:t>In the next section of this presentation, we’ll cover what our school council needs to be aware of to ensure that you are meeting your obligations under the Child Safe Standards.</a:t>
            </a:r>
          </a:p>
          <a:p>
            <a:endParaRPr lang="en-AU" dirty="0"/>
          </a:p>
          <a:p>
            <a:pPr lvl="0"/>
            <a:endParaRPr lang="en-AU" dirty="0"/>
          </a:p>
          <a:p>
            <a:pPr lvl="0"/>
            <a:endParaRPr lang="en-AU" dirty="0"/>
          </a:p>
          <a:p>
            <a:pPr marL="0" lvl="0" indent="0">
              <a:buNone/>
            </a:pPr>
            <a:endParaRPr lang="en-AU" dirty="0"/>
          </a:p>
          <a:p>
            <a:endParaRPr lang="en-AU" dirty="0"/>
          </a:p>
          <a:p>
            <a:pPr lvl="0"/>
            <a:endParaRPr lang="en-AU" dirty="0"/>
          </a:p>
          <a:p>
            <a:pPr lvl="0"/>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11</a:t>
            </a:fld>
            <a:endParaRPr lang="en-US" dirty="0"/>
          </a:p>
        </p:txBody>
      </p:sp>
      <p:sp>
        <p:nvSpPr>
          <p:cNvPr id="6" name="Slide Image Placeholder 5">
            <a:extLst>
              <a:ext uri="{FF2B5EF4-FFF2-40B4-BE49-F238E27FC236}">
                <a16:creationId xmlns:a16="http://schemas.microsoft.com/office/drawing/2014/main" id="{7515D43E-60B8-4054-BFC4-895FF78C3FF8}"/>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127666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 </a:t>
            </a:r>
          </a:p>
          <a:p>
            <a:r>
              <a:rPr lang="en-AU" dirty="0">
                <a:latin typeface="Arial" panose="020B0604020202020204" pitchFamily="34" charset="0"/>
                <a:cs typeface="Arial" panose="020B0604020202020204" pitchFamily="34" charset="0"/>
              </a:rPr>
              <a:t>This slide focuses on the role of the school council. </a:t>
            </a:r>
          </a:p>
          <a:p>
            <a:r>
              <a:rPr lang="en-AU" dirty="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hlinkClick r:id="rId3"/>
              </a:rPr>
              <a:t>Education</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3"/>
              </a:rPr>
              <a:t>and Training Reform Act 2006 Part 2.3</a:t>
            </a:r>
            <a:r>
              <a:rPr lang="en-AU" dirty="0">
                <a:latin typeface="Arial" panose="020B0604020202020204" pitchFamily="34" charset="0"/>
                <a:cs typeface="Arial" panose="020B0604020202020204" pitchFamily="34" charset="0"/>
              </a:rPr>
              <a:t> </a:t>
            </a:r>
            <a:r>
              <a:rPr lang="en-AU" u="sng" dirty="0">
                <a:solidFill>
                  <a:srgbClr val="0563C1"/>
                </a:solidFill>
                <a:latin typeface="Arial" panose="020B0604020202020204" pitchFamily="34" charset="0"/>
                <a:ea typeface="Calibri" panose="020F0502020204030204" pitchFamily="34" charset="0"/>
                <a:cs typeface="Arial" panose="020B0604020202020204" pitchFamily="34" charset="0"/>
              </a:rPr>
              <a:t>(</a:t>
            </a:r>
            <a:r>
              <a:rPr lang="en-AU"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https://www5.austlii.edu.au/au/legis/vic/consol_act/eatra2006273/</a:t>
            </a:r>
            <a:r>
              <a:rPr lang="en-AU" u="sng"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sets government school councils' objectives, functions, and powers. </a:t>
            </a:r>
          </a:p>
          <a:p>
            <a:r>
              <a:rPr lang="en-AU" dirty="0">
                <a:latin typeface="Arial" panose="020B0604020202020204" pitchFamily="34" charset="0"/>
                <a:cs typeface="Arial" panose="020B0604020202020204" pitchFamily="34" charset="0"/>
              </a:rPr>
              <a:t>School councils are constituted by </a:t>
            </a:r>
            <a:r>
              <a:rPr lang="en-AU" dirty="0">
                <a:latin typeface="Arial" panose="020B0604020202020204" pitchFamily="34" charset="0"/>
                <a:cs typeface="Arial" panose="020B0604020202020204" pitchFamily="34" charset="0"/>
                <a:hlinkClick r:id="rId5"/>
              </a:rPr>
              <a:t>Ministerial Order 1280 </a:t>
            </a:r>
            <a:r>
              <a:rPr lang="en-AU"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hlinkClick r:id="rId6"/>
              </a:rPr>
              <a:t>https://www.education.vic.gov.au/PAL/school-council-ministerial-order-1280.docx</a:t>
            </a:r>
            <a:r>
              <a:rPr lang="en-AU" dirty="0">
                <a:latin typeface="Arial" panose="020B0604020202020204" pitchFamily="34" charset="0"/>
                <a:cs typeface="Arial" panose="020B0604020202020204" pitchFamily="34" charset="0"/>
              </a:rPr>
              <a:t>) (Constitution of Government school councils). The Ministerial Order also gives government school councils’ additional powers, duties, and functions to that of the Act. </a:t>
            </a:r>
          </a:p>
          <a:p>
            <a:r>
              <a:rPr lang="en-AU" dirty="0">
                <a:latin typeface="Arial" panose="020B0604020202020204" pitchFamily="34" charset="0"/>
                <a:cs typeface="Arial" panose="020B0604020202020204" pitchFamily="34" charset="0"/>
              </a:rPr>
              <a:t>Generally, the principal is responsible for child safety and wellbeing, but some school council powers, duties and functions are also relevant to the child safe standards.</a:t>
            </a:r>
            <a:endParaRPr lang="en-AU" strike="sngStrike"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For more information on the powers, functions, and duties of the government school councils, refer to the department’s Policy and Advisory Library (PAL): </a:t>
            </a:r>
            <a:r>
              <a:rPr lang="en-AU"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School Council – Powers and Functions Policy</a:t>
            </a:r>
            <a:r>
              <a:rPr lang="en-AU"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 (https://www2.education.vic.gov.au/pal/school-council-powers-and-functions/policy).</a:t>
            </a:r>
            <a:endParaRPr lang="en-AU" dirty="0">
              <a:effectLst/>
              <a:latin typeface="Arial" panose="020B0604020202020204" pitchFamily="34" charset="0"/>
              <a:ea typeface="Calibri" panose="020F0502020204030204" pitchFamily="34" charset="0"/>
              <a:cs typeface="Arial" panose="020B0604020202020204" pitchFamily="34" charset="0"/>
            </a:endParaRPr>
          </a:p>
          <a:p>
            <a:pPr marL="0" lvl="0" indent="0">
              <a:spcBef>
                <a:spcPts val="600"/>
              </a:spcBef>
              <a:buNone/>
            </a:pPr>
            <a:r>
              <a:rPr lang="en-AU" b="1" dirty="0">
                <a:latin typeface="Arial" panose="020B0604020202020204" pitchFamily="34" charset="0"/>
                <a:cs typeface="Arial" panose="020B0604020202020204" pitchFamily="34" charset="0"/>
              </a:rPr>
              <a:t>SPEAKING NOTES</a:t>
            </a:r>
          </a:p>
          <a:p>
            <a:pPr lvl="0">
              <a:spcBef>
                <a:spcPts val="600"/>
              </a:spcBef>
            </a:pPr>
            <a:r>
              <a:rPr lang="en-AU" dirty="0">
                <a:latin typeface="Arial" panose="020B0604020202020204" pitchFamily="34" charset="0"/>
                <a:cs typeface="Arial" panose="020B0604020202020204" pitchFamily="34" charset="0"/>
              </a:rPr>
              <a:t>As a government school council, what do you need to do to ensure that you are meeting your obligations under the Child Safe Standards? </a:t>
            </a:r>
          </a:p>
          <a:p>
            <a:pPr lvl="0">
              <a:spcBef>
                <a:spcPts val="600"/>
              </a:spcBef>
            </a:pPr>
            <a:r>
              <a:rPr lang="en-AU" dirty="0">
                <a:latin typeface="Arial" panose="020B0604020202020204" pitchFamily="34" charset="0"/>
                <a:cs typeface="Arial" panose="020B0604020202020204" pitchFamily="34" charset="0"/>
              </a:rPr>
              <a:t>This training supports the school council to understand which aspects of the Child Safe Standards fall within your area of responsibility and which areas fall within the principal’s responsibility. </a:t>
            </a:r>
          </a:p>
          <a:p>
            <a:pPr lvl="0">
              <a:spcBef>
                <a:spcPts val="600"/>
              </a:spcBef>
            </a:pPr>
            <a:r>
              <a:rPr lang="en-AU" dirty="0">
                <a:latin typeface="Arial" panose="020B0604020202020204" pitchFamily="34" charset="0"/>
                <a:cs typeface="Arial" panose="020B0604020202020204" pitchFamily="34" charset="0"/>
              </a:rPr>
              <a:t>The school principal has responsibility for ensuring that our school complies with all the requirements of the Ministerial Order 1359 which provides the framework for child safety in schools. </a:t>
            </a:r>
          </a:p>
          <a:p>
            <a:pPr lvl="0">
              <a:spcBef>
                <a:spcPts val="600"/>
              </a:spcBef>
            </a:pPr>
            <a:r>
              <a:rPr lang="en-AU" dirty="0">
                <a:latin typeface="Arial" panose="020B0604020202020204" pitchFamily="34" charset="0"/>
                <a:cs typeface="Arial" panose="020B0604020202020204" pitchFamily="34" charset="0"/>
              </a:rPr>
              <a:t>The role of our school council is to oversee the child safety policies and processes that fall within the scope of their duties, powers and functions. </a:t>
            </a:r>
          </a:p>
          <a:p>
            <a:pPr lvl="0">
              <a:spcBef>
                <a:spcPts val="600"/>
              </a:spcBef>
            </a:pPr>
            <a:r>
              <a:rPr lang="en-AU" dirty="0">
                <a:latin typeface="Arial" panose="020B0604020202020204" pitchFamily="34" charset="0"/>
                <a:cs typeface="Arial" panose="020B0604020202020204" pitchFamily="34" charset="0"/>
              </a:rPr>
              <a:t>There are only a few actions that are relevant to government school councils. </a:t>
            </a:r>
          </a:p>
          <a:p>
            <a:pPr lvl="0">
              <a:spcBef>
                <a:spcPts val="600"/>
              </a:spcBef>
            </a:pPr>
            <a:r>
              <a:rPr lang="en-AU" dirty="0">
                <a:latin typeface="Arial" panose="020B0604020202020204" pitchFamily="34" charset="0"/>
                <a:cs typeface="Arial" panose="020B0604020202020204" pitchFamily="34" charset="0"/>
              </a:rPr>
              <a:t>Beyond that, the role of our school council is to support the principal to implement the child safe standards in the school, in the same way the school council supports the principal to implement other policies.</a:t>
            </a:r>
          </a:p>
          <a:p>
            <a:pPr lvl="0">
              <a:spcBef>
                <a:spcPts val="600"/>
              </a:spcBef>
            </a:pPr>
            <a:r>
              <a:rPr lang="en-AU" dirty="0">
                <a:latin typeface="Arial" panose="020B0604020202020204" pitchFamily="34" charset="0"/>
                <a:cs typeface="Arial" panose="020B0604020202020204" pitchFamily="34" charset="0"/>
              </a:rPr>
              <a:t>This requires you to have awareness and knowledge of the school’s child safety policies, procedures and practices, so we will cover these today as well. </a:t>
            </a:r>
          </a:p>
          <a:p>
            <a:pPr>
              <a:spcBef>
                <a:spcPts val="600"/>
              </a:spcBef>
            </a:pP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12</a:t>
            </a:fld>
            <a:endParaRPr lang="en-US" dirty="0"/>
          </a:p>
        </p:txBody>
      </p:sp>
    </p:spTree>
    <p:extLst>
      <p:ext uri="{BB962C8B-B14F-4D97-AF65-F5344CB8AC3E}">
        <p14:creationId xmlns:p14="http://schemas.microsoft.com/office/powerpoint/2010/main" val="289584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and the next: 2 minutes </a:t>
            </a:r>
          </a:p>
          <a:p>
            <a:pPr lvl="0"/>
            <a:r>
              <a:rPr lang="en-AU" dirty="0">
                <a:latin typeface="Arial" panose="020B0604020202020204" pitchFamily="34" charset="0"/>
                <a:cs typeface="Arial" panose="020B0604020202020204" pitchFamily="34" charset="0"/>
              </a:rPr>
              <a:t>The role of the government school council is to oversee some child safety policies and processes that fall within the scope of their duties, powers and functions. </a:t>
            </a:r>
          </a:p>
          <a:p>
            <a:pPr lvl="0"/>
            <a:r>
              <a:rPr lang="en-AU" dirty="0">
                <a:latin typeface="Arial" panose="020B0604020202020204" pitchFamily="34" charset="0"/>
                <a:cs typeface="Arial" panose="020B0604020202020204" pitchFamily="34" charset="0"/>
              </a:rPr>
              <a:t>Their specific role is limited to a small number of actions associated with Child Safe Standards 2, 6, 8 and 9.</a:t>
            </a:r>
          </a:p>
          <a:p>
            <a:pPr lvl="0"/>
            <a:r>
              <a:rPr lang="en-AU" dirty="0">
                <a:latin typeface="Arial" panose="020B0604020202020204" pitchFamily="34" charset="0"/>
                <a:cs typeface="Arial" panose="020B0604020202020204" pitchFamily="34" charset="0"/>
              </a:rPr>
              <a:t>This slide and the next summarise the actions that apply to government school councils.</a:t>
            </a:r>
          </a:p>
          <a:p>
            <a:pPr marL="0" indent="0">
              <a:spcBef>
                <a:spcPts val="600"/>
              </a:spcBef>
              <a:buNone/>
            </a:pPr>
            <a:r>
              <a:rPr lang="en-AU" b="1" dirty="0">
                <a:latin typeface="Arial" panose="020B0604020202020204" pitchFamily="34" charset="0"/>
                <a:cs typeface="Arial" panose="020B0604020202020204" pitchFamily="34" charset="0"/>
              </a:rPr>
              <a:t>SPEAKING NOTES</a:t>
            </a:r>
          </a:p>
          <a:p>
            <a:pPr>
              <a:spcBef>
                <a:spcPts val="600"/>
              </a:spcBef>
            </a:pPr>
            <a:r>
              <a:rPr lang="en-AU" dirty="0">
                <a:latin typeface="Arial" panose="020B0604020202020204" pitchFamily="34" charset="0"/>
                <a:cs typeface="Arial" panose="020B0604020202020204" pitchFamily="34" charset="0"/>
              </a:rPr>
              <a:t>This slide and the next provide an overview of the responsibilities that fall within the scope of your duties, powers, and functions that apply to government school councils.</a:t>
            </a:r>
          </a:p>
          <a:p>
            <a:pPr>
              <a:spcBef>
                <a:spcPts val="600"/>
              </a:spcBef>
            </a:pPr>
            <a:r>
              <a:rPr lang="en-AU" dirty="0">
                <a:latin typeface="Arial" panose="020B0604020202020204" pitchFamily="34" charset="0"/>
                <a:cs typeface="Arial" panose="020B0604020202020204" pitchFamily="34" charset="0"/>
              </a:rPr>
              <a:t>School council specific responsibilities relate to aspects of Child Safe Standards 2, 6, 8, and 9 only.</a:t>
            </a:r>
          </a:p>
          <a:p>
            <a:pPr>
              <a:spcBef>
                <a:spcPts val="600"/>
              </a:spcBef>
            </a:pPr>
            <a:r>
              <a:rPr lang="en-AU" dirty="0">
                <a:latin typeface="Arial" panose="020B0604020202020204" pitchFamily="34" charset="0"/>
                <a:cs typeface="Arial" panose="020B0604020202020204" pitchFamily="34" charset="0"/>
              </a:rPr>
              <a:t>We’ll consider these responsibilities further throughout this presentation. </a:t>
            </a:r>
          </a:p>
          <a:p>
            <a:pPr lvl="0">
              <a:spcBef>
                <a:spcPts val="600"/>
              </a:spcBef>
            </a:pPr>
            <a:r>
              <a:rPr lang="en-AU" dirty="0">
                <a:latin typeface="Arial" panose="020B0604020202020204" pitchFamily="34" charset="0"/>
                <a:cs typeface="Arial" panose="020B0604020202020204" pitchFamily="34" charset="0"/>
              </a:rPr>
              <a:t>For now, you can see here your responsibilities for Child Safe Standards 2 and 6.</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13</a:t>
            </a:fld>
            <a:endParaRPr lang="en-US" dirty="0"/>
          </a:p>
        </p:txBody>
      </p:sp>
    </p:spTree>
    <p:extLst>
      <p:ext uri="{BB962C8B-B14F-4D97-AF65-F5344CB8AC3E}">
        <p14:creationId xmlns:p14="http://schemas.microsoft.com/office/powerpoint/2010/main" val="332863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and the previous: 2 minutes </a:t>
            </a:r>
          </a:p>
          <a:p>
            <a:pPr lvl="0"/>
            <a:r>
              <a:rPr lang="en-AU" dirty="0">
                <a:latin typeface="Arial" panose="020B0604020202020204" pitchFamily="34" charset="0"/>
                <a:cs typeface="Arial" panose="020B0604020202020204" pitchFamily="34" charset="0"/>
              </a:rPr>
              <a:t>The role of the government school council is to oversee some child safety policies and processes that fall within the scope of their duties, powers, and functions. </a:t>
            </a:r>
          </a:p>
          <a:p>
            <a:pPr lvl="0"/>
            <a:r>
              <a:rPr lang="en-AU" dirty="0">
                <a:latin typeface="Arial" panose="020B0604020202020204" pitchFamily="34" charset="0"/>
                <a:cs typeface="Arial" panose="020B0604020202020204" pitchFamily="34" charset="0"/>
              </a:rPr>
              <a:t>Their role is limited to a small number of actions associated with Child Safe Standards 2, 6, 8 and 9.</a:t>
            </a:r>
          </a:p>
          <a:p>
            <a:pPr lvl="0"/>
            <a:r>
              <a:rPr lang="en-AU" dirty="0">
                <a:latin typeface="Arial" panose="020B0604020202020204" pitchFamily="34" charset="0"/>
                <a:cs typeface="Arial" panose="020B0604020202020204" pitchFamily="34" charset="0"/>
              </a:rPr>
              <a:t>This slide summarises the actions that apply to government school councils.</a:t>
            </a:r>
          </a:p>
          <a:p>
            <a:pPr marL="0" indent="0">
              <a:spcBef>
                <a:spcPts val="600"/>
              </a:spcBef>
              <a:buNone/>
            </a:pPr>
            <a:r>
              <a:rPr lang="en-AU" b="1" dirty="0">
                <a:latin typeface="Arial" panose="020B0604020202020204" pitchFamily="34" charset="0"/>
                <a:cs typeface="Arial" panose="020B0604020202020204" pitchFamily="34" charset="0"/>
              </a:rPr>
              <a:t>SPEAKING NOTES</a:t>
            </a:r>
          </a:p>
          <a:p>
            <a:pPr>
              <a:spcBef>
                <a:spcPts val="600"/>
              </a:spcBef>
            </a:pPr>
            <a:r>
              <a:rPr lang="en-AU" dirty="0">
                <a:latin typeface="Arial" panose="020B0604020202020204" pitchFamily="34" charset="0"/>
                <a:cs typeface="Arial" panose="020B0604020202020204" pitchFamily="34" charset="0"/>
              </a:rPr>
              <a:t>And you can see here the school council’s responsibilities for Child Safe Standards 8 and 9. </a:t>
            </a:r>
          </a:p>
          <a:p>
            <a:pPr>
              <a:spcBef>
                <a:spcPts val="600"/>
              </a:spcBef>
            </a:pPr>
            <a:r>
              <a:rPr lang="en-AU" dirty="0">
                <a:latin typeface="Arial" panose="020B0604020202020204" pitchFamily="34" charset="0"/>
                <a:cs typeface="Arial" panose="020B0604020202020204" pitchFamily="34" charset="0"/>
              </a:rPr>
              <a:t>Over and above these actions, the school council plays an important part in contributing to a strong child safety culture in our school. </a:t>
            </a:r>
          </a:p>
          <a:p>
            <a:pPr>
              <a:spcBef>
                <a:spcPts val="600"/>
              </a:spcBef>
            </a:pPr>
            <a:r>
              <a:rPr lang="en-AU" dirty="0">
                <a:latin typeface="Arial" panose="020B0604020202020204" pitchFamily="34" charset="0"/>
                <a:cs typeface="Arial" panose="020B0604020202020204" pitchFamily="34" charset="0"/>
              </a:rPr>
              <a:t>You also play an important role in supporting the principal by informing them of any views of the school community that may be relevant to child safety.</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14</a:t>
            </a:fld>
            <a:endParaRPr lang="en-US" dirty="0"/>
          </a:p>
        </p:txBody>
      </p:sp>
    </p:spTree>
    <p:extLst>
      <p:ext uri="{BB962C8B-B14F-4D97-AF65-F5344CB8AC3E}">
        <p14:creationId xmlns:p14="http://schemas.microsoft.com/office/powerpoint/2010/main" val="230980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2 minutes</a:t>
            </a:r>
          </a:p>
          <a:p>
            <a:pPr lvl="0"/>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not have a role in implementing this standard.</a:t>
            </a:r>
          </a:p>
          <a:p>
            <a:r>
              <a:rPr lang="en-AU" dirty="0">
                <a:latin typeface="Arial" panose="020B0604020202020204" pitchFamily="34" charset="0"/>
                <a:cs typeface="Arial" panose="020B0604020202020204" pitchFamily="34" charset="0"/>
              </a:rPr>
              <a:t>It is important to be respectful of how Aboriginal children, students, their families and community refer to themselves, and use appropriate language.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This Standard aligns with the Department's </a:t>
            </a:r>
            <a:r>
              <a:rPr lang="en-AU" dirty="0">
                <a:latin typeface="Arial" panose="020B0604020202020204" pitchFamily="34" charset="0"/>
                <a:cs typeface="Arial" panose="020B0604020202020204" pitchFamily="34" charset="0"/>
                <a:hlinkClick r:id="rId3"/>
              </a:rPr>
              <a:t>Marrung Aboriginal Education Plan 2016-2026</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https://go.vic.gov.au/3UMpRy8</a:t>
            </a:r>
            <a:r>
              <a:rPr lang="en-A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There are over 15,000 students in government schools who identify as Aboriginal, about 2.4% of the government school population. Source: </a:t>
            </a:r>
            <a:r>
              <a:rPr lang="en-AU" dirty="0">
                <a:latin typeface="Arial" panose="020B0604020202020204" pitchFamily="34" charset="0"/>
                <a:cs typeface="Arial" panose="020B0604020202020204" pitchFamily="34" charset="0"/>
                <a:hlinkClick r:id="rId5"/>
              </a:rPr>
              <a:t>Statistics on Victorian schools and teaching</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https://www.vic.gov.au/statistics-victorian-schools-and-teaching</a:t>
            </a:r>
            <a:r>
              <a:rPr lang="en-AU" dirty="0">
                <a:latin typeface="Arial" panose="020B0604020202020204" pitchFamily="34" charset="0"/>
                <a:cs typeface="Arial" panose="020B0604020202020204" pitchFamily="34" charset="0"/>
              </a:rPr>
              <a: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6"/>
              </a:rPr>
              <a:t>Culturally safe environments guidance</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7"/>
              </a:rPr>
              <a:t>https://go.vic.gov.au/4aG3zTU</a:t>
            </a:r>
            <a:r>
              <a:rPr lang="en-AU" dirty="0">
                <a:latin typeface="Arial" panose="020B0604020202020204" pitchFamily="34" charset="0"/>
                <a:cs typeface="Arial" panose="020B0604020202020204" pitchFamily="34" charset="0"/>
              </a:rPr>
              <a:t>).</a:t>
            </a:r>
          </a:p>
          <a:p>
            <a:pPr marL="0" lvl="0" indent="0">
              <a:spcBef>
                <a:spcPts val="600"/>
              </a:spcBef>
              <a:buNone/>
            </a:pPr>
            <a:r>
              <a:rPr lang="en-US" b="1" dirty="0">
                <a:latin typeface="Arial" panose="020B0604020202020204" pitchFamily="34" charset="0"/>
                <a:cs typeface="Arial" panose="020B0604020202020204" pitchFamily="34" charset="0"/>
              </a:rPr>
              <a:t>SPEAKING NOTES</a:t>
            </a:r>
          </a:p>
          <a:p>
            <a:pPr lvl="0">
              <a:spcBef>
                <a:spcPts val="600"/>
              </a:spcBef>
            </a:pPr>
            <a:r>
              <a:rPr lang="en-AU" dirty="0">
                <a:latin typeface="Arial" panose="020B0604020202020204" pitchFamily="34" charset="0"/>
                <a:cs typeface="Arial" panose="020B0604020202020204" pitchFamily="34" charset="0"/>
              </a:rPr>
              <a:t>This standard requires our school to make sure Aboriginal children and young people feel safe and are safe.</a:t>
            </a:r>
            <a:r>
              <a:rPr lang="en-US" dirty="0">
                <a:latin typeface="Arial" panose="020B0604020202020204" pitchFamily="34" charset="0"/>
                <a:cs typeface="Arial" panose="020B0604020202020204" pitchFamily="34" charset="0"/>
              </a:rPr>
              <a:t> It is important to note that:</a:t>
            </a:r>
          </a:p>
          <a:p>
            <a:pPr lvl="1">
              <a:spcBef>
                <a:spcPts val="600"/>
              </a:spcBef>
            </a:pPr>
            <a:r>
              <a:rPr lang="en-US" dirty="0">
                <a:latin typeface="Arial" panose="020B0604020202020204" pitchFamily="34" charset="0"/>
                <a:cs typeface="Arial" panose="020B0604020202020204" pitchFamily="34" charset="0"/>
              </a:rPr>
              <a:t>the</a:t>
            </a:r>
            <a:r>
              <a:rPr lang="en-AU" dirty="0">
                <a:latin typeface="Arial" panose="020B0604020202020204" pitchFamily="34" charset="0"/>
                <a:cs typeface="Arial" panose="020B0604020202020204" pitchFamily="34" charset="0"/>
              </a:rPr>
              <a:t> term ‘Aboriginal’ includes all Aboriginal and Torres Strait Islander peoples. </a:t>
            </a:r>
            <a:endParaRPr lang="en-US" dirty="0">
              <a:latin typeface="Arial" panose="020B0604020202020204" pitchFamily="34" charset="0"/>
              <a:cs typeface="Arial" panose="020B0604020202020204" pitchFamily="34" charset="0"/>
            </a:endParaRPr>
          </a:p>
          <a:p>
            <a:pPr lvl="1">
              <a:spcBef>
                <a:spcPts val="600"/>
              </a:spcBef>
            </a:pPr>
            <a:r>
              <a:rPr lang="en-AU" dirty="0">
                <a:latin typeface="Arial" panose="020B0604020202020204" pitchFamily="34" charset="0"/>
                <a:cs typeface="Arial" panose="020B0604020202020204" pitchFamily="34" charset="0"/>
              </a:rPr>
              <a:t>this standard applies to all schools, even if there are no students who have identified themselves as Aboriginal.</a:t>
            </a:r>
          </a:p>
          <a:p>
            <a:pPr>
              <a:spcBef>
                <a:spcPts val="600"/>
              </a:spcBef>
            </a:pPr>
            <a:r>
              <a:rPr lang="en-AU" dirty="0">
                <a:latin typeface="Arial" panose="020B0604020202020204" pitchFamily="34" charset="0"/>
                <a:cs typeface="Arial" panose="020B0604020202020204" pitchFamily="34" charset="0"/>
              </a:rPr>
              <a:t>Based on its powers and functions, government school councils have no specific responsibility in relation to this standard. The school council can support the principal by informing them of any views of the school community that may be relevant to this standard.</a:t>
            </a:r>
          </a:p>
          <a:p>
            <a:pPr lvl="0">
              <a:spcBef>
                <a:spcPts val="600"/>
              </a:spcBef>
            </a:pPr>
            <a:r>
              <a:rPr lang="en-AU" dirty="0">
                <a:latin typeface="Arial" panose="020B0604020202020204" pitchFamily="34" charset="0"/>
                <a:cs typeface="Arial" panose="020B0604020202020204" pitchFamily="34" charset="0"/>
              </a:rPr>
              <a:t>Cultural safety includes being provided with a safe, nurturing and positive environment where Aboriginal children:</a:t>
            </a:r>
          </a:p>
          <a:p>
            <a:pPr lvl="1">
              <a:spcBef>
                <a:spcPts val="600"/>
              </a:spcBef>
            </a:pPr>
            <a:r>
              <a:rPr lang="en-AU" dirty="0">
                <a:latin typeface="Arial" panose="020B0604020202020204" pitchFamily="34" charset="0"/>
                <a:cs typeface="Arial" panose="020B0604020202020204" pitchFamily="34" charset="0"/>
              </a:rPr>
              <a:t>feel comfortable being themselves</a:t>
            </a:r>
          </a:p>
          <a:p>
            <a:pPr lvl="1">
              <a:spcBef>
                <a:spcPts val="600"/>
              </a:spcBef>
            </a:pPr>
            <a:r>
              <a:rPr lang="en-AU" dirty="0">
                <a:latin typeface="Arial" panose="020B0604020202020204" pitchFamily="34" charset="0"/>
                <a:cs typeface="Arial" panose="020B0604020202020204" pitchFamily="34" charset="0"/>
              </a:rPr>
              <a:t>feel comfortable expressing their culture, including their spiritual and belief systems </a:t>
            </a:r>
          </a:p>
          <a:p>
            <a:pPr lvl="1">
              <a:spcBef>
                <a:spcPts val="600"/>
              </a:spcBef>
            </a:pPr>
            <a:r>
              <a:rPr lang="en-AU" dirty="0">
                <a:latin typeface="Arial" panose="020B0604020202020204" pitchFamily="34" charset="0"/>
                <a:cs typeface="Arial" panose="020B0604020202020204" pitchFamily="34" charset="0"/>
              </a:rPr>
              <a:t>are supported by carers who respect their Aboriginality and encourage their sense of self and identity.</a:t>
            </a:r>
          </a:p>
          <a:p>
            <a:pPr lvl="0">
              <a:spcBef>
                <a:spcPts val="600"/>
              </a:spcBef>
            </a:pPr>
            <a:r>
              <a:rPr lang="en-AU" b="0" i="0" dirty="0">
                <a:effectLst/>
                <a:latin typeface="Arial" panose="020B0604020202020204" pitchFamily="34" charset="0"/>
                <a:cs typeface="Arial" panose="020B0604020202020204" pitchFamily="34" charset="0"/>
              </a:rPr>
              <a:t>Being able to express their culture makes Aboriginal children stronger and safer. </a:t>
            </a:r>
          </a:p>
          <a:p>
            <a:pPr lvl="0">
              <a:spcBef>
                <a:spcPts val="600"/>
              </a:spcBef>
            </a:pPr>
            <a:r>
              <a:rPr lang="en-AU" b="0" i="0" dirty="0">
                <a:effectLst/>
                <a:latin typeface="Arial" panose="020B0604020202020204" pitchFamily="34" charset="0"/>
                <a:cs typeface="Arial" panose="020B0604020202020204" pitchFamily="34" charset="0"/>
              </a:rPr>
              <a:t>Aboriginal children and young people who don’t feel safe being themselves and expressing their individuality may be less willing to report abuse.</a:t>
            </a:r>
          </a:p>
          <a:p>
            <a:pPr lvl="0">
              <a:spcBef>
                <a:spcPts val="600"/>
              </a:spcBef>
            </a:pPr>
            <a:r>
              <a:rPr lang="en-AU" b="0" i="0" dirty="0">
                <a:effectLst/>
                <a:latin typeface="Arial" panose="020B0604020202020204" pitchFamily="34" charset="0"/>
                <a:cs typeface="Arial" panose="020B0604020202020204" pitchFamily="34" charset="0"/>
              </a:rPr>
              <a:t>By supporting Aboriginal children to feel strong in their identity our school also helps them enjoy their cultural rights.</a:t>
            </a:r>
            <a:endParaRPr lang="en-AU" dirty="0">
              <a:latin typeface="Arial" panose="020B0604020202020204" pitchFamily="34" charset="0"/>
              <a:cs typeface="Arial" panose="020B0604020202020204" pitchFamily="34" charset="0"/>
            </a:endParaRPr>
          </a:p>
          <a:p>
            <a:pPr algn="l">
              <a:spcBef>
                <a:spcPts val="600"/>
              </a:spcBef>
            </a:pPr>
            <a:r>
              <a:rPr lang="en-AU" b="0" i="0" dirty="0">
                <a:effectLst/>
                <a:latin typeface="Arial" panose="020B0604020202020204" pitchFamily="34" charset="0"/>
                <a:cs typeface="Arial" panose="020B0604020202020204" pitchFamily="34" charset="0"/>
              </a:rPr>
              <a:t>As part of making schools culturally safe, our school also needs to address all forms of racism.</a:t>
            </a:r>
          </a:p>
          <a:p>
            <a:pPr>
              <a:spcBef>
                <a:spcPts val="600"/>
              </a:spcBef>
            </a:pPr>
            <a:r>
              <a:rPr lang="en-AU" dirty="0">
                <a:latin typeface="Arial" panose="020B0604020202020204" pitchFamily="34" charset="0"/>
                <a:cs typeface="Arial" panose="020B0604020202020204" pitchFamily="34" charset="0"/>
              </a:rPr>
              <a:t>Providing safe environments for children has positive, lifelong impacts that cannot be underestimated, and cultural safety is a key dimension of safety for Aboriginal children.</a:t>
            </a:r>
          </a:p>
          <a:p>
            <a:pPr>
              <a:spcBef>
                <a:spcPts val="600"/>
              </a:spcBef>
            </a:pPr>
            <a:r>
              <a:rPr lang="en-AU" dirty="0">
                <a:latin typeface="Arial" panose="020B0604020202020204" pitchFamily="34" charset="0"/>
                <a:cs typeface="Arial" panose="020B0604020202020204" pitchFamily="34" charset="0"/>
              </a:rPr>
              <a:t>To implement this standard the principal must ensure that the school develops a policy, statement or plan with actions the school will take to create a culturally safe environment. The principal approves the plan and ensures that the strategies are implemented.</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15</a:t>
            </a:fld>
            <a:endParaRPr lang="en-US" dirty="0"/>
          </a:p>
        </p:txBody>
      </p:sp>
    </p:spTree>
    <p:extLst>
      <p:ext uri="{BB962C8B-B14F-4D97-AF65-F5344CB8AC3E}">
        <p14:creationId xmlns:p14="http://schemas.microsoft.com/office/powerpoint/2010/main" val="152907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2 minutes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have a role in implementing this standard.</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Schools will have a Child Safety and Wellbeing Policy, a Child Safety Code of Conduct and risk management processes. These need to align with the Child Safe Standard requirements. </a:t>
            </a:r>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3"/>
              </a:rPr>
              <a:t>Child safety and wellbeing is embedded in leadership, governance and culture guidance</a:t>
            </a:r>
            <a:r>
              <a:rPr lang="en-AU" dirty="0">
                <a:latin typeface="Arial" panose="020B0604020202020204" pitchFamily="34" charset="0"/>
                <a:cs typeface="Arial" panose="020B0604020202020204" pitchFamily="34" charset="0"/>
              </a:rPr>
              <a:t> </a:t>
            </a:r>
            <a:r>
              <a:rPr lang="en-AU" dirty="0"/>
              <a:t>(</a:t>
            </a:r>
            <a:r>
              <a:rPr lang="en-AU" dirty="0">
                <a:hlinkClick r:id="rId4"/>
              </a:rPr>
              <a:t>https://go.vic.gov.au/44uTd7q</a:t>
            </a:r>
            <a:r>
              <a:rPr lang="en-AU" dirty="0"/>
              <a:t>).</a:t>
            </a:r>
            <a:endParaRPr lang="en-AU" dirty="0">
              <a:latin typeface="Arial" panose="020B0604020202020204" pitchFamily="34" charset="0"/>
              <a:cs typeface="Arial" panose="020B0604020202020204" pitchFamily="34" charset="0"/>
            </a:endParaRPr>
          </a:p>
          <a:p>
            <a:pPr marL="0" lvl="0" indent="0">
              <a:spcBef>
                <a:spcPts val="600"/>
              </a:spcBef>
              <a:buNone/>
            </a:pPr>
            <a:r>
              <a:rPr lang="en-US" b="1" dirty="0">
                <a:latin typeface="Arial" panose="020B0604020202020204" pitchFamily="34" charset="0"/>
                <a:cs typeface="Arial" panose="020B0604020202020204" pitchFamily="34" charset="0"/>
              </a:rPr>
              <a:t>SPEAKING NOTES</a:t>
            </a:r>
          </a:p>
          <a:p>
            <a:pPr lvl="0">
              <a:spcBef>
                <a:spcPts val="600"/>
              </a:spcBef>
            </a:pPr>
            <a:r>
              <a:rPr lang="en-AU" dirty="0">
                <a:latin typeface="Arial" panose="020B0604020202020204" pitchFamily="34" charset="0"/>
                <a:cs typeface="Arial" panose="020B0604020202020204" pitchFamily="34" charset="0"/>
              </a:rPr>
              <a:t>This standard emphasises the vital role that school leaders and governing authorities have in establishing:</a:t>
            </a:r>
          </a:p>
          <a:p>
            <a:pPr lvl="1">
              <a:spcBef>
                <a:spcPts val="600"/>
              </a:spcBef>
            </a:pPr>
            <a:r>
              <a:rPr lang="en-AU" dirty="0">
                <a:latin typeface="Arial" panose="020B0604020202020204" pitchFamily="34" charset="0"/>
                <a:cs typeface="Arial" panose="020B0604020202020204" pitchFamily="34" charset="0"/>
              </a:rPr>
              <a:t>a culture where child abuse and harm is not tolerated</a:t>
            </a:r>
          </a:p>
          <a:p>
            <a:pPr lvl="1">
              <a:spcBef>
                <a:spcPts val="600"/>
              </a:spcBef>
            </a:pPr>
            <a:r>
              <a:rPr lang="en-AU" dirty="0">
                <a:latin typeface="Arial" panose="020B0604020202020204" pitchFamily="34" charset="0"/>
                <a:cs typeface="Arial" panose="020B0604020202020204" pitchFamily="34" charset="0"/>
              </a:rPr>
              <a:t>effective systems and processes to implement child safe policies and practices and manage child abuse risks.</a:t>
            </a:r>
          </a:p>
          <a:p>
            <a:pPr lvl="0">
              <a:spcBef>
                <a:spcPts val="600"/>
              </a:spcBef>
            </a:pPr>
            <a:r>
              <a:rPr lang="en-AU" dirty="0">
                <a:latin typeface="Arial" panose="020B0604020202020204" pitchFamily="34" charset="0"/>
                <a:cs typeface="Arial" panose="020B0604020202020204" pitchFamily="34" charset="0"/>
              </a:rPr>
              <a:t>Many failures identified by the Betrayal of Trust Inquiry and the Royal Commission into Institutional Responses to Child Abuse were the result of poor leadership, governance and culture. </a:t>
            </a:r>
          </a:p>
          <a:p>
            <a:pPr lvl="0">
              <a:spcBef>
                <a:spcPts val="600"/>
              </a:spcBef>
            </a:pPr>
            <a:r>
              <a:rPr lang="en-AU" dirty="0">
                <a:latin typeface="Arial" panose="020B0604020202020204" pitchFamily="34" charset="0"/>
                <a:cs typeface="Arial" panose="020B0604020202020204" pitchFamily="34" charset="0"/>
              </a:rPr>
              <a:t>These included:</a:t>
            </a:r>
          </a:p>
          <a:p>
            <a:pPr lvl="1">
              <a:spcBef>
                <a:spcPts val="600"/>
              </a:spcBef>
            </a:pPr>
            <a:r>
              <a:rPr lang="en-AU" dirty="0">
                <a:latin typeface="Arial" panose="020B0604020202020204" pitchFamily="34" charset="0"/>
                <a:cs typeface="Arial" panose="020B0604020202020204" pitchFamily="34" charset="0"/>
              </a:rPr>
              <a:t>leaders who failed to act or were complicit in covering up child safety complaints</a:t>
            </a:r>
          </a:p>
          <a:p>
            <a:pPr lvl="1">
              <a:spcBef>
                <a:spcPts val="600"/>
              </a:spcBef>
            </a:pPr>
            <a:r>
              <a:rPr lang="en-AU" dirty="0">
                <a:latin typeface="Arial" panose="020B0604020202020204" pitchFamily="34" charset="0"/>
                <a:cs typeface="Arial" panose="020B0604020202020204" pitchFamily="34" charset="0"/>
              </a:rPr>
              <a:t>governance structures that did not have adequate oversight or review mechanisms, and</a:t>
            </a:r>
          </a:p>
          <a:p>
            <a:pPr lvl="1">
              <a:spcBef>
                <a:spcPts val="600"/>
              </a:spcBef>
            </a:pPr>
            <a:r>
              <a:rPr lang="en-AU" dirty="0">
                <a:latin typeface="Arial" panose="020B0604020202020204" pitchFamily="34" charset="0"/>
                <a:cs typeface="Arial" panose="020B0604020202020204" pitchFamily="34" charset="0"/>
              </a:rPr>
              <a:t>cultures that put adult offenders or organisational reputation above children's safety.</a:t>
            </a:r>
          </a:p>
          <a:p>
            <a:pPr lvl="0">
              <a:spcBef>
                <a:spcPts val="600"/>
              </a:spcBef>
            </a:pPr>
            <a:r>
              <a:rPr lang="en-AU" dirty="0">
                <a:latin typeface="Arial" panose="020B0604020202020204" pitchFamily="34" charset="0"/>
                <a:cs typeface="Arial" panose="020B0604020202020204" pitchFamily="34" charset="0"/>
              </a:rPr>
              <a:t>Our school must take deliberate steps to promote child safety and wellbeing and protect children. Child safety is everyone’s responsibility.</a:t>
            </a:r>
          </a:p>
          <a:p>
            <a:pPr lvl="0">
              <a:spcBef>
                <a:spcPts val="600"/>
              </a:spcBef>
            </a:pPr>
            <a:r>
              <a:rPr lang="en-AU" dirty="0">
                <a:latin typeface="Arial" panose="020B0604020202020204" pitchFamily="34" charset="0"/>
                <a:cs typeface="Arial" panose="020B0604020202020204" pitchFamily="34" charset="0"/>
              </a:rPr>
              <a:t>A culture of child safety is driven by school leaders and supported by effective systems and processes.</a:t>
            </a:r>
          </a:p>
          <a:p>
            <a:pPr lvl="0">
              <a:spcBef>
                <a:spcPts val="600"/>
              </a:spcBef>
            </a:pPr>
            <a:r>
              <a:rPr lang="en-AU" b="0" dirty="0">
                <a:latin typeface="Arial" panose="020B0604020202020204" pitchFamily="34" charset="0"/>
                <a:cs typeface="Arial" panose="020B0604020202020204" pitchFamily="34" charset="0"/>
              </a:rPr>
              <a:t>When child safety and wellbeing is </a:t>
            </a:r>
            <a:r>
              <a:rPr lang="en-AU" dirty="0">
                <a:latin typeface="Arial" panose="020B0604020202020204" pitchFamily="34" charset="0"/>
                <a:cs typeface="Arial" panose="020B0604020202020204" pitchFamily="34" charset="0"/>
              </a:rPr>
              <a:t>embedded in school leadership, governance and culture we all work together to make children safe.</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There is a role for the school council in implementing this standard.</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[Refer to the next slide for the role of the school council.]</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16</a:t>
            </a:fld>
            <a:endParaRPr lang="en-US" dirty="0"/>
          </a:p>
        </p:txBody>
      </p:sp>
    </p:spTree>
    <p:extLst>
      <p:ext uri="{BB962C8B-B14F-4D97-AF65-F5344CB8AC3E}">
        <p14:creationId xmlns:p14="http://schemas.microsoft.com/office/powerpoint/2010/main" val="270111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 </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have a role in implementing this standard. The principal is responsible for ensuring all the child Safe Standard 2 requirements are met. </a:t>
            </a:r>
          </a:p>
          <a:p>
            <a:pPr lvl="0"/>
            <a:r>
              <a:rPr lang="en-AU" dirty="0">
                <a:latin typeface="Arial" panose="020B0604020202020204" pitchFamily="34" charset="0"/>
                <a:cs typeface="Arial" panose="020B0604020202020204" pitchFamily="34" charset="0"/>
              </a:rPr>
              <a:t>The school council should approve the Code of Conduct to the extent that it applies to government school council members and employees (unless delegated to the principal).</a:t>
            </a:r>
          </a:p>
          <a:p>
            <a:pPr marL="90488" marR="0" lvl="0" indent="-90488" algn="l" defTabSz="914400" rtl="0" eaLnBrk="1" fontAlgn="auto" latinLnBrk="0" hangingPunct="1">
              <a:buClrTx/>
              <a:buSzTx/>
              <a:buFont typeface="Arial" panose="020B0604020202020204" pitchFamily="34" charset="0"/>
              <a:buChar char="•"/>
              <a:tabLst/>
              <a:defRPr/>
            </a:pPr>
            <a:r>
              <a:rPr lang="en-GB" kern="1200" dirty="0">
                <a:solidFill>
                  <a:schemeClr val="dk1"/>
                </a:solidFill>
                <a:latin typeface="Arial" panose="020B0604020202020204" pitchFamily="34" charset="0"/>
                <a:cs typeface="Arial" panose="020B0604020202020204" pitchFamily="34" charset="0"/>
              </a:rPr>
              <a:t>School councils should be aware of the information sharing and recordkeeping obligations.</a:t>
            </a:r>
            <a:r>
              <a:rPr lang="en-GB" i="1" kern="1200" dirty="0">
                <a:solidFill>
                  <a:schemeClr val="dk1"/>
                </a:solidFill>
                <a:effectLst/>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For information on the school’s </a:t>
            </a:r>
            <a:r>
              <a:rPr lang="en-GB" kern="1200" dirty="0">
                <a:solidFill>
                  <a:schemeClr val="dk1"/>
                </a:solidFill>
                <a:latin typeface="Arial" panose="020B0604020202020204" pitchFamily="34" charset="0"/>
                <a:cs typeface="Arial" panose="020B0604020202020204" pitchFamily="34" charset="0"/>
              </a:rPr>
              <a:t>information sharing and recordkeeping obligations,</a:t>
            </a:r>
            <a:r>
              <a:rPr lang="en-GB" i="1" kern="1200" dirty="0">
                <a:solidFill>
                  <a:schemeClr val="dk1"/>
                </a:solidFill>
                <a:effectLst/>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refer to the </a:t>
            </a:r>
            <a:r>
              <a:rPr lang="en-AU" b="0" kern="1200" dirty="0">
                <a:solidFill>
                  <a:schemeClr val="tx1"/>
                </a:solidFill>
                <a:latin typeface="Arial" panose="020B0604020202020204" pitchFamily="34" charset="0"/>
                <a:cs typeface="Arial" panose="020B0604020202020204" pitchFamily="34" charset="0"/>
              </a:rPr>
              <a:t>department’s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Privacy and Information Sharing Policy</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https://go.vic.gov.au/49qAN8u</a:t>
            </a:r>
            <a:r>
              <a:rPr lang="en-AU" dirty="0">
                <a:solidFill>
                  <a:prstClr val="black"/>
                </a:solidFill>
                <a:latin typeface="Arial" panose="020B0604020202020204" pitchFamily="34" charset="0"/>
                <a:cs typeface="Arial" panose="020B0604020202020204" pitchFamily="34" charset="0"/>
              </a:rPr>
              <a:t>)</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Records Management - School Records Policy</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https://go.vic.gov.au/49qAN8u</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the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Child and Family Violence Information Sharing Schemes Policy</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https://go.vic.gov.au/3J3DOkr</a:t>
            </a:r>
            <a:r>
              <a:rPr lang="en-AU" dirty="0">
                <a:solidFill>
                  <a:prstClr val="black"/>
                </a:solidFill>
                <a:latin typeface="Arial" panose="020B0604020202020204" pitchFamily="34" charset="0"/>
                <a:cs typeface="Arial" panose="020B0604020202020204" pitchFamily="34" charset="0"/>
              </a:rPr>
              <a:t>).</a:t>
            </a:r>
            <a:endPar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600"/>
              </a:spcBef>
              <a:buClrTx/>
              <a:buSzTx/>
              <a:buNone/>
              <a:tabLst/>
              <a:defRPr/>
            </a:pPr>
            <a:r>
              <a:rPr lang="en-AU" b="1" dirty="0">
                <a:latin typeface="Arial" panose="020B0604020202020204" pitchFamily="34" charset="0"/>
                <a:cs typeface="Arial" panose="020B0604020202020204" pitchFamily="34" charset="0"/>
              </a:rPr>
              <a:t>SPEAKING NOTES </a:t>
            </a:r>
          </a:p>
          <a:p>
            <a:pPr lvl="0">
              <a:spcBef>
                <a:spcPts val="600"/>
              </a:spcBef>
            </a:pPr>
            <a:r>
              <a:rPr lang="en-AU" dirty="0">
                <a:latin typeface="Arial" panose="020B0604020202020204" pitchFamily="34" charset="0"/>
                <a:cs typeface="Arial" panose="020B0604020202020204" pitchFamily="34" charset="0"/>
              </a:rPr>
              <a:t>As you can see on the Child Safe Standards Action List, the principal must ensure that our school has: </a:t>
            </a:r>
          </a:p>
          <a:p>
            <a:pPr lvl="1">
              <a:spcBef>
                <a:spcPts val="600"/>
              </a:spcBef>
            </a:pPr>
            <a:r>
              <a:rPr lang="en-US" dirty="0">
                <a:latin typeface="Arial" panose="020B0604020202020204" pitchFamily="34" charset="0"/>
                <a:cs typeface="Arial" panose="020B0604020202020204" pitchFamily="34" charset="0"/>
              </a:rPr>
              <a:t>an up-to-date child safety and wellbeing policy and child safety code of conduct.</a:t>
            </a:r>
          </a:p>
          <a:p>
            <a:pPr lvl="1">
              <a:spcBef>
                <a:spcPts val="600"/>
              </a:spcBef>
            </a:pPr>
            <a:r>
              <a:rPr lang="en-US" dirty="0">
                <a:latin typeface="Arial" panose="020B0604020202020204" pitchFamily="34" charset="0"/>
                <a:cs typeface="Arial" panose="020B0604020202020204" pitchFamily="34" charset="0"/>
              </a:rPr>
              <a:t>an up-to-date assessment of child safety risks in the school that is reviewed regularly</a:t>
            </a:r>
          </a:p>
          <a:p>
            <a:pPr lvl="1">
              <a:spcBef>
                <a:spcPts val="600"/>
              </a:spcBef>
            </a:pPr>
            <a:r>
              <a:rPr lang="en-US" dirty="0">
                <a:latin typeface="Arial" panose="020B0604020202020204" pitchFamily="34" charset="0"/>
                <a:cs typeface="Arial" panose="020B0604020202020204" pitchFamily="34" charset="0"/>
              </a:rPr>
              <a:t>clear policies that help all staff and volunteers create, store and appropriately share child safety information.  </a:t>
            </a:r>
            <a:endParaRPr lang="en-AU" dirty="0">
              <a:latin typeface="Arial" panose="020B0604020202020204" pitchFamily="34" charset="0"/>
              <a:cs typeface="Arial" panose="020B0604020202020204" pitchFamily="34" charset="0"/>
            </a:endParaRPr>
          </a:p>
          <a:p>
            <a:pPr lvl="0">
              <a:spcBef>
                <a:spcPts val="600"/>
              </a:spcBef>
            </a:pPr>
            <a:r>
              <a:rPr lang="en-AU" dirty="0">
                <a:latin typeface="Arial" panose="020B0604020202020204" pitchFamily="34" charset="0"/>
                <a:cs typeface="Arial" panose="020B0604020202020204" pitchFamily="34" charset="0"/>
              </a:rPr>
              <a:t>The government school council’s role is to approve the Code of Conduct to the extent that it applies to government school council members themselves and school council employees (unless delegated to the principal). </a:t>
            </a:r>
          </a:p>
          <a:p>
            <a:pPr>
              <a:spcBef>
                <a:spcPts val="600"/>
              </a:spcBef>
            </a:pPr>
            <a:r>
              <a:rPr lang="en-US" dirty="0">
                <a:latin typeface="Arial" panose="020B0604020202020204" pitchFamily="34" charset="0"/>
                <a:cs typeface="Arial" panose="020B0604020202020204" pitchFamily="34" charset="0"/>
              </a:rPr>
              <a:t>The principal has responsibility for meeting </a:t>
            </a:r>
            <a:r>
              <a:rPr lang="en-AU" dirty="0">
                <a:latin typeface="Arial" panose="020B0604020202020204" pitchFamily="34" charset="0"/>
                <a:cs typeface="Arial" panose="020B0604020202020204" pitchFamily="34" charset="0"/>
              </a:rPr>
              <a:t>record-keeping and information sharing obligations. </a:t>
            </a:r>
            <a:r>
              <a:rPr lang="en-US" dirty="0">
                <a:latin typeface="Arial" panose="020B0604020202020204" pitchFamily="34" charset="0"/>
                <a:cs typeface="Arial" panose="020B0604020202020204" pitchFamily="34" charset="0"/>
              </a:rPr>
              <a:t>The school manages all council records and record-keeping related to child safety for the government school council. </a:t>
            </a:r>
            <a:r>
              <a:rPr lang="en-US" kern="1200" dirty="0">
                <a:solidFill>
                  <a:schemeClr val="tx1"/>
                </a:solidFill>
                <a:latin typeface="Arial" panose="020B0604020202020204" pitchFamily="34" charset="0"/>
                <a:cs typeface="Arial" panose="020B0604020202020204" pitchFamily="34" charset="0"/>
              </a:rPr>
              <a:t>Government school council members should be aware of the school’s information sharing and record-keeping obligations.</a:t>
            </a:r>
          </a:p>
          <a:p>
            <a:pPr>
              <a:spcBef>
                <a:spcPts val="600"/>
              </a:spcBef>
            </a:pP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Our school follows the department’s </a:t>
            </a:r>
          </a:p>
          <a:p>
            <a:pPr lvl="1">
              <a:spcBef>
                <a:spcPts val="600"/>
              </a:spcBef>
            </a:pP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Privacy and Information Sharing Policy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https://go.vic.gov.au/49qAN8u</a:t>
            </a:r>
            <a:r>
              <a:rPr lang="en-AU" dirty="0">
                <a:solidFill>
                  <a:prstClr val="black"/>
                </a:solidFill>
                <a:latin typeface="Arial" panose="020B0604020202020204" pitchFamily="34" charset="0"/>
                <a:cs typeface="Arial" panose="020B0604020202020204" pitchFamily="34" charset="0"/>
              </a:rPr>
              <a:t>)</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lang="en-AU" dirty="0">
              <a:solidFill>
                <a:prstClr val="black"/>
              </a:solidFill>
              <a:latin typeface="Arial" panose="020B0604020202020204" pitchFamily="34" charset="0"/>
              <a:cs typeface="Arial" panose="020B0604020202020204" pitchFamily="34" charset="0"/>
              <a:hlinkClick r:id="rId3"/>
            </a:endParaRPr>
          </a:p>
          <a:p>
            <a:pPr lvl="1">
              <a:spcBef>
                <a:spcPts val="600"/>
              </a:spcBef>
            </a:pP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Records Management - School Records Policy</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https://go.vic.gov.au/49qAN8u</a:t>
            </a:r>
            <a:r>
              <a:rPr lang="en-AU" dirty="0">
                <a:solidFill>
                  <a:prstClr val="black"/>
                </a:solidFill>
                <a:latin typeface="Arial" panose="020B0604020202020204" pitchFamily="34" charset="0"/>
                <a:cs typeface="Arial" panose="020B0604020202020204" pitchFamily="34" charset="0"/>
              </a:rPr>
              <a:t>)</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lvl="1">
              <a:spcBef>
                <a:spcPts val="600"/>
              </a:spcBef>
            </a:pP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Child and Family Violence Information Sharing Schemes Policy</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https://go.vic.gov.au/3J3DOkr</a:t>
            </a:r>
            <a:r>
              <a:rPr lang="en-AU" dirty="0">
                <a:solidFill>
                  <a:prstClr val="black"/>
                </a:solidFill>
                <a:latin typeface="Arial" panose="020B0604020202020204" pitchFamily="34" charset="0"/>
                <a:cs typeface="Arial" panose="020B0604020202020204" pitchFamily="34" charset="0"/>
              </a:rPr>
              <a:t>).</a:t>
            </a:r>
            <a:endPar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17</a:t>
            </a:fld>
            <a:endParaRPr lang="en-US" dirty="0"/>
          </a:p>
        </p:txBody>
      </p:sp>
    </p:spTree>
    <p:extLst>
      <p:ext uri="{BB962C8B-B14F-4D97-AF65-F5344CB8AC3E}">
        <p14:creationId xmlns:p14="http://schemas.microsoft.com/office/powerpoint/2010/main" val="1570531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2 minutes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not have a role in implementing this standard.</a:t>
            </a:r>
          </a:p>
          <a:p>
            <a:pPr lvl="0"/>
            <a:r>
              <a:rPr lang="en-US" dirty="0">
                <a:latin typeface="Arial" panose="020B0604020202020204" pitchFamily="34" charset="0"/>
                <a:cs typeface="Arial" panose="020B0604020202020204" pitchFamily="34" charset="0"/>
              </a:rPr>
              <a:t>Valuing children and their rights is a fundamental aspect of this Standard. </a:t>
            </a:r>
            <a:endParaRPr lang="en-AU"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Standard aligns with the Department’s </a:t>
            </a:r>
            <a:r>
              <a:rPr lang="en-AU" dirty="0">
                <a:latin typeface="Arial" panose="020B0604020202020204" pitchFamily="34" charset="0"/>
                <a:cs typeface="Arial" panose="020B0604020202020204" pitchFamily="34" charset="0"/>
                <a:hlinkClick r:id="rId3"/>
              </a:rPr>
              <a:t>Amplify Practice Guide</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https://go.vic.gov.au/4buDmIn</a:t>
            </a:r>
            <a:r>
              <a:rPr lang="en-A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which focuses on </a:t>
            </a:r>
            <a:r>
              <a:rPr lang="en-AU" dirty="0">
                <a:latin typeface="Arial" panose="020B0604020202020204" pitchFamily="34" charset="0"/>
                <a:cs typeface="Arial" panose="020B0604020202020204" pitchFamily="34" charset="0"/>
              </a:rPr>
              <a:t>student voice, agency and leadership as the key elements which empower students</a:t>
            </a:r>
            <a:r>
              <a:rPr lang="en-US"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5"/>
              </a:rPr>
              <a:t>Child and student empowerment guidance</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https://go.vic.gov.au/4buDmIn</a:t>
            </a:r>
            <a:r>
              <a:rPr lang="en-A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lvl="0" indent="0">
              <a:spcBef>
                <a:spcPts val="600"/>
              </a:spcBef>
              <a:buNone/>
            </a:pPr>
            <a:r>
              <a:rPr lang="en-AU" b="1" dirty="0">
                <a:latin typeface="Arial" panose="020B0604020202020204" pitchFamily="34" charset="0"/>
                <a:cs typeface="Arial" panose="020B0604020202020204" pitchFamily="34" charset="0"/>
              </a:rPr>
              <a:t>SPEAKING NOTES</a:t>
            </a:r>
          </a:p>
          <a:p>
            <a:pPr>
              <a:spcBef>
                <a:spcPts val="600"/>
              </a:spcBef>
            </a:pPr>
            <a:r>
              <a:rPr lang="en-AU" dirty="0">
                <a:latin typeface="Arial" panose="020B0604020202020204" pitchFamily="34" charset="0"/>
                <a:cs typeface="Arial" panose="020B0604020202020204" pitchFamily="34" charset="0"/>
              </a:rPr>
              <a:t>Standard 3 supports schools to create a culture that values and promotes student participation. This includes:</a:t>
            </a:r>
          </a:p>
          <a:p>
            <a:pPr lvl="1">
              <a:spcBef>
                <a:spcPts val="600"/>
              </a:spcBef>
            </a:pPr>
            <a:r>
              <a:rPr lang="en-AU" dirty="0">
                <a:latin typeface="Arial" panose="020B0604020202020204" pitchFamily="34" charset="0"/>
                <a:cs typeface="Arial" panose="020B0604020202020204" pitchFamily="34" charset="0"/>
              </a:rPr>
              <a:t>informing students about their rights and responsibilities in an age-appropriate way</a:t>
            </a:r>
          </a:p>
          <a:p>
            <a:pPr lvl="1">
              <a:spcBef>
                <a:spcPts val="600"/>
              </a:spcBef>
            </a:pPr>
            <a:r>
              <a:rPr lang="en-AU" dirty="0">
                <a:latin typeface="Arial" panose="020B0604020202020204" pitchFamily="34" charset="0"/>
                <a:cs typeface="Arial" panose="020B0604020202020204" pitchFamily="34" charset="0"/>
              </a:rPr>
              <a:t>recognising the importance of friendships and peer support</a:t>
            </a:r>
          </a:p>
          <a:p>
            <a:pPr lvl="1">
              <a:spcBef>
                <a:spcPts val="600"/>
              </a:spcBef>
            </a:pPr>
            <a:r>
              <a:rPr lang="en-AU" dirty="0">
                <a:latin typeface="Arial" panose="020B0604020202020204" pitchFamily="34" charset="0"/>
                <a:cs typeface="Arial" panose="020B0604020202020204" pitchFamily="34" charset="0"/>
              </a:rPr>
              <a:t>enabling students to actively participate in creating a culture that is safe</a:t>
            </a:r>
          </a:p>
          <a:p>
            <a:pPr lvl="1">
              <a:spcBef>
                <a:spcPts val="600"/>
              </a:spcBef>
            </a:pPr>
            <a:r>
              <a:rPr lang="en-AU" dirty="0">
                <a:latin typeface="Arial" panose="020B0604020202020204" pitchFamily="34" charset="0"/>
                <a:cs typeface="Arial" panose="020B0604020202020204" pitchFamily="34" charset="0"/>
              </a:rPr>
              <a:t>delivering age-appropriate sexual abuse prevention programs.</a:t>
            </a:r>
          </a:p>
          <a:p>
            <a:pPr>
              <a:spcBef>
                <a:spcPts val="600"/>
              </a:spcBef>
            </a:pPr>
            <a:r>
              <a:rPr lang="en-AU" dirty="0">
                <a:latin typeface="Arial" panose="020B0604020202020204" pitchFamily="34" charset="0"/>
                <a:cs typeface="Arial" panose="020B0604020202020204" pitchFamily="34" charset="0"/>
              </a:rPr>
              <a:t>Based on its powers and functions, government school councils have no specific responsibility in relation to this standard.</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The school council can support the principal by informing them of any views of the school community relevant to this standard.</a:t>
            </a:r>
          </a:p>
          <a:p>
            <a:pPr lvl="0">
              <a:spcBef>
                <a:spcPts val="600"/>
              </a:spcBef>
            </a:pPr>
            <a:r>
              <a:rPr lang="en-AU" dirty="0">
                <a:latin typeface="Arial" panose="020B0604020202020204" pitchFamily="34" charset="0"/>
                <a:cs typeface="Arial" panose="020B0604020202020204" pitchFamily="34" charset="0"/>
              </a:rPr>
              <a:t>Empowering children and young people improves child safety. Policies and practices that are shaped by children's and young people's views can better prevent the risk of harm.</a:t>
            </a:r>
          </a:p>
          <a:p>
            <a:pPr>
              <a:spcBef>
                <a:spcPts val="600"/>
              </a:spcBef>
            </a:pPr>
            <a:r>
              <a:rPr lang="en-AU" dirty="0">
                <a:latin typeface="Arial" panose="020B0604020202020204" pitchFamily="34" charset="0"/>
                <a:cs typeface="Arial" panose="020B0604020202020204" pitchFamily="34" charset="0"/>
              </a:rPr>
              <a:t>We know that children and young people are more likely to speak up when they feel respected and confident that they will be heard.</a:t>
            </a:r>
          </a:p>
          <a:p>
            <a:pPr>
              <a:spcBef>
                <a:spcPts val="600"/>
              </a:spcBef>
            </a:pPr>
            <a:r>
              <a:rPr lang="en-AU" dirty="0">
                <a:latin typeface="Arial" panose="020B0604020202020204" pitchFamily="34" charset="0"/>
                <a:cs typeface="Arial" panose="020B0604020202020204" pitchFamily="34" charset="0"/>
              </a:rPr>
              <a:t>Children and young people also benefit from strong friendships. They often see their friends as their main source of support, information and advice and will go to them for help.</a:t>
            </a:r>
          </a:p>
          <a:p>
            <a:pPr>
              <a:spcBef>
                <a:spcPts val="600"/>
              </a:spcBef>
            </a:pPr>
            <a:r>
              <a:rPr lang="en-AU" dirty="0">
                <a:latin typeface="Arial" panose="020B0604020202020204" pitchFamily="34" charset="0"/>
                <a:cs typeface="Arial" panose="020B0604020202020204" pitchFamily="34" charset="0"/>
              </a:rPr>
              <a:t>So, supporting students to raise concerns about the safety or wellbeing of their friends and encourage students to support their peers is an important part of child safety.</a:t>
            </a:r>
          </a:p>
          <a:p>
            <a:pPr lvl="0">
              <a:spcBef>
                <a:spcPts val="600"/>
              </a:spcBef>
            </a:pPr>
            <a:r>
              <a:rPr lang="en-AU" dirty="0">
                <a:latin typeface="Arial" panose="020B0604020202020204" pitchFamily="34" charset="0"/>
                <a:cs typeface="Arial" panose="020B0604020202020204" pitchFamily="34" charset="0"/>
              </a:rPr>
              <a:t>When children, young people and students are empowered about their rights, participate in decisions affecting them and are taken seriously, they will be more likely to speak up which makes them safer.</a:t>
            </a:r>
          </a:p>
          <a:p>
            <a:pPr>
              <a:spcBef>
                <a:spcPts val="600"/>
              </a:spcBef>
            </a:pPr>
            <a:r>
              <a:rPr lang="en-AU" dirty="0">
                <a:latin typeface="Arial" panose="020B0604020202020204" pitchFamily="34" charset="0"/>
                <a:cs typeface="Arial" panose="020B0604020202020204" pitchFamily="34" charset="0"/>
              </a:rPr>
              <a:t>As part of implementing this standard, the principal must ensure that our school develops a curriculum plan with the actions the school will take to support student empowerment.  The plan must include strategies to attune staff and volunteers to identify signs of harm to children and young people.  </a:t>
            </a:r>
          </a:p>
          <a:p>
            <a:pPr>
              <a:spcBef>
                <a:spcPts val="600"/>
              </a:spcBef>
            </a:pPr>
            <a:r>
              <a:rPr lang="en-AU" dirty="0">
                <a:latin typeface="Arial" panose="020B0604020202020204" pitchFamily="34" charset="0"/>
                <a:cs typeface="Arial" panose="020B0604020202020204" pitchFamily="34" charset="0"/>
              </a:rPr>
              <a:t>The principal must approve the documentation and ensure that the strategies are implemented. </a:t>
            </a:r>
          </a:p>
        </p:txBody>
      </p:sp>
      <p:sp>
        <p:nvSpPr>
          <p:cNvPr id="4" name="Slide Number Placeholder 3"/>
          <p:cNvSpPr>
            <a:spLocks noGrp="1"/>
          </p:cNvSpPr>
          <p:nvPr>
            <p:ph type="sldNum" sz="quarter" idx="5"/>
          </p:nvPr>
        </p:nvSpPr>
        <p:spPr/>
        <p:txBody>
          <a:bodyPr/>
          <a:lstStyle/>
          <a:p>
            <a:fld id="{4C37A77B-BB0B-EB4D-BF1F-4636A3D2E847}" type="slidenum">
              <a:rPr lang="en-US" smtClean="0"/>
              <a:pPr/>
              <a:t>18</a:t>
            </a:fld>
            <a:endParaRPr lang="en-US" dirty="0"/>
          </a:p>
        </p:txBody>
      </p:sp>
    </p:spTree>
    <p:extLst>
      <p:ext uri="{BB962C8B-B14F-4D97-AF65-F5344CB8AC3E}">
        <p14:creationId xmlns:p14="http://schemas.microsoft.com/office/powerpoint/2010/main" val="960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2 minutes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pPr lvl="0"/>
            <a:r>
              <a:rPr lang="en-AU" dirty="0">
                <a:latin typeface="Arial" panose="020B0604020202020204" pitchFamily="34" charset="0"/>
                <a:cs typeface="Arial" panose="020B0604020202020204" pitchFamily="34" charset="0"/>
              </a:rPr>
              <a:t>Child Safe Standard 4 highlights the importance of an open and transparent child safe culture for families and communities. </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not have a role in implementing this standard.</a:t>
            </a:r>
          </a:p>
          <a:p>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3"/>
              </a:rPr>
              <a:t>Family engagement guidance</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https://go.vic.gov.au/3U4iP7q</a:t>
            </a:r>
            <a:r>
              <a:rPr lang="en-AU" dirty="0">
                <a:latin typeface="Arial" panose="020B0604020202020204" pitchFamily="34" charset="0"/>
                <a:cs typeface="Arial" panose="020B0604020202020204" pitchFamily="34" charset="0"/>
              </a:rPr>
              <a:t>).</a:t>
            </a:r>
          </a:p>
          <a:p>
            <a:pPr marL="0" lvl="0" indent="0">
              <a:spcBef>
                <a:spcPts val="600"/>
              </a:spcBef>
              <a:buNone/>
            </a:pPr>
            <a:r>
              <a:rPr lang="en-AU" b="1" dirty="0">
                <a:latin typeface="Arial" panose="020B0604020202020204" pitchFamily="34" charset="0"/>
                <a:cs typeface="Arial" panose="020B0604020202020204" pitchFamily="34" charset="0"/>
              </a:rPr>
              <a:t>SPEAKING NOTES</a:t>
            </a:r>
          </a:p>
          <a:p>
            <a:pPr>
              <a:spcBef>
                <a:spcPts val="600"/>
              </a:spcBef>
            </a:pPr>
            <a:r>
              <a:rPr lang="en-AU" dirty="0">
                <a:latin typeface="Arial" panose="020B0604020202020204" pitchFamily="34" charset="0"/>
                <a:cs typeface="Arial" panose="020B0604020202020204" pitchFamily="34" charset="0"/>
              </a:rPr>
              <a:t>Child Safe Standard 4 highlights the importance of an open and transparent child safe culture for families and communities.</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Based on its powers and functions, government school councils have no specific responsibility in relation to this standard. </a:t>
            </a:r>
          </a:p>
          <a:p>
            <a:pPr lvl="0">
              <a:spcBef>
                <a:spcPts val="600"/>
              </a:spcBef>
            </a:pPr>
            <a:r>
              <a:rPr lang="en-AU" dirty="0">
                <a:latin typeface="Arial" panose="020B0604020202020204" pitchFamily="34" charset="0"/>
                <a:cs typeface="Arial" panose="020B0604020202020204" pitchFamily="34" charset="0"/>
              </a:rPr>
              <a:t>But, as representatives of the school community, school council can play an important role in encouraging families to participate in decisions affecting their child and supporting families and the school community to understand and have a say in the school’s child safety approach.</a:t>
            </a:r>
          </a:p>
          <a:p>
            <a:pPr lvl="0">
              <a:spcBef>
                <a:spcPts val="600"/>
              </a:spcBef>
            </a:pPr>
            <a:r>
              <a:rPr lang="en-AU" dirty="0">
                <a:latin typeface="Arial" panose="020B0604020202020204" pitchFamily="34" charset="0"/>
                <a:cs typeface="Arial" panose="020B0604020202020204" pitchFamily="34" charset="0"/>
              </a:rPr>
              <a:t>We need to provide families and communities with accessible information about our child safe policies and practices and involve families and our school community in our approach to child safety and wellbeing.</a:t>
            </a:r>
          </a:p>
          <a:p>
            <a:pPr lvl="0">
              <a:spcBef>
                <a:spcPts val="600"/>
              </a:spcBef>
            </a:pPr>
            <a:r>
              <a:rPr lang="en-AU" dirty="0">
                <a:latin typeface="Arial" panose="020B0604020202020204" pitchFamily="34" charset="0"/>
                <a:cs typeface="Arial" panose="020B0604020202020204" pitchFamily="34" charset="0"/>
              </a:rPr>
              <a:t>By involving families and communities in decisions relating to their children’s safety and wellbeing, schools:</a:t>
            </a:r>
          </a:p>
          <a:p>
            <a:pPr lvl="1">
              <a:spcBef>
                <a:spcPts val="600"/>
              </a:spcBef>
            </a:pPr>
            <a:r>
              <a:rPr lang="en-AU" dirty="0">
                <a:latin typeface="Arial" panose="020B0604020202020204" pitchFamily="34" charset="0"/>
                <a:cs typeface="Arial" panose="020B0604020202020204" pitchFamily="34" charset="0"/>
              </a:rPr>
              <a:t>recognise the important role families play in monitoring children’s safety and wellbeing and helping children to disclose concerns</a:t>
            </a:r>
          </a:p>
          <a:p>
            <a:pPr lvl="1">
              <a:spcBef>
                <a:spcPts val="600"/>
              </a:spcBef>
            </a:pPr>
            <a:r>
              <a:rPr lang="en-AU" dirty="0">
                <a:latin typeface="Arial" panose="020B0604020202020204" pitchFamily="34" charset="0"/>
                <a:cs typeface="Arial" panose="020B0604020202020204" pitchFamily="34" charset="0"/>
              </a:rPr>
              <a:t>create an open and transparent culture</a:t>
            </a:r>
          </a:p>
          <a:p>
            <a:pPr lvl="1">
              <a:spcBef>
                <a:spcPts val="600"/>
              </a:spcBef>
            </a:pPr>
            <a:r>
              <a:rPr lang="en-AU" dirty="0">
                <a:latin typeface="Arial" panose="020B0604020202020204" pitchFamily="34" charset="0"/>
                <a:cs typeface="Arial" panose="020B0604020202020204" pitchFamily="34" charset="0"/>
              </a:rPr>
              <a:t>promote a greater understanding of child safety</a:t>
            </a:r>
          </a:p>
          <a:p>
            <a:pPr lvl="1">
              <a:spcBef>
                <a:spcPts val="600"/>
              </a:spcBef>
            </a:pPr>
            <a:r>
              <a:rPr lang="en-AU" dirty="0">
                <a:latin typeface="Arial" panose="020B0604020202020204" pitchFamily="34" charset="0"/>
                <a:cs typeface="Arial" panose="020B0604020202020204" pitchFamily="34" charset="0"/>
              </a:rPr>
              <a:t>encourage families to raise concerns or ideas for improvement.</a:t>
            </a:r>
          </a:p>
          <a:p>
            <a:pPr lvl="0">
              <a:spcBef>
                <a:spcPts val="600"/>
              </a:spcBef>
            </a:pPr>
            <a:r>
              <a:rPr lang="en-AU" dirty="0">
                <a:latin typeface="Arial" panose="020B0604020202020204" pitchFamily="34" charset="0"/>
                <a:cs typeface="Arial" panose="020B0604020202020204" pitchFamily="34" charset="0"/>
              </a:rPr>
              <a:t>Providing accessible and inclusive child safety information also encourages families to engage in child safety and wellbeing discussions. This includes families having a say in the development and review of policies and practices.</a:t>
            </a:r>
          </a:p>
          <a:p>
            <a:pPr lvl="0">
              <a:spcBef>
                <a:spcPts val="600"/>
              </a:spcBef>
            </a:pPr>
            <a:r>
              <a:rPr lang="en-AU" dirty="0">
                <a:latin typeface="Arial" panose="020B0604020202020204" pitchFamily="34" charset="0"/>
                <a:cs typeface="Arial" panose="020B0604020202020204" pitchFamily="34" charset="0"/>
              </a:rPr>
              <a:t>So, when we ensure that families and communities are informed and involved in promoting child safety and wellbeing the entire community works to keep children safe.</a:t>
            </a:r>
          </a:p>
          <a:p>
            <a:pPr>
              <a:spcBef>
                <a:spcPts val="600"/>
              </a:spcBef>
            </a:pPr>
            <a:r>
              <a:rPr lang="en-AU" dirty="0">
                <a:latin typeface="Arial" panose="020B0604020202020204" pitchFamily="34" charset="0"/>
                <a:cs typeface="Arial" panose="020B0604020202020204" pitchFamily="34" charset="0"/>
              </a:rPr>
              <a:t>In implementing this standard, the principal must ensure that the school develops a policy or statement with the actions the school will take to support family engagement. The principal must approve the documentation and ensure that the strategies are implemented.</a:t>
            </a:r>
          </a:p>
        </p:txBody>
      </p:sp>
      <p:sp>
        <p:nvSpPr>
          <p:cNvPr id="4" name="Slide Number Placeholder 3"/>
          <p:cNvSpPr>
            <a:spLocks noGrp="1"/>
          </p:cNvSpPr>
          <p:nvPr>
            <p:ph type="sldNum" sz="quarter" idx="5"/>
          </p:nvPr>
        </p:nvSpPr>
        <p:spPr/>
        <p:txBody>
          <a:bodyPr/>
          <a:lstStyle/>
          <a:p>
            <a:fld id="{4C37A77B-BB0B-EB4D-BF1F-4636A3D2E847}" type="slidenum">
              <a:rPr lang="en-US" smtClean="0"/>
              <a:pPr/>
              <a:t>19</a:t>
            </a:fld>
            <a:endParaRPr lang="en-US" dirty="0"/>
          </a:p>
        </p:txBody>
      </p:sp>
    </p:spTree>
    <p:extLst>
      <p:ext uri="{BB962C8B-B14F-4D97-AF65-F5344CB8AC3E}">
        <p14:creationId xmlns:p14="http://schemas.microsoft.com/office/powerpoint/2010/main" val="213385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a:xfrm>
            <a:off x="375781" y="2407920"/>
            <a:ext cx="6075123" cy="7307580"/>
          </a:xfrm>
        </p:spPr>
        <p:txBody>
          <a:bodyPr/>
          <a:lstStyle/>
          <a:p>
            <a:pPr marL="0" indent="0">
              <a:buNone/>
            </a:pPr>
            <a:r>
              <a:rPr lang="en-AU" b="1" dirty="0">
                <a:latin typeface="Arial" panose="020B0604020202020204" pitchFamily="34" charset="0"/>
                <a:cs typeface="Arial" panose="020B0604020202020204" pitchFamily="34" charset="0"/>
              </a:rPr>
              <a:t>BACKGROUND AND PREPARATORY NOTES FOR THE FACILITATOR</a:t>
            </a:r>
          </a:p>
          <a:p>
            <a:pPr>
              <a:defRPr/>
            </a:pPr>
            <a:r>
              <a:rPr lang="en-AU" dirty="0">
                <a:latin typeface="Arial" panose="020B0604020202020204" pitchFamily="34" charset="0"/>
                <a:cs typeface="Arial" panose="020B0604020202020204" pitchFamily="34" charset="0"/>
              </a:rPr>
              <a:t>This presentation can be delivered by the principal or delegated to another staff member (for example a Child Safety Champion).</a:t>
            </a:r>
          </a:p>
          <a:p>
            <a:pPr>
              <a:defRPr/>
            </a:pPr>
            <a:r>
              <a:rPr lang="en-AU" dirty="0">
                <a:latin typeface="Arial" panose="020B0604020202020204" pitchFamily="34" charset="0"/>
                <a:cs typeface="Arial" panose="020B0604020202020204" pitchFamily="34" charset="0"/>
              </a:rPr>
              <a:t>Principals can tailor the training and mode of delivery to meet the needs of the school council as required.</a:t>
            </a:r>
            <a:endParaRPr lang="en-AU" kern="1200" dirty="0">
              <a:solidFill>
                <a:schemeClr val="tx1"/>
              </a:solidFill>
              <a:latin typeface="Arial" panose="020B0604020202020204" pitchFamily="34" charset="0"/>
              <a:cs typeface="Arial" panose="020B0604020202020204" pitchFamily="34" charset="0"/>
            </a:endParaRPr>
          </a:p>
          <a:p>
            <a:pPr marL="90488" marR="0" lvl="0" indent="-90488" algn="l" defTabSz="914400" rtl="0" eaLnBrk="1" fontAlgn="auto" latinLnBrk="0" hangingPunct="1">
              <a:buClrTx/>
              <a:buSzTx/>
              <a:tabLst/>
              <a:defRPr/>
            </a:pPr>
            <a:r>
              <a:rPr lang="en-AU" kern="1200" dirty="0">
                <a:solidFill>
                  <a:schemeClr val="tx1"/>
                </a:solidFill>
                <a:latin typeface="Arial" panose="020B0604020202020204" pitchFamily="34" charset="0"/>
                <a:cs typeface="Arial" panose="020B0604020202020204" pitchFamily="34" charset="0"/>
              </a:rPr>
              <a:t>It is recommended schools:</a:t>
            </a:r>
          </a:p>
          <a:p>
            <a:pPr marL="347662" marR="0" lvl="1" indent="-171450" algn="l" defTabSz="914400" rtl="0" eaLnBrk="1" fontAlgn="auto" latinLnBrk="0" hangingPunct="1">
              <a:buClrTx/>
              <a:buSzTx/>
              <a:tabLst/>
              <a:defRPr/>
            </a:pPr>
            <a:r>
              <a:rPr lang="en-AU" kern="1200" dirty="0">
                <a:solidFill>
                  <a:schemeClr val="tx1"/>
                </a:solidFill>
                <a:latin typeface="Arial" panose="020B0604020202020204" pitchFamily="34" charset="0"/>
                <a:cs typeface="Arial" panose="020B0604020202020204" pitchFamily="34" charset="0"/>
              </a:rPr>
              <a:t>keep a record of when annual training is delivered as evidence at your next school review </a:t>
            </a:r>
          </a:p>
          <a:p>
            <a:pPr marL="347662" marR="0" lvl="1" indent="-171450" algn="l" defTabSz="914400" rtl="0" eaLnBrk="1" fontAlgn="auto" latinLnBrk="0" hangingPunct="1">
              <a:buClrTx/>
              <a:buSzTx/>
              <a:tabLst/>
              <a:defRPr/>
            </a:pPr>
            <a:r>
              <a:rPr lang="en-AU" kern="1200" dirty="0">
                <a:solidFill>
                  <a:schemeClr val="tx1"/>
                </a:solidFill>
                <a:latin typeface="Arial" panose="020B0604020202020204" pitchFamily="34" charset="0"/>
                <a:cs typeface="Arial" panose="020B0604020202020204" pitchFamily="34" charset="0"/>
              </a:rPr>
              <a:t>deliver this presentation soon after new school council members are elected, to meet  induction requirements in addition to the annual training</a:t>
            </a:r>
          </a:p>
          <a:p>
            <a:pPr marL="347662" marR="0" lvl="1" indent="-171450" algn="l" defTabSz="914400" rtl="0" eaLnBrk="1" fontAlgn="auto" latinLnBrk="0" hangingPunct="1">
              <a:buClrTx/>
              <a:buSzTx/>
              <a:tabLst/>
              <a:defRPr/>
            </a:pPr>
            <a:r>
              <a:rPr lang="en-AU" dirty="0">
                <a:latin typeface="Arial" panose="020B0604020202020204" pitchFamily="34" charset="0"/>
                <a:cs typeface="Arial" panose="020B0604020202020204" pitchFamily="34" charset="0"/>
              </a:rPr>
              <a:t>ensure that school council members who are not present receive this presentation at another time.</a:t>
            </a:r>
          </a:p>
          <a:p>
            <a:pPr marL="0" indent="0">
              <a:buNone/>
            </a:pPr>
            <a:r>
              <a:rPr lang="en-US" b="1" dirty="0">
                <a:latin typeface="Arial" panose="020B0604020202020204" pitchFamily="34" charset="0"/>
                <a:cs typeface="Arial" panose="020B0604020202020204" pitchFamily="34" charset="0"/>
              </a:rPr>
              <a:t>TIME </a:t>
            </a:r>
          </a:p>
          <a:p>
            <a:r>
              <a:rPr lang="en-US" dirty="0">
                <a:latin typeface="Arial" panose="020B0604020202020204" pitchFamily="34" charset="0"/>
                <a:cs typeface="Arial" panose="020B0604020202020204" pitchFamily="34" charset="0"/>
              </a:rPr>
              <a:t>Allow approximately 60 minutes for the presentation, questions, and some discussion. </a:t>
            </a:r>
          </a:p>
          <a:p>
            <a:r>
              <a:rPr lang="en-US" dirty="0">
                <a:latin typeface="Arial" panose="020B0604020202020204" pitchFamily="34" charset="0"/>
                <a:cs typeface="Arial" panose="020B0604020202020204" pitchFamily="34" charset="0"/>
              </a:rPr>
              <a:t>Note: </a:t>
            </a:r>
            <a:r>
              <a:rPr lang="en-AU" dirty="0">
                <a:latin typeface="Arial" panose="020B0604020202020204" pitchFamily="34" charset="0"/>
                <a:cs typeface="Arial" panose="020B0604020202020204" pitchFamily="34" charset="0"/>
              </a:rPr>
              <a:t>Principals can adjust the timing by tailoring the training and mode of delivery to meet the needs of the school council as required.</a:t>
            </a:r>
            <a:endParaRPr lang="en-AU" kern="1200" dirty="0">
              <a:solidFill>
                <a:schemeClr val="tx1"/>
              </a:solidFill>
              <a:latin typeface="Arial" panose="020B0604020202020204" pitchFamily="34" charset="0"/>
              <a:cs typeface="Arial" panose="020B0604020202020204" pitchFamily="34" charset="0"/>
            </a:endParaRPr>
          </a:p>
          <a:p>
            <a:pPr marL="0" lvl="0" indent="0">
              <a:buNone/>
            </a:pPr>
            <a:r>
              <a:rPr lang="en-US" b="1" dirty="0">
                <a:latin typeface="Arial" panose="020B0604020202020204" pitchFamily="34" charset="0"/>
                <a:cs typeface="Arial" panose="020B0604020202020204" pitchFamily="34" charset="0"/>
              </a:rPr>
              <a:t>PREPARATION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Before facilitating the session:</a:t>
            </a:r>
          </a:p>
          <a:p>
            <a:pPr lvl="1"/>
            <a:r>
              <a:rPr lang="en-US" dirty="0" err="1">
                <a:latin typeface="Arial" panose="020B0604020202020204" pitchFamily="34" charset="0"/>
                <a:cs typeface="Arial" panose="020B0604020202020204" pitchFamily="34" charset="0"/>
              </a:rPr>
              <a:t>familiarise</a:t>
            </a:r>
            <a:r>
              <a:rPr lang="en-US" dirty="0">
                <a:latin typeface="Arial" panose="020B0604020202020204" pitchFamily="34" charset="0"/>
                <a:cs typeface="Arial" panose="020B0604020202020204" pitchFamily="34" charset="0"/>
              </a:rPr>
              <a:t> yourself with the </a:t>
            </a:r>
            <a:r>
              <a:rPr lang="en-AU"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Child Safe Standards</a:t>
            </a:r>
            <a:r>
              <a:rPr lang="en-AU"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 (https://go.vic.gov.au/3VMQKD6)</a:t>
            </a:r>
            <a:r>
              <a:rPr lang="en-US"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Ministerial Order 1359</a:t>
            </a:r>
            <a:r>
              <a:rPr lang="en-AU" dirty="0">
                <a:latin typeface="Arial" panose="020B0604020202020204" pitchFamily="34" charset="0"/>
                <a:cs typeface="Arial" panose="020B0604020202020204" pitchFamily="34" charset="0"/>
              </a:rPr>
              <a:t> </a:t>
            </a:r>
            <a:r>
              <a:rPr lang="en-AU" dirty="0">
                <a:effectLst/>
                <a:latin typeface="Arial" panose="020B0604020202020204" pitchFamily="34" charset="0"/>
                <a:ea typeface="Calibri" panose="020F0502020204030204" pitchFamily="34" charset="0"/>
                <a:cs typeface="Arial" panose="020B0604020202020204" pitchFamily="34" charset="0"/>
              </a:rPr>
              <a:t>(</a:t>
            </a:r>
            <a:r>
              <a:rPr lang="en-AU" u="sng" dirty="0">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https://go.vic.gov.au/3V6jC8S</a:t>
            </a:r>
            <a:r>
              <a:rPr lang="en-AU" u="sng" dirty="0">
                <a:effectLst/>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the </a:t>
            </a:r>
            <a:r>
              <a:rPr lang="en-GB" dirty="0">
                <a:latin typeface="Arial" panose="020B0604020202020204" pitchFamily="34" charset="0"/>
                <a:cs typeface="Arial" panose="020B0604020202020204" pitchFamily="34" charset="0"/>
              </a:rPr>
              <a:t>Child Safe Standards Action List for government schools</a:t>
            </a:r>
          </a:p>
          <a:p>
            <a:pPr lvl="1"/>
            <a:r>
              <a:rPr lang="en-US" dirty="0">
                <a:latin typeface="Arial" panose="020B0604020202020204" pitchFamily="34" charset="0"/>
                <a:cs typeface="Arial" panose="020B0604020202020204" pitchFamily="34" charset="0"/>
              </a:rPr>
              <a:t>make copies of the </a:t>
            </a:r>
            <a:r>
              <a:rPr lang="en-AU" dirty="0">
                <a:latin typeface="Arial" panose="020B0604020202020204" pitchFamily="34" charset="0"/>
                <a:cs typeface="Arial" panose="020B0604020202020204" pitchFamily="34" charset="0"/>
                <a:hlinkClick r:id="rId6"/>
              </a:rPr>
              <a:t>Child Safe Standards Action List</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hlinkClick r:id="rId7"/>
              </a:rPr>
              <a:t>https://go.vic.gov.au/3Wo9gln</a:t>
            </a:r>
            <a:r>
              <a:rPr lang="en-AU" dirty="0">
                <a:latin typeface="Arial" panose="020B0604020202020204" pitchFamily="34" charset="0"/>
                <a:cs typeface="Arial" panose="020B0604020202020204" pitchFamily="34" charset="0"/>
              </a:rPr>
              <a:t>) for distribution to school council members if desired</a:t>
            </a:r>
          </a:p>
          <a:p>
            <a:pPr lvl="1"/>
            <a:r>
              <a:rPr lang="en-US" dirty="0" err="1">
                <a:latin typeface="Arial" panose="020B0604020202020204" pitchFamily="34" charset="0"/>
                <a:cs typeface="Arial" panose="020B0604020202020204" pitchFamily="34" charset="0"/>
              </a:rPr>
              <a:t>familiarise</a:t>
            </a:r>
            <a:r>
              <a:rPr lang="en-US" dirty="0">
                <a:latin typeface="Arial" panose="020B0604020202020204" pitchFamily="34" charset="0"/>
                <a:cs typeface="Arial" panose="020B0604020202020204" pitchFamily="34" charset="0"/>
              </a:rPr>
              <a:t> yourself with the content of this PowerPoint and supporting notes</a:t>
            </a:r>
          </a:p>
          <a:p>
            <a:pPr lvl="1"/>
            <a:r>
              <a:rPr lang="en-AU" dirty="0">
                <a:latin typeface="Arial" panose="020B0604020202020204" pitchFamily="34" charset="0"/>
                <a:cs typeface="Arial" panose="020B0604020202020204" pitchFamily="34" charset="0"/>
              </a:rPr>
              <a:t>with principal approval, make any adjustments to the training and mode of delivery to meet the needs of the school council.</a:t>
            </a:r>
          </a:p>
          <a:p>
            <a:pPr>
              <a:defRPr/>
            </a:pPr>
            <a:r>
              <a:rPr lang="en-AU" dirty="0">
                <a:latin typeface="Arial" panose="020B0604020202020204" pitchFamily="34" charset="0"/>
                <a:cs typeface="Arial" panose="020B0604020202020204" pitchFamily="34" charset="0"/>
              </a:rPr>
              <a:t>Before delivering this presentation, make sure you have downloaded the latest version from </a:t>
            </a:r>
            <a:r>
              <a:rPr lang="en-AU" dirty="0">
                <a:latin typeface="Arial" panose="020B0604020202020204" pitchFamily="34" charset="0"/>
                <a:cs typeface="Arial" panose="020B0604020202020204" pitchFamily="34" charset="0"/>
                <a:hlinkClick r:id="rId3"/>
              </a:rPr>
              <a:t>PROTECT</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https://www.vic.gov.au/protect</a:t>
            </a:r>
            <a:r>
              <a:rPr lang="en-US"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rPr>
              <a:t>.</a:t>
            </a:r>
          </a:p>
          <a:p>
            <a:pPr marL="0" marR="0" lvl="0" indent="0" algn="l" defTabSz="914400" rtl="0" eaLnBrk="1" fontAlgn="auto" latinLnBrk="0" hangingPunct="1">
              <a:buClrTx/>
              <a:buSzTx/>
              <a:buNone/>
              <a:tabLst/>
              <a:defRPr/>
            </a:pPr>
            <a:r>
              <a:rPr lang="en-AU" b="1" dirty="0">
                <a:latin typeface="Arial" panose="020B0604020202020204" pitchFamily="34" charset="0"/>
                <a:cs typeface="Arial" panose="020B0604020202020204" pitchFamily="34" charset="0"/>
              </a:rPr>
              <a:t>ASSISTANCE</a:t>
            </a:r>
          </a:p>
          <a:p>
            <a:r>
              <a:rPr lang="en-AU" dirty="0">
                <a:latin typeface="Arial" panose="020B0604020202020204" pitchFamily="34" charset="0"/>
                <a:cs typeface="Arial" panose="020B0604020202020204" pitchFamily="34" charset="0"/>
              </a:rPr>
              <a:t>If you need further information about this presentation or how it should be delivered, you can access support from the department’s:</a:t>
            </a:r>
          </a:p>
          <a:p>
            <a:pPr lvl="1"/>
            <a:r>
              <a:rPr lang="en-AU" dirty="0">
                <a:latin typeface="Arial" panose="020B0604020202020204" pitchFamily="34" charset="0"/>
                <a:cs typeface="Arial" panose="020B0604020202020204" pitchFamily="34" charset="0"/>
              </a:rPr>
              <a:t>child safety team (email </a:t>
            </a:r>
            <a:r>
              <a:rPr lang="en-AU" dirty="0">
                <a:latin typeface="Arial" panose="020B0604020202020204" pitchFamily="34" charset="0"/>
                <a:cs typeface="Arial" panose="020B0604020202020204" pitchFamily="34" charset="0"/>
                <a:hlinkClick r:id="rId9"/>
              </a:rPr>
              <a:t>child.safe.schools@education.vic.gov.au</a:t>
            </a:r>
            <a:r>
              <a:rPr lang="en-AU" dirty="0">
                <a:latin typeface="Arial" panose="020B0604020202020204" pitchFamily="34" charset="0"/>
                <a:cs typeface="Arial" panose="020B0604020202020204" pitchFamily="34" charset="0"/>
              </a:rPr>
              <a:t>) </a:t>
            </a:r>
          </a:p>
          <a:p>
            <a:pPr lvl="1"/>
            <a:r>
              <a:rPr lang="en-AU" dirty="0">
                <a:latin typeface="Arial" panose="020B0604020202020204" pitchFamily="34" charset="0"/>
                <a:cs typeface="Arial" panose="020B0604020202020204" pitchFamily="34" charset="0"/>
              </a:rPr>
              <a:t>school compliance team (email </a:t>
            </a:r>
            <a:r>
              <a:rPr lang="en-AU" dirty="0">
                <a:latin typeface="Arial" panose="020B0604020202020204" pitchFamily="34" charset="0"/>
                <a:cs typeface="Arial" panose="020B0604020202020204" pitchFamily="34" charset="0"/>
                <a:hlinkClick r:id="rId10"/>
              </a:rPr>
              <a:t>school.compliance@education.vic.gov.au</a:t>
            </a:r>
            <a:r>
              <a:rPr lang="en-AU" dirty="0">
                <a:latin typeface="Arial" panose="020B0604020202020204" pitchFamily="34" charset="0"/>
                <a:cs typeface="Arial" panose="020B0604020202020204" pitchFamily="34" charset="0"/>
              </a:rPr>
              <a:t>). </a:t>
            </a:r>
          </a:p>
          <a:p>
            <a:pPr marL="0" indent="0">
              <a:buNone/>
            </a:pPr>
            <a:r>
              <a:rPr lang="en-AU" b="1" dirty="0">
                <a:latin typeface="Arial" panose="020B0604020202020204" pitchFamily="34" charset="0"/>
                <a:cs typeface="Arial" panose="020B0604020202020204" pitchFamily="34" charset="0"/>
              </a:rPr>
              <a:t>YOUR FEEDBACK</a:t>
            </a:r>
          </a:p>
          <a:p>
            <a:r>
              <a:rPr lang="en-AU" dirty="0">
                <a:latin typeface="Arial" panose="020B0604020202020204" pitchFamily="34" charset="0"/>
                <a:cs typeface="Arial" panose="020B0604020202020204" pitchFamily="34" charset="0"/>
              </a:rPr>
              <a:t>The Department of Education welcomes feedback on these slides.</a:t>
            </a:r>
          </a:p>
          <a:p>
            <a:r>
              <a:rPr lang="en-AU" dirty="0">
                <a:latin typeface="Arial" panose="020B0604020202020204" pitchFamily="34" charset="0"/>
                <a:cs typeface="Arial" panose="020B0604020202020204" pitchFamily="34" charset="0"/>
              </a:rPr>
              <a:t>To provide feedback, please email</a:t>
            </a:r>
            <a:r>
              <a:rPr lang="en-AU" dirty="0">
                <a:solidFill>
                  <a:srgbClr val="53565A"/>
                </a:solidFill>
                <a:latin typeface="Arial" panose="020B0604020202020204" pitchFamily="34" charset="0"/>
                <a:cs typeface="Arial" panose="020B0604020202020204" pitchFamily="34" charset="0"/>
              </a:rPr>
              <a:t> </a:t>
            </a:r>
            <a:r>
              <a:rPr lang="en-AU" b="0" i="0" u="none" strike="noStrike" dirty="0">
                <a:solidFill>
                  <a:srgbClr val="004EA8"/>
                </a:solidFill>
                <a:effectLst/>
                <a:latin typeface="Arial" panose="020B0604020202020204" pitchFamily="34" charset="0"/>
                <a:cs typeface="Arial" panose="020B0604020202020204" pitchFamily="34" charset="0"/>
                <a:hlinkClick r:id="rId9"/>
              </a:rPr>
              <a:t>child.safe.schools@education.vic.gov.au</a:t>
            </a:r>
            <a:r>
              <a:rPr lang="en-AU" b="0" i="0" u="none" strike="noStrike" dirty="0">
                <a:solidFill>
                  <a:srgbClr val="004EA8"/>
                </a:solidFill>
                <a:effectLst/>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a:p>
            <a:pPr marL="180975" lvl="1" indent="0">
              <a:buNone/>
            </a:pP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a:p>
            <a:pPr marL="0" indent="0">
              <a:buNone/>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a:t>
            </a:fld>
            <a:endParaRPr lang="en-US" dirty="0"/>
          </a:p>
        </p:txBody>
      </p:sp>
    </p:spTree>
    <p:extLst>
      <p:ext uri="{BB962C8B-B14F-4D97-AF65-F5344CB8AC3E}">
        <p14:creationId xmlns:p14="http://schemas.microsoft.com/office/powerpoint/2010/main" val="1860362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2 minutes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not have a role in implementing this standard.</a:t>
            </a:r>
          </a:p>
          <a:p>
            <a:pPr lvl="0"/>
            <a:r>
              <a:rPr lang="en-AU" dirty="0">
                <a:latin typeface="Arial" panose="020B0604020202020204" pitchFamily="34" charset="0"/>
                <a:cs typeface="Arial" panose="020B0604020202020204" pitchFamily="34" charset="0"/>
              </a:rPr>
              <a:t>This slide identifies the intent of Child Safe Standard 5 and identifies some of the potentially vulnerable cohorts in our school communities.</a:t>
            </a:r>
          </a:p>
          <a:p>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3"/>
              </a:rPr>
              <a:t>Diversity and equity guidance</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https://go.vic.gov.au/3xpi9AO</a:t>
            </a:r>
            <a:r>
              <a:rPr lang="en-AU" dirty="0">
                <a:latin typeface="Arial" panose="020B0604020202020204" pitchFamily="34" charset="0"/>
                <a:cs typeface="Arial" panose="020B0604020202020204" pitchFamily="34" charset="0"/>
              </a:rPr>
              <a:t>).</a:t>
            </a:r>
          </a:p>
          <a:p>
            <a:pPr marL="0" indent="0">
              <a:spcBef>
                <a:spcPts val="600"/>
              </a:spcBef>
              <a:buNone/>
            </a:pPr>
            <a:r>
              <a:rPr lang="en-AU" b="1" dirty="0">
                <a:latin typeface="Arial" panose="020B0604020202020204" pitchFamily="34" charset="0"/>
                <a:cs typeface="Arial" panose="020B0604020202020204" pitchFamily="34" charset="0"/>
              </a:rPr>
              <a:t>SPEAKING NOTES</a:t>
            </a:r>
          </a:p>
          <a:p>
            <a:pPr>
              <a:spcBef>
                <a:spcPts val="600"/>
              </a:spcBef>
            </a:pPr>
            <a:r>
              <a:rPr lang="en-AU" dirty="0">
                <a:latin typeface="Arial" panose="020B0604020202020204" pitchFamily="34" charset="0"/>
                <a:cs typeface="Arial" panose="020B0604020202020204" pitchFamily="34" charset="0"/>
              </a:rPr>
              <a:t>Child Safe Standard 5 is about creating environments where all children and young people feel welcome and safe regardless of their individual circumstances or attributes.</a:t>
            </a:r>
          </a:p>
          <a:p>
            <a:pPr>
              <a:spcBef>
                <a:spcPts val="600"/>
              </a:spcBef>
            </a:pPr>
            <a:r>
              <a:rPr lang="en-AU" dirty="0">
                <a:latin typeface="Arial" panose="020B0604020202020204" pitchFamily="34" charset="0"/>
                <a:cs typeface="Arial" panose="020B0604020202020204" pitchFamily="34" charset="0"/>
              </a:rPr>
              <a:t>Based on its powers and functions, government school councils have no specific responsibility in relation to this standard. However, the school council plays a role by </a:t>
            </a:r>
            <a:r>
              <a:rPr lang="en-AU" kern="1200" dirty="0">
                <a:solidFill>
                  <a:schemeClr val="tx1"/>
                </a:solidFill>
                <a:latin typeface="Arial" panose="020B0604020202020204" pitchFamily="34" charset="0"/>
                <a:cs typeface="Arial" panose="020B0604020202020204" pitchFamily="34" charset="0"/>
              </a:rPr>
              <a:t>informing the principal of any views of the school community that may be relevant to this standard.</a:t>
            </a:r>
          </a:p>
          <a:p>
            <a:pPr lvl="0">
              <a:spcBef>
                <a:spcPts val="600"/>
              </a:spcBef>
            </a:pPr>
            <a:r>
              <a:rPr lang="en-AU" dirty="0">
                <a:latin typeface="Arial" panose="020B0604020202020204" pitchFamily="34" charset="0"/>
                <a:cs typeface="Arial" panose="020B0604020202020204" pitchFamily="34" charset="0"/>
              </a:rPr>
              <a:t>This standard recognises that children and young people have unique abilities, skills and life experiences. </a:t>
            </a:r>
          </a:p>
          <a:p>
            <a:pPr lvl="0">
              <a:spcBef>
                <a:spcPts val="600"/>
              </a:spcBef>
            </a:pPr>
            <a:r>
              <a:rPr lang="en-AU" dirty="0">
                <a:latin typeface="Arial" panose="020B0604020202020204" pitchFamily="34" charset="0"/>
                <a:cs typeface="Arial" panose="020B0604020202020204" pitchFamily="34" charset="0"/>
              </a:rPr>
              <a:t>Differences in backgrounds, personality and beliefs shape how a child experiences the world and what needs they have.</a:t>
            </a:r>
          </a:p>
          <a:p>
            <a:pPr lvl="0">
              <a:spcBef>
                <a:spcPts val="600"/>
              </a:spcBef>
            </a:pPr>
            <a:r>
              <a:rPr lang="en-AU" dirty="0">
                <a:latin typeface="Arial" panose="020B0604020202020204" pitchFamily="34" charset="0"/>
                <a:cs typeface="Arial" panose="020B0604020202020204" pitchFamily="34" charset="0"/>
              </a:rPr>
              <a:t>Students’ individual identity and sense of self is fundamental to their safety and wellbeing. </a:t>
            </a:r>
          </a:p>
          <a:p>
            <a:pPr lvl="0">
              <a:spcBef>
                <a:spcPts val="600"/>
              </a:spcBef>
            </a:pPr>
            <a:r>
              <a:rPr lang="en-AU" dirty="0">
                <a:latin typeface="Arial" panose="020B0604020202020204" pitchFamily="34" charset="0"/>
                <a:cs typeface="Arial" panose="020B0604020202020204" pitchFamily="34" charset="0"/>
              </a:rPr>
              <a:t>Children have better opportunities to fulfill their potential when diversity is valued. Harmful experiences like exclusion and discrimination can increase the risk of child abuse. They also decrease the likelihood of a child speaking up.</a:t>
            </a:r>
          </a:p>
          <a:p>
            <a:pPr lvl="0">
              <a:spcBef>
                <a:spcPts val="600"/>
              </a:spcBef>
            </a:pPr>
            <a:r>
              <a:rPr lang="en-AU" dirty="0">
                <a:latin typeface="Arial" panose="020B0604020202020204" pitchFamily="34" charset="0"/>
                <a:cs typeface="Arial" panose="020B0604020202020204" pitchFamily="34" charset="0"/>
              </a:rPr>
              <a:t>Upholding equity and respecting diverse needs are relevant in implementing all the Child Safe Standards. </a:t>
            </a:r>
          </a:p>
          <a:p>
            <a:pPr lvl="0">
              <a:spcBef>
                <a:spcPts val="600"/>
              </a:spcBef>
            </a:pPr>
            <a:r>
              <a:rPr lang="en-AU" dirty="0">
                <a:latin typeface="Arial" panose="020B0604020202020204" pitchFamily="34" charset="0"/>
                <a:cs typeface="Arial" panose="020B0604020202020204" pitchFamily="34" charset="0"/>
              </a:rPr>
              <a:t>As part of this standard, our school need to:</a:t>
            </a:r>
          </a:p>
          <a:p>
            <a:pPr lvl="1">
              <a:spcBef>
                <a:spcPts val="600"/>
              </a:spcBef>
            </a:pPr>
            <a:r>
              <a:rPr lang="en-AU" dirty="0">
                <a:latin typeface="Arial" panose="020B0604020202020204" pitchFamily="34" charset="0"/>
                <a:cs typeface="Arial" panose="020B0604020202020204" pitchFamily="34" charset="0"/>
              </a:rPr>
              <a:t>recognise and respond to students’ diverse circumstances</a:t>
            </a:r>
          </a:p>
          <a:p>
            <a:pPr lvl="1">
              <a:spcBef>
                <a:spcPts val="600"/>
              </a:spcBef>
            </a:pPr>
            <a:r>
              <a:rPr lang="en-AU" dirty="0">
                <a:latin typeface="Arial" panose="020B0604020202020204" pitchFamily="34" charset="0"/>
                <a:cs typeface="Arial" panose="020B0604020202020204" pitchFamily="34" charset="0"/>
              </a:rPr>
              <a:t>understand that some students are at higher risk of harm than others</a:t>
            </a:r>
          </a:p>
          <a:p>
            <a:pPr lvl="1">
              <a:spcBef>
                <a:spcPts val="600"/>
              </a:spcBef>
            </a:pPr>
            <a:r>
              <a:rPr lang="en-AU" dirty="0">
                <a:latin typeface="Arial" panose="020B0604020202020204" pitchFamily="34" charset="0"/>
                <a:cs typeface="Arial" panose="020B0604020202020204" pitchFamily="34" charset="0"/>
              </a:rPr>
              <a:t>provide easy access to information</a:t>
            </a:r>
          </a:p>
          <a:p>
            <a:pPr lvl="1">
              <a:spcBef>
                <a:spcPts val="600"/>
              </a:spcBef>
            </a:pPr>
            <a:r>
              <a:rPr lang="en-AU" dirty="0">
                <a:latin typeface="Arial" panose="020B0604020202020204" pitchFamily="34" charset="0"/>
                <a:cs typeface="Arial" panose="020B0604020202020204" pitchFamily="34" charset="0"/>
              </a:rPr>
              <a:t>adjust procedures to respond to different needs</a:t>
            </a:r>
          </a:p>
          <a:p>
            <a:pPr lvl="1">
              <a:spcBef>
                <a:spcPts val="600"/>
              </a:spcBef>
            </a:pPr>
            <a:r>
              <a:rPr lang="en-AU" dirty="0">
                <a:latin typeface="Arial" panose="020B0604020202020204" pitchFamily="34" charset="0"/>
                <a:cs typeface="Arial" panose="020B0604020202020204" pitchFamily="34" charset="0"/>
              </a:rPr>
              <a:t>make sure complaints processes are child-friendly, culturally safe and easy to understand.</a:t>
            </a:r>
          </a:p>
          <a:p>
            <a:pPr lvl="0">
              <a:spcBef>
                <a:spcPts val="600"/>
              </a:spcBef>
            </a:pPr>
            <a:r>
              <a:rPr lang="en-AU" dirty="0">
                <a:latin typeface="Arial" panose="020B0604020202020204" pitchFamily="34" charset="0"/>
                <a:cs typeface="Arial" panose="020B0604020202020204" pitchFamily="34" charset="0"/>
              </a:rPr>
              <a:t>When equity is upheld, and diverse needs respected in policy and practice we can create environments where all children and young people feel welcome. </a:t>
            </a:r>
          </a:p>
          <a:p>
            <a:pPr>
              <a:spcBef>
                <a:spcPts val="600"/>
              </a:spcBef>
            </a:pPr>
            <a:r>
              <a:rPr lang="en-AU" dirty="0">
                <a:latin typeface="Arial" panose="020B0604020202020204" pitchFamily="34" charset="0"/>
                <a:cs typeface="Arial" panose="020B0604020202020204" pitchFamily="34" charset="0"/>
              </a:rPr>
              <a:t>In implementing this standard, the principal must ensure the school develops a policy or statement with the actions the school will take to support diversity and equity. The principal must approve the documentation and ensure that the strategies are implemented. </a:t>
            </a:r>
          </a:p>
        </p:txBody>
      </p:sp>
      <p:sp>
        <p:nvSpPr>
          <p:cNvPr id="4" name="Slide Number Placeholder 3"/>
          <p:cNvSpPr>
            <a:spLocks noGrp="1"/>
          </p:cNvSpPr>
          <p:nvPr>
            <p:ph type="sldNum" sz="quarter" idx="5"/>
          </p:nvPr>
        </p:nvSpPr>
        <p:spPr/>
        <p:txBody>
          <a:bodyPr/>
          <a:lstStyle/>
          <a:p>
            <a:fld id="{4C37A77B-BB0B-EB4D-BF1F-4636A3D2E847}" type="slidenum">
              <a:rPr lang="en-US" smtClean="0"/>
              <a:pPr/>
              <a:t>20</a:t>
            </a:fld>
            <a:endParaRPr lang="en-US" dirty="0"/>
          </a:p>
        </p:txBody>
      </p:sp>
    </p:spTree>
    <p:extLst>
      <p:ext uri="{BB962C8B-B14F-4D97-AF65-F5344CB8AC3E}">
        <p14:creationId xmlns:p14="http://schemas.microsoft.com/office/powerpoint/2010/main" val="1578284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lnSpc>
                <a:spcPct val="90000"/>
              </a:lnSpc>
              <a:buNone/>
            </a:pPr>
            <a:r>
              <a:rPr lang="en-AU" b="1" dirty="0">
                <a:latin typeface="Arial" panose="020B0604020202020204" pitchFamily="34" charset="0"/>
                <a:cs typeface="Arial" panose="020B0604020202020204" pitchFamily="34" charset="0"/>
              </a:rPr>
              <a:t>BACKGROUND NOTES FOR FACILITATOR</a:t>
            </a:r>
          </a:p>
          <a:p>
            <a:pPr lvl="0">
              <a:lnSpc>
                <a:spcPct val="90000"/>
              </a:lnSpc>
            </a:pPr>
            <a:r>
              <a:rPr lang="en-AU" b="1" dirty="0">
                <a:latin typeface="Arial" panose="020B0604020202020204" pitchFamily="34" charset="0"/>
                <a:cs typeface="Arial" panose="020B0604020202020204" pitchFamily="34" charset="0"/>
              </a:rPr>
              <a:t>Time on this slide: 2 minutes</a:t>
            </a:r>
          </a:p>
          <a:p>
            <a:pPr marL="90488" marR="0" lvl="0" indent="-904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pPr marL="90488" marR="0" lvl="0" indent="-904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pPr>
              <a:lnSpc>
                <a:spcPct val="90000"/>
              </a:lnSpc>
            </a:pPr>
            <a:r>
              <a:rPr lang="en-AU" dirty="0">
                <a:latin typeface="Arial" panose="020B0604020202020204" pitchFamily="34" charset="0"/>
                <a:cs typeface="Arial" panose="020B0604020202020204" pitchFamily="34" charset="0"/>
              </a:rPr>
              <a:t>The school council does have a role in implementing this standard.</a:t>
            </a:r>
          </a:p>
          <a:p>
            <a:pPr lvl="0">
              <a:lnSpc>
                <a:spcPct val="90000"/>
              </a:lnSpc>
            </a:pPr>
            <a:r>
              <a:rPr lang="en-AU" dirty="0">
                <a:latin typeface="Arial" panose="020B0604020202020204" pitchFamily="34" charset="0"/>
                <a:cs typeface="Arial" panose="020B0604020202020204" pitchFamily="34" charset="0"/>
              </a:rPr>
              <a:t>The Royal Commission found that in many cases, perpetrators of abuse were members of an organisation that professed to have the best interest of children at heart. </a:t>
            </a:r>
          </a:p>
          <a:p>
            <a:pPr lvl="0">
              <a:lnSpc>
                <a:spcPct val="90000"/>
              </a:lnSpc>
            </a:pPr>
            <a:r>
              <a:rPr lang="en-AU" dirty="0">
                <a:latin typeface="Arial" panose="020B0604020202020204" pitchFamily="34" charset="0"/>
                <a:cs typeface="Arial" panose="020B0604020202020204" pitchFamily="34" charset="0"/>
              </a:rPr>
              <a:t>Appropriately screening staff, volunteers and any other person involved in child connected work is one of the strongest defences against child abuse. Screening involves more than obtaining a Working With Children Clearance (previously called a Working with Children Check) or National Police Check.</a:t>
            </a:r>
          </a:p>
          <a:p>
            <a:pPr lvl="0">
              <a:lnSpc>
                <a:spcPct val="90000"/>
              </a:lnSpc>
            </a:pPr>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3"/>
              </a:rPr>
              <a:t>Suitable staff and volunteers guidance</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https://go.vic.gov.au/3V6jC8S</a:t>
            </a:r>
            <a:r>
              <a:rPr lang="en-AU" dirty="0">
                <a:latin typeface="Arial" panose="020B0604020202020204" pitchFamily="34" charset="0"/>
                <a:cs typeface="Arial" panose="020B0604020202020204" pitchFamily="34" charset="0"/>
              </a:rPr>
              <a:t>)</a:t>
            </a:r>
          </a:p>
          <a:p>
            <a:pPr marL="0" lvl="0" indent="0">
              <a:spcBef>
                <a:spcPts val="600"/>
              </a:spcBef>
              <a:buNone/>
            </a:pPr>
            <a:r>
              <a:rPr lang="en-AU" b="1" dirty="0">
                <a:latin typeface="Arial" panose="020B0604020202020204" pitchFamily="34" charset="0"/>
                <a:cs typeface="Arial" panose="020B0604020202020204" pitchFamily="34" charset="0"/>
              </a:rPr>
              <a:t>SPEAKING NOTES</a:t>
            </a:r>
          </a:p>
          <a:p>
            <a:pPr>
              <a:spcBef>
                <a:spcPts val="600"/>
              </a:spcBef>
            </a:pPr>
            <a:r>
              <a:rPr lang="en-AU" dirty="0">
                <a:latin typeface="Arial" panose="020B0604020202020204" pitchFamily="34" charset="0"/>
                <a:cs typeface="Arial" panose="020B0604020202020204" pitchFamily="34" charset="0"/>
              </a:rPr>
              <a:t>Child Safe Standard 6 focuses on ensuring that people who work with children and young people are suitable and supported to act in a child safe way. </a:t>
            </a:r>
          </a:p>
          <a:p>
            <a:pPr>
              <a:spcBef>
                <a:spcPts val="600"/>
              </a:spcBef>
            </a:pPr>
            <a:r>
              <a:rPr lang="en-AU" dirty="0">
                <a:latin typeface="Arial" panose="020B0604020202020204" pitchFamily="34" charset="0"/>
                <a:cs typeface="Arial" panose="020B0604020202020204" pitchFamily="34" charset="0"/>
              </a:rPr>
              <a:t>Selecting suitable people (both staff and volunteers) to work with children is vital to protecting children from harm.</a:t>
            </a:r>
          </a:p>
          <a:p>
            <a:pPr>
              <a:spcBef>
                <a:spcPts val="600"/>
              </a:spcBef>
            </a:pPr>
            <a:r>
              <a:rPr lang="en-AU" dirty="0">
                <a:latin typeface="Arial" panose="020B0604020202020204" pitchFamily="34" charset="0"/>
                <a:cs typeface="Arial" panose="020B0604020202020204" pitchFamily="34" charset="0"/>
              </a:rPr>
              <a:t>Rigorous selection processes and appropriate induction, training and supervision helps keep staff and students safe. </a:t>
            </a:r>
          </a:p>
          <a:p>
            <a:pPr>
              <a:spcBef>
                <a:spcPts val="600"/>
              </a:spcBef>
            </a:pPr>
            <a:r>
              <a:rPr lang="en-AU" dirty="0">
                <a:latin typeface="Arial" panose="020B0604020202020204" pitchFamily="34" charset="0"/>
                <a:cs typeface="Arial" panose="020B0604020202020204" pitchFamily="34" charset="0"/>
              </a:rPr>
              <a:t>Good recruitment practices:</a:t>
            </a:r>
          </a:p>
          <a:p>
            <a:pPr lvl="1">
              <a:spcBef>
                <a:spcPts val="600"/>
              </a:spcBef>
            </a:pPr>
            <a:r>
              <a:rPr lang="en-AU" dirty="0">
                <a:latin typeface="Arial" panose="020B0604020202020204" pitchFamily="34" charset="0"/>
                <a:cs typeface="Arial" panose="020B0604020202020204" pitchFamily="34" charset="0"/>
              </a:rPr>
              <a:t>create a safer workplace</a:t>
            </a:r>
          </a:p>
          <a:p>
            <a:pPr lvl="1">
              <a:spcBef>
                <a:spcPts val="600"/>
              </a:spcBef>
            </a:pPr>
            <a:r>
              <a:rPr lang="en-AU" dirty="0">
                <a:latin typeface="Arial" panose="020B0604020202020204" pitchFamily="34" charset="0"/>
                <a:cs typeface="Arial" panose="020B0604020202020204" pitchFamily="34" charset="0"/>
              </a:rPr>
              <a:t>reduce the opportunity for harm to occur</a:t>
            </a:r>
          </a:p>
          <a:p>
            <a:pPr lvl="1">
              <a:spcBef>
                <a:spcPts val="600"/>
              </a:spcBef>
            </a:pPr>
            <a:r>
              <a:rPr lang="en-AU" dirty="0">
                <a:latin typeface="Arial" panose="020B0604020202020204" pitchFamily="34" charset="0"/>
                <a:cs typeface="Arial" panose="020B0604020202020204" pitchFamily="34" charset="0"/>
              </a:rPr>
              <a:t>prevent, screen out or deter people who are unsuitable to work or volunteer with children</a:t>
            </a:r>
          </a:p>
          <a:p>
            <a:pPr lvl="1">
              <a:spcBef>
                <a:spcPts val="600"/>
              </a:spcBef>
            </a:pPr>
            <a:r>
              <a:rPr lang="en-AU" dirty="0">
                <a:latin typeface="Arial" panose="020B0604020202020204" pitchFamily="34" charset="0"/>
                <a:cs typeface="Arial" panose="020B0604020202020204" pitchFamily="34" charset="0"/>
              </a:rPr>
              <a:t>recruit staff who uphold our school values.</a:t>
            </a:r>
          </a:p>
          <a:p>
            <a:pPr>
              <a:spcBef>
                <a:spcPts val="600"/>
              </a:spcBef>
            </a:pPr>
            <a:r>
              <a:rPr lang="en-AU" dirty="0">
                <a:latin typeface="Arial" panose="020B0604020202020204" pitchFamily="34" charset="0"/>
                <a:cs typeface="Arial" panose="020B0604020202020204" pitchFamily="34" charset="0"/>
              </a:rPr>
              <a:t>As part of this standard, our school need to:</a:t>
            </a:r>
          </a:p>
          <a:p>
            <a:pPr lvl="1">
              <a:spcBef>
                <a:spcPts val="600"/>
              </a:spcBef>
            </a:pPr>
            <a:r>
              <a:rPr lang="en-AU" dirty="0">
                <a:latin typeface="Arial" panose="020B0604020202020204" pitchFamily="34" charset="0"/>
                <a:cs typeface="Arial" panose="020B0604020202020204" pitchFamily="34" charset="0"/>
              </a:rPr>
              <a:t>develop robust procedures to ensure only suitable people work with children</a:t>
            </a:r>
          </a:p>
          <a:p>
            <a:pPr lvl="1">
              <a:spcBef>
                <a:spcPts val="600"/>
              </a:spcBef>
            </a:pPr>
            <a:r>
              <a:rPr lang="en-AU" dirty="0">
                <a:latin typeface="Arial" panose="020B0604020202020204" pitchFamily="34" charset="0"/>
                <a:cs typeface="Arial" panose="020B0604020202020204" pitchFamily="34" charset="0"/>
              </a:rPr>
              <a:t>ensure appropriate induction and training is provided to staff</a:t>
            </a:r>
          </a:p>
          <a:p>
            <a:pPr lvl="1">
              <a:spcBef>
                <a:spcPts val="600"/>
              </a:spcBef>
            </a:pPr>
            <a:r>
              <a:rPr lang="en-AU" dirty="0">
                <a:latin typeface="Arial" panose="020B0604020202020204" pitchFamily="34" charset="0"/>
                <a:cs typeface="Arial" panose="020B0604020202020204" pitchFamily="34" charset="0"/>
              </a:rPr>
              <a:t>supervise staff and volunteers to ensure they prioritise the safety of children</a:t>
            </a:r>
          </a:p>
          <a:p>
            <a:pPr lvl="1">
              <a:spcBef>
                <a:spcPts val="600"/>
              </a:spcBef>
            </a:pPr>
            <a:r>
              <a:rPr lang="en-AU" dirty="0">
                <a:latin typeface="Arial" panose="020B0604020202020204" pitchFamily="34" charset="0"/>
                <a:cs typeface="Arial" panose="020B0604020202020204" pitchFamily="34" charset="0"/>
              </a:rPr>
              <a:t>support staff and volunteers to understand their responsibilities and raise any concerns.</a:t>
            </a:r>
          </a:p>
          <a:p>
            <a:pPr>
              <a:spcBef>
                <a:spcPts val="600"/>
              </a:spcBef>
            </a:pPr>
            <a:r>
              <a:rPr lang="en-AU" dirty="0">
                <a:latin typeface="Arial" panose="020B0604020202020204" pitchFamily="34" charset="0"/>
                <a:cs typeface="Arial" panose="020B0604020202020204" pitchFamily="34" charset="0"/>
              </a:rPr>
              <a:t>When we ensure that people working with children and young people are suitable and supported to reflect child safety and wellbeing values in practice we all work together to keep children safe.</a:t>
            </a:r>
          </a:p>
          <a:p>
            <a:pPr>
              <a:spcBef>
                <a:spcPts val="600"/>
              </a:spcBef>
            </a:pPr>
            <a:r>
              <a:rPr lang="en-AU" dirty="0">
                <a:latin typeface="Arial" panose="020B0604020202020204" pitchFamily="34" charset="0"/>
                <a:cs typeface="Arial" panose="020B0604020202020204" pitchFamily="34" charset="0"/>
              </a:rPr>
              <a:t>There is a role for the school council in implementing this standard.</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[Refer to the next slide for the role of the school council.]</a:t>
            </a:r>
          </a:p>
        </p:txBody>
      </p:sp>
      <p:sp>
        <p:nvSpPr>
          <p:cNvPr id="4" name="Slide Number Placeholder 3"/>
          <p:cNvSpPr>
            <a:spLocks noGrp="1"/>
          </p:cNvSpPr>
          <p:nvPr>
            <p:ph type="sldNum" sz="quarter" idx="5"/>
          </p:nvPr>
        </p:nvSpPr>
        <p:spPr/>
        <p:txBody>
          <a:bodyPr/>
          <a:lstStyle/>
          <a:p>
            <a:fld id="{4C37A77B-BB0B-EB4D-BF1F-4636A3D2E847}" type="slidenum">
              <a:rPr lang="en-US" smtClean="0"/>
              <a:pPr/>
              <a:t>21</a:t>
            </a:fld>
            <a:endParaRPr lang="en-US" dirty="0"/>
          </a:p>
        </p:txBody>
      </p:sp>
    </p:spTree>
    <p:extLst>
      <p:ext uri="{BB962C8B-B14F-4D97-AF65-F5344CB8AC3E}">
        <p14:creationId xmlns:p14="http://schemas.microsoft.com/office/powerpoint/2010/main" val="2259453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have a role in implementing this standard.</a:t>
            </a:r>
          </a:p>
          <a:p>
            <a:pPr lvl="0"/>
            <a:r>
              <a:rPr lang="en-AU" dirty="0">
                <a:latin typeface="Arial" panose="020B0604020202020204" pitchFamily="34" charset="0"/>
                <a:cs typeface="Arial" panose="020B0604020202020204" pitchFamily="34" charset="0"/>
              </a:rPr>
              <a:t>Based on its powers and functions, the government school council’s responsibilities are limited to </a:t>
            </a:r>
            <a:r>
              <a:rPr lang="en-US" dirty="0">
                <a:latin typeface="Arial" panose="020B0604020202020204" pitchFamily="34" charset="0"/>
                <a:cs typeface="Arial" panose="020B0604020202020204" pitchFamily="34" charset="0"/>
              </a:rPr>
              <a:t>school council employees.</a:t>
            </a:r>
          </a:p>
          <a:p>
            <a:pPr lvl="0"/>
            <a:r>
              <a:rPr lang="en-US" dirty="0">
                <a:latin typeface="Arial" panose="020B0604020202020204" pitchFamily="34" charset="0"/>
                <a:cs typeface="Arial" panose="020B0604020202020204" pitchFamily="34" charset="0"/>
              </a:rPr>
              <a:t>For school council employees, the government school council must ensure that the </a:t>
            </a:r>
            <a:r>
              <a:rPr lang="en-GB" dirty="0">
                <a:latin typeface="Arial" panose="020B0604020202020204" pitchFamily="34" charset="0"/>
                <a:cs typeface="Arial" panose="020B0604020202020204" pitchFamily="34" charset="0"/>
              </a:rPr>
              <a:t>department’s recruitment policies and practices are followed, and appropriate records kept.</a:t>
            </a:r>
            <a:endParaRPr lang="en-AU" dirty="0">
              <a:latin typeface="Arial" panose="020B0604020202020204" pitchFamily="34" charset="0"/>
              <a:cs typeface="Arial" panose="020B0604020202020204" pitchFamily="34" charset="0"/>
            </a:endParaRPr>
          </a:p>
          <a:p>
            <a:pPr marL="0" indent="0">
              <a:spcBef>
                <a:spcPts val="600"/>
              </a:spcBef>
              <a:buNone/>
            </a:pPr>
            <a:r>
              <a:rPr lang="en-AU" b="1" dirty="0">
                <a:latin typeface="Arial" panose="020B0604020202020204" pitchFamily="34" charset="0"/>
                <a:cs typeface="Arial" panose="020B0604020202020204" pitchFamily="34" charset="0"/>
              </a:rPr>
              <a:t>SPEAKING NOTES </a:t>
            </a:r>
          </a:p>
          <a:p>
            <a:pPr lvl="0">
              <a:spcBef>
                <a:spcPts val="600"/>
              </a:spcBef>
            </a:pPr>
            <a:r>
              <a:rPr lang="en-AU" dirty="0">
                <a:latin typeface="Arial" panose="020B0604020202020204" pitchFamily="34" charset="0"/>
                <a:cs typeface="Arial" panose="020B0604020202020204" pitchFamily="34" charset="0"/>
              </a:rPr>
              <a:t>The principal must ensure that all requirements related to the advertising, recruitment, induction, support, supervision and ongoing people management of staff, contractors and volunteers are met.</a:t>
            </a:r>
          </a:p>
          <a:p>
            <a:pPr lvl="0">
              <a:spcBef>
                <a:spcPts val="600"/>
              </a:spcBef>
            </a:pPr>
            <a:r>
              <a:rPr lang="en-AU" dirty="0">
                <a:latin typeface="Arial" panose="020B0604020202020204" pitchFamily="34" charset="0"/>
                <a:cs typeface="Arial" panose="020B0604020202020204" pitchFamily="34" charset="0"/>
              </a:rPr>
              <a:t>Based on its powers and functions, the government school council has responsibility for </a:t>
            </a:r>
            <a:r>
              <a:rPr lang="en-US" dirty="0">
                <a:latin typeface="Arial" panose="020B0604020202020204" pitchFamily="34" charset="0"/>
                <a:cs typeface="Arial" panose="020B0604020202020204" pitchFamily="34" charset="0"/>
              </a:rPr>
              <a:t>government school council employees engaged in child-connected work. </a:t>
            </a:r>
          </a:p>
          <a:p>
            <a:pPr lvl="0">
              <a:spcBef>
                <a:spcPts val="600"/>
              </a:spcBef>
            </a:pPr>
            <a:r>
              <a:rPr lang="en-AU" dirty="0">
                <a:latin typeface="Arial" panose="020B0604020202020204" pitchFamily="34" charset="0"/>
                <a:cs typeface="Arial" panose="020B0604020202020204" pitchFamily="34" charset="0"/>
              </a:rPr>
              <a:t>The government school council must ensure that for school council employees, its selection, supervision and management practices are child safe and that appropriate records are kept. </a:t>
            </a:r>
          </a:p>
          <a:p>
            <a:pPr lvl="0">
              <a:spcBef>
                <a:spcPts val="600"/>
              </a:spcBef>
            </a:pPr>
            <a:r>
              <a:rPr lang="en-US" dirty="0">
                <a:latin typeface="Arial" panose="020B0604020202020204" pitchFamily="34" charset="0"/>
                <a:cs typeface="Arial" panose="020B0604020202020204" pitchFamily="34" charset="0"/>
              </a:rPr>
              <a:t>The department’s </a:t>
            </a:r>
            <a:r>
              <a:rPr lang="en-AU" dirty="0">
                <a:latin typeface="Arial" panose="020B0604020202020204" pitchFamily="34" charset="0"/>
                <a:cs typeface="Arial" panose="020B0604020202020204" pitchFamily="34" charset="0"/>
                <a:hlinkClick r:id="rId3"/>
              </a:rPr>
              <a:t>Recruitment in Schools Guide</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https://go.vic.gov.au/3wgAXC9</a:t>
            </a:r>
            <a:r>
              <a:rPr lang="en-AU" dirty="0">
                <a:latin typeface="Arial" panose="020B0604020202020204" pitchFamily="34" charset="0"/>
                <a:cs typeface="Arial" panose="020B0604020202020204" pitchFamily="34" charset="0"/>
              </a:rPr>
              <a:t>) must be followed when recruiting government school council employees and records must be kept in accordance with the </a:t>
            </a:r>
            <a:r>
              <a:rPr lang="en-US" dirty="0">
                <a:latin typeface="Arial" panose="020B0604020202020204" pitchFamily="34" charset="0"/>
                <a:cs typeface="Arial" panose="020B0604020202020204" pitchFamily="34" charset="0"/>
              </a:rPr>
              <a:t>department’s Records Management - School Records Policy. </a:t>
            </a:r>
          </a:p>
          <a:p>
            <a:pPr lvl="0">
              <a:spcAft>
                <a:spcPts val="600"/>
              </a:spcAft>
            </a:pP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22</a:t>
            </a:fld>
            <a:endParaRPr lang="en-US" dirty="0"/>
          </a:p>
        </p:txBody>
      </p:sp>
    </p:spTree>
    <p:extLst>
      <p:ext uri="{BB962C8B-B14F-4D97-AF65-F5344CB8AC3E}">
        <p14:creationId xmlns:p14="http://schemas.microsoft.com/office/powerpoint/2010/main" val="1438207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2 minutes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not have a role in implementing this standard.</a:t>
            </a:r>
          </a:p>
          <a:p>
            <a:pPr lvl="0"/>
            <a:r>
              <a:rPr lang="en-AU" dirty="0">
                <a:latin typeface="Arial" panose="020B0604020202020204" pitchFamily="34" charset="0"/>
                <a:cs typeface="Arial" panose="020B0604020202020204" pitchFamily="34" charset="0"/>
              </a:rPr>
              <a:t>Schools have processes to identify and respond to all forms of child abuse and to report to relevant authorities. </a:t>
            </a:r>
          </a:p>
          <a:p>
            <a:pPr marL="0" lvl="0" indent="0">
              <a:spcBef>
                <a:spcPts val="600"/>
              </a:spcBef>
              <a:buNone/>
            </a:pPr>
            <a:r>
              <a:rPr lang="en-AU" b="1" dirty="0">
                <a:latin typeface="Arial" panose="020B0604020202020204" pitchFamily="34" charset="0"/>
                <a:cs typeface="Arial" panose="020B0604020202020204" pitchFamily="34" charset="0"/>
              </a:rPr>
              <a:t>SPEAKING NOTES</a:t>
            </a:r>
          </a:p>
          <a:p>
            <a:pPr>
              <a:spcBef>
                <a:spcPts val="600"/>
              </a:spcBef>
            </a:pPr>
            <a:r>
              <a:rPr lang="en-AU" dirty="0">
                <a:latin typeface="Arial" panose="020B0604020202020204" pitchFamily="34" charset="0"/>
                <a:cs typeface="Arial" panose="020B0604020202020204" pitchFamily="34" charset="0"/>
              </a:rPr>
              <a:t>Child Safe Standard 7 focuses on ensuring that schools have complaints processes that are child-focused, culturally safe and accessible to everyone.</a:t>
            </a:r>
          </a:p>
          <a:p>
            <a:pPr>
              <a:spcBef>
                <a:spcPts val="600"/>
              </a:spcBef>
            </a:pPr>
            <a:r>
              <a:rPr lang="en-AU" dirty="0">
                <a:latin typeface="Arial" panose="020B0604020202020204" pitchFamily="34" charset="0"/>
                <a:cs typeface="Arial" panose="020B0604020202020204" pitchFamily="34" charset="0"/>
              </a:rPr>
              <a:t>Based on its powers and functions, the government school council has no specific role or responsibility in relation to this standard.</a:t>
            </a:r>
          </a:p>
          <a:p>
            <a:pPr>
              <a:spcBef>
                <a:spcPts val="600"/>
              </a:spcBef>
            </a:pPr>
            <a:r>
              <a:rPr lang="en-AU" dirty="0">
                <a:latin typeface="Arial" panose="020B0604020202020204" pitchFamily="34" charset="0"/>
                <a:cs typeface="Arial" panose="020B0604020202020204" pitchFamily="34" charset="0"/>
              </a:rPr>
              <a:t>However, our school must have policies, procedures and practices to:</a:t>
            </a:r>
          </a:p>
          <a:p>
            <a:pPr lvl="1">
              <a:spcBef>
                <a:spcPts val="600"/>
              </a:spcBef>
            </a:pPr>
            <a:r>
              <a:rPr lang="en-AU" dirty="0">
                <a:latin typeface="Arial" panose="020B0604020202020204" pitchFamily="34" charset="0"/>
                <a:cs typeface="Arial" panose="020B0604020202020204" pitchFamily="34" charset="0"/>
              </a:rPr>
              <a:t>have a complaints handling process focused on students and their safety needs</a:t>
            </a:r>
          </a:p>
          <a:p>
            <a:pPr lvl="1">
              <a:spcBef>
                <a:spcPts val="600"/>
              </a:spcBef>
            </a:pPr>
            <a:r>
              <a:rPr lang="en-AU" dirty="0">
                <a:latin typeface="Arial" panose="020B0604020202020204" pitchFamily="34" charset="0"/>
                <a:cs typeface="Arial" panose="020B0604020202020204" pitchFamily="34" charset="0"/>
              </a:rPr>
              <a:t>take complaints and concerns seriously</a:t>
            </a:r>
          </a:p>
          <a:p>
            <a:pPr lvl="1">
              <a:spcBef>
                <a:spcPts val="600"/>
              </a:spcBef>
            </a:pPr>
            <a:r>
              <a:rPr lang="en-AU" dirty="0">
                <a:latin typeface="Arial" panose="020B0604020202020204" pitchFamily="34" charset="0"/>
                <a:cs typeface="Arial" panose="020B0604020202020204" pitchFamily="34" charset="0"/>
              </a:rPr>
              <a:t>respond promptly and thoroughly</a:t>
            </a:r>
          </a:p>
          <a:p>
            <a:pPr lvl="1">
              <a:spcBef>
                <a:spcPts val="600"/>
              </a:spcBef>
            </a:pPr>
            <a:r>
              <a:rPr lang="en-AU" dirty="0">
                <a:latin typeface="Arial" panose="020B0604020202020204" pitchFamily="34" charset="0"/>
                <a:cs typeface="Arial" panose="020B0604020202020204" pitchFamily="34" charset="0"/>
              </a:rPr>
              <a:t>identify and respond to all forms of child abuse</a:t>
            </a:r>
          </a:p>
          <a:p>
            <a:pPr lvl="1">
              <a:spcBef>
                <a:spcPts val="600"/>
              </a:spcBef>
            </a:pPr>
            <a:r>
              <a:rPr lang="en-AU" dirty="0">
                <a:latin typeface="Arial" panose="020B0604020202020204" pitchFamily="34" charset="0"/>
                <a:cs typeface="Arial" panose="020B0604020202020204" pitchFamily="34" charset="0"/>
              </a:rPr>
              <a:t>report child abuse to the authorities.</a:t>
            </a:r>
          </a:p>
          <a:p>
            <a:pPr>
              <a:spcBef>
                <a:spcPts val="600"/>
              </a:spcBef>
            </a:pPr>
            <a:r>
              <a:rPr lang="en-AU" dirty="0">
                <a:latin typeface="Arial" panose="020B0604020202020204" pitchFamily="34" charset="0"/>
                <a:cs typeface="Arial" panose="020B0604020202020204" pitchFamily="34" charset="0"/>
              </a:rPr>
              <a:t>This standard recognises that making a complaint can be challenging. </a:t>
            </a:r>
          </a:p>
          <a:p>
            <a:pPr>
              <a:spcBef>
                <a:spcPts val="600"/>
              </a:spcBef>
            </a:pPr>
            <a:r>
              <a:rPr lang="en-AU" dirty="0">
                <a:latin typeface="Arial" panose="020B0604020202020204" pitchFamily="34" charset="0"/>
                <a:cs typeface="Arial" panose="020B0604020202020204" pitchFamily="34" charset="0"/>
              </a:rPr>
              <a:t>It also recognises that complaints are more likely to be raised when there are clear, well-communicated policies and procedures for concerns or allegations.</a:t>
            </a:r>
          </a:p>
          <a:p>
            <a:pPr>
              <a:spcBef>
                <a:spcPts val="600"/>
              </a:spcBef>
            </a:pPr>
            <a:r>
              <a:rPr lang="en-AU" dirty="0">
                <a:latin typeface="Arial" panose="020B0604020202020204" pitchFamily="34" charset="0"/>
                <a:cs typeface="Arial" panose="020B0604020202020204" pitchFamily="34" charset="0"/>
              </a:rPr>
              <a:t>By making the processes child friendly and accessible, our school makes it easier for families, staff and volunteers to raise concerns or complaints – and that helps keep children and young people safe.</a:t>
            </a:r>
          </a:p>
          <a:p>
            <a:pPr>
              <a:spcBef>
                <a:spcPts val="600"/>
              </a:spcBef>
            </a:pPr>
            <a:r>
              <a:rPr lang="en-AU" dirty="0">
                <a:latin typeface="Arial" panose="020B0604020202020204" pitchFamily="34" charset="0"/>
                <a:cs typeface="Arial" panose="020B0604020202020204" pitchFamily="34" charset="0"/>
              </a:rPr>
              <a:t>The principal has responsibility for ensuring the school meets all the requirements of this standard. </a:t>
            </a:r>
          </a:p>
          <a:p>
            <a:pPr lvl="0">
              <a:spcBef>
                <a:spcPts val="600"/>
              </a:spcBef>
            </a:pPr>
            <a:r>
              <a:rPr lang="en-AU" dirty="0">
                <a:latin typeface="Arial" panose="020B0604020202020204" pitchFamily="34" charset="0"/>
                <a:cs typeface="Arial" panose="020B0604020202020204" pitchFamily="34" charset="0"/>
              </a:rPr>
              <a:t>It is important that school council members are aware of our School’s Complaints Handling Policy and our </a:t>
            </a:r>
            <a:r>
              <a:rPr lang="en-GB" dirty="0">
                <a:latin typeface="Arial" panose="020B0604020202020204" pitchFamily="34" charset="0"/>
                <a:cs typeface="Arial" panose="020B0604020202020204" pitchFamily="34" charset="0"/>
                <a:hlinkClick r:id="rId3"/>
              </a:rPr>
              <a:t>Child Safety Responding and Reporting Obligations Policy and Procedures</a:t>
            </a:r>
            <a:r>
              <a:rPr lang="en-GB"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https://go.vic.gov.au/4dsWybb</a:t>
            </a:r>
            <a:r>
              <a:rPr lang="en-AU"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rPr>
              <a:t> We’ll talk about these policies later in this presentation. </a:t>
            </a:r>
          </a:p>
          <a:p>
            <a:pPr lvl="0">
              <a:spcBef>
                <a:spcPts val="600"/>
              </a:spcBef>
            </a:pPr>
            <a:r>
              <a:rPr lang="en-AU" dirty="0">
                <a:latin typeface="Arial" panose="020B0604020202020204" pitchFamily="34" charset="0"/>
                <a:cs typeface="Arial" panose="020B0604020202020204" pitchFamily="34" charset="0"/>
              </a:rPr>
              <a:t>Importantly, if you have any concerns, suspicions, or disclosures of child abuse or harm, by current or former staff, volunteers or contractors you must treat these seriously and act by informing the school principal. </a:t>
            </a:r>
          </a:p>
          <a:p>
            <a:pPr lvl="0">
              <a:spcBef>
                <a:spcPts val="600"/>
              </a:spcBef>
            </a:pPr>
            <a:r>
              <a:rPr lang="en-AU" dirty="0">
                <a:effectLst/>
                <a:latin typeface="Arial" panose="020B0604020202020204" pitchFamily="34" charset="0"/>
                <a:ea typeface="Times New Roman" panose="02020603050405020304" pitchFamily="18" charset="0"/>
                <a:cs typeface="Arial" panose="020B0604020202020204" pitchFamily="34" charset="0"/>
              </a:rPr>
              <a:t>This includes notifying</a:t>
            </a:r>
            <a:r>
              <a:rPr lang="en-AU" spc="-15" dirty="0">
                <a:effectLst/>
                <a:latin typeface="Arial" panose="020B0604020202020204" pitchFamily="34" charset="0"/>
                <a:ea typeface="Times New Roman" panose="02020603050405020304" pitchFamily="18" charset="0"/>
                <a:cs typeface="Arial" panose="020B0604020202020204" pitchFamily="34" charset="0"/>
              </a:rPr>
              <a:t> </a:t>
            </a:r>
            <a:r>
              <a:rPr lang="en-AU" dirty="0">
                <a:effectLst/>
                <a:latin typeface="Arial" panose="020B0604020202020204" pitchFamily="34" charset="0"/>
                <a:ea typeface="Times New Roman" panose="02020603050405020304" pitchFamily="18" charset="0"/>
                <a:cs typeface="Arial" panose="020B0604020202020204" pitchFamily="34" charset="0"/>
              </a:rPr>
              <a:t>the principal</a:t>
            </a:r>
            <a:r>
              <a:rPr lang="en-AU" spc="-5" dirty="0">
                <a:effectLst/>
                <a:latin typeface="Arial" panose="020B0604020202020204" pitchFamily="34" charset="0"/>
                <a:ea typeface="Times New Roman" panose="02020603050405020304" pitchFamily="18" charset="0"/>
                <a:cs typeface="Arial" panose="020B0604020202020204" pitchFamily="34" charset="0"/>
              </a:rPr>
              <a:t> </a:t>
            </a:r>
            <a:r>
              <a:rPr lang="en-AU" dirty="0">
                <a:effectLst/>
                <a:latin typeface="Arial" panose="020B0604020202020204" pitchFamily="34" charset="0"/>
                <a:ea typeface="Times New Roman" panose="02020603050405020304" pitchFamily="18" charset="0"/>
                <a:cs typeface="Arial" panose="020B0604020202020204" pitchFamily="34" charset="0"/>
              </a:rPr>
              <a:t>of</a:t>
            </a:r>
            <a:r>
              <a:rPr lang="en-AU" spc="-5" dirty="0">
                <a:effectLst/>
                <a:latin typeface="Arial" panose="020B0604020202020204" pitchFamily="34" charset="0"/>
                <a:ea typeface="Times New Roman" panose="02020603050405020304" pitchFamily="18" charset="0"/>
                <a:cs typeface="Arial" panose="020B0604020202020204" pitchFamily="34" charset="0"/>
              </a:rPr>
              <a:t> </a:t>
            </a:r>
            <a:r>
              <a:rPr lang="en-AU" dirty="0">
                <a:effectLst/>
                <a:latin typeface="Arial" panose="020B0604020202020204" pitchFamily="34" charset="0"/>
                <a:ea typeface="Times New Roman" panose="02020603050405020304" pitchFamily="18" charset="0"/>
                <a:cs typeface="Arial" panose="020B0604020202020204" pitchFamily="34" charset="0"/>
              </a:rPr>
              <a:t>any</a:t>
            </a:r>
            <a:r>
              <a:rPr lang="en-AU" spc="-5" dirty="0">
                <a:effectLst/>
                <a:latin typeface="Arial" panose="020B0604020202020204" pitchFamily="34" charset="0"/>
                <a:ea typeface="Times New Roman" panose="02020603050405020304" pitchFamily="18" charset="0"/>
                <a:cs typeface="Arial" panose="020B0604020202020204" pitchFamily="34" charset="0"/>
              </a:rPr>
              <a:t> </a:t>
            </a:r>
            <a:r>
              <a:rPr lang="en-AU" dirty="0">
                <a:effectLst/>
                <a:latin typeface="Arial" panose="020B0604020202020204" pitchFamily="34" charset="0"/>
                <a:ea typeface="Times New Roman" panose="02020603050405020304" pitchFamily="18" charset="0"/>
                <a:cs typeface="Arial" panose="020B0604020202020204" pitchFamily="34" charset="0"/>
              </a:rPr>
              <a:t>reportable allegation under the Reportable Conduct Scheme. </a:t>
            </a:r>
            <a:endParaRPr lang="en-AU" dirty="0">
              <a:latin typeface="Arial" panose="020B0604020202020204" pitchFamily="34" charset="0"/>
              <a:cs typeface="Arial" panose="020B0604020202020204" pitchFamily="34" charset="0"/>
            </a:endParaRPr>
          </a:p>
          <a:p>
            <a:pPr lvl="0">
              <a:spcBef>
                <a:spcPts val="600"/>
              </a:spcBef>
            </a:pPr>
            <a:endParaRPr lang="en-AU" dirty="0">
              <a:latin typeface="Arial" panose="020B0604020202020204" pitchFamily="34" charset="0"/>
              <a:cs typeface="Arial" panose="020B0604020202020204" pitchFamily="34" charset="0"/>
            </a:endParaRPr>
          </a:p>
          <a:p>
            <a:pPr>
              <a:spcBef>
                <a:spcPts val="600"/>
              </a:spcBef>
            </a:pPr>
            <a:endParaRPr lang="en-AU" dirty="0">
              <a:latin typeface="Arial" panose="020B0604020202020204" pitchFamily="34" charset="0"/>
              <a:cs typeface="Arial" panose="020B0604020202020204" pitchFamily="34" charset="0"/>
            </a:endParaRPr>
          </a:p>
          <a:p>
            <a:pPr>
              <a:spcBef>
                <a:spcPts val="600"/>
              </a:spcBef>
            </a:pPr>
            <a:endParaRPr lang="en-AU" dirty="0">
              <a:latin typeface="Arial" panose="020B0604020202020204" pitchFamily="34" charset="0"/>
              <a:cs typeface="Arial" panose="020B0604020202020204" pitchFamily="34" charset="0"/>
            </a:endParaRPr>
          </a:p>
          <a:p>
            <a:pPr>
              <a:spcBef>
                <a:spcPts val="600"/>
              </a:spcBef>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23</a:t>
            </a:fld>
            <a:endParaRPr lang="en-US" dirty="0"/>
          </a:p>
        </p:txBody>
      </p:sp>
    </p:spTree>
    <p:extLst>
      <p:ext uri="{BB962C8B-B14F-4D97-AF65-F5344CB8AC3E}">
        <p14:creationId xmlns:p14="http://schemas.microsoft.com/office/powerpoint/2010/main" val="753228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have a role in implementing this standard.</a:t>
            </a:r>
          </a:p>
          <a:p>
            <a:pPr lvl="0"/>
            <a:r>
              <a:rPr lang="en-AU" dirty="0">
                <a:latin typeface="Arial" panose="020B0604020202020204" pitchFamily="34" charset="0"/>
                <a:cs typeface="Arial" panose="020B0604020202020204" pitchFamily="34" charset="0"/>
              </a:rPr>
              <a:t>For information about the 'Protecting Children' e-learning module go to </a:t>
            </a:r>
            <a:r>
              <a:rPr lang="en-AU" dirty="0">
                <a:latin typeface="Arial" panose="020B0604020202020204" pitchFamily="34" charset="0"/>
                <a:cs typeface="Arial" panose="020B0604020202020204" pitchFamily="34" charset="0"/>
                <a:hlinkClick r:id="rId3"/>
              </a:rPr>
              <a:t>Online learning for schools</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https://go.vic.gov.au/3J2qtsG</a:t>
            </a:r>
            <a:r>
              <a:rPr lang="en-AU" dirty="0">
                <a:latin typeface="Arial" panose="020B0604020202020204" pitchFamily="34" charset="0"/>
                <a:cs typeface="Arial" panose="020B0604020202020204" pitchFamily="34" charset="0"/>
              </a:rPr>
              <a:t>) (government and non-government schools).</a:t>
            </a:r>
          </a:p>
          <a:p>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5"/>
              </a:rPr>
              <a:t>Child safety knowledge, skills and awareness guidance</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6"/>
              </a:rPr>
              <a:t>https://go.vic.gov.au/3V9dFbd</a:t>
            </a:r>
            <a:r>
              <a:rPr lang="en-AU" dirty="0">
                <a:latin typeface="Arial" panose="020B0604020202020204" pitchFamily="34" charset="0"/>
                <a:cs typeface="Arial" panose="020B0604020202020204" pitchFamily="34" charset="0"/>
              </a:rPr>
              <a:t>).</a:t>
            </a:r>
          </a:p>
          <a:p>
            <a:pPr marL="0" lvl="0" indent="0">
              <a:spcBef>
                <a:spcPts val="600"/>
              </a:spcBef>
              <a:buNone/>
            </a:pPr>
            <a:r>
              <a:rPr lang="en-AU" b="1" dirty="0">
                <a:latin typeface="Arial" panose="020B0604020202020204" pitchFamily="34" charset="0"/>
                <a:cs typeface="Arial" panose="020B0604020202020204" pitchFamily="34" charset="0"/>
              </a:rPr>
              <a:t>SPEAKING NOTES</a:t>
            </a:r>
          </a:p>
          <a:p>
            <a:pPr lvl="0">
              <a:spcBef>
                <a:spcPts val="600"/>
              </a:spcBef>
            </a:pPr>
            <a:r>
              <a:rPr lang="en-AU" dirty="0">
                <a:latin typeface="Arial" panose="020B0604020202020204" pitchFamily="34" charset="0"/>
                <a:cs typeface="Arial" panose="020B0604020202020204" pitchFamily="34" charset="0"/>
              </a:rPr>
              <a:t>This standard focuses on building child safety knowledge, skills and awareness in staff, volunteers and school governing authorities.</a:t>
            </a:r>
          </a:p>
          <a:p>
            <a:pPr>
              <a:spcBef>
                <a:spcPts val="600"/>
              </a:spcBef>
            </a:pPr>
            <a:r>
              <a:rPr lang="en-AU" dirty="0">
                <a:latin typeface="Arial" panose="020B0604020202020204" pitchFamily="34" charset="0"/>
                <a:cs typeface="Arial" panose="020B0604020202020204" pitchFamily="34" charset="0"/>
              </a:rPr>
              <a:t>By delivering tailored training to all staff and volunteers, everyone will share an understanding of </a:t>
            </a:r>
          </a:p>
          <a:p>
            <a:pPr lvl="1">
              <a:spcBef>
                <a:spcPts val="600"/>
              </a:spcBef>
            </a:pPr>
            <a:r>
              <a:rPr lang="en-AU" dirty="0">
                <a:latin typeface="Arial" panose="020B0604020202020204" pitchFamily="34" charset="0"/>
                <a:cs typeface="Arial" panose="020B0604020202020204" pitchFamily="34" charset="0"/>
              </a:rPr>
              <a:t>what child safety means</a:t>
            </a:r>
          </a:p>
          <a:p>
            <a:pPr lvl="1">
              <a:spcBef>
                <a:spcPts val="600"/>
              </a:spcBef>
            </a:pPr>
            <a:r>
              <a:rPr lang="en-AU" dirty="0">
                <a:latin typeface="Arial" panose="020B0604020202020204" pitchFamily="34" charset="0"/>
                <a:cs typeface="Arial" panose="020B0604020202020204" pitchFamily="34" charset="0"/>
              </a:rPr>
              <a:t>the importance of child safety</a:t>
            </a:r>
          </a:p>
          <a:p>
            <a:pPr lvl="1">
              <a:spcBef>
                <a:spcPts val="600"/>
              </a:spcBef>
            </a:pPr>
            <a:r>
              <a:rPr lang="en-AU" dirty="0">
                <a:latin typeface="Arial" panose="020B0604020202020204" pitchFamily="34" charset="0"/>
                <a:cs typeface="Arial" panose="020B0604020202020204" pitchFamily="34" charset="0"/>
              </a:rPr>
              <a:t>what to look for, and</a:t>
            </a:r>
          </a:p>
          <a:p>
            <a:pPr lvl="1">
              <a:spcBef>
                <a:spcPts val="600"/>
              </a:spcBef>
            </a:pPr>
            <a:r>
              <a:rPr lang="en-AU" dirty="0">
                <a:latin typeface="Arial" panose="020B0604020202020204" pitchFamily="34" charset="0"/>
                <a:cs typeface="Arial" panose="020B0604020202020204" pitchFamily="34" charset="0"/>
              </a:rPr>
              <a:t>what to do.</a:t>
            </a:r>
          </a:p>
          <a:p>
            <a:pPr lvl="0">
              <a:spcBef>
                <a:spcPts val="600"/>
              </a:spcBef>
            </a:pPr>
            <a:r>
              <a:rPr lang="en-AU" dirty="0">
                <a:latin typeface="Arial" panose="020B0604020202020204" pitchFamily="34" charset="0"/>
                <a:cs typeface="Arial" panose="020B0604020202020204" pitchFamily="34" charset="0"/>
              </a:rPr>
              <a:t>This provides staff and volunteers with the knowledge and skills they need to create a schoolwide culture of child safety.</a:t>
            </a:r>
          </a:p>
          <a:p>
            <a:pPr>
              <a:spcBef>
                <a:spcPts val="600"/>
              </a:spcBef>
            </a:pPr>
            <a:r>
              <a:rPr lang="en-AU" dirty="0">
                <a:latin typeface="Arial" panose="020B0604020202020204" pitchFamily="34" charset="0"/>
                <a:cs typeface="Arial" panose="020B0604020202020204" pitchFamily="34" charset="0"/>
              </a:rPr>
              <a:t>There is a role for the school council in implementing this standard.</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[Refer to the next slide for the role of the school council.]</a:t>
            </a:r>
            <a:endParaRPr lang="en-US" b="1" dirty="0">
              <a:latin typeface="Arial" panose="020B0604020202020204" pitchFamily="34" charset="0"/>
              <a:cs typeface="Arial" panose="020B0604020202020204" pitchFamily="34" charset="0"/>
            </a:endParaRPr>
          </a:p>
          <a:p>
            <a:pPr marL="0" lvl="0" indent="0">
              <a:spcAft>
                <a:spcPts val="600"/>
              </a:spcAft>
              <a:buNone/>
            </a:pPr>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24</a:t>
            </a:fld>
            <a:endParaRPr lang="en-US" dirty="0"/>
          </a:p>
        </p:txBody>
      </p:sp>
    </p:spTree>
    <p:extLst>
      <p:ext uri="{BB962C8B-B14F-4D97-AF65-F5344CB8AC3E}">
        <p14:creationId xmlns:p14="http://schemas.microsoft.com/office/powerpoint/2010/main" val="4255607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have a role in implementing this standard.</a:t>
            </a:r>
          </a:p>
          <a:p>
            <a:pPr lvl="0"/>
            <a:r>
              <a:rPr lang="en-AU" dirty="0">
                <a:latin typeface="Arial" panose="020B0604020202020204" pitchFamily="34" charset="0"/>
                <a:cs typeface="Arial" panose="020B0604020202020204" pitchFamily="34" charset="0"/>
              </a:rPr>
              <a:t>Based on its powers and functions, the government school council has responsibility for ensuring that the individual members of the council undertake annual guidance and training on child safety. </a:t>
            </a:r>
          </a:p>
          <a:p>
            <a:pPr lvl="0"/>
            <a:r>
              <a:rPr lang="en-AU" dirty="0">
                <a:latin typeface="Arial" panose="020B0604020202020204" pitchFamily="34" charset="0"/>
                <a:cs typeface="Arial" panose="020B0604020202020204" pitchFamily="34" charset="0"/>
              </a:rPr>
              <a:t>This training is in addition to the annual Improving School Governance Training for school councils.</a:t>
            </a:r>
          </a:p>
          <a:p>
            <a:pPr marL="0" lvl="0" indent="0">
              <a:spcBef>
                <a:spcPts val="600"/>
              </a:spcBef>
              <a:buNone/>
            </a:pPr>
            <a:r>
              <a:rPr lang="en-AU" b="1" dirty="0">
                <a:latin typeface="Arial" panose="020B0604020202020204" pitchFamily="34" charset="0"/>
                <a:cs typeface="Arial" panose="020B0604020202020204" pitchFamily="34" charset="0"/>
              </a:rPr>
              <a:t>SPEAKING NOTES </a:t>
            </a:r>
          </a:p>
          <a:p>
            <a:pPr lvl="0">
              <a:spcBef>
                <a:spcPts val="600"/>
              </a:spcBef>
            </a:pPr>
            <a:r>
              <a:rPr lang="en-AU" dirty="0">
                <a:latin typeface="Arial" panose="020B0604020202020204" pitchFamily="34" charset="0"/>
                <a:cs typeface="Arial" panose="020B0604020202020204" pitchFamily="34" charset="0"/>
              </a:rPr>
              <a:t>Ministerial Order 1359 specifies minimum topics to be included in the school’s training program for staff, volunteers, and governing bodies. </a:t>
            </a:r>
          </a:p>
          <a:p>
            <a:pPr lvl="0">
              <a:spcBef>
                <a:spcPts val="600"/>
              </a:spcBef>
            </a:pPr>
            <a:r>
              <a:rPr lang="en-AU" dirty="0">
                <a:latin typeface="Arial" panose="020B0604020202020204" pitchFamily="34" charset="0"/>
                <a:cs typeface="Arial" panose="020B0604020202020204" pitchFamily="34" charset="0"/>
              </a:rPr>
              <a:t>As you can see on the Child Safe Standards Action List, the school principal has responsibility for ensuring the school meets all the training requirements of this standard that apply to staff and volunteers. </a:t>
            </a:r>
          </a:p>
          <a:p>
            <a:pPr lvl="0">
              <a:spcBef>
                <a:spcPts val="600"/>
              </a:spcBef>
            </a:pPr>
            <a:r>
              <a:rPr lang="en-AU" dirty="0">
                <a:latin typeface="Arial" panose="020B0604020202020204" pitchFamily="34" charset="0"/>
                <a:cs typeface="Arial" panose="020B0604020202020204" pitchFamily="34" charset="0"/>
              </a:rPr>
              <a:t>Based on its powers and functions, the government school council has responsibility for ensuring that the individual members of the council undertake annual guidance and training on child safety.</a:t>
            </a:r>
          </a:p>
          <a:p>
            <a:pPr lvl="0">
              <a:spcBef>
                <a:spcPts val="600"/>
              </a:spcBef>
            </a:pPr>
            <a:r>
              <a:rPr lang="en-AU" dirty="0">
                <a:latin typeface="Arial" panose="020B0604020202020204" pitchFamily="34" charset="0"/>
                <a:cs typeface="Arial" panose="020B0604020202020204" pitchFamily="34" charset="0"/>
              </a:rPr>
              <a:t>This presentation is designed to meet this requirement. </a:t>
            </a:r>
          </a:p>
          <a:p>
            <a:pPr lvl="0"/>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25</a:t>
            </a:fld>
            <a:endParaRPr lang="en-US" dirty="0"/>
          </a:p>
        </p:txBody>
      </p:sp>
    </p:spTree>
    <p:extLst>
      <p:ext uri="{BB962C8B-B14F-4D97-AF65-F5344CB8AC3E}">
        <p14:creationId xmlns:p14="http://schemas.microsoft.com/office/powerpoint/2010/main" val="2984918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2 minutes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have a role in implementing this standard.</a:t>
            </a:r>
          </a:p>
          <a:p>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3"/>
              </a:rPr>
              <a:t>Child safety in physical and online environments guidance</a:t>
            </a:r>
            <a:endParaRPr lang="en-AU" dirty="0">
              <a:latin typeface="Arial" panose="020B0604020202020204" pitchFamily="34" charset="0"/>
              <a:cs typeface="Arial" panose="020B0604020202020204" pitchFamily="34" charset="0"/>
            </a:endParaRPr>
          </a:p>
          <a:p>
            <a:pPr marL="0" lvl="0" indent="0">
              <a:spcBef>
                <a:spcPts val="600"/>
              </a:spcBef>
              <a:buNone/>
            </a:pPr>
            <a:r>
              <a:rPr lang="en-AU" b="1" dirty="0">
                <a:latin typeface="Arial" panose="020B0604020202020204" pitchFamily="34" charset="0"/>
                <a:cs typeface="Arial" panose="020B0604020202020204" pitchFamily="34" charset="0"/>
              </a:rPr>
              <a:t>SPEAKING NOTES</a:t>
            </a:r>
          </a:p>
          <a:p>
            <a:pPr lvl="0">
              <a:spcBef>
                <a:spcPts val="600"/>
              </a:spcBef>
            </a:pPr>
            <a:r>
              <a:rPr lang="en-AU" dirty="0">
                <a:latin typeface="Arial" panose="020B0604020202020204" pitchFamily="34" charset="0"/>
                <a:cs typeface="Arial" panose="020B0604020202020204" pitchFamily="34" charset="0"/>
              </a:rPr>
              <a:t>This standard focuses on child safety and wellbeing in physical and online environments and ensuring that procurement reflects child safety.</a:t>
            </a:r>
          </a:p>
          <a:p>
            <a:pPr lvl="0">
              <a:spcBef>
                <a:spcPts val="600"/>
              </a:spcBef>
            </a:pPr>
            <a:r>
              <a:rPr lang="en-AU" dirty="0">
                <a:latin typeface="Arial" panose="020B0604020202020204" pitchFamily="34" charset="0"/>
                <a:cs typeface="Arial" panose="020B0604020202020204" pitchFamily="34" charset="0"/>
              </a:rPr>
              <a:t>Our school needs to have policies and strategies:</a:t>
            </a:r>
          </a:p>
          <a:p>
            <a:pPr lvl="1">
              <a:spcBef>
                <a:spcPts val="600"/>
              </a:spcBef>
            </a:pPr>
            <a:r>
              <a:rPr lang="en-AU" dirty="0">
                <a:latin typeface="Arial" panose="020B0604020202020204" pitchFamily="34" charset="0"/>
                <a:cs typeface="Arial" panose="020B0604020202020204" pitchFamily="34" charset="0"/>
              </a:rPr>
              <a:t>for identifying and responding to risk and reducing or removing the risk of harm</a:t>
            </a:r>
          </a:p>
          <a:p>
            <a:pPr lvl="1">
              <a:spcBef>
                <a:spcPts val="600"/>
              </a:spcBef>
            </a:pPr>
            <a:r>
              <a:rPr lang="en-AU" dirty="0">
                <a:latin typeface="Arial" panose="020B0604020202020204" pitchFamily="34" charset="0"/>
                <a:cs typeface="Arial" panose="020B0604020202020204" pitchFamily="34" charset="0"/>
              </a:rPr>
              <a:t>for online conduct and online safety</a:t>
            </a:r>
          </a:p>
          <a:p>
            <a:pPr lvl="1">
              <a:spcBef>
                <a:spcPts val="600"/>
              </a:spcBef>
            </a:pPr>
            <a:r>
              <a:rPr lang="en-AU" dirty="0">
                <a:latin typeface="Arial" panose="020B0604020202020204" pitchFamily="34" charset="0"/>
                <a:cs typeface="Arial" panose="020B0604020202020204" pitchFamily="34" charset="0"/>
              </a:rPr>
              <a:t>ensuring that procurement policies for facilities and services ensure the safety of children and students</a:t>
            </a:r>
          </a:p>
          <a:p>
            <a:pPr lvl="0">
              <a:spcBef>
                <a:spcPts val="600"/>
              </a:spcBef>
            </a:pPr>
            <a:r>
              <a:rPr lang="en-AU" dirty="0">
                <a:latin typeface="Arial" panose="020B0604020202020204" pitchFamily="34" charset="0"/>
                <a:cs typeface="Arial" panose="020B0604020202020204" pitchFamily="34" charset="0"/>
              </a:rPr>
              <a:t>Schools must analyse and understand potential risks to students. It is important to think about risks created by our school structure and culture, activities and physical and online environments.</a:t>
            </a:r>
          </a:p>
          <a:p>
            <a:pPr lvl="0">
              <a:spcBef>
                <a:spcPts val="600"/>
              </a:spcBef>
            </a:pPr>
            <a:r>
              <a:rPr lang="en-AU" dirty="0">
                <a:latin typeface="Arial" panose="020B0604020202020204" pitchFamily="34" charset="0"/>
                <a:cs typeface="Arial" panose="020B0604020202020204" pitchFamily="34" charset="0"/>
              </a:rPr>
              <a:t>Online technologies are constantly changing which presents significant challenges for schools, parents and carers. </a:t>
            </a:r>
          </a:p>
          <a:p>
            <a:pPr lvl="0">
              <a:spcBef>
                <a:spcPts val="600"/>
              </a:spcBef>
            </a:pPr>
            <a:r>
              <a:rPr lang="en-AU" dirty="0">
                <a:latin typeface="Arial" panose="020B0604020202020204" pitchFamily="34" charset="0"/>
                <a:cs typeface="Arial" panose="020B0604020202020204" pitchFamily="34" charset="0"/>
              </a:rPr>
              <a:t>Arrangements with external agencies also create child safety risks. They create opportunities for unknown people to have contact with students.</a:t>
            </a:r>
          </a:p>
          <a:p>
            <a:pPr lvl="0">
              <a:spcBef>
                <a:spcPts val="600"/>
              </a:spcBef>
            </a:pPr>
            <a:r>
              <a:rPr lang="en-AU" dirty="0">
                <a:latin typeface="Arial" panose="020B0604020202020204" pitchFamily="34" charset="0"/>
                <a:cs typeface="Arial" panose="020B0604020202020204" pitchFamily="34" charset="0"/>
              </a:rPr>
              <a:t>Ensuring that physical and online environments promote safety and wellbeing while minimising the opportunity for children, young people and students to be harmed is essential to keeping children safe.</a:t>
            </a:r>
          </a:p>
          <a:p>
            <a:pPr>
              <a:spcBef>
                <a:spcPts val="600"/>
              </a:spcBef>
            </a:pPr>
            <a:r>
              <a:rPr lang="en-AU" dirty="0">
                <a:latin typeface="Arial" panose="020B0604020202020204" pitchFamily="34" charset="0"/>
                <a:cs typeface="Arial" panose="020B0604020202020204" pitchFamily="34" charset="0"/>
              </a:rPr>
              <a:t>There is a role for the school council in implementing this standard.</a:t>
            </a:r>
          </a:p>
          <a:p>
            <a:pPr>
              <a:spcBef>
                <a:spcPts val="600"/>
              </a:spcBef>
            </a:pPr>
            <a:r>
              <a:rPr lang="en-AU" b="1" dirty="0">
                <a:latin typeface="Arial" panose="020B0604020202020204" pitchFamily="34" charset="0"/>
                <a:cs typeface="Arial" panose="020B0604020202020204" pitchFamily="34" charset="0"/>
              </a:rPr>
              <a:t>[Refer to the next slide for the role of the school council.]</a:t>
            </a:r>
            <a:endParaRPr lang="en-US" b="1"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26</a:t>
            </a:fld>
            <a:endParaRPr lang="en-US" dirty="0"/>
          </a:p>
        </p:txBody>
      </p:sp>
    </p:spTree>
    <p:extLst>
      <p:ext uri="{BB962C8B-B14F-4D97-AF65-F5344CB8AC3E}">
        <p14:creationId xmlns:p14="http://schemas.microsoft.com/office/powerpoint/2010/main" val="3067527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 </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have a role in implementing this standard.</a:t>
            </a:r>
          </a:p>
          <a:p>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3"/>
              </a:rPr>
              <a:t>Child safety in physical and online environments guidance</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https://go.vic.gov.au/3V9dFbd</a:t>
            </a:r>
            <a:r>
              <a:rPr lang="en-AU" dirty="0">
                <a:latin typeface="Arial" panose="020B0604020202020204" pitchFamily="34" charset="0"/>
                <a:cs typeface="Arial" panose="020B0604020202020204" pitchFamily="34" charset="0"/>
              </a:rPr>
              <a:t>).</a:t>
            </a:r>
          </a:p>
          <a:p>
            <a:pPr marL="0" lvl="0" indent="0">
              <a:spcBef>
                <a:spcPts val="600"/>
              </a:spcBef>
              <a:buNone/>
            </a:pPr>
            <a:r>
              <a:rPr lang="en-AU" b="1" dirty="0">
                <a:latin typeface="Arial" panose="020B0604020202020204" pitchFamily="34" charset="0"/>
                <a:cs typeface="Arial" panose="020B0604020202020204" pitchFamily="34" charset="0"/>
              </a:rPr>
              <a:t>SPEAKING NOTES</a:t>
            </a:r>
          </a:p>
          <a:p>
            <a:pPr lvl="0">
              <a:spcBef>
                <a:spcPts val="600"/>
              </a:spcBef>
            </a:pPr>
            <a:r>
              <a:rPr lang="en-AU" dirty="0">
                <a:latin typeface="Arial" panose="020B0604020202020204" pitchFamily="34" charset="0"/>
                <a:cs typeface="Arial" panose="020B0604020202020204" pitchFamily="34" charset="0"/>
              </a:rPr>
              <a:t>In implementing this standard, the school principal must ensure the school meets all the requirements of this standard by analysing and understanding potential risk to students in all school environments. </a:t>
            </a:r>
          </a:p>
          <a:p>
            <a:pPr>
              <a:spcBef>
                <a:spcPts val="600"/>
              </a:spcBef>
            </a:pPr>
            <a:r>
              <a:rPr lang="en-AU" dirty="0">
                <a:latin typeface="Arial" panose="020B0604020202020204" pitchFamily="34" charset="0"/>
                <a:cs typeface="Arial" panose="020B0604020202020204" pitchFamily="34" charset="0"/>
              </a:rPr>
              <a:t>Government school council members contribute to this process by:</a:t>
            </a:r>
          </a:p>
          <a:p>
            <a:pPr lvl="1">
              <a:spcBef>
                <a:spcPts val="600"/>
              </a:spcBef>
            </a:pPr>
            <a:r>
              <a:rPr lang="en-AU" dirty="0">
                <a:latin typeface="Arial" panose="020B0604020202020204" pitchFamily="34" charset="0"/>
                <a:cs typeface="Arial" panose="020B0604020202020204" pitchFamily="34" charset="0"/>
              </a:rPr>
              <a:t>continuously thinking about the safety of children and students and </a:t>
            </a:r>
          </a:p>
          <a:p>
            <a:pPr lvl="1">
              <a:spcBef>
                <a:spcPts val="600"/>
              </a:spcBef>
            </a:pPr>
            <a:r>
              <a:rPr lang="en-AU" dirty="0">
                <a:latin typeface="Arial" panose="020B0604020202020204" pitchFamily="34" charset="0"/>
                <a:cs typeface="Arial" panose="020B0604020202020204" pitchFamily="34" charset="0"/>
              </a:rPr>
              <a:t>alerting the principal or child safety champion if they become aware of any potential risks to children’s safety in any school environment.</a:t>
            </a:r>
          </a:p>
          <a:p>
            <a:pPr lvl="0">
              <a:spcBef>
                <a:spcPts val="600"/>
              </a:spcBef>
            </a:pPr>
            <a:r>
              <a:rPr lang="en-AU" dirty="0">
                <a:latin typeface="Arial" panose="020B0604020202020204" pitchFamily="34" charset="0"/>
                <a:cs typeface="Arial" panose="020B0604020202020204" pitchFamily="34" charset="0"/>
              </a:rPr>
              <a:t>Schools must also </a:t>
            </a:r>
            <a:r>
              <a:rPr lang="en-GB" dirty="0">
                <a:latin typeface="Arial" panose="020B0604020202020204" pitchFamily="34" charset="0"/>
                <a:cs typeface="Arial" panose="020B0604020202020204" pitchFamily="34" charset="0"/>
              </a:rPr>
              <a:t>ensure the safety of children and students when procuring facilities and services from third parties.</a:t>
            </a:r>
            <a:endParaRPr lang="en-AU" dirty="0">
              <a:latin typeface="Arial" panose="020B0604020202020204" pitchFamily="34" charset="0"/>
              <a:cs typeface="Arial" panose="020B0604020202020204" pitchFamily="34" charset="0"/>
            </a:endParaRPr>
          </a:p>
          <a:p>
            <a:pPr lvl="0">
              <a:spcBef>
                <a:spcPts val="600"/>
              </a:spcBef>
            </a:pPr>
            <a:r>
              <a:rPr lang="en-AU" dirty="0">
                <a:latin typeface="Arial" panose="020B0604020202020204" pitchFamily="34" charset="0"/>
                <a:cs typeface="Arial" panose="020B0604020202020204" pitchFamily="34" charset="0"/>
              </a:rPr>
              <a:t>The government school council, where applicable </a:t>
            </a:r>
            <a:r>
              <a:rPr lang="en-GB" dirty="0">
                <a:latin typeface="Arial" panose="020B0604020202020204" pitchFamily="34" charset="0"/>
                <a:cs typeface="Arial" panose="020B0604020202020204" pitchFamily="34" charset="0"/>
              </a:rPr>
              <a:t>to their powers and functions, must ensure that procurement policies they use for facilities and services from third parties ensure the safety of children and students. </a:t>
            </a:r>
          </a:p>
          <a:p>
            <a:pPr>
              <a:spcBef>
                <a:spcPts val="600"/>
              </a:spcBef>
            </a:pPr>
            <a:r>
              <a:rPr lang="en-AU" dirty="0">
                <a:latin typeface="Arial" panose="020B0604020202020204" pitchFamily="34" charset="0"/>
                <a:cs typeface="Arial" panose="020B0604020202020204" pitchFamily="34" charset="0"/>
              </a:rPr>
              <a:t>The School Procurement Policy and Procedure must be followed by all schools.  As long as schools follow the instructions in the procedure and use the department templates, schools will meet the requirements with regard to procurement. </a:t>
            </a:r>
          </a:p>
          <a:p>
            <a:pPr lvl="0"/>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27</a:t>
            </a:fld>
            <a:endParaRPr lang="en-US" dirty="0"/>
          </a:p>
        </p:txBody>
      </p:sp>
    </p:spTree>
    <p:extLst>
      <p:ext uri="{BB962C8B-B14F-4D97-AF65-F5344CB8AC3E}">
        <p14:creationId xmlns:p14="http://schemas.microsoft.com/office/powerpoint/2010/main" val="1421396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not have a role in implementing this standard.</a:t>
            </a:r>
          </a:p>
          <a:p>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3"/>
              </a:rPr>
              <a:t>Review of child safety practices guidance</a:t>
            </a:r>
            <a:endParaRPr lang="en-AU" dirty="0">
              <a:latin typeface="Arial" panose="020B0604020202020204" pitchFamily="34" charset="0"/>
              <a:cs typeface="Arial" panose="020B0604020202020204" pitchFamily="34" charset="0"/>
            </a:endParaRPr>
          </a:p>
          <a:p>
            <a:pPr marL="0" lvl="0" indent="0">
              <a:spcBef>
                <a:spcPts val="600"/>
              </a:spcBef>
              <a:buNone/>
            </a:pPr>
            <a:r>
              <a:rPr lang="en-AU" b="1" dirty="0">
                <a:latin typeface="Arial" panose="020B0604020202020204" pitchFamily="34" charset="0"/>
                <a:cs typeface="Arial" panose="020B0604020202020204" pitchFamily="34" charset="0"/>
              </a:rPr>
              <a:t>SPEAKING NOTES</a:t>
            </a:r>
          </a:p>
          <a:p>
            <a:pPr>
              <a:spcBef>
                <a:spcPts val="600"/>
              </a:spcBef>
            </a:pPr>
            <a:r>
              <a:rPr lang="en-AU" dirty="0">
                <a:latin typeface="Arial" panose="020B0604020202020204" pitchFamily="34" charset="0"/>
                <a:cs typeface="Arial" panose="020B0604020202020204" pitchFamily="34" charset="0"/>
              </a:rPr>
              <a:t>Child Safe Standard 10 outlines how schools implementing this standard, will have an open and transparent culture, learn from their mistakes and put the interests of children first. </a:t>
            </a:r>
          </a:p>
          <a:p>
            <a:pPr>
              <a:spcBef>
                <a:spcPts val="600"/>
              </a:spcBef>
            </a:pPr>
            <a:r>
              <a:rPr lang="en-AU" dirty="0">
                <a:latin typeface="Arial" panose="020B0604020202020204" pitchFamily="34" charset="0"/>
                <a:cs typeface="Arial" panose="020B0604020202020204" pitchFamily="34" charset="0"/>
              </a:rPr>
              <a:t>Based on its powers and functions, the government school council has no specific responsibility in relation to this standard. However, the school council will play a role in ensuring the Child Safety Code of Conduct is reviewed and approved </a:t>
            </a:r>
            <a:r>
              <a:rPr lang="en-GB" dirty="0">
                <a:latin typeface="Arial" panose="020B0604020202020204" pitchFamily="34" charset="0"/>
                <a:cs typeface="Arial" panose="020B0604020202020204" pitchFamily="34" charset="0"/>
              </a:rPr>
              <a:t>to the extent that it applies to school council employees.</a:t>
            </a:r>
          </a:p>
          <a:p>
            <a:pPr>
              <a:spcBef>
                <a:spcPts val="600"/>
              </a:spcBef>
            </a:pPr>
            <a:r>
              <a:rPr lang="en-AU" dirty="0">
                <a:latin typeface="Arial" panose="020B0604020202020204" pitchFamily="34" charset="0"/>
                <a:cs typeface="Arial" panose="020B0604020202020204" pitchFamily="34" charset="0"/>
              </a:rPr>
              <a:t>Our schools need to:</a:t>
            </a:r>
          </a:p>
          <a:p>
            <a:pPr lvl="1">
              <a:spcBef>
                <a:spcPts val="600"/>
              </a:spcBef>
            </a:pPr>
            <a:r>
              <a:rPr lang="en-AU" dirty="0">
                <a:latin typeface="Arial" panose="020B0604020202020204" pitchFamily="34" charset="0"/>
                <a:cs typeface="Arial" panose="020B0604020202020204" pitchFamily="34" charset="0"/>
              </a:rPr>
              <a:t>take time to review policies, procedures and practices and put child safety and wellbeing at the centre of the school’s activities.</a:t>
            </a:r>
          </a:p>
          <a:p>
            <a:pPr lvl="1">
              <a:spcBef>
                <a:spcPts val="600"/>
              </a:spcBef>
            </a:pPr>
            <a:r>
              <a:rPr lang="en-AU" dirty="0">
                <a:latin typeface="Arial" panose="020B0604020202020204" pitchFamily="34" charset="0"/>
                <a:cs typeface="Arial" panose="020B0604020202020204" pitchFamily="34" charset="0"/>
              </a:rPr>
              <a:t>regularly review policies, procedures and practices to make sure they are adequate, up-to-date and effective, fully implemented and followed by everyone</a:t>
            </a:r>
          </a:p>
          <a:p>
            <a:pPr>
              <a:spcBef>
                <a:spcPts val="600"/>
              </a:spcBef>
            </a:pPr>
            <a:r>
              <a:rPr lang="en-AU" dirty="0">
                <a:latin typeface="Arial" panose="020B0604020202020204" pitchFamily="34" charset="0"/>
                <a:cs typeface="Arial" panose="020B0604020202020204" pitchFamily="34" charset="0"/>
              </a:rPr>
              <a:t>This helps our school to maintain the best approach to child safety and wellbeing and minimise the risk of harm.</a:t>
            </a:r>
          </a:p>
          <a:p>
            <a:pPr lvl="0">
              <a:spcBef>
                <a:spcPts val="600"/>
              </a:spcBef>
            </a:pPr>
            <a:r>
              <a:rPr lang="en-AU" dirty="0">
                <a:latin typeface="Arial" panose="020B0604020202020204" pitchFamily="34" charset="0"/>
                <a:cs typeface="Arial" panose="020B0604020202020204" pitchFamily="34" charset="0"/>
              </a:rPr>
              <a:t>The principal must ensure the school meets all the requirements of this standard. </a:t>
            </a:r>
          </a:p>
          <a:p>
            <a:pPr>
              <a:spcBef>
                <a:spcPts val="600"/>
              </a:spcBef>
            </a:pPr>
            <a:r>
              <a:rPr lang="en-AU" dirty="0">
                <a:latin typeface="Arial" panose="020B0604020202020204" pitchFamily="34" charset="0"/>
                <a:cs typeface="Arial" panose="020B0604020202020204" pitchFamily="34" charset="0"/>
              </a:rPr>
              <a:t>Our school will consult with the community as part of our review processes. The school council also plays a role in supporting the principal to ensure families are engaged in any review of the school’s child safety policies.</a:t>
            </a:r>
          </a:p>
          <a:p>
            <a:pPr lvl="0">
              <a:spcBef>
                <a:spcPts val="600"/>
              </a:spcBef>
            </a:pPr>
            <a:r>
              <a:rPr lang="en-AU" dirty="0">
                <a:latin typeface="Arial" panose="020B0604020202020204" pitchFamily="34" charset="0"/>
                <a:cs typeface="Arial" panose="020B0604020202020204" pitchFamily="34" charset="0"/>
              </a:rPr>
              <a:t>The outcomes of periodic reviews will also be shared with you. </a:t>
            </a:r>
          </a:p>
          <a:p>
            <a:pPr lvl="0">
              <a:spcBef>
                <a:spcPts val="600"/>
              </a:spcBef>
            </a:pPr>
            <a:endParaRPr lang="en-AU" dirty="0">
              <a:latin typeface="Arial" panose="020B0604020202020204" pitchFamily="34" charset="0"/>
              <a:cs typeface="Arial" panose="020B0604020202020204" pitchFamily="34" charset="0"/>
            </a:endParaRPr>
          </a:p>
          <a:p>
            <a:pPr lvl="0">
              <a:spcBef>
                <a:spcPts val="600"/>
              </a:spcBef>
            </a:pPr>
            <a:endParaRPr lang="en-AU" dirty="0">
              <a:latin typeface="Arial" panose="020B0604020202020204" pitchFamily="34" charset="0"/>
              <a:cs typeface="Arial" panose="020B0604020202020204" pitchFamily="34" charset="0"/>
            </a:endParaRPr>
          </a:p>
          <a:p>
            <a:pPr>
              <a:spcBef>
                <a:spcPts val="600"/>
              </a:spcBef>
            </a:pPr>
            <a:endParaRPr lang="en-AU" dirty="0">
              <a:latin typeface="Arial" panose="020B0604020202020204" pitchFamily="34" charset="0"/>
              <a:cs typeface="Arial" panose="020B0604020202020204" pitchFamily="34" charset="0"/>
            </a:endParaRPr>
          </a:p>
          <a:p>
            <a:pPr lvl="1">
              <a:spcBef>
                <a:spcPts val="600"/>
              </a:spcBef>
            </a:pPr>
            <a:endParaRPr lang="en-US" dirty="0">
              <a:latin typeface="Arial" panose="020B0604020202020204" pitchFamily="34" charset="0"/>
              <a:cs typeface="Arial" panose="020B0604020202020204" pitchFamily="34" charset="0"/>
            </a:endParaRPr>
          </a:p>
          <a:p>
            <a:pPr>
              <a:spcBef>
                <a:spcPts val="600"/>
              </a:spcBef>
            </a:pPr>
            <a:endParaRPr lang="en-AU"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28</a:t>
            </a:fld>
            <a:endParaRPr lang="en-US" dirty="0"/>
          </a:p>
        </p:txBody>
      </p:sp>
    </p:spTree>
    <p:extLst>
      <p:ext uri="{BB962C8B-B14F-4D97-AF65-F5344CB8AC3E}">
        <p14:creationId xmlns:p14="http://schemas.microsoft.com/office/powerpoint/2010/main" val="2658635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2 minutes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THIS SLIDE IS OPTIONAL AND HIDDEN.</a:t>
            </a:r>
          </a:p>
          <a:p>
            <a:r>
              <a:rPr lang="en-AU" dirty="0">
                <a:latin typeface="Arial" panose="020B0604020202020204" pitchFamily="34" charset="0"/>
                <a:cs typeface="Arial" panose="020B0604020202020204" pitchFamily="34" charset="0"/>
              </a:rPr>
              <a:t>Where the school council has a role, the slide includes an </a:t>
            </a:r>
            <a:r>
              <a:rPr lang="en-AU" b="1" dirty="0">
                <a:solidFill>
                  <a:srgbClr val="ED7D31"/>
                </a:solidFill>
                <a:latin typeface="Arial" panose="020B0604020202020204" pitchFamily="34" charset="0"/>
                <a:cs typeface="Arial" panose="020B0604020202020204" pitchFamily="34" charset="0"/>
              </a:rPr>
              <a:t>orange bar</a:t>
            </a:r>
            <a:r>
              <a:rPr lang="en-AU" dirty="0">
                <a:latin typeface="Arial" panose="020B0604020202020204" pitchFamily="34" charset="0"/>
                <a:cs typeface="Arial" panose="020B0604020202020204" pitchFamily="34" charset="0"/>
              </a:rPr>
              <a:t> for ease of reference. In all other cases, the standard is highlighted with a </a:t>
            </a:r>
            <a:r>
              <a:rPr lang="en-AU" b="1" dirty="0">
                <a:solidFill>
                  <a:schemeClr val="accent1">
                    <a:lumMod val="75000"/>
                  </a:schemeClr>
                </a:solidFill>
                <a:latin typeface="Arial" panose="020B0604020202020204" pitchFamily="34" charset="0"/>
                <a:cs typeface="Arial" panose="020B0604020202020204" pitchFamily="34" charset="0"/>
              </a:rPr>
              <a:t>blue bar</a:t>
            </a:r>
            <a:r>
              <a:rPr lang="en-AU" dirty="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The school council does not have a role in implementing this standard.</a:t>
            </a:r>
          </a:p>
          <a:p>
            <a:r>
              <a:rPr lang="en-AU" dirty="0">
                <a:latin typeface="Arial" panose="020B0604020202020204" pitchFamily="34" charset="0"/>
                <a:cs typeface="Arial" panose="020B0604020202020204" pitchFamily="34" charset="0"/>
              </a:rPr>
              <a:t>Further guidance is available at </a:t>
            </a:r>
            <a:r>
              <a:rPr lang="en-AU" dirty="0">
                <a:latin typeface="Arial" panose="020B0604020202020204" pitchFamily="34" charset="0"/>
                <a:cs typeface="Arial" panose="020B0604020202020204" pitchFamily="34" charset="0"/>
                <a:hlinkClick r:id="rId3"/>
              </a:rPr>
              <a:t>Implementation of child safety practices guidance</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rPr>
              <a:t>https://go.vic.gov.au/4bnLQRe</a:t>
            </a:r>
            <a:r>
              <a:rPr lang="en-AU" dirty="0">
                <a:latin typeface="Arial" panose="020B0604020202020204" pitchFamily="34" charset="0"/>
                <a:cs typeface="Arial" panose="020B0604020202020204" pitchFamily="34" charset="0"/>
              </a:rPr>
              <a:t>)</a:t>
            </a:r>
          </a:p>
          <a:p>
            <a:pPr marL="0" indent="0">
              <a:spcBef>
                <a:spcPts val="600"/>
              </a:spcBef>
              <a:buNone/>
            </a:pPr>
            <a:r>
              <a:rPr lang="en-AU" b="1" dirty="0">
                <a:latin typeface="Arial" panose="020B0604020202020204" pitchFamily="34" charset="0"/>
                <a:cs typeface="Arial" panose="020B0604020202020204" pitchFamily="34" charset="0"/>
              </a:rPr>
              <a:t>SPEAKING NOTES</a:t>
            </a:r>
          </a:p>
          <a:p>
            <a:pPr>
              <a:spcBef>
                <a:spcPts val="600"/>
              </a:spcBef>
            </a:pPr>
            <a:r>
              <a:rPr lang="en-US" dirty="0">
                <a:latin typeface="Arial" panose="020B0604020202020204" pitchFamily="34" charset="0"/>
                <a:cs typeface="Arial" panose="020B0604020202020204" pitchFamily="34" charset="0"/>
              </a:rPr>
              <a:t>Child Safe Standard 11 acknowledges that being</a:t>
            </a:r>
            <a:r>
              <a:rPr lang="en-AU" dirty="0">
                <a:latin typeface="Arial" panose="020B0604020202020204" pitchFamily="34" charset="0"/>
                <a:cs typeface="Arial" panose="020B0604020202020204" pitchFamily="34" charset="0"/>
              </a:rPr>
              <a:t> a child-safe organisation requires ongoing effort.</a:t>
            </a:r>
          </a:p>
          <a:p>
            <a:pPr>
              <a:spcBef>
                <a:spcPts val="600"/>
              </a:spcBef>
            </a:pPr>
            <a:r>
              <a:rPr lang="en-AU" dirty="0">
                <a:latin typeface="Arial" panose="020B0604020202020204" pitchFamily="34" charset="0"/>
                <a:cs typeface="Arial" panose="020B0604020202020204" pitchFamily="34" charset="0"/>
              </a:rPr>
              <a:t>Based on its powers and functions, the government school council has no specific role or responsibility in relation to this standard.</a:t>
            </a:r>
          </a:p>
          <a:p>
            <a:pPr lvl="0">
              <a:spcBef>
                <a:spcPts val="600"/>
              </a:spcBef>
            </a:pPr>
            <a:r>
              <a:rPr lang="en-AU" dirty="0">
                <a:latin typeface="Arial" panose="020B0604020202020204" pitchFamily="34" charset="0"/>
                <a:cs typeface="Arial" panose="020B0604020202020204" pitchFamily="34" charset="0"/>
              </a:rPr>
              <a:t>However, school policies, procedures and practices need to work together to create a culture of child safety. </a:t>
            </a:r>
          </a:p>
          <a:p>
            <a:pPr lvl="0">
              <a:spcBef>
                <a:spcPts val="600"/>
              </a:spcBef>
            </a:pPr>
            <a:r>
              <a:rPr lang="en-AU" dirty="0">
                <a:latin typeface="Arial" panose="020B0604020202020204" pitchFamily="34" charset="0"/>
                <a:cs typeface="Arial" panose="020B0604020202020204" pitchFamily="34" charset="0"/>
              </a:rPr>
              <a:t>Our schools needs to make sure their policies and procedures are:</a:t>
            </a:r>
          </a:p>
          <a:p>
            <a:pPr lvl="1">
              <a:spcBef>
                <a:spcPts val="600"/>
              </a:spcBef>
            </a:pPr>
            <a:r>
              <a:rPr lang="en-AU" dirty="0">
                <a:latin typeface="Arial" panose="020B0604020202020204" pitchFamily="34" charset="0"/>
                <a:cs typeface="Arial" panose="020B0604020202020204" pitchFamily="34" charset="0"/>
              </a:rPr>
              <a:t>informed by community consultations so they are relevant to the school</a:t>
            </a:r>
          </a:p>
          <a:p>
            <a:pPr lvl="1">
              <a:spcBef>
                <a:spcPts val="600"/>
              </a:spcBef>
            </a:pPr>
            <a:r>
              <a:rPr lang="en-AU" dirty="0">
                <a:latin typeface="Arial" panose="020B0604020202020204" pitchFamily="34" charset="0"/>
                <a:cs typeface="Arial" panose="020B0604020202020204" pitchFamily="34" charset="0"/>
              </a:rPr>
              <a:t>accessible to all</a:t>
            </a:r>
          </a:p>
          <a:p>
            <a:pPr lvl="1">
              <a:spcBef>
                <a:spcPts val="600"/>
              </a:spcBef>
            </a:pPr>
            <a:r>
              <a:rPr lang="en-AU" dirty="0">
                <a:latin typeface="Arial" panose="020B0604020202020204" pitchFamily="34" charset="0"/>
                <a:cs typeface="Arial" panose="020B0604020202020204" pitchFamily="34" charset="0"/>
              </a:rPr>
              <a:t>informed by best practice</a:t>
            </a:r>
          </a:p>
          <a:p>
            <a:pPr lvl="1">
              <a:spcBef>
                <a:spcPts val="600"/>
              </a:spcBef>
            </a:pPr>
            <a:r>
              <a:rPr lang="en-AU" dirty="0">
                <a:latin typeface="Arial" panose="020B0604020202020204" pitchFamily="34" charset="0"/>
                <a:cs typeface="Arial" panose="020B0604020202020204" pitchFamily="34" charset="0"/>
              </a:rPr>
              <a:t>championed by leaders</a:t>
            </a:r>
          </a:p>
          <a:p>
            <a:pPr lvl="1">
              <a:spcBef>
                <a:spcPts val="600"/>
              </a:spcBef>
            </a:pPr>
            <a:r>
              <a:rPr lang="en-AU" dirty="0">
                <a:latin typeface="Arial" panose="020B0604020202020204" pitchFamily="34" charset="0"/>
                <a:cs typeface="Arial" panose="020B0604020202020204" pitchFamily="34" charset="0"/>
              </a:rPr>
              <a:t>well understood by those they apply to</a:t>
            </a:r>
          </a:p>
          <a:p>
            <a:pPr lvl="1">
              <a:spcBef>
                <a:spcPts val="600"/>
              </a:spcBef>
            </a:pPr>
            <a:r>
              <a:rPr lang="en-AU" dirty="0">
                <a:latin typeface="Arial" panose="020B0604020202020204" pitchFamily="34" charset="0"/>
                <a:cs typeface="Arial" panose="020B0604020202020204" pitchFamily="34" charset="0"/>
              </a:rPr>
              <a:t>implemented effectively.</a:t>
            </a:r>
          </a:p>
          <a:p>
            <a:pPr>
              <a:spcBef>
                <a:spcPts val="600"/>
              </a:spcBef>
            </a:pPr>
            <a:r>
              <a:rPr lang="en-AU" dirty="0">
                <a:latin typeface="Arial" panose="020B0604020202020204" pitchFamily="34" charset="0"/>
                <a:cs typeface="Arial" panose="020B0604020202020204" pitchFamily="34" charset="0"/>
              </a:rPr>
              <a:t>Schools are safer for children and students when child safety policies and procedures are championed by leaders and understood by all members of the school community.</a:t>
            </a:r>
          </a:p>
          <a:p>
            <a:pPr lvl="0">
              <a:spcBef>
                <a:spcPts val="600"/>
              </a:spcBef>
            </a:pPr>
            <a:r>
              <a:rPr lang="en-AU" dirty="0">
                <a:latin typeface="Arial" panose="020B0604020202020204" pitchFamily="34" charset="0"/>
                <a:cs typeface="Arial" panose="020B0604020202020204" pitchFamily="34" charset="0"/>
              </a:rPr>
              <a:t>The principal must ensure that </a:t>
            </a:r>
            <a:r>
              <a:rPr lang="en-US" dirty="0">
                <a:latin typeface="Arial" panose="020B0604020202020204" pitchFamily="34" charset="0"/>
                <a:cs typeface="Arial" panose="020B0604020202020204" pitchFamily="34" charset="0"/>
              </a:rPr>
              <a:t>all the Child Safe Standards</a:t>
            </a:r>
            <a:r>
              <a:rPr lang="en-AU" dirty="0">
                <a:latin typeface="Arial" panose="020B0604020202020204" pitchFamily="34" charset="0"/>
                <a:cs typeface="Arial" panose="020B0604020202020204" pitchFamily="34" charset="0"/>
              </a:rPr>
              <a:t> and school policies, procedures and practices are effectively implemented and work together to create a child-safe culture.</a:t>
            </a:r>
          </a:p>
          <a:p>
            <a:pPr lvl="0">
              <a:spcBef>
                <a:spcPts val="600"/>
              </a:spcBef>
            </a:pPr>
            <a:r>
              <a:rPr lang="en-US" dirty="0">
                <a:latin typeface="Arial" panose="020B0604020202020204" pitchFamily="34" charset="0"/>
                <a:cs typeface="Arial" panose="020B0604020202020204" pitchFamily="34" charset="0"/>
              </a:rPr>
              <a:t>As we’ve seen throughout this presentation, child safety is a shared responsibility and by consulting and involving our students, families and all of you, we increase the likelihood that our students will be safe and that they will trust us with their concerns. </a:t>
            </a:r>
          </a:p>
          <a:p>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29</a:t>
            </a:fld>
            <a:endParaRPr lang="en-US" dirty="0"/>
          </a:p>
        </p:txBody>
      </p:sp>
    </p:spTree>
    <p:extLst>
      <p:ext uri="{BB962C8B-B14F-4D97-AF65-F5344CB8AC3E}">
        <p14:creationId xmlns:p14="http://schemas.microsoft.com/office/powerpoint/2010/main" val="315079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US" b="1" dirty="0">
                <a:latin typeface="Arial" panose="020B0604020202020204" pitchFamily="34" charset="0"/>
                <a:cs typeface="Arial" panose="020B0604020202020204" pitchFamily="34" charset="0"/>
              </a:rPr>
              <a:t>BACKGROUND NOTES FOR THE FACILITATOR</a:t>
            </a:r>
          </a:p>
          <a:p>
            <a:r>
              <a:rPr lang="en-US" dirty="0">
                <a:latin typeface="Arial" panose="020B0604020202020204" pitchFamily="34" charset="0"/>
                <a:cs typeface="Arial" panose="020B0604020202020204" pitchFamily="34" charset="0"/>
              </a:rPr>
              <a:t>The purpose of this presentation is to:</a:t>
            </a:r>
          </a:p>
          <a:p>
            <a:pPr lvl="1"/>
            <a:r>
              <a:rPr lang="en-US" dirty="0">
                <a:latin typeface="Arial" panose="020B0604020202020204" pitchFamily="34" charset="0"/>
                <a:cs typeface="Arial" panose="020B0604020202020204" pitchFamily="34" charset="0"/>
              </a:rPr>
              <a:t>raise the government school council’s awareness of Victoria’s Child Safe Standards and Ministerial Order 1359 </a:t>
            </a:r>
            <a:r>
              <a:rPr lang="en-AU" sz="1200" dirty="0">
                <a:effectLst/>
                <a:latin typeface="Arial" panose="020B0604020202020204" pitchFamily="34" charset="0"/>
                <a:ea typeface="Calibri" panose="020F0502020204030204" pitchFamily="34" charset="0"/>
                <a:cs typeface="Arial" panose="020B0604020202020204" pitchFamily="34" charset="0"/>
              </a:rPr>
              <a:t>(</a:t>
            </a:r>
            <a:r>
              <a:rPr lang="en-AU" sz="1200" u="sng"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https://go.vic.gov.au/3V6jC8S</a:t>
            </a:r>
            <a:r>
              <a:rPr lang="en-AU" sz="1200" u="sng" dirty="0">
                <a:effectLst/>
                <a:latin typeface="Arial" panose="020B0604020202020204" pitchFamily="34" charset="0"/>
                <a:ea typeface="Calibri" panose="020F050202020403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in operation from 1 July 2022</a:t>
            </a:r>
          </a:p>
          <a:p>
            <a:pPr lvl="1"/>
            <a:r>
              <a:rPr lang="en-AU" dirty="0">
                <a:latin typeface="Arial" panose="020B0604020202020204" pitchFamily="34" charset="0"/>
                <a:cs typeface="Arial" panose="020B0604020202020204" pitchFamily="34" charset="0"/>
              </a:rPr>
              <a:t>provide an overview of the government school council’s role and responsibilities concerning the Standards in line with the powers, functions, and duties of government school councils</a:t>
            </a:r>
          </a:p>
          <a:p>
            <a:pPr lvl="1"/>
            <a:r>
              <a:rPr lang="en-AU" dirty="0">
                <a:latin typeface="Arial" panose="020B0604020202020204" pitchFamily="34" charset="0"/>
                <a:cs typeface="Arial" panose="020B0604020202020204" pitchFamily="34" charset="0"/>
              </a:rPr>
              <a:t>provide information on the school’s key child safety policies, procedures, and practices and those that also apply to government school council members. </a:t>
            </a:r>
          </a:p>
          <a:p>
            <a:pPr marL="0" indent="0">
              <a:spcBef>
                <a:spcPts val="600"/>
              </a:spcBef>
              <a:buNone/>
            </a:pPr>
            <a:r>
              <a:rPr lang="en-AU" b="1" dirty="0">
                <a:latin typeface="Arial" panose="020B0604020202020204" pitchFamily="34" charset="0"/>
                <a:cs typeface="Arial" panose="020B0604020202020204" pitchFamily="34" charset="0"/>
              </a:rPr>
              <a:t>SPEAKING NOTES </a:t>
            </a:r>
            <a:endParaRPr lang="en-US" b="1"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Hello everyone.</a:t>
            </a:r>
          </a:p>
          <a:p>
            <a:pPr lvl="0">
              <a:spcBef>
                <a:spcPts val="600"/>
              </a:spcBef>
            </a:pPr>
            <a:r>
              <a:rPr lang="en-US" dirty="0">
                <a:latin typeface="Arial" panose="020B0604020202020204" pitchFamily="34" charset="0"/>
                <a:cs typeface="Arial" panose="020B0604020202020204" pitchFamily="34" charset="0"/>
              </a:rPr>
              <a:t>Welcome to this training session on Victoria’s Child Safe Standards and the government school council’s role and responsibilities for child safety. </a:t>
            </a:r>
          </a:p>
          <a:p>
            <a:pPr>
              <a:spcBef>
                <a:spcPts val="600"/>
              </a:spcBef>
            </a:pPr>
            <a:r>
              <a:rPr lang="en-US" b="1" dirty="0">
                <a:latin typeface="Arial" panose="020B0604020202020204" pitchFamily="34" charset="0"/>
                <a:cs typeface="Arial" panose="020B0604020202020204" pitchFamily="34" charset="0"/>
              </a:rPr>
              <a:t>[Introduce yourself if required]</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37A77B-BB0B-EB4D-BF1F-4636A3D2E847}" type="slidenum">
              <a:rPr lang="en-US" smtClean="0"/>
              <a:pPr/>
              <a:t>3</a:t>
            </a:fld>
            <a:endParaRPr lang="en-US" dirty="0"/>
          </a:p>
        </p:txBody>
      </p:sp>
      <p:sp>
        <p:nvSpPr>
          <p:cNvPr id="13" name="Slide Image Placeholder 12">
            <a:extLst>
              <a:ext uri="{FF2B5EF4-FFF2-40B4-BE49-F238E27FC236}">
                <a16:creationId xmlns:a16="http://schemas.microsoft.com/office/drawing/2014/main" id="{260B18A5-8B61-49F7-AD40-F9959510DE18}"/>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2077112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AU" sz="1100" b="1" dirty="0">
                <a:latin typeface="Arial" panose="020B0604020202020204" pitchFamily="34" charset="0"/>
                <a:cs typeface="Arial" panose="020B0604020202020204" pitchFamily="34" charset="0"/>
              </a:rPr>
              <a:t>Time on this slide: 7 minutes </a:t>
            </a:r>
            <a:r>
              <a:rPr lang="en-AU" sz="1100" dirty="0">
                <a:latin typeface="Arial" panose="020B0604020202020204" pitchFamily="34" charset="0"/>
                <a:cs typeface="Arial" panose="020B0604020202020204" pitchFamily="34" charset="0"/>
              </a:rPr>
              <a:t>(video takes 5.45 minutes)</a:t>
            </a:r>
          </a:p>
          <a:p>
            <a:r>
              <a:rPr lang="en-AU" sz="1100" b="1" dirty="0">
                <a:latin typeface="Arial" panose="020B0604020202020204" pitchFamily="34" charset="0"/>
                <a:cs typeface="Arial" panose="020B0604020202020204" pitchFamily="34" charset="0"/>
              </a:rPr>
              <a:t>This slide is optional and hidden.</a:t>
            </a:r>
          </a:p>
          <a:p>
            <a:pPr lvl="0"/>
            <a:r>
              <a:rPr lang="en-AU" sz="1100" i="0" u="none" dirty="0">
                <a:latin typeface="Arial" panose="020B0604020202020204" pitchFamily="34" charset="0"/>
                <a:cs typeface="Arial" panose="020B0604020202020204" pitchFamily="34" charset="0"/>
              </a:rPr>
              <a:t>This slide links to an </a:t>
            </a:r>
            <a:r>
              <a:rPr lang="en-AU" sz="1100" b="1" i="0" u="none" dirty="0">
                <a:latin typeface="Arial" panose="020B0604020202020204" pitchFamily="34" charset="0"/>
                <a:cs typeface="Arial" panose="020B0604020202020204" pitchFamily="34" charset="0"/>
              </a:rPr>
              <a:t>optional</a:t>
            </a:r>
            <a:r>
              <a:rPr lang="en-AU" sz="1100" i="0" u="none" dirty="0">
                <a:latin typeface="Arial" panose="020B0604020202020204" pitchFamily="34" charset="0"/>
                <a:cs typeface="Arial" panose="020B0604020202020204" pitchFamily="34" charset="0"/>
              </a:rPr>
              <a:t> video on PROTECT that discusses the common signs of child abuse for staff and council members to look out for. </a:t>
            </a:r>
          </a:p>
          <a:p>
            <a:pPr lvl="0"/>
            <a:r>
              <a:rPr lang="en-AU" sz="1100" b="0" i="0" u="none" dirty="0">
                <a:solidFill>
                  <a:srgbClr val="000000"/>
                </a:solidFill>
                <a:effectLst/>
                <a:latin typeface="Arial" panose="020B0604020202020204" pitchFamily="34" charset="0"/>
                <a:cs typeface="Arial" panose="020B0604020202020204" pitchFamily="34" charset="0"/>
              </a:rPr>
              <a:t>You may wish to show this video to new staff but otherwise skip it and focus on the </a:t>
            </a:r>
            <a:r>
              <a:rPr lang="en-AU" sz="1100" b="0" u="none" dirty="0">
                <a:solidFill>
                  <a:srgbClr val="000000"/>
                </a:solidFill>
                <a:effectLst/>
                <a:latin typeface="Arial" panose="020B0604020202020204" pitchFamily="34" charset="0"/>
                <a:cs typeface="Arial" panose="020B0604020202020204" pitchFamily="34" charset="0"/>
              </a:rPr>
              <a:t>slides.</a:t>
            </a:r>
            <a:endParaRPr lang="en-AU" sz="1100" u="none"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For more information, refer to:</a:t>
            </a:r>
          </a:p>
          <a:p>
            <a:pPr lvl="1"/>
            <a:r>
              <a:rPr lang="en-AU" sz="1100" dirty="0">
                <a:latin typeface="Arial" panose="020B0604020202020204" pitchFamily="34" charset="0"/>
                <a:cs typeface="Arial" panose="020B0604020202020204" pitchFamily="34" charset="0"/>
                <a:hlinkClick r:id="rId3"/>
              </a:rPr>
              <a:t>Spotting the Warning Signs of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https://go.vic.gov.au/4aj0qJW</a:t>
            </a:r>
            <a:r>
              <a:rPr lang="en-AU" sz="1100" dirty="0">
                <a:latin typeface="Arial" panose="020B0604020202020204" pitchFamily="34" charset="0"/>
                <a:cs typeface="Arial" panose="020B0604020202020204" pitchFamily="34" charset="0"/>
              </a:rPr>
              <a:t>)</a:t>
            </a:r>
          </a:p>
          <a:p>
            <a:pPr lvl="1"/>
            <a:r>
              <a:rPr lang="en-AU" sz="1100" dirty="0">
                <a:latin typeface="Arial" panose="020B0604020202020204" pitchFamily="34" charset="0"/>
                <a:cs typeface="Arial" panose="020B0604020202020204" pitchFamily="34" charset="0"/>
                <a:hlinkClick r:id="rId4"/>
              </a:rPr>
              <a:t>Identify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https://go.vic.gov.au/3W35Cxl</a:t>
            </a:r>
            <a:r>
              <a:rPr lang="en-AU" sz="1100" dirty="0">
                <a:latin typeface="Arial" panose="020B0604020202020204" pitchFamily="34" charset="0"/>
                <a:cs typeface="Arial" panose="020B0604020202020204" pitchFamily="34" charset="0"/>
              </a:rPr>
              <a:t>)</a:t>
            </a:r>
          </a:p>
          <a:p>
            <a:r>
              <a:rPr lang="en-AU" sz="1100" dirty="0">
                <a:latin typeface="Arial" panose="020B0604020202020204" pitchFamily="34" charset="0"/>
                <a:cs typeface="Arial" panose="020B0604020202020204" pitchFamily="34" charset="0"/>
              </a:rPr>
              <a:t>Click on the video image in presentation mode to play the identifying signs of abuse video in your browser. </a:t>
            </a:r>
          </a:p>
          <a:p>
            <a:r>
              <a:rPr lang="en-AU" sz="1100" dirty="0">
                <a:latin typeface="Arial" panose="020B0604020202020204" pitchFamily="34" charset="0"/>
                <a:cs typeface="Arial" panose="020B0604020202020204" pitchFamily="34" charset="0"/>
              </a:rPr>
              <a:t>Alternatively, you can use this link: </a:t>
            </a:r>
            <a:r>
              <a:rPr lang="en-AU" sz="1100" u="sng" kern="120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https://go.vic.gov.au/4aiuipJ</a:t>
            </a:r>
            <a:r>
              <a:rPr lang="en-AU" sz="1100" u="sng" dirty="0">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or this url: </a:t>
            </a:r>
            <a:r>
              <a:rPr lang="en-AU" sz="11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https://vimeo.com/906221355?share=copy</a:t>
            </a:r>
            <a:endParaRPr lang="en-AU" sz="1100" u="sng" dirty="0">
              <a:solidFill>
                <a:schemeClr val="accent5"/>
              </a:solidFill>
              <a:latin typeface="Arial" panose="020B0604020202020204" pitchFamily="34" charset="0"/>
              <a:ea typeface="Calibri" panose="020F0502020204030204" pitchFamily="34" charset="0"/>
              <a:cs typeface="Arial" panose="020B0604020202020204" pitchFamily="34" charset="0"/>
            </a:endParaRP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a:spcBef>
                <a:spcPts val="600"/>
              </a:spcBef>
            </a:pPr>
            <a:r>
              <a:rPr lang="en-AU" dirty="0">
                <a:latin typeface="Arial" panose="020B0604020202020204" pitchFamily="34" charset="0"/>
                <a:cs typeface="Arial" panose="020B0604020202020204" pitchFamily="34" charset="0"/>
              </a:rPr>
              <a:t>Let’s get a quick overview of the common physical and behavioural indicators of child abuse by watching this video.</a:t>
            </a:r>
          </a:p>
          <a:p>
            <a:pPr lvl="0">
              <a:spcBef>
                <a:spcPts val="600"/>
              </a:spcBef>
            </a:pPr>
            <a:r>
              <a:rPr lang="en-AU" b="1" dirty="0">
                <a:latin typeface="Arial" panose="020B0604020202020204" pitchFamily="34" charset="0"/>
                <a:cs typeface="Arial" panose="020B0604020202020204" pitchFamily="34" charset="0"/>
              </a:rPr>
              <a:t>[Watch the video and allow time for some comments, if desired.]</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62464A21-803F-4C8A-A9B6-106FDA70022A}"/>
              </a:ext>
            </a:extLst>
          </p:cNvPr>
          <p:cNvSpPr>
            <a:spLocks noGrp="1" noRot="1" noChangeAspect="1"/>
          </p:cNvSpPr>
          <p:nvPr>
            <p:ph type="sldImg"/>
          </p:nvPr>
        </p:nvSpPr>
        <p:spPr>
          <a:xfrm>
            <a:off x="1714500" y="449263"/>
            <a:ext cx="3303588" cy="1858962"/>
          </a:xfrm>
        </p:spPr>
      </p:sp>
    </p:spTree>
    <p:extLst>
      <p:ext uri="{BB962C8B-B14F-4D97-AF65-F5344CB8AC3E}">
        <p14:creationId xmlns:p14="http://schemas.microsoft.com/office/powerpoint/2010/main" val="1086861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1-2 </a:t>
            </a:r>
            <a:r>
              <a:rPr lang="en-AU" sz="1100" b="1" u="none" dirty="0">
                <a:latin typeface="Arial" panose="020B0604020202020204" pitchFamily="34" charset="0"/>
                <a:cs typeface="Arial" panose="020B0604020202020204" pitchFamily="34" charset="0"/>
              </a:rPr>
              <a:t>minutes</a:t>
            </a:r>
          </a:p>
          <a:p>
            <a:r>
              <a:rPr lang="en-AU" sz="1100" b="1" dirty="0">
                <a:latin typeface="Arial" panose="020B0604020202020204" pitchFamily="34" charset="0"/>
                <a:cs typeface="Arial" panose="020B0604020202020204" pitchFamily="34" charset="0"/>
              </a:rPr>
              <a:t>This section is </a:t>
            </a:r>
            <a:endParaRPr lang="en-AU" sz="1100" b="1" u="none"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This slide shows some of the common physical and behavioural signs of abuse in children.</a:t>
            </a:r>
          </a:p>
          <a:p>
            <a:r>
              <a:rPr lang="en-AU" sz="1100" dirty="0">
                <a:latin typeface="Arial" panose="020B0604020202020204" pitchFamily="34" charset="0"/>
                <a:cs typeface="Arial" panose="020B0604020202020204" pitchFamily="34" charset="0"/>
              </a:rPr>
              <a:t>For more information, refer to:</a:t>
            </a:r>
          </a:p>
          <a:p>
            <a:pPr lvl="1"/>
            <a:r>
              <a:rPr lang="en-AU" sz="1100"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Spotting the Warning Signs of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(https://go.vic.gov.au/4aj0qJW)</a:t>
            </a:r>
          </a:p>
          <a:p>
            <a:pPr lvl="1"/>
            <a:r>
              <a:rPr lang="en-AU" sz="1100" dirty="0">
                <a:solidFill>
                  <a:schemeClr val="accent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Identify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https://go.vic.gov.au/3W35Cxl</a:t>
            </a:r>
            <a:r>
              <a:rPr lang="en-AU" sz="1100" dirty="0">
                <a:latin typeface="Arial" panose="020B0604020202020204" pitchFamily="34" charset="0"/>
                <a:cs typeface="Arial" panose="020B0604020202020204" pitchFamily="34" charset="0"/>
              </a:rPr>
              <a:t>)</a:t>
            </a: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marL="88900" marR="0" lvl="0" indent="-88900" fontAlgn="auto">
              <a:spcBef>
                <a:spcPts val="600"/>
              </a:spcBef>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[I</a:t>
            </a:r>
            <a:r>
              <a:rPr lang="en-AU" b="1" u="none" dirty="0">
                <a:solidFill>
                  <a:srgbClr val="0B0C1D"/>
                </a:solidFill>
                <a:effectLst/>
                <a:latin typeface="Arial" panose="020B0604020202020204" pitchFamily="34" charset="0"/>
                <a:cs typeface="Arial" panose="020B0604020202020204" pitchFamily="34" charset="0"/>
              </a:rPr>
              <a:t>f you watched the optional video in the previous slide] </a:t>
            </a:r>
            <a:r>
              <a:rPr lang="en-AU" b="0" u="none" dirty="0">
                <a:solidFill>
                  <a:srgbClr val="0B0C1D"/>
                </a:solidFill>
                <a:effectLst/>
                <a:latin typeface="Arial" panose="020B0604020202020204" pitchFamily="34" charset="0"/>
                <a:cs typeface="Arial" panose="020B0604020202020204" pitchFamily="34" charset="0"/>
              </a:rPr>
              <a:t>We’ve just seen from the video that these are some of the signs that a child may be being abused</a:t>
            </a:r>
          </a:p>
          <a:p>
            <a:pPr marL="88900" marR="0" lvl="0" indent="-88900" algn="l" defTabSz="914400" rtl="0" eaLnBrk="1" fontAlgn="auto" latinLnBrk="0" hangingPunct="1">
              <a:spcBef>
                <a:spcPts val="600"/>
              </a:spcBef>
              <a:buClrTx/>
              <a:buSzTx/>
              <a:buFont typeface="Arial" panose="020B0604020202020204" pitchFamily="34" charset="0"/>
              <a:buChar char="•"/>
              <a:tabLst/>
              <a:defRPr/>
            </a:pPr>
            <a:r>
              <a:rPr lang="en-AU" b="0" dirty="0">
                <a:solidFill>
                  <a:srgbClr val="1A1A1A"/>
                </a:solidFill>
                <a:effectLst/>
                <a:latin typeface="Arial" panose="020B0604020202020204" pitchFamily="34" charset="0"/>
                <a:cs typeface="Arial" panose="020B0604020202020204" pitchFamily="34" charset="0"/>
              </a:rPr>
              <a:t>As school staff, we may be the only adults able to identify and respond to the common signs listed here.</a:t>
            </a:r>
          </a:p>
          <a:p>
            <a:pPr marL="88900" marR="0" lvl="0" indent="-88900" algn="l" defTabSz="914400" rtl="0" eaLnBrk="1" fontAlgn="auto" latinLnBrk="0" hangingPunct="1">
              <a:spcBef>
                <a:spcPts val="600"/>
              </a:spcBef>
              <a:buClrTx/>
              <a:buSzTx/>
              <a:buFont typeface="Arial" panose="020B0604020202020204" pitchFamily="34" charset="0"/>
              <a:buChar char="•"/>
              <a:tabLst/>
              <a:defRPr/>
            </a:pPr>
            <a:r>
              <a:rPr lang="en-AU" b="0" dirty="0">
                <a:solidFill>
                  <a:srgbClr val="1A1A1A"/>
                </a:solidFill>
                <a:effectLst/>
                <a:latin typeface="Arial" panose="020B0604020202020204" pitchFamily="34" charset="0"/>
                <a:cs typeface="Arial" panose="020B0604020202020204" pitchFamily="34" charset="0"/>
              </a:rPr>
              <a:t>We need to remember that some instances will fall across multiple categories (for example, family violence may involve physical, sexual, or emotional abuse)</a:t>
            </a:r>
          </a:p>
          <a:p>
            <a:pPr marL="88900" indent="-88900">
              <a:spcBef>
                <a:spcPts val="600"/>
              </a:spcBef>
              <a:defRPr/>
            </a:pPr>
            <a:r>
              <a:rPr lang="en-AU" b="0" dirty="0">
                <a:solidFill>
                  <a:srgbClr val="1A1A1A"/>
                </a:solidFill>
                <a:effectLst/>
                <a:latin typeface="Arial" panose="020B0604020202020204" pitchFamily="34" charset="0"/>
                <a:cs typeface="Arial" panose="020B0604020202020204" pitchFamily="34" charset="0"/>
              </a:rPr>
              <a:t>If you identify physical or behavioural signs of abuse, regardless of the type of abuse, you must respond by </a:t>
            </a:r>
            <a:r>
              <a:rPr lang="en-AU" dirty="0">
                <a:solidFill>
                  <a:srgbClr val="0B0C1D"/>
                </a:solidFill>
                <a:latin typeface="Arial" panose="020B0604020202020204" pitchFamily="34" charset="0"/>
                <a:cs typeface="Arial" panose="020B0604020202020204" pitchFamily="34" charset="0"/>
              </a:rPr>
              <a:t>following the </a:t>
            </a:r>
            <a:r>
              <a:rPr lang="en-AU" dirty="0">
                <a:solidFill>
                  <a:schemeClr val="accent5"/>
                </a:solidFill>
                <a:latin typeface="Arial" panose="020B0604020202020204" pitchFamily="34" charset="0"/>
                <a:cs typeface="Arial" panose="020B0604020202020204" pitchFamily="34" charset="0"/>
                <a:hlinkClick r:id="rId6" tooltip="Report child abuse in schools">
                  <a:extLst>
                    <a:ext uri="{A12FA001-AC4F-418D-AE19-62706E023703}">
                      <ahyp:hlinkClr xmlns:ahyp="http://schemas.microsoft.com/office/drawing/2018/hyperlinkcolor" val="tx"/>
                    </a:ext>
                  </a:extLst>
                </a:hlinkClick>
              </a:rPr>
              <a:t>Four Critical Actions</a:t>
            </a:r>
            <a:r>
              <a:rPr lang="en-AU" dirty="0">
                <a:solidFill>
                  <a:schemeClr val="accent5"/>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a:t>
            </a:r>
            <a:r>
              <a:rPr lang="en-AU"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https://go.vic.gov.au/3VFXvGE</a:t>
            </a:r>
            <a:r>
              <a:rPr lang="en-AU" dirty="0">
                <a:latin typeface="Arial" panose="020B0604020202020204" pitchFamily="34" charset="0"/>
                <a:cs typeface="Arial" panose="020B0604020202020204" pitchFamily="34" charset="0"/>
              </a:rPr>
              <a:t>).</a:t>
            </a:r>
          </a:p>
          <a:p>
            <a:pPr algn="l"/>
            <a:endParaRPr lang="en-AU" b="0" i="0" dirty="0">
              <a:solidFill>
                <a:srgbClr val="1A1A1A"/>
              </a:solidFill>
              <a:effectLst/>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31</a:t>
            </a:fld>
            <a:endParaRPr lang="en-US"/>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2826766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AU" sz="1100" b="1" dirty="0">
                <a:latin typeface="Arial" panose="020B0604020202020204" pitchFamily="34" charset="0"/>
                <a:cs typeface="Arial" panose="020B0604020202020204" pitchFamily="34" charset="0"/>
              </a:rPr>
              <a:t>Time on this slide: 1 minute</a:t>
            </a:r>
          </a:p>
          <a:p>
            <a:pPr lvl="0"/>
            <a:r>
              <a:rPr lang="en-AU" sz="1100" u="none" dirty="0">
                <a:latin typeface="Arial" panose="020B0604020202020204" pitchFamily="34" charset="0"/>
                <a:cs typeface="Arial" panose="020B0604020202020204" pitchFamily="34" charset="0"/>
              </a:rPr>
              <a:t>This slide focuses on identifying child sexual abuse, including grooming.</a:t>
            </a:r>
          </a:p>
          <a:p>
            <a:r>
              <a:rPr lang="en-AU" sz="1100" b="1" dirty="0">
                <a:latin typeface="Arial" panose="020B0604020202020204" pitchFamily="34" charset="0"/>
                <a:cs typeface="Arial" panose="020B0604020202020204" pitchFamily="34" charset="0"/>
              </a:rPr>
              <a:t>THIS SLIDE IS OPTIONAL AND HIDDEN.</a:t>
            </a:r>
            <a:endParaRPr lang="en-AU" sz="1100" u="none"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For more information, refer to:</a:t>
            </a:r>
          </a:p>
          <a:p>
            <a:pPr lvl="1"/>
            <a:r>
              <a:rPr lang="en-AU" sz="1100" dirty="0">
                <a:latin typeface="Arial" panose="020B0604020202020204" pitchFamily="34" charset="0"/>
                <a:cs typeface="Arial" panose="020B0604020202020204" pitchFamily="34" charset="0"/>
                <a:hlinkClick r:id="rId3"/>
              </a:rPr>
              <a:t>Spotting the Warning Signs of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https://go.vic.gov.au/4aj0qJW</a:t>
            </a:r>
            <a:r>
              <a:rPr lang="en-AU" sz="1100" dirty="0">
                <a:latin typeface="Arial" panose="020B0604020202020204" pitchFamily="34" charset="0"/>
                <a:cs typeface="Arial" panose="020B0604020202020204" pitchFamily="34" charset="0"/>
              </a:rPr>
              <a:t>)</a:t>
            </a:r>
          </a:p>
          <a:p>
            <a:pPr lvl="1"/>
            <a:r>
              <a:rPr lang="en-AU" sz="1100" dirty="0">
                <a:latin typeface="Arial" panose="020B0604020202020204" pitchFamily="34" charset="0"/>
                <a:cs typeface="Arial" panose="020B0604020202020204" pitchFamily="34" charset="0"/>
                <a:hlinkClick r:id="rId4"/>
              </a:rPr>
              <a:t>Identify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hlinkClick r:id="rId5"/>
              </a:rPr>
              <a:t>https://go.vic.gov.au/3W35Cxl</a:t>
            </a:r>
            <a:r>
              <a:rPr lang="en-AU" sz="1100" dirty="0">
                <a:latin typeface="Arial" panose="020B0604020202020204" pitchFamily="34" charset="0"/>
                <a:cs typeface="Arial" panose="020B0604020202020204" pitchFamily="34" charset="0"/>
              </a:rPr>
              <a:t>)</a:t>
            </a: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marL="90488" marR="0" lvl="0" indent="-90488" fontAlgn="auto">
              <a:spcBef>
                <a:spcPts val="600"/>
              </a:spcBef>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Let’s </a:t>
            </a:r>
            <a:r>
              <a:rPr lang="en-AU" u="none" dirty="0">
                <a:latin typeface="Arial" panose="020B0604020202020204" pitchFamily="34" charset="0"/>
                <a:cs typeface="Arial" panose="020B0604020202020204" pitchFamily="34" charset="0"/>
              </a:rPr>
              <a:t>focus </a:t>
            </a:r>
            <a:r>
              <a:rPr lang="en-AU" b="0" u="none" dirty="0">
                <a:latin typeface="Arial" panose="020B0604020202020204" pitchFamily="34" charset="0"/>
                <a:cs typeface="Arial" panose="020B0604020202020204" pitchFamily="34" charset="0"/>
              </a:rPr>
              <a:t>now on identifying child sexual </a:t>
            </a:r>
            <a:r>
              <a:rPr lang="en-AU" sz="1200" b="0" u="none" kern="1200" dirty="0">
                <a:solidFill>
                  <a:srgbClr val="1A1A1A"/>
                </a:solidFill>
                <a:effectLst/>
                <a:latin typeface="Arial" panose="020B0604020202020204" pitchFamily="34" charset="0"/>
                <a:cs typeface="Arial" panose="020B0604020202020204" pitchFamily="34" charset="0"/>
              </a:rPr>
              <a:t>abuse, including grooming.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u="none" dirty="0">
                <a:latin typeface="Arial" panose="020B0604020202020204" pitchFamily="34" charset="0"/>
                <a:cs typeface="Arial" panose="020B0604020202020204" pitchFamily="34" charset="0"/>
              </a:rPr>
              <a:t>Child sexual abuse is when </a:t>
            </a:r>
            <a:r>
              <a:rPr lang="en-AU" b="0" u="none" dirty="0">
                <a:solidFill>
                  <a:srgbClr val="1A1A1A"/>
                </a:solidFill>
                <a:effectLst/>
                <a:latin typeface="Arial" panose="020B0604020202020204" pitchFamily="34" charset="0"/>
                <a:cs typeface="Arial" panose="020B0604020202020204" pitchFamily="34" charset="0"/>
              </a:rPr>
              <a:t>a person uses power or authority over a child to involve them in sexual activity.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u="none" dirty="0">
                <a:latin typeface="Arial" panose="020B0604020202020204" pitchFamily="34" charset="0"/>
                <a:cs typeface="Arial" panose="020B0604020202020204" pitchFamily="34" charset="0"/>
              </a:rPr>
              <a:t>Grooming is predatory behaviour to prepare a child under the age of 16 for sexual abuse at a later time, either with the groomer or with another adult.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u="none" dirty="0">
                <a:solidFill>
                  <a:srgbClr val="1A1A1A"/>
                </a:solidFill>
                <a:effectLst/>
                <a:latin typeface="Arial" panose="020B0604020202020204" pitchFamily="34" charset="0"/>
                <a:cs typeface="Arial" panose="020B0604020202020204" pitchFamily="34" charset="0"/>
              </a:rPr>
              <a:t>Children are often 'groomed' before they are sexually abused</a:t>
            </a:r>
            <a:r>
              <a:rPr lang="en-AU" sz="1200" u="none" kern="1200" dirty="0">
                <a:solidFill>
                  <a:schemeClr val="tx1"/>
                </a:solidFill>
                <a:latin typeface="Arial" panose="020B0604020202020204" pitchFamily="34" charset="0"/>
                <a:cs typeface="Arial" panose="020B0604020202020204" pitchFamily="34" charset="0"/>
              </a:rPr>
              <a:t>. At first, they may be tricked into thinking they are in a safe and normal relationship so they may not know it’s happening or may feel they have no choice but to be abused.</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b="0" u="none" strike="noStrike" kern="1200" dirty="0">
                <a:solidFill>
                  <a:schemeClr val="tx1"/>
                </a:solidFill>
                <a:latin typeface="Arial" panose="020B0604020202020204" pitchFamily="34" charset="0"/>
                <a:cs typeface="Arial" panose="020B0604020202020204" pitchFamily="34" charset="0"/>
              </a:rPr>
              <a:t>It can be hard to identify when someone is being groomed until after they have been sexually abused, because it can be normalised to look </a:t>
            </a:r>
            <a:r>
              <a:rPr lang="en-AU" sz="1200" b="0" i="0" u="none" strike="noStrike" kern="1200" dirty="0">
                <a:solidFill>
                  <a:schemeClr val="tx1"/>
                </a:solidFill>
                <a:latin typeface="Arial" panose="020B0604020202020204" pitchFamily="34" charset="0"/>
                <a:cs typeface="Arial" panose="020B0604020202020204" pitchFamily="34" charset="0"/>
              </a:rPr>
              <a:t>like caring behaviour.</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i="0" u="none" strike="noStrike" dirty="0">
                <a:solidFill>
                  <a:srgbClr val="1A1A1A"/>
                </a:solidFill>
                <a:latin typeface="Arial" panose="020B0604020202020204" pitchFamily="34" charset="0"/>
                <a:cs typeface="Arial" panose="020B0604020202020204" pitchFamily="34" charset="0"/>
              </a:rPr>
              <a:t>P</a:t>
            </a:r>
            <a:r>
              <a:rPr lang="en-AU" b="0" i="0" u="none" strike="noStrike" dirty="0">
                <a:solidFill>
                  <a:srgbClr val="1A1A1A"/>
                </a:solidFill>
                <a:effectLst/>
                <a:latin typeface="Arial" panose="020B0604020202020204" pitchFamily="34" charset="0"/>
                <a:cs typeface="Arial" panose="020B0604020202020204" pitchFamily="34" charset="0"/>
              </a:rPr>
              <a:t>erpetrators of child sexual abuse (including grooming) are usually known to the child and trusted by their families, communities, schools or other institutions.</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i="0" u="none" dirty="0">
                <a:latin typeface="Arial" panose="020B0604020202020204" pitchFamily="34" charset="0"/>
                <a:cs typeface="Arial" panose="020B0604020202020204" pitchFamily="34" charset="0"/>
              </a:rPr>
              <a:t>Parents, school staff and community members can also be groomed so they build trust in the perpetrator</a:t>
            </a:r>
            <a:r>
              <a:rPr lang="en-AU" b="0" i="0" u="none" dirty="0">
                <a:solidFill>
                  <a:srgbClr val="1A1A1A"/>
                </a:solidFill>
                <a:effectLst/>
                <a:latin typeface="Arial" panose="020B0604020202020204" pitchFamily="34" charset="0"/>
                <a:cs typeface="Arial" panose="020B0604020202020204" pitchFamily="34" charset="0"/>
              </a:rPr>
              <a:t>.</a:t>
            </a:r>
            <a:endParaRPr lang="en-AU" i="0" u="none" dirty="0">
              <a:solidFill>
                <a:srgbClr val="1A1A1A"/>
              </a:solidFill>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i="0" u="none" strike="noStrike" dirty="0">
                <a:solidFill>
                  <a:srgbClr val="1A1A1A"/>
                </a:solidFill>
                <a:effectLst/>
                <a:latin typeface="Arial" panose="020B0604020202020204" pitchFamily="34" charset="0"/>
                <a:cs typeface="Arial" panose="020B0604020202020204" pitchFamily="34" charset="0"/>
              </a:rPr>
              <a:t>Any </a:t>
            </a:r>
            <a:r>
              <a:rPr lang="en-AU" i="0" u="none" strike="noStrike" dirty="0">
                <a:solidFill>
                  <a:srgbClr val="1A1A1A"/>
                </a:solidFill>
                <a:latin typeface="Arial" panose="020B0604020202020204" pitchFamily="34" charset="0"/>
                <a:cs typeface="Arial" panose="020B0604020202020204" pitchFamily="34" charset="0"/>
              </a:rPr>
              <a:t>child can be a victim of sexual abuse but children with particular vulnerability are at greater risk of abuse.</a:t>
            </a:r>
            <a:endParaRPr lang="en-AU" i="0" u="none" strike="sngStrike" dirty="0">
              <a:solidFill>
                <a:srgbClr val="1A1A1A"/>
              </a:solidFill>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b="0" i="0" u="none" strike="noStrike" kern="1200" dirty="0">
                <a:solidFill>
                  <a:schemeClr val="tx1"/>
                </a:solidFill>
                <a:latin typeface="Arial" panose="020B0604020202020204" pitchFamily="34" charset="0"/>
                <a:cs typeface="Arial" panose="020B0604020202020204" pitchFamily="34" charset="0"/>
              </a:rPr>
              <a:t>Teachers and school staff have significant responsibility to ensure schools are safe for all children and to be aware of particular risks for students in institutional settings like schools.</a:t>
            </a:r>
          </a:p>
          <a:p>
            <a:pPr marL="90488" marR="0" lvl="0" indent="-904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AU" b="0" i="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32</a:t>
            </a:fld>
            <a:endParaRPr lang="en-US"/>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197738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61275" y="2237234"/>
            <a:ext cx="6075123" cy="7086809"/>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a:t>
            </a:r>
            <a:r>
              <a:rPr lang="en-AU" sz="1100" b="1" u="none" dirty="0">
                <a:latin typeface="Arial" panose="020B0604020202020204" pitchFamily="34" charset="0"/>
                <a:cs typeface="Arial" panose="020B0604020202020204" pitchFamily="34" charset="0"/>
              </a:rPr>
              <a:t>2 minutes</a:t>
            </a:r>
          </a:p>
          <a:p>
            <a:r>
              <a:rPr lang="en-AU" sz="1100" b="1" dirty="0">
                <a:latin typeface="Arial" panose="020B0604020202020204" pitchFamily="34" charset="0"/>
                <a:cs typeface="Arial" panose="020B0604020202020204" pitchFamily="34" charset="0"/>
              </a:rPr>
              <a:t>THIS SLIDE IS OPTIONAL AND HIDDEN.</a:t>
            </a:r>
            <a:endParaRPr lang="en-AU" sz="1100"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For more information refer to:</a:t>
            </a:r>
          </a:p>
          <a:p>
            <a:pPr lvl="1"/>
            <a:r>
              <a:rPr lang="en-AU" sz="1100"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Spotting the Warning Signs of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rPr>
              <a:t>https://go.vic.gov.au/4aj0qJW</a:t>
            </a:r>
            <a:r>
              <a:rPr lang="en-AU" sz="1100" dirty="0">
                <a:latin typeface="Arial" panose="020B0604020202020204" pitchFamily="34" charset="0"/>
                <a:cs typeface="Arial" panose="020B0604020202020204" pitchFamily="34" charset="0"/>
              </a:rPr>
              <a:t>)</a:t>
            </a:r>
          </a:p>
          <a:p>
            <a:pPr lvl="1"/>
            <a:r>
              <a:rPr lang="en-AU" sz="1100" dirty="0">
                <a:solidFill>
                  <a:schemeClr val="accent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Identify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https://go.vic.gov.au/3W35Cxl</a:t>
            </a:r>
            <a:r>
              <a:rPr lang="en-AU" sz="1100" dirty="0">
                <a:latin typeface="Arial" panose="020B0604020202020204" pitchFamily="34" charset="0"/>
                <a:cs typeface="Arial" panose="020B0604020202020204" pitchFamily="34" charset="0"/>
              </a:rPr>
              <a:t>)</a:t>
            </a:r>
          </a:p>
          <a:p>
            <a:pPr lvl="1"/>
            <a:r>
              <a:rPr lang="en-AU" sz="1100" dirty="0">
                <a:solidFill>
                  <a:schemeClr val="accent5"/>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Child sexual exploitation and grooming</a:t>
            </a:r>
            <a:r>
              <a:rPr lang="en-AU" sz="1100" dirty="0">
                <a:solidFill>
                  <a:schemeClr val="accent5"/>
                </a:solidFill>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https://go.vic.gov.au/3U19xYM</a:t>
            </a:r>
            <a:r>
              <a:rPr lang="en-AU" sz="1100" u="sng" dirty="0">
                <a:latin typeface="Arial" panose="020B0604020202020204" pitchFamily="34" charset="0"/>
                <a:cs typeface="Arial" panose="020B0604020202020204" pitchFamily="34" charset="0"/>
              </a:rPr>
              <a:t>)</a:t>
            </a:r>
          </a:p>
          <a:p>
            <a:pPr lvl="1"/>
            <a:r>
              <a:rPr lang="en-AU" sz="1100" u="sng" dirty="0">
                <a:solidFill>
                  <a:schemeClr val="accent5"/>
                </a:solidFill>
                <a:latin typeface="Arial" panose="020B0604020202020204" pitchFamily="34" charset="0"/>
                <a:cs typeface="Arial" panose="020B0604020202020204" pitchFamily="34" charset="0"/>
              </a:rPr>
              <a:t>Reportable and Notifiable Conduct policy </a:t>
            </a:r>
            <a:r>
              <a:rPr lang="en-AU" sz="1100" u="sng"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https://go.vic.gov.au/4ejoM8E</a:t>
            </a:r>
            <a:r>
              <a:rPr lang="en-AU" sz="1100" dirty="0">
                <a:latin typeface="Arial" panose="020B0604020202020204" pitchFamily="34" charset="0"/>
                <a:cs typeface="Arial" panose="020B0604020202020204" pitchFamily="34" charset="0"/>
              </a:rPr>
              <a:t>) </a:t>
            </a:r>
            <a:endParaRPr lang="en-AU" sz="1100" u="sng"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a:spcBef>
                <a:spcPts val="600"/>
              </a:spcBef>
              <a:defRPr/>
            </a:pPr>
            <a:r>
              <a:rPr lang="en-AU" sz="1150" dirty="0">
                <a:latin typeface="Arial" panose="020B0604020202020204" pitchFamily="34" charset="0"/>
                <a:cs typeface="Arial" panose="020B0604020202020204" pitchFamily="34" charset="0"/>
              </a:rPr>
              <a:t>As school staff we must be able to recognise the common signs of abuse in children as well as behavioural signs that an adult may be grooming a child to engage in sexual activity.</a:t>
            </a:r>
          </a:p>
          <a:p>
            <a:pPr>
              <a:spcBef>
                <a:spcPts val="600"/>
              </a:spcBef>
              <a:defRPr/>
            </a:pPr>
            <a:r>
              <a:rPr lang="en-AU" sz="1150" dirty="0">
                <a:latin typeface="Arial" panose="020B0604020202020204" pitchFamily="34" charset="0"/>
                <a:cs typeface="Arial" panose="020B0604020202020204" pitchFamily="34" charset="0"/>
              </a:rPr>
              <a:t>This slide lists behavioural signs that an adult in a child’s family or school community may be grooming them for sexual abuse. </a:t>
            </a:r>
          </a:p>
          <a:p>
            <a:pPr>
              <a:spcBef>
                <a:spcPts val="600"/>
              </a:spcBef>
              <a:defRPr/>
            </a:pPr>
            <a:r>
              <a:rPr lang="en-AU" sz="1150" dirty="0">
                <a:latin typeface="Arial" panose="020B0604020202020204" pitchFamily="34" charset="0"/>
                <a:cs typeface="Arial" panose="020B0604020202020204" pitchFamily="34" charset="0"/>
              </a:rPr>
              <a:t>Perpetrators can be any gender and may be a family member, school staff member, coach or other trusted carer in a child’s life. </a:t>
            </a:r>
          </a:p>
          <a:p>
            <a:pPr>
              <a:spcBef>
                <a:spcPts val="600"/>
              </a:spcBef>
              <a:defRPr/>
            </a:pPr>
            <a:r>
              <a:rPr lang="en-AU" sz="1150" dirty="0">
                <a:latin typeface="Arial" panose="020B0604020202020204" pitchFamily="34" charset="0"/>
                <a:cs typeface="Arial" panose="020B0604020202020204" pitchFamily="34" charset="0"/>
              </a:rPr>
              <a:t>Grooming can be conducted in person or online, including through social media,</a:t>
            </a:r>
          </a:p>
          <a:p>
            <a:pPr>
              <a:spcBef>
                <a:spcPts val="600"/>
              </a:spcBef>
              <a:defRPr/>
            </a:pPr>
            <a:r>
              <a:rPr lang="en-AU" sz="1150" dirty="0">
                <a:latin typeface="Arial" panose="020B0604020202020204" pitchFamily="34" charset="0"/>
                <a:cs typeface="Arial" panose="020B0604020202020204" pitchFamily="34" charset="0"/>
              </a:rPr>
              <a:t>Perpetrators try to build relationships with victims, including family members or other carers, to try and lower inhibitions and create situations where abuse could occur. </a:t>
            </a:r>
          </a:p>
          <a:p>
            <a:pPr>
              <a:spcBef>
                <a:spcPts val="600"/>
              </a:spcBef>
              <a:defRPr/>
            </a:pPr>
            <a:r>
              <a:rPr lang="en-AU" sz="1150" b="1" dirty="0">
                <a:latin typeface="Arial" panose="020B0604020202020204" pitchFamily="34" charset="0"/>
                <a:cs typeface="Arial" panose="020B0604020202020204" pitchFamily="34" charset="0"/>
              </a:rPr>
              <a:t>[talk through the points on the slide]</a:t>
            </a:r>
          </a:p>
          <a:p>
            <a:pPr>
              <a:spcBef>
                <a:spcPts val="600"/>
              </a:spcBef>
              <a:defRPr/>
            </a:pPr>
            <a:r>
              <a:rPr lang="en-AU" sz="1150" dirty="0">
                <a:latin typeface="Arial" panose="020B0604020202020204" pitchFamily="34" charset="0"/>
                <a:cs typeface="Arial" panose="020B0604020202020204" pitchFamily="34" charset="0"/>
              </a:rPr>
              <a:t>Staff must report any complaints or concerns about grooming behaviour (from within or outside the school) to school leadership regardless of concerns about risk to the reputation of the suspected perpetrator or the school.</a:t>
            </a:r>
          </a:p>
          <a:p>
            <a:pPr marL="0" lvl="0" indent="0">
              <a:spcAft>
                <a:spcPts val="600"/>
              </a:spcAft>
              <a:buNone/>
            </a:pPr>
            <a:endParaRPr lang="en-AU" b="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33</a:t>
            </a:fld>
            <a:endParaRPr lang="en-US" dirty="0"/>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844375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indent="0">
              <a:buNone/>
            </a:pPr>
            <a:r>
              <a:rPr lang="en-AU" b="1" dirty="0">
                <a:latin typeface="Arial" panose="020B0604020202020204" pitchFamily="34" charset="0"/>
                <a:cs typeface="Arial" panose="020B0604020202020204" pitchFamily="34" charset="0"/>
              </a:rPr>
              <a:t>BACKGROUND NOTES FOR FACILITATOR</a:t>
            </a:r>
          </a:p>
          <a:p>
            <a:r>
              <a:rPr lang="en-AU" b="1" dirty="0">
                <a:latin typeface="Arial" panose="020B0604020202020204" pitchFamily="34" charset="0"/>
                <a:cs typeface="Arial" panose="020B0604020202020204" pitchFamily="34" charset="0"/>
              </a:rPr>
              <a:t>Time on this slide: 1 minute </a:t>
            </a:r>
          </a:p>
          <a:p>
            <a:r>
              <a:rPr lang="en-AU" dirty="0">
                <a:latin typeface="Arial" panose="020B0604020202020204" pitchFamily="34" charset="0"/>
                <a:cs typeface="Arial" panose="020B0604020202020204" pitchFamily="34" charset="0"/>
              </a:rPr>
              <a:t>The Victorian Registration and Qualifications Authority (VRQA) is the regulatory authority responsible for school compliance with the minimum standards for school registration.</a:t>
            </a:r>
          </a:p>
          <a:p>
            <a:r>
              <a:rPr lang="en-AU" dirty="0">
                <a:latin typeface="Arial" panose="020B0604020202020204" pitchFamily="34" charset="0"/>
                <a:cs typeface="Arial" panose="020B0604020202020204" pitchFamily="34" charset="0"/>
              </a:rPr>
              <a:t>The VRQA has approved the department as a Review Body for Victorian government schools. </a:t>
            </a:r>
          </a:p>
          <a:p>
            <a:r>
              <a:rPr lang="en-AU" dirty="0">
                <a:latin typeface="Arial" panose="020B0604020202020204" pitchFamily="34" charset="0"/>
                <a:cs typeface="Arial" panose="020B0604020202020204" pitchFamily="34" charset="0"/>
              </a:rPr>
              <a:t>The department reviews government schools’ compliance with the minimum standards, including Child Safe Standards and reports annually or as required to the VRQA on compliance.</a:t>
            </a:r>
          </a:p>
          <a:p>
            <a:pPr marL="0" indent="0">
              <a:spcBef>
                <a:spcPts val="600"/>
              </a:spcBef>
              <a:buNone/>
            </a:pPr>
            <a:r>
              <a:rPr lang="en-AU" b="1" dirty="0">
                <a:latin typeface="Arial" panose="020B0604020202020204" pitchFamily="34" charset="0"/>
                <a:cs typeface="Arial" panose="020B0604020202020204" pitchFamily="34" charset="0"/>
              </a:rPr>
              <a:t>SPEAKING NOTES </a:t>
            </a:r>
          </a:p>
          <a:p>
            <a:pPr>
              <a:spcBef>
                <a:spcPts val="600"/>
              </a:spcBef>
            </a:pPr>
            <a:r>
              <a:rPr lang="en-AU" dirty="0">
                <a:latin typeface="Arial" panose="020B0604020202020204" pitchFamily="34" charset="0"/>
                <a:cs typeface="Arial" panose="020B0604020202020204" pitchFamily="34" charset="0"/>
              </a:rPr>
              <a:t>There are a number of serious consequences for failing to comply with the Child Safe Standards as a school. </a:t>
            </a:r>
          </a:p>
          <a:p>
            <a:pPr>
              <a:spcBef>
                <a:spcPts val="600"/>
              </a:spcBef>
            </a:pPr>
            <a:r>
              <a:rPr lang="en-AU" dirty="0">
                <a:latin typeface="Arial" panose="020B0604020202020204" pitchFamily="34" charset="0"/>
                <a:cs typeface="Arial" panose="020B0604020202020204" pitchFamily="34" charset="0"/>
              </a:rPr>
              <a:t>Firstly, non-compliance could foster a school culture that is not safe for children and does not encourage reporting.</a:t>
            </a:r>
          </a:p>
          <a:p>
            <a:pPr>
              <a:spcBef>
                <a:spcPts val="600"/>
              </a:spcBef>
            </a:pPr>
            <a:r>
              <a:rPr lang="en-AU" dirty="0">
                <a:latin typeface="Arial" panose="020B0604020202020204" pitchFamily="34" charset="0"/>
                <a:cs typeface="Arial" panose="020B0604020202020204" pitchFamily="34" charset="0"/>
              </a:rPr>
              <a:t>Compliance with the Standards is required for school registration and will be assessed as part of our regular school review.</a:t>
            </a:r>
          </a:p>
          <a:p>
            <a:pPr>
              <a:spcBef>
                <a:spcPts val="600"/>
              </a:spcBef>
            </a:pPr>
            <a:r>
              <a:rPr lang="en-AU" dirty="0">
                <a:latin typeface="Arial" panose="020B0604020202020204" pitchFamily="34" charset="0"/>
                <a:cs typeface="Arial" panose="020B0604020202020204" pitchFamily="34" charset="0"/>
              </a:rPr>
              <a:t>If the non-compliance is serious and ongoing, action could be taken by the Victorian Registration and Qualifications Authority. </a:t>
            </a:r>
          </a:p>
          <a:p>
            <a:pPr>
              <a:spcBef>
                <a:spcPts val="600"/>
              </a:spcBef>
            </a:pPr>
            <a:r>
              <a:rPr lang="en-AU" dirty="0">
                <a:latin typeface="Arial" panose="020B0604020202020204" pitchFamily="34" charset="0"/>
                <a:cs typeface="Arial" panose="020B0604020202020204" pitchFamily="34" charset="0"/>
              </a:rPr>
              <a:t>The Commissioner for Children and Young People can also investigate the school if it is concerned that the Child Safe Standards are not being followed.</a:t>
            </a:r>
          </a:p>
          <a:p>
            <a:pPr>
              <a:spcBef>
                <a:spcPts val="600"/>
              </a:spcBef>
            </a:pPr>
            <a:r>
              <a:rPr lang="en-AU" dirty="0">
                <a:latin typeface="Arial" panose="020B0604020202020204" pitchFamily="34" charset="0"/>
                <a:cs typeface="Arial" panose="020B0604020202020204" pitchFamily="34" charset="0"/>
              </a:rPr>
              <a:t>Failing to implement the Standards also creates legal risks, such as a breach of duty of care obligations. </a:t>
            </a:r>
          </a:p>
          <a:p>
            <a:pPr>
              <a:spcBef>
                <a:spcPts val="600"/>
              </a:spcBef>
            </a:pPr>
            <a:r>
              <a:rPr lang="en-AU" dirty="0">
                <a:latin typeface="Arial" panose="020B0604020202020204" pitchFamily="34" charset="0"/>
                <a:cs typeface="Arial" panose="020B0604020202020204" pitchFamily="34" charset="0"/>
              </a:rPr>
              <a:t>Criminal offences of failure to report and failure to protect might also apply if there is an environment that is not safe for children, and abuse is not prevented or reported. </a:t>
            </a:r>
          </a:p>
          <a:p>
            <a:pPr>
              <a:spcBef>
                <a:spcPts val="600"/>
              </a:spcBef>
            </a:pPr>
            <a:r>
              <a:rPr lang="en-AU" dirty="0">
                <a:latin typeface="Arial" panose="020B0604020202020204" pitchFamily="34" charset="0"/>
                <a:cs typeface="Arial" panose="020B0604020202020204" pitchFamily="34" charset="0"/>
              </a:rPr>
              <a:t>An environment that is not safe for children may also result in legal action, such as negligence claims.</a:t>
            </a:r>
          </a:p>
          <a:p>
            <a:pPr>
              <a:spcBef>
                <a:spcPts val="600"/>
              </a:spcBef>
            </a:pPr>
            <a:r>
              <a:rPr lang="en-AU" dirty="0">
                <a:latin typeface="Arial" panose="020B0604020202020204" pitchFamily="34" charset="0"/>
                <a:cs typeface="Arial" panose="020B0604020202020204" pitchFamily="34" charset="0"/>
              </a:rPr>
              <a:t>Failing to comply may also reduce the community’s trust in the school and impact its reputation to keep children safe.</a:t>
            </a:r>
          </a:p>
          <a:p>
            <a:pPr marL="0" lvl="0" indent="0">
              <a:buNone/>
            </a:pPr>
            <a:endParaRPr lang="en-AU" dirty="0">
              <a:latin typeface="Arial" panose="020B0604020202020204" pitchFamily="34" charset="0"/>
              <a:cs typeface="Arial" panose="020B0604020202020204" pitchFamily="34" charset="0"/>
            </a:endParaRPr>
          </a:p>
          <a:p>
            <a:pPr marL="90488" marR="0" lvl="0" indent="-904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AU" dirty="0">
              <a:latin typeface="Arial" panose="020B0604020202020204" pitchFamily="34" charset="0"/>
              <a:cs typeface="Arial" panose="020B0604020202020204" pitchFamily="34" charset="0"/>
            </a:endParaRPr>
          </a:p>
          <a:p>
            <a:pPr>
              <a:spcAft>
                <a:spcPts val="600"/>
              </a:spcAft>
            </a:pPr>
            <a:endParaRPr lang="en-AU"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34</a:t>
            </a:fld>
            <a:endParaRPr lang="en-US" dirty="0"/>
          </a:p>
        </p:txBody>
      </p:sp>
    </p:spTree>
    <p:extLst>
      <p:ext uri="{BB962C8B-B14F-4D97-AF65-F5344CB8AC3E}">
        <p14:creationId xmlns:p14="http://schemas.microsoft.com/office/powerpoint/2010/main" val="1854052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less than 10 seconds</a:t>
            </a:r>
          </a:p>
          <a:p>
            <a:pPr lvl="0"/>
            <a:r>
              <a:rPr lang="en-AU" dirty="0"/>
              <a:t>This slide is intended as a section break. </a:t>
            </a:r>
          </a:p>
          <a:p>
            <a:pPr marL="0" lvl="0" indent="0">
              <a:spcBef>
                <a:spcPts val="600"/>
              </a:spcBef>
              <a:buNone/>
            </a:pPr>
            <a:r>
              <a:rPr lang="en-AU" b="1" dirty="0"/>
              <a:t>SPEAKING NOTES </a:t>
            </a:r>
          </a:p>
          <a:p>
            <a:pPr lvl="0">
              <a:spcAft>
                <a:spcPts val="600"/>
              </a:spcAft>
            </a:pPr>
            <a:r>
              <a:rPr lang="en-AU" dirty="0"/>
              <a:t>In the next section of this presentation, I will focus on our school’s key child safety policies, statements and procedures.</a:t>
            </a:r>
          </a:p>
          <a:p>
            <a:pPr>
              <a:spcAft>
                <a:spcPts val="600"/>
              </a:spcAft>
            </a:pPr>
            <a:r>
              <a:rPr lang="en-AU" dirty="0"/>
              <a:t>These documents set out our school’s commitment and approach to keeping children, young people and students safe in our school environments.</a:t>
            </a:r>
          </a:p>
          <a:p>
            <a:pPr lvl="0">
              <a:spcAft>
                <a:spcPts val="600"/>
              </a:spcAft>
            </a:pPr>
            <a:endParaRPr lang="en-AU" dirty="0"/>
          </a:p>
          <a:p>
            <a:pPr lvl="0">
              <a:spcAft>
                <a:spcPts val="600"/>
              </a:spcAft>
            </a:pPr>
            <a:endParaRPr lang="en-AU" dirty="0"/>
          </a:p>
          <a:p>
            <a:pPr marL="0" lvl="0" indent="0">
              <a:spcAft>
                <a:spcPts val="600"/>
              </a:spcAft>
              <a:buNone/>
            </a:pPr>
            <a:endParaRPr lang="en-AU" dirty="0"/>
          </a:p>
          <a:p>
            <a:pPr>
              <a:spcAft>
                <a:spcPts val="600"/>
              </a:spcAft>
            </a:pPr>
            <a:endParaRPr lang="en-AU" dirty="0"/>
          </a:p>
          <a:p>
            <a:pPr lvl="0">
              <a:spcAft>
                <a:spcPts val="600"/>
              </a:spcAft>
            </a:pPr>
            <a:endParaRPr lang="en-AU" dirty="0"/>
          </a:p>
          <a:p>
            <a:pPr lvl="0"/>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35</a:t>
            </a:fld>
            <a:endParaRPr lang="en-US" dirty="0"/>
          </a:p>
        </p:txBody>
      </p:sp>
      <p:sp>
        <p:nvSpPr>
          <p:cNvPr id="6" name="Slide Image Placeholder 5">
            <a:extLst>
              <a:ext uri="{FF2B5EF4-FFF2-40B4-BE49-F238E27FC236}">
                <a16:creationId xmlns:a16="http://schemas.microsoft.com/office/drawing/2014/main" id="{7515D43E-60B8-4054-BFC4-895FF78C3FF8}"/>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1276667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2 minutes</a:t>
            </a:r>
          </a:p>
          <a:p>
            <a:pPr lvl="0"/>
            <a:r>
              <a:rPr lang="en-AU" dirty="0">
                <a:latin typeface="Arial" panose="020B0604020202020204" pitchFamily="34" charset="0"/>
                <a:cs typeface="Arial" panose="020B0604020202020204" pitchFamily="34" charset="0"/>
              </a:rPr>
              <a:t>This slide is a way of visualising how the whole child safety policies and procedures fits together.</a:t>
            </a:r>
          </a:p>
          <a:p>
            <a:pPr lvl="0"/>
            <a:r>
              <a:rPr lang="en-AU" dirty="0">
                <a:latin typeface="Arial" panose="020B0604020202020204" pitchFamily="34" charset="0"/>
                <a:cs typeface="Arial" panose="020B0604020202020204" pitchFamily="34" charset="0"/>
              </a:rPr>
              <a:t>The policies in orange and blue are the school’s local child safety policies. The policies in orange are the overarching child safety policies.</a:t>
            </a:r>
          </a:p>
          <a:p>
            <a:pPr lvl="0"/>
            <a:r>
              <a:rPr lang="en-AU" dirty="0">
                <a:latin typeface="Arial" panose="020B0604020202020204" pitchFamily="34" charset="0"/>
                <a:cs typeface="Arial" panose="020B0604020202020204" pitchFamily="34" charset="0"/>
              </a:rPr>
              <a:t>At the bottom of the slide are department policies on the </a:t>
            </a:r>
            <a:r>
              <a:rPr lang="en-AU"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Policy and Advisory Library</a:t>
            </a:r>
            <a:r>
              <a:rPr lang="en-AU" sz="1200" dirty="0">
                <a:effectLst/>
                <a:latin typeface="Arial" panose="020B0604020202020204" pitchFamily="34" charset="0"/>
                <a:ea typeface="Calibri" panose="020F050202020403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(PAL) (</a:t>
            </a:r>
            <a:r>
              <a:rPr lang="en-AU" dirty="0">
                <a:latin typeface="Arial" panose="020B0604020202020204" pitchFamily="34" charset="0"/>
                <a:cs typeface="Arial" panose="020B0604020202020204" pitchFamily="34" charset="0"/>
                <a:hlinkClick r:id="rId3"/>
              </a:rPr>
              <a:t>https://www2.education.vic.gov.au/pal</a:t>
            </a:r>
            <a:r>
              <a:rPr lang="en-AU" dirty="0">
                <a:latin typeface="Arial" panose="020B0604020202020204" pitchFamily="34" charset="0"/>
                <a:cs typeface="Arial" panose="020B0604020202020204" pitchFamily="34" charset="0"/>
              </a:rPr>
              <a:t>) that have child safety protections built in and are policies that all schools must follow.</a:t>
            </a:r>
          </a:p>
          <a:p>
            <a:pPr lvl="0"/>
            <a:r>
              <a:rPr lang="en-AU" dirty="0">
                <a:latin typeface="Arial" panose="020B0604020202020204" pitchFamily="34" charset="0"/>
                <a:cs typeface="Arial" panose="020B0604020202020204" pitchFamily="34" charset="0"/>
              </a:rPr>
              <a:t>Note: You may wish to update the titles of the policies in the orange and blue tiles to reflect the titles of your local school policies.</a:t>
            </a:r>
          </a:p>
          <a:p>
            <a:pPr marL="0" indent="0">
              <a:spcBef>
                <a:spcPts val="600"/>
              </a:spcBef>
              <a:buNone/>
            </a:pPr>
            <a:r>
              <a:rPr lang="en-AU" b="1" dirty="0">
                <a:latin typeface="Arial" panose="020B0604020202020204" pitchFamily="34" charset="0"/>
                <a:cs typeface="Arial" panose="020B0604020202020204" pitchFamily="34" charset="0"/>
              </a:rPr>
              <a:t>SPEAKING NOTES</a:t>
            </a:r>
          </a:p>
          <a:p>
            <a:pPr>
              <a:spcBef>
                <a:spcPts val="600"/>
              </a:spcBef>
            </a:pPr>
            <a:r>
              <a:rPr lang="en-AU" dirty="0">
                <a:latin typeface="Arial" panose="020B0604020202020204" pitchFamily="34" charset="0"/>
                <a:cs typeface="Arial" panose="020B0604020202020204" pitchFamily="34" charset="0"/>
              </a:rPr>
              <a:t>Our school takes the Child Safe Standards seriously. Our policies and procedures align with the Child Safe Standards. </a:t>
            </a:r>
          </a:p>
          <a:p>
            <a:pPr>
              <a:spcBef>
                <a:spcPts val="600"/>
              </a:spcBef>
            </a:pPr>
            <a:r>
              <a:rPr lang="en-AU" dirty="0">
                <a:latin typeface="Arial" panose="020B0604020202020204" pitchFamily="34" charset="0"/>
                <a:cs typeface="Arial" panose="020B0604020202020204" pitchFamily="34" charset="0"/>
              </a:rPr>
              <a:t>This slide is a way of visualising how our school’s child safety policies and procedures fit together.</a:t>
            </a:r>
          </a:p>
          <a:p>
            <a:pPr>
              <a:spcBef>
                <a:spcPts val="600"/>
              </a:spcBef>
            </a:pPr>
            <a:r>
              <a:rPr lang="en-AU" dirty="0">
                <a:latin typeface="Arial" panose="020B0604020202020204" pitchFamily="34" charset="0"/>
                <a:cs typeface="Arial" panose="020B0604020202020204" pitchFamily="34" charset="0"/>
              </a:rPr>
              <a:t>Starting at the top and highlighted in orange, are our school’s overarching child safety policies and procedures. These 4 policies and procedures are specifically child safety focussed and are directly related to the Child Safe Standards. </a:t>
            </a:r>
          </a:p>
          <a:p>
            <a:pPr>
              <a:spcBef>
                <a:spcPts val="600"/>
              </a:spcBef>
            </a:pPr>
            <a:r>
              <a:rPr lang="en-AU" dirty="0">
                <a:latin typeface="Arial" panose="020B0604020202020204" pitchFamily="34" charset="0"/>
                <a:cs typeface="Arial" panose="020B0604020202020204" pitchFamily="34" charset="0"/>
              </a:rPr>
              <a:t>There are also a range of other policies and procedures that have important things to say about child safety at our school. The blue policies are the child safety related policies at our school. For example, you can see here our school’s Complaints Policy, Volunteers Policy, Student Wellbeing and Engagement Policy and Bullying Prevention Policy.</a:t>
            </a:r>
          </a:p>
          <a:p>
            <a:pPr>
              <a:spcBef>
                <a:spcPts val="600"/>
              </a:spcBef>
            </a:pPr>
            <a:r>
              <a:rPr lang="en-AU" dirty="0">
                <a:latin typeface="Arial" panose="020B0604020202020204" pitchFamily="34" charset="0"/>
                <a:cs typeface="Arial" panose="020B0604020202020204" pitchFamily="34" charset="0"/>
              </a:rPr>
              <a:t>At the bottom, are the department’s policies on the </a:t>
            </a:r>
            <a:r>
              <a:rPr lang="en-AU"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Policy and Advisory Library</a:t>
            </a:r>
            <a:r>
              <a:rPr lang="en-AU" sz="1200" dirty="0">
                <a:effectLst/>
                <a:latin typeface="Arial" panose="020B0604020202020204" pitchFamily="34" charset="0"/>
                <a:ea typeface="Calibri" panose="020F050202020403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hlinkClick r:id="rId3"/>
              </a:rPr>
              <a:t>https://www2.education.vic.gov.au/pal</a:t>
            </a:r>
            <a:r>
              <a:rPr lang="en-AU" dirty="0">
                <a:latin typeface="Arial" panose="020B0604020202020204" pitchFamily="34" charset="0"/>
                <a:cs typeface="Arial" panose="020B0604020202020204" pitchFamily="34" charset="0"/>
              </a:rPr>
              <a:t>) (PAL) that have child safety protections built-in and these are policies that all schools must follow. PAL is a public site so you can also access these department policies. </a:t>
            </a:r>
          </a:p>
          <a:p>
            <a:pPr>
              <a:spcBef>
                <a:spcPts val="600"/>
              </a:spcBef>
            </a:pPr>
            <a:r>
              <a:rPr lang="en-AU" dirty="0">
                <a:latin typeface="Arial" panose="020B0604020202020204" pitchFamily="34" charset="0"/>
                <a:cs typeface="Arial" panose="020B0604020202020204" pitchFamily="34" charset="0"/>
              </a:rPr>
              <a:t>Over the next few slides, we’ll discuss some of the key policies and procedures in our school.</a:t>
            </a:r>
          </a:p>
        </p:txBody>
      </p:sp>
      <p:sp>
        <p:nvSpPr>
          <p:cNvPr id="4" name="Slide Number Placeholder 3"/>
          <p:cNvSpPr>
            <a:spLocks noGrp="1"/>
          </p:cNvSpPr>
          <p:nvPr>
            <p:ph type="sldNum" sz="quarter" idx="5"/>
          </p:nvPr>
        </p:nvSpPr>
        <p:spPr/>
        <p:txBody>
          <a:bodyPr/>
          <a:lstStyle/>
          <a:p>
            <a:fld id="{ED6696EE-E175-4144-B35C-D4A1B167B917}" type="slidenum">
              <a:rPr lang="en-US" smtClean="0"/>
              <a:t>36</a:t>
            </a:fld>
            <a:endParaRPr lang="en-US"/>
          </a:p>
        </p:txBody>
      </p:sp>
    </p:spTree>
    <p:extLst>
      <p:ext uri="{BB962C8B-B14F-4D97-AF65-F5344CB8AC3E}">
        <p14:creationId xmlns:p14="http://schemas.microsoft.com/office/powerpoint/2010/main" val="251342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200" b="1" dirty="0">
                <a:latin typeface="Arial" panose="020B0604020202020204" pitchFamily="34" charset="0"/>
                <a:cs typeface="Arial" panose="020B0604020202020204" pitchFamily="34" charset="0"/>
              </a:rPr>
              <a:t>BACKGROUND NOTES FOR FACILITATOR</a:t>
            </a:r>
          </a:p>
          <a:p>
            <a:pPr lvl="0"/>
            <a:r>
              <a:rPr lang="en-AU" sz="1200" b="1" dirty="0">
                <a:latin typeface="Arial" panose="020B0604020202020204" pitchFamily="34" charset="0"/>
                <a:cs typeface="Arial" panose="020B0604020202020204" pitchFamily="34" charset="0"/>
              </a:rPr>
              <a:t>Time on this slide: 1 minute</a:t>
            </a:r>
          </a:p>
          <a:p>
            <a:pPr lvl="0"/>
            <a:r>
              <a:rPr lang="en-AU" sz="1200" dirty="0">
                <a:latin typeface="Arial" panose="020B0604020202020204" pitchFamily="34" charset="0"/>
                <a:cs typeface="Arial" panose="020B0604020202020204" pitchFamily="34" charset="0"/>
              </a:rPr>
              <a:t>This slide raises staff awareness of the school’s Child Safety and Wellbeing Policy.</a:t>
            </a:r>
          </a:p>
          <a:p>
            <a:pPr lvl="0"/>
            <a:r>
              <a:rPr lang="en-AU" sz="1200" dirty="0">
                <a:latin typeface="Arial" panose="020B0604020202020204" pitchFamily="34" charset="0"/>
                <a:cs typeface="Arial" panose="020B0604020202020204" pitchFamily="34" charset="0"/>
              </a:rPr>
              <a:t>It identifies the intent of the school’s policy.</a:t>
            </a:r>
          </a:p>
          <a:p>
            <a:pPr lvl="0"/>
            <a:r>
              <a:rPr lang="en-AU" sz="1200" dirty="0">
                <a:latin typeface="Arial" panose="020B0604020202020204" pitchFamily="34" charset="0"/>
                <a:cs typeface="Arial" panose="020B0604020202020204" pitchFamily="34" charset="0"/>
              </a:rPr>
              <a:t>Note: Your school may have called this policy another name such as Child Safety Policy. </a:t>
            </a:r>
          </a:p>
          <a:p>
            <a:pPr lvl="0"/>
            <a:r>
              <a:rPr lang="en-AU" sz="1200" dirty="0">
                <a:latin typeface="Arial" panose="020B0604020202020204" pitchFamily="34" charset="0"/>
                <a:cs typeface="Arial" panose="020B0604020202020204" pitchFamily="34" charset="0"/>
              </a:rPr>
              <a:t>We suggest that you provide links or copies of your school’s current Child Safety and Wellbeing Policy.</a:t>
            </a:r>
          </a:p>
          <a:p>
            <a:pPr mar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lvl="0">
              <a:spcBef>
                <a:spcPts val="600"/>
              </a:spcBef>
              <a:defRPr/>
            </a:pPr>
            <a:r>
              <a:rPr lang="en-AU" dirty="0">
                <a:latin typeface="Arial" panose="020B0604020202020204" pitchFamily="34" charset="0"/>
                <a:cs typeface="Arial" panose="020B0604020202020204" pitchFamily="34" charset="0"/>
              </a:rPr>
              <a:t>Let’s </a:t>
            </a:r>
            <a:r>
              <a:rPr lang="en-AU" sz="1200" dirty="0">
                <a:latin typeface="Arial" panose="020B0604020202020204" pitchFamily="34" charset="0"/>
                <a:cs typeface="Arial" panose="020B0604020202020204" pitchFamily="34" charset="0"/>
              </a:rPr>
              <a:t>start with our school’s Child Safety and Wellbeing Policy. </a:t>
            </a:r>
          </a:p>
          <a:p>
            <a:pPr>
              <a:spcBef>
                <a:spcPts val="600"/>
              </a:spcBef>
            </a:pPr>
            <a:r>
              <a:rPr lang="en-AU" sz="1200" dirty="0">
                <a:latin typeface="Arial" panose="020B0604020202020204" pitchFamily="34" charset="0"/>
                <a:cs typeface="Arial" panose="020B0604020202020204" pitchFamily="34" charset="0"/>
              </a:rPr>
              <a:t>You have a copy </a:t>
            </a:r>
            <a:r>
              <a:rPr lang="en-AU" sz="1200" b="1" dirty="0">
                <a:latin typeface="Arial" panose="020B0604020202020204" pitchFamily="34" charset="0"/>
                <a:cs typeface="Arial" panose="020B0604020202020204" pitchFamily="34" charset="0"/>
              </a:rPr>
              <a:t>[or link to] </a:t>
            </a:r>
            <a:r>
              <a:rPr lang="en-AU" sz="1200" dirty="0">
                <a:latin typeface="Arial" panose="020B0604020202020204" pitchFamily="34" charset="0"/>
                <a:cs typeface="Arial" panose="020B0604020202020204" pitchFamily="34" charset="0"/>
              </a:rPr>
              <a:t>our school’s Child Safety and Wellbeing Policy.</a:t>
            </a:r>
          </a:p>
          <a:p>
            <a:pPr lvl="0">
              <a:spcBef>
                <a:spcPts val="600"/>
              </a:spcBef>
            </a:pPr>
            <a:r>
              <a:rPr lang="en-AU" sz="1200" dirty="0">
                <a:latin typeface="Arial" panose="020B0604020202020204" pitchFamily="34" charset="0"/>
                <a:cs typeface="Arial" panose="020B0604020202020204" pitchFamily="34" charset="0"/>
              </a:rPr>
              <a:t>This policy demonstrates our school’s commitment to providing environments where </a:t>
            </a:r>
            <a:r>
              <a:rPr lang="en-GB" sz="1200" dirty="0">
                <a:latin typeface="Arial" panose="020B0604020202020204" pitchFamily="34" charset="0"/>
                <a:cs typeface="Arial" panose="020B0604020202020204" pitchFamily="34" charset="0"/>
              </a:rPr>
              <a:t>our students are safe and feel safe, where their participation is valued, their views respected, and their voices are heard about decisions that affect their lives. In particular, our policy states: </a:t>
            </a:r>
          </a:p>
          <a:p>
            <a:pPr lvl="1">
              <a:spcBef>
                <a:spcPts val="600"/>
              </a:spcBef>
            </a:pPr>
            <a:r>
              <a:rPr lang="en-AU" sz="1200" dirty="0">
                <a:latin typeface="Arial" panose="020B0604020202020204" pitchFamily="34" charset="0"/>
                <a:cs typeface="Arial" panose="020B0604020202020204" pitchFamily="34" charset="0"/>
              </a:rPr>
              <a:t>We are </a:t>
            </a:r>
            <a:r>
              <a:rPr lang="en-GB" sz="1200" dirty="0">
                <a:latin typeface="Arial" panose="020B0604020202020204" pitchFamily="34" charset="0"/>
                <a:cs typeface="Arial" panose="020B0604020202020204" pitchFamily="34" charset="0"/>
              </a:rPr>
              <a:t>a child safe organisation which welcomes all children, young people and their families </a:t>
            </a:r>
            <a:endParaRPr lang="en-AU" sz="1200" dirty="0">
              <a:latin typeface="Arial" panose="020B0604020202020204" pitchFamily="34" charset="0"/>
              <a:cs typeface="Arial" panose="020B0604020202020204" pitchFamily="34" charset="0"/>
            </a:endParaRPr>
          </a:p>
          <a:p>
            <a:pPr lvl="1">
              <a:spcBef>
                <a:spcPts val="600"/>
              </a:spcBef>
            </a:pPr>
            <a:r>
              <a:rPr lang="en-GB" sz="1200" dirty="0">
                <a:latin typeface="Arial" panose="020B0604020202020204" pitchFamily="34" charset="0"/>
                <a:cs typeface="Arial" panose="020B0604020202020204" pitchFamily="34" charset="0"/>
              </a:rPr>
              <a:t>We are committed to providing environments where our students are safe and feel safe, where their participation is valued, their views respected, and their voices are heard about decisions that affect their lives </a:t>
            </a:r>
            <a:endParaRPr lang="en-AU" sz="1200" dirty="0">
              <a:latin typeface="Arial" panose="020B0604020202020204" pitchFamily="34" charset="0"/>
              <a:cs typeface="Arial" panose="020B0604020202020204" pitchFamily="34" charset="0"/>
            </a:endParaRPr>
          </a:p>
          <a:p>
            <a:pPr lvl="1">
              <a:spcBef>
                <a:spcPts val="600"/>
              </a:spcBef>
            </a:pPr>
            <a:r>
              <a:rPr lang="en-GB" sz="1200" dirty="0">
                <a:latin typeface="Arial" panose="020B0604020202020204" pitchFamily="34" charset="0"/>
                <a:cs typeface="Arial" panose="020B0604020202020204" pitchFamily="34" charset="0"/>
              </a:rPr>
              <a:t>We have no tolerance for child abuse and take proactive steps to identify and manage any risk of harm to students in our school environments </a:t>
            </a:r>
          </a:p>
          <a:p>
            <a:pPr lvl="1">
              <a:spcBef>
                <a:spcPts val="600"/>
              </a:spcBef>
            </a:pPr>
            <a:r>
              <a:rPr lang="en-GB" sz="1200" dirty="0">
                <a:latin typeface="Arial" panose="020B0604020202020204" pitchFamily="34" charset="0"/>
                <a:cs typeface="Arial" panose="020B0604020202020204" pitchFamily="34" charset="0"/>
              </a:rPr>
              <a:t>Every person involved in our school has an important role in promoting child safety and wellbeing and promptly raising any issues or concerns about a child’s safety.</a:t>
            </a:r>
            <a:endParaRPr lang="en-AU" sz="1200" dirty="0">
              <a:latin typeface="Arial" panose="020B0604020202020204" pitchFamily="34" charset="0"/>
              <a:cs typeface="Arial" panose="020B0604020202020204" pitchFamily="34" charset="0"/>
            </a:endParaRPr>
          </a:p>
          <a:p>
            <a:pPr lvl="0">
              <a:spcBef>
                <a:spcPts val="600"/>
              </a:spcBef>
            </a:pPr>
            <a:r>
              <a:rPr lang="en-AU" sz="1200" dirty="0">
                <a:latin typeface="Arial" panose="020B0604020202020204" pitchFamily="34" charset="0"/>
                <a:cs typeface="Arial" panose="020B0604020202020204" pitchFamily="34" charset="0"/>
              </a:rPr>
              <a:t>It tells our community about our strategies and arrangements to keep children safe.</a:t>
            </a:r>
          </a:p>
          <a:p>
            <a:pPr lvl="0">
              <a:spcBef>
                <a:spcPts val="600"/>
              </a:spcBef>
            </a:pPr>
            <a:r>
              <a:rPr lang="en-AU" sz="1200" dirty="0">
                <a:latin typeface="Arial" panose="020B0604020202020204" pitchFamily="34" charset="0"/>
                <a:cs typeface="Arial" panose="020B0604020202020204" pitchFamily="34" charset="0"/>
              </a:rPr>
              <a:t>It summarises the actions we will take across all the Child Safe Standards to ensure a child safe culture is championed and modelled across the school. It covers all 11 Child Safe Standards.</a:t>
            </a:r>
          </a:p>
          <a:p>
            <a:pPr lvl="0">
              <a:spcBef>
                <a:spcPts val="600"/>
              </a:spcBef>
            </a:pPr>
            <a:r>
              <a:rPr lang="en-AU" sz="1200" dirty="0">
                <a:latin typeface="Arial" panose="020B0604020202020204" pitchFamily="34" charset="0"/>
                <a:cs typeface="Arial" panose="020B0604020202020204" pitchFamily="34" charset="0"/>
              </a:rPr>
              <a:t>Our policy supports everyone in our school community to know their responsibilities. </a:t>
            </a:r>
          </a:p>
          <a:p>
            <a:pPr>
              <a:spcBef>
                <a:spcPts val="600"/>
              </a:spcBef>
            </a:pPr>
            <a:r>
              <a:rPr lang="en-AU" sz="1200" dirty="0">
                <a:latin typeface="Arial" panose="020B0604020202020204" pitchFamily="34" charset="0"/>
                <a:cs typeface="Arial" panose="020B0604020202020204" pitchFamily="34" charset="0"/>
              </a:rPr>
              <a:t>It sets out the responsibilities of leaders and adults engaged in child-related work, including:</a:t>
            </a:r>
          </a:p>
          <a:p>
            <a:pPr lvl="1">
              <a:spcBef>
                <a:spcPts val="600"/>
              </a:spcBef>
            </a:pPr>
            <a:r>
              <a:rPr lang="en-AU" sz="1200" dirty="0">
                <a:latin typeface="Arial" panose="020B0604020202020204" pitchFamily="34" charset="0"/>
                <a:cs typeface="Arial" panose="020B0604020202020204" pitchFamily="34" charset="0"/>
              </a:rPr>
              <a:t>the principal, assistant principal and school </a:t>
            </a:r>
            <a:r>
              <a:rPr lang="en-AU" sz="1200" b="1" dirty="0">
                <a:latin typeface="Arial" panose="020B0604020202020204" pitchFamily="34" charset="0"/>
                <a:cs typeface="Arial" panose="020B0604020202020204" pitchFamily="34" charset="0"/>
              </a:rPr>
              <a:t>[or school boarding premises]</a:t>
            </a:r>
            <a:r>
              <a:rPr lang="en-AU" sz="1200" dirty="0">
                <a:latin typeface="Arial" panose="020B0604020202020204" pitchFamily="34" charset="0"/>
                <a:cs typeface="Arial" panose="020B0604020202020204" pitchFamily="34" charset="0"/>
              </a:rPr>
              <a:t> leaders</a:t>
            </a:r>
          </a:p>
          <a:p>
            <a:pPr lvl="1">
              <a:spcBef>
                <a:spcPts val="600"/>
              </a:spcBef>
            </a:pPr>
            <a:r>
              <a:rPr lang="en-AU" sz="1200" dirty="0">
                <a:latin typeface="Arial" panose="020B0604020202020204" pitchFamily="34" charset="0"/>
                <a:cs typeface="Arial" panose="020B0604020202020204" pitchFamily="34" charset="0"/>
              </a:rPr>
              <a:t>school staff and volunteers</a:t>
            </a:r>
          </a:p>
          <a:p>
            <a:pPr lvl="1">
              <a:spcBef>
                <a:spcPts val="600"/>
              </a:spcBef>
            </a:pPr>
            <a:r>
              <a:rPr lang="en-AU" sz="1200" dirty="0">
                <a:latin typeface="Arial" panose="020B0604020202020204" pitchFamily="34" charset="0"/>
                <a:cs typeface="Arial" panose="020B0604020202020204" pitchFamily="34" charset="0"/>
              </a:rPr>
              <a:t>school councils and school council members.</a:t>
            </a:r>
          </a:p>
          <a:p>
            <a:pPr>
              <a:spcBef>
                <a:spcPts val="600"/>
              </a:spcBef>
            </a:pPr>
            <a:r>
              <a:rPr lang="en-AU" sz="1200" dirty="0">
                <a:latin typeface="Arial" panose="020B0604020202020204" pitchFamily="34" charset="0"/>
                <a:cs typeface="Arial" panose="020B0604020202020204" pitchFamily="34" charset="0"/>
              </a:rPr>
              <a:t>Our policy is publicly available on our school website </a:t>
            </a:r>
            <a:r>
              <a:rPr lang="en-AU" sz="1200" b="1" dirty="0">
                <a:latin typeface="Arial" panose="020B0604020202020204" pitchFamily="34" charset="0"/>
                <a:cs typeface="Arial" panose="020B0604020202020204" pitchFamily="34" charset="0"/>
              </a:rPr>
              <a:t>[and at reception]</a:t>
            </a:r>
            <a:r>
              <a:rPr lang="en-AU" sz="1200" dirty="0">
                <a:latin typeface="Arial" panose="020B0604020202020204" pitchFamily="34" charset="0"/>
                <a:cs typeface="Arial" panose="020B0604020202020204" pitchFamily="34" charset="0"/>
              </a:rPr>
              <a:t>. </a:t>
            </a:r>
          </a:p>
          <a:p>
            <a:pPr lvl="0">
              <a:spcAft>
                <a:spcPts val="600"/>
              </a:spcAft>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pPr/>
              <a:t>37</a:t>
            </a:fld>
            <a:endParaRPr lang="en-US" dirty="0"/>
          </a:p>
        </p:txBody>
      </p:sp>
      <p:sp>
        <p:nvSpPr>
          <p:cNvPr id="7" name="Slide Image Placeholder 6">
            <a:extLst>
              <a:ext uri="{FF2B5EF4-FFF2-40B4-BE49-F238E27FC236}">
                <a16:creationId xmlns:a16="http://schemas.microsoft.com/office/drawing/2014/main" id="{46984C48-A2BD-4EAD-A161-759ED9247F5B}"/>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2381522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a:t>
            </a:r>
          </a:p>
          <a:p>
            <a:pPr lvl="0"/>
            <a:r>
              <a:rPr lang="en-AU" dirty="0">
                <a:latin typeface="Arial" panose="020B0604020202020204" pitchFamily="34" charset="0"/>
                <a:cs typeface="Arial" panose="020B0604020202020204" pitchFamily="34" charset="0"/>
              </a:rPr>
              <a:t>This slide shows the intent of the Child Safety Code of Conduct and who it applies to. </a:t>
            </a:r>
          </a:p>
          <a:p>
            <a:pPr lvl="0"/>
            <a:r>
              <a:rPr lang="en-AU" dirty="0">
                <a:latin typeface="Arial" panose="020B0604020202020204" pitchFamily="34" charset="0"/>
                <a:cs typeface="Arial" panose="020B0604020202020204" pitchFamily="34" charset="0"/>
              </a:rPr>
              <a:t>We suggest that you provide links or copies of your school’s current Child Safety Code of Conduct to the school council.</a:t>
            </a:r>
          </a:p>
          <a:p>
            <a:r>
              <a:rPr lang="en-AU" dirty="0">
                <a:latin typeface="Arial" panose="020B0604020202020204" pitchFamily="34" charset="0"/>
                <a:cs typeface="Arial" panose="020B0604020202020204" pitchFamily="34" charset="0"/>
              </a:rPr>
              <a:t>You may wish to confirm that school council members understand the Child Safety Code of Conduct and how to applies to them.</a:t>
            </a:r>
          </a:p>
          <a:p>
            <a:pPr marL="0" lvl="0" indent="0">
              <a:spcBef>
                <a:spcPts val="600"/>
              </a:spcBef>
              <a:buNone/>
            </a:pPr>
            <a:r>
              <a:rPr lang="en-AU" b="1" dirty="0">
                <a:latin typeface="Arial" panose="020B0604020202020204" pitchFamily="34" charset="0"/>
                <a:cs typeface="Arial" panose="020B0604020202020204" pitchFamily="34" charset="0"/>
              </a:rPr>
              <a:t>SPEAKING NOTES </a:t>
            </a:r>
          </a:p>
          <a:p>
            <a:pPr>
              <a:spcBef>
                <a:spcPts val="600"/>
              </a:spcBef>
            </a:pPr>
            <a:r>
              <a:rPr lang="en-AU" dirty="0">
                <a:latin typeface="Arial" panose="020B0604020202020204" pitchFamily="34" charset="0"/>
                <a:cs typeface="Arial" panose="020B0604020202020204" pitchFamily="34" charset="0"/>
              </a:rPr>
              <a:t>All members of the school council have a responsibility to follow the school’s </a:t>
            </a:r>
            <a:r>
              <a:rPr lang="en-GB" dirty="0">
                <a:latin typeface="Arial" panose="020B0604020202020204" pitchFamily="34" charset="0"/>
                <a:cs typeface="Arial" panose="020B0604020202020204" pitchFamily="34" charset="0"/>
              </a:rPr>
              <a:t>Child Safety Code of Conduct. You must report any breaches or suspected breaches to the principal. </a:t>
            </a:r>
            <a:endParaRPr lang="en-AU" dirty="0">
              <a:latin typeface="Arial" panose="020B0604020202020204" pitchFamily="34" charset="0"/>
              <a:cs typeface="Arial" panose="020B0604020202020204" pitchFamily="34" charset="0"/>
            </a:endParaRPr>
          </a:p>
          <a:p>
            <a:pPr>
              <a:spcBef>
                <a:spcPts val="600"/>
              </a:spcBef>
            </a:pPr>
            <a:r>
              <a:rPr lang="en-AU" dirty="0">
                <a:latin typeface="Arial" panose="020B0604020202020204" pitchFamily="34" charset="0"/>
                <a:cs typeface="Arial" panose="020B0604020202020204" pitchFamily="34" charset="0"/>
              </a:rPr>
              <a:t>The Child Safety Code of Conduct applies to all adults who work or volunteer in our school environments including school council members.</a:t>
            </a:r>
          </a:p>
          <a:p>
            <a:pPr>
              <a:spcBef>
                <a:spcPts val="600"/>
              </a:spcBef>
            </a:pPr>
            <a:r>
              <a:rPr lang="en-AU" dirty="0">
                <a:latin typeface="Arial" panose="020B0604020202020204" pitchFamily="34" charset="0"/>
                <a:cs typeface="Arial" panose="020B0604020202020204" pitchFamily="34" charset="0"/>
              </a:rPr>
              <a:t>Our school’s Child Safety Code of Conduct </a:t>
            </a:r>
            <a:r>
              <a:rPr lang="en-GB" dirty="0">
                <a:latin typeface="Arial" panose="020B0604020202020204" pitchFamily="34" charset="0"/>
                <a:cs typeface="Arial" panose="020B0604020202020204" pitchFamily="34" charset="0"/>
              </a:rPr>
              <a:t>provides adults with a clear guide on the behaviour that is expected of them in our school environments. </a:t>
            </a:r>
          </a:p>
          <a:p>
            <a:pPr lvl="0">
              <a:spcBef>
                <a:spcPts val="600"/>
              </a:spcBef>
            </a:pPr>
            <a:r>
              <a:rPr lang="en-AU" dirty="0">
                <a:latin typeface="Arial" panose="020B0604020202020204" pitchFamily="34" charset="0"/>
                <a:cs typeface="Arial" panose="020B0604020202020204" pitchFamily="34" charset="0"/>
              </a:rPr>
              <a:t>It lists behaviours that are acceptable and behaviours that are unacceptable.</a:t>
            </a:r>
          </a:p>
          <a:p>
            <a:pPr lvl="0">
              <a:spcBef>
                <a:spcPts val="600"/>
              </a:spcBef>
            </a:pPr>
            <a:r>
              <a:rPr lang="en-AU" dirty="0">
                <a:latin typeface="Arial" panose="020B0604020202020204" pitchFamily="34" charset="0"/>
                <a:cs typeface="Arial" panose="020B0604020202020204" pitchFamily="34" charset="0"/>
              </a:rPr>
              <a:t>It applies to all school activities, including school camps, using digital technology and social media.</a:t>
            </a:r>
          </a:p>
          <a:p>
            <a:pPr>
              <a:spcBef>
                <a:spcPts val="600"/>
              </a:spcBef>
            </a:pPr>
            <a:r>
              <a:rPr lang="en-AU" dirty="0">
                <a:latin typeface="Arial" panose="020B0604020202020204" pitchFamily="34" charset="0"/>
                <a:cs typeface="Arial" panose="020B0604020202020204" pitchFamily="34" charset="0"/>
              </a:rPr>
              <a:t>As we discussed earlier, the government school council also has a role to approve the Code of Conduct to the extent that it applies to government school council members themselves and school council employees (unless delegated to the principal). </a:t>
            </a:r>
          </a:p>
          <a:p>
            <a:pPr lvl="0">
              <a:spcAft>
                <a:spcPts val="600"/>
              </a:spcAft>
            </a:pPr>
            <a:endParaRPr lang="en-AU" dirty="0">
              <a:latin typeface="Arial" panose="020B0604020202020204" pitchFamily="34" charset="0"/>
              <a:cs typeface="Arial" panose="020B0604020202020204" pitchFamily="34" charset="0"/>
            </a:endParaRPr>
          </a:p>
          <a:p>
            <a:pPr lvl="0">
              <a:spcAft>
                <a:spcPts val="600"/>
              </a:spcAft>
            </a:pP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pPr/>
              <a:t>38</a:t>
            </a:fld>
            <a:endParaRPr lang="en-US" dirty="0"/>
          </a:p>
        </p:txBody>
      </p:sp>
      <p:sp>
        <p:nvSpPr>
          <p:cNvPr id="7" name="Slide Image Placeholder 6">
            <a:extLst>
              <a:ext uri="{FF2B5EF4-FFF2-40B4-BE49-F238E27FC236}">
                <a16:creationId xmlns:a16="http://schemas.microsoft.com/office/drawing/2014/main" id="{92365AC8-40AE-4FCD-8B7F-B1624C0C0BC1}"/>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2442671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1 minute</a:t>
            </a:r>
          </a:p>
          <a:p>
            <a:pPr lvl="0"/>
            <a:r>
              <a:rPr lang="en-AU" dirty="0"/>
              <a:t>This slide raises the school council’s awareness of the school’s Child Safety Risk Register and highlights some key considerations that the school has taken into account.</a:t>
            </a:r>
          </a:p>
          <a:p>
            <a:pPr>
              <a:defRPr/>
            </a:pPr>
            <a:r>
              <a:rPr lang="en-AU" dirty="0"/>
              <a:t>You may wish to share your school’s risk register in whole or part with the government school council. However, there is no requirement to share your school’s risk register with your government school council. </a:t>
            </a:r>
          </a:p>
          <a:p>
            <a:pPr marL="0" indent="0">
              <a:spcBef>
                <a:spcPts val="600"/>
              </a:spcBef>
              <a:buNone/>
            </a:pPr>
            <a:r>
              <a:rPr lang="en-AU" sz="1400" b="1" dirty="0"/>
              <a:t>SPEAKING NOTES </a:t>
            </a:r>
          </a:p>
          <a:p>
            <a:pPr>
              <a:spcBef>
                <a:spcPts val="600"/>
              </a:spcBef>
            </a:pPr>
            <a:r>
              <a:rPr lang="en-AU" dirty="0"/>
              <a:t>The school council needs to be aware of, and understand, child safety risks that exist within our school.</a:t>
            </a:r>
          </a:p>
          <a:p>
            <a:pPr marL="90488" indent="-90488">
              <a:spcBef>
                <a:spcPts val="600"/>
              </a:spcBef>
            </a:pPr>
            <a:r>
              <a:rPr lang="en-AU" b="0" i="0" dirty="0">
                <a:effectLst/>
              </a:rPr>
              <a:t>Our school takes child safety risk management seriously as we understand that it provides the foundation for all of our other child safety work.</a:t>
            </a:r>
          </a:p>
          <a:p>
            <a:pPr marL="90488" marR="0" lvl="0" indent="-904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dirty="0"/>
              <a:t>We cannot assume that child abuse does not, and cannot happen, within our schools or school communities.</a:t>
            </a:r>
            <a:r>
              <a:rPr lang="en-AU" b="0" i="0" dirty="0">
                <a:effectLst/>
              </a:rPr>
              <a:t> </a:t>
            </a:r>
          </a:p>
          <a:p>
            <a:pPr marL="90488" marR="0" lvl="0" indent="-904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b="0" i="0" dirty="0">
                <a:effectLst/>
              </a:rPr>
              <a:t>We have developed a Child Safety Risk Register with a focus on preventing and reducing child abuse and harm in our physical and online environments.</a:t>
            </a:r>
          </a:p>
          <a:p>
            <a:pPr marL="90488" marR="0" lvl="0" indent="-904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dirty="0">
                <a:ea typeface="+mn-ea"/>
                <a:cs typeface="Arial" panose="020B0604020202020204" pitchFamily="34" charset="0"/>
              </a:rPr>
              <a:t>We have considered risks for each of the 11 Child Safe Standards and we’ve developed and recorded risk controls aligned with each of the 11 standards.</a:t>
            </a:r>
          </a:p>
          <a:p>
            <a:pPr marL="90488" marR="0" lvl="0" indent="-904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dirty="0">
                <a:ea typeface="+mn-ea"/>
                <a:cs typeface="Arial" panose="020B0604020202020204" pitchFamily="34" charset="0"/>
              </a:rPr>
              <a:t>You can see here some of the types of questions that we considered during the development process.</a:t>
            </a:r>
          </a:p>
          <a:p>
            <a:pPr marL="90488" marR="0" lvl="0" indent="-904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dirty="0">
              <a:latin typeface="Arial" panose="020B0604020202020204" pitchFamily="34" charset="0"/>
              <a:ea typeface="+mn-ea"/>
              <a:cs typeface="Arial" panose="020B0604020202020204" pitchFamily="34" charset="0"/>
            </a:endParaRPr>
          </a:p>
          <a:p>
            <a:pPr marL="0" indent="0">
              <a:buNone/>
            </a:pPr>
            <a:endParaRPr lang="en-AU" dirty="0"/>
          </a:p>
        </p:txBody>
      </p:sp>
      <p:sp>
        <p:nvSpPr>
          <p:cNvPr id="4" name="Slide Number Placeholder 3"/>
          <p:cNvSpPr>
            <a:spLocks noGrp="1"/>
          </p:cNvSpPr>
          <p:nvPr>
            <p:ph type="sldNum" sz="quarter" idx="5"/>
          </p:nvPr>
        </p:nvSpPr>
        <p:spPr/>
        <p:txBody>
          <a:bodyPr/>
          <a:lstStyle/>
          <a:p>
            <a:fld id="{4C37A77B-BB0B-EB4D-BF1F-4636A3D2E847}" type="slidenum">
              <a:rPr lang="en-US" smtClean="0"/>
              <a:pPr/>
              <a:t>39</a:t>
            </a:fld>
            <a:endParaRPr lang="en-US" dirty="0"/>
          </a:p>
        </p:txBody>
      </p:sp>
    </p:spTree>
    <p:extLst>
      <p:ext uri="{BB962C8B-B14F-4D97-AF65-F5344CB8AC3E}">
        <p14:creationId xmlns:p14="http://schemas.microsoft.com/office/powerpoint/2010/main" val="245159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26067" y="2520434"/>
            <a:ext cx="6120000" cy="6731390"/>
          </a:xfrm>
        </p:spPr>
        <p:txBody>
          <a:bodyPr lIns="0" tIns="0" rIns="0" bIns="0"/>
          <a:lstStyle/>
          <a:p>
            <a:pPr marL="0" marR="0" lvl="0" indent="0" algn="l" defTabSz="914400" rtl="0" eaLnBrk="1" fontAlgn="auto" latinLnBrk="0" hangingPunct="1">
              <a:buClrTx/>
              <a:buSzTx/>
              <a:buFontTx/>
              <a:buNone/>
              <a:tabLst/>
              <a:defRPr/>
            </a:pPr>
            <a:r>
              <a:rPr lang="en-AU" b="1" dirty="0">
                <a:latin typeface="Arial" panose="020B0604020202020204" pitchFamily="34" charset="0"/>
                <a:cs typeface="Arial" panose="020B0604020202020204" pitchFamily="34" charset="0"/>
              </a:rPr>
              <a:t>BACKGROUND NOTES FOR FACILITATOR</a:t>
            </a:r>
          </a:p>
          <a:p>
            <a:r>
              <a:rPr lang="en-US" b="1" dirty="0">
                <a:latin typeface="Arial" panose="020B0604020202020204" pitchFamily="34" charset="0"/>
                <a:cs typeface="Arial" panose="020B0604020202020204" pitchFamily="34" charset="0"/>
              </a:rPr>
              <a:t>Time on this slide: less than 1 minute</a:t>
            </a:r>
          </a:p>
          <a:p>
            <a:pPr lvl="0"/>
            <a:r>
              <a:rPr lang="en-AU" dirty="0">
                <a:latin typeface="Arial" panose="020B0604020202020204" pitchFamily="34" charset="0"/>
                <a:cs typeface="Arial" panose="020B0604020202020204" pitchFamily="34" charset="0"/>
              </a:rPr>
              <a:t>Begin the session with an Acknowledgment of Country.</a:t>
            </a:r>
          </a:p>
          <a:p>
            <a:pPr marL="90488" lvl="0" indent="-90488" algn="l" defTabSz="914400" rtl="0" eaLnBrk="1" latinLnBrk="0" hangingPunct="1">
              <a:buFont typeface="Arial" panose="020B0604020202020204" pitchFamily="34" charset="0"/>
              <a:buChar char="•"/>
            </a:pPr>
            <a:r>
              <a:rPr lang="en-AU" b="0" i="0" dirty="0">
                <a:effectLst/>
                <a:latin typeface="Arial" panose="020B0604020202020204" pitchFamily="34" charset="0"/>
                <a:cs typeface="Arial" panose="020B0604020202020204" pitchFamily="34" charset="0"/>
              </a:rPr>
              <a:t>To find out if a school is within an area of formally recognised Country, refer to the </a:t>
            </a:r>
            <a:r>
              <a:rPr lang="en-AU" sz="1200" b="0" u="none" strike="noStrike" dirty="0">
                <a:solidFill>
                  <a:srgbClr val="1855BF"/>
                </a:solidFill>
                <a:effectLst/>
                <a:latin typeface="Arial" panose="020B0604020202020204" pitchFamily="34" charset="0"/>
                <a:cs typeface="Arial" panose="020B0604020202020204" pitchFamily="34" charset="0"/>
                <a:hlinkClick r:id="rId3"/>
              </a:rPr>
              <a:t>State-wide map of formally recognised Traditional Owners </a:t>
            </a:r>
            <a:r>
              <a:rPr lang="en-AU" sz="1200" kern="1200" dirty="0">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(https://go.vic.gov.au/4cJI3zh).</a:t>
            </a:r>
            <a:r>
              <a:rPr lang="en-AU" sz="1200" kern="1200" dirty="0">
                <a:latin typeface="Arial" panose="020B0604020202020204" pitchFamily="34" charset="0"/>
                <a:ea typeface="+mn-ea"/>
                <a:cs typeface="Arial" panose="020B0604020202020204" pitchFamily="34" charset="0"/>
              </a:rPr>
              <a:t> </a:t>
            </a:r>
          </a:p>
          <a:p>
            <a:pPr lvl="0"/>
            <a:r>
              <a:rPr lang="en-AU" b="0" i="0" dirty="0">
                <a:effectLst/>
                <a:latin typeface="Arial" panose="020B0604020202020204" pitchFamily="34" charset="0"/>
                <a:cs typeface="Arial" panose="020B0604020202020204" pitchFamily="34" charset="0"/>
              </a:rPr>
              <a:t>If the school is located within a formally recognised Country, acknowledge the Traditional Owners identified.</a:t>
            </a:r>
            <a:endParaRPr lang="en-AU" dirty="0">
              <a:latin typeface="Arial" panose="020B0604020202020204" pitchFamily="34" charset="0"/>
              <a:cs typeface="Arial" panose="020B0604020202020204" pitchFamily="34" charset="0"/>
            </a:endParaRPr>
          </a:p>
          <a:p>
            <a:pPr lvl="0"/>
            <a:r>
              <a:rPr lang="en-AU" dirty="0">
                <a:latin typeface="Arial" panose="020B0604020202020204" pitchFamily="34" charset="0"/>
                <a:cs typeface="Arial" panose="020B0604020202020204" pitchFamily="34" charset="0"/>
              </a:rPr>
              <a:t>For further information, see: </a:t>
            </a:r>
            <a:r>
              <a:rPr lang="en-AU" sz="1200" dirty="0">
                <a:latin typeface="Arial" panose="020B0604020202020204" pitchFamily="34" charset="0"/>
                <a:cs typeface="Arial" panose="020B0604020202020204" pitchFamily="34" charset="0"/>
                <a:hlinkClick r:id="rId4"/>
              </a:rPr>
              <a:t>Acknowledgement of Traditional Owners and Welcome to Country in Schools</a:t>
            </a:r>
            <a:r>
              <a:rPr lang="en-AU" sz="1200" dirty="0">
                <a:latin typeface="Arial" panose="020B0604020202020204" pitchFamily="34" charset="0"/>
                <a:cs typeface="Arial" panose="020B0604020202020204" pitchFamily="34" charset="0"/>
              </a:rPr>
              <a:t> (</a:t>
            </a:r>
            <a:r>
              <a:rPr lang="en-AU" sz="1200" u="sng" dirty="0">
                <a:latin typeface="Arial" panose="020B0604020202020204" pitchFamily="34" charset="0"/>
                <a:cs typeface="Arial" panose="020B0604020202020204" pitchFamily="34" charset="0"/>
              </a:rPr>
              <a:t>https://go.vic.gov.au/4cFmhwD</a:t>
            </a:r>
            <a:r>
              <a:rPr lang="en-AU" sz="1200" dirty="0">
                <a:solidFill>
                  <a:srgbClr val="1855BF"/>
                </a:solidFill>
                <a:latin typeface="Arial" panose="020B0604020202020204" pitchFamily="34" charset="0"/>
                <a:cs typeface="Arial" panose="020B0604020202020204" pitchFamily="34" charset="0"/>
              </a:rPr>
              <a:t>).</a:t>
            </a:r>
          </a:p>
          <a:p>
            <a:pPr marL="0" indent="0">
              <a:spcBef>
                <a:spcPts val="600"/>
              </a:spcBef>
              <a:buNone/>
            </a:pPr>
            <a:r>
              <a:rPr lang="en-AU" b="1" dirty="0">
                <a:latin typeface="Arial" panose="020B0604020202020204" pitchFamily="34" charset="0"/>
                <a:cs typeface="Arial" panose="020B0604020202020204" pitchFamily="34" charset="0"/>
              </a:rPr>
              <a:t>SPEAKING NOTES </a:t>
            </a:r>
            <a:endParaRPr lang="en-US" b="1" dirty="0">
              <a:latin typeface="Arial" panose="020B0604020202020204" pitchFamily="34" charset="0"/>
              <a:cs typeface="Arial" panose="020B0604020202020204" pitchFamily="34" charset="0"/>
            </a:endParaRPr>
          </a:p>
          <a:p>
            <a:pPr lvl="0">
              <a:spcBef>
                <a:spcPts val="600"/>
              </a:spcBef>
            </a:pPr>
            <a:r>
              <a:rPr lang="en-AU" b="0" i="0" dirty="0">
                <a:effectLst/>
                <a:latin typeface="Arial" panose="020B0604020202020204" pitchFamily="34" charset="0"/>
                <a:cs typeface="Arial" panose="020B0604020202020204" pitchFamily="34" charset="0"/>
              </a:rPr>
              <a:t>Where the Traditional Owners are known</a:t>
            </a:r>
          </a:p>
          <a:p>
            <a:pPr lvl="1">
              <a:spcBef>
                <a:spcPts val="600"/>
              </a:spcBef>
            </a:pPr>
            <a:r>
              <a:rPr lang="en-AU" b="0" i="0" dirty="0">
                <a:effectLst/>
                <a:latin typeface="Arial" panose="020B0604020202020204" pitchFamily="34" charset="0"/>
                <a:cs typeface="Arial" panose="020B0604020202020204" pitchFamily="34" charset="0"/>
              </a:rPr>
              <a:t>I acknowledge the </a:t>
            </a:r>
            <a:r>
              <a:rPr lang="en-AU" b="1" i="0" dirty="0">
                <a:effectLst/>
                <a:latin typeface="Arial" panose="020B0604020202020204" pitchFamily="34" charset="0"/>
                <a:cs typeface="Arial" panose="020B0604020202020204" pitchFamily="34" charset="0"/>
              </a:rPr>
              <a:t>[insert Traditional Owner group name] </a:t>
            </a:r>
            <a:r>
              <a:rPr lang="en-AU" b="0" i="0" dirty="0">
                <a:effectLst/>
                <a:latin typeface="Arial" panose="020B0604020202020204" pitchFamily="34" charset="0"/>
                <a:cs typeface="Arial" panose="020B0604020202020204" pitchFamily="34" charset="0"/>
              </a:rPr>
              <a:t>people, the Traditional Owners of the land on which we meet today, and pay my respects to their Elders past and present</a:t>
            </a:r>
          </a:p>
          <a:p>
            <a:pPr lvl="1">
              <a:spcBef>
                <a:spcPts val="600"/>
              </a:spcBef>
            </a:pPr>
            <a:r>
              <a:rPr lang="en-AU" b="0" i="0" dirty="0">
                <a:effectLst/>
                <a:latin typeface="Arial" panose="020B0604020202020204" pitchFamily="34" charset="0"/>
                <a:cs typeface="Arial" panose="020B0604020202020204" pitchFamily="34" charset="0"/>
              </a:rPr>
              <a:t>I also acknowledge any other Elders and Aboriginal people who are here today.</a:t>
            </a:r>
          </a:p>
          <a:p>
            <a:pPr lvl="0">
              <a:spcBef>
                <a:spcPts val="600"/>
              </a:spcBef>
            </a:pPr>
            <a:r>
              <a:rPr lang="en-AU" b="0" i="0" dirty="0">
                <a:effectLst/>
                <a:latin typeface="Arial" panose="020B0604020202020204" pitchFamily="34" charset="0"/>
                <a:cs typeface="Arial" panose="020B0604020202020204" pitchFamily="34" charset="0"/>
              </a:rPr>
              <a:t>Where Traditional Owners are not known:</a:t>
            </a:r>
          </a:p>
          <a:p>
            <a:pPr lvl="1">
              <a:spcBef>
                <a:spcPts val="600"/>
              </a:spcBef>
            </a:pPr>
            <a:r>
              <a:rPr lang="en-AU" b="0" i="0" dirty="0">
                <a:effectLst/>
                <a:latin typeface="Arial" panose="020B0604020202020204" pitchFamily="34" charset="0"/>
                <a:cs typeface="Arial" panose="020B0604020202020204" pitchFamily="34" charset="0"/>
              </a:rPr>
              <a:t>I acknowledge the Traditional Owners of the land on which we meet and pay my respects to their Elders past and present</a:t>
            </a:r>
          </a:p>
          <a:p>
            <a:pPr lvl="1">
              <a:spcBef>
                <a:spcPts val="600"/>
              </a:spcBef>
            </a:pPr>
            <a:r>
              <a:rPr lang="en-AU" b="0" i="0" dirty="0">
                <a:effectLst/>
                <a:latin typeface="Arial" panose="020B0604020202020204" pitchFamily="34" charset="0"/>
                <a:cs typeface="Arial" panose="020B0604020202020204" pitchFamily="34" charset="0"/>
              </a:rPr>
              <a:t>I also acknowledge any other Elders and Aboriginal people here today.</a:t>
            </a:r>
          </a:p>
          <a:p>
            <a:pPr lvl="1">
              <a:spcAft>
                <a:spcPts val="600"/>
              </a:spcAft>
            </a:pPr>
            <a:endParaRPr lang="en-AU" b="0" i="0" dirty="0">
              <a:effectLst/>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0F333896-3EA5-47E0-9293-B956FCFC0DE1}"/>
              </a:ext>
            </a:extLst>
          </p:cNvPr>
          <p:cNvSpPr>
            <a:spLocks noGrp="1" noRot="1" noChangeAspect="1"/>
          </p:cNvSpPr>
          <p:nvPr>
            <p:ph type="sldImg"/>
          </p:nvPr>
        </p:nvSpPr>
        <p:spPr>
          <a:xfrm>
            <a:off x="1684338" y="414338"/>
            <a:ext cx="3429000" cy="1928812"/>
          </a:xfrm>
        </p:spPr>
      </p:sp>
    </p:spTree>
    <p:extLst>
      <p:ext uri="{BB962C8B-B14F-4D97-AF65-F5344CB8AC3E}">
        <p14:creationId xmlns:p14="http://schemas.microsoft.com/office/powerpoint/2010/main" val="1253556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a:t>
            </a:r>
          </a:p>
          <a:p>
            <a:pPr lvl="0"/>
            <a:r>
              <a:rPr lang="en-AU" dirty="0">
                <a:latin typeface="Arial" panose="020B0604020202020204" pitchFamily="34" charset="0"/>
                <a:cs typeface="Arial" panose="020B0604020202020204" pitchFamily="34" charset="0"/>
              </a:rPr>
              <a:t>This slide shows the intent of our school’s Complaints Policy </a:t>
            </a:r>
          </a:p>
          <a:p>
            <a:pPr marL="90488" marR="0" lvl="0" indent="-90488" algn="l" defTabSz="914400" rtl="0" eaLnBrk="1" fontAlgn="auto" latinLnBrk="0" hangingPunct="1">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We suggest that you provide links or copies of your school’s current Complaints Policy </a:t>
            </a:r>
          </a:p>
          <a:p>
            <a:r>
              <a:rPr lang="en-AU" dirty="0">
                <a:latin typeface="Arial" panose="020B0604020202020204" pitchFamily="34" charset="0"/>
                <a:cs typeface="Arial" panose="020B0604020202020204" pitchFamily="34" charset="0"/>
              </a:rPr>
              <a:t>You may wish to confirm that school council members understand the Complaints Policy and how it is used in the school.</a:t>
            </a:r>
          </a:p>
          <a:p>
            <a:pPr marL="0" indent="0">
              <a:spcBef>
                <a:spcPts val="600"/>
              </a:spcBef>
              <a:buNone/>
            </a:pPr>
            <a:r>
              <a:rPr lang="en-AU" b="1" dirty="0">
                <a:latin typeface="Arial" panose="020B0604020202020204" pitchFamily="34" charset="0"/>
                <a:cs typeface="Arial" panose="020B0604020202020204" pitchFamily="34" charset="0"/>
              </a:rPr>
              <a:t>SPEAKING NOTES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kern="1200" dirty="0">
                <a:solidFill>
                  <a:schemeClr val="tx1"/>
                </a:solidFill>
                <a:latin typeface="Arial" panose="020B0604020202020204" pitchFamily="34" charset="0"/>
                <a:cs typeface="Arial" panose="020B0604020202020204" pitchFamily="34" charset="0"/>
              </a:rPr>
              <a:t>All members of our school community, including the school council, should be aware of our processes to manage complaints.</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kern="1200" dirty="0">
                <a:solidFill>
                  <a:schemeClr val="tx1"/>
                </a:solidFill>
                <a:latin typeface="Arial" panose="020B0604020202020204" pitchFamily="34" charset="0"/>
                <a:cs typeface="Arial" panose="020B0604020202020204" pitchFamily="34" charset="0"/>
              </a:rPr>
              <a:t>We value open communication with our families and are committed to understanding complaints and addressing them appropriately. We recognise that the complaints process provides an important opportunity for reflection and learning. </a:t>
            </a:r>
            <a:endParaRPr lang="en-AU" b="1" dirty="0">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kern="1200" dirty="0">
                <a:solidFill>
                  <a:schemeClr val="tx1"/>
                </a:solidFill>
                <a:latin typeface="Arial" panose="020B0604020202020204" pitchFamily="34" charset="0"/>
                <a:cs typeface="Arial" panose="020B0604020202020204" pitchFamily="34" charset="0"/>
              </a:rPr>
              <a:t>Our school’s Complaints Policy provides an outline of our school’s complaints process.</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kern="1200" dirty="0">
                <a:solidFill>
                  <a:schemeClr val="tx1"/>
                </a:solidFill>
                <a:latin typeface="Arial" panose="020B0604020202020204" pitchFamily="34" charset="0"/>
                <a:cs typeface="Arial" panose="020B0604020202020204" pitchFamily="34" charset="0"/>
              </a:rPr>
              <a:t>It informs students, parents and members of the community how they can raise complaints or concerns about issues arising at our school.</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kern="1200" dirty="0">
                <a:solidFill>
                  <a:schemeClr val="tx1"/>
                </a:solidFill>
                <a:latin typeface="Arial" panose="020B0604020202020204" pitchFamily="34" charset="0"/>
                <a:cs typeface="Arial" panose="020B0604020202020204" pitchFamily="34" charset="0"/>
              </a:rPr>
              <a:t>It sets an expectation that all complaints and concerns are managed in a timely, effective, fair and respectful manner. </a:t>
            </a:r>
          </a:p>
          <a:p>
            <a:pPr lvl="0">
              <a:spcBef>
                <a:spcPts val="600"/>
              </a:spcBef>
            </a:pPr>
            <a:r>
              <a:rPr lang="en-AU" dirty="0">
                <a:latin typeface="Arial" panose="020B0604020202020204" pitchFamily="34" charset="0"/>
                <a:cs typeface="Arial" panose="020B0604020202020204" pitchFamily="34" charset="0"/>
              </a:rPr>
              <a:t>Our policy is publicly available on our school website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[and at reception]. </a:t>
            </a:r>
            <a:endParaRPr lang="en-AU" dirty="0">
              <a:latin typeface="Arial" panose="020B0604020202020204" pitchFamily="34" charset="0"/>
              <a:cs typeface="Arial" panose="020B0604020202020204" pitchFamily="34" charset="0"/>
            </a:endParaRPr>
          </a:p>
          <a:p>
            <a:pPr lvl="0">
              <a:spcAft>
                <a:spcPts val="600"/>
              </a:spcAft>
            </a:pPr>
            <a:endParaRPr lang="en-AU" dirty="0">
              <a:latin typeface="Arial" panose="020B0604020202020204" pitchFamily="34" charset="0"/>
              <a:cs typeface="Arial" panose="020B0604020202020204" pitchFamily="34" charset="0"/>
            </a:endParaRPr>
          </a:p>
          <a:p>
            <a:pPr lvl="0">
              <a:spcAft>
                <a:spcPts val="600"/>
              </a:spcAft>
            </a:pPr>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pPr/>
              <a:t>40</a:t>
            </a:fld>
            <a:endParaRPr lang="en-US" dirty="0"/>
          </a:p>
        </p:txBody>
      </p:sp>
      <p:sp>
        <p:nvSpPr>
          <p:cNvPr id="7" name="Slide Image Placeholder 6">
            <a:extLst>
              <a:ext uri="{FF2B5EF4-FFF2-40B4-BE49-F238E27FC236}">
                <a16:creationId xmlns:a16="http://schemas.microsoft.com/office/drawing/2014/main" id="{46984C48-A2BD-4EAD-A161-759ED9247F5B}"/>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4020236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61275" y="1838325"/>
            <a:ext cx="6075123" cy="7809527"/>
          </a:xfrm>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 </a:t>
            </a:r>
          </a:p>
          <a:p>
            <a:pPr lvl="0"/>
            <a:r>
              <a:rPr lang="en-AU" dirty="0">
                <a:latin typeface="Arial" panose="020B0604020202020204" pitchFamily="34" charset="0"/>
                <a:cs typeface="Arial" panose="020B0604020202020204" pitchFamily="34" charset="0"/>
                <a:hlinkClick r:id="rId3"/>
              </a:rPr>
              <a:t>PROTECT Identifying and responding to all forms of abuse in Victorian Schools</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https://go.vic.gov.au/3PQnBD3</a:t>
            </a:r>
            <a:r>
              <a:rPr lang="en-AU"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hlinkClick r:id="rId3"/>
              </a:rPr>
              <a:t> </a:t>
            </a:r>
            <a:r>
              <a:rPr lang="en-AU" dirty="0">
                <a:latin typeface="Arial" panose="020B0604020202020204" pitchFamily="34" charset="0"/>
                <a:cs typeface="Arial" panose="020B0604020202020204" pitchFamily="34" charset="0"/>
              </a:rPr>
              <a:t>includes the Four Critical Actions for Schools when responding to suspicions or allegations of child abuse.  </a:t>
            </a:r>
          </a:p>
          <a:p>
            <a:r>
              <a:rPr lang="en-AU" sz="1200" dirty="0">
                <a:latin typeface="Arial" panose="020B0604020202020204" pitchFamily="34" charset="0"/>
                <a:cs typeface="Arial" panose="020B0604020202020204" pitchFamily="34" charset="0"/>
              </a:rPr>
              <a:t>Schools must also respond to allegations and instances of student sexual offending by following the </a:t>
            </a:r>
            <a:r>
              <a:rPr lang="en-AU"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Four Critical Actions: Student Sexual Offending</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https://go.vic.gov.au/49mqa6W</a:t>
            </a:r>
            <a:r>
              <a:rPr lang="en-AU" dirty="0">
                <a:latin typeface="Arial" panose="020B0604020202020204" pitchFamily="34" charset="0"/>
                <a:cs typeface="Arial" panose="020B0604020202020204" pitchFamily="34" charset="0"/>
              </a:rPr>
              <a:t>) </a:t>
            </a:r>
          </a:p>
          <a:p>
            <a:pPr lvl="0"/>
            <a:r>
              <a:rPr lang="en-AU" dirty="0">
                <a:latin typeface="Arial" panose="020B0604020202020204" pitchFamily="34" charset="0"/>
                <a:cs typeface="Arial" panose="020B0604020202020204" pitchFamily="34" charset="0"/>
              </a:rPr>
              <a:t>You may wish to provide the </a:t>
            </a:r>
            <a:r>
              <a:rPr lang="en-AU"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Four Critical Actions for Schools</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8"/>
              </a:rPr>
              <a:t>https://go.vic.gov.au/3Suh3vd</a:t>
            </a:r>
            <a:r>
              <a:rPr lang="en-AU" dirty="0">
                <a:latin typeface="Arial" panose="020B0604020202020204" pitchFamily="34" charset="0"/>
                <a:cs typeface="Arial" panose="020B0604020202020204" pitchFamily="34" charset="0"/>
              </a:rPr>
              <a:t>) to school council members for reference.</a:t>
            </a:r>
          </a:p>
          <a:p>
            <a:pPr marL="0" lvl="0" indent="0">
              <a:spcBef>
                <a:spcPts val="600"/>
              </a:spcBef>
              <a:buNone/>
            </a:pPr>
            <a:r>
              <a:rPr lang="en-AU" b="1" dirty="0">
                <a:latin typeface="Arial" panose="020B0604020202020204" pitchFamily="34" charset="0"/>
                <a:cs typeface="Arial" panose="020B0604020202020204" pitchFamily="34" charset="0"/>
              </a:rPr>
              <a:t>SPEAKING NOTES</a:t>
            </a:r>
          </a:p>
          <a:p>
            <a:pPr lvl="0">
              <a:spcBef>
                <a:spcPts val="600"/>
              </a:spcBef>
              <a:defRPr/>
            </a:pPr>
            <a:r>
              <a:rPr lang="en-AU" dirty="0">
                <a:latin typeface="Arial" panose="020B0604020202020204" pitchFamily="34" charset="0"/>
                <a:cs typeface="Arial" panose="020B0604020202020204" pitchFamily="34" charset="0"/>
              </a:rPr>
              <a:t>O</a:t>
            </a:r>
            <a:r>
              <a:rPr lang="en-AU" sz="1200" dirty="0">
                <a:latin typeface="Arial" panose="020B0604020202020204" pitchFamily="34" charset="0"/>
                <a:cs typeface="Arial" panose="020B0604020202020204" pitchFamily="34" charset="0"/>
              </a:rPr>
              <a:t>ur school’s </a:t>
            </a:r>
            <a:r>
              <a:rPr lang="en-AU" sz="1200" b="1" dirty="0">
                <a:latin typeface="Arial" panose="020B0604020202020204" pitchFamily="34" charset="0"/>
                <a:ea typeface="+mn-ea"/>
                <a:cs typeface="Arial" panose="020B0604020202020204" pitchFamily="34" charset="0"/>
              </a:rPr>
              <a:t>Child Safety Responding and Reporting Obligations Policy and Procedures </a:t>
            </a:r>
            <a:r>
              <a:rPr lang="en-AU" sz="1200" dirty="0">
                <a:latin typeface="Arial" panose="020B0604020202020204" pitchFamily="34" charset="0"/>
                <a:cs typeface="Arial" panose="020B0604020202020204" pitchFamily="34" charset="0"/>
              </a:rPr>
              <a:t>outlines the procedures we will follow to respond to any incidents, disclosures and suspicions of child abuse. </a:t>
            </a:r>
          </a:p>
          <a:p>
            <a:pPr lvl="0">
              <a:spcBef>
                <a:spcPts val="600"/>
              </a:spcBef>
            </a:pPr>
            <a:r>
              <a:rPr lang="en-AU" sz="1200" dirty="0">
                <a:latin typeface="Arial" panose="020B0604020202020204" pitchFamily="34" charset="0"/>
                <a:cs typeface="Arial" panose="020B0604020202020204" pitchFamily="34" charset="0"/>
              </a:rPr>
              <a:t>We follow the:</a:t>
            </a:r>
          </a:p>
          <a:p>
            <a:pPr marL="270975" lvl="3" indent="-90000">
              <a:spcBef>
                <a:spcPts val="600"/>
              </a:spcBef>
            </a:pPr>
            <a:r>
              <a:rPr lang="en-AU"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Four Critical Actions for Schools</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8"/>
              </a:rPr>
              <a:t>https://go.vic.gov.au/3Suh3vd</a:t>
            </a:r>
            <a:r>
              <a:rPr lang="en-AU" dirty="0">
                <a:latin typeface="Arial" panose="020B0604020202020204" pitchFamily="34" charset="0"/>
                <a:cs typeface="Arial" panose="020B0604020202020204" pitchFamily="34" charset="0"/>
              </a:rPr>
              <a:t>) when responding to</a:t>
            </a:r>
            <a:r>
              <a:rPr lang="en-AU" dirty="0">
                <a:solidFill>
                  <a:srgbClr val="C0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incidents, disclosures and suspicions of child abuse.</a:t>
            </a:r>
          </a:p>
          <a:p>
            <a:pPr lvl="1">
              <a:spcBef>
                <a:spcPts val="600"/>
              </a:spcBef>
            </a:pPr>
            <a:r>
              <a:rPr lang="en-AU"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Four Critical Actions: Student Sexual Offending</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https://go.vic.gov.au/49mqa6W</a:t>
            </a:r>
            <a:r>
              <a:rPr lang="en-AU" dirty="0">
                <a:latin typeface="Arial" panose="020B0604020202020204" pitchFamily="34" charset="0"/>
                <a:cs typeface="Arial" panose="020B0604020202020204" pitchFamily="34" charset="0"/>
              </a:rPr>
              <a:t>) for incidents, disclosures and suspicions </a:t>
            </a:r>
            <a:r>
              <a:rPr lang="en-AU" dirty="0">
                <a:solidFill>
                  <a:prstClr val="black"/>
                </a:solidFill>
                <a:latin typeface="Arial" panose="020B0604020202020204" pitchFamily="34" charset="0"/>
                <a:cs typeface="Arial" panose="020B0604020202020204" pitchFamily="34" charset="0"/>
              </a:rPr>
              <a:t>of harmful student-to-student sexual behaviour.</a:t>
            </a:r>
            <a:endParaRPr lang="en-AU" sz="1200" dirty="0">
              <a:latin typeface="Arial" panose="020B0604020202020204" pitchFamily="34" charset="0"/>
              <a:cs typeface="Arial" panose="020B0604020202020204" pitchFamily="34" charset="0"/>
            </a:endParaRPr>
          </a:p>
          <a:p>
            <a:pPr marL="90000" marR="0" lvl="0" indent="-90000" algn="l" defTabSz="914400" rtl="0" eaLnBrk="1" fontAlgn="auto" latinLnBrk="0" hangingPunct="1">
              <a:spcBef>
                <a:spcPts val="60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You can see the Four Critical Actions for Schools on this slide. Action 2 steps out different reporting pathways </a:t>
            </a:r>
            <a:r>
              <a:rPr lang="en-AU" dirty="0">
                <a:latin typeface="Arial" panose="020B0604020202020204" pitchFamily="34" charset="0"/>
                <a:ea typeface="Aptos" panose="020B0004020202020204" pitchFamily="34" charset="0"/>
                <a:cs typeface="Arial" panose="020B0604020202020204" pitchFamily="34" charset="0"/>
              </a:rPr>
              <a:t>based on the </a:t>
            </a:r>
            <a:r>
              <a:rPr lang="en-AU" dirty="0">
                <a:effectLst/>
                <a:latin typeface="Arial" panose="020B0604020202020204" pitchFamily="34" charset="0"/>
                <a:ea typeface="Aptos" panose="020B0004020202020204" pitchFamily="34" charset="0"/>
                <a:cs typeface="Arial" panose="020B0604020202020204" pitchFamily="34" charset="0"/>
              </a:rPr>
              <a:t>source of the suspected abuse. </a:t>
            </a:r>
          </a:p>
          <a:p>
            <a:pPr marL="90000" marR="0" lvl="0" indent="-90000" algn="l" defTabSz="914400" rtl="0" eaLnBrk="1" fontAlgn="auto" latinLnBrk="0" hangingPunct="1">
              <a:spcBef>
                <a:spcPts val="600"/>
              </a:spcBef>
              <a:spcAft>
                <a:spcPts val="0"/>
              </a:spcAft>
              <a:buClrTx/>
              <a:buSzTx/>
              <a:buFont typeface="Arial" panose="020B0604020202020204" pitchFamily="34" charset="0"/>
              <a:buChar char="•"/>
              <a:tabLst/>
              <a:defRPr/>
            </a:pPr>
            <a:r>
              <a:rPr lang="en-AU" sz="1200" dirty="0">
                <a:effectLst/>
                <a:latin typeface="Arial" panose="020B0604020202020204" pitchFamily="34" charset="0"/>
                <a:ea typeface="Aptos" panose="020B0004020202020204" pitchFamily="34" charset="0"/>
                <a:cs typeface="Arial" panose="020B0604020202020204" pitchFamily="34" charset="0"/>
              </a:rPr>
              <a:t>School leadership will work with you to report to the relevant authorities</a:t>
            </a:r>
            <a:r>
              <a:rPr lang="en-AU" sz="1200" dirty="0">
                <a:latin typeface="Arial" panose="020B0604020202020204" pitchFamily="34" charset="0"/>
                <a:ea typeface="Aptos" panose="020B0004020202020204" pitchFamily="34" charset="0"/>
                <a:cs typeface="Arial" panose="020B0604020202020204" pitchFamily="34" charset="0"/>
              </a:rPr>
              <a:t>, based on whether the </a:t>
            </a:r>
            <a:r>
              <a:rPr lang="en-AU" sz="1200" dirty="0">
                <a:effectLst/>
                <a:latin typeface="Arial" panose="020B0604020202020204" pitchFamily="34" charset="0"/>
                <a:ea typeface="Aptos" panose="020B0004020202020204" pitchFamily="34" charset="0"/>
                <a:cs typeface="Arial" panose="020B0604020202020204" pitchFamily="34" charset="0"/>
              </a:rPr>
              <a:t>source of the suspected abuse is in the school, family or community.</a:t>
            </a:r>
          </a:p>
          <a:p>
            <a:pPr marL="90000" indent="-90000">
              <a:spcBef>
                <a:spcPts val="600"/>
              </a:spcBef>
            </a:pPr>
            <a:r>
              <a:rPr lang="en-AU" sz="1200" dirty="0">
                <a:latin typeface="Arial" panose="020B0604020202020204" pitchFamily="34" charset="0"/>
                <a:cs typeface="Arial" panose="020B0604020202020204" pitchFamily="34" charset="0"/>
              </a:rPr>
              <a:t>A link to each </a:t>
            </a:r>
            <a:r>
              <a:rPr lang="en-AU" dirty="0">
                <a:latin typeface="Arial" panose="020B0604020202020204" pitchFamily="34" charset="0"/>
                <a:cs typeface="Arial" panose="020B0604020202020204" pitchFamily="34" charset="0"/>
              </a:rPr>
              <a:t>Four Critical Actions resource</a:t>
            </a:r>
            <a:r>
              <a:rPr lang="en-AU" dirty="0">
                <a:solidFill>
                  <a:srgbClr val="C00000"/>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is in our school‘s Child Safety Responding and Reporting Obligations Policy and Procedures. </a:t>
            </a:r>
            <a:r>
              <a:rPr lang="en-AU" sz="1200" b="1" dirty="0">
                <a:latin typeface="Arial" panose="020B0604020202020204" pitchFamily="34" charset="0"/>
                <a:cs typeface="Arial" panose="020B0604020202020204" pitchFamily="34" charset="0"/>
              </a:rPr>
              <a:t>[Add information relevant to your school about who reports about concerns relating to child abuse should be made to.]</a:t>
            </a:r>
          </a:p>
          <a:p>
            <a:pPr marL="90000" lvl="0" indent="-90000">
              <a:spcBef>
                <a:spcPts val="600"/>
              </a:spcBef>
            </a:pPr>
            <a:r>
              <a:rPr lang="en-AU" sz="1200" dirty="0">
                <a:latin typeface="Arial" panose="020B0604020202020204" pitchFamily="34" charset="0"/>
                <a:cs typeface="Arial" panose="020B0604020202020204" pitchFamily="34" charset="0"/>
              </a:rPr>
              <a:t>A poster of each Four Critical Actions resource</a:t>
            </a:r>
            <a:r>
              <a:rPr lang="en-AU" sz="1200" dirty="0">
                <a:solidFill>
                  <a:srgbClr val="C0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is displayed in our staff room </a:t>
            </a:r>
            <a:r>
              <a:rPr lang="en-AU" sz="1200" b="1" dirty="0">
                <a:latin typeface="Arial" panose="020B0604020202020204" pitchFamily="34" charset="0"/>
                <a:cs typeface="Arial" panose="020B0604020202020204" pitchFamily="34" charset="0"/>
              </a:rPr>
              <a:t>[Amend this statement for your context.]</a:t>
            </a:r>
            <a:endParaRPr lang="en-AU" b="1" strike="sngStrike" dirty="0">
              <a:solidFill>
                <a:srgbClr val="C00000"/>
              </a:solidFill>
              <a:latin typeface="Arial" panose="020B0604020202020204" pitchFamily="34" charset="0"/>
              <a:cs typeface="Arial" panose="020B0604020202020204" pitchFamily="34" charset="0"/>
            </a:endParaRPr>
          </a:p>
          <a:p>
            <a:pPr>
              <a:spcBef>
                <a:spcPts val="600"/>
              </a:spcBef>
            </a:pPr>
            <a:r>
              <a:rPr lang="en-AU" dirty="0">
                <a:latin typeface="Arial" panose="020B0604020202020204" pitchFamily="34" charset="0"/>
                <a:cs typeface="Arial" panose="020B0604020202020204" pitchFamily="34" charset="0"/>
              </a:rPr>
              <a:t>Importantly, if you have any concerns, suspicions, or disclosures of child abuse or harm, by current or former staff, volunteers or contractors you must treat these seriously and act by informing the school principal. </a:t>
            </a:r>
            <a:r>
              <a:rPr lang="en-AU" sz="1200" b="1" dirty="0">
                <a:latin typeface="Arial" panose="020B0604020202020204" pitchFamily="34" charset="0"/>
                <a:cs typeface="Arial" panose="020B0604020202020204" pitchFamily="34" charset="0"/>
              </a:rPr>
              <a:t>[Remind staff here about who reports should be made to within your school]</a:t>
            </a:r>
          </a:p>
        </p:txBody>
      </p:sp>
      <p:sp>
        <p:nvSpPr>
          <p:cNvPr id="7" name="Slide Image Placeholder 6">
            <a:extLst>
              <a:ext uri="{FF2B5EF4-FFF2-40B4-BE49-F238E27FC236}">
                <a16:creationId xmlns:a16="http://schemas.microsoft.com/office/drawing/2014/main" id="{A548FBFB-D002-4884-AA6D-9C3DD0665AFF}"/>
              </a:ext>
            </a:extLst>
          </p:cNvPr>
          <p:cNvSpPr>
            <a:spLocks noGrp="1" noRot="1" noChangeAspect="1"/>
          </p:cNvSpPr>
          <p:nvPr>
            <p:ph type="sldImg"/>
          </p:nvPr>
        </p:nvSpPr>
        <p:spPr>
          <a:xfrm>
            <a:off x="1876425" y="125413"/>
            <a:ext cx="3044825" cy="1712912"/>
          </a:xfrm>
        </p:spPr>
      </p:sp>
    </p:spTree>
    <p:extLst>
      <p:ext uri="{BB962C8B-B14F-4D97-AF65-F5344CB8AC3E}">
        <p14:creationId xmlns:p14="http://schemas.microsoft.com/office/powerpoint/2010/main" val="1360243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AU" sz="1100" b="1" dirty="0">
                <a:latin typeface="Arial" panose="020B0604020202020204" pitchFamily="34" charset="0"/>
                <a:cs typeface="Arial" panose="020B0604020202020204" pitchFamily="34" charset="0"/>
              </a:rPr>
              <a:t>Time on this slide: 7 minutes </a:t>
            </a:r>
            <a:r>
              <a:rPr lang="en-AU" sz="1100" dirty="0">
                <a:latin typeface="Arial" panose="020B0604020202020204" pitchFamily="34" charset="0"/>
                <a:cs typeface="Arial" panose="020B0604020202020204" pitchFamily="34" charset="0"/>
              </a:rPr>
              <a:t>(video takes 5.45 minutes)</a:t>
            </a:r>
          </a:p>
          <a:p>
            <a:r>
              <a:rPr lang="en-AU" sz="1100" b="1" dirty="0">
                <a:latin typeface="Arial" panose="020B0604020202020204" pitchFamily="34" charset="0"/>
                <a:cs typeface="Arial" panose="020B0604020202020204" pitchFamily="34" charset="0"/>
              </a:rPr>
              <a:t>This slide is optional.</a:t>
            </a:r>
          </a:p>
          <a:p>
            <a:pPr lvl="0"/>
            <a:r>
              <a:rPr lang="en-AU" sz="1100" i="0" u="none" dirty="0">
                <a:latin typeface="Arial" panose="020B0604020202020204" pitchFamily="34" charset="0"/>
                <a:cs typeface="Arial" panose="020B0604020202020204" pitchFamily="34" charset="0"/>
              </a:rPr>
              <a:t>This slide links to an </a:t>
            </a:r>
            <a:r>
              <a:rPr lang="en-AU" sz="1100" b="1" i="0" u="none" dirty="0">
                <a:latin typeface="Arial" panose="020B0604020202020204" pitchFamily="34" charset="0"/>
                <a:cs typeface="Arial" panose="020B0604020202020204" pitchFamily="34" charset="0"/>
              </a:rPr>
              <a:t>optional</a:t>
            </a:r>
            <a:r>
              <a:rPr lang="en-AU" sz="1100" i="0" u="none" dirty="0">
                <a:latin typeface="Arial" panose="020B0604020202020204" pitchFamily="34" charset="0"/>
                <a:cs typeface="Arial" panose="020B0604020202020204" pitchFamily="34" charset="0"/>
              </a:rPr>
              <a:t> video on PROTECT that discusses the common signs of child abuse for staff and council members to look out for. </a:t>
            </a:r>
          </a:p>
          <a:p>
            <a:pPr lvl="0"/>
            <a:r>
              <a:rPr lang="en-AU" sz="1100" b="0" i="0" u="none" dirty="0">
                <a:solidFill>
                  <a:srgbClr val="000000"/>
                </a:solidFill>
                <a:effectLst/>
                <a:latin typeface="Arial" panose="020B0604020202020204" pitchFamily="34" charset="0"/>
                <a:cs typeface="Arial" panose="020B0604020202020204" pitchFamily="34" charset="0"/>
              </a:rPr>
              <a:t>You may wish to show this video to new staff but otherwise skip it and focus on the </a:t>
            </a:r>
            <a:r>
              <a:rPr lang="en-AU" sz="1100" b="0" u="none" dirty="0">
                <a:solidFill>
                  <a:srgbClr val="000000"/>
                </a:solidFill>
                <a:effectLst/>
                <a:latin typeface="Arial" panose="020B0604020202020204" pitchFamily="34" charset="0"/>
                <a:cs typeface="Arial" panose="020B0604020202020204" pitchFamily="34" charset="0"/>
              </a:rPr>
              <a:t>slides.</a:t>
            </a:r>
            <a:endParaRPr lang="en-AU" sz="1100" u="none"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For more information, refer to:</a:t>
            </a:r>
          </a:p>
          <a:p>
            <a:pPr lvl="1"/>
            <a:r>
              <a:rPr lang="en-AU" sz="1100" dirty="0">
                <a:latin typeface="Arial" panose="020B0604020202020204" pitchFamily="34" charset="0"/>
                <a:cs typeface="Arial" panose="020B0604020202020204" pitchFamily="34" charset="0"/>
                <a:hlinkClick r:id="rId3"/>
              </a:rPr>
              <a:t>Spotting the Warning Signs of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https://go.vic.gov.au/4aj0qJW</a:t>
            </a:r>
            <a:r>
              <a:rPr lang="en-AU" sz="1100" dirty="0">
                <a:latin typeface="Arial" panose="020B0604020202020204" pitchFamily="34" charset="0"/>
                <a:cs typeface="Arial" panose="020B0604020202020204" pitchFamily="34" charset="0"/>
              </a:rPr>
              <a:t>)</a:t>
            </a:r>
          </a:p>
          <a:p>
            <a:pPr lvl="1"/>
            <a:r>
              <a:rPr lang="en-AU" sz="1100" dirty="0">
                <a:latin typeface="Arial" panose="020B0604020202020204" pitchFamily="34" charset="0"/>
                <a:cs typeface="Arial" panose="020B0604020202020204" pitchFamily="34" charset="0"/>
                <a:hlinkClick r:id="rId4"/>
              </a:rPr>
              <a:t>Identify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https://go.vic.gov.au/3W35Cxl</a:t>
            </a:r>
            <a:r>
              <a:rPr lang="en-AU" sz="1100" dirty="0">
                <a:latin typeface="Arial" panose="020B0604020202020204" pitchFamily="34" charset="0"/>
                <a:cs typeface="Arial" panose="020B0604020202020204" pitchFamily="34" charset="0"/>
              </a:rPr>
              <a:t>)</a:t>
            </a:r>
          </a:p>
          <a:p>
            <a:r>
              <a:rPr lang="en-AU" sz="1100" dirty="0">
                <a:latin typeface="Arial" panose="020B0604020202020204" pitchFamily="34" charset="0"/>
                <a:cs typeface="Arial" panose="020B0604020202020204" pitchFamily="34" charset="0"/>
              </a:rPr>
              <a:t>Click on the video image in presentation mode to play the identifying signs of abuse video in your browser. </a:t>
            </a:r>
          </a:p>
          <a:p>
            <a:r>
              <a:rPr lang="en-AU" sz="1100" dirty="0">
                <a:latin typeface="Arial" panose="020B0604020202020204" pitchFamily="34" charset="0"/>
                <a:cs typeface="Arial" panose="020B0604020202020204" pitchFamily="34" charset="0"/>
              </a:rPr>
              <a:t>Alternatively, you can use this link: </a:t>
            </a:r>
            <a:r>
              <a:rPr lang="en-AU" sz="1100" u="sng" kern="120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https://go.vic.gov.au/4aiuipJ</a:t>
            </a:r>
            <a:r>
              <a:rPr lang="en-AU" sz="1100" u="sng" dirty="0">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or this url: </a:t>
            </a:r>
            <a:r>
              <a:rPr lang="en-AU" sz="11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https://vimeo.com/906221355?share=copy</a:t>
            </a:r>
            <a:endParaRPr lang="en-AU" sz="1100" u="sng" dirty="0">
              <a:solidFill>
                <a:schemeClr val="accent5"/>
              </a:solidFill>
              <a:latin typeface="Arial" panose="020B0604020202020204" pitchFamily="34" charset="0"/>
              <a:ea typeface="Calibri" panose="020F0502020204030204" pitchFamily="34" charset="0"/>
              <a:cs typeface="Arial" panose="020B0604020202020204" pitchFamily="34" charset="0"/>
            </a:endParaRP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a:spcBef>
                <a:spcPts val="600"/>
              </a:spcBef>
            </a:pPr>
            <a:r>
              <a:rPr lang="en-AU" dirty="0">
                <a:latin typeface="Arial" panose="020B0604020202020204" pitchFamily="34" charset="0"/>
                <a:cs typeface="Arial" panose="020B0604020202020204" pitchFamily="34" charset="0"/>
              </a:rPr>
              <a:t>Let’s get a quick overview of the common physical and behavioural indicators of child abuse by watching this video.</a:t>
            </a:r>
          </a:p>
          <a:p>
            <a:pPr lvl="0">
              <a:spcBef>
                <a:spcPts val="600"/>
              </a:spcBef>
            </a:pPr>
            <a:r>
              <a:rPr lang="en-AU" b="1" dirty="0">
                <a:latin typeface="Arial" panose="020B0604020202020204" pitchFamily="34" charset="0"/>
                <a:cs typeface="Arial" panose="020B0604020202020204" pitchFamily="34" charset="0"/>
              </a:rPr>
              <a:t>[Watch the video and allow time for some comments, if desired.]</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62464A21-803F-4C8A-A9B6-106FDA70022A}"/>
              </a:ext>
            </a:extLst>
          </p:cNvPr>
          <p:cNvSpPr>
            <a:spLocks noGrp="1" noRot="1" noChangeAspect="1"/>
          </p:cNvSpPr>
          <p:nvPr>
            <p:ph type="sldImg"/>
          </p:nvPr>
        </p:nvSpPr>
        <p:spPr>
          <a:xfrm>
            <a:off x="1714500" y="449263"/>
            <a:ext cx="3303588" cy="1858962"/>
          </a:xfrm>
        </p:spPr>
      </p:sp>
    </p:spTree>
    <p:extLst>
      <p:ext uri="{BB962C8B-B14F-4D97-AF65-F5344CB8AC3E}">
        <p14:creationId xmlns:p14="http://schemas.microsoft.com/office/powerpoint/2010/main" val="3962802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1 </a:t>
            </a:r>
            <a:r>
              <a:rPr lang="en-AU" sz="1100" b="1" u="none" dirty="0">
                <a:latin typeface="Arial" panose="020B0604020202020204" pitchFamily="34" charset="0"/>
                <a:cs typeface="Arial" panose="020B0604020202020204" pitchFamily="34" charset="0"/>
              </a:rPr>
              <a:t>minute</a:t>
            </a:r>
          </a:p>
          <a:p>
            <a:r>
              <a:rPr lang="en-AU" sz="1100" b="1" dirty="0">
                <a:latin typeface="Arial" panose="020B0604020202020204" pitchFamily="34" charset="0"/>
                <a:cs typeface="Arial" panose="020B0604020202020204" pitchFamily="34" charset="0"/>
              </a:rPr>
              <a:t>This slide is optional.</a:t>
            </a:r>
            <a:endParaRPr lang="en-AU" sz="1100" b="1" u="none"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This slide shows some of the common physical and behavioural signs of abuse in children.</a:t>
            </a:r>
          </a:p>
          <a:p>
            <a:r>
              <a:rPr lang="en-AU" sz="1100" dirty="0">
                <a:latin typeface="Arial" panose="020B0604020202020204" pitchFamily="34" charset="0"/>
                <a:cs typeface="Arial" panose="020B0604020202020204" pitchFamily="34" charset="0"/>
              </a:rPr>
              <a:t>For more information, refer to:</a:t>
            </a:r>
          </a:p>
          <a:p>
            <a:pPr lvl="1"/>
            <a:r>
              <a:rPr lang="en-AU" sz="1100"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Spotting the Warning Signs of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(https://go.vic.gov.au/4aj0qJW)</a:t>
            </a:r>
          </a:p>
          <a:p>
            <a:pPr lvl="1"/>
            <a:r>
              <a:rPr lang="en-AU" sz="1100" dirty="0">
                <a:solidFill>
                  <a:schemeClr val="accent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Identify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https://go.vic.gov.au/3W35Cxl</a:t>
            </a:r>
            <a:r>
              <a:rPr lang="en-AU" sz="1100" dirty="0">
                <a:latin typeface="Arial" panose="020B0604020202020204" pitchFamily="34" charset="0"/>
                <a:cs typeface="Arial" panose="020B0604020202020204" pitchFamily="34" charset="0"/>
              </a:rPr>
              <a:t>)</a:t>
            </a: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marL="88900" marR="0" lvl="0" indent="-88900" fontAlgn="auto">
              <a:spcBef>
                <a:spcPts val="600"/>
              </a:spcBef>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[I</a:t>
            </a:r>
            <a:r>
              <a:rPr lang="en-AU" b="1" u="none" dirty="0">
                <a:solidFill>
                  <a:srgbClr val="0B0C1D"/>
                </a:solidFill>
                <a:effectLst/>
                <a:latin typeface="Arial" panose="020B0604020202020204" pitchFamily="34" charset="0"/>
                <a:cs typeface="Arial" panose="020B0604020202020204" pitchFamily="34" charset="0"/>
              </a:rPr>
              <a:t>f you watched the optional video in the previous slide] </a:t>
            </a:r>
            <a:r>
              <a:rPr lang="en-AU" b="0" u="none" dirty="0">
                <a:solidFill>
                  <a:srgbClr val="0B0C1D"/>
                </a:solidFill>
                <a:effectLst/>
                <a:latin typeface="Arial" panose="020B0604020202020204" pitchFamily="34" charset="0"/>
                <a:cs typeface="Arial" panose="020B0604020202020204" pitchFamily="34" charset="0"/>
              </a:rPr>
              <a:t>We’ve just seen from the video that these are some of the signs that a child may be being abused</a:t>
            </a:r>
          </a:p>
          <a:p>
            <a:pPr marL="88900" marR="0" lvl="0" indent="-88900" algn="l" defTabSz="914400" rtl="0" eaLnBrk="1" fontAlgn="auto" latinLnBrk="0" hangingPunct="1">
              <a:spcBef>
                <a:spcPts val="600"/>
              </a:spcBef>
              <a:buClrTx/>
              <a:buSzTx/>
              <a:buFont typeface="Arial" panose="020B0604020202020204" pitchFamily="34" charset="0"/>
              <a:buChar char="•"/>
              <a:tabLst/>
              <a:defRPr/>
            </a:pPr>
            <a:r>
              <a:rPr lang="en-AU" b="0" dirty="0">
                <a:solidFill>
                  <a:srgbClr val="1A1A1A"/>
                </a:solidFill>
                <a:effectLst/>
                <a:latin typeface="Arial" panose="020B0604020202020204" pitchFamily="34" charset="0"/>
                <a:cs typeface="Arial" panose="020B0604020202020204" pitchFamily="34" charset="0"/>
              </a:rPr>
              <a:t>School staff may be the only adults able to identify and respond to the common signs listed here.</a:t>
            </a:r>
          </a:p>
          <a:p>
            <a:pPr marL="88900" marR="0" lvl="0" indent="-88900" algn="l" defTabSz="914400" rtl="0" eaLnBrk="1" fontAlgn="auto" latinLnBrk="0" hangingPunct="1">
              <a:spcBef>
                <a:spcPts val="600"/>
              </a:spcBef>
              <a:buClrTx/>
              <a:buSzTx/>
              <a:buFont typeface="Arial" panose="020B0604020202020204" pitchFamily="34" charset="0"/>
              <a:buChar char="•"/>
              <a:tabLst/>
              <a:defRPr/>
            </a:pPr>
            <a:r>
              <a:rPr lang="en-AU" b="0" dirty="0">
                <a:solidFill>
                  <a:srgbClr val="1A1A1A"/>
                </a:solidFill>
                <a:effectLst/>
                <a:latin typeface="Arial" panose="020B0604020202020204" pitchFamily="34" charset="0"/>
                <a:cs typeface="Arial" panose="020B0604020202020204" pitchFamily="34" charset="0"/>
              </a:rPr>
              <a:t>We need to remember that some instances will fall across multiple categories (for example, family violence may involve physical, sexual, or emotional abuse)</a:t>
            </a:r>
          </a:p>
          <a:p>
            <a:pPr marL="88900" indent="-88900">
              <a:spcBef>
                <a:spcPts val="600"/>
              </a:spcBef>
              <a:defRPr/>
            </a:pPr>
            <a:r>
              <a:rPr lang="en-AU" b="0" dirty="0">
                <a:solidFill>
                  <a:srgbClr val="1A1A1A"/>
                </a:solidFill>
                <a:effectLst/>
                <a:latin typeface="Arial" panose="020B0604020202020204" pitchFamily="34" charset="0"/>
                <a:cs typeface="Arial" panose="020B0604020202020204" pitchFamily="34" charset="0"/>
              </a:rPr>
              <a:t>If you identify physical or behavioural signs of abuse, regardless of the type of abuse, you must respond by </a:t>
            </a:r>
            <a:r>
              <a:rPr lang="en-AU" dirty="0">
                <a:solidFill>
                  <a:srgbClr val="0B0C1D"/>
                </a:solidFill>
                <a:latin typeface="Arial" panose="020B0604020202020204" pitchFamily="34" charset="0"/>
                <a:cs typeface="Arial" panose="020B0604020202020204" pitchFamily="34" charset="0"/>
              </a:rPr>
              <a:t>following the </a:t>
            </a:r>
            <a:r>
              <a:rPr lang="en-AU" dirty="0">
                <a:solidFill>
                  <a:schemeClr val="accent5"/>
                </a:solidFill>
                <a:latin typeface="Arial" panose="020B0604020202020204" pitchFamily="34" charset="0"/>
                <a:cs typeface="Arial" panose="020B0604020202020204" pitchFamily="34" charset="0"/>
                <a:hlinkClick r:id="rId6" tooltip="Report child abuse in schools">
                  <a:extLst>
                    <a:ext uri="{A12FA001-AC4F-418D-AE19-62706E023703}">
                      <ahyp:hlinkClr xmlns:ahyp="http://schemas.microsoft.com/office/drawing/2018/hyperlinkcolor" val="tx"/>
                    </a:ext>
                  </a:extLst>
                </a:hlinkClick>
              </a:rPr>
              <a:t>Four Critical Actions</a:t>
            </a:r>
            <a:r>
              <a:rPr lang="en-AU" dirty="0">
                <a:solidFill>
                  <a:schemeClr val="accent5"/>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a:t>
            </a:r>
            <a:r>
              <a:rPr lang="en-AU"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https://go.vic.gov.au/3VFXvGE</a:t>
            </a:r>
            <a:r>
              <a:rPr lang="en-AU" dirty="0">
                <a:latin typeface="Arial" panose="020B0604020202020204" pitchFamily="34" charset="0"/>
                <a:cs typeface="Arial" panose="020B0604020202020204" pitchFamily="34" charset="0"/>
              </a:rPr>
              <a:t>).</a:t>
            </a:r>
          </a:p>
          <a:p>
            <a:pPr algn="l"/>
            <a:endParaRPr lang="en-AU" b="0" i="0" dirty="0">
              <a:solidFill>
                <a:srgbClr val="1A1A1A"/>
              </a:solidFill>
              <a:effectLst/>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43</a:t>
            </a:fld>
            <a:endParaRPr lang="en-US"/>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2758598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AU" sz="1100" b="1" dirty="0">
                <a:latin typeface="Arial" panose="020B0604020202020204" pitchFamily="34" charset="0"/>
                <a:cs typeface="Arial" panose="020B0604020202020204" pitchFamily="34" charset="0"/>
              </a:rPr>
              <a:t>Time on this slide: 1 minute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1" u="none">
                <a:latin typeface="Arial" panose="020B0604020202020204" pitchFamily="34" charset="0"/>
                <a:cs typeface="Arial" panose="020B0604020202020204" pitchFamily="34" charset="0"/>
              </a:rPr>
              <a:t>This slide is optional.</a:t>
            </a:r>
            <a:endParaRPr lang="en-AU" sz="1100" b="1" dirty="0">
              <a:latin typeface="Arial" panose="020B0604020202020204" pitchFamily="34" charset="0"/>
              <a:cs typeface="Arial" panose="020B0604020202020204" pitchFamily="34" charset="0"/>
            </a:endParaRPr>
          </a:p>
          <a:p>
            <a:pPr lvl="0"/>
            <a:r>
              <a:rPr lang="en-AU" sz="1100" u="none" dirty="0">
                <a:latin typeface="Arial" panose="020B0604020202020204" pitchFamily="34" charset="0"/>
                <a:cs typeface="Arial" panose="020B0604020202020204" pitchFamily="34" charset="0"/>
              </a:rPr>
              <a:t>This slide focuses on identifying child sexual abuse, including grooming.</a:t>
            </a:r>
          </a:p>
          <a:p>
            <a:pPr lvl="0"/>
            <a:r>
              <a:rPr lang="en-AU" sz="1100" dirty="0">
                <a:latin typeface="Arial" panose="020B0604020202020204" pitchFamily="34" charset="0"/>
                <a:cs typeface="Arial" panose="020B0604020202020204" pitchFamily="34" charset="0"/>
              </a:rPr>
              <a:t>For more information, refer to:</a:t>
            </a:r>
          </a:p>
          <a:p>
            <a:pPr lvl="1"/>
            <a:r>
              <a:rPr lang="en-AU" sz="1100" dirty="0">
                <a:latin typeface="Arial" panose="020B0604020202020204" pitchFamily="34" charset="0"/>
                <a:cs typeface="Arial" panose="020B0604020202020204" pitchFamily="34" charset="0"/>
                <a:hlinkClick r:id="rId3"/>
              </a:rPr>
              <a:t>Spotting the Warning Signs of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https://go.vic.gov.au/4aj0qJW</a:t>
            </a:r>
            <a:r>
              <a:rPr lang="en-AU" sz="1100" dirty="0">
                <a:latin typeface="Arial" panose="020B0604020202020204" pitchFamily="34" charset="0"/>
                <a:cs typeface="Arial" panose="020B0604020202020204" pitchFamily="34" charset="0"/>
              </a:rPr>
              <a:t>)</a:t>
            </a:r>
          </a:p>
          <a:p>
            <a:pPr lvl="1"/>
            <a:r>
              <a:rPr lang="en-AU" sz="1100" dirty="0">
                <a:latin typeface="Arial" panose="020B0604020202020204" pitchFamily="34" charset="0"/>
                <a:cs typeface="Arial" panose="020B0604020202020204" pitchFamily="34" charset="0"/>
                <a:hlinkClick r:id="rId4"/>
              </a:rPr>
              <a:t>Identify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hlinkClick r:id="rId5"/>
              </a:rPr>
              <a:t>https://go.vic.gov.au/3W35Cxl</a:t>
            </a:r>
            <a:r>
              <a:rPr lang="en-AU" sz="1100" dirty="0">
                <a:latin typeface="Arial" panose="020B0604020202020204" pitchFamily="34" charset="0"/>
                <a:cs typeface="Arial" panose="020B0604020202020204" pitchFamily="34" charset="0"/>
              </a:rPr>
              <a:t>)</a:t>
            </a: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marL="90488" marR="0" lvl="0" indent="-90488" fontAlgn="auto">
              <a:spcBef>
                <a:spcPts val="600"/>
              </a:spcBef>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Let’s </a:t>
            </a:r>
            <a:r>
              <a:rPr lang="en-AU" u="none" dirty="0">
                <a:latin typeface="Arial" panose="020B0604020202020204" pitchFamily="34" charset="0"/>
                <a:cs typeface="Arial" panose="020B0604020202020204" pitchFamily="34" charset="0"/>
              </a:rPr>
              <a:t>focus </a:t>
            </a:r>
            <a:r>
              <a:rPr lang="en-AU" b="0" u="none" dirty="0">
                <a:latin typeface="Arial" panose="020B0604020202020204" pitchFamily="34" charset="0"/>
                <a:cs typeface="Arial" panose="020B0604020202020204" pitchFamily="34" charset="0"/>
              </a:rPr>
              <a:t>now on identifying child sexual </a:t>
            </a:r>
            <a:r>
              <a:rPr lang="en-AU" sz="1200" b="0" u="none" kern="1200" dirty="0">
                <a:solidFill>
                  <a:srgbClr val="1A1A1A"/>
                </a:solidFill>
                <a:effectLst/>
                <a:latin typeface="Arial" panose="020B0604020202020204" pitchFamily="34" charset="0"/>
                <a:cs typeface="Arial" panose="020B0604020202020204" pitchFamily="34" charset="0"/>
              </a:rPr>
              <a:t>abuse, including grooming.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u="none" dirty="0">
                <a:latin typeface="Arial" panose="020B0604020202020204" pitchFamily="34" charset="0"/>
                <a:cs typeface="Arial" panose="020B0604020202020204" pitchFamily="34" charset="0"/>
              </a:rPr>
              <a:t>Child sexual abuse is when </a:t>
            </a:r>
            <a:r>
              <a:rPr lang="en-AU" b="0" u="none" dirty="0">
                <a:solidFill>
                  <a:srgbClr val="1A1A1A"/>
                </a:solidFill>
                <a:effectLst/>
                <a:latin typeface="Arial" panose="020B0604020202020204" pitchFamily="34" charset="0"/>
                <a:cs typeface="Arial" panose="020B0604020202020204" pitchFamily="34" charset="0"/>
              </a:rPr>
              <a:t>a person uses power or authority over a child to involve them in sexual activity.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u="none" dirty="0">
                <a:latin typeface="Arial" panose="020B0604020202020204" pitchFamily="34" charset="0"/>
                <a:cs typeface="Arial" panose="020B0604020202020204" pitchFamily="34" charset="0"/>
              </a:rPr>
              <a:t>Grooming is predatory behaviour to prepare a child under the age of 16 for sexual abuse at a later time, either with the groomer or with another adult.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u="none" dirty="0">
                <a:solidFill>
                  <a:srgbClr val="1A1A1A"/>
                </a:solidFill>
                <a:effectLst/>
                <a:latin typeface="Arial" panose="020B0604020202020204" pitchFamily="34" charset="0"/>
                <a:cs typeface="Arial" panose="020B0604020202020204" pitchFamily="34" charset="0"/>
              </a:rPr>
              <a:t>Children are often 'groomed' before they are sexually abused</a:t>
            </a:r>
            <a:r>
              <a:rPr lang="en-AU" sz="1200" u="none" kern="1200" dirty="0">
                <a:solidFill>
                  <a:schemeClr val="tx1"/>
                </a:solidFill>
                <a:latin typeface="Arial" panose="020B0604020202020204" pitchFamily="34" charset="0"/>
                <a:cs typeface="Arial" panose="020B0604020202020204" pitchFamily="34" charset="0"/>
              </a:rPr>
              <a:t>. At first, they may be tricked into thinking they are in a safe and normal relationship so they may not know it’s happening or may feel they have no choice but to be abused.</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b="0" u="none" strike="noStrike" kern="1200" dirty="0">
                <a:solidFill>
                  <a:schemeClr val="tx1"/>
                </a:solidFill>
                <a:latin typeface="Arial" panose="020B0604020202020204" pitchFamily="34" charset="0"/>
                <a:cs typeface="Arial" panose="020B0604020202020204" pitchFamily="34" charset="0"/>
              </a:rPr>
              <a:t>It can be hard to identify when someone is being groomed until after they have been sexually abused, because it can be normalised to look </a:t>
            </a:r>
            <a:r>
              <a:rPr lang="en-AU" sz="1200" b="0" i="0" u="none" strike="noStrike" kern="1200" dirty="0">
                <a:solidFill>
                  <a:schemeClr val="tx1"/>
                </a:solidFill>
                <a:latin typeface="Arial" panose="020B0604020202020204" pitchFamily="34" charset="0"/>
                <a:cs typeface="Arial" panose="020B0604020202020204" pitchFamily="34" charset="0"/>
              </a:rPr>
              <a:t>like caring behaviour.</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i="0" u="none" strike="noStrike" dirty="0">
                <a:solidFill>
                  <a:srgbClr val="1A1A1A"/>
                </a:solidFill>
                <a:latin typeface="Arial" panose="020B0604020202020204" pitchFamily="34" charset="0"/>
                <a:cs typeface="Arial" panose="020B0604020202020204" pitchFamily="34" charset="0"/>
              </a:rPr>
              <a:t>P</a:t>
            </a:r>
            <a:r>
              <a:rPr lang="en-AU" b="0" i="0" u="none" strike="noStrike" dirty="0">
                <a:solidFill>
                  <a:srgbClr val="1A1A1A"/>
                </a:solidFill>
                <a:effectLst/>
                <a:latin typeface="Arial" panose="020B0604020202020204" pitchFamily="34" charset="0"/>
                <a:cs typeface="Arial" panose="020B0604020202020204" pitchFamily="34" charset="0"/>
              </a:rPr>
              <a:t>erpetrators of child sexual abuse (including grooming) are usually known to the child and trusted by their families, communities, schools or other institutions.</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i="0" u="none" dirty="0">
                <a:latin typeface="Arial" panose="020B0604020202020204" pitchFamily="34" charset="0"/>
                <a:cs typeface="Arial" panose="020B0604020202020204" pitchFamily="34" charset="0"/>
              </a:rPr>
              <a:t>Parents, school staff and community members can also be groomed so they build trust in the perpetrator</a:t>
            </a:r>
            <a:r>
              <a:rPr lang="en-AU" b="0" i="0" u="none" dirty="0">
                <a:solidFill>
                  <a:srgbClr val="1A1A1A"/>
                </a:solidFill>
                <a:effectLst/>
                <a:latin typeface="Arial" panose="020B0604020202020204" pitchFamily="34" charset="0"/>
                <a:cs typeface="Arial" panose="020B0604020202020204" pitchFamily="34" charset="0"/>
              </a:rPr>
              <a:t>.</a:t>
            </a:r>
            <a:endParaRPr lang="en-AU" i="0" u="none" dirty="0">
              <a:solidFill>
                <a:srgbClr val="1A1A1A"/>
              </a:solidFill>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i="0" u="none" strike="noStrike" dirty="0">
                <a:solidFill>
                  <a:srgbClr val="1A1A1A"/>
                </a:solidFill>
                <a:effectLst/>
                <a:latin typeface="Arial" panose="020B0604020202020204" pitchFamily="34" charset="0"/>
                <a:cs typeface="Arial" panose="020B0604020202020204" pitchFamily="34" charset="0"/>
              </a:rPr>
              <a:t>Any </a:t>
            </a:r>
            <a:r>
              <a:rPr lang="en-AU" i="0" u="none" strike="noStrike" dirty="0">
                <a:solidFill>
                  <a:srgbClr val="1A1A1A"/>
                </a:solidFill>
                <a:latin typeface="Arial" panose="020B0604020202020204" pitchFamily="34" charset="0"/>
                <a:cs typeface="Arial" panose="020B0604020202020204" pitchFamily="34" charset="0"/>
              </a:rPr>
              <a:t>child can be a victim of sexual abuse but children with particular vulnerability are at greater risk of abuse.</a:t>
            </a:r>
            <a:endParaRPr lang="en-AU" i="0" u="none" strike="sngStrike" dirty="0">
              <a:solidFill>
                <a:srgbClr val="1A1A1A"/>
              </a:solidFill>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b="0" i="0" u="none" strike="noStrike" kern="1200" dirty="0">
                <a:solidFill>
                  <a:schemeClr val="tx1"/>
                </a:solidFill>
                <a:latin typeface="Arial" panose="020B0604020202020204" pitchFamily="34" charset="0"/>
                <a:cs typeface="Arial" panose="020B0604020202020204" pitchFamily="34" charset="0"/>
              </a:rPr>
              <a:t>Teachers and school staff have significant responsibility to ensure schools are safe for all children and to be aware of particular risks for students in institutional settings like schools.</a:t>
            </a:r>
          </a:p>
          <a:p>
            <a:pPr marL="90488" marR="0" lvl="0" indent="-904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AU" b="0" i="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44</a:t>
            </a:fld>
            <a:endParaRPr lang="en-US"/>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541363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61275" y="2237234"/>
            <a:ext cx="6075123" cy="7086809"/>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a:t>
            </a:r>
            <a:r>
              <a:rPr lang="en-AU" sz="1100" b="1" u="none" dirty="0">
                <a:latin typeface="Arial" panose="020B0604020202020204" pitchFamily="34" charset="0"/>
                <a:cs typeface="Arial" panose="020B0604020202020204" pitchFamily="34" charset="0"/>
              </a:rPr>
              <a:t>2 minutes</a:t>
            </a:r>
          </a:p>
          <a:p>
            <a:r>
              <a:rPr lang="en-AU" sz="1100" b="1" dirty="0">
                <a:latin typeface="Arial" panose="020B0604020202020204" pitchFamily="34" charset="0"/>
                <a:cs typeface="Arial" panose="020B0604020202020204" pitchFamily="34" charset="0"/>
              </a:rPr>
              <a:t>This slide is optional.</a:t>
            </a:r>
            <a:endParaRPr lang="en-AU" sz="1100"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For more information refer to:</a:t>
            </a:r>
          </a:p>
          <a:p>
            <a:pPr lvl="1"/>
            <a:r>
              <a:rPr lang="en-AU" sz="1100"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Spotting the Warning Signs of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rPr>
              <a:t>https://go.vic.gov.au/4aj0qJW</a:t>
            </a:r>
            <a:r>
              <a:rPr lang="en-AU" sz="1100" dirty="0">
                <a:latin typeface="Arial" panose="020B0604020202020204" pitchFamily="34" charset="0"/>
                <a:cs typeface="Arial" panose="020B0604020202020204" pitchFamily="34" charset="0"/>
              </a:rPr>
              <a:t>)</a:t>
            </a:r>
          </a:p>
          <a:p>
            <a:pPr lvl="1"/>
            <a:r>
              <a:rPr lang="en-AU" sz="1100" dirty="0">
                <a:solidFill>
                  <a:schemeClr val="accent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Identify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https://go.vic.gov.au/3W35Cxl</a:t>
            </a:r>
            <a:r>
              <a:rPr lang="en-AU" sz="1100" dirty="0">
                <a:latin typeface="Arial" panose="020B0604020202020204" pitchFamily="34" charset="0"/>
                <a:cs typeface="Arial" panose="020B0604020202020204" pitchFamily="34" charset="0"/>
              </a:rPr>
              <a:t>)</a:t>
            </a:r>
          </a:p>
          <a:p>
            <a:pPr lvl="1"/>
            <a:r>
              <a:rPr lang="en-AU" sz="1100" dirty="0">
                <a:solidFill>
                  <a:schemeClr val="accent5"/>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Child sexual exploitation and grooming</a:t>
            </a:r>
            <a:r>
              <a:rPr lang="en-AU" sz="1100" dirty="0">
                <a:solidFill>
                  <a:schemeClr val="accent5"/>
                </a:solidFill>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https://go.vic.gov.au/3U19xYM</a:t>
            </a:r>
            <a:r>
              <a:rPr lang="en-AU" sz="1100" u="sng" dirty="0">
                <a:latin typeface="Arial" panose="020B0604020202020204" pitchFamily="34" charset="0"/>
                <a:cs typeface="Arial" panose="020B0604020202020204" pitchFamily="34" charset="0"/>
              </a:rPr>
              <a:t>)</a:t>
            </a:r>
          </a:p>
          <a:p>
            <a:pPr lvl="1"/>
            <a:r>
              <a:rPr lang="en-AU" sz="1100" u="sng" dirty="0">
                <a:solidFill>
                  <a:schemeClr val="accent5"/>
                </a:solidFill>
                <a:latin typeface="Arial" panose="020B0604020202020204" pitchFamily="34" charset="0"/>
                <a:cs typeface="Arial" panose="020B0604020202020204" pitchFamily="34" charset="0"/>
              </a:rPr>
              <a:t>Reportable and Notifiable Conduct policy </a:t>
            </a:r>
            <a:r>
              <a:rPr lang="en-AU" sz="1100" u="sng"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https://go.vic.gov.au/4ejoM8E</a:t>
            </a:r>
            <a:r>
              <a:rPr lang="en-AU" sz="1100" dirty="0">
                <a:latin typeface="Arial" panose="020B0604020202020204" pitchFamily="34" charset="0"/>
                <a:cs typeface="Arial" panose="020B0604020202020204" pitchFamily="34" charset="0"/>
              </a:rPr>
              <a:t>) </a:t>
            </a:r>
            <a:endParaRPr lang="en-AU" sz="1100" u="sng"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a:spcBef>
                <a:spcPts val="600"/>
              </a:spcBef>
              <a:defRPr/>
            </a:pPr>
            <a:r>
              <a:rPr lang="en-AU" sz="1150" dirty="0">
                <a:latin typeface="Arial" panose="020B0604020202020204" pitchFamily="34" charset="0"/>
                <a:cs typeface="Arial" panose="020B0604020202020204" pitchFamily="34" charset="0"/>
              </a:rPr>
              <a:t>All staff must be able to recognise the common signs of abuse in children as well as behavioural signs that an adult may be grooming a child to engage in sexual activity.</a:t>
            </a:r>
          </a:p>
          <a:p>
            <a:pPr>
              <a:spcBef>
                <a:spcPts val="600"/>
              </a:spcBef>
              <a:defRPr/>
            </a:pPr>
            <a:r>
              <a:rPr lang="en-AU" sz="1150" dirty="0">
                <a:latin typeface="Arial" panose="020B0604020202020204" pitchFamily="34" charset="0"/>
                <a:cs typeface="Arial" panose="020B0604020202020204" pitchFamily="34" charset="0"/>
              </a:rPr>
              <a:t>This slide lists behavioural signs that an adult in a child’s family or school community may be grooming them for sexual abuse. </a:t>
            </a:r>
          </a:p>
          <a:p>
            <a:pPr>
              <a:spcBef>
                <a:spcPts val="600"/>
              </a:spcBef>
              <a:defRPr/>
            </a:pPr>
            <a:r>
              <a:rPr lang="en-AU" sz="1150" dirty="0">
                <a:latin typeface="Arial" panose="020B0604020202020204" pitchFamily="34" charset="0"/>
                <a:cs typeface="Arial" panose="020B0604020202020204" pitchFamily="34" charset="0"/>
              </a:rPr>
              <a:t>Perpetrators can be any gender and may be a family member, school staff member, coach or other trusted carer in a child’s life. </a:t>
            </a:r>
          </a:p>
          <a:p>
            <a:pPr>
              <a:spcBef>
                <a:spcPts val="600"/>
              </a:spcBef>
              <a:defRPr/>
            </a:pPr>
            <a:r>
              <a:rPr lang="en-AU" sz="1150" dirty="0">
                <a:latin typeface="Arial" panose="020B0604020202020204" pitchFamily="34" charset="0"/>
                <a:cs typeface="Arial" panose="020B0604020202020204" pitchFamily="34" charset="0"/>
              </a:rPr>
              <a:t>Grooming can be conducted in person or online, including through social media,</a:t>
            </a:r>
          </a:p>
          <a:p>
            <a:pPr>
              <a:spcBef>
                <a:spcPts val="600"/>
              </a:spcBef>
              <a:defRPr/>
            </a:pPr>
            <a:r>
              <a:rPr lang="en-AU" sz="1150" dirty="0">
                <a:latin typeface="Arial" panose="020B0604020202020204" pitchFamily="34" charset="0"/>
                <a:cs typeface="Arial" panose="020B0604020202020204" pitchFamily="34" charset="0"/>
              </a:rPr>
              <a:t>Perpetrators try to build relationships with victims, including family members or other carers, to try and lower inhibitions and create situations where abuse could occur. </a:t>
            </a:r>
          </a:p>
          <a:p>
            <a:pPr>
              <a:spcBef>
                <a:spcPts val="600"/>
              </a:spcBef>
              <a:defRPr/>
            </a:pPr>
            <a:r>
              <a:rPr lang="en-AU" sz="1150" b="1" dirty="0">
                <a:latin typeface="Arial" panose="020B0604020202020204" pitchFamily="34" charset="0"/>
                <a:cs typeface="Arial" panose="020B0604020202020204" pitchFamily="34" charset="0"/>
              </a:rPr>
              <a:t>[talk through the points on the slide]</a:t>
            </a:r>
          </a:p>
          <a:p>
            <a:pPr>
              <a:spcBef>
                <a:spcPts val="600"/>
              </a:spcBef>
              <a:defRPr/>
            </a:pPr>
            <a:r>
              <a:rPr lang="en-AU" sz="1150" dirty="0">
                <a:latin typeface="Arial" panose="020B0604020202020204" pitchFamily="34" charset="0"/>
                <a:cs typeface="Arial" panose="020B0604020202020204" pitchFamily="34" charset="0"/>
              </a:rPr>
              <a:t>You must report any complaints or concerns about grooming behaviour (from within or outside the school) to school leadership regardless of concerns about risk to the reputation of the suspected perpetrator or the school.</a:t>
            </a:r>
          </a:p>
          <a:p>
            <a:pPr marL="0" lvl="0" indent="0">
              <a:spcAft>
                <a:spcPts val="600"/>
              </a:spcAft>
              <a:buNone/>
            </a:pPr>
            <a:endParaRPr lang="en-AU" b="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45</a:t>
            </a:fld>
            <a:endParaRPr lang="en-US" dirty="0"/>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148183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1 minute</a:t>
            </a:r>
          </a:p>
          <a:p>
            <a:pPr lvl="0"/>
            <a:r>
              <a:rPr lang="en-AU" dirty="0">
                <a:latin typeface="Arial" panose="020B0604020202020204" pitchFamily="34" charset="0"/>
                <a:cs typeface="Arial" panose="020B0604020202020204" pitchFamily="34" charset="0"/>
              </a:rPr>
              <a:t>This slide shows the intent of record-keeping and information sharing policies.</a:t>
            </a:r>
          </a:p>
          <a:p>
            <a:pPr marL="0" indent="0">
              <a:spcBef>
                <a:spcPts val="600"/>
              </a:spcBef>
              <a:buNone/>
            </a:pPr>
            <a:r>
              <a:rPr lang="en-AU" b="1" dirty="0">
                <a:latin typeface="Arial" panose="020B0604020202020204" pitchFamily="34" charset="0"/>
                <a:cs typeface="Arial" panose="020B0604020202020204" pitchFamily="34" charset="0"/>
              </a:rPr>
              <a:t>SPEAKING NOTES </a:t>
            </a:r>
          </a:p>
          <a:p>
            <a:pPr>
              <a:spcBef>
                <a:spcPts val="600"/>
              </a:spcBef>
            </a:pPr>
            <a:r>
              <a:rPr lang="en-US" dirty="0">
                <a:latin typeface="Arial" panose="020B0604020202020204" pitchFamily="34" charset="0"/>
                <a:cs typeface="Arial" panose="020B0604020202020204" pitchFamily="34" charset="0"/>
              </a:rPr>
              <a:t>As we discussed earlier, the school principal has responsibility for meeting </a:t>
            </a:r>
            <a:r>
              <a:rPr lang="en-AU" dirty="0">
                <a:latin typeface="Arial" panose="020B0604020202020204" pitchFamily="34" charset="0"/>
                <a:cs typeface="Arial" panose="020B0604020202020204" pitchFamily="34" charset="0"/>
              </a:rPr>
              <a:t>record-keeping and information sharing obligations. </a:t>
            </a:r>
            <a:endParaRPr lang="en-US" kern="1200" dirty="0">
              <a:solidFill>
                <a:schemeClr val="tx1"/>
              </a:solidFill>
              <a:latin typeface="Arial" panose="020B0604020202020204" pitchFamily="34" charset="0"/>
              <a:cs typeface="Arial" panose="020B0604020202020204" pitchFamily="34" charset="0"/>
            </a:endParaRPr>
          </a:p>
          <a:p>
            <a:pPr>
              <a:spcBef>
                <a:spcPts val="600"/>
              </a:spcBef>
            </a:pPr>
            <a:r>
              <a:rPr lang="en-AU" b="0" kern="1200" dirty="0">
                <a:solidFill>
                  <a:schemeClr val="tx1"/>
                </a:solidFill>
                <a:latin typeface="Arial" panose="020B0604020202020204" pitchFamily="34" charset="0"/>
                <a:cs typeface="Arial" panose="020B0604020202020204" pitchFamily="34" charset="0"/>
              </a:rPr>
              <a:t>Our school follows the department’s </a:t>
            </a:r>
          </a:p>
          <a:p>
            <a:pPr marL="742950" lvl="1" indent="-285750">
              <a:spcBef>
                <a:spcPts val="600"/>
              </a:spcBef>
              <a:buFont typeface="Arial" panose="020B0604020202020204" pitchFamily="34" charset="0"/>
              <a:buChar char="•"/>
              <a:tabLst>
                <a:tab pos="914400" algn="l"/>
              </a:tabLst>
            </a:pPr>
            <a:r>
              <a:rPr lang="en-AU"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Privacy and Information Sharing Policy</a:t>
            </a:r>
            <a:r>
              <a:rPr lang="en-AU" dirty="0">
                <a:latin typeface="Arial" panose="020B0604020202020204" pitchFamily="34" charset="0"/>
                <a:cs typeface="Arial" panose="020B0604020202020204" pitchFamily="34" charset="0"/>
              </a:rPr>
              <a:t> (https://go.vic.gov.au/49qAN8u)</a:t>
            </a:r>
          </a:p>
          <a:p>
            <a:pPr marL="742950" lvl="1" indent="-285750">
              <a:spcBef>
                <a:spcPts val="600"/>
              </a:spcBef>
              <a:buFont typeface="Arial" panose="020B0604020202020204" pitchFamily="34" charset="0"/>
              <a:buChar char="•"/>
              <a:tabLst>
                <a:tab pos="914400" algn="l"/>
              </a:tabLst>
            </a:pPr>
            <a:r>
              <a:rPr lang="en-AU"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Records Management- School Records Policy</a:t>
            </a:r>
            <a:r>
              <a:rPr lang="en-AU" dirty="0">
                <a:latin typeface="Arial" panose="020B0604020202020204" pitchFamily="34" charset="0"/>
                <a:cs typeface="Arial" panose="020B0604020202020204" pitchFamily="34" charset="0"/>
              </a:rPr>
              <a:t> (https://go.vic.gov.au/49qAN8u)</a:t>
            </a:r>
          </a:p>
          <a:p>
            <a:pPr marL="742950" lvl="1" indent="-285750">
              <a:spcBef>
                <a:spcPts val="600"/>
              </a:spcBef>
              <a:buFont typeface="Arial" panose="020B0604020202020204" pitchFamily="34" charset="0"/>
              <a:buChar char="•"/>
              <a:tabLst>
                <a:tab pos="914400" algn="l"/>
              </a:tabLst>
            </a:pPr>
            <a:r>
              <a:rPr lang="en-AU"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 and Family Violence Information Sharing Schemes Policy</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https://go.vic.gov.au/3J3DOkr</a:t>
            </a:r>
            <a:r>
              <a:rPr lang="en-AU" dirty="0">
                <a:latin typeface="Arial" panose="020B0604020202020204" pitchFamily="34" charset="0"/>
                <a:cs typeface="Arial" panose="020B0604020202020204" pitchFamily="34" charset="0"/>
              </a:rPr>
              <a:t>)</a:t>
            </a:r>
          </a:p>
          <a:p>
            <a:pPr lvl="0">
              <a:spcBef>
                <a:spcPts val="600"/>
              </a:spcBef>
            </a:pPr>
            <a:r>
              <a:rPr lang="en-AU" dirty="0">
                <a:latin typeface="Arial" panose="020B0604020202020204" pitchFamily="34" charset="0"/>
                <a:cs typeface="Arial" panose="020B0604020202020204" pitchFamily="34" charset="0"/>
              </a:rPr>
              <a:t>These policies are accessible on the </a:t>
            </a:r>
            <a:r>
              <a:rPr lang="en-AU" b="0" kern="1200" dirty="0">
                <a:solidFill>
                  <a:schemeClr val="tx1"/>
                </a:solidFill>
                <a:latin typeface="Arial" panose="020B0604020202020204" pitchFamily="34" charset="0"/>
                <a:cs typeface="Arial" panose="020B0604020202020204" pitchFamily="34" charset="0"/>
              </a:rPr>
              <a:t>department’s </a:t>
            </a:r>
            <a:r>
              <a:rPr lang="en-AU" b="0" kern="1200" dirty="0">
                <a:solidFill>
                  <a:schemeClr val="tx1"/>
                </a:solidFill>
                <a:latin typeface="Arial" panose="020B0604020202020204" pitchFamily="34" charset="0"/>
                <a:cs typeface="Arial" panose="020B0604020202020204" pitchFamily="34" charset="0"/>
                <a:hlinkClick r:id="rId6"/>
              </a:rPr>
              <a:t>Policy and </a:t>
            </a:r>
            <a:r>
              <a:rPr lang="en-AU" dirty="0">
                <a:latin typeface="Arial" panose="020B0604020202020204" pitchFamily="34" charset="0"/>
                <a:cs typeface="Arial" panose="020B0604020202020204" pitchFamily="34" charset="0"/>
                <a:hlinkClick r:id="rId6"/>
              </a:rPr>
              <a:t>A</a:t>
            </a:r>
            <a:r>
              <a:rPr lang="en-AU" b="0" kern="1200" dirty="0">
                <a:solidFill>
                  <a:schemeClr val="tx1"/>
                </a:solidFill>
                <a:latin typeface="Arial" panose="020B0604020202020204" pitchFamily="34" charset="0"/>
                <a:cs typeface="Arial" panose="020B0604020202020204" pitchFamily="34" charset="0"/>
                <a:hlinkClick r:id="rId6"/>
              </a:rPr>
              <a:t>dvisory Library</a:t>
            </a:r>
            <a:r>
              <a:rPr lang="en-AU" b="0" kern="1200" dirty="0">
                <a:solidFill>
                  <a:schemeClr val="tx1"/>
                </a:solidFill>
                <a:latin typeface="Arial" panose="020B0604020202020204" pitchFamily="34" charset="0"/>
                <a:cs typeface="Arial" panose="020B0604020202020204" pitchFamily="34" charset="0"/>
              </a:rPr>
              <a:t> (PAL) </a:t>
            </a:r>
            <a:r>
              <a:rPr lang="en-AU" dirty="0">
                <a:effectLst/>
                <a:latin typeface="Arial" panose="020B0604020202020204" pitchFamily="34" charset="0"/>
                <a:ea typeface="Calibri" panose="020F0502020204030204" pitchFamily="34" charset="0"/>
                <a:cs typeface="Arial" panose="020B0604020202020204" pitchFamily="34" charset="0"/>
              </a:rPr>
              <a:t>(</a:t>
            </a:r>
            <a:r>
              <a:rPr lang="en-AU"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https://www2.education.vic.gov.au/pal</a:t>
            </a:r>
            <a:r>
              <a:rPr lang="en-AU" dirty="0">
                <a:effectLst/>
                <a:latin typeface="Arial" panose="020B0604020202020204" pitchFamily="34" charset="0"/>
                <a:ea typeface="Calibri" panose="020F0502020204030204" pitchFamily="34" charset="0"/>
                <a:cs typeface="Arial" panose="020B0604020202020204" pitchFamily="34" charset="0"/>
              </a:rPr>
              <a:t>)</a:t>
            </a:r>
            <a:r>
              <a:rPr lang="en-AU" b="0" kern="1200" dirty="0">
                <a:solidFill>
                  <a:schemeClr val="tx1"/>
                </a:solidFill>
                <a:latin typeface="Arial" panose="020B0604020202020204" pitchFamily="34" charset="0"/>
                <a:cs typeface="Arial" panose="020B0604020202020204" pitchFamily="34" charset="0"/>
              </a:rPr>
              <a:t>. </a:t>
            </a:r>
          </a:p>
          <a:p>
            <a:pPr>
              <a:spcBef>
                <a:spcPts val="600"/>
              </a:spcBef>
            </a:pPr>
            <a:r>
              <a:rPr lang="en-US" dirty="0">
                <a:latin typeface="Arial" panose="020B0604020202020204" pitchFamily="34" charset="0"/>
                <a:cs typeface="Arial" panose="020B0604020202020204" pitchFamily="34" charset="0"/>
              </a:rPr>
              <a:t>The school principal has responsibility for meeting </a:t>
            </a:r>
            <a:r>
              <a:rPr lang="en-AU" dirty="0">
                <a:latin typeface="Arial" panose="020B0604020202020204" pitchFamily="34" charset="0"/>
                <a:cs typeface="Arial" panose="020B0604020202020204" pitchFamily="34" charset="0"/>
              </a:rPr>
              <a:t>record-keeping and information sharing obligations. </a:t>
            </a:r>
            <a:r>
              <a:rPr lang="en-US" dirty="0">
                <a:latin typeface="Arial" panose="020B0604020202020204" pitchFamily="34" charset="0"/>
                <a:cs typeface="Arial" panose="020B0604020202020204" pitchFamily="34" charset="0"/>
              </a:rPr>
              <a:t>The school manages all school council records and record-keeping related to child safety for the government school council. </a:t>
            </a:r>
            <a:r>
              <a:rPr lang="en-US" kern="1200" dirty="0">
                <a:solidFill>
                  <a:schemeClr val="tx1"/>
                </a:solidFill>
                <a:latin typeface="Arial" panose="020B0604020202020204" pitchFamily="34" charset="0"/>
                <a:cs typeface="Arial" panose="020B0604020202020204" pitchFamily="34" charset="0"/>
              </a:rPr>
              <a:t>Government school council members should be aware of the school’s information sharing and record-keeping obligations.</a:t>
            </a:r>
          </a:p>
          <a:p>
            <a:pPr>
              <a:spcBef>
                <a:spcPts val="600"/>
              </a:spcBef>
            </a:pP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Our school follows the department’s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Privacy and Information Sharing Policy</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7"/>
              </a:rPr>
              <a:t>https://go.vic.gov.au/49qAN8u</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Records Management - School Records Policy</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7"/>
              </a:rPr>
              <a:t>https://go.vic.gov.au/49qAN8u</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the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Child and Family Violence Information Sharing Schemes Policy</a:t>
            </a:r>
            <a:endPar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spcBef>
                <a:spcPts val="600"/>
              </a:spcBef>
            </a:pPr>
            <a:r>
              <a:rPr lang="en-AU" strike="noStrike" baseline="0" dirty="0">
                <a:latin typeface="Arial" panose="020B0604020202020204" pitchFamily="34" charset="0"/>
                <a:cs typeface="Arial" panose="020B0604020202020204" pitchFamily="34" charset="0"/>
              </a:rPr>
              <a:t>The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Child and Family Violence Information Sharing Schemes</a:t>
            </a:r>
            <a:r>
              <a:rPr lang="en-AU" dirty="0">
                <a:solidFill>
                  <a:prstClr val="black"/>
                </a:solidFill>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https://go.vic.gov.au/3J3DOkr</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AU" b="0" i="0" u="non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provide </a:t>
            </a:r>
            <a:r>
              <a:rPr lang="en-AU" strike="noStrike" baseline="0" dirty="0">
                <a:latin typeface="Arial" panose="020B0604020202020204" pitchFamily="34" charset="0"/>
                <a:cs typeface="Arial" panose="020B0604020202020204" pitchFamily="34" charset="0"/>
              </a:rPr>
              <a:t>schools with the ability to share confidential information with other organisations to promote the wellbeing or safety of children or to assess or manage family violence risk. Only authorised members of staff can share or request information and there is a defined process for this.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US" b="1" kern="1200" dirty="0">
                <a:solidFill>
                  <a:schemeClr val="tx1"/>
                </a:solidFill>
                <a:latin typeface="Arial" panose="020B0604020202020204" pitchFamily="34" charset="0"/>
                <a:cs typeface="Arial" panose="020B0604020202020204" pitchFamily="34" charset="0"/>
              </a:rPr>
              <a:t>[This point is only required if your school operates OSHC] </a:t>
            </a:r>
            <a:r>
              <a:rPr lang="en-US" strike="noStrike" baseline="0" dirty="0">
                <a:latin typeface="Arial" panose="020B0604020202020204" pitchFamily="34" charset="0"/>
                <a:cs typeface="Arial" panose="020B0604020202020204" pitchFamily="34" charset="0"/>
              </a:rPr>
              <a:t>W</a:t>
            </a:r>
            <a:r>
              <a:rPr lang="en-US" strike="noStrike" kern="1200" baseline="0" dirty="0">
                <a:solidFill>
                  <a:schemeClr val="tx1"/>
                </a:solidFill>
                <a:latin typeface="Arial" panose="020B0604020202020204" pitchFamily="34" charset="0"/>
                <a:cs typeface="Arial" panose="020B0604020202020204" pitchFamily="34" charset="0"/>
              </a:rPr>
              <a:t>here schools are an approved education and care provider under the National Law, such as those t</a:t>
            </a:r>
            <a:r>
              <a:rPr lang="en-US" kern="1200" dirty="0">
                <a:solidFill>
                  <a:schemeClr val="tx1"/>
                </a:solidFill>
                <a:latin typeface="Arial" panose="020B0604020202020204" pitchFamily="34" charset="0"/>
                <a:cs typeface="Arial" panose="020B0604020202020204" pitchFamily="34" charset="0"/>
              </a:rPr>
              <a:t>hat employ staff and deliver Outside School Hours Care (OSHC) services, th</a:t>
            </a:r>
            <a:r>
              <a:rPr lang="en-US" dirty="0">
                <a:latin typeface="Arial" panose="020B0604020202020204" pitchFamily="34" charset="0"/>
                <a:cs typeface="Arial" panose="020B0604020202020204" pitchFamily="34" charset="0"/>
              </a:rPr>
              <a:t>e</a:t>
            </a:r>
            <a:r>
              <a:rPr lang="en-US" kern="1200" dirty="0">
                <a:solidFill>
                  <a:schemeClr val="tx1"/>
                </a:solidFill>
                <a:latin typeface="Arial" panose="020B0604020202020204" pitchFamily="34" charset="0"/>
                <a:cs typeface="Arial" panose="020B0604020202020204" pitchFamily="34" charset="0"/>
              </a:rPr>
              <a:t> principal will work with school councils to develop appropriate processes for information sharing on behalf of the school. </a:t>
            </a:r>
            <a:endParaRPr lang="en-US" b="1" kern="1200" dirty="0">
              <a:solidFill>
                <a:schemeClr val="tx1"/>
              </a:solidFill>
              <a:highlight>
                <a:srgbClr val="00FF00"/>
              </a:highlight>
              <a:latin typeface="Arial" panose="020B0604020202020204" pitchFamily="34" charset="0"/>
              <a:cs typeface="Arial" panose="020B0604020202020204" pitchFamily="34" charset="0"/>
            </a:endParaRPr>
          </a:p>
          <a:p>
            <a:pPr lvl="0">
              <a:spcAft>
                <a:spcPts val="600"/>
              </a:spcAft>
            </a:pPr>
            <a:endParaRPr lang="en-AU" dirty="0">
              <a:latin typeface="Arial" panose="020B0604020202020204" pitchFamily="34" charset="0"/>
              <a:cs typeface="Arial" panose="020B0604020202020204" pitchFamily="34" charset="0"/>
            </a:endParaRPr>
          </a:p>
          <a:p>
            <a:pPr lvl="0">
              <a:spcAft>
                <a:spcPts val="600"/>
              </a:spcAft>
            </a:pPr>
            <a:endParaRPr lang="en-AU" dirty="0">
              <a:latin typeface="Arial" panose="020B0604020202020204" pitchFamily="34" charset="0"/>
              <a:cs typeface="Arial" panose="020B0604020202020204" pitchFamily="34" charset="0"/>
            </a:endParaRPr>
          </a:p>
          <a:p>
            <a:pPr lvl="0">
              <a:spcAft>
                <a:spcPts val="600"/>
              </a:spcAft>
            </a:pPr>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pPr/>
              <a:t>46</a:t>
            </a:fld>
            <a:endParaRPr lang="en-US" dirty="0"/>
          </a:p>
        </p:txBody>
      </p:sp>
      <p:sp>
        <p:nvSpPr>
          <p:cNvPr id="7" name="Slide Image Placeholder 6">
            <a:extLst>
              <a:ext uri="{FF2B5EF4-FFF2-40B4-BE49-F238E27FC236}">
                <a16:creationId xmlns:a16="http://schemas.microsoft.com/office/drawing/2014/main" id="{46984C48-A2BD-4EAD-A161-759ED9247F5B}"/>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2526514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2 minutes </a:t>
            </a:r>
          </a:p>
          <a:p>
            <a:r>
              <a:rPr lang="en-AU" dirty="0">
                <a:latin typeface="Arial" panose="020B0604020202020204" pitchFamily="34" charset="0"/>
                <a:cs typeface="Arial" panose="020B0604020202020204" pitchFamily="34" charset="0"/>
              </a:rPr>
              <a:t>This slide summarise some key points for school council to remember. </a:t>
            </a:r>
          </a:p>
          <a:p>
            <a:pPr marL="0" indent="0">
              <a:spcBef>
                <a:spcPts val="600"/>
              </a:spcBef>
              <a:buNone/>
            </a:pPr>
            <a:r>
              <a:rPr lang="en-AU" b="1" dirty="0">
                <a:latin typeface="Arial" panose="020B0604020202020204" pitchFamily="34" charset="0"/>
                <a:cs typeface="Arial" panose="020B0604020202020204" pitchFamily="34" charset="0"/>
              </a:rPr>
              <a:t>SPEAKING NOTES </a:t>
            </a:r>
            <a:endParaRPr lang="en-AU" dirty="0">
              <a:latin typeface="Arial" panose="020B0604020202020204" pitchFamily="34" charset="0"/>
              <a:cs typeface="Arial" panose="020B0604020202020204" pitchFamily="34" charset="0"/>
            </a:endParaRPr>
          </a:p>
          <a:p>
            <a:pPr>
              <a:spcBef>
                <a:spcPts val="600"/>
              </a:spcBef>
              <a:defRPr/>
            </a:pPr>
            <a:r>
              <a:rPr lang="en-AU" dirty="0">
                <a:latin typeface="Arial" panose="020B0604020202020204" pitchFamily="34" charset="0"/>
                <a:cs typeface="Arial" panose="020B0604020202020204" pitchFamily="34" charset="0"/>
              </a:rPr>
              <a:t>Child safety at our school is everyone’s responsibility.</a:t>
            </a:r>
            <a:endParaRPr lang="en-US" dirty="0">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As we’ve seen throughout this presentation, your role as members of the government school council is to oversee some child safety policies and processes that fall within the scope of your duties, powers and functions.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Over and above these actions, government school councils are members of the school community and play an important role in contributing to a strong child safety culture in our school. </a:t>
            </a:r>
          </a:p>
          <a:p>
            <a:pPr>
              <a:spcBef>
                <a:spcPts val="600"/>
              </a:spcBef>
            </a:pPr>
            <a:r>
              <a:rPr lang="en-US" dirty="0">
                <a:latin typeface="Arial" panose="020B0604020202020204" pitchFamily="34" charset="0"/>
                <a:cs typeface="Arial" panose="020B0604020202020204" pitchFamily="34" charset="0"/>
              </a:rPr>
              <a:t>You can support us to keep children safe.</a:t>
            </a:r>
          </a:p>
          <a:p>
            <a:pPr>
              <a:spcBef>
                <a:spcPts val="600"/>
              </a:spcBef>
            </a:pPr>
            <a:r>
              <a:rPr lang="en-US" dirty="0">
                <a:latin typeface="Arial" panose="020B0604020202020204" pitchFamily="34" charset="0"/>
                <a:cs typeface="Arial" panose="020B0604020202020204" pitchFamily="34" charset="0"/>
              </a:rPr>
              <a:t>In particular, we ask that you </a:t>
            </a:r>
            <a:r>
              <a:rPr lang="en-AU" dirty="0">
                <a:effectLst/>
                <a:latin typeface="Arial" panose="020B0604020202020204" pitchFamily="34" charset="0"/>
                <a:ea typeface="Times New Roman" panose="02020603050405020304" pitchFamily="18" charset="0"/>
                <a:cs typeface="Arial" panose="020B0604020202020204" pitchFamily="34" charset="0"/>
              </a:rPr>
              <a:t>inform school leadership or our child safety champion:</a:t>
            </a:r>
            <a:endParaRPr lang="en-AU" dirty="0">
              <a:effectLst/>
              <a:latin typeface="Arial" panose="020B0604020202020204" pitchFamily="34" charset="0"/>
              <a:ea typeface="Calibri" panose="020F0502020204030204" pitchFamily="34" charset="0"/>
              <a:cs typeface="Arial" panose="020B0604020202020204" pitchFamily="34" charset="0"/>
            </a:endParaRPr>
          </a:p>
          <a:p>
            <a:pPr marL="271463" lvl="2" indent="-90488">
              <a:spcBef>
                <a:spcPts val="600"/>
              </a:spcBef>
            </a:pPr>
            <a:r>
              <a:rPr lang="en-AU" dirty="0">
                <a:latin typeface="Arial" panose="020B0604020202020204" pitchFamily="34" charset="0"/>
                <a:cs typeface="Arial" panose="020B0604020202020204" pitchFamily="34" charset="0"/>
              </a:rPr>
              <a:t>immediately if you witness a child safety incident, or if you have any concerns that a child associated with our school has been, or is at risk of being abused</a:t>
            </a:r>
          </a:p>
          <a:p>
            <a:pPr marL="271463" lvl="2" indent="-90488">
              <a:spcBef>
                <a:spcPts val="600"/>
              </a:spcBef>
            </a:pPr>
            <a:r>
              <a:rPr lang="en-AU" dirty="0">
                <a:latin typeface="Arial" panose="020B0604020202020204" pitchFamily="34" charset="0"/>
                <a:cs typeface="Arial" panose="020B0604020202020204" pitchFamily="34" charset="0"/>
              </a:rPr>
              <a:t>if you identify any child safety risk not currently being addressed or managed by our school </a:t>
            </a:r>
          </a:p>
          <a:p>
            <a:pPr marL="271463" lvl="2" indent="-90488">
              <a:spcBef>
                <a:spcPts val="600"/>
              </a:spcBef>
            </a:pPr>
            <a:r>
              <a:rPr lang="en-AU" dirty="0">
                <a:latin typeface="Arial" panose="020B0604020202020204" pitchFamily="34" charset="0"/>
                <a:cs typeface="Arial" panose="020B0604020202020204" pitchFamily="34" charset="0"/>
              </a:rPr>
              <a:t>if you have any suggestions for how our school can improve our child safety and wellbeing policies, procedures or practices.</a:t>
            </a:r>
          </a:p>
          <a:p>
            <a:pPr marL="0" indent="0">
              <a:spcAft>
                <a:spcPts val="600"/>
              </a:spcAft>
              <a:buNone/>
            </a:pPr>
            <a:endParaRPr lang="en-US" dirty="0">
              <a:latin typeface="Arial" panose="020B0604020202020204" pitchFamily="34" charset="0"/>
              <a:cs typeface="Arial" panose="020B0604020202020204" pitchFamily="34" charset="0"/>
            </a:endParaRPr>
          </a:p>
          <a:p>
            <a:pPr>
              <a:spcAft>
                <a:spcPts val="600"/>
              </a:spcAft>
            </a:pPr>
            <a:endParaRPr lang="en-US" dirty="0">
              <a:latin typeface="Arial" panose="020B0604020202020204" pitchFamily="34" charset="0"/>
              <a:cs typeface="Arial" panose="020B0604020202020204" pitchFamily="34" charset="0"/>
            </a:endParaRPr>
          </a:p>
          <a:p>
            <a:pPr marL="0" indent="0">
              <a:spcAft>
                <a:spcPts val="600"/>
              </a:spcAft>
              <a:buNone/>
            </a:pPr>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pPr lvl="1"/>
            <a:endParaRPr lang="en-AU" dirty="0">
              <a:latin typeface="Arial" panose="020B0604020202020204" pitchFamily="34" charset="0"/>
              <a:cs typeface="Arial" panose="020B0604020202020204" pitchFamily="34" charset="0"/>
            </a:endParaRPr>
          </a:p>
          <a:p>
            <a:pPr lvl="1"/>
            <a:endParaRPr lang="en-AU" dirty="0">
              <a:latin typeface="Arial" panose="020B0604020202020204" pitchFamily="34" charset="0"/>
              <a:cs typeface="Arial" panose="020B0604020202020204" pitchFamily="34" charset="0"/>
            </a:endParaRPr>
          </a:p>
          <a:p>
            <a:pPr lvl="1"/>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47</a:t>
            </a:fld>
            <a:endParaRPr lang="en-US" dirty="0"/>
          </a:p>
        </p:txBody>
      </p:sp>
    </p:spTree>
    <p:extLst>
      <p:ext uri="{BB962C8B-B14F-4D97-AF65-F5344CB8AC3E}">
        <p14:creationId xmlns:p14="http://schemas.microsoft.com/office/powerpoint/2010/main" val="2440282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latin typeface="Arial" panose="020B0604020202020204" pitchFamily="34" charset="0"/>
                <a:cs typeface="Arial" panose="020B0604020202020204" pitchFamily="34" charset="0"/>
              </a:rPr>
              <a:t>BACKGROUND NOTES FOR FACILITATOR</a:t>
            </a:r>
          </a:p>
          <a:p>
            <a:r>
              <a:rPr lang="en-AU" b="1" dirty="0">
                <a:latin typeface="Arial" panose="020B0604020202020204" pitchFamily="34" charset="0"/>
                <a:cs typeface="Arial" panose="020B0604020202020204" pitchFamily="34" charset="0"/>
              </a:rPr>
              <a:t>This slide is optional</a:t>
            </a:r>
          </a:p>
          <a:p>
            <a:r>
              <a:rPr lang="en-AU" dirty="0">
                <a:latin typeface="Arial" panose="020B0604020202020204" pitchFamily="34" charset="0"/>
                <a:cs typeface="Arial" panose="020B0604020202020204" pitchFamily="34" charset="0"/>
              </a:rPr>
              <a:t>It provides </a:t>
            </a:r>
            <a:r>
              <a:rPr lang="en-AU" b="0" dirty="0">
                <a:latin typeface="Arial" panose="020B0604020202020204" pitchFamily="34" charset="0"/>
                <a:cs typeface="Arial" panose="020B0604020202020204" pitchFamily="34" charset="0"/>
              </a:rPr>
              <a:t>an opportunity for participants to ask questions, if there is time.</a:t>
            </a:r>
          </a:p>
          <a:p>
            <a:r>
              <a:rPr lang="en-AU" b="0" dirty="0">
                <a:latin typeface="Arial" panose="020B0604020202020204" pitchFamily="34" charset="0"/>
                <a:cs typeface="Arial" panose="020B0604020202020204" pitchFamily="34" charset="0"/>
              </a:rPr>
              <a:t>The facilitator is encouraged to become familiar with the content on PROTECT to help answer these.</a:t>
            </a:r>
          </a:p>
          <a:p>
            <a:r>
              <a:rPr lang="en-AU" b="0" dirty="0">
                <a:latin typeface="Arial" panose="020B0604020202020204" pitchFamily="34" charset="0"/>
                <a:cs typeface="Arial" panose="020B0604020202020204" pitchFamily="34" charset="0"/>
              </a:rPr>
              <a:t>Any questions the facilitator cannot answer can be directed to </a:t>
            </a:r>
            <a:r>
              <a:rPr lang="en-AU" b="0" dirty="0">
                <a:latin typeface="Arial" panose="020B0604020202020204" pitchFamily="34" charset="0"/>
                <a:cs typeface="Arial" panose="020B0604020202020204" pitchFamily="34" charset="0"/>
                <a:hlinkClick r:id="rId3"/>
              </a:rPr>
              <a:t>child.safe.schools@education.vic.gov.au</a:t>
            </a:r>
            <a:r>
              <a:rPr lang="en-AU" b="0" dirty="0">
                <a:latin typeface="Arial" panose="020B06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(Victoria’s Child Safe Standards – School Council Training) is provided under a Creative Commons Attribution 4.0 International </a:t>
            </a:r>
            <a:r>
              <a:rPr lang="en-US" sz="1200" dirty="0" err="1">
                <a:solidFill>
                  <a:schemeClr val="tx1"/>
                </a:solidFill>
                <a:latin typeface="Arial" panose="020B0604020202020204" pitchFamily="34" charset="0"/>
                <a:cs typeface="Arial" panose="020B0604020202020204" pitchFamily="34" charset="0"/>
              </a:rPr>
              <a:t>licence</a:t>
            </a:r>
            <a:r>
              <a:rPr lang="en-US" sz="1200" dirty="0">
                <a:solidFill>
                  <a:schemeClr val="tx1"/>
                </a:solidFill>
                <a:latin typeface="Arial" panose="020B0604020202020204" pitchFamily="34" charset="0"/>
                <a:cs typeface="Arial" panose="020B0604020202020204" pitchFamily="34" charset="0"/>
              </a:rPr>
              <a:t>.</a:t>
            </a:r>
          </a:p>
          <a:p>
            <a:r>
              <a:rPr lang="en-AU" sz="1200" dirty="0">
                <a:effectLst/>
                <a:latin typeface="Arial" panose="020B0604020202020204" pitchFamily="34" charset="0"/>
                <a:ea typeface="Calibri" panose="020F0502020204030204" pitchFamily="34" charset="0"/>
                <a:cs typeface="Arial" panose="020B0604020202020204" pitchFamily="34" charset="0"/>
              </a:rPr>
              <a:t>You are free to re-use the work under that licence, on the condition that you credit the State of Victoria (Department of Education), indicate if changes were made and comply with the other licence terms, see: </a:t>
            </a:r>
            <a:r>
              <a:rPr lang="en-AU" sz="1200"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4"/>
              </a:rPr>
              <a:t>https://creativecommons.org/licenses/by/4.0/</a:t>
            </a:r>
            <a:endParaRPr lang="en-AU" sz="1200" dirty="0">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p>
            <a:r>
              <a:rPr lang="en-AU" sz="1200" dirty="0">
                <a:effectLst/>
                <a:latin typeface="Arial" panose="020B0604020202020204" pitchFamily="34" charset="0"/>
                <a:ea typeface="Calibri" panose="020F0502020204030204" pitchFamily="34" charset="0"/>
                <a:cs typeface="Arial" panose="020B0604020202020204" pitchFamily="34" charset="0"/>
              </a:rPr>
              <a:t>Copyright queries may be directed to </a:t>
            </a:r>
            <a:r>
              <a:rPr lang="en-AU" sz="1200"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copyright@education.vic.gov.au</a:t>
            </a: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48</a:t>
            </a:fld>
            <a:endParaRPr lang="en-US" dirty="0"/>
          </a:p>
        </p:txBody>
      </p:sp>
    </p:spTree>
    <p:extLst>
      <p:ext uri="{BB962C8B-B14F-4D97-AF65-F5344CB8AC3E}">
        <p14:creationId xmlns:p14="http://schemas.microsoft.com/office/powerpoint/2010/main" val="68267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AU" b="1" dirty="0">
                <a:latin typeface="Arial" panose="020B0604020202020204" pitchFamily="34" charset="0"/>
                <a:cs typeface="Arial" panose="020B0604020202020204" pitchFamily="34" charset="0"/>
              </a:rPr>
              <a:t>BACKGROUND NOTES FOR FACILITATOR</a:t>
            </a:r>
          </a:p>
          <a:p>
            <a:pPr lvl="0"/>
            <a:r>
              <a:rPr lang="en-US" b="1" dirty="0">
                <a:latin typeface="Arial" panose="020B0604020202020204" pitchFamily="34" charset="0"/>
                <a:cs typeface="Arial" panose="020B0604020202020204" pitchFamily="34" charset="0"/>
              </a:rPr>
              <a:t>Time on this slide: less than 1 minute</a:t>
            </a:r>
          </a:p>
          <a:p>
            <a:pPr lvl="0"/>
            <a:r>
              <a:rPr lang="en-US" dirty="0">
                <a:latin typeface="Arial" panose="020B0604020202020204" pitchFamily="34" charset="0"/>
                <a:cs typeface="Arial" panose="020B0604020202020204" pitchFamily="34" charset="0"/>
              </a:rPr>
              <a:t>Be aware that talking about child abuse may </a:t>
            </a:r>
            <a:r>
              <a:rPr lang="en-AU" dirty="0">
                <a:latin typeface="Arial" panose="020B0604020202020204" pitchFamily="34" charset="0"/>
                <a:cs typeface="Arial" panose="020B0604020202020204" pitchFamily="34" charset="0"/>
              </a:rPr>
              <a:t>cause distress.</a:t>
            </a:r>
          </a:p>
          <a:p>
            <a:pPr lvl="0"/>
            <a:r>
              <a:rPr lang="en-AU" dirty="0">
                <a:latin typeface="Arial" panose="020B0604020202020204" pitchFamily="34" charset="0"/>
                <a:cs typeface="Arial" panose="020B0604020202020204" pitchFamily="34" charset="0"/>
              </a:rPr>
              <a:t>Child abuse can cause trauma and significantly impact the mental health and wellbeing of school community members.</a:t>
            </a:r>
          </a:p>
          <a:p>
            <a:pPr lvl="0"/>
            <a:r>
              <a:rPr lang="en-AU" dirty="0">
                <a:latin typeface="Arial" panose="020B0604020202020204" pitchFamily="34" charset="0"/>
                <a:cs typeface="Arial" panose="020B0604020202020204" pitchFamily="34" charset="0"/>
              </a:rPr>
              <a:t>Participants can step away if they become distressed. </a:t>
            </a:r>
          </a:p>
          <a:p>
            <a:pPr algn="l"/>
            <a:r>
              <a:rPr lang="en-AU" b="0" i="0" dirty="0">
                <a:effectLst/>
                <a:latin typeface="Arial" panose="020B0604020202020204" pitchFamily="34" charset="0"/>
                <a:cs typeface="Arial" panose="020B0604020202020204" pitchFamily="34" charset="0"/>
              </a:rPr>
              <a:t>For more information on how to support impacted volunteers and staff members, refer to the Department of Education</a:t>
            </a:r>
            <a:r>
              <a:rPr lang="en-AU" dirty="0">
                <a:latin typeface="Arial" panose="020B0604020202020204" pitchFamily="34" charset="0"/>
                <a:cs typeface="Arial" panose="020B0604020202020204" pitchFamily="34" charset="0"/>
              </a:rPr>
              <a:t> </a:t>
            </a:r>
            <a:r>
              <a:rPr lang="en-AU" b="0" i="0" dirty="0">
                <a:effectLst/>
                <a:latin typeface="Arial" panose="020B0604020202020204" pitchFamily="34" charset="0"/>
                <a:cs typeface="Arial" panose="020B0604020202020204" pitchFamily="34" charset="0"/>
              </a:rPr>
              <a:t>guidance: </a:t>
            </a:r>
            <a:r>
              <a:rPr lang="en-AU" b="0" i="0" u="none" strike="noStrike" dirty="0">
                <a:solidFill>
                  <a:srgbClr val="0052C2"/>
                </a:solidFill>
                <a:effectLst/>
                <a:latin typeface="Arial" panose="020B0604020202020204" pitchFamily="34" charset="0"/>
                <a:cs typeface="Arial" panose="020B0604020202020204" pitchFamily="34" charset="0"/>
                <a:hlinkClick r:id="rId3"/>
              </a:rPr>
              <a:t>Providing Ongoing Support</a:t>
            </a:r>
            <a:r>
              <a:rPr lang="en-AU" b="0" i="0" u="none" strike="noStrike" dirty="0">
                <a:solidFill>
                  <a:srgbClr val="0052C2"/>
                </a:solidFill>
                <a:effectLst/>
                <a:latin typeface="Arial" panose="020B0604020202020204" pitchFamily="34" charset="0"/>
                <a:cs typeface="Arial" panose="020B0604020202020204" pitchFamily="34" charset="0"/>
              </a:rPr>
              <a:t> (</a:t>
            </a:r>
            <a:r>
              <a:rPr lang="en-AU" b="0" i="0" u="none" strike="noStrike" dirty="0">
                <a:solidFill>
                  <a:srgbClr val="0052C2"/>
                </a:solidFill>
                <a:effectLst/>
                <a:latin typeface="Arial" panose="020B0604020202020204" pitchFamily="34" charset="0"/>
                <a:cs typeface="Arial" panose="020B0604020202020204" pitchFamily="34" charset="0"/>
                <a:hlinkClick r:id="rId4"/>
              </a:rPr>
              <a:t>https://go.vic.gov.au/3QbMEAT</a:t>
            </a:r>
            <a:r>
              <a:rPr lang="en-AU" b="0" i="0" u="none" strike="noStrike" dirty="0">
                <a:solidFill>
                  <a:srgbClr val="0052C2"/>
                </a:solidFill>
                <a:effectLst/>
                <a:latin typeface="Arial" panose="020B0604020202020204" pitchFamily="34" charset="0"/>
                <a:cs typeface="Arial" panose="020B0604020202020204" pitchFamily="34" charset="0"/>
              </a:rPr>
              <a:t>)</a:t>
            </a:r>
            <a:r>
              <a:rPr lang="en-AU" b="0" i="0" dirty="0">
                <a:solidFill>
                  <a:srgbClr val="011A3C"/>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spcBef>
                <a:spcPts val="600"/>
              </a:spcBef>
              <a:buClrTx/>
              <a:buSzTx/>
              <a:buFontTx/>
              <a:buNone/>
              <a:tabLst/>
              <a:defRPr/>
            </a:pPr>
            <a:r>
              <a:rPr lang="en-US" b="1" dirty="0">
                <a:latin typeface="Arial" panose="020B0604020202020204" pitchFamily="34" charset="0"/>
                <a:cs typeface="Arial" panose="020B0604020202020204" pitchFamily="34" charset="0"/>
              </a:rPr>
              <a:t>SPEAKING NOTES</a:t>
            </a:r>
          </a:p>
          <a:p>
            <a:pPr marL="88900" marR="0" lvl="0" indent="-88900" algn="l" defTabSz="914400" rtl="0" eaLnBrk="1" fontAlgn="auto" latinLnBrk="0" hangingPunct="1">
              <a:spcBef>
                <a:spcPts val="600"/>
              </a:spcBef>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This presentation talks about child safety and child abuse in a general way.</a:t>
            </a:r>
          </a:p>
          <a:p>
            <a:pPr marL="88900" marR="0" lvl="0" indent="-88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Specific examples won’t be discussed.  </a:t>
            </a:r>
          </a:p>
          <a:p>
            <a:pPr marL="88900" marR="0" lvl="0" indent="-88900" algn="l" defTabSz="914400" rtl="0" eaLnBrk="1" fontAlgn="auto" latinLnBrk="0" hangingPunct="1">
              <a:spcBef>
                <a:spcPts val="600"/>
              </a:spcBef>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However, it’s important to </a:t>
            </a:r>
            <a:r>
              <a:rPr lang="en-US" dirty="0" err="1">
                <a:latin typeface="Arial" panose="020B0604020202020204" pitchFamily="34" charset="0"/>
                <a:cs typeface="Arial" panose="020B0604020202020204" pitchFamily="34" charset="0"/>
              </a:rPr>
              <a:t>recognise</a:t>
            </a:r>
            <a:r>
              <a:rPr lang="en-US" dirty="0">
                <a:latin typeface="Arial" panose="020B0604020202020204" pitchFamily="34" charset="0"/>
                <a:cs typeface="Arial" panose="020B0604020202020204" pitchFamily="34" charset="0"/>
              </a:rPr>
              <a:t> that talking about these topics may </a:t>
            </a:r>
            <a:r>
              <a:rPr lang="en-AU" dirty="0">
                <a:latin typeface="Arial" panose="020B0604020202020204" pitchFamily="34" charset="0"/>
                <a:cs typeface="Arial" panose="020B0604020202020204" pitchFamily="34" charset="0"/>
              </a:rPr>
              <a:t>be distressing for some people.</a:t>
            </a:r>
          </a:p>
          <a:p>
            <a:pPr>
              <a:spcBef>
                <a:spcPts val="600"/>
              </a:spcBef>
            </a:pPr>
            <a:r>
              <a:rPr lang="en-AU" dirty="0">
                <a:latin typeface="Arial" panose="020B0604020202020204" pitchFamily="34" charset="0"/>
                <a:cs typeface="Arial" panose="020B0604020202020204" pitchFamily="34" charset="0"/>
              </a:rPr>
              <a:t>I encourage you to reach out to the support listed here if you need it. </a:t>
            </a:r>
          </a:p>
          <a:p>
            <a:pPr marL="88900" indent="-88900" algn="l" defTabSz="914400" rtl="0" eaLnBrk="1" latinLnBrk="0" hangingPunct="1">
              <a:spcBef>
                <a:spcPts val="600"/>
              </a:spcBef>
              <a:buFont typeface="Arial" panose="020B0604020202020204" pitchFamily="34" charset="0"/>
              <a:buChar char="•"/>
            </a:pPr>
            <a:r>
              <a:rPr lang="en-AU" dirty="0">
                <a:latin typeface="Arial" panose="020B0604020202020204" pitchFamily="34" charset="0"/>
                <a:cs typeface="Arial" panose="020B0604020202020204" pitchFamily="34" charset="0"/>
              </a:rPr>
              <a:t>You can step away from this presentation if you need to and revisit at another time.</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5</a:t>
            </a:fld>
            <a:endParaRPr lang="en-US" dirty="0"/>
          </a:p>
        </p:txBody>
      </p:sp>
    </p:spTree>
    <p:extLst>
      <p:ext uri="{BB962C8B-B14F-4D97-AF65-F5344CB8AC3E}">
        <p14:creationId xmlns:p14="http://schemas.microsoft.com/office/powerpoint/2010/main" val="229052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200" b="1" dirty="0">
                <a:latin typeface="Arial" panose="020B0604020202020204" pitchFamily="34" charset="0"/>
                <a:cs typeface="Arial" panose="020B0604020202020204" pitchFamily="34" charset="0"/>
              </a:rPr>
              <a:t>BACKGROUND NOTES FOR FACILITATOR</a:t>
            </a:r>
          </a:p>
          <a:p>
            <a:r>
              <a:rPr lang="en-AU" sz="1200" b="1" dirty="0">
                <a:latin typeface="Arial" panose="020B0604020202020204" pitchFamily="34" charset="0"/>
                <a:cs typeface="Arial" panose="020B0604020202020204" pitchFamily="34" charset="0"/>
              </a:rPr>
              <a:t>Time on this slide: 1 minute</a:t>
            </a:r>
          </a:p>
          <a:p>
            <a:r>
              <a:rPr lang="en-AU" sz="1200" dirty="0">
                <a:latin typeface="Arial" panose="020B0604020202020204" pitchFamily="34" charset="0"/>
                <a:cs typeface="Arial" panose="020B0604020202020204" pitchFamily="34" charset="0"/>
              </a:rPr>
              <a:t>In July 2021, the Victorian Government announced new Child Safe Standards to further strengthen child safe environments and protect children from abuse. </a:t>
            </a:r>
          </a:p>
          <a:p>
            <a:pPr lvl="0"/>
            <a:r>
              <a:rPr lang="en-AU" sz="1200" dirty="0">
                <a:latin typeface="Arial" panose="020B0604020202020204" pitchFamily="34" charset="0"/>
                <a:cs typeface="Arial" panose="020B0604020202020204" pitchFamily="34" charset="0"/>
              </a:rPr>
              <a:t>Today’s session covers basic training requirements for government school council members. It is an introduction to the Victorian Child Safe Standards and an overview of the government school council’s role based on the powers, functions, and duties of government school councils.  </a:t>
            </a:r>
          </a:p>
          <a:p>
            <a:pPr lvl="0"/>
            <a:r>
              <a:rPr lang="en-AU" sz="1200" dirty="0">
                <a:latin typeface="Arial" panose="020B0604020202020204" pitchFamily="34" charset="0"/>
                <a:cs typeface="Arial" panose="020B0604020202020204" pitchFamily="34" charset="0"/>
              </a:rPr>
              <a:t>The session also raises awareness of the child safety school policies, procedures, and practices that also apply to government school council members. </a:t>
            </a:r>
          </a:p>
          <a:p>
            <a:pPr lvl="0"/>
            <a:r>
              <a:rPr lang="en-AU" sz="1200" dirty="0">
                <a:latin typeface="Arial" panose="020B0604020202020204" pitchFamily="34" charset="0"/>
                <a:cs typeface="Arial" panose="020B0604020202020204" pitchFamily="34" charset="0"/>
              </a:rPr>
              <a:t>The government school council may wish to arrange a further opportunity to take a deeper dive into aspects of these Child Safe Standards over time.</a:t>
            </a:r>
          </a:p>
          <a:p>
            <a:pPr marL="0" lvl="0" indent="0">
              <a:spcBef>
                <a:spcPts val="600"/>
              </a:spcBef>
              <a:buNone/>
            </a:pPr>
            <a:r>
              <a:rPr lang="en-AU" sz="1200" b="1" dirty="0">
                <a:latin typeface="Arial" panose="020B0604020202020204" pitchFamily="34" charset="0"/>
                <a:cs typeface="Arial" panose="020B0604020202020204" pitchFamily="34" charset="0"/>
              </a:rPr>
              <a:t>SPEAKING NOTES </a:t>
            </a:r>
          </a:p>
          <a:p>
            <a:pPr>
              <a:spcBef>
                <a:spcPts val="600"/>
              </a:spcBef>
            </a:pPr>
            <a:r>
              <a:rPr lang="en-AU" sz="1200" dirty="0">
                <a:latin typeface="Arial" panose="020B0604020202020204" pitchFamily="34" charset="0"/>
                <a:cs typeface="Arial" panose="020B0604020202020204" pitchFamily="34" charset="0"/>
              </a:rPr>
              <a:t>In today’s training presentation, we’ll cover:</a:t>
            </a:r>
          </a:p>
          <a:p>
            <a:pPr lvl="1">
              <a:spcBef>
                <a:spcPts val="600"/>
              </a:spcBef>
            </a:pPr>
            <a:r>
              <a:rPr lang="en-AU" sz="1200" dirty="0">
                <a:latin typeface="Arial" panose="020B0604020202020204" pitchFamily="34" charset="0"/>
                <a:cs typeface="Arial" panose="020B0604020202020204" pitchFamily="34" charset="0"/>
              </a:rPr>
              <a:t>Key definitions of child safety, harm, and child abuse.</a:t>
            </a:r>
          </a:p>
          <a:p>
            <a:pPr lvl="1">
              <a:spcBef>
                <a:spcPts val="600"/>
              </a:spcBef>
            </a:pPr>
            <a:r>
              <a:rPr lang="en-AU" sz="1200" kern="1200" dirty="0">
                <a:solidFill>
                  <a:schemeClr val="tx1"/>
                </a:solidFill>
                <a:latin typeface="Arial" panose="020B0604020202020204" pitchFamily="34" charset="0"/>
                <a:ea typeface="+mn-ea"/>
                <a:cs typeface="Arial" panose="020B0604020202020204" pitchFamily="34" charset="0"/>
              </a:rPr>
              <a:t>What the Child Safe Standards are and why they’re so important.</a:t>
            </a:r>
            <a:endParaRPr lang="en-AU" sz="1200" dirty="0">
              <a:latin typeface="Arial" panose="020B0604020202020204" pitchFamily="34" charset="0"/>
              <a:cs typeface="Arial" panose="020B0604020202020204" pitchFamily="34" charset="0"/>
            </a:endParaRPr>
          </a:p>
          <a:p>
            <a:pPr lvl="1">
              <a:spcBef>
                <a:spcPts val="600"/>
              </a:spcBef>
            </a:pPr>
            <a:r>
              <a:rPr lang="en-AU" sz="1200" dirty="0">
                <a:latin typeface="Arial" panose="020B0604020202020204" pitchFamily="34" charset="0"/>
                <a:cs typeface="Arial" panose="020B0604020202020204" pitchFamily="34" charset="0"/>
              </a:rPr>
              <a:t>Identifying the role and responsibilities of the principal and government school council for implementing the Child Safe Standards.</a:t>
            </a:r>
          </a:p>
          <a:p>
            <a:pPr lvl="1">
              <a:spcBef>
                <a:spcPts val="600"/>
              </a:spcBef>
            </a:pPr>
            <a:r>
              <a:rPr lang="en-AU" sz="1200" dirty="0">
                <a:latin typeface="Arial" panose="020B0604020202020204" pitchFamily="34" charset="0"/>
                <a:cs typeface="Arial" panose="020B0604020202020204" pitchFamily="34" charset="0"/>
              </a:rPr>
              <a:t>The policies, procedures, and practices that make up our school’s approach to keeping children safe</a:t>
            </a:r>
            <a:r>
              <a:rPr lang="en-AU" dirty="0">
                <a:latin typeface="Arial" panose="020B0604020202020204" pitchFamily="34" charset="0"/>
                <a:cs typeface="Arial" panose="020B0604020202020204" pitchFamily="34" charset="0"/>
              </a:rPr>
              <a:t>.</a:t>
            </a:r>
          </a:p>
          <a:p>
            <a:pPr>
              <a:spcBef>
                <a:spcPts val="600"/>
              </a:spcBef>
            </a:pPr>
            <a:r>
              <a:rPr lang="en-AU" b="1" dirty="0">
                <a:latin typeface="Arial" panose="020B0604020202020204" pitchFamily="34" charset="0"/>
                <a:cs typeface="Arial" panose="020B0604020202020204" pitchFamily="34" charset="0"/>
              </a:rPr>
              <a:t>[Add the following statement if your school also has responsibility for a school boarding premises] Please note that all references to schools in this presentation also refer to our school boarding premises.</a:t>
            </a:r>
          </a:p>
          <a:p>
            <a:pPr lvl="1"/>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pPr/>
              <a:t>6</a:t>
            </a:fld>
            <a:endParaRPr lang="en-US" dirty="0"/>
          </a:p>
        </p:txBody>
      </p:sp>
      <p:sp>
        <p:nvSpPr>
          <p:cNvPr id="6" name="Slide Image Placeholder 5">
            <a:extLst>
              <a:ext uri="{FF2B5EF4-FFF2-40B4-BE49-F238E27FC236}">
                <a16:creationId xmlns:a16="http://schemas.microsoft.com/office/drawing/2014/main" id="{2CA594C1-34B7-4E2C-96A1-1C550CE4B257}"/>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166428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b="1" dirty="0">
                <a:latin typeface="Arial" panose="020B0604020202020204" pitchFamily="34" charset="0"/>
                <a:cs typeface="Arial" panose="020B0604020202020204" pitchFamily="34" charset="0"/>
              </a:rPr>
              <a:t>BACKGROUND NOTES FOR FACILITATOR</a:t>
            </a:r>
          </a:p>
          <a:p>
            <a:pPr lvl="0"/>
            <a:r>
              <a:rPr lang="en-AU" b="1" dirty="0">
                <a:latin typeface="Arial" panose="020B0604020202020204" pitchFamily="34" charset="0"/>
                <a:cs typeface="Arial" panose="020B0604020202020204" pitchFamily="34" charset="0"/>
              </a:rPr>
              <a:t>Time on this slide: less than 10 seconds</a:t>
            </a:r>
          </a:p>
          <a:p>
            <a:pPr lvl="0"/>
            <a:r>
              <a:rPr lang="en-AU" dirty="0">
                <a:latin typeface="Arial" panose="020B0604020202020204" pitchFamily="34" charset="0"/>
                <a:cs typeface="Arial" panose="020B0604020202020204" pitchFamily="34" charset="0"/>
              </a:rPr>
              <a:t>This slide is intended as a section break. </a:t>
            </a:r>
          </a:p>
        </p:txBody>
      </p:sp>
      <p:sp>
        <p:nvSpPr>
          <p:cNvPr id="4" name="Slide Number Placeholder 3"/>
          <p:cNvSpPr>
            <a:spLocks noGrp="1"/>
          </p:cNvSpPr>
          <p:nvPr>
            <p:ph type="sldNum" sz="quarter" idx="5"/>
          </p:nvPr>
        </p:nvSpPr>
        <p:spPr/>
        <p:txBody>
          <a:bodyPr/>
          <a:lstStyle/>
          <a:p>
            <a:fld id="{ED6696EE-E175-4144-B35C-D4A1B167B917}" type="slidenum">
              <a:rPr lang="en-US" smtClean="0"/>
              <a:pPr/>
              <a:t>7</a:t>
            </a:fld>
            <a:endParaRPr lang="en-US" dirty="0"/>
          </a:p>
        </p:txBody>
      </p:sp>
      <p:sp>
        <p:nvSpPr>
          <p:cNvPr id="6" name="Slide Image Placeholder 5">
            <a:extLst>
              <a:ext uri="{FF2B5EF4-FFF2-40B4-BE49-F238E27FC236}">
                <a16:creationId xmlns:a16="http://schemas.microsoft.com/office/drawing/2014/main" id="{A7D69A37-A598-4E36-B243-7AB0B919DCF5}"/>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2425209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6CC1E-D5C0-2120-49B2-BDE2C9BA2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DE63A-DC21-9000-A979-282801791402}"/>
              </a:ext>
            </a:extLst>
          </p:cNvPr>
          <p:cNvSpPr>
            <a:spLocks noGrp="1" noRot="1" noChangeAspect="1"/>
          </p:cNvSpPr>
          <p:nvPr>
            <p:ph type="sldImg"/>
          </p:nvPr>
        </p:nvSpPr>
        <p:spPr>
          <a:xfrm>
            <a:off x="1760538" y="488950"/>
            <a:ext cx="3276600" cy="1843088"/>
          </a:xfrm>
        </p:spPr>
      </p:sp>
      <p:sp>
        <p:nvSpPr>
          <p:cNvPr id="3" name="Notes Placeholder 2">
            <a:extLst>
              <a:ext uri="{FF2B5EF4-FFF2-40B4-BE49-F238E27FC236}">
                <a16:creationId xmlns:a16="http://schemas.microsoft.com/office/drawing/2014/main" id="{850CD112-4BD1-2893-FAF6-A33266C01637}"/>
              </a:ext>
            </a:extLst>
          </p:cNvPr>
          <p:cNvSpPr>
            <a:spLocks noGrp="1"/>
          </p:cNvSpPr>
          <p:nvPr>
            <p:ph type="body" idx="1"/>
          </p:nvPr>
        </p:nvSpPr>
        <p:spPr/>
        <p:txBody>
          <a:bodyPr/>
          <a:lstStyle/>
          <a:p>
            <a:pPr marL="0" lvl="0" indent="0">
              <a:buNone/>
            </a:pPr>
            <a:r>
              <a:rPr lang="en-AU" sz="1200" b="1" dirty="0">
                <a:latin typeface="Arial" panose="020B0604020202020204" pitchFamily="34" charset="0"/>
                <a:cs typeface="Arial" panose="020B0604020202020204" pitchFamily="34" charset="0"/>
              </a:rPr>
              <a:t>BACKGROUND NOTES FOR FACILITATOR</a:t>
            </a:r>
          </a:p>
          <a:p>
            <a:pPr lvl="0"/>
            <a:r>
              <a:rPr lang="en-US" sz="1200" b="1" dirty="0">
                <a:latin typeface="Arial" panose="020B0604020202020204" pitchFamily="34" charset="0"/>
                <a:cs typeface="Arial" panose="020B0604020202020204" pitchFamily="34" charset="0"/>
              </a:rPr>
              <a:t>Time on this slide: 1 minute</a:t>
            </a:r>
          </a:p>
          <a:p>
            <a:r>
              <a:rPr lang="en-AU" sz="1200" dirty="0">
                <a:latin typeface="Arial" panose="020B0604020202020204" pitchFamily="34" charset="0"/>
                <a:cs typeface="Arial" panose="020B0604020202020204" pitchFamily="34" charset="0"/>
              </a:rPr>
              <a:t>For definitions used in the Victorian Child Safe Standards and Ministerial Order 1359, please see </a:t>
            </a:r>
            <a:r>
              <a:rPr lang="en-AU" sz="1200" dirty="0">
                <a:latin typeface="Arial" panose="020B0604020202020204" pitchFamily="34" charset="0"/>
                <a:cs typeface="Arial" panose="020B0604020202020204" pitchFamily="34" charset="0"/>
                <a:hlinkClick r:id="rId3"/>
              </a:rPr>
              <a:t>Child Safe Standards: Definitions</a:t>
            </a:r>
            <a:r>
              <a:rPr lang="en-AU" sz="1200" dirty="0">
                <a:latin typeface="Arial" panose="020B0604020202020204" pitchFamily="34" charset="0"/>
                <a:cs typeface="Arial" panose="020B0604020202020204" pitchFamily="34" charset="0"/>
              </a:rPr>
              <a:t> </a:t>
            </a:r>
            <a:r>
              <a:rPr lang="en-AU" sz="1200" i="0" dirty="0">
                <a:latin typeface="Arial" panose="020B0604020202020204" pitchFamily="34" charset="0"/>
                <a:cs typeface="Arial" panose="020B0604020202020204" pitchFamily="34" charset="0"/>
              </a:rPr>
              <a:t>(</a:t>
            </a:r>
            <a:r>
              <a:rPr lang="en-AU" sz="1200" i="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https://go.vic.gov.au/3TIB7cX</a:t>
            </a:r>
            <a:r>
              <a:rPr lang="en-AU" sz="1200" i="0" dirty="0">
                <a:latin typeface="Arial" panose="020B0604020202020204" pitchFamily="34" charset="0"/>
                <a:cs typeface="Arial" panose="020B0604020202020204" pitchFamily="34" charset="0"/>
              </a:rPr>
              <a:t>).</a:t>
            </a:r>
            <a:endParaRPr lang="en-US" sz="1200" b="1" i="0" dirty="0">
              <a:latin typeface="Arial" panose="020B0604020202020204" pitchFamily="34" charset="0"/>
              <a:cs typeface="Arial" panose="020B0604020202020204" pitchFamily="34" charset="0"/>
            </a:endParaRPr>
          </a:p>
          <a:p>
            <a:pPr marL="0" lvl="0" indent="0">
              <a:spcBef>
                <a:spcPts val="600"/>
              </a:spcBef>
              <a:buNone/>
            </a:pPr>
            <a:r>
              <a:rPr lang="en-US" sz="1200" b="1" dirty="0">
                <a:latin typeface="Arial" panose="020B0604020202020204" pitchFamily="34" charset="0"/>
                <a:cs typeface="Arial" panose="020B0604020202020204" pitchFamily="34" charset="0"/>
              </a:rPr>
              <a:t>SPEAKING NOTES</a:t>
            </a:r>
          </a:p>
          <a:p>
            <a:pPr lvl="0">
              <a:spcBef>
                <a:spcPts val="600"/>
              </a:spcBef>
            </a:pPr>
            <a:r>
              <a:rPr lang="en-AU" sz="1200" i="0" u="none" dirty="0">
                <a:latin typeface="Arial" panose="020B0604020202020204" pitchFamily="34" charset="0"/>
                <a:cs typeface="Arial" panose="020B0604020202020204" pitchFamily="34" charset="0"/>
              </a:rPr>
              <a:t>Before we get into the detail of this presentation, it’s important to review the definitions of child safety, harm and child abuse.</a:t>
            </a:r>
          </a:p>
          <a:p>
            <a:pPr lvl="0">
              <a:spcBef>
                <a:spcPts val="600"/>
              </a:spcBef>
            </a:pPr>
            <a:r>
              <a:rPr lang="en-AU" sz="1200" i="0" u="none" dirty="0">
                <a:latin typeface="Arial" panose="020B0604020202020204" pitchFamily="34" charset="0"/>
                <a:cs typeface="Arial" panose="020B0604020202020204" pitchFamily="34" charset="0"/>
              </a:rPr>
              <a:t>The Child Safe Standards require schools to protect children from harm or abuse caused by other children as well as adults. For example, student-to-student bullying is a harm that may not involve abuse.</a:t>
            </a:r>
          </a:p>
          <a:p>
            <a:pPr lvl="0">
              <a:spcBef>
                <a:spcPts val="600"/>
              </a:spcBef>
            </a:pPr>
            <a:r>
              <a:rPr lang="en-AU" sz="1200" b="0" i="1" u="none" dirty="0">
                <a:latin typeface="Arial" panose="020B0604020202020204" pitchFamily="34" charset="0"/>
                <a:cs typeface="Arial" panose="020B0604020202020204" pitchFamily="34" charset="0"/>
              </a:rPr>
              <a:t>Child safety</a:t>
            </a:r>
            <a:r>
              <a:rPr lang="en-AU" sz="1200" i="1" u="none" dirty="0">
                <a:latin typeface="Arial" panose="020B0604020202020204" pitchFamily="34" charset="0"/>
                <a:cs typeface="Arial" panose="020B0604020202020204" pitchFamily="34" charset="0"/>
              </a:rPr>
              <a:t> </a:t>
            </a:r>
            <a:r>
              <a:rPr lang="en-AU" sz="1200" i="0" u="none" dirty="0">
                <a:latin typeface="Arial" panose="020B0604020202020204" pitchFamily="34" charset="0"/>
                <a:cs typeface="Arial" panose="020B0604020202020204" pitchFamily="34" charset="0"/>
              </a:rPr>
              <a:t>is defined in legislation. It includes matters related to protecting all children from child abuse, managing the risk of child abuse, providing support to a child at risk of child abuse, and responding to suspicions, incidents, disclosures or allegations of child abuse.</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i="0" u="none" dirty="0">
                <a:latin typeface="Arial" panose="020B0604020202020204" pitchFamily="34" charset="0"/>
                <a:cs typeface="Arial" panose="020B0604020202020204" pitchFamily="34" charset="0"/>
              </a:rPr>
              <a:t>The Commission for Children and Young People defines </a:t>
            </a:r>
            <a:r>
              <a:rPr lang="en-AU" sz="1200" i="1" u="none" dirty="0">
                <a:latin typeface="Arial" panose="020B0604020202020204" pitchFamily="34" charset="0"/>
                <a:cs typeface="Arial" panose="020B0604020202020204" pitchFamily="34" charset="0"/>
              </a:rPr>
              <a:t>harm</a:t>
            </a:r>
            <a:r>
              <a:rPr lang="en-AU" sz="1200" i="0" u="none" dirty="0">
                <a:latin typeface="Arial" panose="020B0604020202020204" pitchFamily="34" charset="0"/>
                <a:cs typeface="Arial" panose="020B0604020202020204" pitchFamily="34" charset="0"/>
              </a:rPr>
              <a:t> as damage to the health, safety or wellbeing of a child, including as a result of child abuse by adults or the conduct of other children. It includes physical, sexual, emotional and psychological harm. Harm can arise from a single act or event. It can also be cumulative, that is, arise as a result of a series of acts or events over time. </a:t>
            </a:r>
          </a:p>
          <a:p>
            <a:pPr>
              <a:spcBef>
                <a:spcPts val="600"/>
              </a:spcBef>
            </a:pPr>
            <a:r>
              <a:rPr lang="en-AU" sz="1200" i="1" u="none" dirty="0">
                <a:latin typeface="Arial" panose="020B0604020202020204" pitchFamily="34" charset="0"/>
                <a:cs typeface="Arial" panose="020B0604020202020204" pitchFamily="34" charset="0"/>
              </a:rPr>
              <a:t>Child abuse </a:t>
            </a:r>
            <a:r>
              <a:rPr lang="en-AU" sz="1200" i="0" u="none" dirty="0">
                <a:latin typeface="Arial" panose="020B0604020202020204" pitchFamily="34" charset="0"/>
                <a:cs typeface="Arial" panose="020B0604020202020204" pitchFamily="34" charset="0"/>
              </a:rPr>
              <a:t>is defined in legislation as:</a:t>
            </a:r>
          </a:p>
          <a:p>
            <a:pPr marL="352425" lvl="2" indent="-171450">
              <a:spcBef>
                <a:spcPts val="600"/>
              </a:spcBef>
            </a:pPr>
            <a:r>
              <a:rPr lang="en-AU" sz="1200" i="0" u="none" dirty="0">
                <a:latin typeface="Arial" panose="020B0604020202020204" pitchFamily="34" charset="0"/>
                <a:cs typeface="Arial" panose="020B0604020202020204" pitchFamily="34" charset="0"/>
              </a:rPr>
              <a:t>any act committed against a child involving a sexual offence or grooming</a:t>
            </a:r>
          </a:p>
          <a:p>
            <a:pPr marL="352425" lvl="2" indent="-171450">
              <a:spcBef>
                <a:spcPts val="600"/>
              </a:spcBef>
            </a:pPr>
            <a:r>
              <a:rPr lang="en-AU" sz="1200" i="0" u="none" dirty="0">
                <a:latin typeface="Arial" panose="020B0604020202020204" pitchFamily="34" charset="0"/>
                <a:cs typeface="Arial" panose="020B0604020202020204" pitchFamily="34" charset="0"/>
              </a:rPr>
              <a:t>inflicting physical violence or serious emotional or psychological harm on a child</a:t>
            </a:r>
          </a:p>
          <a:p>
            <a:pPr marL="352425" lvl="2" indent="-171450">
              <a:spcBef>
                <a:spcPts val="600"/>
              </a:spcBef>
            </a:pPr>
            <a:r>
              <a:rPr lang="en-AU" sz="1200" i="0" u="none" dirty="0">
                <a:latin typeface="Arial" panose="020B0604020202020204" pitchFamily="34" charset="0"/>
                <a:cs typeface="Arial" panose="020B0604020202020204" pitchFamily="34" charset="0"/>
              </a:rPr>
              <a:t>the serious neglect of a child</a:t>
            </a:r>
          </a:p>
          <a:p>
            <a:pPr marL="88900" lvl="1" indent="-85725">
              <a:spcBef>
                <a:spcPts val="600"/>
              </a:spcBef>
            </a:pPr>
            <a:r>
              <a:rPr lang="en-AU" sz="1200" i="0" u="none" dirty="0">
                <a:latin typeface="Arial" panose="020B0604020202020204" pitchFamily="34" charset="0"/>
                <a:cs typeface="Arial" panose="020B0604020202020204" pitchFamily="34" charset="0"/>
              </a:rPr>
              <a:t>Child abuse can include things like:</a:t>
            </a:r>
          </a:p>
          <a:p>
            <a:pPr marL="352425" lvl="2" indent="-171450">
              <a:spcBef>
                <a:spcPts val="600"/>
              </a:spcBef>
            </a:pPr>
            <a:r>
              <a:rPr lang="en-AU" sz="1200" i="0" u="none" dirty="0">
                <a:latin typeface="Arial" panose="020B0604020202020204" pitchFamily="34" charset="0"/>
                <a:cs typeface="Arial" panose="020B0604020202020204" pitchFamily="34" charset="0"/>
              </a:rPr>
              <a:t>physical child abuse</a:t>
            </a:r>
          </a:p>
          <a:p>
            <a:pPr marL="352425" lvl="2" indent="-171450">
              <a:spcBef>
                <a:spcPts val="600"/>
              </a:spcBef>
            </a:pPr>
            <a:r>
              <a:rPr lang="en-AU" sz="1200" i="0" u="none" dirty="0">
                <a:latin typeface="Arial" panose="020B0604020202020204" pitchFamily="34" charset="0"/>
                <a:cs typeface="Arial" panose="020B0604020202020204" pitchFamily="34" charset="0"/>
              </a:rPr>
              <a:t>child sexual abuse</a:t>
            </a:r>
          </a:p>
          <a:p>
            <a:pPr marL="352425" lvl="2" indent="-171450">
              <a:spcBef>
                <a:spcPts val="600"/>
              </a:spcBef>
            </a:pPr>
            <a:r>
              <a:rPr lang="en-AU" sz="1200" i="0" u="none" dirty="0">
                <a:latin typeface="Arial" panose="020B0604020202020204" pitchFamily="34" charset="0"/>
                <a:cs typeface="Arial" panose="020B0604020202020204" pitchFamily="34" charset="0"/>
              </a:rPr>
              <a:t>grooming </a:t>
            </a:r>
          </a:p>
          <a:p>
            <a:pPr marL="352425" lvl="2" indent="-171450">
              <a:spcBef>
                <a:spcPts val="600"/>
              </a:spcBef>
            </a:pPr>
            <a:r>
              <a:rPr lang="en-AU" sz="1200" i="0" u="none" dirty="0">
                <a:latin typeface="Arial" panose="020B0604020202020204" pitchFamily="34" charset="0"/>
                <a:cs typeface="Arial" panose="020B0604020202020204" pitchFamily="34" charset="0"/>
              </a:rPr>
              <a:t>talking to a child in a sexually explicit way</a:t>
            </a:r>
          </a:p>
          <a:p>
            <a:pPr marL="352425" lvl="2" indent="-171450">
              <a:spcBef>
                <a:spcPts val="600"/>
              </a:spcBef>
            </a:pPr>
            <a:r>
              <a:rPr lang="en-AU" sz="1200" i="0" u="none" dirty="0">
                <a:latin typeface="Arial" panose="020B0604020202020204" pitchFamily="34" charset="0"/>
                <a:cs typeface="Arial" panose="020B0604020202020204" pitchFamily="34" charset="0"/>
              </a:rPr>
              <a:t>family violence</a:t>
            </a:r>
          </a:p>
          <a:p>
            <a:pPr marL="352425" lvl="2" indent="-171450">
              <a:spcBef>
                <a:spcPts val="600"/>
              </a:spcBef>
            </a:pPr>
            <a:r>
              <a:rPr lang="en-AU" sz="1200" i="0" u="none" dirty="0">
                <a:latin typeface="Arial" panose="020B0604020202020204" pitchFamily="34" charset="0"/>
                <a:cs typeface="Arial" panose="020B0604020202020204" pitchFamily="34" charset="0"/>
              </a:rPr>
              <a:t>emotional child abuse</a:t>
            </a:r>
          </a:p>
          <a:p>
            <a:pPr marL="352425" lvl="2" indent="-171450">
              <a:spcBef>
                <a:spcPts val="600"/>
              </a:spcBef>
            </a:pPr>
            <a:r>
              <a:rPr lang="en-AU" sz="1200" i="0" u="none" dirty="0">
                <a:latin typeface="Arial" panose="020B0604020202020204" pitchFamily="34" charset="0"/>
                <a:cs typeface="Arial" panose="020B0604020202020204" pitchFamily="34" charset="0"/>
              </a:rPr>
              <a:t>failing to provide a child with an adequate standard of nutrition, supervision or medical care.</a:t>
            </a:r>
          </a:p>
          <a:p>
            <a:pPr marL="171450" marR="0" lvl="1" indent="-171450" algn="l" defTabSz="914400" rtl="0" eaLnBrk="1" fontAlgn="auto" latinLnBrk="0" hangingPunct="1">
              <a:spcBef>
                <a:spcPts val="600"/>
              </a:spcBef>
              <a:buClrTx/>
              <a:buSzTx/>
              <a:buFont typeface="Arial" panose="020B0604020202020204" pitchFamily="34" charset="0"/>
              <a:buChar char="•"/>
              <a:tabLst/>
              <a:defRPr/>
            </a:pPr>
            <a:r>
              <a:rPr lang="en-AU" sz="1200" i="0" u="none" kern="1200" dirty="0">
                <a:solidFill>
                  <a:schemeClr val="tx1"/>
                </a:solidFill>
                <a:latin typeface="Arial" panose="020B0604020202020204" pitchFamily="34" charset="0"/>
                <a:ea typeface="+mn-ea"/>
                <a:cs typeface="Arial" panose="020B0604020202020204" pitchFamily="34" charset="0"/>
              </a:rPr>
              <a:t>It’s important to remember that:</a:t>
            </a:r>
          </a:p>
          <a:p>
            <a:pPr marL="352425" lvl="2" indent="-171450">
              <a:spcBef>
                <a:spcPts val="600"/>
              </a:spcBef>
            </a:pPr>
            <a:r>
              <a:rPr lang="en-AU" sz="1200" i="0" u="none" kern="1200" dirty="0">
                <a:solidFill>
                  <a:schemeClr val="tx1"/>
                </a:solidFill>
                <a:latin typeface="Arial" panose="020B0604020202020204" pitchFamily="34" charset="0"/>
                <a:ea typeface="+mn-ea"/>
                <a:cs typeface="Arial" panose="020B0604020202020204" pitchFamily="34" charset="0"/>
              </a:rPr>
              <a:t>Children and young people can be harmed by other children, students or adults</a:t>
            </a:r>
          </a:p>
          <a:p>
            <a:pPr marL="352425" lvl="2" indent="-171450">
              <a:spcBef>
                <a:spcPts val="600"/>
              </a:spcBef>
            </a:pPr>
            <a:r>
              <a:rPr lang="en-AU" sz="1200" i="0" u="none" kern="1200" dirty="0">
                <a:solidFill>
                  <a:schemeClr val="tx1"/>
                </a:solidFill>
                <a:latin typeface="Arial" panose="020B0604020202020204" pitchFamily="34" charset="0"/>
                <a:ea typeface="+mn-ea"/>
                <a:cs typeface="Arial" panose="020B0604020202020204" pitchFamily="34" charset="0"/>
              </a:rPr>
              <a:t>Child abuse doesn’t have to involve physical contact or force</a:t>
            </a:r>
          </a:p>
          <a:p>
            <a:pPr marL="352425" lvl="2" indent="-171450">
              <a:spcBef>
                <a:spcPts val="600"/>
              </a:spcBef>
            </a:pPr>
            <a:r>
              <a:rPr lang="en-AU" sz="1200" i="0" u="none" kern="1200" dirty="0">
                <a:solidFill>
                  <a:schemeClr val="tx1"/>
                </a:solidFill>
                <a:latin typeface="Arial" panose="020B0604020202020204" pitchFamily="34" charset="0"/>
                <a:ea typeface="+mn-ea"/>
                <a:cs typeface="Arial" panose="020B0604020202020204" pitchFamily="34" charset="0"/>
              </a:rPr>
              <a:t>We can usually respond to harms with our school’s existing policies and procedures, but child abuse involves reporting to a statutory authority like Victoria Police or Child Protection.</a:t>
            </a:r>
          </a:p>
        </p:txBody>
      </p:sp>
      <p:sp>
        <p:nvSpPr>
          <p:cNvPr id="4" name="Slide Number Placeholder 3">
            <a:extLst>
              <a:ext uri="{FF2B5EF4-FFF2-40B4-BE49-F238E27FC236}">
                <a16:creationId xmlns:a16="http://schemas.microsoft.com/office/drawing/2014/main" id="{688C8F08-F709-044D-2520-0CC36EA7B25F}"/>
              </a:ext>
            </a:extLst>
          </p:cNvPr>
          <p:cNvSpPr>
            <a:spLocks noGrp="1"/>
          </p:cNvSpPr>
          <p:nvPr>
            <p:ph type="sldNum" sz="quarter" idx="5"/>
          </p:nvPr>
        </p:nvSpPr>
        <p:spPr/>
        <p:txBody>
          <a:bodyPr/>
          <a:lstStyle/>
          <a:p>
            <a:fld id="{4C37A77B-BB0B-EB4D-BF1F-4636A3D2E847}" type="slidenum">
              <a:rPr lang="en-US" smtClean="0"/>
              <a:pPr/>
              <a:t>8</a:t>
            </a:fld>
            <a:endParaRPr lang="en-US"/>
          </a:p>
        </p:txBody>
      </p:sp>
    </p:spTree>
    <p:extLst>
      <p:ext uri="{BB962C8B-B14F-4D97-AF65-F5344CB8AC3E}">
        <p14:creationId xmlns:p14="http://schemas.microsoft.com/office/powerpoint/2010/main" val="236989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200" b="1" dirty="0">
                <a:latin typeface="Arial" panose="020B0604020202020204" pitchFamily="34" charset="0"/>
                <a:cs typeface="Arial" panose="020B0604020202020204" pitchFamily="34" charset="0"/>
              </a:rPr>
              <a:t>BACKGROUND NOTES FOR FACILITATOR</a:t>
            </a:r>
          </a:p>
          <a:p>
            <a:pPr lvl="0"/>
            <a:r>
              <a:rPr lang="en-AU" sz="1200" b="1" dirty="0">
                <a:latin typeface="Arial" panose="020B0604020202020204" pitchFamily="34" charset="0"/>
                <a:cs typeface="Arial" panose="020B0604020202020204" pitchFamily="34" charset="0"/>
              </a:rPr>
              <a:t>Time on this slide: 1 minute</a:t>
            </a:r>
          </a:p>
          <a:p>
            <a:pPr lvl="0"/>
            <a:r>
              <a:rPr lang="en-AU" sz="1200" dirty="0">
                <a:latin typeface="Arial" panose="020B0604020202020204" pitchFamily="34" charset="0"/>
                <a:cs typeface="Arial" panose="020B0604020202020204" pitchFamily="34" charset="0"/>
              </a:rPr>
              <a:t>This slide provides an overview of what child safe organisations do and why the Child Safe Standards are so important.</a:t>
            </a:r>
          </a:p>
          <a:p>
            <a:pPr marL="0" indent="0">
              <a:spcBef>
                <a:spcPts val="600"/>
              </a:spcBef>
              <a:buNone/>
            </a:pPr>
            <a:r>
              <a:rPr lang="en-AU" sz="1200" b="1" dirty="0">
                <a:latin typeface="Arial" panose="020B0604020202020204" pitchFamily="34" charset="0"/>
                <a:cs typeface="Arial" panose="020B0604020202020204" pitchFamily="34" charset="0"/>
              </a:rPr>
              <a:t>SPEAKING NOTES </a:t>
            </a:r>
          </a:p>
          <a:p>
            <a:pPr>
              <a:spcBef>
                <a:spcPts val="600"/>
              </a:spcBef>
            </a:pPr>
            <a:r>
              <a:rPr lang="en-AU" sz="1200" dirty="0">
                <a:latin typeface="Arial" panose="020B0604020202020204" pitchFamily="34" charset="0"/>
                <a:cs typeface="Arial" panose="020B0604020202020204" pitchFamily="34" charset="0"/>
              </a:rPr>
              <a:t>Schools, like all child safe organisations, need to take deliberate steps to create environments where children are safe and feel safe. </a:t>
            </a:r>
          </a:p>
          <a:p>
            <a:pPr>
              <a:spcBef>
                <a:spcPts val="600"/>
              </a:spcBef>
            </a:pPr>
            <a:r>
              <a:rPr lang="en-AU" sz="1200" dirty="0">
                <a:latin typeface="Arial" panose="020B0604020202020204" pitchFamily="34" charset="0"/>
                <a:cs typeface="Arial" panose="020B0604020202020204" pitchFamily="34" charset="0"/>
              </a:rPr>
              <a:t>So, what do child safe organisations – including schools – need to do? </a:t>
            </a:r>
          </a:p>
          <a:p>
            <a:pPr>
              <a:spcBef>
                <a:spcPts val="600"/>
              </a:spcBef>
            </a:pPr>
            <a:r>
              <a:rPr lang="en-AU" sz="1200" dirty="0">
                <a:latin typeface="Arial" panose="020B0604020202020204" pitchFamily="34" charset="0"/>
                <a:cs typeface="Arial" panose="020B0604020202020204" pitchFamily="34" charset="0"/>
              </a:rPr>
              <a:t>They need to:</a:t>
            </a:r>
          </a:p>
          <a:p>
            <a:pPr lvl="1">
              <a:spcBef>
                <a:spcPts val="600"/>
              </a:spcBef>
            </a:pPr>
            <a:r>
              <a:rPr lang="en-AU" sz="1200" dirty="0">
                <a:latin typeface="Arial" panose="020B0604020202020204" pitchFamily="34" charset="0"/>
                <a:cs typeface="Arial" panose="020B0604020202020204" pitchFamily="34" charset="0"/>
              </a:rPr>
              <a:t>promote safety and wellbeing</a:t>
            </a:r>
          </a:p>
          <a:p>
            <a:pPr lvl="1">
              <a:spcBef>
                <a:spcPts val="600"/>
              </a:spcBef>
            </a:pPr>
            <a:r>
              <a:rPr lang="en-AU" sz="1200" dirty="0">
                <a:latin typeface="Arial" panose="020B0604020202020204" pitchFamily="34" charset="0"/>
                <a:cs typeface="Arial" panose="020B0604020202020204" pitchFamily="34" charset="0"/>
              </a:rPr>
              <a:t>prevent child abuse </a:t>
            </a:r>
          </a:p>
          <a:p>
            <a:pPr lvl="1">
              <a:spcBef>
                <a:spcPts val="600"/>
              </a:spcBef>
            </a:pPr>
            <a:r>
              <a:rPr lang="en-AU" sz="1200" dirty="0">
                <a:latin typeface="Arial" panose="020B0604020202020204" pitchFamily="34" charset="0"/>
                <a:cs typeface="Arial" panose="020B0604020202020204" pitchFamily="34" charset="0"/>
              </a:rPr>
              <a:t>empower everyone to speak up, and</a:t>
            </a:r>
          </a:p>
          <a:p>
            <a:pPr lvl="1">
              <a:spcBef>
                <a:spcPts val="600"/>
              </a:spcBef>
            </a:pPr>
            <a:r>
              <a:rPr lang="en-AU" sz="1200" dirty="0">
                <a:latin typeface="Arial" panose="020B0604020202020204" pitchFamily="34" charset="0"/>
                <a:cs typeface="Arial" panose="020B0604020202020204" pitchFamily="34" charset="0"/>
              </a:rPr>
              <a:t>respond effectively to concerns.</a:t>
            </a:r>
          </a:p>
          <a:p>
            <a:pPr lvl="0">
              <a:spcBef>
                <a:spcPts val="600"/>
              </a:spcBef>
            </a:pPr>
            <a:r>
              <a:rPr lang="en-AU" sz="1200" dirty="0">
                <a:latin typeface="Arial" panose="020B0604020202020204" pitchFamily="34" charset="0"/>
                <a:cs typeface="Arial" panose="020B0604020202020204" pitchFamily="34" charset="0"/>
              </a:rPr>
              <a:t>Schools have policies, strategies and practices to prioritise the safety of students. </a:t>
            </a:r>
          </a:p>
          <a:p>
            <a:pPr lvl="0">
              <a:spcBef>
                <a:spcPts val="600"/>
              </a:spcBef>
            </a:pPr>
            <a:r>
              <a:rPr lang="en-AU" sz="1200" dirty="0">
                <a:latin typeface="Arial" panose="020B0604020202020204" pitchFamily="34" charset="0"/>
                <a:cs typeface="Arial" panose="020B0604020202020204" pitchFamily="34" charset="0"/>
              </a:rPr>
              <a:t>Schools also have processes in place to respond to and report all allegations of child abuse.</a:t>
            </a:r>
          </a:p>
          <a:p>
            <a:pPr lvl="0">
              <a:spcBef>
                <a:spcPts val="600"/>
              </a:spcBef>
            </a:pPr>
            <a:r>
              <a:rPr lang="en-AU" sz="1200" dirty="0">
                <a:latin typeface="Arial" panose="020B0604020202020204" pitchFamily="34" charset="0"/>
                <a:cs typeface="Arial" panose="020B0604020202020204" pitchFamily="34" charset="0"/>
              </a:rPr>
              <a:t>The Child Safe Standards work by further embedding a culture of child safety by clearly outlining the minimum standards for keeping children safe.</a:t>
            </a:r>
          </a:p>
          <a:p>
            <a:pPr lvl="0">
              <a:spcBef>
                <a:spcPts val="600"/>
              </a:spcBef>
            </a:pPr>
            <a:r>
              <a:rPr lang="en-AU" sz="1200" dirty="0">
                <a:latin typeface="Arial" panose="020B0604020202020204" pitchFamily="34" charset="0"/>
                <a:cs typeface="Arial" panose="020B0604020202020204" pitchFamily="34" charset="0"/>
              </a:rPr>
              <a:t>They are there to hold everyone to account for keeping children safe from abuse – and making sure children have a voice, can be safe in who they are and thrive.</a:t>
            </a:r>
          </a:p>
          <a:p>
            <a:pPr lvl="0">
              <a:spcBef>
                <a:spcPts val="600"/>
              </a:spcBef>
            </a:pPr>
            <a:r>
              <a:rPr lang="en-AU" sz="1200" dirty="0">
                <a:latin typeface="Arial" panose="020B0604020202020204" pitchFamily="34" charset="0"/>
                <a:cs typeface="Arial" panose="020B0604020202020204" pitchFamily="34" charset="0"/>
              </a:rPr>
              <a:t>To meet the Child Safe Standards, schools can build on existing child safety strategies, risk management, policies and practices to strengthen their culture of child safety and protect children from abuse.</a:t>
            </a:r>
          </a:p>
          <a:p>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lvl="0"/>
            <a:fld id="{ED6696EE-E175-4144-B35C-D4A1B167B917}" type="slidenum">
              <a:rPr lang="en-US" noProof="0" smtClean="0"/>
              <a:pPr lvl="0"/>
              <a:t>9</a:t>
            </a:fld>
            <a:endParaRPr lang="en-US" noProof="0" dirty="0"/>
          </a:p>
        </p:txBody>
      </p:sp>
      <p:sp>
        <p:nvSpPr>
          <p:cNvPr id="7" name="Slide Image Placeholder 6">
            <a:extLst>
              <a:ext uri="{FF2B5EF4-FFF2-40B4-BE49-F238E27FC236}">
                <a16:creationId xmlns:a16="http://schemas.microsoft.com/office/drawing/2014/main" id="{519F7156-96B4-43BD-ADDA-42E615BF92EE}"/>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623088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79" y="2369"/>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1226"/>
            <a:ext cx="3571302" cy="1541612"/>
          </a:xfrm>
          <a:prstGeom prst="rect">
            <a:avLst/>
          </a:prstGeom>
        </p:spPr>
      </p:pic>
    </p:spTree>
    <p:extLst>
      <p:ext uri="{BB962C8B-B14F-4D97-AF65-F5344CB8AC3E}">
        <p14:creationId xmlns:p14="http://schemas.microsoft.com/office/powerpoint/2010/main" val="674172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3" y="241214"/>
            <a:ext cx="10069200" cy="1280015"/>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285403" y="1723362"/>
            <a:ext cx="10069200"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1060229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4" y="238539"/>
            <a:ext cx="10064669" cy="1302025"/>
          </a:xfrm>
        </p:spPr>
        <p:txBody>
          <a:bodyPr anchor="t"/>
          <a:lstStyle/>
          <a:p>
            <a:r>
              <a:rPr lang="en-US" dirty="0"/>
              <a:t>Click to edit Master title style</a:t>
            </a:r>
          </a:p>
        </p:txBody>
      </p:sp>
      <p:sp>
        <p:nvSpPr>
          <p:cNvPr id="3" name="Content Placeholder 2"/>
          <p:cNvSpPr>
            <a:spLocks noGrp="1"/>
          </p:cNvSpPr>
          <p:nvPr>
            <p:ph idx="1"/>
          </p:nvPr>
        </p:nvSpPr>
        <p:spPr>
          <a:xfrm>
            <a:off x="288234" y="1686477"/>
            <a:ext cx="10064669" cy="435133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80400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33264"/>
            <a:ext cx="10069200" cy="6300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77968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523450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3" y="238539"/>
            <a:ext cx="10069200" cy="1302025"/>
          </a:xfrm>
        </p:spPr>
        <p:txBody>
          <a:bodyPr anchor="t"/>
          <a:lstStyle/>
          <a:p>
            <a:r>
              <a:rPr lang="en-US" dirty="0"/>
              <a:t>Click to edit Master title style</a:t>
            </a:r>
          </a:p>
        </p:txBody>
      </p:sp>
      <p:sp>
        <p:nvSpPr>
          <p:cNvPr id="3" name="Content Placeholder 2"/>
          <p:cNvSpPr>
            <a:spLocks noGrp="1"/>
          </p:cNvSpPr>
          <p:nvPr>
            <p:ph idx="1"/>
          </p:nvPr>
        </p:nvSpPr>
        <p:spPr>
          <a:xfrm>
            <a:off x="288233" y="1686477"/>
            <a:ext cx="10069200" cy="4352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845706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42597"/>
            <a:ext cx="10069200" cy="62928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585977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6288618" y="1520825"/>
            <a:ext cx="5903383"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23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45CD-6BFC-48B6-B33B-E2E2FCF61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7DBD80A-BA59-406A-AE89-73AAD92A3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94FE03F-C89E-4300-B1FC-9D1AEAB9A01B}"/>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5" name="Footer Placeholder 4">
            <a:extLst>
              <a:ext uri="{FF2B5EF4-FFF2-40B4-BE49-F238E27FC236}">
                <a16:creationId xmlns:a16="http://schemas.microsoft.com/office/drawing/2014/main" id="{C104AA85-20CE-4BCA-9AC4-97587FA65E2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47AEA13-5E20-438D-8228-2678B21CB00A}"/>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3123740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444-4E6C-4226-8765-5CD9087F507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8DC3A11-C237-4714-93CB-F9EC9A7AB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5F9783-40FE-4D3E-B679-FB6CF5F27696}"/>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5" name="Footer Placeholder 4">
            <a:extLst>
              <a:ext uri="{FF2B5EF4-FFF2-40B4-BE49-F238E27FC236}">
                <a16:creationId xmlns:a16="http://schemas.microsoft.com/office/drawing/2014/main" id="{40B9A019-AB5B-49C6-A504-AAE15959409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B40A69B-EFDE-49B1-96B5-47BDDCBCDE1F}"/>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3947073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078D-688B-4B93-9635-21A82A6FA7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E21E843-3CD4-4EF0-BEE2-72473E4FF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A4DF14-971E-4293-9A2F-2087DCEA8A61}"/>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5" name="Footer Placeholder 4">
            <a:extLst>
              <a:ext uri="{FF2B5EF4-FFF2-40B4-BE49-F238E27FC236}">
                <a16:creationId xmlns:a16="http://schemas.microsoft.com/office/drawing/2014/main" id="{5C2C6B58-CC8D-4B7C-A5FF-57EB7A08563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20F043D-4A6F-43AD-B58A-67D8C4751B93}"/>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1557409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5937" y="0"/>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1226"/>
            <a:ext cx="3571302" cy="1541612"/>
          </a:xfrm>
          <a:prstGeom prst="rect">
            <a:avLst/>
          </a:prstGeom>
        </p:spPr>
      </p:pic>
    </p:spTree>
    <p:extLst>
      <p:ext uri="{BB962C8B-B14F-4D97-AF65-F5344CB8AC3E}">
        <p14:creationId xmlns:p14="http://schemas.microsoft.com/office/powerpoint/2010/main" val="1841804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2B87-94F3-4B7B-9A25-1F729B32D7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B11719-AE83-4BF3-ADB0-CB05895510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E2F4EB-AED4-440D-A341-A35A311C3A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C21CFA9-733F-4F28-A4E1-4BBA49FD81AB}"/>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6" name="Footer Placeholder 5">
            <a:extLst>
              <a:ext uri="{FF2B5EF4-FFF2-40B4-BE49-F238E27FC236}">
                <a16:creationId xmlns:a16="http://schemas.microsoft.com/office/drawing/2014/main" id="{C434B430-DD25-4A1D-B95C-92555AD2AA8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EE9076D0-40CF-4897-B498-17E460837F78}"/>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4247255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1DDF-DF99-4987-8356-1692F6A0AC6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5EB9C72-6CE6-4F0E-B9D0-3AB3328EF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465405-85B2-45E4-A5E7-A4088F5B8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02D6940-FFAA-423C-B898-BCB132E2A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85F843-461E-4820-93FB-1BA882BE4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947563B-9A99-48E2-831B-5AB767D0DD6F}"/>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8" name="Footer Placeholder 7">
            <a:extLst>
              <a:ext uri="{FF2B5EF4-FFF2-40B4-BE49-F238E27FC236}">
                <a16:creationId xmlns:a16="http://schemas.microsoft.com/office/drawing/2014/main" id="{E9498B9A-755E-432E-9422-6F49FA64A023}"/>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C59B9AF2-D1E4-4CE3-BFF3-F9C0535088DB}"/>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3299553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5962-8956-4FA2-84E8-15EBB58CE07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6024570-2DB2-4610-9E5E-81D107B75435}"/>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4" name="Footer Placeholder 3">
            <a:extLst>
              <a:ext uri="{FF2B5EF4-FFF2-40B4-BE49-F238E27FC236}">
                <a16:creationId xmlns:a16="http://schemas.microsoft.com/office/drawing/2014/main" id="{73093256-59B2-4CD7-955E-60CACA19E883}"/>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BC4F5EE1-44F4-40E0-AF8D-56947CC1DEC2}"/>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370523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33399-77B6-463B-96BF-3863046BE923}"/>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3" name="Footer Placeholder 2">
            <a:extLst>
              <a:ext uri="{FF2B5EF4-FFF2-40B4-BE49-F238E27FC236}">
                <a16:creationId xmlns:a16="http://schemas.microsoft.com/office/drawing/2014/main" id="{EC2D612D-4AD0-4EFE-9A2F-FC10AED8575B}"/>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954D1A-958E-430E-9840-BA98C4550897}"/>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09004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90B8-1900-4E6B-A619-E2B12166C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C5DCAFD-42F2-48B4-9B43-84026ABF1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6091BCD-CEFC-43AC-9171-B21EC50C4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27CD1-1585-43E6-9738-589FB11A18EF}"/>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6" name="Footer Placeholder 5">
            <a:extLst>
              <a:ext uri="{FF2B5EF4-FFF2-40B4-BE49-F238E27FC236}">
                <a16:creationId xmlns:a16="http://schemas.microsoft.com/office/drawing/2014/main" id="{CA7F97A9-CEA0-4544-ABF8-F1E7F14D73B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8093FE72-C6D3-4FC5-8CCF-4624F9AB30EC}"/>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1952077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8F3B-8B35-403B-8ED6-DED33C8A0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B051C64-4387-40BF-9B1D-2EED19C92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89A97F0-D23F-4D75-AEC7-F6D33C008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5B0C5-831D-4843-ADC7-217C316CAE1C}"/>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6" name="Footer Placeholder 5">
            <a:extLst>
              <a:ext uri="{FF2B5EF4-FFF2-40B4-BE49-F238E27FC236}">
                <a16:creationId xmlns:a16="http://schemas.microsoft.com/office/drawing/2014/main" id="{52D36FC1-D2D8-4F4C-AEE8-B6BAD87B34F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3F5A74A-AEB2-4914-B642-34C69664C914}"/>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586723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85C7-67F2-4235-93A0-59348802DC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6409E7-13BC-47D8-A8B7-B39839394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68F8BD-4E94-4C6C-AC17-FBC0DF963C9A}"/>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5" name="Footer Placeholder 4">
            <a:extLst>
              <a:ext uri="{FF2B5EF4-FFF2-40B4-BE49-F238E27FC236}">
                <a16:creationId xmlns:a16="http://schemas.microsoft.com/office/drawing/2014/main" id="{1F2C10C6-6F71-4519-8AF4-3F56A090106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A9FE160-366F-45F6-B594-0C43F5D6A5D2}"/>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875804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EC9DD-CC6D-4414-8DF9-25B42739A7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FE7E276-3BA2-40CF-8326-3B2AD7222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9DA787-1278-40B0-8957-D7374716E217}"/>
              </a:ext>
            </a:extLst>
          </p:cNvPr>
          <p:cNvSpPr>
            <a:spLocks noGrp="1"/>
          </p:cNvSpPr>
          <p:nvPr>
            <p:ph type="dt" sz="half" idx="10"/>
          </p:nvPr>
        </p:nvSpPr>
        <p:spPr/>
        <p:txBody>
          <a:bodyPr/>
          <a:lstStyle/>
          <a:p>
            <a:fld id="{84259349-467A-4E4D-A45E-28E3F6CE2298}" type="datetimeFigureOut">
              <a:rPr lang="en-AU" smtClean="0"/>
              <a:t>16/01/2025</a:t>
            </a:fld>
            <a:endParaRPr lang="en-AU" dirty="0"/>
          </a:p>
        </p:txBody>
      </p:sp>
      <p:sp>
        <p:nvSpPr>
          <p:cNvPr id="5" name="Footer Placeholder 4">
            <a:extLst>
              <a:ext uri="{FF2B5EF4-FFF2-40B4-BE49-F238E27FC236}">
                <a16:creationId xmlns:a16="http://schemas.microsoft.com/office/drawing/2014/main" id="{A8145207-642C-4AFE-89DF-6BC32952B83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5F11DBB-E1C0-46AF-B459-3AB7605C4373}"/>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1842126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60690" y="0"/>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1226"/>
            <a:ext cx="3571302" cy="1541612"/>
          </a:xfrm>
          <a:prstGeom prst="rect">
            <a:avLst/>
          </a:prstGeom>
        </p:spPr>
      </p:pic>
    </p:spTree>
    <p:extLst>
      <p:ext uri="{BB962C8B-B14F-4D97-AF65-F5344CB8AC3E}">
        <p14:creationId xmlns:p14="http://schemas.microsoft.com/office/powerpoint/2010/main" val="209947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0"/>
            <a:ext cx="1959429" cy="6858000"/>
          </a:xfrm>
          <a:prstGeom prst="rect">
            <a:avLst/>
          </a:prstGeom>
        </p:spPr>
      </p:pic>
    </p:spTree>
    <p:extLst>
      <p:ext uri="{BB962C8B-B14F-4D97-AF65-F5344CB8AC3E}">
        <p14:creationId xmlns:p14="http://schemas.microsoft.com/office/powerpoint/2010/main" val="1211393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4" y="238539"/>
            <a:ext cx="10069200" cy="1302025"/>
          </a:xfrm>
        </p:spPr>
        <p:txBody>
          <a:bodyPr anchor="t"/>
          <a:lstStyle/>
          <a:p>
            <a:r>
              <a:rPr lang="en-US" dirty="0"/>
              <a:t>Click to edit Master title style</a:t>
            </a:r>
          </a:p>
        </p:txBody>
      </p:sp>
      <p:sp>
        <p:nvSpPr>
          <p:cNvPr id="3" name="Content Placeholder 2"/>
          <p:cNvSpPr>
            <a:spLocks noGrp="1"/>
          </p:cNvSpPr>
          <p:nvPr>
            <p:ph idx="1"/>
          </p:nvPr>
        </p:nvSpPr>
        <p:spPr>
          <a:xfrm>
            <a:off x="288234" y="1686477"/>
            <a:ext cx="10069200" cy="4352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0"/>
            <a:ext cx="1959429" cy="6858000"/>
          </a:xfrm>
          <a:prstGeom prst="rect">
            <a:avLst/>
          </a:prstGeom>
        </p:spPr>
      </p:pic>
    </p:spTree>
    <p:extLst>
      <p:ext uri="{BB962C8B-B14F-4D97-AF65-F5344CB8AC3E}">
        <p14:creationId xmlns:p14="http://schemas.microsoft.com/office/powerpoint/2010/main" val="958897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33264"/>
            <a:ext cx="10069200" cy="6300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0"/>
            <a:ext cx="1959429" cy="6858000"/>
          </a:xfrm>
          <a:prstGeom prst="rect">
            <a:avLst/>
          </a:prstGeom>
        </p:spPr>
      </p:pic>
    </p:spTree>
    <p:extLst>
      <p:ext uri="{BB962C8B-B14F-4D97-AF65-F5344CB8AC3E}">
        <p14:creationId xmlns:p14="http://schemas.microsoft.com/office/powerpoint/2010/main" val="966995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42112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3" y="238539"/>
            <a:ext cx="10069200" cy="1302025"/>
          </a:xfrm>
        </p:spPr>
        <p:txBody>
          <a:bodyPr anchor="t"/>
          <a:lstStyle/>
          <a:p>
            <a:r>
              <a:rPr lang="en-US" dirty="0"/>
              <a:t>Click to edit Master title style</a:t>
            </a:r>
          </a:p>
        </p:txBody>
      </p:sp>
      <p:sp>
        <p:nvSpPr>
          <p:cNvPr id="3" name="Content Placeholder 2"/>
          <p:cNvSpPr>
            <a:spLocks noGrp="1"/>
          </p:cNvSpPr>
          <p:nvPr>
            <p:ph idx="1"/>
          </p:nvPr>
        </p:nvSpPr>
        <p:spPr>
          <a:xfrm>
            <a:off x="288233" y="1686477"/>
            <a:ext cx="10069200" cy="4352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1206336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61256"/>
            <a:ext cx="10069200" cy="62712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512145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085" y="241557"/>
            <a:ext cx="100692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80085" y="1825625"/>
            <a:ext cx="10069200" cy="442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0397406" y="0"/>
            <a:ext cx="1794593" cy="990017"/>
          </a:xfrm>
          <a:prstGeom prst="rect">
            <a:avLst/>
          </a:prstGeom>
        </p:spPr>
      </p:pic>
    </p:spTree>
    <p:extLst>
      <p:ext uri="{BB962C8B-B14F-4D97-AF65-F5344CB8AC3E}">
        <p14:creationId xmlns:p14="http://schemas.microsoft.com/office/powerpoint/2010/main" val="809004008"/>
      </p:ext>
    </p:extLst>
  </p:cSld>
  <p:clrMap bg1="lt1" tx1="dk1" bg2="lt2" tx2="dk2" accent1="accent1" accent2="accent2" accent3="accent3" accent4="accent4" accent5="accent5" accent6="accent6" hlink="hlink" folHlink="folHlink"/>
  <p:sldLayoutIdLst>
    <p:sldLayoutId id="2147483667" r:id="rId1"/>
    <p:sldLayoutId id="2147483657" r:id="rId2"/>
    <p:sldLayoutId id="2147483666" r:id="rId3"/>
    <p:sldLayoutId id="2147483649" r:id="rId4"/>
    <p:sldLayoutId id="2147483650" r:id="rId5"/>
    <p:sldLayoutId id="2147483662" r:id="rId6"/>
    <p:sldLayoutId id="2147483652" r:id="rId7"/>
    <p:sldLayoutId id="2147483658" r:id="rId8"/>
    <p:sldLayoutId id="2147483663" r:id="rId9"/>
    <p:sldLayoutId id="2147483654" r:id="rId10"/>
    <p:sldLayoutId id="2147483659" r:id="rId11"/>
    <p:sldLayoutId id="2147483664" r:id="rId12"/>
    <p:sldLayoutId id="2147483653" r:id="rId13"/>
    <p:sldLayoutId id="2147483660" r:id="rId14"/>
    <p:sldLayoutId id="2147483665" r:id="rId15"/>
    <p:sldLayoutId id="2147483680"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45E89-53B1-415B-810B-210C46ACE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28C45AB-ACD9-4B92-8372-C4720C89F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E78CD8-FBD0-4878-953C-E9C85CB8F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4259349-467A-4E4D-A45E-28E3F6CE2298}" type="datetimeFigureOut">
              <a:rPr lang="en-AU" smtClean="0"/>
              <a:pPr/>
              <a:t>16/01/2025</a:t>
            </a:fld>
            <a:endParaRPr lang="en-AU" dirty="0"/>
          </a:p>
        </p:txBody>
      </p:sp>
      <p:sp>
        <p:nvSpPr>
          <p:cNvPr id="5" name="Footer Placeholder 4">
            <a:extLst>
              <a:ext uri="{FF2B5EF4-FFF2-40B4-BE49-F238E27FC236}">
                <a16:creationId xmlns:a16="http://schemas.microsoft.com/office/drawing/2014/main" id="{E6729465-DE8E-4B57-B5B4-03403445F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412CBC43-D5FF-438F-9C36-87D199786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5DAB674-A68D-4948-87B4-AD2B2A26819D}" type="slidenum">
              <a:rPr lang="en-AU" smtClean="0"/>
              <a:pPr/>
              <a:t>‹#›</a:t>
            </a:fld>
            <a:endParaRPr lang="en-AU" dirty="0"/>
          </a:p>
        </p:txBody>
      </p:sp>
    </p:spTree>
    <p:extLst>
      <p:ext uri="{BB962C8B-B14F-4D97-AF65-F5344CB8AC3E}">
        <p14:creationId xmlns:p14="http://schemas.microsoft.com/office/powerpoint/2010/main" val="22850376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hyperlink" Target="https://www.vic.gov.au/schools-suitable-staff-volunteers-guidance" TargetMode="External"/><Relationship Id="rId13" Type="http://schemas.openxmlformats.org/officeDocument/2006/relationships/hyperlink" Target="https://www.vic.gov.au/schools-implementation-child-safety-practices-guidance" TargetMode="External"/><Relationship Id="rId3" Type="http://schemas.openxmlformats.org/officeDocument/2006/relationships/hyperlink" Target="https://www.vic.gov.au/schools-culturally-safe-environments-guidance" TargetMode="External"/><Relationship Id="rId7" Type="http://schemas.openxmlformats.org/officeDocument/2006/relationships/hyperlink" Target="https://www.vic.gov.au/schools-diversity-equity-guidance" TargetMode="External"/><Relationship Id="rId12" Type="http://schemas.openxmlformats.org/officeDocument/2006/relationships/hyperlink" Target="https://www.vic.gov.au/schools-review-child-safety-practices-guidance"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s://www.vic.gov.au/schools-family-engagement-guidance" TargetMode="External"/><Relationship Id="rId11" Type="http://schemas.openxmlformats.org/officeDocument/2006/relationships/hyperlink" Target="https://www.vic.gov.au/schools-physical-and-online-environments-guidance" TargetMode="External"/><Relationship Id="rId5" Type="http://schemas.openxmlformats.org/officeDocument/2006/relationships/hyperlink" Target="https://www.vic.gov.au/schools-child-student-empowerment-guidance" TargetMode="External"/><Relationship Id="rId15" Type="http://schemas.openxmlformats.org/officeDocument/2006/relationships/hyperlink" Target="https://www.education.vic.gov.au/Documents/about/programs/health/protect/2023_CSS_Action_list_gov_schools.docx" TargetMode="External"/><Relationship Id="rId10" Type="http://schemas.openxmlformats.org/officeDocument/2006/relationships/hyperlink" Target="https://www.vic.gov.au/schools-knowledge-skills-awareness-guidance" TargetMode="External"/><Relationship Id="rId4" Type="http://schemas.openxmlformats.org/officeDocument/2006/relationships/hyperlink" Target="https://www.vic.gov.au/schools-embed-child-safety-standards-guidance" TargetMode="External"/><Relationship Id="rId9" Type="http://schemas.openxmlformats.org/officeDocument/2006/relationships/hyperlink" Target="https://www.vic.gov.au/schools-complaints-process-guidance" TargetMode="External"/><Relationship Id="rId14" Type="http://schemas.openxmlformats.org/officeDocument/2006/relationships/hyperlink" Target="https://go.vic.gov.au/3UJqTIj"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2.education.vic.gov.au/pal/privacy-information-sharing/policy"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www2.education.vic.gov.au/pal/information-sharing-schemes/polic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vic.gov.au/new-child-safe-standards-school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vimeo.com/906221355?share=copy"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hyperlink" Target="https://www.schools.vic.gov.au/identify-child-abuse?Redirect=1#link49"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schools.vic.gov.au/child-sexual-exploitation-and-grooming"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hyperlink" Target="https://www.education.vic.gov.au/school/teachers/health/childprotection/Pages/identify.aspx#link49"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hyperlink" Target="https://www2.education.vic.gov.au/pa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www2.education.vic.gov.au/pal/protecting-children/policy"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hyperlink" Target="https://www.schools.vic.gov.au/report-child-abuse-schools" TargetMode="External"/><Relationship Id="rId4" Type="http://schemas.openxmlformats.org/officeDocument/2006/relationships/hyperlink" Target="https://www.schools.vic.gov.au/report-child-abuse-schools#action-2-report-to-authoriti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vimeo.com/906221355?share=copy"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hyperlink" Target="https://www.schools.vic.gov.au/identify-child-abuse?Redirect=1#link49"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www.schools.vic.gov.au/child-sexual-exploitation-and-grooming"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hyperlink" Target="https://www.education.vic.gov.au/school/teachers/health/childprotection/Pages/identify.aspx#link49"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2.education.vic.gov.au/pal/privacy-information-sharing/policy"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hyperlink" Target="https://www2.education.vic.gov.au/pal" TargetMode="External"/><Relationship Id="rId4" Type="http://schemas.openxmlformats.org/officeDocument/2006/relationships/hyperlink" Target="https://www2.education.vic.gov.au/pal/information-sharing-schemes/policy"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mailto:copyright@education.vic.gov.au"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qlife.org.au/" TargetMode="External"/><Relationship Id="rId3" Type="http://schemas.openxmlformats.org/officeDocument/2006/relationships/hyperlink" Target="https://www.sacl.com.au/" TargetMode="External"/><Relationship Id="rId7" Type="http://schemas.openxmlformats.org/officeDocument/2006/relationships/hyperlink" Target="https://www.13yarn.org.au/?gclid=EAIaIQobChMI1_G1sZ3AggMVfYVoCR28nAPfEAAYASAAEgKNMfD_Bw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blueknot.org.au/" TargetMode="External"/><Relationship Id="rId5" Type="http://schemas.openxmlformats.org/officeDocument/2006/relationships/hyperlink" Target="https://www.lifeline.org.au/" TargetMode="External"/><Relationship Id="rId4" Type="http://schemas.openxmlformats.org/officeDocument/2006/relationships/hyperlink" Target="https://www.1800respect.org.a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ontent.sdp.education.vic.gov.au/media/975"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content.legislation.vic.gov.au/sites/default/files/2021-11/05-83aa034%20authorised.PDF" TargetMode="External"/><Relationship Id="rId4" Type="http://schemas.openxmlformats.org/officeDocument/2006/relationships/hyperlink" Target="https://ccyp.vic.gov.au/assets/resources/New-CSS/A-guide-for-creating-a-Child-Safe-Organisation-27.04.23.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1CCBF-8F61-45DF-A8D1-A8A5364381DB}"/>
              </a:ext>
            </a:extLst>
          </p:cNvPr>
          <p:cNvSpPr>
            <a:spLocks noGrp="1"/>
          </p:cNvSpPr>
          <p:nvPr>
            <p:ph type="title"/>
          </p:nvPr>
        </p:nvSpPr>
        <p:spPr/>
        <p:txBody>
          <a:bodyPr/>
          <a:lstStyle/>
          <a:p>
            <a:r>
              <a:rPr lang="en-AU" sz="4000" b="1" dirty="0">
                <a:solidFill>
                  <a:srgbClr val="E26815"/>
                </a:solidFill>
                <a:latin typeface="Arial" panose="020B0604020202020204" pitchFamily="34" charset="0"/>
                <a:ea typeface="+mj-ea"/>
                <a:cs typeface="Arial" panose="020B0604020202020204" pitchFamily="34" charset="0"/>
              </a:rPr>
              <a:t>Facilitator instructions (1)</a:t>
            </a:r>
            <a:endParaRPr lang="en-AU" sz="3200" b="1" dirty="0">
              <a:solidFill>
                <a:srgbClr val="E26815"/>
              </a:solidFill>
              <a:latin typeface="Arial" panose="020B0604020202020204" pitchFamily="34" charset="0"/>
              <a:ea typeface="+mj-ea"/>
              <a:cs typeface="Arial" panose="020B0604020202020204" pitchFamily="34" charset="0"/>
            </a:endParaRPr>
          </a:p>
        </p:txBody>
      </p:sp>
      <p:sp>
        <p:nvSpPr>
          <p:cNvPr id="2" name="Subtitle 1">
            <a:extLst>
              <a:ext uri="{FF2B5EF4-FFF2-40B4-BE49-F238E27FC236}">
                <a16:creationId xmlns:a16="http://schemas.microsoft.com/office/drawing/2014/main" id="{71A76E0F-292E-4BA5-9697-A9C42334C7E9}"/>
              </a:ext>
            </a:extLst>
          </p:cNvPr>
          <p:cNvSpPr>
            <a:spLocks noGrp="1"/>
          </p:cNvSpPr>
          <p:nvPr>
            <p:ph idx="1"/>
          </p:nvPr>
        </p:nvSpPr>
        <p:spPr>
          <a:xfrm>
            <a:off x="288234" y="1373225"/>
            <a:ext cx="10069200" cy="4789274"/>
          </a:xfrm>
        </p:spPr>
        <p:txBody>
          <a:bodyPr>
            <a:normAutofit/>
          </a:bodyPr>
          <a:lstStyle/>
          <a:p>
            <a:r>
              <a:rPr lang="en-AU" sz="2600" dirty="0">
                <a:latin typeface="Arial" panose="020B0604020202020204" pitchFamily="34" charset="0"/>
                <a:cs typeface="Arial" panose="020B0604020202020204" pitchFamily="34" charset="0"/>
              </a:rPr>
              <a:t>Notes pages in this presentation contain instructions, background information and speaking notes for the facilitator.</a:t>
            </a:r>
          </a:p>
          <a:p>
            <a:r>
              <a:rPr lang="en-AU" sz="2600" dirty="0">
                <a:latin typeface="Arial" panose="020B0604020202020204" pitchFamily="34" charset="0"/>
                <a:cs typeface="Arial" panose="020B0604020202020204" pitchFamily="34" charset="0"/>
              </a:rPr>
              <a:t>To view the notes page:</a:t>
            </a:r>
          </a:p>
          <a:p>
            <a:pPr lvl="1"/>
            <a:r>
              <a:rPr lang="en-AU" sz="2600" dirty="0">
                <a:latin typeface="Arial" panose="020B0604020202020204" pitchFamily="34" charset="0"/>
                <a:cs typeface="Arial" panose="020B0604020202020204" pitchFamily="34" charset="0"/>
              </a:rPr>
              <a:t>Select the “View” menu</a:t>
            </a:r>
          </a:p>
          <a:p>
            <a:pPr lvl="1"/>
            <a:r>
              <a:rPr lang="en-AU" sz="2600" dirty="0">
                <a:latin typeface="Arial" panose="020B0604020202020204" pitchFamily="34" charset="0"/>
                <a:cs typeface="Arial" panose="020B0604020202020204" pitchFamily="34" charset="0"/>
              </a:rPr>
              <a:t>Select “Normal” or “Notes Page” view</a:t>
            </a:r>
          </a:p>
          <a:p>
            <a:pPr lvl="1"/>
            <a:r>
              <a:rPr lang="en-AU" sz="2600" dirty="0">
                <a:latin typeface="Arial" panose="020B0604020202020204" pitchFamily="34" charset="0"/>
                <a:cs typeface="Arial" panose="020B0604020202020204" pitchFamily="34" charset="0"/>
              </a:rPr>
              <a:t>Note that hyperlinks in the notes only work in “Notes Page” view</a:t>
            </a:r>
          </a:p>
          <a:p>
            <a:r>
              <a:rPr lang="en-US" sz="2600" dirty="0">
                <a:latin typeface="Arial" panose="020B0604020202020204" pitchFamily="34" charset="0"/>
                <a:cs typeface="Arial" panose="020B0604020202020204" pitchFamily="34" charset="0"/>
              </a:rPr>
              <a:t>For ease of use, it is recommended that the notes pages are used by the facilitator. They can be printed out or viewed on a different screen.</a:t>
            </a:r>
          </a:p>
          <a:p>
            <a:r>
              <a:rPr lang="en-AU" sz="2600" dirty="0">
                <a:latin typeface="Arial" panose="020B0604020202020204" pitchFamily="34" charset="0"/>
                <a:cs typeface="Arial" panose="020B0604020202020204" pitchFamily="34" charset="0"/>
              </a:rPr>
              <a:t>This is a hidden slide.</a:t>
            </a:r>
          </a:p>
        </p:txBody>
      </p:sp>
      <p:grpSp>
        <p:nvGrpSpPr>
          <p:cNvPr id="7" name="Group 6" descr="An image of the Microsoft PowerPoint presentation views tab is presented. The image shows the buttons for Normal view, Outline view, slide sorter, notes page and reading view.&#10;&#10;The buttons for Normal view and Notes Page view are highlighted in red boxes to help users switch to notes view to read the facilitators notes.">
            <a:extLst>
              <a:ext uri="{FF2B5EF4-FFF2-40B4-BE49-F238E27FC236}">
                <a16:creationId xmlns:a16="http://schemas.microsoft.com/office/drawing/2014/main" id="{B0E50E39-1DE3-442C-A0E2-EA755114CE52}"/>
              </a:ext>
            </a:extLst>
          </p:cNvPr>
          <p:cNvGrpSpPr/>
          <p:nvPr/>
        </p:nvGrpSpPr>
        <p:grpSpPr>
          <a:xfrm>
            <a:off x="6965441" y="2259382"/>
            <a:ext cx="2643907" cy="1121300"/>
            <a:chOff x="7144670" y="3207212"/>
            <a:chExt cx="2643907" cy="1121300"/>
          </a:xfrm>
        </p:grpSpPr>
        <p:pic>
          <p:nvPicPr>
            <p:cNvPr id="4" name="Picture 3">
              <a:extLst>
                <a:ext uri="{FF2B5EF4-FFF2-40B4-BE49-F238E27FC236}">
                  <a16:creationId xmlns:a16="http://schemas.microsoft.com/office/drawing/2014/main" id="{6AE900C6-EDA6-4228-A553-E6C89B9F4E22}"/>
                </a:ext>
              </a:extLst>
            </p:cNvPr>
            <p:cNvPicPr>
              <a:picLocks noChangeAspect="1"/>
            </p:cNvPicPr>
            <p:nvPr/>
          </p:nvPicPr>
          <p:blipFill>
            <a:blip r:embed="rId3"/>
            <a:stretch>
              <a:fillRect/>
            </a:stretch>
          </p:blipFill>
          <p:spPr>
            <a:xfrm>
              <a:off x="7144670" y="3207212"/>
              <a:ext cx="2643907" cy="1121300"/>
            </a:xfrm>
            <a:prstGeom prst="rect">
              <a:avLst/>
            </a:prstGeom>
          </p:spPr>
        </p:pic>
        <p:sp>
          <p:nvSpPr>
            <p:cNvPr id="5" name="Rectangle 4">
              <a:extLst>
                <a:ext uri="{FF2B5EF4-FFF2-40B4-BE49-F238E27FC236}">
                  <a16:creationId xmlns:a16="http://schemas.microsoft.com/office/drawing/2014/main" id="{5BE0AFA8-1E8A-45DF-B5AD-91AC95CA8D80}"/>
                </a:ext>
              </a:extLst>
            </p:cNvPr>
            <p:cNvSpPr/>
            <p:nvPr/>
          </p:nvSpPr>
          <p:spPr>
            <a:xfrm>
              <a:off x="8705850" y="3207212"/>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574C5510-3CFE-4F0D-B2B9-0176854D3AA5}"/>
                </a:ext>
              </a:extLst>
            </p:cNvPr>
            <p:cNvSpPr/>
            <p:nvPr/>
          </p:nvSpPr>
          <p:spPr>
            <a:xfrm>
              <a:off x="7168023" y="3209261"/>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153924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3747D-07AD-4B0C-9610-001DBB9AD54E}"/>
              </a:ext>
            </a:extLst>
          </p:cNvPr>
          <p:cNvSpPr>
            <a:spLocks noGrp="1"/>
          </p:cNvSpPr>
          <p:nvPr>
            <p:ph type="title"/>
          </p:nvPr>
        </p:nvSpPr>
        <p:spPr/>
        <p:txBody>
          <a:bodyPr/>
          <a:lstStyle/>
          <a:p>
            <a:r>
              <a:rPr lang="en-AU" sz="3600" b="1" dirty="0">
                <a:solidFill>
                  <a:srgbClr val="E46F21"/>
                </a:solidFill>
                <a:latin typeface="Arial" panose="020B0604020202020204" pitchFamily="34" charset="0"/>
                <a:cs typeface="Arial" panose="020B0604020202020204" pitchFamily="34" charset="0"/>
              </a:rPr>
              <a:t>Victoria’s Child Safe Standards </a:t>
            </a:r>
            <a:endParaRPr lang="en-AU" dirty="0"/>
          </a:p>
        </p:txBody>
      </p:sp>
      <p:sp>
        <p:nvSpPr>
          <p:cNvPr id="9" name="Content Placeholder 3">
            <a:extLst>
              <a:ext uri="{FF2B5EF4-FFF2-40B4-BE49-F238E27FC236}">
                <a16:creationId xmlns:a16="http://schemas.microsoft.com/office/drawing/2014/main" id="{CCFE9D90-DE98-0CEE-28B6-46251D5D6F20}"/>
              </a:ext>
            </a:extLst>
          </p:cNvPr>
          <p:cNvSpPr>
            <a:spLocks noGrp="1"/>
          </p:cNvSpPr>
          <p:nvPr>
            <p:ph idx="1"/>
          </p:nvPr>
        </p:nvSpPr>
        <p:spPr>
          <a:xfrm>
            <a:off x="280085" y="904338"/>
            <a:ext cx="5815915" cy="4839158"/>
          </a:xfrm>
        </p:spPr>
        <p:txBody>
          <a:bodyPr>
            <a:noAutofit/>
          </a:bodyPr>
          <a:lstStyle/>
          <a:p>
            <a:pPr lvl="0"/>
            <a:r>
              <a:rPr lang="en-AU" sz="1800" b="1"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Child Safe Standard 1 </a:t>
            </a:r>
            <a:r>
              <a:rPr lang="en-AU" sz="1800" dirty="0">
                <a:latin typeface="Arial" panose="020B0604020202020204" pitchFamily="34" charset="0"/>
                <a:cs typeface="Arial" panose="020B0604020202020204" pitchFamily="34" charset="0"/>
              </a:rPr>
              <a:t>–</a:t>
            </a:r>
            <a:r>
              <a:rPr lang="en-AU" sz="1800" dirty="0">
                <a:solidFill>
                  <a:schemeClr val="accent5"/>
                </a:solidFill>
                <a:latin typeface="Arial" panose="020B0604020202020204" pitchFamily="34" charset="0"/>
                <a:cs typeface="Arial" panose="020B0604020202020204" pitchFamily="34" charset="0"/>
              </a:rPr>
              <a:t> </a:t>
            </a:r>
            <a:r>
              <a:rPr lang="en-AU" sz="1800" dirty="0">
                <a:solidFill>
                  <a:prstClr val="black"/>
                </a:solidFill>
                <a:latin typeface="Arial" panose="020B0604020202020204" pitchFamily="34" charset="0"/>
                <a:cs typeface="Arial" panose="020B0604020202020204" pitchFamily="34" charset="0"/>
              </a:rPr>
              <a:t>Establish a culturally safe environment in which the diverse and unique identities and experiences of Aboriginal children and young people are respected and valued.</a:t>
            </a:r>
          </a:p>
          <a:p>
            <a:pPr lvl="0"/>
            <a:r>
              <a:rPr lang="en-AU" sz="1800" b="1" dirty="0">
                <a:solidFill>
                  <a:prstClr val="black"/>
                </a:solidFill>
                <a:latin typeface="Arial" panose="020B0604020202020204" pitchFamily="34" charset="0"/>
                <a:cs typeface="Arial" panose="020B0604020202020204" pitchFamily="34" charset="0"/>
                <a:hlinkClick r:id="rId4"/>
              </a:rPr>
              <a:t>Child Safe Standard 2</a:t>
            </a:r>
            <a:r>
              <a:rPr lang="en-AU" sz="1800" dirty="0">
                <a:solidFill>
                  <a:prstClr val="black"/>
                </a:solidFill>
                <a:latin typeface="Arial" panose="020B0604020202020204" pitchFamily="34" charset="0"/>
                <a:cs typeface="Arial" panose="020B0604020202020204" pitchFamily="34" charset="0"/>
                <a:hlinkClick r:id="rId4"/>
              </a:rPr>
              <a:t> </a:t>
            </a:r>
            <a:r>
              <a:rPr lang="en-AU" sz="1800" dirty="0">
                <a:solidFill>
                  <a:prstClr val="black"/>
                </a:solidFill>
                <a:latin typeface="Arial" panose="020B0604020202020204" pitchFamily="34" charset="0"/>
                <a:cs typeface="Arial" panose="020B0604020202020204" pitchFamily="34" charset="0"/>
              </a:rPr>
              <a:t>– Ensure that child safety and wellbeing are embedded in school leadership, governance and culture.</a:t>
            </a:r>
          </a:p>
          <a:p>
            <a:pPr lvl="0"/>
            <a:r>
              <a:rPr lang="en-AU" sz="1800" b="1" dirty="0">
                <a:solidFill>
                  <a:prstClr val="black"/>
                </a:solidFill>
                <a:latin typeface="Arial" panose="020B0604020202020204" pitchFamily="34" charset="0"/>
                <a:cs typeface="Arial" panose="020B0604020202020204" pitchFamily="34" charset="0"/>
                <a:hlinkClick r:id="rId5"/>
              </a:rPr>
              <a:t>Child Safe Standard 3</a:t>
            </a:r>
            <a:r>
              <a:rPr lang="en-AU" sz="1800" dirty="0">
                <a:solidFill>
                  <a:prstClr val="black"/>
                </a:solidFill>
                <a:latin typeface="Arial" panose="020B0604020202020204" pitchFamily="34" charset="0"/>
                <a:cs typeface="Arial" panose="020B0604020202020204" pitchFamily="34" charset="0"/>
                <a:hlinkClick r:id="rId5"/>
              </a:rPr>
              <a:t> </a:t>
            </a:r>
            <a:r>
              <a:rPr lang="en-AU" sz="1800" dirty="0">
                <a:solidFill>
                  <a:prstClr val="black"/>
                </a:solidFill>
                <a:latin typeface="Arial" panose="020B0604020202020204" pitchFamily="34" charset="0"/>
                <a:cs typeface="Arial" panose="020B0604020202020204" pitchFamily="34" charset="0"/>
              </a:rPr>
              <a:t>– Children and young people are empowered about their rights, participate in decisions affecting them and are taken seriously.</a:t>
            </a:r>
          </a:p>
          <a:p>
            <a:pPr lvl="0"/>
            <a:r>
              <a:rPr lang="en-AU" sz="1800" b="1" dirty="0">
                <a:solidFill>
                  <a:prstClr val="black"/>
                </a:solidFill>
                <a:latin typeface="Arial" panose="020B0604020202020204" pitchFamily="34" charset="0"/>
                <a:cs typeface="Arial" panose="020B0604020202020204" pitchFamily="34" charset="0"/>
                <a:hlinkClick r:id="rId6"/>
              </a:rPr>
              <a:t>Child Safe Standard 4</a:t>
            </a:r>
            <a:r>
              <a:rPr lang="en-AU" sz="1800" dirty="0">
                <a:solidFill>
                  <a:prstClr val="black"/>
                </a:solidFill>
                <a:latin typeface="Arial" panose="020B0604020202020204" pitchFamily="34" charset="0"/>
                <a:cs typeface="Arial" panose="020B0604020202020204" pitchFamily="34" charset="0"/>
                <a:hlinkClick r:id="rId6"/>
              </a:rPr>
              <a:t> </a:t>
            </a:r>
            <a:r>
              <a:rPr lang="en-AU" sz="1800" dirty="0">
                <a:solidFill>
                  <a:prstClr val="black"/>
                </a:solidFill>
                <a:latin typeface="Arial" panose="020B0604020202020204" pitchFamily="34" charset="0"/>
                <a:cs typeface="Arial" panose="020B0604020202020204" pitchFamily="34" charset="0"/>
              </a:rPr>
              <a:t>– Families and communities are informed and involved in promoting child safety and wellbeing.	</a:t>
            </a:r>
          </a:p>
          <a:p>
            <a:pPr lvl="0"/>
            <a:r>
              <a:rPr lang="en-AU" sz="1800" b="1" dirty="0">
                <a:solidFill>
                  <a:schemeClr val="accent5"/>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Child Safe Standard 5 </a:t>
            </a:r>
            <a:r>
              <a:rPr lang="en-AU" sz="1800" dirty="0">
                <a:solidFill>
                  <a:prstClr val="black"/>
                </a:solidFill>
                <a:latin typeface="Arial" panose="020B0604020202020204" pitchFamily="34" charset="0"/>
                <a:cs typeface="Arial" panose="020B0604020202020204" pitchFamily="34" charset="0"/>
              </a:rPr>
              <a:t>– Equity is upheld and diverse needs are respected in policy and practice.</a:t>
            </a:r>
          </a:p>
          <a:p>
            <a:pPr lvl="0"/>
            <a:r>
              <a:rPr lang="en-AU" sz="1800" b="1" dirty="0">
                <a:solidFill>
                  <a:prstClr val="black"/>
                </a:solidFill>
                <a:latin typeface="Arial" panose="020B0604020202020204" pitchFamily="34" charset="0"/>
                <a:cs typeface="Arial" panose="020B0604020202020204" pitchFamily="34" charset="0"/>
                <a:hlinkClick r:id="rId8"/>
              </a:rPr>
              <a:t>Child Safe Standard 6</a:t>
            </a:r>
            <a:r>
              <a:rPr lang="en-AU" sz="1800" dirty="0">
                <a:solidFill>
                  <a:prstClr val="black"/>
                </a:solidFill>
                <a:latin typeface="Arial" panose="020B0604020202020204" pitchFamily="34" charset="0"/>
                <a:cs typeface="Arial" panose="020B0604020202020204" pitchFamily="34" charset="0"/>
                <a:hlinkClick r:id="rId8"/>
              </a:rPr>
              <a:t> </a:t>
            </a:r>
            <a:r>
              <a:rPr lang="en-AU" sz="1800" dirty="0">
                <a:solidFill>
                  <a:prstClr val="black"/>
                </a:solidFill>
                <a:latin typeface="Arial" panose="020B0604020202020204" pitchFamily="34" charset="0"/>
                <a:cs typeface="Arial" panose="020B0604020202020204" pitchFamily="34" charset="0"/>
              </a:rPr>
              <a:t>– People working with children and young people are suitable and supported to reflect child safety and wellbeing values in practice.</a:t>
            </a:r>
            <a:endParaRPr lang="en-AU" dirty="0"/>
          </a:p>
        </p:txBody>
      </p:sp>
      <p:sp>
        <p:nvSpPr>
          <p:cNvPr id="10" name="Content Placeholder 4">
            <a:extLst>
              <a:ext uri="{FF2B5EF4-FFF2-40B4-BE49-F238E27FC236}">
                <a16:creationId xmlns:a16="http://schemas.microsoft.com/office/drawing/2014/main" id="{E4AEF015-BC69-ACE8-8BDC-8B93F59B6028}"/>
              </a:ext>
            </a:extLst>
          </p:cNvPr>
          <p:cNvSpPr>
            <a:spLocks noGrp="1"/>
          </p:cNvSpPr>
          <p:nvPr>
            <p:ph sz="quarter" idx="10"/>
          </p:nvPr>
        </p:nvSpPr>
        <p:spPr>
          <a:xfrm>
            <a:off x="6096000" y="904338"/>
            <a:ext cx="5956300" cy="4839158"/>
          </a:xfrm>
        </p:spPr>
        <p:txBody>
          <a:bodyPr>
            <a:noAutofit/>
          </a:bodyPr>
          <a:lstStyle/>
          <a:p>
            <a:pPr lvl="0"/>
            <a:r>
              <a:rPr lang="en-AU" sz="1800" b="1" dirty="0">
                <a:solidFill>
                  <a:prstClr val="black"/>
                </a:solidFill>
                <a:latin typeface="Arial" panose="020B0604020202020204" pitchFamily="34" charset="0"/>
                <a:cs typeface="Arial" panose="020B0604020202020204" pitchFamily="34" charset="0"/>
                <a:hlinkClick r:id="rId9"/>
              </a:rPr>
              <a:t>Child Safe Standard 7 </a:t>
            </a:r>
            <a:r>
              <a:rPr lang="en-AU" sz="1800" dirty="0">
                <a:solidFill>
                  <a:prstClr val="black"/>
                </a:solidFill>
                <a:latin typeface="Arial" panose="020B0604020202020204" pitchFamily="34" charset="0"/>
                <a:cs typeface="Arial" panose="020B0604020202020204" pitchFamily="34" charset="0"/>
              </a:rPr>
              <a:t>– Ensure that processes for complaints and concerns are child focused.</a:t>
            </a:r>
          </a:p>
          <a:p>
            <a:pPr lvl="0"/>
            <a:r>
              <a:rPr lang="en-AU" sz="1800" b="1" dirty="0">
                <a:solidFill>
                  <a:prstClr val="black"/>
                </a:solidFill>
                <a:latin typeface="Arial" panose="020B0604020202020204" pitchFamily="34" charset="0"/>
                <a:cs typeface="Arial" panose="020B0604020202020204" pitchFamily="34" charset="0"/>
                <a:hlinkClick r:id="rId10"/>
              </a:rPr>
              <a:t>Child Safe Standard 8 </a:t>
            </a:r>
            <a:r>
              <a:rPr lang="en-AU" sz="1800" dirty="0">
                <a:solidFill>
                  <a:prstClr val="black"/>
                </a:solidFill>
                <a:latin typeface="Arial" panose="020B0604020202020204" pitchFamily="34" charset="0"/>
                <a:cs typeface="Arial" panose="020B0604020202020204" pitchFamily="34" charset="0"/>
              </a:rPr>
              <a:t>– Staff and volunteers are equipped with the knowledge, skills and awareness to keep children and young people safe through ongoing education and training.</a:t>
            </a:r>
          </a:p>
          <a:p>
            <a:pPr lvl="0"/>
            <a:r>
              <a:rPr lang="en-AU" sz="1800" b="1" dirty="0">
                <a:solidFill>
                  <a:prstClr val="black"/>
                </a:solidFill>
                <a:latin typeface="Arial" panose="020B0604020202020204" pitchFamily="34" charset="0"/>
                <a:cs typeface="Arial" panose="020B0604020202020204" pitchFamily="34" charset="0"/>
                <a:hlinkClick r:id="rId11"/>
              </a:rPr>
              <a:t>Child Safe Standard 9 </a:t>
            </a:r>
            <a:r>
              <a:rPr lang="en-AU" sz="1800" dirty="0">
                <a:solidFill>
                  <a:prstClr val="black"/>
                </a:solidFill>
                <a:latin typeface="Arial" panose="020B0604020202020204" pitchFamily="34" charset="0"/>
                <a:cs typeface="Arial" panose="020B0604020202020204" pitchFamily="34" charset="0"/>
              </a:rPr>
              <a:t>– Physical and online environments promote safety and wellbeing while minimising the opportunity for children and young people to be harmed.</a:t>
            </a:r>
          </a:p>
          <a:p>
            <a:pPr lvl="0"/>
            <a:r>
              <a:rPr lang="en-AU" sz="1800" b="1" dirty="0">
                <a:solidFill>
                  <a:prstClr val="black"/>
                </a:solidFill>
                <a:latin typeface="Arial" panose="020B0604020202020204" pitchFamily="34" charset="0"/>
                <a:cs typeface="Arial" panose="020B0604020202020204" pitchFamily="34" charset="0"/>
                <a:hlinkClick r:id="rId12"/>
              </a:rPr>
              <a:t>Child Safe Standard 10 </a:t>
            </a:r>
            <a:r>
              <a:rPr lang="en-AU" sz="1800" dirty="0">
                <a:solidFill>
                  <a:prstClr val="black"/>
                </a:solidFill>
                <a:latin typeface="Arial" panose="020B0604020202020204" pitchFamily="34" charset="0"/>
                <a:cs typeface="Arial" panose="020B0604020202020204" pitchFamily="34" charset="0"/>
              </a:rPr>
              <a:t>– Implementation of the Child Safe Standards is regularly reviewed and improved.</a:t>
            </a:r>
          </a:p>
          <a:p>
            <a:pPr lvl="0"/>
            <a:r>
              <a:rPr lang="en-AU" sz="1800" b="1" dirty="0">
                <a:solidFill>
                  <a:prstClr val="black"/>
                </a:solidFill>
                <a:latin typeface="Arial" panose="020B0604020202020204" pitchFamily="34" charset="0"/>
                <a:cs typeface="Arial" panose="020B0604020202020204" pitchFamily="34" charset="0"/>
                <a:hlinkClick r:id="rId13"/>
              </a:rPr>
              <a:t>Child Safe Standard 11 </a:t>
            </a:r>
            <a:r>
              <a:rPr lang="en-AU" sz="1800" dirty="0">
                <a:solidFill>
                  <a:prstClr val="black"/>
                </a:solidFill>
                <a:latin typeface="Arial" panose="020B0604020202020204" pitchFamily="34" charset="0"/>
                <a:cs typeface="Arial" panose="020B0604020202020204" pitchFamily="34" charset="0"/>
              </a:rPr>
              <a:t>– Policies and procedures that document how schools are safe for children, young people and students.</a:t>
            </a:r>
          </a:p>
          <a:p>
            <a:pPr lvl="0"/>
            <a:r>
              <a:rPr lang="en-AU" sz="1800" b="1" dirty="0">
                <a:solidFill>
                  <a:prstClr val="black"/>
                </a:solidFill>
                <a:latin typeface="Arial" panose="020B0604020202020204" pitchFamily="34" charset="0"/>
                <a:cs typeface="Arial" panose="020B0604020202020204" pitchFamily="34" charset="0"/>
                <a:hlinkClick r:id="rId14"/>
              </a:rPr>
              <a:t>Ministerial Order 1359</a:t>
            </a:r>
            <a:r>
              <a:rPr lang="en-AU" sz="1800" dirty="0">
                <a:solidFill>
                  <a:prstClr val="black"/>
                </a:solidFill>
                <a:latin typeface="Arial" panose="020B0604020202020204" pitchFamily="34" charset="0"/>
                <a:cs typeface="Arial" panose="020B0604020202020204" pitchFamily="34" charset="0"/>
                <a:hlinkClick r:id="rId14"/>
              </a:rPr>
              <a:t> </a:t>
            </a:r>
            <a:r>
              <a:rPr lang="en-AU" sz="1800" dirty="0">
                <a:solidFill>
                  <a:prstClr val="black"/>
                </a:solidFill>
                <a:latin typeface="Arial" panose="020B0604020202020204" pitchFamily="34" charset="0"/>
                <a:cs typeface="Arial" panose="020B0604020202020204" pitchFamily="34" charset="0"/>
              </a:rPr>
              <a:t>provides the framework for child safety in schools.</a:t>
            </a:r>
          </a:p>
          <a:p>
            <a:r>
              <a:rPr lang="en-AU" sz="1800" b="1" dirty="0">
                <a:hlinkClick r:id="rId15"/>
              </a:rPr>
              <a:t>Child Safe Standards action list</a:t>
            </a:r>
            <a:r>
              <a:rPr lang="en-AU" sz="1800" b="1" dirty="0"/>
              <a:t>:</a:t>
            </a:r>
            <a:r>
              <a:rPr lang="en-AU" sz="1800" dirty="0"/>
              <a:t> a quick reference list of compliance requirements for schools. </a:t>
            </a:r>
          </a:p>
        </p:txBody>
      </p:sp>
    </p:spTree>
    <p:extLst>
      <p:ext uri="{BB962C8B-B14F-4D97-AF65-F5344CB8AC3E}">
        <p14:creationId xmlns:p14="http://schemas.microsoft.com/office/powerpoint/2010/main" val="201241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D803E-2F9F-4FDC-9E75-B339B48C61A9}"/>
              </a:ext>
            </a:extLst>
          </p:cNvPr>
          <p:cNvSpPr>
            <a:spLocks noGrp="1"/>
          </p:cNvSpPr>
          <p:nvPr>
            <p:ph type="ctrTitle"/>
          </p:nvPr>
        </p:nvSpPr>
        <p:spPr>
          <a:xfrm>
            <a:off x="373223" y="1530386"/>
            <a:ext cx="8284745" cy="2576919"/>
          </a:xfrm>
        </p:spPr>
        <p:txBody>
          <a:bodyPr>
            <a:normAutofit/>
          </a:bodyPr>
          <a:lstStyle/>
          <a:p>
            <a:br>
              <a:rPr lang="en-AU"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Role of the school council</a:t>
            </a:r>
            <a:br>
              <a:rPr lang="en-AU" b="1" dirty="0">
                <a:latin typeface="Arial" panose="020B0604020202020204" pitchFamily="34" charset="0"/>
                <a:cs typeface="Arial" panose="020B0604020202020204" pitchFamily="34" charset="0"/>
              </a:rPr>
            </a:br>
            <a:endParaRPr lang="en-A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303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descr="What is the role of school council? ">
            <a:extLst>
              <a:ext uri="{FF2B5EF4-FFF2-40B4-BE49-F238E27FC236}">
                <a16:creationId xmlns:a16="http://schemas.microsoft.com/office/drawing/2014/main" id="{4B5D85B4-A259-BC64-62D2-1668EFA94593}"/>
              </a:ext>
            </a:extLst>
          </p:cNvPr>
          <p:cNvSpPr txBox="1">
            <a:spLocks noGrp="1"/>
          </p:cNvSpPr>
          <p:nvPr>
            <p:ph type="title" idx="4294967295"/>
          </p:nvPr>
        </p:nvSpPr>
        <p:spPr>
          <a:xfrm>
            <a:off x="297924" y="238539"/>
            <a:ext cx="10064669"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What is the role of school council?  </a:t>
            </a:r>
          </a:p>
        </p:txBody>
      </p:sp>
      <p:sp>
        <p:nvSpPr>
          <p:cNvPr id="9" name="Subtitle 1" descr="The Education and Training Reform Act 2006 and Ministerial Order 1280 outlines Government school councils powers, duties and functions&#10;When performing these powers, duties and functions, school councils must comply with the Child Safe Standards and Ministerial Order 1359&#10;The following slides support you to understand the various roles and responsibilities for implementing the Child Safe Standards within our school ">
            <a:extLst>
              <a:ext uri="{FF2B5EF4-FFF2-40B4-BE49-F238E27FC236}">
                <a16:creationId xmlns:a16="http://schemas.microsoft.com/office/drawing/2014/main" id="{C1203286-4DC4-D866-B9F7-B194F9F6D50A}"/>
              </a:ext>
            </a:extLst>
          </p:cNvPr>
          <p:cNvSpPr txBox="1">
            <a:spLocks/>
          </p:cNvSpPr>
          <p:nvPr/>
        </p:nvSpPr>
        <p:spPr>
          <a:xfrm>
            <a:off x="288234" y="1345101"/>
            <a:ext cx="10064669" cy="43513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457200" indent="-457200">
              <a:spcAft>
                <a:spcPts val="900"/>
              </a:spcAft>
              <a:buFont typeface="Arial" panose="020B0604020202020204" pitchFamily="34" charset="0"/>
              <a:buChar char="•"/>
            </a:pPr>
            <a:r>
              <a:rPr lang="en-AU" dirty="0">
                <a:latin typeface="Arial" panose="020B0604020202020204" pitchFamily="34" charset="0"/>
                <a:ea typeface="+mn-ea"/>
                <a:cs typeface="Arial" panose="020B0604020202020204" pitchFamily="34" charset="0"/>
              </a:rPr>
              <a:t>The Education and Training Reform Act 2006 and Ministerial Order 1280 outlines Government school councils' powers, duties and functions</a:t>
            </a:r>
          </a:p>
          <a:p>
            <a:pPr marL="457200" indent="-457200">
              <a:spcAft>
                <a:spcPts val="900"/>
              </a:spcAft>
              <a:buFont typeface="Arial" panose="020B0604020202020204" pitchFamily="34" charset="0"/>
              <a:buChar char="•"/>
            </a:pPr>
            <a:r>
              <a:rPr lang="en-AU" dirty="0">
                <a:latin typeface="Arial" panose="020B0604020202020204" pitchFamily="34" charset="0"/>
                <a:ea typeface="+mn-ea"/>
                <a:cs typeface="Arial" panose="020B0604020202020204" pitchFamily="34" charset="0"/>
              </a:rPr>
              <a:t>When performing these powers, duties and functions, school councils must comply with the Child Safe Standards and Ministerial Order 1359</a:t>
            </a:r>
          </a:p>
          <a:p>
            <a:pPr marL="457200" indent="-457200">
              <a:spcAft>
                <a:spcPts val="900"/>
              </a:spcAft>
              <a:buFont typeface="Arial" panose="020B0604020202020204" pitchFamily="34" charset="0"/>
              <a:buChar char="•"/>
            </a:pPr>
            <a:r>
              <a:rPr lang="en-AU" dirty="0">
                <a:latin typeface="Arial" panose="020B0604020202020204" pitchFamily="34" charset="0"/>
                <a:ea typeface="+mn-ea"/>
                <a:cs typeface="Arial" panose="020B0604020202020204" pitchFamily="34" charset="0"/>
              </a:rPr>
              <a:t>The following slides support you to understand the various roles and responsibilities for implementing the Child Safe Standards within our school </a:t>
            </a:r>
          </a:p>
        </p:txBody>
      </p:sp>
    </p:spTree>
    <p:extLst>
      <p:ext uri="{BB962C8B-B14F-4D97-AF65-F5344CB8AC3E}">
        <p14:creationId xmlns:p14="http://schemas.microsoft.com/office/powerpoint/2010/main" val="1136254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descr="Child Safe Standards - actions for school council">
            <a:extLst>
              <a:ext uri="{FF2B5EF4-FFF2-40B4-BE49-F238E27FC236}">
                <a16:creationId xmlns:a16="http://schemas.microsoft.com/office/drawing/2014/main" id="{EE336B9A-DC0D-EE43-21D8-0361A1BBECE7}"/>
              </a:ext>
            </a:extLst>
          </p:cNvPr>
          <p:cNvSpPr txBox="1">
            <a:spLocks noGrp="1"/>
          </p:cNvSpPr>
          <p:nvPr>
            <p:ph type="title" idx="4294967295"/>
          </p:nvPr>
        </p:nvSpPr>
        <p:spPr>
          <a:xfrm>
            <a:off x="288234" y="238539"/>
            <a:ext cx="10064669"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Standards - actions for school council</a:t>
            </a:r>
          </a:p>
        </p:txBody>
      </p:sp>
      <p:sp>
        <p:nvSpPr>
          <p:cNvPr id="5" name="Content Placeholder 4" descr="Child Safe Standard 2: Child safety and wellbeing is embedded in leadership, governance and culture&#10;Approve the Child Safety Code of Conduct (actioned by principal and school council)&#10;School council approves the Code of Conduct to the extent that it applies to school council employees (actioned by principal and school council)&#10;&#10;Child Safe Standard 6:  Suitable staff and volunteers&#10;Ensure Department of Education and Training recruitment policies and practices are followed and appropriate records kept (actioned by principal and school council)&#10;The school council ensures that Department of Education and Training recruitment policies and practices are followed and appropriate records kept in respect of school council employees (actioned by principal and school council)&#10;">
            <a:extLst>
              <a:ext uri="{FF2B5EF4-FFF2-40B4-BE49-F238E27FC236}">
                <a16:creationId xmlns:a16="http://schemas.microsoft.com/office/drawing/2014/main" id="{6760CCDD-27D3-D373-0976-3C7671ADD7D1}"/>
              </a:ext>
            </a:extLst>
          </p:cNvPr>
          <p:cNvSpPr txBox="1">
            <a:spLocks/>
          </p:cNvSpPr>
          <p:nvPr/>
        </p:nvSpPr>
        <p:spPr>
          <a:xfrm>
            <a:off x="288234" y="1113844"/>
            <a:ext cx="10417866" cy="507889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spcAft>
                <a:spcPts val="900"/>
              </a:spcAft>
            </a:pPr>
            <a:r>
              <a:rPr lang="en-GB" b="1" dirty="0">
                <a:solidFill>
                  <a:schemeClr val="dk1"/>
                </a:solidFill>
                <a:latin typeface="Arial" panose="020B0604020202020204" pitchFamily="34" charset="0"/>
                <a:cs typeface="Arial" panose="020B0604020202020204" pitchFamily="34" charset="0"/>
              </a:rPr>
              <a:t>Child Safe Standard 2: Child safety and wellbeing is embedded in leadership, governance and culture</a:t>
            </a:r>
          </a:p>
          <a:p>
            <a:pPr marL="342900" indent="-342900">
              <a:spcBef>
                <a:spcPts val="0"/>
              </a:spcBef>
              <a:spcAft>
                <a:spcPts val="900"/>
              </a:spcAft>
              <a:buFont typeface="Arial" panose="020B0604020202020204" pitchFamily="34" charset="0"/>
              <a:buChar char="•"/>
            </a:pPr>
            <a:r>
              <a:rPr lang="en-AU" sz="2200" dirty="0"/>
              <a:t>The school council must approve the Code of Conduct given that it applies to school council employees</a:t>
            </a:r>
          </a:p>
          <a:p>
            <a:pPr>
              <a:spcBef>
                <a:spcPts val="0"/>
              </a:spcBef>
              <a:spcAft>
                <a:spcPts val="900"/>
              </a:spcAft>
            </a:pPr>
            <a:endParaRPr lang="en-GB" sz="2200" b="1" dirty="0">
              <a:solidFill>
                <a:schemeClr val="dk1"/>
              </a:solidFill>
              <a:latin typeface="Arial" panose="020B0604020202020204" pitchFamily="34" charset="0"/>
              <a:cs typeface="Arial" panose="020B0604020202020204" pitchFamily="34" charset="0"/>
            </a:endParaRPr>
          </a:p>
          <a:p>
            <a:pPr>
              <a:spcBef>
                <a:spcPts val="0"/>
              </a:spcBef>
              <a:spcAft>
                <a:spcPts val="900"/>
              </a:spcAft>
            </a:pPr>
            <a:r>
              <a:rPr lang="en-GB" b="1" dirty="0">
                <a:solidFill>
                  <a:schemeClr val="dk1"/>
                </a:solidFill>
                <a:latin typeface="Arial" panose="020B0604020202020204" pitchFamily="34" charset="0"/>
                <a:cs typeface="Arial" panose="020B0604020202020204" pitchFamily="34" charset="0"/>
              </a:rPr>
              <a:t>Child Safe Standard 6:  Suitable staff and volunteers</a:t>
            </a:r>
          </a:p>
          <a:p>
            <a:pPr marL="342900" indent="-342900">
              <a:spcBef>
                <a:spcPts val="0"/>
              </a:spcBef>
              <a:spcAft>
                <a:spcPts val="900"/>
              </a:spcAft>
              <a:buFont typeface="Arial" panose="020B0604020202020204" pitchFamily="34" charset="0"/>
              <a:buChar char="•"/>
            </a:pPr>
            <a:r>
              <a:rPr lang="en-GB" sz="2200" dirty="0">
                <a:solidFill>
                  <a:schemeClr val="dk1"/>
                </a:solidFill>
                <a:latin typeface="Arial" panose="020B0604020202020204" pitchFamily="34" charset="0"/>
                <a:cs typeface="Arial" panose="020B0604020202020204" pitchFamily="34" charset="0"/>
              </a:rPr>
              <a:t>The school council must ensure that Department of Education recruitment policies and practices are followed, and appropriate records kept in respect of school council employees</a:t>
            </a:r>
            <a:endParaRPr lang="en-AU" sz="2200" dirty="0"/>
          </a:p>
        </p:txBody>
      </p:sp>
    </p:spTree>
    <p:extLst>
      <p:ext uri="{BB962C8B-B14F-4D97-AF65-F5344CB8AC3E}">
        <p14:creationId xmlns:p14="http://schemas.microsoft.com/office/powerpoint/2010/main" val="3281771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Child Safe Standards - actions for school council ">
            <a:extLst>
              <a:ext uri="{FF2B5EF4-FFF2-40B4-BE49-F238E27FC236}">
                <a16:creationId xmlns:a16="http://schemas.microsoft.com/office/drawing/2014/main" id="{0FBFA45B-9F8C-1DA2-AE5A-0179B7B0BA83}"/>
              </a:ext>
            </a:extLst>
          </p:cNvPr>
          <p:cNvSpPr txBox="1">
            <a:spLocks noGrp="1"/>
          </p:cNvSpPr>
          <p:nvPr>
            <p:ph type="title" idx="4294967295"/>
          </p:nvPr>
        </p:nvSpPr>
        <p:spPr>
          <a:xfrm>
            <a:off x="288234" y="238539"/>
            <a:ext cx="10064669" cy="5844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Standards - actions for school council </a:t>
            </a:r>
          </a:p>
        </p:txBody>
      </p:sp>
      <p:sp>
        <p:nvSpPr>
          <p:cNvPr id="5" name="Content Placeholder 2" descr="Child Safe Standard 8: Child safety knowledge, skills, and awareness&#10;Ensure at least annually, the school council receives appropriate guidance and training about:&#10;individual and collective obligations and responsibilities for implementing the Child Safe Standards and managing the risk of child abuse&#10;child safety and wellbeing risks in the school environment&#10;the child safety policies, procedures and practices of the school&#10;(actioned by school council)&#10;Child Safe Standard 9: Child safety in physical and online environments&#10;Ensure procurement policies for facilities and services from third parties ensure the safety of children and students (actioned by principal and school council)&#10;The school council, where applicable to their powers and functions, ensure that procurement policies for facilities and services from third parties ensure the safety of children and students (actioned by principal and school council)&#10;&#10;">
            <a:extLst>
              <a:ext uri="{FF2B5EF4-FFF2-40B4-BE49-F238E27FC236}">
                <a16:creationId xmlns:a16="http://schemas.microsoft.com/office/drawing/2014/main" id="{D0981B12-5281-5D9F-1686-D827C669E0C1}"/>
              </a:ext>
            </a:extLst>
          </p:cNvPr>
          <p:cNvSpPr txBox="1">
            <a:spLocks/>
          </p:cNvSpPr>
          <p:nvPr/>
        </p:nvSpPr>
        <p:spPr>
          <a:xfrm>
            <a:off x="288234" y="1092200"/>
            <a:ext cx="10646466" cy="522246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b="1" dirty="0">
                <a:solidFill>
                  <a:schemeClr val="dk1"/>
                </a:solidFill>
                <a:latin typeface="Arial" panose="020B0604020202020204" pitchFamily="34" charset="0"/>
                <a:cs typeface="Arial" panose="020B0604020202020204" pitchFamily="34" charset="0"/>
              </a:rPr>
              <a:t>Child Safe Standard 8: Child safety knowledge, skills, and awareness</a:t>
            </a:r>
            <a:endParaRPr lang="en-AU" b="1" dirty="0">
              <a:solidFill>
                <a:schemeClr val="dk1"/>
              </a:solidFill>
              <a:latin typeface="Arial" panose="020B0604020202020204" pitchFamily="34" charset="0"/>
              <a:cs typeface="Arial" panose="020B0604020202020204" pitchFamily="34" charset="0"/>
            </a:endParaRPr>
          </a:p>
          <a:p>
            <a:r>
              <a:rPr lang="en-GB" sz="2200" dirty="0">
                <a:solidFill>
                  <a:schemeClr val="dk1"/>
                </a:solidFill>
                <a:latin typeface="Arial" panose="020B0604020202020204" pitchFamily="34" charset="0"/>
                <a:cs typeface="Arial" panose="020B0604020202020204" pitchFamily="34" charset="0"/>
              </a:rPr>
              <a:t>The school council must at least annually, receive appropriate guidance and training about:</a:t>
            </a:r>
            <a:endParaRPr lang="en-AU" sz="22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200" dirty="0">
                <a:solidFill>
                  <a:schemeClr val="dk1"/>
                </a:solidFill>
                <a:latin typeface="Arial" panose="020B0604020202020204" pitchFamily="34" charset="0"/>
                <a:cs typeface="Arial" panose="020B0604020202020204" pitchFamily="34" charset="0"/>
              </a:rPr>
              <a:t>individual and collective obligations and responsibilities for implementing the Child Safe Standards and managing the risk of child abuse</a:t>
            </a:r>
          </a:p>
          <a:p>
            <a:pPr marL="285750" indent="-285750">
              <a:buFont typeface="Arial" panose="020B0604020202020204" pitchFamily="34" charset="0"/>
              <a:buChar char="•"/>
            </a:pPr>
            <a:r>
              <a:rPr lang="en-AU" sz="2200" dirty="0">
                <a:solidFill>
                  <a:schemeClr val="dk1"/>
                </a:solidFill>
                <a:latin typeface="Arial" panose="020B0604020202020204" pitchFamily="34" charset="0"/>
                <a:cs typeface="Arial" panose="020B0604020202020204" pitchFamily="34" charset="0"/>
              </a:rPr>
              <a:t>child safety and wellbeing risks in the school environment</a:t>
            </a:r>
          </a:p>
          <a:p>
            <a:pPr marL="285750" indent="-285750">
              <a:buFont typeface="Arial" panose="020B0604020202020204" pitchFamily="34" charset="0"/>
              <a:buChar char="•"/>
            </a:pPr>
            <a:r>
              <a:rPr lang="en-GB" sz="2200" dirty="0">
                <a:solidFill>
                  <a:schemeClr val="dk1"/>
                </a:solidFill>
                <a:latin typeface="Arial" panose="020B0604020202020204" pitchFamily="34" charset="0"/>
                <a:cs typeface="Arial" panose="020B0604020202020204" pitchFamily="34" charset="0"/>
              </a:rPr>
              <a:t>the child safety policies, procedures and practices of the school</a:t>
            </a:r>
            <a:endParaRPr lang="en-GB" sz="220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Child Safe Standard 9: Child safety in physical and online environments</a:t>
            </a:r>
            <a:endParaRPr lang="en-AU" dirty="0">
              <a:latin typeface="Arial" panose="020B0604020202020204" pitchFamily="34" charset="0"/>
              <a:ea typeface="Arial" panose="020B0604020202020204" pitchFamily="34" charset="0"/>
              <a:cs typeface="Arial" panose="020B0604020202020204" pitchFamily="34" charset="0"/>
            </a:endParaRPr>
          </a:p>
          <a:p>
            <a:pPr marL="365125" indent="-365125">
              <a:buFont typeface="Arial" panose="020B0604020202020204" pitchFamily="34" charset="0"/>
              <a:buChar char="•"/>
            </a:pPr>
            <a:r>
              <a:rPr lang="en-GB" sz="2200" dirty="0">
                <a:solidFill>
                  <a:schemeClr val="dk1"/>
                </a:solidFill>
                <a:latin typeface="Arial" panose="020B0604020202020204" pitchFamily="34" charset="0"/>
                <a:cs typeface="Arial" panose="020B0604020202020204" pitchFamily="34" charset="0"/>
              </a:rPr>
              <a:t>The school council, where applicable to their powers and functions, must ensure that procurement policies for facilities and services from third parties ensure the safety of children and students</a:t>
            </a:r>
            <a:endParaRPr lang="en-AU" sz="2200" dirty="0"/>
          </a:p>
        </p:txBody>
      </p:sp>
    </p:spTree>
    <p:extLst>
      <p:ext uri="{BB962C8B-B14F-4D97-AF65-F5344CB8AC3E}">
        <p14:creationId xmlns:p14="http://schemas.microsoft.com/office/powerpoint/2010/main" val="1034096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descr="Child Safe Standard 1: Culturally safe environments">
            <a:extLst>
              <a:ext uri="{FF2B5EF4-FFF2-40B4-BE49-F238E27FC236}">
                <a16:creationId xmlns:a16="http://schemas.microsoft.com/office/drawing/2014/main" id="{2BA4904B-9CE4-BFCC-12E9-8A29AE215661}"/>
              </a:ext>
            </a:extLst>
          </p:cNvPr>
          <p:cNvSpPr txBox="1">
            <a:spLocks noGrp="1"/>
          </p:cNvSpPr>
          <p:nvPr>
            <p:ph type="title" idx="4294967295"/>
          </p:nvPr>
        </p:nvSpPr>
        <p:spPr>
          <a:xfrm>
            <a:off x="288234" y="238539"/>
            <a:ext cx="10297798"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1: </a:t>
            </a:r>
            <a:r>
              <a:rPr kumimoji="0" lang="en-US"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Culturally safe environments</a:t>
            </a:r>
            <a:endParaRPr kumimoji="0" lang="en-AU" sz="32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Helvetica" charset="0"/>
              <a:cs typeface="Arial" panose="020B0604020202020204" pitchFamily="34" charset="0"/>
            </a:endParaRPr>
          </a:p>
        </p:txBody>
      </p:sp>
      <p:sp>
        <p:nvSpPr>
          <p:cNvPr id="5" name="Content Placeholder 5" descr="Schools must establish a culturally safe environment in which the diverse and unique identities and experiences of Aboriginal children, young people and students are respected and valued&#10;Aboriginal children and young people who don’t feel safe being themselves and expressing their individuality may be less willing to report abuse&#10;Providing safe environments for children has positive, lifelong impacts that cannot be underestimated, and cultural safety is a key dimension of safety for Aboriginal children&#10;By supporting Aboriginal children to feel strong in their identity schools also help them enjoy their cultural rights&#10;Schools need to address all forms of racism and consider attitudes and practices that are a barrier to providing a culturally safe environment and addressing all forms of racism&#10;The school council can support the principal by informing them of any views of the school community that may be relevant to this standard&#10;">
            <a:extLst>
              <a:ext uri="{FF2B5EF4-FFF2-40B4-BE49-F238E27FC236}">
                <a16:creationId xmlns:a16="http://schemas.microsoft.com/office/drawing/2014/main" id="{F0B7A647-662F-506E-1E24-A1902E105DF1}"/>
              </a:ext>
            </a:extLst>
          </p:cNvPr>
          <p:cNvSpPr txBox="1">
            <a:spLocks/>
          </p:cNvSpPr>
          <p:nvPr/>
        </p:nvSpPr>
        <p:spPr>
          <a:xfrm>
            <a:off x="595520" y="1140968"/>
            <a:ext cx="10297799" cy="536419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300"/>
              </a:spcAft>
            </a:pPr>
            <a:r>
              <a:rPr lang="en-AU" b="1" dirty="0">
                <a:latin typeface="Arial" panose="020B0604020202020204" pitchFamily="34" charset="0"/>
                <a:cs typeface="Arial" panose="020B0604020202020204" pitchFamily="34" charset="0"/>
              </a:rPr>
              <a:t>Schools must establish a culturally safe environment in which the diverse and unique identities and experiences of Aboriginal children, young people and students are respected and valued</a:t>
            </a:r>
            <a:endParaRPr lang="en-US" b="1" dirty="0">
              <a:latin typeface="Arial" panose="020B0604020202020204" pitchFamily="34" charset="0"/>
              <a:cs typeface="Arial" panose="020B0604020202020204" pitchFamily="34" charset="0"/>
            </a:endParaRPr>
          </a:p>
          <a:p>
            <a:pPr marL="342900" indent="-342900">
              <a:spcAft>
                <a:spcPts val="300"/>
              </a:spcAft>
              <a:buFont typeface="Arial" panose="020B0604020202020204" pitchFamily="34" charset="0"/>
              <a:buChar char="•"/>
            </a:pPr>
            <a:r>
              <a:rPr lang="en-AU" sz="2200" dirty="0">
                <a:solidFill>
                  <a:schemeClr val="dk1"/>
                </a:solidFill>
                <a:latin typeface="Arial" panose="020B0604020202020204" pitchFamily="34" charset="0"/>
                <a:cs typeface="Arial" panose="020B0604020202020204" pitchFamily="34" charset="0"/>
              </a:rPr>
              <a:t>Aboriginal children and young people who don’t feel safe being themselves and expressing their individuality may be less willing to report abuse</a:t>
            </a:r>
          </a:p>
          <a:p>
            <a:pPr marL="342900" indent="-342900">
              <a:spcAft>
                <a:spcPts val="300"/>
              </a:spcAft>
              <a:buFont typeface="Arial" panose="020B0604020202020204" pitchFamily="34" charset="0"/>
              <a:buChar char="•"/>
            </a:pPr>
            <a:r>
              <a:rPr lang="en-AU" sz="2200" dirty="0">
                <a:solidFill>
                  <a:schemeClr val="dk1"/>
                </a:solidFill>
                <a:latin typeface="Arial" panose="020B0604020202020204" pitchFamily="34" charset="0"/>
                <a:cs typeface="Arial" panose="020B0604020202020204" pitchFamily="34" charset="0"/>
              </a:rPr>
              <a:t>Providing safe environments for children has positive, lifelong impacts that cannot be underestimated, and cultural safety is a key dimension of safety for Aboriginal children</a:t>
            </a:r>
          </a:p>
          <a:p>
            <a:pPr marL="342900" indent="-342900">
              <a:spcAft>
                <a:spcPts val="300"/>
              </a:spcAft>
              <a:buFont typeface="Arial" panose="020B0604020202020204" pitchFamily="34" charset="0"/>
              <a:buChar char="•"/>
            </a:pPr>
            <a:r>
              <a:rPr lang="en-AU" sz="2200" dirty="0">
                <a:solidFill>
                  <a:schemeClr val="dk1"/>
                </a:solidFill>
                <a:latin typeface="Arial" panose="020B0604020202020204" pitchFamily="34" charset="0"/>
                <a:cs typeface="Arial" panose="020B0604020202020204" pitchFamily="34" charset="0"/>
              </a:rPr>
              <a:t>By supporting Aboriginal children to feel strong in their identity schools also help them enjoy their cultural rights</a:t>
            </a:r>
          </a:p>
          <a:p>
            <a:pPr marL="342900" indent="-342900">
              <a:spcAft>
                <a:spcPts val="300"/>
              </a:spcAft>
              <a:buFont typeface="Arial" panose="020B0604020202020204" pitchFamily="34" charset="0"/>
              <a:buChar char="•"/>
            </a:pPr>
            <a:r>
              <a:rPr lang="en-AU" sz="2200" dirty="0">
                <a:solidFill>
                  <a:schemeClr val="dk1"/>
                </a:solidFill>
                <a:latin typeface="Arial" panose="020B0604020202020204" pitchFamily="34" charset="0"/>
                <a:cs typeface="Arial" panose="020B0604020202020204" pitchFamily="34" charset="0"/>
              </a:rPr>
              <a:t>Schools need to address all forms of racism and consider attitudes and practices that are a barrier to providing a culturally safe environment and addressing all forms of racism</a:t>
            </a:r>
          </a:p>
          <a:p>
            <a:pPr marL="342900" indent="-342900">
              <a:spcBef>
                <a:spcPts val="0"/>
              </a:spcBef>
              <a:spcAft>
                <a:spcPts val="300"/>
              </a:spcAft>
              <a:buFont typeface="Arial" panose="020B0604020202020204" pitchFamily="34" charset="0"/>
              <a:buChar char="•"/>
              <a:defRPr/>
            </a:pPr>
            <a:r>
              <a:rPr lang="en-AU" sz="2200" b="1" dirty="0">
                <a:solidFill>
                  <a:schemeClr val="dk1"/>
                </a:solidFill>
                <a:latin typeface="Arial" panose="020B0604020202020204" pitchFamily="34" charset="0"/>
                <a:ea typeface="+mn-ea"/>
                <a:cs typeface="Arial" panose="020B0604020202020204" pitchFamily="34" charset="0"/>
              </a:rPr>
              <a:t>The school council can support the principal by informing them of any views of the school community that may be relevant to this standard</a:t>
            </a:r>
            <a:endParaRPr lang="en-AU" sz="2200" dirty="0"/>
          </a:p>
        </p:txBody>
      </p:sp>
      <p:sp>
        <p:nvSpPr>
          <p:cNvPr id="6" name="Rectangle: Rounded Corners 5">
            <a:extLst>
              <a:ext uri="{FF2B5EF4-FFF2-40B4-BE49-F238E27FC236}">
                <a16:creationId xmlns:a16="http://schemas.microsoft.com/office/drawing/2014/main" id="{73DB0D78-20DA-BDDC-4E3D-8941DCE4B83C}"/>
              </a:ext>
              <a:ext uri="{C183D7F6-B498-43B3-948B-1728B52AA6E4}">
                <adec:decorative xmlns:adec="http://schemas.microsoft.com/office/drawing/2017/decorative" val="1"/>
              </a:ext>
            </a:extLst>
          </p:cNvPr>
          <p:cNvSpPr/>
          <p:nvPr/>
        </p:nvSpPr>
        <p:spPr>
          <a:xfrm>
            <a:off x="180866" y="1140968"/>
            <a:ext cx="414654" cy="55176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35036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9" descr="Child Safe Standard 2: Child safety and wellbeing is embedded in leadership, governance and culture">
            <a:extLst>
              <a:ext uri="{FF2B5EF4-FFF2-40B4-BE49-F238E27FC236}">
                <a16:creationId xmlns:a16="http://schemas.microsoft.com/office/drawing/2014/main" id="{EA9F9EDC-996B-8476-A9FA-CB773B756BD9}"/>
              </a:ext>
            </a:extLst>
          </p:cNvPr>
          <p:cNvSpPr txBox="1">
            <a:spLocks noGrp="1"/>
          </p:cNvSpPr>
          <p:nvPr>
            <p:ph type="title" idx="4294967295"/>
          </p:nvPr>
        </p:nvSpPr>
        <p:spPr>
          <a:xfrm>
            <a:off x="288232" y="238539"/>
            <a:ext cx="10257847"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2: Child safety and wellbeing is embedded in leadership, governance and culture</a:t>
            </a:r>
            <a:endParaRPr kumimoji="0" lang="en-AU" sz="3200" b="0"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endParaRPr>
          </a:p>
        </p:txBody>
      </p:sp>
      <p:sp>
        <p:nvSpPr>
          <p:cNvPr id="4" name="Content Placeholder 1" descr="Schools must ensure that child safety and wellbeing is embedded in school leadership, governance and culture&#10;School leaders and governing authorities have a vital role in establishing:&#10;a culture where child abuse and harm is not tolerated&#10;effective systems and processes to implement child safe policies and practices and manage child abuse risks&#10;Schools must take deliberate steps to promote child safety and wellbeing and protect children by:&#10;embedding and promoting a child safety culture at all levels&#10;school leaders actively modelling such a culture&#10;ensuring transparent governance arrangements&#10;There is a specific role for the school council in implementing this standard (see next slide)">
            <a:extLst>
              <a:ext uri="{FF2B5EF4-FFF2-40B4-BE49-F238E27FC236}">
                <a16:creationId xmlns:a16="http://schemas.microsoft.com/office/drawing/2014/main" id="{3A343390-A019-91F7-1AEC-BC5C2315D84B}"/>
              </a:ext>
            </a:extLst>
          </p:cNvPr>
          <p:cNvSpPr txBox="1">
            <a:spLocks/>
          </p:cNvSpPr>
          <p:nvPr/>
        </p:nvSpPr>
        <p:spPr>
          <a:xfrm>
            <a:off x="767260" y="1328364"/>
            <a:ext cx="9912931" cy="507776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300"/>
              </a:spcAft>
            </a:pPr>
            <a:r>
              <a:rPr lang="en-AU" b="1" dirty="0">
                <a:latin typeface="Arial" panose="020B0604020202020204" pitchFamily="34" charset="0"/>
                <a:cs typeface="Arial" panose="020B0604020202020204" pitchFamily="34" charset="0"/>
              </a:rPr>
              <a:t>Schools must ensure that child safety and wellbeing is embedded in school leadership, governance and culture</a:t>
            </a:r>
          </a:p>
          <a:p>
            <a:pPr marL="342900" indent="-342900">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School leaders and governing authorities have a vital role in establishing:</a:t>
            </a:r>
          </a:p>
          <a:p>
            <a:pPr marL="800100" lvl="1" indent="-342900" algn="l">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a culture where child abuse and harm is not tolerated</a:t>
            </a:r>
          </a:p>
          <a:p>
            <a:pPr marL="800100" lvl="1" indent="-342900" algn="l">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effective systems and processes to implement child safe policies and practices and manage child abuse risks</a:t>
            </a:r>
          </a:p>
          <a:p>
            <a:pPr marL="342900" indent="-342900">
              <a:spcBef>
                <a:spcPts val="900"/>
              </a:spcBef>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Schools must take deliberate steps to promote child safety and wellbeing and protect children by:</a:t>
            </a:r>
          </a:p>
          <a:p>
            <a:pPr marL="800100" lvl="1" indent="-342900" algn="l">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embedding and promoting a child safety culture at all levels</a:t>
            </a:r>
          </a:p>
          <a:p>
            <a:pPr marL="800100" lvl="1" indent="-342900" algn="l">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school leaders actively modelling such a culture</a:t>
            </a:r>
          </a:p>
          <a:p>
            <a:pPr marL="800100" lvl="1" indent="-342900" algn="l">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ensuring transparent governance arrangements</a:t>
            </a:r>
          </a:p>
          <a:p>
            <a:pPr marL="177800" indent="-177800">
              <a:spcBef>
                <a:spcPts val="900"/>
              </a:spcBef>
              <a:spcAft>
                <a:spcPts val="300"/>
              </a:spcAft>
              <a:buFont typeface="Arial" panose="020B0604020202020204" pitchFamily="34" charset="0"/>
              <a:buChar char="•"/>
            </a:pPr>
            <a:r>
              <a:rPr lang="en-AU" sz="2200" b="1" dirty="0">
                <a:solidFill>
                  <a:schemeClr val="dk1"/>
                </a:solidFill>
                <a:latin typeface="Arial" panose="020B0604020202020204" pitchFamily="34" charset="0"/>
                <a:cs typeface="Arial" panose="020B0604020202020204" pitchFamily="34" charset="0"/>
              </a:rPr>
              <a:t>There is a specific role for the school council in implementing this standard (see next slide)</a:t>
            </a:r>
            <a:endParaRPr lang="en-AU" sz="2200" dirty="0"/>
          </a:p>
        </p:txBody>
      </p:sp>
      <p:sp>
        <p:nvSpPr>
          <p:cNvPr id="5" name="Rectangle: Rounded Corners 4">
            <a:extLst>
              <a:ext uri="{FF2B5EF4-FFF2-40B4-BE49-F238E27FC236}">
                <a16:creationId xmlns:a16="http://schemas.microsoft.com/office/drawing/2014/main" id="{2EBE726F-CF84-F54F-7A8E-C6BD67B2D69A}"/>
              </a:ext>
              <a:ext uri="{C183D7F6-B498-43B3-948B-1728B52AA6E4}">
                <adec:decorative xmlns:adec="http://schemas.microsoft.com/office/drawing/2017/decorative" val="1"/>
              </a:ext>
            </a:extLst>
          </p:cNvPr>
          <p:cNvSpPr/>
          <p:nvPr/>
        </p:nvSpPr>
        <p:spPr>
          <a:xfrm>
            <a:off x="259472" y="1328364"/>
            <a:ext cx="374512" cy="5176825"/>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13223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3" descr="Child Safe Standard 2: Child safety and wellbeing is embedded in leadership, governance and culture&#10;&#10;">
            <a:extLst>
              <a:ext uri="{FF2B5EF4-FFF2-40B4-BE49-F238E27FC236}">
                <a16:creationId xmlns:a16="http://schemas.microsoft.com/office/drawing/2014/main" id="{3540E3F8-3E3C-B6EF-66F4-B758ACC522AE}"/>
              </a:ext>
            </a:extLst>
          </p:cNvPr>
          <p:cNvSpPr txBox="1">
            <a:spLocks noGrp="1"/>
          </p:cNvSpPr>
          <p:nvPr>
            <p:ph type="title" idx="4294967295"/>
          </p:nvPr>
        </p:nvSpPr>
        <p:spPr>
          <a:xfrm>
            <a:off x="288232" y="238539"/>
            <a:ext cx="10221271"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2: Child safety and wellbeing is embedded in leadership, governance and culture</a:t>
            </a:r>
            <a:br>
              <a:rPr kumimoji="0" lang="en-AU" sz="28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br>
            <a:endParaRPr kumimoji="0" lang="en-AU" sz="2800" b="0"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endParaRPr>
          </a:p>
        </p:txBody>
      </p:sp>
      <p:sp>
        <p:nvSpPr>
          <p:cNvPr id="4" name="Content Placeholder 5" descr="Role of the government school council&#10;Approve the Code of Conduct to the extent that it applies to school council employees (unless delegated to the principal)&#10;Follow our school’s Child Safety Code of Conduct and our school’s Child Safety and Wellbeing Policy &#10;Be aware of our information sharing and recordkeeping obligations:&#10;Privacy and Information Sharing Policy &#10;Child and Family Violence Information Sharing Schemes Policy&#10;Records Management - School Records Policy &#10;">
            <a:extLst>
              <a:ext uri="{FF2B5EF4-FFF2-40B4-BE49-F238E27FC236}">
                <a16:creationId xmlns:a16="http://schemas.microsoft.com/office/drawing/2014/main" id="{D167A04F-25CB-5D01-4791-879B81EC5FDD}"/>
              </a:ext>
            </a:extLst>
          </p:cNvPr>
          <p:cNvSpPr txBox="1">
            <a:spLocks/>
          </p:cNvSpPr>
          <p:nvPr/>
        </p:nvSpPr>
        <p:spPr>
          <a:xfrm>
            <a:off x="763366" y="1458809"/>
            <a:ext cx="9912931" cy="4352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1000"/>
              </a:spcAft>
            </a:pPr>
            <a:r>
              <a:rPr lang="en-AU" b="1" dirty="0">
                <a:latin typeface="Arial" panose="020B0604020202020204" pitchFamily="34" charset="0"/>
                <a:cs typeface="Arial" panose="020B0604020202020204" pitchFamily="34" charset="0"/>
              </a:rPr>
              <a:t>Role of the government school council</a:t>
            </a:r>
            <a:endParaRPr lang="en-US" b="1" dirty="0">
              <a:latin typeface="Arial" panose="020B0604020202020204" pitchFamily="34" charset="0"/>
              <a:cs typeface="Arial" panose="020B0604020202020204" pitchFamily="34" charset="0"/>
            </a:endParaRPr>
          </a:p>
          <a:p>
            <a:pPr marL="285750" indent="-285750">
              <a:spcBef>
                <a:spcPts val="9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Approve the Code of Conduct to the extent that it applies to school council employees (unless delegated to the principal)</a:t>
            </a:r>
          </a:p>
          <a:p>
            <a:pPr marL="342900" indent="-342900">
              <a:spcBef>
                <a:spcPts val="900"/>
              </a:spcBef>
              <a:spcAft>
                <a:spcPts val="300"/>
              </a:spcAft>
              <a:buFont typeface="Arial" panose="020B0604020202020204" pitchFamily="34" charset="0"/>
              <a:buChar char="•"/>
              <a:defRPr/>
            </a:pPr>
            <a:r>
              <a:rPr lang="en-GB" dirty="0">
                <a:latin typeface="Arial" panose="020B0604020202020204" pitchFamily="34" charset="0"/>
                <a:cs typeface="Arial" panose="020B0604020202020204" pitchFamily="34" charset="0"/>
              </a:rPr>
              <a:t>Follow our school’s Child Safety Code of Conduct and our school’s Child Safety and Wellbeing Policy </a:t>
            </a:r>
          </a:p>
          <a:p>
            <a:pPr marL="342900" indent="-342900">
              <a:spcBef>
                <a:spcPts val="900"/>
              </a:spcBef>
              <a:spcAft>
                <a:spcPts val="300"/>
              </a:spcAft>
              <a:buFont typeface="Arial" panose="020B0604020202020204" pitchFamily="34" charset="0"/>
              <a:buChar char="•"/>
              <a:defRPr/>
            </a:pPr>
            <a:r>
              <a:rPr lang="en-GB" dirty="0">
                <a:latin typeface="Arial" panose="020B0604020202020204" pitchFamily="34" charset="0"/>
                <a:cs typeface="Arial" panose="020B0604020202020204" pitchFamily="34" charset="0"/>
              </a:rPr>
              <a:t>Be aware of </a:t>
            </a:r>
            <a:r>
              <a:rPr lang="en-GB" dirty="0">
                <a:solidFill>
                  <a:schemeClr val="dk1"/>
                </a:solidFill>
                <a:latin typeface="Arial" panose="020B0604020202020204" pitchFamily="34" charset="0"/>
                <a:cs typeface="Arial" panose="020B0604020202020204" pitchFamily="34" charset="0"/>
              </a:rPr>
              <a:t>our information sharing and recordkeeping obligations:</a:t>
            </a:r>
          </a:p>
          <a:p>
            <a:pPr marL="800100" lvl="1" indent="-342900" algn="l">
              <a:spcBef>
                <a:spcPts val="900"/>
              </a:spcBef>
              <a:spcAft>
                <a:spcPts val="300"/>
              </a:spcAft>
              <a:buFont typeface="Arial" panose="020B0604020202020204" pitchFamily="34" charset="0"/>
              <a:buChar char="•"/>
              <a:defRPr/>
            </a:pPr>
            <a:r>
              <a:rPr lang="en-AU" dirty="0">
                <a:latin typeface="Arial" panose="020B0604020202020204" pitchFamily="34" charset="0"/>
                <a:cs typeface="Arial" panose="020B0604020202020204" pitchFamily="34" charset="0"/>
                <a:hlinkClick r:id="rId3"/>
              </a:rPr>
              <a:t>Privacy and Information Sharing Policy</a:t>
            </a:r>
            <a:r>
              <a:rPr lang="en-AU" dirty="0">
                <a:latin typeface="Arial" panose="020B0604020202020204" pitchFamily="34" charset="0"/>
                <a:cs typeface="Arial" panose="020B0604020202020204" pitchFamily="34" charset="0"/>
              </a:rPr>
              <a:t> </a:t>
            </a:r>
          </a:p>
          <a:p>
            <a:pPr marL="800100" lvl="1" indent="-342900" algn="l">
              <a:spcBef>
                <a:spcPts val="900"/>
              </a:spcBef>
              <a:spcAft>
                <a:spcPts val="300"/>
              </a:spcAft>
              <a:buFont typeface="Arial" panose="020B0604020202020204" pitchFamily="34" charset="0"/>
              <a:buChar char="•"/>
              <a:defRPr/>
            </a:pPr>
            <a:r>
              <a:rPr lang="en-AU" dirty="0">
                <a:latin typeface="Arial" panose="020B0604020202020204" pitchFamily="34" charset="0"/>
                <a:cs typeface="Arial" panose="020B0604020202020204" pitchFamily="34" charset="0"/>
                <a:hlinkClick r:id="rId4"/>
              </a:rPr>
              <a:t>Child and Family Violence Information Sharing Schemes Policy</a:t>
            </a:r>
            <a:endParaRPr lang="en-AU" dirty="0">
              <a:latin typeface="Arial" panose="020B0604020202020204" pitchFamily="34" charset="0"/>
              <a:cs typeface="Arial" panose="020B0604020202020204" pitchFamily="34" charset="0"/>
            </a:endParaRPr>
          </a:p>
          <a:p>
            <a:pPr marL="800100" lvl="1" indent="-342900" algn="l">
              <a:spcBef>
                <a:spcPts val="900"/>
              </a:spcBef>
              <a:spcAft>
                <a:spcPts val="300"/>
              </a:spcAft>
              <a:buFont typeface="Arial" panose="020B0604020202020204" pitchFamily="34" charset="0"/>
              <a:buChar char="•"/>
              <a:defRPr/>
            </a:pPr>
            <a:r>
              <a:rPr lang="en-AU" dirty="0">
                <a:latin typeface="Arial" panose="020B0604020202020204" pitchFamily="34" charset="0"/>
                <a:cs typeface="Arial" panose="020B0604020202020204" pitchFamily="34" charset="0"/>
                <a:hlinkClick r:id="rId3"/>
              </a:rPr>
              <a:t>Records Management - School Records Policy</a:t>
            </a:r>
            <a:r>
              <a:rPr lang="en-AU" dirty="0">
                <a:latin typeface="Arial" panose="020B0604020202020204" pitchFamily="34" charset="0"/>
                <a:cs typeface="Arial" panose="020B0604020202020204" pitchFamily="34" charset="0"/>
              </a:rPr>
              <a:t> </a:t>
            </a:r>
            <a:endParaRPr lang="en-AU" dirty="0"/>
          </a:p>
        </p:txBody>
      </p:sp>
      <p:sp>
        <p:nvSpPr>
          <p:cNvPr id="5" name="Rectangle: Rounded Corners 4">
            <a:extLst>
              <a:ext uri="{FF2B5EF4-FFF2-40B4-BE49-F238E27FC236}">
                <a16:creationId xmlns:a16="http://schemas.microsoft.com/office/drawing/2014/main" id="{634B1089-9264-A66C-FB44-054A5D798A50}"/>
              </a:ext>
              <a:ext uri="{C183D7F6-B498-43B3-948B-1728B52AA6E4}">
                <adec:decorative xmlns:adec="http://schemas.microsoft.com/office/drawing/2017/decorative" val="1"/>
              </a:ext>
            </a:extLst>
          </p:cNvPr>
          <p:cNvSpPr/>
          <p:nvPr/>
        </p:nvSpPr>
        <p:spPr>
          <a:xfrm>
            <a:off x="259472" y="1458809"/>
            <a:ext cx="374512" cy="5176825"/>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021742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descr="Child Safe Standard 3: Child and student empowerment&#10;">
            <a:extLst>
              <a:ext uri="{FF2B5EF4-FFF2-40B4-BE49-F238E27FC236}">
                <a16:creationId xmlns:a16="http://schemas.microsoft.com/office/drawing/2014/main" id="{CD0BF2B2-BA77-5DA9-6040-632FAA95BB6B}"/>
              </a:ext>
            </a:extLst>
          </p:cNvPr>
          <p:cNvSpPr txBox="1">
            <a:spLocks noGrp="1"/>
          </p:cNvSpPr>
          <p:nvPr>
            <p:ph type="title" idx="4294967295"/>
          </p:nvPr>
        </p:nvSpPr>
        <p:spPr>
          <a:xfrm>
            <a:off x="219456" y="238539"/>
            <a:ext cx="10838688" cy="1302025"/>
          </a:xfrm>
          <a:prstGeom prst="rect">
            <a:avLst/>
          </a:prstGeom>
          <a:noFill/>
          <a:ln>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3: Child and student empowerment</a:t>
            </a:r>
            <a:endParaRPr kumimoji="0" lang="en-AU" sz="3200" b="0"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endParaRPr>
          </a:p>
        </p:txBody>
      </p:sp>
      <p:sp>
        <p:nvSpPr>
          <p:cNvPr id="4" name="Content Placeholder 2" descr="Schools must ensure that children, young people and students are empowered about their rights, participate in decisions affecting them and are taken seriously&#10;Empowering children and young people improves child safety&#10;Policies and practices that are shaped by children's and young people's views can better prevent the risk of harm&#10;Children and young people are more likely to speak up when they feel respected and confident that they will be heard&#10;Children and young people benefit from strong friendships. They often see their friends as their main source of support, information and advice, and will go to them for help&#10;Supporting students to raise concerns about the safety or wellbeing of their friends to encourage students to support their peers&#10;The school council can support the principal by informing them of any views of the school community that may be relevant to this standard&#10;">
            <a:extLst>
              <a:ext uri="{FF2B5EF4-FFF2-40B4-BE49-F238E27FC236}">
                <a16:creationId xmlns:a16="http://schemas.microsoft.com/office/drawing/2014/main" id="{75059CA7-9B28-4D18-E970-545A1B66375F}"/>
              </a:ext>
            </a:extLst>
          </p:cNvPr>
          <p:cNvSpPr txBox="1">
            <a:spLocks/>
          </p:cNvSpPr>
          <p:nvPr/>
        </p:nvSpPr>
        <p:spPr>
          <a:xfrm>
            <a:off x="740696" y="1308100"/>
            <a:ext cx="10516917" cy="5549900"/>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85000"/>
              </a:lnSpc>
              <a:spcAft>
                <a:spcPts val="300"/>
              </a:spcAft>
            </a:pPr>
            <a:r>
              <a:rPr lang="en-AU" sz="2200" b="1" dirty="0">
                <a:latin typeface="Arial" panose="020B0604020202020204" pitchFamily="34" charset="0"/>
                <a:cs typeface="Arial" panose="020B0604020202020204" pitchFamily="34" charset="0"/>
              </a:rPr>
              <a:t>Schools must ensure that children, young people and students are empowered about their rights, participate in decisions affecting them and are taken seriously</a:t>
            </a:r>
          </a:p>
          <a:p>
            <a:pPr marL="285750" indent="-285750">
              <a:lnSpc>
                <a:spcPct val="85000"/>
              </a:lnSpc>
              <a:spcBef>
                <a:spcPts val="900"/>
              </a:spcBef>
              <a:spcAft>
                <a:spcPts val="300"/>
              </a:spcAft>
              <a:buFont typeface="Arial" panose="020B0604020202020204" pitchFamily="34" charset="0"/>
              <a:buChar char="•"/>
            </a:pPr>
            <a:r>
              <a:rPr lang="en-AU" sz="2200" dirty="0">
                <a:solidFill>
                  <a:schemeClr val="dk1"/>
                </a:solidFill>
                <a:latin typeface="Arial" panose="020B0604020202020204" pitchFamily="34" charset="0"/>
                <a:cs typeface="Arial" panose="020B0604020202020204" pitchFamily="34" charset="0"/>
              </a:rPr>
              <a:t>Empowering children and young people improves child safety</a:t>
            </a:r>
          </a:p>
          <a:p>
            <a:pPr marL="285750" indent="-285750">
              <a:lnSpc>
                <a:spcPct val="85000"/>
              </a:lnSpc>
              <a:spcBef>
                <a:spcPts val="900"/>
              </a:spcBef>
              <a:spcAft>
                <a:spcPts val="300"/>
              </a:spcAft>
              <a:buFont typeface="Arial" panose="020B0604020202020204" pitchFamily="34" charset="0"/>
              <a:buChar char="•"/>
            </a:pPr>
            <a:r>
              <a:rPr lang="en-AU" sz="2200" dirty="0">
                <a:solidFill>
                  <a:schemeClr val="dk1"/>
                </a:solidFill>
                <a:latin typeface="Arial" panose="020B0604020202020204" pitchFamily="34" charset="0"/>
                <a:cs typeface="Arial" panose="020B0604020202020204" pitchFamily="34" charset="0"/>
              </a:rPr>
              <a:t>Policies and practices that are shaped by children's and young people's views can better prevent the risk of harm</a:t>
            </a:r>
          </a:p>
          <a:p>
            <a:pPr marL="285750" indent="-285750">
              <a:lnSpc>
                <a:spcPct val="85000"/>
              </a:lnSpc>
              <a:spcBef>
                <a:spcPts val="900"/>
              </a:spcBef>
              <a:spcAft>
                <a:spcPts val="300"/>
              </a:spcAft>
              <a:buFont typeface="Arial" panose="020B0604020202020204" pitchFamily="34" charset="0"/>
              <a:buChar char="•"/>
            </a:pPr>
            <a:r>
              <a:rPr lang="en-AU" sz="2200" dirty="0">
                <a:solidFill>
                  <a:schemeClr val="dk1"/>
                </a:solidFill>
                <a:latin typeface="Arial" panose="020B0604020202020204" pitchFamily="34" charset="0"/>
                <a:cs typeface="Arial" panose="020B0604020202020204" pitchFamily="34" charset="0"/>
              </a:rPr>
              <a:t>Children and young people are more likely to speak up when they feel    respected and confident that they will be heard</a:t>
            </a:r>
          </a:p>
          <a:p>
            <a:pPr marL="285750" indent="-285750">
              <a:lnSpc>
                <a:spcPct val="85000"/>
              </a:lnSpc>
              <a:spcBef>
                <a:spcPts val="900"/>
              </a:spcBef>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Children and young people benefit from strong friendships. They often see their friends as their main source of support, information and advice, and will go to them for help</a:t>
            </a:r>
          </a:p>
          <a:p>
            <a:pPr marL="285750" indent="-285750">
              <a:lnSpc>
                <a:spcPct val="85000"/>
              </a:lnSpc>
              <a:spcBef>
                <a:spcPts val="900"/>
              </a:spcBef>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Supporting students to raise concerns about the safety or wellbeing of their friends to encourage students to support their peers</a:t>
            </a:r>
          </a:p>
          <a:p>
            <a:pPr marL="285750" indent="-285750">
              <a:lnSpc>
                <a:spcPct val="85000"/>
              </a:lnSpc>
              <a:spcBef>
                <a:spcPts val="900"/>
              </a:spcBef>
              <a:spcAft>
                <a:spcPts val="3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The school council can support the principal by informing them of any views of the school community that may be relevant to this standard</a:t>
            </a:r>
            <a:endParaRPr lang="en-AU" sz="2200" dirty="0"/>
          </a:p>
        </p:txBody>
      </p:sp>
      <p:sp>
        <p:nvSpPr>
          <p:cNvPr id="5" name="Rectangle: Rounded Corners 4">
            <a:extLst>
              <a:ext uri="{FF2B5EF4-FFF2-40B4-BE49-F238E27FC236}">
                <a16:creationId xmlns:a16="http://schemas.microsoft.com/office/drawing/2014/main" id="{590AE63D-836B-6F8D-6184-783F174748C7}"/>
              </a:ext>
              <a:ext uri="{C183D7F6-B498-43B3-948B-1728B52AA6E4}">
                <adec:decorative xmlns:adec="http://schemas.microsoft.com/office/drawing/2017/decorative" val="1"/>
              </a:ext>
            </a:extLst>
          </p:cNvPr>
          <p:cNvSpPr/>
          <p:nvPr/>
        </p:nvSpPr>
        <p:spPr>
          <a:xfrm>
            <a:off x="180866" y="1308100"/>
            <a:ext cx="414654" cy="535048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854788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descr="Child Safe Standard 4: Family engagement&#10;">
            <a:extLst>
              <a:ext uri="{FF2B5EF4-FFF2-40B4-BE49-F238E27FC236}">
                <a16:creationId xmlns:a16="http://schemas.microsoft.com/office/drawing/2014/main" id="{83D93681-815D-C959-3EBE-9710739ACE64}"/>
              </a:ext>
            </a:extLst>
          </p:cNvPr>
          <p:cNvSpPr txBox="1">
            <a:spLocks noGrp="1"/>
          </p:cNvSpPr>
          <p:nvPr>
            <p:ph type="title" idx="4294967295"/>
          </p:nvPr>
        </p:nvSpPr>
        <p:spPr>
          <a:xfrm>
            <a:off x="288234" y="238539"/>
            <a:ext cx="10064669"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4: Family engagement</a:t>
            </a:r>
            <a:br>
              <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Helvetica" charset="0"/>
                <a:cs typeface="Arial" panose="020B0604020202020204" pitchFamily="34" charset="0"/>
              </a:rPr>
            </a:br>
            <a:endPar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Helvetica" charset="0"/>
              <a:cs typeface="Arial" panose="020B0604020202020204" pitchFamily="34" charset="0"/>
            </a:endParaRPr>
          </a:p>
        </p:txBody>
      </p:sp>
      <p:sp>
        <p:nvSpPr>
          <p:cNvPr id="5" name="Content Placeholder 2" descr="Schools must ensure that families and communities are informed and involved in promoting child safety and wellbeing&#10;Involving families and communities in decisions relating to their children’s safety and wellbeing:&#10;recognises the important role they play in monitoring children’s safety and wellbeing and helping children to disclose concerns&#10;creates an open and transparent culture&#10;promotes a greater understanding of child safety&#10;encourages them to raise concerns or ideas for improvement.&#10;Providing accessible and inclusive child safe information encourages families to engage in child safety and wellbeing discussions.&#10;The school council can play an important role supporting families and the school community to understand and have a say in the school’s child safety approach&#10;">
            <a:extLst>
              <a:ext uri="{FF2B5EF4-FFF2-40B4-BE49-F238E27FC236}">
                <a16:creationId xmlns:a16="http://schemas.microsoft.com/office/drawing/2014/main" id="{66CED999-489E-6946-1671-5F9B47062727}"/>
              </a:ext>
            </a:extLst>
          </p:cNvPr>
          <p:cNvSpPr txBox="1">
            <a:spLocks/>
          </p:cNvSpPr>
          <p:nvPr/>
        </p:nvSpPr>
        <p:spPr>
          <a:xfrm>
            <a:off x="798069" y="1180374"/>
            <a:ext cx="9908402" cy="449725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300"/>
              </a:spcAft>
            </a:pPr>
            <a:r>
              <a:rPr lang="en-AU" b="1" dirty="0">
                <a:latin typeface="Arial" panose="020B0604020202020204" pitchFamily="34" charset="0"/>
                <a:cs typeface="Arial" panose="020B0604020202020204" pitchFamily="34" charset="0"/>
              </a:rPr>
              <a:t>Schools must ensure that families and communities are informed and involved in promoting child safety and wellbeing</a:t>
            </a:r>
          </a:p>
          <a:p>
            <a:pPr marL="342900" indent="-342900">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Involving families and communities in decisions relating to their children’s safety and wellbeing:</a:t>
            </a:r>
          </a:p>
          <a:p>
            <a:pPr marL="800100" lvl="1" indent="-342900" algn="l">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recognises the important role they play in monitoring children’s safety and wellbeing and helping children to disclose concerns</a:t>
            </a:r>
          </a:p>
          <a:p>
            <a:pPr marL="800100" lvl="1" indent="-342900" algn="l">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creates an open and transparent culture</a:t>
            </a:r>
          </a:p>
          <a:p>
            <a:pPr marL="800100" lvl="1" indent="-342900" algn="l">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promotes a greater understanding of child safety</a:t>
            </a:r>
          </a:p>
          <a:p>
            <a:pPr marL="800100" lvl="1" indent="-342900" algn="l">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encourages them to raise concerns or ideas for improvement.</a:t>
            </a:r>
          </a:p>
          <a:p>
            <a:pPr marL="342900" indent="-342900">
              <a:spcBef>
                <a:spcPts val="900"/>
              </a:spcBef>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Providing accessible and inclusive child safe information encourages families to engage in child safety and wellbeing discussions.</a:t>
            </a:r>
          </a:p>
          <a:p>
            <a:pPr marL="342900" indent="-342900">
              <a:spcBef>
                <a:spcPts val="900"/>
              </a:spcBef>
              <a:spcAft>
                <a:spcPts val="3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The school council can play an important role supporting families and the school community to understand and have a say in the school’s child safety approach</a:t>
            </a:r>
            <a:endParaRPr lang="en-AU" dirty="0"/>
          </a:p>
        </p:txBody>
      </p:sp>
      <p:sp>
        <p:nvSpPr>
          <p:cNvPr id="6" name="Rectangle: Rounded Corners 5">
            <a:extLst>
              <a:ext uri="{FF2B5EF4-FFF2-40B4-BE49-F238E27FC236}">
                <a16:creationId xmlns:a16="http://schemas.microsoft.com/office/drawing/2014/main" id="{CF3C9175-9CF6-0970-3439-CD7C4353FD98}"/>
              </a:ext>
              <a:ext uri="{C183D7F6-B498-43B3-948B-1728B52AA6E4}">
                <adec:decorative xmlns:adec="http://schemas.microsoft.com/office/drawing/2017/decorative" val="1"/>
              </a:ext>
            </a:extLst>
          </p:cNvPr>
          <p:cNvSpPr/>
          <p:nvPr/>
        </p:nvSpPr>
        <p:spPr>
          <a:xfrm>
            <a:off x="180866" y="1140968"/>
            <a:ext cx="414654" cy="551761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217147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1CCBF-8F61-45DF-A8D1-A8A5364381DB}"/>
              </a:ext>
            </a:extLst>
          </p:cNvPr>
          <p:cNvSpPr>
            <a:spLocks noGrp="1"/>
          </p:cNvSpPr>
          <p:nvPr>
            <p:ph type="title"/>
          </p:nvPr>
        </p:nvSpPr>
        <p:spPr/>
        <p:txBody>
          <a:bodyPr/>
          <a:lstStyle/>
          <a:p>
            <a:r>
              <a:rPr lang="en-AU" sz="4000" b="1" dirty="0">
                <a:solidFill>
                  <a:srgbClr val="E26815"/>
                </a:solidFill>
                <a:latin typeface="Arial" panose="020B0604020202020204" pitchFamily="34" charset="0"/>
                <a:ea typeface="+mj-ea"/>
                <a:cs typeface="Arial" panose="020B0604020202020204" pitchFamily="34" charset="0"/>
              </a:rPr>
              <a:t>Facilitator instructions (2)</a:t>
            </a:r>
            <a:endParaRPr lang="en-AU" sz="3200" b="1" dirty="0">
              <a:solidFill>
                <a:srgbClr val="E26815"/>
              </a:solidFill>
              <a:latin typeface="Arial" panose="020B0604020202020204" pitchFamily="34" charset="0"/>
              <a:ea typeface="+mj-ea"/>
              <a:cs typeface="Arial" panose="020B0604020202020204" pitchFamily="34" charset="0"/>
            </a:endParaRPr>
          </a:p>
        </p:txBody>
      </p:sp>
      <p:sp>
        <p:nvSpPr>
          <p:cNvPr id="2" name="Subtitle 1">
            <a:extLst>
              <a:ext uri="{FF2B5EF4-FFF2-40B4-BE49-F238E27FC236}">
                <a16:creationId xmlns:a16="http://schemas.microsoft.com/office/drawing/2014/main" id="{71A76E0F-292E-4BA5-9697-A9C42334C7E9}"/>
              </a:ext>
            </a:extLst>
          </p:cNvPr>
          <p:cNvSpPr>
            <a:spLocks noGrp="1"/>
          </p:cNvSpPr>
          <p:nvPr>
            <p:ph idx="1"/>
          </p:nvPr>
        </p:nvSpPr>
        <p:spPr>
          <a:xfrm>
            <a:off x="288234" y="1686477"/>
            <a:ext cx="10069200" cy="4789274"/>
          </a:xfrm>
        </p:spPr>
        <p:txBody>
          <a:bodyPr>
            <a:normAutofit/>
          </a:bodyPr>
          <a:lstStyle/>
          <a:p>
            <a:r>
              <a:rPr lang="en-AU" sz="2800" dirty="0">
                <a:latin typeface="Arial" panose="020B0604020202020204" pitchFamily="34" charset="0"/>
                <a:cs typeface="Arial" panose="020B0604020202020204" pitchFamily="34" charset="0"/>
              </a:rPr>
              <a:t>This is a hidden slide.</a:t>
            </a:r>
          </a:p>
          <a:p>
            <a:r>
              <a:rPr lang="en-AU" dirty="0">
                <a:latin typeface="Arial" panose="020B0604020202020204" pitchFamily="34" charset="0"/>
                <a:cs typeface="Arial" panose="020B0604020202020204" pitchFamily="34" charset="0"/>
              </a:rPr>
              <a:t>Refer to the background and preparatory notes for the facilitator.</a:t>
            </a:r>
          </a:p>
          <a:p>
            <a:r>
              <a:rPr lang="en-AU" dirty="0"/>
              <a:t>Before delivering this presentation, make sure you have downloaded the latest version from </a:t>
            </a:r>
            <a:r>
              <a:rPr lang="en-AU" dirty="0">
                <a:hlinkClick r:id="rId3"/>
              </a:rPr>
              <a:t>PROTECT</a:t>
            </a:r>
            <a:r>
              <a:rPr lang="en-AU" dirty="0"/>
              <a:t>.</a:t>
            </a:r>
            <a:endParaRPr lang="en-AU" sz="2800" dirty="0">
              <a:latin typeface="Arial" panose="020B0604020202020204" pitchFamily="34" charset="0"/>
              <a:cs typeface="Arial" panose="020B0604020202020204" pitchFamily="34" charset="0"/>
            </a:endParaRPr>
          </a:p>
          <a:p>
            <a:endParaRPr lang="en-US" dirty="0"/>
          </a:p>
          <a:p>
            <a:pPr lvl="1"/>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687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descr="Child Safe Standard 5: Diversity and equity&#10;&#10;&#10;">
            <a:extLst>
              <a:ext uri="{FF2B5EF4-FFF2-40B4-BE49-F238E27FC236}">
                <a16:creationId xmlns:a16="http://schemas.microsoft.com/office/drawing/2014/main" id="{B8603CBA-07F9-E8BE-AD89-FB672FEF7B4D}"/>
              </a:ext>
            </a:extLst>
          </p:cNvPr>
          <p:cNvSpPr txBox="1">
            <a:spLocks noGrp="1"/>
          </p:cNvSpPr>
          <p:nvPr>
            <p:ph type="title" idx="4294967295"/>
          </p:nvPr>
        </p:nvSpPr>
        <p:spPr>
          <a:xfrm>
            <a:off x="288234" y="238539"/>
            <a:ext cx="10069200"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5: Diversity and equity</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Helvetica" charset="0"/>
              <a:cs typeface="Arial" panose="020B0604020202020204" pitchFamily="34" charset="0"/>
            </a:endParaRPr>
          </a:p>
        </p:txBody>
      </p:sp>
      <p:sp>
        <p:nvSpPr>
          <p:cNvPr id="4" name="Content Placeholder 6" descr="Schools must ensure that equity is upheld, and diverse needs respected in policy and practice&#10;Schools need to create environments where all children and young people feel welcome&#10;Children and young people have unique abilities, skills and life experiences. Differences in backgrounds, personality and beliefs shape a child’s experiences and needs. Their individual identity and sense of self can be fundamental to their wellbeing&#10;Children have better opportunities to fulfill their potential when diversity is valued&#10;Negative experiences like exclusion and discrimination can be harmful. They increase the risk of harm and abuse to a child and decrease the likelihood of them telling someone and receiving an effective response&#10;The school council can support the principal by informing them of any views of the school community that may be relevant to this standard">
            <a:extLst>
              <a:ext uri="{FF2B5EF4-FFF2-40B4-BE49-F238E27FC236}">
                <a16:creationId xmlns:a16="http://schemas.microsoft.com/office/drawing/2014/main" id="{6873122D-2647-A675-15DE-F08B5B830B6B}"/>
              </a:ext>
            </a:extLst>
          </p:cNvPr>
          <p:cNvSpPr txBox="1">
            <a:spLocks/>
          </p:cNvSpPr>
          <p:nvPr/>
        </p:nvSpPr>
        <p:spPr>
          <a:xfrm>
            <a:off x="688340" y="1211380"/>
            <a:ext cx="10185400" cy="522063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spcAft>
                <a:spcPts val="600"/>
              </a:spcAft>
            </a:pPr>
            <a:r>
              <a:rPr lang="en-AU" b="1">
                <a:latin typeface="Arial" panose="020B0604020202020204" pitchFamily="34" charset="0"/>
                <a:cs typeface="Arial" panose="020B0604020202020204" pitchFamily="34" charset="0"/>
              </a:rPr>
              <a:t>Schools must ensure that equity is upheld, and diverse needs respected in policy and practice</a:t>
            </a:r>
          </a:p>
          <a:p>
            <a:pPr marL="342900" indent="-342900">
              <a:spcBef>
                <a:spcPts val="0"/>
              </a:spcBef>
              <a:spcAft>
                <a:spcPts val="600"/>
              </a:spcAft>
              <a:buFont typeface="Arial" panose="020B0604020202020204" pitchFamily="34" charset="0"/>
              <a:buChar char="•"/>
            </a:pPr>
            <a:r>
              <a:rPr lang="en-AU" sz="2200">
                <a:latin typeface="Arial" panose="020B0604020202020204" pitchFamily="34" charset="0"/>
                <a:cs typeface="Arial" panose="020B0604020202020204" pitchFamily="34" charset="0"/>
              </a:rPr>
              <a:t>Schools need to create environments where all children and young people feel welcome</a:t>
            </a:r>
          </a:p>
          <a:p>
            <a:pPr marL="342900" indent="-342900">
              <a:spcBef>
                <a:spcPts val="0"/>
              </a:spcBef>
              <a:spcAft>
                <a:spcPts val="600"/>
              </a:spcAft>
              <a:buFont typeface="Arial" panose="020B0604020202020204" pitchFamily="34" charset="0"/>
              <a:buChar char="•"/>
            </a:pPr>
            <a:r>
              <a:rPr lang="en-AU" sz="2200">
                <a:latin typeface="Arial" panose="020B0604020202020204" pitchFamily="34" charset="0"/>
                <a:cs typeface="Arial" panose="020B0604020202020204" pitchFamily="34" charset="0"/>
              </a:rPr>
              <a:t>Children and young people have unique abilities, skills and life experiences. Differences in backgrounds, personality and beliefs shape a child’s experiences and needs. Their individual identity and sense of self can be fundamental to their wellbeing</a:t>
            </a:r>
          </a:p>
          <a:p>
            <a:pPr marL="342900" indent="-342900">
              <a:spcBef>
                <a:spcPts val="0"/>
              </a:spcBef>
              <a:spcAft>
                <a:spcPts val="600"/>
              </a:spcAft>
              <a:buFont typeface="Arial" panose="020B0604020202020204" pitchFamily="34" charset="0"/>
              <a:buChar char="•"/>
            </a:pPr>
            <a:r>
              <a:rPr lang="en-AU" sz="2200">
                <a:latin typeface="Arial" panose="020B0604020202020204" pitchFamily="34" charset="0"/>
                <a:cs typeface="Arial" panose="020B0604020202020204" pitchFamily="34" charset="0"/>
              </a:rPr>
              <a:t>Children have better opportunities to fulfill their potential when diversity is valued</a:t>
            </a:r>
          </a:p>
          <a:p>
            <a:pPr marL="342900" indent="-342900">
              <a:spcBef>
                <a:spcPts val="0"/>
              </a:spcBef>
              <a:spcAft>
                <a:spcPts val="600"/>
              </a:spcAft>
              <a:buFont typeface="Arial" panose="020B0604020202020204" pitchFamily="34" charset="0"/>
              <a:buChar char="•"/>
            </a:pPr>
            <a:r>
              <a:rPr lang="en-AU" sz="2200">
                <a:latin typeface="Arial" panose="020B0604020202020204" pitchFamily="34" charset="0"/>
                <a:cs typeface="Arial" panose="020B0604020202020204" pitchFamily="34" charset="0"/>
              </a:rPr>
              <a:t>Negative experiences like exclusion and discrimination can be harmful. They increase the risk of child abuse and decrease the likelihood of a child telling someone and receiving an effective response</a:t>
            </a:r>
          </a:p>
          <a:p>
            <a:pPr marL="342900" indent="-342900">
              <a:spcBef>
                <a:spcPts val="0"/>
              </a:spcBef>
              <a:spcAft>
                <a:spcPts val="600"/>
              </a:spcAft>
              <a:buFont typeface="Arial" panose="020B0604020202020204" pitchFamily="34" charset="0"/>
              <a:buChar char="•"/>
            </a:pPr>
            <a:r>
              <a:rPr lang="en-AU" sz="2200" b="1">
                <a:latin typeface="Arial" panose="020B0604020202020204" pitchFamily="34" charset="0"/>
                <a:cs typeface="Arial" panose="020B0604020202020204" pitchFamily="34" charset="0"/>
              </a:rPr>
              <a:t>The school council can support the principal by informing them of any views of the school community that may be relevant to this standard</a:t>
            </a:r>
            <a:endParaRPr lang="en-AU" sz="2200" dirty="0"/>
          </a:p>
        </p:txBody>
      </p:sp>
      <p:sp>
        <p:nvSpPr>
          <p:cNvPr id="5" name="Rectangle: Rounded Corners 4">
            <a:extLst>
              <a:ext uri="{FF2B5EF4-FFF2-40B4-BE49-F238E27FC236}">
                <a16:creationId xmlns:a16="http://schemas.microsoft.com/office/drawing/2014/main" id="{4725F28E-D4CF-B3A6-A572-9229E9395AC6}"/>
              </a:ext>
              <a:ext uri="{C183D7F6-B498-43B3-948B-1728B52AA6E4}">
                <adec:decorative xmlns:adec="http://schemas.microsoft.com/office/drawing/2017/decorative" val="1"/>
              </a:ext>
            </a:extLst>
          </p:cNvPr>
          <p:cNvSpPr/>
          <p:nvPr/>
        </p:nvSpPr>
        <p:spPr>
          <a:xfrm>
            <a:off x="180866" y="1140968"/>
            <a:ext cx="414654" cy="551761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234447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descr="Child Safe Standard 6: Suitable staff and volunteers&#10;">
            <a:extLst>
              <a:ext uri="{FF2B5EF4-FFF2-40B4-BE49-F238E27FC236}">
                <a16:creationId xmlns:a16="http://schemas.microsoft.com/office/drawing/2014/main" id="{137FBD6D-BCDA-8BB4-CB5B-6230A77B6DD7}"/>
              </a:ext>
            </a:extLst>
          </p:cNvPr>
          <p:cNvSpPr txBox="1">
            <a:spLocks noGrp="1"/>
          </p:cNvSpPr>
          <p:nvPr>
            <p:ph type="title" idx="4294967295"/>
          </p:nvPr>
        </p:nvSpPr>
        <p:spPr>
          <a:xfrm>
            <a:off x="288233" y="238539"/>
            <a:ext cx="10225468"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6: Suitable staff and volunteers</a:t>
            </a:r>
            <a:endParaRPr kumimoji="0" lang="en-US" sz="3200" b="0"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endParaRPr>
          </a:p>
        </p:txBody>
      </p:sp>
      <p:sp>
        <p:nvSpPr>
          <p:cNvPr id="4" name="Content Placeholder 2" descr="Schools must ensure that people working with children and young people are suitable and supported to reflect child safety and wellbeing values in practice&#10;Selecting suitable people to work with children is vital to protecting children from harm&#10;Good recruitment practices:&#10;create a safer workplace&#10;reduce the opportunity for harm to occur&#10;prevent, screen out or deter people who are unsuitable to work or volunteer with children&#10;recruit staff who uphold the school values&#10;Rigorous selection processes and appropriate induction, training and supervision helps keep staff and students safe&#10;There is a specific role for the school council in implementing this standard (see next slide)&#10;">
            <a:extLst>
              <a:ext uri="{FF2B5EF4-FFF2-40B4-BE49-F238E27FC236}">
                <a16:creationId xmlns:a16="http://schemas.microsoft.com/office/drawing/2014/main" id="{8D001510-B54D-91CD-DA6B-38F9692031F1}"/>
              </a:ext>
            </a:extLst>
          </p:cNvPr>
          <p:cNvSpPr txBox="1">
            <a:spLocks/>
          </p:cNvSpPr>
          <p:nvPr/>
        </p:nvSpPr>
        <p:spPr>
          <a:xfrm>
            <a:off x="724917" y="902265"/>
            <a:ext cx="9817545" cy="538767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spcAft>
                <a:spcPts val="600"/>
              </a:spcAft>
            </a:pPr>
            <a:r>
              <a:rPr lang="en-AU" b="1" dirty="0">
                <a:latin typeface="Arial" panose="020B0604020202020204" pitchFamily="34" charset="0"/>
                <a:cs typeface="Arial" panose="020B0604020202020204" pitchFamily="34" charset="0"/>
              </a:rPr>
              <a:t>Schools must ensure that people working with children and young people are suitable and supported to reflect child safety and wellbeing values in practice</a:t>
            </a:r>
          </a:p>
          <a:p>
            <a:pPr marL="285750" indent="-285750">
              <a:lnSpc>
                <a:spcPct val="100000"/>
              </a:lnSpc>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Selecting suitable people to work with children is vital to protecting children.</a:t>
            </a:r>
          </a:p>
          <a:p>
            <a:pPr marL="285750" indent="-285750">
              <a:lnSpc>
                <a:spcPct val="100000"/>
              </a:lnSpc>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Good recruitment practices:</a:t>
            </a:r>
          </a:p>
          <a:p>
            <a:pPr marL="742950" lvl="1" indent="-285750" algn="l">
              <a:lnSpc>
                <a:spcPct val="100000"/>
              </a:lnSpc>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create a safer workplace</a:t>
            </a:r>
          </a:p>
          <a:p>
            <a:pPr marL="742950" lvl="1" indent="-285750" algn="l">
              <a:lnSpc>
                <a:spcPct val="100000"/>
              </a:lnSpc>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reduce the opportunity for harm to occur</a:t>
            </a:r>
          </a:p>
          <a:p>
            <a:pPr marL="742950" lvl="1" indent="-285750" algn="l">
              <a:lnSpc>
                <a:spcPct val="100000"/>
              </a:lnSpc>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prevent, screen out or deter people who are unsuitable to work or volunteer with children</a:t>
            </a:r>
          </a:p>
          <a:p>
            <a:pPr marL="742950" lvl="1" indent="-285750" algn="l">
              <a:lnSpc>
                <a:spcPct val="100000"/>
              </a:lnSpc>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recruit staff who uphold the school values</a:t>
            </a:r>
          </a:p>
          <a:p>
            <a:pPr marL="285750" indent="-285750">
              <a:lnSpc>
                <a:spcPct val="100000"/>
              </a:lnSpc>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Rigorous selection processes and appropriate</a:t>
            </a:r>
            <a:r>
              <a:rPr lang="en-AU" sz="2200" dirty="0">
                <a:solidFill>
                  <a:srgbClr val="FF0000"/>
                </a:solidFill>
                <a:latin typeface="Arial" panose="020B0604020202020204" pitchFamily="34" charset="0"/>
                <a:cs typeface="Arial" panose="020B0604020202020204" pitchFamily="34" charset="0"/>
              </a:rPr>
              <a:t> </a:t>
            </a:r>
            <a:r>
              <a:rPr lang="en-AU" sz="2200" dirty="0">
                <a:latin typeface="Arial" panose="020B0604020202020204" pitchFamily="34" charset="0"/>
                <a:cs typeface="Arial" panose="020B0604020202020204" pitchFamily="34" charset="0"/>
              </a:rPr>
              <a:t>induction, training and supervision helps keep staff and students safe</a:t>
            </a:r>
          </a:p>
          <a:p>
            <a:pPr marL="285750" indent="-285750">
              <a:lnSpc>
                <a:spcPct val="100000"/>
              </a:lnSpc>
              <a:spcBef>
                <a:spcPts val="0"/>
              </a:spcBef>
              <a:spcAft>
                <a:spcPts val="600"/>
              </a:spcAft>
              <a:buFont typeface="Arial" panose="020B0604020202020204" pitchFamily="34" charset="0"/>
              <a:buChar char="•"/>
              <a:defRPr/>
            </a:pPr>
            <a:r>
              <a:rPr lang="en-AU" sz="2200" b="1" dirty="0">
                <a:solidFill>
                  <a:schemeClr val="dk1"/>
                </a:solidFill>
                <a:latin typeface="Arial" panose="020B0604020202020204" pitchFamily="34" charset="0"/>
                <a:cs typeface="Arial" panose="020B0604020202020204" pitchFamily="34" charset="0"/>
              </a:rPr>
              <a:t>There is a specific role for the school council in implementing this standard (see next slide)</a:t>
            </a:r>
            <a:endParaRPr lang="en-AU" sz="2200" dirty="0"/>
          </a:p>
        </p:txBody>
      </p:sp>
      <p:sp>
        <p:nvSpPr>
          <p:cNvPr id="5" name="Rectangle: Rounded Corners 4">
            <a:extLst>
              <a:ext uri="{FF2B5EF4-FFF2-40B4-BE49-F238E27FC236}">
                <a16:creationId xmlns:a16="http://schemas.microsoft.com/office/drawing/2014/main" id="{AA3C9C06-B8CF-D449-F42B-CC3D5E381FF5}"/>
              </a:ext>
              <a:ext uri="{C183D7F6-B498-43B3-948B-1728B52AA6E4}">
                <adec:decorative xmlns:adec="http://schemas.microsoft.com/office/drawing/2017/decorative" val="1"/>
              </a:ext>
            </a:extLst>
          </p:cNvPr>
          <p:cNvSpPr/>
          <p:nvPr/>
        </p:nvSpPr>
        <p:spPr>
          <a:xfrm>
            <a:off x="259472" y="1280041"/>
            <a:ext cx="374512" cy="5387678"/>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029142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descr="Child Safe Standard 6: Suitable staff and volunteers &#10;">
            <a:extLst>
              <a:ext uri="{FF2B5EF4-FFF2-40B4-BE49-F238E27FC236}">
                <a16:creationId xmlns:a16="http://schemas.microsoft.com/office/drawing/2014/main" id="{6BC9F201-3A7A-ED0C-096A-520DB0D5EE4E}"/>
              </a:ext>
            </a:extLst>
          </p:cNvPr>
          <p:cNvSpPr txBox="1">
            <a:spLocks noGrp="1"/>
          </p:cNvSpPr>
          <p:nvPr>
            <p:ph type="title" idx="4294967295"/>
          </p:nvPr>
        </p:nvSpPr>
        <p:spPr>
          <a:xfrm>
            <a:off x="288232" y="238539"/>
            <a:ext cx="10270039"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6: Suitable staff and volunteers </a:t>
            </a:r>
            <a:br>
              <a:rPr kumimoji="0" lang="en-US" sz="3100" b="0" i="0" u="none" strike="noStrike" kern="1200" cap="none" spc="0" normalizeH="0" baseline="0" noProof="0" dirty="0">
                <a:ln>
                  <a:noFill/>
                </a:ln>
                <a:solidFill>
                  <a:schemeClr val="tx1"/>
                </a:solidFill>
                <a:effectLst/>
                <a:uLnTx/>
                <a:uFillTx/>
                <a:latin typeface="Arial" panose="020B0604020202020204" pitchFamily="34" charset="0"/>
                <a:ea typeface="Helvetica" charset="0"/>
                <a:cs typeface="Arial" panose="020B0604020202020204" pitchFamily="34" charset="0"/>
              </a:rPr>
            </a:br>
            <a:endParaRPr kumimoji="0" lang="en-US" sz="3100" b="0" i="0" u="none" strike="noStrike" kern="1200" cap="none" spc="0" normalizeH="0" baseline="0" noProof="0" dirty="0">
              <a:ln>
                <a:noFill/>
              </a:ln>
              <a:solidFill>
                <a:schemeClr val="tx1"/>
              </a:solidFill>
              <a:effectLst/>
              <a:uLnTx/>
              <a:uFillTx/>
              <a:latin typeface="Arial" panose="020B0604020202020204" pitchFamily="34" charset="0"/>
              <a:ea typeface="Helvetica" charset="0"/>
              <a:cs typeface="Arial" panose="020B0604020202020204" pitchFamily="34" charset="0"/>
            </a:endParaRPr>
          </a:p>
        </p:txBody>
      </p:sp>
      <p:sp>
        <p:nvSpPr>
          <p:cNvPr id="4" name="Content Placeholder 2" descr="Role of the government school council&#10;For government school council employees, ensure that Department of Education and Training recruitment policies and practices are followed, and appropriate records kept&#10;">
            <a:extLst>
              <a:ext uri="{FF2B5EF4-FFF2-40B4-BE49-F238E27FC236}">
                <a16:creationId xmlns:a16="http://schemas.microsoft.com/office/drawing/2014/main" id="{739D842E-5464-3696-0EB7-957F620FA18A}"/>
              </a:ext>
            </a:extLst>
          </p:cNvPr>
          <p:cNvSpPr txBox="1">
            <a:spLocks/>
          </p:cNvSpPr>
          <p:nvPr/>
        </p:nvSpPr>
        <p:spPr>
          <a:xfrm>
            <a:off x="932181" y="1378983"/>
            <a:ext cx="9912932" cy="449831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1000"/>
              </a:spcAft>
            </a:pPr>
            <a:r>
              <a:rPr lang="en-AU" b="1" dirty="0">
                <a:latin typeface="Arial" panose="020B0604020202020204" pitchFamily="34" charset="0"/>
                <a:cs typeface="Arial" panose="020B0604020202020204" pitchFamily="34" charset="0"/>
              </a:rPr>
              <a:t>Role of the government school council</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For government school council employees, ensure that </a:t>
            </a:r>
            <a:r>
              <a:rPr lang="en-GB" dirty="0">
                <a:latin typeface="Arial" panose="020B0604020202020204" pitchFamily="34" charset="0"/>
                <a:cs typeface="Arial" panose="020B0604020202020204" pitchFamily="34" charset="0"/>
              </a:rPr>
              <a:t>Department of Education recruitment policies and practices are followed, and appropriate records kept</a:t>
            </a:r>
            <a:endParaRPr lang="en-US"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88222AD-E483-8C9D-53FA-93CB0296367F}"/>
              </a:ext>
              <a:ext uri="{C183D7F6-B498-43B3-948B-1728B52AA6E4}">
                <adec:decorative xmlns:adec="http://schemas.microsoft.com/office/drawing/2017/decorative" val="1"/>
              </a:ext>
            </a:extLst>
          </p:cNvPr>
          <p:cNvSpPr/>
          <p:nvPr/>
        </p:nvSpPr>
        <p:spPr>
          <a:xfrm>
            <a:off x="300424" y="1378983"/>
            <a:ext cx="374512" cy="5176825"/>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86700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descr="Child Safe Standard 7: Complaints processes&#10;">
            <a:extLst>
              <a:ext uri="{FF2B5EF4-FFF2-40B4-BE49-F238E27FC236}">
                <a16:creationId xmlns:a16="http://schemas.microsoft.com/office/drawing/2014/main" id="{F2DEE17F-A6D7-08ED-11C7-71AF8F5C159A}"/>
              </a:ext>
            </a:extLst>
          </p:cNvPr>
          <p:cNvSpPr txBox="1">
            <a:spLocks noGrp="1"/>
          </p:cNvSpPr>
          <p:nvPr>
            <p:ph type="title" idx="4294967295"/>
          </p:nvPr>
        </p:nvSpPr>
        <p:spPr>
          <a:xfrm>
            <a:off x="288233" y="238539"/>
            <a:ext cx="10069200"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7: Complaints processes</a:t>
            </a:r>
            <a:br>
              <a:rPr kumimoji="0" lang="en-US" sz="4400" b="0"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br>
            <a:endParaRPr kumimoji="0" lang="en-US" sz="4400" b="0"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endParaRPr>
          </a:p>
        </p:txBody>
      </p:sp>
      <p:sp>
        <p:nvSpPr>
          <p:cNvPr id="7" name="Content Placeholder 2" descr="Schools must ensure that processes for complaints and concerns are child focused&#10;Making a complaint can be challenging&#10;Complaints are more likely to be raised when there are clear, well-communicated policies and procedures for concerns or allegations&#10;Complaints handling processes need to focus on students and their safety needs. The process should be able to handle all kinds of complaints and concerns. A complaint might reveal a bigger issue or prevent a situation from escalating&#10;Empowering students to raise low‑level concerns improves the likelihood they will feel comfortable making a disclosure or reporting abuse&#10;Reporting concerns is easier if the school has procedures that are child-friendly and accessible to students and the school community&#10;The school council plays an important role in ensuring they immediately notify the school if they become aware of any child safety concerns&#10;&#10;">
            <a:extLst>
              <a:ext uri="{FF2B5EF4-FFF2-40B4-BE49-F238E27FC236}">
                <a16:creationId xmlns:a16="http://schemas.microsoft.com/office/drawing/2014/main" id="{3B3102A6-E07F-2E33-5494-FE525D83C936}"/>
              </a:ext>
            </a:extLst>
          </p:cNvPr>
          <p:cNvSpPr txBox="1">
            <a:spLocks/>
          </p:cNvSpPr>
          <p:nvPr/>
        </p:nvSpPr>
        <p:spPr>
          <a:xfrm>
            <a:off x="761491" y="1174804"/>
            <a:ext cx="10299701" cy="522063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spcAft>
                <a:spcPts val="300"/>
              </a:spcAft>
            </a:pPr>
            <a:r>
              <a:rPr lang="en-AU" b="1" dirty="0">
                <a:latin typeface="Arial" panose="020B0604020202020204" pitchFamily="34" charset="0"/>
                <a:cs typeface="Arial" panose="020B0604020202020204" pitchFamily="34" charset="0"/>
              </a:rPr>
              <a:t>Schools must ensure that processes for complaints and concerns are child focused</a:t>
            </a:r>
          </a:p>
          <a:p>
            <a:pPr marL="342900" indent="-342900">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Making a complaint can be challenging</a:t>
            </a:r>
          </a:p>
          <a:p>
            <a:pPr marL="342900" indent="-342900">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Complaints are more likely to be raised when there are clear, well-communicated policies and procedures for concerns or allegations</a:t>
            </a:r>
          </a:p>
          <a:p>
            <a:pPr marL="342900" indent="-342900">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Complaints handling processes need to focus on students and their safety needs. The process should be able to handle all kinds of complaints and concerns. A complaint might reveal a bigger issue or prevent a situation from escalating</a:t>
            </a:r>
          </a:p>
          <a:p>
            <a:pPr marL="342900" indent="-342900">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Empowering students to raise low‑level concerns improves the likelihood they will feel comfortable making a disclosure or reporting abuse</a:t>
            </a:r>
          </a:p>
          <a:p>
            <a:pPr marL="342900" indent="-342900">
              <a:spcBef>
                <a:spcPts val="0"/>
              </a:spcBef>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Reporting concerns is easier if the school has procedures that are child-friendly and accessible to students and the school community</a:t>
            </a:r>
          </a:p>
          <a:p>
            <a:pPr marL="342900" indent="-342900">
              <a:spcBef>
                <a:spcPts val="0"/>
              </a:spcBef>
              <a:spcAft>
                <a:spcPts val="600"/>
              </a:spcAft>
              <a:buFont typeface="Arial" panose="020B0604020202020204" pitchFamily="34" charset="0"/>
              <a:buChar char="•"/>
            </a:pPr>
            <a:r>
              <a:rPr lang="en-AU" sz="2200" b="1" dirty="0">
                <a:latin typeface="Arial" panose="020B0604020202020204" pitchFamily="34" charset="0"/>
                <a:ea typeface="+mn-ea"/>
                <a:cs typeface="Arial" panose="020B0604020202020204" pitchFamily="34" charset="0"/>
              </a:rPr>
              <a:t>The school council plays an important role in ensuring they immediately notify the school if they become aware of any child safety concerns</a:t>
            </a:r>
          </a:p>
          <a:p>
            <a:pPr>
              <a:spcBef>
                <a:spcPts val="0"/>
              </a:spcBef>
              <a:spcAft>
                <a:spcPts val="300"/>
              </a:spcAft>
            </a:pPr>
            <a:endParaRPr lang="en-AU" sz="2200" dirty="0"/>
          </a:p>
        </p:txBody>
      </p:sp>
      <p:sp>
        <p:nvSpPr>
          <p:cNvPr id="8" name="Rectangle: Rounded Corners 7">
            <a:extLst>
              <a:ext uri="{FF2B5EF4-FFF2-40B4-BE49-F238E27FC236}">
                <a16:creationId xmlns:a16="http://schemas.microsoft.com/office/drawing/2014/main" id="{961B4FAC-D56E-BCEE-677B-60D7EAD48420}"/>
              </a:ext>
              <a:ext uri="{C183D7F6-B498-43B3-948B-1728B52AA6E4}">
                <adec:decorative xmlns:adec="http://schemas.microsoft.com/office/drawing/2017/decorative" val="1"/>
              </a:ext>
            </a:extLst>
          </p:cNvPr>
          <p:cNvSpPr/>
          <p:nvPr/>
        </p:nvSpPr>
        <p:spPr>
          <a:xfrm>
            <a:off x="180866" y="1140968"/>
            <a:ext cx="414654" cy="551761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7527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0" descr="Child Safe Standard 8: Child safety knowledge, skills and awareness&#10;&#10;">
            <a:extLst>
              <a:ext uri="{FF2B5EF4-FFF2-40B4-BE49-F238E27FC236}">
                <a16:creationId xmlns:a16="http://schemas.microsoft.com/office/drawing/2014/main" id="{3DA6A751-3D00-3FA8-4E03-84A05CB90412}"/>
              </a:ext>
            </a:extLst>
          </p:cNvPr>
          <p:cNvSpPr txBox="1">
            <a:spLocks noGrp="1"/>
          </p:cNvSpPr>
          <p:nvPr>
            <p:ph type="title" idx="4294967295"/>
          </p:nvPr>
        </p:nvSpPr>
        <p:spPr>
          <a:xfrm>
            <a:off x="288234" y="238539"/>
            <a:ext cx="10069200"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8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8: Child safety knowledge, skills and awareness</a:t>
            </a:r>
            <a:br>
              <a:rPr kumimoji="0" lang="en-AU" sz="2800" b="0"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br>
            <a:br>
              <a:rPr kumimoji="0" lang="en-AU" sz="2800" b="0"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br>
            <a:endParaRPr kumimoji="0" lang="en-AU" sz="2800" b="0"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endParaRPr>
          </a:p>
        </p:txBody>
      </p:sp>
      <p:sp>
        <p:nvSpPr>
          <p:cNvPr id="7" name="Content Placeholder 1" descr="Schools must ensure that staff and volunteers are equipped with the knowledge, skills and awareness to keep children and young people safe through ongoing education and training&#10;By delivering tailored training to all staff and volunteers, everyone will share an understanding of: &#10;what child safety means&#10;the importance of child safety&#10;what to look for and what to do&#10;This provides staff and volunteers with the knowledge and skills they need to create a schoolwide culture of child safety&#10;Appropriate training and supervision helps keep staff and students safe and helps schools meet their child safety  and occupational health and safety legal requirements&#10;There is a specific role for the school council in implementing this standard (see next slide)&#10;">
            <a:extLst>
              <a:ext uri="{FF2B5EF4-FFF2-40B4-BE49-F238E27FC236}">
                <a16:creationId xmlns:a16="http://schemas.microsoft.com/office/drawing/2014/main" id="{6F3007DC-5129-05E5-03EF-46620D914D5C}"/>
              </a:ext>
            </a:extLst>
          </p:cNvPr>
          <p:cNvSpPr txBox="1">
            <a:spLocks/>
          </p:cNvSpPr>
          <p:nvPr/>
        </p:nvSpPr>
        <p:spPr>
          <a:xfrm>
            <a:off x="761492" y="1289403"/>
            <a:ext cx="10069200" cy="449831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300"/>
              </a:spcAft>
            </a:pPr>
            <a:r>
              <a:rPr lang="en-AU" sz="2200" b="1" dirty="0">
                <a:latin typeface="Arial" panose="020B0604020202020204" pitchFamily="34" charset="0"/>
                <a:cs typeface="Arial" panose="020B0604020202020204" pitchFamily="34" charset="0"/>
              </a:rPr>
              <a:t>Schools must ensure that staff and volunteers are equipped with the knowledge, skills and awareness to keep children and young people safe through ongoing education and training</a:t>
            </a:r>
          </a:p>
          <a:p>
            <a:pPr marL="342900" indent="-342900">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By delivering tailored training to all staff and volunteers, everyone will share an understanding of: </a:t>
            </a:r>
          </a:p>
          <a:p>
            <a:pPr marL="800100" lvl="1" indent="-342900" algn="l">
              <a:spcBef>
                <a:spcPts val="0"/>
              </a:spcBef>
              <a:buFont typeface="Arial" panose="020B0604020202020204" pitchFamily="34" charset="0"/>
              <a:buChar char="•"/>
            </a:pPr>
            <a:r>
              <a:rPr lang="en-AU" sz="2200" dirty="0">
                <a:latin typeface="Arial" panose="020B0604020202020204" pitchFamily="34" charset="0"/>
                <a:cs typeface="Arial" panose="020B0604020202020204" pitchFamily="34" charset="0"/>
              </a:rPr>
              <a:t>what child safety means</a:t>
            </a:r>
          </a:p>
          <a:p>
            <a:pPr marL="800100" lvl="1" indent="-342900" algn="l">
              <a:spcBef>
                <a:spcPts val="0"/>
              </a:spcBef>
              <a:buFont typeface="Arial" panose="020B0604020202020204" pitchFamily="34" charset="0"/>
              <a:buChar char="•"/>
            </a:pPr>
            <a:r>
              <a:rPr lang="en-AU" sz="2200" dirty="0">
                <a:latin typeface="Arial" panose="020B0604020202020204" pitchFamily="34" charset="0"/>
                <a:cs typeface="Arial" panose="020B0604020202020204" pitchFamily="34" charset="0"/>
              </a:rPr>
              <a:t>the importance of child safety</a:t>
            </a:r>
          </a:p>
          <a:p>
            <a:pPr marL="800100" lvl="1" indent="-342900" algn="l">
              <a:spcBef>
                <a:spcPts val="0"/>
              </a:spcBef>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what to look for and what to do</a:t>
            </a:r>
          </a:p>
          <a:p>
            <a:pPr marL="342900" indent="-342900">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This provides staff and volunteers with the knowledge and skills they need to create a schoolwide culture of child safety</a:t>
            </a:r>
          </a:p>
          <a:p>
            <a:pPr marL="342900" indent="-342900">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Appropriate training and supervision helps keep staff and students safe and helps schools meet their child safety  and occupational health and safety legal requirements</a:t>
            </a:r>
          </a:p>
          <a:p>
            <a:pPr marL="342900" indent="-342900">
              <a:spcAft>
                <a:spcPts val="300"/>
              </a:spcAft>
              <a:buFont typeface="Arial" panose="020B0604020202020204" pitchFamily="34" charset="0"/>
              <a:buChar char="•"/>
            </a:pPr>
            <a:r>
              <a:rPr lang="en-AU" sz="2200" b="1" dirty="0">
                <a:solidFill>
                  <a:schemeClr val="dk1"/>
                </a:solidFill>
                <a:latin typeface="Arial" panose="020B0604020202020204" pitchFamily="34" charset="0"/>
                <a:cs typeface="Arial" panose="020B0604020202020204" pitchFamily="34" charset="0"/>
              </a:rPr>
              <a:t>There is a specific role for the school council in implementing this standard (see next slide)</a:t>
            </a:r>
            <a:endParaRPr lang="en-AU" sz="2200" dirty="0"/>
          </a:p>
        </p:txBody>
      </p:sp>
      <p:sp>
        <p:nvSpPr>
          <p:cNvPr id="8" name="Rectangle: Rounded Corners 7">
            <a:extLst>
              <a:ext uri="{FF2B5EF4-FFF2-40B4-BE49-F238E27FC236}">
                <a16:creationId xmlns:a16="http://schemas.microsoft.com/office/drawing/2014/main" id="{02E843B8-6D85-EB1B-59E5-8D920D526044}"/>
              </a:ext>
              <a:ext uri="{C183D7F6-B498-43B3-948B-1728B52AA6E4}">
                <adec:decorative xmlns:adec="http://schemas.microsoft.com/office/drawing/2017/decorative" val="1"/>
              </a:ext>
            </a:extLst>
          </p:cNvPr>
          <p:cNvSpPr/>
          <p:nvPr/>
        </p:nvSpPr>
        <p:spPr>
          <a:xfrm>
            <a:off x="259472" y="1304064"/>
            <a:ext cx="374512" cy="5176825"/>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498359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0" descr="Child Safe Standard 8: Child safety knowledge, skills and awareness &#10;&#10;">
            <a:extLst>
              <a:ext uri="{FF2B5EF4-FFF2-40B4-BE49-F238E27FC236}">
                <a16:creationId xmlns:a16="http://schemas.microsoft.com/office/drawing/2014/main" id="{525C61F1-79AF-DF77-62F6-7E28A6BBD5AE}"/>
              </a:ext>
            </a:extLst>
          </p:cNvPr>
          <p:cNvSpPr txBox="1">
            <a:spLocks noGrp="1"/>
          </p:cNvSpPr>
          <p:nvPr>
            <p:ph type="title" idx="4294967295"/>
          </p:nvPr>
        </p:nvSpPr>
        <p:spPr>
          <a:xfrm>
            <a:off x="288234" y="238539"/>
            <a:ext cx="10069200"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8: Child safety knowledge, skills and awareness </a:t>
            </a:r>
            <a:br>
              <a:rPr kumimoji="0" lang="en-AU" sz="2800" b="0"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br>
            <a:br>
              <a:rPr kumimoji="0" lang="en-AU" sz="2800" b="0" i="0" u="none" strike="noStrike" kern="1200" cap="none" spc="0" normalizeH="0" baseline="0" noProof="0" dirty="0">
                <a:ln>
                  <a:noFill/>
                </a:ln>
                <a:solidFill>
                  <a:schemeClr val="tx1"/>
                </a:solidFill>
                <a:effectLst/>
                <a:uLnTx/>
                <a:uFillTx/>
                <a:latin typeface="Arial" panose="020B0604020202020204" pitchFamily="34" charset="0"/>
                <a:ea typeface="Helvetica" charset="0"/>
                <a:cs typeface="Arial" panose="020B0604020202020204" pitchFamily="34" charset="0"/>
              </a:rPr>
            </a:br>
            <a:endParaRPr kumimoji="0" lang="en-AU" sz="2800" b="0" i="0" u="none" strike="noStrike" kern="1200" cap="none" spc="0" normalizeH="0" baseline="0" noProof="0" dirty="0">
              <a:ln>
                <a:noFill/>
              </a:ln>
              <a:solidFill>
                <a:schemeClr val="tx1"/>
              </a:solidFill>
              <a:effectLst/>
              <a:uLnTx/>
              <a:uFillTx/>
              <a:latin typeface="Arial" panose="020B0604020202020204" pitchFamily="34" charset="0"/>
              <a:ea typeface="Helvetica" charset="0"/>
              <a:cs typeface="Arial" panose="020B0604020202020204" pitchFamily="34" charset="0"/>
            </a:endParaRPr>
          </a:p>
        </p:txBody>
      </p:sp>
      <p:sp>
        <p:nvSpPr>
          <p:cNvPr id="4" name="Content Placeholder 1" descr="Role of the government school council&#10;Undertake appropriate training about child safety at least annually including: &#10;guidance on individual and collective obligations and responsibilities for implementing the Child Safe Standards and managing the risk of child abuse&#10;child safety and wellbeing risks in the school environment &#10;the child safety policies, procedures, and practices of the school&#10;information sharing and reporting obligations, and record-keeping obligations&#10;">
            <a:extLst>
              <a:ext uri="{FF2B5EF4-FFF2-40B4-BE49-F238E27FC236}">
                <a16:creationId xmlns:a16="http://schemas.microsoft.com/office/drawing/2014/main" id="{852A1FEC-6C6C-451B-4E72-6B7A96195E1C}"/>
              </a:ext>
            </a:extLst>
          </p:cNvPr>
          <p:cNvSpPr txBox="1">
            <a:spLocks/>
          </p:cNvSpPr>
          <p:nvPr/>
        </p:nvSpPr>
        <p:spPr>
          <a:xfrm>
            <a:off x="773684" y="1557296"/>
            <a:ext cx="9912933" cy="449831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1000"/>
              </a:spcAft>
            </a:pPr>
            <a:r>
              <a:rPr lang="en-AU" b="1" dirty="0"/>
              <a:t>Role of the government school council</a:t>
            </a:r>
          </a:p>
          <a:p>
            <a:pPr marL="285750" indent="-285750">
              <a:spcBef>
                <a:spcPts val="100"/>
              </a:spcBef>
              <a:spcAft>
                <a:spcPts val="300"/>
              </a:spcAft>
              <a:buFont typeface="Arial" panose="020B0604020202020204" pitchFamily="34" charset="0"/>
              <a:buChar char="•"/>
              <a:tabLst>
                <a:tab pos="194310" algn="l"/>
              </a:tabLst>
              <a:defRPr/>
            </a:pPr>
            <a:r>
              <a:rPr lang="en-US" dirty="0">
                <a:latin typeface="Arial" panose="020B0604020202020204" pitchFamily="34" charset="0"/>
                <a:cs typeface="Arial" panose="020B0604020202020204" pitchFamily="34" charset="0"/>
              </a:rPr>
              <a:t>Undertake appropriate training about child safety at least annually including: </a:t>
            </a:r>
          </a:p>
          <a:p>
            <a:pPr marL="800100" lvl="1" indent="-342900" algn="l">
              <a:spcAft>
                <a:spcPts val="300"/>
              </a:spcAft>
              <a:buFont typeface="Arial" panose="020B0604020202020204" pitchFamily="34" charset="0"/>
              <a:buChar char="•"/>
            </a:pPr>
            <a:r>
              <a:rPr lang="en-AU" dirty="0">
                <a:latin typeface="Arial" panose="020B0604020202020204" pitchFamily="34" charset="0"/>
                <a:cs typeface="Arial" panose="020B0604020202020204" pitchFamily="34" charset="0"/>
              </a:rPr>
              <a:t>guidance on individual and collective obligations and responsibilities for implementing the Child Safe Standards and managing the risk of child abuse</a:t>
            </a:r>
          </a:p>
          <a:p>
            <a:pPr marL="800100" lvl="1" indent="-342900" algn="l">
              <a:spcAft>
                <a:spcPts val="300"/>
              </a:spcAft>
              <a:buFont typeface="Arial" panose="020B0604020202020204" pitchFamily="34" charset="0"/>
              <a:buChar char="•"/>
            </a:pPr>
            <a:r>
              <a:rPr lang="en-AU" dirty="0">
                <a:latin typeface="Arial" panose="020B0604020202020204" pitchFamily="34" charset="0"/>
                <a:cs typeface="Arial" panose="020B0604020202020204" pitchFamily="34" charset="0"/>
              </a:rPr>
              <a:t>child safety and wellbeing risks in the school environment </a:t>
            </a:r>
          </a:p>
          <a:p>
            <a:pPr marL="800100" lvl="1" indent="-342900" algn="l">
              <a:spcAft>
                <a:spcPts val="300"/>
              </a:spcAft>
              <a:buFont typeface="Arial" panose="020B0604020202020204" pitchFamily="34" charset="0"/>
              <a:buChar char="•"/>
            </a:pPr>
            <a:r>
              <a:rPr lang="en-AU" dirty="0">
                <a:latin typeface="Arial" panose="020B0604020202020204" pitchFamily="34" charset="0"/>
                <a:cs typeface="Arial" panose="020B0604020202020204" pitchFamily="34" charset="0"/>
              </a:rPr>
              <a:t>the child safety policies, procedures, and practices of the school</a:t>
            </a:r>
          </a:p>
          <a:p>
            <a:pPr marL="800100" lvl="1" indent="-342900" algn="l">
              <a:spcAft>
                <a:spcPts val="300"/>
              </a:spcAft>
              <a:buFont typeface="Arial" panose="020B0604020202020204" pitchFamily="34" charset="0"/>
              <a:buChar char="•"/>
            </a:pPr>
            <a:r>
              <a:rPr lang="en-AU" dirty="0">
                <a:latin typeface="Arial" panose="020B0604020202020204" pitchFamily="34" charset="0"/>
                <a:cs typeface="Arial" panose="020B0604020202020204" pitchFamily="34" charset="0"/>
              </a:rPr>
              <a:t>information sharing and reporting obligations, and record-keeping obligations</a:t>
            </a:r>
            <a:endParaRPr lang="en-AU" sz="2400" dirty="0"/>
          </a:p>
        </p:txBody>
      </p:sp>
      <p:sp>
        <p:nvSpPr>
          <p:cNvPr id="5" name="Rectangle: Rounded Corners 4">
            <a:extLst>
              <a:ext uri="{FF2B5EF4-FFF2-40B4-BE49-F238E27FC236}">
                <a16:creationId xmlns:a16="http://schemas.microsoft.com/office/drawing/2014/main" id="{CF3DFA22-EE3E-387D-5ED3-2D54511DB1DA}"/>
              </a:ext>
              <a:ext uri="{C183D7F6-B498-43B3-948B-1728B52AA6E4}">
                <adec:decorative xmlns:adec="http://schemas.microsoft.com/office/drawing/2017/decorative" val="1"/>
              </a:ext>
            </a:extLst>
          </p:cNvPr>
          <p:cNvSpPr/>
          <p:nvPr/>
        </p:nvSpPr>
        <p:spPr>
          <a:xfrm>
            <a:off x="259472" y="1458809"/>
            <a:ext cx="374512" cy="5176825"/>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473093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5" descr="Child Safe Standard 9: Child safety in physical and online environments">
            <a:extLst>
              <a:ext uri="{FF2B5EF4-FFF2-40B4-BE49-F238E27FC236}">
                <a16:creationId xmlns:a16="http://schemas.microsoft.com/office/drawing/2014/main" id="{FFD745F7-8BED-BD68-E247-3CBADACF4EB2}"/>
              </a:ext>
            </a:extLst>
          </p:cNvPr>
          <p:cNvSpPr txBox="1">
            <a:spLocks noGrp="1"/>
          </p:cNvSpPr>
          <p:nvPr>
            <p:ph type="title" idx="4294967295"/>
          </p:nvPr>
        </p:nvSpPr>
        <p:spPr>
          <a:xfrm>
            <a:off x="288234" y="238539"/>
            <a:ext cx="10064669"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9: Child safety in physical and online environments</a:t>
            </a:r>
          </a:p>
        </p:txBody>
      </p:sp>
      <p:sp>
        <p:nvSpPr>
          <p:cNvPr id="4" name="Content Placeholder 1" descr="Schools must ensure that physical and online environments promote safety and wellbeing while minimising the opportunity for children, young people and students to be harmed&#10;A thorough risk analysis is the first thing schools should do to promote child safety&#10;Effective risk analysis will consider all of the Child Safe Standards and risks in physical and online environments and procurement&#10;Online technologies are constantly changing which presents significant challenges for schools, parents and carers&#10;Arrangements with external agencies also create child safety risks. They create opportunities for unknown people to have contact with students&#10;There is a specific role for the school council in implementing this standard (see next slide)&#10;">
            <a:extLst>
              <a:ext uri="{FF2B5EF4-FFF2-40B4-BE49-F238E27FC236}">
                <a16:creationId xmlns:a16="http://schemas.microsoft.com/office/drawing/2014/main" id="{9EA7707A-C0E0-8E03-4113-3EEF1C2A9D4F}"/>
              </a:ext>
            </a:extLst>
          </p:cNvPr>
          <p:cNvSpPr txBox="1">
            <a:spLocks/>
          </p:cNvSpPr>
          <p:nvPr/>
        </p:nvSpPr>
        <p:spPr>
          <a:xfrm>
            <a:off x="846837" y="1540564"/>
            <a:ext cx="9908402" cy="43513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300"/>
              </a:spcAft>
            </a:pPr>
            <a:r>
              <a:rPr lang="en-AU" b="1" dirty="0">
                <a:latin typeface="Arial" panose="020B0604020202020204" pitchFamily="34" charset="0"/>
                <a:cs typeface="Arial" panose="020B0604020202020204" pitchFamily="34" charset="0"/>
              </a:rPr>
              <a:t>Schools must ensure that physical and online environments promote safety and wellbeing while minimising the opportunity for children, young people and students to be harmed</a:t>
            </a:r>
          </a:p>
          <a:p>
            <a:pPr marL="342900" indent="-342900">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A thorough risk analysis is the first thing schools should do to promote child safety</a:t>
            </a:r>
          </a:p>
          <a:p>
            <a:pPr marL="342900" indent="-342900">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Effective risk analysis will consider all of the Child Safe Standards and risks in physical and online environments and procurement</a:t>
            </a:r>
          </a:p>
          <a:p>
            <a:pPr marL="342900" indent="-342900">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Online technologies are constantly changing which presents significant challenges for schools, parents and carers</a:t>
            </a:r>
          </a:p>
          <a:p>
            <a:pPr marL="342900" indent="-342900">
              <a:spcAft>
                <a:spcPts val="300"/>
              </a:spcAft>
              <a:buFont typeface="Arial" panose="020B0604020202020204" pitchFamily="34" charset="0"/>
              <a:buChar char="•"/>
            </a:pPr>
            <a:r>
              <a:rPr lang="en-AU" sz="2200" dirty="0">
                <a:latin typeface="Arial" panose="020B0604020202020204" pitchFamily="34" charset="0"/>
                <a:cs typeface="Arial" panose="020B0604020202020204" pitchFamily="34" charset="0"/>
              </a:rPr>
              <a:t>Arrangements with external agencies also create child safety risks. They create opportunities for unknown people to have contact with students</a:t>
            </a:r>
          </a:p>
          <a:p>
            <a:pPr marL="342900" indent="-342900">
              <a:spcBef>
                <a:spcPts val="0"/>
              </a:spcBef>
              <a:spcAft>
                <a:spcPts val="300"/>
              </a:spcAft>
              <a:buFont typeface="Arial" panose="020B0604020202020204" pitchFamily="34" charset="0"/>
              <a:buChar char="•"/>
              <a:defRPr/>
            </a:pPr>
            <a:r>
              <a:rPr lang="en-AU" sz="2200" b="1" dirty="0">
                <a:solidFill>
                  <a:schemeClr val="dk1"/>
                </a:solidFill>
                <a:latin typeface="Arial" panose="020B0604020202020204" pitchFamily="34" charset="0"/>
                <a:cs typeface="Arial" panose="020B0604020202020204" pitchFamily="34" charset="0"/>
              </a:rPr>
              <a:t>There is a specific role for the school council in implementing this standard (see next slide)</a:t>
            </a:r>
            <a:endParaRPr lang="en-AU" sz="2200" dirty="0"/>
          </a:p>
        </p:txBody>
      </p:sp>
      <p:sp>
        <p:nvSpPr>
          <p:cNvPr id="5" name="Rectangle: Rounded Corners 4">
            <a:extLst>
              <a:ext uri="{FF2B5EF4-FFF2-40B4-BE49-F238E27FC236}">
                <a16:creationId xmlns:a16="http://schemas.microsoft.com/office/drawing/2014/main" id="{2E0125FC-515A-A191-EE3D-22F82601E708}"/>
              </a:ext>
              <a:ext uri="{C183D7F6-B498-43B3-948B-1728B52AA6E4}">
                <adec:decorative xmlns:adec="http://schemas.microsoft.com/office/drawing/2017/decorative" val="1"/>
              </a:ext>
            </a:extLst>
          </p:cNvPr>
          <p:cNvSpPr/>
          <p:nvPr/>
        </p:nvSpPr>
        <p:spPr>
          <a:xfrm>
            <a:off x="259472" y="1458809"/>
            <a:ext cx="374512" cy="5176825"/>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702220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5" descr="Child Safe Standard 9: Child safety in physical and online environments ">
            <a:extLst>
              <a:ext uri="{FF2B5EF4-FFF2-40B4-BE49-F238E27FC236}">
                <a16:creationId xmlns:a16="http://schemas.microsoft.com/office/drawing/2014/main" id="{59DAE76A-C076-9117-8895-EF5A699C4F15}"/>
              </a:ext>
            </a:extLst>
          </p:cNvPr>
          <p:cNvSpPr txBox="1">
            <a:spLocks noGrp="1"/>
          </p:cNvSpPr>
          <p:nvPr>
            <p:ph type="title" idx="4294967295"/>
          </p:nvPr>
        </p:nvSpPr>
        <p:spPr>
          <a:xfrm>
            <a:off x="288234" y="238539"/>
            <a:ext cx="10064669"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9: Child safety in physical and online environments </a:t>
            </a:r>
          </a:p>
        </p:txBody>
      </p:sp>
      <p:sp>
        <p:nvSpPr>
          <p:cNvPr id="4" name="Content Placeholder 1" descr="Role of the government school council&#10;Where applicable to their powers and functions, ensure that the department’s procurement policies for facilities and services from third parties are followed, to ensure the safety of children and students&#10;Notify the school of any child safety or wellbeing risks they become aware of in the physical or online school environment&#10;">
            <a:extLst>
              <a:ext uri="{FF2B5EF4-FFF2-40B4-BE49-F238E27FC236}">
                <a16:creationId xmlns:a16="http://schemas.microsoft.com/office/drawing/2014/main" id="{DCDB4C4F-2ECA-376C-EA20-C9B166187FD9}"/>
              </a:ext>
            </a:extLst>
          </p:cNvPr>
          <p:cNvSpPr txBox="1">
            <a:spLocks/>
          </p:cNvSpPr>
          <p:nvPr/>
        </p:nvSpPr>
        <p:spPr>
          <a:xfrm>
            <a:off x="834645" y="1629888"/>
            <a:ext cx="9908402" cy="43513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1000"/>
              </a:spcAft>
            </a:pPr>
            <a:r>
              <a:rPr lang="en-AU" b="1">
                <a:latin typeface="Arial" panose="020B0604020202020204" pitchFamily="34" charset="0"/>
                <a:cs typeface="Arial" panose="020B0604020202020204" pitchFamily="34" charset="0"/>
              </a:rPr>
              <a:t>Role of the government school council</a:t>
            </a:r>
          </a:p>
          <a:p>
            <a:pPr defTabSz="889000">
              <a:lnSpc>
                <a:spcPct val="100000"/>
              </a:lnSpc>
              <a:spcBef>
                <a:spcPct val="0"/>
              </a:spcBef>
              <a:spcAft>
                <a:spcPts val="900"/>
              </a:spcAft>
            </a:pPr>
            <a:r>
              <a:rPr lang="en-GB">
                <a:latin typeface="Arial" panose="020B0604020202020204" pitchFamily="34" charset="0"/>
                <a:cs typeface="Arial" panose="020B0604020202020204" pitchFamily="34" charset="0"/>
              </a:rPr>
              <a:t>Where applicable to their powers and functions, ensure that the department’s procurement policies for facilities and services from third parties are followed, to ensure the safety of children and students</a:t>
            </a:r>
          </a:p>
          <a:p>
            <a:pPr defTabSz="889000">
              <a:lnSpc>
                <a:spcPct val="100000"/>
              </a:lnSpc>
              <a:spcBef>
                <a:spcPct val="0"/>
              </a:spcBef>
              <a:spcAft>
                <a:spcPts val="900"/>
              </a:spcAft>
            </a:pPr>
            <a:r>
              <a:rPr lang="en-GB">
                <a:latin typeface="Arial" panose="020B0604020202020204" pitchFamily="34" charset="0"/>
                <a:cs typeface="Arial" panose="020B0604020202020204" pitchFamily="34" charset="0"/>
              </a:rPr>
              <a:t>Notify the school of any child safety or wellbeing risks they become aware of in the physical or online school environment</a:t>
            </a:r>
            <a:endParaRPr lang="en-AU" strike="sngStrike"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C3B73636-EF72-BF61-08A3-318ABE323D7C}"/>
              </a:ext>
              <a:ext uri="{C183D7F6-B498-43B3-948B-1728B52AA6E4}">
                <adec:decorative xmlns:adec="http://schemas.microsoft.com/office/drawing/2017/decorative" val="1"/>
              </a:ext>
            </a:extLst>
          </p:cNvPr>
          <p:cNvSpPr/>
          <p:nvPr/>
        </p:nvSpPr>
        <p:spPr>
          <a:xfrm>
            <a:off x="259472" y="1458809"/>
            <a:ext cx="374512" cy="5176825"/>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768969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descr="Child Safe Standard 10: Review of child safety practices">
            <a:extLst>
              <a:ext uri="{FF2B5EF4-FFF2-40B4-BE49-F238E27FC236}">
                <a16:creationId xmlns:a16="http://schemas.microsoft.com/office/drawing/2014/main" id="{F930DD69-E62B-28E8-AF93-A927CB076F4F}"/>
              </a:ext>
            </a:extLst>
          </p:cNvPr>
          <p:cNvSpPr txBox="1">
            <a:spLocks noGrp="1"/>
          </p:cNvSpPr>
          <p:nvPr>
            <p:ph type="title" idx="4294967295"/>
          </p:nvPr>
        </p:nvSpPr>
        <p:spPr>
          <a:xfrm>
            <a:off x="288233" y="238539"/>
            <a:ext cx="10069200"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10: Review of child safety practices</a:t>
            </a:r>
            <a:endParaRPr kumimoji="0" lang="en-US"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endParaRPr>
          </a:p>
        </p:txBody>
      </p:sp>
      <p:sp>
        <p:nvSpPr>
          <p:cNvPr id="4" name="Content Placeholder 2" descr="Schools must ensure that implementation of the Child Safe Standards is regularly reviewed and improved&#10;Being a child-safe organisation requires ongoing effort&#10;Child safe organisations have an open and transparent culture, learn from their mistakes, and put the interests of children first. Taking time to review policies, procedures and practices put child safety and wellbeing at the centre of the school’s activities&#10;Regular reviews of policies, procedures and practices:&#10;makes sure they are adequate, up-to-date and effective, fully implemented and followed by everyone&#10;helps schools maintain the best approach to child safety and wellbeing and minimise the risk of harm&#10;The school council can support the principal by informing them of any views of the school community that may be relevant to a review of the school’s child safety policies, procedures and practices&#10;">
            <a:extLst>
              <a:ext uri="{FF2B5EF4-FFF2-40B4-BE49-F238E27FC236}">
                <a16:creationId xmlns:a16="http://schemas.microsoft.com/office/drawing/2014/main" id="{6A3A4D5C-CDF1-9C19-F70A-1077208898B8}"/>
              </a:ext>
            </a:extLst>
          </p:cNvPr>
          <p:cNvSpPr txBox="1">
            <a:spLocks/>
          </p:cNvSpPr>
          <p:nvPr/>
        </p:nvSpPr>
        <p:spPr>
          <a:xfrm>
            <a:off x="834643" y="1377696"/>
            <a:ext cx="10069200" cy="449831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300"/>
              </a:spcAft>
            </a:pPr>
            <a:r>
              <a:rPr lang="en-AU" b="1" dirty="0">
                <a:latin typeface="Arial" panose="020B0604020202020204" pitchFamily="34" charset="0"/>
                <a:cs typeface="Arial" panose="020B0604020202020204" pitchFamily="34" charset="0"/>
              </a:rPr>
              <a:t>Schools must ensure that implementation of the Child Safe Standards is regularly reviewed and improved</a:t>
            </a:r>
          </a:p>
          <a:p>
            <a:pPr marL="342900" indent="-342900">
              <a:spcAft>
                <a:spcPts val="300"/>
              </a:spcAft>
              <a:buFont typeface="Arial" panose="020B0604020202020204" pitchFamily="34" charset="0"/>
              <a:buChar char="•"/>
            </a:pPr>
            <a:r>
              <a:rPr lang="en-AU" sz="2000" dirty="0">
                <a:latin typeface="Arial" panose="020B0604020202020204" pitchFamily="34" charset="0"/>
                <a:cs typeface="Arial" panose="020B0604020202020204" pitchFamily="34" charset="0"/>
              </a:rPr>
              <a:t>Being a child-safe organisation requires ongoing effort</a:t>
            </a:r>
          </a:p>
          <a:p>
            <a:pPr marL="342900" indent="-342900">
              <a:spcAft>
                <a:spcPts val="300"/>
              </a:spcAft>
              <a:buFont typeface="Arial" panose="020B0604020202020204" pitchFamily="34" charset="0"/>
              <a:buChar char="•"/>
            </a:pPr>
            <a:r>
              <a:rPr lang="en-AU" sz="2000" dirty="0">
                <a:latin typeface="Arial" panose="020B0604020202020204" pitchFamily="34" charset="0"/>
                <a:cs typeface="Arial" panose="020B0604020202020204" pitchFamily="34" charset="0"/>
              </a:rPr>
              <a:t>Child safe organisations have an open and transparent culture, learn from their mistakes, and put the interests of children first. Taking time to review policies, procedures and practices put child safety and wellbeing at the centre of the school’s activities</a:t>
            </a:r>
          </a:p>
          <a:p>
            <a:pPr marL="342900" indent="-342900">
              <a:spcAft>
                <a:spcPts val="300"/>
              </a:spcAft>
              <a:buFont typeface="Arial" panose="020B0604020202020204" pitchFamily="34" charset="0"/>
              <a:buChar char="•"/>
            </a:pPr>
            <a:r>
              <a:rPr lang="en-AU" sz="2000" dirty="0">
                <a:latin typeface="Arial" panose="020B0604020202020204" pitchFamily="34" charset="0"/>
                <a:cs typeface="Arial" panose="020B0604020202020204" pitchFamily="34" charset="0"/>
              </a:rPr>
              <a:t>Regular reviews of policies, procedures and practices:</a:t>
            </a:r>
          </a:p>
          <a:p>
            <a:pPr marL="800100" lvl="1" indent="-342900" algn="l">
              <a:spcAft>
                <a:spcPts val="300"/>
              </a:spcAft>
              <a:buFont typeface="Arial" panose="020B0604020202020204" pitchFamily="34" charset="0"/>
              <a:buChar char="•"/>
            </a:pPr>
            <a:r>
              <a:rPr lang="en-AU" dirty="0">
                <a:latin typeface="Arial" panose="020B0604020202020204" pitchFamily="34" charset="0"/>
                <a:cs typeface="Arial" panose="020B0604020202020204" pitchFamily="34" charset="0"/>
              </a:rPr>
              <a:t>makes sure they are adequate, up-to-date and effective, fully implemented and followed by everyone</a:t>
            </a:r>
          </a:p>
          <a:p>
            <a:pPr marL="800100" lvl="1" indent="-342900" algn="l">
              <a:spcAft>
                <a:spcPts val="300"/>
              </a:spcAft>
              <a:buFont typeface="Arial" panose="020B0604020202020204" pitchFamily="34" charset="0"/>
              <a:buChar char="•"/>
            </a:pPr>
            <a:r>
              <a:rPr lang="en-AU" dirty="0">
                <a:latin typeface="Arial" panose="020B0604020202020204" pitchFamily="34" charset="0"/>
                <a:cs typeface="Arial" panose="020B0604020202020204" pitchFamily="34" charset="0"/>
              </a:rPr>
              <a:t>helps schools maintain the best approach to child safety and wellbeing and minimise the risk of harm</a:t>
            </a:r>
          </a:p>
          <a:p>
            <a:pPr marL="342900" indent="-342900">
              <a:spcAft>
                <a:spcPts val="300"/>
              </a:spcAft>
              <a:buFont typeface="Arial" panose="020B0604020202020204" pitchFamily="34" charset="0"/>
              <a:buChar char="•"/>
            </a:pPr>
            <a:r>
              <a:rPr lang="en-AU" sz="2000" b="1" dirty="0">
                <a:latin typeface="Arial" panose="020B0604020202020204" pitchFamily="34" charset="0"/>
                <a:cs typeface="Arial" panose="020B0604020202020204" pitchFamily="34" charset="0"/>
              </a:rPr>
              <a:t>The school council can support the principal by informing them of any views of the school community that may be relevant to a review of the school’s child safety policies, procedures and practices</a:t>
            </a:r>
            <a:endParaRPr lang="en-AU" sz="2000" dirty="0"/>
          </a:p>
        </p:txBody>
      </p:sp>
      <p:sp>
        <p:nvSpPr>
          <p:cNvPr id="5" name="Rectangle: Rounded Corners 4">
            <a:extLst>
              <a:ext uri="{FF2B5EF4-FFF2-40B4-BE49-F238E27FC236}">
                <a16:creationId xmlns:a16="http://schemas.microsoft.com/office/drawing/2014/main" id="{7842D59D-44EB-7B47-375E-6B4DEE199049}"/>
              </a:ext>
              <a:ext uri="{C183D7F6-B498-43B3-948B-1728B52AA6E4}">
                <adec:decorative xmlns:adec="http://schemas.microsoft.com/office/drawing/2017/decorative" val="1"/>
              </a:ext>
            </a:extLst>
          </p:cNvPr>
          <p:cNvSpPr/>
          <p:nvPr/>
        </p:nvSpPr>
        <p:spPr>
          <a:xfrm>
            <a:off x="180866" y="1377696"/>
            <a:ext cx="414654" cy="528088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502563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descr="Child Safe Standard 11: Implementation of child safety practices">
            <a:extLst>
              <a:ext uri="{FF2B5EF4-FFF2-40B4-BE49-F238E27FC236}">
                <a16:creationId xmlns:a16="http://schemas.microsoft.com/office/drawing/2014/main" id="{3F36FFB6-0A37-AC53-E060-E8B8BE0642E9}"/>
              </a:ext>
            </a:extLst>
          </p:cNvPr>
          <p:cNvSpPr txBox="1">
            <a:spLocks noGrp="1"/>
          </p:cNvSpPr>
          <p:nvPr>
            <p:ph type="title" idx="4294967295"/>
          </p:nvPr>
        </p:nvSpPr>
        <p:spPr>
          <a:xfrm>
            <a:off x="288234" y="238539"/>
            <a:ext cx="10064669"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Child Safe Standard 11: Implementation of child safety practices</a:t>
            </a:r>
          </a:p>
        </p:txBody>
      </p:sp>
      <p:sp>
        <p:nvSpPr>
          <p:cNvPr id="4" name="Content Placeholder 2" descr="Schools must have policies and procedures that document how schools are safe for children, young people and students&#10;Being a child-safe organisation requires ongoing effort&#10;Schools are safer for children and students when child safety policies and procedures are championed by leaders and understood by all members of the school community&#10;The school council can support the principal by informing them of any views of the school community that may be relevant to this standard&#10;&#10;">
            <a:extLst>
              <a:ext uri="{FF2B5EF4-FFF2-40B4-BE49-F238E27FC236}">
                <a16:creationId xmlns:a16="http://schemas.microsoft.com/office/drawing/2014/main" id="{88B76327-F1E4-0BF8-EAF1-229E2A12E8B1}"/>
              </a:ext>
            </a:extLst>
          </p:cNvPr>
          <p:cNvSpPr txBox="1">
            <a:spLocks/>
          </p:cNvSpPr>
          <p:nvPr/>
        </p:nvSpPr>
        <p:spPr>
          <a:xfrm>
            <a:off x="798068" y="1540564"/>
            <a:ext cx="9908403" cy="417091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AU" b="1">
                <a:latin typeface="Arial" panose="020B0604020202020204" pitchFamily="34" charset="0"/>
                <a:cs typeface="Arial" panose="020B0604020202020204" pitchFamily="34" charset="0"/>
              </a:rPr>
              <a:t>Schools must have policies and procedures that document how schools are safe for children, young people and students</a:t>
            </a:r>
          </a:p>
          <a:p>
            <a:pPr marL="342900" indent="-342900">
              <a:spcAft>
                <a:spcPts val="900"/>
              </a:spcAft>
              <a:buFont typeface="Arial" panose="020B0604020202020204" pitchFamily="34" charset="0"/>
              <a:buChar char="•"/>
            </a:pPr>
            <a:r>
              <a:rPr lang="en-AU" sz="2200">
                <a:latin typeface="Arial" panose="020B0604020202020204" pitchFamily="34" charset="0"/>
                <a:cs typeface="Arial" panose="020B0604020202020204" pitchFamily="34" charset="0"/>
              </a:rPr>
              <a:t>Being a child-safe organisation requires ongoing effort</a:t>
            </a:r>
          </a:p>
          <a:p>
            <a:pPr marL="342900" indent="-342900">
              <a:spcAft>
                <a:spcPts val="900"/>
              </a:spcAft>
              <a:buFont typeface="Arial" panose="020B0604020202020204" pitchFamily="34" charset="0"/>
              <a:buChar char="•"/>
            </a:pPr>
            <a:r>
              <a:rPr lang="en-AU" sz="2200">
                <a:latin typeface="Arial" panose="020B0604020202020204" pitchFamily="34" charset="0"/>
                <a:cs typeface="Arial" panose="020B0604020202020204" pitchFamily="34" charset="0"/>
              </a:rPr>
              <a:t>Schools are safer for children and students when child safety policies and procedures are championed by leaders and understood by all members of the school community</a:t>
            </a:r>
          </a:p>
          <a:p>
            <a:pPr marL="342900" indent="-342900">
              <a:spcAft>
                <a:spcPts val="900"/>
              </a:spcAft>
              <a:buFont typeface="Arial" panose="020B0604020202020204" pitchFamily="34" charset="0"/>
              <a:buChar char="•"/>
            </a:pPr>
            <a:r>
              <a:rPr lang="en-AU" sz="2200" b="1">
                <a:latin typeface="Arial" panose="020B0604020202020204" pitchFamily="34" charset="0"/>
                <a:cs typeface="Arial" panose="020B0604020202020204" pitchFamily="34" charset="0"/>
              </a:rPr>
              <a:t>The school council can support the principal by informing them of any views of the school community that may be relevant to this standard</a:t>
            </a:r>
          </a:p>
          <a:p>
            <a:endParaRPr lang="en-AU" sz="2200" dirty="0"/>
          </a:p>
        </p:txBody>
      </p:sp>
      <p:sp>
        <p:nvSpPr>
          <p:cNvPr id="5" name="Rectangle: Rounded Corners 4">
            <a:extLst>
              <a:ext uri="{FF2B5EF4-FFF2-40B4-BE49-F238E27FC236}">
                <a16:creationId xmlns:a16="http://schemas.microsoft.com/office/drawing/2014/main" id="{71D6FCAE-29B3-EF1E-4974-CA8D0FEC894D}"/>
              </a:ext>
              <a:ext uri="{C183D7F6-B498-43B3-948B-1728B52AA6E4}">
                <adec:decorative xmlns:adec="http://schemas.microsoft.com/office/drawing/2017/decorative" val="1"/>
              </a:ext>
            </a:extLst>
          </p:cNvPr>
          <p:cNvSpPr/>
          <p:nvPr/>
        </p:nvSpPr>
        <p:spPr>
          <a:xfrm>
            <a:off x="180866" y="1402080"/>
            <a:ext cx="414654" cy="525650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178935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800" b="1" i="0" kern="1200" dirty="0">
                <a:solidFill>
                  <a:schemeClr val="tx1"/>
                </a:solidFill>
                <a:effectLst/>
              </a:rPr>
              <a:t>Victoria’s Child Safe Standards</a:t>
            </a:r>
            <a:endParaRPr lang="en-US" sz="48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7EDB7779-009E-4ED5-8880-B64211EDAF9B}"/>
              </a:ext>
            </a:extLst>
          </p:cNvPr>
          <p:cNvSpPr>
            <a:spLocks noGrp="1"/>
          </p:cNvSpPr>
          <p:nvPr>
            <p:ph type="subTitle" idx="1"/>
          </p:nvPr>
        </p:nvSpPr>
        <p:spPr/>
        <p:txBody>
          <a:bodyPr/>
          <a:lstStyle/>
          <a:p>
            <a:r>
              <a:rPr lang="en-AU" sz="2800" b="1" dirty="0"/>
              <a:t>Government School Council training</a:t>
            </a:r>
          </a:p>
          <a:p>
            <a:r>
              <a:rPr lang="en-AU" sz="1600" dirty="0">
                <a:latin typeface="Arial" panose="020B0604020202020204" pitchFamily="34" charset="0"/>
                <a:cs typeface="Arial" panose="020B0604020202020204" pitchFamily="34" charset="0"/>
              </a:rPr>
              <a:t>Updated Term 3, 2024</a:t>
            </a:r>
          </a:p>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294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DAB388-F6A1-4EAB-A8AE-7C25636338EB}"/>
              </a:ext>
            </a:extLst>
          </p:cNvPr>
          <p:cNvSpPr>
            <a:spLocks noGrp="1"/>
          </p:cNvSpPr>
          <p:nvPr>
            <p:ph type="title"/>
          </p:nvPr>
        </p:nvSpPr>
        <p:spPr>
          <a:xfrm>
            <a:off x="170543" y="248899"/>
            <a:ext cx="10515600" cy="1325563"/>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Signs of abuse to look out for (video)</a:t>
            </a:r>
          </a:p>
        </p:txBody>
      </p:sp>
      <p:pic>
        <p:nvPicPr>
          <p:cNvPr id="3" name="Picture 2" descr="An image of students linked to a video that describes the signs of abuse">
            <a:hlinkClick r:id="rId3"/>
            <a:extLst>
              <a:ext uri="{FF2B5EF4-FFF2-40B4-BE49-F238E27FC236}">
                <a16:creationId xmlns:a16="http://schemas.microsoft.com/office/drawing/2014/main" id="{E85EBCA2-87E6-445D-8AEB-96175CCD1E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70543" y="911681"/>
            <a:ext cx="9713686" cy="57076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1118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02749" y="230161"/>
            <a:ext cx="10064669" cy="768461"/>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Common signs of abuse – children </a:t>
            </a:r>
          </a:p>
        </p:txBody>
      </p:sp>
      <p:sp>
        <p:nvSpPr>
          <p:cNvPr id="3" name="TextBox 2">
            <a:extLst>
              <a:ext uri="{FF2B5EF4-FFF2-40B4-BE49-F238E27FC236}">
                <a16:creationId xmlns:a16="http://schemas.microsoft.com/office/drawing/2014/main" id="{0C06494C-0995-FC54-A305-BD21CEFEB9B7}"/>
              </a:ext>
            </a:extLst>
          </p:cNvPr>
          <p:cNvSpPr txBox="1"/>
          <p:nvPr/>
        </p:nvSpPr>
        <p:spPr>
          <a:xfrm>
            <a:off x="451090" y="911417"/>
            <a:ext cx="4651695" cy="5555367"/>
          </a:xfrm>
          <a:prstGeom prst="rect">
            <a:avLst/>
          </a:prstGeom>
          <a:noFill/>
        </p:spPr>
        <p:txBody>
          <a:bodyPr wrap="square" rtlCol="0">
            <a:spAutoFit/>
          </a:bodyPr>
          <a:lstStyle/>
          <a:p>
            <a:pPr>
              <a:spcAft>
                <a:spcPts val="600"/>
              </a:spcAft>
            </a:pPr>
            <a:r>
              <a:rPr lang="en-AU" sz="2200" b="1" dirty="0">
                <a:latin typeface="Arial" panose="020B0604020202020204" pitchFamily="34" charset="0"/>
                <a:cs typeface="Arial" panose="020B0604020202020204" pitchFamily="34" charset="0"/>
              </a:rPr>
              <a:t>Physical</a:t>
            </a:r>
          </a:p>
          <a:p>
            <a:pPr marL="228600" indent="-228600">
              <a:spcBef>
                <a:spcPts val="600"/>
              </a:spcBef>
              <a:buFont typeface="Arial"/>
              <a:buChar char="•"/>
            </a:pPr>
            <a:r>
              <a:rPr lang="en-AU" sz="1900" dirty="0">
                <a:latin typeface="Arial" panose="020B0604020202020204" pitchFamily="34" charset="0"/>
                <a:cs typeface="Arial" panose="020B0604020202020204" pitchFamily="34" charset="0"/>
              </a:rPr>
              <a:t>Bruises, welts, cuts/grazes or burns</a:t>
            </a:r>
          </a:p>
          <a:p>
            <a:pPr marL="228600" indent="-228600">
              <a:spcBef>
                <a:spcPts val="600"/>
              </a:spcBef>
              <a:buFont typeface="Arial"/>
              <a:buChar char="•"/>
            </a:pPr>
            <a:r>
              <a:rPr lang="en-AU" sz="1900" dirty="0">
                <a:latin typeface="Arial" panose="020B0604020202020204" pitchFamily="34" charset="0"/>
                <a:cs typeface="Arial" panose="020B0604020202020204" pitchFamily="34" charset="0"/>
              </a:rPr>
              <a:t>Internal injuries and bone fractures </a:t>
            </a:r>
          </a:p>
          <a:p>
            <a:pPr marL="228600" indent="-228600">
              <a:spcBef>
                <a:spcPts val="600"/>
              </a:spcBef>
              <a:buFont typeface="Arial"/>
              <a:buChar char="•"/>
            </a:pPr>
            <a:r>
              <a:rPr lang="en-AU" sz="1900" dirty="0">
                <a:latin typeface="Arial" panose="020B0604020202020204" pitchFamily="34" charset="0"/>
                <a:cs typeface="Arial" panose="020B0604020202020204" pitchFamily="34" charset="0"/>
              </a:rPr>
              <a:t>Injury to the genital or rectal area (e.g. pain going to the toilet) </a:t>
            </a:r>
          </a:p>
          <a:p>
            <a:pPr marL="228600" marR="0" lvl="0" indent="-228600" fontAlgn="auto">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Wearing clothes unsuitable for weather conditions to hide injuries</a:t>
            </a:r>
          </a:p>
          <a:p>
            <a:pPr marL="228600" marR="0" lvl="0" indent="-228600" fontAlgn="auto">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STDs and/or frequent urinary tract infections</a:t>
            </a:r>
          </a:p>
          <a:p>
            <a:pPr marL="228600" marR="0" lvl="0" indent="-228600" fontAlgn="auto">
              <a:lnSpc>
                <a:spcPct val="100000"/>
              </a:lnSpc>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Consistently dirty and unwashed</a:t>
            </a:r>
          </a:p>
          <a:p>
            <a:pPr marL="228600" marR="0" lvl="0" indent="-228600" fontAlgn="auto">
              <a:lnSpc>
                <a:spcPct val="100000"/>
              </a:lnSpc>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Consistently hungry, tired and listless</a:t>
            </a:r>
          </a:p>
          <a:p>
            <a:pPr marL="228600" marR="0" lvl="0" indent="-228600" fontAlgn="auto">
              <a:lnSpc>
                <a:spcPct val="100000"/>
              </a:lnSpc>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Unattended health problems and lack of routine medical care</a:t>
            </a:r>
            <a:endParaRPr lang="en-AU" sz="19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defRPr/>
            </a:pPr>
            <a:endParaRPr lang="en-AU" sz="2000" dirty="0">
              <a:latin typeface="Arial" panose="020B0604020202020204" pitchFamily="34" charset="0"/>
              <a:cs typeface="Arial" panose="020B0604020202020204" pitchFamily="34" charset="0"/>
              <a:hlinkClick r:id="rId3"/>
            </a:endParaRPr>
          </a:p>
          <a:p>
            <a:pPr>
              <a:defRPr/>
            </a:pPr>
            <a:endParaRPr lang="en-AU" sz="2000" dirty="0">
              <a:latin typeface="Arial" panose="020B0604020202020204" pitchFamily="34" charset="0"/>
              <a:cs typeface="Arial" panose="020B0604020202020204" pitchFamily="34" charset="0"/>
              <a:hlinkClick r:id="rId3"/>
            </a:endParaRPr>
          </a:p>
          <a:p>
            <a:pPr>
              <a:defRPr/>
            </a:pPr>
            <a:r>
              <a:rPr lang="en-AU" sz="1900" kern="1200" dirty="0">
                <a:solidFill>
                  <a:schemeClr val="tx1"/>
                </a:solidFill>
                <a:latin typeface="Arial" panose="020B0604020202020204" pitchFamily="34" charset="0"/>
                <a:cs typeface="Arial" panose="020B0604020202020204" pitchFamily="34" charset="0"/>
                <a:hlinkClick r:id="rId3"/>
              </a:rPr>
              <a:t>PROTECT: Identify child abuse</a:t>
            </a:r>
            <a:endParaRPr lang="en-AU" sz="19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7C2F5E-C926-2F06-035A-EA3F82667C00}"/>
              </a:ext>
            </a:extLst>
          </p:cNvPr>
          <p:cNvSpPr txBox="1"/>
          <p:nvPr/>
        </p:nvSpPr>
        <p:spPr>
          <a:xfrm>
            <a:off x="5102785" y="864141"/>
            <a:ext cx="5738152" cy="5740033"/>
          </a:xfrm>
          <a:prstGeom prst="rect">
            <a:avLst/>
          </a:prstGeom>
          <a:noFill/>
        </p:spPr>
        <p:txBody>
          <a:bodyPr wrap="square">
            <a:spAutoFit/>
          </a:bodyPr>
          <a:lstStyle/>
          <a:p>
            <a:pPr>
              <a:spcAft>
                <a:spcPts val="600"/>
              </a:spcAft>
            </a:pPr>
            <a:r>
              <a:rPr lang="en-AU" sz="2200" b="1" dirty="0">
                <a:latin typeface="Arial" panose="020B0604020202020204" pitchFamily="34" charset="0"/>
                <a:cs typeface="Arial" panose="020B0604020202020204" pitchFamily="34" charset="0"/>
              </a:rPr>
              <a:t>Behavioural</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Disclosure and/or drawings or writing depicting violence/abuse</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Habitual absences </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Significant/unexplained developmental delay</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Regressive or unusual changes to behaviour</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Drug or alcohol misuse, suicide or self-harm</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Harm to others or animals</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Inconsistent or unlikely explanation for injury or inability to remember the cause</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Reluctance to go home and/or a wariness or fear of a parent/carer</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Unusual fear of physical contact with adults</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Developmentally inappropriate sexualised behaviour</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Withdrawal or excessive secrecy</a:t>
            </a:r>
          </a:p>
        </p:txBody>
      </p:sp>
    </p:spTree>
    <p:extLst>
      <p:ext uri="{BB962C8B-B14F-4D97-AF65-F5344CB8AC3E}">
        <p14:creationId xmlns:p14="http://schemas.microsoft.com/office/powerpoint/2010/main" val="3608244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02749" y="230161"/>
            <a:ext cx="10064669" cy="768461"/>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sexual abuse – including grooming</a:t>
            </a:r>
          </a:p>
        </p:txBody>
      </p:sp>
      <p:sp>
        <p:nvSpPr>
          <p:cNvPr id="5" name="TextBox 4">
            <a:extLst>
              <a:ext uri="{FF2B5EF4-FFF2-40B4-BE49-F238E27FC236}">
                <a16:creationId xmlns:a16="http://schemas.microsoft.com/office/drawing/2014/main" id="{F407D127-DFF2-686D-F53A-0D6A335195F4}"/>
              </a:ext>
            </a:extLst>
          </p:cNvPr>
          <p:cNvSpPr txBox="1"/>
          <p:nvPr/>
        </p:nvSpPr>
        <p:spPr>
          <a:xfrm>
            <a:off x="202749" y="957894"/>
            <a:ext cx="10582955" cy="5681555"/>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AU" sz="2300" dirty="0">
                <a:latin typeface="Arial" panose="020B0604020202020204" pitchFamily="34" charset="0"/>
                <a:cs typeface="Arial" panose="020B0604020202020204" pitchFamily="34" charset="0"/>
              </a:rPr>
              <a:t>Child sexual abuse is when a person uses power or authority over a child to involve them in sexual activity.</a:t>
            </a:r>
          </a:p>
          <a:p>
            <a:pPr marL="285750" indent="-285750">
              <a:spcAft>
                <a:spcPts val="900"/>
              </a:spcAft>
              <a:buFont typeface="Arial" panose="020B0604020202020204" pitchFamily="34" charset="0"/>
              <a:buChar char="•"/>
            </a:pPr>
            <a:r>
              <a:rPr lang="en-AU" sz="2300" dirty="0">
                <a:latin typeface="Arial" panose="020B0604020202020204" pitchFamily="34" charset="0"/>
                <a:cs typeface="Arial" panose="020B0604020202020204" pitchFamily="34" charset="0"/>
              </a:rPr>
              <a:t>Grooming involves predatory behaviour by an adult to prepare a child under 16 for sexual abuse at a later time, either with the groomer or with another adult.</a:t>
            </a:r>
          </a:p>
          <a:p>
            <a:pPr marL="285750" indent="-285750">
              <a:spcAft>
                <a:spcPts val="900"/>
              </a:spcAft>
              <a:buFont typeface="Arial" panose="020B0604020202020204" pitchFamily="34" charset="0"/>
              <a:buChar char="•"/>
            </a:pPr>
            <a:r>
              <a:rPr lang="en-AU" sz="2300" dirty="0">
                <a:solidFill>
                  <a:srgbClr val="1A1A1A"/>
                </a:solidFill>
                <a:latin typeface="Arial" panose="020B0604020202020204" pitchFamily="34" charset="0"/>
                <a:cs typeface="Arial" panose="020B0604020202020204" pitchFamily="34" charset="0"/>
              </a:rPr>
              <a:t>P</a:t>
            </a:r>
            <a:r>
              <a:rPr lang="en-AU" sz="2300" b="0" i="0" dirty="0">
                <a:solidFill>
                  <a:srgbClr val="1A1A1A"/>
                </a:solidFill>
                <a:effectLst/>
                <a:latin typeface="Arial" panose="020B0604020202020204" pitchFamily="34" charset="0"/>
                <a:cs typeface="Arial" panose="020B0604020202020204" pitchFamily="34" charset="0"/>
              </a:rPr>
              <a:t>erpetrators of child sexual abuse (including grooming) are usually:</a:t>
            </a:r>
          </a:p>
          <a:p>
            <a:pPr marL="742950" lvl="1" indent="-285750">
              <a:buFont typeface="Arial" panose="020B0604020202020204" pitchFamily="34" charset="0"/>
              <a:buChar char="•"/>
            </a:pPr>
            <a:r>
              <a:rPr lang="en-AU" sz="2300" b="0" i="0" dirty="0">
                <a:solidFill>
                  <a:srgbClr val="1A1A1A"/>
                </a:solidFill>
                <a:effectLst/>
                <a:latin typeface="Arial" panose="020B0604020202020204" pitchFamily="34" charset="0"/>
                <a:cs typeface="Arial" panose="020B0604020202020204" pitchFamily="34" charset="0"/>
              </a:rPr>
              <a:t>known to the child </a:t>
            </a:r>
          </a:p>
          <a:p>
            <a:pPr marL="742950" lvl="1" indent="-285750">
              <a:spcAft>
                <a:spcPts val="900"/>
              </a:spcAft>
              <a:buFont typeface="Arial" panose="020B0604020202020204" pitchFamily="34" charset="0"/>
              <a:buChar char="•"/>
            </a:pPr>
            <a:r>
              <a:rPr lang="en-AU" sz="2300" b="0" i="0" dirty="0">
                <a:solidFill>
                  <a:srgbClr val="1A1A1A"/>
                </a:solidFill>
                <a:effectLst/>
                <a:latin typeface="Arial" panose="020B0604020202020204" pitchFamily="34" charset="0"/>
                <a:cs typeface="Arial" panose="020B0604020202020204" pitchFamily="34" charset="0"/>
              </a:rPr>
              <a:t>trusted by their families, communities, schools or other institutions.</a:t>
            </a:r>
          </a:p>
          <a:p>
            <a:pPr marL="342900" indent="-342900">
              <a:lnSpc>
                <a:spcPct val="90000"/>
              </a:lnSpc>
              <a:spcBef>
                <a:spcPts val="1000"/>
              </a:spcBef>
              <a:buFont typeface="Arial" panose="020B0604020202020204" pitchFamily="34" charset="0"/>
              <a:buChar char="•"/>
            </a:pPr>
            <a:r>
              <a:rPr lang="en-AU" sz="2300" dirty="0">
                <a:latin typeface="Arial" panose="020B0604020202020204" pitchFamily="34" charset="0"/>
                <a:cs typeface="Arial" panose="020B0604020202020204" pitchFamily="34" charset="0"/>
              </a:rPr>
              <a:t>Indicators of sexual abuse and grooming can be difficult to identify.</a:t>
            </a:r>
          </a:p>
          <a:p>
            <a:pPr marL="342900" indent="-342900">
              <a:lnSpc>
                <a:spcPct val="90000"/>
              </a:lnSpc>
              <a:spcBef>
                <a:spcPts val="1000"/>
              </a:spcBef>
              <a:buFont typeface="Arial" panose="020B0604020202020204" pitchFamily="34" charset="0"/>
              <a:buChar char="•"/>
            </a:pPr>
            <a:r>
              <a:rPr lang="en-AU" sz="2300" dirty="0">
                <a:latin typeface="Arial" panose="020B0604020202020204" pitchFamily="34" charset="0"/>
                <a:cs typeface="Arial" panose="020B0604020202020204" pitchFamily="34" charset="0"/>
              </a:rPr>
              <a:t>Parents, carers and other significant adults (including within organisations) may also be groomed by someone intending to abuse a child.</a:t>
            </a:r>
          </a:p>
          <a:p>
            <a:pPr marL="342900" indent="-342900">
              <a:lnSpc>
                <a:spcPct val="90000"/>
              </a:lnSpc>
              <a:spcBef>
                <a:spcPts val="1000"/>
              </a:spcBef>
              <a:buFont typeface="Arial" panose="020B0604020202020204" pitchFamily="34" charset="0"/>
              <a:buChar char="•"/>
            </a:pPr>
            <a:r>
              <a:rPr lang="en-AU" sz="2300" dirty="0">
                <a:latin typeface="Arial" panose="020B0604020202020204" pitchFamily="34" charset="0"/>
                <a:cs typeface="Arial" panose="020B0604020202020204" pitchFamily="34" charset="0"/>
              </a:rPr>
              <a:t>Any child can be victim of sexual abuse, however children who are vulnerable, isolated, or have a disability are much more likely to become victims and are disproportionately abused.</a:t>
            </a:r>
            <a:endParaRPr lang="en-AU" sz="23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238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02748" y="230161"/>
            <a:ext cx="10561505" cy="768461"/>
          </a:xfrm>
        </p:spPr>
        <p:txBody>
          <a:bodyPr>
            <a:noAutofit/>
          </a:bodyPr>
          <a:lstStyle/>
          <a:p>
            <a:r>
              <a:rPr lang="en-AU" sz="3000" b="1" dirty="0">
                <a:solidFill>
                  <a:srgbClr val="E26815"/>
                </a:solidFill>
                <a:latin typeface="Arial" panose="020B0604020202020204" pitchFamily="34" charset="0"/>
                <a:cs typeface="Arial" panose="020B0604020202020204" pitchFamily="34" charset="0"/>
              </a:rPr>
              <a:t>Common adult grooming behaviours</a:t>
            </a:r>
          </a:p>
        </p:txBody>
      </p:sp>
      <p:graphicFrame>
        <p:nvGraphicFramePr>
          <p:cNvPr id="3" name="Table 2">
            <a:extLst>
              <a:ext uri="{FF2B5EF4-FFF2-40B4-BE49-F238E27FC236}">
                <a16:creationId xmlns:a16="http://schemas.microsoft.com/office/drawing/2014/main" id="{65071906-EF86-1F2B-3685-FE7BCF433AE7}"/>
              </a:ext>
            </a:extLst>
          </p:cNvPr>
          <p:cNvGraphicFramePr>
            <a:graphicFrameLocks noGrp="1"/>
          </p:cNvGraphicFramePr>
          <p:nvPr/>
        </p:nvGraphicFramePr>
        <p:xfrm>
          <a:off x="202748" y="780244"/>
          <a:ext cx="10561505" cy="5767211"/>
        </p:xfrm>
        <a:graphic>
          <a:graphicData uri="http://schemas.openxmlformats.org/drawingml/2006/table">
            <a:tbl>
              <a:tblPr firstRow="1" bandRow="1">
                <a:tableStyleId>{2D5ABB26-0587-4C30-8999-92F81FD0307C}</a:tableStyleId>
              </a:tblPr>
              <a:tblGrid>
                <a:gridCol w="3534365">
                  <a:extLst>
                    <a:ext uri="{9D8B030D-6E8A-4147-A177-3AD203B41FA5}">
                      <a16:colId xmlns:a16="http://schemas.microsoft.com/office/drawing/2014/main" val="2727370603"/>
                    </a:ext>
                  </a:extLst>
                </a:gridCol>
                <a:gridCol w="3445565">
                  <a:extLst>
                    <a:ext uri="{9D8B030D-6E8A-4147-A177-3AD203B41FA5}">
                      <a16:colId xmlns:a16="http://schemas.microsoft.com/office/drawing/2014/main" val="3695634005"/>
                    </a:ext>
                  </a:extLst>
                </a:gridCol>
                <a:gridCol w="3581575">
                  <a:extLst>
                    <a:ext uri="{9D8B030D-6E8A-4147-A177-3AD203B41FA5}">
                      <a16:colId xmlns:a16="http://schemas.microsoft.com/office/drawing/2014/main" val="7776519"/>
                    </a:ext>
                  </a:extLst>
                </a:gridCol>
              </a:tblGrid>
              <a:tr h="913271">
                <a:tc>
                  <a:txBody>
                    <a:bodyPr/>
                    <a:lstStyle/>
                    <a:p>
                      <a:pPr algn="l"/>
                      <a:r>
                        <a:rPr lang="en-AU" sz="1750" b="1" kern="1200" dirty="0">
                          <a:solidFill>
                            <a:schemeClr val="tx1"/>
                          </a:solidFill>
                          <a:latin typeface="Arial" panose="020B0604020202020204" pitchFamily="34" charset="0"/>
                          <a:cs typeface="Arial" panose="020B0604020202020204" pitchFamily="34" charset="0"/>
                        </a:rPr>
                        <a:t>Targeting perceived vulnerabilities and relationship building </a:t>
                      </a:r>
                      <a:endParaRPr lang="en-AU" sz="175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AU" sz="1750" b="1" kern="1200" dirty="0">
                          <a:solidFill>
                            <a:schemeClr val="tx1"/>
                          </a:solidFill>
                          <a:latin typeface="Arial" panose="020B0604020202020204" pitchFamily="34" charset="0"/>
                          <a:cs typeface="Arial" panose="020B0604020202020204" pitchFamily="34" charset="0"/>
                        </a:rPr>
                        <a:t>Fake loving ‘relationship’ or friendship which is progressively sexualised</a:t>
                      </a:r>
                      <a:endParaRPr lang="en-AU" sz="175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AU" sz="1750" b="1" dirty="0">
                          <a:latin typeface="Arial" panose="020B0604020202020204" pitchFamily="34" charset="0"/>
                          <a:cs typeface="Arial" panose="020B0604020202020204" pitchFamily="34" charset="0"/>
                        </a:rPr>
                        <a:t>Control, reinforcement and victimisation</a:t>
                      </a:r>
                    </a:p>
                  </a:txBody>
                  <a:tcPr/>
                </a:tc>
                <a:extLst>
                  <a:ext uri="{0D108BD9-81ED-4DB2-BD59-A6C34878D82A}">
                    <a16:rowId xmlns:a16="http://schemas.microsoft.com/office/drawing/2014/main" val="2121792900"/>
                  </a:ext>
                </a:extLst>
              </a:tr>
              <a:tr h="3945710">
                <a:tc>
                  <a:txBody>
                    <a:bodyPr/>
                    <a:lstStyle/>
                    <a:p>
                      <a:pPr marL="228600" marR="0" lvl="0" indent="-228600" algn="l" defTabSz="914400" rtl="0" eaLnBrk="1" fontAlgn="auto" latinLnBrk="0" hangingPunct="1">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Giving a child/student gifts.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Preferential treatment (e.g. favouritism, flattery, making a child/student feel ‘special’).</a:t>
                      </a:r>
                      <a:endParaRPr lang="en-AU" altLang="en-US" sz="1750" kern="120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Being overly friendly (e.g. offering food or drink, someone to talk to for support).</a:t>
                      </a:r>
                      <a:endParaRPr lang="en-AU" altLang="en-US" sz="1750" kern="120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Meeting 1:1 away from others.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Offering to drive a child/student to or from school or another service.</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altLang="en-US" sz="1750" kern="1200" dirty="0">
                          <a:solidFill>
                            <a:schemeClr val="tx1"/>
                          </a:solidFill>
                          <a:latin typeface="Arial" panose="020B0604020202020204" pitchFamily="34" charset="0"/>
                          <a:cs typeface="Arial" panose="020B0604020202020204" pitchFamily="34" charset="0"/>
                        </a:rPr>
                        <a:t>Attempts by one parent to alienate their child from the other parent.</a:t>
                      </a:r>
                    </a:p>
                  </a:txBody>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Out-of-hours contact or visits home with the student or their family.</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Bringing sexual material into conversations.</a:t>
                      </a:r>
                    </a:p>
                    <a:p>
                      <a:pPr marL="0" marR="0" lvl="0" indent="0" algn="l" defTabSz="914400" rtl="0" eaLnBrk="1" fontAlgn="auto" latinLnBrk="0" hangingPunct="1">
                        <a:lnSpc>
                          <a:spcPct val="100000"/>
                        </a:lnSpc>
                        <a:spcBef>
                          <a:spcPts val="600"/>
                        </a:spcBef>
                        <a:spcAft>
                          <a:spcPts val="0"/>
                        </a:spcAft>
                        <a:buClrTx/>
                        <a:buSzTx/>
                        <a:buFont typeface="Arial"/>
                        <a:buNone/>
                        <a:tabLst/>
                        <a:defRPr/>
                      </a:pPr>
                      <a:r>
                        <a:rPr lang="en-AU" sz="1750" kern="1200" dirty="0">
                          <a:solidFill>
                            <a:schemeClr val="tx1"/>
                          </a:solidFill>
                          <a:latin typeface="Arial" panose="020B0604020202020204" pitchFamily="34" charset="0"/>
                          <a:cs typeface="Arial" panose="020B0604020202020204" pitchFamily="34" charset="0"/>
                        </a:rPr>
                        <a:t>Inappropriate:</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communication (e.g. social media befriending and messaging, calls, emails, texts)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social/professional boundaries (e.g. sharing personal details and disclosures)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touching (e.g. tickling, play wrestling)</a:t>
                      </a:r>
                      <a:endParaRPr lang="en-AU" sz="175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Undermining the victim’s reputation so they won't be believed.</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Trying to get the child/student to do dangerous or illegal things and forcing them into sexual acts in return for not being hurt or exposed.</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Reluctance, fear or embarrassment by the child/student to be alone with an adult (parent/staff member/coach/carer).</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Overprotective or volatile relationship between the child and one of their parents or family members.</a:t>
                      </a:r>
                    </a:p>
                  </a:txBody>
                  <a:tcPr/>
                </a:tc>
                <a:extLst>
                  <a:ext uri="{0D108BD9-81ED-4DB2-BD59-A6C34878D82A}">
                    <a16:rowId xmlns:a16="http://schemas.microsoft.com/office/drawing/2014/main" val="2329725400"/>
                  </a:ext>
                </a:extLst>
              </a:tr>
            </a:tbl>
          </a:graphicData>
        </a:graphic>
      </p:graphicFrame>
      <p:graphicFrame>
        <p:nvGraphicFramePr>
          <p:cNvPr id="15" name="Table 14">
            <a:extLst>
              <a:ext uri="{FF2B5EF4-FFF2-40B4-BE49-F238E27FC236}">
                <a16:creationId xmlns:a16="http://schemas.microsoft.com/office/drawing/2014/main" id="{87CAE770-2373-E788-BE4A-E7004E3683AF}"/>
              </a:ext>
            </a:extLst>
          </p:cNvPr>
          <p:cNvGraphicFramePr>
            <a:graphicFrameLocks noGrp="1"/>
          </p:cNvGraphicFramePr>
          <p:nvPr/>
        </p:nvGraphicFramePr>
        <p:xfrm>
          <a:off x="202748" y="6256999"/>
          <a:ext cx="6891283" cy="370840"/>
        </p:xfrm>
        <a:graphic>
          <a:graphicData uri="http://schemas.openxmlformats.org/drawingml/2006/table">
            <a:tbl>
              <a:tblPr firstRow="1" bandRow="1">
                <a:tableStyleId>{2D5ABB26-0587-4C30-8999-92F81FD0307C}</a:tableStyleId>
              </a:tblPr>
              <a:tblGrid>
                <a:gridCol w="6891283">
                  <a:extLst>
                    <a:ext uri="{9D8B030D-6E8A-4147-A177-3AD203B41FA5}">
                      <a16:colId xmlns:a16="http://schemas.microsoft.com/office/drawing/2014/main" val="26589867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kern="1200" dirty="0">
                          <a:solidFill>
                            <a:schemeClr val="accent5"/>
                          </a:solidFill>
                          <a:hlinkClick r:id="rId3">
                            <a:extLst>
                              <a:ext uri="{A12FA001-AC4F-418D-AE19-62706E023703}">
                                <ahyp:hlinkClr xmlns:ahyp="http://schemas.microsoft.com/office/drawing/2018/hyperlinkcolor" val="tx"/>
                              </a:ext>
                            </a:extLst>
                          </a:hlinkClick>
                        </a:rPr>
                        <a:t>PROTECT: </a:t>
                      </a:r>
                      <a:r>
                        <a:rPr lang="en-AU" b="0" dirty="0">
                          <a:solidFill>
                            <a:schemeClr val="accent5"/>
                          </a:solidFill>
                          <a:hlinkClick r:id="rId4">
                            <a:extLst>
                              <a:ext uri="{A12FA001-AC4F-418D-AE19-62706E023703}">
                                <ahyp:hlinkClr xmlns:ahyp="http://schemas.microsoft.com/office/drawing/2018/hyperlinkcolor" val="tx"/>
                              </a:ext>
                            </a:extLst>
                          </a:hlinkClick>
                        </a:rPr>
                        <a:t>Identify child abuse</a:t>
                      </a:r>
                      <a:r>
                        <a:rPr lang="en-AU" b="0" dirty="0">
                          <a:solidFill>
                            <a:schemeClr val="accent5"/>
                          </a:solidFill>
                        </a:rPr>
                        <a:t>, </a:t>
                      </a:r>
                      <a:r>
                        <a:rPr lang="en-AU" sz="1800" b="0" kern="1200" dirty="0">
                          <a:solidFill>
                            <a:schemeClr val="accent5"/>
                          </a:solidFill>
                          <a:hlinkClick r:id="rId3">
                            <a:extLst>
                              <a:ext uri="{A12FA001-AC4F-418D-AE19-62706E023703}">
                                <ahyp:hlinkClr xmlns:ahyp="http://schemas.microsoft.com/office/drawing/2018/hyperlinkcolor" val="tx"/>
                              </a:ext>
                            </a:extLst>
                          </a:hlinkClick>
                        </a:rPr>
                        <a:t>Child sexual exploitation and grooming</a:t>
                      </a:r>
                      <a:endParaRPr lang="en-AU" sz="1800" b="0"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9938802"/>
                  </a:ext>
                </a:extLst>
              </a:tr>
            </a:tbl>
          </a:graphicData>
        </a:graphic>
      </p:graphicFrame>
    </p:spTree>
    <p:extLst>
      <p:ext uri="{BB962C8B-B14F-4D97-AF65-F5344CB8AC3E}">
        <p14:creationId xmlns:p14="http://schemas.microsoft.com/office/powerpoint/2010/main" val="3258777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descr="Possible consequences of not complying with the Child Safe Standards">
            <a:extLst>
              <a:ext uri="{FF2B5EF4-FFF2-40B4-BE49-F238E27FC236}">
                <a16:creationId xmlns:a16="http://schemas.microsoft.com/office/drawing/2014/main" id="{9BB05018-6CBC-4CCD-A78A-B8B3ACEDFF76}"/>
              </a:ext>
            </a:extLst>
          </p:cNvPr>
          <p:cNvSpPr txBox="1">
            <a:spLocks noGrp="1"/>
          </p:cNvSpPr>
          <p:nvPr>
            <p:ph type="title" idx="4294967295"/>
          </p:nvPr>
        </p:nvSpPr>
        <p:spPr>
          <a:xfrm>
            <a:off x="288234" y="238539"/>
            <a:ext cx="10064669"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Possible consequences of not complying with the Child Safe Standards</a:t>
            </a:r>
          </a:p>
        </p:txBody>
      </p:sp>
      <p:sp>
        <p:nvSpPr>
          <p:cNvPr id="4" name="Content Placeholder 2" descr="Greater risk of child abuse&#10;Unsafe school culture&#10;Non compliance identified during school review&#10;Victorian Registration and Qualifications Authority action &#10;Commission for Children and Young People investigations &#10;Breach of duty of care or organisational duty of care&#10;Failure to report and failure to stop offences&#10;Legal action such as ‘negligence claims’&#10;Loss of reputation for keeping children safe&#10;">
            <a:extLst>
              <a:ext uri="{FF2B5EF4-FFF2-40B4-BE49-F238E27FC236}">
                <a16:creationId xmlns:a16="http://schemas.microsoft.com/office/drawing/2014/main" id="{84AA254E-3114-1201-2EE5-4E986DEEA9BB}"/>
              </a:ext>
            </a:extLst>
          </p:cNvPr>
          <p:cNvSpPr txBox="1">
            <a:spLocks/>
          </p:cNvSpPr>
          <p:nvPr/>
        </p:nvSpPr>
        <p:spPr>
          <a:xfrm>
            <a:off x="288234" y="1430445"/>
            <a:ext cx="10064669" cy="49329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Greater risk of child abuse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Unsafe school culture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Non-compliance identified during school review</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Victorian Registration and Qualifications Authority action </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Commission for Children and Young People investigations </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Breach of duty of care or organisational duty of care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Failure to report and failure to stop offences</a:t>
            </a:r>
          </a:p>
          <a:p>
            <a:pPr marL="342900" indent="-342900">
              <a:lnSpc>
                <a:spcPct val="100000"/>
              </a:lnSpc>
              <a:buFont typeface="Arial" panose="020B0604020202020204" pitchFamily="34" charset="0"/>
              <a:buChar char="•"/>
            </a:pPr>
            <a:r>
              <a:rPr lang="en-AU" dirty="0">
                <a:latin typeface="Arial" panose="020B0604020202020204" pitchFamily="34" charset="0"/>
                <a:cs typeface="Arial" panose="020B0604020202020204" pitchFamily="34" charset="0"/>
              </a:rPr>
              <a:t>Legal action such as negligence claims</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Loss of reputation for keeping children safe</a:t>
            </a:r>
          </a:p>
        </p:txBody>
      </p:sp>
    </p:spTree>
    <p:extLst>
      <p:ext uri="{BB962C8B-B14F-4D97-AF65-F5344CB8AC3E}">
        <p14:creationId xmlns:p14="http://schemas.microsoft.com/office/powerpoint/2010/main" val="2694635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Our child safety policies and procedures&#10;">
            <a:extLst>
              <a:ext uri="{FF2B5EF4-FFF2-40B4-BE49-F238E27FC236}">
                <a16:creationId xmlns:a16="http://schemas.microsoft.com/office/drawing/2014/main" id="{486D803E-2F9F-4FDC-9E75-B339B48C61A9}"/>
              </a:ext>
            </a:extLst>
          </p:cNvPr>
          <p:cNvSpPr>
            <a:spLocks noGrp="1"/>
          </p:cNvSpPr>
          <p:nvPr>
            <p:ph type="ctrTitle"/>
          </p:nvPr>
        </p:nvSpPr>
        <p:spPr>
          <a:xfrm>
            <a:off x="373223" y="1530386"/>
            <a:ext cx="8284745" cy="2210341"/>
          </a:xfrm>
        </p:spPr>
        <p:txBody>
          <a:bodyPr>
            <a:normAutofit/>
          </a:bodyPr>
          <a:lstStyle/>
          <a:p>
            <a:r>
              <a:rPr lang="en-AU" b="1" dirty="0">
                <a:latin typeface="Arial" panose="020B0604020202020204" pitchFamily="34" charset="0"/>
                <a:cs typeface="Arial" panose="020B0604020202020204" pitchFamily="34" charset="0"/>
              </a:rPr>
              <a:t>Our child safety policies and procedures</a:t>
            </a:r>
            <a:br>
              <a:rPr lang="en-AU" b="1" dirty="0">
                <a:latin typeface="Arial" panose="020B0604020202020204" pitchFamily="34" charset="0"/>
                <a:cs typeface="Arial" panose="020B0604020202020204" pitchFamily="34" charset="0"/>
              </a:rPr>
            </a:br>
            <a:endParaRPr lang="en-A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83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verview of our school’s child safety policies and procedures">
            <a:extLst>
              <a:ext uri="{FF2B5EF4-FFF2-40B4-BE49-F238E27FC236}">
                <a16:creationId xmlns:a16="http://schemas.microsoft.com/office/drawing/2014/main" id="{FA2F85FA-44AB-4335-99E9-51BEB53081D7}"/>
              </a:ext>
            </a:extLst>
          </p:cNvPr>
          <p:cNvSpPr>
            <a:spLocks noGrp="1"/>
          </p:cNvSpPr>
          <p:nvPr>
            <p:ph type="title"/>
          </p:nvPr>
        </p:nvSpPr>
        <p:spPr/>
        <p:txBody>
          <a:bodyPr>
            <a:noAutofit/>
          </a:bodyPr>
          <a:lstStyle/>
          <a:p>
            <a:r>
              <a:rPr lang="en-US" sz="3200" b="1" dirty="0">
                <a:solidFill>
                  <a:srgbClr val="E26815"/>
                </a:solidFill>
                <a:latin typeface="Arial" panose="020B0604020202020204" pitchFamily="34" charset="0"/>
                <a:cs typeface="Arial" panose="020B0604020202020204" pitchFamily="34" charset="0"/>
              </a:rPr>
              <a:t>Our school’s child safety policies and procedures</a:t>
            </a:r>
            <a:endParaRPr lang="en-AU" sz="3200" b="1" dirty="0">
              <a:solidFill>
                <a:srgbClr val="E26815"/>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091A08E-51E5-8269-7DB9-5EC23E190EA7}"/>
              </a:ext>
            </a:extLst>
          </p:cNvPr>
          <p:cNvSpPr/>
          <p:nvPr/>
        </p:nvSpPr>
        <p:spPr>
          <a:xfrm>
            <a:off x="1201517" y="819807"/>
            <a:ext cx="9375012" cy="3685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2000" b="1" dirty="0">
                <a:solidFill>
                  <a:schemeClr val="tx1"/>
                </a:solidFill>
                <a:latin typeface="Arial" panose="020B0604020202020204" pitchFamily="34" charset="0"/>
                <a:cs typeface="Arial" panose="020B0604020202020204" pitchFamily="34" charset="0"/>
              </a:rPr>
              <a:t>Victorian Child Safe Standards</a:t>
            </a:r>
          </a:p>
        </p:txBody>
      </p:sp>
      <p:pic>
        <p:nvPicPr>
          <p:cNvPr id="32" name="Graphic 31">
            <a:extLst>
              <a:ext uri="{FF2B5EF4-FFF2-40B4-BE49-F238E27FC236}">
                <a16:creationId xmlns:a16="http://schemas.microsoft.com/office/drawing/2014/main" id="{747999C9-D0B1-4B3E-8D39-FE4955BDBD2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1427" y="1114491"/>
            <a:ext cx="552418" cy="552418"/>
          </a:xfrm>
          <a:prstGeom prst="rect">
            <a:avLst/>
          </a:prstGeom>
        </p:spPr>
      </p:pic>
      <p:sp>
        <p:nvSpPr>
          <p:cNvPr id="34" name="Content Placeholder 33" descr="Overarching child safety documents for our school">
            <a:extLst>
              <a:ext uri="{FF2B5EF4-FFF2-40B4-BE49-F238E27FC236}">
                <a16:creationId xmlns:a16="http://schemas.microsoft.com/office/drawing/2014/main" id="{89157C4A-2282-42FB-8D04-B99EB129098F}"/>
              </a:ext>
            </a:extLst>
          </p:cNvPr>
          <p:cNvSpPr>
            <a:spLocks noGrp="1"/>
          </p:cNvSpPr>
          <p:nvPr>
            <p:ph idx="1"/>
          </p:nvPr>
        </p:nvSpPr>
        <p:spPr>
          <a:xfrm>
            <a:off x="1061400" y="1309146"/>
            <a:ext cx="10069200" cy="482341"/>
          </a:xfrm>
        </p:spPr>
        <p:txBody>
          <a:bodyPr>
            <a:normAutofit/>
          </a:bodyPr>
          <a:lstStyle/>
          <a:p>
            <a:pPr marL="0" indent="0">
              <a:buNone/>
            </a:pPr>
            <a:r>
              <a:rPr lang="en-US" sz="2000" b="1" dirty="0">
                <a:solidFill>
                  <a:schemeClr val="accent5"/>
                </a:solidFill>
                <a:latin typeface="Arial" panose="020B0604020202020204" pitchFamily="34" charset="0"/>
                <a:ea typeface="Arial" charset="0"/>
                <a:cs typeface="Arial" panose="020B0604020202020204" pitchFamily="34" charset="0"/>
              </a:rPr>
              <a:t>Overarching child safety documents for our school</a:t>
            </a:r>
            <a:endParaRPr lang="en-AU" sz="2000" b="1" dirty="0">
              <a:solidFill>
                <a:schemeClr val="accent5"/>
              </a:solidFill>
              <a:latin typeface="Arial" panose="020B0604020202020204" pitchFamily="34" charset="0"/>
              <a:ea typeface="Arial" charset="0"/>
              <a:cs typeface="Arial" panose="020B0604020202020204" pitchFamily="34" charset="0"/>
            </a:endParaRPr>
          </a:p>
        </p:txBody>
      </p:sp>
      <p:grpSp>
        <p:nvGrpSpPr>
          <p:cNvPr id="4" name="Group 3" descr="A group of text boxes that list the overarching child safety documents for a school. These are the&#10;Child Safety and Wellbeing Policy&#10;Child Safety Code of Conduct&#10;Child Safety Risk Register&#10;Child Safety Responding and Reporting Obligations Policy and Procedure&#10;&#10;">
            <a:extLst>
              <a:ext uri="{FF2B5EF4-FFF2-40B4-BE49-F238E27FC236}">
                <a16:creationId xmlns:a16="http://schemas.microsoft.com/office/drawing/2014/main" id="{23A08149-162B-4C3F-8A6C-B1AEB3255CDD}"/>
              </a:ext>
            </a:extLst>
          </p:cNvPr>
          <p:cNvGrpSpPr/>
          <p:nvPr/>
        </p:nvGrpSpPr>
        <p:grpSpPr>
          <a:xfrm>
            <a:off x="484412" y="1811573"/>
            <a:ext cx="10149111" cy="1389912"/>
            <a:chOff x="431801" y="1709877"/>
            <a:chExt cx="10149111" cy="1389912"/>
          </a:xfrm>
        </p:grpSpPr>
        <p:sp>
          <p:nvSpPr>
            <p:cNvPr id="18" name="Rectangle: Rounded Corners 17">
              <a:extLst>
                <a:ext uri="{FF2B5EF4-FFF2-40B4-BE49-F238E27FC236}">
                  <a16:creationId xmlns:a16="http://schemas.microsoft.com/office/drawing/2014/main" id="{00B15DA3-4EF3-4B30-91D8-9B79D103CF16}"/>
                </a:ext>
              </a:extLst>
            </p:cNvPr>
            <p:cNvSpPr/>
            <p:nvPr/>
          </p:nvSpPr>
          <p:spPr>
            <a:xfrm>
              <a:off x="431801" y="1709877"/>
              <a:ext cx="4842535" cy="638133"/>
            </a:xfrm>
            <a:prstGeom prst="roundRect">
              <a:avLst/>
            </a:prstGeom>
            <a:solidFill>
              <a:schemeClr val="accent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Child Safety and Wellbeing Policy</a:t>
              </a:r>
              <a:endParaRPr lang="en-AU" b="1" dirty="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9F74A461-9179-4A03-A3B8-624E2D5DDFD9}"/>
                </a:ext>
              </a:extLst>
            </p:cNvPr>
            <p:cNvSpPr/>
            <p:nvPr/>
          </p:nvSpPr>
          <p:spPr>
            <a:xfrm>
              <a:off x="5738377" y="1732241"/>
              <a:ext cx="4842535" cy="638133"/>
            </a:xfrm>
            <a:prstGeom prst="roundRect">
              <a:avLst/>
            </a:prstGeom>
            <a:solidFill>
              <a:schemeClr val="accent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Child Safety Risk Register</a:t>
              </a:r>
              <a:endParaRPr lang="en-AU" b="1" dirty="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3EEEF7DC-188D-4F40-B54A-862CE1944579}"/>
                </a:ext>
              </a:extLst>
            </p:cNvPr>
            <p:cNvSpPr/>
            <p:nvPr/>
          </p:nvSpPr>
          <p:spPr>
            <a:xfrm>
              <a:off x="431801" y="2488662"/>
              <a:ext cx="4842535" cy="611127"/>
            </a:xfrm>
            <a:prstGeom prst="roundRect">
              <a:avLst/>
            </a:prstGeom>
            <a:solidFill>
              <a:schemeClr val="accent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Child Safety Code of Conduct</a:t>
              </a:r>
              <a:endParaRPr lang="en-AU" b="1" dirty="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F83FE69-83AA-4FF0-9E01-4EDCBFDC233A}"/>
                </a:ext>
              </a:extLst>
            </p:cNvPr>
            <p:cNvSpPr/>
            <p:nvPr/>
          </p:nvSpPr>
          <p:spPr>
            <a:xfrm>
              <a:off x="5738376" y="2461656"/>
              <a:ext cx="4842535" cy="638133"/>
            </a:xfrm>
            <a:prstGeom prst="roundRect">
              <a:avLst/>
            </a:prstGeom>
            <a:solidFill>
              <a:schemeClr val="accent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Child Safety Responding and Reporting Obligations Policy and Procedure</a:t>
              </a:r>
              <a:endParaRPr lang="en-AU" b="1" dirty="0">
                <a:solidFill>
                  <a:schemeClr val="tx1"/>
                </a:solidFill>
                <a:latin typeface="Arial" panose="020B0604020202020204" pitchFamily="34" charset="0"/>
                <a:cs typeface="Arial" panose="020B0604020202020204" pitchFamily="34" charset="0"/>
              </a:endParaRPr>
            </a:p>
          </p:txBody>
        </p:sp>
      </p:grpSp>
      <p:pic>
        <p:nvPicPr>
          <p:cNvPr id="40" name="Graphic 39">
            <a:extLst>
              <a:ext uri="{FF2B5EF4-FFF2-40B4-BE49-F238E27FC236}">
                <a16:creationId xmlns:a16="http://schemas.microsoft.com/office/drawing/2014/main" id="{75EBCB6B-5448-449D-8F6D-751694E34A4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508441" y="3338750"/>
            <a:ext cx="552959" cy="552959"/>
          </a:xfrm>
          <a:prstGeom prst="rect">
            <a:avLst/>
          </a:prstGeom>
        </p:spPr>
      </p:pic>
      <p:sp>
        <p:nvSpPr>
          <p:cNvPr id="36" name="Content Placeholder 33" descr="Connected policies for child safety at our school">
            <a:extLst>
              <a:ext uri="{FF2B5EF4-FFF2-40B4-BE49-F238E27FC236}">
                <a16:creationId xmlns:a16="http://schemas.microsoft.com/office/drawing/2014/main" id="{245F9720-D64A-475E-B619-27E239E5E920}"/>
              </a:ext>
            </a:extLst>
          </p:cNvPr>
          <p:cNvSpPr txBox="1">
            <a:spLocks/>
          </p:cNvSpPr>
          <p:nvPr/>
        </p:nvSpPr>
        <p:spPr>
          <a:xfrm>
            <a:off x="1201517" y="3437665"/>
            <a:ext cx="8581323" cy="49812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tabLst/>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5"/>
                </a:solidFill>
                <a:latin typeface="Arial" panose="020B0604020202020204" pitchFamily="34" charset="0"/>
                <a:cs typeface="Arial" panose="020B0604020202020204" pitchFamily="34" charset="0"/>
              </a:rPr>
              <a:t>Connected policies for child safety at our school</a:t>
            </a:r>
            <a:endParaRPr lang="en-AU" b="1" dirty="0">
              <a:solidFill>
                <a:schemeClr val="accent5"/>
              </a:solidFill>
              <a:latin typeface="Arial" panose="020B0604020202020204" pitchFamily="34" charset="0"/>
              <a:cs typeface="Arial" panose="020B0604020202020204" pitchFamily="34" charset="0"/>
            </a:endParaRPr>
          </a:p>
        </p:txBody>
      </p:sp>
      <p:grpSp>
        <p:nvGrpSpPr>
          <p:cNvPr id="6" name="Group 5" descr="A group of boxes listing the connected policies for child safety in a school:&#10;Bullying Prevention&#10;Complaints&#10;Digital Learning&#10;Student Wellbeing and Engagement&#10;Visitors&#10;Volunteers&#10;Yard duty and supervision">
            <a:extLst>
              <a:ext uri="{FF2B5EF4-FFF2-40B4-BE49-F238E27FC236}">
                <a16:creationId xmlns:a16="http://schemas.microsoft.com/office/drawing/2014/main" id="{94D9E6C7-40CF-4678-963D-93E0BF82589C}"/>
              </a:ext>
            </a:extLst>
          </p:cNvPr>
          <p:cNvGrpSpPr/>
          <p:nvPr/>
        </p:nvGrpSpPr>
        <p:grpSpPr>
          <a:xfrm>
            <a:off x="431801" y="3955900"/>
            <a:ext cx="10144728" cy="1150074"/>
            <a:chOff x="1953856" y="4004768"/>
            <a:chExt cx="8679666" cy="1089422"/>
          </a:xfrm>
        </p:grpSpPr>
        <p:sp>
          <p:nvSpPr>
            <p:cNvPr id="24" name="Rectangle: Rounded Corners 23">
              <a:extLst>
                <a:ext uri="{FF2B5EF4-FFF2-40B4-BE49-F238E27FC236}">
                  <a16:creationId xmlns:a16="http://schemas.microsoft.com/office/drawing/2014/main" id="{A76051E7-1A73-423A-9F3F-9E33814F4FCF}"/>
                </a:ext>
              </a:extLst>
            </p:cNvPr>
            <p:cNvSpPr/>
            <p:nvPr/>
          </p:nvSpPr>
          <p:spPr>
            <a:xfrm>
              <a:off x="1953856" y="4013289"/>
              <a:ext cx="1440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Bullying Prevention</a:t>
              </a:r>
              <a:endParaRPr lang="en-AU" sz="1400" b="1" dirty="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36218CEC-5C66-489D-8062-E1157DEC127B}"/>
                </a:ext>
              </a:extLst>
            </p:cNvPr>
            <p:cNvSpPr/>
            <p:nvPr/>
          </p:nvSpPr>
          <p:spPr>
            <a:xfrm>
              <a:off x="3481812" y="4013289"/>
              <a:ext cx="1368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Complaints</a:t>
              </a:r>
              <a:endParaRPr lang="en-AU" sz="1400" b="1"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75AA9434-E009-4D04-BE7B-AFEAC902075E}"/>
                </a:ext>
              </a:extLst>
            </p:cNvPr>
            <p:cNvSpPr/>
            <p:nvPr/>
          </p:nvSpPr>
          <p:spPr>
            <a:xfrm>
              <a:off x="4920630" y="4004768"/>
              <a:ext cx="1368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Student Wellbeing and Engagement</a:t>
              </a:r>
              <a:endParaRPr lang="en-AU" sz="1400" b="1" dirty="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4B5A59C9-9951-423C-8E28-12CCF23324CB}"/>
                </a:ext>
              </a:extLst>
            </p:cNvPr>
            <p:cNvSpPr/>
            <p:nvPr/>
          </p:nvSpPr>
          <p:spPr>
            <a:xfrm>
              <a:off x="6359448" y="4014190"/>
              <a:ext cx="1368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Visitors</a:t>
              </a:r>
              <a:endParaRPr lang="en-AU" sz="1400" b="1">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26A43345-139E-4879-A13B-90BA16BCDC73}"/>
                </a:ext>
              </a:extLst>
            </p:cNvPr>
            <p:cNvSpPr/>
            <p:nvPr/>
          </p:nvSpPr>
          <p:spPr>
            <a:xfrm>
              <a:off x="7826704" y="4004768"/>
              <a:ext cx="1368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Volunteers</a:t>
              </a:r>
              <a:endParaRPr lang="en-AU" sz="1400" b="1">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00DEAC97-C61C-475B-8696-EC3E089D4A28}"/>
                </a:ext>
              </a:extLst>
            </p:cNvPr>
            <p:cNvSpPr/>
            <p:nvPr/>
          </p:nvSpPr>
          <p:spPr>
            <a:xfrm>
              <a:off x="9265522" y="4014190"/>
              <a:ext cx="1368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Yard Duty and Supervision</a:t>
              </a:r>
              <a:endParaRPr lang="en-AU" sz="1400" b="1" dirty="0">
                <a:latin typeface="Arial" panose="020B0604020202020204" pitchFamily="34" charset="0"/>
                <a:cs typeface="Arial" panose="020B0604020202020204" pitchFamily="34" charset="0"/>
              </a:endParaRPr>
            </a:p>
          </p:txBody>
        </p:sp>
      </p:grpSp>
      <p:pic>
        <p:nvPicPr>
          <p:cNvPr id="31" name="Picture 2" descr="Schoolhouse outline">
            <a:extLst>
              <a:ext uri="{FF2B5EF4-FFF2-40B4-BE49-F238E27FC236}">
                <a16:creationId xmlns:a16="http://schemas.microsoft.com/office/drawing/2014/main" id="{FE91C6E4-0E12-41E1-8C83-A548AAFF6D87}"/>
              </a:ext>
              <a:ext uri="{C183D7F6-B498-43B3-948B-1728B52AA6E4}">
                <adec:decorative xmlns:adec="http://schemas.microsoft.com/office/drawing/2017/decorative" val="1"/>
              </a:ext>
            </a:extLst>
          </p:cNvPr>
          <p:cNvPicPr>
            <a:picLocks noChangeAspect="1" noChangeArrowheads="1"/>
          </p:cNvPicPr>
          <p:nvPr/>
        </p:nvPicPr>
        <p:blipFill>
          <a:blip r:embed="rId7">
            <a:extLst>
              <a:ext uri="{96DAC541-7B7A-43D3-8B79-37D633B846F1}">
                <asvg:svgBlip xmlns:asvg="http://schemas.microsoft.com/office/drawing/2016/SVG/main" r:embed="rId8"/>
              </a:ext>
            </a:extLst>
          </a:blip>
          <a:srcRect/>
          <a:stretch/>
        </p:blipFill>
        <p:spPr bwMode="auto">
          <a:xfrm>
            <a:off x="567812" y="5148123"/>
            <a:ext cx="579777" cy="579777"/>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33" descr="Department policies on the Policy and Advisory Library and department systems">
            <a:extLst>
              <a:ext uri="{FF2B5EF4-FFF2-40B4-BE49-F238E27FC236}">
                <a16:creationId xmlns:a16="http://schemas.microsoft.com/office/drawing/2014/main" id="{C83DA077-76BC-4EB3-BB06-3EEEF7E4F101}"/>
              </a:ext>
            </a:extLst>
          </p:cNvPr>
          <p:cNvSpPr txBox="1">
            <a:spLocks/>
          </p:cNvSpPr>
          <p:nvPr/>
        </p:nvSpPr>
        <p:spPr>
          <a:xfrm>
            <a:off x="1313996" y="5214946"/>
            <a:ext cx="9262533" cy="498125"/>
          </a:xfrm>
          <a:prstGeom prst="rect">
            <a:avLst/>
          </a:prstGeom>
        </p:spPr>
        <p:txBody>
          <a:bodyPr vert="horz" lIns="0" tIns="0" rIns="0" bIns="0" rtlCol="0">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tabLst/>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5"/>
                </a:solidFill>
                <a:latin typeface="Arial" panose="020B0604020202020204" pitchFamily="34" charset="0"/>
                <a:cs typeface="Arial" panose="020B0604020202020204" pitchFamily="34" charset="0"/>
              </a:rPr>
              <a:t>Department policies on the </a:t>
            </a:r>
            <a:r>
              <a:rPr lang="en-US" dirty="0">
                <a:solidFill>
                  <a:schemeClr val="accent5"/>
                </a:solidFill>
                <a:latin typeface="Arial" panose="020B0604020202020204" pitchFamily="34" charset="0"/>
                <a:cs typeface="Arial" panose="020B0604020202020204" pitchFamily="34" charset="0"/>
                <a:hlinkClick r:id="rId9"/>
              </a:rPr>
              <a:t>Policy and Advisory Library </a:t>
            </a:r>
            <a:r>
              <a:rPr lang="en-US" b="1" dirty="0">
                <a:solidFill>
                  <a:schemeClr val="accent5"/>
                </a:solidFill>
                <a:latin typeface="Arial" panose="020B0604020202020204" pitchFamily="34" charset="0"/>
                <a:cs typeface="Arial" panose="020B0604020202020204" pitchFamily="34" charset="0"/>
              </a:rPr>
              <a:t>and department systems</a:t>
            </a:r>
            <a:endParaRPr lang="en-AU" b="1" dirty="0">
              <a:solidFill>
                <a:schemeClr val="accent5"/>
              </a:solidFill>
              <a:latin typeface="Arial" panose="020B0604020202020204" pitchFamily="34" charset="0"/>
              <a:cs typeface="Arial" panose="020B0604020202020204" pitchFamily="34" charset="0"/>
            </a:endParaRPr>
          </a:p>
        </p:txBody>
      </p:sp>
      <p:sp>
        <p:nvSpPr>
          <p:cNvPr id="3" name="Rectangle: Rounded Corners 2" descr="A text box that lists the departmental policies on the policy and advisory library and departmental systems. It states: For example, procurement, records management, recruitment, incident reporting, complaints/misconduct processes, eduPay.&#10;">
            <a:extLst>
              <a:ext uri="{FF2B5EF4-FFF2-40B4-BE49-F238E27FC236}">
                <a16:creationId xmlns:a16="http://schemas.microsoft.com/office/drawing/2014/main" id="{D2CAB498-00B8-4986-B107-071A520F4BEF}"/>
              </a:ext>
            </a:extLst>
          </p:cNvPr>
          <p:cNvSpPr/>
          <p:nvPr/>
        </p:nvSpPr>
        <p:spPr>
          <a:xfrm>
            <a:off x="462005" y="5748010"/>
            <a:ext cx="10171518" cy="6980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Arial" panose="020B0604020202020204" pitchFamily="34" charset="0"/>
                <a:cs typeface="Arial" panose="020B0604020202020204" pitchFamily="34" charset="0"/>
              </a:rPr>
              <a:t>For example, procurement, records management, recruitment, incident reporting, complaints/misconduct processes, </a:t>
            </a:r>
            <a:r>
              <a:rPr lang="en-AU" dirty="0" err="1">
                <a:solidFill>
                  <a:schemeClr val="tx1"/>
                </a:solidFill>
                <a:latin typeface="Arial" panose="020B0604020202020204" pitchFamily="34" charset="0"/>
                <a:cs typeface="Arial" panose="020B0604020202020204" pitchFamily="34" charset="0"/>
              </a:rPr>
              <a:t>eduPay</a:t>
            </a:r>
            <a:r>
              <a:rPr lang="en-AU"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73181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F2D78-25D0-4973-8F3D-3C54F69ABF65}"/>
              </a:ext>
            </a:extLst>
          </p:cNvPr>
          <p:cNvSpPr>
            <a:spLocks noGrp="1"/>
          </p:cNvSpPr>
          <p:nvPr>
            <p:ph type="title"/>
          </p:nvPr>
        </p:nvSpPr>
        <p:spPr>
          <a:xfrm>
            <a:off x="288233" y="238540"/>
            <a:ext cx="10069200" cy="1119206"/>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Safety and Wellbeing Policy</a:t>
            </a:r>
          </a:p>
        </p:txBody>
      </p:sp>
      <p:sp>
        <p:nvSpPr>
          <p:cNvPr id="2" name="Subtitle 1">
            <a:extLst>
              <a:ext uri="{FF2B5EF4-FFF2-40B4-BE49-F238E27FC236}">
                <a16:creationId xmlns:a16="http://schemas.microsoft.com/office/drawing/2014/main" id="{EF72D65C-1F1D-442A-AA7A-99D53C20BD68}"/>
              </a:ext>
            </a:extLst>
          </p:cNvPr>
          <p:cNvSpPr>
            <a:spLocks noGrp="1"/>
          </p:cNvSpPr>
          <p:nvPr>
            <p:ph idx="1"/>
          </p:nvPr>
        </p:nvSpPr>
        <p:spPr>
          <a:xfrm>
            <a:off x="414842" y="1252800"/>
            <a:ext cx="10069200" cy="4352400"/>
          </a:xfrm>
        </p:spPr>
        <p:txBody>
          <a:bodyPr>
            <a:noAutofit/>
          </a:bodyPr>
          <a:lstStyle/>
          <a:p>
            <a:pPr marL="0" indent="0">
              <a:lnSpc>
                <a:spcPct val="100000"/>
              </a:lnSpc>
              <a:buNone/>
            </a:pPr>
            <a:r>
              <a:rPr lang="en-AU" b="1" dirty="0">
                <a:solidFill>
                  <a:srgbClr val="0B0C1D"/>
                </a:solidFill>
                <a:effectLst/>
                <a:latin typeface="Arial" panose="020B0604020202020204" pitchFamily="34" charset="0"/>
                <a:ea typeface="Arial" panose="020B0604020202020204" pitchFamily="34" charset="0"/>
                <a:cs typeface="Arial" panose="020B0604020202020204" pitchFamily="34" charset="0"/>
              </a:rPr>
              <a:t>Our school’s Child Safety and Wellbeing Policy:</a:t>
            </a:r>
          </a:p>
          <a:p>
            <a:pPr marL="342900" indent="-342900">
              <a:lnSpc>
                <a:spcPct val="100000"/>
              </a:lnSpc>
              <a:buFont typeface="Arial" panose="020B0604020202020204" pitchFamily="34" charset="0"/>
              <a:buChar char="•"/>
            </a:pPr>
            <a:r>
              <a:rPr lang="en-AU" dirty="0">
                <a:solidFill>
                  <a:srgbClr val="0B0C1D"/>
                </a:solidFill>
                <a:effectLst/>
                <a:latin typeface="Arial" panose="020B0604020202020204" pitchFamily="34" charset="0"/>
                <a:ea typeface="Arial" panose="020B0604020202020204" pitchFamily="34" charset="0"/>
                <a:cs typeface="Arial" panose="020B0604020202020204" pitchFamily="34" charset="0"/>
              </a:rPr>
              <a:t>demonstrates </a:t>
            </a:r>
            <a:r>
              <a:rPr lang="en-AU" dirty="0">
                <a:effectLst/>
                <a:latin typeface="Arial" panose="020B0604020202020204" pitchFamily="34" charset="0"/>
                <a:ea typeface="Arial" panose="020B0604020202020204" pitchFamily="34" charset="0"/>
                <a:cs typeface="Arial" panose="020B0604020202020204" pitchFamily="34" charset="0"/>
              </a:rPr>
              <a:t>our commitment to providing environments where </a:t>
            </a:r>
            <a:r>
              <a:rPr lang="en-GB" dirty="0">
                <a:effectLst/>
                <a:latin typeface="Arial" panose="020B0604020202020204" pitchFamily="34" charset="0"/>
                <a:ea typeface="Arial" panose="020B0604020202020204" pitchFamily="34" charset="0"/>
                <a:cs typeface="Times New Roman" panose="02020603050405020304" pitchFamily="18" charset="0"/>
              </a:rPr>
              <a:t>our students are safe and feel safe</a:t>
            </a:r>
          </a:p>
          <a:p>
            <a:pPr marL="342900" indent="-342900">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tells our community about our strategies and governance arrangements to keep children safe</a:t>
            </a:r>
          </a:p>
          <a:p>
            <a:pPr marL="342900" indent="-342900" algn="l">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helps us create a shared commitment to keeping children safe </a:t>
            </a:r>
          </a:p>
          <a:p>
            <a:pPr marL="342900" indent="-342900" algn="l">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supports everyone in our school community to know their responsibilities for keeping children safe</a:t>
            </a:r>
            <a:endParaRPr lang="en-AU"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is publicly </a:t>
            </a:r>
            <a:r>
              <a:rPr lang="en-AU" dirty="0">
                <a:latin typeface="Arial" panose="020B0604020202020204" pitchFamily="34" charset="0"/>
                <a:cs typeface="Arial" panose="020B0604020202020204" pitchFamily="34" charset="0"/>
              </a:rPr>
              <a:t>available</a:t>
            </a:r>
          </a:p>
        </p:txBody>
      </p:sp>
    </p:spTree>
    <p:extLst>
      <p:ext uri="{BB962C8B-B14F-4D97-AF65-F5344CB8AC3E}">
        <p14:creationId xmlns:p14="http://schemas.microsoft.com/office/powerpoint/2010/main" val="1269776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2948E-08EF-4EAD-9AF6-7179FE111E00}"/>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Safety Code of Conduct </a:t>
            </a:r>
          </a:p>
        </p:txBody>
      </p:sp>
      <p:sp>
        <p:nvSpPr>
          <p:cNvPr id="2" name="Subtitle 1">
            <a:extLst>
              <a:ext uri="{FF2B5EF4-FFF2-40B4-BE49-F238E27FC236}">
                <a16:creationId xmlns:a16="http://schemas.microsoft.com/office/drawing/2014/main" id="{0FD7FD8C-5F9F-4F1E-B26D-094D7B066125}"/>
              </a:ext>
            </a:extLst>
          </p:cNvPr>
          <p:cNvSpPr>
            <a:spLocks noGrp="1"/>
          </p:cNvSpPr>
          <p:nvPr>
            <p:ph idx="1"/>
          </p:nvPr>
        </p:nvSpPr>
        <p:spPr>
          <a:xfrm>
            <a:off x="288233" y="889551"/>
            <a:ext cx="10069200" cy="5729910"/>
          </a:xfrm>
        </p:spPr>
        <p:txBody>
          <a:bodyPr>
            <a:noAutofit/>
          </a:bodyPr>
          <a:lstStyle/>
          <a:p>
            <a:pPr marL="0" indent="0">
              <a:lnSpc>
                <a:spcPct val="100000"/>
              </a:lnSpc>
              <a:buNone/>
            </a:pPr>
            <a:r>
              <a:rPr lang="en-AU" sz="2600" b="1" dirty="0">
                <a:latin typeface="Arial" panose="020B0604020202020204" pitchFamily="34" charset="0"/>
                <a:cs typeface="Arial" panose="020B0604020202020204" pitchFamily="34" charset="0"/>
              </a:rPr>
              <a:t>Our school’s Child Safety Code of Conduct</a:t>
            </a:r>
            <a:r>
              <a:rPr lang="en-AU" sz="2600" dirty="0">
                <a:latin typeface="Arial" panose="020B0604020202020204" pitchFamily="34" charset="0"/>
                <a:cs typeface="Arial" panose="020B0604020202020204" pitchFamily="34" charset="0"/>
              </a:rPr>
              <a:t> </a:t>
            </a:r>
            <a:r>
              <a:rPr lang="en-GB" sz="2600" dirty="0">
                <a:latin typeface="Arial" panose="020B0604020202020204" pitchFamily="34" charset="0"/>
                <a:cs typeface="Arial" panose="020B0604020202020204" pitchFamily="34" charset="0"/>
              </a:rPr>
              <a:t>provides adults with a clear guide on the behaviour that is expected of them in our school environments, and:</a:t>
            </a:r>
            <a:endParaRPr lang="en-AU" sz="2600" dirty="0">
              <a:latin typeface="Arial" panose="020B0604020202020204" pitchFamily="34" charset="0"/>
              <a:cs typeface="Arial" panose="020B0604020202020204" pitchFamily="34" charset="0"/>
            </a:endParaRPr>
          </a:p>
          <a:p>
            <a:pPr>
              <a:lnSpc>
                <a:spcPct val="100000"/>
              </a:lnSpc>
            </a:pPr>
            <a:r>
              <a:rPr lang="en-AU" sz="2600" dirty="0">
                <a:latin typeface="Arial" panose="020B0604020202020204" pitchFamily="34" charset="0"/>
                <a:cs typeface="Arial" panose="020B0604020202020204" pitchFamily="34" charset="0"/>
              </a:rPr>
              <a:t>lists acceptable and unacceptable behaviours</a:t>
            </a:r>
          </a:p>
          <a:p>
            <a:pPr>
              <a:lnSpc>
                <a:spcPct val="100000"/>
              </a:lnSpc>
            </a:pPr>
            <a:r>
              <a:rPr lang="en-AU" sz="2600" dirty="0">
                <a:latin typeface="Arial" panose="020B0604020202020204" pitchFamily="34" charset="0"/>
                <a:cs typeface="Arial" panose="020B0604020202020204" pitchFamily="34" charset="0"/>
              </a:rPr>
              <a:t>identifies professional boundaries and ethical behaviour</a:t>
            </a:r>
          </a:p>
          <a:p>
            <a:pPr>
              <a:lnSpc>
                <a:spcPct val="100000"/>
              </a:lnSpc>
            </a:pPr>
            <a:r>
              <a:rPr lang="en-AU" sz="2600" dirty="0">
                <a:latin typeface="Arial" panose="020B0604020202020204" pitchFamily="34" charset="0"/>
                <a:cs typeface="Arial" panose="020B0604020202020204" pitchFamily="34" charset="0"/>
              </a:rPr>
              <a:t>applies to all school activities, including school camps, using digital technology and social media</a:t>
            </a:r>
          </a:p>
          <a:p>
            <a:pPr>
              <a:lnSpc>
                <a:spcPct val="100000"/>
              </a:lnSpc>
            </a:pPr>
            <a:r>
              <a:rPr lang="en-AU" sz="2600" dirty="0">
                <a:latin typeface="Arial" panose="020B0604020202020204" pitchFamily="34" charset="0"/>
                <a:cs typeface="Arial" panose="020B0604020202020204" pitchFamily="34" charset="0"/>
              </a:rPr>
              <a:t>is publicly available</a:t>
            </a:r>
          </a:p>
          <a:p>
            <a:pPr marL="0" indent="0">
              <a:lnSpc>
                <a:spcPct val="100000"/>
              </a:lnSpc>
              <a:spcBef>
                <a:spcPts val="1200"/>
              </a:spcBef>
              <a:buNone/>
            </a:pPr>
            <a:r>
              <a:rPr lang="en-AU" sz="2600" b="1" dirty="0">
                <a:latin typeface="Arial" panose="020B0604020202020204" pitchFamily="34" charset="0"/>
                <a:cs typeface="Arial" panose="020B0604020202020204" pitchFamily="34" charset="0"/>
              </a:rPr>
              <a:t>Who has to follow it?</a:t>
            </a:r>
          </a:p>
          <a:p>
            <a:pPr marL="0" indent="0">
              <a:lnSpc>
                <a:spcPct val="100000"/>
              </a:lnSpc>
              <a:buNone/>
            </a:pPr>
            <a:r>
              <a:rPr lang="en-GB" sz="2600" dirty="0">
                <a:latin typeface="Arial" panose="020B0604020202020204" pitchFamily="34" charset="0"/>
                <a:cs typeface="Arial" panose="020B0604020202020204" pitchFamily="34" charset="0"/>
              </a:rPr>
              <a:t>Staff, volunteers, contractors, and any other member of our school community involved in child-connected work, including school council members</a:t>
            </a:r>
            <a:endParaRPr lang="en-A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272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ild Safety Risk Register">
            <a:extLst>
              <a:ext uri="{FF2B5EF4-FFF2-40B4-BE49-F238E27FC236}">
                <a16:creationId xmlns:a16="http://schemas.microsoft.com/office/drawing/2014/main" id="{67185EA0-4B81-46DD-BE18-5640F42341BE}"/>
              </a:ext>
            </a:extLst>
          </p:cNvPr>
          <p:cNvSpPr>
            <a:spLocks noGrp="1"/>
          </p:cNvSpPr>
          <p:nvPr>
            <p:ph type="title"/>
          </p:nvPr>
        </p:nvSpPr>
        <p:spPr/>
        <p:txBody>
          <a:bodyPr>
            <a:normAutofit/>
          </a:bodyPr>
          <a:lstStyle/>
          <a:p>
            <a:r>
              <a:rPr lang="en-US" sz="3200" b="1" dirty="0">
                <a:solidFill>
                  <a:srgbClr val="E26815"/>
                </a:solidFill>
                <a:latin typeface="Arial" panose="020B0604020202020204" pitchFamily="34" charset="0"/>
                <a:cs typeface="Arial" panose="020B0604020202020204" pitchFamily="34" charset="0"/>
              </a:rPr>
              <a:t>Child Safety Risk Register</a:t>
            </a:r>
            <a:endParaRPr lang="en-AU" sz="3200" dirty="0">
              <a:solidFill>
                <a:srgbClr val="E26815"/>
              </a:solidFill>
            </a:endParaRPr>
          </a:p>
        </p:txBody>
      </p:sp>
      <p:sp>
        <p:nvSpPr>
          <p:cNvPr id="3" name="Content Placeholder 2" descr="Our school has developed a Child Safety Risk Register, and we:&#10;have considered risks for each of the 11 Child Safe Standards and have developed and recorded our risk controls&#10;have taken risk causes and consequences into account&#10;have considered different types of risks by asking ourselves key questions. For example: &#10;How do our school structures, attitudes and practices affect the risk of harm or child abuse?&#10;Have staff, volunteers, contractors, and service providers been effectively vetted?&#10;Are there opportunities for adults to be alone with students, unseen by others?&#10;Are students, parents and the school community empowered to raise concerns? How do we know?&#10;">
            <a:extLst>
              <a:ext uri="{FF2B5EF4-FFF2-40B4-BE49-F238E27FC236}">
                <a16:creationId xmlns:a16="http://schemas.microsoft.com/office/drawing/2014/main" id="{2AFE4525-C238-4063-96E7-4045AF1C81CF}"/>
              </a:ext>
            </a:extLst>
          </p:cNvPr>
          <p:cNvSpPr>
            <a:spLocks noGrp="1"/>
          </p:cNvSpPr>
          <p:nvPr>
            <p:ph idx="1"/>
          </p:nvPr>
        </p:nvSpPr>
        <p:spPr>
          <a:xfrm>
            <a:off x="288234" y="1050035"/>
            <a:ext cx="10557957" cy="5569425"/>
          </a:xfrm>
        </p:spPr>
        <p:txBody>
          <a:bodyPr>
            <a:noAutofit/>
          </a:bodyPr>
          <a:lstStyle/>
          <a:p>
            <a:pPr marL="0" indent="0" algn="l">
              <a:buNone/>
            </a:pPr>
            <a:r>
              <a:rPr lang="en-AU" sz="2400" b="1" dirty="0">
                <a:latin typeface="Arial" panose="020B0604020202020204" pitchFamily="34" charset="0"/>
                <a:ea typeface="+mn-ea"/>
                <a:cs typeface="Arial" panose="020B0604020202020204" pitchFamily="34" charset="0"/>
              </a:rPr>
              <a:t>Our school has developed a Child Safety Risk Register, and we:</a:t>
            </a:r>
          </a:p>
          <a:p>
            <a:pPr algn="l"/>
            <a:r>
              <a:rPr lang="en-AU" sz="2400" dirty="0">
                <a:latin typeface="Arial" panose="020B0604020202020204" pitchFamily="34" charset="0"/>
                <a:ea typeface="+mn-ea"/>
                <a:cs typeface="Arial" panose="020B0604020202020204" pitchFamily="34" charset="0"/>
              </a:rPr>
              <a:t>have considered risks for each of the 11 Child Safe Standards and have developed and recorded our risk controls</a:t>
            </a:r>
          </a:p>
          <a:p>
            <a:r>
              <a:rPr lang="en-AU" sz="2400" dirty="0">
                <a:latin typeface="Arial" panose="020B0604020202020204" pitchFamily="34" charset="0"/>
                <a:ea typeface="+mn-ea"/>
                <a:cs typeface="Arial" panose="020B0604020202020204" pitchFamily="34" charset="0"/>
              </a:rPr>
              <a:t>have taken risk causes and consequences into account</a:t>
            </a:r>
          </a:p>
          <a:p>
            <a:r>
              <a:rPr lang="en-AU" sz="2400" dirty="0">
                <a:latin typeface="Arial" panose="020B0604020202020204" pitchFamily="34" charset="0"/>
                <a:ea typeface="+mn-ea"/>
                <a:cs typeface="Arial" panose="020B0604020202020204" pitchFamily="34" charset="0"/>
              </a:rPr>
              <a:t>have considered different types of risks by asking ourselves key questions. For example: </a:t>
            </a:r>
          </a:p>
          <a:p>
            <a:pPr lvl="1">
              <a:buFont typeface="Arial" panose="020B0604020202020204" pitchFamily="34" charset="0"/>
              <a:buChar char="•"/>
            </a:pPr>
            <a:r>
              <a:rPr lang="en-AU" b="0" i="0" dirty="0">
                <a:effectLst/>
                <a:latin typeface="Arial" panose="020B0604020202020204" pitchFamily="34" charset="0"/>
                <a:cs typeface="Arial" panose="020B0604020202020204" pitchFamily="34" charset="0"/>
              </a:rPr>
              <a:t>How do our school structures, attitudes and practices affect the risk of harm or child abuse?</a:t>
            </a:r>
          </a:p>
          <a:p>
            <a:pPr lvl="1">
              <a:buFont typeface="Arial" panose="020B0604020202020204" pitchFamily="34" charset="0"/>
              <a:buChar char="•"/>
            </a:pPr>
            <a:r>
              <a:rPr lang="en-AU" b="0" i="0" dirty="0">
                <a:effectLst/>
                <a:latin typeface="Arial" panose="020B0604020202020204" pitchFamily="34" charset="0"/>
                <a:cs typeface="Arial" panose="020B0604020202020204" pitchFamily="34" charset="0"/>
              </a:rPr>
              <a:t>Have staff, volunteers, contractors, and service providers been effectively vetted?</a:t>
            </a:r>
          </a:p>
          <a:p>
            <a:pPr lvl="1">
              <a:buFont typeface="Arial" panose="020B0604020202020204" pitchFamily="34" charset="0"/>
              <a:buChar char="•"/>
            </a:pPr>
            <a:r>
              <a:rPr lang="en-AU" b="0" i="0" dirty="0">
                <a:effectLst/>
                <a:latin typeface="Arial" panose="020B0604020202020204" pitchFamily="34" charset="0"/>
                <a:cs typeface="Arial" panose="020B0604020202020204" pitchFamily="34" charset="0"/>
              </a:rPr>
              <a:t>Are there opportunities for adults to be alone with students, unseen by others?</a:t>
            </a:r>
          </a:p>
          <a:p>
            <a:pPr lvl="1">
              <a:buFont typeface="Arial" panose="020B0604020202020204" pitchFamily="34" charset="0"/>
              <a:buChar char="•"/>
            </a:pPr>
            <a:r>
              <a:rPr lang="en-AU" dirty="0">
                <a:latin typeface="Arial" panose="020B0604020202020204" pitchFamily="34" charset="0"/>
                <a:cs typeface="Arial" panose="020B0604020202020204" pitchFamily="34" charset="0"/>
              </a:rPr>
              <a:t>Are students, parents and the school community empowered to raise concerns? How do we know?</a:t>
            </a:r>
          </a:p>
        </p:txBody>
      </p:sp>
    </p:spTree>
    <p:extLst>
      <p:ext uri="{BB962C8B-B14F-4D97-AF65-F5344CB8AC3E}">
        <p14:creationId xmlns:p14="http://schemas.microsoft.com/office/powerpoint/2010/main" val="4172695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1BB0-3009-452F-821D-2E67F2DD4909}"/>
              </a:ext>
            </a:extLst>
          </p:cNvPr>
          <p:cNvSpPr>
            <a:spLocks noGrp="1"/>
          </p:cNvSpPr>
          <p:nvPr>
            <p:ph type="title"/>
          </p:nvPr>
        </p:nvSpPr>
        <p:spPr>
          <a:xfrm>
            <a:off x="232410" y="45085"/>
            <a:ext cx="10515600" cy="1325563"/>
          </a:xfrm>
        </p:spPr>
        <p:txBody>
          <a:bodyPr>
            <a:normAutofit/>
          </a:bodyPr>
          <a:lstStyle/>
          <a:p>
            <a:r>
              <a:rPr lang="en-AU" sz="3200" b="1" dirty="0">
                <a:solidFill>
                  <a:srgbClr val="E26815"/>
                </a:solidFill>
              </a:rPr>
              <a:t>Acknowledgment of Country</a:t>
            </a:r>
          </a:p>
        </p:txBody>
      </p:sp>
      <p:pic>
        <p:nvPicPr>
          <p:cNvPr id="4" name="Content Placeholder 3" descr="An Image of the aboriginal and Torres Straight Islander Flags">
            <a:extLst>
              <a:ext uri="{FF2B5EF4-FFF2-40B4-BE49-F238E27FC236}">
                <a16:creationId xmlns:a16="http://schemas.microsoft.com/office/drawing/2014/main" id="{49A4DEDE-13C2-406F-B551-4A033E9B49D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67027" y="2562130"/>
            <a:ext cx="7239388" cy="2571367"/>
          </a:xfrm>
          <a:prstGeom prst="rect">
            <a:avLst/>
          </a:prstGeom>
        </p:spPr>
      </p:pic>
    </p:spTree>
    <p:extLst>
      <p:ext uri="{BB962C8B-B14F-4D97-AF65-F5344CB8AC3E}">
        <p14:creationId xmlns:p14="http://schemas.microsoft.com/office/powerpoint/2010/main" val="144386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F2D78-25D0-4973-8F3D-3C54F69ABF65}"/>
              </a:ext>
            </a:extLst>
          </p:cNvPr>
          <p:cNvSpPr>
            <a:spLocks noGrp="1"/>
          </p:cNvSpPr>
          <p:nvPr>
            <p:ph type="title"/>
          </p:nvPr>
        </p:nvSpPr>
        <p:spPr/>
        <p:txBody>
          <a:bodyPr>
            <a:normAutofit/>
          </a:bodyPr>
          <a:lstStyle/>
          <a:p>
            <a:r>
              <a:rPr lang="en-US" sz="3200" b="1" dirty="0">
                <a:solidFill>
                  <a:srgbClr val="E26815"/>
                </a:solidFill>
                <a:latin typeface="Arial" panose="020B0604020202020204" pitchFamily="34" charset="0"/>
                <a:cs typeface="Arial" panose="020B0604020202020204" pitchFamily="34" charset="0"/>
              </a:rPr>
              <a:t>Complaints Policy</a:t>
            </a:r>
            <a:endParaRPr lang="en-AU" sz="3200" dirty="0">
              <a:solidFill>
                <a:srgbClr val="E26815"/>
              </a:solidFill>
            </a:endParaRPr>
          </a:p>
        </p:txBody>
      </p:sp>
      <p:sp>
        <p:nvSpPr>
          <p:cNvPr id="2" name="Subtitle 1" descr="Our school’s Complaints Policy:&#10;provides an outline of our school’s complaints process&#10;informs students, parents and members of the community how they can raise complaints or concerns about issues arising at our school&#10;sets an expectation that all complaints and concerns are managed in a timely, effective, fair and respectful manner&#10;relates to complaints brought by students, parents, carers, or members of our school community and applies to all matters relating to our school. &#10;is publicly available&#10;Complaints and concerns relating to child abuse will be managed in accordance with our school’s Child Safety Responding and Reporting Obligations Policy and Procedures&#10;">
            <a:extLst>
              <a:ext uri="{FF2B5EF4-FFF2-40B4-BE49-F238E27FC236}">
                <a16:creationId xmlns:a16="http://schemas.microsoft.com/office/drawing/2014/main" id="{EF72D65C-1F1D-442A-AA7A-99D53C20BD68}"/>
              </a:ext>
            </a:extLst>
          </p:cNvPr>
          <p:cNvSpPr>
            <a:spLocks noGrp="1"/>
          </p:cNvSpPr>
          <p:nvPr>
            <p:ph idx="1"/>
          </p:nvPr>
        </p:nvSpPr>
        <p:spPr>
          <a:xfrm>
            <a:off x="288232" y="1088146"/>
            <a:ext cx="10435185" cy="4681708"/>
          </a:xfrm>
        </p:spPr>
        <p:txBody>
          <a:bodyPr>
            <a:noAutofit/>
          </a:bodyPr>
          <a:lstStyle/>
          <a:p>
            <a:pPr marL="0" indent="0">
              <a:spcAft>
                <a:spcPts val="600"/>
              </a:spcAft>
              <a:buNone/>
            </a:pPr>
            <a:r>
              <a:rPr lang="en-AU" sz="2400" b="1" dirty="0">
                <a:latin typeface="Arial" panose="020B0604020202020204" pitchFamily="34" charset="0"/>
                <a:ea typeface="+mn-ea"/>
                <a:cs typeface="Arial" panose="020B0604020202020204" pitchFamily="34" charset="0"/>
              </a:rPr>
              <a:t>Our school’s Complaints Policy:</a:t>
            </a:r>
          </a:p>
          <a:p>
            <a:pPr lvl="1"/>
            <a:r>
              <a:rPr lang="en-AU" dirty="0">
                <a:solidFill>
                  <a:srgbClr val="0B0C1D"/>
                </a:solidFill>
                <a:latin typeface="Arial" panose="020B0604020202020204" pitchFamily="34" charset="0"/>
                <a:cs typeface="Arial" panose="020B0604020202020204" pitchFamily="34" charset="0"/>
              </a:rPr>
              <a:t>provides an outline of our school’s complaints process</a:t>
            </a:r>
          </a:p>
          <a:p>
            <a:pPr lvl="1"/>
            <a:r>
              <a:rPr lang="en-AU" dirty="0">
                <a:solidFill>
                  <a:srgbClr val="0B0C1D"/>
                </a:solidFill>
                <a:latin typeface="Arial" panose="020B0604020202020204" pitchFamily="34" charset="0"/>
                <a:cs typeface="Arial" panose="020B0604020202020204" pitchFamily="34" charset="0"/>
              </a:rPr>
              <a:t>informs students, parents and members of the community how they can raise complaints or concerns about issues arising at our school</a:t>
            </a:r>
          </a:p>
          <a:p>
            <a:pPr lvl="1"/>
            <a:r>
              <a:rPr lang="en-AU" dirty="0">
                <a:solidFill>
                  <a:srgbClr val="0B0C1D"/>
                </a:solidFill>
                <a:latin typeface="Arial" panose="020B0604020202020204" pitchFamily="34" charset="0"/>
                <a:cs typeface="Arial" panose="020B0604020202020204" pitchFamily="34" charset="0"/>
              </a:rPr>
              <a:t>sets an expectation that all complaints and concerns are managed in a timely, effective, fair and respectful manner</a:t>
            </a:r>
          </a:p>
          <a:p>
            <a:pPr lvl="1">
              <a:spcAft>
                <a:spcPts val="600"/>
              </a:spcAft>
            </a:pPr>
            <a:r>
              <a:rPr lang="en-AU" dirty="0">
                <a:solidFill>
                  <a:srgbClr val="0B0C1D"/>
                </a:solidFill>
                <a:latin typeface="Arial" panose="020B0604020202020204" pitchFamily="34" charset="0"/>
                <a:cs typeface="Arial" panose="020B0604020202020204" pitchFamily="34" charset="0"/>
              </a:rPr>
              <a:t>relates to complaints brought by students, parents, carers, or members of our school community and applies to all matters relating to our school. </a:t>
            </a:r>
          </a:p>
          <a:p>
            <a:pPr lvl="1">
              <a:spcAft>
                <a:spcPts val="600"/>
              </a:spcAft>
            </a:pPr>
            <a:r>
              <a:rPr lang="en-AU" dirty="0">
                <a:solidFill>
                  <a:srgbClr val="0B0C1D"/>
                </a:solidFill>
                <a:latin typeface="Arial" panose="020B0604020202020204" pitchFamily="34" charset="0"/>
                <a:cs typeface="Arial" panose="020B0604020202020204" pitchFamily="34" charset="0"/>
              </a:rPr>
              <a:t>is publicly available</a:t>
            </a:r>
          </a:p>
          <a:p>
            <a:pPr marL="0" indent="0">
              <a:spcAft>
                <a:spcPts val="600"/>
              </a:spcAft>
              <a:buNone/>
            </a:pPr>
            <a:r>
              <a:rPr lang="en-AU" sz="2400" dirty="0">
                <a:latin typeface="Arial" panose="020B0604020202020204" pitchFamily="34" charset="0"/>
                <a:ea typeface="+mn-ea"/>
                <a:cs typeface="Arial" panose="020B0604020202020204" pitchFamily="34" charset="0"/>
              </a:rPr>
              <a:t>Complaints and concerns relating to child abuse will be managed in accordance with our school’s </a:t>
            </a:r>
            <a:r>
              <a:rPr lang="en-AU" sz="2400" b="1" dirty="0">
                <a:latin typeface="Arial" panose="020B0604020202020204" pitchFamily="34" charset="0"/>
                <a:ea typeface="+mn-ea"/>
                <a:cs typeface="Arial" panose="020B0604020202020204" pitchFamily="34" charset="0"/>
              </a:rPr>
              <a:t>Child Safety Responding and Reporting Obligations Policy and Procedures</a:t>
            </a:r>
          </a:p>
        </p:txBody>
      </p:sp>
    </p:spTree>
    <p:extLst>
      <p:ext uri="{BB962C8B-B14F-4D97-AF65-F5344CB8AC3E}">
        <p14:creationId xmlns:p14="http://schemas.microsoft.com/office/powerpoint/2010/main" val="3770799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913B-73BB-45E1-A6F1-5100FFF925D5}"/>
              </a:ext>
            </a:extLst>
          </p:cNvPr>
          <p:cNvSpPr>
            <a:spLocks noGrp="1"/>
          </p:cNvSpPr>
          <p:nvPr>
            <p:ph type="title"/>
          </p:nvPr>
        </p:nvSpPr>
        <p:spPr>
          <a:xfrm>
            <a:off x="288233" y="217208"/>
            <a:ext cx="10069200" cy="1148827"/>
          </a:xfrm>
        </p:spPr>
        <p:txBody>
          <a:bodyPr>
            <a:noAutofit/>
          </a:bodyPr>
          <a:lstStyle/>
          <a:p>
            <a:r>
              <a:rPr lang="en-AU" sz="3200" b="1" dirty="0">
                <a:solidFill>
                  <a:srgbClr val="E26815"/>
                </a:solidFill>
                <a:latin typeface="Arial" panose="020B0604020202020204" pitchFamily="34" charset="0"/>
                <a:cs typeface="Arial" panose="020B0604020202020204" pitchFamily="34" charset="0"/>
              </a:rPr>
              <a:t>Responding to incidents, disclosures and suspicions of child abuse</a:t>
            </a:r>
            <a:br>
              <a:rPr lang="en-AU" sz="3200" b="1" dirty="0">
                <a:solidFill>
                  <a:srgbClr val="E26815"/>
                </a:solidFill>
                <a:latin typeface="Arial" panose="020B0604020202020204" pitchFamily="34" charset="0"/>
                <a:cs typeface="Arial" panose="020B0604020202020204" pitchFamily="34" charset="0"/>
              </a:rPr>
            </a:br>
            <a:endParaRPr lang="en-AU" sz="3200" b="1" dirty="0">
              <a:solidFill>
                <a:srgbClr val="E2681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644223C-CB51-4427-AA4A-7C5CE8BAD409}"/>
              </a:ext>
            </a:extLst>
          </p:cNvPr>
          <p:cNvSpPr>
            <a:spLocks noGrp="1"/>
          </p:cNvSpPr>
          <p:nvPr>
            <p:ph idx="1"/>
          </p:nvPr>
        </p:nvSpPr>
        <p:spPr>
          <a:xfrm>
            <a:off x="288233" y="1961160"/>
            <a:ext cx="10764778" cy="4339229"/>
          </a:xfrm>
        </p:spPr>
        <p:txBody>
          <a:bodyPr numCol="2" spcCol="108000">
            <a:noAutofit/>
          </a:bodyPr>
          <a:lstStyle/>
          <a:p>
            <a:pPr marL="266700" marR="0" lvl="0" indent="-2667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AU" sz="2000" b="1" i="0" u="none" strike="noStrike" kern="1200" cap="none" spc="0" normalizeH="0" baseline="0" noProof="0" dirty="0">
                <a:ln>
                  <a:noFill/>
                </a:ln>
                <a:solidFill>
                  <a:srgbClr val="980859"/>
                </a:solidFill>
                <a:effectLst/>
                <a:uLnTx/>
                <a:uFillTx/>
                <a:latin typeface="Arial" panose="020B0604020202020204" pitchFamily="34" charset="0"/>
                <a:cs typeface="Arial" panose="020B0604020202020204" pitchFamily="34" charset="0"/>
              </a:rPr>
              <a:t>Respond to the emergency </a:t>
            </a:r>
          </a:p>
          <a:p>
            <a:pPr marL="444500" lvl="1" indent="-177800">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a child is at immediate risk of harm, </a:t>
            </a:r>
            <a:b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you must ensure their </a:t>
            </a:r>
            <a:r>
              <a:rPr lang="en-AU" sz="1800" dirty="0">
                <a:solidFill>
                  <a:prstClr val="black"/>
                </a:solidFill>
                <a:latin typeface="Arial" panose="020B0604020202020204" pitchFamily="34" charset="0"/>
                <a:cs typeface="Arial" panose="020B0604020202020204" pitchFamily="34" charset="0"/>
              </a:rPr>
              <a:t>safety.</a:t>
            </a:r>
          </a:p>
          <a:p>
            <a:pPr marL="444500" lvl="1" indent="-177800">
              <a:defRPr/>
            </a:pPr>
            <a:endParaRPr lang="en-AU" sz="1800" dirty="0">
              <a:solidFill>
                <a:prstClr val="black"/>
              </a:solidFill>
              <a:latin typeface="Arial" panose="020B0604020202020204" pitchFamily="34" charset="0"/>
              <a:cs typeface="Arial" panose="020B0604020202020204" pitchFamily="34" charset="0"/>
            </a:endParaRPr>
          </a:p>
          <a:p>
            <a:pPr marL="266700" marR="0" lvl="0" indent="-2667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AU" sz="2000" b="1" i="0" u="none" strike="noStrike" kern="1200" cap="none" spc="0" normalizeH="0" baseline="0" noProof="0" dirty="0">
                <a:ln>
                  <a:noFill/>
                </a:ln>
                <a:solidFill>
                  <a:srgbClr val="007987"/>
                </a:solidFill>
                <a:effectLst/>
                <a:uLnTx/>
                <a:uFillTx/>
                <a:latin typeface="Arial" panose="020B0604020202020204" pitchFamily="34" charset="0"/>
                <a:cs typeface="Arial" panose="020B0604020202020204" pitchFamily="34" charset="0"/>
              </a:rPr>
              <a:t>Report to authorities</a:t>
            </a:r>
            <a:r>
              <a:rPr lang="en-AU" sz="2000" b="1" dirty="0">
                <a:solidFill>
                  <a:srgbClr val="007987"/>
                </a:solidFill>
                <a:latin typeface="Arial" panose="020B0604020202020204" pitchFamily="34" charset="0"/>
                <a:cs typeface="Arial" panose="020B0604020202020204" pitchFamily="34" charset="0"/>
              </a:rPr>
              <a:t>/Refer to services</a:t>
            </a:r>
            <a:endParaRPr kumimoji="0" lang="en-AU" sz="2000" b="1" i="0" u="none" strike="noStrike" kern="1200" cap="none" spc="0" normalizeH="0" baseline="0" noProof="0" dirty="0">
              <a:ln>
                <a:noFill/>
              </a:ln>
              <a:solidFill>
                <a:srgbClr val="007987"/>
              </a:solidFill>
              <a:effectLst/>
              <a:uLnTx/>
              <a:uFillTx/>
              <a:latin typeface="Arial" panose="020B0604020202020204" pitchFamily="34" charset="0"/>
              <a:cs typeface="Arial" panose="020B0604020202020204" pitchFamily="34" charset="0"/>
            </a:endParaRPr>
          </a:p>
          <a:p>
            <a:pPr marL="444500" lvl="1" indent="-177800">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 soon as immediate health and safety concerns are addressed you must report your concerns to the principal </a:t>
            </a:r>
            <a:r>
              <a:rPr kumimoji="0" lang="en-AU" sz="1800" b="0" i="0" u="none" kern="1200" cap="none" spc="0" normalizeH="0" baseline="0" noProof="0" dirty="0">
                <a:ln>
                  <a:noFill/>
                </a:ln>
                <a:effectLst/>
                <a:uLnTx/>
                <a:uFillTx/>
                <a:latin typeface="Arial" panose="020B0604020202020204" pitchFamily="34" charset="0"/>
                <a:cs typeface="Arial" panose="020B0604020202020204" pitchFamily="34" charset="0"/>
              </a:rPr>
              <a:t>or school leadership </a:t>
            </a:r>
            <a:br>
              <a:rPr lang="en-AU" sz="1800" dirty="0">
                <a:latin typeface="Arial" panose="020B0604020202020204" pitchFamily="34" charset="0"/>
                <a:cs typeface="Arial" panose="020B0604020202020204" pitchFamily="34" charset="0"/>
              </a:rPr>
            </a:b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 per our school’s Child Safety Responding and Reporting Obligations Policy/Procedures). </a:t>
            </a:r>
            <a:endParaRPr lang="en-AU" sz="1800" dirty="0">
              <a:solidFill>
                <a:prstClr val="black"/>
              </a:solidFill>
              <a:latin typeface="Arial" panose="020B0604020202020204" pitchFamily="34" charset="0"/>
              <a:cs typeface="Arial" panose="020B0604020202020204" pitchFamily="34" charset="0"/>
            </a:endParaRPr>
          </a:p>
          <a:p>
            <a:pPr marL="444500" lvl="1" indent="-177800">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School leadership wi</a:t>
            </a:r>
            <a:r>
              <a:rPr kumimoji="0" lang="en-AU"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ll </a:t>
            </a:r>
            <a:r>
              <a:rPr lang="en-AU" sz="1800" dirty="0">
                <a:effectLst/>
                <a:latin typeface="Arial" panose="020B0604020202020204" pitchFamily="34" charset="0"/>
                <a:ea typeface="Aptos" panose="020B0004020202020204" pitchFamily="34" charset="0"/>
                <a:cs typeface="Arial" panose="020B0604020202020204" pitchFamily="34" charset="0"/>
              </a:rPr>
              <a:t>work with you to make a report to the relevant authorities</a:t>
            </a:r>
            <a:r>
              <a:rPr lang="en-AU" sz="1800" dirty="0">
                <a:latin typeface="Arial" panose="020B0604020202020204" pitchFamily="34" charset="0"/>
                <a:ea typeface="Aptos" panose="020B0004020202020204" pitchFamily="34" charset="0"/>
                <a:cs typeface="Arial" panose="020B0604020202020204" pitchFamily="34" charset="0"/>
              </a:rPr>
              <a:t>, based on whether the </a:t>
            </a:r>
            <a:r>
              <a:rPr lang="en-AU" sz="1800" dirty="0">
                <a:effectLst/>
                <a:latin typeface="Arial" panose="020B0604020202020204" pitchFamily="34" charset="0"/>
                <a:ea typeface="Aptos" panose="020B0004020202020204" pitchFamily="34" charset="0"/>
                <a:cs typeface="Arial" panose="020B0604020202020204" pitchFamily="34" charset="0"/>
              </a:rPr>
              <a:t>source of the suspected abuse is in the school, family or community.</a:t>
            </a:r>
          </a:p>
          <a:p>
            <a:pPr marL="444500" lvl="1" indent="-177800">
              <a:defRPr/>
            </a:pPr>
            <a:endParaRPr lang="en-AU" sz="1800" dirty="0">
              <a:latin typeface="Arial" panose="020B0604020202020204" pitchFamily="34" charset="0"/>
              <a:ea typeface="Aptos" panose="020B0004020202020204" pitchFamily="34" charset="0"/>
              <a:cs typeface="Arial" panose="020B0604020202020204" pitchFamily="34" charset="0"/>
            </a:endParaRPr>
          </a:p>
          <a:p>
            <a:pPr marL="444500" lvl="1" indent="-177800">
              <a:defRPr/>
            </a:pPr>
            <a:endParaRPr lang="en-AU" sz="1700" dirty="0">
              <a:effectLst/>
              <a:latin typeface="Arial" panose="020B0604020202020204" pitchFamily="34" charset="0"/>
              <a:ea typeface="Aptos" panose="020B0004020202020204" pitchFamily="34" charset="0"/>
              <a:cs typeface="Arial" panose="020B0604020202020204" pitchFamily="34" charset="0"/>
            </a:endParaRPr>
          </a:p>
          <a:p>
            <a:pPr marL="266700" marR="0" lvl="0" indent="-2667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AU" sz="2000" b="1" i="0" u="none" strike="noStrike" kern="1200" cap="none" spc="0" normalizeH="0" baseline="0" noProof="0" dirty="0">
                <a:ln>
                  <a:noFill/>
                </a:ln>
                <a:solidFill>
                  <a:srgbClr val="09408C"/>
                </a:solidFill>
                <a:effectLst/>
                <a:uLnTx/>
                <a:uFillTx/>
                <a:latin typeface="Arial" panose="020B0604020202020204" pitchFamily="34" charset="0"/>
                <a:cs typeface="Arial" panose="020B0604020202020204" pitchFamily="34" charset="0"/>
              </a:rPr>
              <a:t>Contact Parents/Carers</a:t>
            </a:r>
          </a:p>
          <a:p>
            <a:pPr marL="444500" lvl="1" indent="-177800">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principal and school must determine who needs to be contacted.</a:t>
            </a:r>
          </a:p>
          <a:p>
            <a:pPr marL="266700" lvl="1" indent="0">
              <a:buNone/>
              <a:defRPr/>
            </a:pPr>
            <a:endParaRPr kumimoji="0" lang="en-AU"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a:p>
            <a:pPr marL="266700" marR="0" lvl="0" indent="-2667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AU" sz="2000" b="1" i="0" u="none" strike="noStrike" kern="1200" cap="none" spc="0" normalizeH="0" baseline="0" noProof="0" dirty="0">
                <a:ln>
                  <a:noFill/>
                </a:ln>
                <a:solidFill>
                  <a:srgbClr val="357040"/>
                </a:solidFill>
                <a:effectLst/>
                <a:uLnTx/>
                <a:uFillTx/>
                <a:latin typeface="Arial" panose="020B0604020202020204" pitchFamily="34" charset="0"/>
                <a:cs typeface="Arial" panose="020B0604020202020204" pitchFamily="34" charset="0"/>
              </a:rPr>
              <a:t>Provide ongoing support</a:t>
            </a:r>
          </a:p>
          <a:p>
            <a:pPr marL="444500" lvl="1" indent="-177800">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school must determine the support for children impacted by abuse.</a:t>
            </a:r>
          </a:p>
          <a:p>
            <a:pPr marL="266700" lvl="1" indent="0">
              <a:buNone/>
              <a:defRPr/>
            </a:pPr>
            <a:endParaRPr kumimoji="0" lang="en-AU"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57200" lvl="1" indent="-101600">
              <a:buNone/>
              <a:defRPr/>
            </a:pPr>
            <a:r>
              <a:rPr lang="en-AU" sz="1800" dirty="0">
                <a:latin typeface="Arial" panose="020B0604020202020204" pitchFamily="34" charset="0"/>
                <a:cs typeface="Arial" panose="020B0604020202020204" pitchFamily="34" charset="0"/>
              </a:rPr>
              <a:t>For more information, see:</a:t>
            </a:r>
          </a:p>
          <a:p>
            <a:pPr marL="641350" lvl="1" indent="-285750">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Protecting Children – Reporting and Other Legal </a:t>
            </a:r>
            <a:r>
              <a:rPr lang="en-AU" sz="1800" dirty="0">
                <a:solidFill>
                  <a:prstClr val="black"/>
                </a:solidFill>
                <a:latin typeface="Arial" panose="020B0604020202020204" pitchFamily="34" charset="0"/>
                <a:cs typeface="Arial" panose="020B0604020202020204" pitchFamily="34" charset="0"/>
                <a:hlinkClick r:id="rId3"/>
              </a:rPr>
              <a:t>Obligations</a:t>
            </a:r>
            <a:r>
              <a:rPr lang="en-AU" sz="1800" dirty="0">
                <a:solidFill>
                  <a:prstClr val="black"/>
                </a:solidFill>
                <a:latin typeface="Arial" panose="020B0604020202020204" pitchFamily="34" charset="0"/>
                <a:cs typeface="Arial" panose="020B0604020202020204" pitchFamily="34" charset="0"/>
              </a:rPr>
              <a:t> </a:t>
            </a:r>
          </a:p>
          <a:p>
            <a:pPr marL="641350" lvl="1" indent="-285750">
              <a:defRPr/>
            </a:pPr>
            <a:r>
              <a:rPr lang="en-AU" sz="1800" dirty="0">
                <a:latin typeface="Arial" panose="020B0604020202020204" pitchFamily="34" charset="0"/>
                <a:cs typeface="Arial" panose="020B0604020202020204" pitchFamily="34" charset="0"/>
                <a:hlinkClick r:id="rId4"/>
              </a:rPr>
              <a:t>Report child abuse in schools | schools.vic.gov.au </a:t>
            </a:r>
            <a:endParaRPr lang="en-AU" sz="1800" dirty="0">
              <a:solidFill>
                <a:prstClr val="black"/>
              </a:solidFill>
              <a:latin typeface="Arial" panose="020B0604020202020204" pitchFamily="34" charset="0"/>
              <a:cs typeface="Arial" panose="020B0604020202020204" pitchFamily="34" charset="0"/>
            </a:endParaRPr>
          </a:p>
          <a:p>
            <a:pPr marL="641350" lvl="1" indent="-285750">
              <a:defRPr/>
            </a:pPr>
            <a:r>
              <a:rPr lang="en-AU" sz="1800" dirty="0">
                <a:latin typeface="Arial" panose="020B0604020202020204" pitchFamily="34" charset="0"/>
                <a:cs typeface="Arial" panose="020B0604020202020204" pitchFamily="34" charset="0"/>
              </a:rPr>
              <a:t>O</a:t>
            </a:r>
            <a:r>
              <a:rPr kumimoji="0" lang="en-AU" sz="1800" b="0" i="0" u="none" kern="1200" cap="none" spc="0" normalizeH="0" baseline="0" noProof="0" dirty="0" err="1">
                <a:ln>
                  <a:noFill/>
                </a:ln>
                <a:effectLst/>
                <a:uLnTx/>
                <a:uFillTx/>
                <a:latin typeface="Arial" panose="020B0604020202020204" pitchFamily="34" charset="0"/>
                <a:cs typeface="Arial" panose="020B0604020202020204" pitchFamily="34" charset="0"/>
              </a:rPr>
              <a:t>ur</a:t>
            </a:r>
            <a:r>
              <a:rPr kumimoji="0" lang="en-AU" sz="1800" b="0" i="0" u="none" kern="1200" cap="none" spc="0" normalizeH="0" baseline="0" noProof="0" dirty="0">
                <a:ln>
                  <a:noFill/>
                </a:ln>
                <a:effectLst/>
                <a:uLnTx/>
                <a:uFillTx/>
                <a:latin typeface="Arial" panose="020B0604020202020204" pitchFamily="34" charset="0"/>
                <a:cs typeface="Arial" panose="020B0604020202020204" pitchFamily="34" charset="0"/>
              </a:rPr>
              <a:t> school’s Child Safety Responding and Reporting Obligations Policy and Procedures</a:t>
            </a:r>
          </a:p>
        </p:txBody>
      </p:sp>
      <p:sp>
        <p:nvSpPr>
          <p:cNvPr id="5" name="TextBox 4">
            <a:extLst>
              <a:ext uri="{FF2B5EF4-FFF2-40B4-BE49-F238E27FC236}">
                <a16:creationId xmlns:a16="http://schemas.microsoft.com/office/drawing/2014/main" id="{D48FBDB6-C5DA-CDE9-1837-1E748F5DA1C6}"/>
              </a:ext>
            </a:extLst>
          </p:cNvPr>
          <p:cNvSpPr txBox="1"/>
          <p:nvPr/>
        </p:nvSpPr>
        <p:spPr>
          <a:xfrm>
            <a:off x="288233" y="1364931"/>
            <a:ext cx="11319567"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School Council members should follow the </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Four Critical Actions for Schools </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when responding to incidents, disclosures and suspicions of child abuse</a:t>
            </a:r>
            <a:r>
              <a:rPr lang="en-AU" sz="1800" dirty="0">
                <a:solidFill>
                  <a:prstClr val="black"/>
                </a:solidFill>
                <a:latin typeface="Arial" panose="020B0604020202020204" pitchFamily="34" charset="0"/>
                <a:cs typeface="Arial" panose="020B0604020202020204" pitchFamily="34" charset="0"/>
              </a:rPr>
              <a:t>:</a:t>
            </a: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814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DAB388-F6A1-4EAB-A8AE-7C25636338EB}"/>
              </a:ext>
            </a:extLst>
          </p:cNvPr>
          <p:cNvSpPr>
            <a:spLocks noGrp="1"/>
          </p:cNvSpPr>
          <p:nvPr>
            <p:ph type="title"/>
          </p:nvPr>
        </p:nvSpPr>
        <p:spPr>
          <a:xfrm>
            <a:off x="290465" y="238622"/>
            <a:ext cx="10515600" cy="1325563"/>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Signs of abuse to look out for (video)</a:t>
            </a:r>
          </a:p>
        </p:txBody>
      </p:sp>
      <p:pic>
        <p:nvPicPr>
          <p:cNvPr id="3" name="Picture 2" descr="An image of students linked to a video that describes the signs of abuse">
            <a:hlinkClick r:id="rId3"/>
            <a:extLst>
              <a:ext uri="{FF2B5EF4-FFF2-40B4-BE49-F238E27FC236}">
                <a16:creationId xmlns:a16="http://schemas.microsoft.com/office/drawing/2014/main" id="{E85EBCA2-87E6-445D-8AEB-96175CCD1E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70543" y="911681"/>
            <a:ext cx="9713686" cy="57076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3077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02749" y="230161"/>
            <a:ext cx="10064669" cy="768461"/>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Common signs of abuse – children </a:t>
            </a:r>
          </a:p>
        </p:txBody>
      </p:sp>
      <p:sp>
        <p:nvSpPr>
          <p:cNvPr id="3" name="TextBox 2">
            <a:extLst>
              <a:ext uri="{FF2B5EF4-FFF2-40B4-BE49-F238E27FC236}">
                <a16:creationId xmlns:a16="http://schemas.microsoft.com/office/drawing/2014/main" id="{0C06494C-0995-FC54-A305-BD21CEFEB9B7}"/>
              </a:ext>
            </a:extLst>
          </p:cNvPr>
          <p:cNvSpPr txBox="1"/>
          <p:nvPr/>
        </p:nvSpPr>
        <p:spPr>
          <a:xfrm>
            <a:off x="451090" y="911417"/>
            <a:ext cx="4651695" cy="5555367"/>
          </a:xfrm>
          <a:prstGeom prst="rect">
            <a:avLst/>
          </a:prstGeom>
          <a:noFill/>
        </p:spPr>
        <p:txBody>
          <a:bodyPr wrap="square" rtlCol="0">
            <a:spAutoFit/>
          </a:bodyPr>
          <a:lstStyle/>
          <a:p>
            <a:pPr>
              <a:spcAft>
                <a:spcPts val="600"/>
              </a:spcAft>
            </a:pPr>
            <a:r>
              <a:rPr lang="en-AU" sz="2200" b="1" dirty="0">
                <a:latin typeface="Arial" panose="020B0604020202020204" pitchFamily="34" charset="0"/>
                <a:cs typeface="Arial" panose="020B0604020202020204" pitchFamily="34" charset="0"/>
              </a:rPr>
              <a:t>Physical</a:t>
            </a:r>
          </a:p>
          <a:p>
            <a:pPr marL="228600" indent="-228600">
              <a:spcBef>
                <a:spcPts val="600"/>
              </a:spcBef>
              <a:buFont typeface="Arial"/>
              <a:buChar char="•"/>
            </a:pPr>
            <a:r>
              <a:rPr lang="en-AU" sz="1900" dirty="0">
                <a:latin typeface="Arial" panose="020B0604020202020204" pitchFamily="34" charset="0"/>
                <a:cs typeface="Arial" panose="020B0604020202020204" pitchFamily="34" charset="0"/>
              </a:rPr>
              <a:t>Bruises, welts, cuts/grazes or burns</a:t>
            </a:r>
          </a:p>
          <a:p>
            <a:pPr marL="228600" indent="-228600">
              <a:spcBef>
                <a:spcPts val="600"/>
              </a:spcBef>
              <a:buFont typeface="Arial"/>
              <a:buChar char="•"/>
            </a:pPr>
            <a:r>
              <a:rPr lang="en-AU" sz="1900" dirty="0">
                <a:latin typeface="Arial" panose="020B0604020202020204" pitchFamily="34" charset="0"/>
                <a:cs typeface="Arial" panose="020B0604020202020204" pitchFamily="34" charset="0"/>
              </a:rPr>
              <a:t>Internal injuries and bone fractures </a:t>
            </a:r>
          </a:p>
          <a:p>
            <a:pPr marL="228600" indent="-228600">
              <a:spcBef>
                <a:spcPts val="600"/>
              </a:spcBef>
              <a:buFont typeface="Arial"/>
              <a:buChar char="•"/>
            </a:pPr>
            <a:r>
              <a:rPr lang="en-AU" sz="1900" dirty="0">
                <a:latin typeface="Arial" panose="020B0604020202020204" pitchFamily="34" charset="0"/>
                <a:cs typeface="Arial" panose="020B0604020202020204" pitchFamily="34" charset="0"/>
              </a:rPr>
              <a:t>Injury to the genital or rectal area (e.g. pain going to the toilet) </a:t>
            </a:r>
          </a:p>
          <a:p>
            <a:pPr marL="228600" marR="0" lvl="0" indent="-228600" fontAlgn="auto">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Wearing clothes unsuitable for weather conditions to hide injuries</a:t>
            </a:r>
          </a:p>
          <a:p>
            <a:pPr marL="228600" marR="0" lvl="0" indent="-228600" fontAlgn="auto">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STDs and/or frequent urinary tract infections</a:t>
            </a:r>
          </a:p>
          <a:p>
            <a:pPr marL="228600" marR="0" lvl="0" indent="-228600" fontAlgn="auto">
              <a:lnSpc>
                <a:spcPct val="100000"/>
              </a:lnSpc>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Consistently dirty and unwashed</a:t>
            </a:r>
          </a:p>
          <a:p>
            <a:pPr marL="228600" marR="0" lvl="0" indent="-228600" fontAlgn="auto">
              <a:lnSpc>
                <a:spcPct val="100000"/>
              </a:lnSpc>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Consistently hungry, tired and listless</a:t>
            </a:r>
          </a:p>
          <a:p>
            <a:pPr marL="228600" marR="0" lvl="0" indent="-228600" fontAlgn="auto">
              <a:lnSpc>
                <a:spcPct val="100000"/>
              </a:lnSpc>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Unattended health problems and lack of routine medical care</a:t>
            </a:r>
            <a:endParaRPr lang="en-AU" sz="19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defRPr/>
            </a:pPr>
            <a:endParaRPr lang="en-AU" sz="2000" dirty="0">
              <a:latin typeface="Arial" panose="020B0604020202020204" pitchFamily="34" charset="0"/>
              <a:cs typeface="Arial" panose="020B0604020202020204" pitchFamily="34" charset="0"/>
              <a:hlinkClick r:id="rId3"/>
            </a:endParaRPr>
          </a:p>
          <a:p>
            <a:pPr>
              <a:defRPr/>
            </a:pPr>
            <a:endParaRPr lang="en-AU" sz="2000" dirty="0">
              <a:latin typeface="Arial" panose="020B0604020202020204" pitchFamily="34" charset="0"/>
              <a:cs typeface="Arial" panose="020B0604020202020204" pitchFamily="34" charset="0"/>
              <a:hlinkClick r:id="rId3"/>
            </a:endParaRPr>
          </a:p>
          <a:p>
            <a:pPr>
              <a:defRPr/>
            </a:pPr>
            <a:r>
              <a:rPr lang="en-AU" sz="1900" kern="1200" dirty="0">
                <a:solidFill>
                  <a:schemeClr val="tx1"/>
                </a:solidFill>
                <a:latin typeface="Arial" panose="020B0604020202020204" pitchFamily="34" charset="0"/>
                <a:cs typeface="Arial" panose="020B0604020202020204" pitchFamily="34" charset="0"/>
                <a:hlinkClick r:id="rId3"/>
              </a:rPr>
              <a:t>PROTECT: Identify child abuse</a:t>
            </a:r>
            <a:endParaRPr lang="en-AU" sz="19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7C2F5E-C926-2F06-035A-EA3F82667C00}"/>
              </a:ext>
            </a:extLst>
          </p:cNvPr>
          <p:cNvSpPr txBox="1"/>
          <p:nvPr/>
        </p:nvSpPr>
        <p:spPr>
          <a:xfrm>
            <a:off x="5102785" y="864141"/>
            <a:ext cx="5738152" cy="5740033"/>
          </a:xfrm>
          <a:prstGeom prst="rect">
            <a:avLst/>
          </a:prstGeom>
          <a:noFill/>
        </p:spPr>
        <p:txBody>
          <a:bodyPr wrap="square">
            <a:spAutoFit/>
          </a:bodyPr>
          <a:lstStyle/>
          <a:p>
            <a:pPr>
              <a:spcAft>
                <a:spcPts val="600"/>
              </a:spcAft>
            </a:pPr>
            <a:r>
              <a:rPr lang="en-AU" sz="2200" b="1" dirty="0">
                <a:latin typeface="Arial" panose="020B0604020202020204" pitchFamily="34" charset="0"/>
                <a:cs typeface="Arial" panose="020B0604020202020204" pitchFamily="34" charset="0"/>
              </a:rPr>
              <a:t>Behavioural</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Disclosure and/or drawings or writing depicting violence/abuse</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Habitual absences </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Significant/unexplained developmental delay</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Regressive or unusual changes to behaviour</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Drug or alcohol misuse, suicide or self-harm</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Harm to others or animals</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Inconsistent or unlikely explanation for injury or inability to remember the cause</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Reluctance to go home and/or a wariness or fear of a parent/carer</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Unusual fear of physical contact with adults</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Developmentally inappropriate sexualised behaviour</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Withdrawal or excessive secrecy</a:t>
            </a:r>
          </a:p>
        </p:txBody>
      </p:sp>
    </p:spTree>
    <p:extLst>
      <p:ext uri="{BB962C8B-B14F-4D97-AF65-F5344CB8AC3E}">
        <p14:creationId xmlns:p14="http://schemas.microsoft.com/office/powerpoint/2010/main" val="624483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02749" y="230161"/>
            <a:ext cx="10064669" cy="768461"/>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sexual abuse – including grooming</a:t>
            </a:r>
          </a:p>
        </p:txBody>
      </p:sp>
      <p:sp>
        <p:nvSpPr>
          <p:cNvPr id="5" name="TextBox 4">
            <a:extLst>
              <a:ext uri="{FF2B5EF4-FFF2-40B4-BE49-F238E27FC236}">
                <a16:creationId xmlns:a16="http://schemas.microsoft.com/office/drawing/2014/main" id="{F407D127-DFF2-686D-F53A-0D6A335195F4}"/>
              </a:ext>
            </a:extLst>
          </p:cNvPr>
          <p:cNvSpPr txBox="1"/>
          <p:nvPr/>
        </p:nvSpPr>
        <p:spPr>
          <a:xfrm>
            <a:off x="202749" y="957894"/>
            <a:ext cx="10582955" cy="5681555"/>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AU" sz="2300" dirty="0">
                <a:latin typeface="Arial" panose="020B0604020202020204" pitchFamily="34" charset="0"/>
                <a:cs typeface="Arial" panose="020B0604020202020204" pitchFamily="34" charset="0"/>
              </a:rPr>
              <a:t>Child sexual abuse is when a person uses power or authority over a child to involve them in sexual activity.</a:t>
            </a:r>
          </a:p>
          <a:p>
            <a:pPr marL="285750" indent="-285750">
              <a:spcAft>
                <a:spcPts val="900"/>
              </a:spcAft>
              <a:buFont typeface="Arial" panose="020B0604020202020204" pitchFamily="34" charset="0"/>
              <a:buChar char="•"/>
            </a:pPr>
            <a:r>
              <a:rPr lang="en-AU" sz="2300" dirty="0">
                <a:latin typeface="Arial" panose="020B0604020202020204" pitchFamily="34" charset="0"/>
                <a:cs typeface="Arial" panose="020B0604020202020204" pitchFamily="34" charset="0"/>
              </a:rPr>
              <a:t>Grooming involves predatory behaviour by an adult to prepare a child under 16 for sexual abuse at a later time, either with the groomer or with another adult.</a:t>
            </a:r>
          </a:p>
          <a:p>
            <a:pPr marL="285750" indent="-285750">
              <a:spcAft>
                <a:spcPts val="900"/>
              </a:spcAft>
              <a:buFont typeface="Arial" panose="020B0604020202020204" pitchFamily="34" charset="0"/>
              <a:buChar char="•"/>
            </a:pPr>
            <a:r>
              <a:rPr lang="en-AU" sz="2300" dirty="0">
                <a:solidFill>
                  <a:srgbClr val="1A1A1A"/>
                </a:solidFill>
                <a:latin typeface="Arial" panose="020B0604020202020204" pitchFamily="34" charset="0"/>
                <a:cs typeface="Arial" panose="020B0604020202020204" pitchFamily="34" charset="0"/>
              </a:rPr>
              <a:t>P</a:t>
            </a:r>
            <a:r>
              <a:rPr lang="en-AU" sz="2300" b="0" i="0" dirty="0">
                <a:solidFill>
                  <a:srgbClr val="1A1A1A"/>
                </a:solidFill>
                <a:effectLst/>
                <a:latin typeface="Arial" panose="020B0604020202020204" pitchFamily="34" charset="0"/>
                <a:cs typeface="Arial" panose="020B0604020202020204" pitchFamily="34" charset="0"/>
              </a:rPr>
              <a:t>erpetrators of child sexual abuse (including grooming) are usually:</a:t>
            </a:r>
          </a:p>
          <a:p>
            <a:pPr marL="742950" lvl="1" indent="-285750">
              <a:buFont typeface="Arial" panose="020B0604020202020204" pitchFamily="34" charset="0"/>
              <a:buChar char="•"/>
            </a:pPr>
            <a:r>
              <a:rPr lang="en-AU" sz="2300" b="0" i="0" dirty="0">
                <a:solidFill>
                  <a:srgbClr val="1A1A1A"/>
                </a:solidFill>
                <a:effectLst/>
                <a:latin typeface="Arial" panose="020B0604020202020204" pitchFamily="34" charset="0"/>
                <a:cs typeface="Arial" panose="020B0604020202020204" pitchFamily="34" charset="0"/>
              </a:rPr>
              <a:t>known to the child </a:t>
            </a:r>
          </a:p>
          <a:p>
            <a:pPr marL="742950" lvl="1" indent="-285750">
              <a:spcAft>
                <a:spcPts val="900"/>
              </a:spcAft>
              <a:buFont typeface="Arial" panose="020B0604020202020204" pitchFamily="34" charset="0"/>
              <a:buChar char="•"/>
            </a:pPr>
            <a:r>
              <a:rPr lang="en-AU" sz="2300" b="0" i="0" dirty="0">
                <a:solidFill>
                  <a:srgbClr val="1A1A1A"/>
                </a:solidFill>
                <a:effectLst/>
                <a:latin typeface="Arial" panose="020B0604020202020204" pitchFamily="34" charset="0"/>
                <a:cs typeface="Arial" panose="020B0604020202020204" pitchFamily="34" charset="0"/>
              </a:rPr>
              <a:t>trusted by their families, communities, schools or other institutions.</a:t>
            </a:r>
          </a:p>
          <a:p>
            <a:pPr marL="342900" indent="-342900">
              <a:lnSpc>
                <a:spcPct val="90000"/>
              </a:lnSpc>
              <a:spcBef>
                <a:spcPts val="1000"/>
              </a:spcBef>
              <a:buFont typeface="Arial" panose="020B0604020202020204" pitchFamily="34" charset="0"/>
              <a:buChar char="•"/>
            </a:pPr>
            <a:r>
              <a:rPr lang="en-AU" sz="2300" dirty="0">
                <a:latin typeface="Arial" panose="020B0604020202020204" pitchFamily="34" charset="0"/>
                <a:cs typeface="Arial" panose="020B0604020202020204" pitchFamily="34" charset="0"/>
              </a:rPr>
              <a:t>Indicators of sexual abuse and grooming can be difficult to identify.</a:t>
            </a:r>
          </a:p>
          <a:p>
            <a:pPr marL="342900" indent="-342900">
              <a:lnSpc>
                <a:spcPct val="90000"/>
              </a:lnSpc>
              <a:spcBef>
                <a:spcPts val="1000"/>
              </a:spcBef>
              <a:buFont typeface="Arial" panose="020B0604020202020204" pitchFamily="34" charset="0"/>
              <a:buChar char="•"/>
            </a:pPr>
            <a:r>
              <a:rPr lang="en-AU" sz="2300" dirty="0">
                <a:latin typeface="Arial" panose="020B0604020202020204" pitchFamily="34" charset="0"/>
                <a:cs typeface="Arial" panose="020B0604020202020204" pitchFamily="34" charset="0"/>
              </a:rPr>
              <a:t>Parents, carers and other significant adults (including within organisations) may also be groomed by someone intending to abuse a child.</a:t>
            </a:r>
          </a:p>
          <a:p>
            <a:pPr marL="342900" indent="-342900">
              <a:lnSpc>
                <a:spcPct val="90000"/>
              </a:lnSpc>
              <a:spcBef>
                <a:spcPts val="1000"/>
              </a:spcBef>
              <a:buFont typeface="Arial" panose="020B0604020202020204" pitchFamily="34" charset="0"/>
              <a:buChar char="•"/>
            </a:pPr>
            <a:r>
              <a:rPr lang="en-AU" sz="2300" dirty="0">
                <a:latin typeface="Arial" panose="020B0604020202020204" pitchFamily="34" charset="0"/>
                <a:cs typeface="Arial" panose="020B0604020202020204" pitchFamily="34" charset="0"/>
              </a:rPr>
              <a:t>Any child can be victim of sexual abuse, however children who are vulnerable, isolated, or have a disability are much more likely to become victims and are disproportionately abused.</a:t>
            </a:r>
            <a:endParaRPr lang="en-AU" sz="23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977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02748" y="230161"/>
            <a:ext cx="10561505" cy="768461"/>
          </a:xfrm>
        </p:spPr>
        <p:txBody>
          <a:bodyPr>
            <a:noAutofit/>
          </a:bodyPr>
          <a:lstStyle/>
          <a:p>
            <a:r>
              <a:rPr lang="en-AU" sz="3000" b="1" dirty="0">
                <a:solidFill>
                  <a:srgbClr val="E26815"/>
                </a:solidFill>
                <a:latin typeface="Arial" panose="020B0604020202020204" pitchFamily="34" charset="0"/>
                <a:cs typeface="Arial" panose="020B0604020202020204" pitchFamily="34" charset="0"/>
              </a:rPr>
              <a:t>Common adult grooming behaviours</a:t>
            </a:r>
          </a:p>
        </p:txBody>
      </p:sp>
      <p:graphicFrame>
        <p:nvGraphicFramePr>
          <p:cNvPr id="3" name="Table 2">
            <a:extLst>
              <a:ext uri="{FF2B5EF4-FFF2-40B4-BE49-F238E27FC236}">
                <a16:creationId xmlns:a16="http://schemas.microsoft.com/office/drawing/2014/main" id="{65071906-EF86-1F2B-3685-FE7BCF433AE7}"/>
              </a:ext>
            </a:extLst>
          </p:cNvPr>
          <p:cNvGraphicFramePr>
            <a:graphicFrameLocks noGrp="1"/>
          </p:cNvGraphicFramePr>
          <p:nvPr/>
        </p:nvGraphicFramePr>
        <p:xfrm>
          <a:off x="202748" y="780244"/>
          <a:ext cx="10561505" cy="5767211"/>
        </p:xfrm>
        <a:graphic>
          <a:graphicData uri="http://schemas.openxmlformats.org/drawingml/2006/table">
            <a:tbl>
              <a:tblPr firstRow="1" bandRow="1">
                <a:tableStyleId>{2D5ABB26-0587-4C30-8999-92F81FD0307C}</a:tableStyleId>
              </a:tblPr>
              <a:tblGrid>
                <a:gridCol w="3534365">
                  <a:extLst>
                    <a:ext uri="{9D8B030D-6E8A-4147-A177-3AD203B41FA5}">
                      <a16:colId xmlns:a16="http://schemas.microsoft.com/office/drawing/2014/main" val="2727370603"/>
                    </a:ext>
                  </a:extLst>
                </a:gridCol>
                <a:gridCol w="3445565">
                  <a:extLst>
                    <a:ext uri="{9D8B030D-6E8A-4147-A177-3AD203B41FA5}">
                      <a16:colId xmlns:a16="http://schemas.microsoft.com/office/drawing/2014/main" val="3695634005"/>
                    </a:ext>
                  </a:extLst>
                </a:gridCol>
                <a:gridCol w="3581575">
                  <a:extLst>
                    <a:ext uri="{9D8B030D-6E8A-4147-A177-3AD203B41FA5}">
                      <a16:colId xmlns:a16="http://schemas.microsoft.com/office/drawing/2014/main" val="7776519"/>
                    </a:ext>
                  </a:extLst>
                </a:gridCol>
              </a:tblGrid>
              <a:tr h="913271">
                <a:tc>
                  <a:txBody>
                    <a:bodyPr/>
                    <a:lstStyle/>
                    <a:p>
                      <a:pPr algn="l"/>
                      <a:r>
                        <a:rPr lang="en-AU" sz="1750" b="1" kern="1200" dirty="0">
                          <a:solidFill>
                            <a:schemeClr val="tx1"/>
                          </a:solidFill>
                          <a:latin typeface="Arial" panose="020B0604020202020204" pitchFamily="34" charset="0"/>
                          <a:cs typeface="Arial" panose="020B0604020202020204" pitchFamily="34" charset="0"/>
                        </a:rPr>
                        <a:t>Targeting perceived vulnerabilities and relationship building </a:t>
                      </a:r>
                      <a:endParaRPr lang="en-AU" sz="175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AU" sz="1750" b="1" kern="1200" dirty="0">
                          <a:solidFill>
                            <a:schemeClr val="tx1"/>
                          </a:solidFill>
                          <a:latin typeface="Arial" panose="020B0604020202020204" pitchFamily="34" charset="0"/>
                          <a:cs typeface="Arial" panose="020B0604020202020204" pitchFamily="34" charset="0"/>
                        </a:rPr>
                        <a:t>Fake loving ‘relationship’ or friendship which is progressively sexualised</a:t>
                      </a:r>
                      <a:endParaRPr lang="en-AU" sz="175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AU" sz="1750" b="1" dirty="0">
                          <a:latin typeface="Arial" panose="020B0604020202020204" pitchFamily="34" charset="0"/>
                          <a:cs typeface="Arial" panose="020B0604020202020204" pitchFamily="34" charset="0"/>
                        </a:rPr>
                        <a:t>Control, reinforcement and victimisation</a:t>
                      </a:r>
                    </a:p>
                  </a:txBody>
                  <a:tcPr/>
                </a:tc>
                <a:extLst>
                  <a:ext uri="{0D108BD9-81ED-4DB2-BD59-A6C34878D82A}">
                    <a16:rowId xmlns:a16="http://schemas.microsoft.com/office/drawing/2014/main" val="2121792900"/>
                  </a:ext>
                </a:extLst>
              </a:tr>
              <a:tr h="3945710">
                <a:tc>
                  <a:txBody>
                    <a:bodyPr/>
                    <a:lstStyle/>
                    <a:p>
                      <a:pPr marL="228600" marR="0" lvl="0" indent="-228600" algn="l" defTabSz="914400" rtl="0" eaLnBrk="1" fontAlgn="auto" latinLnBrk="0" hangingPunct="1">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Giving a child/student gifts.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Preferential treatment (e.g. favouritism, flattery, making a child/student feel ‘special’).</a:t>
                      </a:r>
                      <a:endParaRPr lang="en-AU" altLang="en-US" sz="1750" kern="120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Being overly friendly (e.g. offering food or drink, someone to talk to for support).</a:t>
                      </a:r>
                      <a:endParaRPr lang="en-AU" altLang="en-US" sz="1750" kern="120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Meeting 1:1 away from others.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Offering to drive a child/student to or from school or another service.</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altLang="en-US" sz="1750" kern="1200" dirty="0">
                          <a:solidFill>
                            <a:schemeClr val="tx1"/>
                          </a:solidFill>
                          <a:latin typeface="Arial" panose="020B0604020202020204" pitchFamily="34" charset="0"/>
                          <a:cs typeface="Arial" panose="020B0604020202020204" pitchFamily="34" charset="0"/>
                        </a:rPr>
                        <a:t>Attempts by one parent to alienate their child from the other parent.</a:t>
                      </a:r>
                    </a:p>
                  </a:txBody>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Out-of-hours contact or visits home with the student or their family.</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Bringing sexual material into conversations.</a:t>
                      </a:r>
                    </a:p>
                    <a:p>
                      <a:pPr marL="0" marR="0" lvl="0" indent="0" algn="l" defTabSz="914400" rtl="0" eaLnBrk="1" fontAlgn="auto" latinLnBrk="0" hangingPunct="1">
                        <a:lnSpc>
                          <a:spcPct val="100000"/>
                        </a:lnSpc>
                        <a:spcBef>
                          <a:spcPts val="600"/>
                        </a:spcBef>
                        <a:spcAft>
                          <a:spcPts val="0"/>
                        </a:spcAft>
                        <a:buClrTx/>
                        <a:buSzTx/>
                        <a:buFont typeface="Arial"/>
                        <a:buNone/>
                        <a:tabLst/>
                        <a:defRPr/>
                      </a:pPr>
                      <a:r>
                        <a:rPr lang="en-AU" sz="1750" kern="1200" dirty="0">
                          <a:solidFill>
                            <a:schemeClr val="tx1"/>
                          </a:solidFill>
                          <a:latin typeface="Arial" panose="020B0604020202020204" pitchFamily="34" charset="0"/>
                          <a:cs typeface="Arial" panose="020B0604020202020204" pitchFamily="34" charset="0"/>
                        </a:rPr>
                        <a:t>Inappropriate:</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communication (e.g. social media befriending and messaging, calls, emails, texts)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social/professional boundaries (e.g. sharing personal details and disclosures)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touching (e.g. tickling, play wrestling)</a:t>
                      </a:r>
                      <a:endParaRPr lang="en-AU" sz="175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Undermining the victim’s reputation so they won't be believed.</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Trying to get the child/student to do dangerous or illegal things and forcing them into sexual acts in return for not being hurt or exposed.</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Reluctance, fear or embarrassment by the child/student to be alone with an adult (parent/staff member/coach/carer).</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Overprotective or volatile relationship between the child and one of their parents or family members.</a:t>
                      </a:r>
                    </a:p>
                  </a:txBody>
                  <a:tcPr/>
                </a:tc>
                <a:extLst>
                  <a:ext uri="{0D108BD9-81ED-4DB2-BD59-A6C34878D82A}">
                    <a16:rowId xmlns:a16="http://schemas.microsoft.com/office/drawing/2014/main" val="2329725400"/>
                  </a:ext>
                </a:extLst>
              </a:tr>
            </a:tbl>
          </a:graphicData>
        </a:graphic>
      </p:graphicFrame>
      <p:graphicFrame>
        <p:nvGraphicFramePr>
          <p:cNvPr id="15" name="Table 14">
            <a:extLst>
              <a:ext uri="{FF2B5EF4-FFF2-40B4-BE49-F238E27FC236}">
                <a16:creationId xmlns:a16="http://schemas.microsoft.com/office/drawing/2014/main" id="{87CAE770-2373-E788-BE4A-E7004E3683AF}"/>
              </a:ext>
            </a:extLst>
          </p:cNvPr>
          <p:cNvGraphicFramePr>
            <a:graphicFrameLocks noGrp="1"/>
          </p:cNvGraphicFramePr>
          <p:nvPr/>
        </p:nvGraphicFramePr>
        <p:xfrm>
          <a:off x="202748" y="6256999"/>
          <a:ext cx="6891283" cy="370840"/>
        </p:xfrm>
        <a:graphic>
          <a:graphicData uri="http://schemas.openxmlformats.org/drawingml/2006/table">
            <a:tbl>
              <a:tblPr firstRow="1" bandRow="1">
                <a:tableStyleId>{2D5ABB26-0587-4C30-8999-92F81FD0307C}</a:tableStyleId>
              </a:tblPr>
              <a:tblGrid>
                <a:gridCol w="6891283">
                  <a:extLst>
                    <a:ext uri="{9D8B030D-6E8A-4147-A177-3AD203B41FA5}">
                      <a16:colId xmlns:a16="http://schemas.microsoft.com/office/drawing/2014/main" val="26589867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kern="1200" dirty="0">
                          <a:solidFill>
                            <a:schemeClr val="accent5"/>
                          </a:solidFill>
                          <a:hlinkClick r:id="rId3">
                            <a:extLst>
                              <a:ext uri="{A12FA001-AC4F-418D-AE19-62706E023703}">
                                <ahyp:hlinkClr xmlns:ahyp="http://schemas.microsoft.com/office/drawing/2018/hyperlinkcolor" val="tx"/>
                              </a:ext>
                            </a:extLst>
                          </a:hlinkClick>
                        </a:rPr>
                        <a:t>PROTECT: </a:t>
                      </a:r>
                      <a:r>
                        <a:rPr lang="en-AU" b="0" dirty="0">
                          <a:solidFill>
                            <a:schemeClr val="accent5"/>
                          </a:solidFill>
                          <a:hlinkClick r:id="rId4">
                            <a:extLst>
                              <a:ext uri="{A12FA001-AC4F-418D-AE19-62706E023703}">
                                <ahyp:hlinkClr xmlns:ahyp="http://schemas.microsoft.com/office/drawing/2018/hyperlinkcolor" val="tx"/>
                              </a:ext>
                            </a:extLst>
                          </a:hlinkClick>
                        </a:rPr>
                        <a:t>Identify child abuse</a:t>
                      </a:r>
                      <a:r>
                        <a:rPr lang="en-AU" b="0" dirty="0">
                          <a:solidFill>
                            <a:schemeClr val="accent5"/>
                          </a:solidFill>
                        </a:rPr>
                        <a:t>, </a:t>
                      </a:r>
                      <a:r>
                        <a:rPr lang="en-AU" sz="1800" b="0" kern="1200" dirty="0">
                          <a:solidFill>
                            <a:schemeClr val="accent5"/>
                          </a:solidFill>
                          <a:hlinkClick r:id="rId3">
                            <a:extLst>
                              <a:ext uri="{A12FA001-AC4F-418D-AE19-62706E023703}">
                                <ahyp:hlinkClr xmlns:ahyp="http://schemas.microsoft.com/office/drawing/2018/hyperlinkcolor" val="tx"/>
                              </a:ext>
                            </a:extLst>
                          </a:hlinkClick>
                        </a:rPr>
                        <a:t>Child sexual exploitation and grooming</a:t>
                      </a:r>
                      <a:endParaRPr lang="en-AU" sz="1800" b="0"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9938802"/>
                  </a:ext>
                </a:extLst>
              </a:tr>
            </a:tbl>
          </a:graphicData>
        </a:graphic>
      </p:graphicFrame>
    </p:spTree>
    <p:extLst>
      <p:ext uri="{BB962C8B-B14F-4D97-AF65-F5344CB8AC3E}">
        <p14:creationId xmlns:p14="http://schemas.microsoft.com/office/powerpoint/2010/main" val="3720418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nformation sharing and recordkeeping ">
            <a:extLst>
              <a:ext uri="{FF2B5EF4-FFF2-40B4-BE49-F238E27FC236}">
                <a16:creationId xmlns:a16="http://schemas.microsoft.com/office/drawing/2014/main" id="{516F2D78-25D0-4973-8F3D-3C54F69ABF65}"/>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Information sharing and recordkeeping </a:t>
            </a:r>
          </a:p>
        </p:txBody>
      </p:sp>
      <p:sp>
        <p:nvSpPr>
          <p:cNvPr id="2" name="Subtitle 1" descr="Our school follows the department’s:&#10;Privacy and Information Sharing Policy &#10;Records Management- School Records Policy&#10;Child and Family Violence Information Sharing Schemes Policy&#10;&#10;These policies are available on the department’s Policy and Advisory Library (PAL)&#10;">
            <a:extLst>
              <a:ext uri="{FF2B5EF4-FFF2-40B4-BE49-F238E27FC236}">
                <a16:creationId xmlns:a16="http://schemas.microsoft.com/office/drawing/2014/main" id="{EF72D65C-1F1D-442A-AA7A-99D53C20BD68}"/>
              </a:ext>
            </a:extLst>
          </p:cNvPr>
          <p:cNvSpPr>
            <a:spLocks noGrp="1"/>
          </p:cNvSpPr>
          <p:nvPr>
            <p:ph idx="1"/>
          </p:nvPr>
        </p:nvSpPr>
        <p:spPr>
          <a:xfrm>
            <a:off x="288233" y="1357293"/>
            <a:ext cx="10069200" cy="4352400"/>
          </a:xfrm>
        </p:spPr>
        <p:txBody>
          <a:bodyPr>
            <a:noAutofit/>
          </a:bodyPr>
          <a:lstStyle/>
          <a:p>
            <a:pPr>
              <a:spcAft>
                <a:spcPts val="600"/>
              </a:spcAft>
            </a:pPr>
            <a:r>
              <a:rPr lang="en-AU" sz="2800" b="0" kern="1200" dirty="0">
                <a:solidFill>
                  <a:schemeClr val="tx1"/>
                </a:solidFill>
                <a:latin typeface="Arial" panose="020B0604020202020204" pitchFamily="34" charset="0"/>
                <a:ea typeface="+mn-ea"/>
                <a:cs typeface="Arial" panose="020B0604020202020204" pitchFamily="34" charset="0"/>
              </a:rPr>
              <a:t>Our school follows the department’s:</a:t>
            </a:r>
          </a:p>
          <a:p>
            <a:pPr lvl="1">
              <a:spcAft>
                <a:spcPts val="600"/>
              </a:spcAft>
            </a:pPr>
            <a:r>
              <a:rPr lang="en-AU" sz="2800" b="0" kern="1200" dirty="0">
                <a:solidFill>
                  <a:schemeClr val="tx1"/>
                </a:solidFill>
                <a:latin typeface="Arial" panose="020B0604020202020204" pitchFamily="34" charset="0"/>
                <a:ea typeface="+mn-ea"/>
                <a:cs typeface="Arial" panose="020B0604020202020204" pitchFamily="34" charset="0"/>
                <a:hlinkClick r:id="rId3"/>
              </a:rPr>
              <a:t>Privacy and Information Sharing Policy </a:t>
            </a:r>
            <a:endParaRPr lang="en-AU" sz="2800" b="0" kern="1200" dirty="0">
              <a:solidFill>
                <a:schemeClr val="tx1"/>
              </a:solidFill>
              <a:latin typeface="Arial" panose="020B0604020202020204" pitchFamily="34" charset="0"/>
              <a:ea typeface="+mn-ea"/>
              <a:cs typeface="Arial" panose="020B0604020202020204" pitchFamily="34" charset="0"/>
            </a:endParaRPr>
          </a:p>
          <a:p>
            <a:pPr lvl="1">
              <a:spcAft>
                <a:spcPts val="600"/>
              </a:spcAft>
            </a:pPr>
            <a:r>
              <a:rPr lang="en-AU" sz="2800" b="0" kern="1200" dirty="0">
                <a:solidFill>
                  <a:schemeClr val="tx1"/>
                </a:solidFill>
                <a:latin typeface="Arial" panose="020B0604020202020204" pitchFamily="34" charset="0"/>
                <a:ea typeface="+mn-ea"/>
                <a:cs typeface="Arial" panose="020B0604020202020204" pitchFamily="34" charset="0"/>
                <a:hlinkClick r:id="rId3"/>
              </a:rPr>
              <a:t>Records Management- School Records Policy</a:t>
            </a:r>
            <a:endParaRPr lang="en-AU" sz="2800" b="0" kern="1200" dirty="0">
              <a:solidFill>
                <a:schemeClr val="tx1"/>
              </a:solidFill>
              <a:latin typeface="Arial" panose="020B0604020202020204" pitchFamily="34" charset="0"/>
              <a:ea typeface="+mn-ea"/>
              <a:cs typeface="Arial" panose="020B0604020202020204" pitchFamily="34" charset="0"/>
            </a:endParaRPr>
          </a:p>
          <a:p>
            <a:pPr lvl="1">
              <a:spcAft>
                <a:spcPts val="600"/>
              </a:spcAft>
            </a:pPr>
            <a:r>
              <a:rPr lang="en-AU" sz="2800" b="0" kern="1200" dirty="0">
                <a:solidFill>
                  <a:schemeClr val="tx1"/>
                </a:solidFill>
                <a:latin typeface="Arial" panose="020B0604020202020204" pitchFamily="34" charset="0"/>
                <a:ea typeface="+mn-ea"/>
                <a:cs typeface="Arial" panose="020B0604020202020204" pitchFamily="34" charset="0"/>
                <a:hlinkClick r:id="rId4"/>
              </a:rPr>
              <a:t>Child and Family Violence Information Sharing Schemes Policy</a:t>
            </a:r>
            <a:endParaRPr lang="en-AU" sz="2800" b="0" kern="1200" dirty="0">
              <a:solidFill>
                <a:schemeClr val="tx1"/>
              </a:solidFill>
              <a:latin typeface="Arial" panose="020B0604020202020204" pitchFamily="34" charset="0"/>
              <a:ea typeface="+mn-ea"/>
              <a:cs typeface="Arial" panose="020B0604020202020204" pitchFamily="34" charset="0"/>
            </a:endParaRPr>
          </a:p>
          <a:p>
            <a:pPr lvl="1">
              <a:spcAft>
                <a:spcPts val="600"/>
              </a:spcAft>
            </a:pPr>
            <a:endParaRPr lang="en-AU" dirty="0">
              <a:latin typeface="Arial" panose="020B0604020202020204" pitchFamily="34" charset="0"/>
              <a:ea typeface="+mn-ea"/>
              <a:cs typeface="Arial" panose="020B0604020202020204" pitchFamily="34" charset="0"/>
            </a:endParaRPr>
          </a:p>
          <a:p>
            <a:pPr>
              <a:spcAft>
                <a:spcPts val="600"/>
              </a:spcAft>
            </a:pPr>
            <a:r>
              <a:rPr lang="en-AU" b="0" kern="1200" dirty="0">
                <a:solidFill>
                  <a:schemeClr val="tx1"/>
                </a:solidFill>
                <a:latin typeface="Arial" panose="020B0604020202020204" pitchFamily="34" charset="0"/>
                <a:ea typeface="+mn-ea"/>
                <a:cs typeface="Arial" panose="020B0604020202020204" pitchFamily="34" charset="0"/>
              </a:rPr>
              <a:t>These policies are available on the department’s </a:t>
            </a:r>
            <a:r>
              <a:rPr lang="en-AU" b="0" kern="1200" dirty="0">
                <a:solidFill>
                  <a:schemeClr val="tx1"/>
                </a:solidFill>
                <a:latin typeface="Arial" panose="020B0604020202020204" pitchFamily="34" charset="0"/>
                <a:ea typeface="+mn-ea"/>
                <a:cs typeface="Arial" panose="020B0604020202020204" pitchFamily="34" charset="0"/>
                <a:hlinkClick r:id="rId5"/>
              </a:rPr>
              <a:t>Policy and </a:t>
            </a:r>
            <a:r>
              <a:rPr lang="en-AU" dirty="0">
                <a:latin typeface="Arial" panose="020B0604020202020204" pitchFamily="34" charset="0"/>
                <a:ea typeface="+mn-ea"/>
                <a:cs typeface="Arial" panose="020B0604020202020204" pitchFamily="34" charset="0"/>
                <a:hlinkClick r:id="rId5"/>
              </a:rPr>
              <a:t>A</a:t>
            </a:r>
            <a:r>
              <a:rPr lang="en-AU" b="0" kern="1200" dirty="0">
                <a:solidFill>
                  <a:schemeClr val="tx1"/>
                </a:solidFill>
                <a:latin typeface="Arial" panose="020B0604020202020204" pitchFamily="34" charset="0"/>
                <a:ea typeface="+mn-ea"/>
                <a:cs typeface="Arial" panose="020B0604020202020204" pitchFamily="34" charset="0"/>
                <a:hlinkClick r:id="rId5"/>
              </a:rPr>
              <a:t>dvisory Library</a:t>
            </a:r>
            <a:r>
              <a:rPr lang="en-AU" b="0" kern="1200" dirty="0">
                <a:solidFill>
                  <a:schemeClr val="tx1"/>
                </a:solidFill>
                <a:latin typeface="Arial" panose="020B0604020202020204" pitchFamily="34" charset="0"/>
                <a:ea typeface="+mn-ea"/>
                <a:cs typeface="Arial" panose="020B0604020202020204" pitchFamily="34" charset="0"/>
              </a:rPr>
              <a:t> (PAL)</a:t>
            </a:r>
          </a:p>
        </p:txBody>
      </p:sp>
    </p:spTree>
    <p:extLst>
      <p:ext uri="{BB962C8B-B14F-4D97-AF65-F5344CB8AC3E}">
        <p14:creationId xmlns:p14="http://schemas.microsoft.com/office/powerpoint/2010/main" val="3290127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descr="Important things to remember">
            <a:extLst>
              <a:ext uri="{FF2B5EF4-FFF2-40B4-BE49-F238E27FC236}">
                <a16:creationId xmlns:a16="http://schemas.microsoft.com/office/drawing/2014/main" id="{E00A3E52-6551-4CB2-3D3B-66D21E13ED91}"/>
              </a:ext>
            </a:extLst>
          </p:cNvPr>
          <p:cNvSpPr txBox="1">
            <a:spLocks noGrp="1"/>
          </p:cNvSpPr>
          <p:nvPr>
            <p:ph type="title" idx="4294967295"/>
          </p:nvPr>
        </p:nvSpPr>
        <p:spPr>
          <a:xfrm>
            <a:off x="288233" y="238539"/>
            <a:ext cx="10069200" cy="130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E26815"/>
                </a:solidFill>
                <a:effectLst/>
                <a:uLnTx/>
                <a:uFillTx/>
                <a:latin typeface="Arial" panose="020B0604020202020204" pitchFamily="34" charset="0"/>
                <a:ea typeface="Helvetica" charset="0"/>
                <a:cs typeface="Arial" panose="020B0604020202020204" pitchFamily="34" charset="0"/>
              </a:rPr>
              <a:t>Important things to remember</a:t>
            </a:r>
          </a:p>
        </p:txBody>
      </p:sp>
      <p:sp>
        <p:nvSpPr>
          <p:cNvPr id="4" name="Content Placeholder 3" descr="Child safety at our school is everyone’s responsibility&#10;School Council members should inform school leadership:&#10;immediately if you witness a child safety incident, or if you have any concerns that a child associated with our school has been, or is at risk of being abused&#10;if you identify any child safety risk not currently being addressed or managed by our school &#10;if you have any suggestions for how our school can improve our child safety and wellbeing policies, procedures or practices.&#10;We all want to keep our kids safe&#10;">
            <a:extLst>
              <a:ext uri="{FF2B5EF4-FFF2-40B4-BE49-F238E27FC236}">
                <a16:creationId xmlns:a16="http://schemas.microsoft.com/office/drawing/2014/main" id="{416B91FD-F857-0818-676E-B03FC0EEF726}"/>
              </a:ext>
            </a:extLst>
          </p:cNvPr>
          <p:cNvSpPr txBox="1">
            <a:spLocks/>
          </p:cNvSpPr>
          <p:nvPr/>
        </p:nvSpPr>
        <p:spPr>
          <a:xfrm>
            <a:off x="288233" y="957766"/>
            <a:ext cx="10276604" cy="549717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AU" sz="2800" b="1" dirty="0"/>
              <a:t>Child safety at our school is everyone’s responsibility</a:t>
            </a:r>
          </a:p>
          <a:p>
            <a:endParaRPr lang="en-AU" sz="2800" b="1" dirty="0"/>
          </a:p>
          <a:p>
            <a:r>
              <a:rPr lang="en-AU" sz="2800" dirty="0"/>
              <a:t>School Council members should inform school leadership:</a:t>
            </a:r>
          </a:p>
          <a:p>
            <a:pPr marL="914400" lvl="1" indent="-457200" algn="l">
              <a:buFont typeface="Arial" panose="020B0604020202020204" pitchFamily="34" charset="0"/>
              <a:buChar char="•"/>
            </a:pPr>
            <a:r>
              <a:rPr lang="en-AU" sz="2800" dirty="0"/>
              <a:t>immediately if you witness a child safety incident, or if you have any concerns that a child associated with our school has been, or is at risk of being abused</a:t>
            </a:r>
          </a:p>
          <a:p>
            <a:pPr marL="914400" lvl="1" indent="-457200" algn="l">
              <a:buFont typeface="Arial" panose="020B0604020202020204" pitchFamily="34" charset="0"/>
              <a:buChar char="•"/>
            </a:pPr>
            <a:r>
              <a:rPr lang="en-AU" sz="2800" dirty="0"/>
              <a:t>if you identify any child safety risk not currently being addressed or managed by our school </a:t>
            </a:r>
          </a:p>
          <a:p>
            <a:pPr marL="914400" lvl="1" indent="-457200" algn="l">
              <a:buFont typeface="Arial" panose="020B0604020202020204" pitchFamily="34" charset="0"/>
              <a:buChar char="•"/>
            </a:pPr>
            <a:r>
              <a:rPr lang="en-AU" sz="2800" dirty="0"/>
              <a:t>if you have any suggestions for how our school can improve our child safety and wellbeing policies, procedures or practices.</a:t>
            </a:r>
          </a:p>
          <a:p>
            <a:pPr algn="ctr"/>
            <a:r>
              <a:rPr lang="en-AU" b="1" dirty="0">
                <a:solidFill>
                  <a:srgbClr val="E26815"/>
                </a:solidFill>
                <a:latin typeface="Arial" panose="020B0604020202020204" pitchFamily="34" charset="0"/>
                <a:cs typeface="Arial" panose="020B0604020202020204" pitchFamily="34" charset="0"/>
              </a:rPr>
              <a:t>We all want to keep our kids safe</a:t>
            </a:r>
          </a:p>
        </p:txBody>
      </p:sp>
    </p:spTree>
    <p:extLst>
      <p:ext uri="{BB962C8B-B14F-4D97-AF65-F5344CB8AC3E}">
        <p14:creationId xmlns:p14="http://schemas.microsoft.com/office/powerpoint/2010/main" val="3028994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2214-8A95-20A3-99A2-057AD9C3D597}"/>
              </a:ext>
            </a:extLst>
          </p:cNvPr>
          <p:cNvSpPr>
            <a:spLocks noGrp="1"/>
          </p:cNvSpPr>
          <p:nvPr>
            <p:ph type="ctrTitle"/>
          </p:nvPr>
        </p:nvSpPr>
        <p:spPr/>
        <p:txBody>
          <a:bodyPr/>
          <a:lstStyle/>
          <a:p>
            <a:r>
              <a:rPr lang="en-AU" dirty="0"/>
              <a:t>Questions?</a:t>
            </a:r>
          </a:p>
        </p:txBody>
      </p:sp>
      <p:sp>
        <p:nvSpPr>
          <p:cNvPr id="3" name="TextBox 2">
            <a:extLst>
              <a:ext uri="{FF2B5EF4-FFF2-40B4-BE49-F238E27FC236}">
                <a16:creationId xmlns:a16="http://schemas.microsoft.com/office/drawing/2014/main" id="{F65DEF17-D3F7-99F5-360D-4E0872C0A61D}"/>
              </a:ext>
            </a:extLst>
          </p:cNvPr>
          <p:cNvSpPr txBox="1"/>
          <p:nvPr/>
        </p:nvSpPr>
        <p:spPr>
          <a:xfrm>
            <a:off x="271623" y="4960779"/>
            <a:ext cx="6712526" cy="1689180"/>
          </a:xfrm>
          <a:prstGeom prst="rect">
            <a:avLst/>
          </a:prstGeom>
          <a:noFill/>
        </p:spPr>
        <p:txBody>
          <a:bodyPr wrap="square">
            <a:spAutoFit/>
          </a:bodyPr>
          <a:lstStyle/>
          <a:p>
            <a:pPr>
              <a:lnSpc>
                <a:spcPct val="107000"/>
              </a:lnSpc>
            </a:pPr>
            <a:r>
              <a:rPr lang="en-AU" sz="1400" dirty="0">
                <a:effectLst/>
                <a:latin typeface="Arial" panose="020B0604020202020204" pitchFamily="34" charset="0"/>
                <a:ea typeface="Calibri" panose="020F0502020204030204" pitchFamily="34" charset="0"/>
                <a:cs typeface="Arial" panose="020B0604020202020204" pitchFamily="34" charset="0"/>
              </a:rPr>
              <a:t>This presentation (Victoria’s Child Safe Standards – School Council Training) is provided under a Creative Commons Attribution 4.0 International licence.</a:t>
            </a:r>
          </a:p>
          <a:p>
            <a:pPr>
              <a:lnSpc>
                <a:spcPct val="107000"/>
              </a:lnSpc>
            </a:pPr>
            <a:r>
              <a:rPr lang="en-AU" sz="1400" dirty="0">
                <a:effectLst/>
                <a:latin typeface="Arial" panose="020B0604020202020204" pitchFamily="34" charset="0"/>
                <a:ea typeface="Calibri" panose="020F0502020204030204" pitchFamily="34" charset="0"/>
                <a:cs typeface="Arial" panose="020B0604020202020204" pitchFamily="34" charset="0"/>
              </a:rPr>
              <a:t>You are free to re-use the work under that licence, on the condition that you credit the State of Victoria (Department of Education), indicate if changes were made and comply with the other licence terms, see: </a:t>
            </a:r>
            <a:r>
              <a:rPr lang="en-AU" sz="14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https://creativecommons.org/licenses/by/4.0/</a:t>
            </a:r>
            <a:r>
              <a:rPr lang="en-AU" sz="14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pPr>
            <a:r>
              <a:rPr lang="en-AU" sz="1400" dirty="0">
                <a:effectLst/>
                <a:latin typeface="Arial" panose="020B0604020202020204" pitchFamily="34" charset="0"/>
                <a:ea typeface="Calibri" panose="020F0502020204030204" pitchFamily="34" charset="0"/>
                <a:cs typeface="Arial" panose="020B0604020202020204" pitchFamily="34" charset="0"/>
              </a:rPr>
              <a:t>Copyright queries may be directed to </a:t>
            </a:r>
            <a:r>
              <a:rPr lang="en-AU" sz="14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copyright@education.vic.gov.au</a:t>
            </a:r>
            <a:endParaRPr lang="en-AU" sz="14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84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3BCA02-4FA0-7545-1986-B563B1EC84DB}"/>
              </a:ext>
            </a:extLst>
          </p:cNvPr>
          <p:cNvSpPr>
            <a:spLocks noGrp="1"/>
          </p:cNvSpPr>
          <p:nvPr>
            <p:ph type="title"/>
          </p:nvPr>
        </p:nvSpPr>
        <p:spPr>
          <a:xfrm>
            <a:off x="288233" y="238539"/>
            <a:ext cx="10069200" cy="1302025"/>
          </a:xfrm>
        </p:spPr>
        <p:txBody>
          <a:bodyPr>
            <a:normAutofit/>
          </a:bodyPr>
          <a:lstStyle/>
          <a:p>
            <a:r>
              <a:rPr lang="en-AU" sz="3100" b="1" dirty="0">
                <a:solidFill>
                  <a:srgbClr val="E26815"/>
                </a:solidFill>
              </a:rPr>
              <a:t>Support for you</a:t>
            </a:r>
          </a:p>
        </p:txBody>
      </p:sp>
      <p:sp>
        <p:nvSpPr>
          <p:cNvPr id="5" name="Content Placeholder 2">
            <a:extLst>
              <a:ext uri="{FF2B5EF4-FFF2-40B4-BE49-F238E27FC236}">
                <a16:creationId xmlns:a16="http://schemas.microsoft.com/office/drawing/2014/main" id="{162627E6-A6C5-7619-AB50-6DC815330CDC}"/>
              </a:ext>
            </a:extLst>
          </p:cNvPr>
          <p:cNvSpPr>
            <a:spLocks noGrp="1"/>
          </p:cNvSpPr>
          <p:nvPr>
            <p:ph idx="1"/>
          </p:nvPr>
        </p:nvSpPr>
        <p:spPr>
          <a:xfrm>
            <a:off x="288232" y="864702"/>
            <a:ext cx="10734443" cy="4905402"/>
          </a:xfrm>
        </p:spPr>
        <p:txBody>
          <a:bodyPr>
            <a:noAutofit/>
          </a:bodyPr>
          <a:lstStyle/>
          <a:p>
            <a:pPr>
              <a:lnSpc>
                <a:spcPct val="100000"/>
              </a:lnSpc>
              <a:spcBef>
                <a:spcPts val="0"/>
              </a:spcBef>
              <a:spcAft>
                <a:spcPts val="300"/>
              </a:spcAft>
            </a:pPr>
            <a:r>
              <a:rPr lang="en-AU" sz="1800" dirty="0">
                <a:latin typeface="Arial" panose="020B0604020202020204" pitchFamily="34" charset="0"/>
                <a:cs typeface="Arial" panose="020B0604020202020204" pitchFamily="34" charset="0"/>
              </a:rPr>
              <a:t>You can talk to:</a:t>
            </a:r>
          </a:p>
          <a:p>
            <a:pPr lvl="1">
              <a:lnSpc>
                <a:spcPct val="100000"/>
              </a:lnSpc>
              <a:spcBef>
                <a:spcPts val="0"/>
              </a:spcBef>
              <a:spcAft>
                <a:spcPts val="300"/>
              </a:spcAft>
            </a:pPr>
            <a:r>
              <a:rPr lang="en-AU" sz="1800" dirty="0">
                <a:latin typeface="Arial" panose="020B0604020202020204" pitchFamily="34" charset="0"/>
                <a:cs typeface="Arial" panose="020B0604020202020204" pitchFamily="34" charset="0"/>
              </a:rPr>
              <a:t>Our school leadership team</a:t>
            </a:r>
          </a:p>
          <a:p>
            <a:pPr>
              <a:lnSpc>
                <a:spcPct val="100000"/>
              </a:lnSpc>
              <a:spcBef>
                <a:spcPts val="0"/>
              </a:spcBef>
              <a:spcAft>
                <a:spcPts val="300"/>
              </a:spcAft>
            </a:pPr>
            <a:r>
              <a:rPr lang="en-AU" sz="1800" dirty="0">
                <a:latin typeface="Arial" panose="020B0604020202020204" pitchFamily="34" charset="0"/>
                <a:cs typeface="Arial" panose="020B0604020202020204" pitchFamily="34" charset="0"/>
              </a:rPr>
              <a:t>Or access external services:</a:t>
            </a:r>
          </a:p>
          <a:p>
            <a:pPr lvl="1">
              <a:lnSpc>
                <a:spcPct val="120000"/>
              </a:lnSpc>
              <a:spcBef>
                <a:spcPts val="600"/>
              </a:spcBef>
              <a:buFont typeface="Arial" panose="020B0604020202020204" pitchFamily="34" charset="0"/>
              <a:buChar char="•"/>
            </a:pPr>
            <a:r>
              <a:rPr lang="en-AU" sz="1800" b="1" i="0" u="sng" dirty="0">
                <a:solidFill>
                  <a:srgbClr val="1A1A1A"/>
                </a:solidFill>
                <a:effectLst/>
                <a:latin typeface="Arial" panose="020B0604020202020204" pitchFamily="34" charset="0"/>
                <a:cs typeface="Arial" panose="020B0604020202020204" pitchFamily="34" charset="0"/>
                <a:hlinkClick r:id="rId3"/>
              </a:rPr>
              <a:t>Sexual Assault Crisis Line</a:t>
            </a:r>
            <a:r>
              <a:rPr lang="en-AU" sz="1800" b="1" i="0" dirty="0">
                <a:solidFill>
                  <a:srgbClr val="1A1A1A"/>
                </a:solidFill>
                <a:effectLst/>
                <a:latin typeface="Arial" panose="020B0604020202020204" pitchFamily="34" charset="0"/>
                <a:cs typeface="Arial" panose="020B0604020202020204" pitchFamily="34" charset="0"/>
              </a:rPr>
              <a:t> </a:t>
            </a:r>
            <a:r>
              <a:rPr lang="en-AU" sz="1800" b="0" i="0" dirty="0">
                <a:solidFill>
                  <a:srgbClr val="1A1A1A"/>
                </a:solidFill>
                <a:effectLst/>
                <a:latin typeface="Arial" panose="020B0604020202020204" pitchFamily="34" charset="0"/>
                <a:cs typeface="Arial" panose="020B0604020202020204" pitchFamily="34" charset="0"/>
              </a:rPr>
              <a:t>is </a:t>
            </a:r>
            <a:r>
              <a:rPr lang="en-AU" sz="1800" dirty="0">
                <a:solidFill>
                  <a:srgbClr val="1A1A1A"/>
                </a:solidFill>
                <a:latin typeface="Arial" panose="020B0604020202020204" pitchFamily="34" charset="0"/>
                <a:cs typeface="Arial" panose="020B0604020202020204" pitchFamily="34" charset="0"/>
              </a:rPr>
              <a:t>a </a:t>
            </a:r>
            <a:r>
              <a:rPr lang="en-AU" sz="1800" b="0" i="0" dirty="0">
                <a:solidFill>
                  <a:srgbClr val="1A1A1A"/>
                </a:solidFill>
                <a:effectLst/>
                <a:latin typeface="Arial" panose="020B0604020202020204" pitchFamily="34" charset="0"/>
                <a:cs typeface="Arial" panose="020B0604020202020204" pitchFamily="34" charset="0"/>
              </a:rPr>
              <a:t>counsel</a:t>
            </a:r>
            <a:r>
              <a:rPr lang="en-AU" sz="1800" dirty="0">
                <a:solidFill>
                  <a:srgbClr val="1A1A1A"/>
                </a:solidFill>
                <a:latin typeface="Arial" panose="020B0604020202020204" pitchFamily="34" charset="0"/>
                <a:cs typeface="Arial" panose="020B0604020202020204" pitchFamily="34" charset="0"/>
              </a:rPr>
              <a:t>li</a:t>
            </a:r>
            <a:r>
              <a:rPr lang="en-AU" sz="1800" b="0" i="0" dirty="0">
                <a:solidFill>
                  <a:srgbClr val="1A1A1A"/>
                </a:solidFill>
                <a:effectLst/>
                <a:latin typeface="Arial" panose="020B0604020202020204" pitchFamily="34" charset="0"/>
                <a:cs typeface="Arial" panose="020B0604020202020204" pitchFamily="34" charset="0"/>
              </a:rPr>
              <a:t>ng service for people who have experienced both past and recent sexual assault available 5pm to 9am/7 days. </a:t>
            </a:r>
            <a:r>
              <a:rPr lang="en-AU" sz="1800" b="1" i="0" dirty="0">
                <a:solidFill>
                  <a:srgbClr val="1A1A1A"/>
                </a:solidFill>
                <a:effectLst/>
                <a:latin typeface="Arial" panose="020B0604020202020204" pitchFamily="34" charset="0"/>
                <a:cs typeface="Arial" panose="020B0604020202020204" pitchFamily="34" charset="0"/>
              </a:rPr>
              <a:t>Phone 1800 806 292</a:t>
            </a:r>
          </a:p>
          <a:p>
            <a:pPr lvl="1">
              <a:lnSpc>
                <a:spcPct val="120000"/>
              </a:lnSpc>
              <a:spcBef>
                <a:spcPts val="600"/>
              </a:spcBef>
              <a:buFont typeface="Arial" panose="020B0604020202020204" pitchFamily="34" charset="0"/>
              <a:buChar char="•"/>
            </a:pPr>
            <a:r>
              <a:rPr lang="en-AU" sz="1800" b="1" dirty="0">
                <a:latin typeface="Arial" panose="020B0604020202020204" pitchFamily="34" charset="0"/>
                <a:cs typeface="Arial" panose="020B0604020202020204" pitchFamily="34" charset="0"/>
                <a:hlinkClick r:id="rId4"/>
              </a:rPr>
              <a:t>1800Respect</a:t>
            </a:r>
            <a:r>
              <a:rPr lang="en-AU" sz="1800" dirty="0">
                <a:latin typeface="Arial" panose="020B0604020202020204" pitchFamily="34" charset="0"/>
                <a:cs typeface="Arial" panose="020B0604020202020204" pitchFamily="34" charset="0"/>
              </a:rPr>
              <a:t> is a domestic, family and sexual violence counselling service</a:t>
            </a:r>
            <a:r>
              <a:rPr lang="en-AU" sz="1800" dirty="0">
                <a:solidFill>
                  <a:srgbClr val="1A1A1A"/>
                </a:solidFill>
                <a:latin typeface="Arial" panose="020B0604020202020204" pitchFamily="34" charset="0"/>
                <a:cs typeface="Arial" panose="020B0604020202020204" pitchFamily="34" charset="0"/>
              </a:rPr>
              <a:t>. </a:t>
            </a:r>
            <a:r>
              <a:rPr lang="en-AU" sz="1800" b="1" dirty="0">
                <a:latin typeface="Arial" panose="020B0604020202020204" pitchFamily="34" charset="0"/>
                <a:cs typeface="Arial" panose="020B0604020202020204" pitchFamily="34" charset="0"/>
              </a:rPr>
              <a:t>Phone 1800 737 732</a:t>
            </a:r>
          </a:p>
          <a:p>
            <a:pPr lvl="1">
              <a:lnSpc>
                <a:spcPct val="120000"/>
              </a:lnSpc>
              <a:spcBef>
                <a:spcPts val="600"/>
              </a:spcBef>
              <a:buFont typeface="Arial" panose="020B0604020202020204" pitchFamily="34" charset="0"/>
              <a:buChar char="•"/>
            </a:pPr>
            <a:r>
              <a:rPr lang="en-AU" sz="1800" b="1" i="0" u="none" strike="noStrike" dirty="0">
                <a:solidFill>
                  <a:srgbClr val="1A1A1A"/>
                </a:solidFill>
                <a:effectLst/>
                <a:latin typeface="Arial" panose="020B0604020202020204" pitchFamily="34" charset="0"/>
                <a:cs typeface="Arial" panose="020B0604020202020204" pitchFamily="34" charset="0"/>
                <a:hlinkClick r:id="rId5"/>
              </a:rPr>
              <a:t>Lifeline</a:t>
            </a:r>
            <a:r>
              <a:rPr lang="en-AU" sz="1800" b="1" i="0" dirty="0">
                <a:solidFill>
                  <a:srgbClr val="1A1A1A"/>
                </a:solidFill>
                <a:effectLst/>
                <a:latin typeface="Arial" panose="020B0604020202020204" pitchFamily="34" charset="0"/>
                <a:cs typeface="Arial" panose="020B0604020202020204" pitchFamily="34" charset="0"/>
              </a:rPr>
              <a:t> </a:t>
            </a:r>
            <a:r>
              <a:rPr lang="en-AU" sz="1800" b="0" i="0" dirty="0">
                <a:solidFill>
                  <a:srgbClr val="1A1A1A"/>
                </a:solidFill>
                <a:effectLst/>
                <a:latin typeface="Arial" panose="020B0604020202020204" pitchFamily="34" charset="0"/>
                <a:cs typeface="Arial" panose="020B0604020202020204" pitchFamily="34" charset="0"/>
              </a:rPr>
              <a:t>is support for anyone experiencing a personal crisis or thinking about suicide available 24 hours/7 days. </a:t>
            </a:r>
            <a:r>
              <a:rPr lang="en-AU" sz="1800" b="1" i="0" dirty="0">
                <a:solidFill>
                  <a:srgbClr val="1A1A1A"/>
                </a:solidFill>
                <a:effectLst/>
                <a:latin typeface="Arial" panose="020B0604020202020204" pitchFamily="34" charset="0"/>
                <a:cs typeface="Arial" panose="020B0604020202020204" pitchFamily="34" charset="0"/>
              </a:rPr>
              <a:t>Phone 13 11 14</a:t>
            </a:r>
          </a:p>
          <a:p>
            <a:pPr lvl="1">
              <a:lnSpc>
                <a:spcPct val="120000"/>
              </a:lnSpc>
              <a:spcBef>
                <a:spcPts val="600"/>
              </a:spcBef>
              <a:buFont typeface="Arial" panose="020B0604020202020204" pitchFamily="34" charset="0"/>
              <a:buChar char="•"/>
            </a:pPr>
            <a:r>
              <a:rPr lang="en-AU" sz="1800" b="1" i="0" u="sng" dirty="0">
                <a:solidFill>
                  <a:srgbClr val="1A1A1A"/>
                </a:solidFill>
                <a:effectLst/>
                <a:latin typeface="Arial" panose="020B0604020202020204" pitchFamily="34" charset="0"/>
                <a:cs typeface="Arial" panose="020B0604020202020204" pitchFamily="34" charset="0"/>
                <a:hlinkClick r:id="rId6"/>
              </a:rPr>
              <a:t>Blue Knot</a:t>
            </a:r>
            <a:r>
              <a:rPr lang="en-AU" sz="1800" b="1" i="0" dirty="0">
                <a:solidFill>
                  <a:srgbClr val="1A1A1A"/>
                </a:solidFill>
                <a:effectLst/>
                <a:latin typeface="Arial" panose="020B0604020202020204" pitchFamily="34" charset="0"/>
                <a:cs typeface="Arial" panose="020B0604020202020204" pitchFamily="34" charset="0"/>
              </a:rPr>
              <a:t> </a:t>
            </a:r>
            <a:r>
              <a:rPr lang="en-AU" sz="1800" b="0" i="0" dirty="0">
                <a:solidFill>
                  <a:srgbClr val="1A1A1A"/>
                </a:solidFill>
                <a:effectLst/>
                <a:latin typeface="Arial" panose="020B0604020202020204" pitchFamily="34" charset="0"/>
                <a:cs typeface="Arial" panose="020B0604020202020204" pitchFamily="34" charset="0"/>
              </a:rPr>
              <a:t>supports adult survivors of childhood trauma and abuse 9am to 5pm/7 days. </a:t>
            </a:r>
            <a:r>
              <a:rPr lang="en-AU" sz="1800" b="1" i="0" dirty="0">
                <a:solidFill>
                  <a:srgbClr val="1A1A1A"/>
                </a:solidFill>
                <a:effectLst/>
                <a:latin typeface="Arial" panose="020B0604020202020204" pitchFamily="34" charset="0"/>
                <a:cs typeface="Arial" panose="020B0604020202020204" pitchFamily="34" charset="0"/>
              </a:rPr>
              <a:t>Phone 1300 657 380</a:t>
            </a:r>
          </a:p>
          <a:p>
            <a:pPr lvl="1">
              <a:lnSpc>
                <a:spcPct val="120000"/>
              </a:lnSpc>
              <a:spcBef>
                <a:spcPts val="600"/>
              </a:spcBef>
            </a:pPr>
            <a:r>
              <a:rPr lang="en-AU" sz="1800" b="1" i="0" u="sng" dirty="0">
                <a:solidFill>
                  <a:srgbClr val="1A1A1A"/>
                </a:solidFill>
                <a:effectLst/>
                <a:latin typeface="Arial" panose="020B0604020202020204" pitchFamily="34" charset="0"/>
                <a:cs typeface="Arial" panose="020B0604020202020204" pitchFamily="34" charset="0"/>
                <a:hlinkClick r:id="rId7"/>
              </a:rPr>
              <a:t>13 YARN</a:t>
            </a:r>
            <a:r>
              <a:rPr lang="en-AU" sz="1800" b="1" i="0" dirty="0">
                <a:solidFill>
                  <a:srgbClr val="1A1A1A"/>
                </a:solidFill>
                <a:effectLst/>
                <a:latin typeface="Arial" panose="020B0604020202020204" pitchFamily="34" charset="0"/>
                <a:cs typeface="Arial" panose="020B0604020202020204" pitchFamily="34" charset="0"/>
              </a:rPr>
              <a:t> </a:t>
            </a:r>
            <a:r>
              <a:rPr lang="en-AU" sz="1800" b="0" i="0" dirty="0">
                <a:solidFill>
                  <a:srgbClr val="1A1A1A"/>
                </a:solidFill>
                <a:effectLst/>
                <a:latin typeface="Arial" panose="020B0604020202020204" pitchFamily="34" charset="0"/>
                <a:cs typeface="Arial" panose="020B0604020202020204" pitchFamily="34" charset="0"/>
              </a:rPr>
              <a:t>is a culturally safe crisis support line for Aboriginal and Torres Strait Islander people available 24 hours/7 days. </a:t>
            </a:r>
            <a:r>
              <a:rPr lang="en-AU" sz="1800" b="1" dirty="0">
                <a:solidFill>
                  <a:srgbClr val="1A1A1A"/>
                </a:solidFill>
                <a:latin typeface="Arial" panose="020B0604020202020204" pitchFamily="34" charset="0"/>
                <a:cs typeface="Arial" panose="020B0604020202020204" pitchFamily="34" charset="0"/>
              </a:rPr>
              <a:t>Phone 13YARN (13 92 76)</a:t>
            </a:r>
          </a:p>
          <a:p>
            <a:pPr lvl="1">
              <a:lnSpc>
                <a:spcPct val="120000"/>
              </a:lnSpc>
              <a:spcBef>
                <a:spcPts val="600"/>
              </a:spcBef>
            </a:pPr>
            <a:r>
              <a:rPr lang="en-AU" sz="1800" b="1" dirty="0" err="1">
                <a:solidFill>
                  <a:srgbClr val="1855BF"/>
                </a:solidFill>
                <a:latin typeface="Arial" panose="020B0604020202020204" pitchFamily="34" charset="0"/>
                <a:ea typeface="Times New Roman" panose="02020603050405020304" pitchFamily="18" charset="0"/>
                <a:cs typeface="Arial" panose="020B0604020202020204" pitchFamily="34" charset="0"/>
                <a:hlinkClick r:id="rId8"/>
              </a:rPr>
              <a:t>Qlife</a:t>
            </a:r>
            <a:r>
              <a:rPr lang="en-AU" sz="1800" b="1" dirty="0">
                <a:solidFill>
                  <a:srgbClr val="1855BF"/>
                </a:solidFill>
                <a:latin typeface="Arial" panose="020B0604020202020204" pitchFamily="34" charset="0"/>
                <a:ea typeface="Times New Roman" panose="02020603050405020304" pitchFamily="18" charset="0"/>
                <a:cs typeface="Arial" panose="020B0604020202020204" pitchFamily="34" charset="0"/>
              </a:rPr>
              <a:t> </a:t>
            </a:r>
            <a:r>
              <a:rPr lang="en-AU" sz="1800" dirty="0">
                <a:solidFill>
                  <a:srgbClr val="011A3C"/>
                </a:solidFill>
                <a:latin typeface="Arial" panose="020B0604020202020204" pitchFamily="34" charset="0"/>
                <a:cs typeface="Arial" panose="020B0604020202020204" pitchFamily="34" charset="0"/>
              </a:rPr>
              <a:t>offers peer support and referrals for LGBTIQA</a:t>
            </a:r>
            <a:r>
              <a:rPr lang="en-AU" sz="1800" dirty="0">
                <a:solidFill>
                  <a:srgbClr val="011A3C"/>
                </a:solidFill>
                <a:effectLst/>
                <a:latin typeface="Arial" panose="020B0604020202020204" pitchFamily="34" charset="0"/>
                <a:ea typeface="Times New Roman" panose="02020603050405020304" pitchFamily="18" charset="0"/>
                <a:cs typeface="Arial" panose="020B0604020202020204" pitchFamily="34" charset="0"/>
              </a:rPr>
              <a:t>+ 3 to 12pm/7 days. </a:t>
            </a:r>
            <a:r>
              <a:rPr lang="en-AU" sz="1800" b="1" dirty="0">
                <a:solidFill>
                  <a:srgbClr val="1A1A1A"/>
                </a:solidFill>
                <a:latin typeface="Arial" panose="020B0604020202020204" pitchFamily="34" charset="0"/>
                <a:cs typeface="Arial" panose="020B0604020202020204" pitchFamily="34" charset="0"/>
              </a:rPr>
              <a:t>Phone 1800 184 527</a:t>
            </a:r>
          </a:p>
          <a:p>
            <a:pPr lvl="1">
              <a:lnSpc>
                <a:spcPct val="120000"/>
              </a:lnSpc>
              <a:spcBef>
                <a:spcPts val="600"/>
              </a:spcBef>
            </a:pPr>
            <a:r>
              <a:rPr lang="en-AU" sz="1800" dirty="0">
                <a:latin typeface="Arial" panose="020B0604020202020204" pitchFamily="34" charset="0"/>
                <a:cs typeface="Arial" panose="020B0604020202020204" pitchFamily="34" charset="0"/>
              </a:rPr>
              <a:t>Your GP or another allied health professional</a:t>
            </a:r>
          </a:p>
          <a:p>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877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02D8-7476-2742-91B0-D0141440F82C}"/>
              </a:ext>
            </a:extLst>
          </p:cNvPr>
          <p:cNvSpPr>
            <a:spLocks noGrp="1"/>
          </p:cNvSpPr>
          <p:nvPr>
            <p:ph type="title"/>
          </p:nvPr>
        </p:nvSpPr>
        <p:spPr>
          <a:xfrm>
            <a:off x="263486" y="238539"/>
            <a:ext cx="10069200" cy="1302025"/>
          </a:xfrm>
        </p:spPr>
        <p:txBody>
          <a:bodyPr>
            <a:normAutofit/>
          </a:bodyPr>
          <a:lstStyle/>
          <a:p>
            <a:r>
              <a:rPr lang="en-US" sz="3200" b="1" dirty="0">
                <a:solidFill>
                  <a:srgbClr val="E26815"/>
                </a:solidFill>
                <a:latin typeface="Arial" panose="020B0604020202020204" pitchFamily="34" charset="0"/>
                <a:cs typeface="Arial" panose="020B0604020202020204" pitchFamily="34" charset="0"/>
              </a:rPr>
              <a:t>In this presentation</a:t>
            </a:r>
          </a:p>
        </p:txBody>
      </p:sp>
      <p:sp>
        <p:nvSpPr>
          <p:cNvPr id="4" name="Content Placeholder 2" descr="Overview of the Child Safe Standards &#10;Definitions &#10;Child Safe Standards history&#10;Why the Standards are so important&#10;What’s different?&#10;Overview of each Child Safe Standard and role of the school council&#10;Possible consequences of non-compliance">
            <a:extLst>
              <a:ext uri="{FF2B5EF4-FFF2-40B4-BE49-F238E27FC236}">
                <a16:creationId xmlns:a16="http://schemas.microsoft.com/office/drawing/2014/main" id="{1D5DA56A-1E04-CCDA-21D5-7E4D8C35E6E6}"/>
              </a:ext>
            </a:extLst>
          </p:cNvPr>
          <p:cNvSpPr>
            <a:spLocks noGrp="1"/>
          </p:cNvSpPr>
          <p:nvPr>
            <p:ph idx="1"/>
          </p:nvPr>
        </p:nvSpPr>
        <p:spPr>
          <a:xfrm>
            <a:off x="379864" y="1128885"/>
            <a:ext cx="5583522" cy="5108605"/>
          </a:xfrm>
        </p:spPr>
        <p:txBody>
          <a:bodyPr>
            <a:noAutofit/>
          </a:bodyPr>
          <a:lstStyle/>
          <a:p>
            <a:pPr marL="0" indent="0">
              <a:spcBef>
                <a:spcPts val="0"/>
              </a:spcBef>
              <a:spcAft>
                <a:spcPts val="900"/>
              </a:spcAft>
              <a:buNone/>
            </a:pPr>
            <a:r>
              <a:rPr lang="en-AU" sz="2400" b="1" dirty="0">
                <a:latin typeface="Arial" panose="020B0604020202020204" pitchFamily="34" charset="0"/>
                <a:cs typeface="Arial" panose="020B0604020202020204" pitchFamily="34" charset="0"/>
              </a:rPr>
              <a:t>Overview of the Child Safe Standards </a:t>
            </a:r>
          </a:p>
          <a:p>
            <a:pPr>
              <a:lnSpc>
                <a:spcPct val="100000"/>
              </a:lnSpc>
              <a:spcBef>
                <a:spcPts val="0"/>
              </a:spcBef>
              <a:spcAft>
                <a:spcPts val="900"/>
              </a:spcAft>
            </a:pPr>
            <a:r>
              <a:rPr lang="en-US" sz="2400" dirty="0">
                <a:latin typeface="Arial" panose="020B0604020202020204" pitchFamily="34" charset="0"/>
                <a:cs typeface="Arial" panose="020B0604020202020204" pitchFamily="34" charset="0"/>
              </a:rPr>
              <a:t>Definitions </a:t>
            </a:r>
            <a:r>
              <a:rPr lang="en-AU" sz="2400" dirty="0">
                <a:latin typeface="Arial" panose="020B0604020202020204" pitchFamily="34" charset="0"/>
                <a:cs typeface="Arial" panose="020B0604020202020204" pitchFamily="34" charset="0"/>
              </a:rPr>
              <a:t>of child safety, harm and child abuse</a:t>
            </a:r>
            <a:endParaRPr lang="en-US" sz="2400" dirty="0">
              <a:latin typeface="Arial" panose="020B0604020202020204" pitchFamily="34" charset="0"/>
              <a:cs typeface="Arial" panose="020B0604020202020204" pitchFamily="34" charset="0"/>
            </a:endParaRPr>
          </a:p>
          <a:p>
            <a:pPr>
              <a:lnSpc>
                <a:spcPct val="100000"/>
              </a:lnSpc>
              <a:spcBef>
                <a:spcPts val="0"/>
              </a:spcBef>
              <a:spcAft>
                <a:spcPts val="900"/>
              </a:spcAft>
            </a:pPr>
            <a:r>
              <a:rPr lang="en-US" sz="2400" dirty="0">
                <a:latin typeface="Arial" panose="020B0604020202020204" pitchFamily="34" charset="0"/>
                <a:cs typeface="Arial" panose="020B0604020202020204" pitchFamily="34" charset="0"/>
              </a:rPr>
              <a:t>Why the Child Safe Standards are so important</a:t>
            </a:r>
          </a:p>
          <a:p>
            <a:pPr>
              <a:lnSpc>
                <a:spcPct val="100000"/>
              </a:lnSpc>
              <a:spcBef>
                <a:spcPts val="0"/>
              </a:spcBef>
              <a:spcAft>
                <a:spcPts val="900"/>
              </a:spcAft>
            </a:pPr>
            <a:r>
              <a:rPr lang="en-US" sz="2400" dirty="0">
                <a:latin typeface="Arial" panose="020B0604020202020204" pitchFamily="34" charset="0"/>
                <a:cs typeface="Arial" panose="020B0604020202020204" pitchFamily="34" charset="0"/>
              </a:rPr>
              <a:t>Victoria’s Child Safe Standards</a:t>
            </a:r>
          </a:p>
          <a:p>
            <a:pPr marL="0" indent="0">
              <a:spcBef>
                <a:spcPts val="1200"/>
              </a:spcBef>
              <a:spcAft>
                <a:spcPts val="900"/>
              </a:spcAft>
              <a:buNone/>
            </a:pPr>
            <a:r>
              <a:rPr lang="en-US" sz="2400" b="1" dirty="0">
                <a:latin typeface="Arial" panose="020B0604020202020204" pitchFamily="34" charset="0"/>
                <a:cs typeface="Arial" panose="020B0604020202020204" pitchFamily="34" charset="0"/>
              </a:rPr>
              <a:t>Overview of each Child Safe Standard and role of the school council</a:t>
            </a:r>
          </a:p>
          <a:p>
            <a:pPr>
              <a:lnSpc>
                <a:spcPct val="100000"/>
              </a:lnSpc>
              <a:spcBef>
                <a:spcPts val="0"/>
              </a:spcBef>
              <a:spcAft>
                <a:spcPts val="900"/>
              </a:spcAft>
            </a:pPr>
            <a:r>
              <a:rPr lang="en-US" sz="2400" dirty="0">
                <a:latin typeface="Arial" panose="020B0604020202020204" pitchFamily="34" charset="0"/>
                <a:cs typeface="Arial" panose="020B0604020202020204" pitchFamily="34" charset="0"/>
              </a:rPr>
              <a:t>Possible consequences of non-compliance</a:t>
            </a:r>
          </a:p>
        </p:txBody>
      </p:sp>
      <p:sp>
        <p:nvSpPr>
          <p:cNvPr id="6" name="TextBox 5" descr="Our child safety policies and procedures&#10;Our school’s child safety framework &#10;Child Safety and Wellbeing Policy&#10;Child Safety Code of Conduct&#10;Child Safety Risk Register&#10;Complaints Policy&#10;Child Safety Responding and Reporting Obligations Policy and Procedures&#10;Information sharing and recordkeeping  ">
            <a:extLst>
              <a:ext uri="{FF2B5EF4-FFF2-40B4-BE49-F238E27FC236}">
                <a16:creationId xmlns:a16="http://schemas.microsoft.com/office/drawing/2014/main" id="{E30B7F84-190B-CDD4-BD80-BF9E589D20E5}"/>
              </a:ext>
            </a:extLst>
          </p:cNvPr>
          <p:cNvSpPr txBox="1"/>
          <p:nvPr/>
        </p:nvSpPr>
        <p:spPr>
          <a:xfrm>
            <a:off x="5847008" y="1032190"/>
            <a:ext cx="5358548" cy="4793620"/>
          </a:xfrm>
          <a:prstGeom prst="rect">
            <a:avLst/>
          </a:prstGeom>
          <a:noFill/>
        </p:spPr>
        <p:txBody>
          <a:bodyPr wrap="square">
            <a:spAutoFit/>
          </a:bodyPr>
          <a:lstStyle/>
          <a:p>
            <a:pPr>
              <a:spcAft>
                <a:spcPts val="300"/>
              </a:spcAft>
            </a:pPr>
            <a:r>
              <a:rPr lang="en-AU" sz="2400" b="1" dirty="0">
                <a:latin typeface="Arial" panose="020B0604020202020204" pitchFamily="34" charset="0"/>
                <a:cs typeface="Arial" panose="020B0604020202020204" pitchFamily="34" charset="0"/>
              </a:rPr>
              <a:t>Our child safety policies and procedures</a:t>
            </a:r>
          </a:p>
          <a:p>
            <a:pPr marL="342900" indent="-342900">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Our school’s child safety framework </a:t>
            </a:r>
          </a:p>
          <a:p>
            <a:pPr marL="342900" indent="-342900">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Child Safety and Wellbeing Policy</a:t>
            </a:r>
          </a:p>
          <a:p>
            <a:pPr marL="342900" indent="-342900">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Child Safety Code of Conduct</a:t>
            </a:r>
          </a:p>
          <a:p>
            <a:pPr marL="342900" indent="-342900">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Child Safety Risk Register</a:t>
            </a:r>
          </a:p>
          <a:p>
            <a:pPr marL="342900" indent="-342900">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Complaints Policy</a:t>
            </a:r>
          </a:p>
          <a:p>
            <a:pPr marL="342900" indent="-342900">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Responding to incidents, disclosures and suspicions of </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child abuse</a:t>
            </a:r>
          </a:p>
          <a:p>
            <a:pPr marL="342900" indent="-342900">
              <a:spcAft>
                <a:spcPts val="300"/>
              </a:spcAft>
              <a:buFont typeface="Arial" panose="020B0604020202020204" pitchFamily="34" charset="0"/>
              <a:buChar char="•"/>
            </a:pPr>
            <a:r>
              <a:rPr lang="en-GB" sz="2400" dirty="0">
                <a:latin typeface="Arial" panose="020B0604020202020204" pitchFamily="34" charset="0"/>
                <a:cs typeface="Arial" panose="020B0604020202020204" pitchFamily="34" charset="0"/>
              </a:rPr>
              <a:t>Information sharing and recordkeeping  </a:t>
            </a:r>
          </a:p>
        </p:txBody>
      </p:sp>
    </p:spTree>
    <p:extLst>
      <p:ext uri="{BB962C8B-B14F-4D97-AF65-F5344CB8AC3E}">
        <p14:creationId xmlns:p14="http://schemas.microsoft.com/office/powerpoint/2010/main" val="1257803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D803E-2F9F-4FDC-9E75-B339B48C61A9}"/>
              </a:ext>
            </a:extLst>
          </p:cNvPr>
          <p:cNvSpPr>
            <a:spLocks noGrp="1"/>
          </p:cNvSpPr>
          <p:nvPr>
            <p:ph type="ctrTitle"/>
          </p:nvPr>
        </p:nvSpPr>
        <p:spPr/>
        <p:txBody>
          <a:bodyPr>
            <a:normAutofit fontScale="90000"/>
          </a:bodyPr>
          <a:lstStyle/>
          <a:p>
            <a:br>
              <a:rPr lang="en-AU"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Overview of the Child Safe Standards</a:t>
            </a:r>
            <a:br>
              <a:rPr lang="en-AU" dirty="0"/>
            </a:br>
            <a:endParaRPr lang="en-AU" dirty="0"/>
          </a:p>
        </p:txBody>
      </p:sp>
    </p:spTree>
    <p:extLst>
      <p:ext uri="{BB962C8B-B14F-4D97-AF65-F5344CB8AC3E}">
        <p14:creationId xmlns:p14="http://schemas.microsoft.com/office/powerpoint/2010/main" val="1376204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2560-6B45-1DCB-946E-A3AE5F9B3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7FE04-C00D-1064-BA50-E4DBAD4208F7}"/>
              </a:ext>
            </a:extLst>
          </p:cNvPr>
          <p:cNvSpPr>
            <a:spLocks noGrp="1"/>
          </p:cNvSpPr>
          <p:nvPr>
            <p:ph type="title"/>
          </p:nvPr>
        </p:nvSpPr>
        <p:spPr>
          <a:xfrm>
            <a:off x="490694" y="375251"/>
            <a:ext cx="10069200" cy="707887"/>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Definitions</a:t>
            </a:r>
          </a:p>
        </p:txBody>
      </p:sp>
      <p:sp>
        <p:nvSpPr>
          <p:cNvPr id="3" name="Content Placeholder 2">
            <a:extLst>
              <a:ext uri="{FF2B5EF4-FFF2-40B4-BE49-F238E27FC236}">
                <a16:creationId xmlns:a16="http://schemas.microsoft.com/office/drawing/2014/main" id="{6ADA6396-6C43-312C-6866-1B85AC1F858F}"/>
              </a:ext>
            </a:extLst>
          </p:cNvPr>
          <p:cNvSpPr>
            <a:spLocks noGrp="1"/>
          </p:cNvSpPr>
          <p:nvPr>
            <p:ph idx="1"/>
          </p:nvPr>
        </p:nvSpPr>
        <p:spPr>
          <a:xfrm>
            <a:off x="490694" y="1155997"/>
            <a:ext cx="3500611" cy="5408883"/>
          </a:xfrm>
        </p:spPr>
        <p:txBody>
          <a:bodyPr>
            <a:noAutofit/>
          </a:bodyPr>
          <a:lstStyle/>
          <a:p>
            <a:pPr marL="0" indent="0" algn="l">
              <a:buNone/>
            </a:pPr>
            <a:r>
              <a:rPr lang="en-AU" sz="2600" b="1" dirty="0">
                <a:latin typeface="Arial" panose="020B0604020202020204" pitchFamily="34" charset="0"/>
                <a:cs typeface="Arial" panose="020B0604020202020204" pitchFamily="34" charset="0"/>
              </a:rPr>
              <a:t>Child safety</a:t>
            </a:r>
          </a:p>
          <a:p>
            <a:r>
              <a:rPr lang="en-AU" sz="2000" dirty="0">
                <a:latin typeface="Arial" panose="020B0604020202020204" pitchFamily="34" charset="0"/>
                <a:cs typeface="Arial" panose="020B0604020202020204" pitchFamily="34" charset="0"/>
              </a:rPr>
              <a:t>protecting all children from child abuse</a:t>
            </a:r>
          </a:p>
          <a:p>
            <a:r>
              <a:rPr lang="en-AU" sz="2000" dirty="0">
                <a:latin typeface="Arial" panose="020B0604020202020204" pitchFamily="34" charset="0"/>
                <a:cs typeface="Arial" panose="020B0604020202020204" pitchFamily="34" charset="0"/>
              </a:rPr>
              <a:t>managing the risk of child abuse</a:t>
            </a:r>
          </a:p>
          <a:p>
            <a:r>
              <a:rPr lang="en-AU" sz="2000" dirty="0">
                <a:latin typeface="Arial" panose="020B0604020202020204" pitchFamily="34" charset="0"/>
                <a:cs typeface="Arial" panose="020B0604020202020204" pitchFamily="34" charset="0"/>
              </a:rPr>
              <a:t>providing support to a child at risk of child abuse</a:t>
            </a:r>
          </a:p>
          <a:p>
            <a:r>
              <a:rPr lang="en-AU" sz="2000" dirty="0">
                <a:latin typeface="Arial" panose="020B0604020202020204" pitchFamily="34" charset="0"/>
                <a:cs typeface="Arial" panose="020B0604020202020204" pitchFamily="34" charset="0"/>
              </a:rPr>
              <a:t>responding to suspicions, incidents, disclosures or allegations of child abuse</a:t>
            </a:r>
            <a:endParaRPr lang="en-AU" sz="2000" dirty="0">
              <a:solidFill>
                <a:srgbClr val="1A1A1A"/>
              </a:solidFill>
              <a:latin typeface="Arial" panose="020B0604020202020204" pitchFamily="34" charset="0"/>
              <a:cs typeface="Arial" panose="020B0604020202020204" pitchFamily="34" charset="0"/>
            </a:endParaRPr>
          </a:p>
          <a:p>
            <a:pPr marL="0" indent="0">
              <a:buNone/>
            </a:pPr>
            <a:endParaRPr lang="en-AU" sz="2000" dirty="0">
              <a:solidFill>
                <a:srgbClr val="1A1A1A"/>
              </a:solidFill>
              <a:latin typeface="Arial" panose="020B0604020202020204" pitchFamily="34" charset="0"/>
              <a:cs typeface="Arial" panose="020B0604020202020204" pitchFamily="34" charset="0"/>
            </a:endParaRPr>
          </a:p>
          <a:p>
            <a:pPr marL="0" indent="0">
              <a:buNone/>
            </a:pPr>
            <a:r>
              <a:rPr lang="en-AU" sz="1600" b="0" i="0" dirty="0">
                <a:solidFill>
                  <a:srgbClr val="1A1A1A"/>
                </a:solidFill>
                <a:effectLst/>
                <a:latin typeface="Arial" panose="020B0604020202020204" pitchFamily="34" charset="0"/>
                <a:cs typeface="Arial" panose="020B0604020202020204" pitchFamily="34" charset="0"/>
              </a:rPr>
              <a:t>Source: </a:t>
            </a:r>
            <a:r>
              <a:rPr lang="en-AU" sz="1600" b="0" i="0" u="sng" dirty="0">
                <a:effectLst/>
                <a:latin typeface="Arial" panose="020B0604020202020204" pitchFamily="34" charset="0"/>
                <a:cs typeface="Arial" panose="020B0604020202020204" pitchFamily="34" charset="0"/>
                <a:hlinkClick r:id="rId3"/>
              </a:rPr>
              <a:t>Ministerial Order 1359</a:t>
            </a:r>
            <a:endParaRPr lang="en-AU" sz="1800" dirty="0">
              <a:latin typeface="Arial" panose="020B0604020202020204" pitchFamily="34" charset="0"/>
              <a:cs typeface="Arial" panose="020B0604020202020204" pitchFamily="34" charset="0"/>
            </a:endParaRPr>
          </a:p>
          <a:p>
            <a:pPr marL="0" indent="0" algn="l">
              <a:buNone/>
            </a:pPr>
            <a:endParaRPr lang="en-AU"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3BF855-DC97-E0C6-BC89-04A7B68E33F8}"/>
              </a:ext>
            </a:extLst>
          </p:cNvPr>
          <p:cNvSpPr txBox="1"/>
          <p:nvPr/>
        </p:nvSpPr>
        <p:spPr>
          <a:xfrm>
            <a:off x="4093520" y="1155997"/>
            <a:ext cx="3398397" cy="5165517"/>
          </a:xfrm>
          <a:prstGeom prst="rect">
            <a:avLst/>
          </a:prstGeom>
          <a:noFill/>
        </p:spPr>
        <p:txBody>
          <a:bodyPr wrap="square">
            <a:spAutoFit/>
          </a:bodyPr>
          <a:lstStyle/>
          <a:p>
            <a:pPr>
              <a:lnSpc>
                <a:spcPct val="90000"/>
              </a:lnSpc>
              <a:spcBef>
                <a:spcPts val="1000"/>
              </a:spcBef>
            </a:pPr>
            <a:r>
              <a:rPr lang="en-AU" sz="2600" b="1" dirty="0">
                <a:latin typeface="Arial" panose="020B0604020202020204" pitchFamily="34" charset="0"/>
                <a:cs typeface="Arial" panose="020B0604020202020204" pitchFamily="34" charset="0"/>
              </a:rPr>
              <a:t>Harm</a:t>
            </a:r>
            <a:r>
              <a:rPr lang="en-AU" sz="2800" dirty="0">
                <a:latin typeface="Arial" panose="020B0604020202020204" pitchFamily="34" charset="0"/>
                <a:cs typeface="Arial" panose="020B0604020202020204" pitchFamily="34" charset="0"/>
              </a:rPr>
              <a:t> </a:t>
            </a:r>
          </a:p>
          <a:p>
            <a:pPr marL="182563" indent="-182563">
              <a:lnSpc>
                <a:spcPct val="90000"/>
              </a:lnSpc>
              <a:spcBef>
                <a:spcPts val="1000"/>
              </a:spcBef>
              <a:buFont typeface="Arial" panose="020B0604020202020204" pitchFamily="34" charset="0"/>
              <a:buChar char="•"/>
            </a:pPr>
            <a:r>
              <a:rPr lang="en-AU" sz="2000" dirty="0">
                <a:latin typeface="Arial" panose="020B0604020202020204" pitchFamily="34" charset="0"/>
                <a:cs typeface="Arial" panose="020B0604020202020204" pitchFamily="34" charset="0"/>
              </a:rPr>
              <a:t>is damage to the health, safety or wellbeing of a child resulting from child abuse by adults or from the conduct of other children</a:t>
            </a:r>
          </a:p>
          <a:p>
            <a:pPr marL="182563" indent="-182563">
              <a:lnSpc>
                <a:spcPct val="90000"/>
              </a:lnSpc>
              <a:spcBef>
                <a:spcPts val="1000"/>
              </a:spcBef>
              <a:buFont typeface="Arial" panose="020B0604020202020204" pitchFamily="34" charset="0"/>
              <a:buChar char="•"/>
            </a:pPr>
            <a:r>
              <a:rPr lang="en-AU" sz="2000" dirty="0">
                <a:latin typeface="Arial" panose="020B0604020202020204" pitchFamily="34" charset="0"/>
                <a:cs typeface="Arial" panose="020B0604020202020204" pitchFamily="34" charset="0"/>
              </a:rPr>
              <a:t>includes physical, emotional, sexual and psychological harm</a:t>
            </a:r>
          </a:p>
          <a:p>
            <a:pPr marL="182563" indent="-182563">
              <a:lnSpc>
                <a:spcPct val="90000"/>
              </a:lnSpc>
              <a:spcBef>
                <a:spcPts val="1000"/>
              </a:spcBef>
              <a:buFont typeface="Arial" panose="020B0604020202020204" pitchFamily="34" charset="0"/>
              <a:buChar char="•"/>
            </a:pPr>
            <a:r>
              <a:rPr lang="en-AU" sz="2000" dirty="0">
                <a:latin typeface="Arial" panose="020B0604020202020204" pitchFamily="34" charset="0"/>
                <a:cs typeface="Arial" panose="020B0604020202020204" pitchFamily="34" charset="0"/>
              </a:rPr>
              <a:t>can arise from a single act or event or a series of acts or events over time</a:t>
            </a:r>
          </a:p>
          <a:p>
            <a:pPr>
              <a:lnSpc>
                <a:spcPct val="90000"/>
              </a:lnSpc>
              <a:spcBef>
                <a:spcPts val="1000"/>
              </a:spcBef>
            </a:pPr>
            <a:endParaRPr lang="en-AU" sz="2000" dirty="0">
              <a:solidFill>
                <a:srgbClr val="011A3C"/>
              </a:solidFill>
              <a:latin typeface="Arial" panose="020B0604020202020204" pitchFamily="34" charset="0"/>
              <a:cs typeface="Arial" panose="020B0604020202020204" pitchFamily="34" charset="0"/>
            </a:endParaRPr>
          </a:p>
          <a:p>
            <a:pPr>
              <a:lnSpc>
                <a:spcPct val="90000"/>
              </a:lnSpc>
              <a:spcBef>
                <a:spcPts val="1000"/>
              </a:spcBef>
            </a:pPr>
            <a:r>
              <a:rPr lang="en-AU" sz="1600" b="0" i="0" u="none" strike="noStrike" dirty="0">
                <a:solidFill>
                  <a:srgbClr val="011A3C"/>
                </a:solidFill>
                <a:effectLst/>
                <a:latin typeface="Arial" panose="020B0604020202020204" pitchFamily="34" charset="0"/>
                <a:cs typeface="Arial" panose="020B0604020202020204" pitchFamily="34" charset="0"/>
              </a:rPr>
              <a:t>Source: </a:t>
            </a:r>
            <a:r>
              <a:rPr lang="en-AU" sz="1600" b="0" i="0" u="sng" strike="noStrike" dirty="0">
                <a:solidFill>
                  <a:srgbClr val="0563C1"/>
                </a:solidFill>
                <a:effectLst/>
                <a:latin typeface="Arial" panose="020B0604020202020204" pitchFamily="34" charset="0"/>
                <a:cs typeface="Arial" panose="020B0604020202020204" pitchFamily="34" charset="0"/>
                <a:hlinkClick r:id="rId4"/>
              </a:rPr>
              <a:t>A Guide for Creating a Child Safe Organisation</a:t>
            </a:r>
            <a:endParaRPr lang="en-AU"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2D529E67-0BAB-9571-3E34-76B6064F378A}"/>
              </a:ext>
            </a:extLst>
          </p:cNvPr>
          <p:cNvSpPr txBox="1">
            <a:spLocks/>
          </p:cNvSpPr>
          <p:nvPr/>
        </p:nvSpPr>
        <p:spPr>
          <a:xfrm>
            <a:off x="7491918" y="1155997"/>
            <a:ext cx="3244400" cy="540888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sz="2600" b="1" dirty="0">
                <a:latin typeface="Arial" panose="020B0604020202020204" pitchFamily="34" charset="0"/>
                <a:cs typeface="Arial" panose="020B0604020202020204" pitchFamily="34" charset="0"/>
              </a:rPr>
              <a:t>Child abuse</a:t>
            </a:r>
          </a:p>
          <a:p>
            <a:r>
              <a:rPr lang="en-AU" sz="2000" dirty="0">
                <a:latin typeface="Arial" panose="020B0604020202020204" pitchFamily="34" charset="0"/>
                <a:cs typeface="Arial" panose="020B0604020202020204" pitchFamily="34" charset="0"/>
              </a:rPr>
              <a:t>any act committed against a child involving a sexual offence (including grooming) </a:t>
            </a:r>
          </a:p>
          <a:p>
            <a:r>
              <a:rPr lang="en-AU" sz="2000" dirty="0">
                <a:latin typeface="Arial" panose="020B0604020202020204" pitchFamily="34" charset="0"/>
                <a:cs typeface="Arial" panose="020B0604020202020204" pitchFamily="34" charset="0"/>
              </a:rPr>
              <a:t>the infliction, on a child, of</a:t>
            </a:r>
          </a:p>
          <a:p>
            <a:pPr lvl="1"/>
            <a:r>
              <a:rPr lang="en-AU" sz="2000" dirty="0">
                <a:latin typeface="Arial" panose="020B0604020202020204" pitchFamily="34" charset="0"/>
                <a:cs typeface="Arial" panose="020B0604020202020204" pitchFamily="34" charset="0"/>
              </a:rPr>
              <a:t>physical violence</a:t>
            </a:r>
          </a:p>
          <a:p>
            <a:pPr lvl="1"/>
            <a:r>
              <a:rPr lang="en-AU" sz="2000" dirty="0">
                <a:latin typeface="Arial" panose="020B0604020202020204" pitchFamily="34" charset="0"/>
                <a:cs typeface="Arial" panose="020B0604020202020204" pitchFamily="34" charset="0"/>
              </a:rPr>
              <a:t>serious emotional or psychological harm</a:t>
            </a:r>
          </a:p>
          <a:p>
            <a:r>
              <a:rPr lang="en-AU" sz="2000" dirty="0">
                <a:latin typeface="Arial" panose="020B0604020202020204" pitchFamily="34" charset="0"/>
                <a:cs typeface="Arial" panose="020B0604020202020204" pitchFamily="34" charset="0"/>
              </a:rPr>
              <a:t>the serious neglect of a child</a:t>
            </a:r>
          </a:p>
          <a:p>
            <a:pPr marL="0" indent="0">
              <a:buNone/>
            </a:pPr>
            <a:endParaRPr lang="en-AU" sz="2000" dirty="0">
              <a:solidFill>
                <a:srgbClr val="1A1A1A"/>
              </a:solidFill>
              <a:latin typeface="Arial" panose="020B0604020202020204" pitchFamily="34" charset="0"/>
              <a:cs typeface="Arial" panose="020B0604020202020204" pitchFamily="34" charset="0"/>
            </a:endParaRPr>
          </a:p>
          <a:p>
            <a:pPr marL="0" indent="0">
              <a:buNone/>
            </a:pPr>
            <a:r>
              <a:rPr lang="en-AU" sz="1600" b="0" i="0" dirty="0">
                <a:solidFill>
                  <a:srgbClr val="1A1A1A"/>
                </a:solidFill>
                <a:effectLst/>
                <a:latin typeface="Arial" panose="020B0604020202020204" pitchFamily="34" charset="0"/>
                <a:cs typeface="Arial" panose="020B0604020202020204" pitchFamily="34" charset="0"/>
              </a:rPr>
              <a:t>Source: </a:t>
            </a:r>
            <a:r>
              <a:rPr lang="en-AU" sz="1600" b="0" i="0" u="sng" dirty="0">
                <a:effectLst/>
                <a:latin typeface="Arial" panose="020B0604020202020204" pitchFamily="34" charset="0"/>
                <a:cs typeface="Arial" panose="020B0604020202020204" pitchFamily="34" charset="0"/>
                <a:hlinkClick r:id="rId5"/>
              </a:rPr>
              <a:t>Child Wellbeing and Safety Act 2005</a:t>
            </a:r>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849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D5313-3D82-40FC-9213-CBB0FCA73352}"/>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Why the Child Safe Standards are so important</a:t>
            </a:r>
          </a:p>
        </p:txBody>
      </p:sp>
      <p:sp>
        <p:nvSpPr>
          <p:cNvPr id="3" name="Content Placeholder 2">
            <a:extLst>
              <a:ext uri="{FF2B5EF4-FFF2-40B4-BE49-F238E27FC236}">
                <a16:creationId xmlns:a16="http://schemas.microsoft.com/office/drawing/2014/main" id="{C0F4004E-7D98-4264-87A6-A6BAF3A841EC}"/>
              </a:ext>
            </a:extLst>
          </p:cNvPr>
          <p:cNvSpPr>
            <a:spLocks noGrp="1"/>
          </p:cNvSpPr>
          <p:nvPr>
            <p:ph idx="1"/>
          </p:nvPr>
        </p:nvSpPr>
        <p:spPr>
          <a:xfrm>
            <a:off x="288234" y="1535121"/>
            <a:ext cx="10313091" cy="4986337"/>
          </a:xfrm>
        </p:spPr>
        <p:txBody>
          <a:bodyPr rIns="0">
            <a:noAutofit/>
          </a:bodyPr>
          <a:lstStyle/>
          <a:p>
            <a:pPr marL="0" indent="0">
              <a:buNone/>
            </a:pPr>
            <a:r>
              <a:rPr lang="en-AU" b="1" dirty="0">
                <a:latin typeface="Arial" panose="020B0604020202020204" pitchFamily="34" charset="0"/>
                <a:cs typeface="Arial" panose="020B0604020202020204" pitchFamily="34" charset="0"/>
              </a:rPr>
              <a:t>Child Safe Standards aim to:</a:t>
            </a:r>
          </a:p>
          <a:p>
            <a:r>
              <a:rPr lang="en-AU" sz="2600" dirty="0">
                <a:latin typeface="Arial" panose="020B0604020202020204" pitchFamily="34" charset="0"/>
                <a:cs typeface="Arial" panose="020B0604020202020204" pitchFamily="34" charset="0"/>
              </a:rPr>
              <a:t>promote the safety of children</a:t>
            </a:r>
          </a:p>
          <a:p>
            <a:r>
              <a:rPr lang="en-AU" sz="2600" dirty="0">
                <a:latin typeface="Arial" panose="020B0604020202020204" pitchFamily="34" charset="0"/>
                <a:cs typeface="Arial" panose="020B0604020202020204" pitchFamily="34" charset="0"/>
              </a:rPr>
              <a:t>prevent child abuse</a:t>
            </a:r>
          </a:p>
          <a:p>
            <a:r>
              <a:rPr lang="en-AU" sz="2600" dirty="0">
                <a:latin typeface="Arial" panose="020B0604020202020204" pitchFamily="34" charset="0"/>
                <a:cs typeface="Arial" panose="020B0604020202020204" pitchFamily="34" charset="0"/>
              </a:rPr>
              <a:t>ensure effective processes are in place to respond to and report all allegations of child abuse</a:t>
            </a:r>
          </a:p>
          <a:p>
            <a:r>
              <a:rPr lang="en-AU" sz="2600" dirty="0">
                <a:latin typeface="Arial" panose="020B0604020202020204" pitchFamily="34" charset="0"/>
                <a:cs typeface="Arial" panose="020B0604020202020204" pitchFamily="34" charset="0"/>
              </a:rPr>
              <a:t>drive cultural change and embed safety in everyday practices</a:t>
            </a:r>
          </a:p>
          <a:p>
            <a:pPr marL="266700" marR="0" lvl="0" indent="-2667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highlight we all have a role in keeping children safe from abuse</a:t>
            </a:r>
            <a:endParaRPr lang="en-AU" sz="2600" dirty="0"/>
          </a:p>
        </p:txBody>
      </p:sp>
    </p:spTree>
    <p:extLst>
      <p:ext uri="{BB962C8B-B14F-4D97-AF65-F5344CB8AC3E}">
        <p14:creationId xmlns:p14="http://schemas.microsoft.com/office/powerpoint/2010/main" val="1742628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9114c1-daad-44dd-acad-30f4246641f2">
      <Value>101</Value>
      <Value>94</Value>
    </TaxCatchAll>
    <DEECD_Publisher xmlns="http://schemas.microsoft.com/sharepoint/v3">Department of Education and Training</DEECD_Publisher>
    <hyperlink xmlns="76b566cd-adb9-46c2-964b-22eba181fd0b">
      <Url xsi:nil="true"/>
      <Description xsi:nil="true"/>
    </hyperlink>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DEECD_Expired xmlns="http://schemas.microsoft.com/sharepoint/v3">false</DEECD_Expired>
    <DEECD_Keywords xmlns="http://schemas.microsoft.com/sharepoint/v3" xsi:nil="true"/>
    <PublishingExpirationDate xmlns="http://schemas.microsoft.com/sharepoint/v3" xsi:nil="true"/>
    <DEECD_Description xmlns="http://schemas.microsoft.com/sharepoint/v3" xsi:nil="true"/>
    <b1688cb4a3a940449dc8286705012a42 xmlns="76b566cd-adb9-46c2-964b-22eba181fd0b">
      <Terms xmlns="http://schemas.microsoft.com/office/infopath/2007/PartnerControls"/>
    </b1688cb4a3a940449dc8286705012a42>
    <hyperlink2 xmlns="76b566cd-adb9-46c2-964b-22eba181fd0b">
      <Url xsi:nil="true"/>
      <Description xsi:nil="true"/>
    </hyperlink2>
    <PublishingStartDate xmlns="76b566cd-adb9-46c2-964b-22eba181fd0b" xsi:nil="true"/>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908867-2768-4DF4-A952-C7997607C232}">
  <ds:schemaRefs>
    <ds:schemaRef ds:uri="76b566cd-adb9-46c2-964b-22eba181fd0b"/>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 ds:uri="cb9114c1-daad-44dd-acad-30f4246641f2"/>
    <ds:schemaRef ds:uri="http://schemas.microsoft.com/office/infopath/2007/PartnerControls"/>
    <ds:schemaRef ds:uri="http://schemas.microsoft.com/sharepoint/v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8488684-5355-4D7D-9D8C-BB1AF804E500}">
  <ds:schemaRefs>
    <ds:schemaRef ds:uri="http://schemas.microsoft.com/sharepoint/v3/contenttype/forms"/>
  </ds:schemaRefs>
</ds:datastoreItem>
</file>

<file path=customXml/itemProps3.xml><?xml version="1.0" encoding="utf-8"?>
<ds:datastoreItem xmlns:ds="http://schemas.openxmlformats.org/officeDocument/2006/customXml" ds:itemID="{1F79766E-5EC5-4426-A801-B072D2829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b566cd-adb9-46c2-964b-22eba181fd0b"/>
    <ds:schemaRef ds:uri="cb9114c1-daad-44dd-acad-30f42466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28818</TotalTime>
  <Words>18139</Words>
  <Application>Microsoft Office PowerPoint</Application>
  <PresentationFormat>Widescreen</PresentationFormat>
  <Paragraphs>1247</Paragraphs>
  <Slides>48</Slides>
  <Notes>48</Notes>
  <HiddenSlides>21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Calibri</vt:lpstr>
      <vt:lpstr>Helvetica</vt:lpstr>
      <vt:lpstr>Office Theme</vt:lpstr>
      <vt:lpstr>Custom Design</vt:lpstr>
      <vt:lpstr>Facilitator instructions (1)</vt:lpstr>
      <vt:lpstr>Facilitator instructions (2)</vt:lpstr>
      <vt:lpstr>Victoria’s Child Safe Standards</vt:lpstr>
      <vt:lpstr>Acknowledgment of Country</vt:lpstr>
      <vt:lpstr>Support for you</vt:lpstr>
      <vt:lpstr>In this presentation</vt:lpstr>
      <vt:lpstr> Overview of the Child Safe Standards </vt:lpstr>
      <vt:lpstr>Definitions</vt:lpstr>
      <vt:lpstr>Why the Child Safe Standards are so important</vt:lpstr>
      <vt:lpstr>Victoria’s Child Safe Standards </vt:lpstr>
      <vt:lpstr> Role of the school council </vt:lpstr>
      <vt:lpstr>What is the role of school council?  </vt:lpstr>
      <vt:lpstr>Child Safe Standards - actions for school council</vt:lpstr>
      <vt:lpstr>Child Safe Standards - actions for school council </vt:lpstr>
      <vt:lpstr>Child Safe Standard 1: Culturally safe environments</vt:lpstr>
      <vt:lpstr>Child Safe Standard 2: Child safety and wellbeing is embedded in leadership, governance and culture</vt:lpstr>
      <vt:lpstr>Child Safe Standard 2: Child safety and wellbeing is embedded in leadership, governance and culture </vt:lpstr>
      <vt:lpstr>Child Safe Standard 3: Child and student empowerment</vt:lpstr>
      <vt:lpstr>Child Safe Standard 4: Family engagement </vt:lpstr>
      <vt:lpstr>Child Safe Standard 5: Diversity and equity</vt:lpstr>
      <vt:lpstr>Child Safe Standard 6: Suitable staff and volunteers</vt:lpstr>
      <vt:lpstr>Child Safe Standard 6: Suitable staff and volunteers  </vt:lpstr>
      <vt:lpstr>Child Safe Standard 7: Complaints processes </vt:lpstr>
      <vt:lpstr>Child Safe Standard 8: Child safety knowledge, skills and awareness  </vt:lpstr>
      <vt:lpstr>Child Safe Standard 8: Child safety knowledge, skills and awareness   </vt:lpstr>
      <vt:lpstr>Child Safe Standard 9: Child safety in physical and online environments</vt:lpstr>
      <vt:lpstr>Child Safe Standard 9: Child safety in physical and online environments </vt:lpstr>
      <vt:lpstr>Child Safe Standard 10: Review of child safety practices</vt:lpstr>
      <vt:lpstr>Child Safe Standard 11: Implementation of child safety practices</vt:lpstr>
      <vt:lpstr>Signs of abuse to look out for (video)</vt:lpstr>
      <vt:lpstr>Common signs of abuse – children </vt:lpstr>
      <vt:lpstr>Child sexual abuse – including grooming</vt:lpstr>
      <vt:lpstr>Common adult grooming behaviours</vt:lpstr>
      <vt:lpstr>Possible consequences of not complying with the Child Safe Standards</vt:lpstr>
      <vt:lpstr>Our child safety policies and procedures </vt:lpstr>
      <vt:lpstr>Our school’s child safety policies and procedures</vt:lpstr>
      <vt:lpstr>Child Safety and Wellbeing Policy</vt:lpstr>
      <vt:lpstr>Child Safety Code of Conduct </vt:lpstr>
      <vt:lpstr>Child Safety Risk Register</vt:lpstr>
      <vt:lpstr>Complaints Policy</vt:lpstr>
      <vt:lpstr>Responding to incidents, disclosures and suspicions of child abuse </vt:lpstr>
      <vt:lpstr>Signs of abuse to look out for (video)</vt:lpstr>
      <vt:lpstr>Common signs of abuse – children </vt:lpstr>
      <vt:lpstr>Child sexual abuse – including grooming</vt:lpstr>
      <vt:lpstr>Common adult grooming behaviours</vt:lpstr>
      <vt:lpstr>Information sharing and recordkeeping </vt:lpstr>
      <vt:lpstr>Important things to remember</vt:lpstr>
      <vt:lpstr>Questions?</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Safe Standards training</dc:title>
  <dc:creator>Department of Education and Training</dc:creator>
  <cp:lastModifiedBy>Joshua Lee 2</cp:lastModifiedBy>
  <cp:revision>828</cp:revision>
  <cp:lastPrinted>2022-05-11T05:43:20Z</cp:lastPrinted>
  <dcterms:created xsi:type="dcterms:W3CDTF">2016-05-10T02:55:37Z</dcterms:created>
  <dcterms:modified xsi:type="dcterms:W3CDTF">2025-01-15T23:56:05Z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T_EDRMS_BusUnit">
    <vt:lpwstr/>
  </property>
  <property fmtid="{D5CDD505-2E9C-101B-9397-08002B2CF9AE}" pid="4" name="DET_EDRMS_SecClass">
    <vt:lpwstr/>
  </property>
  <property fmtid="{D5CDD505-2E9C-101B-9397-08002B2CF9AE}" pid="5" name="DET_EDRMS_RCS">
    <vt:lpwstr>3;#1.2.2 Project Documentation|a3ce4c3c-7960-4756-834e-8cbbf9028802</vt:lpwstr>
  </property>
  <property fmtid="{D5CDD505-2E9C-101B-9397-08002B2CF9AE}" pid="6" name="RecordPoint_WorkflowType">
    <vt:lpwstr>ActiveSubmitStub</vt:lpwstr>
  </property>
  <property fmtid="{D5CDD505-2E9C-101B-9397-08002B2CF9AE}" pid="7" name="RecordPoint_ActiveItemUniqueId">
    <vt:lpwstr>{8502aa59-facc-4854-a88a-297e6bce4f65}</vt:lpwstr>
  </property>
  <property fmtid="{D5CDD505-2E9C-101B-9397-08002B2CF9AE}" pid="8" name="RecordPoint_ActiveItemWebId">
    <vt:lpwstr>{cb4d886a-19b3-4635-97ca-6a22f568847a}</vt:lpwstr>
  </property>
  <property fmtid="{D5CDD505-2E9C-101B-9397-08002B2CF9AE}" pid="9" name="RecordPoint_ActiveItemSiteId">
    <vt:lpwstr>{7d2283a3-a50e-477a-813a-f27a4c2aa7fc}</vt:lpwstr>
  </property>
  <property fmtid="{D5CDD505-2E9C-101B-9397-08002B2CF9AE}" pid="10" name="RecordPoint_ActiveItemListId">
    <vt:lpwstr>{17a5c40f-28d0-4c8e-8fce-82034bad0694}</vt:lpwstr>
  </property>
  <property fmtid="{D5CDD505-2E9C-101B-9397-08002B2CF9AE}" pid="11" name="RecordPoint_RecordNumberSubmitted">
    <vt:lpwstr>R20240802822</vt:lpwstr>
  </property>
  <property fmtid="{D5CDD505-2E9C-101B-9397-08002B2CF9AE}" pid="12" name="RecordPoint_SubmissionDate">
    <vt:lpwstr/>
  </property>
  <property fmtid="{D5CDD505-2E9C-101B-9397-08002B2CF9AE}" pid="13" name="RecordPoint_ActiveItemMoved">
    <vt:lpwstr/>
  </property>
  <property fmtid="{D5CDD505-2E9C-101B-9397-08002B2CF9AE}" pid="14" name="RecordPoint_RecordFormat">
    <vt:lpwstr/>
  </property>
  <property fmtid="{D5CDD505-2E9C-101B-9397-08002B2CF9AE}" pid="15" name="_docset_NoMedatataSyncRequired">
    <vt:lpwstr>False</vt:lpwstr>
  </property>
  <property fmtid="{D5CDD505-2E9C-101B-9397-08002B2CF9AE}" pid="16" name="DEECD_Author">
    <vt:lpwstr>94;#Education|5232e41c-5101-41fe-b638-7d41d1371531</vt:lpwstr>
  </property>
  <property fmtid="{D5CDD505-2E9C-101B-9397-08002B2CF9AE}" pid="17" name="DEECD_ItemType">
    <vt:lpwstr>101;#Page|eb523acf-a821-456c-a76b-7607578309d7</vt:lpwstr>
  </property>
  <property fmtid="{D5CDD505-2E9C-101B-9397-08002B2CF9AE}" pid="18" name="DEECD_SubjectCategory">
    <vt:lpwstr/>
  </property>
  <property fmtid="{D5CDD505-2E9C-101B-9397-08002B2CF9AE}" pid="19" name="DEECD_Audience">
    <vt:lpwstr/>
  </property>
  <property fmtid="{D5CDD505-2E9C-101B-9397-08002B2CF9AE}" pid="20" name="DET_EDRMS_RCSTaxHTField0">
    <vt:lpwstr>1.2.2 Project Documentation|a3ce4c3c-7960-4756-834e-8cbbf9028802</vt:lpwstr>
  </property>
  <property fmtid="{D5CDD505-2E9C-101B-9397-08002B2CF9AE}" pid="21" name="DET_EDRMS_SecClassTaxHTField0">
    <vt:lpwstr/>
  </property>
  <property fmtid="{D5CDD505-2E9C-101B-9397-08002B2CF9AE}" pid="22" name="DET_EDRMS_BusUnitTaxHTField0">
    <vt:lpwstr/>
  </property>
  <property fmtid="{D5CDD505-2E9C-101B-9397-08002B2CF9AE}" pid="23" name="TaxCatchAll">
    <vt:lpwstr>3;#1.2.2 Project Documentation|a3ce4c3c-7960-4756-834e-8cbbf9028802</vt:lpwstr>
  </property>
  <property fmtid="{D5CDD505-2E9C-101B-9397-08002B2CF9AE}" pid="24" name="RecordPoint_SubmissionCompleted">
    <vt:lpwstr>2024-09-13T11:42:54.4675447+10:00</vt:lpwstr>
  </property>
</Properties>
</file>