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8" r:id="rId5"/>
  </p:sldMasterIdLst>
  <p:notesMasterIdLst>
    <p:notesMasterId r:id="rId51"/>
  </p:notesMasterIdLst>
  <p:handoutMasterIdLst>
    <p:handoutMasterId r:id="rId52"/>
  </p:handoutMasterIdLst>
  <p:sldIdLst>
    <p:sldId id="1036" r:id="rId6"/>
    <p:sldId id="1043" r:id="rId7"/>
    <p:sldId id="259" r:id="rId8"/>
    <p:sldId id="599" r:id="rId9"/>
    <p:sldId id="658" r:id="rId10"/>
    <p:sldId id="697" r:id="rId11"/>
    <p:sldId id="622" r:id="rId12"/>
    <p:sldId id="1037" r:id="rId13"/>
    <p:sldId id="601" r:id="rId14"/>
    <p:sldId id="661" r:id="rId15"/>
    <p:sldId id="668" r:id="rId16"/>
    <p:sldId id="1035" r:id="rId17"/>
    <p:sldId id="993" r:id="rId18"/>
    <p:sldId id="671" r:id="rId19"/>
    <p:sldId id="1038" r:id="rId20"/>
    <p:sldId id="654" r:id="rId21"/>
    <p:sldId id="656" r:id="rId22"/>
    <p:sldId id="672" r:id="rId23"/>
    <p:sldId id="674" r:id="rId24"/>
    <p:sldId id="624" r:id="rId25"/>
    <p:sldId id="605" r:id="rId26"/>
    <p:sldId id="677" r:id="rId27"/>
    <p:sldId id="678" r:id="rId28"/>
    <p:sldId id="629" r:id="rId29"/>
    <p:sldId id="687" r:id="rId30"/>
    <p:sldId id="630" r:id="rId31"/>
    <p:sldId id="679" r:id="rId32"/>
    <p:sldId id="690" r:id="rId33"/>
    <p:sldId id="680" r:id="rId34"/>
    <p:sldId id="691" r:id="rId35"/>
    <p:sldId id="681" r:id="rId36"/>
    <p:sldId id="634" r:id="rId37"/>
    <p:sldId id="300" r:id="rId38"/>
    <p:sldId id="1041" r:id="rId39"/>
    <p:sldId id="1039" r:id="rId40"/>
    <p:sldId id="698" r:id="rId41"/>
    <p:sldId id="639" r:id="rId42"/>
    <p:sldId id="701" r:id="rId43"/>
    <p:sldId id="699" r:id="rId44"/>
    <p:sldId id="278" r:id="rId45"/>
    <p:sldId id="1042" r:id="rId46"/>
    <p:sldId id="1040" r:id="rId47"/>
    <p:sldId id="608" r:id="rId48"/>
    <p:sldId id="651" r:id="rId49"/>
    <p:sldId id="296" r:id="rId5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F96F0C-C6E0-922E-1249-0C73EDF37B7A}" name="Elina Raso" initials="ER" userId="S::Elina.Raso@education.vic.gov.au::7bd3e64a-40b3-4696-97f5-55a8da0ba9d1" providerId="AD"/>
  <p188:author id="{0A92E7FD-077E-1255-0BAC-9DA7C1165628}" name="David Billimoria" initials="DB" userId="S::David.Billimoria@education.vic.gov.au::f7e4b0ed-3a9a-4a86-9fba-e471a26e4b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erson, Saskia H" initials="DSH" lastIdx="14" clrIdx="0">
    <p:extLst>
      <p:ext uri="{19B8F6BF-5375-455C-9EA6-DF929625EA0E}">
        <p15:presenceInfo xmlns:p15="http://schemas.microsoft.com/office/powerpoint/2012/main" userId="S-1-5-21-1159821373-1672690008-2013803672-562637" providerId="AD"/>
      </p:ext>
    </p:extLst>
  </p:cmAuthor>
  <p:cmAuthor id="2" name="Walker, Emily E" initials="WEE" lastIdx="3" clrIdx="1">
    <p:extLst>
      <p:ext uri="{19B8F6BF-5375-455C-9EA6-DF929625EA0E}">
        <p15:presenceInfo xmlns:p15="http://schemas.microsoft.com/office/powerpoint/2012/main" userId="S-1-5-21-1159821373-1672690008-2013803672-394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6815"/>
    <a:srgbClr val="ED7D31"/>
    <a:srgbClr val="F9DBD2"/>
    <a:srgbClr val="A09D9C"/>
    <a:srgbClr val="000000"/>
    <a:srgbClr val="AD4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52056" autoAdjust="0"/>
  </p:normalViewPr>
  <p:slideViewPr>
    <p:cSldViewPr snapToGrid="0" snapToObjects="1">
      <p:cViewPr varScale="1">
        <p:scale>
          <a:sx n="58" d="100"/>
          <a:sy n="58" d="100"/>
        </p:scale>
        <p:origin x="1962" y="72"/>
      </p:cViewPr>
      <p:guideLst>
        <p:guide orient="horz" pos="2160"/>
        <p:guide pos="3840"/>
      </p:guideLst>
    </p:cSldViewPr>
  </p:slideViewPr>
  <p:outlineViewPr>
    <p:cViewPr>
      <p:scale>
        <a:sx n="33" d="100"/>
        <a:sy n="33" d="100"/>
      </p:scale>
      <p:origin x="0" y="-354"/>
    </p:cViewPr>
  </p:outlineViewPr>
  <p:notesTextViewPr>
    <p:cViewPr>
      <p:scale>
        <a:sx n="3" d="2"/>
        <a:sy n="3" d="2"/>
      </p:scale>
      <p:origin x="0" y="0"/>
    </p:cViewPr>
  </p:notesTextViewPr>
  <p:sorterViewPr>
    <p:cViewPr varScale="1">
      <p:scale>
        <a:sx n="1" d="1"/>
        <a:sy n="1" d="1"/>
      </p:scale>
      <p:origin x="0" y="0"/>
    </p:cViewPr>
  </p:sorterViewPr>
  <p:notesViewPr>
    <p:cSldViewPr snapToGrid="0" snapToObjects="1">
      <p:cViewPr>
        <p:scale>
          <a:sx n="100" d="100"/>
          <a:sy n="100" d="100"/>
        </p:scale>
        <p:origin x="3486" y="-6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commentAuthors" Target="commentAuthors.xml"/><Relationship Id="rId58" Type="http://schemas.microsoft.com/office/2018/10/relationships/authors" Target="authors.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6BF273-C955-4730-87E5-0E6188781C1D}" type="doc">
      <dgm:prSet loTypeId="urn:microsoft.com/office/officeart/2005/8/layout/bProcess3" loCatId="process" qsTypeId="urn:microsoft.com/office/officeart/2005/8/quickstyle/simple1" qsCatId="simple" csTypeId="urn:microsoft.com/office/officeart/2005/8/colors/accent2_2" csCatId="accent2" phldr="1"/>
      <dgm:spPr/>
    </dgm:pt>
    <dgm:pt modelId="{C3B0CC1E-0B7B-4B5C-891D-325C2AED6852}">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2016 </a:t>
          </a:r>
        </a:p>
        <a:p>
          <a:r>
            <a:rPr lang="en-AU" b="1" dirty="0">
              <a:solidFill>
                <a:schemeClr val="tx1"/>
              </a:solidFill>
              <a:latin typeface="Arial" panose="020B0604020202020204" pitchFamily="34" charset="0"/>
              <a:cs typeface="Arial" panose="020B0604020202020204" pitchFamily="34" charset="0"/>
            </a:rPr>
            <a:t>Original Child Safe Standards implemented in Victoria</a:t>
          </a:r>
        </a:p>
      </dgm:t>
    </dgm:pt>
    <dgm:pt modelId="{60B5CC6D-D2DA-477F-A9D0-DEC2B9272041}" type="parTrans" cxnId="{35CAA7B7-9894-4C29-B419-73CB8AE1EFC6}">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0C11425E-A5E2-4CEE-A586-92A54A2CD691}" type="sibTrans" cxnId="{35CAA7B7-9894-4C29-B419-73CB8AE1EFC6}">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551A7AE5-8227-4F2E-9B24-6C6F05444ADD}">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2019</a:t>
          </a:r>
        </a:p>
        <a:p>
          <a:r>
            <a:rPr lang="en-AU" b="1" dirty="0">
              <a:solidFill>
                <a:schemeClr val="tx1"/>
              </a:solidFill>
              <a:latin typeface="Arial" panose="020B0604020202020204" pitchFamily="34" charset="0"/>
              <a:cs typeface="Arial" panose="020B0604020202020204" pitchFamily="34" charset="0"/>
            </a:rPr>
            <a:t>Victoria agrees to adopt the National Principles for Child Safe Organisations</a:t>
          </a:r>
        </a:p>
      </dgm:t>
    </dgm:pt>
    <dgm:pt modelId="{AE76461B-A878-44B0-929C-84DE1F1DC8D0}" type="parTrans" cxnId="{8716F3D3-BDA1-4FDF-A5AF-05D47D306132}">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AD2C0C39-469D-4987-9354-74334C71FB11}" type="sibTrans" cxnId="{8716F3D3-BDA1-4FDF-A5AF-05D47D306132}">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B0F046D7-AA12-43D2-8E47-EA7B47E8D735}">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 1 July 2021</a:t>
          </a:r>
        </a:p>
        <a:p>
          <a:r>
            <a:rPr lang="en-AU" b="1" dirty="0">
              <a:solidFill>
                <a:schemeClr val="tx1"/>
              </a:solidFill>
              <a:latin typeface="Arial" panose="020B0604020202020204" pitchFamily="34" charset="0"/>
              <a:cs typeface="Arial" panose="020B0604020202020204" pitchFamily="34" charset="0"/>
            </a:rPr>
            <a:t>Victoria adopts new Child Safe Standards aligned with National Principles</a:t>
          </a:r>
        </a:p>
      </dgm:t>
    </dgm:pt>
    <dgm:pt modelId="{C3D1DEAE-58FC-4F3C-AB50-3AE96A321784}" type="parTrans" cxnId="{0AF5ACF9-E915-4A57-B3F9-21FC409D4E8D}">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78C1C963-24C3-4FF4-89AD-6E1E1A510DAD}" type="sibTrans" cxnId="{0AF5ACF9-E915-4A57-B3F9-21FC409D4E8D}">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6B6F68D3-31CF-48B8-9D34-F864B4C2A9D0}">
      <dgm:prSet phldrT="[Text]"/>
      <dgm:spPr>
        <a:solidFill>
          <a:schemeClr val="accent2">
            <a:lumMod val="40000"/>
            <a:lumOff val="60000"/>
          </a:schemeClr>
        </a:solidFill>
      </dgm:spPr>
      <dgm:t>
        <a:bodyPr anchor="t" anchorCtr="0"/>
        <a:lstStyle/>
        <a:p>
          <a:r>
            <a:rPr lang="en-AU" b="1" dirty="0">
              <a:solidFill>
                <a:schemeClr val="tx1"/>
              </a:solidFill>
              <a:latin typeface="Arial" panose="020B0604020202020204" pitchFamily="34" charset="0"/>
              <a:cs typeface="Arial" panose="020B0604020202020204" pitchFamily="34" charset="0"/>
            </a:rPr>
            <a:t>2013 </a:t>
          </a:r>
          <a:r>
            <a:rPr lang="en-US" b="1" dirty="0">
              <a:solidFill>
                <a:schemeClr val="tx1"/>
              </a:solidFill>
              <a:latin typeface="Arial" panose="020B0604020202020204" pitchFamily="34" charset="0"/>
              <a:cs typeface="Arial" panose="020B0604020202020204" pitchFamily="34" charset="0"/>
            </a:rPr>
            <a:t>– </a:t>
          </a:r>
          <a:r>
            <a:rPr lang="en-AU" b="1" dirty="0">
              <a:solidFill>
                <a:schemeClr val="tx1"/>
              </a:solidFill>
              <a:latin typeface="Arial" panose="020B0604020202020204" pitchFamily="34" charset="0"/>
              <a:cs typeface="Arial" panose="020B0604020202020204" pitchFamily="34" charset="0"/>
            </a:rPr>
            <a:t>17 </a:t>
          </a:r>
        </a:p>
        <a:p>
          <a:r>
            <a:rPr lang="en-AU" b="1" dirty="0">
              <a:solidFill>
                <a:schemeClr val="tx1"/>
              </a:solidFill>
              <a:latin typeface="Arial" panose="020B0604020202020204" pitchFamily="34" charset="0"/>
              <a:cs typeface="Arial" panose="020B0604020202020204" pitchFamily="34" charset="0"/>
            </a:rPr>
            <a:t>Royal Commission into Institutional Responses to Child Abuse</a:t>
          </a:r>
        </a:p>
      </dgm:t>
    </dgm:pt>
    <dgm:pt modelId="{D2A49963-BA57-461D-91F4-4FF2FBE8C861}" type="parTrans" cxnId="{7D969530-E981-4AE8-B35A-BE52458C27F7}">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F03DA345-9B6F-4BD2-970A-EA1053846700}" type="sibTrans" cxnId="{7D969530-E981-4AE8-B35A-BE52458C27F7}">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981BE1B5-EE0A-400C-B8E5-0187BE9AD765}">
      <dgm:prSet phldrT="[Text]"/>
      <dgm:spPr>
        <a:solidFill>
          <a:schemeClr val="accent2">
            <a:lumMod val="40000"/>
            <a:lumOff val="60000"/>
          </a:schemeClr>
        </a:solidFill>
      </dgm:spPr>
      <dgm:t>
        <a:bodyPr anchor="t" anchorCtr="0"/>
        <a:lstStyle/>
        <a:p>
          <a:pPr>
            <a:spcAft>
              <a:spcPct val="35000"/>
            </a:spcAft>
          </a:pPr>
          <a:r>
            <a:rPr lang="en-AU" b="1" dirty="0">
              <a:solidFill>
                <a:schemeClr val="tx1"/>
              </a:solidFill>
              <a:latin typeface="Arial" panose="020B0604020202020204" pitchFamily="34" charset="0"/>
              <a:cs typeface="Arial" panose="020B0604020202020204" pitchFamily="34" charset="0"/>
            </a:rPr>
            <a:t>1 July 2022</a:t>
          </a:r>
        </a:p>
        <a:p>
          <a:pPr>
            <a:spcAft>
              <a:spcPts val="0"/>
            </a:spcAft>
          </a:pPr>
          <a:r>
            <a:rPr lang="en-AU" b="1" dirty="0">
              <a:solidFill>
                <a:schemeClr val="tx1"/>
              </a:solidFill>
              <a:latin typeface="Arial" panose="020B0604020202020204" pitchFamily="34" charset="0"/>
              <a:cs typeface="Arial" panose="020B0604020202020204" pitchFamily="34" charset="0"/>
            </a:rPr>
            <a:t>New Child Safe Standards </a:t>
          </a:r>
        </a:p>
        <a:p>
          <a:pPr>
            <a:spcAft>
              <a:spcPct val="35000"/>
            </a:spcAft>
          </a:pPr>
          <a:r>
            <a:rPr lang="en-AU" b="1" dirty="0">
              <a:solidFill>
                <a:schemeClr val="tx1"/>
              </a:solidFill>
              <a:latin typeface="Arial" panose="020B0604020202020204" pitchFamily="34" charset="0"/>
              <a:cs typeface="Arial" panose="020B0604020202020204" pitchFamily="34" charset="0"/>
            </a:rPr>
            <a:t>commence</a:t>
          </a:r>
        </a:p>
      </dgm:t>
    </dgm:pt>
    <dgm:pt modelId="{CBD807FD-0503-4129-82FE-1F2791252430}" type="parTrans" cxnId="{91C282CD-8D08-4E54-B1A6-BDACB44E9C56}">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846F3D4B-D9C4-41CF-8FD1-04598C21B9D7}" type="sibTrans" cxnId="{91C282CD-8D08-4E54-B1A6-BDACB44E9C56}">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FDF51461-43BB-4D11-8688-7422D8244009}">
      <dgm:prSet phldrT="[Text]"/>
      <dgm:spPr>
        <a:solidFill>
          <a:schemeClr val="accent2">
            <a:lumMod val="40000"/>
            <a:lumOff val="60000"/>
          </a:schemeClr>
        </a:solidFill>
      </dgm:spPr>
      <dgm:t>
        <a:bodyPr anchor="t" anchorCtr="0"/>
        <a:lstStyle/>
        <a:p>
          <a:r>
            <a:rPr lang="en-US" b="1" dirty="0">
              <a:solidFill>
                <a:schemeClr val="tx1"/>
              </a:solidFill>
              <a:latin typeface="Arial" panose="020B0604020202020204" pitchFamily="34" charset="0"/>
              <a:cs typeface="Arial" panose="020B0604020202020204" pitchFamily="34" charset="0"/>
            </a:rPr>
            <a:t>2012 – 13</a:t>
          </a:r>
        </a:p>
        <a:p>
          <a:r>
            <a:rPr lang="en-US" b="1" dirty="0">
              <a:solidFill>
                <a:schemeClr val="tx1"/>
              </a:solidFill>
              <a:latin typeface="Arial" panose="020B0604020202020204" pitchFamily="34" charset="0"/>
              <a:cs typeface="Arial" panose="020B0604020202020204" pitchFamily="34" charset="0"/>
            </a:rPr>
            <a:t> Betrayal of Trust Inquiry</a:t>
          </a:r>
          <a:endParaRPr lang="en-AU" b="1" dirty="0">
            <a:solidFill>
              <a:schemeClr val="tx1"/>
            </a:solidFill>
            <a:latin typeface="Arial" panose="020B0604020202020204" pitchFamily="34" charset="0"/>
            <a:cs typeface="Arial" panose="020B0604020202020204" pitchFamily="34" charset="0"/>
          </a:endParaRPr>
        </a:p>
      </dgm:t>
    </dgm:pt>
    <dgm:pt modelId="{31356A6E-D9B3-4A42-A6A4-E6129E6B7005}" type="sibTrans" cxnId="{7948D602-4BA1-4FA3-B936-6DBA11F410CC}">
      <dgm:prSet/>
      <dgm:spPr/>
      <dgm:t>
        <a:bodyPr/>
        <a:lstStyle/>
        <a:p>
          <a:endParaRPr lang="en-AU" dirty="0">
            <a:solidFill>
              <a:schemeClr val="tx1"/>
            </a:solidFill>
            <a:latin typeface="Arial" panose="020B0604020202020204" pitchFamily="34" charset="0"/>
            <a:cs typeface="Arial" panose="020B0604020202020204" pitchFamily="34" charset="0"/>
          </a:endParaRPr>
        </a:p>
      </dgm:t>
    </dgm:pt>
    <dgm:pt modelId="{ECFD05DB-68A4-43B8-BEAD-A352994CF105}" type="parTrans" cxnId="{7948D602-4BA1-4FA3-B936-6DBA11F410CC}">
      <dgm:prSet/>
      <dgm:spPr/>
      <dgm:t>
        <a:bodyPr/>
        <a:lstStyle/>
        <a:p>
          <a:endParaRPr lang="en-AU">
            <a:solidFill>
              <a:schemeClr val="tx1"/>
            </a:solidFill>
            <a:latin typeface="Arial" panose="020B0604020202020204" pitchFamily="34" charset="0"/>
            <a:cs typeface="Arial" panose="020B0604020202020204" pitchFamily="34" charset="0"/>
          </a:endParaRPr>
        </a:p>
      </dgm:t>
    </dgm:pt>
    <dgm:pt modelId="{3EDB43EC-ED2C-4212-9880-C0EF3EB5D01E}" type="pres">
      <dgm:prSet presAssocID="{E66BF273-C955-4730-87E5-0E6188781C1D}" presName="Name0" presStyleCnt="0">
        <dgm:presLayoutVars>
          <dgm:dir/>
          <dgm:resizeHandles val="exact"/>
        </dgm:presLayoutVars>
      </dgm:prSet>
      <dgm:spPr/>
    </dgm:pt>
    <dgm:pt modelId="{191DF26A-F102-41A1-B830-2851FB866D81}" type="pres">
      <dgm:prSet presAssocID="{FDF51461-43BB-4D11-8688-7422D8244009}" presName="node" presStyleLbl="node1" presStyleIdx="0" presStyleCnt="6" custLinFactNeighborY="-769">
        <dgm:presLayoutVars>
          <dgm:bulletEnabled val="1"/>
        </dgm:presLayoutVars>
      </dgm:prSet>
      <dgm:spPr/>
    </dgm:pt>
    <dgm:pt modelId="{7C7ED9CE-2E0A-44BA-8B98-41D976648D35}" type="pres">
      <dgm:prSet presAssocID="{31356A6E-D9B3-4A42-A6A4-E6129E6B7005}" presName="sibTrans" presStyleLbl="sibTrans1D1" presStyleIdx="0" presStyleCnt="5"/>
      <dgm:spPr/>
    </dgm:pt>
    <dgm:pt modelId="{7778E341-36E2-436C-9AA6-742167133E5E}" type="pres">
      <dgm:prSet presAssocID="{31356A6E-D9B3-4A42-A6A4-E6129E6B7005}" presName="connectorText" presStyleLbl="sibTrans1D1" presStyleIdx="0" presStyleCnt="5"/>
      <dgm:spPr/>
    </dgm:pt>
    <dgm:pt modelId="{8454F56E-D3B5-4564-BC1D-D9D0B10D8E11}" type="pres">
      <dgm:prSet presAssocID="{6B6F68D3-31CF-48B8-9D34-F864B4C2A9D0}" presName="node" presStyleLbl="node1" presStyleIdx="1" presStyleCnt="6" custLinFactNeighborY="-769">
        <dgm:presLayoutVars>
          <dgm:bulletEnabled val="1"/>
        </dgm:presLayoutVars>
      </dgm:prSet>
      <dgm:spPr/>
    </dgm:pt>
    <dgm:pt modelId="{FE709E61-9953-4B13-9670-B0AC1449F609}" type="pres">
      <dgm:prSet presAssocID="{F03DA345-9B6F-4BD2-970A-EA1053846700}" presName="sibTrans" presStyleLbl="sibTrans1D1" presStyleIdx="1" presStyleCnt="5"/>
      <dgm:spPr/>
    </dgm:pt>
    <dgm:pt modelId="{9EE7D62E-6EFE-40D9-B371-8BEFA10ADAAE}" type="pres">
      <dgm:prSet presAssocID="{F03DA345-9B6F-4BD2-970A-EA1053846700}" presName="connectorText" presStyleLbl="sibTrans1D1" presStyleIdx="1" presStyleCnt="5"/>
      <dgm:spPr/>
    </dgm:pt>
    <dgm:pt modelId="{DAC2CE1E-3410-4436-B50B-D1E68B3E6642}" type="pres">
      <dgm:prSet presAssocID="{C3B0CC1E-0B7B-4B5C-891D-325C2AED6852}" presName="node" presStyleLbl="node1" presStyleIdx="2" presStyleCnt="6" custLinFactNeighborY="-769">
        <dgm:presLayoutVars>
          <dgm:bulletEnabled val="1"/>
        </dgm:presLayoutVars>
      </dgm:prSet>
      <dgm:spPr/>
    </dgm:pt>
    <dgm:pt modelId="{DF15D9E6-5D37-4D57-BF31-A2BBF872E351}" type="pres">
      <dgm:prSet presAssocID="{0C11425E-A5E2-4CEE-A586-92A54A2CD691}" presName="sibTrans" presStyleLbl="sibTrans1D1" presStyleIdx="2" presStyleCnt="5"/>
      <dgm:spPr/>
    </dgm:pt>
    <dgm:pt modelId="{CBCF2045-891C-4783-BB26-3740A873E425}" type="pres">
      <dgm:prSet presAssocID="{0C11425E-A5E2-4CEE-A586-92A54A2CD691}" presName="connectorText" presStyleLbl="sibTrans1D1" presStyleIdx="2" presStyleCnt="5"/>
      <dgm:spPr/>
    </dgm:pt>
    <dgm:pt modelId="{14197999-DC15-49B9-92ED-4A72FCF9147A}" type="pres">
      <dgm:prSet presAssocID="{551A7AE5-8227-4F2E-9B24-6C6F05444ADD}" presName="node" presStyleLbl="node1" presStyleIdx="3" presStyleCnt="6">
        <dgm:presLayoutVars>
          <dgm:bulletEnabled val="1"/>
        </dgm:presLayoutVars>
      </dgm:prSet>
      <dgm:spPr/>
    </dgm:pt>
    <dgm:pt modelId="{6BEB1717-7515-4E4C-8CF7-144B39B7F155}" type="pres">
      <dgm:prSet presAssocID="{AD2C0C39-469D-4987-9354-74334C71FB11}" presName="sibTrans" presStyleLbl="sibTrans1D1" presStyleIdx="3" presStyleCnt="5"/>
      <dgm:spPr/>
    </dgm:pt>
    <dgm:pt modelId="{FD574CDE-14E5-4CD8-A3F5-21D61EB08469}" type="pres">
      <dgm:prSet presAssocID="{AD2C0C39-469D-4987-9354-74334C71FB11}" presName="connectorText" presStyleLbl="sibTrans1D1" presStyleIdx="3" presStyleCnt="5"/>
      <dgm:spPr/>
    </dgm:pt>
    <dgm:pt modelId="{EC412F34-C066-467F-850E-742206997C56}" type="pres">
      <dgm:prSet presAssocID="{B0F046D7-AA12-43D2-8E47-EA7B47E8D735}" presName="node" presStyleLbl="node1" presStyleIdx="4" presStyleCnt="6">
        <dgm:presLayoutVars>
          <dgm:bulletEnabled val="1"/>
        </dgm:presLayoutVars>
      </dgm:prSet>
      <dgm:spPr/>
    </dgm:pt>
    <dgm:pt modelId="{AF7CAEE2-7311-446F-9258-5187471DDCCA}" type="pres">
      <dgm:prSet presAssocID="{78C1C963-24C3-4FF4-89AD-6E1E1A510DAD}" presName="sibTrans" presStyleLbl="sibTrans1D1" presStyleIdx="4" presStyleCnt="5"/>
      <dgm:spPr/>
    </dgm:pt>
    <dgm:pt modelId="{518024A1-36F0-4CF8-8D04-DC4CB4CB4876}" type="pres">
      <dgm:prSet presAssocID="{78C1C963-24C3-4FF4-89AD-6E1E1A510DAD}" presName="connectorText" presStyleLbl="sibTrans1D1" presStyleIdx="4" presStyleCnt="5"/>
      <dgm:spPr/>
    </dgm:pt>
    <dgm:pt modelId="{B0A1A157-59B5-4610-AB80-A48C2754B46E}" type="pres">
      <dgm:prSet presAssocID="{981BE1B5-EE0A-400C-B8E5-0187BE9AD765}" presName="node" presStyleLbl="node1" presStyleIdx="5" presStyleCnt="6" custLinFactNeighborY="-769">
        <dgm:presLayoutVars>
          <dgm:bulletEnabled val="1"/>
        </dgm:presLayoutVars>
      </dgm:prSet>
      <dgm:spPr/>
    </dgm:pt>
  </dgm:ptLst>
  <dgm:cxnLst>
    <dgm:cxn modelId="{7948D602-4BA1-4FA3-B936-6DBA11F410CC}" srcId="{E66BF273-C955-4730-87E5-0E6188781C1D}" destId="{FDF51461-43BB-4D11-8688-7422D8244009}" srcOrd="0" destOrd="0" parTransId="{ECFD05DB-68A4-43B8-BEAD-A352994CF105}" sibTransId="{31356A6E-D9B3-4A42-A6A4-E6129E6B7005}"/>
    <dgm:cxn modelId="{A222EA10-B087-45F4-BF4C-98B46BD2C3F5}" type="presOf" srcId="{0C11425E-A5E2-4CEE-A586-92A54A2CD691}" destId="{DF15D9E6-5D37-4D57-BF31-A2BBF872E351}" srcOrd="0" destOrd="0" presId="urn:microsoft.com/office/officeart/2005/8/layout/bProcess3"/>
    <dgm:cxn modelId="{2C86C11A-F69E-42F0-8D0D-EB0020428294}" type="presOf" srcId="{551A7AE5-8227-4F2E-9B24-6C6F05444ADD}" destId="{14197999-DC15-49B9-92ED-4A72FCF9147A}" srcOrd="0" destOrd="0" presId="urn:microsoft.com/office/officeart/2005/8/layout/bProcess3"/>
    <dgm:cxn modelId="{75977930-7E45-492A-9F75-D896A77D8F58}" type="presOf" srcId="{6B6F68D3-31CF-48B8-9D34-F864B4C2A9D0}" destId="{8454F56E-D3B5-4564-BC1D-D9D0B10D8E11}" srcOrd="0" destOrd="0" presId="urn:microsoft.com/office/officeart/2005/8/layout/bProcess3"/>
    <dgm:cxn modelId="{7D969530-E981-4AE8-B35A-BE52458C27F7}" srcId="{E66BF273-C955-4730-87E5-0E6188781C1D}" destId="{6B6F68D3-31CF-48B8-9D34-F864B4C2A9D0}" srcOrd="1" destOrd="0" parTransId="{D2A49963-BA57-461D-91F4-4FF2FBE8C861}" sibTransId="{F03DA345-9B6F-4BD2-970A-EA1053846700}"/>
    <dgm:cxn modelId="{DA3C824E-0B68-486C-B251-8607DF0A3CA3}" type="presOf" srcId="{C3B0CC1E-0B7B-4B5C-891D-325C2AED6852}" destId="{DAC2CE1E-3410-4436-B50B-D1E68B3E6642}" srcOrd="0" destOrd="0" presId="urn:microsoft.com/office/officeart/2005/8/layout/bProcess3"/>
    <dgm:cxn modelId="{75EC3C70-FF95-40DE-B960-C03B4AEB4BB6}" type="presOf" srcId="{AD2C0C39-469D-4987-9354-74334C71FB11}" destId="{6BEB1717-7515-4E4C-8CF7-144B39B7F155}" srcOrd="0" destOrd="0" presId="urn:microsoft.com/office/officeart/2005/8/layout/bProcess3"/>
    <dgm:cxn modelId="{B389B350-F251-4BB9-906F-A1EF197EA5BF}" type="presOf" srcId="{31356A6E-D9B3-4A42-A6A4-E6129E6B7005}" destId="{7C7ED9CE-2E0A-44BA-8B98-41D976648D35}" srcOrd="0" destOrd="0" presId="urn:microsoft.com/office/officeart/2005/8/layout/bProcess3"/>
    <dgm:cxn modelId="{C52C0C71-9825-4967-9989-B58E4F6D4615}" type="presOf" srcId="{0C11425E-A5E2-4CEE-A586-92A54A2CD691}" destId="{CBCF2045-891C-4783-BB26-3740A873E425}" srcOrd="1" destOrd="0" presId="urn:microsoft.com/office/officeart/2005/8/layout/bProcess3"/>
    <dgm:cxn modelId="{42C0B274-70E0-4757-A61C-2F20C4E90883}" type="presOf" srcId="{31356A6E-D9B3-4A42-A6A4-E6129E6B7005}" destId="{7778E341-36E2-436C-9AA6-742167133E5E}" srcOrd="1" destOrd="0" presId="urn:microsoft.com/office/officeart/2005/8/layout/bProcess3"/>
    <dgm:cxn modelId="{7F3BC288-12A5-4170-99BA-AD76CEF12F8B}" type="presOf" srcId="{F03DA345-9B6F-4BD2-970A-EA1053846700}" destId="{FE709E61-9953-4B13-9670-B0AC1449F609}" srcOrd="0" destOrd="0" presId="urn:microsoft.com/office/officeart/2005/8/layout/bProcess3"/>
    <dgm:cxn modelId="{19330E98-60BA-4ABB-A429-A5DD249453AD}" type="presOf" srcId="{FDF51461-43BB-4D11-8688-7422D8244009}" destId="{191DF26A-F102-41A1-B830-2851FB866D81}" srcOrd="0" destOrd="0" presId="urn:microsoft.com/office/officeart/2005/8/layout/bProcess3"/>
    <dgm:cxn modelId="{C6CD2C9D-5DC1-44E3-8D56-F23C6A6AD624}" type="presOf" srcId="{78C1C963-24C3-4FF4-89AD-6E1E1A510DAD}" destId="{518024A1-36F0-4CF8-8D04-DC4CB4CB4876}" srcOrd="1" destOrd="0" presId="urn:microsoft.com/office/officeart/2005/8/layout/bProcess3"/>
    <dgm:cxn modelId="{E31BDCAF-601A-4AEF-BD1F-04FCECC8FCE3}" type="presOf" srcId="{E66BF273-C955-4730-87E5-0E6188781C1D}" destId="{3EDB43EC-ED2C-4212-9880-C0EF3EB5D01E}" srcOrd="0" destOrd="0" presId="urn:microsoft.com/office/officeart/2005/8/layout/bProcess3"/>
    <dgm:cxn modelId="{BFDB07B5-6B13-4791-B649-5F8F87CD2FC4}" type="presOf" srcId="{78C1C963-24C3-4FF4-89AD-6E1E1A510DAD}" destId="{AF7CAEE2-7311-446F-9258-5187471DDCCA}" srcOrd="0" destOrd="0" presId="urn:microsoft.com/office/officeart/2005/8/layout/bProcess3"/>
    <dgm:cxn modelId="{35CAA7B7-9894-4C29-B419-73CB8AE1EFC6}" srcId="{E66BF273-C955-4730-87E5-0E6188781C1D}" destId="{C3B0CC1E-0B7B-4B5C-891D-325C2AED6852}" srcOrd="2" destOrd="0" parTransId="{60B5CC6D-D2DA-477F-A9D0-DEC2B9272041}" sibTransId="{0C11425E-A5E2-4CEE-A586-92A54A2CD691}"/>
    <dgm:cxn modelId="{91C282CD-8D08-4E54-B1A6-BDACB44E9C56}" srcId="{E66BF273-C955-4730-87E5-0E6188781C1D}" destId="{981BE1B5-EE0A-400C-B8E5-0187BE9AD765}" srcOrd="5" destOrd="0" parTransId="{CBD807FD-0503-4129-82FE-1F2791252430}" sibTransId="{846F3D4B-D9C4-41CF-8FD1-04598C21B9D7}"/>
    <dgm:cxn modelId="{8716F3D3-BDA1-4FDF-A5AF-05D47D306132}" srcId="{E66BF273-C955-4730-87E5-0E6188781C1D}" destId="{551A7AE5-8227-4F2E-9B24-6C6F05444ADD}" srcOrd="3" destOrd="0" parTransId="{AE76461B-A878-44B0-929C-84DE1F1DC8D0}" sibTransId="{AD2C0C39-469D-4987-9354-74334C71FB11}"/>
    <dgm:cxn modelId="{FBBF49DC-6ACF-4AAF-B2BA-8C2A7B7AFBDB}" type="presOf" srcId="{981BE1B5-EE0A-400C-B8E5-0187BE9AD765}" destId="{B0A1A157-59B5-4610-AB80-A48C2754B46E}" srcOrd="0" destOrd="0" presId="urn:microsoft.com/office/officeart/2005/8/layout/bProcess3"/>
    <dgm:cxn modelId="{CF5DB3E1-8D1E-44AF-A1B6-4A4B8D5E1D3A}" type="presOf" srcId="{AD2C0C39-469D-4987-9354-74334C71FB11}" destId="{FD574CDE-14E5-4CD8-A3F5-21D61EB08469}" srcOrd="1" destOrd="0" presId="urn:microsoft.com/office/officeart/2005/8/layout/bProcess3"/>
    <dgm:cxn modelId="{17BA11E5-E909-4E8B-AB79-626475DB355D}" type="presOf" srcId="{F03DA345-9B6F-4BD2-970A-EA1053846700}" destId="{9EE7D62E-6EFE-40D9-B371-8BEFA10ADAAE}" srcOrd="1" destOrd="0" presId="urn:microsoft.com/office/officeart/2005/8/layout/bProcess3"/>
    <dgm:cxn modelId="{0AF5ACF9-E915-4A57-B3F9-21FC409D4E8D}" srcId="{E66BF273-C955-4730-87E5-0E6188781C1D}" destId="{B0F046D7-AA12-43D2-8E47-EA7B47E8D735}" srcOrd="4" destOrd="0" parTransId="{C3D1DEAE-58FC-4F3C-AB50-3AE96A321784}" sibTransId="{78C1C963-24C3-4FF4-89AD-6E1E1A510DAD}"/>
    <dgm:cxn modelId="{C3F306FA-2A6A-498C-981B-0FE68717485F}" type="presOf" srcId="{B0F046D7-AA12-43D2-8E47-EA7B47E8D735}" destId="{EC412F34-C066-467F-850E-742206997C56}" srcOrd="0" destOrd="0" presId="urn:microsoft.com/office/officeart/2005/8/layout/bProcess3"/>
    <dgm:cxn modelId="{EEE908F4-E99A-4F84-9599-4C9122E994F3}" type="presParOf" srcId="{3EDB43EC-ED2C-4212-9880-C0EF3EB5D01E}" destId="{191DF26A-F102-41A1-B830-2851FB866D81}" srcOrd="0" destOrd="0" presId="urn:microsoft.com/office/officeart/2005/8/layout/bProcess3"/>
    <dgm:cxn modelId="{9E68993B-9711-4BAD-8169-A0AE233D56A3}" type="presParOf" srcId="{3EDB43EC-ED2C-4212-9880-C0EF3EB5D01E}" destId="{7C7ED9CE-2E0A-44BA-8B98-41D976648D35}" srcOrd="1" destOrd="0" presId="urn:microsoft.com/office/officeart/2005/8/layout/bProcess3"/>
    <dgm:cxn modelId="{AE68D1F5-7E7D-48C8-AD91-E38F00EA2AE9}" type="presParOf" srcId="{7C7ED9CE-2E0A-44BA-8B98-41D976648D35}" destId="{7778E341-36E2-436C-9AA6-742167133E5E}" srcOrd="0" destOrd="0" presId="urn:microsoft.com/office/officeart/2005/8/layout/bProcess3"/>
    <dgm:cxn modelId="{4EE81F01-FCCE-4ECA-88BC-3AA9A68511C7}" type="presParOf" srcId="{3EDB43EC-ED2C-4212-9880-C0EF3EB5D01E}" destId="{8454F56E-D3B5-4564-BC1D-D9D0B10D8E11}" srcOrd="2" destOrd="0" presId="urn:microsoft.com/office/officeart/2005/8/layout/bProcess3"/>
    <dgm:cxn modelId="{D9BBF216-447C-4114-B34D-DB42B9ED6C9C}" type="presParOf" srcId="{3EDB43EC-ED2C-4212-9880-C0EF3EB5D01E}" destId="{FE709E61-9953-4B13-9670-B0AC1449F609}" srcOrd="3" destOrd="0" presId="urn:microsoft.com/office/officeart/2005/8/layout/bProcess3"/>
    <dgm:cxn modelId="{35562D77-951C-472F-B0B4-AF82299DAC6C}" type="presParOf" srcId="{FE709E61-9953-4B13-9670-B0AC1449F609}" destId="{9EE7D62E-6EFE-40D9-B371-8BEFA10ADAAE}" srcOrd="0" destOrd="0" presId="urn:microsoft.com/office/officeart/2005/8/layout/bProcess3"/>
    <dgm:cxn modelId="{11A0536F-513A-4FB7-BBC2-DF521BF89556}" type="presParOf" srcId="{3EDB43EC-ED2C-4212-9880-C0EF3EB5D01E}" destId="{DAC2CE1E-3410-4436-B50B-D1E68B3E6642}" srcOrd="4" destOrd="0" presId="urn:microsoft.com/office/officeart/2005/8/layout/bProcess3"/>
    <dgm:cxn modelId="{D4025449-C72D-48E1-9779-4A0B9E06FA3E}" type="presParOf" srcId="{3EDB43EC-ED2C-4212-9880-C0EF3EB5D01E}" destId="{DF15D9E6-5D37-4D57-BF31-A2BBF872E351}" srcOrd="5" destOrd="0" presId="urn:microsoft.com/office/officeart/2005/8/layout/bProcess3"/>
    <dgm:cxn modelId="{69D72448-FF66-49E9-9EEA-7E2C9B80C577}" type="presParOf" srcId="{DF15D9E6-5D37-4D57-BF31-A2BBF872E351}" destId="{CBCF2045-891C-4783-BB26-3740A873E425}" srcOrd="0" destOrd="0" presId="urn:microsoft.com/office/officeart/2005/8/layout/bProcess3"/>
    <dgm:cxn modelId="{86B43B19-EB64-4F71-9327-56335869534A}" type="presParOf" srcId="{3EDB43EC-ED2C-4212-9880-C0EF3EB5D01E}" destId="{14197999-DC15-49B9-92ED-4A72FCF9147A}" srcOrd="6" destOrd="0" presId="urn:microsoft.com/office/officeart/2005/8/layout/bProcess3"/>
    <dgm:cxn modelId="{14A5F94A-AEBA-4677-BCF3-8F7E2D2B47AF}" type="presParOf" srcId="{3EDB43EC-ED2C-4212-9880-C0EF3EB5D01E}" destId="{6BEB1717-7515-4E4C-8CF7-144B39B7F155}" srcOrd="7" destOrd="0" presId="urn:microsoft.com/office/officeart/2005/8/layout/bProcess3"/>
    <dgm:cxn modelId="{6FA07B29-34A4-4E59-A66E-0F3C31B1A864}" type="presParOf" srcId="{6BEB1717-7515-4E4C-8CF7-144B39B7F155}" destId="{FD574CDE-14E5-4CD8-A3F5-21D61EB08469}" srcOrd="0" destOrd="0" presId="urn:microsoft.com/office/officeart/2005/8/layout/bProcess3"/>
    <dgm:cxn modelId="{FA2B45E9-9F57-48FD-9A35-DE95CD8146C8}" type="presParOf" srcId="{3EDB43EC-ED2C-4212-9880-C0EF3EB5D01E}" destId="{EC412F34-C066-467F-850E-742206997C56}" srcOrd="8" destOrd="0" presId="urn:microsoft.com/office/officeart/2005/8/layout/bProcess3"/>
    <dgm:cxn modelId="{8454F56F-C02B-43F5-969B-A323E76B0EFD}" type="presParOf" srcId="{3EDB43EC-ED2C-4212-9880-C0EF3EB5D01E}" destId="{AF7CAEE2-7311-446F-9258-5187471DDCCA}" srcOrd="9" destOrd="0" presId="urn:microsoft.com/office/officeart/2005/8/layout/bProcess3"/>
    <dgm:cxn modelId="{A673E125-9167-4599-8EF2-E3D97F7E9C37}" type="presParOf" srcId="{AF7CAEE2-7311-446F-9258-5187471DDCCA}" destId="{518024A1-36F0-4CF8-8D04-DC4CB4CB4876}" srcOrd="0" destOrd="0" presId="urn:microsoft.com/office/officeart/2005/8/layout/bProcess3"/>
    <dgm:cxn modelId="{09F7B8A0-EA63-4D7E-B0D4-D3469972653B}" type="presParOf" srcId="{3EDB43EC-ED2C-4212-9880-C0EF3EB5D01E}" destId="{B0A1A157-59B5-4610-AB80-A48C2754B46E}"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ED9CE-2E0A-44BA-8B98-41D976648D35}">
      <dsp:nvSpPr>
        <dsp:cNvPr id="0" name=""/>
        <dsp:cNvSpPr/>
      </dsp:nvSpPr>
      <dsp:spPr>
        <a:xfrm>
          <a:off x="2910343" y="911210"/>
          <a:ext cx="637418" cy="91440"/>
        </a:xfrm>
        <a:custGeom>
          <a:avLst/>
          <a:gdLst/>
          <a:ahLst/>
          <a:cxnLst/>
          <a:rect l="0" t="0" r="0" b="0"/>
          <a:pathLst>
            <a:path>
              <a:moveTo>
                <a:pt x="0" y="45720"/>
              </a:moveTo>
              <a:lnTo>
                <a:pt x="637418"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3212351" y="953590"/>
        <a:ext cx="33400" cy="6680"/>
      </dsp:txXfrm>
    </dsp:sp>
    <dsp:sp modelId="{191DF26A-F102-41A1-B830-2851FB866D81}">
      <dsp:nvSpPr>
        <dsp:cNvPr id="0" name=""/>
        <dsp:cNvSpPr/>
      </dsp:nvSpPr>
      <dsp:spPr>
        <a:xfrm>
          <a:off x="7715" y="85602"/>
          <a:ext cx="2904427" cy="174265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latin typeface="Arial" panose="020B0604020202020204" pitchFamily="34" charset="0"/>
              <a:cs typeface="Arial" panose="020B0604020202020204" pitchFamily="34" charset="0"/>
            </a:rPr>
            <a:t>2012 – 13</a:t>
          </a:r>
        </a:p>
        <a:p>
          <a:pPr marL="0" lvl="0" indent="0" algn="ctr" defTabSz="889000">
            <a:lnSpc>
              <a:spcPct val="90000"/>
            </a:lnSpc>
            <a:spcBef>
              <a:spcPct val="0"/>
            </a:spcBef>
            <a:spcAft>
              <a:spcPct val="35000"/>
            </a:spcAft>
            <a:buNone/>
          </a:pPr>
          <a:r>
            <a:rPr lang="en-US" sz="2000" b="1" kern="1200" dirty="0">
              <a:solidFill>
                <a:schemeClr val="tx1"/>
              </a:solidFill>
              <a:latin typeface="Arial" panose="020B0604020202020204" pitchFamily="34" charset="0"/>
              <a:cs typeface="Arial" panose="020B0604020202020204" pitchFamily="34" charset="0"/>
            </a:rPr>
            <a:t> Betrayal of Trust Inquiry</a:t>
          </a:r>
          <a:endParaRPr lang="en-AU" sz="2000" b="1" kern="1200" dirty="0">
            <a:solidFill>
              <a:schemeClr val="tx1"/>
            </a:solidFill>
            <a:latin typeface="Arial" panose="020B0604020202020204" pitchFamily="34" charset="0"/>
            <a:cs typeface="Arial" panose="020B0604020202020204" pitchFamily="34" charset="0"/>
          </a:endParaRPr>
        </a:p>
      </dsp:txBody>
      <dsp:txXfrm>
        <a:off x="7715" y="85602"/>
        <a:ext cx="2904427" cy="1742656"/>
      </dsp:txXfrm>
    </dsp:sp>
    <dsp:sp modelId="{FE709E61-9953-4B13-9670-B0AC1449F609}">
      <dsp:nvSpPr>
        <dsp:cNvPr id="0" name=""/>
        <dsp:cNvSpPr/>
      </dsp:nvSpPr>
      <dsp:spPr>
        <a:xfrm>
          <a:off x="6482788" y="911210"/>
          <a:ext cx="637418" cy="91440"/>
        </a:xfrm>
        <a:custGeom>
          <a:avLst/>
          <a:gdLst/>
          <a:ahLst/>
          <a:cxnLst/>
          <a:rect l="0" t="0" r="0" b="0"/>
          <a:pathLst>
            <a:path>
              <a:moveTo>
                <a:pt x="0" y="45720"/>
              </a:moveTo>
              <a:lnTo>
                <a:pt x="637418"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6784797" y="953590"/>
        <a:ext cx="33400" cy="6680"/>
      </dsp:txXfrm>
    </dsp:sp>
    <dsp:sp modelId="{8454F56E-D3B5-4564-BC1D-D9D0B10D8E11}">
      <dsp:nvSpPr>
        <dsp:cNvPr id="0" name=""/>
        <dsp:cNvSpPr/>
      </dsp:nvSpPr>
      <dsp:spPr>
        <a:xfrm>
          <a:off x="3580161" y="85602"/>
          <a:ext cx="2904427" cy="174265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2013 </a:t>
          </a:r>
          <a:r>
            <a:rPr lang="en-US" sz="2000" b="1" kern="1200" dirty="0">
              <a:solidFill>
                <a:schemeClr val="tx1"/>
              </a:solidFill>
              <a:latin typeface="Arial" panose="020B0604020202020204" pitchFamily="34" charset="0"/>
              <a:cs typeface="Arial" panose="020B0604020202020204" pitchFamily="34" charset="0"/>
            </a:rPr>
            <a:t>– </a:t>
          </a:r>
          <a:r>
            <a:rPr lang="en-AU" sz="2000" b="1" kern="1200" dirty="0">
              <a:solidFill>
                <a:schemeClr val="tx1"/>
              </a:solidFill>
              <a:latin typeface="Arial" panose="020B0604020202020204" pitchFamily="34" charset="0"/>
              <a:cs typeface="Arial" panose="020B0604020202020204" pitchFamily="34" charset="0"/>
            </a:rPr>
            <a:t>17 </a:t>
          </a:r>
        </a:p>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Royal Commission into Institutional Responses to Child Abuse</a:t>
          </a:r>
        </a:p>
      </dsp:txBody>
      <dsp:txXfrm>
        <a:off x="3580161" y="85602"/>
        <a:ext cx="2904427" cy="1742656"/>
      </dsp:txXfrm>
    </dsp:sp>
    <dsp:sp modelId="{DF15D9E6-5D37-4D57-BF31-A2BBF872E351}">
      <dsp:nvSpPr>
        <dsp:cNvPr id="0" name=""/>
        <dsp:cNvSpPr/>
      </dsp:nvSpPr>
      <dsp:spPr>
        <a:xfrm>
          <a:off x="1459929" y="1826458"/>
          <a:ext cx="7144891" cy="650819"/>
        </a:xfrm>
        <a:custGeom>
          <a:avLst/>
          <a:gdLst/>
          <a:ahLst/>
          <a:cxnLst/>
          <a:rect l="0" t="0" r="0" b="0"/>
          <a:pathLst>
            <a:path>
              <a:moveTo>
                <a:pt x="7144891" y="0"/>
              </a:moveTo>
              <a:lnTo>
                <a:pt x="7144891" y="342509"/>
              </a:lnTo>
              <a:lnTo>
                <a:pt x="0" y="342509"/>
              </a:lnTo>
              <a:lnTo>
                <a:pt x="0" y="650819"/>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4852942" y="2148528"/>
        <a:ext cx="358865" cy="6680"/>
      </dsp:txXfrm>
    </dsp:sp>
    <dsp:sp modelId="{DAC2CE1E-3410-4436-B50B-D1E68B3E6642}">
      <dsp:nvSpPr>
        <dsp:cNvPr id="0" name=""/>
        <dsp:cNvSpPr/>
      </dsp:nvSpPr>
      <dsp:spPr>
        <a:xfrm>
          <a:off x="7152606" y="85602"/>
          <a:ext cx="2904427" cy="174265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2016 </a:t>
          </a:r>
        </a:p>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Original Child Safe Standards implemented in Victoria</a:t>
          </a:r>
        </a:p>
      </dsp:txBody>
      <dsp:txXfrm>
        <a:off x="7152606" y="85602"/>
        <a:ext cx="2904427" cy="1742656"/>
      </dsp:txXfrm>
    </dsp:sp>
    <dsp:sp modelId="{6BEB1717-7515-4E4C-8CF7-144B39B7F155}">
      <dsp:nvSpPr>
        <dsp:cNvPr id="0" name=""/>
        <dsp:cNvSpPr/>
      </dsp:nvSpPr>
      <dsp:spPr>
        <a:xfrm>
          <a:off x="2910343" y="3335286"/>
          <a:ext cx="637418" cy="91440"/>
        </a:xfrm>
        <a:custGeom>
          <a:avLst/>
          <a:gdLst/>
          <a:ahLst/>
          <a:cxnLst/>
          <a:rect l="0" t="0" r="0" b="0"/>
          <a:pathLst>
            <a:path>
              <a:moveTo>
                <a:pt x="0" y="45720"/>
              </a:moveTo>
              <a:lnTo>
                <a:pt x="637418"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3212351" y="3377666"/>
        <a:ext cx="33400" cy="6680"/>
      </dsp:txXfrm>
    </dsp:sp>
    <dsp:sp modelId="{14197999-DC15-49B9-92ED-4A72FCF9147A}">
      <dsp:nvSpPr>
        <dsp:cNvPr id="0" name=""/>
        <dsp:cNvSpPr/>
      </dsp:nvSpPr>
      <dsp:spPr>
        <a:xfrm>
          <a:off x="7715" y="2509678"/>
          <a:ext cx="2904427" cy="174265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2019</a:t>
          </a:r>
        </a:p>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Victoria agrees to adopt the National Principles for Child Safe Organisations</a:t>
          </a:r>
        </a:p>
      </dsp:txBody>
      <dsp:txXfrm>
        <a:off x="7715" y="2509678"/>
        <a:ext cx="2904427" cy="1742656"/>
      </dsp:txXfrm>
    </dsp:sp>
    <dsp:sp modelId="{AF7CAEE2-7311-446F-9258-5187471DDCCA}">
      <dsp:nvSpPr>
        <dsp:cNvPr id="0" name=""/>
        <dsp:cNvSpPr/>
      </dsp:nvSpPr>
      <dsp:spPr>
        <a:xfrm>
          <a:off x="6482788" y="3321885"/>
          <a:ext cx="637418" cy="91440"/>
        </a:xfrm>
        <a:custGeom>
          <a:avLst/>
          <a:gdLst/>
          <a:ahLst/>
          <a:cxnLst/>
          <a:rect l="0" t="0" r="0" b="0"/>
          <a:pathLst>
            <a:path>
              <a:moveTo>
                <a:pt x="0" y="59121"/>
              </a:moveTo>
              <a:lnTo>
                <a:pt x="335809" y="59121"/>
              </a:lnTo>
              <a:lnTo>
                <a:pt x="335809" y="45720"/>
              </a:lnTo>
              <a:lnTo>
                <a:pt x="637418"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U" sz="500" kern="1200" dirty="0">
            <a:solidFill>
              <a:schemeClr val="tx1"/>
            </a:solidFill>
            <a:latin typeface="Arial" panose="020B0604020202020204" pitchFamily="34" charset="0"/>
            <a:cs typeface="Arial" panose="020B0604020202020204" pitchFamily="34" charset="0"/>
          </a:endParaRPr>
        </a:p>
      </dsp:txBody>
      <dsp:txXfrm>
        <a:off x="6784794" y="3364265"/>
        <a:ext cx="33407" cy="6680"/>
      </dsp:txXfrm>
    </dsp:sp>
    <dsp:sp modelId="{EC412F34-C066-467F-850E-742206997C56}">
      <dsp:nvSpPr>
        <dsp:cNvPr id="0" name=""/>
        <dsp:cNvSpPr/>
      </dsp:nvSpPr>
      <dsp:spPr>
        <a:xfrm>
          <a:off x="3580161" y="2509678"/>
          <a:ext cx="2904427" cy="174265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 1 July 2021</a:t>
          </a:r>
        </a:p>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Victoria adopts new Child Safe Standards aligned with National Principles</a:t>
          </a:r>
        </a:p>
      </dsp:txBody>
      <dsp:txXfrm>
        <a:off x="3580161" y="2509678"/>
        <a:ext cx="2904427" cy="1742656"/>
      </dsp:txXfrm>
    </dsp:sp>
    <dsp:sp modelId="{B0A1A157-59B5-4610-AB80-A48C2754B46E}">
      <dsp:nvSpPr>
        <dsp:cNvPr id="0" name=""/>
        <dsp:cNvSpPr/>
      </dsp:nvSpPr>
      <dsp:spPr>
        <a:xfrm>
          <a:off x="7152606" y="2496277"/>
          <a:ext cx="2904427" cy="1742656"/>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1 July 2022</a:t>
          </a:r>
        </a:p>
        <a:p>
          <a:pPr marL="0" lvl="0" indent="0" algn="ctr" defTabSz="889000">
            <a:lnSpc>
              <a:spcPct val="90000"/>
            </a:lnSpc>
            <a:spcBef>
              <a:spcPct val="0"/>
            </a:spcBef>
            <a:spcAft>
              <a:spcPts val="0"/>
            </a:spcAft>
            <a:buNone/>
          </a:pPr>
          <a:r>
            <a:rPr lang="en-AU" sz="2000" b="1" kern="1200" dirty="0">
              <a:solidFill>
                <a:schemeClr val="tx1"/>
              </a:solidFill>
              <a:latin typeface="Arial" panose="020B0604020202020204" pitchFamily="34" charset="0"/>
              <a:cs typeface="Arial" panose="020B0604020202020204" pitchFamily="34" charset="0"/>
            </a:rPr>
            <a:t>New Child Safe Standards </a:t>
          </a:r>
        </a:p>
        <a:p>
          <a:pPr marL="0" lvl="0" indent="0" algn="ctr" defTabSz="889000">
            <a:lnSpc>
              <a:spcPct val="90000"/>
            </a:lnSpc>
            <a:spcBef>
              <a:spcPct val="0"/>
            </a:spcBef>
            <a:spcAft>
              <a:spcPct val="35000"/>
            </a:spcAft>
            <a:buNone/>
          </a:pPr>
          <a:r>
            <a:rPr lang="en-AU" sz="2000" b="1" kern="1200" dirty="0">
              <a:solidFill>
                <a:schemeClr val="tx1"/>
              </a:solidFill>
              <a:latin typeface="Arial" panose="020B0604020202020204" pitchFamily="34" charset="0"/>
              <a:cs typeface="Arial" panose="020B0604020202020204" pitchFamily="34" charset="0"/>
            </a:rPr>
            <a:t>commence</a:t>
          </a:r>
        </a:p>
      </dsp:txBody>
      <dsp:txXfrm>
        <a:off x="7152606" y="2496277"/>
        <a:ext cx="2904427" cy="174265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C3BCB8-637F-481E-86A3-F6CD16E8A0CA}"/>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a:extLst>
              <a:ext uri="{FF2B5EF4-FFF2-40B4-BE49-F238E27FC236}">
                <a16:creationId xmlns:a16="http://schemas.microsoft.com/office/drawing/2014/main" id="{1031629A-4999-4626-978C-F763C1CD88EC}"/>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49C9F7F-17E5-4EAE-B8FB-74F34A2F33A1}" type="datetimeFigureOut">
              <a:rPr lang="en-AU" smtClean="0"/>
              <a:t>21/06/2022</a:t>
            </a:fld>
            <a:endParaRPr lang="en-AU" dirty="0"/>
          </a:p>
        </p:txBody>
      </p:sp>
      <p:sp>
        <p:nvSpPr>
          <p:cNvPr id="4" name="Footer Placeholder 3">
            <a:extLst>
              <a:ext uri="{FF2B5EF4-FFF2-40B4-BE49-F238E27FC236}">
                <a16:creationId xmlns:a16="http://schemas.microsoft.com/office/drawing/2014/main" id="{4446190F-2B43-413C-B5A2-425491CDE98B}"/>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a:extLst>
              <a:ext uri="{FF2B5EF4-FFF2-40B4-BE49-F238E27FC236}">
                <a16:creationId xmlns:a16="http://schemas.microsoft.com/office/drawing/2014/main" id="{A04C410F-A451-4C62-9F8E-693400B4E4D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1559316-5925-4CC7-B059-18C5AFD3FCC1}" type="slidenum">
              <a:rPr lang="en-AU" smtClean="0"/>
              <a:t>‹#›</a:t>
            </a:fld>
            <a:endParaRPr lang="en-AU" dirty="0"/>
          </a:p>
        </p:txBody>
      </p:sp>
    </p:spTree>
    <p:extLst>
      <p:ext uri="{BB962C8B-B14F-4D97-AF65-F5344CB8AC3E}">
        <p14:creationId xmlns:p14="http://schemas.microsoft.com/office/powerpoint/2010/main" val="1669136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3382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338203"/>
          </a:xfrm>
          <a:prstGeom prst="rect">
            <a:avLst/>
          </a:prstGeom>
        </p:spPr>
        <p:txBody>
          <a:bodyPr vert="horz" lIns="91440" tIns="45720" rIns="91440" bIns="45720" rtlCol="0"/>
          <a:lstStyle>
            <a:lvl1pPr algn="r">
              <a:defRPr sz="1200"/>
            </a:lvl1pPr>
          </a:lstStyle>
          <a:p>
            <a:fld id="{FE65409B-5343-DF4E-8448-8203CCB10769}" type="datetimeFigureOut">
              <a:rPr lang="en-US" smtClean="0"/>
              <a:pPr/>
              <a:t>6/21/2022</a:t>
            </a:fld>
            <a:endParaRPr lang="en-US" dirty="0"/>
          </a:p>
        </p:txBody>
      </p:sp>
      <p:sp>
        <p:nvSpPr>
          <p:cNvPr id="4" name="Slide Image Placeholder 3"/>
          <p:cNvSpPr>
            <a:spLocks noGrp="1" noRot="1" noChangeAspect="1"/>
          </p:cNvSpPr>
          <p:nvPr>
            <p:ph type="sldImg" idx="2"/>
          </p:nvPr>
        </p:nvSpPr>
        <p:spPr>
          <a:xfrm>
            <a:off x="1760917" y="488515"/>
            <a:ext cx="3275839" cy="184320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75781" y="2407920"/>
            <a:ext cx="6075123" cy="7086809"/>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645041"/>
            <a:ext cx="2945659" cy="23149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645041"/>
            <a:ext cx="2945659" cy="231494"/>
          </a:xfrm>
          <a:prstGeom prst="rect">
            <a:avLst/>
          </a:prstGeom>
        </p:spPr>
        <p:txBody>
          <a:bodyPr vert="horz" lIns="91440" tIns="45720" rIns="91440" bIns="45720" rtlCol="0" anchor="b"/>
          <a:lstStyle>
            <a:lvl1pPr algn="r">
              <a:defRPr sz="1200"/>
            </a:lvl1pPr>
          </a:lstStyle>
          <a:p>
            <a:fld id="{4C37A77B-BB0B-EB4D-BF1F-4636A3D2E847}" type="slidenum">
              <a:rPr lang="en-US" smtClean="0"/>
              <a:pPr/>
              <a:t>‹#›</a:t>
            </a:fld>
            <a:endParaRPr lang="en-US" dirty="0"/>
          </a:p>
        </p:txBody>
      </p:sp>
    </p:spTree>
    <p:extLst>
      <p:ext uri="{BB962C8B-B14F-4D97-AF65-F5344CB8AC3E}">
        <p14:creationId xmlns:p14="http://schemas.microsoft.com/office/powerpoint/2010/main" val="704039403"/>
      </p:ext>
    </p:extLst>
  </p:cSld>
  <p:clrMap bg1="lt1" tx1="dk1" bg2="lt2" tx2="dk2" accent1="accent1" accent2="accent2" accent3="accent3" accent4="accent4" accent5="accent5" accent6="accent6" hlink="hlink" folHlink="folHlink"/>
  <p:notesStyle>
    <a:lvl1pPr marL="90488"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266700"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47675" indent="-80963"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628650"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804863"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ducation.vic.gov.au/Documents/about/programs/health/protect/Ministerial_Order.pdf"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image" Target="../media/image10.png"/></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ducation.vic.gov.au/Documents/about/programs/health/protect/2022_CSS_Action_list_gov_schools.docx"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education.vic.gov.au/Documents/about/programs/health/protect/Ministerial_Order.pdf"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childsafe.humanrights.gov.au/national-principle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education.vic.gov.au/Documents/about/programs/health/protect/2022_CSS_Action_list_gov_schools.docx"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aus01.safelinks.protection.outlook.com/?url=http%3A%2F%2Fwww5.austlii.edu.au%2Fau%2Flegis%2Fvic%2Fconsol_act%2Featra2006273%2F&amp;data=05%7C01%7CElina.Raso%40education.vic.gov.au%7C0f088ce8d5f343e2c99108da28d9d594%7Cd96cb3371a8744cfb69b3cec334a4c1f%7C0%7C0%7C637867214094461840%7CUnknown%7CTWFpbGZsb3d8eyJWIjoiMC4wLjAwMDAiLCJQIjoiV2luMzIiLCJBTiI6Ik1haWwiLCJXVCI6Mn0%3D%7C3000%7C%7C%7C&amp;sdata=JpaOkQ3E%2FgAa49iQBlzlo5WC5mnSYtv8Bee5sZclnW8%3D&amp;reserved=0"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2.education.vic.gov.au/pal/school-council-powers-and-functions/policy"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education.vic.gov.au/Documents/about/programs/aboriginal/Marrung_Aboriginal_Education_Plan_2016-2026.pdf"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s://www.vic.gov.au/schools-culturally-safe-environments-guidance" TargetMode="External"/><Relationship Id="rId4" Type="http://schemas.openxmlformats.org/officeDocument/2006/relationships/hyperlink" Target="https://www.vic.gov.au/statistics-victorian-schools-and-teaching"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vic.gov.au/schools-embed-child-safety-standards-guidanc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7" Type="http://schemas.openxmlformats.org/officeDocument/2006/relationships/hyperlink" Target="mailto:school.compliance@education.vic.gov.au"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mailto:child.safe.schools@education.vic.gov.au" TargetMode="External"/><Relationship Id="rId5" Type="http://schemas.openxmlformats.org/officeDocument/2006/relationships/hyperlink" Target="https://www.education.vic.gov.au/Documents/about/programs/health/protect/2022_CSS_Action_list_gov_schools.docx" TargetMode="External"/><Relationship Id="rId4" Type="http://schemas.openxmlformats.org/officeDocument/2006/relationships/hyperlink" Target="https://www.education.vic.gov.au/Documents/about/programs/health/protect/Ministerial_Order.pdf"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2.education.vic.gov.au/pal/privacy-information-sharing/policy"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2.education.vic.gov.au/pal/information-sharing-schemes/policy"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education.vic.gov.au/Documents/school/teachers/teachingresources/practice/Amplify.pdf"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vic.gov.au/schools-child-student-empowerment-guidance"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vic.gov.au/schools-family-engagement-guidance"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vic.gov.au/schools-diversity-equity-guidance"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vic.gov.au/schools-suitable-staff-volunteers-guidance"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education.vic.gov.au/hrweb/Documents/Schools_recruitment.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edugate.eduweb.vic.gov.au/edrms/keyprocess/cp/SitePages/SchoolPoliciesDetail.aspx?CId=84"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online-learning-for-schools.aspx"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www.vic.gov.au/schools-knowledge-skills-awareness-guidance"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www.vic.gov.au/schools-physical-and-online-environments-guidance"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www.vic.gov.au/schools-physical-and-online-environments-guidance"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vic.gov.au/schools-review-child-safety-practices-guidance"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vic.gov.au/schools-implementation-child-safety-practices-guidance"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2.education.vic.gov.au/pal"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achris.vic.gov.au/weave/wca.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2.education.vic.gov.au/pal/acknowledgement-traditional-owners-and-welcome-country-schools/policy" TargetMode="Externa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www.education.vic.gov.au/Documents/about/programs/health/protect/ChildSafeStandard5_SchoolsGuide.pdf" TargetMode="External"/><Relationship Id="rId2" Type="http://schemas.openxmlformats.org/officeDocument/2006/relationships/slide" Target="../slides/slide40.xml"/><Relationship Id="rId1" Type="http://schemas.openxmlformats.org/officeDocument/2006/relationships/notesMaster" Target="../notesMasters/notesMaster1.xml"/><Relationship Id="rId6" Type="http://schemas.openxmlformats.org/officeDocument/2006/relationships/hyperlink" Target="https://www.education.vic.gov.au/school/teachers/health/childprotection/Pages/stusexual.aspx" TargetMode="External"/><Relationship Id="rId5" Type="http://schemas.openxmlformats.org/officeDocument/2006/relationships/hyperlink" Target="https://edugate.eduweb.vic.gov.au/edrms/keyprocess/cp/SitePages/SchoolPoliciesDetail.aspx?CId=84" TargetMode="External"/><Relationship Id="rId4" Type="http://schemas.openxmlformats.org/officeDocument/2006/relationships/hyperlink" Target="https://www.education.vic.gov.au/Documents/about/programs/health/protect/FourCriticalActions_ChildAbuse.pdf" TargetMode="Externa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www2.education.vic.gov.au/pal/privacy-information-sharing/policy" TargetMode="External"/><Relationship Id="rId2" Type="http://schemas.openxmlformats.org/officeDocument/2006/relationships/slide" Target="../slides/slide41.xml"/><Relationship Id="rId1" Type="http://schemas.openxmlformats.org/officeDocument/2006/relationships/notesMaster" Target="../notesMasters/notesMaster1.xml"/><Relationship Id="rId5" Type="http://schemas.openxmlformats.org/officeDocument/2006/relationships/hyperlink" Target="https://www2.education.vic.gov.au/pal" TargetMode="External"/><Relationship Id="rId4" Type="http://schemas.openxmlformats.org/officeDocument/2006/relationships/hyperlink" Target="https://www2.education.vic.gov.au/pal/information-sharing-schemes/policy" TargetMode="Externa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8" Type="http://schemas.openxmlformats.org/officeDocument/2006/relationships/hyperlink" Target="https://www.vic.gov.au/child-safety-risk-management" TargetMode="External"/><Relationship Id="rId3" Type="http://schemas.openxmlformats.org/officeDocument/2006/relationships/hyperlink" Target="https://www.vic.gov.au/protect" TargetMode="External"/><Relationship Id="rId7" Type="http://schemas.openxmlformats.org/officeDocument/2006/relationships/hyperlink" Target="https://www.vic.gov.au/child-safety-code-conduct" TargetMode="External"/><Relationship Id="rId12" Type="http://schemas.openxmlformats.org/officeDocument/2006/relationships/hyperlink" Target="mailto:school.compliance@education.vic.gov.au" TargetMode="External"/><Relationship Id="rId2" Type="http://schemas.openxmlformats.org/officeDocument/2006/relationships/slide" Target="../slides/slide43.xml"/><Relationship Id="rId1" Type="http://schemas.openxmlformats.org/officeDocument/2006/relationships/notesMaster" Target="../notesMasters/notesMaster1.xml"/><Relationship Id="rId6" Type="http://schemas.openxmlformats.org/officeDocument/2006/relationships/hyperlink" Target="https://www.vic.gov.au/child-safety-and-wellbeing-policy" TargetMode="External"/><Relationship Id="rId11" Type="http://schemas.openxmlformats.org/officeDocument/2006/relationships/hyperlink" Target="mailto:child.safe.schools@education.vic.gov.au" TargetMode="External"/><Relationship Id="rId5" Type="http://schemas.openxmlformats.org/officeDocument/2006/relationships/hyperlink" Target="http://www.vic.gov.au/new-child-safe-standards-schools" TargetMode="External"/><Relationship Id="rId10" Type="http://schemas.openxmlformats.org/officeDocument/2006/relationships/hyperlink" Target="https://edugate.eduweb.vic.gov.au/edrms/keyprocess/cp/SitePages/SchoolPoliciesDetail.aspx?CId=66" TargetMode="External"/><Relationship Id="rId4" Type="http://schemas.openxmlformats.org/officeDocument/2006/relationships/hyperlink" Target="https://www.education.vic.gov.au/Documents/about/programs/health/protect/Ministerial_Order.pdf" TargetMode="External"/><Relationship Id="rId9" Type="http://schemas.openxmlformats.org/officeDocument/2006/relationships/hyperlink" Target="https://www.vic.gov.au/guidance-child-safety-champions" TargetMode="External"/></Relationships>
</file>

<file path=ppt/notesSlides/_rels/notesSlide44.xml.rels><?xml version="1.0" encoding="UTF-8" standalone="yes"?>
<Relationships xmlns="http://schemas.openxmlformats.org/package/2006/relationships"><Relationship Id="rId3" Type="http://schemas.openxmlformats.org/officeDocument/2006/relationships/hyperlink" Target="mailto:child.safe.schools@education.vic.gov.au"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slide" Target="../slides/slide45.xml"/><Relationship Id="rId1" Type="http://schemas.openxmlformats.org/officeDocument/2006/relationships/notesMaster" Target="../notesMasters/notesMaster1.xml"/><Relationship Id="rId4" Type="http://schemas.openxmlformats.org/officeDocument/2006/relationships/hyperlink" Target="mailto:copyright@education.vic.gov.au"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actionfour.aspx"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vic.gov.au/child-safe-standards-definition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hildabuseroyalcommission.gov.au/making-institutions-child-safe"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childsafe.humanrights.gov.au/national-principles/download-national-principles" TargetMode="External"/><Relationship Id="rId4" Type="http://schemas.openxmlformats.org/officeDocument/2006/relationships/hyperlink" Target="https://childsafe.humanrights.gov.au/national-principle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a:xfrm>
            <a:off x="375781" y="2407920"/>
            <a:ext cx="6075123" cy="7307580"/>
          </a:xfrm>
        </p:spPr>
        <p:txBody>
          <a:bodyPr/>
          <a:lstStyle/>
          <a:p>
            <a:pPr marL="0" indent="0">
              <a:buNone/>
            </a:pPr>
            <a:r>
              <a:rPr lang="en-AU" sz="1400" b="1" dirty="0"/>
              <a:t>BACKGROUND AND PREPARATORY NOTES FOR THE FACILITATOR</a:t>
            </a:r>
          </a:p>
          <a:p>
            <a:pPr marL="0" indent="0">
              <a:spcBef>
                <a:spcPts val="600"/>
              </a:spcBef>
              <a:buNone/>
            </a:pPr>
            <a:r>
              <a:rPr lang="en-AU" b="1" dirty="0"/>
              <a:t>INSTRUCTIONS </a:t>
            </a:r>
            <a:endParaRPr lang="en-US" dirty="0"/>
          </a:p>
          <a:p>
            <a:r>
              <a:rPr lang="en-US" dirty="0"/>
              <a:t>Each slide in this presentation contains background notes for the facilitator and speaking notes.</a:t>
            </a:r>
          </a:p>
          <a:p>
            <a:r>
              <a:rPr lang="en-US" dirty="0"/>
              <a:t>For ease of use, it is recommended that the notes pages and used by the facilitator. They can be printed out or viewed on a different screen.</a:t>
            </a:r>
          </a:p>
          <a:p>
            <a:pPr marL="90488" indent="-90488"/>
            <a:r>
              <a:rPr lang="en-US" dirty="0"/>
              <a:t>To view the notes pages, click on the View menu above, and select </a:t>
            </a:r>
            <a:br>
              <a:rPr lang="en-US" dirty="0"/>
            </a:br>
            <a:r>
              <a:rPr lang="en-US" dirty="0"/>
              <a:t>Notes Pages from the presentation views </a:t>
            </a:r>
            <a:br>
              <a:rPr lang="en-US" dirty="0"/>
            </a:br>
            <a:r>
              <a:rPr lang="en-US" dirty="0"/>
              <a:t>(image at right in Notes Pages view).</a:t>
            </a:r>
          </a:p>
          <a:p>
            <a:pPr marL="90488" indent="-90488"/>
            <a:r>
              <a:rPr lang="en-US" dirty="0"/>
              <a:t>Note: Hyperlinks in the background notes are only accessible when in ‘Notes Pages view.’</a:t>
            </a:r>
          </a:p>
          <a:p>
            <a:pPr marL="0" indent="0">
              <a:spcBef>
                <a:spcPts val="600"/>
              </a:spcBef>
              <a:buNone/>
            </a:pPr>
            <a:r>
              <a:rPr lang="en-US" b="1" dirty="0"/>
              <a:t>TARGET AUDIENCE</a:t>
            </a:r>
          </a:p>
          <a:p>
            <a:pPr lvl="0"/>
            <a:r>
              <a:rPr lang="en-US" dirty="0"/>
              <a:t>Government school council members and school boarding premises governing authorities.</a:t>
            </a:r>
          </a:p>
          <a:p>
            <a:r>
              <a:rPr lang="en-US" dirty="0"/>
              <a:t>Note: All references to ‘schools’ in this presentation include school boarding premises.</a:t>
            </a:r>
            <a:endParaRPr lang="en-AU" b="1" dirty="0"/>
          </a:p>
          <a:p>
            <a:pPr marL="0" marR="0" lvl="0" indent="0" fontAlgn="auto">
              <a:lnSpc>
                <a:spcPct val="100000"/>
              </a:lnSpc>
              <a:spcBef>
                <a:spcPts val="600"/>
              </a:spcBef>
              <a:spcAft>
                <a:spcPts val="0"/>
              </a:spcAft>
              <a:buClrTx/>
              <a:buSzTx/>
              <a:buNone/>
              <a:tabLst/>
              <a:defRPr/>
            </a:pPr>
            <a:r>
              <a:rPr lang="en-AU" b="1" dirty="0"/>
              <a:t>BACKGROUND</a:t>
            </a:r>
          </a:p>
          <a:p>
            <a:pPr marL="90488" marR="0" lvl="0" indent="-90488"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Annual child safety training for school councils is mandatory under the child safe standards.</a:t>
            </a:r>
          </a:p>
          <a:p>
            <a:r>
              <a:rPr lang="en-US" dirty="0"/>
              <a:t>This presentation has been designed to meet the training and induction requirements, specified in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Ministerial Order 1359</a:t>
            </a:r>
            <a:r>
              <a:rPr lang="en-AU"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US" dirty="0"/>
              <a:t>as they relate to school council members and volunteers. </a:t>
            </a:r>
          </a:p>
          <a:p>
            <a:r>
              <a:rPr lang="en-US" dirty="0"/>
              <a:t>The presentation addresses the requirements in clauses: 7.2c, 10.2c, 10.4a, 10.4b, 12.2b, 12.2c, 12.2d and 12.2e of Ministerial Order 1359.</a:t>
            </a:r>
          </a:p>
          <a:p>
            <a:r>
              <a:rPr lang="en-AU" dirty="0"/>
              <a:t>The school council has a specific role in child safe standards 2, 6, 8 and 9.  Where the school council has a role, the slide for the standard includes an </a:t>
            </a:r>
            <a:r>
              <a:rPr lang="en-AU" b="1" dirty="0">
                <a:solidFill>
                  <a:srgbClr val="ED7D31"/>
                </a:solidFill>
              </a:rPr>
              <a:t>orange bar</a:t>
            </a:r>
            <a:r>
              <a:rPr lang="en-AU" dirty="0"/>
              <a:t> for ease of reference and to focus discussion. In all other cases, the standard is highlighted with a </a:t>
            </a:r>
            <a:r>
              <a:rPr lang="en-AU" b="1" dirty="0">
                <a:solidFill>
                  <a:schemeClr val="accent1">
                    <a:lumMod val="75000"/>
                  </a:schemeClr>
                </a:solidFill>
              </a:rPr>
              <a:t>blue bar</a:t>
            </a:r>
            <a:r>
              <a:rPr lang="en-AU" dirty="0"/>
              <a:t>.</a:t>
            </a:r>
          </a:p>
          <a:p>
            <a:r>
              <a:rPr lang="en-AU" dirty="0"/>
              <a:t>School council members are also volunteers engaged in child-connected work. In that  capacity, they must be attuned to the signs of harm, aware of the school’s key child safety policies and procedures and their responsibilities to children and students, information sharing and reporting obligations, and record-keeping obligations</a:t>
            </a:r>
            <a:endParaRPr lang="en-US" dirty="0"/>
          </a:p>
          <a:p>
            <a:pPr marL="0" indent="0">
              <a:buNone/>
              <a:defRPr/>
            </a:pPr>
            <a:endParaRPr lang="en-AU" b="1" dirty="0"/>
          </a:p>
          <a:p>
            <a:pPr marL="0" indent="0">
              <a:buNone/>
              <a:defRPr/>
            </a:pPr>
            <a:r>
              <a:rPr lang="en-AU" b="1" kern="1200" dirty="0">
                <a:solidFill>
                  <a:schemeClr val="tx1"/>
                </a:solidFill>
                <a:latin typeface="+mn-lt"/>
                <a:ea typeface="+mn-ea"/>
                <a:cs typeface="+mn-cs"/>
              </a:rPr>
              <a:t>Note that </a:t>
            </a:r>
            <a:r>
              <a:rPr lang="en-AU" b="1" dirty="0"/>
              <a:t>i</a:t>
            </a:r>
            <a:r>
              <a:rPr lang="en-AU" b="1" kern="1200" dirty="0">
                <a:solidFill>
                  <a:schemeClr val="tx1"/>
                </a:solidFill>
                <a:latin typeface="+mn-lt"/>
                <a:ea typeface="+mn-ea"/>
                <a:cs typeface="+mn-cs"/>
              </a:rPr>
              <a:t>nstructions continue on next page</a:t>
            </a:r>
            <a:r>
              <a:rPr lang="en-AU" b="1" dirty="0"/>
              <a:t>. </a:t>
            </a:r>
            <a:endParaRPr lang="en-AU" b="1" kern="1200" dirty="0">
              <a:solidFill>
                <a:schemeClr val="tx1"/>
              </a:solidFill>
              <a:latin typeface="+mn-lt"/>
              <a:ea typeface="+mn-ea"/>
              <a:cs typeface="+mn-cs"/>
            </a:endParaRPr>
          </a:p>
          <a:p>
            <a:endParaRPr lang="en-AU" dirty="0"/>
          </a:p>
          <a:p>
            <a:endParaRPr lang="en-AU" dirty="0"/>
          </a:p>
          <a:p>
            <a:endParaRPr lang="en-AU" dirty="0"/>
          </a:p>
          <a:p>
            <a:pPr marL="0" indent="0">
              <a:buNone/>
            </a:pPr>
            <a:endParaRPr lang="en-AU" b="1"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1</a:t>
            </a:fld>
            <a:endParaRPr lang="en-US" dirty="0"/>
          </a:p>
        </p:txBody>
      </p:sp>
      <p:grpSp>
        <p:nvGrpSpPr>
          <p:cNvPr id="6" name="Group 5">
            <a:extLst>
              <a:ext uri="{FF2B5EF4-FFF2-40B4-BE49-F238E27FC236}">
                <a16:creationId xmlns:a16="http://schemas.microsoft.com/office/drawing/2014/main" id="{DA922803-9AF4-49BD-A863-E846A81F4200}"/>
              </a:ext>
            </a:extLst>
          </p:cNvPr>
          <p:cNvGrpSpPr/>
          <p:nvPr/>
        </p:nvGrpSpPr>
        <p:grpSpPr>
          <a:xfrm>
            <a:off x="4780704" y="3573780"/>
            <a:ext cx="1444836" cy="594712"/>
            <a:chOff x="7144670" y="3207212"/>
            <a:chExt cx="2643907" cy="1121300"/>
          </a:xfrm>
        </p:grpSpPr>
        <p:pic>
          <p:nvPicPr>
            <p:cNvPr id="7" name="Picture 6">
              <a:extLst>
                <a:ext uri="{FF2B5EF4-FFF2-40B4-BE49-F238E27FC236}">
                  <a16:creationId xmlns:a16="http://schemas.microsoft.com/office/drawing/2014/main" id="{5938155E-37AF-4AD2-BB58-2B081321EBB1}"/>
                </a:ext>
              </a:extLst>
            </p:cNvPr>
            <p:cNvPicPr>
              <a:picLocks noChangeAspect="1"/>
            </p:cNvPicPr>
            <p:nvPr/>
          </p:nvPicPr>
          <p:blipFill>
            <a:blip r:embed="rId4"/>
            <a:stretch>
              <a:fillRect/>
            </a:stretch>
          </p:blipFill>
          <p:spPr>
            <a:xfrm>
              <a:off x="7144670" y="3207212"/>
              <a:ext cx="2643907" cy="1121300"/>
            </a:xfrm>
            <a:prstGeom prst="rect">
              <a:avLst/>
            </a:prstGeom>
          </p:spPr>
        </p:pic>
        <p:sp>
          <p:nvSpPr>
            <p:cNvPr id="8" name="Rectangle 7">
              <a:extLst>
                <a:ext uri="{FF2B5EF4-FFF2-40B4-BE49-F238E27FC236}">
                  <a16:creationId xmlns:a16="http://schemas.microsoft.com/office/drawing/2014/main" id="{BEAAA240-B2E4-40CD-80DD-E2CD429BF42F}"/>
                </a:ext>
              </a:extLst>
            </p:cNvPr>
            <p:cNvSpPr/>
            <p:nvPr/>
          </p:nvSpPr>
          <p:spPr>
            <a:xfrm>
              <a:off x="8705850" y="3207212"/>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EFC5F737-9182-4C7F-A498-54770DE9F636}"/>
                </a:ext>
              </a:extLst>
            </p:cNvPr>
            <p:cNvSpPr/>
            <p:nvPr/>
          </p:nvSpPr>
          <p:spPr>
            <a:xfrm>
              <a:off x="7168023" y="3209261"/>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1390134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provides an overview of what child safe organisations do and why the Child Safe Standards are so important.</a:t>
            </a:r>
          </a:p>
          <a:p>
            <a:pPr marL="0" indent="0">
              <a:spcBef>
                <a:spcPts val="600"/>
              </a:spcBef>
              <a:buNone/>
            </a:pPr>
            <a:r>
              <a:rPr lang="en-AU" sz="1400" b="1" dirty="0"/>
              <a:t>SPEAKING NOTES </a:t>
            </a:r>
          </a:p>
          <a:p>
            <a:pPr>
              <a:spcAft>
                <a:spcPts val="600"/>
              </a:spcAft>
            </a:pPr>
            <a:r>
              <a:rPr lang="en-AU" dirty="0"/>
              <a:t>Schools, as child safe organisations, always have the best interests of children at heart. </a:t>
            </a:r>
          </a:p>
          <a:p>
            <a:pPr>
              <a:spcAft>
                <a:spcPts val="600"/>
              </a:spcAft>
            </a:pPr>
            <a:r>
              <a:rPr lang="en-AU" dirty="0"/>
              <a:t>However, the 2 major inquiries have shown that good intentions are not enough when it comes to child safety. </a:t>
            </a:r>
          </a:p>
          <a:p>
            <a:pPr>
              <a:spcAft>
                <a:spcPts val="600"/>
              </a:spcAft>
            </a:pPr>
            <a:r>
              <a:rPr lang="en-AU" dirty="0"/>
              <a:t>The Child Safe Standards matter and are so important because they aim to keep every child safe and free from child abuse. </a:t>
            </a:r>
          </a:p>
          <a:p>
            <a:pPr>
              <a:spcAft>
                <a:spcPts val="600"/>
              </a:spcAft>
            </a:pPr>
            <a:r>
              <a:rPr lang="en-AU" dirty="0"/>
              <a:t>The Child Safe Standards recognise that all children are vulnerable. </a:t>
            </a:r>
          </a:p>
          <a:p>
            <a:pPr>
              <a:spcAft>
                <a:spcPts val="600"/>
              </a:spcAft>
            </a:pPr>
            <a:r>
              <a:rPr lang="en-AU" dirty="0"/>
              <a:t>They require schools to take steps to prevent child abuse and build a culture of child safety. </a:t>
            </a:r>
          </a:p>
          <a:p>
            <a:pPr>
              <a:spcAft>
                <a:spcPts val="600"/>
              </a:spcAft>
            </a:pPr>
            <a:r>
              <a:rPr lang="en-AU" dirty="0"/>
              <a:t>We cannot assume that child abuse does not and cannot happen within our schools or school communities.</a:t>
            </a:r>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10</a:t>
            </a:fld>
            <a:endParaRPr lang="en-US" noProof="0" dirty="0"/>
          </a:p>
        </p:txBody>
      </p:sp>
      <p:sp>
        <p:nvSpPr>
          <p:cNvPr id="7" name="Slide Image Placeholder 6">
            <a:extLst>
              <a:ext uri="{FF2B5EF4-FFF2-40B4-BE49-F238E27FC236}">
                <a16:creationId xmlns:a16="http://schemas.microsoft.com/office/drawing/2014/main" id="{18013D90-BABC-49BB-9F61-BF5813D4B6CE}"/>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29948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provides an overview of what child safe organisations do and why the Child Safe Standards are so important.</a:t>
            </a:r>
          </a:p>
          <a:p>
            <a:pPr marL="0" indent="0">
              <a:spcBef>
                <a:spcPts val="600"/>
              </a:spcBef>
              <a:buNone/>
            </a:pPr>
            <a:r>
              <a:rPr lang="en-AU" sz="1400" b="1" dirty="0"/>
              <a:t>SPEAKING NOTES </a:t>
            </a:r>
          </a:p>
          <a:p>
            <a:pPr>
              <a:spcAft>
                <a:spcPts val="600"/>
              </a:spcAft>
            </a:pPr>
            <a:r>
              <a:rPr lang="en-AU" dirty="0"/>
              <a:t>Schools, like all child safe organisations, need to take deliberate steps to create environments where children are safe and feel safe. </a:t>
            </a:r>
          </a:p>
          <a:p>
            <a:pPr>
              <a:spcAft>
                <a:spcPts val="600"/>
              </a:spcAft>
            </a:pPr>
            <a:r>
              <a:rPr lang="en-AU" dirty="0"/>
              <a:t>So what do child safe organisations – including schools – need to do? </a:t>
            </a:r>
          </a:p>
          <a:p>
            <a:pPr>
              <a:spcAft>
                <a:spcPts val="600"/>
              </a:spcAft>
            </a:pPr>
            <a:r>
              <a:rPr lang="en-AU" dirty="0"/>
              <a:t>They need to:</a:t>
            </a:r>
          </a:p>
          <a:p>
            <a:pPr lvl="1">
              <a:spcAft>
                <a:spcPts val="600"/>
              </a:spcAft>
            </a:pPr>
            <a:r>
              <a:rPr lang="en-AU" dirty="0"/>
              <a:t>promote safety and wellbeing</a:t>
            </a:r>
          </a:p>
          <a:p>
            <a:pPr lvl="1">
              <a:spcAft>
                <a:spcPts val="600"/>
              </a:spcAft>
            </a:pPr>
            <a:r>
              <a:rPr lang="en-AU" dirty="0"/>
              <a:t>prevent harm</a:t>
            </a:r>
          </a:p>
          <a:p>
            <a:pPr lvl="1">
              <a:spcAft>
                <a:spcPts val="600"/>
              </a:spcAft>
            </a:pPr>
            <a:r>
              <a:rPr lang="en-AU" dirty="0"/>
              <a:t>empower everyone to speak up, and</a:t>
            </a:r>
          </a:p>
          <a:p>
            <a:pPr lvl="1">
              <a:spcAft>
                <a:spcPts val="600"/>
              </a:spcAft>
            </a:pPr>
            <a:r>
              <a:rPr lang="en-AU" dirty="0"/>
              <a:t>respond effectively to concerns.</a:t>
            </a:r>
          </a:p>
          <a:p>
            <a:pPr lvl="0">
              <a:spcAft>
                <a:spcPts val="600"/>
              </a:spcAft>
            </a:pPr>
            <a:r>
              <a:rPr lang="en-AU" dirty="0"/>
              <a:t>Our school has policies, strategies and practices to prioritise the safety of students. </a:t>
            </a:r>
          </a:p>
          <a:p>
            <a:pPr lvl="0">
              <a:spcAft>
                <a:spcPts val="600"/>
              </a:spcAft>
            </a:pPr>
            <a:r>
              <a:rPr lang="en-AU" dirty="0"/>
              <a:t>Our school also has processes in place to respond to and report all allegations of child abuse.</a:t>
            </a:r>
          </a:p>
          <a:p>
            <a:pPr lvl="0">
              <a:spcAft>
                <a:spcPts val="600"/>
              </a:spcAft>
            </a:pPr>
            <a:r>
              <a:rPr lang="en-AU" dirty="0"/>
              <a:t>The new Child Safe Standards work by further embedding a culture of child safety by clearly outlining the minimum standards for keeping children safe.</a:t>
            </a:r>
          </a:p>
          <a:p>
            <a:pPr lvl="0">
              <a:spcAft>
                <a:spcPts val="600"/>
              </a:spcAft>
            </a:pPr>
            <a:r>
              <a:rPr lang="en-AU" dirty="0"/>
              <a:t>They are there to hold everyone to account for keeping children safe from abuse – and making sure children have the opportunity to have a voice, be safe in who they are, and to thrive.</a:t>
            </a:r>
          </a:p>
          <a:p>
            <a:pPr lvl="0">
              <a:spcAft>
                <a:spcPts val="600"/>
              </a:spcAft>
            </a:pPr>
            <a:r>
              <a:rPr lang="en-AU" dirty="0"/>
              <a:t>To meet the new Child Safe Standards, our school can build on existing child safety strategies, risk management, policies and practices to strengthen their culture of child safety and protect children from abuse.</a:t>
            </a:r>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11</a:t>
            </a:fld>
            <a:endParaRPr lang="en-US" noProof="0" dirty="0"/>
          </a:p>
        </p:txBody>
      </p:sp>
      <p:sp>
        <p:nvSpPr>
          <p:cNvPr id="7" name="Slide Image Placeholder 6">
            <a:extLst>
              <a:ext uri="{FF2B5EF4-FFF2-40B4-BE49-F238E27FC236}">
                <a16:creationId xmlns:a16="http://schemas.microsoft.com/office/drawing/2014/main" id="{519F7156-96B4-43BD-ADDA-42E615BF92EE}"/>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623088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spcBef>
                <a:spcPts val="600"/>
              </a:spcBef>
              <a:buNone/>
            </a:pPr>
            <a:r>
              <a:rPr lang="en-AU" sz="1400" b="1" dirty="0"/>
              <a:t>BACKGROUND NOTES FOR FACILITATOR</a:t>
            </a:r>
          </a:p>
          <a:p>
            <a:pPr lvl="0"/>
            <a:r>
              <a:rPr lang="en-AU" dirty="0"/>
              <a:t>Time on this slide: 2 minutes </a:t>
            </a:r>
          </a:p>
          <a:p>
            <a:r>
              <a:rPr lang="en-AU" dirty="0"/>
              <a:t>This slide provides an overview of the key changes to Child Safe Standards. </a:t>
            </a:r>
          </a:p>
          <a:p>
            <a:pPr lvl="0"/>
            <a:r>
              <a:rPr lang="en-AU" dirty="0"/>
              <a:t>The Ministerial Order sets out the specific actions that all Victorian schools must take to comply with the Standards as part of their ongoing registration requirements. </a:t>
            </a:r>
          </a:p>
          <a:p>
            <a:pPr lvl="0"/>
            <a:r>
              <a:rPr lang="en-AU" dirty="0"/>
              <a:t>If desired, you can distribute copies of your </a:t>
            </a:r>
            <a:r>
              <a:rPr lang="en-AU" dirty="0">
                <a:cs typeface="Arial" panose="020B0604020202020204" pitchFamily="34" charset="0"/>
                <a:hlinkClick r:id="rId3"/>
              </a:rPr>
              <a:t>Child Safe Standards Action List </a:t>
            </a:r>
            <a:r>
              <a:rPr lang="en-AU" dirty="0"/>
              <a:t>to participants to demonstrate the actions the school is taking to implement the Standards.</a:t>
            </a:r>
          </a:p>
          <a:p>
            <a:pPr marL="0" indent="0">
              <a:buNone/>
            </a:pPr>
            <a:endParaRPr lang="en-AU" dirty="0"/>
          </a:p>
          <a:p>
            <a:pPr marL="0" indent="0">
              <a:spcBef>
                <a:spcPts val="600"/>
              </a:spcBef>
              <a:buNone/>
            </a:pPr>
            <a:r>
              <a:rPr lang="en-AU" sz="1400" b="1" dirty="0"/>
              <a:t>SPEAKING NOTES </a:t>
            </a:r>
          </a:p>
          <a:p>
            <a:pPr>
              <a:spcAft>
                <a:spcPts val="600"/>
              </a:spcAft>
            </a:pPr>
            <a:r>
              <a:rPr lang="en-AU" dirty="0"/>
              <a:t>So what’s different about the Child Safe Standards which started on 1 July 2022?</a:t>
            </a:r>
          </a:p>
          <a:p>
            <a:pPr>
              <a:spcAft>
                <a:spcPts val="600"/>
              </a:spcAft>
            </a:pPr>
            <a:r>
              <a:rPr lang="en-AU" dirty="0"/>
              <a:t>The new Child Safe Standards build on the original Standards, with changes and new requirements for organisations, including schools to:</a:t>
            </a:r>
          </a:p>
          <a:p>
            <a:pPr lvl="1">
              <a:spcAft>
                <a:spcPts val="600"/>
              </a:spcAft>
            </a:pPr>
            <a:r>
              <a:rPr lang="en-AU" dirty="0"/>
              <a:t>involve families and communities in efforts to keep children and young people safe </a:t>
            </a:r>
          </a:p>
          <a:p>
            <a:pPr lvl="1">
              <a:spcAft>
                <a:spcPts val="600"/>
              </a:spcAft>
            </a:pPr>
            <a:r>
              <a:rPr lang="en-AU" dirty="0"/>
              <a:t>provide cultural safety for Aboriginal children and young people</a:t>
            </a:r>
          </a:p>
          <a:p>
            <a:pPr lvl="2">
              <a:spcAft>
                <a:spcPts val="600"/>
              </a:spcAft>
            </a:pPr>
            <a:r>
              <a:rPr lang="en-AU" dirty="0"/>
              <a:t>This means that the environment is made safe - free from assault, challenge or denial of Aboriginal identity and experience. </a:t>
            </a:r>
          </a:p>
          <a:p>
            <a:pPr lvl="2">
              <a:spcAft>
                <a:spcPts val="600"/>
              </a:spcAft>
            </a:pPr>
            <a:r>
              <a:rPr lang="en-AU" dirty="0"/>
              <a:t>Schools must meet this requirement regardless of whether or not Aboriginal children and young people are currently enrolled or using their services.</a:t>
            </a:r>
          </a:p>
          <a:p>
            <a:pPr lvl="1">
              <a:spcAft>
                <a:spcPts val="600"/>
              </a:spcAft>
            </a:pPr>
            <a:r>
              <a:rPr lang="en-AU" dirty="0"/>
              <a:t>better manage the risk of child abuse in online environments </a:t>
            </a:r>
          </a:p>
          <a:p>
            <a:pPr lvl="1">
              <a:spcAft>
                <a:spcPts val="600"/>
              </a:spcAft>
            </a:pPr>
            <a:r>
              <a:rPr lang="en-AU" dirty="0"/>
              <a:t>ensure governance, systems and processes to keep children and young people safe.</a:t>
            </a:r>
          </a:p>
          <a:p>
            <a:pPr marL="90488" marR="0" lvl="0" indent="-80963"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hlinkClick r:id="rId4">
                  <a:extLst>
                    <a:ext uri="{A12FA001-AC4F-418D-AE19-62706E023703}">
                      <ahyp:hlinkClr xmlns:ahyp="http://schemas.microsoft.com/office/drawing/2018/hyperlinkcolor" val="tx"/>
                    </a:ext>
                  </a:extLst>
                </a:hlinkClick>
              </a:rPr>
              <a:t>Ministerial Order 1359</a:t>
            </a:r>
            <a:r>
              <a:rPr lang="en-AU" dirty="0"/>
              <a:t> sets the framework for child safety in schools. </a:t>
            </a:r>
          </a:p>
          <a:p>
            <a:pPr lvl="0">
              <a:spcAft>
                <a:spcPts val="600"/>
              </a:spcAft>
            </a:pPr>
            <a:r>
              <a:rPr lang="en-AU" dirty="0"/>
              <a:t>Schools must have policies, strategies and practices to prioritise the safety of students. </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A </a:t>
            </a:r>
            <a:r>
              <a:rPr lang="en-AU" dirty="0">
                <a:cs typeface="Arial" panose="020B0604020202020204" pitchFamily="34" charset="0"/>
                <a:hlinkClick r:id="rId3"/>
              </a:rPr>
              <a:t>Child Safe Standards Action List </a:t>
            </a:r>
            <a:r>
              <a:rPr lang="en-AU" dirty="0"/>
              <a:t>is available to support school leadership teams and child safety champions to implement the Standards. The Action list also includes a few actions relevant to government school councils. </a:t>
            </a:r>
          </a:p>
          <a:p>
            <a:pPr marL="0" indent="0">
              <a:spcAft>
                <a:spcPts val="600"/>
              </a:spcAft>
              <a:buNone/>
            </a:pPr>
            <a:endParaRPr lang="en-AU" dirty="0"/>
          </a:p>
          <a:p>
            <a:pPr lvl="0"/>
            <a:endParaRPr lang="en-AU" dirty="0"/>
          </a:p>
          <a:p>
            <a:pPr lvl="0"/>
            <a:endParaRPr lang="en-AU" dirty="0"/>
          </a:p>
          <a:p>
            <a:pPr lvl="1"/>
            <a:endParaRPr lang="en-AU" dirty="0"/>
          </a:p>
          <a:p>
            <a:pPr lvl="1"/>
            <a:endParaRPr lang="en-AU" dirty="0"/>
          </a:p>
          <a:p>
            <a:pPr lvl="1"/>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12</a:t>
            </a:fld>
            <a:endParaRPr lang="en-US" noProof="0" dirty="0"/>
          </a:p>
        </p:txBody>
      </p:sp>
      <p:sp>
        <p:nvSpPr>
          <p:cNvPr id="6" name="Slide Image Placeholder 5">
            <a:extLst>
              <a:ext uri="{FF2B5EF4-FFF2-40B4-BE49-F238E27FC236}">
                <a16:creationId xmlns:a16="http://schemas.microsoft.com/office/drawing/2014/main" id="{7B3D9C4B-0C64-467C-8C17-840EA331C6D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406625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42900" y="2178050"/>
            <a:ext cx="5994399" cy="6551612"/>
          </a:xfrm>
        </p:spPr>
        <p:txBody>
          <a:bodyPr/>
          <a:lstStyle/>
          <a:p>
            <a:pPr marL="0" lvl="0" indent="0">
              <a:buNone/>
            </a:pPr>
            <a:r>
              <a:rPr lang="en-AU" sz="1400" b="1" dirty="0"/>
              <a:t>BACKGROUND NOTES FOR FACILITATOR</a:t>
            </a:r>
          </a:p>
          <a:p>
            <a:pPr lvl="0"/>
            <a:r>
              <a:rPr lang="en-AU" b="1" dirty="0"/>
              <a:t>Time on this slide: 1 minute</a:t>
            </a:r>
          </a:p>
          <a:p>
            <a:pPr marL="171450" indent="-171450">
              <a:buFont typeface="Arial" panose="020B0604020202020204" pitchFamily="34" charset="0"/>
              <a:buChar char="•"/>
            </a:pPr>
            <a:r>
              <a:rPr lang="en-AU" sz="1200" dirty="0">
                <a:latin typeface="+mn-lt"/>
              </a:rPr>
              <a:t>This slide provides an overview of Victoria’s Child Safe Standards, operational from 1 July 2022.</a:t>
            </a:r>
          </a:p>
          <a:p>
            <a:pPr marL="171450" indent="-171450">
              <a:buFont typeface="Arial" panose="020B0604020202020204" pitchFamily="34" charset="0"/>
              <a:buChar char="•"/>
            </a:pPr>
            <a:r>
              <a:rPr lang="en-AU" dirty="0"/>
              <a:t>Standard 1 is unique to Victoria. </a:t>
            </a:r>
          </a:p>
          <a:p>
            <a:pPr marL="171450" indent="-171450">
              <a:buFont typeface="Arial" panose="020B0604020202020204" pitchFamily="34" charset="0"/>
              <a:buChar char="•"/>
            </a:pPr>
            <a:r>
              <a:rPr lang="en-AU" sz="1200" dirty="0">
                <a:latin typeface="+mn-lt"/>
              </a:rPr>
              <a:t>Standards 2 to 11 align with the </a:t>
            </a:r>
            <a:r>
              <a:rPr lang="en-AU" u="sng" dirty="0">
                <a:solidFill>
                  <a:srgbClr val="0563C1"/>
                </a:solidFill>
                <a:effectLst/>
                <a:ea typeface="Calibri" panose="020F0502020204030204" pitchFamily="34" charset="0"/>
                <a:cs typeface="Times New Roman" panose="02020603050405020304" pitchFamily="18" charset="0"/>
                <a:hlinkClick r:id="rId3"/>
              </a:rPr>
              <a:t>National Principles for Child Safe Organisations</a:t>
            </a:r>
            <a:r>
              <a:rPr lang="en-AU" dirty="0"/>
              <a:t>. </a:t>
            </a:r>
          </a:p>
          <a:p>
            <a:pPr marL="171450" indent="-171450">
              <a:buFont typeface="Arial" panose="020B0604020202020204" pitchFamily="34" charset="0"/>
              <a:buChar char="•"/>
            </a:pPr>
            <a:r>
              <a:rPr lang="en-AU" dirty="0"/>
              <a:t>Ministerial order 1359 provides the framework for Child Safe Standards in schools. </a:t>
            </a:r>
          </a:p>
          <a:p>
            <a:pPr marL="0" indent="0">
              <a:spcBef>
                <a:spcPts val="600"/>
              </a:spcBef>
              <a:buNone/>
            </a:pPr>
            <a:r>
              <a:rPr lang="en-AU" sz="1400" b="1" dirty="0"/>
              <a:t>SPEAKING NOTES </a:t>
            </a:r>
            <a:endParaRPr lang="en-AU" dirty="0"/>
          </a:p>
          <a:p>
            <a:pPr>
              <a:lnSpc>
                <a:spcPct val="105000"/>
              </a:lnSpc>
              <a:spcAft>
                <a:spcPts val="600"/>
              </a:spcAft>
            </a:pPr>
            <a:r>
              <a:rPr lang="en-AU" dirty="0"/>
              <a:t>The 11 Standards taken together highlight the key strategies and actions that must be in place to support a culture of child safety. </a:t>
            </a:r>
          </a:p>
          <a:p>
            <a:pPr>
              <a:lnSpc>
                <a:spcPct val="105000"/>
              </a:lnSpc>
              <a:spcAft>
                <a:spcPts val="600"/>
              </a:spcAft>
            </a:pPr>
            <a:r>
              <a:rPr lang="en-AU" sz="1200" dirty="0">
                <a:effectLst/>
                <a:latin typeface="+mn-lt"/>
                <a:ea typeface="Times New Roman" panose="02020603050405020304" pitchFamily="18" charset="0"/>
              </a:rPr>
              <a:t>Each standard focuses on a key feature that contributes to a child safe organisation</a:t>
            </a:r>
            <a:r>
              <a:rPr lang="en-AU" dirty="0">
                <a:ea typeface="Times New Roman" panose="02020603050405020304" pitchFamily="18" charset="0"/>
              </a:rPr>
              <a:t> and is supported by a range of compliance requirements.</a:t>
            </a:r>
            <a:endParaRPr lang="en-AU" dirty="0"/>
          </a:p>
          <a:p>
            <a:pPr>
              <a:lnSpc>
                <a:spcPct val="105000"/>
              </a:lnSpc>
              <a:spcAft>
                <a:spcPts val="600"/>
              </a:spcAft>
            </a:pPr>
            <a:r>
              <a:rPr lang="en-AU" dirty="0"/>
              <a:t>Standard 1 is unique to Victoria. </a:t>
            </a:r>
          </a:p>
          <a:p>
            <a:pPr>
              <a:lnSpc>
                <a:spcPct val="105000"/>
              </a:lnSpc>
              <a:spcAft>
                <a:spcPts val="600"/>
              </a:spcAft>
            </a:pPr>
            <a:r>
              <a:rPr lang="en-AU" dirty="0"/>
              <a:t>Standards 2 to 11 align with the National Principles for Child Safe Organisations developed by the Royal Commission into Institutional Responses to Child Abuse.</a:t>
            </a:r>
          </a:p>
          <a:p>
            <a:pPr marL="0" indent="0">
              <a:lnSpc>
                <a:spcPct val="105000"/>
              </a:lnSpc>
              <a:spcAft>
                <a:spcPts val="600"/>
              </a:spcAft>
              <a:buNone/>
            </a:pPr>
            <a:endParaRPr lang="en-AU" dirty="0"/>
          </a:p>
          <a:p>
            <a:pPr marL="0" lvl="0" indent="0">
              <a:lnSpc>
                <a:spcPct val="105000"/>
              </a:lnSpc>
              <a:spcAft>
                <a:spcPts val="800"/>
              </a:spcAft>
              <a:buNone/>
            </a:pPr>
            <a:endParaRPr lang="en-AU" sz="1200" dirty="0">
              <a:effectLst/>
              <a:latin typeface="+mn-lt"/>
              <a:ea typeface="Times New Roman" panose="02020603050405020304" pitchFamily="18" charset="0"/>
              <a:cs typeface="+mn-cs"/>
            </a:endParaRPr>
          </a:p>
          <a:p>
            <a:pPr marL="0" indent="0">
              <a:buNone/>
            </a:pPr>
            <a:endParaRPr lang="en-AU" dirty="0"/>
          </a:p>
          <a:p>
            <a:pPr marL="0" indent="0">
              <a:buNone/>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13</a:t>
            </a:fld>
            <a:endParaRPr lang="en-US" dirty="0"/>
          </a:p>
        </p:txBody>
      </p:sp>
      <p:sp>
        <p:nvSpPr>
          <p:cNvPr id="7" name="Slide Image Placeholder 6">
            <a:extLst>
              <a:ext uri="{FF2B5EF4-FFF2-40B4-BE49-F238E27FC236}">
                <a16:creationId xmlns:a16="http://schemas.microsoft.com/office/drawing/2014/main" id="{9547812D-6BCC-45B3-BDFC-A6DE1CBB52F4}"/>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013646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less than 30 seconds</a:t>
            </a:r>
          </a:p>
          <a:p>
            <a:pPr lvl="0"/>
            <a:r>
              <a:rPr lang="en-AU" dirty="0"/>
              <a:t>This slide is intended as a section break. </a:t>
            </a:r>
          </a:p>
          <a:p>
            <a:pPr marL="0" lvl="0" indent="0">
              <a:spcBef>
                <a:spcPts val="600"/>
              </a:spcBef>
              <a:buNone/>
            </a:pPr>
            <a:r>
              <a:rPr lang="en-AU" b="1" dirty="0"/>
              <a:t>SPEAKING NOTES </a:t>
            </a:r>
          </a:p>
          <a:p>
            <a:pPr lvl="0">
              <a:spcAft>
                <a:spcPts val="600"/>
              </a:spcAft>
            </a:pPr>
            <a:r>
              <a:rPr lang="en-AU" dirty="0"/>
              <a:t>In the next section of this presentation, I’ll be providing an overview of the Child Safe Standards and why they are so important.</a:t>
            </a:r>
          </a:p>
          <a:p>
            <a:pPr>
              <a:spcAft>
                <a:spcPts val="600"/>
              </a:spcAft>
            </a:pPr>
            <a:r>
              <a:rPr lang="en-AU" dirty="0"/>
              <a:t>We’ll cover what our school council needs to be aware to ensure that you are meeting your obligations under the Child Safe Standards.</a:t>
            </a:r>
          </a:p>
          <a:p>
            <a:pPr lvl="0">
              <a:spcAft>
                <a:spcPts val="600"/>
              </a:spcAft>
            </a:pPr>
            <a:r>
              <a:rPr lang="en-AU" dirty="0"/>
              <a:t>I’ll also be referring to the </a:t>
            </a:r>
            <a:r>
              <a:rPr lang="en-AU" dirty="0">
                <a:hlinkClick r:id="rId3"/>
              </a:rPr>
              <a:t>Child Safe Standards Action List</a:t>
            </a:r>
            <a:r>
              <a:rPr lang="en-AU" dirty="0"/>
              <a:t> to identify the specific role of the principal and government school councils in implementing the Standards.</a:t>
            </a:r>
          </a:p>
          <a:p>
            <a:pPr>
              <a:spcAft>
                <a:spcPts val="600"/>
              </a:spcAft>
            </a:pPr>
            <a:r>
              <a:rPr lang="en-AU" dirty="0"/>
              <a:t>I will cover each standard and why it is so important. </a:t>
            </a:r>
          </a:p>
          <a:p>
            <a:pPr>
              <a:spcAft>
                <a:spcPts val="600"/>
              </a:spcAft>
            </a:pPr>
            <a:r>
              <a:rPr lang="en-AU" dirty="0"/>
              <a:t>Where there is a specific role for the school council, I will discuss that as well.</a:t>
            </a:r>
          </a:p>
          <a:p>
            <a:pPr marL="0" indent="0">
              <a:spcAft>
                <a:spcPts val="600"/>
              </a:spcAft>
              <a:buNone/>
            </a:pPr>
            <a:endParaRPr lang="en-AU" dirty="0"/>
          </a:p>
          <a:p>
            <a:pPr>
              <a:spcAft>
                <a:spcPts val="600"/>
              </a:spcAft>
            </a:pPr>
            <a:endParaRPr lang="en-AU" dirty="0"/>
          </a:p>
          <a:p>
            <a:pPr lvl="0">
              <a:spcAft>
                <a:spcPts val="600"/>
              </a:spcAft>
            </a:pPr>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14</a:t>
            </a:fld>
            <a:endParaRPr lang="en-US" dirty="0"/>
          </a:p>
        </p:txBody>
      </p:sp>
      <p:sp>
        <p:nvSpPr>
          <p:cNvPr id="6" name="Slide Image Placeholder 5">
            <a:extLst>
              <a:ext uri="{FF2B5EF4-FFF2-40B4-BE49-F238E27FC236}">
                <a16:creationId xmlns:a16="http://schemas.microsoft.com/office/drawing/2014/main" id="{7515D43E-60B8-4054-BFC4-895FF78C3FF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836731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r>
              <a:rPr lang="en-AU" dirty="0"/>
              <a:t>This slide focuses on the role of the school council. </a:t>
            </a:r>
          </a:p>
          <a:p>
            <a:r>
              <a:rPr lang="en-AU" dirty="0"/>
              <a:t>The </a:t>
            </a:r>
            <a:r>
              <a:rPr lang="en-AU" dirty="0">
                <a:hlinkClick r:id="rId3"/>
              </a:rPr>
              <a:t>Education</a:t>
            </a:r>
            <a:r>
              <a:rPr lang="en-AU" dirty="0"/>
              <a:t> </a:t>
            </a:r>
            <a:r>
              <a:rPr lang="en-AU" dirty="0">
                <a:hlinkClick r:id="rId3"/>
              </a:rPr>
              <a:t>and Training Reform Act 2006 Part 2.3</a:t>
            </a:r>
            <a:r>
              <a:rPr lang="en-AU" dirty="0"/>
              <a:t> – sets government school councils' objectives, functions, and powers. </a:t>
            </a:r>
          </a:p>
          <a:p>
            <a:r>
              <a:rPr lang="en-AU" dirty="0"/>
              <a:t>School councils are constituted by </a:t>
            </a:r>
            <a:r>
              <a:rPr lang="en-AU" dirty="0">
                <a:hlinkClick r:id="rId4"/>
              </a:rPr>
              <a:t>Ministerial Order 1280 </a:t>
            </a:r>
            <a:r>
              <a:rPr lang="en-AU" dirty="0"/>
              <a:t> (Constitution of Government school councils). The Ministerial Order also gives government school councils’ additional powers, duties, and functions to that of the Act. </a:t>
            </a:r>
          </a:p>
          <a:p>
            <a:r>
              <a:rPr lang="en-AU" dirty="0"/>
              <a:t>Generally, the principal is responsible for child safety and wellbeing but some school council powers, duties and functions are also relevant to the child safe standards.</a:t>
            </a:r>
            <a:endParaRPr lang="en-AU" strike="sngStrike" dirty="0"/>
          </a:p>
          <a:p>
            <a:r>
              <a:rPr lang="en-AU" dirty="0"/>
              <a:t>For more information on the powers, functions, and duties of the government school councils, refer to the department’s Policy and Advisory Library (PAL):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School Council – Powers and Functions Policy</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a:t>
            </a:r>
            <a:endParaRPr lang="en-AU"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spcBef>
                <a:spcPts val="600"/>
              </a:spcBef>
              <a:buNone/>
            </a:pPr>
            <a:r>
              <a:rPr lang="en-AU" sz="1400" b="1" dirty="0"/>
              <a:t>SPEAKING NOTES</a:t>
            </a:r>
          </a:p>
          <a:p>
            <a:pPr lvl="0">
              <a:spcBef>
                <a:spcPts val="600"/>
              </a:spcBef>
            </a:pPr>
            <a:r>
              <a:rPr lang="en-AU" dirty="0"/>
              <a:t>As a government school council, what do you need to do to ensure that you are meeting your obligations under the Child Safe Standards? </a:t>
            </a:r>
          </a:p>
          <a:p>
            <a:pPr lvl="0">
              <a:spcBef>
                <a:spcPts val="600"/>
              </a:spcBef>
            </a:pPr>
            <a:r>
              <a:rPr lang="en-AU" dirty="0"/>
              <a:t>This training supports the school council to understand which aspects of the Child Safe Standards fall within your area of responsibility and which areas fall within the principal’s responsibility. </a:t>
            </a:r>
          </a:p>
          <a:p>
            <a:pPr lvl="0">
              <a:spcBef>
                <a:spcPts val="600"/>
              </a:spcBef>
            </a:pPr>
            <a:r>
              <a:rPr lang="en-AU" dirty="0"/>
              <a:t>The school principal has responsibility for ensuring that our school complies with all the requirements of the Ministerial Order 1359 which provides the framework for child safety in schools. </a:t>
            </a:r>
          </a:p>
          <a:p>
            <a:pPr lvl="0">
              <a:spcBef>
                <a:spcPts val="600"/>
              </a:spcBef>
            </a:pPr>
            <a:r>
              <a:rPr lang="en-AU" dirty="0"/>
              <a:t>The role of our school council is to oversee the child safety policies and processes that fall within the scope of their duties, powers and functions. </a:t>
            </a:r>
          </a:p>
          <a:p>
            <a:pPr lvl="0">
              <a:spcBef>
                <a:spcPts val="600"/>
              </a:spcBef>
            </a:pPr>
            <a:r>
              <a:rPr lang="en-AU" dirty="0"/>
              <a:t>There are only a few actions that are relevant to government school councils. </a:t>
            </a:r>
          </a:p>
          <a:p>
            <a:pPr lvl="0">
              <a:spcBef>
                <a:spcPts val="600"/>
              </a:spcBef>
            </a:pPr>
            <a:r>
              <a:rPr lang="en-AU" dirty="0"/>
              <a:t>Beyond that, the role of our school council is to support the principal to implement the child safe standards in the school, in the same way the school council supports the principal to implement other policies.</a:t>
            </a:r>
          </a:p>
          <a:p>
            <a:pPr lvl="0">
              <a:spcBef>
                <a:spcPts val="600"/>
              </a:spcBef>
            </a:pPr>
            <a:r>
              <a:rPr lang="en-AU" dirty="0"/>
              <a:t>This requires you to have awareness and knowledge of the school’s child safety policies, procedures and practices, so we will cover these today as well. </a:t>
            </a:r>
          </a:p>
          <a:p>
            <a:endParaRPr lang="en-AU" dirty="0"/>
          </a:p>
          <a:p>
            <a:endParaRPr lang="en-AU"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15</a:t>
            </a:fld>
            <a:endParaRPr lang="en-US" dirty="0"/>
          </a:p>
        </p:txBody>
      </p:sp>
      <p:sp>
        <p:nvSpPr>
          <p:cNvPr id="7" name="Slide Image Placeholder 6">
            <a:extLst>
              <a:ext uri="{FF2B5EF4-FFF2-40B4-BE49-F238E27FC236}">
                <a16:creationId xmlns:a16="http://schemas.microsoft.com/office/drawing/2014/main" id="{9D703D82-BBA0-4573-A6C9-13DCC435DC19}"/>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060192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and the next: 2 minutes </a:t>
            </a:r>
          </a:p>
          <a:p>
            <a:pPr lvl="0"/>
            <a:r>
              <a:rPr lang="en-AU" dirty="0"/>
              <a:t>The role of the government school council is to oversee some child safety policies and processes that fall within the scope of their duties, powers and functions. </a:t>
            </a:r>
          </a:p>
          <a:p>
            <a:pPr lvl="0"/>
            <a:r>
              <a:rPr lang="en-AU" dirty="0"/>
              <a:t>Their specific role is limited to a small number of actions associated with Child Safe Standards 2, 6, 8 and 9.</a:t>
            </a:r>
          </a:p>
          <a:p>
            <a:pPr lvl="0"/>
            <a:r>
              <a:rPr lang="en-AU" dirty="0"/>
              <a:t>This slide and the next summarise the actions that apply to government school councils.</a:t>
            </a:r>
          </a:p>
          <a:p>
            <a:pPr marL="0" indent="0">
              <a:spcBef>
                <a:spcPts val="600"/>
              </a:spcBef>
              <a:buNone/>
            </a:pPr>
            <a:r>
              <a:rPr lang="en-AU" sz="1400" b="1" dirty="0"/>
              <a:t>SPEAKING NOTES</a:t>
            </a:r>
          </a:p>
          <a:p>
            <a:pPr>
              <a:spcAft>
                <a:spcPts val="600"/>
              </a:spcAft>
            </a:pPr>
            <a:r>
              <a:rPr lang="en-AU" dirty="0"/>
              <a:t>This slide and the next provide an overview of the responsibilities that fall within the scope of your duties, powers, and functions that apply to government school councils.</a:t>
            </a:r>
          </a:p>
          <a:p>
            <a:pPr>
              <a:spcAft>
                <a:spcPts val="600"/>
              </a:spcAft>
            </a:pPr>
            <a:r>
              <a:rPr lang="en-AU" dirty="0"/>
              <a:t>School council specific responsibilities relate to aspects of Child Safe Standards 2, 6, 8, and 9 only.</a:t>
            </a:r>
          </a:p>
          <a:p>
            <a:pPr>
              <a:spcAft>
                <a:spcPts val="600"/>
              </a:spcAft>
            </a:pPr>
            <a:r>
              <a:rPr lang="en-AU" dirty="0"/>
              <a:t>We’ll consider each of these responsibilities further throughout this presentation. </a:t>
            </a:r>
          </a:p>
          <a:p>
            <a:pPr lvl="0">
              <a:spcAft>
                <a:spcPts val="600"/>
              </a:spcAft>
            </a:pPr>
            <a:r>
              <a:rPr lang="en-AU" dirty="0"/>
              <a:t>For now, you can see here your responsibilities for Child Safe Standards 2 and 6.</a:t>
            </a:r>
          </a:p>
          <a:p>
            <a:pPr marL="0" indent="0">
              <a:buNone/>
            </a:pPr>
            <a:endParaRPr lang="en-AU"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16</a:t>
            </a:fld>
            <a:endParaRPr lang="en-US" dirty="0"/>
          </a:p>
        </p:txBody>
      </p:sp>
      <p:sp>
        <p:nvSpPr>
          <p:cNvPr id="7" name="Slide Image Placeholder 6">
            <a:extLst>
              <a:ext uri="{FF2B5EF4-FFF2-40B4-BE49-F238E27FC236}">
                <a16:creationId xmlns:a16="http://schemas.microsoft.com/office/drawing/2014/main" id="{420C55B8-F228-41B0-95ED-9C28DD4E3134}"/>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979730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and the previous: 2 minutes </a:t>
            </a:r>
          </a:p>
          <a:p>
            <a:pPr lvl="0"/>
            <a:r>
              <a:rPr lang="en-AU" dirty="0"/>
              <a:t>The role of the government school council is to oversee some child safety policies and processes that fall within the scope of their duties, powers, and functions. </a:t>
            </a:r>
          </a:p>
          <a:p>
            <a:pPr lvl="0"/>
            <a:r>
              <a:rPr lang="en-AU" dirty="0"/>
              <a:t>Their role is limited to a small number of actions associated with Child Safe Standards 2, 6, 8 and 9.</a:t>
            </a:r>
          </a:p>
          <a:p>
            <a:pPr lvl="0"/>
            <a:r>
              <a:rPr lang="en-AU" dirty="0"/>
              <a:t>This slide summarises the actions that apply to government school councils.</a:t>
            </a:r>
          </a:p>
          <a:p>
            <a:pPr marL="0" indent="0">
              <a:spcBef>
                <a:spcPts val="600"/>
              </a:spcBef>
              <a:buNone/>
            </a:pPr>
            <a:r>
              <a:rPr lang="en-AU" sz="1400" b="1" dirty="0"/>
              <a:t>SPEAKING NOTES</a:t>
            </a:r>
          </a:p>
          <a:p>
            <a:pPr>
              <a:spcAft>
                <a:spcPts val="600"/>
              </a:spcAft>
            </a:pPr>
            <a:r>
              <a:rPr lang="en-AU" dirty="0"/>
              <a:t>And you can see here the school council’s responsibilities for Child Safe Standards 8 and 9. </a:t>
            </a:r>
          </a:p>
          <a:p>
            <a:pPr>
              <a:spcAft>
                <a:spcPts val="600"/>
              </a:spcAft>
            </a:pPr>
            <a:r>
              <a:rPr lang="en-AU" dirty="0"/>
              <a:t>Over and above these actions, the school council plays an important part in contributing to a strong child safety culture in our school. </a:t>
            </a:r>
          </a:p>
          <a:p>
            <a:pPr>
              <a:spcAft>
                <a:spcPts val="600"/>
              </a:spcAft>
            </a:pPr>
            <a:r>
              <a:rPr lang="en-AU" dirty="0"/>
              <a:t>You also play an important role in supporting the principal by informing them of any views of the school community that may be relevant to child safety.</a:t>
            </a:r>
          </a:p>
          <a:p>
            <a:pPr marL="0" indent="0">
              <a:buNone/>
            </a:pPr>
            <a:endParaRPr lang="en-AU"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17</a:t>
            </a:fld>
            <a:endParaRPr lang="en-US" dirty="0"/>
          </a:p>
        </p:txBody>
      </p:sp>
    </p:spTree>
    <p:extLst>
      <p:ext uri="{BB962C8B-B14F-4D97-AF65-F5344CB8AC3E}">
        <p14:creationId xmlns:p14="http://schemas.microsoft.com/office/powerpoint/2010/main" val="3711143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5781" y="2042160"/>
            <a:ext cx="6075123" cy="7452569"/>
          </a:xfrm>
        </p:spPr>
        <p:txBody>
          <a:bodyPr/>
          <a:lstStyle/>
          <a:p>
            <a:pPr marL="0" lvl="0" indent="0">
              <a:lnSpc>
                <a:spcPct val="90000"/>
              </a:lnSpc>
              <a:buNone/>
            </a:pPr>
            <a:r>
              <a:rPr lang="en-AU" sz="1400" b="1" dirty="0"/>
              <a:t>BACKGROUND NOTES FOR FACILITATOR</a:t>
            </a:r>
          </a:p>
          <a:p>
            <a:pPr lvl="0">
              <a:lnSpc>
                <a:spcPct val="90000"/>
              </a:lnSpc>
            </a:pPr>
            <a:r>
              <a:rPr lang="en-AU" b="1" dirty="0"/>
              <a:t>Time on this slide: 2 minutes</a:t>
            </a:r>
          </a:p>
          <a:p>
            <a:pPr>
              <a:lnSpc>
                <a:spcPct val="90000"/>
              </a:lnSpc>
            </a:pPr>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pPr>
              <a:lnSpc>
                <a:spcPct val="90000"/>
              </a:lnSpc>
            </a:pPr>
            <a:r>
              <a:rPr lang="en-AU" dirty="0"/>
              <a:t>The school council does not have a role in implementing this standard.</a:t>
            </a:r>
          </a:p>
          <a:p>
            <a:pPr>
              <a:lnSpc>
                <a:spcPct val="90000"/>
              </a:lnSpc>
            </a:pPr>
            <a:r>
              <a:rPr lang="en-AU" dirty="0"/>
              <a:t>It is important to be respectful of how Aboriginal children, students, their families and community refer to themselves, and use appropriate language.</a:t>
            </a:r>
          </a:p>
          <a:p>
            <a:pPr>
              <a:lnSpc>
                <a:spcPct val="90000"/>
              </a:lnSpc>
            </a:pPr>
            <a:r>
              <a:rPr lang="en-US" dirty="0"/>
              <a:t>This Standard aligns with the Department's </a:t>
            </a:r>
            <a:r>
              <a:rPr lang="en-AU" dirty="0">
                <a:hlinkClick r:id="rId3"/>
              </a:rPr>
              <a:t>Marrung Aboriginal Education Plan 2016-2026</a:t>
            </a:r>
            <a:r>
              <a:rPr lang="en-US" dirty="0"/>
              <a:t>. </a:t>
            </a:r>
          </a:p>
          <a:p>
            <a:pPr>
              <a:lnSpc>
                <a:spcPct val="90000"/>
              </a:lnSpc>
            </a:pPr>
            <a:r>
              <a:rPr lang="en-AU" dirty="0"/>
              <a:t>There are over 15,000 students in government schools who identify as Aboriginal, about 2.4% of the government school population. Source: </a:t>
            </a:r>
            <a:r>
              <a:rPr lang="en-AU" dirty="0">
                <a:hlinkClick r:id="rId4"/>
              </a:rPr>
              <a:t>Statistics on Victorian schools and teaching</a:t>
            </a:r>
            <a:r>
              <a:rPr lang="en-AU" dirty="0"/>
              <a:t>.</a:t>
            </a:r>
          </a:p>
          <a:p>
            <a:pPr lvl="0">
              <a:lnSpc>
                <a:spcPct val="90000"/>
              </a:lnSpc>
            </a:pPr>
            <a:r>
              <a:rPr lang="en-AU" dirty="0"/>
              <a:t>Further guidance on this Standard is available at </a:t>
            </a:r>
            <a:r>
              <a:rPr lang="en-AU" dirty="0">
                <a:hlinkClick r:id="rId5"/>
              </a:rPr>
              <a:t>Culturally safe environments guidance</a:t>
            </a:r>
            <a:r>
              <a:rPr lang="en-AU" dirty="0"/>
              <a:t>.</a:t>
            </a:r>
          </a:p>
          <a:p>
            <a:pPr marL="0" lvl="0" indent="0">
              <a:lnSpc>
                <a:spcPct val="90000"/>
              </a:lnSpc>
              <a:spcBef>
                <a:spcPts val="600"/>
              </a:spcBef>
              <a:buNone/>
            </a:pPr>
            <a:r>
              <a:rPr lang="en-US" sz="1400" b="1" dirty="0"/>
              <a:t>SPEAKING NOTES</a:t>
            </a:r>
          </a:p>
          <a:p>
            <a:pPr lvl="0">
              <a:lnSpc>
                <a:spcPct val="90000"/>
              </a:lnSpc>
              <a:spcAft>
                <a:spcPts val="600"/>
              </a:spcAft>
            </a:pPr>
            <a:r>
              <a:rPr lang="en-AU" dirty="0"/>
              <a:t>This standard requires our school to make sure Aboriginal children and young people feel safe and are safe.</a:t>
            </a:r>
            <a:r>
              <a:rPr lang="en-US" dirty="0"/>
              <a:t> It is important to note that:</a:t>
            </a:r>
          </a:p>
          <a:p>
            <a:pPr lvl="1">
              <a:lnSpc>
                <a:spcPct val="90000"/>
              </a:lnSpc>
              <a:spcAft>
                <a:spcPts val="600"/>
              </a:spcAft>
            </a:pPr>
            <a:r>
              <a:rPr lang="en-US" dirty="0"/>
              <a:t>the</a:t>
            </a:r>
            <a:r>
              <a:rPr lang="en-AU" dirty="0"/>
              <a:t> term ‘Aboriginal’ includes all Aboriginal and Torres Strait Islander peoples. </a:t>
            </a:r>
            <a:endParaRPr lang="en-US" dirty="0"/>
          </a:p>
          <a:p>
            <a:pPr lvl="1">
              <a:lnSpc>
                <a:spcPct val="90000"/>
              </a:lnSpc>
              <a:spcAft>
                <a:spcPts val="600"/>
              </a:spcAft>
            </a:pPr>
            <a:r>
              <a:rPr lang="en-AU" dirty="0"/>
              <a:t>this standard applies to all schools, even if there are no students who have identified themselves as Aboriginal.</a:t>
            </a:r>
          </a:p>
          <a:p>
            <a:pPr>
              <a:lnSpc>
                <a:spcPct val="90000"/>
              </a:lnSpc>
              <a:spcAft>
                <a:spcPts val="600"/>
              </a:spcAft>
            </a:pPr>
            <a:r>
              <a:rPr lang="en-AU" dirty="0"/>
              <a:t>Based on its powers and functions, government school councils have no specific responsibility in relation to this standard. The school council can support the principal by informing them of any views of the school community that may be relevant to this standard.</a:t>
            </a:r>
          </a:p>
          <a:p>
            <a:pPr lvl="0">
              <a:lnSpc>
                <a:spcPct val="90000"/>
              </a:lnSpc>
              <a:spcAft>
                <a:spcPts val="600"/>
              </a:spcAft>
            </a:pPr>
            <a:r>
              <a:rPr lang="en-AU" dirty="0"/>
              <a:t>Cultural safety includes being provided with a safe, nurturing and positive environment where Aboriginal children:</a:t>
            </a:r>
          </a:p>
          <a:p>
            <a:pPr lvl="1">
              <a:lnSpc>
                <a:spcPct val="90000"/>
              </a:lnSpc>
              <a:spcAft>
                <a:spcPts val="600"/>
              </a:spcAft>
            </a:pPr>
            <a:r>
              <a:rPr lang="en-AU" dirty="0"/>
              <a:t>feel comfortable being themselves</a:t>
            </a:r>
          </a:p>
          <a:p>
            <a:pPr lvl="1">
              <a:lnSpc>
                <a:spcPct val="90000"/>
              </a:lnSpc>
              <a:spcAft>
                <a:spcPts val="600"/>
              </a:spcAft>
            </a:pPr>
            <a:r>
              <a:rPr lang="en-AU" dirty="0"/>
              <a:t>feel comfortable expressing their culture, including their spiritual and belief systems </a:t>
            </a:r>
          </a:p>
          <a:p>
            <a:pPr lvl="1">
              <a:lnSpc>
                <a:spcPct val="90000"/>
              </a:lnSpc>
              <a:spcAft>
                <a:spcPts val="600"/>
              </a:spcAft>
            </a:pPr>
            <a:r>
              <a:rPr lang="en-AU" dirty="0"/>
              <a:t>are supported by carers who respect their Aboriginality and encourage their sense of self and identity.</a:t>
            </a:r>
          </a:p>
          <a:p>
            <a:pPr lvl="0">
              <a:lnSpc>
                <a:spcPct val="90000"/>
              </a:lnSpc>
              <a:spcAft>
                <a:spcPts val="600"/>
              </a:spcAft>
            </a:pPr>
            <a:r>
              <a:rPr lang="en-AU" b="0" i="0" dirty="0">
                <a:effectLst/>
              </a:rPr>
              <a:t>Being able to express their culture makes Aboriginal children stronger and safer. </a:t>
            </a:r>
          </a:p>
          <a:p>
            <a:pPr lvl="0">
              <a:lnSpc>
                <a:spcPct val="90000"/>
              </a:lnSpc>
              <a:spcAft>
                <a:spcPts val="600"/>
              </a:spcAft>
            </a:pPr>
            <a:r>
              <a:rPr lang="en-AU" b="0" i="0" dirty="0">
                <a:effectLst/>
              </a:rPr>
              <a:t>Aboriginal children and young people who don’t feel safe being themselves and expressing their individuality may be less willing to report abuse.</a:t>
            </a:r>
          </a:p>
          <a:p>
            <a:pPr lvl="0">
              <a:lnSpc>
                <a:spcPct val="90000"/>
              </a:lnSpc>
              <a:spcAft>
                <a:spcPts val="600"/>
              </a:spcAft>
            </a:pPr>
            <a:r>
              <a:rPr lang="en-AU" b="0" i="0" dirty="0">
                <a:effectLst/>
              </a:rPr>
              <a:t>By supporting Aboriginal children to feel strong in their identity our school also helps them enjoy their cultural rights.</a:t>
            </a:r>
            <a:endParaRPr lang="en-AU" dirty="0"/>
          </a:p>
          <a:p>
            <a:pPr algn="l">
              <a:lnSpc>
                <a:spcPct val="90000"/>
              </a:lnSpc>
              <a:spcAft>
                <a:spcPts val="600"/>
              </a:spcAft>
            </a:pPr>
            <a:r>
              <a:rPr lang="en-AU" b="0" i="0" dirty="0">
                <a:effectLst/>
              </a:rPr>
              <a:t>As part of making schools culturally safe, our school also needs to address all forms of racism.</a:t>
            </a:r>
          </a:p>
          <a:p>
            <a:pPr>
              <a:lnSpc>
                <a:spcPct val="90000"/>
              </a:lnSpc>
              <a:spcAft>
                <a:spcPts val="600"/>
              </a:spcAft>
            </a:pPr>
            <a:r>
              <a:rPr lang="en-AU" dirty="0"/>
              <a:t>Providing safe environments for children has positive, lifelong impacts that cannot be underestimated, and cultural safety is a key dimension of safety for Aboriginal children.</a:t>
            </a:r>
          </a:p>
          <a:p>
            <a:pPr>
              <a:lnSpc>
                <a:spcPct val="90000"/>
              </a:lnSpc>
              <a:spcAft>
                <a:spcPts val="600"/>
              </a:spcAft>
            </a:pPr>
            <a:r>
              <a:rPr lang="en-AU" dirty="0"/>
              <a:t>To implement this standard the principal must ensure that the school develops a policy, statement or plan with actions the school will take to create a culturally safe environment. The principal approves the plan and ensures that the strategies are implemented.</a:t>
            </a:r>
          </a:p>
          <a:p>
            <a:pPr>
              <a:lnSpc>
                <a:spcPct val="90000"/>
              </a:lnSpc>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18</a:t>
            </a:fld>
            <a:endParaRPr lang="en-US" dirty="0"/>
          </a:p>
        </p:txBody>
      </p:sp>
      <p:sp>
        <p:nvSpPr>
          <p:cNvPr id="6" name="Slide Image Placeholder 5">
            <a:extLst>
              <a:ext uri="{FF2B5EF4-FFF2-40B4-BE49-F238E27FC236}">
                <a16:creationId xmlns:a16="http://schemas.microsoft.com/office/drawing/2014/main" id="{74AF7265-ED48-4BCC-A875-1BB77D064217}"/>
              </a:ext>
            </a:extLst>
          </p:cNvPr>
          <p:cNvSpPr>
            <a:spLocks noGrp="1" noRot="1" noChangeAspect="1"/>
          </p:cNvSpPr>
          <p:nvPr>
            <p:ph type="sldImg"/>
          </p:nvPr>
        </p:nvSpPr>
        <p:spPr>
          <a:xfrm>
            <a:off x="1946275" y="338138"/>
            <a:ext cx="2903538" cy="1633537"/>
          </a:xfrm>
        </p:spPr>
      </p:sp>
    </p:spTree>
    <p:extLst>
      <p:ext uri="{BB962C8B-B14F-4D97-AF65-F5344CB8AC3E}">
        <p14:creationId xmlns:p14="http://schemas.microsoft.com/office/powerpoint/2010/main" val="2177222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pPr lvl="0"/>
            <a:r>
              <a:rPr lang="en-US" dirty="0"/>
              <a:t>Schools will have a Child Safety and Wellbeing Policy, a Child Safety Code of Conduct and risk management processes. These need to align with the Child Safe Standard requirements. </a:t>
            </a:r>
            <a:r>
              <a:rPr lang="en-AU" dirty="0"/>
              <a:t>Further guidance on this standard is available at </a:t>
            </a:r>
            <a:r>
              <a:rPr lang="en-AU" dirty="0">
                <a:hlinkClick r:id="rId3"/>
              </a:rPr>
              <a:t>Child safety and wellbeing is embedded in leadership, governance and culture guidance</a:t>
            </a:r>
            <a:r>
              <a:rPr lang="en-AU" dirty="0"/>
              <a:t>.</a:t>
            </a:r>
          </a:p>
          <a:p>
            <a:pPr marL="0" lvl="0" indent="0">
              <a:spcBef>
                <a:spcPts val="600"/>
              </a:spcBef>
              <a:buNone/>
            </a:pPr>
            <a:r>
              <a:rPr lang="en-US" sz="1400" b="1" dirty="0"/>
              <a:t>SPEAKING NOTES</a:t>
            </a:r>
          </a:p>
          <a:p>
            <a:pPr lvl="0">
              <a:spcAft>
                <a:spcPts val="600"/>
              </a:spcAft>
            </a:pPr>
            <a:r>
              <a:rPr lang="en-AU" dirty="0"/>
              <a:t>This standard emphasises the vital role that school leaders and governing authorities have in establishing:</a:t>
            </a:r>
          </a:p>
          <a:p>
            <a:pPr lvl="1">
              <a:spcAft>
                <a:spcPts val="600"/>
              </a:spcAft>
            </a:pPr>
            <a:r>
              <a:rPr lang="en-AU" dirty="0"/>
              <a:t>a culture where child abuse and harm is not tolerated</a:t>
            </a:r>
          </a:p>
          <a:p>
            <a:pPr lvl="1">
              <a:spcAft>
                <a:spcPts val="600"/>
              </a:spcAft>
            </a:pPr>
            <a:r>
              <a:rPr lang="en-AU" dirty="0"/>
              <a:t>effective systems and processes to implement child safe policies and practices and manage child abuse risks.</a:t>
            </a:r>
          </a:p>
          <a:p>
            <a:pPr lvl="0">
              <a:spcAft>
                <a:spcPts val="600"/>
              </a:spcAft>
            </a:pPr>
            <a:r>
              <a:rPr lang="en-AU" dirty="0"/>
              <a:t>Many failures identified by the Betrayal of Trust Inquiry and the Royal Commission into Institutional Responses to Child Abuse were the result of poor leadership, governance and culture. </a:t>
            </a:r>
          </a:p>
          <a:p>
            <a:pPr lvl="0">
              <a:spcAft>
                <a:spcPts val="600"/>
              </a:spcAft>
            </a:pPr>
            <a:r>
              <a:rPr lang="en-AU" dirty="0"/>
              <a:t>These included:</a:t>
            </a:r>
          </a:p>
          <a:p>
            <a:pPr lvl="1">
              <a:spcAft>
                <a:spcPts val="600"/>
              </a:spcAft>
            </a:pPr>
            <a:r>
              <a:rPr lang="en-AU" dirty="0"/>
              <a:t>leaders who failed to act or were complicit in covering up child safety complaints</a:t>
            </a:r>
          </a:p>
          <a:p>
            <a:pPr lvl="1">
              <a:spcAft>
                <a:spcPts val="600"/>
              </a:spcAft>
            </a:pPr>
            <a:r>
              <a:rPr lang="en-AU" dirty="0"/>
              <a:t>governance structures that did not have adequate oversight or review mechanisms, and</a:t>
            </a:r>
          </a:p>
          <a:p>
            <a:pPr lvl="1">
              <a:spcAft>
                <a:spcPts val="600"/>
              </a:spcAft>
            </a:pPr>
            <a:r>
              <a:rPr lang="en-AU" dirty="0"/>
              <a:t>cultures that put adult offenders or organisational reputation above children's safety.</a:t>
            </a:r>
          </a:p>
          <a:p>
            <a:pPr lvl="0">
              <a:spcAft>
                <a:spcPts val="600"/>
              </a:spcAft>
            </a:pPr>
            <a:r>
              <a:rPr lang="en-AU" dirty="0"/>
              <a:t>Our school must take deliberate steps to promote child safety and wellbeing and protect children. Child safety is everyone’s responsibility.</a:t>
            </a:r>
          </a:p>
          <a:p>
            <a:pPr lvl="0">
              <a:spcAft>
                <a:spcPts val="600"/>
              </a:spcAft>
            </a:pPr>
            <a:r>
              <a:rPr lang="en-AU" dirty="0"/>
              <a:t>A culture of child safety is driven by school leaders and supported by effective systems and processes.</a:t>
            </a:r>
          </a:p>
          <a:p>
            <a:pPr lvl="0">
              <a:spcAft>
                <a:spcPts val="600"/>
              </a:spcAft>
            </a:pPr>
            <a:r>
              <a:rPr lang="en-AU" b="0" dirty="0"/>
              <a:t>When child safety and wellbeing is </a:t>
            </a:r>
            <a:r>
              <a:rPr lang="en-AU" dirty="0"/>
              <a:t>embedded in school leadership, governance and culture we all work together to make children safe.</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There is a role for the school council in implementing this standard.</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[Refer to the next slide for the role of the school council.]</a:t>
            </a:r>
            <a:endParaRPr lang="en-US" dirty="0"/>
          </a:p>
          <a:p>
            <a:pPr lvl="0">
              <a:spcAft>
                <a:spcPts val="600"/>
              </a:spcAft>
            </a:pPr>
            <a:endParaRPr lang="en-AU" dirty="0"/>
          </a:p>
          <a:p>
            <a:pPr lvl="0">
              <a:spcAft>
                <a:spcPts val="600"/>
              </a:spcAft>
            </a:pPr>
            <a:endParaRPr lang="en-AU" dirty="0"/>
          </a:p>
          <a:p>
            <a:pPr lvl="0">
              <a:spcAft>
                <a:spcPts val="600"/>
              </a:spcAft>
            </a:pPr>
            <a:endParaRPr lang="en-AU" dirty="0"/>
          </a:p>
          <a:p>
            <a:pPr lvl="0"/>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19</a:t>
            </a:fld>
            <a:endParaRPr lang="en-US" dirty="0"/>
          </a:p>
        </p:txBody>
      </p:sp>
      <p:sp>
        <p:nvSpPr>
          <p:cNvPr id="6" name="Slide Image Placeholder 5">
            <a:extLst>
              <a:ext uri="{FF2B5EF4-FFF2-40B4-BE49-F238E27FC236}">
                <a16:creationId xmlns:a16="http://schemas.microsoft.com/office/drawing/2014/main" id="{FCDE2EA9-A81A-4E6A-8F2B-C19E30522EB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4648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a:xfrm>
            <a:off x="375781" y="2407920"/>
            <a:ext cx="6075123" cy="7307580"/>
          </a:xfrm>
        </p:spPr>
        <p:txBody>
          <a:bodyPr/>
          <a:lstStyle/>
          <a:p>
            <a:pPr marL="0" indent="0">
              <a:buNone/>
            </a:pPr>
            <a:r>
              <a:rPr lang="en-AU" sz="1400" b="1" dirty="0"/>
              <a:t>BACKGROUND AND PREPARATORY NOTES FOR THE FACILITATOR</a:t>
            </a:r>
          </a:p>
          <a:p>
            <a:pPr marL="0" indent="0">
              <a:spcBef>
                <a:spcPts val="600"/>
              </a:spcBef>
              <a:buNone/>
              <a:defRPr/>
            </a:pPr>
            <a:r>
              <a:rPr lang="en-US" b="1" dirty="0"/>
              <a:t>STRATEGIES FOR DELIVERING THIS TRAINING PRESENTATION </a:t>
            </a:r>
            <a:endParaRPr lang="en-AU" dirty="0"/>
          </a:p>
          <a:p>
            <a:pPr>
              <a:defRPr/>
            </a:pPr>
            <a:r>
              <a:rPr lang="en-AU" dirty="0"/>
              <a:t>This training presentation can be delivered by the principal or delegated to another staff member (for example a Child Safety Champion).</a:t>
            </a:r>
          </a:p>
          <a:p>
            <a:pPr>
              <a:defRPr/>
            </a:pPr>
            <a:r>
              <a:rPr lang="en-AU" dirty="0"/>
              <a:t>Principals can tailor the training and mode of delivery to meet the needs of the school council as required.</a:t>
            </a:r>
            <a:endParaRPr lang="en-AU" sz="1200" kern="1200" dirty="0">
              <a:solidFill>
                <a:schemeClr val="tx1"/>
              </a:solidFill>
              <a:latin typeface="+mn-lt"/>
              <a:ea typeface="+mn-ea"/>
              <a:cs typeface="+mn-cs"/>
            </a:endParaRPr>
          </a:p>
          <a:p>
            <a:pPr marL="90488" marR="0" lvl="0" indent="-90488"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It is recommended schools:</a:t>
            </a:r>
          </a:p>
          <a:p>
            <a:pPr marL="347662" marR="0" lvl="1" indent="-171450"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keep a record of when annual training is delivered as evidence at your next school review </a:t>
            </a:r>
          </a:p>
          <a:p>
            <a:pPr marL="347662" marR="0" lvl="1" indent="-171450" algn="l" defTabSz="914400" rtl="0" eaLnBrk="1" fontAlgn="auto" latinLnBrk="0" hangingPunct="1">
              <a:lnSpc>
                <a:spcPct val="100000"/>
              </a:lnSpc>
              <a:spcBef>
                <a:spcPts val="0"/>
              </a:spcBef>
              <a:spcAft>
                <a:spcPts val="0"/>
              </a:spcAft>
              <a:buClrTx/>
              <a:buSzTx/>
              <a:tabLst/>
              <a:defRPr/>
            </a:pPr>
            <a:r>
              <a:rPr lang="en-AU" sz="1200" kern="1200" dirty="0">
                <a:solidFill>
                  <a:schemeClr val="tx1"/>
                </a:solidFill>
                <a:latin typeface="+mn-lt"/>
                <a:ea typeface="+mn-ea"/>
                <a:cs typeface="+mn-cs"/>
              </a:rPr>
              <a:t>deliver this presentation soon after new school council members are elected, to meet  induction requirements in addition to the annual training</a:t>
            </a:r>
          </a:p>
          <a:p>
            <a:pPr marL="347662" marR="0" lvl="1" indent="-171450" algn="l" defTabSz="914400" rtl="0" eaLnBrk="1" fontAlgn="auto" latinLnBrk="0" hangingPunct="1">
              <a:lnSpc>
                <a:spcPct val="100000"/>
              </a:lnSpc>
              <a:spcBef>
                <a:spcPts val="0"/>
              </a:spcBef>
              <a:spcAft>
                <a:spcPts val="0"/>
              </a:spcAft>
              <a:buClrTx/>
              <a:buSzTx/>
              <a:tabLst/>
              <a:defRPr/>
            </a:pPr>
            <a:r>
              <a:rPr lang="en-AU" dirty="0"/>
              <a:t>Ensure that school council members who are not present receive this presentation at another time.</a:t>
            </a:r>
          </a:p>
          <a:p>
            <a:pPr marL="0" indent="0">
              <a:spcBef>
                <a:spcPts val="600"/>
              </a:spcBef>
              <a:buNone/>
            </a:pPr>
            <a:r>
              <a:rPr lang="en-US" b="1" dirty="0"/>
              <a:t>TIME </a:t>
            </a:r>
          </a:p>
          <a:p>
            <a:r>
              <a:rPr lang="en-US" dirty="0"/>
              <a:t>Allow approximately 60 minutes for the presentation, questions, and some discussion. </a:t>
            </a:r>
          </a:p>
          <a:p>
            <a:r>
              <a:rPr lang="en-US" dirty="0"/>
              <a:t>Note: </a:t>
            </a:r>
            <a:r>
              <a:rPr lang="en-AU" dirty="0"/>
              <a:t>Principals can adjust the timing by tailoring the training and mode of delivery to meet the needs of the school council as required.</a:t>
            </a:r>
            <a:endParaRPr lang="en-AU" sz="1200" kern="1200" dirty="0">
              <a:solidFill>
                <a:schemeClr val="tx1"/>
              </a:solidFill>
              <a:latin typeface="+mn-lt"/>
              <a:ea typeface="+mn-ea"/>
              <a:cs typeface="+mn-cs"/>
            </a:endParaRPr>
          </a:p>
          <a:p>
            <a:pPr marL="0" lvl="0" indent="0">
              <a:spcBef>
                <a:spcPts val="600"/>
              </a:spcBef>
              <a:buNone/>
            </a:pPr>
            <a:r>
              <a:rPr lang="en-US" b="1" dirty="0"/>
              <a:t>PREPARATION </a:t>
            </a:r>
            <a:endParaRPr lang="en-US" dirty="0"/>
          </a:p>
          <a:p>
            <a:r>
              <a:rPr lang="en-US" dirty="0"/>
              <a:t>Before facilitating the session:</a:t>
            </a:r>
          </a:p>
          <a:p>
            <a:pPr lvl="1">
              <a:lnSpc>
                <a:spcPct val="107000"/>
              </a:lnSpc>
            </a:pPr>
            <a:r>
              <a:rPr lang="en-US" dirty="0" err="1"/>
              <a:t>familiarise</a:t>
            </a:r>
            <a:r>
              <a:rPr lang="en-US" dirty="0"/>
              <a:t> yourself with the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Child Safe Standards</a:t>
            </a:r>
            <a:r>
              <a:rPr lang="en-US" dirty="0"/>
              <a:t>, </a:t>
            </a:r>
            <a:r>
              <a:rPr lang="en-AU" dirty="0">
                <a:hlinkClick r:id="rId4"/>
              </a:rPr>
              <a:t>Ministerial Order 1359</a:t>
            </a:r>
            <a:r>
              <a:rPr lang="en-AU" dirty="0"/>
              <a:t> </a:t>
            </a:r>
            <a:r>
              <a:rPr lang="en-US" dirty="0"/>
              <a:t>and the </a:t>
            </a:r>
            <a:r>
              <a:rPr lang="en-GB" dirty="0"/>
              <a:t>Child Safe Standards Action List for government schools</a:t>
            </a:r>
          </a:p>
          <a:p>
            <a:pPr lvl="1">
              <a:lnSpc>
                <a:spcPct val="107000"/>
              </a:lnSpc>
            </a:pPr>
            <a:r>
              <a:rPr lang="en-US" dirty="0"/>
              <a:t>make copies of the </a:t>
            </a:r>
            <a:r>
              <a:rPr lang="en-AU" dirty="0">
                <a:cs typeface="Arial" panose="020B0604020202020204" pitchFamily="34" charset="0"/>
                <a:hlinkClick r:id="rId5"/>
              </a:rPr>
              <a:t>Child Safe Standards Action List</a:t>
            </a:r>
            <a:r>
              <a:rPr lang="en-AU" b="1" dirty="0">
                <a:cs typeface="Arial" panose="020B0604020202020204" pitchFamily="34" charset="0"/>
              </a:rPr>
              <a:t> </a:t>
            </a:r>
            <a:r>
              <a:rPr lang="en-AU" dirty="0"/>
              <a:t>for distribution to school council members if desired</a:t>
            </a:r>
          </a:p>
          <a:p>
            <a:pPr lvl="1"/>
            <a:r>
              <a:rPr lang="en-US" dirty="0" err="1"/>
              <a:t>familiarise</a:t>
            </a:r>
            <a:r>
              <a:rPr lang="en-US" dirty="0"/>
              <a:t> yourself with the content of this PowerPoint and supporting notes</a:t>
            </a:r>
          </a:p>
          <a:p>
            <a:pPr lvl="1"/>
            <a:r>
              <a:rPr lang="en-AU" dirty="0"/>
              <a:t>with principal approval, make any adjustments to the training and mode of delivery to meet the needs of the school council.</a:t>
            </a:r>
          </a:p>
          <a:p>
            <a:pPr marL="90488" marR="0" lvl="0" indent="-904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Before delivering this presentation, make sure you have downloaded the latest version from </a:t>
            </a:r>
            <a:r>
              <a:rPr lang="en-AU" dirty="0">
                <a:hlinkClick r:id="rId3"/>
              </a:rPr>
              <a:t>PROTECT</a:t>
            </a:r>
            <a:r>
              <a:rPr lang="en-AU" dirty="0"/>
              <a:t>.</a:t>
            </a:r>
          </a:p>
          <a:p>
            <a:pPr marL="0" marR="0" lvl="0" indent="0" algn="l" defTabSz="914400" rtl="0" eaLnBrk="1" fontAlgn="auto" latinLnBrk="0" hangingPunct="1">
              <a:lnSpc>
                <a:spcPct val="100000"/>
              </a:lnSpc>
              <a:spcBef>
                <a:spcPts val="600"/>
              </a:spcBef>
              <a:buClrTx/>
              <a:buSzTx/>
              <a:buNone/>
              <a:tabLst/>
              <a:defRPr/>
            </a:pPr>
            <a:r>
              <a:rPr lang="en-AU" b="1" dirty="0">
                <a:cs typeface="Arial" panose="020B0604020202020204" pitchFamily="34" charset="0"/>
              </a:rPr>
              <a:t>ASSISTANCE</a:t>
            </a:r>
          </a:p>
          <a:p>
            <a:pPr>
              <a:spcAft>
                <a:spcPts val="600"/>
              </a:spcAft>
            </a:pPr>
            <a:r>
              <a:rPr lang="en-AU" dirty="0"/>
              <a:t>If you need further information about this presentation or how it should be delivered, you can access support from the department’s:</a:t>
            </a:r>
          </a:p>
          <a:p>
            <a:pPr lvl="1">
              <a:spcAft>
                <a:spcPts val="600"/>
              </a:spcAft>
            </a:pPr>
            <a:r>
              <a:rPr lang="en-AU" dirty="0"/>
              <a:t>child safety team (email </a:t>
            </a:r>
            <a:r>
              <a:rPr lang="en-AU" dirty="0">
                <a:hlinkClick r:id="rId6"/>
              </a:rPr>
              <a:t>child.safe.schools@education.vic.gov.au</a:t>
            </a:r>
            <a:r>
              <a:rPr lang="en-AU" dirty="0"/>
              <a:t>) </a:t>
            </a:r>
          </a:p>
          <a:p>
            <a:pPr lvl="1">
              <a:spcAft>
                <a:spcPts val="600"/>
              </a:spcAft>
            </a:pPr>
            <a:r>
              <a:rPr lang="en-AU" dirty="0"/>
              <a:t>school compliance team (email </a:t>
            </a:r>
            <a:r>
              <a:rPr lang="en-AU" dirty="0">
                <a:hlinkClick r:id="rId7"/>
              </a:rPr>
              <a:t>school.compliance@education.vic.gov.au</a:t>
            </a:r>
            <a:r>
              <a:rPr lang="en-AU" dirty="0"/>
              <a:t>). </a:t>
            </a:r>
          </a:p>
          <a:p>
            <a:pPr marL="0" indent="0">
              <a:spcBef>
                <a:spcPts val="600"/>
              </a:spcBef>
              <a:buNone/>
            </a:pPr>
            <a:r>
              <a:rPr lang="en-AU" b="1" dirty="0"/>
              <a:t>YOUR FEEDBACK</a:t>
            </a:r>
          </a:p>
          <a:p>
            <a:r>
              <a:rPr lang="en-AU" dirty="0"/>
              <a:t>The Department of Education and Training welcomes feedback on these slides.</a:t>
            </a:r>
          </a:p>
          <a:p>
            <a:r>
              <a:rPr lang="en-AU" dirty="0"/>
              <a:t>To provide feedback, please email</a:t>
            </a:r>
            <a:r>
              <a:rPr lang="en-AU" dirty="0">
                <a:solidFill>
                  <a:srgbClr val="53565A"/>
                </a:solidFill>
                <a:latin typeface="Victoria"/>
              </a:rPr>
              <a:t> </a:t>
            </a:r>
            <a:r>
              <a:rPr lang="en-AU" b="0" i="0" u="none" strike="noStrike" dirty="0">
                <a:solidFill>
                  <a:srgbClr val="004EA8"/>
                </a:solidFill>
                <a:effectLst/>
                <a:latin typeface="Victoria"/>
                <a:hlinkClick r:id="rId6"/>
              </a:rPr>
              <a:t>child.safe.schools@education.vic.gov.au</a:t>
            </a:r>
            <a:r>
              <a:rPr lang="en-AU" b="0" i="0" u="none" strike="noStrike" dirty="0">
                <a:solidFill>
                  <a:srgbClr val="004EA8"/>
                </a:solidFill>
                <a:effectLst/>
                <a:latin typeface="Victoria"/>
              </a:rPr>
              <a:t>.</a:t>
            </a:r>
            <a:endParaRPr lang="en-AU" dirty="0"/>
          </a:p>
          <a:p>
            <a:pPr marL="180975" lvl="1" indent="0">
              <a:buNone/>
            </a:pPr>
            <a:endParaRPr lang="en-AU" dirty="0"/>
          </a:p>
          <a:p>
            <a:endParaRPr lang="en-AU" dirty="0"/>
          </a:p>
          <a:p>
            <a:endParaRPr lang="en-AU" dirty="0"/>
          </a:p>
          <a:p>
            <a:endParaRPr lang="en-AU" dirty="0"/>
          </a:p>
          <a:p>
            <a:endParaRPr lang="en-AU" dirty="0"/>
          </a:p>
          <a:p>
            <a:pPr marL="0" indent="0">
              <a:buNone/>
            </a:pPr>
            <a:endParaRPr lang="en-AU" b="1"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2</a:t>
            </a:fld>
            <a:endParaRPr lang="en-US" dirty="0"/>
          </a:p>
        </p:txBody>
      </p:sp>
    </p:spTree>
    <p:extLst>
      <p:ext uri="{BB962C8B-B14F-4D97-AF65-F5344CB8AC3E}">
        <p14:creationId xmlns:p14="http://schemas.microsoft.com/office/powerpoint/2010/main" val="1860362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pPr lvl="0"/>
            <a:r>
              <a:rPr lang="en-AU" dirty="0"/>
              <a:t>The principal is responsible for ensuring all the child Safe Standard 2 requirements are met. </a:t>
            </a:r>
          </a:p>
          <a:p>
            <a:pPr lvl="0"/>
            <a:r>
              <a:rPr lang="en-AU" dirty="0"/>
              <a:t>The school council should approve the Code of Conduct to the extent that it applies to government school council members and employees (unless delegated to the principal).</a:t>
            </a:r>
          </a:p>
          <a:p>
            <a:pPr marL="90488" marR="0" lvl="0" indent="-904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dk1"/>
                </a:solidFill>
                <a:cs typeface="Arial" panose="020B0604020202020204" pitchFamily="34" charset="0"/>
              </a:rPr>
              <a:t>School councils should be aware of the information sharing and recordkeeping obligations.</a:t>
            </a:r>
            <a:r>
              <a:rPr lang="en-GB" sz="1200" i="1" kern="1200" dirty="0">
                <a:solidFill>
                  <a:schemeClr val="dk1"/>
                </a:solidFill>
                <a:effectLst/>
                <a:cs typeface="Arial" panose="020B0604020202020204" pitchFamily="34" charset="0"/>
              </a:rPr>
              <a:t> </a:t>
            </a:r>
          </a:p>
          <a:p>
            <a:r>
              <a:rPr lang="en-AU" dirty="0"/>
              <a:t>For information on the school’s </a:t>
            </a:r>
            <a:r>
              <a:rPr lang="en-GB" sz="1200" kern="1200" dirty="0">
                <a:solidFill>
                  <a:schemeClr val="dk1"/>
                </a:solidFill>
                <a:cs typeface="Arial" panose="020B0604020202020204" pitchFamily="34" charset="0"/>
              </a:rPr>
              <a:t>information sharing and recordkeeping obligations,</a:t>
            </a:r>
            <a:r>
              <a:rPr lang="en-GB" sz="1200" i="1" kern="1200" dirty="0">
                <a:solidFill>
                  <a:schemeClr val="dk1"/>
                </a:solidFill>
                <a:effectLst/>
                <a:cs typeface="Arial" panose="020B0604020202020204" pitchFamily="34" charset="0"/>
              </a:rPr>
              <a:t> </a:t>
            </a:r>
            <a:r>
              <a:rPr lang="en-AU" dirty="0"/>
              <a:t>refer to the </a:t>
            </a:r>
            <a:r>
              <a:rPr lang="en-AU" sz="1200" b="0" kern="1200" dirty="0">
                <a:solidFill>
                  <a:schemeClr val="tx1"/>
                </a:solidFill>
                <a:ea typeface="+mn-ea"/>
                <a:cs typeface="Arial" panose="020B0604020202020204" pitchFamily="34" charset="0"/>
              </a:rPr>
              <a:t>department’s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3"/>
              </a:rPr>
              <a:t>Privacy and Information Sharing Policy</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3"/>
              </a:rPr>
              <a:t>Records Management - School Records Policy</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 and the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4"/>
              </a:rPr>
              <a:t>Child and Family Violence Information Sharing Schemes Policy</a:t>
            </a:r>
            <a:endPar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Tx/>
              <a:buSzTx/>
              <a:buNone/>
              <a:tabLst/>
              <a:defRPr/>
            </a:pPr>
            <a:r>
              <a:rPr lang="en-AU" sz="1400" b="1" dirty="0"/>
              <a:t>SPEAKING NOTES </a:t>
            </a:r>
          </a:p>
          <a:p>
            <a:pPr lvl="0">
              <a:spcAft>
                <a:spcPts val="600"/>
              </a:spcAft>
            </a:pPr>
            <a:r>
              <a:rPr lang="en-AU" dirty="0"/>
              <a:t>As you can see on the Child Safe Standards Action List, the principal must ensure that our school has: </a:t>
            </a:r>
          </a:p>
          <a:p>
            <a:pPr lvl="1">
              <a:spcAft>
                <a:spcPts val="600"/>
              </a:spcAft>
            </a:pPr>
            <a:r>
              <a:rPr lang="en-US" dirty="0"/>
              <a:t>an up-to-date child safety and wellbeing policy and child safety code of conduct.</a:t>
            </a:r>
          </a:p>
          <a:p>
            <a:pPr lvl="1">
              <a:spcAft>
                <a:spcPts val="600"/>
              </a:spcAft>
            </a:pPr>
            <a:r>
              <a:rPr lang="en-US" dirty="0"/>
              <a:t>an up-to-date assessment of child safety risks in the school that is reviewed regularly</a:t>
            </a:r>
          </a:p>
          <a:p>
            <a:pPr lvl="1">
              <a:spcAft>
                <a:spcPts val="600"/>
              </a:spcAft>
            </a:pPr>
            <a:r>
              <a:rPr lang="en-US" dirty="0"/>
              <a:t>clear policies that help all staff and volunteers create, store and appropriately share child safety information.  </a:t>
            </a:r>
            <a:endParaRPr lang="en-AU" dirty="0"/>
          </a:p>
          <a:p>
            <a:pPr lvl="0">
              <a:spcAft>
                <a:spcPts val="600"/>
              </a:spcAft>
            </a:pPr>
            <a:r>
              <a:rPr lang="en-AU" dirty="0"/>
              <a:t>The government school council’s role is to approve the Code of Conduct to the extent that it applies to government school council members themselves and school council employees (unless delegated to the principal). </a:t>
            </a:r>
          </a:p>
          <a:p>
            <a:pPr>
              <a:spcAft>
                <a:spcPts val="600"/>
              </a:spcAft>
            </a:pPr>
            <a:r>
              <a:rPr lang="en-US" dirty="0"/>
              <a:t>The school principal has responsibility for meeting </a:t>
            </a:r>
            <a:r>
              <a:rPr lang="en-AU" dirty="0"/>
              <a:t>record-keeping and information sharing obligations. </a:t>
            </a:r>
            <a:r>
              <a:rPr lang="en-US" dirty="0"/>
              <a:t>The school manages all school council records and record-keeping related to child safety for the government school council. </a:t>
            </a:r>
            <a:r>
              <a:rPr lang="en-US" sz="1200" kern="1200" dirty="0">
                <a:solidFill>
                  <a:schemeClr val="tx1"/>
                </a:solidFill>
                <a:latin typeface="+mn-lt"/>
                <a:ea typeface="+mn-ea"/>
                <a:cs typeface="+mn-cs"/>
              </a:rPr>
              <a:t>Government school council members should be aware of the school’s information sharing and record-keeping obligations.</a:t>
            </a:r>
          </a:p>
          <a:p>
            <a:pPr>
              <a:spcAft>
                <a:spcPts val="600"/>
              </a:spcAft>
            </a:pP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Our school follows the department’s </a:t>
            </a:r>
          </a:p>
          <a:p>
            <a:pPr lvl="1">
              <a:spcAft>
                <a:spcPts val="600"/>
              </a:spcAft>
            </a:pP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3"/>
              </a:rPr>
              <a:t>Privacy and Information Sharing Policy</a:t>
            </a:r>
            <a:endParaRPr lang="en-AU" dirty="0">
              <a:solidFill>
                <a:prstClr val="black"/>
              </a:solidFill>
              <a:cs typeface="Arial" panose="020B0604020202020204" pitchFamily="34" charset="0"/>
              <a:hlinkClick r:id="rId3"/>
            </a:endParaRPr>
          </a:p>
          <a:p>
            <a:pPr lvl="1">
              <a:spcAft>
                <a:spcPts val="600"/>
              </a:spcAft>
            </a:pP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3"/>
              </a:rPr>
              <a:t>Records Management - School Records Policy</a:t>
            </a:r>
            <a:endPar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endParaRPr>
          </a:p>
          <a:p>
            <a:pPr lvl="1">
              <a:spcAft>
                <a:spcPts val="600"/>
              </a:spcAft>
            </a:pP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4"/>
              </a:rPr>
              <a:t>Child and Family Violence Information Sharing Schemes Policy</a:t>
            </a:r>
            <a:endPar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endParaRPr>
          </a:p>
          <a:p>
            <a:pPr lvl="1">
              <a:spcAft>
                <a:spcPts val="600"/>
              </a:spcAft>
            </a:pPr>
            <a:r>
              <a:rPr lang="en-AU" dirty="0">
                <a:solidFill>
                  <a:prstClr val="black"/>
                </a:solidFill>
                <a:cs typeface="Arial" panose="020B0604020202020204" pitchFamily="34" charset="0"/>
              </a:rPr>
              <a:t>[These are covered in more detail on slide 41]</a:t>
            </a:r>
            <a:endPar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80F3F711-06DB-46C9-8DA0-240A0E35C746}" type="slidenum">
              <a:rPr lang="en-AU" smtClean="0"/>
              <a:pPr/>
              <a:t>20</a:t>
            </a:fld>
            <a:endParaRPr lang="en-AU" dirty="0"/>
          </a:p>
        </p:txBody>
      </p:sp>
      <p:sp>
        <p:nvSpPr>
          <p:cNvPr id="7" name="Slide Image Placeholder 6">
            <a:extLst>
              <a:ext uri="{FF2B5EF4-FFF2-40B4-BE49-F238E27FC236}">
                <a16:creationId xmlns:a16="http://schemas.microsoft.com/office/drawing/2014/main" id="{957B9547-6080-48DC-A3C9-74E972123D7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286168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5781" y="2407920"/>
            <a:ext cx="6169799" cy="7086809"/>
          </a:xfrm>
        </p:spPr>
        <p:txBody>
          <a:bodyPr/>
          <a:lstStyle/>
          <a:p>
            <a:pPr marL="0" lvl="0" indent="0">
              <a:lnSpc>
                <a:spcPct val="95000"/>
              </a:lnSpc>
              <a:buNone/>
            </a:pPr>
            <a:r>
              <a:rPr lang="en-AU" sz="1400" b="1" dirty="0"/>
              <a:t>BACKGROUND NOTES FOR FACILITATOR</a:t>
            </a:r>
          </a:p>
          <a:p>
            <a:pPr lvl="0">
              <a:lnSpc>
                <a:spcPct val="95000"/>
              </a:lnSpc>
            </a:pPr>
            <a:r>
              <a:rPr lang="en-AU" b="1" dirty="0"/>
              <a:t>Time on this slide: 2 minutes</a:t>
            </a:r>
          </a:p>
          <a:p>
            <a:pPr>
              <a:lnSpc>
                <a:spcPct val="95000"/>
              </a:lnSpc>
            </a:pPr>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pPr>
              <a:lnSpc>
                <a:spcPct val="95000"/>
              </a:lnSpc>
            </a:pPr>
            <a:r>
              <a:rPr lang="en-AU" dirty="0"/>
              <a:t>The school council does not have a role in implementing this standard.</a:t>
            </a:r>
          </a:p>
          <a:p>
            <a:pPr lvl="0">
              <a:lnSpc>
                <a:spcPct val="95000"/>
              </a:lnSpc>
            </a:pPr>
            <a:r>
              <a:rPr lang="en-US" dirty="0"/>
              <a:t>Valuing children and their rights is a fundamental aspect of this Standard. </a:t>
            </a:r>
            <a:endParaRPr lang="en-AU" dirty="0"/>
          </a:p>
          <a:p>
            <a:pPr>
              <a:lnSpc>
                <a:spcPct val="95000"/>
              </a:lnSpc>
            </a:pPr>
            <a:r>
              <a:rPr lang="en-US" dirty="0"/>
              <a:t>This Standard aligns with the Department’s </a:t>
            </a:r>
            <a:r>
              <a:rPr lang="en-AU" dirty="0">
                <a:hlinkClick r:id="rId3"/>
              </a:rPr>
              <a:t>Amplify Practice Guide</a:t>
            </a:r>
            <a:r>
              <a:rPr lang="en-AU" dirty="0"/>
              <a:t> </a:t>
            </a:r>
            <a:r>
              <a:rPr lang="en-US" dirty="0"/>
              <a:t>which focuses on </a:t>
            </a:r>
            <a:r>
              <a:rPr lang="en-AU" dirty="0"/>
              <a:t>student voice, agency and leadership as the key elements which empower students</a:t>
            </a:r>
            <a:r>
              <a:rPr lang="en-US" dirty="0"/>
              <a:t>.</a:t>
            </a:r>
          </a:p>
          <a:p>
            <a:pPr>
              <a:lnSpc>
                <a:spcPct val="95000"/>
              </a:lnSpc>
            </a:pPr>
            <a:r>
              <a:rPr lang="en-AU" dirty="0"/>
              <a:t>Further guidance on this standard is available at </a:t>
            </a:r>
            <a:r>
              <a:rPr lang="en-AU" dirty="0">
                <a:hlinkClick r:id="rId4"/>
              </a:rPr>
              <a:t>Child and student empowerment guidance</a:t>
            </a:r>
            <a:endParaRPr lang="en-US" dirty="0"/>
          </a:p>
          <a:p>
            <a:pPr marL="0" lvl="0" indent="0">
              <a:lnSpc>
                <a:spcPct val="95000"/>
              </a:lnSpc>
              <a:spcBef>
                <a:spcPts val="600"/>
              </a:spcBef>
              <a:buNone/>
            </a:pPr>
            <a:r>
              <a:rPr lang="en-AU" sz="1400" b="1" dirty="0"/>
              <a:t>SPEAKING NOTES</a:t>
            </a:r>
          </a:p>
          <a:p>
            <a:pPr>
              <a:lnSpc>
                <a:spcPct val="95000"/>
              </a:lnSpc>
              <a:spcAft>
                <a:spcPts val="600"/>
              </a:spcAft>
            </a:pPr>
            <a:r>
              <a:rPr lang="en-AU" dirty="0"/>
              <a:t>Standard 3 supports schools to create a culture that values and promotes student participation. This includes:</a:t>
            </a:r>
          </a:p>
          <a:p>
            <a:pPr lvl="1">
              <a:lnSpc>
                <a:spcPct val="95000"/>
              </a:lnSpc>
            </a:pPr>
            <a:r>
              <a:rPr lang="en-AU" dirty="0"/>
              <a:t>informing students about their rights and responsibilities in an age-appropriate way</a:t>
            </a:r>
          </a:p>
          <a:p>
            <a:pPr lvl="1">
              <a:lnSpc>
                <a:spcPct val="95000"/>
              </a:lnSpc>
            </a:pPr>
            <a:r>
              <a:rPr lang="en-AU" dirty="0"/>
              <a:t>recognising the importance of friendships and peer support</a:t>
            </a:r>
          </a:p>
          <a:p>
            <a:pPr lvl="1">
              <a:lnSpc>
                <a:spcPct val="95000"/>
              </a:lnSpc>
            </a:pPr>
            <a:r>
              <a:rPr lang="en-AU" dirty="0"/>
              <a:t>enabling students to actively participate in creating a culture that is safe</a:t>
            </a:r>
          </a:p>
          <a:p>
            <a:pPr lvl="1">
              <a:lnSpc>
                <a:spcPct val="95000"/>
              </a:lnSpc>
              <a:spcAft>
                <a:spcPts val="600"/>
              </a:spcAft>
            </a:pPr>
            <a:r>
              <a:rPr lang="en-AU" dirty="0"/>
              <a:t>delivering age-appropriate sexual abuse prevention programs.</a:t>
            </a:r>
          </a:p>
          <a:p>
            <a:pPr>
              <a:lnSpc>
                <a:spcPct val="95000"/>
              </a:lnSpc>
              <a:spcAft>
                <a:spcPts val="600"/>
              </a:spcAft>
            </a:pPr>
            <a:r>
              <a:rPr lang="en-AU" dirty="0"/>
              <a:t>Based on its powers and functions, government school councils have no specific responsibility in relation to this standard.</a:t>
            </a:r>
            <a:r>
              <a:rPr lang="en-AU" b="1" dirty="0">
                <a:cs typeface="Arial" panose="020B0604020202020204" pitchFamily="34" charset="0"/>
              </a:rPr>
              <a:t> </a:t>
            </a:r>
            <a:r>
              <a:rPr lang="en-AU" dirty="0">
                <a:cs typeface="Arial" panose="020B0604020202020204" pitchFamily="34" charset="0"/>
              </a:rPr>
              <a:t>The school council can support the principal by informing them of any views of the school community relevant to this standard.</a:t>
            </a:r>
            <a:endParaRPr lang="en-AU" dirty="0"/>
          </a:p>
          <a:p>
            <a:pPr lvl="0">
              <a:lnSpc>
                <a:spcPct val="95000"/>
              </a:lnSpc>
              <a:spcAft>
                <a:spcPts val="600"/>
              </a:spcAft>
            </a:pPr>
            <a:r>
              <a:rPr lang="en-AU" dirty="0"/>
              <a:t>Empowering children and young people improves child safety. Policies and practices that are shaped by children's and young people's views can better prevent the risk of harm.</a:t>
            </a:r>
          </a:p>
          <a:p>
            <a:pPr>
              <a:lnSpc>
                <a:spcPct val="95000"/>
              </a:lnSpc>
              <a:spcAft>
                <a:spcPts val="600"/>
              </a:spcAft>
            </a:pPr>
            <a:r>
              <a:rPr lang="en-AU" dirty="0"/>
              <a:t>We know that children and young people are more likely to speak up when they feel respected and confident that they will be heard.</a:t>
            </a:r>
          </a:p>
          <a:p>
            <a:pPr>
              <a:lnSpc>
                <a:spcPct val="95000"/>
              </a:lnSpc>
              <a:spcAft>
                <a:spcPts val="600"/>
              </a:spcAft>
            </a:pPr>
            <a:r>
              <a:rPr lang="en-AU" dirty="0"/>
              <a:t>Children and young people also benefit from strong friendships. They often see their friends as their main source of support, information and advice and will go to them for help.</a:t>
            </a:r>
          </a:p>
          <a:p>
            <a:pPr>
              <a:lnSpc>
                <a:spcPct val="95000"/>
              </a:lnSpc>
              <a:spcAft>
                <a:spcPts val="600"/>
              </a:spcAft>
            </a:pPr>
            <a:r>
              <a:rPr lang="en-AU" dirty="0"/>
              <a:t>So, supporting students to raise concerns about the safety or wellbeing of their friends and encourage students to support their peers is an important part of child safety.</a:t>
            </a:r>
          </a:p>
          <a:p>
            <a:pPr lvl="0">
              <a:lnSpc>
                <a:spcPct val="95000"/>
              </a:lnSpc>
              <a:spcAft>
                <a:spcPts val="600"/>
              </a:spcAft>
            </a:pPr>
            <a:r>
              <a:rPr lang="en-AU" dirty="0"/>
              <a:t>When children, young people and students are empowered about their rights, participate in decisions affecting them and are taken seriously, they will be more likely to speak up which makes them safer.</a:t>
            </a:r>
          </a:p>
          <a:p>
            <a:pPr>
              <a:lnSpc>
                <a:spcPct val="95000"/>
              </a:lnSpc>
              <a:spcAft>
                <a:spcPts val="600"/>
              </a:spcAft>
            </a:pPr>
            <a:r>
              <a:rPr lang="en-AU" dirty="0"/>
              <a:t>As part of implementing this standard, the principal must ensure that our school develops a curriculum plan with the actions the school will take to support student empowerment.  The plan must include strategies to attune staff and volunteers to identify signs of harm to children and young people.  </a:t>
            </a:r>
          </a:p>
          <a:p>
            <a:pPr>
              <a:lnSpc>
                <a:spcPct val="95000"/>
              </a:lnSpc>
              <a:spcAft>
                <a:spcPts val="600"/>
              </a:spcAft>
            </a:pPr>
            <a:r>
              <a:rPr lang="en-AU" dirty="0"/>
              <a:t>The principal must approve the documentation and ensure that the strategies are implemented. </a:t>
            </a:r>
          </a:p>
        </p:txBody>
      </p:sp>
      <p:sp>
        <p:nvSpPr>
          <p:cNvPr id="4" name="Slide Number Placeholder 3"/>
          <p:cNvSpPr>
            <a:spLocks noGrp="1"/>
          </p:cNvSpPr>
          <p:nvPr>
            <p:ph type="sldNum" sz="quarter" idx="5"/>
          </p:nvPr>
        </p:nvSpPr>
        <p:spPr/>
        <p:txBody>
          <a:bodyPr/>
          <a:lstStyle/>
          <a:p>
            <a:fld id="{ED6696EE-E175-4144-B35C-D4A1B167B917}" type="slidenum">
              <a:rPr lang="en-US" smtClean="0"/>
              <a:pPr/>
              <a:t>21</a:t>
            </a:fld>
            <a:endParaRPr lang="en-US" dirty="0"/>
          </a:p>
        </p:txBody>
      </p:sp>
      <p:sp>
        <p:nvSpPr>
          <p:cNvPr id="6" name="Slide Image Placeholder 5">
            <a:extLst>
              <a:ext uri="{FF2B5EF4-FFF2-40B4-BE49-F238E27FC236}">
                <a16:creationId xmlns:a16="http://schemas.microsoft.com/office/drawing/2014/main" id="{0D1FAA84-8050-4FF2-A2DA-2E1271290EDA}"/>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3129403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lnSpc>
                <a:spcPct val="95000"/>
              </a:lnSpc>
              <a:buNone/>
            </a:pPr>
            <a:r>
              <a:rPr lang="en-AU" sz="1400" b="1" dirty="0"/>
              <a:t>BACKGROUND NOTES FOR FACILITATOR</a:t>
            </a:r>
          </a:p>
          <a:p>
            <a:pPr lvl="0">
              <a:lnSpc>
                <a:spcPct val="95000"/>
              </a:lnSpc>
            </a:pPr>
            <a:r>
              <a:rPr lang="en-AU" b="1" dirty="0"/>
              <a:t>Time on this slide: 2 minutes</a:t>
            </a:r>
          </a:p>
          <a:p>
            <a:pPr lvl="0">
              <a:lnSpc>
                <a:spcPct val="95000"/>
              </a:lnSpc>
            </a:pPr>
            <a:r>
              <a:rPr lang="en-AU" dirty="0"/>
              <a:t>Child Safe Standard 4 highlights the importance of an open and transparent child safe culture for families and communities. </a:t>
            </a:r>
          </a:p>
          <a:p>
            <a:pPr>
              <a:lnSpc>
                <a:spcPct val="95000"/>
              </a:lnSpc>
            </a:pPr>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pPr>
              <a:lnSpc>
                <a:spcPct val="95000"/>
              </a:lnSpc>
            </a:pPr>
            <a:r>
              <a:rPr lang="en-AU" dirty="0"/>
              <a:t>The school council does not have a role in implementing this standard.</a:t>
            </a:r>
          </a:p>
          <a:p>
            <a:pPr>
              <a:lnSpc>
                <a:spcPct val="95000"/>
              </a:lnSpc>
            </a:pPr>
            <a:r>
              <a:rPr lang="en-AU" dirty="0"/>
              <a:t>Further guidance on this standard is available at </a:t>
            </a:r>
            <a:r>
              <a:rPr lang="en-AU" dirty="0">
                <a:hlinkClick r:id="rId3"/>
              </a:rPr>
              <a:t>Family engagement guidance</a:t>
            </a:r>
            <a:r>
              <a:rPr lang="en-AU" dirty="0"/>
              <a:t>.</a:t>
            </a:r>
          </a:p>
          <a:p>
            <a:pPr marL="0" lvl="0" indent="0">
              <a:lnSpc>
                <a:spcPct val="95000"/>
              </a:lnSpc>
              <a:spcBef>
                <a:spcPts val="600"/>
              </a:spcBef>
              <a:buNone/>
            </a:pPr>
            <a:r>
              <a:rPr lang="en-AU" sz="1400" b="1" dirty="0"/>
              <a:t>SPEAKING NOTES</a:t>
            </a:r>
          </a:p>
          <a:p>
            <a:pPr>
              <a:lnSpc>
                <a:spcPct val="95000"/>
              </a:lnSpc>
              <a:spcAft>
                <a:spcPts val="600"/>
              </a:spcAft>
            </a:pPr>
            <a:r>
              <a:rPr lang="en-AU" dirty="0"/>
              <a:t>Child Safe Standard 4 highlights the importance of an open and transparent child safe culture for families and communities.</a:t>
            </a:r>
          </a:p>
          <a:p>
            <a:pPr marL="90488" marR="0" lvl="0" indent="-90488" algn="l" defTabSz="914400" rtl="0" eaLnBrk="1" fontAlgn="auto" latinLnBrk="0" hangingPunct="1">
              <a:lnSpc>
                <a:spcPct val="95000"/>
              </a:lnSpc>
              <a:spcBef>
                <a:spcPts val="0"/>
              </a:spcBef>
              <a:spcAft>
                <a:spcPts val="600"/>
              </a:spcAft>
              <a:buClrTx/>
              <a:buSzTx/>
              <a:buFont typeface="Arial" panose="020B0604020202020204" pitchFamily="34" charset="0"/>
              <a:buChar char="•"/>
              <a:tabLst/>
              <a:defRPr/>
            </a:pPr>
            <a:r>
              <a:rPr lang="en-AU" dirty="0"/>
              <a:t>Based on its powers and functions, government school councils have no specific responsibility in relation to this standard. </a:t>
            </a:r>
          </a:p>
          <a:p>
            <a:pPr lvl="0">
              <a:lnSpc>
                <a:spcPct val="95000"/>
              </a:lnSpc>
              <a:spcAft>
                <a:spcPts val="600"/>
              </a:spcAft>
            </a:pPr>
            <a:r>
              <a:rPr lang="en-AU" dirty="0"/>
              <a:t>But, as representatives of the school community, school council can play an important role in encouraging families to participate in decisions affecting their child, and supporting families and the school community to understand and have a say in the school’s child safety approach.</a:t>
            </a:r>
          </a:p>
          <a:p>
            <a:pPr lvl="0">
              <a:lnSpc>
                <a:spcPct val="95000"/>
              </a:lnSpc>
              <a:spcAft>
                <a:spcPts val="600"/>
              </a:spcAft>
            </a:pPr>
            <a:r>
              <a:rPr lang="en-AU" dirty="0"/>
              <a:t>We need to provide families and communities with accessible information about our child safe policies and practices and involve families and our school community in our approach to child safety and wellbeing.</a:t>
            </a:r>
          </a:p>
          <a:p>
            <a:pPr lvl="0">
              <a:lnSpc>
                <a:spcPct val="95000"/>
              </a:lnSpc>
              <a:spcAft>
                <a:spcPts val="600"/>
              </a:spcAft>
            </a:pPr>
            <a:r>
              <a:rPr lang="en-AU" dirty="0"/>
              <a:t>By involving families and communities in decisions relating to their children’s safety and wellbeing, schools:</a:t>
            </a:r>
          </a:p>
          <a:p>
            <a:pPr lvl="1">
              <a:lnSpc>
                <a:spcPct val="95000"/>
              </a:lnSpc>
              <a:spcAft>
                <a:spcPts val="600"/>
              </a:spcAft>
            </a:pPr>
            <a:r>
              <a:rPr lang="en-AU" dirty="0"/>
              <a:t>recognise the important role families play in monitoring children’s safety and wellbeing and helping children to disclose concerns</a:t>
            </a:r>
          </a:p>
          <a:p>
            <a:pPr lvl="1">
              <a:lnSpc>
                <a:spcPct val="95000"/>
              </a:lnSpc>
              <a:spcAft>
                <a:spcPts val="600"/>
              </a:spcAft>
            </a:pPr>
            <a:r>
              <a:rPr lang="en-AU" dirty="0"/>
              <a:t>create an open and transparent culture</a:t>
            </a:r>
          </a:p>
          <a:p>
            <a:pPr lvl="1">
              <a:lnSpc>
                <a:spcPct val="95000"/>
              </a:lnSpc>
              <a:spcAft>
                <a:spcPts val="600"/>
              </a:spcAft>
            </a:pPr>
            <a:r>
              <a:rPr lang="en-AU" dirty="0"/>
              <a:t>promote a greater understanding of child safety</a:t>
            </a:r>
          </a:p>
          <a:p>
            <a:pPr lvl="1">
              <a:lnSpc>
                <a:spcPct val="95000"/>
              </a:lnSpc>
              <a:spcAft>
                <a:spcPts val="600"/>
              </a:spcAft>
            </a:pPr>
            <a:r>
              <a:rPr lang="en-AU" dirty="0"/>
              <a:t>encourage families to raise concerns or ideas for improvement.</a:t>
            </a:r>
          </a:p>
          <a:p>
            <a:pPr lvl="0">
              <a:lnSpc>
                <a:spcPct val="95000"/>
              </a:lnSpc>
              <a:spcAft>
                <a:spcPts val="600"/>
              </a:spcAft>
            </a:pPr>
            <a:r>
              <a:rPr lang="en-AU" dirty="0"/>
              <a:t>Providing accessible and inclusive child safety information also encourages families to engage in child safety and wellbeing discussions. This includes families having a say in the development and review of policies and practices.</a:t>
            </a:r>
          </a:p>
          <a:p>
            <a:pPr lvl="0">
              <a:lnSpc>
                <a:spcPct val="95000"/>
              </a:lnSpc>
              <a:spcAft>
                <a:spcPts val="600"/>
              </a:spcAft>
            </a:pPr>
            <a:r>
              <a:rPr lang="en-AU" dirty="0"/>
              <a:t>So, when we ensure that families and communities are informed and involved in promoting child safety and wellbeing the entire community works to keep children safe.</a:t>
            </a:r>
          </a:p>
          <a:p>
            <a:pPr>
              <a:lnSpc>
                <a:spcPct val="95000"/>
              </a:lnSpc>
              <a:spcAft>
                <a:spcPts val="600"/>
              </a:spcAft>
            </a:pPr>
            <a:r>
              <a:rPr lang="en-AU" dirty="0"/>
              <a:t>In implementing this standard, the principal must ensure that the school develops a policy or statement with the actions the school will take to support family engagement. The principal must approve the documentation and ensure that the strategies are implemented.</a:t>
            </a:r>
          </a:p>
        </p:txBody>
      </p:sp>
      <p:sp>
        <p:nvSpPr>
          <p:cNvPr id="4" name="Slide Number Placeholder 3"/>
          <p:cNvSpPr>
            <a:spLocks noGrp="1"/>
          </p:cNvSpPr>
          <p:nvPr>
            <p:ph type="sldNum" sz="quarter" idx="5"/>
          </p:nvPr>
        </p:nvSpPr>
        <p:spPr/>
        <p:txBody>
          <a:bodyPr/>
          <a:lstStyle/>
          <a:p>
            <a:fld id="{ED6696EE-E175-4144-B35C-D4A1B167B917}" type="slidenum">
              <a:rPr lang="en-US" smtClean="0"/>
              <a:pPr/>
              <a:t>22</a:t>
            </a:fld>
            <a:endParaRPr lang="en-US" dirty="0"/>
          </a:p>
        </p:txBody>
      </p:sp>
      <p:sp>
        <p:nvSpPr>
          <p:cNvPr id="6" name="Slide Image Placeholder 5">
            <a:extLst>
              <a:ext uri="{FF2B5EF4-FFF2-40B4-BE49-F238E27FC236}">
                <a16:creationId xmlns:a16="http://schemas.microsoft.com/office/drawing/2014/main" id="{C4417C83-8AB2-48FB-A0B9-BB1D3E721179}"/>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159640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lnSpc>
                <a:spcPct val="95000"/>
              </a:lnSpc>
              <a:buNone/>
            </a:pPr>
            <a:r>
              <a:rPr lang="en-AU" sz="1400" b="1" dirty="0"/>
              <a:t>BACKGROUND NOTES FOR FACILITATOR</a:t>
            </a:r>
          </a:p>
          <a:p>
            <a:pPr lvl="0">
              <a:lnSpc>
                <a:spcPct val="95000"/>
              </a:lnSpc>
            </a:pPr>
            <a:r>
              <a:rPr lang="en-AU" b="1" dirty="0"/>
              <a:t>Time on this slide: 2 minutes</a:t>
            </a:r>
          </a:p>
          <a:p>
            <a:pPr>
              <a:lnSpc>
                <a:spcPct val="95000"/>
              </a:lnSpc>
            </a:pPr>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pPr>
              <a:lnSpc>
                <a:spcPct val="95000"/>
              </a:lnSpc>
            </a:pPr>
            <a:r>
              <a:rPr lang="en-AU" dirty="0"/>
              <a:t>The school council does not have a role in implementing this standard.</a:t>
            </a:r>
          </a:p>
          <a:p>
            <a:pPr lvl="0">
              <a:lnSpc>
                <a:spcPct val="95000"/>
              </a:lnSpc>
            </a:pPr>
            <a:r>
              <a:rPr lang="en-AU" dirty="0"/>
              <a:t>This slide identifies the intent of Child Safe Standard 5 and identifies some of the potentially vulnerable cohorts in our school communities.</a:t>
            </a:r>
          </a:p>
          <a:p>
            <a:pPr>
              <a:lnSpc>
                <a:spcPct val="95000"/>
              </a:lnSpc>
            </a:pPr>
            <a:r>
              <a:rPr lang="en-AU" dirty="0"/>
              <a:t>Further guidance on this standard is available at </a:t>
            </a:r>
            <a:r>
              <a:rPr lang="en-AU" dirty="0">
                <a:hlinkClick r:id="rId3"/>
              </a:rPr>
              <a:t>Diversity and equity guidance</a:t>
            </a:r>
            <a:endParaRPr lang="en-AU" dirty="0"/>
          </a:p>
          <a:p>
            <a:pPr marL="0" indent="0">
              <a:lnSpc>
                <a:spcPct val="95000"/>
              </a:lnSpc>
              <a:spcBef>
                <a:spcPts val="600"/>
              </a:spcBef>
              <a:buNone/>
            </a:pPr>
            <a:r>
              <a:rPr lang="en-AU" sz="1400" b="1" dirty="0"/>
              <a:t>SPEAKING NOTES</a:t>
            </a:r>
          </a:p>
          <a:p>
            <a:pPr>
              <a:lnSpc>
                <a:spcPct val="95000"/>
              </a:lnSpc>
              <a:spcAft>
                <a:spcPts val="600"/>
              </a:spcAft>
            </a:pPr>
            <a:r>
              <a:rPr lang="en-AU" dirty="0"/>
              <a:t>Child Safe Standard 5 is about creating environments where all children and young people feel welcome and safe regardless of their individual circumstances or attributes.</a:t>
            </a:r>
          </a:p>
          <a:p>
            <a:pPr>
              <a:lnSpc>
                <a:spcPct val="95000"/>
              </a:lnSpc>
              <a:spcAft>
                <a:spcPts val="600"/>
              </a:spcAft>
            </a:pPr>
            <a:r>
              <a:rPr lang="en-AU" dirty="0"/>
              <a:t>Based on its powers and functions, government school councils have no specific responsibility in relation to this standard. However, </a:t>
            </a:r>
            <a:r>
              <a:rPr lang="en-AU" dirty="0">
                <a:cs typeface="Arial" panose="020B0604020202020204" pitchFamily="34" charset="0"/>
              </a:rPr>
              <a:t>the school council</a:t>
            </a:r>
            <a:r>
              <a:rPr lang="en-AU" dirty="0"/>
              <a:t> plays a role by </a:t>
            </a:r>
            <a:r>
              <a:rPr lang="en-AU" sz="1200" kern="1200" dirty="0">
                <a:solidFill>
                  <a:schemeClr val="tx1"/>
                </a:solidFill>
                <a:ea typeface="+mn-ea"/>
                <a:cs typeface="Arial" panose="020B0604020202020204" pitchFamily="34" charset="0"/>
              </a:rPr>
              <a:t>informing the principal of any views of the school community that may be relevant to this standard.</a:t>
            </a:r>
            <a:endParaRPr lang="en-AU" dirty="0"/>
          </a:p>
          <a:p>
            <a:pPr lvl="0">
              <a:lnSpc>
                <a:spcPct val="95000"/>
              </a:lnSpc>
              <a:spcAft>
                <a:spcPts val="600"/>
              </a:spcAft>
            </a:pPr>
            <a:r>
              <a:rPr lang="en-AU" dirty="0"/>
              <a:t>This standard recognises that children and young people have unique abilities, skills and life experiences. </a:t>
            </a:r>
          </a:p>
          <a:p>
            <a:pPr lvl="0">
              <a:lnSpc>
                <a:spcPct val="95000"/>
              </a:lnSpc>
              <a:spcAft>
                <a:spcPts val="600"/>
              </a:spcAft>
            </a:pPr>
            <a:r>
              <a:rPr lang="en-AU" dirty="0"/>
              <a:t>Differences in backgrounds, personality and beliefs shape how a child experiences the world and what needs they have. </a:t>
            </a:r>
          </a:p>
          <a:p>
            <a:pPr lvl="0">
              <a:lnSpc>
                <a:spcPct val="95000"/>
              </a:lnSpc>
              <a:spcAft>
                <a:spcPts val="600"/>
              </a:spcAft>
            </a:pPr>
            <a:r>
              <a:rPr lang="en-AU" dirty="0"/>
              <a:t>Students’ individual identity and sense of self is fundamental to their safety and wellbeing. </a:t>
            </a:r>
          </a:p>
          <a:p>
            <a:pPr lvl="0">
              <a:lnSpc>
                <a:spcPct val="95000"/>
              </a:lnSpc>
              <a:spcAft>
                <a:spcPts val="600"/>
              </a:spcAft>
            </a:pPr>
            <a:r>
              <a:rPr lang="en-AU" dirty="0"/>
              <a:t>Children have better opportunities to fulfill their potential when diversity is valued.  Negative experiences like exclusion and discrimination can increase the risk of child </a:t>
            </a:r>
            <a:r>
              <a:rPr lang="en-AU" dirty="0" err="1"/>
              <a:t>anuse</a:t>
            </a:r>
            <a:r>
              <a:rPr lang="en-AU" dirty="0"/>
              <a:t>. They also decrease the likelihood of a child speaking up.</a:t>
            </a:r>
          </a:p>
          <a:p>
            <a:pPr lvl="0">
              <a:lnSpc>
                <a:spcPct val="95000"/>
              </a:lnSpc>
              <a:spcAft>
                <a:spcPts val="600"/>
              </a:spcAft>
            </a:pPr>
            <a:r>
              <a:rPr lang="en-AU" dirty="0"/>
              <a:t>Upholding equity and respecting diverse needs are relevant in implementing all the Child Safe Standards. </a:t>
            </a:r>
          </a:p>
          <a:p>
            <a:pPr lvl="0">
              <a:lnSpc>
                <a:spcPct val="95000"/>
              </a:lnSpc>
              <a:spcAft>
                <a:spcPts val="600"/>
              </a:spcAft>
            </a:pPr>
            <a:r>
              <a:rPr lang="en-AU" dirty="0"/>
              <a:t>As part of this standard, our school need to:</a:t>
            </a:r>
          </a:p>
          <a:p>
            <a:pPr lvl="1">
              <a:lnSpc>
                <a:spcPct val="95000"/>
              </a:lnSpc>
            </a:pPr>
            <a:r>
              <a:rPr lang="en-AU" dirty="0"/>
              <a:t>recognise and respond to students’ diverse circumstances</a:t>
            </a:r>
          </a:p>
          <a:p>
            <a:pPr lvl="1">
              <a:lnSpc>
                <a:spcPct val="95000"/>
              </a:lnSpc>
            </a:pPr>
            <a:r>
              <a:rPr lang="en-AU" dirty="0"/>
              <a:t>understand that some students are at higher risk of harm than others</a:t>
            </a:r>
          </a:p>
          <a:p>
            <a:pPr lvl="1">
              <a:lnSpc>
                <a:spcPct val="95000"/>
              </a:lnSpc>
            </a:pPr>
            <a:r>
              <a:rPr lang="en-AU" dirty="0"/>
              <a:t>provide easy access to information</a:t>
            </a:r>
          </a:p>
          <a:p>
            <a:pPr lvl="1">
              <a:lnSpc>
                <a:spcPct val="95000"/>
              </a:lnSpc>
            </a:pPr>
            <a:r>
              <a:rPr lang="en-AU" dirty="0"/>
              <a:t>adjust procedures to respond to different needs</a:t>
            </a:r>
          </a:p>
          <a:p>
            <a:pPr lvl="1">
              <a:lnSpc>
                <a:spcPct val="95000"/>
              </a:lnSpc>
              <a:spcAft>
                <a:spcPts val="600"/>
              </a:spcAft>
            </a:pPr>
            <a:r>
              <a:rPr lang="en-AU" dirty="0"/>
              <a:t>make sure complaints processes are child-friendly, culturally safe and easy to understand.</a:t>
            </a:r>
          </a:p>
          <a:p>
            <a:pPr>
              <a:lnSpc>
                <a:spcPct val="95000"/>
              </a:lnSpc>
              <a:spcAft>
                <a:spcPts val="600"/>
              </a:spcAft>
            </a:pPr>
            <a:r>
              <a:rPr lang="en-AU" dirty="0"/>
              <a:t>When equity is upheld, and diverse needs respected in policy and practice we can create environments where all children and young people feel welcome.</a:t>
            </a:r>
          </a:p>
          <a:p>
            <a:pPr>
              <a:lnSpc>
                <a:spcPct val="95000"/>
              </a:lnSpc>
              <a:spcAft>
                <a:spcPts val="600"/>
              </a:spcAft>
            </a:pPr>
            <a:r>
              <a:rPr lang="en-AU" dirty="0"/>
              <a:t>In implementing this standard, the principal must ensure the school develops a policy or statement with the actions the school will take to support diversity and equity. The principal must approve the documentation and ensure that the strategies are implemented. </a:t>
            </a:r>
          </a:p>
        </p:txBody>
      </p:sp>
      <p:sp>
        <p:nvSpPr>
          <p:cNvPr id="4" name="Slide Number Placeholder 3"/>
          <p:cNvSpPr>
            <a:spLocks noGrp="1"/>
          </p:cNvSpPr>
          <p:nvPr>
            <p:ph type="sldNum" sz="quarter" idx="5"/>
          </p:nvPr>
        </p:nvSpPr>
        <p:spPr/>
        <p:txBody>
          <a:bodyPr/>
          <a:lstStyle/>
          <a:p>
            <a:fld id="{ED6696EE-E175-4144-B35C-D4A1B167B917}" type="slidenum">
              <a:rPr lang="en-US" smtClean="0"/>
              <a:pPr/>
              <a:t>23</a:t>
            </a:fld>
            <a:endParaRPr lang="en-US" dirty="0"/>
          </a:p>
        </p:txBody>
      </p:sp>
      <p:sp>
        <p:nvSpPr>
          <p:cNvPr id="6" name="Slide Image Placeholder 5">
            <a:extLst>
              <a:ext uri="{FF2B5EF4-FFF2-40B4-BE49-F238E27FC236}">
                <a16:creationId xmlns:a16="http://schemas.microsoft.com/office/drawing/2014/main" id="{D294DC9F-3E86-4FD2-9F3A-D6C905D9AFF6}"/>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073454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lnSpc>
                <a:spcPct val="90000"/>
              </a:lnSpc>
              <a:buNone/>
            </a:pPr>
            <a:r>
              <a:rPr lang="en-AU" sz="1400" b="1" dirty="0"/>
              <a:t>BACKGROUND NOTES FOR FACILITATOR</a:t>
            </a:r>
          </a:p>
          <a:p>
            <a:pPr lvl="0">
              <a:lnSpc>
                <a:spcPct val="90000"/>
              </a:lnSpc>
            </a:pPr>
            <a:r>
              <a:rPr lang="en-AU" b="1" dirty="0"/>
              <a:t>Time on this slide: 2 minutes</a:t>
            </a:r>
          </a:p>
          <a:p>
            <a:pPr>
              <a:lnSpc>
                <a:spcPct val="90000"/>
              </a:lnSpc>
            </a:pPr>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pPr>
              <a:lnSpc>
                <a:spcPct val="90000"/>
              </a:lnSpc>
            </a:pPr>
            <a:r>
              <a:rPr lang="en-AU" dirty="0"/>
              <a:t>The school council does have a role in implementing this standard.</a:t>
            </a:r>
          </a:p>
          <a:p>
            <a:pPr lvl="0">
              <a:lnSpc>
                <a:spcPct val="90000"/>
              </a:lnSpc>
            </a:pPr>
            <a:r>
              <a:rPr lang="en-AU" dirty="0"/>
              <a:t>The Royal Commission found that in many cases, perpetrators of abuse were members of an organisation that professed to have the best interest of children at heart. </a:t>
            </a:r>
          </a:p>
          <a:p>
            <a:pPr lvl="0">
              <a:lnSpc>
                <a:spcPct val="90000"/>
              </a:lnSpc>
            </a:pPr>
            <a:r>
              <a:rPr lang="en-AU" dirty="0"/>
              <a:t>Appropriately screening staff, volunteers and any other person involved in child connected work is one of the strongest defences against child abuse. Screening involves more than obtaining a Working With Children Clearance (previously called a Working with Children Check) or National Police Check.</a:t>
            </a:r>
          </a:p>
          <a:p>
            <a:pPr lvl="0">
              <a:lnSpc>
                <a:spcPct val="90000"/>
              </a:lnSpc>
            </a:pPr>
            <a:r>
              <a:rPr lang="en-AU" dirty="0"/>
              <a:t>Further guidance on this standard is available at </a:t>
            </a:r>
            <a:r>
              <a:rPr lang="en-AU" dirty="0">
                <a:hlinkClick r:id="rId3"/>
              </a:rPr>
              <a:t>Suitable staff and volunteers guidance</a:t>
            </a:r>
            <a:endParaRPr lang="en-AU" dirty="0"/>
          </a:p>
          <a:p>
            <a:pPr marL="0" lvl="0" indent="0">
              <a:lnSpc>
                <a:spcPct val="90000"/>
              </a:lnSpc>
              <a:spcBef>
                <a:spcPts val="600"/>
              </a:spcBef>
              <a:buNone/>
            </a:pPr>
            <a:r>
              <a:rPr lang="en-AU" sz="1400" b="1" dirty="0"/>
              <a:t>SPEAKING NOTES</a:t>
            </a:r>
          </a:p>
          <a:p>
            <a:pPr>
              <a:lnSpc>
                <a:spcPct val="90000"/>
              </a:lnSpc>
              <a:spcAft>
                <a:spcPts val="600"/>
              </a:spcAft>
            </a:pPr>
            <a:r>
              <a:rPr lang="en-AU" dirty="0"/>
              <a:t>Child Safe Standard 6 focuses on ensuring that people who work with children and young people are suitable and supported to act in a child safe way. </a:t>
            </a:r>
          </a:p>
          <a:p>
            <a:pPr>
              <a:lnSpc>
                <a:spcPct val="90000"/>
              </a:lnSpc>
              <a:spcAft>
                <a:spcPts val="600"/>
              </a:spcAft>
            </a:pPr>
            <a:r>
              <a:rPr lang="en-AU" dirty="0"/>
              <a:t>Selecting suitable people (both staff and volunteers) to work with children is vital to protecting children from harm.</a:t>
            </a:r>
          </a:p>
          <a:p>
            <a:pPr>
              <a:lnSpc>
                <a:spcPct val="90000"/>
              </a:lnSpc>
              <a:spcAft>
                <a:spcPts val="600"/>
              </a:spcAft>
            </a:pPr>
            <a:r>
              <a:rPr lang="en-AU" dirty="0"/>
              <a:t>Rigorous selection processes and appropriate induction, training and supervision helps keep staff and students safe. </a:t>
            </a:r>
          </a:p>
          <a:p>
            <a:pPr>
              <a:lnSpc>
                <a:spcPct val="90000"/>
              </a:lnSpc>
              <a:spcAft>
                <a:spcPts val="600"/>
              </a:spcAft>
            </a:pPr>
            <a:r>
              <a:rPr lang="en-AU" dirty="0"/>
              <a:t>Good recruitment practices:</a:t>
            </a:r>
          </a:p>
          <a:p>
            <a:pPr lvl="1">
              <a:lnSpc>
                <a:spcPct val="90000"/>
              </a:lnSpc>
              <a:spcAft>
                <a:spcPts val="600"/>
              </a:spcAft>
            </a:pPr>
            <a:r>
              <a:rPr lang="en-AU" dirty="0"/>
              <a:t>create a safer workplace</a:t>
            </a:r>
          </a:p>
          <a:p>
            <a:pPr lvl="1">
              <a:lnSpc>
                <a:spcPct val="90000"/>
              </a:lnSpc>
              <a:spcAft>
                <a:spcPts val="600"/>
              </a:spcAft>
            </a:pPr>
            <a:r>
              <a:rPr lang="en-AU" dirty="0"/>
              <a:t>reduce the opportunity for harm to occur</a:t>
            </a:r>
          </a:p>
          <a:p>
            <a:pPr lvl="1">
              <a:lnSpc>
                <a:spcPct val="90000"/>
              </a:lnSpc>
              <a:spcAft>
                <a:spcPts val="600"/>
              </a:spcAft>
            </a:pPr>
            <a:r>
              <a:rPr lang="en-AU" dirty="0"/>
              <a:t>prevent, screen out or deter people who are unsuitable to work or volunteer with children</a:t>
            </a:r>
          </a:p>
          <a:p>
            <a:pPr lvl="1">
              <a:lnSpc>
                <a:spcPct val="90000"/>
              </a:lnSpc>
              <a:spcAft>
                <a:spcPts val="600"/>
              </a:spcAft>
            </a:pPr>
            <a:r>
              <a:rPr lang="en-AU" dirty="0"/>
              <a:t>recruit staff who uphold our school values.</a:t>
            </a:r>
          </a:p>
          <a:p>
            <a:pPr>
              <a:lnSpc>
                <a:spcPct val="90000"/>
              </a:lnSpc>
              <a:spcAft>
                <a:spcPts val="600"/>
              </a:spcAft>
            </a:pPr>
            <a:r>
              <a:rPr lang="en-AU" dirty="0"/>
              <a:t>As part of this standard, our school need to:</a:t>
            </a:r>
          </a:p>
          <a:p>
            <a:pPr lvl="1">
              <a:lnSpc>
                <a:spcPct val="90000"/>
              </a:lnSpc>
              <a:spcAft>
                <a:spcPts val="600"/>
              </a:spcAft>
            </a:pPr>
            <a:r>
              <a:rPr lang="en-AU" dirty="0"/>
              <a:t>develop robust procedures to ensure only suitable people work with children</a:t>
            </a:r>
          </a:p>
          <a:p>
            <a:pPr lvl="1">
              <a:lnSpc>
                <a:spcPct val="90000"/>
              </a:lnSpc>
              <a:spcAft>
                <a:spcPts val="600"/>
              </a:spcAft>
            </a:pPr>
            <a:r>
              <a:rPr lang="en-AU" dirty="0"/>
              <a:t>ensure appropriate induction and training is provided to staff</a:t>
            </a:r>
          </a:p>
          <a:p>
            <a:pPr lvl="1">
              <a:lnSpc>
                <a:spcPct val="90000"/>
              </a:lnSpc>
              <a:spcAft>
                <a:spcPts val="600"/>
              </a:spcAft>
            </a:pPr>
            <a:r>
              <a:rPr lang="en-AU" dirty="0"/>
              <a:t>supervise staff and volunteers to ensure they prioritise the safety of children</a:t>
            </a:r>
          </a:p>
          <a:p>
            <a:pPr lvl="1">
              <a:lnSpc>
                <a:spcPct val="90000"/>
              </a:lnSpc>
              <a:spcAft>
                <a:spcPts val="600"/>
              </a:spcAft>
            </a:pPr>
            <a:r>
              <a:rPr lang="en-AU" dirty="0"/>
              <a:t>support staff and volunteers to understand their responsibilities and raise any concerns.</a:t>
            </a:r>
          </a:p>
          <a:p>
            <a:pPr>
              <a:lnSpc>
                <a:spcPct val="90000"/>
              </a:lnSpc>
              <a:spcAft>
                <a:spcPts val="600"/>
              </a:spcAft>
            </a:pPr>
            <a:r>
              <a:rPr lang="en-AU" dirty="0"/>
              <a:t>When we ensure that people working with children and young people are suitable and supported to reflect child safety and wellbeing values in practice we all work together to keep children safe.</a:t>
            </a:r>
          </a:p>
          <a:p>
            <a:pPr>
              <a:lnSpc>
                <a:spcPct val="90000"/>
              </a:lnSpc>
              <a:spcAft>
                <a:spcPts val="600"/>
              </a:spcAft>
            </a:pPr>
            <a:r>
              <a:rPr lang="en-AU" dirty="0"/>
              <a:t>There is a role for the school council in implementing this standard.</a:t>
            </a:r>
          </a:p>
          <a:p>
            <a:pPr marL="90488" marR="0" lvl="0" indent="-90488"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r>
              <a:rPr lang="en-AU" dirty="0"/>
              <a:t>[Refer to the next slide for the role of the school council.]</a:t>
            </a:r>
          </a:p>
        </p:txBody>
      </p:sp>
      <p:sp>
        <p:nvSpPr>
          <p:cNvPr id="4" name="Slide Number Placeholder 3"/>
          <p:cNvSpPr>
            <a:spLocks noGrp="1"/>
          </p:cNvSpPr>
          <p:nvPr>
            <p:ph type="sldNum" sz="quarter" idx="5"/>
          </p:nvPr>
        </p:nvSpPr>
        <p:spPr/>
        <p:txBody>
          <a:bodyPr/>
          <a:lstStyle/>
          <a:p>
            <a:fld id="{ED6696EE-E175-4144-B35C-D4A1B167B917}" type="slidenum">
              <a:rPr lang="en-US" smtClean="0"/>
              <a:pPr/>
              <a:t>24</a:t>
            </a:fld>
            <a:endParaRPr lang="en-US" dirty="0"/>
          </a:p>
        </p:txBody>
      </p:sp>
      <p:sp>
        <p:nvSpPr>
          <p:cNvPr id="6" name="Slide Image Placeholder 5">
            <a:extLst>
              <a:ext uri="{FF2B5EF4-FFF2-40B4-BE49-F238E27FC236}">
                <a16:creationId xmlns:a16="http://schemas.microsoft.com/office/drawing/2014/main" id="{785A16ED-DCD1-496C-AF60-12E5FCCDFC80}"/>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874972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pPr lvl="0"/>
            <a:r>
              <a:rPr lang="en-AU" dirty="0"/>
              <a:t>Based on its powers and functions, the government school council’s responsibilities are limited to </a:t>
            </a:r>
            <a:r>
              <a:rPr lang="en-US" dirty="0"/>
              <a:t>school council employees.</a:t>
            </a:r>
          </a:p>
          <a:p>
            <a:pPr lvl="0"/>
            <a:r>
              <a:rPr lang="en-US" dirty="0"/>
              <a:t>For school council employees, the government school council must ensure that the </a:t>
            </a:r>
            <a:r>
              <a:rPr lang="en-GB" dirty="0"/>
              <a:t>department’s recruitment policies and practices are followed, and appropriate records kept.</a:t>
            </a:r>
            <a:endParaRPr lang="en-AU" dirty="0"/>
          </a:p>
          <a:p>
            <a:pPr marL="0" indent="0">
              <a:spcBef>
                <a:spcPts val="600"/>
              </a:spcBef>
              <a:buNone/>
            </a:pPr>
            <a:r>
              <a:rPr lang="en-AU" sz="1400" b="1" dirty="0"/>
              <a:t>SPEAKING NOTES </a:t>
            </a:r>
          </a:p>
          <a:p>
            <a:pPr lvl="0">
              <a:spcAft>
                <a:spcPts val="600"/>
              </a:spcAft>
            </a:pPr>
            <a:r>
              <a:rPr lang="en-AU" dirty="0"/>
              <a:t>The principal must ensure that all requirements related to the advertising, recruitment, induction, support, supervision and ongoing people management of staff, contractors and volunteers are met.</a:t>
            </a:r>
          </a:p>
          <a:p>
            <a:pPr lvl="0">
              <a:spcAft>
                <a:spcPts val="600"/>
              </a:spcAft>
            </a:pPr>
            <a:r>
              <a:rPr lang="en-AU" dirty="0"/>
              <a:t>Based on its powers and functions, the government school council has responsibility for </a:t>
            </a:r>
            <a:r>
              <a:rPr lang="en-US" dirty="0"/>
              <a:t>government school council employees engaged in child-connected work. </a:t>
            </a:r>
          </a:p>
          <a:p>
            <a:pPr lvl="0">
              <a:spcAft>
                <a:spcPts val="600"/>
              </a:spcAft>
            </a:pPr>
            <a:r>
              <a:rPr lang="en-AU" dirty="0"/>
              <a:t>The government school council must ensure that for school council employees, its selection, supervision and management practices are child safe and that appropriate records are kept. </a:t>
            </a:r>
          </a:p>
          <a:p>
            <a:pPr lvl="0">
              <a:spcAft>
                <a:spcPts val="600"/>
              </a:spcAft>
            </a:pPr>
            <a:r>
              <a:rPr lang="en-US" dirty="0"/>
              <a:t>The department’s </a:t>
            </a:r>
            <a:r>
              <a:rPr lang="en-AU" dirty="0">
                <a:hlinkClick r:id="rId3"/>
              </a:rPr>
              <a:t>Recruitment in Schools Guide</a:t>
            </a:r>
            <a:r>
              <a:rPr lang="en-AU" dirty="0"/>
              <a:t> must be followed when recruiting government school council employees and records must be kept in accordance with the </a:t>
            </a:r>
            <a:r>
              <a:rPr lang="en-US" dirty="0"/>
              <a:t>department’s Records Management - School Records Policy. </a:t>
            </a:r>
          </a:p>
          <a:p>
            <a:pPr lvl="0">
              <a:spcAft>
                <a:spcPts val="600"/>
              </a:spcAft>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25</a:t>
            </a:fld>
            <a:endParaRPr lang="en-US" dirty="0"/>
          </a:p>
        </p:txBody>
      </p:sp>
      <p:sp>
        <p:nvSpPr>
          <p:cNvPr id="6" name="Slide Image Placeholder 5">
            <a:extLst>
              <a:ext uri="{FF2B5EF4-FFF2-40B4-BE49-F238E27FC236}">
                <a16:creationId xmlns:a16="http://schemas.microsoft.com/office/drawing/2014/main" id="{517BF7D5-4059-4997-818B-77BDB1B1DF72}"/>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7302147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lnSpc>
                <a:spcPct val="90000"/>
              </a:lnSpc>
              <a:buNone/>
            </a:pPr>
            <a:r>
              <a:rPr lang="en-AU" sz="1400" b="1" dirty="0"/>
              <a:t>BACKGROUND NOTES FOR FACILITATOR</a:t>
            </a:r>
          </a:p>
          <a:p>
            <a:pPr lvl="0">
              <a:lnSpc>
                <a:spcPct val="90000"/>
              </a:lnSpc>
            </a:pPr>
            <a:r>
              <a:rPr lang="en-AU" b="1" dirty="0"/>
              <a:t>Time on this slide: 2 minutes</a:t>
            </a:r>
          </a:p>
          <a:p>
            <a:pPr>
              <a:lnSpc>
                <a:spcPct val="90000"/>
              </a:lnSpc>
            </a:pPr>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pPr>
              <a:lnSpc>
                <a:spcPct val="90000"/>
              </a:lnSpc>
            </a:pPr>
            <a:r>
              <a:rPr lang="en-AU" dirty="0"/>
              <a:t>The school council does not have a role in implementing this standard.</a:t>
            </a:r>
          </a:p>
          <a:p>
            <a:pPr lvl="0">
              <a:lnSpc>
                <a:spcPct val="90000"/>
              </a:lnSpc>
            </a:pPr>
            <a:r>
              <a:rPr lang="en-AU" dirty="0"/>
              <a:t>Schools have processes to identify and respond to all forms of child abuse and to report to relevant authorities. </a:t>
            </a:r>
          </a:p>
          <a:p>
            <a:pPr marL="0" lvl="0" indent="0">
              <a:lnSpc>
                <a:spcPct val="90000"/>
              </a:lnSpc>
              <a:spcBef>
                <a:spcPts val="600"/>
              </a:spcBef>
              <a:buNone/>
            </a:pPr>
            <a:r>
              <a:rPr lang="en-AU" sz="1400" b="1" dirty="0"/>
              <a:t>SPEAKING NOTES</a:t>
            </a:r>
          </a:p>
          <a:p>
            <a:pPr>
              <a:lnSpc>
                <a:spcPct val="90000"/>
              </a:lnSpc>
              <a:spcAft>
                <a:spcPts val="600"/>
              </a:spcAft>
            </a:pPr>
            <a:r>
              <a:rPr lang="en-AU" dirty="0"/>
              <a:t>Child Safe Standard 7 focuses on ensuring that schools have complaints processes that are child-focused, culturally safe and accessible to everyone.</a:t>
            </a:r>
          </a:p>
          <a:p>
            <a:pPr>
              <a:lnSpc>
                <a:spcPct val="90000"/>
              </a:lnSpc>
              <a:spcAft>
                <a:spcPts val="600"/>
              </a:spcAft>
            </a:pPr>
            <a:r>
              <a:rPr lang="en-AU" dirty="0"/>
              <a:t>Based on its powers and functions, the government school council has no specific role or responsibility in relation to this standard.</a:t>
            </a:r>
          </a:p>
          <a:p>
            <a:pPr>
              <a:lnSpc>
                <a:spcPct val="90000"/>
              </a:lnSpc>
              <a:spcAft>
                <a:spcPts val="600"/>
              </a:spcAft>
            </a:pPr>
            <a:r>
              <a:rPr lang="en-AU" dirty="0"/>
              <a:t>However, our school must have policies, procedures and practices to:</a:t>
            </a:r>
          </a:p>
          <a:p>
            <a:pPr lvl="1">
              <a:lnSpc>
                <a:spcPct val="90000"/>
              </a:lnSpc>
              <a:spcAft>
                <a:spcPts val="600"/>
              </a:spcAft>
            </a:pPr>
            <a:r>
              <a:rPr lang="en-AU" dirty="0"/>
              <a:t>have a complaints handling process focused on students and their safety needs</a:t>
            </a:r>
          </a:p>
          <a:p>
            <a:pPr lvl="1">
              <a:lnSpc>
                <a:spcPct val="90000"/>
              </a:lnSpc>
              <a:spcAft>
                <a:spcPts val="600"/>
              </a:spcAft>
            </a:pPr>
            <a:r>
              <a:rPr lang="en-AU" dirty="0"/>
              <a:t>take complaints and concerns seriously</a:t>
            </a:r>
          </a:p>
          <a:p>
            <a:pPr lvl="1">
              <a:lnSpc>
                <a:spcPct val="90000"/>
              </a:lnSpc>
              <a:spcAft>
                <a:spcPts val="600"/>
              </a:spcAft>
            </a:pPr>
            <a:r>
              <a:rPr lang="en-AU" dirty="0"/>
              <a:t>respond promptly and thoroughly</a:t>
            </a:r>
          </a:p>
          <a:p>
            <a:pPr lvl="1">
              <a:lnSpc>
                <a:spcPct val="90000"/>
              </a:lnSpc>
              <a:spcAft>
                <a:spcPts val="600"/>
              </a:spcAft>
            </a:pPr>
            <a:r>
              <a:rPr lang="en-AU" dirty="0"/>
              <a:t>identify and respond to all forms of child abuse</a:t>
            </a:r>
          </a:p>
          <a:p>
            <a:pPr lvl="1">
              <a:lnSpc>
                <a:spcPct val="90000"/>
              </a:lnSpc>
              <a:spcAft>
                <a:spcPts val="600"/>
              </a:spcAft>
            </a:pPr>
            <a:r>
              <a:rPr lang="en-AU" dirty="0"/>
              <a:t>report child abuse to the authorities.</a:t>
            </a:r>
          </a:p>
          <a:p>
            <a:pPr>
              <a:lnSpc>
                <a:spcPct val="90000"/>
              </a:lnSpc>
              <a:spcAft>
                <a:spcPts val="600"/>
              </a:spcAft>
            </a:pPr>
            <a:r>
              <a:rPr lang="en-AU" dirty="0"/>
              <a:t>This standard recognises that making a complaint can be challenging. </a:t>
            </a:r>
          </a:p>
          <a:p>
            <a:pPr>
              <a:lnSpc>
                <a:spcPct val="90000"/>
              </a:lnSpc>
              <a:spcAft>
                <a:spcPts val="600"/>
              </a:spcAft>
            </a:pPr>
            <a:r>
              <a:rPr lang="en-AU" dirty="0"/>
              <a:t>It also recognises that complaints are more likely to be raised when there are clear, well-communicated policies and procedures for concerns or allegations.</a:t>
            </a:r>
          </a:p>
          <a:p>
            <a:pPr>
              <a:lnSpc>
                <a:spcPct val="90000"/>
              </a:lnSpc>
              <a:spcAft>
                <a:spcPts val="600"/>
              </a:spcAft>
            </a:pPr>
            <a:r>
              <a:rPr lang="en-AU" dirty="0"/>
              <a:t>By making the processes child friendly and accessible, our school makes it easier for families, staff and volunteers to raise concerns or complaints – and that helps keep children and young people safe.</a:t>
            </a:r>
          </a:p>
          <a:p>
            <a:pPr>
              <a:lnSpc>
                <a:spcPct val="90000"/>
              </a:lnSpc>
              <a:spcAft>
                <a:spcPts val="600"/>
              </a:spcAft>
            </a:pPr>
            <a:r>
              <a:rPr lang="en-AU" dirty="0"/>
              <a:t>The principal has responsibility for ensuring the school meets all the requirements of this standard. </a:t>
            </a:r>
          </a:p>
          <a:p>
            <a:pPr lvl="0">
              <a:lnSpc>
                <a:spcPct val="90000"/>
              </a:lnSpc>
              <a:spcAft>
                <a:spcPts val="600"/>
              </a:spcAft>
            </a:pPr>
            <a:r>
              <a:rPr lang="en-AU" dirty="0"/>
              <a:t>It is important that school council members are aware of our School’s Complaints Handling Policy and our </a:t>
            </a:r>
            <a:r>
              <a:rPr lang="en-GB" dirty="0">
                <a:hlinkClick r:id="rId3"/>
              </a:rPr>
              <a:t>Child Safety Responding and Reporting Obligations Policy and Procedures</a:t>
            </a:r>
            <a:r>
              <a:rPr lang="en-GB" dirty="0"/>
              <a:t>.</a:t>
            </a:r>
            <a:r>
              <a:rPr lang="en-AU" dirty="0"/>
              <a:t> We’ll talk about these policies later in this presentation. </a:t>
            </a:r>
          </a:p>
          <a:p>
            <a:pPr lvl="0">
              <a:lnSpc>
                <a:spcPct val="90000"/>
              </a:lnSpc>
              <a:spcAft>
                <a:spcPts val="600"/>
              </a:spcAft>
            </a:pPr>
            <a:r>
              <a:rPr lang="en-AU" dirty="0"/>
              <a:t>Importantly, if you have any concerns, suspicions, or disclosures of child abuse or harm, by current or former staff, volunteers or contractors you must treat these seriously and act by informing the school principal. </a:t>
            </a:r>
          </a:p>
          <a:p>
            <a:pPr lvl="0">
              <a:lnSpc>
                <a:spcPct val="90000"/>
              </a:lnSpc>
              <a:spcAft>
                <a:spcPts val="600"/>
              </a:spcAft>
            </a:pPr>
            <a:r>
              <a:rPr lang="en-AU" dirty="0">
                <a:effectLst/>
                <a:ea typeface="Times New Roman" panose="02020603050405020304" pitchFamily="18" charset="0"/>
              </a:rPr>
              <a:t>This includes notifying</a:t>
            </a:r>
            <a:r>
              <a:rPr lang="en-AU" spc="-15" dirty="0">
                <a:effectLst/>
                <a:ea typeface="Times New Roman" panose="02020603050405020304" pitchFamily="18" charset="0"/>
              </a:rPr>
              <a:t> </a:t>
            </a:r>
            <a:r>
              <a:rPr lang="en-AU" dirty="0">
                <a:effectLst/>
                <a:ea typeface="Times New Roman" panose="02020603050405020304" pitchFamily="18" charset="0"/>
              </a:rPr>
              <a:t>the principal</a:t>
            </a:r>
            <a:r>
              <a:rPr lang="en-AU" spc="-5" dirty="0">
                <a:effectLst/>
                <a:ea typeface="Times New Roman" panose="02020603050405020304" pitchFamily="18" charset="0"/>
              </a:rPr>
              <a:t> </a:t>
            </a:r>
            <a:r>
              <a:rPr lang="en-AU" dirty="0">
                <a:effectLst/>
                <a:ea typeface="Times New Roman" panose="02020603050405020304" pitchFamily="18" charset="0"/>
              </a:rPr>
              <a:t>of</a:t>
            </a:r>
            <a:r>
              <a:rPr lang="en-AU" spc="-5" dirty="0">
                <a:effectLst/>
                <a:ea typeface="Times New Roman" panose="02020603050405020304" pitchFamily="18" charset="0"/>
              </a:rPr>
              <a:t> </a:t>
            </a:r>
            <a:r>
              <a:rPr lang="en-AU" dirty="0">
                <a:effectLst/>
                <a:ea typeface="Times New Roman" panose="02020603050405020304" pitchFamily="18" charset="0"/>
              </a:rPr>
              <a:t>any</a:t>
            </a:r>
            <a:r>
              <a:rPr lang="en-AU" spc="-5" dirty="0">
                <a:effectLst/>
                <a:ea typeface="Times New Roman" panose="02020603050405020304" pitchFamily="18" charset="0"/>
              </a:rPr>
              <a:t> </a:t>
            </a:r>
            <a:r>
              <a:rPr lang="en-AU" dirty="0">
                <a:effectLst/>
                <a:ea typeface="Times New Roman" panose="02020603050405020304" pitchFamily="18" charset="0"/>
              </a:rPr>
              <a:t>reportable allegation under the Reportable Conduct Scheme. </a:t>
            </a:r>
            <a:endParaRPr lang="en-AU" dirty="0"/>
          </a:p>
          <a:p>
            <a:pPr lvl="0">
              <a:lnSpc>
                <a:spcPct val="90000"/>
              </a:lnSpc>
            </a:pPr>
            <a:endParaRPr lang="en-AU" dirty="0"/>
          </a:p>
          <a:p>
            <a:pPr>
              <a:lnSpc>
                <a:spcPct val="90000"/>
              </a:lnSpc>
            </a:pPr>
            <a:endParaRPr lang="en-AU" dirty="0"/>
          </a:p>
          <a:p>
            <a:pPr>
              <a:lnSpc>
                <a:spcPct val="90000"/>
              </a:lnSpc>
            </a:pPr>
            <a:endParaRPr lang="en-AU" dirty="0"/>
          </a:p>
          <a:p>
            <a:pPr>
              <a:lnSpc>
                <a:spcPct val="90000"/>
              </a:lnSpc>
            </a:pPr>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26</a:t>
            </a:fld>
            <a:endParaRPr lang="en-US" dirty="0"/>
          </a:p>
        </p:txBody>
      </p:sp>
      <p:sp>
        <p:nvSpPr>
          <p:cNvPr id="6" name="Slide Image Placeholder 5">
            <a:extLst>
              <a:ext uri="{FF2B5EF4-FFF2-40B4-BE49-F238E27FC236}">
                <a16:creationId xmlns:a16="http://schemas.microsoft.com/office/drawing/2014/main" id="{8E750746-A0FF-436C-B7BD-A987C62ED2D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9070178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pPr lvl="0"/>
            <a:r>
              <a:rPr lang="en-AU" dirty="0"/>
              <a:t>For information about the 'Protecting Children' e-learning module go to </a:t>
            </a:r>
            <a:r>
              <a:rPr lang="en-AU" dirty="0">
                <a:hlinkClick r:id="rId3"/>
              </a:rPr>
              <a:t>Online learning for schools</a:t>
            </a:r>
            <a:r>
              <a:rPr lang="en-AU" dirty="0"/>
              <a:t> (government and non-government schools).</a:t>
            </a:r>
          </a:p>
          <a:p>
            <a:r>
              <a:rPr lang="en-AU" dirty="0"/>
              <a:t>Further guidance on this standard is available at </a:t>
            </a:r>
            <a:r>
              <a:rPr lang="en-AU" dirty="0">
                <a:hlinkClick r:id="rId4"/>
              </a:rPr>
              <a:t>Child safety knowledge, skills and awareness guidance</a:t>
            </a:r>
            <a:r>
              <a:rPr lang="en-AU" dirty="0"/>
              <a:t>.</a:t>
            </a:r>
          </a:p>
          <a:p>
            <a:pPr marL="0" lvl="0" indent="0">
              <a:spcBef>
                <a:spcPts val="600"/>
              </a:spcBef>
              <a:buNone/>
            </a:pPr>
            <a:r>
              <a:rPr lang="en-AU" sz="1400" b="1" dirty="0"/>
              <a:t>SPEAKING NOTES</a:t>
            </a:r>
          </a:p>
          <a:p>
            <a:pPr lvl="0">
              <a:spcAft>
                <a:spcPts val="600"/>
              </a:spcAft>
            </a:pPr>
            <a:r>
              <a:rPr lang="en-AU" dirty="0"/>
              <a:t>This standard focuses on building child safety knowledge, skills and awareness in staff, volunteers and school governing authorities.</a:t>
            </a:r>
          </a:p>
          <a:p>
            <a:pPr>
              <a:spcAft>
                <a:spcPts val="600"/>
              </a:spcAft>
            </a:pPr>
            <a:r>
              <a:rPr lang="en-AU" dirty="0"/>
              <a:t>By delivering tailored training to all staff and volunteers, everyone will share an understanding of </a:t>
            </a:r>
          </a:p>
          <a:p>
            <a:pPr lvl="1">
              <a:spcAft>
                <a:spcPts val="600"/>
              </a:spcAft>
            </a:pPr>
            <a:r>
              <a:rPr lang="en-AU" dirty="0"/>
              <a:t>what child safety means</a:t>
            </a:r>
          </a:p>
          <a:p>
            <a:pPr lvl="1">
              <a:spcAft>
                <a:spcPts val="600"/>
              </a:spcAft>
            </a:pPr>
            <a:r>
              <a:rPr lang="en-AU" dirty="0"/>
              <a:t>the importance of child safety</a:t>
            </a:r>
          </a:p>
          <a:p>
            <a:pPr lvl="1">
              <a:spcAft>
                <a:spcPts val="600"/>
              </a:spcAft>
            </a:pPr>
            <a:r>
              <a:rPr lang="en-AU" dirty="0"/>
              <a:t>what to look for, and</a:t>
            </a:r>
          </a:p>
          <a:p>
            <a:pPr lvl="1">
              <a:spcAft>
                <a:spcPts val="600"/>
              </a:spcAft>
            </a:pPr>
            <a:r>
              <a:rPr lang="en-AU" dirty="0"/>
              <a:t>what to do.</a:t>
            </a:r>
          </a:p>
          <a:p>
            <a:pPr lvl="0">
              <a:spcAft>
                <a:spcPts val="600"/>
              </a:spcAft>
            </a:pPr>
            <a:r>
              <a:rPr lang="en-AU" dirty="0"/>
              <a:t>This provides staff and volunteers with the knowledge and skills they need to create a schoolwide culture of child safety.</a:t>
            </a:r>
          </a:p>
          <a:p>
            <a:pPr>
              <a:spcAft>
                <a:spcPts val="600"/>
              </a:spcAft>
            </a:pPr>
            <a:r>
              <a:rPr lang="en-AU" dirty="0"/>
              <a:t>There is a role for the school council in implementing this standard.</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[Refer to the next slide for the role of the school council.]</a:t>
            </a:r>
            <a:endParaRPr lang="en-US" dirty="0"/>
          </a:p>
          <a:p>
            <a:pPr marL="0" lvl="0" indent="0">
              <a:spcAft>
                <a:spcPts val="600"/>
              </a:spcAft>
              <a:buNone/>
            </a:pPr>
            <a:endParaRPr lang="en-AU" dirty="0"/>
          </a:p>
          <a:p>
            <a:pPr lvl="0"/>
            <a:endParaRPr lang="en-AU"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27</a:t>
            </a:fld>
            <a:endParaRPr lang="en-US" dirty="0"/>
          </a:p>
        </p:txBody>
      </p:sp>
      <p:sp>
        <p:nvSpPr>
          <p:cNvPr id="6" name="Slide Image Placeholder 5">
            <a:extLst>
              <a:ext uri="{FF2B5EF4-FFF2-40B4-BE49-F238E27FC236}">
                <a16:creationId xmlns:a16="http://schemas.microsoft.com/office/drawing/2014/main" id="{09487E42-F306-4F3B-82FD-D3F14A3313F2}"/>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305545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pPr lvl="0"/>
            <a:r>
              <a:rPr lang="en-AU" dirty="0"/>
              <a:t>Based on its powers and functions, the government school council has responsibility for ensuring that the individual members of the council undertake annual guidance and training on child safety. </a:t>
            </a:r>
          </a:p>
          <a:p>
            <a:pPr lvl="0"/>
            <a:r>
              <a:rPr lang="en-AU" dirty="0"/>
              <a:t>This training is in addition to the annual Improving School Governance Training for school councils.</a:t>
            </a:r>
          </a:p>
          <a:p>
            <a:pPr marL="0" lvl="0" indent="0">
              <a:spcBef>
                <a:spcPts val="600"/>
              </a:spcBef>
              <a:buNone/>
            </a:pPr>
            <a:r>
              <a:rPr lang="en-AU" sz="1400" b="1" dirty="0"/>
              <a:t>SPEAKING NOTES </a:t>
            </a:r>
          </a:p>
          <a:p>
            <a:pPr lvl="0">
              <a:spcAft>
                <a:spcPts val="600"/>
              </a:spcAft>
            </a:pPr>
            <a:r>
              <a:rPr lang="en-AU" dirty="0"/>
              <a:t>Ministerial Order 1359 specifies minimum topics to be included in the school’s training program for staff, volunteers, and governing bodies. </a:t>
            </a:r>
          </a:p>
          <a:p>
            <a:pPr lvl="0">
              <a:spcAft>
                <a:spcPts val="600"/>
              </a:spcAft>
            </a:pPr>
            <a:r>
              <a:rPr lang="en-AU" dirty="0"/>
              <a:t>As you can see on the Child Safe Standards Action List, the school principal has responsibility for ensuring the school meets all the training requirements of this standard that apply to staff and volunteers. </a:t>
            </a:r>
          </a:p>
          <a:p>
            <a:pPr lvl="0">
              <a:spcAft>
                <a:spcPts val="600"/>
              </a:spcAft>
            </a:pPr>
            <a:r>
              <a:rPr lang="en-AU" dirty="0"/>
              <a:t>Based on its powers and functions, the government school council has responsibility for ensuring that the individual members of the council undertake annual guidance and training on child safety.</a:t>
            </a:r>
          </a:p>
          <a:p>
            <a:pPr lvl="0">
              <a:spcAft>
                <a:spcPts val="600"/>
              </a:spcAft>
            </a:pPr>
            <a:r>
              <a:rPr lang="en-AU" dirty="0"/>
              <a:t>This presentation is designed to meet this requirement. </a:t>
            </a:r>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28</a:t>
            </a:fld>
            <a:endParaRPr lang="en-US" dirty="0"/>
          </a:p>
        </p:txBody>
      </p:sp>
      <p:sp>
        <p:nvSpPr>
          <p:cNvPr id="6" name="Slide Image Placeholder 5">
            <a:extLst>
              <a:ext uri="{FF2B5EF4-FFF2-40B4-BE49-F238E27FC236}">
                <a16:creationId xmlns:a16="http://schemas.microsoft.com/office/drawing/2014/main" id="{E6F31403-2E23-49F3-97D3-D7359A7FC64F}"/>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9281471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r>
              <a:rPr lang="en-AU" dirty="0"/>
              <a:t>Further guidance on this standard is available at </a:t>
            </a:r>
            <a:r>
              <a:rPr lang="en-AU" dirty="0">
                <a:hlinkClick r:id="rId3"/>
              </a:rPr>
              <a:t>Child safety in physical and online environments guidance</a:t>
            </a:r>
            <a:endParaRPr lang="en-AU" dirty="0"/>
          </a:p>
          <a:p>
            <a:pPr marL="0" lvl="0" indent="0">
              <a:spcBef>
                <a:spcPts val="600"/>
              </a:spcBef>
              <a:buNone/>
            </a:pPr>
            <a:r>
              <a:rPr lang="en-AU" sz="1400" b="1" dirty="0"/>
              <a:t>SPEAKING NOTES</a:t>
            </a:r>
          </a:p>
          <a:p>
            <a:pPr lvl="0">
              <a:spcBef>
                <a:spcPts val="600"/>
              </a:spcBef>
            </a:pPr>
            <a:r>
              <a:rPr lang="en-AU" dirty="0"/>
              <a:t>This standard focuses on child safety and wellbeing in physical and online environments and ensuring that procurement reflects child safety.</a:t>
            </a:r>
          </a:p>
          <a:p>
            <a:pPr lvl="0">
              <a:spcBef>
                <a:spcPts val="600"/>
              </a:spcBef>
            </a:pPr>
            <a:r>
              <a:rPr lang="en-AU" dirty="0"/>
              <a:t>Our school needs to have policies and strategies:</a:t>
            </a:r>
          </a:p>
          <a:p>
            <a:pPr lvl="1">
              <a:spcBef>
                <a:spcPts val="600"/>
              </a:spcBef>
            </a:pPr>
            <a:r>
              <a:rPr lang="en-AU" dirty="0"/>
              <a:t>for identifying and responding to risk and reducing or removing the risk of harm</a:t>
            </a:r>
          </a:p>
          <a:p>
            <a:pPr lvl="1">
              <a:spcBef>
                <a:spcPts val="600"/>
              </a:spcBef>
            </a:pPr>
            <a:r>
              <a:rPr lang="en-AU" dirty="0"/>
              <a:t>for online conduct and online safety</a:t>
            </a:r>
          </a:p>
          <a:p>
            <a:pPr lvl="1">
              <a:spcBef>
                <a:spcPts val="600"/>
              </a:spcBef>
            </a:pPr>
            <a:r>
              <a:rPr lang="en-AU" dirty="0"/>
              <a:t>ensuring that procurement policies for facilities and services ensure the safety of children and students</a:t>
            </a:r>
          </a:p>
          <a:p>
            <a:pPr lvl="0">
              <a:spcBef>
                <a:spcPts val="600"/>
              </a:spcBef>
            </a:pPr>
            <a:r>
              <a:rPr lang="en-AU" dirty="0"/>
              <a:t>Schools must analyse and understand potential risks to students. It is important to think about risks created by our school structure and culture, activities and physical and online environments.</a:t>
            </a:r>
          </a:p>
          <a:p>
            <a:pPr lvl="0">
              <a:spcBef>
                <a:spcPts val="600"/>
              </a:spcBef>
            </a:pPr>
            <a:r>
              <a:rPr lang="en-AU" dirty="0"/>
              <a:t>Online technologies are constantly changing which presents significant challenges for schools, parents and carers. </a:t>
            </a:r>
          </a:p>
          <a:p>
            <a:pPr lvl="0">
              <a:spcBef>
                <a:spcPts val="600"/>
              </a:spcBef>
            </a:pPr>
            <a:r>
              <a:rPr lang="en-AU" dirty="0"/>
              <a:t>Arrangements with external agencies also create child safety risks. They create opportunities for unknown people to have contact with students.</a:t>
            </a:r>
          </a:p>
          <a:p>
            <a:pPr lvl="0">
              <a:spcBef>
                <a:spcPts val="600"/>
              </a:spcBef>
            </a:pPr>
            <a:r>
              <a:rPr lang="en-AU" dirty="0"/>
              <a:t>Ensuring that physical and online environments promote safety and wellbeing while minimising the opportunity for children, young people and students to be harmed is essential to keeping children safe.</a:t>
            </a:r>
          </a:p>
          <a:p>
            <a:pPr>
              <a:spcBef>
                <a:spcPts val="600"/>
              </a:spcBef>
            </a:pPr>
            <a:r>
              <a:rPr lang="en-AU" dirty="0"/>
              <a:t>There is a role for the school council in implementing this standard.</a:t>
            </a:r>
          </a:p>
          <a:p>
            <a:pPr>
              <a:spcBef>
                <a:spcPts val="600"/>
              </a:spcBef>
            </a:pPr>
            <a:r>
              <a:rPr lang="en-AU" dirty="0"/>
              <a:t>[Refer to the next slide for the role of the school council.]</a:t>
            </a:r>
            <a:endParaRPr lang="en-US" dirty="0"/>
          </a:p>
          <a:p>
            <a:pPr marL="0" indent="0">
              <a:spcBef>
                <a:spcPts val="600"/>
              </a:spcBef>
              <a:buNone/>
            </a:pPr>
            <a:endParaRPr lang="en-AU" dirty="0"/>
          </a:p>
          <a:p>
            <a:pPr marL="0" indent="0">
              <a:spcBef>
                <a:spcPts val="600"/>
              </a:spcBef>
              <a:buNone/>
            </a:pPr>
            <a:endParaRPr lang="en-AU" dirty="0"/>
          </a:p>
          <a:p>
            <a:pPr lvl="0">
              <a:spcBef>
                <a:spcPts val="600"/>
              </a:spcBef>
            </a:pPr>
            <a:endParaRPr lang="en-AU" dirty="0"/>
          </a:p>
          <a:p>
            <a:pPr marL="0" indent="0">
              <a:spcBef>
                <a:spcPts val="600"/>
              </a:spcBef>
              <a:buNone/>
            </a:pPr>
            <a:endParaRPr lang="en-US" dirty="0"/>
          </a:p>
          <a:p>
            <a:pPr lvl="0">
              <a:spcBef>
                <a:spcPts val="600"/>
              </a:spcBef>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29</a:t>
            </a:fld>
            <a:endParaRPr lang="en-US" dirty="0"/>
          </a:p>
        </p:txBody>
      </p:sp>
      <p:sp>
        <p:nvSpPr>
          <p:cNvPr id="6" name="Slide Image Placeholder 5">
            <a:extLst>
              <a:ext uri="{FF2B5EF4-FFF2-40B4-BE49-F238E27FC236}">
                <a16:creationId xmlns:a16="http://schemas.microsoft.com/office/drawing/2014/main" id="{682A0C97-A457-48CF-966E-640F086CBD6A}"/>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11145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US" sz="1400" b="1" dirty="0"/>
              <a:t>BACKGROUND NOTES FOR THE FACILITATOR</a:t>
            </a:r>
          </a:p>
          <a:p>
            <a:r>
              <a:rPr lang="en-US" dirty="0"/>
              <a:t>The purpose of this presentation is to:</a:t>
            </a:r>
          </a:p>
          <a:p>
            <a:pPr lvl="1"/>
            <a:r>
              <a:rPr lang="en-US" dirty="0"/>
              <a:t>raise the government school council’s awareness of Victoria’s Child Safe Standards and Ministerial Order 1359, in operation from 1 July 2022</a:t>
            </a:r>
          </a:p>
          <a:p>
            <a:pPr lvl="1"/>
            <a:r>
              <a:rPr lang="en-AU" dirty="0"/>
              <a:t>provide an overview of the government school council’s role and responsibilities concerning the Standards in line with the powers, functions, and duties of government school councils</a:t>
            </a:r>
          </a:p>
          <a:p>
            <a:pPr lvl="1"/>
            <a:r>
              <a:rPr lang="en-AU" dirty="0"/>
              <a:t>provide information on the school’s key child safety policies, procedures, and practices and those that also apply to government school council members. </a:t>
            </a:r>
          </a:p>
          <a:p>
            <a:pPr marL="0" indent="0">
              <a:spcBef>
                <a:spcPts val="600"/>
              </a:spcBef>
              <a:buNone/>
            </a:pPr>
            <a:r>
              <a:rPr lang="en-AU" sz="1400" b="1" dirty="0"/>
              <a:t>SPEAKING NOTES </a:t>
            </a:r>
            <a:endParaRPr lang="en-US" sz="1400" b="1" dirty="0"/>
          </a:p>
          <a:p>
            <a:pPr>
              <a:spcBef>
                <a:spcPts val="600"/>
              </a:spcBef>
            </a:pPr>
            <a:r>
              <a:rPr lang="en-US" dirty="0"/>
              <a:t>Hello everyone.</a:t>
            </a:r>
          </a:p>
          <a:p>
            <a:pPr lvl="0">
              <a:spcBef>
                <a:spcPts val="600"/>
              </a:spcBef>
            </a:pPr>
            <a:r>
              <a:rPr lang="en-US" dirty="0"/>
              <a:t>Welcome to this training session on Victoria’s Child Safe Standards and the government school council’s role and responsibilities for child safety. </a:t>
            </a:r>
          </a:p>
          <a:p>
            <a:pPr>
              <a:spcBef>
                <a:spcPts val="600"/>
              </a:spcBef>
            </a:pPr>
            <a:r>
              <a:rPr lang="en-US" dirty="0"/>
              <a:t>[Introduce yourself if required]</a:t>
            </a:r>
          </a:p>
          <a:p>
            <a:pPr>
              <a:spcBef>
                <a:spcPts val="600"/>
              </a:spcBef>
            </a:pPr>
            <a:endParaRPr lang="en-US" dirty="0"/>
          </a:p>
          <a:p>
            <a:endParaRPr lang="en-AU" dirty="0"/>
          </a:p>
        </p:txBody>
      </p:sp>
      <p:sp>
        <p:nvSpPr>
          <p:cNvPr id="4" name="Slide Number Placeholder 3"/>
          <p:cNvSpPr>
            <a:spLocks noGrp="1"/>
          </p:cNvSpPr>
          <p:nvPr>
            <p:ph type="sldNum" sz="quarter" idx="10"/>
          </p:nvPr>
        </p:nvSpPr>
        <p:spPr/>
        <p:txBody>
          <a:bodyPr/>
          <a:lstStyle/>
          <a:p>
            <a:fld id="{4C37A77B-BB0B-EB4D-BF1F-4636A3D2E847}" type="slidenum">
              <a:rPr lang="en-US" smtClean="0"/>
              <a:pPr/>
              <a:t>3</a:t>
            </a:fld>
            <a:endParaRPr lang="en-US" dirty="0"/>
          </a:p>
        </p:txBody>
      </p:sp>
      <p:sp>
        <p:nvSpPr>
          <p:cNvPr id="13" name="Slide Image Placeholder 12">
            <a:extLst>
              <a:ext uri="{FF2B5EF4-FFF2-40B4-BE49-F238E27FC236}">
                <a16:creationId xmlns:a16="http://schemas.microsoft.com/office/drawing/2014/main" id="{260B18A5-8B61-49F7-AD40-F9959510DE1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0771121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have a role in implementing this standard.</a:t>
            </a:r>
          </a:p>
          <a:p>
            <a:r>
              <a:rPr lang="en-AU" dirty="0"/>
              <a:t>Further guidance on this standard is available at </a:t>
            </a:r>
            <a:r>
              <a:rPr lang="en-AU" dirty="0">
                <a:hlinkClick r:id="rId3"/>
              </a:rPr>
              <a:t>Child safety in physical and online environments guidance</a:t>
            </a:r>
            <a:endParaRPr lang="en-AU" dirty="0"/>
          </a:p>
          <a:p>
            <a:pPr marL="0" lvl="0" indent="0">
              <a:spcBef>
                <a:spcPts val="600"/>
              </a:spcBef>
              <a:buNone/>
            </a:pPr>
            <a:r>
              <a:rPr lang="en-AU" sz="1400" b="1" dirty="0"/>
              <a:t>SPEAKING NOTES</a:t>
            </a:r>
          </a:p>
          <a:p>
            <a:pPr lvl="0">
              <a:spcAft>
                <a:spcPts val="600"/>
              </a:spcAft>
            </a:pPr>
            <a:r>
              <a:rPr lang="en-AU" dirty="0"/>
              <a:t>In implementing this standard, the school principal must ensure the school meets all the requirements of this standard by analysing and understanding potential risk to students in all school environments. </a:t>
            </a:r>
          </a:p>
          <a:p>
            <a:pPr>
              <a:spcAft>
                <a:spcPts val="600"/>
              </a:spcAft>
            </a:pPr>
            <a:r>
              <a:rPr lang="en-AU" dirty="0"/>
              <a:t>Government school council members contribute to this process by:</a:t>
            </a:r>
          </a:p>
          <a:p>
            <a:pPr lvl="1">
              <a:spcAft>
                <a:spcPts val="600"/>
              </a:spcAft>
            </a:pPr>
            <a:r>
              <a:rPr lang="en-AU" dirty="0"/>
              <a:t>continuously thinking about the safety of children and students and </a:t>
            </a:r>
          </a:p>
          <a:p>
            <a:pPr lvl="1">
              <a:spcAft>
                <a:spcPts val="600"/>
              </a:spcAft>
            </a:pPr>
            <a:r>
              <a:rPr lang="en-AU" dirty="0"/>
              <a:t>alerting the principal or child safety champion if they become aware of any potential risks to children’s safety in any school environment.</a:t>
            </a:r>
          </a:p>
          <a:p>
            <a:pPr lvl="0">
              <a:spcAft>
                <a:spcPts val="600"/>
              </a:spcAft>
            </a:pPr>
            <a:r>
              <a:rPr lang="en-AU" dirty="0"/>
              <a:t>Schools must also </a:t>
            </a:r>
            <a:r>
              <a:rPr lang="en-GB" dirty="0"/>
              <a:t>ensure the safety of children and students when procuring facilities and services from third parties.</a:t>
            </a:r>
            <a:endParaRPr lang="en-AU" dirty="0"/>
          </a:p>
          <a:p>
            <a:pPr lvl="0">
              <a:spcAft>
                <a:spcPts val="600"/>
              </a:spcAft>
            </a:pPr>
            <a:r>
              <a:rPr lang="en-AU" dirty="0"/>
              <a:t>The government school council, where applicable </a:t>
            </a:r>
            <a:r>
              <a:rPr lang="en-GB" dirty="0"/>
              <a:t>to their powers and functions, must ensure that procurement policies they use for facilities and services from third parties ensure the safety of children and students. </a:t>
            </a:r>
          </a:p>
          <a:p>
            <a:pPr>
              <a:spcAft>
                <a:spcPts val="600"/>
              </a:spcAft>
            </a:pPr>
            <a:r>
              <a:rPr lang="en-AU" dirty="0"/>
              <a:t>The School Procurement Policy and Procedure must be followed by all schools.  As long as schools follow the instructions in the procedure and use the department templates, schools will meet the requirements with regard to procurement. </a:t>
            </a:r>
          </a:p>
          <a:p>
            <a:pPr lvl="0"/>
            <a:endParaRPr lang="en-AU" dirty="0"/>
          </a:p>
          <a:p>
            <a:pPr lvl="0"/>
            <a:endParaRPr lang="en-AU" dirty="0"/>
          </a:p>
          <a:p>
            <a:pPr lvl="0"/>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30</a:t>
            </a:fld>
            <a:endParaRPr lang="en-US" dirty="0"/>
          </a:p>
        </p:txBody>
      </p:sp>
      <p:sp>
        <p:nvSpPr>
          <p:cNvPr id="6" name="Slide Image Placeholder 5">
            <a:extLst>
              <a:ext uri="{FF2B5EF4-FFF2-40B4-BE49-F238E27FC236}">
                <a16:creationId xmlns:a16="http://schemas.microsoft.com/office/drawing/2014/main" id="{0355E794-4D83-4E51-BFA2-9F3575A3E77F}"/>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8151503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not have a role in implementing this standard.</a:t>
            </a:r>
          </a:p>
          <a:p>
            <a:r>
              <a:rPr lang="en-AU" dirty="0"/>
              <a:t>Further guidance on this standard is available at </a:t>
            </a:r>
            <a:r>
              <a:rPr lang="en-AU" dirty="0">
                <a:hlinkClick r:id="rId3"/>
              </a:rPr>
              <a:t>Review of child safety practices guidance</a:t>
            </a:r>
            <a:endParaRPr lang="en-AU" dirty="0"/>
          </a:p>
          <a:p>
            <a:pPr marL="0" lvl="0" indent="0">
              <a:spcBef>
                <a:spcPts val="600"/>
              </a:spcBef>
              <a:buNone/>
            </a:pPr>
            <a:r>
              <a:rPr lang="en-AU" sz="1400" b="1" dirty="0"/>
              <a:t>SPEAKING NOTES</a:t>
            </a:r>
          </a:p>
          <a:p>
            <a:pPr>
              <a:spcAft>
                <a:spcPts val="600"/>
              </a:spcAft>
            </a:pPr>
            <a:r>
              <a:rPr lang="en-AU" dirty="0"/>
              <a:t>Child Safe Standard 10 outlines how schools implementing this standard, will have an open and transparent culture, learn from their mistakes and put the interests of children first. </a:t>
            </a:r>
          </a:p>
          <a:p>
            <a:pPr>
              <a:spcAft>
                <a:spcPts val="600"/>
              </a:spcAft>
            </a:pPr>
            <a:r>
              <a:rPr lang="en-AU" dirty="0"/>
              <a:t>Based on its powers and functions, the government school council has no specific responsibility in relation to this standard. However, the school council will play a role in ensuring the Child Safety Code of Conduct is reviewed and approved </a:t>
            </a:r>
            <a:r>
              <a:rPr lang="en-GB" dirty="0"/>
              <a:t>to the extent that it applies to school council employees.</a:t>
            </a:r>
          </a:p>
          <a:p>
            <a:pPr>
              <a:spcAft>
                <a:spcPts val="600"/>
              </a:spcAft>
            </a:pPr>
            <a:r>
              <a:rPr lang="en-AU" dirty="0"/>
              <a:t>Our schools need to:</a:t>
            </a:r>
          </a:p>
          <a:p>
            <a:pPr lvl="1">
              <a:spcAft>
                <a:spcPts val="600"/>
              </a:spcAft>
            </a:pPr>
            <a:r>
              <a:rPr lang="en-AU" dirty="0"/>
              <a:t>take time to review policies, procedures and practices and put child safety and wellbeing at the centre of the school’s activities.</a:t>
            </a:r>
          </a:p>
          <a:p>
            <a:pPr lvl="1">
              <a:spcAft>
                <a:spcPts val="600"/>
              </a:spcAft>
            </a:pPr>
            <a:r>
              <a:rPr lang="en-AU" dirty="0"/>
              <a:t>regularly review policies, procedures and practices to make sure they are adequate, up-to-date and effective, fully implemented and followed by everyone</a:t>
            </a:r>
          </a:p>
          <a:p>
            <a:pPr>
              <a:spcAft>
                <a:spcPts val="600"/>
              </a:spcAft>
            </a:pPr>
            <a:r>
              <a:rPr lang="en-AU" dirty="0"/>
              <a:t>This helps our school to maintain the best approach to child safety and wellbeing and minimise the risk of harm.</a:t>
            </a:r>
          </a:p>
          <a:p>
            <a:pPr lvl="0">
              <a:spcAft>
                <a:spcPts val="600"/>
              </a:spcAft>
            </a:pPr>
            <a:r>
              <a:rPr lang="en-AU" dirty="0"/>
              <a:t>The principal must ensure the school meets all the requirements of this standard. </a:t>
            </a:r>
          </a:p>
          <a:p>
            <a:pPr>
              <a:spcAft>
                <a:spcPts val="600"/>
              </a:spcAft>
            </a:pPr>
            <a:r>
              <a:rPr lang="en-AU" dirty="0"/>
              <a:t>Our school will consult with the community as part of our review processes. The school council also plays a role in supporting the principal to ensure families are engaged in any review of the school’s child safety policies.</a:t>
            </a:r>
          </a:p>
          <a:p>
            <a:pPr lvl="0">
              <a:spcAft>
                <a:spcPts val="600"/>
              </a:spcAft>
            </a:pPr>
            <a:r>
              <a:rPr lang="en-AU" dirty="0"/>
              <a:t>The outcomes of periodic reviews will also be shared with you. </a:t>
            </a:r>
          </a:p>
          <a:p>
            <a:pPr lvl="0">
              <a:spcAft>
                <a:spcPts val="600"/>
              </a:spcAft>
            </a:pPr>
            <a:endParaRPr lang="en-AU" dirty="0"/>
          </a:p>
          <a:p>
            <a:pPr lvl="0"/>
            <a:endParaRPr lang="en-AU" dirty="0"/>
          </a:p>
          <a:p>
            <a:endParaRPr lang="en-AU" dirty="0"/>
          </a:p>
          <a:p>
            <a:pPr lvl="1"/>
            <a:endParaRPr lang="en-US"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31</a:t>
            </a:fld>
            <a:endParaRPr lang="en-US" dirty="0"/>
          </a:p>
        </p:txBody>
      </p:sp>
      <p:sp>
        <p:nvSpPr>
          <p:cNvPr id="6" name="Slide Image Placeholder 5">
            <a:extLst>
              <a:ext uri="{FF2B5EF4-FFF2-40B4-BE49-F238E27FC236}">
                <a16:creationId xmlns:a16="http://schemas.microsoft.com/office/drawing/2014/main" id="{4F357EE4-9ECC-4539-855F-07EE9AC02562}"/>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7211308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Where the school council has a role, the slide includes an </a:t>
            </a:r>
            <a:r>
              <a:rPr lang="en-AU" b="1" dirty="0">
                <a:solidFill>
                  <a:srgbClr val="ED7D31"/>
                </a:solidFill>
              </a:rPr>
              <a:t>orange bar</a:t>
            </a:r>
            <a:r>
              <a:rPr lang="en-AU" dirty="0"/>
              <a:t> for ease of reference. In all other cases, the standard is highlighted with a </a:t>
            </a:r>
            <a:r>
              <a:rPr lang="en-AU" b="1" dirty="0">
                <a:solidFill>
                  <a:schemeClr val="accent1">
                    <a:lumMod val="75000"/>
                  </a:schemeClr>
                </a:solidFill>
              </a:rPr>
              <a:t>blue bar</a:t>
            </a:r>
            <a:r>
              <a:rPr lang="en-AU" dirty="0"/>
              <a:t>.</a:t>
            </a:r>
          </a:p>
          <a:p>
            <a:r>
              <a:rPr lang="en-AU" dirty="0"/>
              <a:t>The school council does not have a role in implementing this standard.</a:t>
            </a:r>
          </a:p>
          <a:p>
            <a:r>
              <a:rPr lang="en-AU" dirty="0"/>
              <a:t>Further guidance on this standard is available at </a:t>
            </a:r>
            <a:r>
              <a:rPr lang="en-AU" dirty="0">
                <a:hlinkClick r:id="rId3"/>
              </a:rPr>
              <a:t>Implementation of child safety practices guidance</a:t>
            </a:r>
            <a:endParaRPr lang="en-AU" dirty="0"/>
          </a:p>
          <a:p>
            <a:pPr marL="0" indent="0">
              <a:spcBef>
                <a:spcPts val="600"/>
              </a:spcBef>
              <a:buNone/>
            </a:pPr>
            <a:r>
              <a:rPr lang="en-AU" sz="1400" b="1" dirty="0"/>
              <a:t>SPEAKING NOTES</a:t>
            </a:r>
          </a:p>
          <a:p>
            <a:pPr>
              <a:spcAft>
                <a:spcPts val="600"/>
              </a:spcAft>
            </a:pPr>
            <a:r>
              <a:rPr lang="en-US" dirty="0"/>
              <a:t>Child Safe Standard 11 acknowledges that being</a:t>
            </a:r>
            <a:r>
              <a:rPr lang="en-AU" dirty="0"/>
              <a:t> a child-safe organisation requires ongoing effort.</a:t>
            </a:r>
          </a:p>
          <a:p>
            <a:pPr>
              <a:spcAft>
                <a:spcPts val="600"/>
              </a:spcAft>
            </a:pPr>
            <a:r>
              <a:rPr lang="en-AU" dirty="0"/>
              <a:t>Based on its powers and functions, the government school council has no specific role or responsibility in relation to this standard.</a:t>
            </a:r>
          </a:p>
          <a:p>
            <a:pPr lvl="0">
              <a:spcAft>
                <a:spcPts val="600"/>
              </a:spcAft>
            </a:pPr>
            <a:r>
              <a:rPr lang="en-AU" dirty="0"/>
              <a:t>However, school policies, procedures and practices need to work together to create a culture of child safety. </a:t>
            </a:r>
          </a:p>
          <a:p>
            <a:pPr lvl="0">
              <a:spcAft>
                <a:spcPts val="600"/>
              </a:spcAft>
            </a:pPr>
            <a:r>
              <a:rPr lang="en-AU" dirty="0"/>
              <a:t>Our schools needs to make sure their policies and procedures are:</a:t>
            </a:r>
          </a:p>
          <a:p>
            <a:pPr lvl="1">
              <a:spcAft>
                <a:spcPts val="600"/>
              </a:spcAft>
            </a:pPr>
            <a:r>
              <a:rPr lang="en-AU" dirty="0"/>
              <a:t>informed by community consultations so they are relevant to the school</a:t>
            </a:r>
          </a:p>
          <a:p>
            <a:pPr lvl="1">
              <a:spcAft>
                <a:spcPts val="600"/>
              </a:spcAft>
            </a:pPr>
            <a:r>
              <a:rPr lang="en-AU" dirty="0"/>
              <a:t>accessible to all</a:t>
            </a:r>
          </a:p>
          <a:p>
            <a:pPr lvl="1">
              <a:spcAft>
                <a:spcPts val="600"/>
              </a:spcAft>
            </a:pPr>
            <a:r>
              <a:rPr lang="en-AU" dirty="0"/>
              <a:t>informed by best practice</a:t>
            </a:r>
          </a:p>
          <a:p>
            <a:pPr lvl="1">
              <a:spcAft>
                <a:spcPts val="600"/>
              </a:spcAft>
            </a:pPr>
            <a:r>
              <a:rPr lang="en-AU" dirty="0"/>
              <a:t>championed by leaders</a:t>
            </a:r>
          </a:p>
          <a:p>
            <a:pPr lvl="1">
              <a:spcAft>
                <a:spcPts val="600"/>
              </a:spcAft>
            </a:pPr>
            <a:r>
              <a:rPr lang="en-AU" dirty="0"/>
              <a:t>well understood by those they apply to</a:t>
            </a:r>
          </a:p>
          <a:p>
            <a:pPr lvl="1">
              <a:spcAft>
                <a:spcPts val="600"/>
              </a:spcAft>
            </a:pPr>
            <a:r>
              <a:rPr lang="en-AU" dirty="0"/>
              <a:t>implemented effectively.</a:t>
            </a:r>
          </a:p>
          <a:p>
            <a:pPr>
              <a:spcAft>
                <a:spcPts val="600"/>
              </a:spcAft>
            </a:pPr>
            <a:r>
              <a:rPr lang="en-AU" dirty="0"/>
              <a:t>Schools are safer for children and students when child safety policies and procedures are championed by leaders and understood by all members of the school community.</a:t>
            </a:r>
          </a:p>
          <a:p>
            <a:pPr lvl="0">
              <a:spcAft>
                <a:spcPts val="600"/>
              </a:spcAft>
            </a:pPr>
            <a:r>
              <a:rPr lang="en-AU" dirty="0"/>
              <a:t>The principal must ensure that </a:t>
            </a:r>
            <a:r>
              <a:rPr lang="en-US" dirty="0"/>
              <a:t>all the Child Safe Standards</a:t>
            </a:r>
            <a:r>
              <a:rPr lang="en-AU" dirty="0"/>
              <a:t> and school policies, procedures and practices are effectively implemented and work together to create a child-safe culture.</a:t>
            </a:r>
          </a:p>
          <a:p>
            <a:pPr lvl="0">
              <a:spcAft>
                <a:spcPts val="600"/>
              </a:spcAft>
            </a:pPr>
            <a:r>
              <a:rPr lang="en-US" dirty="0"/>
              <a:t>As we’ve seen throughout this presentation, child safety is a shared responsibility and by consulting and involving our students, families and all of you, we increase the likelihood that our students will be safe and that they will trust us with their concerns. </a:t>
            </a:r>
          </a:p>
          <a:p>
            <a:endParaRPr lang="en-US" dirty="0"/>
          </a:p>
          <a:p>
            <a:pPr lvl="0"/>
            <a:endParaRPr lang="en-US"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32</a:t>
            </a:fld>
            <a:endParaRPr lang="en-US" dirty="0"/>
          </a:p>
        </p:txBody>
      </p:sp>
      <p:sp>
        <p:nvSpPr>
          <p:cNvPr id="6" name="Slide Image Placeholder 5">
            <a:extLst>
              <a:ext uri="{FF2B5EF4-FFF2-40B4-BE49-F238E27FC236}">
                <a16:creationId xmlns:a16="http://schemas.microsoft.com/office/drawing/2014/main" id="{9B3A0378-0D85-4502-9601-62D6737C51FD}"/>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177406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indent="0">
              <a:buNone/>
            </a:pPr>
            <a:r>
              <a:rPr lang="en-AU" sz="1400" b="1" dirty="0"/>
              <a:t>BACKGROUND NOTES FOR FACILITATOR</a:t>
            </a:r>
          </a:p>
          <a:p>
            <a:r>
              <a:rPr lang="en-AU" b="1" dirty="0"/>
              <a:t>Time on this slide: 1 minute </a:t>
            </a:r>
          </a:p>
          <a:p>
            <a:r>
              <a:rPr lang="en-AU" dirty="0"/>
              <a:t>The Victorian Registration and Qualifications Authority (VRQA) is the regulatory authority responsible for school compliance with the minimum standards for school registration.</a:t>
            </a:r>
          </a:p>
          <a:p>
            <a:r>
              <a:rPr lang="en-AU" dirty="0"/>
              <a:t>The VRQA has approved the department as a Review Body for Victorian government schools. </a:t>
            </a:r>
          </a:p>
          <a:p>
            <a:r>
              <a:rPr lang="en-AU" dirty="0"/>
              <a:t>The department reviews government schools’ compliance with the minimum standards, including Child Safe Standards and reports annually or as required to the VRQA on compliance.</a:t>
            </a:r>
          </a:p>
          <a:p>
            <a:pPr marL="0" indent="0">
              <a:spcBef>
                <a:spcPts val="600"/>
              </a:spcBef>
              <a:buNone/>
            </a:pPr>
            <a:r>
              <a:rPr lang="en-AU" sz="1400" b="1" dirty="0"/>
              <a:t>SPEAKING NOTES </a:t>
            </a:r>
          </a:p>
          <a:p>
            <a:pPr>
              <a:spcAft>
                <a:spcPts val="600"/>
              </a:spcAft>
            </a:pPr>
            <a:r>
              <a:rPr lang="en-AU" dirty="0"/>
              <a:t>There are a number of serious consequences for failing to comply with the Child Safe Standards as a school. </a:t>
            </a:r>
          </a:p>
          <a:p>
            <a:pPr>
              <a:spcAft>
                <a:spcPts val="600"/>
              </a:spcAft>
            </a:pPr>
            <a:r>
              <a:rPr lang="en-AU" dirty="0"/>
              <a:t>Firstly, non-compliance could foster a school culture that is not safe for children, and does not encourage reporting.</a:t>
            </a:r>
          </a:p>
          <a:p>
            <a:pPr>
              <a:spcAft>
                <a:spcPts val="600"/>
              </a:spcAft>
            </a:pPr>
            <a:r>
              <a:rPr lang="en-AU" dirty="0"/>
              <a:t>Compliance with the Standards is required for school registration and will be assessed as part of our regular school review.</a:t>
            </a:r>
          </a:p>
          <a:p>
            <a:pPr>
              <a:spcAft>
                <a:spcPts val="600"/>
              </a:spcAft>
            </a:pPr>
            <a:r>
              <a:rPr lang="en-AU" dirty="0"/>
              <a:t>If the non-compliance is serious and ongoing, action could be taken by the Victorian Registration and Qualifications Authority. </a:t>
            </a:r>
          </a:p>
          <a:p>
            <a:pPr>
              <a:spcAft>
                <a:spcPts val="600"/>
              </a:spcAft>
            </a:pPr>
            <a:r>
              <a:rPr lang="en-AU" dirty="0"/>
              <a:t>The Commissioner for Children and Young People can also investigate the school if it is concerned that the Child Safe Standards are not being followed.</a:t>
            </a:r>
          </a:p>
          <a:p>
            <a:pPr>
              <a:spcAft>
                <a:spcPts val="600"/>
              </a:spcAft>
            </a:pPr>
            <a:r>
              <a:rPr lang="en-AU" dirty="0"/>
              <a:t>Failing to implement the Standards also creates legal risks, such as a breach of duty of care obligations. </a:t>
            </a:r>
          </a:p>
          <a:p>
            <a:pPr>
              <a:spcAft>
                <a:spcPts val="600"/>
              </a:spcAft>
            </a:pPr>
            <a:r>
              <a:rPr lang="en-AU" dirty="0"/>
              <a:t>Criminal offences of failure to report and failure to protect might also apply if there is an environment that is not safe for children, and abuse is not prevented or reported. </a:t>
            </a:r>
          </a:p>
          <a:p>
            <a:pPr>
              <a:spcAft>
                <a:spcPts val="600"/>
              </a:spcAft>
            </a:pPr>
            <a:r>
              <a:rPr lang="en-AU" dirty="0"/>
              <a:t>An environment that is not safe for children may also result in  legal action, such as negligence claims.</a:t>
            </a:r>
          </a:p>
          <a:p>
            <a:pPr>
              <a:spcAft>
                <a:spcPts val="600"/>
              </a:spcAft>
            </a:pPr>
            <a:r>
              <a:rPr lang="en-AU" dirty="0"/>
              <a:t>Failing to comply may also reduce the community’s trust in the school and impact its reputation to keep children safe.</a:t>
            </a:r>
          </a:p>
          <a:p>
            <a:pPr marL="0" lvl="0" indent="0">
              <a:buNone/>
            </a:pPr>
            <a:endParaRPr lang="en-AU" dirty="0"/>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AU" dirty="0"/>
          </a:p>
          <a:p>
            <a:pPr>
              <a:spcAft>
                <a:spcPts val="600"/>
              </a:spcAft>
            </a:pPr>
            <a:endParaRPr lang="en-AU" dirty="0"/>
          </a:p>
        </p:txBody>
      </p:sp>
      <p:sp>
        <p:nvSpPr>
          <p:cNvPr id="4" name="Slide Number Placeholder 3"/>
          <p:cNvSpPr>
            <a:spLocks noGrp="1"/>
          </p:cNvSpPr>
          <p:nvPr>
            <p:ph type="sldNum" sz="quarter" idx="10"/>
          </p:nvPr>
        </p:nvSpPr>
        <p:spPr/>
        <p:txBody>
          <a:bodyPr/>
          <a:lstStyle/>
          <a:p>
            <a:fld id="{4C37A77B-BB0B-EB4D-BF1F-4636A3D2E847}" type="slidenum">
              <a:rPr lang="en-US" smtClean="0"/>
              <a:pPr/>
              <a:t>33</a:t>
            </a:fld>
            <a:endParaRPr lang="en-US" dirty="0"/>
          </a:p>
        </p:txBody>
      </p:sp>
      <p:sp>
        <p:nvSpPr>
          <p:cNvPr id="7" name="Slide Image Placeholder 6">
            <a:extLst>
              <a:ext uri="{FF2B5EF4-FFF2-40B4-BE49-F238E27FC236}">
                <a16:creationId xmlns:a16="http://schemas.microsoft.com/office/drawing/2014/main" id="{BB8C3E05-AE60-4AAB-B7BD-CD01DEEA63AA}"/>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7580239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less than 30 seconds</a:t>
            </a:r>
          </a:p>
          <a:p>
            <a:pPr lvl="0"/>
            <a:r>
              <a:rPr lang="en-AU" dirty="0"/>
              <a:t>This slide is intended as a section break. </a:t>
            </a:r>
          </a:p>
          <a:p>
            <a:pPr marL="0" lvl="0" indent="0">
              <a:spcBef>
                <a:spcPts val="600"/>
              </a:spcBef>
              <a:buNone/>
            </a:pPr>
            <a:r>
              <a:rPr lang="en-AU" b="1" dirty="0"/>
              <a:t>SPEAKING NOTES </a:t>
            </a:r>
          </a:p>
          <a:p>
            <a:pPr lvl="0">
              <a:spcAft>
                <a:spcPts val="600"/>
              </a:spcAft>
            </a:pPr>
            <a:r>
              <a:rPr lang="en-AU" dirty="0"/>
              <a:t>In the next section of this presentation, I will focus on our school’s key child safety policies, statements and procedures.</a:t>
            </a:r>
          </a:p>
          <a:p>
            <a:pPr>
              <a:spcAft>
                <a:spcPts val="600"/>
              </a:spcAft>
            </a:pPr>
            <a:r>
              <a:rPr lang="en-AU" dirty="0"/>
              <a:t>These documents set out our school’s commitment and approach to keeping children, young people and students safe in our school environments.</a:t>
            </a:r>
          </a:p>
          <a:p>
            <a:pPr lvl="0">
              <a:spcAft>
                <a:spcPts val="600"/>
              </a:spcAft>
            </a:pPr>
            <a:endParaRPr lang="en-AU" dirty="0"/>
          </a:p>
          <a:p>
            <a:pPr lvl="0">
              <a:spcAft>
                <a:spcPts val="600"/>
              </a:spcAft>
            </a:pPr>
            <a:endParaRPr lang="en-AU" dirty="0"/>
          </a:p>
          <a:p>
            <a:pPr marL="0" lvl="0" indent="0">
              <a:spcAft>
                <a:spcPts val="600"/>
              </a:spcAft>
              <a:buNone/>
            </a:pPr>
            <a:endParaRPr lang="en-AU" dirty="0"/>
          </a:p>
          <a:p>
            <a:pPr>
              <a:spcAft>
                <a:spcPts val="600"/>
              </a:spcAft>
            </a:pPr>
            <a:endParaRPr lang="en-AU" dirty="0"/>
          </a:p>
          <a:p>
            <a:pPr lvl="0">
              <a:spcAft>
                <a:spcPts val="600"/>
              </a:spcAft>
            </a:pPr>
            <a:endParaRPr lang="en-AU" dirty="0"/>
          </a:p>
          <a:p>
            <a:pPr lvl="0"/>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34</a:t>
            </a:fld>
            <a:endParaRPr lang="en-US" dirty="0"/>
          </a:p>
        </p:txBody>
      </p:sp>
      <p:sp>
        <p:nvSpPr>
          <p:cNvPr id="6" name="Slide Image Placeholder 5">
            <a:extLst>
              <a:ext uri="{FF2B5EF4-FFF2-40B4-BE49-F238E27FC236}">
                <a16:creationId xmlns:a16="http://schemas.microsoft.com/office/drawing/2014/main" id="{7515D43E-60B8-4054-BFC4-895FF78C3FF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2766678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2 minutes</a:t>
            </a:r>
          </a:p>
          <a:p>
            <a:r>
              <a:rPr lang="en-AU" dirty="0"/>
              <a:t>This slide is a way of visualising how the whole child safety policies and procedures fits together.</a:t>
            </a:r>
          </a:p>
          <a:p>
            <a:r>
              <a:rPr lang="en-AU" dirty="0"/>
              <a:t>The policies in orange and blue are the school’s local policies. The orange policies and procedures are the school’s key child safety policies.</a:t>
            </a:r>
          </a:p>
          <a:p>
            <a:r>
              <a:rPr lang="en-AU" dirty="0"/>
              <a:t>At the bottom of the slide are department policies on the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Policy and Advisory Library</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AU" dirty="0"/>
              <a:t>(PAL) that have child safety protections built in and are policies that all schools must follow.</a:t>
            </a:r>
          </a:p>
          <a:p>
            <a:pPr marL="0" indent="0">
              <a:spcBef>
                <a:spcPts val="600"/>
              </a:spcBef>
              <a:buNone/>
            </a:pPr>
            <a:r>
              <a:rPr lang="en-AU" sz="1400" b="1" dirty="0"/>
              <a:t>SPEAKING NOTES</a:t>
            </a:r>
          </a:p>
          <a:p>
            <a:pPr>
              <a:spcBef>
                <a:spcPts val="600"/>
              </a:spcBef>
            </a:pPr>
            <a:r>
              <a:rPr lang="en-AU" dirty="0"/>
              <a:t>Throughout this presentation, we’ve considered each of the child safe standards, their benefits and the role of the school council. </a:t>
            </a:r>
          </a:p>
          <a:p>
            <a:pPr>
              <a:spcBef>
                <a:spcPts val="600"/>
              </a:spcBef>
            </a:pPr>
            <a:r>
              <a:rPr lang="en-AU" dirty="0"/>
              <a:t>I’ve referred to policies and procedures that form part of our framework for child safety. </a:t>
            </a:r>
          </a:p>
          <a:p>
            <a:pPr>
              <a:spcBef>
                <a:spcPts val="600"/>
              </a:spcBef>
            </a:pPr>
            <a:r>
              <a:rPr lang="en-AU" dirty="0"/>
              <a:t>This slide is a way of visualising how our school’s child safety policies and procedures fit together.</a:t>
            </a:r>
          </a:p>
          <a:p>
            <a:pPr>
              <a:spcBef>
                <a:spcPts val="600"/>
              </a:spcBef>
            </a:pPr>
            <a:r>
              <a:rPr lang="en-AU" dirty="0"/>
              <a:t>Starting at the top and highlighted in orange, are our school’s 4 overarching child safety policies and procedures.. These 4 policies and procedures are specifically child safety focussed and are directly related to the Child Safe Standards. </a:t>
            </a:r>
          </a:p>
          <a:p>
            <a:pPr>
              <a:spcBef>
                <a:spcPts val="600"/>
              </a:spcBef>
            </a:pPr>
            <a:r>
              <a:rPr lang="en-AU" dirty="0"/>
              <a:t>There are also a range of other policies and procedures that have important things to say about child safety at our school. The blue policies are the child safety related policies at our school. For example, you can see here our school’s Complaints Policy, Volunteers Policy, Student Wellbeing and Engagement Policy and Bullying Prevention Policy.</a:t>
            </a:r>
          </a:p>
          <a:p>
            <a:pPr>
              <a:spcBef>
                <a:spcPts val="600"/>
              </a:spcBef>
              <a:defRPr/>
            </a:pPr>
            <a:r>
              <a:rPr lang="en-AU" dirty="0"/>
              <a:t>At the bottom, are the department’s policies on the </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Policy and Advisory Library</a:t>
            </a:r>
            <a:r>
              <a:rPr lang="en-AU"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AU" dirty="0"/>
              <a:t>(PAL) that have child safety protections built-in and these are policies that all schools must follow. PAL is  a public site so you can also access these department policies. </a:t>
            </a:r>
          </a:p>
          <a:p>
            <a:pPr>
              <a:spcBef>
                <a:spcPts val="600"/>
              </a:spcBef>
              <a:defRPr/>
            </a:pPr>
            <a:r>
              <a:rPr lang="en-AU" dirty="0"/>
              <a:t>School councils must follow the department’s procurement policies and recruitment policies to ensure they comply with the Child Safe Standards.</a:t>
            </a:r>
          </a:p>
          <a:p>
            <a:pPr>
              <a:spcBef>
                <a:spcPts val="600"/>
              </a:spcBef>
              <a:defRPr/>
            </a:pPr>
            <a:r>
              <a:rPr lang="en-AU" dirty="0"/>
              <a:t>Over the next few slides, we’ll discuss some of the key policies in 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t>35</a:t>
            </a:fld>
            <a:endParaRPr lang="en-US" dirty="0"/>
          </a:p>
        </p:txBody>
      </p:sp>
    </p:spTree>
    <p:extLst>
      <p:ext uri="{BB962C8B-B14F-4D97-AF65-F5344CB8AC3E}">
        <p14:creationId xmlns:p14="http://schemas.microsoft.com/office/powerpoint/2010/main" val="2513426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shows the intent of the Child Safety and Wellbeing Policy.</a:t>
            </a:r>
          </a:p>
          <a:p>
            <a:pPr lvl="0"/>
            <a:r>
              <a:rPr lang="en-AU" dirty="0"/>
              <a:t> NOTE: Your school may have called this policy another name such as Child Safety Policy. </a:t>
            </a:r>
          </a:p>
          <a:p>
            <a:pPr lvl="0"/>
            <a:r>
              <a:rPr lang="en-AU" dirty="0"/>
              <a:t>We suggest that you provide links or copies of your school’s current Child Safety and Wellbeing Policy.</a:t>
            </a:r>
          </a:p>
          <a:p>
            <a:r>
              <a:rPr lang="en-AU" dirty="0"/>
              <a:t>You may wish to confirm that school council members understand the Child Safety and Wellbeing Policy and how it is used in the school.</a:t>
            </a:r>
          </a:p>
          <a:p>
            <a:pPr marL="0" indent="0">
              <a:spcBef>
                <a:spcPts val="600"/>
              </a:spcBef>
              <a:buNone/>
            </a:pPr>
            <a:r>
              <a:rPr lang="en-AU" sz="1400" b="1" dirty="0"/>
              <a:t>SPEAKING NOTES </a:t>
            </a:r>
          </a:p>
          <a:p>
            <a:pPr lvl="0">
              <a:spcAft>
                <a:spcPts val="600"/>
              </a:spcAft>
            </a:pPr>
            <a:r>
              <a:rPr lang="en-AU" dirty="0"/>
              <a:t>All school council members </a:t>
            </a:r>
            <a:r>
              <a:rPr lang="en-US" dirty="0"/>
              <a:t>must follow our school’s Child Safety and Wellbeing Policy.</a:t>
            </a:r>
            <a:endParaRPr lang="en-AU" dirty="0"/>
          </a:p>
          <a:p>
            <a:pPr lvl="0">
              <a:spcAft>
                <a:spcPts val="600"/>
              </a:spcAft>
            </a:pPr>
            <a:r>
              <a:rPr lang="en-AU" dirty="0"/>
              <a:t>Our school’s Child Safety and Wellbeing Policy demonstrates our school’s commitment to providing environments where </a:t>
            </a:r>
            <a:r>
              <a:rPr lang="en-GB" dirty="0"/>
              <a:t>our students are safe and feel safe, where their participation is valued, their views respected, and their voices are heard about decisions that affect their lives. </a:t>
            </a:r>
            <a:endParaRPr lang="en-AU" dirty="0"/>
          </a:p>
          <a:p>
            <a:pPr lvl="0">
              <a:spcAft>
                <a:spcPts val="600"/>
              </a:spcAft>
            </a:pPr>
            <a:r>
              <a:rPr lang="en-AU" dirty="0"/>
              <a:t>Our policy is publicly available on our school website and at reception. </a:t>
            </a:r>
          </a:p>
          <a:p>
            <a:pPr lvl="0">
              <a:spcAft>
                <a:spcPts val="600"/>
              </a:spcAft>
            </a:pPr>
            <a:r>
              <a:rPr lang="en-AU" dirty="0"/>
              <a:t>It tells our community about our strategies and arrangements to keep children safe.</a:t>
            </a:r>
          </a:p>
          <a:p>
            <a:pPr lvl="0">
              <a:spcAft>
                <a:spcPts val="600"/>
              </a:spcAft>
            </a:pPr>
            <a:r>
              <a:rPr lang="en-AU" dirty="0"/>
              <a:t>It helps us create a shared commitment to keeping children safe. </a:t>
            </a:r>
          </a:p>
          <a:p>
            <a:pPr lvl="0">
              <a:spcAft>
                <a:spcPts val="600"/>
              </a:spcAft>
            </a:pPr>
            <a:r>
              <a:rPr lang="en-AU" dirty="0"/>
              <a:t>It also supports everyone in our school community to know their responsibilities. </a:t>
            </a:r>
          </a:p>
          <a:p>
            <a:pPr>
              <a:spcAft>
                <a:spcPts val="600"/>
              </a:spcAft>
            </a:pPr>
            <a:r>
              <a:rPr lang="en-AU" dirty="0"/>
              <a:t>While all school council members </a:t>
            </a:r>
            <a:r>
              <a:rPr lang="en-US" dirty="0"/>
              <a:t>must follow the school’s Child Safety and Wellbeing Policy, </a:t>
            </a:r>
            <a:r>
              <a:rPr lang="en-AU" dirty="0"/>
              <a:t>the council has no specific oversight or approval role in relation to the </a:t>
            </a:r>
            <a:r>
              <a:rPr lang="en-US" dirty="0"/>
              <a:t>policy. </a:t>
            </a:r>
            <a:r>
              <a:rPr lang="en-AU" dirty="0"/>
              <a:t> </a:t>
            </a:r>
          </a:p>
          <a:p>
            <a:pPr lvl="0">
              <a:spcAft>
                <a:spcPts val="600"/>
              </a:spcAft>
            </a:pPr>
            <a:endParaRPr lang="en-AU" dirty="0"/>
          </a:p>
          <a:p>
            <a:pPr lvl="0"/>
            <a:endParaRPr lang="en-AU" dirty="0"/>
          </a:p>
          <a:p>
            <a:pPr marL="0" indent="0">
              <a:buNone/>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36</a:t>
            </a:fld>
            <a:endParaRPr lang="en-US" dirty="0"/>
          </a:p>
        </p:txBody>
      </p:sp>
      <p:sp>
        <p:nvSpPr>
          <p:cNvPr id="7" name="Slide Image Placeholder 6">
            <a:extLst>
              <a:ext uri="{FF2B5EF4-FFF2-40B4-BE49-F238E27FC236}">
                <a16:creationId xmlns:a16="http://schemas.microsoft.com/office/drawing/2014/main" id="{46984C48-A2BD-4EAD-A161-759ED9247F5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3815228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shows the intent of the Child Safety Code of Conduct and who it applies to. </a:t>
            </a:r>
          </a:p>
          <a:p>
            <a:pPr lvl="0"/>
            <a:r>
              <a:rPr lang="en-AU" dirty="0"/>
              <a:t>We suggest that you provide links or copies of your school’s current Child Safety Code of Conduct to the school council.</a:t>
            </a:r>
          </a:p>
          <a:p>
            <a:r>
              <a:rPr lang="en-AU" dirty="0"/>
              <a:t>You may wish to confirm that school council members understand the Child Safety Code of Conduct and how to applies to them.</a:t>
            </a:r>
          </a:p>
          <a:p>
            <a:pPr marL="0" lvl="0" indent="0">
              <a:spcBef>
                <a:spcPts val="600"/>
              </a:spcBef>
              <a:buNone/>
            </a:pPr>
            <a:r>
              <a:rPr lang="en-AU" sz="1400" b="1" dirty="0"/>
              <a:t>SPEAKING NOTES </a:t>
            </a:r>
          </a:p>
          <a:p>
            <a:pPr>
              <a:spcAft>
                <a:spcPts val="600"/>
              </a:spcAft>
            </a:pPr>
            <a:r>
              <a:rPr lang="en-AU" dirty="0"/>
              <a:t>All members of the school council have a responsibility to follow the school’s </a:t>
            </a:r>
            <a:r>
              <a:rPr lang="en-GB" dirty="0"/>
              <a:t>Child Safety Code of Conduct. You must report any breaches or suspected breaches to the principal. </a:t>
            </a:r>
            <a:endParaRPr lang="en-AU" dirty="0"/>
          </a:p>
          <a:p>
            <a:pPr>
              <a:spcAft>
                <a:spcPts val="600"/>
              </a:spcAft>
            </a:pPr>
            <a:r>
              <a:rPr lang="en-AU" dirty="0"/>
              <a:t>The Child Safety Code of Conduct applies to all adults who work or volunteer in our school environments including school council members.</a:t>
            </a:r>
          </a:p>
          <a:p>
            <a:pPr>
              <a:spcAft>
                <a:spcPts val="600"/>
              </a:spcAft>
            </a:pPr>
            <a:r>
              <a:rPr lang="en-AU" dirty="0"/>
              <a:t>Our school’s Child Safety Code of Conduct </a:t>
            </a:r>
            <a:r>
              <a:rPr lang="en-GB" dirty="0"/>
              <a:t>provides adults with a clear guide on the behaviour that is expected of them in our school environments. </a:t>
            </a:r>
          </a:p>
          <a:p>
            <a:pPr lvl="0">
              <a:spcAft>
                <a:spcPts val="600"/>
              </a:spcAft>
            </a:pPr>
            <a:r>
              <a:rPr lang="en-AU" dirty="0"/>
              <a:t>It lists behaviours that are acceptable and behaviours that are unacceptable.</a:t>
            </a:r>
          </a:p>
          <a:p>
            <a:pPr lvl="0">
              <a:spcAft>
                <a:spcPts val="600"/>
              </a:spcAft>
            </a:pPr>
            <a:r>
              <a:rPr lang="en-AU" dirty="0"/>
              <a:t>It applies to all school activities, including school camps, using digital technology and social media.</a:t>
            </a:r>
          </a:p>
          <a:p>
            <a:pPr>
              <a:spcAft>
                <a:spcPts val="600"/>
              </a:spcAft>
            </a:pPr>
            <a:r>
              <a:rPr lang="en-AU" dirty="0"/>
              <a:t>As we discussed earlier, the government school council also has a role to approve the Code of Conduct to the extent that it applies to government school council members themselves and school council employees (unless delegated to the principal). </a:t>
            </a:r>
          </a:p>
          <a:p>
            <a:pPr lvl="0">
              <a:spcAft>
                <a:spcPts val="600"/>
              </a:spcAft>
            </a:pPr>
            <a:endParaRPr lang="en-AU" dirty="0"/>
          </a:p>
          <a:p>
            <a:pPr lvl="0">
              <a:spcAft>
                <a:spcPts val="600"/>
              </a:spcAft>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37</a:t>
            </a:fld>
            <a:endParaRPr lang="en-US" dirty="0"/>
          </a:p>
        </p:txBody>
      </p:sp>
      <p:sp>
        <p:nvSpPr>
          <p:cNvPr id="7" name="Slide Image Placeholder 6">
            <a:extLst>
              <a:ext uri="{FF2B5EF4-FFF2-40B4-BE49-F238E27FC236}">
                <a16:creationId xmlns:a16="http://schemas.microsoft.com/office/drawing/2014/main" id="{92365AC8-40AE-4FCD-8B7F-B1624C0C0BC1}"/>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442671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raises the school council’s awareness of the school’s Child Safety Risk Register and highlights some key considerations that the school has taken into account.</a:t>
            </a:r>
          </a:p>
          <a:p>
            <a:pPr>
              <a:defRPr/>
            </a:pPr>
            <a:r>
              <a:rPr lang="en-AU" dirty="0"/>
              <a:t>You may wish to share your school’s risk register in whole or part with the government school council. However, there is no requirement to share your school’s risk register with your government school council. </a:t>
            </a:r>
          </a:p>
          <a:p>
            <a:pPr marL="0" indent="0">
              <a:spcBef>
                <a:spcPts val="600"/>
              </a:spcBef>
              <a:buNone/>
            </a:pPr>
            <a:r>
              <a:rPr lang="en-AU" sz="1400" b="1" dirty="0"/>
              <a:t>SPEAKING NOTES </a:t>
            </a:r>
          </a:p>
          <a:p>
            <a:pPr>
              <a:spcBef>
                <a:spcPts val="600"/>
              </a:spcBef>
            </a:pPr>
            <a:r>
              <a:rPr lang="en-AU" dirty="0"/>
              <a:t>The school council needs to be aware of, and understand, child safety risks that exist within our school.</a:t>
            </a:r>
          </a:p>
          <a:p>
            <a:pPr marL="90488" indent="-90488">
              <a:spcBef>
                <a:spcPts val="600"/>
              </a:spcBef>
            </a:pPr>
            <a:r>
              <a:rPr lang="en-AU" b="0" i="0" dirty="0">
                <a:effectLst/>
              </a:rPr>
              <a:t>Our school takes child safety risk management seriously as we understand that it provides the foundation for all of our other child safety work.</a:t>
            </a:r>
          </a:p>
          <a:p>
            <a:pPr marL="90488" marR="0" lvl="0" indent="-904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dirty="0"/>
              <a:t>We cannot assume that child abuse does not, and cannot happen, within our schools or school communities.</a:t>
            </a:r>
            <a:r>
              <a:rPr lang="en-AU" b="0" i="0" dirty="0">
                <a:effectLst/>
              </a:rPr>
              <a:t> </a:t>
            </a:r>
          </a:p>
          <a:p>
            <a:pPr marL="90488" marR="0" lvl="0" indent="-904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b="0" i="0" dirty="0">
                <a:effectLst/>
              </a:rPr>
              <a:t>We have developed a Child Safety Risk Register with a focus on preventing and reducing child abuse and harm in our physical and online environments.</a:t>
            </a:r>
          </a:p>
          <a:p>
            <a:pPr marL="90488" marR="0" lvl="0" indent="-904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dirty="0">
                <a:ea typeface="+mn-ea"/>
                <a:cs typeface="Arial" panose="020B0604020202020204" pitchFamily="34" charset="0"/>
              </a:rPr>
              <a:t>We have considered risks for each of the 11 Child Safe Standards and we’ve developed and recorded risk controls aligned with each of the 11 standards.</a:t>
            </a:r>
          </a:p>
          <a:p>
            <a:pPr marL="90488" marR="0" lvl="0" indent="-904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dirty="0">
                <a:ea typeface="+mn-ea"/>
                <a:cs typeface="Arial" panose="020B0604020202020204" pitchFamily="34" charset="0"/>
              </a:rPr>
              <a:t>You can see here some of the types of questions that we considered during the development process.</a:t>
            </a:r>
          </a:p>
          <a:p>
            <a:pPr marL="90488" marR="0" lvl="0" indent="-904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AU" dirty="0">
              <a:latin typeface="Arial" panose="020B0604020202020204" pitchFamily="34" charset="0"/>
              <a:ea typeface="+mn-ea"/>
              <a:cs typeface="Arial" panose="020B0604020202020204" pitchFamily="34" charset="0"/>
            </a:endParaRPr>
          </a:p>
          <a:p>
            <a:pPr marL="0" indent="0">
              <a:buNone/>
            </a:pPr>
            <a:endParaRPr lang="en-AU" dirty="0"/>
          </a:p>
        </p:txBody>
      </p:sp>
      <p:sp>
        <p:nvSpPr>
          <p:cNvPr id="4" name="Slide Number Placeholder 3"/>
          <p:cNvSpPr>
            <a:spLocks noGrp="1"/>
          </p:cNvSpPr>
          <p:nvPr>
            <p:ph type="sldNum" sz="quarter" idx="5"/>
          </p:nvPr>
        </p:nvSpPr>
        <p:spPr/>
        <p:txBody>
          <a:bodyPr/>
          <a:lstStyle/>
          <a:p>
            <a:fld id="{4C37A77B-BB0B-EB4D-BF1F-4636A3D2E847}" type="slidenum">
              <a:rPr lang="en-US" smtClean="0"/>
              <a:pPr/>
              <a:t>38</a:t>
            </a:fld>
            <a:endParaRPr lang="en-US" dirty="0"/>
          </a:p>
        </p:txBody>
      </p:sp>
    </p:spTree>
    <p:extLst>
      <p:ext uri="{BB962C8B-B14F-4D97-AF65-F5344CB8AC3E}">
        <p14:creationId xmlns:p14="http://schemas.microsoft.com/office/powerpoint/2010/main" val="24515939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shows the intent of our school’s Complaints Policy </a:t>
            </a:r>
          </a:p>
          <a:p>
            <a:pPr marL="90488" marR="0" lvl="0" indent="-904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We suggest that you provide links or copies of your school’s current Complaints Policy </a:t>
            </a:r>
          </a:p>
          <a:p>
            <a:r>
              <a:rPr lang="en-AU" dirty="0"/>
              <a:t>You may wish to confirm that school council members understand the Complaints Policy and how it is used in the school.</a:t>
            </a:r>
          </a:p>
          <a:p>
            <a:pPr marL="0" indent="0">
              <a:spcBef>
                <a:spcPts val="600"/>
              </a:spcBef>
              <a:buNone/>
            </a:pPr>
            <a:r>
              <a:rPr lang="en-AU" sz="1400" b="1" dirty="0"/>
              <a:t>SPEAKING NOTES </a:t>
            </a:r>
          </a:p>
          <a:p>
            <a:pPr marL="90488" marR="0" lvl="0" indent="-90488" algn="l" defTabSz="914400" rtl="0" eaLnBrk="1" fontAlgn="auto" latinLnBrk="0" hangingPunct="1">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All members of our school community, including the school council, should be aware of our processes to manage complaints.</a:t>
            </a:r>
          </a:p>
          <a:p>
            <a:pPr marL="90488" marR="0" lvl="0" indent="-90488" algn="l" defTabSz="914400" rtl="0" eaLnBrk="1" fontAlgn="auto" latinLnBrk="0" hangingPunct="1">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We value open communication with our families and are committed to understanding complaints and addressing them appropriately. We recognise that the complaints process provides an important opportunity for reflection and learning. </a:t>
            </a:r>
            <a:endParaRPr lang="en-AU" sz="1400" b="1" dirty="0"/>
          </a:p>
          <a:p>
            <a:pPr marL="90488" marR="0" lvl="0" indent="-90488" algn="l" defTabSz="914400" rtl="0" eaLnBrk="1" fontAlgn="auto" latinLnBrk="0" hangingPunct="1">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Our school’s Complaints Policy provides an outline of our school’s complaints process.</a:t>
            </a:r>
          </a:p>
          <a:p>
            <a:pPr marL="90488" marR="0" lvl="0" indent="-90488" algn="l" defTabSz="914400" rtl="0" eaLnBrk="1" fontAlgn="auto" latinLnBrk="0" hangingPunct="1">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It informs students, parents and members of the community how they can raise complaints or concerns about issues arising at our school.</a:t>
            </a:r>
          </a:p>
          <a:p>
            <a:pPr marL="90488" marR="0" lvl="0" indent="-90488" algn="l" defTabSz="914400" rtl="0" eaLnBrk="1" fontAlgn="auto" latinLnBrk="0" hangingPunct="1">
              <a:spcAft>
                <a:spcPts val="600"/>
              </a:spcAft>
              <a:buClrTx/>
              <a:buSzTx/>
              <a:buFont typeface="Arial" panose="020B0604020202020204" pitchFamily="34" charset="0"/>
              <a:buChar char="•"/>
              <a:tabLst/>
              <a:defRPr/>
            </a:pPr>
            <a:r>
              <a:rPr lang="en-AU" sz="1200" kern="1200" dirty="0">
                <a:solidFill>
                  <a:schemeClr val="tx1"/>
                </a:solidFill>
                <a:latin typeface="+mn-lt"/>
                <a:ea typeface="+mn-ea"/>
                <a:cs typeface="+mn-cs"/>
              </a:rPr>
              <a:t>It sets an expectation that all complaints and concerns are managed in a timely, effective, fair and respectful manner. </a:t>
            </a:r>
          </a:p>
          <a:p>
            <a:pPr lvl="0">
              <a:spcAft>
                <a:spcPts val="600"/>
              </a:spcAft>
            </a:pPr>
            <a:r>
              <a:rPr lang="en-AU" dirty="0"/>
              <a:t>Our policy is publicly available on our school website and at reception. </a:t>
            </a:r>
          </a:p>
          <a:p>
            <a:pPr lvl="0">
              <a:spcAft>
                <a:spcPts val="600"/>
              </a:spcAft>
            </a:pPr>
            <a:endParaRPr lang="en-AU" dirty="0"/>
          </a:p>
          <a:p>
            <a:pPr lvl="0">
              <a:spcAft>
                <a:spcPts val="600"/>
              </a:spcAft>
            </a:pPr>
            <a:endParaRPr lang="en-AU" dirty="0"/>
          </a:p>
          <a:p>
            <a:pPr lvl="0">
              <a:spcAft>
                <a:spcPts val="600"/>
              </a:spcAft>
            </a:pPr>
            <a:endParaRPr lang="en-AU" dirty="0"/>
          </a:p>
          <a:p>
            <a:pPr lvl="0"/>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39</a:t>
            </a:fld>
            <a:endParaRPr lang="en-US" dirty="0"/>
          </a:p>
        </p:txBody>
      </p:sp>
      <p:sp>
        <p:nvSpPr>
          <p:cNvPr id="7" name="Slide Image Placeholder 6">
            <a:extLst>
              <a:ext uri="{FF2B5EF4-FFF2-40B4-BE49-F238E27FC236}">
                <a16:creationId xmlns:a16="http://schemas.microsoft.com/office/drawing/2014/main" id="{46984C48-A2BD-4EAD-A161-759ED9247F5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020236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26067" y="2520434"/>
            <a:ext cx="6120000" cy="6731390"/>
          </a:xfrm>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b="1" dirty="0">
                <a:latin typeface="+mn-lt"/>
              </a:rPr>
              <a:t>BACKGROUND NOTES FOR FACILITATOR</a:t>
            </a:r>
          </a:p>
          <a:p>
            <a:r>
              <a:rPr lang="en-US" b="1" dirty="0"/>
              <a:t>Time on this slide: less than 1 minute</a:t>
            </a:r>
          </a:p>
          <a:p>
            <a:pPr lvl="0"/>
            <a:r>
              <a:rPr lang="en-AU" dirty="0"/>
              <a:t>Begin the session with an Acknowledgment of Country.</a:t>
            </a:r>
          </a:p>
          <a:p>
            <a:pPr lvl="0"/>
            <a:r>
              <a:rPr lang="en-AU" b="0" i="0" dirty="0">
                <a:effectLst/>
              </a:rPr>
              <a:t>To find out if a school is within an area of formally recognised Country, refer to the </a:t>
            </a:r>
            <a:r>
              <a:rPr lang="en-AU" b="0" i="0" u="none" strike="noStrike" dirty="0">
                <a:solidFill>
                  <a:srgbClr val="1855BF"/>
                </a:solidFill>
                <a:effectLst/>
                <a:hlinkClick r:id="rId3"/>
              </a:rPr>
              <a:t>State-wide map of formally recognised Traditional Owners.</a:t>
            </a:r>
            <a:r>
              <a:rPr lang="en-AU" b="0" i="0" dirty="0">
                <a:solidFill>
                  <a:srgbClr val="011A3C"/>
                </a:solidFill>
                <a:effectLst/>
              </a:rPr>
              <a:t> </a:t>
            </a:r>
          </a:p>
          <a:p>
            <a:pPr lvl="0"/>
            <a:r>
              <a:rPr lang="en-AU" b="0" i="0" dirty="0">
                <a:effectLst/>
              </a:rPr>
              <a:t>If the school is located within a formally recognised Country, acknowledge the Traditional Owners identified.</a:t>
            </a:r>
            <a:endParaRPr lang="en-AU" dirty="0"/>
          </a:p>
          <a:p>
            <a:pPr lvl="0"/>
            <a:r>
              <a:rPr lang="en-AU" dirty="0"/>
              <a:t>For further information, see: </a:t>
            </a:r>
            <a:r>
              <a:rPr lang="en-AU" dirty="0">
                <a:hlinkClick r:id="rId4"/>
              </a:rPr>
              <a:t>Acknowledgement of Traditional Owners and Welcome to Country in Schools</a:t>
            </a:r>
            <a:r>
              <a:rPr lang="en-AU" dirty="0"/>
              <a:t>.</a:t>
            </a:r>
          </a:p>
          <a:p>
            <a:pPr marL="0" indent="0">
              <a:spcBef>
                <a:spcPts val="600"/>
              </a:spcBef>
              <a:buNone/>
            </a:pPr>
            <a:r>
              <a:rPr lang="en-AU" sz="1400" b="1" dirty="0"/>
              <a:t>SPEAKING NOTES </a:t>
            </a:r>
            <a:endParaRPr lang="en-US" sz="1400" b="1" dirty="0"/>
          </a:p>
          <a:p>
            <a:pPr lvl="0">
              <a:spcAft>
                <a:spcPts val="600"/>
              </a:spcAft>
            </a:pPr>
            <a:r>
              <a:rPr lang="en-AU" b="0" i="0" dirty="0">
                <a:effectLst/>
              </a:rPr>
              <a:t>Where the Traditional Owners are known</a:t>
            </a:r>
          </a:p>
          <a:p>
            <a:pPr lvl="1">
              <a:spcAft>
                <a:spcPts val="600"/>
              </a:spcAft>
            </a:pPr>
            <a:r>
              <a:rPr lang="en-AU" b="0" i="0" dirty="0">
                <a:effectLst/>
              </a:rPr>
              <a:t>I acknowledge the [insert Traditional Owner group name] people, the Traditional Owners of the land on which we meet today, and pay my respects to their Elders past and present</a:t>
            </a:r>
          </a:p>
          <a:p>
            <a:pPr lvl="1">
              <a:spcAft>
                <a:spcPts val="600"/>
              </a:spcAft>
            </a:pPr>
            <a:r>
              <a:rPr lang="en-AU" b="0" i="0" dirty="0">
                <a:effectLst/>
              </a:rPr>
              <a:t>I also acknowledge any other Elders and Aboriginal people who are here today.</a:t>
            </a:r>
          </a:p>
          <a:p>
            <a:pPr lvl="0">
              <a:spcAft>
                <a:spcPts val="600"/>
              </a:spcAft>
            </a:pPr>
            <a:r>
              <a:rPr lang="en-AU" b="0" i="0" dirty="0">
                <a:effectLst/>
              </a:rPr>
              <a:t>Where Traditional Owners are not known:</a:t>
            </a:r>
          </a:p>
          <a:p>
            <a:pPr lvl="1">
              <a:spcAft>
                <a:spcPts val="600"/>
              </a:spcAft>
            </a:pPr>
            <a:r>
              <a:rPr lang="en-AU" b="0" i="0" dirty="0">
                <a:effectLst/>
              </a:rPr>
              <a:t>I acknowledge the Traditional Owners of the land on which we meet and pay my respects to their Elders past and present</a:t>
            </a:r>
          </a:p>
          <a:p>
            <a:pPr lvl="1">
              <a:spcAft>
                <a:spcPts val="600"/>
              </a:spcAft>
            </a:pPr>
            <a:r>
              <a:rPr lang="en-AU" b="0" i="0" dirty="0">
                <a:effectLst/>
              </a:rPr>
              <a:t>I also acknowledge any other Elders and Aboriginal people here today.</a:t>
            </a:r>
          </a:p>
          <a:p>
            <a:pPr lvl="1">
              <a:spcAft>
                <a:spcPts val="600"/>
              </a:spcAft>
            </a:pPr>
            <a:endParaRPr lang="en-AU" b="0" i="0" dirty="0">
              <a:effectLst/>
            </a:endParaRPr>
          </a:p>
          <a:p>
            <a:pPr lvl="1"/>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6696EE-E175-4144-B35C-D4A1B167B91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Slide Image Placeholder 6">
            <a:extLst>
              <a:ext uri="{FF2B5EF4-FFF2-40B4-BE49-F238E27FC236}">
                <a16:creationId xmlns:a16="http://schemas.microsoft.com/office/drawing/2014/main" id="{0F333896-3EA5-47E0-9293-B956FCFC0DE1}"/>
              </a:ext>
            </a:extLst>
          </p:cNvPr>
          <p:cNvSpPr>
            <a:spLocks noGrp="1" noRot="1" noChangeAspect="1"/>
          </p:cNvSpPr>
          <p:nvPr>
            <p:ph type="sldImg"/>
          </p:nvPr>
        </p:nvSpPr>
        <p:spPr>
          <a:xfrm>
            <a:off x="1684338" y="414338"/>
            <a:ext cx="3429000" cy="1928812"/>
          </a:xfrm>
        </p:spPr>
      </p:sp>
    </p:spTree>
    <p:extLst>
      <p:ext uri="{BB962C8B-B14F-4D97-AF65-F5344CB8AC3E}">
        <p14:creationId xmlns:p14="http://schemas.microsoft.com/office/powerpoint/2010/main" val="12535562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pPr lvl="0"/>
            <a:r>
              <a:rPr lang="en-AU" dirty="0">
                <a:hlinkClick r:id="rId3"/>
              </a:rPr>
              <a:t>PROTECT Identifying and responding to all forms of abuse in Victorian Schools </a:t>
            </a:r>
            <a:r>
              <a:rPr lang="en-AU" dirty="0"/>
              <a:t>includes the Four Critical Actions for Schools when responding to suspicion or allegation of child abuse.  </a:t>
            </a:r>
          </a:p>
          <a:p>
            <a:pPr lvl="0"/>
            <a:r>
              <a:rPr lang="en-AU" dirty="0"/>
              <a:t>You may wish to provide the </a:t>
            </a:r>
            <a:r>
              <a:rPr lang="en-AU" dirty="0">
                <a:hlinkClick r:id="rId4"/>
              </a:rPr>
              <a:t>Four Critical Actions for Schools</a:t>
            </a:r>
            <a:r>
              <a:rPr lang="en-AU" dirty="0"/>
              <a:t> to school council members for reference.</a:t>
            </a:r>
          </a:p>
          <a:p>
            <a:pPr marL="0" lvl="0" indent="0">
              <a:spcBef>
                <a:spcPts val="600"/>
              </a:spcBef>
              <a:buNone/>
            </a:pPr>
            <a:r>
              <a:rPr lang="en-AU" sz="1400" b="1" dirty="0"/>
              <a:t>SPEAKING NOT</a:t>
            </a:r>
            <a:r>
              <a:rPr lang="en-AU" sz="1400" dirty="0"/>
              <a:t>ES</a:t>
            </a:r>
          </a:p>
          <a:p>
            <a:pPr>
              <a:spcAft>
                <a:spcPts val="600"/>
              </a:spcAft>
            </a:pPr>
            <a:r>
              <a:rPr lang="en-AU" dirty="0"/>
              <a:t>In addition to our school’s Complaints Handling Policy, the school council also needs to be aware of our </a:t>
            </a:r>
            <a:r>
              <a:rPr lang="en-GB" dirty="0">
                <a:hlinkClick r:id="rId5"/>
              </a:rPr>
              <a:t>Child Safety Responding and Reporting Obligations Policy and Procedures</a:t>
            </a:r>
            <a:r>
              <a:rPr lang="en-GB" dirty="0"/>
              <a:t>.</a:t>
            </a:r>
          </a:p>
          <a:p>
            <a:pPr>
              <a:spcAft>
                <a:spcPts val="600"/>
              </a:spcAft>
            </a:pPr>
            <a:r>
              <a:rPr lang="en-GB" dirty="0"/>
              <a:t>This outlines how our school will respond to child safety </a:t>
            </a:r>
            <a:r>
              <a:rPr lang="en-AU" dirty="0"/>
              <a:t>complaints and concerns.</a:t>
            </a:r>
          </a:p>
          <a:p>
            <a:pPr lvl="0">
              <a:spcAft>
                <a:spcPts val="600"/>
              </a:spcAft>
            </a:pPr>
            <a:r>
              <a:rPr lang="en-AU" dirty="0"/>
              <a:t>Our school</a:t>
            </a:r>
            <a:r>
              <a:rPr lang="en-AU" dirty="0">
                <a:hlinkClick r:id="rId5"/>
              </a:rPr>
              <a:t>’s </a:t>
            </a:r>
            <a:r>
              <a:rPr lang="en-GB" dirty="0">
                <a:hlinkClick r:id="rId5"/>
              </a:rPr>
              <a:t>Child Safety Responding and Reporting Obligations Policy and Procedures</a:t>
            </a:r>
            <a:r>
              <a:rPr lang="en-GB" dirty="0"/>
              <a:t> indicates </a:t>
            </a:r>
            <a:r>
              <a:rPr lang="en-AU" dirty="0"/>
              <a:t>our school will follow:</a:t>
            </a:r>
          </a:p>
          <a:p>
            <a:pPr lvl="1">
              <a:spcAft>
                <a:spcPts val="600"/>
              </a:spcAft>
            </a:pPr>
            <a:r>
              <a:rPr lang="en-AU" dirty="0"/>
              <a:t>the </a:t>
            </a:r>
            <a:r>
              <a:rPr lang="en-AU" dirty="0">
                <a:hlinkClick r:id="rId4"/>
              </a:rPr>
              <a:t>Four Critical Actions for Schools</a:t>
            </a:r>
            <a:r>
              <a:rPr lang="en-AU" dirty="0"/>
              <a:t> for incidents, disclosures and suspicions relating to all forms of child abuse</a:t>
            </a:r>
          </a:p>
          <a:p>
            <a:pPr lvl="1">
              <a:spcAft>
                <a:spcPts val="600"/>
              </a:spcAft>
            </a:pPr>
            <a:r>
              <a:rPr lang="en-AU" dirty="0"/>
              <a:t>the </a:t>
            </a:r>
            <a:r>
              <a:rPr lang="en-AU" dirty="0">
                <a:hlinkClick r:id="rId6"/>
              </a:rPr>
              <a:t>Four Critical Actions: Student Sexual Offending</a:t>
            </a:r>
            <a:r>
              <a:rPr lang="en-AU" dirty="0"/>
              <a:t> for incidents, disclosures and suspicions relating to student sexual offending</a:t>
            </a:r>
          </a:p>
          <a:p>
            <a:pPr lvl="1">
              <a:spcAft>
                <a:spcPts val="600"/>
              </a:spcAft>
            </a:pPr>
            <a:r>
              <a:rPr lang="en-AU" dirty="0"/>
              <a:t>our Student Wellbeing and Engagement Policy and Bullying Prevention Policy for complaints and concerns relating to student physical violence or other harmful student behaviours.</a:t>
            </a:r>
          </a:p>
          <a:p>
            <a:pPr lvl="0">
              <a:spcAft>
                <a:spcPts val="600"/>
              </a:spcAft>
            </a:pPr>
            <a:r>
              <a:rPr lang="en-AU" dirty="0"/>
              <a:t>The </a:t>
            </a:r>
            <a:r>
              <a:rPr lang="en-AU" dirty="0">
                <a:hlinkClick r:id="rId4"/>
              </a:rPr>
              <a:t>Four Critical Actions for Schools</a:t>
            </a:r>
            <a:r>
              <a:rPr lang="en-AU" dirty="0"/>
              <a:t> is a handy quick reference guide with four steps to follow if there is an incident, disclosure or suspicion of child abuse.</a:t>
            </a:r>
          </a:p>
          <a:p>
            <a:pPr>
              <a:spcAft>
                <a:spcPts val="600"/>
              </a:spcAft>
            </a:pPr>
            <a:r>
              <a:rPr lang="en-AU" dirty="0"/>
              <a:t>Importantly, if you have any concerns, suspicions, or disclosures of child abuse or harm, by current or former staff, volunteers or contractors you must treat these seriously and act by informing the school principal. </a:t>
            </a:r>
            <a:r>
              <a:rPr lang="en-AU" dirty="0">
                <a:effectLst/>
                <a:ea typeface="Times New Roman" panose="02020603050405020304" pitchFamily="18" charset="0"/>
              </a:rPr>
              <a:t>This includes notifying</a:t>
            </a:r>
            <a:r>
              <a:rPr lang="en-AU" spc="-15" dirty="0">
                <a:effectLst/>
                <a:ea typeface="Times New Roman" panose="02020603050405020304" pitchFamily="18" charset="0"/>
              </a:rPr>
              <a:t> </a:t>
            </a:r>
            <a:r>
              <a:rPr lang="en-AU" dirty="0">
                <a:effectLst/>
                <a:ea typeface="Times New Roman" panose="02020603050405020304" pitchFamily="18" charset="0"/>
              </a:rPr>
              <a:t>the principal</a:t>
            </a:r>
            <a:r>
              <a:rPr lang="en-AU" spc="-5" dirty="0">
                <a:effectLst/>
                <a:ea typeface="Times New Roman" panose="02020603050405020304" pitchFamily="18" charset="0"/>
              </a:rPr>
              <a:t> </a:t>
            </a:r>
            <a:r>
              <a:rPr lang="en-AU" dirty="0">
                <a:effectLst/>
                <a:ea typeface="Times New Roman" panose="02020603050405020304" pitchFamily="18" charset="0"/>
              </a:rPr>
              <a:t>of</a:t>
            </a:r>
            <a:r>
              <a:rPr lang="en-AU" spc="-5" dirty="0">
                <a:effectLst/>
                <a:ea typeface="Times New Roman" panose="02020603050405020304" pitchFamily="18" charset="0"/>
              </a:rPr>
              <a:t> </a:t>
            </a:r>
            <a:r>
              <a:rPr lang="en-AU" dirty="0">
                <a:effectLst/>
                <a:ea typeface="Times New Roman" panose="02020603050405020304" pitchFamily="18" charset="0"/>
              </a:rPr>
              <a:t>any</a:t>
            </a:r>
            <a:r>
              <a:rPr lang="en-AU" spc="-5" dirty="0">
                <a:effectLst/>
                <a:ea typeface="Times New Roman" panose="02020603050405020304" pitchFamily="18" charset="0"/>
              </a:rPr>
              <a:t> </a:t>
            </a:r>
            <a:r>
              <a:rPr lang="en-AU" dirty="0">
                <a:effectLst/>
                <a:ea typeface="Times New Roman" panose="02020603050405020304" pitchFamily="18" charset="0"/>
              </a:rPr>
              <a:t>reportable allegation under the Reportable Conduct Scheme. </a:t>
            </a:r>
            <a:endParaRPr lang="en-AU" dirty="0"/>
          </a:p>
          <a:p>
            <a:pPr marL="0" lvl="0" indent="0">
              <a:spcAft>
                <a:spcPts val="600"/>
              </a:spcAft>
              <a:buNone/>
            </a:pPr>
            <a:endParaRPr lang="en-AU" dirty="0"/>
          </a:p>
          <a:p>
            <a:pPr marL="0" lvl="0" indent="0">
              <a:spcAft>
                <a:spcPts val="600"/>
              </a:spcAft>
              <a:buNone/>
            </a:pPr>
            <a:endParaRPr lang="en-AU" dirty="0"/>
          </a:p>
        </p:txBody>
      </p:sp>
      <p:sp>
        <p:nvSpPr>
          <p:cNvPr id="4" name="Slide Number Placeholder 3"/>
          <p:cNvSpPr>
            <a:spLocks noGrp="1"/>
          </p:cNvSpPr>
          <p:nvPr>
            <p:ph type="sldNum" sz="quarter" idx="10"/>
          </p:nvPr>
        </p:nvSpPr>
        <p:spPr/>
        <p:txBody>
          <a:bodyPr/>
          <a:lstStyle/>
          <a:p>
            <a:fld id="{4C37A77B-BB0B-EB4D-BF1F-4636A3D2E847}" type="slidenum">
              <a:rPr lang="en-US" smtClean="0"/>
              <a:pPr/>
              <a:t>40</a:t>
            </a:fld>
            <a:endParaRPr lang="en-US" dirty="0"/>
          </a:p>
        </p:txBody>
      </p:sp>
      <p:sp>
        <p:nvSpPr>
          <p:cNvPr id="7" name="Slide Image Placeholder 6">
            <a:extLst>
              <a:ext uri="{FF2B5EF4-FFF2-40B4-BE49-F238E27FC236}">
                <a16:creationId xmlns:a16="http://schemas.microsoft.com/office/drawing/2014/main" id="{D27249E7-5A0E-4015-836F-0BC99CD53FA7}"/>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3755345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a:t>
            </a:r>
          </a:p>
          <a:p>
            <a:pPr lvl="0"/>
            <a:r>
              <a:rPr lang="en-AU" dirty="0"/>
              <a:t>This slide shows the intent of record-keeping and information sharing policies.</a:t>
            </a:r>
          </a:p>
          <a:p>
            <a:pPr marL="0" indent="0">
              <a:spcBef>
                <a:spcPts val="600"/>
              </a:spcBef>
              <a:buNone/>
            </a:pPr>
            <a:r>
              <a:rPr lang="en-AU" sz="1400" b="1" dirty="0"/>
              <a:t>SPEAKING NOTES </a:t>
            </a:r>
          </a:p>
          <a:p>
            <a:pPr>
              <a:spcAft>
                <a:spcPts val="600"/>
              </a:spcAft>
            </a:pPr>
            <a:r>
              <a:rPr lang="en-US" dirty="0"/>
              <a:t>As we discussed earlier, the school principal has responsibility for meeting </a:t>
            </a:r>
            <a:r>
              <a:rPr lang="en-AU" dirty="0"/>
              <a:t>record-keeping and information sharing obligations. </a:t>
            </a:r>
            <a:endParaRPr lang="en-US" sz="1200" kern="1200" dirty="0">
              <a:solidFill>
                <a:schemeClr val="tx1"/>
              </a:solidFill>
              <a:latin typeface="+mn-lt"/>
              <a:ea typeface="+mn-ea"/>
              <a:cs typeface="+mn-cs"/>
            </a:endParaRPr>
          </a:p>
          <a:p>
            <a:pPr>
              <a:spcAft>
                <a:spcPts val="600"/>
              </a:spcAft>
            </a:pPr>
            <a:r>
              <a:rPr lang="en-AU" sz="1200" b="0" kern="1200" dirty="0">
                <a:solidFill>
                  <a:schemeClr val="tx1"/>
                </a:solidFill>
                <a:ea typeface="+mn-ea"/>
                <a:cs typeface="Arial" panose="020B0604020202020204" pitchFamily="34" charset="0"/>
              </a:rPr>
              <a:t>Our school follows the department’s </a:t>
            </a:r>
          </a:p>
          <a:p>
            <a:pPr lvl="1">
              <a:spcAft>
                <a:spcPts val="600"/>
              </a:spcAft>
            </a:pPr>
            <a:r>
              <a:rPr lang="en-AU" sz="1200" b="0" kern="1200" dirty="0">
                <a:solidFill>
                  <a:schemeClr val="tx1"/>
                </a:solidFill>
                <a:ea typeface="+mn-ea"/>
                <a:cs typeface="Arial" panose="020B0604020202020204" pitchFamily="34" charset="0"/>
                <a:hlinkClick r:id="rId3"/>
              </a:rPr>
              <a:t>Privacy and Information Sharing Policy</a:t>
            </a:r>
            <a:endParaRPr lang="en-AU" sz="1200" b="0" kern="1200" dirty="0">
              <a:solidFill>
                <a:schemeClr val="tx1"/>
              </a:solidFill>
              <a:ea typeface="+mn-ea"/>
              <a:cs typeface="Arial" panose="020B0604020202020204" pitchFamily="34" charset="0"/>
            </a:endParaRPr>
          </a:p>
          <a:p>
            <a:pPr lvl="1">
              <a:spcAft>
                <a:spcPts val="600"/>
              </a:spcAft>
            </a:pPr>
            <a:r>
              <a:rPr lang="en-AU" sz="1200" b="0" kern="1200" dirty="0">
                <a:solidFill>
                  <a:schemeClr val="tx1"/>
                </a:solidFill>
                <a:ea typeface="+mn-ea"/>
                <a:cs typeface="Arial" panose="020B0604020202020204" pitchFamily="34" charset="0"/>
                <a:hlinkClick r:id="rId3"/>
              </a:rPr>
              <a:t>Records Management- School Records Policy</a:t>
            </a:r>
            <a:endParaRPr lang="en-AU" sz="1200" b="0" kern="1200" dirty="0">
              <a:solidFill>
                <a:schemeClr val="tx1"/>
              </a:solidFill>
              <a:ea typeface="+mn-ea"/>
              <a:cs typeface="Arial" panose="020B0604020202020204" pitchFamily="34" charset="0"/>
            </a:endParaRPr>
          </a:p>
          <a:p>
            <a:pPr marL="266700" marR="0" lvl="1" indent="-8572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4"/>
              </a:rPr>
              <a:t>Child and Family Violence Information Sharing Schemes Policy</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a:t>
            </a:r>
          </a:p>
          <a:p>
            <a:pPr lvl="0">
              <a:spcAft>
                <a:spcPts val="600"/>
              </a:spcAft>
            </a:pPr>
            <a:r>
              <a:rPr lang="en-AU" dirty="0"/>
              <a:t>These policies are accessible on the </a:t>
            </a:r>
            <a:r>
              <a:rPr lang="en-AU" b="0" kern="1200" dirty="0">
                <a:solidFill>
                  <a:schemeClr val="tx1"/>
                </a:solidFill>
                <a:ea typeface="+mn-ea"/>
                <a:cs typeface="Arial" panose="020B0604020202020204" pitchFamily="34" charset="0"/>
              </a:rPr>
              <a:t>department’s </a:t>
            </a:r>
            <a:r>
              <a:rPr lang="en-AU" b="0" kern="1200" dirty="0">
                <a:solidFill>
                  <a:schemeClr val="tx1"/>
                </a:solidFill>
                <a:ea typeface="+mn-ea"/>
                <a:cs typeface="Arial" panose="020B0604020202020204" pitchFamily="34" charset="0"/>
                <a:hlinkClick r:id="rId5"/>
              </a:rPr>
              <a:t>Policy and </a:t>
            </a:r>
            <a:r>
              <a:rPr lang="en-AU" dirty="0">
                <a:ea typeface="+mn-ea"/>
                <a:cs typeface="Arial" panose="020B0604020202020204" pitchFamily="34" charset="0"/>
                <a:hlinkClick r:id="rId5"/>
              </a:rPr>
              <a:t>A</a:t>
            </a:r>
            <a:r>
              <a:rPr lang="en-AU" b="0" kern="1200" dirty="0">
                <a:solidFill>
                  <a:schemeClr val="tx1"/>
                </a:solidFill>
                <a:ea typeface="+mn-ea"/>
                <a:cs typeface="Arial" panose="020B0604020202020204" pitchFamily="34" charset="0"/>
                <a:hlinkClick r:id="rId5"/>
              </a:rPr>
              <a:t>dvisory Library</a:t>
            </a:r>
            <a:r>
              <a:rPr lang="en-AU" b="0" kern="1200" dirty="0">
                <a:solidFill>
                  <a:schemeClr val="tx1"/>
                </a:solidFill>
                <a:ea typeface="+mn-ea"/>
                <a:cs typeface="Arial" panose="020B0604020202020204" pitchFamily="34" charset="0"/>
              </a:rPr>
              <a:t> (PAL). </a:t>
            </a:r>
          </a:p>
          <a:p>
            <a:pPr>
              <a:spcAft>
                <a:spcPts val="600"/>
              </a:spcAft>
            </a:pPr>
            <a:r>
              <a:rPr lang="en-US" dirty="0"/>
              <a:t>The school principal has responsibility for meeting </a:t>
            </a:r>
            <a:r>
              <a:rPr lang="en-AU" dirty="0"/>
              <a:t>record-keeping and information sharing obligations. </a:t>
            </a:r>
            <a:r>
              <a:rPr lang="en-US" dirty="0"/>
              <a:t>The school manages all school council records and record-keeping related to child safety for the government school council. </a:t>
            </a:r>
            <a:r>
              <a:rPr lang="en-US" sz="1200" kern="1200" dirty="0">
                <a:solidFill>
                  <a:schemeClr val="tx1"/>
                </a:solidFill>
                <a:latin typeface="+mn-lt"/>
                <a:ea typeface="+mn-ea"/>
                <a:cs typeface="+mn-cs"/>
              </a:rPr>
              <a:t>Government school council members should be aware of the school’s information sharing and record-keeping obligations.</a:t>
            </a:r>
          </a:p>
          <a:p>
            <a:pPr>
              <a:spcAft>
                <a:spcPts val="600"/>
              </a:spcAft>
            </a:pP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Our school follows the department’s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3"/>
              </a:rPr>
              <a:t>Privacy and Information Sharing Policy</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3"/>
              </a:rPr>
              <a:t>Records Management - School Records Policy</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 and the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4"/>
              </a:rPr>
              <a:t>Child and Family Violence Information Sharing Schemes Policy</a:t>
            </a:r>
            <a:endPar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endParaRPr>
          </a:p>
          <a:p>
            <a:pPr>
              <a:spcAft>
                <a:spcPts val="600"/>
              </a:spcAft>
            </a:pPr>
            <a:r>
              <a:rPr lang="en-AU" strike="noStrike" baseline="0" dirty="0"/>
              <a:t>The </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hlinkClick r:id="rId4"/>
              </a:rPr>
              <a:t>Child and Family Violence Information Sharing Schemes</a:t>
            </a:r>
            <a:r>
              <a:rPr kumimoji="0" lang="en-AU" b="0"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AU" b="0" i="0" u="none" kern="1200" cap="none" spc="0" normalizeH="0" noProof="0" dirty="0">
                <a:ln>
                  <a:noFill/>
                </a:ln>
                <a:solidFill>
                  <a:prstClr val="black"/>
                </a:solidFill>
                <a:effectLst/>
                <a:uLnTx/>
                <a:uFillTx/>
                <a:ea typeface="+mn-ea"/>
                <a:cs typeface="Arial" panose="020B0604020202020204" pitchFamily="34" charset="0"/>
              </a:rPr>
              <a:t>provide </a:t>
            </a:r>
            <a:r>
              <a:rPr lang="en-AU" strike="noStrike" baseline="0" dirty="0"/>
              <a:t>schools with the ability to share confidential information with other organisations to promote the wellbeing or safety of children or to assess or manage family violence risk. Only authorised members of staff can share or request information and there is a defined process for this. </a:t>
            </a:r>
          </a:p>
          <a:p>
            <a:pPr>
              <a:spcAft>
                <a:spcPts val="600"/>
              </a:spcAft>
            </a:pPr>
            <a:r>
              <a:rPr lang="en-US" strike="noStrike" baseline="0" dirty="0"/>
              <a:t>W</a:t>
            </a:r>
            <a:r>
              <a:rPr lang="en-US" sz="1200" strike="noStrike" kern="1200" baseline="0" dirty="0">
                <a:solidFill>
                  <a:schemeClr val="tx1"/>
                </a:solidFill>
                <a:latin typeface="+mn-lt"/>
                <a:ea typeface="+mn-ea"/>
                <a:cs typeface="+mn-cs"/>
              </a:rPr>
              <a:t>here schools are an approved education and care provider under the National Law, such as those t</a:t>
            </a:r>
            <a:r>
              <a:rPr lang="en-US" sz="1200" kern="1200" dirty="0">
                <a:solidFill>
                  <a:schemeClr val="tx1"/>
                </a:solidFill>
                <a:latin typeface="+mn-lt"/>
                <a:ea typeface="+mn-ea"/>
                <a:cs typeface="+mn-cs"/>
              </a:rPr>
              <a:t>hat employ staff and deliver Outside School Hours Care (OSHC) services, th</a:t>
            </a:r>
            <a:r>
              <a:rPr lang="en-US" dirty="0"/>
              <a:t>e</a:t>
            </a:r>
            <a:r>
              <a:rPr lang="en-US" sz="1200" kern="1200" dirty="0">
                <a:solidFill>
                  <a:schemeClr val="tx1"/>
                </a:solidFill>
                <a:latin typeface="+mn-lt"/>
                <a:ea typeface="+mn-ea"/>
                <a:cs typeface="+mn-cs"/>
              </a:rPr>
              <a:t> principal will work with school councils to develop appropriate processes for information sharing on behalf of the school. </a:t>
            </a:r>
            <a:r>
              <a:rPr lang="en-US" sz="1200" kern="1200" dirty="0">
                <a:solidFill>
                  <a:schemeClr val="tx1"/>
                </a:solidFill>
                <a:highlight>
                  <a:srgbClr val="00FF00"/>
                </a:highlight>
                <a:latin typeface="+mn-lt"/>
                <a:ea typeface="+mn-ea"/>
                <a:cs typeface="+mn-cs"/>
              </a:rPr>
              <a:t>[This point is only required if your school operates OSHC].</a:t>
            </a:r>
          </a:p>
          <a:p>
            <a:pPr lvl="0">
              <a:spcAft>
                <a:spcPts val="600"/>
              </a:spcAft>
            </a:pPr>
            <a:endParaRPr lang="en-AU" dirty="0"/>
          </a:p>
          <a:p>
            <a:pPr lvl="0">
              <a:spcAft>
                <a:spcPts val="600"/>
              </a:spcAft>
            </a:pPr>
            <a:endParaRPr lang="en-AU" dirty="0"/>
          </a:p>
          <a:p>
            <a:pPr lvl="0">
              <a:spcAft>
                <a:spcPts val="600"/>
              </a:spcAft>
            </a:pPr>
            <a:endParaRPr lang="en-AU" dirty="0"/>
          </a:p>
          <a:p>
            <a:pPr lvl="0"/>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41</a:t>
            </a:fld>
            <a:endParaRPr lang="en-US" dirty="0"/>
          </a:p>
        </p:txBody>
      </p:sp>
      <p:sp>
        <p:nvSpPr>
          <p:cNvPr id="7" name="Slide Image Placeholder 6">
            <a:extLst>
              <a:ext uri="{FF2B5EF4-FFF2-40B4-BE49-F238E27FC236}">
                <a16:creationId xmlns:a16="http://schemas.microsoft.com/office/drawing/2014/main" id="{46984C48-A2BD-4EAD-A161-759ED9247F5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52651403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spcBef>
                <a:spcPts val="600"/>
              </a:spcBef>
              <a:buNone/>
            </a:pPr>
            <a:r>
              <a:rPr lang="en-AU" sz="1400" b="1" dirty="0"/>
              <a:t>BACKGROUND NOTES FOR FACILITATOR</a:t>
            </a:r>
          </a:p>
          <a:p>
            <a:pPr lvl="0"/>
            <a:r>
              <a:rPr lang="en-AU" b="1" dirty="0"/>
              <a:t>Time on this slide: 2 minutes </a:t>
            </a:r>
          </a:p>
          <a:p>
            <a:r>
              <a:rPr lang="en-AU" dirty="0"/>
              <a:t>This slide summarise some key points for school council to remember. </a:t>
            </a:r>
          </a:p>
          <a:p>
            <a:pPr marL="0" indent="0">
              <a:spcBef>
                <a:spcPts val="600"/>
              </a:spcBef>
              <a:buNone/>
            </a:pPr>
            <a:r>
              <a:rPr lang="en-AU" sz="1400" b="1" dirty="0"/>
              <a:t>SPEAKING NOTES </a:t>
            </a:r>
            <a:endParaRPr lang="en-AU" dirty="0"/>
          </a:p>
          <a:p>
            <a:pPr>
              <a:spcAft>
                <a:spcPts val="600"/>
              </a:spcAft>
              <a:defRPr/>
            </a:pPr>
            <a:r>
              <a:rPr lang="en-AU" dirty="0"/>
              <a:t>Child safety at our school is everyone’s responsibility.</a:t>
            </a:r>
            <a:endParaRPr lang="en-US" dirty="0"/>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As we’ve seen throughout this presentation, your role as members of the government school council is to oversee some child safety policies and processes that fall within the scope of your duties, powers and functions. </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AU" dirty="0"/>
              <a:t>Over and above these actions, government school councils are members of the school community and play an important role in contributing to a strong child safety culture in our school. </a:t>
            </a:r>
          </a:p>
          <a:p>
            <a:pPr>
              <a:spcAft>
                <a:spcPts val="600"/>
              </a:spcAft>
            </a:pPr>
            <a:r>
              <a:rPr lang="en-US" dirty="0"/>
              <a:t>You can support us to keep children safe.</a:t>
            </a:r>
          </a:p>
          <a:p>
            <a:pPr>
              <a:spcAft>
                <a:spcPts val="600"/>
              </a:spcAft>
            </a:pPr>
            <a:r>
              <a:rPr lang="en-US" dirty="0"/>
              <a:t>In particular, we ask that you </a:t>
            </a:r>
            <a:r>
              <a:rPr lang="en-AU" dirty="0">
                <a:effectLst/>
                <a:latin typeface="Calibri" panose="020F0502020204030204" pitchFamily="34" charset="0"/>
                <a:ea typeface="Times New Roman" panose="02020603050405020304" pitchFamily="18" charset="0"/>
              </a:rPr>
              <a:t>inform school leadership or our child safety champion:</a:t>
            </a:r>
            <a:endParaRPr lang="en-AU" dirty="0">
              <a:effectLst/>
              <a:latin typeface="Calibri" panose="020F0502020204030204" pitchFamily="34" charset="0"/>
              <a:ea typeface="Calibri" panose="020F0502020204030204" pitchFamily="34" charset="0"/>
            </a:endParaRPr>
          </a:p>
          <a:p>
            <a:pPr marL="271463" lvl="2" indent="-90488">
              <a:spcAft>
                <a:spcPts val="600"/>
              </a:spcAft>
            </a:pPr>
            <a:r>
              <a:rPr lang="en-AU" dirty="0"/>
              <a:t>immediately if you witness a child safety incident, or if you have any concerns that a child associated with our school has been, or is at risk of being abused</a:t>
            </a:r>
          </a:p>
          <a:p>
            <a:pPr marL="271463" lvl="2" indent="-90488">
              <a:spcAft>
                <a:spcPts val="600"/>
              </a:spcAft>
            </a:pPr>
            <a:r>
              <a:rPr lang="en-AU" dirty="0"/>
              <a:t>if you identify any child safety risk not currently being addressed or managed by our school </a:t>
            </a:r>
          </a:p>
          <a:p>
            <a:pPr marL="271463" lvl="2" indent="-90488">
              <a:spcAft>
                <a:spcPts val="600"/>
              </a:spcAft>
            </a:pPr>
            <a:r>
              <a:rPr lang="en-AU" dirty="0"/>
              <a:t>if you have any suggestions for how our school can improve our child safety and wellbeing policies, procedures or practices.</a:t>
            </a:r>
          </a:p>
          <a:p>
            <a:pPr marL="0" indent="0">
              <a:spcAft>
                <a:spcPts val="600"/>
              </a:spcAft>
              <a:buNone/>
            </a:pPr>
            <a:endParaRPr lang="en-US" dirty="0"/>
          </a:p>
          <a:p>
            <a:pPr>
              <a:spcAft>
                <a:spcPts val="600"/>
              </a:spcAft>
            </a:pPr>
            <a:endParaRPr lang="en-US" dirty="0"/>
          </a:p>
          <a:p>
            <a:pPr marL="0" indent="0">
              <a:spcAft>
                <a:spcPts val="600"/>
              </a:spcAft>
              <a:buNone/>
            </a:pPr>
            <a:endParaRPr lang="en-AU" dirty="0"/>
          </a:p>
          <a:p>
            <a:pPr lvl="0"/>
            <a:endParaRPr lang="en-AU" dirty="0"/>
          </a:p>
          <a:p>
            <a:pPr lvl="0"/>
            <a:endParaRPr lang="en-AU" dirty="0"/>
          </a:p>
          <a:p>
            <a:pPr lvl="1"/>
            <a:endParaRPr lang="en-AU" dirty="0"/>
          </a:p>
          <a:p>
            <a:pPr lvl="1"/>
            <a:endParaRPr lang="en-AU" dirty="0"/>
          </a:p>
          <a:p>
            <a:pPr lvl="1"/>
            <a:endParaRPr lang="en-AU" dirty="0"/>
          </a:p>
          <a:p>
            <a:pPr lvl="0"/>
            <a:endParaRPr lang="en-AU" dirty="0"/>
          </a:p>
          <a:p>
            <a:endParaRPr lang="en-AU" dirty="0"/>
          </a:p>
        </p:txBody>
      </p:sp>
      <p:sp>
        <p:nvSpPr>
          <p:cNvPr id="4" name="Slide Number Placeholder 3"/>
          <p:cNvSpPr>
            <a:spLocks noGrp="1"/>
          </p:cNvSpPr>
          <p:nvPr>
            <p:ph type="sldNum" sz="quarter" idx="5"/>
          </p:nvPr>
        </p:nvSpPr>
        <p:spPr/>
        <p:txBody>
          <a:bodyPr/>
          <a:lstStyle/>
          <a:p>
            <a:pPr lvl="0"/>
            <a:fld id="{ED6696EE-E175-4144-B35C-D4A1B167B917}" type="slidenum">
              <a:rPr lang="en-US" noProof="0" smtClean="0"/>
              <a:pPr lvl="0"/>
              <a:t>42</a:t>
            </a:fld>
            <a:endParaRPr lang="en-US" noProof="0" dirty="0"/>
          </a:p>
        </p:txBody>
      </p:sp>
      <p:sp>
        <p:nvSpPr>
          <p:cNvPr id="6" name="Slide Image Placeholder 5">
            <a:extLst>
              <a:ext uri="{FF2B5EF4-FFF2-40B4-BE49-F238E27FC236}">
                <a16:creationId xmlns:a16="http://schemas.microsoft.com/office/drawing/2014/main" id="{7B3D9C4B-0C64-467C-8C17-840EA331C6D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909379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fld id="{ED6696EE-E175-4144-B35C-D4A1B167B917}" type="slidenum">
              <a:rPr lang="en-US" smtClean="0"/>
              <a:pPr/>
              <a:t>43</a:t>
            </a:fld>
            <a:endParaRPr lang="en-US" dirty="0"/>
          </a:p>
        </p:txBody>
      </p:sp>
      <p:sp>
        <p:nvSpPr>
          <p:cNvPr id="7" name="Notes Placeholder 6">
            <a:extLst>
              <a:ext uri="{FF2B5EF4-FFF2-40B4-BE49-F238E27FC236}">
                <a16:creationId xmlns:a16="http://schemas.microsoft.com/office/drawing/2014/main" id="{EB2DC32C-8A3A-4857-A0C7-853BFC33CFFB}"/>
              </a:ext>
            </a:extLst>
          </p:cNvPr>
          <p:cNvSpPr>
            <a:spLocks noGrp="1"/>
          </p:cNvSpPr>
          <p:nvPr>
            <p:ph type="body" idx="1"/>
          </p:nvPr>
        </p:nvSpPr>
        <p:spPr/>
        <p:txBody>
          <a:bodyPr/>
          <a:lstStyle/>
          <a:p>
            <a:pPr marL="0" indent="0">
              <a:buNone/>
            </a:pPr>
            <a:r>
              <a:rPr lang="en-AU" sz="1400" b="1" dirty="0"/>
              <a:t>BACKGROUND NOTES FOR FACILITATOR</a:t>
            </a:r>
          </a:p>
          <a:p>
            <a:r>
              <a:rPr lang="en-AU" b="1" dirty="0"/>
              <a:t>Time on this slide: 2 minutes </a:t>
            </a:r>
          </a:p>
          <a:p>
            <a:r>
              <a:rPr lang="en-AU" b="1" dirty="0"/>
              <a:t>This slide is optional and hidden. If you want to present this slide you need to ‘unhide’ it.</a:t>
            </a:r>
          </a:p>
          <a:p>
            <a:r>
              <a:rPr lang="en-AU" b="1" dirty="0"/>
              <a:t>To do this, go to the view menu and select “Normal” from Presentation views”. Then right click on the slide on the left of screen and select “Hide slide” to switch between hidden and unhidden as needed.</a:t>
            </a:r>
          </a:p>
          <a:p>
            <a:r>
              <a:rPr lang="en-AU" dirty="0"/>
              <a:t>This slide provides information about who schools can go to for further assistance.</a:t>
            </a:r>
          </a:p>
          <a:p>
            <a:r>
              <a:rPr lang="en-AU" dirty="0"/>
              <a:t>The contact details on the slide are for government schools. </a:t>
            </a:r>
          </a:p>
          <a:p>
            <a:r>
              <a:rPr lang="en-AU" dirty="0"/>
              <a:t>Non-government schools should contact the relevant Catholic Education Commission of Victoria diocese or Independent Schools Victoria.</a:t>
            </a:r>
          </a:p>
          <a:p>
            <a:pPr marL="0" indent="0">
              <a:spcBef>
                <a:spcPts val="600"/>
              </a:spcBef>
              <a:buNone/>
            </a:pPr>
            <a:r>
              <a:rPr lang="en-AU" sz="1400" b="1" dirty="0"/>
              <a:t>SPEAKING NOTES</a:t>
            </a:r>
          </a:p>
          <a:p>
            <a:pPr>
              <a:spcAft>
                <a:spcPts val="600"/>
              </a:spcAft>
            </a:pPr>
            <a:r>
              <a:rPr lang="en-AU" dirty="0"/>
              <a:t>The Department of Education and Training’s </a:t>
            </a:r>
            <a:r>
              <a:rPr lang="en-AU" dirty="0">
                <a:hlinkClick r:id="rId3"/>
              </a:rPr>
              <a:t>PROTECT website</a:t>
            </a:r>
            <a:r>
              <a:rPr lang="en-AU" dirty="0"/>
              <a:t> includes detailed guidance, policies and templates for schools to implement the new standards including the Child Safe Standards Action List.</a:t>
            </a:r>
          </a:p>
          <a:p>
            <a:pPr>
              <a:spcAft>
                <a:spcPts val="600"/>
              </a:spcAft>
            </a:pPr>
            <a:r>
              <a:rPr lang="en-AU" dirty="0"/>
              <a:t>Also available are:</a:t>
            </a:r>
          </a:p>
          <a:p>
            <a:pPr lvl="1">
              <a:spcAft>
                <a:spcPts val="600"/>
              </a:spcAft>
            </a:pPr>
            <a:r>
              <a:rPr lang="en-AU" dirty="0">
                <a:hlinkClick r:id="rId4"/>
              </a:rPr>
              <a:t>Ministerial Order 1359</a:t>
            </a:r>
            <a:endParaRPr lang="en-AU" dirty="0"/>
          </a:p>
          <a:p>
            <a:pPr lvl="1">
              <a:spcAft>
                <a:spcPts val="600"/>
              </a:spcAft>
            </a:pPr>
            <a:r>
              <a:rPr lang="en-AU" dirty="0">
                <a:hlinkClick r:id="rId5"/>
              </a:rPr>
              <a:t>guidance on the 11 Child Safe Standards</a:t>
            </a:r>
            <a:endParaRPr lang="en-AU" dirty="0"/>
          </a:p>
          <a:p>
            <a:pPr lvl="1">
              <a:spcAft>
                <a:spcPts val="600"/>
              </a:spcAft>
            </a:pPr>
            <a:r>
              <a:rPr lang="en-AU" dirty="0"/>
              <a:t>guidance on developing a </a:t>
            </a:r>
            <a:r>
              <a:rPr lang="en-AU" dirty="0">
                <a:hlinkClick r:id="rId6"/>
              </a:rPr>
              <a:t>Child Safety and Wellbeing Policy</a:t>
            </a:r>
            <a:r>
              <a:rPr lang="en-AU" dirty="0"/>
              <a:t>, </a:t>
            </a:r>
            <a:r>
              <a:rPr lang="en-AU" dirty="0">
                <a:hlinkClick r:id="rId7"/>
              </a:rPr>
              <a:t>child safety Code of Conduct</a:t>
            </a:r>
            <a:r>
              <a:rPr lang="en-AU" dirty="0"/>
              <a:t> and </a:t>
            </a:r>
            <a:r>
              <a:rPr lang="en-AU" dirty="0">
                <a:hlinkClick r:id="rId8"/>
              </a:rPr>
              <a:t>Child Safety Risk Register</a:t>
            </a:r>
            <a:r>
              <a:rPr lang="en-AU" dirty="0"/>
              <a:t> </a:t>
            </a:r>
          </a:p>
          <a:p>
            <a:pPr lvl="1">
              <a:spcAft>
                <a:spcPts val="600"/>
              </a:spcAft>
            </a:pPr>
            <a:r>
              <a:rPr lang="en-AU" dirty="0"/>
              <a:t>updated guidance for </a:t>
            </a:r>
            <a:r>
              <a:rPr lang="en-AU" dirty="0">
                <a:hlinkClick r:id="rId9"/>
              </a:rPr>
              <a:t>Child Safety Champions</a:t>
            </a:r>
            <a:r>
              <a:rPr lang="en-AU" dirty="0"/>
              <a:t>.</a:t>
            </a:r>
          </a:p>
          <a:p>
            <a:pPr lvl="0">
              <a:spcAft>
                <a:spcPts val="600"/>
              </a:spcAft>
            </a:pPr>
            <a:r>
              <a:rPr lang="en-AU" dirty="0"/>
              <a:t>Other updated policy templates are available through the </a:t>
            </a:r>
            <a:r>
              <a:rPr lang="en-AU" dirty="0">
                <a:hlinkClick r:id="rId10"/>
              </a:rPr>
              <a:t>School Policy Templates Portal</a:t>
            </a:r>
            <a:r>
              <a:rPr lang="en-AU" dirty="0"/>
              <a:t> (education login required) – including updated policies on: bullying prevention, child safety responding and reporting obligations, complaints, digital learning, student wellbeing and engagement, visitors, volunteers and yard duty and supervision.</a:t>
            </a:r>
          </a:p>
          <a:p>
            <a:pPr>
              <a:spcAft>
                <a:spcPts val="600"/>
              </a:spcAft>
            </a:pPr>
            <a:r>
              <a:rPr lang="en-AU" dirty="0"/>
              <a:t>The principal can also access support from the department’s:</a:t>
            </a:r>
          </a:p>
          <a:p>
            <a:pPr lvl="1">
              <a:spcAft>
                <a:spcPts val="600"/>
              </a:spcAft>
            </a:pPr>
            <a:r>
              <a:rPr lang="en-AU" dirty="0"/>
              <a:t>child safety team (email </a:t>
            </a:r>
            <a:r>
              <a:rPr lang="en-AU" dirty="0">
                <a:hlinkClick r:id="rId11"/>
              </a:rPr>
              <a:t>child.safe.schools@education.vic.gov.au</a:t>
            </a:r>
            <a:r>
              <a:rPr lang="en-AU" dirty="0"/>
              <a:t>) </a:t>
            </a:r>
          </a:p>
          <a:p>
            <a:pPr lvl="1">
              <a:spcAft>
                <a:spcPts val="600"/>
              </a:spcAft>
            </a:pPr>
            <a:r>
              <a:rPr lang="en-AU" dirty="0"/>
              <a:t>school compliance teams (email </a:t>
            </a:r>
            <a:r>
              <a:rPr lang="en-AU" dirty="0">
                <a:hlinkClick r:id="rId12"/>
              </a:rPr>
              <a:t>school.compliance@education.vic.gov.au</a:t>
            </a:r>
            <a:r>
              <a:rPr lang="en-AU" dirty="0"/>
              <a:t>). </a:t>
            </a:r>
          </a:p>
          <a:p>
            <a:pPr>
              <a:spcBef>
                <a:spcPts val="600"/>
              </a:spcBef>
            </a:pPr>
            <a:endParaRPr lang="en-AU" dirty="0"/>
          </a:p>
        </p:txBody>
      </p:sp>
      <p:sp>
        <p:nvSpPr>
          <p:cNvPr id="5" name="Slide Image Placeholder 4">
            <a:extLst>
              <a:ext uri="{FF2B5EF4-FFF2-40B4-BE49-F238E27FC236}">
                <a16:creationId xmlns:a16="http://schemas.microsoft.com/office/drawing/2014/main" id="{6CE6FF5E-DD8F-4C76-B553-0A4338870ACE}"/>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3555314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fld id="{ED6696EE-E175-4144-B35C-D4A1B167B917}" type="slidenum">
              <a:rPr lang="en-US" smtClean="0"/>
              <a:pPr/>
              <a:t>44</a:t>
            </a:fld>
            <a:endParaRPr lang="en-US" dirty="0"/>
          </a:p>
        </p:txBody>
      </p:sp>
      <p:sp>
        <p:nvSpPr>
          <p:cNvPr id="6" name="Slide Image Placeholder 5">
            <a:extLst>
              <a:ext uri="{FF2B5EF4-FFF2-40B4-BE49-F238E27FC236}">
                <a16:creationId xmlns:a16="http://schemas.microsoft.com/office/drawing/2014/main" id="{4396FC9A-CD79-44DB-9C00-F34E91249691}"/>
              </a:ext>
            </a:extLst>
          </p:cNvPr>
          <p:cNvSpPr>
            <a:spLocks noGrp="1" noRot="1" noChangeAspect="1"/>
          </p:cNvSpPr>
          <p:nvPr>
            <p:ph type="sldImg"/>
          </p:nvPr>
        </p:nvSpPr>
        <p:spPr>
          <a:xfrm>
            <a:off x="1684338" y="414338"/>
            <a:ext cx="3429000" cy="1928812"/>
          </a:xfrm>
        </p:spPr>
      </p:sp>
      <p:sp>
        <p:nvSpPr>
          <p:cNvPr id="7" name="Notes Placeholder 6">
            <a:extLst>
              <a:ext uri="{FF2B5EF4-FFF2-40B4-BE49-F238E27FC236}">
                <a16:creationId xmlns:a16="http://schemas.microsoft.com/office/drawing/2014/main" id="{C9CD2632-B4AF-4D6D-B1BA-98CEA87BE4C3}"/>
              </a:ext>
            </a:extLst>
          </p:cNvPr>
          <p:cNvSpPr>
            <a:spLocks noGrp="1"/>
          </p:cNvSpPr>
          <p:nvPr>
            <p:ph type="body" idx="1"/>
          </p:nvPr>
        </p:nvSpPr>
        <p:spPr/>
        <p:txBody>
          <a:bodyPr/>
          <a:lstStyle/>
          <a:p>
            <a:pPr marL="0" indent="0">
              <a:buNone/>
            </a:pPr>
            <a:r>
              <a:rPr lang="en-AU" sz="1400" b="1" dirty="0"/>
              <a:t>BACKGROUND NOTES FOR FACILITATOR</a:t>
            </a:r>
          </a:p>
          <a:p>
            <a:r>
              <a:rPr lang="en-AU" b="1" dirty="0"/>
              <a:t>This slide is optional</a:t>
            </a:r>
          </a:p>
          <a:p>
            <a:r>
              <a:rPr lang="en-AU" b="0" dirty="0"/>
              <a:t>It provides an opportunity for participants to ask questions, if there is time.</a:t>
            </a:r>
          </a:p>
          <a:p>
            <a:r>
              <a:rPr lang="en-AU" b="0" dirty="0"/>
              <a:t>The facilitator is encouraged to become familiar with the content on PROTECT to help answer these.</a:t>
            </a:r>
          </a:p>
          <a:p>
            <a:r>
              <a:rPr lang="en-AU" b="0" dirty="0"/>
              <a:t>Any questions the facilitator cannot answer can be directed to </a:t>
            </a:r>
            <a:r>
              <a:rPr lang="en-AU" b="0" dirty="0">
                <a:hlinkClick r:id="rId3"/>
              </a:rPr>
              <a:t>child.safe.schools@education.vic.gov.au</a:t>
            </a:r>
            <a:r>
              <a:rPr lang="en-AU" b="0" dirty="0"/>
              <a:t>. </a:t>
            </a:r>
          </a:p>
          <a:p>
            <a:pPr marL="0" indent="0">
              <a:spcBef>
                <a:spcPts val="600"/>
              </a:spcBef>
              <a:buNone/>
            </a:pPr>
            <a:r>
              <a:rPr lang="en-AU" b="1" dirty="0"/>
              <a:t>SPEAKING NOTES</a:t>
            </a:r>
          </a:p>
          <a:p>
            <a:pPr>
              <a:spcAft>
                <a:spcPts val="600"/>
              </a:spcAft>
            </a:pPr>
            <a:r>
              <a:rPr lang="en-AU" dirty="0"/>
              <a:t>Now is your opportunity to ask any questions or seek more detail.</a:t>
            </a:r>
          </a:p>
          <a:p>
            <a:endParaRPr lang="en-AU" b="1" dirty="0"/>
          </a:p>
        </p:txBody>
      </p:sp>
    </p:spTree>
    <p:extLst>
      <p:ext uri="{BB962C8B-B14F-4D97-AF65-F5344CB8AC3E}">
        <p14:creationId xmlns:p14="http://schemas.microsoft.com/office/powerpoint/2010/main" val="30144320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5"/>
          </p:nvPr>
        </p:nvSpPr>
        <p:spPr/>
        <p:txBody>
          <a:bodyPr/>
          <a:lstStyle/>
          <a:p>
            <a:fld id="{ED6696EE-E175-4144-B35C-D4A1B167B917}" type="slidenum">
              <a:rPr lang="en-US" smtClean="0"/>
              <a:pPr/>
              <a:t>45</a:t>
            </a:fld>
            <a:endParaRPr lang="en-US" dirty="0"/>
          </a:p>
        </p:txBody>
      </p:sp>
      <p:sp>
        <p:nvSpPr>
          <p:cNvPr id="6" name="Slide Image Placeholder 5">
            <a:extLst>
              <a:ext uri="{FF2B5EF4-FFF2-40B4-BE49-F238E27FC236}">
                <a16:creationId xmlns:a16="http://schemas.microsoft.com/office/drawing/2014/main" id="{CAFCCD88-F1E5-41F7-90C8-CF964180D27A}"/>
              </a:ext>
            </a:extLst>
          </p:cNvPr>
          <p:cNvSpPr>
            <a:spLocks noGrp="1" noRot="1" noChangeAspect="1"/>
          </p:cNvSpPr>
          <p:nvPr>
            <p:ph type="sldImg"/>
          </p:nvPr>
        </p:nvSpPr>
        <p:spPr>
          <a:xfrm>
            <a:off x="1684338" y="414338"/>
            <a:ext cx="3429000" cy="1928812"/>
          </a:xfrm>
        </p:spPr>
      </p:sp>
      <p:sp>
        <p:nvSpPr>
          <p:cNvPr id="7" name="Notes Placeholder 6">
            <a:extLst>
              <a:ext uri="{FF2B5EF4-FFF2-40B4-BE49-F238E27FC236}">
                <a16:creationId xmlns:a16="http://schemas.microsoft.com/office/drawing/2014/main" id="{C0133BED-A7B3-4256-86EF-A20540AB1611}"/>
              </a:ext>
            </a:extLst>
          </p:cNvPr>
          <p:cNvSpPr>
            <a:spLocks noGrp="1"/>
          </p:cNvSpPr>
          <p:nvPr>
            <p:ph type="body" idx="1"/>
          </p:nvPr>
        </p:nvSpPr>
        <p:spPr/>
        <p:txBody>
          <a:bodyPr/>
          <a:lstStyle/>
          <a:p>
            <a:pPr marL="0" indent="0">
              <a:buNone/>
            </a:pPr>
            <a:r>
              <a:rPr lang="en-AU" sz="1400" b="1" dirty="0"/>
              <a:t>BACKGROUND NOTES FOR FACILITATOR</a:t>
            </a:r>
          </a:p>
          <a:p>
            <a:pPr marL="171450" indent="-171450">
              <a:spcBef>
                <a:spcPts val="600"/>
              </a:spcBef>
              <a:buFont typeface="Arial" panose="020B0604020202020204" pitchFamily="34" charset="0"/>
              <a:buChar char="•"/>
            </a:pPr>
            <a:r>
              <a:rPr lang="en-US" sz="1200" dirty="0">
                <a:solidFill>
                  <a:schemeClr val="tx1"/>
                </a:solidFill>
                <a:latin typeface="+mn-lt"/>
              </a:rPr>
              <a:t>There are no speaking notes for this slide.</a:t>
            </a:r>
          </a:p>
          <a:p>
            <a:pPr marL="171450" indent="-171450">
              <a:spcBef>
                <a:spcPts val="600"/>
              </a:spcBef>
              <a:buFont typeface="Arial" panose="020B0604020202020204" pitchFamily="34" charset="0"/>
              <a:buChar char="•"/>
            </a:pPr>
            <a:r>
              <a:rPr lang="en-US" sz="1200" dirty="0">
                <a:solidFill>
                  <a:schemeClr val="tx1"/>
                </a:solidFill>
                <a:latin typeface="+mn-lt"/>
              </a:rPr>
              <a:t>This presentation (Victoria’s Child Safe Standards – Government School Council Training) is provided under a Creative Commons Attribution 4.0 International licence.</a:t>
            </a:r>
          </a:p>
          <a:p>
            <a:pPr marL="171450" indent="-171450">
              <a:spcBef>
                <a:spcPts val="600"/>
              </a:spcBef>
              <a:buFont typeface="Arial" panose="020B0604020202020204" pitchFamily="34" charset="0"/>
              <a:buChar char="•"/>
            </a:pPr>
            <a:r>
              <a:rPr lang="en-US" sz="1200" dirty="0">
                <a:solidFill>
                  <a:schemeClr val="tx1"/>
                </a:solidFill>
                <a:latin typeface="+mn-lt"/>
              </a:rPr>
              <a:t>You are free to re-use the work under that licence, on the condition that you credit the State of Victoria (Department of Education and Training), indicate if changes were made and comply with the other licence terms, see: </a:t>
            </a:r>
            <a:r>
              <a:rPr lang="en-AU" sz="1200" dirty="0">
                <a:solidFill>
                  <a:schemeClr val="tx1"/>
                </a:solidFill>
                <a:latin typeface="+mn-lt"/>
                <a:hlinkClick r:id="rId3"/>
              </a:rPr>
              <a:t>https://creativecommons.org/licenses/by/4.0/</a:t>
            </a:r>
            <a:r>
              <a:rPr lang="en-AU" sz="1200" dirty="0">
                <a:solidFill>
                  <a:schemeClr val="tx1"/>
                </a:solidFill>
                <a:latin typeface="+mn-lt"/>
              </a:rPr>
              <a:t> </a:t>
            </a:r>
          </a:p>
          <a:p>
            <a:pPr marL="171450" indent="-171450">
              <a:spcBef>
                <a:spcPts val="600"/>
              </a:spcBef>
              <a:buFont typeface="Arial" panose="020B0604020202020204" pitchFamily="34" charset="0"/>
              <a:buChar char="•"/>
            </a:pPr>
            <a:r>
              <a:rPr lang="en-US" sz="1200" dirty="0">
                <a:solidFill>
                  <a:schemeClr val="tx1"/>
                </a:solidFill>
                <a:latin typeface="+mn-lt"/>
              </a:rPr>
              <a:t>The licence does not apply to:</a:t>
            </a:r>
            <a:endParaRPr lang="en-AU" dirty="0"/>
          </a:p>
          <a:p>
            <a:pPr marL="628650" lvl="1" indent="-171450">
              <a:spcBef>
                <a:spcPts val="600"/>
              </a:spcBef>
              <a:buFont typeface="Arial" panose="020B0604020202020204" pitchFamily="34" charset="0"/>
              <a:buChar char="•"/>
            </a:pPr>
            <a:r>
              <a:rPr lang="en-US" dirty="0">
                <a:solidFill>
                  <a:schemeClr val="tx1"/>
                </a:solidFill>
                <a:latin typeface="+mn-lt"/>
              </a:rPr>
              <a:t>any images, photographs, trademarks or branding, including the Victorian Government logo and the </a:t>
            </a:r>
            <a:r>
              <a:rPr lang="en-US" sz="1200" dirty="0">
                <a:solidFill>
                  <a:schemeClr val="tx1"/>
                </a:solidFill>
                <a:latin typeface="+mn-lt"/>
              </a:rPr>
              <a:t>Department of Education and Training</a:t>
            </a:r>
            <a:r>
              <a:rPr lang="en-US" dirty="0">
                <a:solidFill>
                  <a:schemeClr val="tx1"/>
                </a:solidFill>
                <a:latin typeface="+mn-lt"/>
              </a:rPr>
              <a:t> logo; and</a:t>
            </a:r>
            <a:endParaRPr lang="en-AU" dirty="0"/>
          </a:p>
          <a:p>
            <a:pPr marL="628650" lvl="1" indent="-171450">
              <a:spcBef>
                <a:spcPts val="600"/>
              </a:spcBef>
              <a:buFont typeface="Arial" panose="020B0604020202020204" pitchFamily="34" charset="0"/>
              <a:buChar char="•"/>
            </a:pPr>
            <a:r>
              <a:rPr lang="en-US" dirty="0">
                <a:solidFill>
                  <a:schemeClr val="tx1"/>
                </a:solidFill>
                <a:latin typeface="+mn-lt"/>
              </a:rPr>
              <a:t>content supplied by third parties.</a:t>
            </a:r>
          </a:p>
          <a:p>
            <a:pPr marL="171450" indent="-171450">
              <a:spcBef>
                <a:spcPts val="600"/>
              </a:spcBef>
              <a:buFont typeface="Arial" panose="020B0604020202020204" pitchFamily="34" charset="0"/>
              <a:buChar char="•"/>
            </a:pPr>
            <a:r>
              <a:rPr lang="en-US" sz="1200" dirty="0">
                <a:solidFill>
                  <a:schemeClr val="tx1"/>
                </a:solidFill>
                <a:latin typeface="+mn-lt"/>
              </a:rPr>
              <a:t>Copyright queries may be directed to </a:t>
            </a:r>
            <a:r>
              <a:rPr lang="en-US" sz="1200" dirty="0">
                <a:solidFill>
                  <a:schemeClr val="tx1"/>
                </a:solidFill>
                <a:latin typeface="+mn-lt"/>
                <a:hlinkClick r:id="rId4"/>
              </a:rPr>
              <a:t>copyright@education.vic.gov.au</a:t>
            </a:r>
            <a:r>
              <a:rPr lang="en-US" sz="1200" dirty="0">
                <a:solidFill>
                  <a:schemeClr val="tx1"/>
                </a:solidFill>
                <a:latin typeface="+mn-lt"/>
              </a:rPr>
              <a:t>. </a:t>
            </a:r>
            <a:endParaRPr lang="en-AU" dirty="0"/>
          </a:p>
        </p:txBody>
      </p:sp>
    </p:spTree>
    <p:extLst>
      <p:ext uri="{BB962C8B-B14F-4D97-AF65-F5344CB8AC3E}">
        <p14:creationId xmlns:p14="http://schemas.microsoft.com/office/powerpoint/2010/main" val="107996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US" b="1" dirty="0"/>
              <a:t>Time on this slide: less than 1 minute</a:t>
            </a:r>
          </a:p>
          <a:p>
            <a:pPr lvl="0"/>
            <a:r>
              <a:rPr lang="en-US" dirty="0"/>
              <a:t>Be aware that talking about child abuse may </a:t>
            </a:r>
            <a:r>
              <a:rPr lang="en-AU" dirty="0"/>
              <a:t>cause distress.</a:t>
            </a:r>
          </a:p>
          <a:p>
            <a:pPr lvl="0"/>
            <a:r>
              <a:rPr lang="en-AU" dirty="0"/>
              <a:t>Child abuse can cause trauma and significantly impact the mental health and wellbeing of school community members.</a:t>
            </a:r>
          </a:p>
          <a:p>
            <a:pPr lvl="0"/>
            <a:r>
              <a:rPr lang="en-AU" dirty="0"/>
              <a:t>Participants can step away if they become distressed. </a:t>
            </a:r>
          </a:p>
          <a:p>
            <a:pPr lvl="0"/>
            <a:r>
              <a:rPr lang="en-AU" dirty="0"/>
              <a:t>Make government school council members aware that there are sources of support available.</a:t>
            </a:r>
          </a:p>
          <a:p>
            <a:pPr lvl="0"/>
            <a:r>
              <a:rPr lang="en-AU" dirty="0"/>
              <a:t>For more information on how to support students and impacted staff members, refer to the Department of Education and Training’s guidance: </a:t>
            </a:r>
            <a:r>
              <a:rPr lang="en-AU" dirty="0">
                <a:hlinkClick r:id="rId3"/>
              </a:rPr>
              <a:t>Providing Ongoing Support</a:t>
            </a:r>
            <a:r>
              <a:rPr lang="en-AU" dirty="0"/>
              <a:t>. </a:t>
            </a:r>
          </a:p>
          <a:p>
            <a:pPr lvl="0"/>
            <a:r>
              <a:rPr lang="en-AU" dirty="0"/>
              <a:t>Note that the next slide contains a definition of ‘child abuse.’</a:t>
            </a:r>
            <a:endParaRPr lang="en-US" sz="1400" b="1" dirty="0"/>
          </a:p>
          <a:p>
            <a:pPr marL="0" lvl="0" indent="0">
              <a:spcBef>
                <a:spcPts val="600"/>
              </a:spcBef>
              <a:buNone/>
            </a:pPr>
            <a:r>
              <a:rPr lang="en-US" sz="1400" b="1" dirty="0"/>
              <a:t>SPEAKING NOTES</a:t>
            </a:r>
          </a:p>
          <a:p>
            <a:pPr lvl="0">
              <a:spcBef>
                <a:spcPts val="600"/>
              </a:spcBef>
            </a:pPr>
            <a:r>
              <a:rPr lang="en-US" dirty="0"/>
              <a:t>This presentation talks about child safety and child abuse in a general way.</a:t>
            </a:r>
          </a:p>
          <a:p>
            <a:pPr lvl="0">
              <a:spcBef>
                <a:spcPts val="600"/>
              </a:spcBef>
            </a:pPr>
            <a:r>
              <a:rPr lang="en-US" dirty="0"/>
              <a:t>Specific examples won’t be discussed. </a:t>
            </a:r>
          </a:p>
          <a:p>
            <a:pPr lvl="0">
              <a:spcBef>
                <a:spcPts val="600"/>
              </a:spcBef>
            </a:pPr>
            <a:r>
              <a:rPr lang="en-US" dirty="0"/>
              <a:t>However, it’s important to recognise that talking about these topics may </a:t>
            </a:r>
            <a:r>
              <a:rPr lang="en-AU" dirty="0"/>
              <a:t>be distressing for some people.</a:t>
            </a:r>
          </a:p>
          <a:p>
            <a:pPr>
              <a:spcBef>
                <a:spcPts val="600"/>
              </a:spcBef>
            </a:pPr>
            <a:r>
              <a:rPr lang="en-AU" dirty="0"/>
              <a:t>I encourage you to reach out to the support options listed here if you need it. </a:t>
            </a:r>
          </a:p>
          <a:p>
            <a:pPr marL="90488" marR="0" lvl="0" indent="-90488"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dirty="0"/>
              <a:t>You can also step away from this presentation if you need to and revisit at another time. </a:t>
            </a:r>
          </a:p>
          <a:p>
            <a:pPr marL="0" indent="0">
              <a:spcBef>
                <a:spcPts val="600"/>
              </a:spcBef>
              <a:buNone/>
            </a:pP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5</a:t>
            </a:fld>
            <a:endParaRPr lang="en-US" dirty="0"/>
          </a:p>
        </p:txBody>
      </p:sp>
      <p:sp>
        <p:nvSpPr>
          <p:cNvPr id="6" name="Slide Image Placeholder 5">
            <a:extLst>
              <a:ext uri="{FF2B5EF4-FFF2-40B4-BE49-F238E27FC236}">
                <a16:creationId xmlns:a16="http://schemas.microsoft.com/office/drawing/2014/main" id="{AC3DF302-6DC3-4B1E-A9C0-EEF5C89933E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4212722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r>
              <a:rPr lang="en-AU" b="1" dirty="0"/>
              <a:t>Time on this slide: 1 minute</a:t>
            </a:r>
          </a:p>
          <a:p>
            <a:r>
              <a:rPr lang="en-AU" dirty="0"/>
              <a:t>In July 2021, the Victorian Government announced new Child Safe Standards to further strengthen child safe environments and protect children from abuse. </a:t>
            </a:r>
          </a:p>
          <a:p>
            <a:pPr lvl="0"/>
            <a:r>
              <a:rPr lang="en-AU" dirty="0"/>
              <a:t>Today’s session covers basic training requirements for government school council members. It is an introduction to the Victorian Child Safe Standards and an overview of the government school council’s role based on the powers, functions, and duties of government school councils.  </a:t>
            </a:r>
          </a:p>
          <a:p>
            <a:pPr lvl="0"/>
            <a:r>
              <a:rPr lang="en-AU" dirty="0"/>
              <a:t>The session also raises awareness of the child safety school policies, procedures, and practices that also apply to government school council members. </a:t>
            </a:r>
          </a:p>
          <a:p>
            <a:pPr lvl="0"/>
            <a:r>
              <a:rPr lang="en-AU" dirty="0"/>
              <a:t>The government school council may wish to arrange a further opportunity to take a deeper dive into aspects of these Child Safe Standards over time.</a:t>
            </a:r>
          </a:p>
          <a:p>
            <a:pPr marL="0" lvl="0" indent="0">
              <a:spcBef>
                <a:spcPts val="600"/>
              </a:spcBef>
              <a:buNone/>
            </a:pPr>
            <a:r>
              <a:rPr lang="en-AU" sz="1400" b="1" dirty="0"/>
              <a:t>SPEAKING NOTES </a:t>
            </a:r>
          </a:p>
          <a:p>
            <a:pPr>
              <a:spcAft>
                <a:spcPts val="600"/>
              </a:spcAft>
            </a:pPr>
            <a:r>
              <a:rPr lang="en-AU" dirty="0"/>
              <a:t>In today’s training presentation, I will be:</a:t>
            </a:r>
          </a:p>
          <a:p>
            <a:pPr lvl="1">
              <a:spcAft>
                <a:spcPts val="600"/>
              </a:spcAft>
            </a:pPr>
            <a:r>
              <a:rPr lang="en-AU" dirty="0"/>
              <a:t>Providing an overview of the Child Safe Standards including information on their history and why the Standards are so important</a:t>
            </a:r>
          </a:p>
          <a:p>
            <a:pPr lvl="1">
              <a:spcAft>
                <a:spcPts val="600"/>
              </a:spcAft>
            </a:pPr>
            <a:r>
              <a:rPr lang="en-AU" dirty="0"/>
              <a:t>Outlining the key changes to the Standards which commenced on 1 July 2022</a:t>
            </a:r>
          </a:p>
          <a:p>
            <a:pPr lvl="1">
              <a:spcAft>
                <a:spcPts val="600"/>
              </a:spcAft>
            </a:pPr>
            <a:r>
              <a:rPr lang="en-AU" dirty="0"/>
              <a:t>Walking you through each of the Standards, why each standard matters </a:t>
            </a:r>
          </a:p>
          <a:p>
            <a:pPr lvl="1">
              <a:spcAft>
                <a:spcPts val="600"/>
              </a:spcAft>
            </a:pPr>
            <a:r>
              <a:rPr lang="en-AU" dirty="0"/>
              <a:t>Identifying the role and responsibilities of the principal and government school council for implementing the Child Safe Standards.</a:t>
            </a:r>
          </a:p>
          <a:p>
            <a:pPr lvl="1">
              <a:spcAft>
                <a:spcPts val="600"/>
              </a:spcAft>
            </a:pPr>
            <a:r>
              <a:rPr lang="en-AU" dirty="0"/>
              <a:t>In the final section, I  will draw your attention to our school’s child safety policies, procedures, and practices to ensure you are aware of everyone’s responsibility to children and students and our school’s approach to keeping them safe.</a:t>
            </a:r>
          </a:p>
          <a:p>
            <a:endParaRPr lang="en-AU" dirty="0"/>
          </a:p>
          <a:p>
            <a:pPr>
              <a:spcAft>
                <a:spcPts val="600"/>
              </a:spcAft>
            </a:pPr>
            <a:r>
              <a:rPr lang="en-AU" dirty="0"/>
              <a:t>[Add the following statement if your school also has responsibility for a school boarding premises] </a:t>
            </a:r>
          </a:p>
          <a:p>
            <a:pPr>
              <a:spcAft>
                <a:spcPts val="600"/>
              </a:spcAft>
            </a:pPr>
            <a:r>
              <a:rPr lang="en-AU" dirty="0"/>
              <a:t>Please note that all references to schools in this presentation also refer to our school boarding premises.</a:t>
            </a:r>
          </a:p>
          <a:p>
            <a:endParaRPr lang="en-AU" dirty="0"/>
          </a:p>
          <a:p>
            <a:pPr lvl="1"/>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6</a:t>
            </a:fld>
            <a:endParaRPr lang="en-US" dirty="0"/>
          </a:p>
        </p:txBody>
      </p:sp>
      <p:sp>
        <p:nvSpPr>
          <p:cNvPr id="6" name="Slide Image Placeholder 5">
            <a:extLst>
              <a:ext uri="{FF2B5EF4-FFF2-40B4-BE49-F238E27FC236}">
                <a16:creationId xmlns:a16="http://schemas.microsoft.com/office/drawing/2014/main" id="{2CA594C1-34B7-4E2C-96A1-1C550CE4B257}"/>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66428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less than 30 seconds</a:t>
            </a:r>
          </a:p>
          <a:p>
            <a:pPr lvl="0"/>
            <a:r>
              <a:rPr lang="en-AU" dirty="0"/>
              <a:t>This slide is intended as a section break. </a:t>
            </a:r>
          </a:p>
        </p:txBody>
      </p:sp>
      <p:sp>
        <p:nvSpPr>
          <p:cNvPr id="4" name="Slide Number Placeholder 3"/>
          <p:cNvSpPr>
            <a:spLocks noGrp="1"/>
          </p:cNvSpPr>
          <p:nvPr>
            <p:ph type="sldNum" sz="quarter" idx="5"/>
          </p:nvPr>
        </p:nvSpPr>
        <p:spPr/>
        <p:txBody>
          <a:bodyPr/>
          <a:lstStyle/>
          <a:p>
            <a:fld id="{ED6696EE-E175-4144-B35C-D4A1B167B917}" type="slidenum">
              <a:rPr lang="en-US" smtClean="0"/>
              <a:pPr/>
              <a:t>7</a:t>
            </a:fld>
            <a:endParaRPr lang="en-US" dirty="0"/>
          </a:p>
        </p:txBody>
      </p:sp>
      <p:sp>
        <p:nvSpPr>
          <p:cNvPr id="6" name="Slide Image Placeholder 5">
            <a:extLst>
              <a:ext uri="{FF2B5EF4-FFF2-40B4-BE49-F238E27FC236}">
                <a16:creationId xmlns:a16="http://schemas.microsoft.com/office/drawing/2014/main" id="{A7D69A37-A598-4E36-B243-7AB0B919DCF5}"/>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425209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US" b="1" dirty="0"/>
              <a:t>Time on this slide: 1 minute</a:t>
            </a:r>
          </a:p>
          <a:p>
            <a:r>
              <a:rPr lang="en-AU" dirty="0"/>
              <a:t>For definitions of terms used in relation to the Victorian Child Safe Standards and Ministerial Order 1359, please see </a:t>
            </a:r>
            <a:r>
              <a:rPr lang="en-AU" dirty="0">
                <a:hlinkClick r:id="rId3"/>
              </a:rPr>
              <a:t>Child Safe Standards: Definitions</a:t>
            </a:r>
            <a:r>
              <a:rPr lang="en-AU" dirty="0"/>
              <a:t>.</a:t>
            </a:r>
            <a:endParaRPr lang="en-US" b="1" dirty="0"/>
          </a:p>
          <a:p>
            <a:pPr marL="0" lvl="0" indent="0">
              <a:spcBef>
                <a:spcPts val="600"/>
              </a:spcBef>
              <a:buNone/>
            </a:pPr>
            <a:r>
              <a:rPr lang="en-US" sz="1400" b="1" dirty="0"/>
              <a:t>SPEAKING NOTES</a:t>
            </a:r>
          </a:p>
          <a:p>
            <a:pPr lvl="0">
              <a:spcBef>
                <a:spcPts val="600"/>
              </a:spcBef>
            </a:pPr>
            <a:r>
              <a:rPr lang="en-AU" dirty="0"/>
              <a:t>Before we get into the detail of this presentation, it’s important to review the definitions of child safety and child abuse.</a:t>
            </a:r>
          </a:p>
          <a:p>
            <a:pPr lvl="0">
              <a:spcBef>
                <a:spcPts val="600"/>
              </a:spcBef>
            </a:pPr>
            <a:r>
              <a:rPr lang="en-AU" b="0" i="1" dirty="0"/>
              <a:t>Child safety</a:t>
            </a:r>
            <a:r>
              <a:rPr lang="en-AU" dirty="0"/>
              <a:t> </a:t>
            </a:r>
            <a:r>
              <a:rPr lang="en-AU" sz="1200" dirty="0">
                <a:cs typeface="Arial" panose="020B0604020202020204" pitchFamily="34" charset="0"/>
              </a:rPr>
              <a:t>includes matters related to protecting all children from child abuse, managing the risk of child abuse, providing support to a child at risk of child abuse, and responding to suspicions, incidents, disclosures or allegations of child abuse.</a:t>
            </a:r>
            <a:endParaRPr lang="en-AU" dirty="0"/>
          </a:p>
          <a:p>
            <a:pPr>
              <a:spcBef>
                <a:spcPts val="600"/>
              </a:spcBef>
            </a:pPr>
            <a:r>
              <a:rPr lang="en-AU" i="1" dirty="0"/>
              <a:t>Child abuse</a:t>
            </a:r>
            <a:r>
              <a:rPr lang="en-AU" dirty="0"/>
              <a:t> includes:</a:t>
            </a:r>
          </a:p>
          <a:p>
            <a:pPr marL="352425" lvl="2" indent="-171450">
              <a:spcBef>
                <a:spcPts val="600"/>
              </a:spcBef>
            </a:pPr>
            <a:r>
              <a:rPr lang="en-AU" dirty="0"/>
              <a:t>any act committed against a child involving a sexual offence or grooming</a:t>
            </a:r>
          </a:p>
          <a:p>
            <a:pPr marL="352425" lvl="2" indent="-171450">
              <a:spcBef>
                <a:spcPts val="600"/>
              </a:spcBef>
            </a:pPr>
            <a:r>
              <a:rPr lang="en-AU" dirty="0"/>
              <a:t>inflicting physical violence or serious emotional or psychological harm on a child</a:t>
            </a:r>
          </a:p>
          <a:p>
            <a:pPr marL="352425" lvl="2" indent="-171450">
              <a:spcBef>
                <a:spcPts val="600"/>
              </a:spcBef>
            </a:pPr>
            <a:r>
              <a:rPr lang="en-AU" dirty="0"/>
              <a:t>the serious neglect of a child </a:t>
            </a:r>
          </a:p>
          <a:p>
            <a:pPr marL="174625" lvl="1" indent="-171450">
              <a:spcBef>
                <a:spcPts val="600"/>
              </a:spcBef>
            </a:pPr>
            <a:r>
              <a:rPr lang="en-AU" dirty="0"/>
              <a:t>Child abuse can include things like:</a:t>
            </a:r>
          </a:p>
          <a:p>
            <a:pPr marL="352425" lvl="2" indent="-171450">
              <a:spcBef>
                <a:spcPts val="600"/>
              </a:spcBef>
            </a:pPr>
            <a:r>
              <a:rPr lang="en-AU" dirty="0"/>
              <a:t>physical child abuse</a:t>
            </a:r>
          </a:p>
          <a:p>
            <a:pPr marL="352425" lvl="2" indent="-171450">
              <a:spcBef>
                <a:spcPts val="600"/>
              </a:spcBef>
            </a:pPr>
            <a:r>
              <a:rPr lang="en-AU" dirty="0"/>
              <a:t>child sexual abuse</a:t>
            </a:r>
          </a:p>
          <a:p>
            <a:pPr marL="352425" lvl="2" indent="-171450">
              <a:spcBef>
                <a:spcPts val="600"/>
              </a:spcBef>
            </a:pPr>
            <a:r>
              <a:rPr lang="en-AU" dirty="0"/>
              <a:t>grooming</a:t>
            </a:r>
          </a:p>
          <a:p>
            <a:pPr marL="352425" lvl="2" indent="-171450">
              <a:spcBef>
                <a:spcPts val="600"/>
              </a:spcBef>
            </a:pPr>
            <a:r>
              <a:rPr lang="en-AU" dirty="0"/>
              <a:t>experiencing family violence</a:t>
            </a:r>
          </a:p>
          <a:p>
            <a:pPr marL="352425" lvl="2" indent="-171450">
              <a:spcBef>
                <a:spcPts val="600"/>
              </a:spcBef>
            </a:pPr>
            <a:r>
              <a:rPr lang="en-AU" dirty="0"/>
              <a:t>emotional child abuse</a:t>
            </a:r>
          </a:p>
          <a:p>
            <a:pPr marL="352425" lvl="2" indent="-171450">
              <a:spcBef>
                <a:spcPts val="600"/>
              </a:spcBef>
            </a:pPr>
            <a:r>
              <a:rPr lang="en-AU" dirty="0"/>
              <a:t>neglect</a:t>
            </a:r>
          </a:p>
          <a:p>
            <a:pPr marL="352425" lvl="2" indent="-171450">
              <a:spcBef>
                <a:spcPts val="600"/>
              </a:spcBef>
            </a:pPr>
            <a:r>
              <a:rPr lang="en-AU" dirty="0"/>
              <a:t>sexual behaviour in children under 10 years.</a:t>
            </a:r>
          </a:p>
        </p:txBody>
      </p:sp>
      <p:sp>
        <p:nvSpPr>
          <p:cNvPr id="4" name="Slide Number Placeholder 3"/>
          <p:cNvSpPr>
            <a:spLocks noGrp="1"/>
          </p:cNvSpPr>
          <p:nvPr>
            <p:ph type="sldNum" sz="quarter" idx="5"/>
          </p:nvPr>
        </p:nvSpPr>
        <p:spPr/>
        <p:txBody>
          <a:bodyPr/>
          <a:lstStyle/>
          <a:p>
            <a:fld id="{4C37A77B-BB0B-EB4D-BF1F-4636A3D2E847}" type="slidenum">
              <a:rPr lang="en-US" smtClean="0"/>
              <a:pPr/>
              <a:t>8</a:t>
            </a:fld>
            <a:endParaRPr lang="en-US" dirty="0"/>
          </a:p>
        </p:txBody>
      </p:sp>
    </p:spTree>
    <p:extLst>
      <p:ext uri="{BB962C8B-B14F-4D97-AF65-F5344CB8AC3E}">
        <p14:creationId xmlns:p14="http://schemas.microsoft.com/office/powerpoint/2010/main" val="1417309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400" b="1" dirty="0"/>
              <a:t>BACKGROUND NOTES FOR FACILITATOR</a:t>
            </a:r>
          </a:p>
          <a:p>
            <a:pPr lvl="0"/>
            <a:r>
              <a:rPr lang="en-AU" b="1" dirty="0"/>
              <a:t>Time on this slide: 1 minute </a:t>
            </a:r>
          </a:p>
          <a:p>
            <a:pPr lvl="0"/>
            <a:r>
              <a:rPr lang="en-AU" dirty="0"/>
              <a:t>This slide shows a timeline of the Child Safe Standards. </a:t>
            </a:r>
          </a:p>
          <a:p>
            <a:pPr lvl="0"/>
            <a:r>
              <a:rPr lang="en-AU" dirty="0"/>
              <a:t>The Child Safe Standards are part of an evolving story of reform in Victoria to make sure that children and young people in organisations feel safe and are safe.</a:t>
            </a:r>
          </a:p>
          <a:p>
            <a:pPr lvl="0"/>
            <a:r>
              <a:rPr lang="en-AU" dirty="0"/>
              <a:t>Recent enquiries have shown the harm that organisations and its people can cause to children when the right policies, practices and culture are not in place. </a:t>
            </a:r>
          </a:p>
          <a:p>
            <a:pPr lvl="0"/>
            <a:r>
              <a:rPr lang="en-US" dirty="0"/>
              <a:t>This work has no end date. It is an ongoing story of maturing and improving our knowledge and practice to keep children safe. </a:t>
            </a:r>
            <a:endParaRPr lang="en-AU" dirty="0"/>
          </a:p>
          <a:p>
            <a:pPr marL="0" indent="0">
              <a:spcBef>
                <a:spcPts val="600"/>
              </a:spcBef>
              <a:buNone/>
            </a:pPr>
            <a:r>
              <a:rPr lang="en-AU" sz="1400" b="1" dirty="0"/>
              <a:t>SPEAKING NOTES</a:t>
            </a:r>
          </a:p>
          <a:p>
            <a:pPr lvl="0">
              <a:spcAft>
                <a:spcPts val="600"/>
              </a:spcAft>
            </a:pPr>
            <a:r>
              <a:rPr lang="en-AU" dirty="0"/>
              <a:t>The Child Safe Standards emerged from 2 inquiries.</a:t>
            </a:r>
          </a:p>
          <a:p>
            <a:pPr lvl="0">
              <a:spcAft>
                <a:spcPts val="600"/>
              </a:spcAft>
            </a:pPr>
            <a:r>
              <a:rPr lang="en-AU" dirty="0"/>
              <a:t>The original Child Safe Standards were introduced in 2016 following the Victorian Betrayal of Trust Parliamentary Inquiry. </a:t>
            </a:r>
          </a:p>
          <a:p>
            <a:pPr lvl="0">
              <a:spcAft>
                <a:spcPts val="600"/>
              </a:spcAft>
            </a:pPr>
            <a:r>
              <a:rPr lang="en-US" dirty="0"/>
              <a:t>Not long after the Victorian inquiry ended, the Commonwealth Government’s </a:t>
            </a:r>
            <a:r>
              <a:rPr lang="en-US" dirty="0">
                <a:hlinkClick r:id="rId3">
                  <a:extLst>
                    <a:ext uri="{A12FA001-AC4F-418D-AE19-62706E023703}">
                      <ahyp:hlinkClr xmlns:ahyp="http://schemas.microsoft.com/office/drawing/2018/hyperlinkcolor" val="tx"/>
                    </a:ext>
                  </a:extLst>
                </a:hlinkClick>
              </a:rPr>
              <a:t>Royal Commission into Institutional Responses to Child Sexual Abuse</a:t>
            </a:r>
            <a:r>
              <a:rPr lang="en-US" dirty="0"/>
              <a:t> recommended that all states and territories align their Child Safe Standards with the </a:t>
            </a:r>
            <a:r>
              <a:rPr lang="en-AU" u="sng" dirty="0">
                <a:solidFill>
                  <a:srgbClr val="0563C1"/>
                </a:solidFill>
                <a:effectLst/>
                <a:ea typeface="Calibri" panose="020F0502020204030204" pitchFamily="34" charset="0"/>
                <a:cs typeface="Times New Roman" panose="02020603050405020304" pitchFamily="18" charset="0"/>
                <a:hlinkClick r:id="rId4"/>
              </a:rPr>
              <a:t>National Principles for Child Safe Organisations</a:t>
            </a:r>
            <a:r>
              <a:rPr lang="en-AU" dirty="0"/>
              <a:t>.</a:t>
            </a:r>
          </a:p>
          <a:p>
            <a:pPr lvl="0">
              <a:spcAft>
                <a:spcPts val="600"/>
              </a:spcAft>
            </a:pPr>
            <a:r>
              <a:rPr lang="en-AU" dirty="0"/>
              <a:t>In 2019 the </a:t>
            </a:r>
            <a:r>
              <a:rPr lang="en-US" dirty="0"/>
              <a:t>Victorian government reviewed the Standards and found strong support for national consistency. </a:t>
            </a:r>
          </a:p>
          <a:p>
            <a:pPr lvl="0">
              <a:spcAft>
                <a:spcPts val="600"/>
              </a:spcAft>
            </a:pPr>
            <a:r>
              <a:rPr lang="en-AU" dirty="0"/>
              <a:t>In 2020, work was undertaken by the Department of Families, Fairness and Housing to update the Standards, with a focus on:</a:t>
            </a:r>
          </a:p>
          <a:p>
            <a:pPr lvl="1">
              <a:spcAft>
                <a:spcPts val="600"/>
              </a:spcAft>
            </a:pPr>
            <a:r>
              <a:rPr lang="en-AU" dirty="0"/>
              <a:t>how best to retain the concept of child empowerment </a:t>
            </a:r>
          </a:p>
          <a:p>
            <a:pPr lvl="1">
              <a:spcAft>
                <a:spcPts val="600"/>
              </a:spcAft>
            </a:pPr>
            <a:r>
              <a:rPr lang="en-AU" dirty="0"/>
              <a:t>include a distinct and explicit focus on cultural safety for Aboriginal children </a:t>
            </a:r>
          </a:p>
          <a:p>
            <a:pPr lvl="1">
              <a:spcAft>
                <a:spcPts val="600"/>
              </a:spcAft>
            </a:pPr>
            <a:r>
              <a:rPr lang="en-AU" dirty="0"/>
              <a:t>aligning Victoria’s standards with the National Principles.</a:t>
            </a:r>
          </a:p>
          <a:p>
            <a:pPr lvl="0">
              <a:spcAft>
                <a:spcPts val="600"/>
              </a:spcAft>
            </a:pPr>
            <a:r>
              <a:rPr lang="en-AU" dirty="0"/>
              <a:t>Consultation on the Standards was undertaken in 2020 and 2021 and new Standards were introduced on 1 July 2021 and commenced on 1 July 2022.</a:t>
            </a:r>
          </a:p>
          <a:p>
            <a:pPr lvl="0">
              <a:spcAft>
                <a:spcPts val="600"/>
              </a:spcAft>
            </a:pPr>
            <a:r>
              <a:rPr lang="en-AU" dirty="0"/>
              <a:t>As a result, </a:t>
            </a:r>
            <a:r>
              <a:rPr lang="en-US" dirty="0"/>
              <a:t>Victoria’s </a:t>
            </a:r>
            <a:r>
              <a:rPr lang="en-AU" dirty="0"/>
              <a:t>Child Safe Standards are now </a:t>
            </a:r>
            <a:r>
              <a:rPr lang="en-US" dirty="0"/>
              <a:t>based on the </a:t>
            </a:r>
            <a:r>
              <a:rPr lang="en-US" dirty="0">
                <a:hlinkClick r:id="rId5">
                  <a:extLst>
                    <a:ext uri="{A12FA001-AC4F-418D-AE19-62706E023703}">
                      <ahyp:hlinkClr xmlns:ahyp="http://schemas.microsoft.com/office/drawing/2018/hyperlinkcolor" val="tx"/>
                    </a:ext>
                  </a:extLst>
                </a:hlinkClick>
              </a:rPr>
              <a:t>National Principles</a:t>
            </a:r>
            <a:r>
              <a:rPr lang="en-US" dirty="0"/>
              <a:t>, with some changes for the Victorian context.</a:t>
            </a:r>
            <a:endParaRPr lang="en-AU" dirty="0"/>
          </a:p>
          <a:p>
            <a:endParaRPr lang="en-AU" dirty="0"/>
          </a:p>
        </p:txBody>
      </p:sp>
      <p:sp>
        <p:nvSpPr>
          <p:cNvPr id="4" name="Slide Number Placeholder 3"/>
          <p:cNvSpPr>
            <a:spLocks noGrp="1"/>
          </p:cNvSpPr>
          <p:nvPr>
            <p:ph type="sldNum" sz="quarter" idx="5"/>
          </p:nvPr>
        </p:nvSpPr>
        <p:spPr/>
        <p:txBody>
          <a:bodyPr/>
          <a:lstStyle/>
          <a:p>
            <a:fld id="{ED6696EE-E175-4144-B35C-D4A1B167B917}" type="slidenum">
              <a:rPr lang="en-US" smtClean="0"/>
              <a:pPr/>
              <a:t>9</a:t>
            </a:fld>
            <a:endParaRPr lang="en-US" dirty="0"/>
          </a:p>
        </p:txBody>
      </p:sp>
      <p:sp>
        <p:nvSpPr>
          <p:cNvPr id="7" name="Slide Image Placeholder 6">
            <a:extLst>
              <a:ext uri="{FF2B5EF4-FFF2-40B4-BE49-F238E27FC236}">
                <a16:creationId xmlns:a16="http://schemas.microsoft.com/office/drawing/2014/main" id="{7CFCE58B-BCBB-4EAE-8E9D-2B2F7C3F23BB}"/>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5769202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1_Title Slide">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8479" y="2369"/>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6741725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3"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3" y="1723362"/>
            <a:ext cx="10069200"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1060229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4669" cy="1302025"/>
          </a:xfrm>
        </p:spPr>
        <p:txBody>
          <a:bodyPr anchor="t"/>
          <a:lstStyle/>
          <a:p>
            <a:r>
              <a:rPr lang="en-US" dirty="0"/>
              <a:t>Click to edit Master title style</a:t>
            </a:r>
          </a:p>
        </p:txBody>
      </p:sp>
      <p:sp>
        <p:nvSpPr>
          <p:cNvPr id="3" name="Content Placeholder 2"/>
          <p:cNvSpPr>
            <a:spLocks noGrp="1"/>
          </p:cNvSpPr>
          <p:nvPr>
            <p:ph idx="1"/>
          </p:nvPr>
        </p:nvSpPr>
        <p:spPr>
          <a:xfrm>
            <a:off x="288234" y="1686477"/>
            <a:ext cx="10064669" cy="4351338"/>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804008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779687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23450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8457069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42597"/>
            <a:ext cx="10069200" cy="62928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859770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2 Column w pic">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431802" y="1520825"/>
            <a:ext cx="5376332" cy="4608514"/>
          </a:xfrm>
          <a:prstGeom prst="rect">
            <a:avLst/>
          </a:prstGeom>
        </p:spPr>
        <p:txBody>
          <a:bodyPr/>
          <a:lstStyle>
            <a:lvl1pPr>
              <a:defRPr sz="2000"/>
            </a:lvl1pPr>
            <a:lvl3pPr marL="180000" indent="-180000">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0"/>
          </p:nvPr>
        </p:nvSpPr>
        <p:spPr>
          <a:xfrm>
            <a:off x="6288618" y="1520825"/>
            <a:ext cx="5903383" cy="46085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4953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45CD-6BFC-48B6-B33B-E2E2FCF61E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7DBD80A-BA59-406A-AE89-73AAD92A3A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94FE03F-C89E-4300-B1FC-9D1AEAB9A01B}"/>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C104AA85-20CE-4BCA-9AC4-97587FA65E22}"/>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647AEA13-5E20-438D-8228-2678B21CB00A}"/>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1237409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2444-4E6C-4226-8765-5CD9087F507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8DC3A11-C237-4714-93CB-F9EC9A7AB3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25F9783-40FE-4D3E-B679-FB6CF5F27696}"/>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40B9A019-AB5B-49C6-A504-AAE159594099}"/>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8B40A69B-EFDE-49B1-96B5-47BDDCBCDE1F}"/>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947073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078D-688B-4B93-9635-21A82A6FA7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E21E843-3CD4-4EF0-BEE2-72473E4FF4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A4DF14-971E-4293-9A2F-2087DCEA8A61}"/>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5C2C6B58-CC8D-4B7C-A5FF-57EB7A08563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20F043D-4A6F-43AD-B58A-67D8C4751B93}"/>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557409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75937"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18418040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92B87-94F3-4B7B-9A25-1F729B32D7C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5B11719-AE83-4BF3-ADB0-CB05895510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8E2F4EB-AED4-440D-A341-A35A311C3A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C21CFA9-733F-4F28-A4E1-4BBA49FD81AB}"/>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6" name="Footer Placeholder 5">
            <a:extLst>
              <a:ext uri="{FF2B5EF4-FFF2-40B4-BE49-F238E27FC236}">
                <a16:creationId xmlns:a16="http://schemas.microsoft.com/office/drawing/2014/main" id="{C434B430-DD25-4A1D-B95C-92555AD2AA82}"/>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EE9076D0-40CF-4897-B498-17E460837F78}"/>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4247255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81DDF-DF99-4987-8356-1692F6A0AC6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5EB9C72-6CE6-4F0E-B9D0-3AB3328EFD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65405-85B2-45E4-A5E7-A4088F5B80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02D6940-FFAA-423C-B898-BCB132E2A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85F843-461E-4820-93FB-1BA882BE43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947563B-9A99-48E2-831B-5AB767D0DD6F}"/>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8" name="Footer Placeholder 7">
            <a:extLst>
              <a:ext uri="{FF2B5EF4-FFF2-40B4-BE49-F238E27FC236}">
                <a16:creationId xmlns:a16="http://schemas.microsoft.com/office/drawing/2014/main" id="{E9498B9A-755E-432E-9422-6F49FA64A02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C59B9AF2-D1E4-4CE3-BFF3-F9C0535088DB}"/>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2995536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B5962-8956-4FA2-84E8-15EBB58CE07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6024570-2DB2-4610-9E5E-81D107B75435}"/>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4" name="Footer Placeholder 3">
            <a:extLst>
              <a:ext uri="{FF2B5EF4-FFF2-40B4-BE49-F238E27FC236}">
                <a16:creationId xmlns:a16="http://schemas.microsoft.com/office/drawing/2014/main" id="{73093256-59B2-4CD7-955E-60CACA19E883}"/>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BC4F5EE1-44F4-40E0-AF8D-56947CC1DEC2}"/>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7052363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33399-77B6-463B-96BF-3863046BE923}"/>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3" name="Footer Placeholder 2">
            <a:extLst>
              <a:ext uri="{FF2B5EF4-FFF2-40B4-BE49-F238E27FC236}">
                <a16:creationId xmlns:a16="http://schemas.microsoft.com/office/drawing/2014/main" id="{EC2D612D-4AD0-4EFE-9A2F-FC10AED8575B}"/>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B0954D1A-958E-430E-9840-BA98C4550897}"/>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2090045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C90B8-1900-4E6B-A619-E2B12166C7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C5DCAFD-42F2-48B4-9B43-84026ABF12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6091BCD-CEFC-43AC-9171-B21EC50C4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627CD1-1585-43E6-9738-589FB11A18EF}"/>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6" name="Footer Placeholder 5">
            <a:extLst>
              <a:ext uri="{FF2B5EF4-FFF2-40B4-BE49-F238E27FC236}">
                <a16:creationId xmlns:a16="http://schemas.microsoft.com/office/drawing/2014/main" id="{CA7F97A9-CEA0-4544-ABF8-F1E7F14D73B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8093FE72-C6D3-4FC5-8CCF-4624F9AB30EC}"/>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9520779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8F3B-8B35-403B-8ED6-DED33C8A0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B051C64-4387-40BF-9B1D-2EED19C92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F89A97F0-D23F-4D75-AEC7-F6D33C008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5B0C5-831D-4843-ADC7-217C316CAE1C}"/>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6" name="Footer Placeholder 5">
            <a:extLst>
              <a:ext uri="{FF2B5EF4-FFF2-40B4-BE49-F238E27FC236}">
                <a16:creationId xmlns:a16="http://schemas.microsoft.com/office/drawing/2014/main" id="{52D36FC1-D2D8-4F4C-AEE8-B6BAD87B34FD}"/>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3F5A74A-AEB2-4914-B642-34C69664C914}"/>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2586723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85C7-67F2-4235-93A0-59348802DCA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E6409E7-13BC-47D8-A8B7-B39839394F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68F8BD-4E94-4C6C-AC17-FBC0DF963C9A}"/>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1F2C10C6-6F71-4519-8AF4-3F56A090106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EA9FE160-366F-45F6-B594-0C43F5D6A5D2}"/>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8758049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9EC9DD-CC6D-4414-8DF9-25B42739A7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FE7E276-3BA2-40CF-8326-3B2AD72228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59DA787-1278-40B0-8957-D7374716E217}"/>
              </a:ext>
            </a:extLst>
          </p:cNvPr>
          <p:cNvSpPr>
            <a:spLocks noGrp="1"/>
          </p:cNvSpPr>
          <p:nvPr>
            <p:ph type="dt" sz="half" idx="10"/>
          </p:nvPr>
        </p:nvSpPr>
        <p:spPr/>
        <p:txBody>
          <a:bodyPr/>
          <a:lstStyle/>
          <a:p>
            <a:fld id="{84259349-467A-4E4D-A45E-28E3F6CE2298}" type="datetimeFigureOut">
              <a:rPr lang="en-AU" smtClean="0"/>
              <a:t>21/06/2022</a:t>
            </a:fld>
            <a:endParaRPr lang="en-AU" dirty="0"/>
          </a:p>
        </p:txBody>
      </p:sp>
      <p:sp>
        <p:nvSpPr>
          <p:cNvPr id="5" name="Footer Placeholder 4">
            <a:extLst>
              <a:ext uri="{FF2B5EF4-FFF2-40B4-BE49-F238E27FC236}">
                <a16:creationId xmlns:a16="http://schemas.microsoft.com/office/drawing/2014/main" id="{A8145207-642C-4AFE-89DF-6BC32952B83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5F11DBB-E1C0-46AF-B459-3AB7605C4373}"/>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8421265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0_Title Slide">
    <p:spTree>
      <p:nvGrpSpPr>
        <p:cNvPr id="1" name=""/>
        <p:cNvGrpSpPr/>
        <p:nvPr/>
      </p:nvGrpSpPr>
      <p:grpSpPr>
        <a:xfrm>
          <a:off x="0" y="0"/>
          <a:ext cx="0" cy="0"/>
          <a:chOff x="0" y="0"/>
          <a:chExt cx="0" cy="0"/>
        </a:xfrm>
      </p:grpSpPr>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60690"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20994765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1211393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4"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588974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66995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4211211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1206336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61256"/>
            <a:ext cx="10069200" cy="62712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5121454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085" y="241557"/>
            <a:ext cx="10069200" cy="132556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80085" y="1825625"/>
            <a:ext cx="10069200" cy="4428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0397406" y="0"/>
            <a:ext cx="1794593" cy="990017"/>
          </a:xfrm>
          <a:prstGeom prst="rect">
            <a:avLst/>
          </a:prstGeom>
        </p:spPr>
      </p:pic>
    </p:spTree>
    <p:extLst>
      <p:ext uri="{BB962C8B-B14F-4D97-AF65-F5344CB8AC3E}">
        <p14:creationId xmlns:p14="http://schemas.microsoft.com/office/powerpoint/2010/main" val="809004008"/>
      </p:ext>
    </p:extLst>
  </p:cSld>
  <p:clrMap bg1="lt1" tx1="dk1" bg2="lt2" tx2="dk2" accent1="accent1" accent2="accent2" accent3="accent3" accent4="accent4" accent5="accent5" accent6="accent6" hlink="hlink" folHlink="folHlink"/>
  <p:sldLayoutIdLst>
    <p:sldLayoutId id="2147483667" r:id="rId1"/>
    <p:sldLayoutId id="2147483657" r:id="rId2"/>
    <p:sldLayoutId id="2147483666" r:id="rId3"/>
    <p:sldLayoutId id="2147483649" r:id="rId4"/>
    <p:sldLayoutId id="2147483650" r:id="rId5"/>
    <p:sldLayoutId id="2147483662" r:id="rId6"/>
    <p:sldLayoutId id="2147483652" r:id="rId7"/>
    <p:sldLayoutId id="2147483658" r:id="rId8"/>
    <p:sldLayoutId id="2147483663" r:id="rId9"/>
    <p:sldLayoutId id="2147483654" r:id="rId10"/>
    <p:sldLayoutId id="2147483659" r:id="rId11"/>
    <p:sldLayoutId id="2147483664" r:id="rId12"/>
    <p:sldLayoutId id="2147483653" r:id="rId13"/>
    <p:sldLayoutId id="2147483660" r:id="rId14"/>
    <p:sldLayoutId id="2147483665" r:id="rId15"/>
    <p:sldLayoutId id="2147483680" r:id="rId16"/>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345E89-53B1-415B-810B-210C46ACE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28C45AB-ACD9-4B92-8372-C4720C89F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BE78CD8-FBD0-4878-953C-E9C85CB8F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84259349-467A-4E4D-A45E-28E3F6CE2298}" type="datetimeFigureOut">
              <a:rPr lang="en-AU" smtClean="0"/>
              <a:pPr/>
              <a:t>21/06/2022</a:t>
            </a:fld>
            <a:endParaRPr lang="en-AU" dirty="0"/>
          </a:p>
        </p:txBody>
      </p:sp>
      <p:sp>
        <p:nvSpPr>
          <p:cNvPr id="5" name="Footer Placeholder 4">
            <a:extLst>
              <a:ext uri="{FF2B5EF4-FFF2-40B4-BE49-F238E27FC236}">
                <a16:creationId xmlns:a16="http://schemas.microsoft.com/office/drawing/2014/main" id="{E6729465-DE8E-4B57-B5B4-03403445F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AU" dirty="0"/>
          </a:p>
        </p:txBody>
      </p:sp>
      <p:sp>
        <p:nvSpPr>
          <p:cNvPr id="6" name="Slide Number Placeholder 5">
            <a:extLst>
              <a:ext uri="{FF2B5EF4-FFF2-40B4-BE49-F238E27FC236}">
                <a16:creationId xmlns:a16="http://schemas.microsoft.com/office/drawing/2014/main" id="{412CBC43-D5FF-438F-9C36-87D1997868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5DAB674-A68D-4948-87B4-AD2B2A26819D}" type="slidenum">
              <a:rPr lang="en-AU" smtClean="0"/>
              <a:pPr/>
              <a:t>‹#›</a:t>
            </a:fld>
            <a:endParaRPr lang="en-AU" dirty="0"/>
          </a:p>
        </p:txBody>
      </p:sp>
    </p:spTree>
    <p:extLst>
      <p:ext uri="{BB962C8B-B14F-4D97-AF65-F5344CB8AC3E}">
        <p14:creationId xmlns:p14="http://schemas.microsoft.com/office/powerpoint/2010/main" val="2285037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education.vic.gov.au/Documents/about/programs/health/protect/Ministerial_Order.pdf"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hyperlink" Target="https://www.education.vic.gov.au/Documents/about/programs/health/protect/2022_CSS_Action_list_gov_school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2.education.vic.gov.au/pal/privacy-information-sharing/policy"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 Id="rId4" Type="http://schemas.openxmlformats.org/officeDocument/2006/relationships/hyperlink" Target="https://www2.education.vic.gov.au/pal/information-sharing-schemes/policy"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8.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hyperlink" Target="https://www.education.vic.gov.au/Documents/about/programs/health/protect/FourCriticalActions_ChildAbuse.pdf" TargetMode="External"/><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hyperlink" Target="https://www2.education.vic.gov.au/pal/privacy-information-sharing/policy" TargetMode="External"/><Relationship Id="rId2" Type="http://schemas.openxmlformats.org/officeDocument/2006/relationships/notesSlide" Target="../notesSlides/notesSlide41.xml"/><Relationship Id="rId1" Type="http://schemas.openxmlformats.org/officeDocument/2006/relationships/slideLayout" Target="../slideLayouts/slideLayout8.xml"/><Relationship Id="rId5" Type="http://schemas.openxmlformats.org/officeDocument/2006/relationships/hyperlink" Target="https://www2.education.vic.gov.au/pal" TargetMode="External"/><Relationship Id="rId4" Type="http://schemas.openxmlformats.org/officeDocument/2006/relationships/hyperlink" Target="https://www2.education.vic.gov.au/pal/information-sharing-schemes/policy"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8" Type="http://schemas.openxmlformats.org/officeDocument/2006/relationships/hyperlink" Target="https://www.vic.gov.au/child-safety-risk-management" TargetMode="External"/><Relationship Id="rId3" Type="http://schemas.openxmlformats.org/officeDocument/2006/relationships/hyperlink" Target="https://www.vic.gov.au/protect" TargetMode="External"/><Relationship Id="rId7" Type="http://schemas.openxmlformats.org/officeDocument/2006/relationships/hyperlink" Target="https://www.vic.gov.au/child-safety-code-conduct" TargetMode="External"/><Relationship Id="rId12" Type="http://schemas.openxmlformats.org/officeDocument/2006/relationships/hyperlink" Target="mailto:school.compliance@education.vic.gov.au" TargetMode="External"/><Relationship Id="rId2" Type="http://schemas.openxmlformats.org/officeDocument/2006/relationships/notesSlide" Target="../notesSlides/notesSlide43.xml"/><Relationship Id="rId1" Type="http://schemas.openxmlformats.org/officeDocument/2006/relationships/slideLayout" Target="../slideLayouts/slideLayout8.xml"/><Relationship Id="rId6" Type="http://schemas.openxmlformats.org/officeDocument/2006/relationships/hyperlink" Target="https://www.vic.gov.au/child-safety-and-wellbeing-policy" TargetMode="External"/><Relationship Id="rId11" Type="http://schemas.openxmlformats.org/officeDocument/2006/relationships/hyperlink" Target="mailto:child.safe.schools@education.vic.gov.au" TargetMode="External"/><Relationship Id="rId5" Type="http://schemas.openxmlformats.org/officeDocument/2006/relationships/hyperlink" Target="http://www.vic.gov.au/new-child-safe-standards-schools" TargetMode="External"/><Relationship Id="rId10" Type="http://schemas.openxmlformats.org/officeDocument/2006/relationships/hyperlink" Target="https://edugate.eduweb.vic.gov.au/edrms/keyprocess/cp/SitePages/SchoolPoliciesDetail.aspx?CId=66" TargetMode="External"/><Relationship Id="rId4" Type="http://schemas.openxmlformats.org/officeDocument/2006/relationships/hyperlink" Target="https://www.education.vic.gov.au/Documents/about/programs/health/protect/Ministerial_Order.pdf" TargetMode="External"/><Relationship Id="rId9" Type="http://schemas.openxmlformats.org/officeDocument/2006/relationships/hyperlink" Target="https://www.vic.gov.au/guidance-child-safety-champions"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5.xml"/><Relationship Id="rId1" Type="http://schemas.openxmlformats.org/officeDocument/2006/relationships/slideLayout" Target="../slideLayouts/slideLayout1.xml"/><Relationship Id="rId5" Type="http://schemas.openxmlformats.org/officeDocument/2006/relationships/hyperlink" Target="mailto:copyright@education.vic.gov.au" TargetMode="External"/><Relationship Id="rId4" Type="http://schemas.openxmlformats.org/officeDocument/2006/relationships/hyperlink" Target="https://creativecommons.org/licenses/by/4.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lifeline.org.au/"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hyperlink" Target="https://www.1800respect.org.au/" TargetMode="External"/><Relationship Id="rId4" Type="http://schemas.openxmlformats.org/officeDocument/2006/relationships/hyperlink" Target="http://www.beyondblue.org.au/"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identify.aspx"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51CCBF-8F61-45DF-A8D1-A8A5364381DB}"/>
              </a:ext>
            </a:extLst>
          </p:cNvPr>
          <p:cNvSpPr>
            <a:spLocks noGrp="1"/>
          </p:cNvSpPr>
          <p:nvPr>
            <p:ph type="title"/>
          </p:nvPr>
        </p:nvSpPr>
        <p:spPr/>
        <p:txBody>
          <a:bodyPr/>
          <a:lstStyle/>
          <a:p>
            <a:r>
              <a:rPr lang="en-AU" sz="4000" b="1" dirty="0">
                <a:solidFill>
                  <a:srgbClr val="E26815"/>
                </a:solidFill>
                <a:latin typeface="Arial" panose="020B0604020202020204" pitchFamily="34" charset="0"/>
                <a:ea typeface="+mj-ea"/>
                <a:cs typeface="Arial" panose="020B0604020202020204" pitchFamily="34" charset="0"/>
              </a:rPr>
              <a:t>Facilitator instructions (1)</a:t>
            </a:r>
            <a:endParaRPr lang="en-AU" sz="3200" b="1" dirty="0">
              <a:solidFill>
                <a:srgbClr val="E26815"/>
              </a:solidFill>
              <a:latin typeface="Arial" panose="020B0604020202020204" pitchFamily="34" charset="0"/>
              <a:ea typeface="+mj-ea"/>
              <a:cs typeface="Arial" panose="020B0604020202020204" pitchFamily="34" charset="0"/>
            </a:endParaRPr>
          </a:p>
        </p:txBody>
      </p:sp>
      <p:sp>
        <p:nvSpPr>
          <p:cNvPr id="2" name="Subtitle 1">
            <a:extLst>
              <a:ext uri="{FF2B5EF4-FFF2-40B4-BE49-F238E27FC236}">
                <a16:creationId xmlns:a16="http://schemas.microsoft.com/office/drawing/2014/main" id="{71A76E0F-292E-4BA5-9697-A9C42334C7E9}"/>
              </a:ext>
            </a:extLst>
          </p:cNvPr>
          <p:cNvSpPr>
            <a:spLocks noGrp="1"/>
          </p:cNvSpPr>
          <p:nvPr>
            <p:ph idx="1"/>
          </p:nvPr>
        </p:nvSpPr>
        <p:spPr>
          <a:xfrm>
            <a:off x="288234" y="1686477"/>
            <a:ext cx="10069200" cy="4789274"/>
          </a:xfrm>
        </p:spPr>
        <p:txBody>
          <a:bodyPr>
            <a:normAutofit/>
          </a:bodyPr>
          <a:lstStyle/>
          <a:p>
            <a:r>
              <a:rPr lang="en-AU" sz="2800" dirty="0">
                <a:latin typeface="Arial" panose="020B0604020202020204" pitchFamily="34" charset="0"/>
                <a:cs typeface="Arial" panose="020B0604020202020204" pitchFamily="34" charset="0"/>
              </a:rPr>
              <a:t>Notes pages in this presentation contain instructions, background information and speaking notes for the facilitator.</a:t>
            </a:r>
          </a:p>
          <a:p>
            <a:r>
              <a:rPr lang="en-AU" dirty="0">
                <a:latin typeface="Arial" panose="020B0604020202020204" pitchFamily="34" charset="0"/>
                <a:cs typeface="Arial" panose="020B0604020202020204" pitchFamily="34" charset="0"/>
              </a:rPr>
              <a:t>To view the notes page:</a:t>
            </a:r>
          </a:p>
          <a:p>
            <a:pPr lvl="1"/>
            <a:r>
              <a:rPr lang="en-AU" dirty="0">
                <a:latin typeface="Arial" panose="020B0604020202020204" pitchFamily="34" charset="0"/>
                <a:cs typeface="Arial" panose="020B0604020202020204" pitchFamily="34" charset="0"/>
              </a:rPr>
              <a:t>Select the “View</a:t>
            </a:r>
            <a:r>
              <a:rPr lang="en-AU">
                <a:latin typeface="Arial" panose="020B0604020202020204" pitchFamily="34" charset="0"/>
                <a:cs typeface="Arial" panose="020B0604020202020204" pitchFamily="34" charset="0"/>
              </a:rPr>
              <a:t>” menu</a:t>
            </a:r>
            <a:endParaRPr lang="en-AU" dirty="0">
              <a:latin typeface="Arial" panose="020B0604020202020204" pitchFamily="34" charset="0"/>
              <a:cs typeface="Arial" panose="020B0604020202020204" pitchFamily="34" charset="0"/>
            </a:endParaRPr>
          </a:p>
          <a:p>
            <a:pPr lvl="1"/>
            <a:r>
              <a:rPr lang="en-AU" dirty="0">
                <a:latin typeface="Arial" panose="020B0604020202020204" pitchFamily="34" charset="0"/>
                <a:cs typeface="Arial" panose="020B0604020202020204" pitchFamily="34" charset="0"/>
              </a:rPr>
              <a:t>Select “Normal” or “Notes Page” view</a:t>
            </a:r>
          </a:p>
          <a:p>
            <a:pPr lvl="1"/>
            <a:r>
              <a:rPr lang="en-AU" dirty="0">
                <a:latin typeface="Arial" panose="020B0604020202020204" pitchFamily="34" charset="0"/>
                <a:cs typeface="Arial" panose="020B0604020202020204" pitchFamily="34" charset="0"/>
              </a:rPr>
              <a:t>Note that hyperlinks in the notes only work in “Notes Page” view</a:t>
            </a:r>
          </a:p>
          <a:p>
            <a:r>
              <a:rPr lang="en-US" dirty="0"/>
              <a:t>For ease of use, it is recommended that the notes pages are used by the facilitator. They can be printed out or viewed on a different screen.</a:t>
            </a:r>
          </a:p>
          <a:p>
            <a:r>
              <a:rPr lang="en-AU" sz="2800" dirty="0">
                <a:latin typeface="Arial" panose="020B0604020202020204" pitchFamily="34" charset="0"/>
                <a:cs typeface="Arial" panose="020B0604020202020204" pitchFamily="34" charset="0"/>
              </a:rPr>
              <a:t>This slide is a hidden slide.</a:t>
            </a:r>
          </a:p>
        </p:txBody>
      </p:sp>
      <p:grpSp>
        <p:nvGrpSpPr>
          <p:cNvPr id="7" name="Group 6" descr="An image of the Microsoft PowerPoint presentation views tab is presented. The image shows the buttons for Normal view, Outline view, slide sorter, notes page and reading view.&#10;&#10;The buttons for Normal view and Notes Page view are highlighted in red boxes to help users switch to notes view to read the facilitators notes.">
            <a:extLst>
              <a:ext uri="{FF2B5EF4-FFF2-40B4-BE49-F238E27FC236}">
                <a16:creationId xmlns:a16="http://schemas.microsoft.com/office/drawing/2014/main" id="{B0E50E39-1DE3-442C-A0E2-EA755114CE52}"/>
              </a:ext>
            </a:extLst>
          </p:cNvPr>
          <p:cNvGrpSpPr/>
          <p:nvPr/>
        </p:nvGrpSpPr>
        <p:grpSpPr>
          <a:xfrm>
            <a:off x="7144670" y="2622601"/>
            <a:ext cx="2643907" cy="1121300"/>
            <a:chOff x="7144670" y="3207212"/>
            <a:chExt cx="2643907" cy="1121300"/>
          </a:xfrm>
        </p:grpSpPr>
        <p:pic>
          <p:nvPicPr>
            <p:cNvPr id="4" name="Picture 3">
              <a:extLst>
                <a:ext uri="{FF2B5EF4-FFF2-40B4-BE49-F238E27FC236}">
                  <a16:creationId xmlns:a16="http://schemas.microsoft.com/office/drawing/2014/main" id="{6AE900C6-EDA6-4228-A553-E6C89B9F4E22}"/>
                </a:ext>
              </a:extLst>
            </p:cNvPr>
            <p:cNvPicPr>
              <a:picLocks noChangeAspect="1"/>
            </p:cNvPicPr>
            <p:nvPr/>
          </p:nvPicPr>
          <p:blipFill>
            <a:blip r:embed="rId3"/>
            <a:stretch>
              <a:fillRect/>
            </a:stretch>
          </p:blipFill>
          <p:spPr>
            <a:xfrm>
              <a:off x="7144670" y="3207212"/>
              <a:ext cx="2643907" cy="1121300"/>
            </a:xfrm>
            <a:prstGeom prst="rect">
              <a:avLst/>
            </a:prstGeom>
          </p:spPr>
        </p:pic>
        <p:sp>
          <p:nvSpPr>
            <p:cNvPr id="5" name="Rectangle 4">
              <a:extLst>
                <a:ext uri="{FF2B5EF4-FFF2-40B4-BE49-F238E27FC236}">
                  <a16:creationId xmlns:a16="http://schemas.microsoft.com/office/drawing/2014/main" id="{5BE0AFA8-1E8A-45DF-B5AD-91AC95CA8D80}"/>
                </a:ext>
              </a:extLst>
            </p:cNvPr>
            <p:cNvSpPr/>
            <p:nvPr/>
          </p:nvSpPr>
          <p:spPr>
            <a:xfrm>
              <a:off x="8705850" y="3207212"/>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574C5510-3CFE-4F0D-B2B9-0176854D3AA5}"/>
                </a:ext>
              </a:extLst>
            </p:cNvPr>
            <p:cNvSpPr/>
            <p:nvPr/>
          </p:nvSpPr>
          <p:spPr>
            <a:xfrm>
              <a:off x="7168023" y="3209261"/>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21539248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y the Child Safe Standards are so important">
            <a:extLst>
              <a:ext uri="{FF2B5EF4-FFF2-40B4-BE49-F238E27FC236}">
                <a16:creationId xmlns:a16="http://schemas.microsoft.com/office/drawing/2014/main" id="{36B4E01E-5EDA-45AB-8F1C-D6F88C745FEB}"/>
              </a:ext>
            </a:extLst>
          </p:cNvPr>
          <p:cNvSpPr>
            <a:spLocks noGrp="1"/>
          </p:cNvSpPr>
          <p:nvPr>
            <p:ph type="title"/>
          </p:nvPr>
        </p:nvSpPr>
        <p:spPr>
          <a:xfrm>
            <a:off x="288234" y="238539"/>
            <a:ext cx="10221722" cy="1302025"/>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Why the Child Safe Standards are so important</a:t>
            </a:r>
          </a:p>
        </p:txBody>
      </p:sp>
      <p:sp>
        <p:nvSpPr>
          <p:cNvPr id="3" name="Content Placeholder 2" descr="The Child Safe Standards recognise that all children are vulnerable&#10;&#10;The Child Safe Standards require schools to take steps to prevent child abuse and build a culture of child safety &#10;&#10;Schools cannot assume that child abuse does not and cannot happen within their school or school community&#10;">
            <a:extLst>
              <a:ext uri="{FF2B5EF4-FFF2-40B4-BE49-F238E27FC236}">
                <a16:creationId xmlns:a16="http://schemas.microsoft.com/office/drawing/2014/main" id="{087DCE0A-3950-4FEB-B9F3-F95A5B80D1BA}"/>
              </a:ext>
            </a:extLst>
          </p:cNvPr>
          <p:cNvSpPr>
            <a:spLocks noGrp="1"/>
          </p:cNvSpPr>
          <p:nvPr>
            <p:ph idx="1"/>
          </p:nvPr>
        </p:nvSpPr>
        <p:spPr>
          <a:xfrm>
            <a:off x="414843" y="1252800"/>
            <a:ext cx="9587286" cy="4352400"/>
          </a:xfrm>
        </p:spPr>
        <p:txBody>
          <a:bodyPr>
            <a:noAutofit/>
          </a:bodyPr>
          <a:lstStyle/>
          <a:p>
            <a:r>
              <a:rPr lang="en-AU" sz="2800" dirty="0">
                <a:latin typeface="Arial" panose="020B0604020202020204" pitchFamily="34" charset="0"/>
                <a:cs typeface="Arial" panose="020B0604020202020204" pitchFamily="34" charset="0"/>
              </a:rPr>
              <a:t>The Child Safe Standards recognise that all children are vulnerable</a:t>
            </a:r>
          </a:p>
          <a:p>
            <a:pPr marL="0" indent="0">
              <a:buNone/>
            </a:pPr>
            <a:endParaRPr lang="en-AU" sz="28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The Child Safe Standards require schools to </a:t>
            </a:r>
            <a:r>
              <a:rPr lang="en-AU" sz="2800" b="1" dirty="0">
                <a:latin typeface="Arial" panose="020B0604020202020204" pitchFamily="34" charset="0"/>
                <a:cs typeface="Arial" panose="020B0604020202020204" pitchFamily="34" charset="0"/>
              </a:rPr>
              <a:t>take steps to prevent child abuse</a:t>
            </a:r>
            <a:r>
              <a:rPr lang="en-AU" sz="2800" dirty="0">
                <a:latin typeface="Arial" panose="020B0604020202020204" pitchFamily="34" charset="0"/>
                <a:cs typeface="Arial" panose="020B0604020202020204" pitchFamily="34" charset="0"/>
              </a:rPr>
              <a:t> and </a:t>
            </a:r>
            <a:r>
              <a:rPr lang="en-AU" sz="2800" b="1" dirty="0">
                <a:latin typeface="Arial" panose="020B0604020202020204" pitchFamily="34" charset="0"/>
                <a:cs typeface="Arial" panose="020B0604020202020204" pitchFamily="34" charset="0"/>
              </a:rPr>
              <a:t>build a culture of child safety </a:t>
            </a:r>
          </a:p>
          <a:p>
            <a:endParaRPr lang="en-AU" sz="2800" b="1"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Schools cannot assume that child abuse does not and cannot happen within their school or school community</a:t>
            </a:r>
          </a:p>
        </p:txBody>
      </p:sp>
    </p:spTree>
    <p:extLst>
      <p:ext uri="{BB962C8B-B14F-4D97-AF65-F5344CB8AC3E}">
        <p14:creationId xmlns:p14="http://schemas.microsoft.com/office/powerpoint/2010/main" val="25918248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Why the Child Safe Standards are so important ">
            <a:extLst>
              <a:ext uri="{FF2B5EF4-FFF2-40B4-BE49-F238E27FC236}">
                <a16:creationId xmlns:a16="http://schemas.microsoft.com/office/drawing/2014/main" id="{A7AD5313-3D82-40FC-9213-CBB0FCA73352}"/>
              </a:ext>
            </a:extLst>
          </p:cNvPr>
          <p:cNvSpPr>
            <a:spLocks noGrp="1"/>
          </p:cNvSpPr>
          <p:nvPr>
            <p:ph type="title"/>
          </p:nvPr>
        </p:nvSpPr>
        <p:spPr>
          <a:xfrm>
            <a:off x="133272" y="240896"/>
            <a:ext cx="10278166" cy="1302025"/>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Why the Child Safe Standards are so important </a:t>
            </a:r>
          </a:p>
        </p:txBody>
      </p:sp>
      <p:sp>
        <p:nvSpPr>
          <p:cNvPr id="3" name="Content Placeholder 2" descr="Child Safe Standards aim to:&#10;promote the safety of children&#10;prevent child abuse&#10;ensure effective processes are in place to respond to and report all allegations of child abuse&#10;Child Safe Standards work by:&#10;driving changes in culture – embedding child safety in everyday thinking and practice&#10;providing a minimum standard of child safety&#10;highlighting we all have a role in keeping children safe from abuse&#10;">
            <a:extLst>
              <a:ext uri="{FF2B5EF4-FFF2-40B4-BE49-F238E27FC236}">
                <a16:creationId xmlns:a16="http://schemas.microsoft.com/office/drawing/2014/main" id="{C0F4004E-7D98-4264-87A6-A6BAF3A841EC}"/>
              </a:ext>
            </a:extLst>
          </p:cNvPr>
          <p:cNvSpPr>
            <a:spLocks noGrp="1"/>
          </p:cNvSpPr>
          <p:nvPr>
            <p:ph idx="1"/>
          </p:nvPr>
        </p:nvSpPr>
        <p:spPr>
          <a:xfrm>
            <a:off x="507725" y="1039528"/>
            <a:ext cx="9761690" cy="5577576"/>
          </a:xfrm>
        </p:spPr>
        <p:txBody>
          <a:bodyPr rIns="0">
            <a:noAutofit/>
          </a:bodyPr>
          <a:lstStyle/>
          <a:p>
            <a:pPr marL="0" indent="0">
              <a:buNone/>
            </a:pPr>
            <a:r>
              <a:rPr lang="en-AU" b="1" dirty="0">
                <a:latin typeface="Arial" panose="020B0604020202020204" pitchFamily="34" charset="0"/>
                <a:cs typeface="Arial" panose="020B0604020202020204" pitchFamily="34" charset="0"/>
              </a:rPr>
              <a:t>Child Safe Standards aim to:</a:t>
            </a:r>
          </a:p>
          <a:p>
            <a:r>
              <a:rPr lang="en-AU" dirty="0">
                <a:latin typeface="Arial" panose="020B0604020202020204" pitchFamily="34" charset="0"/>
                <a:cs typeface="Arial" panose="020B0604020202020204" pitchFamily="34" charset="0"/>
              </a:rPr>
              <a:t>promote the safety of children</a:t>
            </a:r>
          </a:p>
          <a:p>
            <a:r>
              <a:rPr lang="en-AU" dirty="0">
                <a:latin typeface="Arial" panose="020B0604020202020204" pitchFamily="34" charset="0"/>
                <a:cs typeface="Arial" panose="020B0604020202020204" pitchFamily="34" charset="0"/>
              </a:rPr>
              <a:t>prevent child abuse</a:t>
            </a:r>
          </a:p>
          <a:p>
            <a:r>
              <a:rPr lang="en-AU" dirty="0">
                <a:latin typeface="Arial" panose="020B0604020202020204" pitchFamily="34" charset="0"/>
                <a:cs typeface="Arial" panose="020B0604020202020204" pitchFamily="34" charset="0"/>
              </a:rPr>
              <a:t>ensure effective processes are in place to respond to and report all allegations of child abuse</a:t>
            </a:r>
          </a:p>
          <a:p>
            <a:pPr marL="0" marR="0" lvl="0" indent="0" algn="l" defTabSz="914400" rtl="0" eaLnBrk="1" fontAlgn="auto" latinLnBrk="0" hangingPunct="1">
              <a:lnSpc>
                <a:spcPct val="90000"/>
              </a:lnSpc>
              <a:spcBef>
                <a:spcPts val="2400"/>
              </a:spcBef>
              <a:spcAft>
                <a:spcPts val="0"/>
              </a:spcAft>
              <a:buClrTx/>
              <a:buSzTx/>
              <a:buFontTx/>
              <a:buNone/>
              <a:tabLst/>
              <a:defRPr/>
            </a:pPr>
            <a:r>
              <a:rPr kumimoji="0" lang="en-AU"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Safe Standards work by:</a:t>
            </a:r>
          </a:p>
          <a:p>
            <a:pPr marL="266700" marR="0" lvl="0" indent="-2667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AU"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driving changes in culture – embedding child safety in everyday thinking and practice</a:t>
            </a:r>
          </a:p>
          <a:p>
            <a:pPr marL="266700" marR="0" lvl="0" indent="-2667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AU"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providing a minimum standard of child safety</a:t>
            </a:r>
          </a:p>
          <a:p>
            <a:pPr marL="266700" marR="0" lvl="0" indent="-2667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AU"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highlighting we all have a role in keeping children safe from abuse</a:t>
            </a:r>
            <a:endParaRPr lang="en-AU" sz="2400" dirty="0"/>
          </a:p>
        </p:txBody>
      </p:sp>
    </p:spTree>
    <p:extLst>
      <p:ext uri="{BB962C8B-B14F-4D97-AF65-F5344CB8AC3E}">
        <p14:creationId xmlns:p14="http://schemas.microsoft.com/office/powerpoint/2010/main" val="17426281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at’s different?">
            <a:extLst>
              <a:ext uri="{FF2B5EF4-FFF2-40B4-BE49-F238E27FC236}">
                <a16:creationId xmlns:a16="http://schemas.microsoft.com/office/drawing/2014/main" id="{13C93299-8F31-4843-A18C-5F7A387F516E}"/>
              </a:ext>
            </a:extLst>
          </p:cNvPr>
          <p:cNvSpPr>
            <a:spLocks noGrp="1"/>
          </p:cNvSpPr>
          <p:nvPr>
            <p:ph type="title"/>
          </p:nvPr>
        </p:nvSpPr>
        <p:spPr/>
        <p:txBody>
          <a:bodyPr>
            <a:normAutofit/>
          </a:bodyPr>
          <a:lstStyle/>
          <a:p>
            <a:r>
              <a:rPr lang="en-AU" sz="3600" b="1" dirty="0">
                <a:solidFill>
                  <a:srgbClr val="E26815"/>
                </a:solidFill>
                <a:latin typeface="Arial" panose="020B0604020202020204" pitchFamily="34" charset="0"/>
                <a:cs typeface="Arial" panose="020B0604020202020204" pitchFamily="34" charset="0"/>
              </a:rPr>
              <a:t>What’s different?</a:t>
            </a:r>
          </a:p>
        </p:txBody>
      </p:sp>
      <p:sp>
        <p:nvSpPr>
          <p:cNvPr id="4" name="Content Placeholder 3" descr="On 1 July 2022 new Child Safe Standards were introduced. &#10;New requirements to keep children and students safe are: &#10;the involvement of families and students in child safety efforts&#10;schools’ focus on safety for Aboriginal students&#10;better management of the risk of child abuse in online environments&#10;governance, systems and processes to keep students safe&#10;&#10;Ministerial Order 1359 provides the framework for implementing the Child Safe Standards in schools. &#10;A Child Safe Standards Action List has been developed to support schools to comply with Ministerial Order 1359&#10;">
            <a:extLst>
              <a:ext uri="{FF2B5EF4-FFF2-40B4-BE49-F238E27FC236}">
                <a16:creationId xmlns:a16="http://schemas.microsoft.com/office/drawing/2014/main" id="{22311E42-CB03-4557-A897-A92D1ED62493}"/>
              </a:ext>
            </a:extLst>
          </p:cNvPr>
          <p:cNvSpPr>
            <a:spLocks noGrp="1"/>
          </p:cNvSpPr>
          <p:nvPr>
            <p:ph idx="1"/>
          </p:nvPr>
        </p:nvSpPr>
        <p:spPr>
          <a:xfrm>
            <a:off x="288233" y="1162221"/>
            <a:ext cx="10069200" cy="4932984"/>
          </a:xfrm>
        </p:spPr>
        <p:txBody>
          <a:bodyPr>
            <a:noAutofit/>
          </a:bodyPr>
          <a:lstStyle/>
          <a:p>
            <a:pPr marL="0" indent="0">
              <a:spcAft>
                <a:spcPts val="600"/>
              </a:spcAft>
              <a:buNone/>
            </a:pPr>
            <a:r>
              <a:rPr lang="en-AU" sz="2400" dirty="0">
                <a:latin typeface="Arial" panose="020B0604020202020204" pitchFamily="34" charset="0"/>
                <a:cs typeface="Arial" panose="020B0604020202020204" pitchFamily="34" charset="0"/>
              </a:rPr>
              <a:t>On 1 July 2022 new Child Safe Standards were introduced. </a:t>
            </a:r>
          </a:p>
          <a:p>
            <a:pPr marL="0" indent="0">
              <a:spcAft>
                <a:spcPts val="600"/>
              </a:spcAft>
              <a:buNone/>
            </a:pPr>
            <a:r>
              <a:rPr lang="en-AU" sz="2400" dirty="0">
                <a:latin typeface="Arial" panose="020B0604020202020204" pitchFamily="34" charset="0"/>
                <a:cs typeface="Arial" panose="020B0604020202020204" pitchFamily="34" charset="0"/>
              </a:rPr>
              <a:t>New requirements to keep children and students safe are: </a:t>
            </a:r>
          </a:p>
          <a:p>
            <a:r>
              <a:rPr lang="en-AU" sz="2400" dirty="0">
                <a:solidFill>
                  <a:schemeClr val="tx1"/>
                </a:solidFill>
                <a:latin typeface="Arial" panose="020B0604020202020204" pitchFamily="34" charset="0"/>
                <a:cs typeface="Arial" panose="020B0604020202020204" pitchFamily="34" charset="0"/>
              </a:rPr>
              <a:t>the involvement of families and students in child safety efforts</a:t>
            </a:r>
          </a:p>
          <a:p>
            <a:r>
              <a:rPr lang="en-AU" sz="2400" dirty="0">
                <a:solidFill>
                  <a:schemeClr val="tx1"/>
                </a:solidFill>
                <a:latin typeface="Arial" panose="020B0604020202020204" pitchFamily="34" charset="0"/>
                <a:cs typeface="Arial" panose="020B0604020202020204" pitchFamily="34" charset="0"/>
              </a:rPr>
              <a:t>schools’ focus on safety for Aboriginal students</a:t>
            </a:r>
          </a:p>
          <a:p>
            <a:r>
              <a:rPr lang="en-AU" sz="2400" dirty="0">
                <a:solidFill>
                  <a:schemeClr val="tx1"/>
                </a:solidFill>
                <a:latin typeface="Arial" panose="020B0604020202020204" pitchFamily="34" charset="0"/>
                <a:cs typeface="Arial" panose="020B0604020202020204" pitchFamily="34" charset="0"/>
              </a:rPr>
              <a:t>better management of the risk of child abuse in online environments</a:t>
            </a:r>
          </a:p>
          <a:p>
            <a:r>
              <a:rPr lang="en-AU" sz="2400" dirty="0">
                <a:solidFill>
                  <a:schemeClr val="tx1"/>
                </a:solidFill>
                <a:latin typeface="Arial" panose="020B0604020202020204" pitchFamily="34" charset="0"/>
                <a:cs typeface="Arial" panose="020B0604020202020204" pitchFamily="34" charset="0"/>
              </a:rPr>
              <a:t>governance, systems and processes to keep students safe</a:t>
            </a:r>
          </a:p>
          <a:p>
            <a:pPr marL="0" indent="0">
              <a:buNone/>
            </a:pPr>
            <a:endParaRPr lang="en-AU" sz="2400" dirty="0">
              <a:latin typeface="Arial" panose="020B0604020202020204" pitchFamily="34" charset="0"/>
              <a:cs typeface="Arial" panose="020B0604020202020204" pitchFamily="34" charset="0"/>
            </a:endParaRPr>
          </a:p>
          <a:p>
            <a:pPr marL="0" indent="0">
              <a:spcAft>
                <a:spcPts val="600"/>
              </a:spcAft>
              <a:buNone/>
            </a:pPr>
            <a:r>
              <a:rPr lang="en-AU" sz="2400" dirty="0">
                <a:latin typeface="Arial" panose="020B0604020202020204" pitchFamily="34" charset="0"/>
                <a:cs typeface="Arial" panose="020B0604020202020204" pitchFamily="34" charset="0"/>
                <a:hlinkClick r:id="rId3"/>
              </a:rPr>
              <a:t>Ministerial Order 1359 </a:t>
            </a:r>
            <a:r>
              <a:rPr lang="en-AU" sz="2400" dirty="0">
                <a:latin typeface="Arial" panose="020B0604020202020204" pitchFamily="34" charset="0"/>
                <a:cs typeface="Arial" panose="020B0604020202020204" pitchFamily="34" charset="0"/>
              </a:rPr>
              <a:t>provides the framework for implementing the Child Safe Standards in schools. </a:t>
            </a:r>
          </a:p>
          <a:p>
            <a:pPr marL="0" indent="0">
              <a:buNone/>
            </a:pPr>
            <a:r>
              <a:rPr lang="en-AU" sz="2400" dirty="0">
                <a:latin typeface="Arial" panose="020B0604020202020204" pitchFamily="34" charset="0"/>
                <a:cs typeface="Arial" panose="020B0604020202020204" pitchFamily="34" charset="0"/>
              </a:rPr>
              <a:t>A </a:t>
            </a:r>
            <a:r>
              <a:rPr lang="en-AU" sz="2400" dirty="0">
                <a:latin typeface="Arial" panose="020B0604020202020204" pitchFamily="34" charset="0"/>
                <a:cs typeface="Arial" panose="020B0604020202020204" pitchFamily="34" charset="0"/>
                <a:hlinkClick r:id="rId4"/>
              </a:rPr>
              <a:t>Child Safe Standards Action List</a:t>
            </a:r>
            <a:r>
              <a:rPr lang="en-AU" sz="2400" dirty="0">
                <a:latin typeface="Arial" panose="020B0604020202020204" pitchFamily="34" charset="0"/>
                <a:cs typeface="Arial" panose="020B0604020202020204" pitchFamily="34" charset="0"/>
              </a:rPr>
              <a:t> has been developed to support schools to comply with Ministerial Order 1359</a:t>
            </a:r>
            <a:endParaRPr lang="en-AU"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2552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Victoria’s Child Safe Standards  ">
            <a:extLst>
              <a:ext uri="{FF2B5EF4-FFF2-40B4-BE49-F238E27FC236}">
                <a16:creationId xmlns:a16="http://schemas.microsoft.com/office/drawing/2014/main" id="{C2AAFF7C-EAE9-46D3-8E90-6295C89C65EA}"/>
              </a:ext>
            </a:extLst>
          </p:cNvPr>
          <p:cNvSpPr>
            <a:spLocks noGrp="1"/>
          </p:cNvSpPr>
          <p:nvPr>
            <p:ph type="title"/>
          </p:nvPr>
        </p:nvSpPr>
        <p:spPr/>
        <p:txBody>
          <a:bodyPr/>
          <a:lstStyle/>
          <a:p>
            <a:r>
              <a:rPr lang="en-AU" sz="3600" b="1" dirty="0">
                <a:solidFill>
                  <a:srgbClr val="E46F21"/>
                </a:solidFill>
                <a:latin typeface="Arial" panose="020B0604020202020204" pitchFamily="34" charset="0"/>
                <a:cs typeface="Arial" panose="020B0604020202020204" pitchFamily="34" charset="0"/>
              </a:rPr>
              <a:t>Victoria’s Child Safe Standards  </a:t>
            </a:r>
            <a:endParaRPr lang="en-AU" dirty="0"/>
          </a:p>
        </p:txBody>
      </p:sp>
      <p:sp>
        <p:nvSpPr>
          <p:cNvPr id="4" name="Content Placeholder 3" descr="Child Safe Standard 1 – Establish a culturally safe environment in which the diverse and unique identities and experiences of Aboriginal children and young people are respected and valued.&#10;Child Safe Standard 2 – Ensure that child safety and wellbeing are embedded in school leadership, governance and culture.&#10;Child Safe Standard 3 – Children and young people are empowered about their rights, participate in decisions affecting them and are taken seriously.&#10;Child Safe Standard 4 – Families and communities are informed and involved in promoting child safety and wellbeing. &#10;Child Safe Standard 5 – Equity is upheld and diverse needs are respected in policy and practice.&#10;Child Safe Standard 6 – People working with children and young people are suitable and supported to reflect child safety and wellbeing values in practice.">
            <a:extLst>
              <a:ext uri="{FF2B5EF4-FFF2-40B4-BE49-F238E27FC236}">
                <a16:creationId xmlns:a16="http://schemas.microsoft.com/office/drawing/2014/main" id="{69DAA567-123A-438B-A0B5-7D8F5C83F71A}"/>
              </a:ext>
            </a:extLst>
          </p:cNvPr>
          <p:cNvSpPr>
            <a:spLocks noGrp="1"/>
          </p:cNvSpPr>
          <p:nvPr>
            <p:ph idx="1"/>
          </p:nvPr>
        </p:nvSpPr>
        <p:spPr>
          <a:xfrm>
            <a:off x="280084" y="1124743"/>
            <a:ext cx="5903383" cy="4608514"/>
          </a:xfrm>
        </p:spPr>
        <p:txBody>
          <a:bodyPr>
            <a:noAutofit/>
          </a:bodyPr>
          <a:lstStyle/>
          <a:p>
            <a:pPr lvl="0"/>
            <a:r>
              <a:rPr lang="en-AU" sz="1800" b="1" dirty="0">
                <a:solidFill>
                  <a:prstClr val="black"/>
                </a:solidFill>
                <a:latin typeface="Arial" panose="020B0604020202020204" pitchFamily="34" charset="0"/>
                <a:cs typeface="Arial" panose="020B0604020202020204" pitchFamily="34" charset="0"/>
              </a:rPr>
              <a:t>Child Safe Standard 1 </a:t>
            </a:r>
            <a:r>
              <a:rPr lang="en-AU" sz="1800" dirty="0">
                <a:solidFill>
                  <a:prstClr val="black"/>
                </a:solidFill>
                <a:latin typeface="Arial" panose="020B0604020202020204" pitchFamily="34" charset="0"/>
                <a:cs typeface="Arial" panose="020B0604020202020204" pitchFamily="34" charset="0"/>
              </a:rPr>
              <a:t>– Establish a culturally safe environment in which the diverse and unique identities and experiences of Aboriginal children and young people are respected and valued.</a:t>
            </a:r>
          </a:p>
          <a:p>
            <a:pPr lvl="0"/>
            <a:r>
              <a:rPr lang="en-AU" sz="1800" b="1" dirty="0">
                <a:solidFill>
                  <a:prstClr val="black"/>
                </a:solidFill>
                <a:latin typeface="Arial" panose="020B0604020202020204" pitchFamily="34" charset="0"/>
                <a:cs typeface="Arial" panose="020B0604020202020204" pitchFamily="34" charset="0"/>
              </a:rPr>
              <a:t>Child Safe Standard 2</a:t>
            </a:r>
            <a:r>
              <a:rPr lang="en-AU" sz="1800" dirty="0">
                <a:solidFill>
                  <a:prstClr val="black"/>
                </a:solidFill>
                <a:latin typeface="Arial" panose="020B0604020202020204" pitchFamily="34" charset="0"/>
                <a:cs typeface="Arial" panose="020B0604020202020204" pitchFamily="34" charset="0"/>
              </a:rPr>
              <a:t> – Ensure that child safety and wellbeing are embedded in school leadership, governance and culture.</a:t>
            </a:r>
          </a:p>
          <a:p>
            <a:pPr lvl="0"/>
            <a:r>
              <a:rPr lang="en-AU" sz="1800" b="1" dirty="0">
                <a:solidFill>
                  <a:prstClr val="black"/>
                </a:solidFill>
                <a:latin typeface="Arial" panose="020B0604020202020204" pitchFamily="34" charset="0"/>
                <a:cs typeface="Arial" panose="020B0604020202020204" pitchFamily="34" charset="0"/>
              </a:rPr>
              <a:t>Child Safe Standard 3</a:t>
            </a:r>
            <a:r>
              <a:rPr lang="en-AU" sz="1800" dirty="0">
                <a:solidFill>
                  <a:prstClr val="black"/>
                </a:solidFill>
                <a:latin typeface="Arial" panose="020B0604020202020204" pitchFamily="34" charset="0"/>
                <a:cs typeface="Arial" panose="020B0604020202020204" pitchFamily="34" charset="0"/>
              </a:rPr>
              <a:t> – Children and young people are empowered about their rights, participate in decisions affecting them and are taken seriously.</a:t>
            </a:r>
          </a:p>
          <a:p>
            <a:pPr lvl="0"/>
            <a:r>
              <a:rPr lang="en-AU" sz="1800" b="1" dirty="0">
                <a:solidFill>
                  <a:prstClr val="black"/>
                </a:solidFill>
                <a:latin typeface="Arial" panose="020B0604020202020204" pitchFamily="34" charset="0"/>
                <a:cs typeface="Arial" panose="020B0604020202020204" pitchFamily="34" charset="0"/>
              </a:rPr>
              <a:t>Child Safe Standard 4</a:t>
            </a:r>
            <a:r>
              <a:rPr lang="en-AU" sz="1800" dirty="0">
                <a:solidFill>
                  <a:prstClr val="black"/>
                </a:solidFill>
                <a:latin typeface="Arial" panose="020B0604020202020204" pitchFamily="34" charset="0"/>
                <a:cs typeface="Arial" panose="020B0604020202020204" pitchFamily="34" charset="0"/>
              </a:rPr>
              <a:t> – Families and communities are informed and involved in promoting child safety and wellbeing.	</a:t>
            </a:r>
          </a:p>
          <a:p>
            <a:pPr lvl="0"/>
            <a:r>
              <a:rPr lang="en-AU" sz="1800" b="1" dirty="0">
                <a:solidFill>
                  <a:prstClr val="black"/>
                </a:solidFill>
                <a:latin typeface="Arial" panose="020B0604020202020204" pitchFamily="34" charset="0"/>
                <a:cs typeface="Arial" panose="020B0604020202020204" pitchFamily="34" charset="0"/>
              </a:rPr>
              <a:t>Child Safe Standard 5 </a:t>
            </a:r>
            <a:r>
              <a:rPr lang="en-AU" sz="1800" dirty="0">
                <a:solidFill>
                  <a:prstClr val="black"/>
                </a:solidFill>
                <a:latin typeface="Arial" panose="020B0604020202020204" pitchFamily="34" charset="0"/>
                <a:cs typeface="Arial" panose="020B0604020202020204" pitchFamily="34" charset="0"/>
              </a:rPr>
              <a:t>– Equity is upheld and diverse needs are respected in policy and practice.</a:t>
            </a:r>
          </a:p>
          <a:p>
            <a:pPr lvl="0"/>
            <a:r>
              <a:rPr lang="en-AU" sz="1800" b="1" dirty="0">
                <a:solidFill>
                  <a:prstClr val="black"/>
                </a:solidFill>
                <a:latin typeface="Arial" panose="020B0604020202020204" pitchFamily="34" charset="0"/>
                <a:cs typeface="Arial" panose="020B0604020202020204" pitchFamily="34" charset="0"/>
              </a:rPr>
              <a:t>Child Safe Standard 6</a:t>
            </a:r>
            <a:r>
              <a:rPr lang="en-AU" sz="1800" dirty="0">
                <a:solidFill>
                  <a:prstClr val="black"/>
                </a:solidFill>
                <a:latin typeface="Arial" panose="020B0604020202020204" pitchFamily="34" charset="0"/>
                <a:cs typeface="Arial" panose="020B0604020202020204" pitchFamily="34" charset="0"/>
              </a:rPr>
              <a:t> – People working with children and young people are suitable and supported to reflect child safety and wellbeing values in practice.</a:t>
            </a:r>
            <a:endParaRPr lang="en-AU" dirty="0">
              <a:solidFill>
                <a:prstClr val="black"/>
              </a:solidFill>
            </a:endParaRPr>
          </a:p>
          <a:p>
            <a:endParaRPr lang="en-AU" dirty="0"/>
          </a:p>
        </p:txBody>
      </p:sp>
      <p:sp>
        <p:nvSpPr>
          <p:cNvPr id="5" name="Content Placeholder 4" descr="Child Safe Standard 7 – Ensure that processes for complaints and concerns are child focused.&#10;Child Safe Standard 8 – Staff and volunteers are equipped with the knowledge, skills and awareness to keep children and young people safe through ongoing education and training.&#10;Child Safe Standard 9 – Physical and online environments promote safety and wellbeing while minimising the opportunity for children and young people to be harmed.&#10;Child Safe Standard 10 – Implementation of the Child Safe Standards is regularly reviewed and improved.&#10;Child Safe Standard 11 – Policies and procedures that document how schools are safe for children, young people and students.&#10;Ministerial Order 1359 provides the framework for child safety in schools.">
            <a:extLst>
              <a:ext uri="{FF2B5EF4-FFF2-40B4-BE49-F238E27FC236}">
                <a16:creationId xmlns:a16="http://schemas.microsoft.com/office/drawing/2014/main" id="{74DD7D37-7138-487F-8FC7-CEAA6ED000ED}"/>
              </a:ext>
            </a:extLst>
          </p:cNvPr>
          <p:cNvSpPr>
            <a:spLocks noGrp="1"/>
          </p:cNvSpPr>
          <p:nvPr>
            <p:ph sz="quarter" idx="10"/>
          </p:nvPr>
        </p:nvSpPr>
        <p:spPr>
          <a:xfrm>
            <a:off x="6183467" y="1124743"/>
            <a:ext cx="5903383" cy="4608514"/>
          </a:xfrm>
        </p:spPr>
        <p:txBody>
          <a:bodyPr>
            <a:noAutofit/>
          </a:bodyPr>
          <a:lstStyle/>
          <a:p>
            <a:pPr lvl="0"/>
            <a:r>
              <a:rPr lang="en-AU" sz="1800" b="1" dirty="0">
                <a:solidFill>
                  <a:prstClr val="black"/>
                </a:solidFill>
                <a:latin typeface="Arial" panose="020B0604020202020204" pitchFamily="34" charset="0"/>
                <a:cs typeface="Arial" panose="020B0604020202020204" pitchFamily="34" charset="0"/>
              </a:rPr>
              <a:t>Child Safe Standard 7 </a:t>
            </a:r>
            <a:r>
              <a:rPr lang="en-AU" sz="1800" dirty="0">
                <a:solidFill>
                  <a:prstClr val="black"/>
                </a:solidFill>
                <a:latin typeface="Arial" panose="020B0604020202020204" pitchFamily="34" charset="0"/>
                <a:cs typeface="Arial" panose="020B0604020202020204" pitchFamily="34" charset="0"/>
              </a:rPr>
              <a:t>– Ensure that processes for complaints and concerns are child focused.</a:t>
            </a:r>
          </a:p>
          <a:p>
            <a:pPr lvl="0"/>
            <a:r>
              <a:rPr lang="en-AU" sz="1800" b="1" dirty="0">
                <a:solidFill>
                  <a:prstClr val="black"/>
                </a:solidFill>
                <a:latin typeface="Arial" panose="020B0604020202020204" pitchFamily="34" charset="0"/>
                <a:cs typeface="Arial" panose="020B0604020202020204" pitchFamily="34" charset="0"/>
              </a:rPr>
              <a:t>Child Safe Standard 8 </a:t>
            </a:r>
            <a:r>
              <a:rPr lang="en-AU" sz="1800" dirty="0">
                <a:solidFill>
                  <a:prstClr val="black"/>
                </a:solidFill>
                <a:latin typeface="Arial" panose="020B0604020202020204" pitchFamily="34" charset="0"/>
                <a:cs typeface="Arial" panose="020B0604020202020204" pitchFamily="34" charset="0"/>
              </a:rPr>
              <a:t>– Staff and volunteers are equipped with the knowledge, skills and awareness to keep children and young people safe through ongoing education and training.</a:t>
            </a:r>
          </a:p>
          <a:p>
            <a:pPr lvl="0"/>
            <a:r>
              <a:rPr lang="en-AU" sz="1800" b="1" dirty="0">
                <a:solidFill>
                  <a:prstClr val="black"/>
                </a:solidFill>
                <a:latin typeface="Arial" panose="020B0604020202020204" pitchFamily="34" charset="0"/>
                <a:cs typeface="Arial" panose="020B0604020202020204" pitchFamily="34" charset="0"/>
              </a:rPr>
              <a:t>Child Safe Standard 9 </a:t>
            </a:r>
            <a:r>
              <a:rPr lang="en-AU" sz="1800" dirty="0">
                <a:solidFill>
                  <a:prstClr val="black"/>
                </a:solidFill>
                <a:latin typeface="Arial" panose="020B0604020202020204" pitchFamily="34" charset="0"/>
                <a:cs typeface="Arial" panose="020B0604020202020204" pitchFamily="34" charset="0"/>
              </a:rPr>
              <a:t>– Physical and online environments promote safety and wellbeing while minimising the opportunity for children and young people to be harmed.</a:t>
            </a:r>
          </a:p>
          <a:p>
            <a:pPr lvl="0"/>
            <a:r>
              <a:rPr lang="en-AU" sz="1800" b="1" dirty="0">
                <a:solidFill>
                  <a:prstClr val="black"/>
                </a:solidFill>
                <a:latin typeface="Arial" panose="020B0604020202020204" pitchFamily="34" charset="0"/>
                <a:cs typeface="Arial" panose="020B0604020202020204" pitchFamily="34" charset="0"/>
              </a:rPr>
              <a:t>Child Safe Standard 10 </a:t>
            </a:r>
            <a:r>
              <a:rPr lang="en-AU" sz="1800" dirty="0">
                <a:solidFill>
                  <a:prstClr val="black"/>
                </a:solidFill>
                <a:latin typeface="Arial" panose="020B0604020202020204" pitchFamily="34" charset="0"/>
                <a:cs typeface="Arial" panose="020B0604020202020204" pitchFamily="34" charset="0"/>
              </a:rPr>
              <a:t>– Implementation of the Child Safe Standards is regularly reviewed and improved.</a:t>
            </a:r>
          </a:p>
          <a:p>
            <a:pPr lvl="0"/>
            <a:r>
              <a:rPr lang="en-AU" sz="1800" b="1" dirty="0">
                <a:solidFill>
                  <a:prstClr val="black"/>
                </a:solidFill>
                <a:latin typeface="Arial" panose="020B0604020202020204" pitchFamily="34" charset="0"/>
                <a:cs typeface="Arial" panose="020B0604020202020204" pitchFamily="34" charset="0"/>
              </a:rPr>
              <a:t>Child Safe Standard 11 </a:t>
            </a:r>
            <a:r>
              <a:rPr lang="en-AU" sz="1800" dirty="0">
                <a:solidFill>
                  <a:prstClr val="black"/>
                </a:solidFill>
                <a:latin typeface="Arial" panose="020B0604020202020204" pitchFamily="34" charset="0"/>
                <a:cs typeface="Arial" panose="020B0604020202020204" pitchFamily="34" charset="0"/>
              </a:rPr>
              <a:t>– Policies and procedures that document how schools are safe for children, young people and students.</a:t>
            </a:r>
          </a:p>
          <a:p>
            <a:pPr lvl="0"/>
            <a:r>
              <a:rPr lang="en-AU" sz="1800" dirty="0">
                <a:solidFill>
                  <a:prstClr val="black"/>
                </a:solidFill>
                <a:latin typeface="Arial" panose="020B0604020202020204" pitchFamily="34" charset="0"/>
                <a:cs typeface="Arial" panose="020B0604020202020204" pitchFamily="34" charset="0"/>
              </a:rPr>
              <a:t>Ministerial Order 1359 provides the framework for child safety in schools.</a:t>
            </a:r>
            <a:endParaRPr lang="en-AU" dirty="0">
              <a:solidFill>
                <a:prstClr val="black"/>
              </a:solidFill>
            </a:endParaRPr>
          </a:p>
          <a:p>
            <a:endParaRPr lang="en-AU" dirty="0"/>
          </a:p>
        </p:txBody>
      </p:sp>
    </p:spTree>
    <p:extLst>
      <p:ext uri="{BB962C8B-B14F-4D97-AF65-F5344CB8AC3E}">
        <p14:creationId xmlns:p14="http://schemas.microsoft.com/office/powerpoint/2010/main" val="2012415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Overview of each Child Safe Standard and role of the school council&#10;">
            <a:extLst>
              <a:ext uri="{FF2B5EF4-FFF2-40B4-BE49-F238E27FC236}">
                <a16:creationId xmlns:a16="http://schemas.microsoft.com/office/drawing/2014/main" id="{486D803E-2F9F-4FDC-9E75-B339B48C61A9}"/>
              </a:ext>
            </a:extLst>
          </p:cNvPr>
          <p:cNvSpPr>
            <a:spLocks noGrp="1"/>
          </p:cNvSpPr>
          <p:nvPr>
            <p:ph type="ctrTitle"/>
          </p:nvPr>
        </p:nvSpPr>
        <p:spPr>
          <a:xfrm>
            <a:off x="373223" y="1530386"/>
            <a:ext cx="8284745" cy="2210341"/>
          </a:xfrm>
        </p:spPr>
        <p:txBody>
          <a:bodyPr>
            <a:normAutofit/>
          </a:bodyPr>
          <a:lstStyle/>
          <a:p>
            <a:r>
              <a:rPr lang="en-AU" b="1" dirty="0">
                <a:latin typeface="Arial" panose="020B0604020202020204" pitchFamily="34" charset="0"/>
                <a:cs typeface="Arial" panose="020B0604020202020204" pitchFamily="34" charset="0"/>
              </a:rPr>
              <a:t>Overview of each Child Safe Standard and role of the school council</a:t>
            </a: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9459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What is the role of school council? ">
            <a:extLst>
              <a:ext uri="{FF2B5EF4-FFF2-40B4-BE49-F238E27FC236}">
                <a16:creationId xmlns:a16="http://schemas.microsoft.com/office/drawing/2014/main" id="{0D288627-4FC2-4926-B1D2-9A8801AD0A45}"/>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What is the role of school council?  </a:t>
            </a:r>
          </a:p>
        </p:txBody>
      </p:sp>
      <p:sp>
        <p:nvSpPr>
          <p:cNvPr id="2" name="Subtitle 1" descr="The Education and Training Reform Act 2006 and Ministerial Order 1280 outlines Government school councils powers, duties and functions&#10;When performing these powers, duties and functions, school councils must comply with the Child Safe Standards and Ministerial Order 1359&#10;The following slides support you to understand the various roles and responsibilities for implementing the Child Safe Standards within our school ">
            <a:extLst>
              <a:ext uri="{FF2B5EF4-FFF2-40B4-BE49-F238E27FC236}">
                <a16:creationId xmlns:a16="http://schemas.microsoft.com/office/drawing/2014/main" id="{AB5E99D3-6B4E-45C2-92F9-900984C21DF3}"/>
              </a:ext>
            </a:extLst>
          </p:cNvPr>
          <p:cNvSpPr>
            <a:spLocks noGrp="1"/>
          </p:cNvSpPr>
          <p:nvPr>
            <p:ph idx="1"/>
          </p:nvPr>
        </p:nvSpPr>
        <p:spPr>
          <a:xfrm>
            <a:off x="288234" y="1345101"/>
            <a:ext cx="10064669" cy="4351338"/>
          </a:xfrm>
        </p:spPr>
        <p:txBody>
          <a:bodyPr>
            <a:noAutofit/>
          </a:bodyPr>
          <a:lstStyle/>
          <a:p>
            <a:pPr marL="457200" lvl="0" indent="-457200">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The Education and Training Reform Act 2006 and Ministerial Order 1280 outlines Government school councils powers, duties and functions</a:t>
            </a:r>
          </a:p>
          <a:p>
            <a:pPr marL="457200" lvl="0" indent="-457200">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When performing these powers, duties and functions, school councils must comply with the Child Safe Standards and Ministerial Order 1359</a:t>
            </a:r>
          </a:p>
          <a:p>
            <a:pPr marL="457200" lvl="0" indent="-457200">
              <a:spcAft>
                <a:spcPts val="900"/>
              </a:spcAft>
              <a:buFont typeface="Arial" panose="020B0604020202020204" pitchFamily="34" charset="0"/>
              <a:buChar char="•"/>
            </a:pPr>
            <a:r>
              <a:rPr lang="en-AU" dirty="0">
                <a:latin typeface="Arial" panose="020B0604020202020204" pitchFamily="34" charset="0"/>
                <a:ea typeface="+mn-ea"/>
                <a:cs typeface="Arial" panose="020B0604020202020204" pitchFamily="34" charset="0"/>
              </a:rPr>
              <a:t>The following slides support you to understand the various roles and responsibilities for implementing the Child Safe Standards within our school </a:t>
            </a:r>
          </a:p>
        </p:txBody>
      </p:sp>
    </p:spTree>
    <p:extLst>
      <p:ext uri="{BB962C8B-B14F-4D97-AF65-F5344CB8AC3E}">
        <p14:creationId xmlns:p14="http://schemas.microsoft.com/office/powerpoint/2010/main" val="24834224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Child Safe Standards - actions for school council">
            <a:extLst>
              <a:ext uri="{FF2B5EF4-FFF2-40B4-BE49-F238E27FC236}">
                <a16:creationId xmlns:a16="http://schemas.microsoft.com/office/drawing/2014/main" id="{42B1FCF4-6D08-4B18-BE50-13A9C3A5743E}"/>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Standards - actions for school council</a:t>
            </a:r>
          </a:p>
        </p:txBody>
      </p:sp>
      <p:sp>
        <p:nvSpPr>
          <p:cNvPr id="5" name="Content Placeholder 4" descr="Child Safe Standard 2: Child safety and wellbeing is embedded in leadership, governance and culture&#10;Approve the Child Safety Code of Conduct (actioned by principal and school council)&#10;School council approves the Code of Conduct to the extent that it applies to school council employees (actioned by principal and school council)&#10;&#10;Child Safe Standard 6:  Suitable staff and volunteers&#10;Ensure Department of Education and Training recruitment policies and practices are followed and appropriate records kept (actioned by principal and school council)&#10;The school council ensures that Department of Education and Training recruitment policies and practices are followed and appropriate records kept in respect of school council employees (actioned by principal and school council)&#10;">
            <a:extLst>
              <a:ext uri="{FF2B5EF4-FFF2-40B4-BE49-F238E27FC236}">
                <a16:creationId xmlns:a16="http://schemas.microsoft.com/office/drawing/2014/main" id="{168DCF5D-A668-4526-AEA9-3C74D1B452C2}"/>
              </a:ext>
            </a:extLst>
          </p:cNvPr>
          <p:cNvSpPr>
            <a:spLocks noGrp="1"/>
          </p:cNvSpPr>
          <p:nvPr>
            <p:ph idx="1"/>
          </p:nvPr>
        </p:nvSpPr>
        <p:spPr>
          <a:xfrm>
            <a:off x="288234" y="1113844"/>
            <a:ext cx="10417866" cy="5078897"/>
          </a:xfrm>
        </p:spPr>
        <p:txBody>
          <a:bodyPr>
            <a:noAutofit/>
          </a:bodyPr>
          <a:lstStyle/>
          <a:p>
            <a:pPr marL="0" indent="0">
              <a:spcBef>
                <a:spcPts val="0"/>
              </a:spcBef>
              <a:spcAft>
                <a:spcPts val="900"/>
              </a:spcAft>
              <a:buNone/>
            </a:pPr>
            <a:r>
              <a:rPr lang="en-GB" sz="2400" b="1" dirty="0">
                <a:solidFill>
                  <a:schemeClr val="dk1"/>
                </a:solidFill>
                <a:latin typeface="Arial" panose="020B0604020202020204" pitchFamily="34" charset="0"/>
                <a:cs typeface="Arial" panose="020B0604020202020204" pitchFamily="34" charset="0"/>
              </a:rPr>
              <a:t>Child Safe Standard 2: Child safety and wellbeing is embedded in leadership, governance and culture</a:t>
            </a:r>
          </a:p>
          <a:p>
            <a:pPr>
              <a:spcBef>
                <a:spcPts val="0"/>
              </a:spcBef>
              <a:spcAft>
                <a:spcPts val="900"/>
              </a:spcAft>
            </a:pPr>
            <a:r>
              <a:rPr lang="en-AU" sz="2200" dirty="0"/>
              <a:t>Approve the Child Safety Code of Conduct (actioned by principal</a:t>
            </a:r>
            <a:r>
              <a:rPr lang="en-GB" sz="2200" dirty="0">
                <a:solidFill>
                  <a:schemeClr val="dk1"/>
                </a:solidFill>
                <a:latin typeface="Arial" panose="020B0604020202020204" pitchFamily="34" charset="0"/>
                <a:cs typeface="Arial" panose="020B0604020202020204" pitchFamily="34" charset="0"/>
              </a:rPr>
              <a:t> and school council</a:t>
            </a:r>
            <a:r>
              <a:rPr lang="en-AU" sz="2200" dirty="0"/>
              <a:t>)</a:t>
            </a:r>
          </a:p>
          <a:p>
            <a:pPr>
              <a:spcBef>
                <a:spcPts val="0"/>
              </a:spcBef>
              <a:spcAft>
                <a:spcPts val="900"/>
              </a:spcAft>
            </a:pPr>
            <a:r>
              <a:rPr lang="en-AU" sz="2200" dirty="0"/>
              <a:t>School council approves the Code of Conduct to the extent that it applies to school council employees (actioned by principal</a:t>
            </a:r>
            <a:r>
              <a:rPr lang="en-GB" sz="2200" dirty="0">
                <a:solidFill>
                  <a:schemeClr val="dk1"/>
                </a:solidFill>
                <a:latin typeface="Arial" panose="020B0604020202020204" pitchFamily="34" charset="0"/>
                <a:cs typeface="Arial" panose="020B0604020202020204" pitchFamily="34" charset="0"/>
              </a:rPr>
              <a:t> and school council</a:t>
            </a:r>
            <a:r>
              <a:rPr lang="en-AU" sz="2200" dirty="0"/>
              <a:t>)</a:t>
            </a:r>
          </a:p>
          <a:p>
            <a:pPr marL="0" indent="0">
              <a:spcBef>
                <a:spcPts val="0"/>
              </a:spcBef>
              <a:spcAft>
                <a:spcPts val="900"/>
              </a:spcAft>
              <a:buNone/>
            </a:pPr>
            <a:endParaRPr lang="en-GB" sz="2200" b="1" dirty="0">
              <a:solidFill>
                <a:schemeClr val="dk1"/>
              </a:solidFill>
              <a:latin typeface="Arial" panose="020B0604020202020204" pitchFamily="34" charset="0"/>
              <a:cs typeface="Arial" panose="020B0604020202020204" pitchFamily="34" charset="0"/>
            </a:endParaRPr>
          </a:p>
          <a:p>
            <a:pPr marL="0" indent="0">
              <a:spcBef>
                <a:spcPts val="0"/>
              </a:spcBef>
              <a:spcAft>
                <a:spcPts val="900"/>
              </a:spcAft>
              <a:buNone/>
            </a:pPr>
            <a:r>
              <a:rPr lang="en-GB" sz="2400" b="1" dirty="0">
                <a:solidFill>
                  <a:schemeClr val="dk1"/>
                </a:solidFill>
                <a:latin typeface="Arial" panose="020B0604020202020204" pitchFamily="34" charset="0"/>
                <a:cs typeface="Arial" panose="020B0604020202020204" pitchFamily="34" charset="0"/>
              </a:rPr>
              <a:t>Child Safe Standard 6:  Suitable staff and volunteers</a:t>
            </a:r>
          </a:p>
          <a:p>
            <a:pPr marL="274638" indent="-274638">
              <a:spcBef>
                <a:spcPts val="0"/>
              </a:spcBef>
              <a:spcAft>
                <a:spcPts val="900"/>
              </a:spcAft>
            </a:pPr>
            <a:r>
              <a:rPr lang="en-GB" sz="2200" dirty="0">
                <a:solidFill>
                  <a:schemeClr val="dk1"/>
                </a:solidFill>
                <a:latin typeface="Arial" panose="020B0604020202020204" pitchFamily="34" charset="0"/>
                <a:cs typeface="Arial" panose="020B0604020202020204" pitchFamily="34" charset="0"/>
              </a:rPr>
              <a:t>Ensure Department of Education and Training recruitment policies and practices are followed and appropriate records kept </a:t>
            </a:r>
            <a:r>
              <a:rPr lang="en-AU" sz="2200" dirty="0"/>
              <a:t>(actioned by principal</a:t>
            </a:r>
            <a:r>
              <a:rPr lang="en-GB" sz="2200" dirty="0">
                <a:solidFill>
                  <a:schemeClr val="dk1"/>
                </a:solidFill>
                <a:latin typeface="Arial" panose="020B0604020202020204" pitchFamily="34" charset="0"/>
                <a:cs typeface="Arial" panose="020B0604020202020204" pitchFamily="34" charset="0"/>
              </a:rPr>
              <a:t> and school council</a:t>
            </a:r>
            <a:r>
              <a:rPr lang="en-AU" sz="2200" dirty="0"/>
              <a:t>)</a:t>
            </a:r>
          </a:p>
          <a:p>
            <a:pPr marL="274638" indent="-274638">
              <a:spcBef>
                <a:spcPts val="0"/>
              </a:spcBef>
              <a:spcAft>
                <a:spcPts val="900"/>
              </a:spcAft>
            </a:pPr>
            <a:r>
              <a:rPr lang="en-GB" sz="2200" dirty="0">
                <a:solidFill>
                  <a:schemeClr val="dk1"/>
                </a:solidFill>
                <a:latin typeface="Arial" panose="020B0604020202020204" pitchFamily="34" charset="0"/>
                <a:cs typeface="Arial" panose="020B0604020202020204" pitchFamily="34" charset="0"/>
              </a:rPr>
              <a:t>The school council ensures that Department of Education and Training recruitment policies and practices are followed and appropriate records kept in respect of school council employees </a:t>
            </a:r>
            <a:r>
              <a:rPr lang="en-AU" sz="2200" dirty="0"/>
              <a:t>(actioned by principal</a:t>
            </a:r>
            <a:r>
              <a:rPr lang="en-GB" sz="2200" dirty="0">
                <a:solidFill>
                  <a:schemeClr val="dk1"/>
                </a:solidFill>
                <a:latin typeface="Arial" panose="020B0604020202020204" pitchFamily="34" charset="0"/>
                <a:cs typeface="Arial" panose="020B0604020202020204" pitchFamily="34" charset="0"/>
              </a:rPr>
              <a:t> and school council</a:t>
            </a:r>
            <a:r>
              <a:rPr lang="en-AU" sz="2200" dirty="0"/>
              <a:t>)</a:t>
            </a:r>
          </a:p>
        </p:txBody>
      </p:sp>
    </p:spTree>
    <p:extLst>
      <p:ext uri="{BB962C8B-B14F-4D97-AF65-F5344CB8AC3E}">
        <p14:creationId xmlns:p14="http://schemas.microsoft.com/office/powerpoint/2010/main" val="773055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s - actions for school council ">
            <a:extLst>
              <a:ext uri="{FF2B5EF4-FFF2-40B4-BE49-F238E27FC236}">
                <a16:creationId xmlns:a16="http://schemas.microsoft.com/office/drawing/2014/main" id="{190F810A-7C8C-4300-B627-67D9A147724C}"/>
              </a:ext>
            </a:extLst>
          </p:cNvPr>
          <p:cNvSpPr>
            <a:spLocks noGrp="1"/>
          </p:cNvSpPr>
          <p:nvPr>
            <p:ph type="title"/>
          </p:nvPr>
        </p:nvSpPr>
        <p:spPr>
          <a:xfrm>
            <a:off x="288234" y="238539"/>
            <a:ext cx="10064669" cy="584421"/>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Standards - actions for school council </a:t>
            </a:r>
          </a:p>
        </p:txBody>
      </p:sp>
      <p:sp>
        <p:nvSpPr>
          <p:cNvPr id="3" name="Content Placeholder 2" descr="Child Safe Standard 8: Child safety knowledge, skills, and awareness&#10;Ensure at least annually, the school council receives appropriate guidance and training about:&#10;individual and collective obligations and responsibilities for implementing the Child Safe Standards and managing the risk of child abuse&#10;child safety and wellbeing risks in the school environment&#10;the child safety policies, procedures and practices of the school&#10;(actioned by school council)&#10;Child Safe Standard 9: Child safety in physical and online environments&#10;Ensure procurement policies for facilities and services from third parties ensure the safety of children and students (actioned by principal and school council)&#10;The school council, where applicable to their powers and functions, ensure that procurement policies for facilities and services from third parties ensure the safety of children and students (actioned by principal and school council)&#10;&#10;">
            <a:extLst>
              <a:ext uri="{FF2B5EF4-FFF2-40B4-BE49-F238E27FC236}">
                <a16:creationId xmlns:a16="http://schemas.microsoft.com/office/drawing/2014/main" id="{8FBFDF6F-4978-4769-BC5D-8D87D0A2CC5E}"/>
              </a:ext>
            </a:extLst>
          </p:cNvPr>
          <p:cNvSpPr>
            <a:spLocks noGrp="1"/>
          </p:cNvSpPr>
          <p:nvPr>
            <p:ph idx="1"/>
          </p:nvPr>
        </p:nvSpPr>
        <p:spPr>
          <a:xfrm>
            <a:off x="288234" y="1092200"/>
            <a:ext cx="10646466" cy="5222461"/>
          </a:xfrm>
        </p:spPr>
        <p:txBody>
          <a:bodyPr>
            <a:noAutofit/>
          </a:bodyPr>
          <a:lstStyle/>
          <a:p>
            <a:pPr marL="0" indent="0">
              <a:buNone/>
            </a:pPr>
            <a:r>
              <a:rPr lang="en-GB" sz="2400" b="1" dirty="0">
                <a:solidFill>
                  <a:schemeClr val="dk1"/>
                </a:solidFill>
                <a:latin typeface="Arial" panose="020B0604020202020204" pitchFamily="34" charset="0"/>
                <a:cs typeface="Arial" panose="020B0604020202020204" pitchFamily="34" charset="0"/>
              </a:rPr>
              <a:t>Child Safe Standard 8: Child safety knowledge, skills, and awareness</a:t>
            </a:r>
            <a:endParaRPr lang="en-AU" sz="2400" b="1" dirty="0">
              <a:solidFill>
                <a:schemeClr val="dk1"/>
              </a:solidFill>
              <a:latin typeface="Arial" panose="020B0604020202020204" pitchFamily="34" charset="0"/>
              <a:cs typeface="Arial" panose="020B0604020202020204" pitchFamily="34" charset="0"/>
            </a:endParaRPr>
          </a:p>
          <a:p>
            <a:pPr marL="274638" indent="-274638"/>
            <a:r>
              <a:rPr lang="en-GB" sz="2200" dirty="0">
                <a:solidFill>
                  <a:schemeClr val="dk1"/>
                </a:solidFill>
                <a:latin typeface="Arial" panose="020B0604020202020204" pitchFamily="34" charset="0"/>
                <a:cs typeface="Arial" panose="020B0604020202020204" pitchFamily="34" charset="0"/>
              </a:rPr>
              <a:t>Ensure at least annually, the school council receives appropriate guidance and training about:</a:t>
            </a:r>
            <a:endParaRPr lang="en-AU" sz="2200" dirty="0">
              <a:solidFill>
                <a:schemeClr val="dk1"/>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individual and collective obligations and responsibilities for implementing the Child Safe Standards and managing the risk of child abuse</a:t>
            </a:r>
          </a:p>
          <a:p>
            <a:pPr marL="742950" lvl="1" indent="-285750">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child safety and wellbeing risks in the school environment</a:t>
            </a:r>
          </a:p>
          <a:p>
            <a:pPr marL="742950" lvl="1" indent="-285750">
              <a:buFont typeface="Arial" panose="020B0604020202020204" pitchFamily="34" charset="0"/>
              <a:buChar char="•"/>
            </a:pPr>
            <a:r>
              <a:rPr lang="en-GB" sz="2200" dirty="0">
                <a:solidFill>
                  <a:schemeClr val="dk1"/>
                </a:solidFill>
                <a:latin typeface="Arial" panose="020B0604020202020204" pitchFamily="34" charset="0"/>
                <a:cs typeface="Arial" panose="020B0604020202020204" pitchFamily="34" charset="0"/>
              </a:rPr>
              <a:t>the child safety policies, procedures and practices of the school</a:t>
            </a:r>
          </a:p>
          <a:p>
            <a:pPr marL="742950" lvl="1" indent="-285750">
              <a:buFont typeface="Arial" panose="020B0604020202020204" pitchFamily="34" charset="0"/>
              <a:buChar char="•"/>
            </a:pPr>
            <a:r>
              <a:rPr lang="en-AU" sz="2200" dirty="0"/>
              <a:t>(actioned by </a:t>
            </a:r>
            <a:r>
              <a:rPr lang="en-GB" sz="2200" dirty="0">
                <a:solidFill>
                  <a:schemeClr val="dk1"/>
                </a:solidFill>
                <a:latin typeface="Arial" panose="020B0604020202020204" pitchFamily="34" charset="0"/>
                <a:cs typeface="Arial" panose="020B0604020202020204" pitchFamily="34" charset="0"/>
              </a:rPr>
              <a:t>school council</a:t>
            </a:r>
            <a:r>
              <a:rPr lang="en-AU" sz="2200" dirty="0"/>
              <a:t>)</a:t>
            </a:r>
          </a:p>
          <a:p>
            <a:pPr marL="0" indent="0">
              <a:buNone/>
            </a:pPr>
            <a:r>
              <a:rPr lang="en-GB" sz="2400" b="1" dirty="0">
                <a:solidFill>
                  <a:schemeClr val="dk1"/>
                </a:solidFill>
                <a:latin typeface="Arial" panose="020B0604020202020204" pitchFamily="34" charset="0"/>
                <a:cs typeface="Arial" panose="020B0604020202020204" pitchFamily="34" charset="0"/>
              </a:rPr>
              <a:t>Child Safe Standard 9: Child safety in physical and online environments</a:t>
            </a:r>
            <a:endParaRPr lang="en-AU" sz="2400" dirty="0">
              <a:latin typeface="Arial" panose="020B0604020202020204" pitchFamily="34" charset="0"/>
              <a:ea typeface="Arial" panose="020B0604020202020204" pitchFamily="34" charset="0"/>
              <a:cs typeface="Arial" panose="020B0604020202020204" pitchFamily="34" charset="0"/>
            </a:endParaRPr>
          </a:p>
          <a:p>
            <a:pPr marL="365125" indent="-365125"/>
            <a:r>
              <a:rPr lang="en-GB" sz="2200" dirty="0">
                <a:solidFill>
                  <a:schemeClr val="dk1"/>
                </a:solidFill>
                <a:latin typeface="Arial" panose="020B0604020202020204" pitchFamily="34" charset="0"/>
                <a:cs typeface="Arial" panose="020B0604020202020204" pitchFamily="34" charset="0"/>
              </a:rPr>
              <a:t>Ensure procurement policies for facilities and services from third parties ensure the safety of children and students </a:t>
            </a:r>
            <a:r>
              <a:rPr lang="en-AU" sz="2200" dirty="0"/>
              <a:t>(actioned by principal</a:t>
            </a:r>
            <a:r>
              <a:rPr lang="en-GB" sz="2200" dirty="0">
                <a:solidFill>
                  <a:schemeClr val="dk1"/>
                </a:solidFill>
                <a:latin typeface="Arial" panose="020B0604020202020204" pitchFamily="34" charset="0"/>
                <a:cs typeface="Arial" panose="020B0604020202020204" pitchFamily="34" charset="0"/>
              </a:rPr>
              <a:t> and school council</a:t>
            </a:r>
            <a:r>
              <a:rPr lang="en-AU" sz="2200" dirty="0"/>
              <a:t>)</a:t>
            </a:r>
          </a:p>
          <a:p>
            <a:pPr marL="365125" indent="-365125"/>
            <a:r>
              <a:rPr lang="en-GB" sz="2200" dirty="0">
                <a:solidFill>
                  <a:schemeClr val="dk1"/>
                </a:solidFill>
                <a:latin typeface="Arial" panose="020B0604020202020204" pitchFamily="34" charset="0"/>
                <a:cs typeface="Arial" panose="020B0604020202020204" pitchFamily="34" charset="0"/>
              </a:rPr>
              <a:t>The school council, where applicable to their powers and functions, ensure that procurement policies for facilities and services from third parties ensure the safety of children and students </a:t>
            </a:r>
            <a:r>
              <a:rPr lang="en-AU" sz="2200" dirty="0"/>
              <a:t>(actioned by principal</a:t>
            </a:r>
            <a:r>
              <a:rPr lang="en-GB" sz="2200" dirty="0">
                <a:solidFill>
                  <a:schemeClr val="dk1"/>
                </a:solidFill>
                <a:latin typeface="Arial" panose="020B0604020202020204" pitchFamily="34" charset="0"/>
                <a:cs typeface="Arial" panose="020B0604020202020204" pitchFamily="34" charset="0"/>
              </a:rPr>
              <a:t> and school council</a:t>
            </a:r>
            <a:r>
              <a:rPr lang="en-AU" sz="2200" dirty="0"/>
              <a:t>)</a:t>
            </a:r>
            <a:endParaRPr lang="en-AU" sz="2200" dirty="0">
              <a:latin typeface="Arial" panose="020B0604020202020204" pitchFamily="34" charset="0"/>
              <a:cs typeface="Arial" panose="020B0604020202020204" pitchFamily="34" charset="0"/>
            </a:endParaRPr>
          </a:p>
          <a:p>
            <a:endParaRPr lang="en-AU" sz="2200" dirty="0"/>
          </a:p>
        </p:txBody>
      </p:sp>
    </p:spTree>
    <p:extLst>
      <p:ext uri="{BB962C8B-B14F-4D97-AF65-F5344CB8AC3E}">
        <p14:creationId xmlns:p14="http://schemas.microsoft.com/office/powerpoint/2010/main" val="6505842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1: Culturally safe environments">
            <a:extLst>
              <a:ext uri="{FF2B5EF4-FFF2-40B4-BE49-F238E27FC236}">
                <a16:creationId xmlns:a16="http://schemas.microsoft.com/office/drawing/2014/main" id="{68632923-D2C6-42AA-AC04-F16C75014087}"/>
              </a:ext>
            </a:extLst>
          </p:cNvPr>
          <p:cNvSpPr>
            <a:spLocks noGrp="1"/>
          </p:cNvSpPr>
          <p:nvPr>
            <p:ph type="title"/>
          </p:nvPr>
        </p:nvSpPr>
        <p:spPr>
          <a:xfrm>
            <a:off x="288234" y="238539"/>
            <a:ext cx="10297798" cy="1302025"/>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1: </a:t>
            </a:r>
            <a:r>
              <a:rPr lang="en-US" sz="3200" b="1" dirty="0">
                <a:solidFill>
                  <a:srgbClr val="E26815"/>
                </a:solidFill>
                <a:latin typeface="Arial" panose="020B0604020202020204" pitchFamily="34" charset="0"/>
                <a:cs typeface="Arial" panose="020B0604020202020204" pitchFamily="34" charset="0"/>
              </a:rPr>
              <a:t>Culturally safe environments</a:t>
            </a:r>
            <a:endParaRPr lang="en-AU" sz="3200" dirty="0">
              <a:solidFill>
                <a:schemeClr val="accent2">
                  <a:lumMod val="75000"/>
                </a:schemeClr>
              </a:solidFill>
              <a:latin typeface="Arial" panose="020B0604020202020204" pitchFamily="34" charset="0"/>
              <a:cs typeface="Arial" panose="020B0604020202020204" pitchFamily="34" charset="0"/>
            </a:endParaRPr>
          </a:p>
        </p:txBody>
      </p:sp>
      <p:sp>
        <p:nvSpPr>
          <p:cNvPr id="6" name="Content Placeholder 5" descr="Schools must establish a culturally safe environment in which the diverse and unique identities and experiences of Aboriginal children, young people and students are respected and valued&#10;Aboriginal children and young people who don’t feel safe being themselves and expressing their individuality may be less willing to report abuse&#10;Providing safe environments for children has positive, lifelong impacts that cannot be underestimated, and cultural safety is a key dimension of safety for Aboriginal children&#10;By supporting Aboriginal children to feel strong in their identity schools also help them enjoy their cultural rights&#10;Schools need to address all forms of racism and consider attitudes and practices that are a barrier to providing a culturally safe environment and addressing all forms of racism&#10;The school council can support the principal by informing them of any views of the school community that may be relevant to this standard&#10;">
            <a:extLst>
              <a:ext uri="{FF2B5EF4-FFF2-40B4-BE49-F238E27FC236}">
                <a16:creationId xmlns:a16="http://schemas.microsoft.com/office/drawing/2014/main" id="{61C18F8F-528C-4547-9479-144E181131DF}"/>
              </a:ext>
            </a:extLst>
          </p:cNvPr>
          <p:cNvSpPr>
            <a:spLocks noGrp="1"/>
          </p:cNvSpPr>
          <p:nvPr>
            <p:ph idx="1"/>
          </p:nvPr>
        </p:nvSpPr>
        <p:spPr>
          <a:xfrm>
            <a:off x="595520" y="1140968"/>
            <a:ext cx="10297799" cy="5364197"/>
          </a:xfrm>
        </p:spPr>
        <p:txBody>
          <a:bodyPr>
            <a:noAutofit/>
          </a:bodyPr>
          <a:lstStyle/>
          <a:p>
            <a:pPr marL="0" indent="0">
              <a:spcAft>
                <a:spcPts val="300"/>
              </a:spcAft>
              <a:buNone/>
            </a:pPr>
            <a:r>
              <a:rPr lang="en-AU" sz="2400" b="1" dirty="0">
                <a:latin typeface="Arial" panose="020B0604020202020204" pitchFamily="34" charset="0"/>
                <a:cs typeface="Arial" panose="020B0604020202020204" pitchFamily="34" charset="0"/>
              </a:rPr>
              <a:t>Schools must establish a culturally safe environment in which the diverse and unique identities and experiences of Aboriginal children, young people and students are respected and valued</a:t>
            </a:r>
            <a:endParaRPr lang="en-US" sz="2400" b="1" dirty="0">
              <a:latin typeface="Arial" panose="020B0604020202020204" pitchFamily="34" charset="0"/>
              <a:cs typeface="Arial" panose="020B0604020202020204" pitchFamily="34" charset="0"/>
            </a:endParaRPr>
          </a:p>
          <a:p>
            <a:pPr>
              <a:spcAft>
                <a:spcPts val="300"/>
              </a:spcAft>
            </a:pPr>
            <a:r>
              <a:rPr lang="en-AU" sz="2200" dirty="0">
                <a:solidFill>
                  <a:schemeClr val="dk1"/>
                </a:solidFill>
                <a:latin typeface="Arial" panose="020B0604020202020204" pitchFamily="34" charset="0"/>
                <a:cs typeface="Arial" panose="020B0604020202020204" pitchFamily="34" charset="0"/>
              </a:rPr>
              <a:t>Aboriginal children and young people who don’t feel safe being themselves and expressing their individuality may be less willing to report abuse</a:t>
            </a:r>
          </a:p>
          <a:p>
            <a:pPr>
              <a:spcAft>
                <a:spcPts val="300"/>
              </a:spcAft>
            </a:pPr>
            <a:r>
              <a:rPr lang="en-AU" sz="2200" dirty="0">
                <a:solidFill>
                  <a:schemeClr val="dk1"/>
                </a:solidFill>
                <a:latin typeface="Arial" panose="020B0604020202020204" pitchFamily="34" charset="0"/>
                <a:cs typeface="Arial" panose="020B0604020202020204" pitchFamily="34" charset="0"/>
              </a:rPr>
              <a:t>Providing safe environments for children has positive, lifelong impacts that cannot be underestimated, and cultural safety is a key dimension of safety for Aboriginal children</a:t>
            </a:r>
          </a:p>
          <a:p>
            <a:pPr>
              <a:spcAft>
                <a:spcPts val="300"/>
              </a:spcAft>
            </a:pPr>
            <a:r>
              <a:rPr lang="en-AU" sz="2200" dirty="0">
                <a:solidFill>
                  <a:schemeClr val="dk1"/>
                </a:solidFill>
                <a:latin typeface="Arial" panose="020B0604020202020204" pitchFamily="34" charset="0"/>
                <a:cs typeface="Arial" panose="020B0604020202020204" pitchFamily="34" charset="0"/>
              </a:rPr>
              <a:t>By supporting Aboriginal children to feel strong in their identity schools also help them enjoy their cultural rights</a:t>
            </a:r>
          </a:p>
          <a:p>
            <a:pPr>
              <a:spcAft>
                <a:spcPts val="300"/>
              </a:spcAft>
            </a:pPr>
            <a:r>
              <a:rPr lang="en-AU" sz="2200" dirty="0">
                <a:solidFill>
                  <a:schemeClr val="dk1"/>
                </a:solidFill>
                <a:latin typeface="Arial" panose="020B0604020202020204" pitchFamily="34" charset="0"/>
                <a:cs typeface="Arial" panose="020B0604020202020204" pitchFamily="34" charset="0"/>
              </a:rPr>
              <a:t>Schools need to address all forms of racism and consider attitudes and practices that are a barrier to providing a culturally safe environment and addressing all forms of racism</a:t>
            </a:r>
          </a:p>
          <a:p>
            <a:pPr>
              <a:spcBef>
                <a:spcPts val="0"/>
              </a:spcBef>
              <a:spcAft>
                <a:spcPts val="300"/>
              </a:spcAft>
              <a:defRPr/>
            </a:pPr>
            <a:r>
              <a:rPr lang="en-AU" sz="2200" b="1" dirty="0">
                <a:solidFill>
                  <a:schemeClr val="dk1"/>
                </a:solidFill>
                <a:latin typeface="Arial" panose="020B0604020202020204" pitchFamily="34" charset="0"/>
                <a:ea typeface="+mn-ea"/>
                <a:cs typeface="Arial" panose="020B0604020202020204" pitchFamily="34" charset="0"/>
              </a:rPr>
              <a:t>The school council can support the principal by informing them of any views of the school community that may be relevant to this standard</a:t>
            </a:r>
            <a:endParaRPr lang="en-AU" sz="2200" dirty="0"/>
          </a:p>
        </p:txBody>
      </p:sp>
      <p:sp>
        <p:nvSpPr>
          <p:cNvPr id="5" name="Rectangle: Rounded Corners 4">
            <a:extLst>
              <a:ext uri="{FF2B5EF4-FFF2-40B4-BE49-F238E27FC236}">
                <a16:creationId xmlns:a16="http://schemas.microsoft.com/office/drawing/2014/main" id="{90EE1C6A-7514-48E7-AC6B-52752E73461F}"/>
              </a:ext>
              <a:ext uri="{C183D7F6-B498-43B3-948B-1728B52AA6E4}">
                <adec:decorative xmlns:adec="http://schemas.microsoft.com/office/drawing/2017/decorative" val="1"/>
              </a:ext>
            </a:extLst>
          </p:cNvPr>
          <p:cNvSpPr/>
          <p:nvPr/>
        </p:nvSpPr>
        <p:spPr>
          <a:xfrm>
            <a:off x="180866" y="1140968"/>
            <a:ext cx="414654" cy="55176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7349218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descr="Child Safe Standard 2: Child safety and wellbeing is embedded in leadership, governance and culture">
            <a:extLst>
              <a:ext uri="{FF2B5EF4-FFF2-40B4-BE49-F238E27FC236}">
                <a16:creationId xmlns:a16="http://schemas.microsoft.com/office/drawing/2014/main" id="{E8775892-14C9-42F8-893C-EFC78E95BC7B}"/>
              </a:ext>
            </a:extLst>
          </p:cNvPr>
          <p:cNvSpPr>
            <a:spLocks noGrp="1"/>
          </p:cNvSpPr>
          <p:nvPr>
            <p:ph type="title"/>
          </p:nvPr>
        </p:nvSpPr>
        <p:spPr>
          <a:xfrm>
            <a:off x="288232" y="238539"/>
            <a:ext cx="10257847" cy="1302025"/>
          </a:xfrm>
        </p:spPr>
        <p:txBody>
          <a:bodyPr>
            <a:noAutofit/>
          </a:bodyPr>
          <a:lstStyle/>
          <a:p>
            <a:r>
              <a:rPr lang="en-AU" sz="3200" b="1" dirty="0">
                <a:solidFill>
                  <a:srgbClr val="E26815"/>
                </a:solidFill>
                <a:latin typeface="Arial" panose="020B0604020202020204" pitchFamily="34" charset="0"/>
                <a:cs typeface="Arial" panose="020B0604020202020204" pitchFamily="34" charset="0"/>
              </a:rPr>
              <a:t>Child Safe Standard 2: Child safety and wellbeing is embedded in leadership, governance and culture</a:t>
            </a:r>
            <a:endParaRPr lang="en-AU" sz="3200" dirty="0">
              <a:solidFill>
                <a:srgbClr val="E26815"/>
              </a:solidFill>
              <a:latin typeface="Arial" panose="020B0604020202020204" pitchFamily="34" charset="0"/>
              <a:cs typeface="Arial" panose="020B0604020202020204" pitchFamily="34" charset="0"/>
            </a:endParaRPr>
          </a:p>
        </p:txBody>
      </p:sp>
      <p:sp>
        <p:nvSpPr>
          <p:cNvPr id="2" name="Content Placeholder 1" descr="Schools must ensure that child safety and wellbeing is embedded in school leadership, governance and culture&#10;School leaders and governing authorities have a vital role in establishing:&#10;a culture where child abuse and harm is not tolerated&#10;effective systems and processes to implement child safe policies and practices and manage child abuse risks&#10;Schools must take deliberate steps to promote child safety and wellbeing and protect children by:&#10;embedding and promoting a child safety culture at all levels&#10;school leaders actively modelling such a culture&#10;ensuring transparent governance arrangements&#10;There is a specific role for the school council in implementing this standard (see next slide)">
            <a:extLst>
              <a:ext uri="{FF2B5EF4-FFF2-40B4-BE49-F238E27FC236}">
                <a16:creationId xmlns:a16="http://schemas.microsoft.com/office/drawing/2014/main" id="{5328716F-DDA7-41A8-9A42-24F337F9BDF0}"/>
              </a:ext>
            </a:extLst>
          </p:cNvPr>
          <p:cNvSpPr>
            <a:spLocks noGrp="1"/>
          </p:cNvSpPr>
          <p:nvPr>
            <p:ph idx="1"/>
          </p:nvPr>
        </p:nvSpPr>
        <p:spPr>
          <a:xfrm>
            <a:off x="767260" y="1328364"/>
            <a:ext cx="9912931" cy="5077769"/>
          </a:xfrm>
        </p:spPr>
        <p:txBody>
          <a:bodyPr>
            <a:noAutofit/>
          </a:bodyPr>
          <a:lstStyle/>
          <a:p>
            <a:pPr marL="0" indent="0">
              <a:spcAft>
                <a:spcPts val="300"/>
              </a:spcAft>
              <a:buNone/>
            </a:pPr>
            <a:r>
              <a:rPr lang="en-AU" sz="2400" b="1" dirty="0">
                <a:latin typeface="Arial" panose="020B0604020202020204" pitchFamily="34" charset="0"/>
                <a:cs typeface="Arial" panose="020B0604020202020204" pitchFamily="34" charset="0"/>
              </a:rPr>
              <a:t>Schools must ensure that child safety and wellbeing is embedded in school leadership, governance and culture</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 leaders and governing authorities have a vital role in establishing:</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a culture where child abuse and harm is not tolerated</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effective systems and processes to implement child safe policies and practices and manage child abuse risks</a:t>
            </a:r>
          </a:p>
          <a:p>
            <a:pPr marL="342900" lvl="0" indent="-342900">
              <a:spcBef>
                <a:spcPts val="900"/>
              </a:spcBef>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must take deliberate steps to promote child safety and wellbeing and protect children by:</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embedding and promoting a child safety culture at all levels</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 leaders actively modelling such a culture</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ensuring transparent governance arrangements</a:t>
            </a:r>
          </a:p>
          <a:p>
            <a:pPr marL="177800" lvl="0" indent="-177800">
              <a:spcBef>
                <a:spcPts val="900"/>
              </a:spcBef>
              <a:spcAft>
                <a:spcPts val="300"/>
              </a:spcAft>
              <a:buFont typeface="Arial" panose="020B0604020202020204" pitchFamily="34" charset="0"/>
              <a:buChar char="•"/>
            </a:pPr>
            <a:r>
              <a:rPr lang="en-AU" sz="2200" b="1" dirty="0">
                <a:solidFill>
                  <a:schemeClr val="dk1"/>
                </a:solidFill>
                <a:latin typeface="Arial" panose="020B0604020202020204" pitchFamily="34" charset="0"/>
                <a:cs typeface="Arial" panose="020B0604020202020204" pitchFamily="34" charset="0"/>
              </a:rPr>
              <a:t>There is a specific role for the school council in implementing this standard (see next slide)</a:t>
            </a:r>
            <a:endParaRPr lang="en-AU" sz="2200" dirty="0"/>
          </a:p>
        </p:txBody>
      </p:sp>
      <p:sp>
        <p:nvSpPr>
          <p:cNvPr id="6" name="Rectangle: Rounded Corners 5">
            <a:extLst>
              <a:ext uri="{FF2B5EF4-FFF2-40B4-BE49-F238E27FC236}">
                <a16:creationId xmlns:a16="http://schemas.microsoft.com/office/drawing/2014/main" id="{1814BE29-D9A2-4495-A0F8-E409A6FB60B0}"/>
              </a:ext>
              <a:ext uri="{C183D7F6-B498-43B3-948B-1728B52AA6E4}">
                <adec:decorative xmlns:adec="http://schemas.microsoft.com/office/drawing/2017/decorative" val="1"/>
              </a:ext>
            </a:extLst>
          </p:cNvPr>
          <p:cNvSpPr/>
          <p:nvPr/>
        </p:nvSpPr>
        <p:spPr>
          <a:xfrm>
            <a:off x="259472" y="1328364"/>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6374146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51CCBF-8F61-45DF-A8D1-A8A5364381DB}"/>
              </a:ext>
            </a:extLst>
          </p:cNvPr>
          <p:cNvSpPr>
            <a:spLocks noGrp="1"/>
          </p:cNvSpPr>
          <p:nvPr>
            <p:ph type="title"/>
          </p:nvPr>
        </p:nvSpPr>
        <p:spPr/>
        <p:txBody>
          <a:bodyPr/>
          <a:lstStyle/>
          <a:p>
            <a:r>
              <a:rPr lang="en-AU" sz="4000" b="1" dirty="0">
                <a:solidFill>
                  <a:srgbClr val="E26815"/>
                </a:solidFill>
                <a:latin typeface="Arial" panose="020B0604020202020204" pitchFamily="34" charset="0"/>
                <a:ea typeface="+mj-ea"/>
                <a:cs typeface="Arial" panose="020B0604020202020204" pitchFamily="34" charset="0"/>
              </a:rPr>
              <a:t>Facilitator instructions (2)</a:t>
            </a:r>
            <a:endParaRPr lang="en-AU" sz="3200" b="1" dirty="0">
              <a:solidFill>
                <a:srgbClr val="E26815"/>
              </a:solidFill>
              <a:latin typeface="Arial" panose="020B0604020202020204" pitchFamily="34" charset="0"/>
              <a:ea typeface="+mj-ea"/>
              <a:cs typeface="Arial" panose="020B0604020202020204" pitchFamily="34" charset="0"/>
            </a:endParaRPr>
          </a:p>
        </p:txBody>
      </p:sp>
      <p:sp>
        <p:nvSpPr>
          <p:cNvPr id="2" name="Subtitle 1">
            <a:extLst>
              <a:ext uri="{FF2B5EF4-FFF2-40B4-BE49-F238E27FC236}">
                <a16:creationId xmlns:a16="http://schemas.microsoft.com/office/drawing/2014/main" id="{71A76E0F-292E-4BA5-9697-A9C42334C7E9}"/>
              </a:ext>
            </a:extLst>
          </p:cNvPr>
          <p:cNvSpPr>
            <a:spLocks noGrp="1"/>
          </p:cNvSpPr>
          <p:nvPr>
            <p:ph idx="1"/>
          </p:nvPr>
        </p:nvSpPr>
        <p:spPr>
          <a:xfrm>
            <a:off x="288234" y="1686477"/>
            <a:ext cx="10069200" cy="4789274"/>
          </a:xfrm>
        </p:spPr>
        <p:txBody>
          <a:bodyPr>
            <a:normAutofit/>
          </a:bodyPr>
          <a:lstStyle/>
          <a:p>
            <a:r>
              <a:rPr lang="en-AU" sz="2800" dirty="0">
                <a:latin typeface="Arial" panose="020B0604020202020204" pitchFamily="34" charset="0"/>
                <a:cs typeface="Arial" panose="020B0604020202020204" pitchFamily="34" charset="0"/>
              </a:rPr>
              <a:t>This slide is a hidden slide.</a:t>
            </a:r>
          </a:p>
          <a:p>
            <a:r>
              <a:rPr lang="en-AU" dirty="0">
                <a:latin typeface="Arial" panose="020B0604020202020204" pitchFamily="34" charset="0"/>
                <a:cs typeface="Arial" panose="020B0604020202020204" pitchFamily="34" charset="0"/>
              </a:rPr>
              <a:t>Refer to the background and preparatory notes for the facilitator.</a:t>
            </a:r>
          </a:p>
          <a:p>
            <a:r>
              <a:rPr lang="en-AU" dirty="0"/>
              <a:t>Before delivering this presentation, make sure you have downloaded the latest version from </a:t>
            </a:r>
            <a:r>
              <a:rPr lang="en-AU" dirty="0">
                <a:hlinkClick r:id="rId3"/>
              </a:rPr>
              <a:t>PROTECT</a:t>
            </a:r>
            <a:r>
              <a:rPr lang="en-AU" dirty="0"/>
              <a:t>.</a:t>
            </a:r>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0687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Child Safe Standard 2: Child safety and wellbeing is embedded in leadership, governance and culture&#10;&#10;"/>
          <p:cNvSpPr>
            <a:spLocks noGrp="1"/>
          </p:cNvSpPr>
          <p:nvPr>
            <p:ph type="title"/>
          </p:nvPr>
        </p:nvSpPr>
        <p:spPr>
          <a:xfrm>
            <a:off x="288232" y="238539"/>
            <a:ext cx="10221271" cy="1302025"/>
          </a:xfrm>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Child Safe Standard 2: Child safety and wellbeing is embedded in leadership, governance and culture</a:t>
            </a:r>
            <a:br>
              <a:rPr lang="en-AU" dirty="0">
                <a:solidFill>
                  <a:srgbClr val="E26815"/>
                </a:solidFill>
                <a:latin typeface="Arial" panose="020B0604020202020204" pitchFamily="34" charset="0"/>
                <a:cs typeface="Arial" panose="020B0604020202020204" pitchFamily="34" charset="0"/>
              </a:rPr>
            </a:br>
            <a:br>
              <a:rPr lang="en-AU" sz="4400" b="1" dirty="0">
                <a:solidFill>
                  <a:srgbClr val="E26815"/>
                </a:solidFill>
                <a:latin typeface="Arial" panose="020B0604020202020204" pitchFamily="34" charset="0"/>
                <a:cs typeface="Arial" panose="020B0604020202020204" pitchFamily="34" charset="0"/>
              </a:rPr>
            </a:br>
            <a:endParaRPr lang="en-AU" dirty="0">
              <a:solidFill>
                <a:srgbClr val="E26815"/>
              </a:solidFill>
              <a:latin typeface="Arial" panose="020B0604020202020204" pitchFamily="34" charset="0"/>
              <a:cs typeface="Arial" panose="020B0604020202020204" pitchFamily="34" charset="0"/>
            </a:endParaRPr>
          </a:p>
        </p:txBody>
      </p:sp>
      <p:sp>
        <p:nvSpPr>
          <p:cNvPr id="6" name="Content Placeholder 5" descr="Role of the government school council&#10;Approve the Code of Conduct to the extent that it applies to school council employees (unless delegated to the principal)&#10;Follow our school’s Child Safety Code of Conduct and our school’s Child Safety and Wellbeing Policy &#10;Be aware of our information sharing and recordkeeping obligations:&#10;Privacy and Information Sharing Policy &#10;Child and Family Violence Information Sharing Schemes Policy&#10;Records Management - School Records Policy &#10;">
            <a:extLst>
              <a:ext uri="{FF2B5EF4-FFF2-40B4-BE49-F238E27FC236}">
                <a16:creationId xmlns:a16="http://schemas.microsoft.com/office/drawing/2014/main" id="{38EB3C36-75AF-448F-97D7-E91F8A5D6EF1}"/>
              </a:ext>
            </a:extLst>
          </p:cNvPr>
          <p:cNvSpPr>
            <a:spLocks noGrp="1"/>
          </p:cNvSpPr>
          <p:nvPr>
            <p:ph idx="1"/>
          </p:nvPr>
        </p:nvSpPr>
        <p:spPr>
          <a:xfrm>
            <a:off x="763366" y="1458809"/>
            <a:ext cx="9912931" cy="4352400"/>
          </a:xfrm>
        </p:spPr>
        <p:txBody>
          <a:bodyPr/>
          <a:lstStyle/>
          <a:p>
            <a:pPr marL="0" indent="0">
              <a:spcAft>
                <a:spcPts val="1000"/>
              </a:spcAft>
              <a:buNone/>
            </a:pPr>
            <a:r>
              <a:rPr lang="en-AU" sz="2400" b="1" dirty="0">
                <a:latin typeface="Arial" panose="020B0604020202020204" pitchFamily="34" charset="0"/>
                <a:cs typeface="Arial" panose="020B0604020202020204" pitchFamily="34" charset="0"/>
              </a:rPr>
              <a:t>Role of the government school council</a:t>
            </a:r>
            <a:endParaRPr lang="en-US" sz="2400" b="1" dirty="0">
              <a:latin typeface="Arial" panose="020B0604020202020204" pitchFamily="34" charset="0"/>
              <a:cs typeface="Arial" panose="020B0604020202020204" pitchFamily="34" charset="0"/>
            </a:endParaRPr>
          </a:p>
          <a:p>
            <a:pPr marL="285750" lvl="0" indent="-285750">
              <a:spcBef>
                <a:spcPts val="900"/>
              </a:spcBef>
              <a:spcAft>
                <a:spcPts val="300"/>
              </a:spcAft>
              <a:buFont typeface="Arial" panose="020B0604020202020204" pitchFamily="34" charset="0"/>
              <a:buChar char="•"/>
            </a:pPr>
            <a:r>
              <a:rPr lang="en-US" sz="2400" dirty="0">
                <a:latin typeface="Arial" panose="020B0604020202020204" pitchFamily="34" charset="0"/>
                <a:cs typeface="Arial" panose="020B0604020202020204" pitchFamily="34" charset="0"/>
              </a:rPr>
              <a:t>Approve the Code of Conduct to the extent that it applies to school council employees (unless delegated to the principal)</a:t>
            </a:r>
          </a:p>
          <a:p>
            <a:pPr marL="342900" lvl="0" indent="-342900">
              <a:spcBef>
                <a:spcPts val="900"/>
              </a:spcBef>
              <a:spcAft>
                <a:spcPts val="300"/>
              </a:spcAft>
              <a:buFont typeface="Arial" panose="020B0604020202020204" pitchFamily="34" charset="0"/>
              <a:buChar char="•"/>
              <a:defRPr/>
            </a:pPr>
            <a:r>
              <a:rPr lang="en-GB" sz="2400" dirty="0">
                <a:latin typeface="Arial" panose="020B0604020202020204" pitchFamily="34" charset="0"/>
                <a:cs typeface="Arial" panose="020B0604020202020204" pitchFamily="34" charset="0"/>
              </a:rPr>
              <a:t>Follow our school’s Child Safety Code of Conduct and our school’s Child Safety and Wellbeing Policy </a:t>
            </a:r>
          </a:p>
          <a:p>
            <a:pPr marL="342900" lvl="0" indent="-342900">
              <a:spcBef>
                <a:spcPts val="900"/>
              </a:spcBef>
              <a:spcAft>
                <a:spcPts val="300"/>
              </a:spcAft>
              <a:buFont typeface="Arial" panose="020B0604020202020204" pitchFamily="34" charset="0"/>
              <a:buChar char="•"/>
              <a:defRPr/>
            </a:pPr>
            <a:r>
              <a:rPr lang="en-GB" sz="2400" dirty="0">
                <a:latin typeface="Arial" panose="020B0604020202020204" pitchFamily="34" charset="0"/>
                <a:cs typeface="Arial" panose="020B0604020202020204" pitchFamily="34" charset="0"/>
              </a:rPr>
              <a:t>Be aware of </a:t>
            </a:r>
            <a:r>
              <a:rPr lang="en-GB" sz="2400" dirty="0">
                <a:solidFill>
                  <a:schemeClr val="dk1"/>
                </a:solidFill>
                <a:latin typeface="Arial" panose="020B0604020202020204" pitchFamily="34" charset="0"/>
                <a:cs typeface="Arial" panose="020B0604020202020204" pitchFamily="34" charset="0"/>
              </a:rPr>
              <a:t>our information sharing and recordkeeping obligations:</a:t>
            </a:r>
          </a:p>
          <a:p>
            <a:pPr marL="800100" lvl="1" indent="-342900">
              <a:spcBef>
                <a:spcPts val="900"/>
              </a:spcBef>
              <a:spcAft>
                <a:spcPts val="300"/>
              </a:spcAft>
              <a:buFont typeface="Arial" panose="020B0604020202020204" pitchFamily="34" charset="0"/>
              <a:buChar char="•"/>
              <a:defRPr/>
            </a:pPr>
            <a:r>
              <a:rPr lang="en-AU" dirty="0">
                <a:latin typeface="Arial" panose="020B0604020202020204" pitchFamily="34" charset="0"/>
                <a:cs typeface="Arial" panose="020B0604020202020204" pitchFamily="34" charset="0"/>
                <a:hlinkClick r:id="rId3"/>
              </a:rPr>
              <a:t>Privacy and Information Sharing Policy</a:t>
            </a:r>
            <a:r>
              <a:rPr lang="en-AU" dirty="0">
                <a:latin typeface="Arial" panose="020B0604020202020204" pitchFamily="34" charset="0"/>
                <a:cs typeface="Arial" panose="020B0604020202020204" pitchFamily="34" charset="0"/>
              </a:rPr>
              <a:t> </a:t>
            </a:r>
          </a:p>
          <a:p>
            <a:pPr marL="800100" lvl="1" indent="-342900">
              <a:spcBef>
                <a:spcPts val="900"/>
              </a:spcBef>
              <a:spcAft>
                <a:spcPts val="300"/>
              </a:spcAft>
              <a:buFont typeface="Arial" panose="020B0604020202020204" pitchFamily="34" charset="0"/>
              <a:buChar char="•"/>
              <a:defRPr/>
            </a:pPr>
            <a:r>
              <a:rPr lang="en-AU" dirty="0">
                <a:latin typeface="Arial" panose="020B0604020202020204" pitchFamily="34" charset="0"/>
                <a:cs typeface="Arial" panose="020B0604020202020204" pitchFamily="34" charset="0"/>
                <a:hlinkClick r:id="rId4"/>
              </a:rPr>
              <a:t>Child and Family Violence Information Sharing Schemes Policy</a:t>
            </a:r>
            <a:endParaRPr lang="en-AU" dirty="0">
              <a:latin typeface="Arial" panose="020B0604020202020204" pitchFamily="34" charset="0"/>
              <a:cs typeface="Arial" panose="020B0604020202020204" pitchFamily="34" charset="0"/>
            </a:endParaRPr>
          </a:p>
          <a:p>
            <a:pPr marL="800100" lvl="1" indent="-342900">
              <a:spcBef>
                <a:spcPts val="900"/>
              </a:spcBef>
              <a:spcAft>
                <a:spcPts val="300"/>
              </a:spcAft>
              <a:buFont typeface="Arial" panose="020B0604020202020204" pitchFamily="34" charset="0"/>
              <a:buChar char="•"/>
              <a:defRPr/>
            </a:pPr>
            <a:r>
              <a:rPr lang="en-AU" dirty="0">
                <a:latin typeface="Arial" panose="020B0604020202020204" pitchFamily="34" charset="0"/>
                <a:cs typeface="Arial" panose="020B0604020202020204" pitchFamily="34" charset="0"/>
                <a:hlinkClick r:id="rId3"/>
              </a:rPr>
              <a:t>Records Management - School Records Policy</a:t>
            </a:r>
            <a:r>
              <a:rPr lang="en-AU" dirty="0">
                <a:latin typeface="Arial" panose="020B0604020202020204" pitchFamily="34" charset="0"/>
                <a:cs typeface="Arial" panose="020B0604020202020204" pitchFamily="34" charset="0"/>
              </a:rPr>
              <a:t> </a:t>
            </a:r>
            <a:endParaRPr lang="en-AU" dirty="0"/>
          </a:p>
        </p:txBody>
      </p:sp>
      <p:sp>
        <p:nvSpPr>
          <p:cNvPr id="5" name="Rectangle: Rounded Corners 4">
            <a:extLst>
              <a:ext uri="{FF2B5EF4-FFF2-40B4-BE49-F238E27FC236}">
                <a16:creationId xmlns:a16="http://schemas.microsoft.com/office/drawing/2014/main" id="{624F2FF8-2F34-4F9C-A3C7-C398663D3C6C}"/>
              </a:ext>
              <a:ext uri="{C183D7F6-B498-43B3-948B-1728B52AA6E4}">
                <adec:decorative xmlns:adec="http://schemas.microsoft.com/office/drawing/2017/decorative" val="1"/>
              </a:ext>
            </a:extLst>
          </p:cNvPr>
          <p:cNvSpPr/>
          <p:nvPr/>
        </p:nvSpPr>
        <p:spPr>
          <a:xfrm>
            <a:off x="259472" y="1458809"/>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3399035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3: Child and student empowerment&#10;">
            <a:extLst>
              <a:ext uri="{FF2B5EF4-FFF2-40B4-BE49-F238E27FC236}">
                <a16:creationId xmlns:a16="http://schemas.microsoft.com/office/drawing/2014/main" id="{8AB41FA6-93E7-4771-84BB-0F3449F19D63}"/>
              </a:ext>
            </a:extLst>
          </p:cNvPr>
          <p:cNvSpPr>
            <a:spLocks noGrp="1"/>
          </p:cNvSpPr>
          <p:nvPr>
            <p:ph type="title"/>
          </p:nvPr>
        </p:nvSpPr>
        <p:spPr>
          <a:xfrm>
            <a:off x="219456" y="238539"/>
            <a:ext cx="10838688" cy="1302025"/>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3: Child and student empowerment</a:t>
            </a:r>
            <a:endParaRPr lang="en-AU" sz="3200" dirty="0">
              <a:solidFill>
                <a:srgbClr val="E26815"/>
              </a:solidFill>
              <a:latin typeface="Arial" panose="020B0604020202020204" pitchFamily="34" charset="0"/>
              <a:cs typeface="Arial" panose="020B0604020202020204" pitchFamily="34" charset="0"/>
            </a:endParaRPr>
          </a:p>
        </p:txBody>
      </p:sp>
      <p:sp>
        <p:nvSpPr>
          <p:cNvPr id="3" name="Content Placeholder 2" descr="Schools must ensure that children, young people and students are empowered about their rights, participate in decisions affecting them and are taken seriously&#10;Empowering children and young people improves child safety&#10;Policies and practices that are shaped by children's and young people's views can better prevent the risk of harm&#10;Children and young people are more likely to speak up when they feel respected and confident that they will be heard&#10;Children and young people benefit from strong friendships. They often see their friends as their main source of support, information and advice, and will go to them for help&#10;Supporting students to raise concerns about the safety or wellbeing of their friends to encourage students to support their peers&#10;The school council can support the principal by informing them of any views of the school community that may be relevant to this standard&#10;">
            <a:extLst>
              <a:ext uri="{FF2B5EF4-FFF2-40B4-BE49-F238E27FC236}">
                <a16:creationId xmlns:a16="http://schemas.microsoft.com/office/drawing/2014/main" id="{297D5CC5-C960-4E12-B348-D1F8EAD890C5}"/>
              </a:ext>
            </a:extLst>
          </p:cNvPr>
          <p:cNvSpPr>
            <a:spLocks noGrp="1"/>
          </p:cNvSpPr>
          <p:nvPr>
            <p:ph idx="1"/>
          </p:nvPr>
        </p:nvSpPr>
        <p:spPr>
          <a:xfrm>
            <a:off x="740696" y="1308100"/>
            <a:ext cx="10439400" cy="5549900"/>
          </a:xfrm>
        </p:spPr>
        <p:txBody>
          <a:bodyPr>
            <a:noAutofit/>
          </a:bodyPr>
          <a:lstStyle/>
          <a:p>
            <a:pPr marL="0" indent="0">
              <a:lnSpc>
                <a:spcPct val="85000"/>
              </a:lnSpc>
              <a:spcAft>
                <a:spcPts val="300"/>
              </a:spcAft>
              <a:buNone/>
            </a:pPr>
            <a:r>
              <a:rPr lang="en-AU" sz="2200" b="1" dirty="0">
                <a:latin typeface="Arial" panose="020B0604020202020204" pitchFamily="34" charset="0"/>
                <a:cs typeface="Arial" panose="020B0604020202020204" pitchFamily="34" charset="0"/>
              </a:rPr>
              <a:t>Schools must ensure that children, young people and students are empowered about their rights, participate in decisions affecting them and are taken seriously</a:t>
            </a:r>
          </a:p>
          <a:p>
            <a:pPr marL="285750" indent="-285750">
              <a:lnSpc>
                <a:spcPct val="85000"/>
              </a:lnSpc>
              <a:spcBef>
                <a:spcPts val="900"/>
              </a:spcBef>
              <a:spcAft>
                <a:spcPts val="3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Empowering children and young people improves child safety</a:t>
            </a:r>
          </a:p>
          <a:p>
            <a:pPr marL="285750" indent="-285750">
              <a:lnSpc>
                <a:spcPct val="85000"/>
              </a:lnSpc>
              <a:spcBef>
                <a:spcPts val="900"/>
              </a:spcBef>
              <a:spcAft>
                <a:spcPts val="3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Policies and practices that are shaped by children's and young people's views can better prevent the risk of harm</a:t>
            </a:r>
          </a:p>
          <a:p>
            <a:pPr marL="285750" indent="-285750">
              <a:lnSpc>
                <a:spcPct val="85000"/>
              </a:lnSpc>
              <a:spcBef>
                <a:spcPts val="900"/>
              </a:spcBef>
              <a:spcAft>
                <a:spcPts val="300"/>
              </a:spcAft>
              <a:buFont typeface="Arial" panose="020B0604020202020204" pitchFamily="34" charset="0"/>
              <a:buChar char="•"/>
            </a:pPr>
            <a:r>
              <a:rPr lang="en-AU" sz="2200" dirty="0">
                <a:solidFill>
                  <a:schemeClr val="dk1"/>
                </a:solidFill>
                <a:latin typeface="Arial" panose="020B0604020202020204" pitchFamily="34" charset="0"/>
                <a:cs typeface="Arial" panose="020B0604020202020204" pitchFamily="34" charset="0"/>
              </a:rPr>
              <a:t>Children and young people are more likely to speak up when they feel    respected and confident that they will be heard</a:t>
            </a:r>
          </a:p>
          <a:p>
            <a:pPr marL="285750" indent="-285750">
              <a:lnSpc>
                <a:spcPct val="85000"/>
              </a:lnSpc>
              <a:spcBef>
                <a:spcPts val="900"/>
              </a:spcBef>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and young people benefit from strong friendships. They often see their friends as their main source of support, information and advice, and will go to them for help</a:t>
            </a:r>
          </a:p>
          <a:p>
            <a:pPr marL="285750" indent="-285750">
              <a:lnSpc>
                <a:spcPct val="85000"/>
              </a:lnSpc>
              <a:spcBef>
                <a:spcPts val="900"/>
              </a:spcBef>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Supporting students to raise concerns about the safety or wellbeing of their friends to encourage students to support their peers</a:t>
            </a:r>
          </a:p>
          <a:p>
            <a:pPr marL="285750" indent="-285750">
              <a:lnSpc>
                <a:spcPct val="85000"/>
              </a:lnSpc>
              <a:spcBef>
                <a:spcPts val="900"/>
              </a:spcBef>
              <a:spcAft>
                <a:spcPts val="300"/>
              </a:spcAft>
              <a:buFont typeface="Arial" panose="020B0604020202020204" pitchFamily="34" charset="0"/>
              <a:buChar char="•"/>
            </a:pPr>
            <a:r>
              <a:rPr lang="en-AU" sz="2200" b="1" dirty="0">
                <a:latin typeface="Arial" panose="020B0604020202020204" pitchFamily="34" charset="0"/>
                <a:cs typeface="Arial" panose="020B0604020202020204" pitchFamily="34" charset="0"/>
              </a:rPr>
              <a:t>The school council can support the principal by informing them of any views of the school community that may be relevant to this standard</a:t>
            </a:r>
            <a:endParaRPr lang="en-AU" sz="2200" dirty="0"/>
          </a:p>
        </p:txBody>
      </p:sp>
      <p:sp>
        <p:nvSpPr>
          <p:cNvPr id="6" name="Rectangle: Rounded Corners 5">
            <a:extLst>
              <a:ext uri="{FF2B5EF4-FFF2-40B4-BE49-F238E27FC236}">
                <a16:creationId xmlns:a16="http://schemas.microsoft.com/office/drawing/2014/main" id="{AD96BF89-DEFF-4B30-8BF8-D1C4938697FA}"/>
              </a:ext>
              <a:ext uri="{C183D7F6-B498-43B3-948B-1728B52AA6E4}">
                <adec:decorative xmlns:adec="http://schemas.microsoft.com/office/drawing/2017/decorative" val="1"/>
              </a:ext>
            </a:extLst>
          </p:cNvPr>
          <p:cNvSpPr/>
          <p:nvPr/>
        </p:nvSpPr>
        <p:spPr>
          <a:xfrm>
            <a:off x="180866" y="1308100"/>
            <a:ext cx="414654" cy="53504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41517290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4: Family engagement&#10;">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Child Safe Standard 4: Family engagement</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descr="Schools must ensure that families and communities are informed and involved in promoting child safety and wellbeing&#10;Involving families and communities in decisions relating to their children’s safety and wellbeing:&#10;recognises the important role they play in monitoring children’s safety and wellbeing and helping children to disclose concerns&#10;creates an open and transparent culture&#10;promotes a greater understanding of child safety&#10;encourages them to raise concerns or ideas for improvement.&#10;Providing accessible and inclusive child safe information encourages families to engage in child safety and wellbeing discussions.&#10;The school council can play an important role supporting families and the school community to understand and have a say in the school’s child safety approach&#10;">
            <a:extLst>
              <a:ext uri="{FF2B5EF4-FFF2-40B4-BE49-F238E27FC236}">
                <a16:creationId xmlns:a16="http://schemas.microsoft.com/office/drawing/2014/main" id="{63343900-5E30-4255-8518-202DD7711EE5}"/>
              </a:ext>
            </a:extLst>
          </p:cNvPr>
          <p:cNvSpPr>
            <a:spLocks noGrp="1"/>
          </p:cNvSpPr>
          <p:nvPr>
            <p:ph idx="1"/>
          </p:nvPr>
        </p:nvSpPr>
        <p:spPr>
          <a:xfrm>
            <a:off x="798069" y="1180374"/>
            <a:ext cx="9908402" cy="4497251"/>
          </a:xfrm>
        </p:spPr>
        <p:txBody>
          <a:bodyPr>
            <a:noAutofit/>
          </a:bodyPr>
          <a:lstStyle/>
          <a:p>
            <a:pPr marL="0" indent="0">
              <a:spcAft>
                <a:spcPts val="300"/>
              </a:spcAft>
              <a:buNone/>
            </a:pPr>
            <a:r>
              <a:rPr lang="en-AU" sz="2400" b="1" dirty="0">
                <a:latin typeface="Arial" panose="020B0604020202020204" pitchFamily="34" charset="0"/>
                <a:cs typeface="Arial" panose="020B0604020202020204" pitchFamily="34" charset="0"/>
              </a:rPr>
              <a:t>Schools must ensure that families and communities are informed and involved in promoting child safety and wellbeing</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Involving families and communities in decisions relating to their children’s safety and wellbeing:</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recognises the important role they play in monitoring children’s safety and wellbeing and helping children to disclose concerns</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creates an open and transparent culture</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promotes a greater understanding of child safety</a:t>
            </a:r>
          </a:p>
          <a:p>
            <a:pPr marL="800100" lvl="1"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encourages them to raise concerns or ideas for improvement.</a:t>
            </a:r>
          </a:p>
          <a:p>
            <a:pPr marL="342900" indent="-342900">
              <a:spcBef>
                <a:spcPts val="900"/>
              </a:spcBef>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Providing accessible and inclusive child safe information encourages families to engage in child safety and wellbeing discussions.</a:t>
            </a:r>
          </a:p>
          <a:p>
            <a:pPr marL="342900" indent="-342900">
              <a:spcBef>
                <a:spcPts val="900"/>
              </a:spcBef>
              <a:spcAft>
                <a:spcPts val="300"/>
              </a:spcAft>
              <a:buFont typeface="Arial" panose="020B0604020202020204" pitchFamily="34" charset="0"/>
              <a:buChar char="•"/>
            </a:pPr>
            <a:r>
              <a:rPr lang="en-AU" sz="2200" b="1" dirty="0">
                <a:latin typeface="Arial" panose="020B0604020202020204" pitchFamily="34" charset="0"/>
                <a:cs typeface="Arial" panose="020B0604020202020204" pitchFamily="34" charset="0"/>
              </a:rPr>
              <a:t>The school council can play an important role supporting families and the school community to understand and have a say in the school’s child safety approach</a:t>
            </a:r>
            <a:endParaRPr lang="en-AU" dirty="0"/>
          </a:p>
        </p:txBody>
      </p:sp>
      <p:sp>
        <p:nvSpPr>
          <p:cNvPr id="5" name="Rectangle: Rounded Corners 4">
            <a:extLst>
              <a:ext uri="{FF2B5EF4-FFF2-40B4-BE49-F238E27FC236}">
                <a16:creationId xmlns:a16="http://schemas.microsoft.com/office/drawing/2014/main" id="{8F5E3B14-A4CC-42B8-8F66-A8189C299082}"/>
              </a:ext>
              <a:ext uri="{C183D7F6-B498-43B3-948B-1728B52AA6E4}">
                <adec:decorative xmlns:adec="http://schemas.microsoft.com/office/drawing/2017/decorative" val="1"/>
              </a:ext>
            </a:extLst>
          </p:cNvPr>
          <p:cNvSpPr/>
          <p:nvPr/>
        </p:nvSpPr>
        <p:spPr>
          <a:xfrm>
            <a:off x="180866" y="1140968"/>
            <a:ext cx="414654" cy="55176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6097804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5: Diversity and equity&#10;&#10;&#10;">
            <a:extLst>
              <a:ext uri="{FF2B5EF4-FFF2-40B4-BE49-F238E27FC236}">
                <a16:creationId xmlns:a16="http://schemas.microsoft.com/office/drawing/2014/main" id="{68632923-D2C6-42AA-AC04-F16C75014087}"/>
              </a:ext>
            </a:extLst>
          </p:cNvPr>
          <p:cNvSpPr>
            <a:spLocks noGrp="1"/>
          </p:cNvSpPr>
          <p:nvPr>
            <p:ph type="title"/>
          </p:nvPr>
        </p:nvSpPr>
        <p:spPr/>
        <p:txBody>
          <a:bodyPr>
            <a:noAutofit/>
          </a:bodyPr>
          <a:lstStyle/>
          <a:p>
            <a:r>
              <a:rPr lang="en-US" sz="3200" b="1" dirty="0">
                <a:solidFill>
                  <a:srgbClr val="E26815"/>
                </a:solidFill>
                <a:latin typeface="Arial" panose="020B0604020202020204" pitchFamily="34" charset="0"/>
                <a:cs typeface="Arial" panose="020B0604020202020204" pitchFamily="34" charset="0"/>
              </a:rPr>
              <a:t>Child Safe Standard 5: Diversity and equity</a:t>
            </a:r>
            <a:endParaRPr lang="en-US" sz="3200" dirty="0">
              <a:latin typeface="Arial" panose="020B0604020202020204" pitchFamily="34" charset="0"/>
              <a:cs typeface="Arial" panose="020B0604020202020204" pitchFamily="34" charset="0"/>
            </a:endParaRPr>
          </a:p>
        </p:txBody>
      </p:sp>
      <p:sp>
        <p:nvSpPr>
          <p:cNvPr id="7" name="Content Placeholder 6" descr="Schools must ensure that equity is upheld, and diverse needs respected in policy and practice&#10;Schools need to create environments where all children and young people feel welcome&#10;Children and young people have unique abilities, skills and life experiences. Differences in backgrounds, personality and beliefs shape a child’s experiences and needs. Their individual identity and sense of self can be fundamental to their wellbeing&#10;Children have better opportunities to fulfill their potential when diversity is valued&#10;Negative experiences like exclusion and discrimination can be harmful. They increase the risk of harm and abuse to a child and decrease the likelihood of them telling someone and receiving an effective response&#10;The school council can support the principal by informing them of any views of the school community that may be relevant to this standard">
            <a:extLst>
              <a:ext uri="{FF2B5EF4-FFF2-40B4-BE49-F238E27FC236}">
                <a16:creationId xmlns:a16="http://schemas.microsoft.com/office/drawing/2014/main" id="{E76ED24A-54E1-443F-B2DA-652A40C0FE29}"/>
              </a:ext>
            </a:extLst>
          </p:cNvPr>
          <p:cNvSpPr>
            <a:spLocks noGrp="1"/>
          </p:cNvSpPr>
          <p:nvPr>
            <p:ph idx="1"/>
          </p:nvPr>
        </p:nvSpPr>
        <p:spPr>
          <a:xfrm>
            <a:off x="688340" y="1211380"/>
            <a:ext cx="10185400" cy="5220634"/>
          </a:xfrm>
        </p:spPr>
        <p:txBody>
          <a:bodyPr>
            <a:noAutofit/>
          </a:bodyPr>
          <a:lstStyle/>
          <a:p>
            <a:pPr marL="0" indent="0">
              <a:spcBef>
                <a:spcPts val="0"/>
              </a:spcBef>
              <a:spcAft>
                <a:spcPts val="600"/>
              </a:spcAft>
              <a:buNone/>
            </a:pPr>
            <a:r>
              <a:rPr lang="en-AU" sz="2400" b="1" dirty="0">
                <a:latin typeface="Arial" panose="020B0604020202020204" pitchFamily="34" charset="0"/>
                <a:cs typeface="Arial" panose="020B0604020202020204" pitchFamily="34" charset="0"/>
              </a:rPr>
              <a:t>Schools must ensure that equity is upheld, and diverse needs respected in policy and practice</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need to create environments where all children and young people feel welcome</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and young people have unique abilities, skills and life experiences. Differences in backgrounds, personality and beliefs shape a child’s experiences and needs. Their individual identity and sense of self can be fundamental to their wellbeing</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Children have better opportunities to fulfill their potential when diversity is valued</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Negative experiences like exclusion and discrimination can be harmful. They increase the risk of child abuse and decrease the likelihood of a child telling someone and receiving an effective response</a:t>
            </a:r>
          </a:p>
          <a:p>
            <a:pPr marL="342900" indent="-342900">
              <a:spcBef>
                <a:spcPts val="0"/>
              </a:spcBef>
              <a:spcAft>
                <a:spcPts val="600"/>
              </a:spcAft>
              <a:buFont typeface="Arial" panose="020B0604020202020204" pitchFamily="34" charset="0"/>
              <a:buChar char="•"/>
            </a:pPr>
            <a:r>
              <a:rPr lang="en-AU" sz="2200" b="1" dirty="0">
                <a:latin typeface="Arial" panose="020B0604020202020204" pitchFamily="34" charset="0"/>
                <a:cs typeface="Arial" panose="020B0604020202020204" pitchFamily="34" charset="0"/>
              </a:rPr>
              <a:t>The school council can support the principal by informing them of any views of the school community that may be relevant to this standard</a:t>
            </a:r>
            <a:endParaRPr lang="en-AU" sz="2200" dirty="0"/>
          </a:p>
        </p:txBody>
      </p:sp>
      <p:sp>
        <p:nvSpPr>
          <p:cNvPr id="5" name="Rectangle: Rounded Corners 4">
            <a:extLst>
              <a:ext uri="{FF2B5EF4-FFF2-40B4-BE49-F238E27FC236}">
                <a16:creationId xmlns:a16="http://schemas.microsoft.com/office/drawing/2014/main" id="{B7ACD9A5-6260-4B81-B268-42E40B2EFD55}"/>
              </a:ext>
              <a:ext uri="{C183D7F6-B498-43B3-948B-1728B52AA6E4}">
                <adec:decorative xmlns:adec="http://schemas.microsoft.com/office/drawing/2017/decorative" val="1"/>
              </a:ext>
            </a:extLst>
          </p:cNvPr>
          <p:cNvSpPr/>
          <p:nvPr/>
        </p:nvSpPr>
        <p:spPr>
          <a:xfrm>
            <a:off x="180866" y="1140968"/>
            <a:ext cx="414654" cy="55176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2014164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6: Suitable staff and volunteers&#10;">
            <a:extLst>
              <a:ext uri="{FF2B5EF4-FFF2-40B4-BE49-F238E27FC236}">
                <a16:creationId xmlns:a16="http://schemas.microsoft.com/office/drawing/2014/main" id="{68632923-D2C6-42AA-AC04-F16C75014087}"/>
              </a:ext>
            </a:extLst>
          </p:cNvPr>
          <p:cNvSpPr>
            <a:spLocks noGrp="1"/>
          </p:cNvSpPr>
          <p:nvPr>
            <p:ph type="title"/>
          </p:nvPr>
        </p:nvSpPr>
        <p:spPr>
          <a:xfrm>
            <a:off x="288233" y="238539"/>
            <a:ext cx="10225468" cy="1302025"/>
          </a:xfrm>
        </p:spPr>
        <p:txBody>
          <a:bodyPr>
            <a:noAutofit/>
          </a:bodyPr>
          <a:lstStyle/>
          <a:p>
            <a:r>
              <a:rPr lang="en-US" sz="3200" b="1" dirty="0">
                <a:solidFill>
                  <a:srgbClr val="E26815"/>
                </a:solidFill>
                <a:latin typeface="Arial" panose="020B0604020202020204" pitchFamily="34" charset="0"/>
                <a:cs typeface="Arial" panose="020B0604020202020204" pitchFamily="34" charset="0"/>
              </a:rPr>
              <a:t>Child Safe Standard 6: Suitable staff and volunteers</a:t>
            </a:r>
            <a:endParaRPr lang="en-US" sz="3200" dirty="0">
              <a:solidFill>
                <a:srgbClr val="E26815"/>
              </a:solidFill>
              <a:latin typeface="Arial" panose="020B0604020202020204" pitchFamily="34" charset="0"/>
              <a:cs typeface="Arial" panose="020B0604020202020204" pitchFamily="34" charset="0"/>
            </a:endParaRPr>
          </a:p>
        </p:txBody>
      </p:sp>
      <p:sp>
        <p:nvSpPr>
          <p:cNvPr id="3" name="Content Placeholder 2" descr="Schools must ensure that people working with children and young people are suitable and supported to reflect child safety and wellbeing values in practice&#10;Selecting suitable people to work with children is vital to protecting children from harm&#10;Good recruitment practices:&#10;create a safer workplace&#10;reduce the opportunity for harm to occur&#10;prevent, screen out or deter people who are unsuitable to work or volunteer with children&#10;recruit staff who uphold the school values&#10;Rigorous selection processes and appropriate induction, training and supervision helps keep staff and students safe&#10;There is a specific role for the school council in implementing this standard (see next slide)&#10;">
            <a:extLst>
              <a:ext uri="{FF2B5EF4-FFF2-40B4-BE49-F238E27FC236}">
                <a16:creationId xmlns:a16="http://schemas.microsoft.com/office/drawing/2014/main" id="{73C8BE9F-194E-45F7-B026-533749E4962A}"/>
              </a:ext>
            </a:extLst>
          </p:cNvPr>
          <p:cNvSpPr>
            <a:spLocks noGrp="1"/>
          </p:cNvSpPr>
          <p:nvPr>
            <p:ph idx="1"/>
          </p:nvPr>
        </p:nvSpPr>
        <p:spPr>
          <a:xfrm>
            <a:off x="724917" y="1247956"/>
            <a:ext cx="9817545" cy="5387679"/>
          </a:xfrm>
        </p:spPr>
        <p:txBody>
          <a:bodyPr>
            <a:noAutofit/>
          </a:bodyPr>
          <a:lstStyle/>
          <a:p>
            <a:pPr marL="0" indent="0">
              <a:lnSpc>
                <a:spcPct val="100000"/>
              </a:lnSpc>
              <a:spcBef>
                <a:spcPts val="0"/>
              </a:spcBef>
              <a:spcAft>
                <a:spcPts val="600"/>
              </a:spcAft>
              <a:buNone/>
            </a:pPr>
            <a:r>
              <a:rPr lang="en-AU" sz="2400" b="1" dirty="0">
                <a:latin typeface="Arial" panose="020B0604020202020204" pitchFamily="34" charset="0"/>
                <a:cs typeface="Arial" panose="020B0604020202020204" pitchFamily="34" charset="0"/>
              </a:rPr>
              <a:t>Schools must ensure that people working with children and young people are suitable and supported to reflect child safety and wellbeing values in practice</a:t>
            </a:r>
          </a:p>
          <a:p>
            <a:pPr marL="285750"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Selecting suitable people to work with children is vital to protecting children.</a:t>
            </a:r>
          </a:p>
          <a:p>
            <a:pPr marL="285750"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Good recruitment practices:</a:t>
            </a:r>
          </a:p>
          <a:p>
            <a:pPr marL="742950" lvl="1"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create a safer workplace</a:t>
            </a:r>
          </a:p>
          <a:p>
            <a:pPr marL="742950" lvl="1"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reduce the opportunity for harm to occur</a:t>
            </a:r>
          </a:p>
          <a:p>
            <a:pPr marL="742950" lvl="1"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prevent, screen out or deter people who are unsuitable to work or volunteer with children</a:t>
            </a:r>
          </a:p>
          <a:p>
            <a:pPr marL="742950" lvl="1"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recruit staff who uphold the school values</a:t>
            </a:r>
          </a:p>
          <a:p>
            <a:pPr marL="285750" indent="-285750">
              <a:lnSpc>
                <a:spcPct val="100000"/>
              </a:lnSpc>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Rigorous selection processes and appropriate</a:t>
            </a:r>
            <a:r>
              <a:rPr lang="en-AU" sz="2200" dirty="0">
                <a:solidFill>
                  <a:srgbClr val="FF0000"/>
                </a:solidFill>
                <a:latin typeface="Arial" panose="020B0604020202020204" pitchFamily="34" charset="0"/>
                <a:cs typeface="Arial" panose="020B0604020202020204" pitchFamily="34" charset="0"/>
              </a:rPr>
              <a:t> </a:t>
            </a:r>
            <a:r>
              <a:rPr lang="en-AU" sz="2200" dirty="0">
                <a:latin typeface="Arial" panose="020B0604020202020204" pitchFamily="34" charset="0"/>
                <a:cs typeface="Arial" panose="020B0604020202020204" pitchFamily="34" charset="0"/>
              </a:rPr>
              <a:t>induction, training and supervision helps keep staff and students safe</a:t>
            </a:r>
          </a:p>
          <a:p>
            <a:pPr marL="285750" lvl="0" indent="-285750">
              <a:lnSpc>
                <a:spcPct val="100000"/>
              </a:lnSpc>
              <a:spcBef>
                <a:spcPts val="0"/>
              </a:spcBef>
              <a:spcAft>
                <a:spcPts val="600"/>
              </a:spcAft>
              <a:buFont typeface="Arial" panose="020B0604020202020204" pitchFamily="34" charset="0"/>
              <a:buChar char="•"/>
              <a:defRPr/>
            </a:pPr>
            <a:r>
              <a:rPr lang="en-AU" sz="2200" b="1" dirty="0">
                <a:solidFill>
                  <a:schemeClr val="dk1"/>
                </a:solidFill>
                <a:latin typeface="Arial" panose="020B0604020202020204" pitchFamily="34" charset="0"/>
                <a:cs typeface="Arial" panose="020B0604020202020204" pitchFamily="34" charset="0"/>
              </a:rPr>
              <a:t>There is a specific role for the school council in implementing this standard (see next slide)</a:t>
            </a:r>
            <a:endParaRPr lang="en-AU" sz="2200" dirty="0"/>
          </a:p>
        </p:txBody>
      </p:sp>
      <p:sp>
        <p:nvSpPr>
          <p:cNvPr id="6" name="Rectangle: Rounded Corners 5">
            <a:extLst>
              <a:ext uri="{FF2B5EF4-FFF2-40B4-BE49-F238E27FC236}">
                <a16:creationId xmlns:a16="http://schemas.microsoft.com/office/drawing/2014/main" id="{FD0401ED-5C97-49EF-A41E-AC5CEA484FA7}"/>
              </a:ext>
              <a:ext uri="{C183D7F6-B498-43B3-948B-1728B52AA6E4}">
                <adec:decorative xmlns:adec="http://schemas.microsoft.com/office/drawing/2017/decorative" val="1"/>
              </a:ext>
            </a:extLst>
          </p:cNvPr>
          <p:cNvSpPr/>
          <p:nvPr/>
        </p:nvSpPr>
        <p:spPr>
          <a:xfrm>
            <a:off x="259472" y="1247957"/>
            <a:ext cx="374512" cy="538767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5796227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6: Suitable staff and volunteers &#10;">
            <a:extLst>
              <a:ext uri="{FF2B5EF4-FFF2-40B4-BE49-F238E27FC236}">
                <a16:creationId xmlns:a16="http://schemas.microsoft.com/office/drawing/2014/main" id="{68632923-D2C6-42AA-AC04-F16C75014087}"/>
              </a:ext>
            </a:extLst>
          </p:cNvPr>
          <p:cNvSpPr>
            <a:spLocks noGrp="1"/>
          </p:cNvSpPr>
          <p:nvPr>
            <p:ph type="title"/>
          </p:nvPr>
        </p:nvSpPr>
        <p:spPr>
          <a:xfrm>
            <a:off x="288232" y="238539"/>
            <a:ext cx="10270039" cy="1302025"/>
          </a:xfrm>
        </p:spPr>
        <p:txBody>
          <a:bodyPr>
            <a:noAutofit/>
          </a:bodyPr>
          <a:lstStyle/>
          <a:p>
            <a:r>
              <a:rPr lang="en-US" sz="3200" b="1" dirty="0">
                <a:solidFill>
                  <a:srgbClr val="E26815"/>
                </a:solidFill>
                <a:latin typeface="Arial" panose="020B0604020202020204" pitchFamily="34" charset="0"/>
                <a:cs typeface="Arial" panose="020B0604020202020204" pitchFamily="34" charset="0"/>
              </a:rPr>
              <a:t>Child Safe Standard 6: Suitable staff and volunteers </a:t>
            </a:r>
            <a:br>
              <a:rPr lang="en-US" sz="3100" dirty="0">
                <a:latin typeface="Arial" panose="020B0604020202020204" pitchFamily="34" charset="0"/>
                <a:cs typeface="Arial" panose="020B0604020202020204" pitchFamily="34" charset="0"/>
              </a:rPr>
            </a:br>
            <a:endParaRPr lang="en-US" sz="3100" dirty="0">
              <a:latin typeface="Arial" panose="020B0604020202020204" pitchFamily="34" charset="0"/>
              <a:cs typeface="Arial" panose="020B0604020202020204" pitchFamily="34" charset="0"/>
            </a:endParaRPr>
          </a:p>
        </p:txBody>
      </p:sp>
      <p:sp>
        <p:nvSpPr>
          <p:cNvPr id="3" name="Content Placeholder 2" descr="Role of the government school council&#10;For government school council employees, ensure that Department of Education and Training recruitment policies and practices are followed, and appropriate records kept&#10;">
            <a:extLst>
              <a:ext uri="{FF2B5EF4-FFF2-40B4-BE49-F238E27FC236}">
                <a16:creationId xmlns:a16="http://schemas.microsoft.com/office/drawing/2014/main" id="{B9B5F337-A772-4922-89CF-B5608F3F2212}"/>
              </a:ext>
            </a:extLst>
          </p:cNvPr>
          <p:cNvSpPr>
            <a:spLocks noGrp="1"/>
          </p:cNvSpPr>
          <p:nvPr>
            <p:ph idx="1"/>
          </p:nvPr>
        </p:nvSpPr>
        <p:spPr>
          <a:xfrm>
            <a:off x="932181" y="1378983"/>
            <a:ext cx="9912932" cy="4498313"/>
          </a:xfrm>
        </p:spPr>
        <p:txBody>
          <a:bodyPr>
            <a:normAutofit/>
          </a:bodyPr>
          <a:lstStyle/>
          <a:p>
            <a:pPr marL="0" indent="0">
              <a:spcAft>
                <a:spcPts val="1000"/>
              </a:spcAft>
              <a:buNone/>
            </a:pPr>
            <a:r>
              <a:rPr lang="en-AU" sz="2400" b="1" dirty="0">
                <a:latin typeface="Arial" panose="020B0604020202020204" pitchFamily="34" charset="0"/>
                <a:cs typeface="Arial" panose="020B0604020202020204" pitchFamily="34" charset="0"/>
              </a:rPr>
              <a:t>Role of the government school council</a:t>
            </a:r>
            <a:endParaRPr lang="en-US" sz="2400" b="1"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For government school council employees, ensure that </a:t>
            </a:r>
            <a:r>
              <a:rPr lang="en-GB" sz="2400" dirty="0">
                <a:latin typeface="Arial" panose="020B0604020202020204" pitchFamily="34" charset="0"/>
                <a:cs typeface="Arial" panose="020B0604020202020204" pitchFamily="34" charset="0"/>
              </a:rPr>
              <a:t>Department of Education and Training recruitment policies and practices are followed, and appropriate records kept</a:t>
            </a:r>
            <a:endParaRPr lang="en-US" sz="2400" dirty="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BD7E7BFE-B504-41D8-8DB7-789517A64DB2}"/>
              </a:ext>
              <a:ext uri="{C183D7F6-B498-43B3-948B-1728B52AA6E4}">
                <adec:decorative xmlns:adec="http://schemas.microsoft.com/office/drawing/2017/decorative" val="1"/>
              </a:ext>
            </a:extLst>
          </p:cNvPr>
          <p:cNvSpPr/>
          <p:nvPr/>
        </p:nvSpPr>
        <p:spPr>
          <a:xfrm>
            <a:off x="300424" y="1378983"/>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0179584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7: Complaints processes&#10;">
            <a:extLst>
              <a:ext uri="{FF2B5EF4-FFF2-40B4-BE49-F238E27FC236}">
                <a16:creationId xmlns:a16="http://schemas.microsoft.com/office/drawing/2014/main" id="{68632923-D2C6-42AA-AC04-F16C75014087}"/>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Child Safe Standard 7: Complaints processes</a:t>
            </a:r>
            <a:br>
              <a:rPr lang="en-US" dirty="0">
                <a:solidFill>
                  <a:srgbClr val="E26815"/>
                </a:solidFill>
                <a:latin typeface="Arial" panose="020B0604020202020204" pitchFamily="34" charset="0"/>
                <a:cs typeface="Arial" panose="020B0604020202020204" pitchFamily="34" charset="0"/>
              </a:rPr>
            </a:br>
            <a:endParaRPr lang="en-US" dirty="0">
              <a:solidFill>
                <a:srgbClr val="E26815"/>
              </a:solidFill>
              <a:latin typeface="Arial" panose="020B0604020202020204" pitchFamily="34" charset="0"/>
              <a:cs typeface="Arial" panose="020B0604020202020204" pitchFamily="34" charset="0"/>
            </a:endParaRPr>
          </a:p>
        </p:txBody>
      </p:sp>
      <p:sp>
        <p:nvSpPr>
          <p:cNvPr id="3" name="Content Placeholder 2" descr="Schools must ensure that processes for complaints and concerns are child focused&#10;Making a complaint can be challenging&#10;Complaints are more likely to be raised when there are clear, well-communicated policies and procedures for concerns or allegations&#10;Complaints handling processes need to focus on students and their safety needs. The process should be able to handle all kinds of complaints and concerns. A complaint might reveal a bigger issue or prevent a situation from escalating&#10;Empowering students to raise low‑level concerns improves the likelihood they will feel comfortable making a disclosure or reporting abuse&#10;Reporting concerns is easier if the school has procedures that are child-friendly and accessible to students and the school community&#10;The school council plays an important role in ensuring they immediately notify the school if they become aware of any child safety concerns&#10;&#10;">
            <a:extLst>
              <a:ext uri="{FF2B5EF4-FFF2-40B4-BE49-F238E27FC236}">
                <a16:creationId xmlns:a16="http://schemas.microsoft.com/office/drawing/2014/main" id="{1F92D118-6554-4DC5-8519-69241DAD98AC}"/>
              </a:ext>
            </a:extLst>
          </p:cNvPr>
          <p:cNvSpPr>
            <a:spLocks noGrp="1"/>
          </p:cNvSpPr>
          <p:nvPr>
            <p:ph idx="1"/>
          </p:nvPr>
        </p:nvSpPr>
        <p:spPr>
          <a:xfrm>
            <a:off x="761491" y="1174804"/>
            <a:ext cx="10299701" cy="5220634"/>
          </a:xfrm>
        </p:spPr>
        <p:txBody>
          <a:bodyPr>
            <a:noAutofit/>
          </a:bodyPr>
          <a:lstStyle/>
          <a:p>
            <a:pPr marL="0" indent="0">
              <a:spcBef>
                <a:spcPts val="0"/>
              </a:spcBef>
              <a:spcAft>
                <a:spcPts val="300"/>
              </a:spcAft>
              <a:buNone/>
            </a:pPr>
            <a:r>
              <a:rPr lang="en-AU" sz="2400" b="1" dirty="0">
                <a:latin typeface="Arial" panose="020B0604020202020204" pitchFamily="34" charset="0"/>
                <a:cs typeface="Arial" panose="020B0604020202020204" pitchFamily="34" charset="0"/>
              </a:rPr>
              <a:t>Schools must ensure that processes for complaints and concerns are child focused</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Making a complaint can be challenging</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Complaints are more likely to be raised when there are clear, well-communicated policies and procedures for concerns or allegations</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Complaints handling processes need to focus on students and their safety needs. The process should be able to handle all kinds of complaints and concerns. A complaint might reveal a bigger issue or prevent a situation from escalating</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Empowering students to raise low‑level concerns improves the likelihood they will feel comfortable making a disclosure or reporting abuse</a:t>
            </a:r>
          </a:p>
          <a:p>
            <a:pPr marL="342900" indent="-342900">
              <a:spcBef>
                <a:spcPts val="0"/>
              </a:spcBef>
              <a:spcAft>
                <a:spcPts val="600"/>
              </a:spcAft>
              <a:buFont typeface="Arial" panose="020B0604020202020204" pitchFamily="34" charset="0"/>
              <a:buChar char="•"/>
            </a:pPr>
            <a:r>
              <a:rPr lang="en-AU" sz="2200" dirty="0">
                <a:latin typeface="Arial" panose="020B0604020202020204" pitchFamily="34" charset="0"/>
                <a:cs typeface="Arial" panose="020B0604020202020204" pitchFamily="34" charset="0"/>
              </a:rPr>
              <a:t>Reporting concerns is easier if the school has procedures that are child-friendly and accessible to students and the school community</a:t>
            </a:r>
          </a:p>
          <a:p>
            <a:pPr marL="342900" indent="-342900">
              <a:spcBef>
                <a:spcPts val="0"/>
              </a:spcBef>
              <a:spcAft>
                <a:spcPts val="600"/>
              </a:spcAft>
              <a:buFont typeface="Arial" panose="020B0604020202020204" pitchFamily="34" charset="0"/>
              <a:buChar char="•"/>
            </a:pPr>
            <a:r>
              <a:rPr lang="en-AU" sz="2200" b="1" dirty="0">
                <a:latin typeface="Arial" panose="020B0604020202020204" pitchFamily="34" charset="0"/>
                <a:ea typeface="+mn-ea"/>
                <a:cs typeface="Arial" panose="020B0604020202020204" pitchFamily="34" charset="0"/>
              </a:rPr>
              <a:t>The school council plays an important role in ensuring they immediately notify the school if they become aware of any child safety concerns</a:t>
            </a:r>
          </a:p>
          <a:p>
            <a:pPr>
              <a:spcBef>
                <a:spcPts val="0"/>
              </a:spcBef>
              <a:spcAft>
                <a:spcPts val="300"/>
              </a:spcAft>
            </a:pPr>
            <a:endParaRPr lang="en-AU" sz="2200" dirty="0"/>
          </a:p>
        </p:txBody>
      </p:sp>
      <p:sp>
        <p:nvSpPr>
          <p:cNvPr id="6" name="Rectangle: Rounded Corners 5">
            <a:extLst>
              <a:ext uri="{FF2B5EF4-FFF2-40B4-BE49-F238E27FC236}">
                <a16:creationId xmlns:a16="http://schemas.microsoft.com/office/drawing/2014/main" id="{542A26FD-E176-4F78-9BE0-AB0F44AD71BB}"/>
              </a:ext>
              <a:ext uri="{C183D7F6-B498-43B3-948B-1728B52AA6E4}">
                <adec:decorative xmlns:adec="http://schemas.microsoft.com/office/drawing/2017/decorative" val="1"/>
              </a:ext>
            </a:extLst>
          </p:cNvPr>
          <p:cNvSpPr/>
          <p:nvPr/>
        </p:nvSpPr>
        <p:spPr>
          <a:xfrm>
            <a:off x="180866" y="1140968"/>
            <a:ext cx="414654" cy="55176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1494024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descr="Child Safe Standard 8: Child safety knowledge, skills and awareness&#10;&#10;">
            <a:extLst>
              <a:ext uri="{FF2B5EF4-FFF2-40B4-BE49-F238E27FC236}">
                <a16:creationId xmlns:a16="http://schemas.microsoft.com/office/drawing/2014/main" id="{7A88823F-F39B-43BE-8CA8-98584CB68845}"/>
              </a:ext>
            </a:extLst>
          </p:cNvPr>
          <p:cNvSpPr>
            <a:spLocks noGrp="1"/>
          </p:cNvSpPr>
          <p:nvPr>
            <p:ph type="title"/>
          </p:nvPr>
        </p:nvSpPr>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Child Safe Standard 8: Child safety knowledge, skills and awareness</a:t>
            </a:r>
            <a:br>
              <a:rPr lang="en-AU" dirty="0">
                <a:solidFill>
                  <a:srgbClr val="E26815"/>
                </a:solidFill>
                <a:latin typeface="Arial" panose="020B0604020202020204" pitchFamily="34" charset="0"/>
                <a:cs typeface="Arial" panose="020B0604020202020204" pitchFamily="34" charset="0"/>
              </a:rPr>
            </a:br>
            <a:br>
              <a:rPr lang="en-AU" dirty="0">
                <a:solidFill>
                  <a:srgbClr val="E26815"/>
                </a:solidFill>
                <a:latin typeface="Arial" panose="020B0604020202020204" pitchFamily="34" charset="0"/>
                <a:cs typeface="Arial" panose="020B0604020202020204" pitchFamily="34" charset="0"/>
              </a:rPr>
            </a:br>
            <a:endParaRPr lang="en-AU" dirty="0">
              <a:solidFill>
                <a:srgbClr val="E26815"/>
              </a:solidFill>
              <a:latin typeface="Arial" panose="020B0604020202020204" pitchFamily="34" charset="0"/>
              <a:cs typeface="Arial" panose="020B0604020202020204" pitchFamily="34" charset="0"/>
            </a:endParaRPr>
          </a:p>
        </p:txBody>
      </p:sp>
      <p:sp>
        <p:nvSpPr>
          <p:cNvPr id="2" name="Content Placeholder 1" descr="Schools must ensure that staff and volunteers are equipped with the knowledge, skills and awareness to keep children and young people safe through ongoing education and training&#10;By delivering tailored training to all staff and volunteers, everyone will share an understanding of: &#10;what child safety means&#10;the importance of child safety&#10;what to look for and what to do&#10;This provides staff and volunteers with the knowledge and skills they need to create a schoolwide culture of child safety&#10;Appropriate training and supervision helps keep staff and students safe and helps schools meet their child safety  and occupational health and safety legal requirements&#10;There is a specific role for the school council in implementing this standard (see next slide)&#10;">
            <a:extLst>
              <a:ext uri="{FF2B5EF4-FFF2-40B4-BE49-F238E27FC236}">
                <a16:creationId xmlns:a16="http://schemas.microsoft.com/office/drawing/2014/main" id="{DBBDC4F6-2CAB-4C94-90C5-4405AD28282F}"/>
              </a:ext>
            </a:extLst>
          </p:cNvPr>
          <p:cNvSpPr>
            <a:spLocks noGrp="1"/>
          </p:cNvSpPr>
          <p:nvPr>
            <p:ph idx="1"/>
          </p:nvPr>
        </p:nvSpPr>
        <p:spPr>
          <a:xfrm>
            <a:off x="761492" y="1444148"/>
            <a:ext cx="10069200" cy="4498313"/>
          </a:xfrm>
        </p:spPr>
        <p:txBody>
          <a:bodyPr>
            <a:noAutofit/>
          </a:bodyPr>
          <a:lstStyle/>
          <a:p>
            <a:pPr marL="0" indent="0">
              <a:spcAft>
                <a:spcPts val="300"/>
              </a:spcAft>
              <a:buNone/>
            </a:pPr>
            <a:r>
              <a:rPr lang="en-AU" sz="2200" b="1" dirty="0">
                <a:latin typeface="Arial" panose="020B0604020202020204" pitchFamily="34" charset="0"/>
                <a:cs typeface="Arial" panose="020B0604020202020204" pitchFamily="34" charset="0"/>
              </a:rPr>
              <a:t>Schools must ensure that staff and volunteers are equipped with the knowledge, skills and awareness to keep children and young people safe through ongoing education and training</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By delivering tailored training to all staff and volunteers, everyone will share an understanding of: </a:t>
            </a:r>
          </a:p>
          <a:p>
            <a:pPr marL="800100" lvl="1" indent="-342900">
              <a:spcBef>
                <a:spcPts val="0"/>
              </a:spcBef>
              <a:buFont typeface="Arial" panose="020B0604020202020204" pitchFamily="34" charset="0"/>
              <a:buChar char="•"/>
            </a:pPr>
            <a:r>
              <a:rPr lang="en-AU" sz="2200" dirty="0">
                <a:latin typeface="Arial" panose="020B0604020202020204" pitchFamily="34" charset="0"/>
                <a:cs typeface="Arial" panose="020B0604020202020204" pitchFamily="34" charset="0"/>
              </a:rPr>
              <a:t>what child safety means</a:t>
            </a:r>
          </a:p>
          <a:p>
            <a:pPr marL="800100" lvl="1" indent="-342900">
              <a:spcBef>
                <a:spcPts val="0"/>
              </a:spcBef>
              <a:buFont typeface="Arial" panose="020B0604020202020204" pitchFamily="34" charset="0"/>
              <a:buChar char="•"/>
            </a:pPr>
            <a:r>
              <a:rPr lang="en-AU" sz="2200" dirty="0">
                <a:latin typeface="Arial" panose="020B0604020202020204" pitchFamily="34" charset="0"/>
                <a:cs typeface="Arial" panose="020B0604020202020204" pitchFamily="34" charset="0"/>
              </a:rPr>
              <a:t>the importance of child safety</a:t>
            </a:r>
          </a:p>
          <a:p>
            <a:pPr marL="800100" lvl="1" indent="-342900">
              <a:spcBef>
                <a:spcPts val="0"/>
              </a:spcBef>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what to look for and what to do</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This provides staff and volunteers with the knowledge and skills they need to create a schoolwide culture of child safety</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Appropriate training and supervision helps keep staff and students safe and helps schools meet their child safety  and occupational health and safety legal requirements</a:t>
            </a:r>
          </a:p>
          <a:p>
            <a:pPr marL="342900" indent="-342900">
              <a:spcAft>
                <a:spcPts val="300"/>
              </a:spcAft>
              <a:buFont typeface="Arial" panose="020B0604020202020204" pitchFamily="34" charset="0"/>
              <a:buChar char="•"/>
            </a:pPr>
            <a:r>
              <a:rPr lang="en-AU" sz="2200" b="1" dirty="0">
                <a:solidFill>
                  <a:schemeClr val="dk1"/>
                </a:solidFill>
                <a:latin typeface="Arial" panose="020B0604020202020204" pitchFamily="34" charset="0"/>
                <a:cs typeface="Arial" panose="020B0604020202020204" pitchFamily="34" charset="0"/>
              </a:rPr>
              <a:t>There is a specific role for the school council in implementing this standard (see next slide)</a:t>
            </a:r>
            <a:endParaRPr lang="en-AU" sz="2200" dirty="0"/>
          </a:p>
        </p:txBody>
      </p:sp>
      <p:sp>
        <p:nvSpPr>
          <p:cNvPr id="6" name="Rectangle: Rounded Corners 5">
            <a:extLst>
              <a:ext uri="{FF2B5EF4-FFF2-40B4-BE49-F238E27FC236}">
                <a16:creationId xmlns:a16="http://schemas.microsoft.com/office/drawing/2014/main" id="{74815BB9-0046-4D0D-8162-09E5BE009F04}"/>
              </a:ext>
              <a:ext uri="{C183D7F6-B498-43B3-948B-1728B52AA6E4}">
                <adec:decorative xmlns:adec="http://schemas.microsoft.com/office/drawing/2017/decorative" val="1"/>
              </a:ext>
            </a:extLst>
          </p:cNvPr>
          <p:cNvSpPr/>
          <p:nvPr/>
        </p:nvSpPr>
        <p:spPr>
          <a:xfrm>
            <a:off x="259472" y="1458809"/>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0868508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descr="Child Safe Standard 8: Child safety knowledge, skills and awareness &#10;&#10;">
            <a:extLst>
              <a:ext uri="{FF2B5EF4-FFF2-40B4-BE49-F238E27FC236}">
                <a16:creationId xmlns:a16="http://schemas.microsoft.com/office/drawing/2014/main" id="{7A88823F-F39B-43BE-8CA8-98584CB68845}"/>
              </a:ext>
            </a:extLst>
          </p:cNvPr>
          <p:cNvSpPr>
            <a:spLocks noGrp="1"/>
          </p:cNvSpPr>
          <p:nvPr>
            <p:ph type="title"/>
          </p:nvPr>
        </p:nvSpPr>
        <p:spPr/>
        <p:txBody>
          <a:bodyPr>
            <a:normAutofit fontScale="90000"/>
          </a:bodyPr>
          <a:lstStyle/>
          <a:p>
            <a:r>
              <a:rPr lang="en-AU" sz="3600" b="1" dirty="0">
                <a:solidFill>
                  <a:srgbClr val="E26815"/>
                </a:solidFill>
                <a:latin typeface="Arial" panose="020B0604020202020204" pitchFamily="34" charset="0"/>
                <a:cs typeface="Arial" panose="020B0604020202020204" pitchFamily="34" charset="0"/>
              </a:rPr>
              <a:t>Child Safe Standard 8: Child safety knowledge, skills and awareness </a:t>
            </a:r>
            <a:br>
              <a:rPr lang="en-AU" dirty="0">
                <a:solidFill>
                  <a:srgbClr val="E26815"/>
                </a:solidFill>
                <a:latin typeface="Arial" panose="020B0604020202020204" pitchFamily="34" charset="0"/>
                <a:cs typeface="Arial" panose="020B0604020202020204" pitchFamily="34" charset="0"/>
              </a:rPr>
            </a:b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
        <p:nvSpPr>
          <p:cNvPr id="2" name="Content Placeholder 1" descr="Role of the government school council&#10;Undertake appropriate training about child safety at least annually including: &#10;guidance on individual and collective obligations and responsibilities for implementing the Child Safe Standards and managing the risk of child abuse&#10;child safety and wellbeing risks in the school environment &#10;the child safety policies, procedures, and practices of the school&#10;information sharing and reporting obligations, and record-keeping obligations&#10;">
            <a:extLst>
              <a:ext uri="{FF2B5EF4-FFF2-40B4-BE49-F238E27FC236}">
                <a16:creationId xmlns:a16="http://schemas.microsoft.com/office/drawing/2014/main" id="{3903DA43-D7C9-4F89-972F-5D77865AED39}"/>
              </a:ext>
            </a:extLst>
          </p:cNvPr>
          <p:cNvSpPr>
            <a:spLocks noGrp="1"/>
          </p:cNvSpPr>
          <p:nvPr>
            <p:ph idx="1"/>
          </p:nvPr>
        </p:nvSpPr>
        <p:spPr>
          <a:xfrm>
            <a:off x="773684" y="1557296"/>
            <a:ext cx="9912933" cy="4498313"/>
          </a:xfrm>
        </p:spPr>
        <p:txBody>
          <a:bodyPr>
            <a:normAutofit/>
          </a:bodyPr>
          <a:lstStyle/>
          <a:p>
            <a:pPr marL="0" indent="0">
              <a:spcAft>
                <a:spcPts val="1000"/>
              </a:spcAft>
              <a:buNone/>
            </a:pPr>
            <a:r>
              <a:rPr lang="en-AU" sz="2400" b="1" dirty="0"/>
              <a:t>Role of the government school council</a:t>
            </a:r>
          </a:p>
          <a:p>
            <a:pPr marL="285750" lvl="0" indent="-285750">
              <a:spcBef>
                <a:spcPts val="100"/>
              </a:spcBef>
              <a:spcAft>
                <a:spcPts val="300"/>
              </a:spcAft>
              <a:buFont typeface="Arial" panose="020B0604020202020204" pitchFamily="34" charset="0"/>
              <a:buChar char="•"/>
              <a:tabLst>
                <a:tab pos="194310" algn="l"/>
              </a:tabLst>
              <a:defRPr/>
            </a:pPr>
            <a:r>
              <a:rPr lang="en-US" sz="2400" dirty="0">
                <a:latin typeface="Arial" panose="020B0604020202020204" pitchFamily="34" charset="0"/>
                <a:cs typeface="Arial" panose="020B0604020202020204" pitchFamily="34" charset="0"/>
              </a:rPr>
              <a:t>Undertake appropriate training about child safety at least annually including: </a:t>
            </a:r>
          </a:p>
          <a:p>
            <a:pPr marL="800100" lvl="1" indent="-342900">
              <a:spcAft>
                <a:spcPts val="300"/>
              </a:spcAft>
              <a:buFont typeface="Arial" panose="020B0604020202020204" pitchFamily="34" charset="0"/>
              <a:buChar char="•"/>
            </a:pPr>
            <a:r>
              <a:rPr lang="en-AU" dirty="0">
                <a:latin typeface="Arial" panose="020B0604020202020204" pitchFamily="34" charset="0"/>
                <a:cs typeface="Arial" panose="020B0604020202020204" pitchFamily="34" charset="0"/>
              </a:rPr>
              <a:t>guidance on individual and collective obligations and responsibilities for implementing the Child Safe Standards and managing the risk of child abuse</a:t>
            </a:r>
          </a:p>
          <a:p>
            <a:pPr marL="800100" lvl="1" indent="-342900">
              <a:spcAft>
                <a:spcPts val="300"/>
              </a:spcAft>
              <a:buFont typeface="Arial" panose="020B0604020202020204" pitchFamily="34" charset="0"/>
              <a:buChar char="•"/>
            </a:pPr>
            <a:r>
              <a:rPr lang="en-AU" dirty="0">
                <a:latin typeface="Arial" panose="020B0604020202020204" pitchFamily="34" charset="0"/>
                <a:cs typeface="Arial" panose="020B0604020202020204" pitchFamily="34" charset="0"/>
              </a:rPr>
              <a:t>child safety and wellbeing risks in the school environment </a:t>
            </a:r>
          </a:p>
          <a:p>
            <a:pPr marL="800100" lvl="1" indent="-342900">
              <a:spcAft>
                <a:spcPts val="300"/>
              </a:spcAft>
              <a:buFont typeface="Arial" panose="020B0604020202020204" pitchFamily="34" charset="0"/>
              <a:buChar char="•"/>
            </a:pPr>
            <a:r>
              <a:rPr lang="en-AU" dirty="0">
                <a:latin typeface="Arial" panose="020B0604020202020204" pitchFamily="34" charset="0"/>
                <a:cs typeface="Arial" panose="020B0604020202020204" pitchFamily="34" charset="0"/>
              </a:rPr>
              <a:t>the child safety policies, procedures, and practices of the school</a:t>
            </a:r>
          </a:p>
          <a:p>
            <a:pPr marL="800100" lvl="1" indent="-342900">
              <a:spcAft>
                <a:spcPts val="300"/>
              </a:spcAft>
              <a:buFont typeface="Arial" panose="020B0604020202020204" pitchFamily="34" charset="0"/>
              <a:buChar char="•"/>
            </a:pPr>
            <a:r>
              <a:rPr lang="en-AU" dirty="0">
                <a:latin typeface="Arial" panose="020B0604020202020204" pitchFamily="34" charset="0"/>
                <a:cs typeface="Arial" panose="020B0604020202020204" pitchFamily="34" charset="0"/>
              </a:rPr>
              <a:t>information sharing and reporting obligations, and record-keeping obligations</a:t>
            </a:r>
            <a:endParaRPr lang="en-AU" sz="2400" dirty="0"/>
          </a:p>
        </p:txBody>
      </p:sp>
      <p:sp>
        <p:nvSpPr>
          <p:cNvPr id="6" name="Rectangle: Rounded Corners 5">
            <a:extLst>
              <a:ext uri="{FF2B5EF4-FFF2-40B4-BE49-F238E27FC236}">
                <a16:creationId xmlns:a16="http://schemas.microsoft.com/office/drawing/2014/main" id="{2C261F2A-B32B-4A0F-BB71-957773DD0E7A}"/>
              </a:ext>
              <a:ext uri="{C183D7F6-B498-43B3-948B-1728B52AA6E4}">
                <adec:decorative xmlns:adec="http://schemas.microsoft.com/office/drawing/2017/decorative" val="1"/>
              </a:ext>
            </a:extLst>
          </p:cNvPr>
          <p:cNvSpPr/>
          <p:nvPr/>
        </p:nvSpPr>
        <p:spPr>
          <a:xfrm>
            <a:off x="259472" y="1458809"/>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6592303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Child Safe Standard 9: Child safety in physical and online environments">
            <a:extLst>
              <a:ext uri="{FF2B5EF4-FFF2-40B4-BE49-F238E27FC236}">
                <a16:creationId xmlns:a16="http://schemas.microsoft.com/office/drawing/2014/main" id="{E714FF5A-DEE8-4E50-9407-AF244540CDDC}"/>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9: Child safety in physical and online environments</a:t>
            </a:r>
          </a:p>
        </p:txBody>
      </p:sp>
      <p:sp>
        <p:nvSpPr>
          <p:cNvPr id="2" name="Content Placeholder 1" descr="Schools must ensure that physical and online environments promote safety and wellbeing while minimising the opportunity for children, young people and students to be harmed&#10;A thorough risk analysis is the first thing schools should do to promote child safety&#10;Effective risk analysis will consider all of the Child Safe Standards and risks in physical and online environments and procurement&#10;Online technologies are constantly changing which presents significant challenges for schools, parents and carers&#10;Arrangements with external agencies also create child safety risks. They create opportunities for unknown people to have contact with students&#10;There is a specific role for the school council in implementing this standard (see next slide)&#10;">
            <a:extLst>
              <a:ext uri="{FF2B5EF4-FFF2-40B4-BE49-F238E27FC236}">
                <a16:creationId xmlns:a16="http://schemas.microsoft.com/office/drawing/2014/main" id="{DF5CC082-7E01-4616-8CCC-2E85EE2704DF}"/>
              </a:ext>
            </a:extLst>
          </p:cNvPr>
          <p:cNvSpPr>
            <a:spLocks noGrp="1"/>
          </p:cNvSpPr>
          <p:nvPr>
            <p:ph idx="1"/>
          </p:nvPr>
        </p:nvSpPr>
        <p:spPr>
          <a:xfrm>
            <a:off x="846837" y="1540564"/>
            <a:ext cx="9908402" cy="4351338"/>
          </a:xfrm>
        </p:spPr>
        <p:txBody>
          <a:bodyPr>
            <a:noAutofit/>
          </a:bodyPr>
          <a:lstStyle/>
          <a:p>
            <a:pPr marL="0" indent="0">
              <a:spcAft>
                <a:spcPts val="300"/>
              </a:spcAft>
              <a:buNone/>
            </a:pPr>
            <a:r>
              <a:rPr lang="en-AU" sz="2400" b="1" dirty="0">
                <a:latin typeface="Arial" panose="020B0604020202020204" pitchFamily="34" charset="0"/>
                <a:cs typeface="Arial" panose="020B0604020202020204" pitchFamily="34" charset="0"/>
              </a:rPr>
              <a:t>Schools must ensure that physical and online environments promote safety and wellbeing while minimising the opportunity for children, young people and students to be harmed</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A thorough risk analysis is the first thing schools should do to promote child safety</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Effective risk analysis will consider all of the Child Safe Standards and risks in physical and online environments and procurement</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Online technologies are constantly changing which presents significant challenges for schools, parents and carers</a:t>
            </a:r>
          </a:p>
          <a:p>
            <a:pPr marL="342900" indent="-342900">
              <a:spcAft>
                <a:spcPts val="300"/>
              </a:spcAft>
              <a:buFont typeface="Arial" panose="020B0604020202020204" pitchFamily="34" charset="0"/>
              <a:buChar char="•"/>
            </a:pPr>
            <a:r>
              <a:rPr lang="en-AU" sz="2200" dirty="0">
                <a:latin typeface="Arial" panose="020B0604020202020204" pitchFamily="34" charset="0"/>
                <a:cs typeface="Arial" panose="020B0604020202020204" pitchFamily="34" charset="0"/>
              </a:rPr>
              <a:t>Arrangements with external agencies also create child safety risks. They create opportunities for unknown people to have contact with students</a:t>
            </a:r>
          </a:p>
          <a:p>
            <a:pPr marL="342900" lvl="0" indent="-342900">
              <a:spcBef>
                <a:spcPts val="0"/>
              </a:spcBef>
              <a:spcAft>
                <a:spcPts val="300"/>
              </a:spcAft>
              <a:buFont typeface="Arial" panose="020B0604020202020204" pitchFamily="34" charset="0"/>
              <a:buChar char="•"/>
              <a:defRPr/>
            </a:pPr>
            <a:r>
              <a:rPr lang="en-AU" sz="2200" b="1" dirty="0">
                <a:solidFill>
                  <a:schemeClr val="dk1"/>
                </a:solidFill>
                <a:latin typeface="Arial" panose="020B0604020202020204" pitchFamily="34" charset="0"/>
                <a:cs typeface="Arial" panose="020B0604020202020204" pitchFamily="34" charset="0"/>
              </a:rPr>
              <a:t>There is a specific role for the school council in implementing this standard (see next slide)</a:t>
            </a:r>
            <a:endParaRPr lang="en-AU" sz="2200" dirty="0"/>
          </a:p>
        </p:txBody>
      </p:sp>
      <p:sp>
        <p:nvSpPr>
          <p:cNvPr id="7" name="Rectangle: Rounded Corners 6">
            <a:extLst>
              <a:ext uri="{FF2B5EF4-FFF2-40B4-BE49-F238E27FC236}">
                <a16:creationId xmlns:a16="http://schemas.microsoft.com/office/drawing/2014/main" id="{80E9366A-FCEC-45AD-ABFF-DDA6B5A5DAA6}"/>
              </a:ext>
              <a:ext uri="{C183D7F6-B498-43B3-948B-1728B52AA6E4}">
                <adec:decorative xmlns:adec="http://schemas.microsoft.com/office/drawing/2017/decorative" val="1"/>
              </a:ext>
            </a:extLst>
          </p:cNvPr>
          <p:cNvSpPr/>
          <p:nvPr/>
        </p:nvSpPr>
        <p:spPr>
          <a:xfrm>
            <a:off x="259472" y="1458809"/>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534872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Victoria’s Child Safe Standards"/>
          <p:cNvSpPr>
            <a:spLocks/>
          </p:cNvSpPr>
          <p:nvPr/>
        </p:nvSpPr>
        <p:spPr>
          <a:xfrm>
            <a:off x="373223" y="1530386"/>
            <a:ext cx="8284745" cy="20571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US" sz="4400" b="0" i="0" u="none" strike="noStrike" kern="1200" cap="none" spc="0" normalizeH="0" baseline="0" noProof="0">
                <a:ln>
                  <a:noFill/>
                </a:ln>
                <a:solidFill>
                  <a:schemeClr val="tx1"/>
                </a:solidFill>
                <a:effectLst/>
                <a:uLnTx/>
                <a:uFillTx/>
                <a:latin typeface="Arial" panose="020B0604020202020204" pitchFamily="34" charset="0"/>
                <a:ea typeface="Helvetica" charset="0"/>
                <a:cs typeface="Arial" panose="020B0604020202020204" pitchFamily="34" charset="0"/>
              </a:rPr>
            </a:br>
            <a:br>
              <a:rPr kumimoji="0" lang="en-US" sz="4400" b="0" i="0" u="none" strike="noStrike" kern="1200" cap="none" spc="0" normalizeH="0" baseline="0" noProof="0">
                <a:ln>
                  <a:noFill/>
                </a:ln>
                <a:solidFill>
                  <a:schemeClr val="tx1"/>
                </a:solidFill>
                <a:effectLst/>
                <a:uLnTx/>
                <a:uFillTx/>
                <a:latin typeface="Arial" panose="020B0604020202020204" pitchFamily="34" charset="0"/>
                <a:ea typeface="Helvetica" charset="0"/>
                <a:cs typeface="Arial" panose="020B0604020202020204" pitchFamily="34" charset="0"/>
              </a:rPr>
            </a:br>
            <a:endParaRPr kumimoji="0" lang="en-US" sz="4400" b="0" i="0" u="none" strike="noStrike" kern="1200" cap="none" spc="0" normalizeH="0" baseline="0" noProof="0" dirty="0">
              <a:ln>
                <a:noFill/>
              </a:ln>
              <a:solidFill>
                <a:schemeClr val="tx1"/>
              </a:solidFill>
              <a:effectLst/>
              <a:uLnTx/>
              <a:uFillTx/>
              <a:latin typeface="Arial" panose="020B0604020202020204" pitchFamily="34" charset="0"/>
              <a:ea typeface="Helvetica" charset="0"/>
              <a:cs typeface="Arial" panose="020B0604020202020204" pitchFamily="34" charset="0"/>
            </a:endParaRPr>
          </a:p>
        </p:txBody>
      </p:sp>
      <p:sp>
        <p:nvSpPr>
          <p:cNvPr id="3" name="Title 2" descr="Victoria’s Child Safe Standards "/>
          <p:cNvSpPr txBox="1">
            <a:spLocks noGrp="1"/>
          </p:cNvSpPr>
          <p:nvPr>
            <p:ph type="title"/>
          </p:nvPr>
        </p:nvSpPr>
        <p:spPr>
          <a:xfrm>
            <a:off x="373063" y="1530350"/>
            <a:ext cx="8285162" cy="2057400"/>
          </a:xfrm>
        </p:spPr>
        <p:txBody>
          <a:bodyPr/>
          <a:lstStyle/>
          <a:p>
            <a:pPr lvl="0"/>
            <a:r>
              <a:rPr lang="en-US" b="1" noProof="0" dirty="0"/>
              <a:t>Victoria’s Child Safe Standards </a:t>
            </a:r>
            <a:endParaRPr lang="en-AU" b="1" noProof="0" dirty="0"/>
          </a:p>
        </p:txBody>
      </p:sp>
      <p:sp>
        <p:nvSpPr>
          <p:cNvPr id="5" name="Subtitle 4" descr="Government School Council training">
            <a:extLst>
              <a:ext uri="{FF2B5EF4-FFF2-40B4-BE49-F238E27FC236}">
                <a16:creationId xmlns:a16="http://schemas.microsoft.com/office/drawing/2014/main" id="{7EDB7779-009E-4ED5-8880-B64211EDAF9B}"/>
              </a:ext>
            </a:extLst>
          </p:cNvPr>
          <p:cNvSpPr>
            <a:spLocks noGrp="1"/>
          </p:cNvSpPr>
          <p:nvPr>
            <p:ph type="subTitle" idx="1"/>
          </p:nvPr>
        </p:nvSpPr>
        <p:spPr/>
        <p:txBody>
          <a:bodyPr/>
          <a:lstStyle/>
          <a:p>
            <a:r>
              <a:rPr lang="en-AU" b="1" dirty="0"/>
              <a:t>Government School Council training</a:t>
            </a:r>
          </a:p>
        </p:txBody>
      </p:sp>
    </p:spTree>
    <p:extLst>
      <p:ext uri="{BB962C8B-B14F-4D97-AF65-F5344CB8AC3E}">
        <p14:creationId xmlns:p14="http://schemas.microsoft.com/office/powerpoint/2010/main" val="17332949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Child Safe Standard 9: Child safety in physical and online environments ">
            <a:extLst>
              <a:ext uri="{FF2B5EF4-FFF2-40B4-BE49-F238E27FC236}">
                <a16:creationId xmlns:a16="http://schemas.microsoft.com/office/drawing/2014/main" id="{E714FF5A-DEE8-4E50-9407-AF244540CDDC}"/>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9: Child safety in physical and online environments </a:t>
            </a:r>
          </a:p>
        </p:txBody>
      </p:sp>
      <p:sp>
        <p:nvSpPr>
          <p:cNvPr id="2" name="Content Placeholder 1" descr="Role of the government school council&#10;Where applicable to their powers and functions, ensure that the department’s procurement policies for facilities and services from third parties are followed, to ensure the safety of children and students&#10;Notify the school of any child safety or wellbeing risks they become aware of in the physical or online school environment&#10;">
            <a:extLst>
              <a:ext uri="{FF2B5EF4-FFF2-40B4-BE49-F238E27FC236}">
                <a16:creationId xmlns:a16="http://schemas.microsoft.com/office/drawing/2014/main" id="{2B6883BE-3276-4A95-8C57-1608CDEAC170}"/>
              </a:ext>
            </a:extLst>
          </p:cNvPr>
          <p:cNvSpPr>
            <a:spLocks noGrp="1"/>
          </p:cNvSpPr>
          <p:nvPr>
            <p:ph idx="1"/>
          </p:nvPr>
        </p:nvSpPr>
        <p:spPr>
          <a:xfrm>
            <a:off x="834645" y="1629888"/>
            <a:ext cx="9908402" cy="4351338"/>
          </a:xfrm>
        </p:spPr>
        <p:txBody>
          <a:bodyPr>
            <a:noAutofit/>
          </a:bodyPr>
          <a:lstStyle/>
          <a:p>
            <a:pPr marL="0" indent="0">
              <a:spcAft>
                <a:spcPts val="1000"/>
              </a:spcAft>
              <a:buNone/>
            </a:pPr>
            <a:r>
              <a:rPr lang="en-AU" sz="2400" b="1" dirty="0">
                <a:latin typeface="Arial" panose="020B0604020202020204" pitchFamily="34" charset="0"/>
                <a:cs typeface="Arial" panose="020B0604020202020204" pitchFamily="34" charset="0"/>
              </a:rPr>
              <a:t>Role of the government school council</a:t>
            </a:r>
          </a:p>
          <a:p>
            <a:pPr lvl="0" defTabSz="889000">
              <a:lnSpc>
                <a:spcPct val="100000"/>
              </a:lnSpc>
              <a:spcBef>
                <a:spcPct val="0"/>
              </a:spcBef>
              <a:spcAft>
                <a:spcPts val="900"/>
              </a:spcAft>
            </a:pPr>
            <a:r>
              <a:rPr lang="en-GB" sz="2400" dirty="0">
                <a:latin typeface="Arial" panose="020B0604020202020204" pitchFamily="34" charset="0"/>
                <a:cs typeface="Arial" panose="020B0604020202020204" pitchFamily="34" charset="0"/>
              </a:rPr>
              <a:t>Where applicable to their powers and functions, ensure that the department’s procurement policies for facilities and services from third parties are followed, to ensure the safety of children and students</a:t>
            </a:r>
          </a:p>
          <a:p>
            <a:pPr lvl="0" defTabSz="889000">
              <a:lnSpc>
                <a:spcPct val="100000"/>
              </a:lnSpc>
              <a:spcBef>
                <a:spcPct val="0"/>
              </a:spcBef>
              <a:spcAft>
                <a:spcPts val="900"/>
              </a:spcAft>
            </a:pPr>
            <a:r>
              <a:rPr lang="en-GB" sz="2400" dirty="0">
                <a:latin typeface="Arial" panose="020B0604020202020204" pitchFamily="34" charset="0"/>
                <a:cs typeface="Arial" panose="020B0604020202020204" pitchFamily="34" charset="0"/>
              </a:rPr>
              <a:t>Notify the school of any child safety or wellbeing risks they become aware of in the physical or online school environment</a:t>
            </a:r>
            <a:endParaRPr lang="en-AU" sz="2400" strike="sngStrike" dirty="0">
              <a:solidFill>
                <a:prstClr val="black">
                  <a:hueOff val="0"/>
                  <a:satOff val="0"/>
                  <a:lumOff val="0"/>
                  <a:alphaOff val="0"/>
                </a:prstClr>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25542D94-A225-470D-AB5B-61AFA01BBF30}"/>
              </a:ext>
              <a:ext uri="{C183D7F6-B498-43B3-948B-1728B52AA6E4}">
                <adec:decorative xmlns:adec="http://schemas.microsoft.com/office/drawing/2017/decorative" val="1"/>
              </a:ext>
            </a:extLst>
          </p:cNvPr>
          <p:cNvSpPr/>
          <p:nvPr/>
        </p:nvSpPr>
        <p:spPr>
          <a:xfrm>
            <a:off x="259472" y="1458809"/>
            <a:ext cx="374512" cy="51768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314028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10: Review of child safety practices"/>
          <p:cNvSpPr>
            <a:spLocks noGrp="1"/>
          </p:cNvSpPr>
          <p:nvPr>
            <p:ph type="title"/>
          </p:nvPr>
        </p:nvSpPr>
        <p:spPr/>
        <p:txBody>
          <a:bodyPr>
            <a:noAutofit/>
          </a:bodyPr>
          <a:lstStyle/>
          <a:p>
            <a:r>
              <a:rPr lang="en-AU" sz="3200" b="1" dirty="0">
                <a:solidFill>
                  <a:srgbClr val="E26815"/>
                </a:solidFill>
                <a:latin typeface="Arial" panose="020B0604020202020204" pitchFamily="34" charset="0"/>
                <a:cs typeface="Arial" panose="020B0604020202020204" pitchFamily="34" charset="0"/>
              </a:rPr>
              <a:t>Child Safe Standard 10: Review of child safety practices</a:t>
            </a:r>
            <a:endParaRPr lang="en-US" sz="3200" b="1" dirty="0">
              <a:solidFill>
                <a:srgbClr val="E26815"/>
              </a:solidFill>
              <a:latin typeface="Arial" panose="020B0604020202020204" pitchFamily="34" charset="0"/>
              <a:cs typeface="Arial" panose="020B0604020202020204" pitchFamily="34" charset="0"/>
            </a:endParaRPr>
          </a:p>
        </p:txBody>
      </p:sp>
      <p:sp>
        <p:nvSpPr>
          <p:cNvPr id="3" name="Content Placeholder 2" descr="Schools must ensure that implementation of the Child Safe Standards is regularly reviewed and improved&#10;Being a child-safe organisation requires ongoing effort&#10;Child safe organisations have an open and transparent culture, learn from their mistakes, and put the interests of children first. Taking time to review policies, procedures and practices put child safety and wellbeing at the centre of the school’s activities&#10;Regular reviews of policies, procedures and practices:&#10;makes sure they are adequate, up-to-date and effective, fully implemented and followed by everyone&#10;helps schools maintain the best approach to child safety and wellbeing and minimise the risk of harm&#10;The school council can support the principal by informing them of any views of the school community that may be relevant to a review of the school’s child safety policies, procedures and practices&#10;">
            <a:extLst>
              <a:ext uri="{FF2B5EF4-FFF2-40B4-BE49-F238E27FC236}">
                <a16:creationId xmlns:a16="http://schemas.microsoft.com/office/drawing/2014/main" id="{D1AA840D-3703-4E38-A8B4-4A67BC508DAB}"/>
              </a:ext>
            </a:extLst>
          </p:cNvPr>
          <p:cNvSpPr>
            <a:spLocks noGrp="1"/>
          </p:cNvSpPr>
          <p:nvPr>
            <p:ph idx="1"/>
          </p:nvPr>
        </p:nvSpPr>
        <p:spPr>
          <a:xfrm>
            <a:off x="834643" y="1377696"/>
            <a:ext cx="10069200" cy="4498313"/>
          </a:xfrm>
        </p:spPr>
        <p:txBody>
          <a:bodyPr>
            <a:noAutofit/>
          </a:bodyPr>
          <a:lstStyle/>
          <a:p>
            <a:pPr marL="0" indent="0">
              <a:spcAft>
                <a:spcPts val="300"/>
              </a:spcAft>
              <a:buNone/>
            </a:pPr>
            <a:r>
              <a:rPr lang="en-AU" sz="2400" b="1" dirty="0">
                <a:latin typeface="Arial" panose="020B0604020202020204" pitchFamily="34" charset="0"/>
                <a:cs typeface="Arial" panose="020B0604020202020204" pitchFamily="34" charset="0"/>
              </a:rPr>
              <a:t>Schools must ensure that implementation of the Child Safe Standards is regularly reviewed and improved</a:t>
            </a:r>
          </a:p>
          <a:p>
            <a:pPr marL="342900" indent="-342900">
              <a:spcAft>
                <a:spcPts val="300"/>
              </a:spcAft>
              <a:buFont typeface="Arial" panose="020B0604020202020204" pitchFamily="34" charset="0"/>
              <a:buChar char="•"/>
            </a:pPr>
            <a:r>
              <a:rPr lang="en-AU" sz="2000" dirty="0">
                <a:latin typeface="Arial" panose="020B0604020202020204" pitchFamily="34" charset="0"/>
                <a:cs typeface="Arial" panose="020B0604020202020204" pitchFamily="34" charset="0"/>
              </a:rPr>
              <a:t>Being a child-safe organisation requires ongoing effort</a:t>
            </a:r>
          </a:p>
          <a:p>
            <a:pPr marL="342900" indent="-342900">
              <a:spcAft>
                <a:spcPts val="300"/>
              </a:spcAft>
              <a:buFont typeface="Arial" panose="020B0604020202020204" pitchFamily="34" charset="0"/>
              <a:buChar char="•"/>
            </a:pPr>
            <a:r>
              <a:rPr lang="en-AU" sz="2000" dirty="0">
                <a:latin typeface="Arial" panose="020B0604020202020204" pitchFamily="34" charset="0"/>
                <a:cs typeface="Arial" panose="020B0604020202020204" pitchFamily="34" charset="0"/>
              </a:rPr>
              <a:t>Child safe organisations have an open and transparent culture, learn from their mistakes, and put the interests of children first. Taking time to review policies, procedures and practices put child safety and wellbeing at the centre of the school’s activities</a:t>
            </a:r>
          </a:p>
          <a:p>
            <a:pPr marL="342900" indent="-342900">
              <a:spcAft>
                <a:spcPts val="300"/>
              </a:spcAft>
              <a:buFont typeface="Arial" panose="020B0604020202020204" pitchFamily="34" charset="0"/>
              <a:buChar char="•"/>
            </a:pPr>
            <a:r>
              <a:rPr lang="en-AU" sz="2000" dirty="0">
                <a:latin typeface="Arial" panose="020B0604020202020204" pitchFamily="34" charset="0"/>
                <a:cs typeface="Arial" panose="020B0604020202020204" pitchFamily="34" charset="0"/>
              </a:rPr>
              <a:t>Regular reviews of policies, procedures and practices:</a:t>
            </a:r>
          </a:p>
          <a:p>
            <a:pPr marL="800100" lvl="1" indent="-342900">
              <a:spcAft>
                <a:spcPts val="300"/>
              </a:spcAft>
              <a:buFont typeface="Arial" panose="020B0604020202020204" pitchFamily="34" charset="0"/>
              <a:buChar char="•"/>
            </a:pPr>
            <a:r>
              <a:rPr lang="en-AU" sz="2000" dirty="0">
                <a:latin typeface="Arial" panose="020B0604020202020204" pitchFamily="34" charset="0"/>
                <a:cs typeface="Arial" panose="020B0604020202020204" pitchFamily="34" charset="0"/>
              </a:rPr>
              <a:t>makes sure they are adequate, up-to-date and effective, fully implemented and followed by everyone</a:t>
            </a:r>
          </a:p>
          <a:p>
            <a:pPr marL="800100" lvl="1" indent="-342900">
              <a:spcAft>
                <a:spcPts val="300"/>
              </a:spcAft>
              <a:buFont typeface="Arial" panose="020B0604020202020204" pitchFamily="34" charset="0"/>
              <a:buChar char="•"/>
            </a:pPr>
            <a:r>
              <a:rPr lang="en-AU" sz="2000" dirty="0">
                <a:latin typeface="Arial" panose="020B0604020202020204" pitchFamily="34" charset="0"/>
                <a:cs typeface="Arial" panose="020B0604020202020204" pitchFamily="34" charset="0"/>
              </a:rPr>
              <a:t>helps schools maintain the best approach to child safety and wellbeing and minimise the risk of harm</a:t>
            </a:r>
          </a:p>
          <a:p>
            <a:pPr marL="342900" lvl="0" indent="-342900">
              <a:spcAft>
                <a:spcPts val="300"/>
              </a:spcAft>
              <a:buFont typeface="Arial" panose="020B0604020202020204" pitchFamily="34" charset="0"/>
              <a:buChar char="•"/>
            </a:pPr>
            <a:r>
              <a:rPr lang="en-AU" sz="2000" b="1" dirty="0">
                <a:latin typeface="Arial" panose="020B0604020202020204" pitchFamily="34" charset="0"/>
                <a:cs typeface="Arial" panose="020B0604020202020204" pitchFamily="34" charset="0"/>
              </a:rPr>
              <a:t>The school council can support the principal by informing them of any views of the school community that may be relevant to a review of the school’s child safety policies, procedures and practices</a:t>
            </a:r>
            <a:endParaRPr lang="en-AU" sz="2000" dirty="0"/>
          </a:p>
        </p:txBody>
      </p:sp>
      <p:sp>
        <p:nvSpPr>
          <p:cNvPr id="5" name="Rectangle: Rounded Corners 4">
            <a:extLst>
              <a:ext uri="{FF2B5EF4-FFF2-40B4-BE49-F238E27FC236}">
                <a16:creationId xmlns:a16="http://schemas.microsoft.com/office/drawing/2014/main" id="{7A647E69-5F96-48C5-92B9-0E41421F5DDD}"/>
              </a:ext>
              <a:ext uri="{C183D7F6-B498-43B3-948B-1728B52AA6E4}">
                <adec:decorative xmlns:adec="http://schemas.microsoft.com/office/drawing/2017/decorative" val="1"/>
              </a:ext>
            </a:extLst>
          </p:cNvPr>
          <p:cNvSpPr/>
          <p:nvPr/>
        </p:nvSpPr>
        <p:spPr>
          <a:xfrm>
            <a:off x="180866" y="1377696"/>
            <a:ext cx="414654" cy="52808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7332580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 Standard 11: Implementation of child safety practices">
            <a:extLst>
              <a:ext uri="{FF2B5EF4-FFF2-40B4-BE49-F238E27FC236}">
                <a16:creationId xmlns:a16="http://schemas.microsoft.com/office/drawing/2014/main" id="{CBF635DE-B912-43D8-A972-139E789F1327}"/>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 11: Implementation of child safety practices</a:t>
            </a:r>
          </a:p>
        </p:txBody>
      </p:sp>
      <p:sp>
        <p:nvSpPr>
          <p:cNvPr id="3" name="Content Placeholder 2" descr="Schools must have policies and procedures that document how schools are safe for children, young people and students&#10;Being a child-safe organisation requires ongoing effort&#10;Schools are safer for children and students when child safety policies and procedures are championed by leaders and understood by all members of the school community&#10;The school council can support the principal by informing them of any views of the school community that may be relevant to this standard&#10;&#10;">
            <a:extLst>
              <a:ext uri="{FF2B5EF4-FFF2-40B4-BE49-F238E27FC236}">
                <a16:creationId xmlns:a16="http://schemas.microsoft.com/office/drawing/2014/main" id="{F1A6816B-A0DC-4456-9548-53BDB20FFF18}"/>
              </a:ext>
            </a:extLst>
          </p:cNvPr>
          <p:cNvSpPr>
            <a:spLocks noGrp="1"/>
          </p:cNvSpPr>
          <p:nvPr>
            <p:ph idx="1"/>
          </p:nvPr>
        </p:nvSpPr>
        <p:spPr>
          <a:xfrm>
            <a:off x="798068" y="1540564"/>
            <a:ext cx="9908403" cy="4170914"/>
          </a:xfrm>
        </p:spPr>
        <p:txBody>
          <a:bodyPr>
            <a:normAutofit/>
          </a:bodyPr>
          <a:lstStyle/>
          <a:p>
            <a:pPr marL="0" indent="0">
              <a:buNone/>
            </a:pPr>
            <a:r>
              <a:rPr lang="en-AU" sz="2400" b="1" dirty="0">
                <a:latin typeface="Arial" panose="020B0604020202020204" pitchFamily="34" charset="0"/>
                <a:cs typeface="Arial" panose="020B0604020202020204" pitchFamily="34" charset="0"/>
              </a:rPr>
              <a:t>Schools must have policies and procedures that document how schools are safe for children, young people and students</a:t>
            </a:r>
          </a:p>
          <a:p>
            <a:pPr marL="342900" indent="-342900">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Being a child-safe organisation requires ongoing effort</a:t>
            </a:r>
          </a:p>
          <a:p>
            <a:pPr marL="342900" indent="-342900">
              <a:spcAft>
                <a:spcPts val="900"/>
              </a:spcAft>
              <a:buFont typeface="Arial" panose="020B0604020202020204" pitchFamily="34" charset="0"/>
              <a:buChar char="•"/>
            </a:pPr>
            <a:r>
              <a:rPr lang="en-AU" sz="2200" dirty="0">
                <a:latin typeface="Arial" panose="020B0604020202020204" pitchFamily="34" charset="0"/>
                <a:cs typeface="Arial" panose="020B0604020202020204" pitchFamily="34" charset="0"/>
              </a:rPr>
              <a:t>Schools are safer for children and students when child safety policies and procedures are championed by leaders and understood by all members of the school community</a:t>
            </a:r>
          </a:p>
          <a:p>
            <a:pPr marL="342900" indent="-342900">
              <a:spcAft>
                <a:spcPts val="900"/>
              </a:spcAft>
              <a:buFont typeface="Arial" panose="020B0604020202020204" pitchFamily="34" charset="0"/>
              <a:buChar char="•"/>
            </a:pPr>
            <a:r>
              <a:rPr lang="en-AU" sz="2200" b="1" dirty="0">
                <a:latin typeface="Arial" panose="020B0604020202020204" pitchFamily="34" charset="0"/>
                <a:cs typeface="Arial" panose="020B0604020202020204" pitchFamily="34" charset="0"/>
              </a:rPr>
              <a:t>The school council can support the principal by informing them of any views of the school community that may be relevant to this standard</a:t>
            </a:r>
          </a:p>
          <a:p>
            <a:endParaRPr lang="en-AU" sz="2200" dirty="0"/>
          </a:p>
        </p:txBody>
      </p:sp>
      <p:sp>
        <p:nvSpPr>
          <p:cNvPr id="5" name="Rectangle: Rounded Corners 4">
            <a:extLst>
              <a:ext uri="{FF2B5EF4-FFF2-40B4-BE49-F238E27FC236}">
                <a16:creationId xmlns:a16="http://schemas.microsoft.com/office/drawing/2014/main" id="{DD403C07-647E-4B19-B158-ADA7079C2F89}"/>
              </a:ext>
              <a:ext uri="{C183D7F6-B498-43B3-948B-1728B52AA6E4}">
                <adec:decorative xmlns:adec="http://schemas.microsoft.com/office/drawing/2017/decorative" val="1"/>
              </a:ext>
            </a:extLst>
          </p:cNvPr>
          <p:cNvSpPr/>
          <p:nvPr/>
        </p:nvSpPr>
        <p:spPr>
          <a:xfrm>
            <a:off x="180866" y="1402080"/>
            <a:ext cx="414654" cy="52565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1759116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ossible consequences of not complying with the Child Safe Standards"/>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Possible consequences of not complying with the Child Safe Standards</a:t>
            </a:r>
          </a:p>
        </p:txBody>
      </p:sp>
      <p:sp>
        <p:nvSpPr>
          <p:cNvPr id="3" name="Content Placeholder 2" descr="Greater risk of child abuse&#10;Unsafe school culture&#10;Non compliance identified during school review&#10;Victorian Registration and Qualifications Authority action &#10;Commission for Children and Young People investigations &#10;Breach of duty of care or organisational duty of care&#10;Failure to report and failure to stop offences&#10;Legal action such as ‘negligence claims’&#10;Loss of reputation for keeping children safe&#10;"/>
          <p:cNvSpPr>
            <a:spLocks noGrp="1"/>
          </p:cNvSpPr>
          <p:nvPr>
            <p:ph idx="1"/>
          </p:nvPr>
        </p:nvSpPr>
        <p:spPr>
          <a:xfrm>
            <a:off x="288234" y="1430445"/>
            <a:ext cx="10064669" cy="4932984"/>
          </a:xfrm>
        </p:spPr>
        <p:txBody>
          <a:bodyPr>
            <a:normAutofit/>
          </a:bodyPr>
          <a:lstStyle/>
          <a:p>
            <a:r>
              <a:rPr lang="en-AU" dirty="0">
                <a:latin typeface="Arial" panose="020B0604020202020204" pitchFamily="34" charset="0"/>
                <a:cs typeface="Arial" panose="020B0604020202020204" pitchFamily="34" charset="0"/>
              </a:rPr>
              <a:t>Greater risk of child abuse</a:t>
            </a:r>
          </a:p>
          <a:p>
            <a:r>
              <a:rPr lang="en-AU" dirty="0">
                <a:latin typeface="Arial" panose="020B0604020202020204" pitchFamily="34" charset="0"/>
                <a:cs typeface="Arial" panose="020B0604020202020204" pitchFamily="34" charset="0"/>
              </a:rPr>
              <a:t>Unsafe school culture</a:t>
            </a:r>
          </a:p>
          <a:p>
            <a:r>
              <a:rPr lang="en-AU" dirty="0">
                <a:latin typeface="Arial" panose="020B0604020202020204" pitchFamily="34" charset="0"/>
                <a:cs typeface="Arial" panose="020B0604020202020204" pitchFamily="34" charset="0"/>
              </a:rPr>
              <a:t>Non compliance identified during school review</a:t>
            </a:r>
          </a:p>
          <a:p>
            <a:r>
              <a:rPr lang="en-AU" dirty="0">
                <a:latin typeface="Arial" panose="020B0604020202020204" pitchFamily="34" charset="0"/>
                <a:cs typeface="Arial" panose="020B0604020202020204" pitchFamily="34" charset="0"/>
              </a:rPr>
              <a:t>Victorian Registration and Qualifications Authority action </a:t>
            </a:r>
          </a:p>
          <a:p>
            <a:r>
              <a:rPr lang="en-AU" dirty="0">
                <a:latin typeface="Arial" panose="020B0604020202020204" pitchFamily="34" charset="0"/>
                <a:cs typeface="Arial" panose="020B0604020202020204" pitchFamily="34" charset="0"/>
              </a:rPr>
              <a:t>Commission for Children and Young People investigations </a:t>
            </a:r>
          </a:p>
          <a:p>
            <a:r>
              <a:rPr lang="en-AU" dirty="0">
                <a:latin typeface="Arial" panose="020B0604020202020204" pitchFamily="34" charset="0"/>
                <a:cs typeface="Arial" panose="020B0604020202020204" pitchFamily="34" charset="0"/>
              </a:rPr>
              <a:t>Breach of duty of care or organisational duty of care</a:t>
            </a:r>
          </a:p>
          <a:p>
            <a:r>
              <a:rPr lang="en-AU" dirty="0">
                <a:latin typeface="Arial" panose="020B0604020202020204" pitchFamily="34" charset="0"/>
                <a:cs typeface="Arial" panose="020B0604020202020204" pitchFamily="34" charset="0"/>
              </a:rPr>
              <a:t>Failure to report and failure to stop offences</a:t>
            </a:r>
          </a:p>
          <a:p>
            <a:pPr>
              <a:lnSpc>
                <a:spcPct val="100000"/>
              </a:lnSpc>
            </a:pPr>
            <a:r>
              <a:rPr lang="en-AU" dirty="0">
                <a:latin typeface="Arial" panose="020B0604020202020204" pitchFamily="34" charset="0"/>
                <a:cs typeface="Arial" panose="020B0604020202020204" pitchFamily="34" charset="0"/>
              </a:rPr>
              <a:t>Legal action such as negligence claims</a:t>
            </a:r>
          </a:p>
          <a:p>
            <a:r>
              <a:rPr lang="en-AU" dirty="0">
                <a:latin typeface="Arial" panose="020B0604020202020204" pitchFamily="34" charset="0"/>
                <a:cs typeface="Arial" panose="020B0604020202020204" pitchFamily="34" charset="0"/>
              </a:rPr>
              <a:t>Loss of reputation for keeping children safe</a:t>
            </a:r>
          </a:p>
        </p:txBody>
      </p:sp>
    </p:spTree>
    <p:extLst>
      <p:ext uri="{BB962C8B-B14F-4D97-AF65-F5344CB8AC3E}">
        <p14:creationId xmlns:p14="http://schemas.microsoft.com/office/powerpoint/2010/main" val="22230323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Our child safety policies and procedures&#10;">
            <a:extLst>
              <a:ext uri="{FF2B5EF4-FFF2-40B4-BE49-F238E27FC236}">
                <a16:creationId xmlns:a16="http://schemas.microsoft.com/office/drawing/2014/main" id="{486D803E-2F9F-4FDC-9E75-B339B48C61A9}"/>
              </a:ext>
            </a:extLst>
          </p:cNvPr>
          <p:cNvSpPr>
            <a:spLocks noGrp="1"/>
          </p:cNvSpPr>
          <p:nvPr>
            <p:ph type="ctrTitle"/>
          </p:nvPr>
        </p:nvSpPr>
        <p:spPr>
          <a:xfrm>
            <a:off x="373223" y="1530386"/>
            <a:ext cx="8284745" cy="2210341"/>
          </a:xfrm>
        </p:spPr>
        <p:txBody>
          <a:bodyPr>
            <a:normAutofit/>
          </a:bodyPr>
          <a:lstStyle/>
          <a:p>
            <a:r>
              <a:rPr lang="en-AU" b="1" dirty="0">
                <a:latin typeface="Arial" panose="020B0604020202020204" pitchFamily="34" charset="0"/>
                <a:cs typeface="Arial" panose="020B0604020202020204" pitchFamily="34" charset="0"/>
              </a:rPr>
              <a:t>Our child safety policies and procedures</a:t>
            </a:r>
            <a:br>
              <a:rPr lang="en-AU" b="1" dirty="0">
                <a:latin typeface="Arial" panose="020B0604020202020204" pitchFamily="34" charset="0"/>
                <a:cs typeface="Arial" panose="020B0604020202020204" pitchFamily="34" charset="0"/>
              </a:rPr>
            </a:br>
            <a:endParaRPr lang="en-A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303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18079C-E5B2-4158-91D1-20F76CB916DD}"/>
              </a:ext>
            </a:extLst>
          </p:cNvPr>
          <p:cNvSpPr>
            <a:spLocks noGrp="1"/>
          </p:cNvSpPr>
          <p:nvPr>
            <p:ph type="title"/>
          </p:nvPr>
        </p:nvSpPr>
        <p:spPr>
          <a:xfrm>
            <a:off x="182880" y="287096"/>
            <a:ext cx="10558272" cy="1302025"/>
          </a:xfrm>
        </p:spPr>
        <p:txBody>
          <a:bodyPr>
            <a:normAutofit/>
          </a:bodyPr>
          <a:lstStyle/>
          <a:p>
            <a:pPr lvl="0">
              <a:lnSpc>
                <a:spcPct val="100000"/>
              </a:lnSpc>
              <a:spcBef>
                <a:spcPts val="0"/>
              </a:spcBef>
            </a:pPr>
            <a:r>
              <a:rPr lang="en-US" sz="2800" b="1" dirty="0">
                <a:solidFill>
                  <a:srgbClr val="E26815"/>
                </a:solidFill>
                <a:latin typeface="Arial" panose="020B0604020202020204" pitchFamily="34" charset="0"/>
                <a:ea typeface="+mn-ea"/>
                <a:cs typeface="Arial" panose="020B0604020202020204" pitchFamily="34" charset="0"/>
              </a:rPr>
              <a:t>Our school’s child safety policies and procedures</a:t>
            </a:r>
            <a:endParaRPr lang="en-AU" dirty="0"/>
          </a:p>
        </p:txBody>
      </p:sp>
      <p:sp>
        <p:nvSpPr>
          <p:cNvPr id="33" name="Title 1" descr="Overview of our school’s child safety policies and procedures">
            <a:extLst>
              <a:ext uri="{FF2B5EF4-FFF2-40B4-BE49-F238E27FC236}">
                <a16:creationId xmlns:a16="http://schemas.microsoft.com/office/drawing/2014/main" id="{CE1B6041-FFF3-42A0-84B7-15B63301277E}"/>
              </a:ext>
            </a:extLst>
          </p:cNvPr>
          <p:cNvSpPr txBox="1">
            <a:spLocks/>
          </p:cNvSpPr>
          <p:nvPr/>
        </p:nvSpPr>
        <p:spPr>
          <a:xfrm>
            <a:off x="288233" y="238539"/>
            <a:ext cx="10069200" cy="1302025"/>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endParaRPr lang="en-AU" sz="2800" b="1" dirty="0">
              <a:solidFill>
                <a:srgbClr val="E26815"/>
              </a:solidFill>
              <a:latin typeface="Arial" panose="020B0604020202020204" pitchFamily="34" charset="0"/>
              <a:cs typeface="Arial" panose="020B0604020202020204" pitchFamily="34" charset="0"/>
            </a:endParaRPr>
          </a:p>
        </p:txBody>
      </p:sp>
      <p:pic>
        <p:nvPicPr>
          <p:cNvPr id="35" name="Graphic 34">
            <a:extLst>
              <a:ext uri="{FF2B5EF4-FFF2-40B4-BE49-F238E27FC236}">
                <a16:creationId xmlns:a16="http://schemas.microsoft.com/office/drawing/2014/main" id="{C7B6D56E-8B7F-46A5-B8BA-62EE017736BA}"/>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03482" y="998159"/>
            <a:ext cx="716587" cy="716587"/>
          </a:xfrm>
          <a:prstGeom prst="rect">
            <a:avLst/>
          </a:prstGeom>
        </p:spPr>
      </p:pic>
      <p:sp>
        <p:nvSpPr>
          <p:cNvPr id="37" name="Content Placeholder 33" descr="Overarching child safety documents for our school">
            <a:extLst>
              <a:ext uri="{FF2B5EF4-FFF2-40B4-BE49-F238E27FC236}">
                <a16:creationId xmlns:a16="http://schemas.microsoft.com/office/drawing/2014/main" id="{9B4AF379-C1C0-417A-872F-221CDA70335C}"/>
              </a:ext>
            </a:extLst>
          </p:cNvPr>
          <p:cNvSpPr txBox="1">
            <a:spLocks/>
          </p:cNvSpPr>
          <p:nvPr/>
        </p:nvSpPr>
        <p:spPr>
          <a:xfrm>
            <a:off x="1061400" y="1309146"/>
            <a:ext cx="10069200" cy="4823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80000" indent="-180000" algn="l" defTabSz="914400" rtl="0" eaLnBrk="1" latinLnBrk="0" hangingPunct="1">
              <a:lnSpc>
                <a:spcPct val="90000"/>
              </a:lnSpc>
              <a:spcBef>
                <a:spcPts val="500"/>
              </a:spcBef>
              <a:buFont typeface="Arial"/>
              <a:buChar char="•"/>
              <a:tabLst/>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dirty="0">
                <a:solidFill>
                  <a:schemeClr val="accent5"/>
                </a:solidFill>
                <a:latin typeface="Arial" panose="020B0604020202020204" pitchFamily="34" charset="0"/>
                <a:ea typeface="Arial" charset="0"/>
                <a:cs typeface="Arial" panose="020B0604020202020204" pitchFamily="34" charset="0"/>
              </a:rPr>
              <a:t>Overarching child safety documents for our school</a:t>
            </a:r>
            <a:endParaRPr lang="en-AU" dirty="0">
              <a:solidFill>
                <a:schemeClr val="accent5"/>
              </a:solidFill>
              <a:latin typeface="Arial" panose="020B0604020202020204" pitchFamily="34" charset="0"/>
              <a:ea typeface="Arial" charset="0"/>
              <a:cs typeface="Arial" panose="020B0604020202020204" pitchFamily="34" charset="0"/>
            </a:endParaRPr>
          </a:p>
        </p:txBody>
      </p:sp>
      <p:grpSp>
        <p:nvGrpSpPr>
          <p:cNvPr id="38" name="Group 37" descr="A group of text boxes that list the overarching child safety documents for a school. These are the&#10;Child Safety and Wellbeing Policy&#10;Child Safety Code of Conduct&#10;Child Safety Risk Register&#10;Child Safety Responding and Reporting Obligations Policy and Procedure&#10;&#10;">
            <a:extLst>
              <a:ext uri="{FF2B5EF4-FFF2-40B4-BE49-F238E27FC236}">
                <a16:creationId xmlns:a16="http://schemas.microsoft.com/office/drawing/2014/main" id="{A8035E1B-9779-4156-94A6-4C7696854EB1}"/>
              </a:ext>
            </a:extLst>
          </p:cNvPr>
          <p:cNvGrpSpPr/>
          <p:nvPr/>
        </p:nvGrpSpPr>
        <p:grpSpPr>
          <a:xfrm>
            <a:off x="431801" y="1709877"/>
            <a:ext cx="10149111" cy="1416918"/>
            <a:chOff x="431801" y="1709877"/>
            <a:chExt cx="10149111" cy="1416918"/>
          </a:xfrm>
        </p:grpSpPr>
        <p:sp>
          <p:nvSpPr>
            <p:cNvPr id="39" name="Rectangle: Rounded Corners 38">
              <a:extLst>
                <a:ext uri="{FF2B5EF4-FFF2-40B4-BE49-F238E27FC236}">
                  <a16:creationId xmlns:a16="http://schemas.microsoft.com/office/drawing/2014/main" id="{F89D9D3F-5875-4657-9829-6952CA1122DB}"/>
                </a:ext>
              </a:extLst>
            </p:cNvPr>
            <p:cNvSpPr/>
            <p:nvPr/>
          </p:nvSpPr>
          <p:spPr>
            <a:xfrm>
              <a:off x="431801" y="1709877"/>
              <a:ext cx="4842535" cy="638133"/>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and Wellbeing Policy</a:t>
              </a:r>
              <a:endParaRPr lang="en-AU" b="1" dirty="0">
                <a:solidFill>
                  <a:schemeClr val="tx1"/>
                </a:solidFill>
                <a:latin typeface="Arial" panose="020B0604020202020204" pitchFamily="34" charset="0"/>
                <a:cs typeface="Arial" panose="020B0604020202020204" pitchFamily="34" charset="0"/>
              </a:endParaRPr>
            </a:p>
          </p:txBody>
        </p:sp>
        <p:sp>
          <p:nvSpPr>
            <p:cNvPr id="41" name="Rectangle: Rounded Corners 40">
              <a:extLst>
                <a:ext uri="{FF2B5EF4-FFF2-40B4-BE49-F238E27FC236}">
                  <a16:creationId xmlns:a16="http://schemas.microsoft.com/office/drawing/2014/main" id="{6D9E0C3E-9654-49BB-83F9-6896AFBA38B6}"/>
                </a:ext>
              </a:extLst>
            </p:cNvPr>
            <p:cNvSpPr/>
            <p:nvPr/>
          </p:nvSpPr>
          <p:spPr>
            <a:xfrm>
              <a:off x="5738377" y="1721275"/>
              <a:ext cx="4842535" cy="649099"/>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Risk Register</a:t>
              </a:r>
              <a:endParaRPr lang="en-AU" b="1" dirty="0">
                <a:solidFill>
                  <a:schemeClr val="tx1"/>
                </a:solidFill>
                <a:latin typeface="Arial" panose="020B0604020202020204" pitchFamily="34" charset="0"/>
                <a:cs typeface="Arial" panose="020B0604020202020204" pitchFamily="34" charset="0"/>
              </a:endParaRPr>
            </a:p>
          </p:txBody>
        </p:sp>
        <p:sp>
          <p:nvSpPr>
            <p:cNvPr id="42" name="Rectangle: Rounded Corners 41">
              <a:extLst>
                <a:ext uri="{FF2B5EF4-FFF2-40B4-BE49-F238E27FC236}">
                  <a16:creationId xmlns:a16="http://schemas.microsoft.com/office/drawing/2014/main" id="{B95EB789-E5A1-4B41-B917-EC75E4FC0573}"/>
                </a:ext>
              </a:extLst>
            </p:cNvPr>
            <p:cNvSpPr/>
            <p:nvPr/>
          </p:nvSpPr>
          <p:spPr>
            <a:xfrm>
              <a:off x="431801" y="2488662"/>
              <a:ext cx="4842535" cy="638133"/>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Code of Conduct</a:t>
              </a:r>
              <a:endParaRPr lang="en-AU" b="1" dirty="0">
                <a:solidFill>
                  <a:schemeClr val="tx1"/>
                </a:solidFill>
                <a:latin typeface="Arial" panose="020B0604020202020204" pitchFamily="34" charset="0"/>
                <a:cs typeface="Arial" panose="020B0604020202020204" pitchFamily="34" charset="0"/>
              </a:endParaRPr>
            </a:p>
          </p:txBody>
        </p:sp>
        <p:sp>
          <p:nvSpPr>
            <p:cNvPr id="43" name="Rectangle: Rounded Corners 42">
              <a:extLst>
                <a:ext uri="{FF2B5EF4-FFF2-40B4-BE49-F238E27FC236}">
                  <a16:creationId xmlns:a16="http://schemas.microsoft.com/office/drawing/2014/main" id="{CDA57FDF-5959-42DC-AF05-CFA8FE2AA18C}"/>
                </a:ext>
              </a:extLst>
            </p:cNvPr>
            <p:cNvSpPr/>
            <p:nvPr/>
          </p:nvSpPr>
          <p:spPr>
            <a:xfrm>
              <a:off x="5738376" y="2461656"/>
              <a:ext cx="4842535" cy="638133"/>
            </a:xfrm>
            <a:prstGeom prst="roundRect">
              <a:avLst/>
            </a:prstGeom>
            <a:solidFill>
              <a:schemeClr val="accent2">
                <a:lumMod val="60000"/>
                <a:lumOff val="4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Child Safety Responding and Reporting Obligations Policy and Procedure</a:t>
              </a:r>
              <a:endParaRPr lang="en-AU" b="1" dirty="0">
                <a:solidFill>
                  <a:schemeClr val="tx1"/>
                </a:solidFill>
                <a:latin typeface="Arial" panose="020B0604020202020204" pitchFamily="34" charset="0"/>
                <a:cs typeface="Arial" panose="020B0604020202020204" pitchFamily="34" charset="0"/>
              </a:endParaRPr>
            </a:p>
          </p:txBody>
        </p:sp>
      </p:grpSp>
      <p:pic>
        <p:nvPicPr>
          <p:cNvPr id="44" name="Graphic 43">
            <a:extLst>
              <a:ext uri="{FF2B5EF4-FFF2-40B4-BE49-F238E27FC236}">
                <a16:creationId xmlns:a16="http://schemas.microsoft.com/office/drawing/2014/main" id="{1D479F98-5755-477D-82B5-7C7058745E37}"/>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rot="16200000">
            <a:off x="404185" y="3297603"/>
            <a:ext cx="716586" cy="716586"/>
          </a:xfrm>
          <a:prstGeom prst="rect">
            <a:avLst/>
          </a:prstGeom>
        </p:spPr>
      </p:pic>
      <p:sp>
        <p:nvSpPr>
          <p:cNvPr id="45" name="Content Placeholder 33" descr="Connected policies for child safety at our school">
            <a:extLst>
              <a:ext uri="{FF2B5EF4-FFF2-40B4-BE49-F238E27FC236}">
                <a16:creationId xmlns:a16="http://schemas.microsoft.com/office/drawing/2014/main" id="{F29CD86B-5237-4043-A2B5-73633E83A11A}"/>
              </a:ext>
            </a:extLst>
          </p:cNvPr>
          <p:cNvSpPr txBox="1">
            <a:spLocks/>
          </p:cNvSpPr>
          <p:nvPr/>
        </p:nvSpPr>
        <p:spPr>
          <a:xfrm>
            <a:off x="1201517" y="3437665"/>
            <a:ext cx="8581323" cy="498125"/>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tx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400" kern="1200">
                <a:solidFill>
                  <a:schemeClr val="bg2">
                    <a:lumMod val="10000"/>
                  </a:schemeClr>
                </a:solidFill>
                <a:latin typeface="Arial" charset="0"/>
                <a:ea typeface="Arial" charset="0"/>
                <a:cs typeface="Arial" charset="0"/>
              </a:defRPr>
            </a:lvl2pPr>
            <a:lvl3pPr marL="180000" indent="-180000" algn="l" defTabSz="914400" rtl="0" eaLnBrk="1" latinLnBrk="0" hangingPunct="1">
              <a:lnSpc>
                <a:spcPct val="100000"/>
              </a:lnSpc>
              <a:spcBef>
                <a:spcPts val="600"/>
              </a:spcBef>
              <a:buFont typeface="Arial" panose="020B0604020202020204" pitchFamily="34" charset="0"/>
              <a:buChar char="•"/>
              <a:tabLst/>
              <a:defRPr sz="1400" kern="1200" baseline="0">
                <a:solidFill>
                  <a:schemeClr val="bg2">
                    <a:lumMod val="10000"/>
                  </a:schemeClr>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AppleSystemUIFont" charset="-120"/>
              <a:buChar char="-"/>
              <a:defRPr sz="1400" kern="1200" baseline="0">
                <a:solidFill>
                  <a:schemeClr val="bg2">
                    <a:lumMod val="10000"/>
                  </a:schemeClr>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Courier New" charset="0"/>
              <a:buChar char="o"/>
              <a:defRPr sz="1400" kern="1200">
                <a:solidFill>
                  <a:schemeClr val="bg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5"/>
                </a:solidFill>
                <a:latin typeface="Arial" panose="020B0604020202020204" pitchFamily="34" charset="0"/>
                <a:cs typeface="Arial" panose="020B0604020202020204" pitchFamily="34" charset="0"/>
              </a:rPr>
              <a:t>Connected policies for child safety at our school</a:t>
            </a:r>
            <a:endParaRPr lang="en-AU" dirty="0">
              <a:solidFill>
                <a:schemeClr val="accent5"/>
              </a:solidFill>
              <a:latin typeface="Arial" panose="020B0604020202020204" pitchFamily="34" charset="0"/>
              <a:cs typeface="Arial" panose="020B0604020202020204" pitchFamily="34" charset="0"/>
            </a:endParaRPr>
          </a:p>
        </p:txBody>
      </p:sp>
      <p:grpSp>
        <p:nvGrpSpPr>
          <p:cNvPr id="46" name="Group 45" descr="A group of boxes listing the connected policies for child safety in a school:&#10;Bullying Prevention&#10;Complaints&#10;Digital Learning&#10;Student Wellbeing and Engagement&#10;Visitors&#10;Volunteers&#10;Yard duty and supervision">
            <a:extLst>
              <a:ext uri="{FF2B5EF4-FFF2-40B4-BE49-F238E27FC236}">
                <a16:creationId xmlns:a16="http://schemas.microsoft.com/office/drawing/2014/main" id="{DA584251-F190-488D-B06E-CB97D05E220B}"/>
              </a:ext>
            </a:extLst>
          </p:cNvPr>
          <p:cNvGrpSpPr/>
          <p:nvPr/>
        </p:nvGrpSpPr>
        <p:grpSpPr>
          <a:xfrm>
            <a:off x="469232" y="3994196"/>
            <a:ext cx="10164290" cy="1099994"/>
            <a:chOff x="469232" y="3994196"/>
            <a:chExt cx="10164290" cy="1099994"/>
          </a:xfrm>
        </p:grpSpPr>
        <p:sp>
          <p:nvSpPr>
            <p:cNvPr id="47" name="Rectangle: Rounded Corners 46">
              <a:extLst>
                <a:ext uri="{FF2B5EF4-FFF2-40B4-BE49-F238E27FC236}">
                  <a16:creationId xmlns:a16="http://schemas.microsoft.com/office/drawing/2014/main" id="{ACB8A74E-3F9D-4B83-8EDF-B2333D0DA762}"/>
                </a:ext>
              </a:extLst>
            </p:cNvPr>
            <p:cNvSpPr/>
            <p:nvPr/>
          </p:nvSpPr>
          <p:spPr>
            <a:xfrm>
              <a:off x="469232" y="3999017"/>
              <a:ext cx="1440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Bullying Prevention</a:t>
              </a:r>
              <a:endParaRPr lang="en-AU" sz="1400" b="1" dirty="0">
                <a:latin typeface="Arial" panose="020B0604020202020204" pitchFamily="34" charset="0"/>
                <a:cs typeface="Arial" panose="020B0604020202020204" pitchFamily="34" charset="0"/>
              </a:endParaRPr>
            </a:p>
          </p:txBody>
        </p:sp>
        <p:sp>
          <p:nvSpPr>
            <p:cNvPr id="48" name="Rectangle: Rounded Corners 47">
              <a:extLst>
                <a:ext uri="{FF2B5EF4-FFF2-40B4-BE49-F238E27FC236}">
                  <a16:creationId xmlns:a16="http://schemas.microsoft.com/office/drawing/2014/main" id="{7D08A838-0849-48A2-A1DE-A08C0E775A66}"/>
                </a:ext>
              </a:extLst>
            </p:cNvPr>
            <p:cNvSpPr/>
            <p:nvPr/>
          </p:nvSpPr>
          <p:spPr>
            <a:xfrm>
              <a:off x="1997188" y="3999017"/>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Complaints</a:t>
              </a:r>
              <a:endParaRPr lang="en-AU" sz="1400" b="1" dirty="0">
                <a:latin typeface="Arial" panose="020B0604020202020204" pitchFamily="34" charset="0"/>
                <a:cs typeface="Arial" panose="020B0604020202020204" pitchFamily="34" charset="0"/>
              </a:endParaRPr>
            </a:p>
          </p:txBody>
        </p:sp>
        <p:sp>
          <p:nvSpPr>
            <p:cNvPr id="49" name="Rectangle: Rounded Corners 48">
              <a:extLst>
                <a:ext uri="{FF2B5EF4-FFF2-40B4-BE49-F238E27FC236}">
                  <a16:creationId xmlns:a16="http://schemas.microsoft.com/office/drawing/2014/main" id="{35EBE67E-224E-46A9-A274-894608A13826}"/>
                </a:ext>
              </a:extLst>
            </p:cNvPr>
            <p:cNvSpPr/>
            <p:nvPr/>
          </p:nvSpPr>
          <p:spPr>
            <a:xfrm>
              <a:off x="3462514" y="3994196"/>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Digital Learning</a:t>
              </a:r>
              <a:endParaRPr lang="en-AU" sz="1400" b="1" dirty="0">
                <a:latin typeface="Arial" panose="020B0604020202020204" pitchFamily="34" charset="0"/>
                <a:cs typeface="Arial" panose="020B0604020202020204" pitchFamily="34" charset="0"/>
              </a:endParaRPr>
            </a:p>
          </p:txBody>
        </p:sp>
        <p:sp>
          <p:nvSpPr>
            <p:cNvPr id="50" name="Rectangle: Rounded Corners 49">
              <a:extLst>
                <a:ext uri="{FF2B5EF4-FFF2-40B4-BE49-F238E27FC236}">
                  <a16:creationId xmlns:a16="http://schemas.microsoft.com/office/drawing/2014/main" id="{2D3DDED7-111D-492F-9FAA-6BBACD6755AE}"/>
                </a:ext>
              </a:extLst>
            </p:cNvPr>
            <p:cNvSpPr/>
            <p:nvPr/>
          </p:nvSpPr>
          <p:spPr>
            <a:xfrm>
              <a:off x="4920630" y="4004768"/>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Student Wellbeing and Engagement</a:t>
              </a:r>
              <a:endParaRPr lang="en-AU" sz="1400" b="1" dirty="0">
                <a:latin typeface="Arial" panose="020B0604020202020204" pitchFamily="34" charset="0"/>
                <a:cs typeface="Arial" panose="020B0604020202020204" pitchFamily="34" charset="0"/>
              </a:endParaRPr>
            </a:p>
          </p:txBody>
        </p:sp>
        <p:sp>
          <p:nvSpPr>
            <p:cNvPr id="51" name="Rectangle: Rounded Corners 50">
              <a:extLst>
                <a:ext uri="{FF2B5EF4-FFF2-40B4-BE49-F238E27FC236}">
                  <a16:creationId xmlns:a16="http://schemas.microsoft.com/office/drawing/2014/main" id="{7136399E-9E1D-4A85-8735-4A23B440051B}"/>
                </a:ext>
              </a:extLst>
            </p:cNvPr>
            <p:cNvSpPr/>
            <p:nvPr/>
          </p:nvSpPr>
          <p:spPr>
            <a:xfrm>
              <a:off x="6359448" y="4014190"/>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Visitors</a:t>
              </a:r>
              <a:endParaRPr lang="en-AU" sz="1400" b="1" dirty="0">
                <a:latin typeface="Arial" panose="020B0604020202020204" pitchFamily="34" charset="0"/>
                <a:cs typeface="Arial" panose="020B0604020202020204" pitchFamily="34" charset="0"/>
              </a:endParaRPr>
            </a:p>
          </p:txBody>
        </p:sp>
        <p:sp>
          <p:nvSpPr>
            <p:cNvPr id="52" name="Rectangle: Rounded Corners 51">
              <a:extLst>
                <a:ext uri="{FF2B5EF4-FFF2-40B4-BE49-F238E27FC236}">
                  <a16:creationId xmlns:a16="http://schemas.microsoft.com/office/drawing/2014/main" id="{190F2AFB-3577-4545-B870-F6CB94C0F722}"/>
                </a:ext>
              </a:extLst>
            </p:cNvPr>
            <p:cNvSpPr/>
            <p:nvPr/>
          </p:nvSpPr>
          <p:spPr>
            <a:xfrm>
              <a:off x="7826704" y="4004768"/>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Volunteers</a:t>
              </a:r>
              <a:endParaRPr lang="en-AU" sz="1400" b="1" dirty="0">
                <a:latin typeface="Arial" panose="020B0604020202020204" pitchFamily="34" charset="0"/>
                <a:cs typeface="Arial" panose="020B0604020202020204" pitchFamily="34" charset="0"/>
              </a:endParaRPr>
            </a:p>
          </p:txBody>
        </p:sp>
        <p:sp>
          <p:nvSpPr>
            <p:cNvPr id="53" name="Rectangle: Rounded Corners 52">
              <a:extLst>
                <a:ext uri="{FF2B5EF4-FFF2-40B4-BE49-F238E27FC236}">
                  <a16:creationId xmlns:a16="http://schemas.microsoft.com/office/drawing/2014/main" id="{920DAA34-10FA-4130-804D-F3E0F9E83B11}"/>
                </a:ext>
              </a:extLst>
            </p:cNvPr>
            <p:cNvSpPr/>
            <p:nvPr/>
          </p:nvSpPr>
          <p:spPr>
            <a:xfrm>
              <a:off x="9265522" y="4014190"/>
              <a:ext cx="1368000" cy="10800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b="1" dirty="0">
                  <a:latin typeface="Arial" panose="020B0604020202020204" pitchFamily="34" charset="0"/>
                  <a:cs typeface="Arial" panose="020B0604020202020204" pitchFamily="34" charset="0"/>
                </a:rPr>
                <a:t>Yard Duty and Supervision</a:t>
              </a:r>
              <a:endParaRPr lang="en-AU" sz="1400" b="1" dirty="0">
                <a:latin typeface="Arial" panose="020B0604020202020204" pitchFamily="34" charset="0"/>
                <a:cs typeface="Arial" panose="020B0604020202020204" pitchFamily="34" charset="0"/>
              </a:endParaRPr>
            </a:p>
          </p:txBody>
        </p:sp>
      </p:grpSp>
      <p:pic>
        <p:nvPicPr>
          <p:cNvPr id="54" name="Picture 2">
            <a:extLst>
              <a:ext uri="{FF2B5EF4-FFF2-40B4-BE49-F238E27FC236}">
                <a16:creationId xmlns:a16="http://schemas.microsoft.com/office/drawing/2014/main" id="{6568B50E-DDFA-444F-BA41-7241BA6C2E3F}"/>
              </a:ext>
              <a:ext uri="{C183D7F6-B498-43B3-948B-1728B52AA6E4}">
                <adec:decorative xmlns:adec="http://schemas.microsoft.com/office/drawing/2017/decorative" val="1"/>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89281" y="5214946"/>
            <a:ext cx="515692" cy="467280"/>
          </a:xfrm>
          <a:prstGeom prst="rect">
            <a:avLst/>
          </a:prstGeom>
          <a:noFill/>
          <a:extLst>
            <a:ext uri="{909E8E84-426E-40DD-AFC4-6F175D3DCCD1}">
              <a14:hiddenFill xmlns:a14="http://schemas.microsoft.com/office/drawing/2010/main">
                <a:solidFill>
                  <a:srgbClr val="FFFFFF"/>
                </a:solidFill>
              </a14:hiddenFill>
            </a:ext>
          </a:extLst>
        </p:spPr>
      </p:pic>
      <p:sp>
        <p:nvSpPr>
          <p:cNvPr id="55" name="Content Placeholder 33" descr="Department policies on the Policy and Advisory Library and department systems">
            <a:extLst>
              <a:ext uri="{FF2B5EF4-FFF2-40B4-BE49-F238E27FC236}">
                <a16:creationId xmlns:a16="http://schemas.microsoft.com/office/drawing/2014/main" id="{1C18FE32-E5F9-4E53-AFE5-7B29E4946CD5}"/>
              </a:ext>
            </a:extLst>
          </p:cNvPr>
          <p:cNvSpPr txBox="1">
            <a:spLocks/>
          </p:cNvSpPr>
          <p:nvPr/>
        </p:nvSpPr>
        <p:spPr>
          <a:xfrm>
            <a:off x="1313996" y="5214946"/>
            <a:ext cx="9262533" cy="498125"/>
          </a:xfrm>
          <a:prstGeom prst="rect">
            <a:avLst/>
          </a:prstGeom>
        </p:spPr>
        <p:txBody>
          <a:bodyPr vert="horz" lIns="0" tIns="0" rIns="0" bIns="0" rtlCol="0">
            <a:normAutofit/>
          </a:bodyPr>
          <a:lst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tx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400" kern="1200">
                <a:solidFill>
                  <a:schemeClr val="bg2">
                    <a:lumMod val="10000"/>
                  </a:schemeClr>
                </a:solidFill>
                <a:latin typeface="Arial" charset="0"/>
                <a:ea typeface="Arial" charset="0"/>
                <a:cs typeface="Arial" charset="0"/>
              </a:defRPr>
            </a:lvl2pPr>
            <a:lvl3pPr marL="180000" indent="-180000" algn="l" defTabSz="914400" rtl="0" eaLnBrk="1" latinLnBrk="0" hangingPunct="1">
              <a:lnSpc>
                <a:spcPct val="100000"/>
              </a:lnSpc>
              <a:spcBef>
                <a:spcPts val="600"/>
              </a:spcBef>
              <a:buFont typeface="Arial" panose="020B0604020202020204" pitchFamily="34" charset="0"/>
              <a:buChar char="•"/>
              <a:tabLst/>
              <a:defRPr sz="1400" kern="1200" baseline="0">
                <a:solidFill>
                  <a:schemeClr val="bg2">
                    <a:lumMod val="10000"/>
                  </a:schemeClr>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AppleSystemUIFont" charset="-120"/>
              <a:buChar char="-"/>
              <a:defRPr sz="1400" kern="1200" baseline="0">
                <a:solidFill>
                  <a:schemeClr val="bg2">
                    <a:lumMod val="10000"/>
                  </a:schemeClr>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Courier New" charset="0"/>
              <a:buChar char="o"/>
              <a:defRPr sz="1400" kern="1200">
                <a:solidFill>
                  <a:schemeClr val="bg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5"/>
                </a:solidFill>
                <a:latin typeface="Arial" panose="020B0604020202020204" pitchFamily="34" charset="0"/>
                <a:cs typeface="Arial" panose="020B0604020202020204" pitchFamily="34" charset="0"/>
              </a:rPr>
              <a:t>Department policies on the Policy and Advisory Library and department systems</a:t>
            </a:r>
            <a:endParaRPr lang="en-AU" dirty="0">
              <a:solidFill>
                <a:schemeClr val="accent5"/>
              </a:solidFill>
              <a:latin typeface="Arial" panose="020B0604020202020204" pitchFamily="34" charset="0"/>
              <a:cs typeface="Arial" panose="020B0604020202020204" pitchFamily="34" charset="0"/>
            </a:endParaRPr>
          </a:p>
        </p:txBody>
      </p:sp>
      <p:sp>
        <p:nvSpPr>
          <p:cNvPr id="56" name="Rectangle: Rounded Corners 55" descr="A text box that lists the departmental policies on the policy and advisory library and departmental systems. It states: For example, procurement, records management, recruitment, incident reporting, complaints/misconduct processes, eduPay.&#10;">
            <a:extLst>
              <a:ext uri="{FF2B5EF4-FFF2-40B4-BE49-F238E27FC236}">
                <a16:creationId xmlns:a16="http://schemas.microsoft.com/office/drawing/2014/main" id="{8F6041C0-2FD8-42B3-B04C-B13B04518303}"/>
              </a:ext>
            </a:extLst>
          </p:cNvPr>
          <p:cNvSpPr/>
          <p:nvPr/>
        </p:nvSpPr>
        <p:spPr>
          <a:xfrm>
            <a:off x="462005" y="5748010"/>
            <a:ext cx="10171518" cy="69808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latin typeface="Arial" panose="020B0604020202020204" pitchFamily="34" charset="0"/>
                <a:cs typeface="Arial" panose="020B0604020202020204" pitchFamily="34" charset="0"/>
              </a:rPr>
              <a:t>For example, procurement, records management, recruitment, incident reporting, complaints/misconduct processes, eduPay.</a:t>
            </a:r>
          </a:p>
        </p:txBody>
      </p:sp>
    </p:spTree>
    <p:extLst>
      <p:ext uri="{BB962C8B-B14F-4D97-AF65-F5344CB8AC3E}">
        <p14:creationId xmlns:p14="http://schemas.microsoft.com/office/powerpoint/2010/main" val="28226670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Child Safety and Wellbeing Policy">
            <a:extLst>
              <a:ext uri="{FF2B5EF4-FFF2-40B4-BE49-F238E27FC236}">
                <a16:creationId xmlns:a16="http://schemas.microsoft.com/office/drawing/2014/main" id="{516F2D78-25D0-4973-8F3D-3C54F69ABF65}"/>
              </a:ext>
            </a:extLst>
          </p:cNvPr>
          <p:cNvSpPr>
            <a:spLocks noGrp="1"/>
          </p:cNvSpPr>
          <p:nvPr>
            <p:ph type="title"/>
          </p:nvPr>
        </p:nvSpPr>
        <p:spPr>
          <a:xfrm>
            <a:off x="288233" y="238540"/>
            <a:ext cx="10069200" cy="1119206"/>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Safety and Wellbeing Policy</a:t>
            </a:r>
            <a:endParaRPr lang="en-AU" sz="3200" dirty="0">
              <a:solidFill>
                <a:srgbClr val="E26815"/>
              </a:solidFill>
            </a:endParaRPr>
          </a:p>
        </p:txBody>
      </p:sp>
      <p:sp>
        <p:nvSpPr>
          <p:cNvPr id="2" name="Subtitle 1" descr="Our school’s Child Safety and Wellbeing Policy:&#10;demonstrates our commitment to providing environments where our students are safe and feel safe&#10;tells our community about our strategies and governance arrangements to keep children safe&#10;helps us create a shared commitment to keeping children safe &#10;supports everyone in our school community to know their responsibilities for keeping children safe&#10;is publicly available&#10;">
            <a:extLst>
              <a:ext uri="{FF2B5EF4-FFF2-40B4-BE49-F238E27FC236}">
                <a16:creationId xmlns:a16="http://schemas.microsoft.com/office/drawing/2014/main" id="{EF72D65C-1F1D-442A-AA7A-99D53C20BD68}"/>
              </a:ext>
            </a:extLst>
          </p:cNvPr>
          <p:cNvSpPr>
            <a:spLocks noGrp="1"/>
          </p:cNvSpPr>
          <p:nvPr>
            <p:ph idx="1"/>
          </p:nvPr>
        </p:nvSpPr>
        <p:spPr>
          <a:xfrm>
            <a:off x="414842" y="1252800"/>
            <a:ext cx="10069200" cy="5038272"/>
          </a:xfrm>
        </p:spPr>
        <p:txBody>
          <a:bodyPr>
            <a:noAutofit/>
          </a:bodyPr>
          <a:lstStyle/>
          <a:p>
            <a:pPr marL="0" indent="0">
              <a:lnSpc>
                <a:spcPct val="100000"/>
              </a:lnSpc>
              <a:buNone/>
            </a:pPr>
            <a:r>
              <a:rPr lang="en-AU" sz="2400" b="1" dirty="0">
                <a:solidFill>
                  <a:srgbClr val="0B0C1D"/>
                </a:solidFill>
                <a:effectLst/>
                <a:latin typeface="Arial" panose="020B0604020202020204" pitchFamily="34" charset="0"/>
                <a:ea typeface="Arial" panose="020B0604020202020204" pitchFamily="34" charset="0"/>
                <a:cs typeface="Arial" panose="020B0604020202020204" pitchFamily="34" charset="0"/>
              </a:rPr>
              <a:t>Our school’s Child Safety and Wellbeing Policy:</a:t>
            </a:r>
          </a:p>
          <a:p>
            <a:pPr marL="342900" indent="-342900">
              <a:lnSpc>
                <a:spcPct val="100000"/>
              </a:lnSpc>
              <a:buFont typeface="Arial" panose="020B0604020202020204" pitchFamily="34" charset="0"/>
              <a:buChar char="•"/>
            </a:pPr>
            <a:r>
              <a:rPr lang="en-AU" dirty="0">
                <a:solidFill>
                  <a:srgbClr val="0B0C1D"/>
                </a:solidFill>
                <a:effectLst/>
                <a:latin typeface="Arial" panose="020B0604020202020204" pitchFamily="34" charset="0"/>
                <a:ea typeface="Arial" panose="020B0604020202020204" pitchFamily="34" charset="0"/>
                <a:cs typeface="Arial" panose="020B0604020202020204" pitchFamily="34" charset="0"/>
              </a:rPr>
              <a:t>demonstrates </a:t>
            </a:r>
            <a:r>
              <a:rPr lang="en-AU" dirty="0">
                <a:effectLst/>
                <a:latin typeface="Arial" panose="020B0604020202020204" pitchFamily="34" charset="0"/>
                <a:ea typeface="Arial" panose="020B0604020202020204" pitchFamily="34" charset="0"/>
                <a:cs typeface="Arial" panose="020B0604020202020204" pitchFamily="34" charset="0"/>
              </a:rPr>
              <a:t>our commitment to providing environments where </a:t>
            </a:r>
            <a:r>
              <a:rPr lang="en-GB" dirty="0">
                <a:effectLst/>
                <a:latin typeface="Arial" panose="020B0604020202020204" pitchFamily="34" charset="0"/>
                <a:ea typeface="Arial" panose="020B0604020202020204" pitchFamily="34" charset="0"/>
                <a:cs typeface="Times New Roman" panose="02020603050405020304" pitchFamily="18" charset="0"/>
              </a:rPr>
              <a:t>our students are safe and feel safe</a:t>
            </a:r>
          </a:p>
          <a:p>
            <a:pPr marL="342900" indent="-342900">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tells our community about our strategies and governance arrangements to keep children safe</a:t>
            </a:r>
          </a:p>
          <a:p>
            <a:pPr marL="342900" indent="-342900" algn="l">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helps us create a shared commitment to keeping children safe </a:t>
            </a:r>
          </a:p>
          <a:p>
            <a:pPr marL="342900" indent="-342900" algn="l">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supports everyone in our school community to know their responsibilities for keeping children safe</a:t>
            </a:r>
            <a:endParaRPr lang="en-AU" dirty="0">
              <a:latin typeface="Arial" panose="020B0604020202020204" pitchFamily="34" charset="0"/>
              <a:cs typeface="Arial" panose="020B0604020202020204" pitchFamily="34" charset="0"/>
            </a:endParaRPr>
          </a:p>
          <a:p>
            <a:pPr marL="342900" indent="-342900">
              <a:lnSpc>
                <a:spcPct val="100000"/>
              </a:lnSpc>
              <a:buFont typeface="Arial" panose="020B0604020202020204" pitchFamily="34" charset="0"/>
              <a:buChar char="•"/>
            </a:pPr>
            <a:r>
              <a:rPr lang="en-AU" b="0" i="0" dirty="0">
                <a:effectLst/>
                <a:latin typeface="Arial" panose="020B0604020202020204" pitchFamily="34" charset="0"/>
                <a:cs typeface="Arial" panose="020B0604020202020204" pitchFamily="34" charset="0"/>
              </a:rPr>
              <a:t>is publicly </a:t>
            </a:r>
            <a:r>
              <a:rPr lang="en-AU" dirty="0">
                <a:latin typeface="Arial" panose="020B0604020202020204" pitchFamily="34" charset="0"/>
                <a:cs typeface="Arial" panose="020B0604020202020204" pitchFamily="34" charset="0"/>
              </a:rPr>
              <a:t>available</a:t>
            </a:r>
          </a:p>
        </p:txBody>
      </p:sp>
    </p:spTree>
    <p:extLst>
      <p:ext uri="{BB962C8B-B14F-4D97-AF65-F5344CB8AC3E}">
        <p14:creationId xmlns:p14="http://schemas.microsoft.com/office/powerpoint/2010/main" val="12697764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Child Safety Code of Conduct ">
            <a:extLst>
              <a:ext uri="{FF2B5EF4-FFF2-40B4-BE49-F238E27FC236}">
                <a16:creationId xmlns:a16="http://schemas.microsoft.com/office/drawing/2014/main" id="{2062948E-08EF-4EAD-9AF6-7179FE111E00}"/>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Safety Code of Conduct </a:t>
            </a:r>
          </a:p>
        </p:txBody>
      </p:sp>
      <p:sp>
        <p:nvSpPr>
          <p:cNvPr id="2" name="Subtitle 1" descr="Our school’s Child Safety Code of Conduct provides adults with a clear guide on the behaviour that is expected of them in our school environments, and:&#10;lists acceptable and unacceptable behaviours&#10;identifies professional boundaries and ethical behaviour&#10;applies to all school activities, including school camps, using digital technology and social media&#10;is publicly available&#10;Who has to follow it?&#10;Staff, volunteers, contractors, and any other member of our school community involved in child-connected work, including school council members&#10;">
            <a:extLst>
              <a:ext uri="{FF2B5EF4-FFF2-40B4-BE49-F238E27FC236}">
                <a16:creationId xmlns:a16="http://schemas.microsoft.com/office/drawing/2014/main" id="{0FD7FD8C-5F9F-4F1E-B26D-094D7B066125}"/>
              </a:ext>
            </a:extLst>
          </p:cNvPr>
          <p:cNvSpPr>
            <a:spLocks noGrp="1"/>
          </p:cNvSpPr>
          <p:nvPr>
            <p:ph idx="1"/>
          </p:nvPr>
        </p:nvSpPr>
        <p:spPr>
          <a:xfrm>
            <a:off x="288233" y="1162811"/>
            <a:ext cx="10069200" cy="5285961"/>
          </a:xfrm>
        </p:spPr>
        <p:txBody>
          <a:bodyPr>
            <a:noAutofit/>
          </a:bodyPr>
          <a:lstStyle/>
          <a:p>
            <a:pPr marL="0" indent="0">
              <a:lnSpc>
                <a:spcPct val="100000"/>
              </a:lnSpc>
              <a:buNone/>
            </a:pPr>
            <a:r>
              <a:rPr lang="en-AU" sz="2400" b="1" dirty="0">
                <a:latin typeface="Arial" panose="020B0604020202020204" pitchFamily="34" charset="0"/>
                <a:cs typeface="Arial" panose="020B0604020202020204" pitchFamily="34" charset="0"/>
              </a:rPr>
              <a:t>Our school’s Child Safety Code of Conduct</a:t>
            </a:r>
            <a:r>
              <a:rPr lang="en-AU" sz="24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provides adults with a clear guide on the behaviour that is expected of them in our school environments, and:</a:t>
            </a:r>
            <a:endParaRPr lang="en-AU" sz="2400" dirty="0">
              <a:latin typeface="Arial" panose="020B0604020202020204" pitchFamily="34" charset="0"/>
              <a:cs typeface="Arial" panose="020B0604020202020204" pitchFamily="34" charset="0"/>
            </a:endParaRPr>
          </a:p>
          <a:p>
            <a:pPr>
              <a:lnSpc>
                <a:spcPct val="100000"/>
              </a:lnSpc>
            </a:pPr>
            <a:r>
              <a:rPr lang="en-AU" sz="2400" dirty="0">
                <a:latin typeface="Arial" panose="020B0604020202020204" pitchFamily="34" charset="0"/>
                <a:cs typeface="Arial" panose="020B0604020202020204" pitchFamily="34" charset="0"/>
              </a:rPr>
              <a:t>lists acceptable and unacceptable behaviours</a:t>
            </a:r>
          </a:p>
          <a:p>
            <a:pPr>
              <a:lnSpc>
                <a:spcPct val="100000"/>
              </a:lnSpc>
            </a:pPr>
            <a:r>
              <a:rPr lang="en-AU" sz="2400" dirty="0">
                <a:latin typeface="Arial" panose="020B0604020202020204" pitchFamily="34" charset="0"/>
                <a:cs typeface="Arial" panose="020B0604020202020204" pitchFamily="34" charset="0"/>
              </a:rPr>
              <a:t>identifies professional boundaries and ethical behaviour</a:t>
            </a:r>
          </a:p>
          <a:p>
            <a:pPr>
              <a:lnSpc>
                <a:spcPct val="100000"/>
              </a:lnSpc>
            </a:pPr>
            <a:r>
              <a:rPr lang="en-AU" sz="2400" dirty="0">
                <a:latin typeface="Arial" panose="020B0604020202020204" pitchFamily="34" charset="0"/>
                <a:cs typeface="Arial" panose="020B0604020202020204" pitchFamily="34" charset="0"/>
              </a:rPr>
              <a:t>applies to all school activities, including school camps, using digital technology and social media</a:t>
            </a:r>
          </a:p>
          <a:p>
            <a:pPr>
              <a:lnSpc>
                <a:spcPct val="100000"/>
              </a:lnSpc>
            </a:pPr>
            <a:r>
              <a:rPr lang="en-AU" sz="2400" dirty="0">
                <a:latin typeface="Arial" panose="020B0604020202020204" pitchFamily="34" charset="0"/>
                <a:cs typeface="Arial" panose="020B0604020202020204" pitchFamily="34" charset="0"/>
              </a:rPr>
              <a:t>is publicly available</a:t>
            </a:r>
          </a:p>
          <a:p>
            <a:pPr marL="0" indent="0">
              <a:lnSpc>
                <a:spcPct val="100000"/>
              </a:lnSpc>
              <a:spcBef>
                <a:spcPts val="1200"/>
              </a:spcBef>
              <a:buNone/>
            </a:pPr>
            <a:r>
              <a:rPr lang="en-AU" sz="2400" b="1" dirty="0">
                <a:latin typeface="Arial" panose="020B0604020202020204" pitchFamily="34" charset="0"/>
                <a:cs typeface="Arial" panose="020B0604020202020204" pitchFamily="34" charset="0"/>
              </a:rPr>
              <a:t>Who has to follow it?</a:t>
            </a:r>
          </a:p>
          <a:p>
            <a:pPr marL="0" indent="0">
              <a:lnSpc>
                <a:spcPct val="100000"/>
              </a:lnSpc>
              <a:buNone/>
            </a:pPr>
            <a:r>
              <a:rPr lang="en-GB" sz="2400" dirty="0">
                <a:latin typeface="Arial" panose="020B0604020202020204" pitchFamily="34" charset="0"/>
                <a:cs typeface="Arial" panose="020B0604020202020204" pitchFamily="34" charset="0"/>
              </a:rPr>
              <a:t>Staff, volunteers, contractors, and any other member of our school community involved in child-connected work, including school council members</a:t>
            </a:r>
            <a:endParaRPr lang="en-A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9272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hild Safety Risk Register">
            <a:extLst>
              <a:ext uri="{FF2B5EF4-FFF2-40B4-BE49-F238E27FC236}">
                <a16:creationId xmlns:a16="http://schemas.microsoft.com/office/drawing/2014/main" id="{67185EA0-4B81-46DD-BE18-5640F42341BE}"/>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Child Safety Risk Register</a:t>
            </a:r>
            <a:endParaRPr lang="en-AU" sz="3200" dirty="0">
              <a:solidFill>
                <a:srgbClr val="E26815"/>
              </a:solidFill>
            </a:endParaRPr>
          </a:p>
        </p:txBody>
      </p:sp>
      <p:sp>
        <p:nvSpPr>
          <p:cNvPr id="3" name="Content Placeholder 2" descr="Our school has developed a Child Safety Risk Register, and we:&#10;have considered risks for each of the 11 Child Safe Standards and have developed and recorded our risk controls&#10;have taken risk causes and consequences into account&#10;have considered different types of risks by asking ourselves key questions. For example: &#10;How do our school structures, attitudes and practices affect the risk of harm or child abuse?&#10;Have staff, volunteers, contractors, and service providers been effectively vetted?&#10;Are there opportunities for adults to be alone with students, unseen by others?&#10;Are students, parents and the school community empowered to raise concerns? How do we know?&#10;">
            <a:extLst>
              <a:ext uri="{FF2B5EF4-FFF2-40B4-BE49-F238E27FC236}">
                <a16:creationId xmlns:a16="http://schemas.microsoft.com/office/drawing/2014/main" id="{2AFE4525-C238-4063-96E7-4045AF1C81CF}"/>
              </a:ext>
            </a:extLst>
          </p:cNvPr>
          <p:cNvSpPr>
            <a:spLocks noGrp="1"/>
          </p:cNvSpPr>
          <p:nvPr>
            <p:ph idx="1"/>
          </p:nvPr>
        </p:nvSpPr>
        <p:spPr>
          <a:xfrm>
            <a:off x="288234" y="1050035"/>
            <a:ext cx="10557957" cy="5569425"/>
          </a:xfrm>
        </p:spPr>
        <p:txBody>
          <a:bodyPr>
            <a:noAutofit/>
          </a:bodyPr>
          <a:lstStyle/>
          <a:p>
            <a:pPr marL="0" indent="0" algn="l">
              <a:buNone/>
            </a:pPr>
            <a:r>
              <a:rPr lang="en-AU" sz="2400" b="1" dirty="0">
                <a:latin typeface="Arial" panose="020B0604020202020204" pitchFamily="34" charset="0"/>
                <a:ea typeface="+mn-ea"/>
                <a:cs typeface="Arial" panose="020B0604020202020204" pitchFamily="34" charset="0"/>
              </a:rPr>
              <a:t>Our school has developed a Child Safety Risk Register, and we:</a:t>
            </a:r>
          </a:p>
          <a:p>
            <a:pPr algn="l"/>
            <a:r>
              <a:rPr lang="en-AU" sz="2400" dirty="0">
                <a:latin typeface="Arial" panose="020B0604020202020204" pitchFamily="34" charset="0"/>
                <a:ea typeface="+mn-ea"/>
                <a:cs typeface="Arial" panose="020B0604020202020204" pitchFamily="34" charset="0"/>
              </a:rPr>
              <a:t>have considered risks for each of the 11 Child Safe Standards and have developed and recorded our risk controls</a:t>
            </a:r>
          </a:p>
          <a:p>
            <a:r>
              <a:rPr lang="en-AU" sz="2400" dirty="0">
                <a:latin typeface="Arial" panose="020B0604020202020204" pitchFamily="34" charset="0"/>
                <a:ea typeface="+mn-ea"/>
                <a:cs typeface="Arial" panose="020B0604020202020204" pitchFamily="34" charset="0"/>
              </a:rPr>
              <a:t>have taken risk causes and consequences into account</a:t>
            </a:r>
          </a:p>
          <a:p>
            <a:r>
              <a:rPr lang="en-AU" sz="2400" dirty="0">
                <a:latin typeface="Arial" panose="020B0604020202020204" pitchFamily="34" charset="0"/>
                <a:ea typeface="+mn-ea"/>
                <a:cs typeface="Arial" panose="020B0604020202020204" pitchFamily="34" charset="0"/>
              </a:rPr>
              <a:t>have considered different types of risks by asking ourselves key questions. For example: </a:t>
            </a:r>
          </a:p>
          <a:p>
            <a:pPr lvl="1">
              <a:buFont typeface="Arial" panose="020B0604020202020204" pitchFamily="34" charset="0"/>
              <a:buChar char="•"/>
            </a:pPr>
            <a:r>
              <a:rPr lang="en-AU" b="0" i="0" dirty="0">
                <a:effectLst/>
                <a:latin typeface="Arial" panose="020B0604020202020204" pitchFamily="34" charset="0"/>
                <a:cs typeface="Arial" panose="020B0604020202020204" pitchFamily="34" charset="0"/>
              </a:rPr>
              <a:t>How do our school structures, attitudes and practices affect the risk of harm or child abuse?</a:t>
            </a:r>
          </a:p>
          <a:p>
            <a:pPr lvl="1">
              <a:buFont typeface="Arial" panose="020B0604020202020204" pitchFamily="34" charset="0"/>
              <a:buChar char="•"/>
            </a:pPr>
            <a:r>
              <a:rPr lang="en-AU" b="0" i="0" dirty="0">
                <a:effectLst/>
                <a:latin typeface="Arial" panose="020B0604020202020204" pitchFamily="34" charset="0"/>
                <a:cs typeface="Arial" panose="020B0604020202020204" pitchFamily="34" charset="0"/>
              </a:rPr>
              <a:t>Have staff, volunteers, contractors, and service providers been effectively vetted?</a:t>
            </a:r>
          </a:p>
          <a:p>
            <a:pPr lvl="1">
              <a:buFont typeface="Arial" panose="020B0604020202020204" pitchFamily="34" charset="0"/>
              <a:buChar char="•"/>
            </a:pPr>
            <a:r>
              <a:rPr lang="en-AU" b="0" i="0" dirty="0">
                <a:effectLst/>
                <a:latin typeface="Arial" panose="020B0604020202020204" pitchFamily="34" charset="0"/>
                <a:cs typeface="Arial" panose="020B0604020202020204" pitchFamily="34" charset="0"/>
              </a:rPr>
              <a:t>Are there opportunities for adults to be alone with students, unseen by others?</a:t>
            </a:r>
          </a:p>
          <a:p>
            <a:pPr lvl="1">
              <a:buFont typeface="Arial" panose="020B0604020202020204" pitchFamily="34" charset="0"/>
              <a:buChar char="•"/>
            </a:pPr>
            <a:r>
              <a:rPr lang="en-AU" dirty="0">
                <a:latin typeface="Arial" panose="020B0604020202020204" pitchFamily="34" charset="0"/>
                <a:cs typeface="Arial" panose="020B0604020202020204" pitchFamily="34" charset="0"/>
              </a:rPr>
              <a:t>Are students, parents and the school community empowered to raise concerns? How do we know?</a:t>
            </a:r>
          </a:p>
        </p:txBody>
      </p:sp>
    </p:spTree>
    <p:extLst>
      <p:ext uri="{BB962C8B-B14F-4D97-AF65-F5344CB8AC3E}">
        <p14:creationId xmlns:p14="http://schemas.microsoft.com/office/powerpoint/2010/main" val="41726950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6F2D78-25D0-4973-8F3D-3C54F69ABF65}"/>
              </a:ext>
            </a:extLst>
          </p:cNvPr>
          <p:cNvSpPr>
            <a:spLocks noGrp="1"/>
          </p:cNvSpPr>
          <p:nvPr>
            <p:ph type="title"/>
          </p:nvPr>
        </p:nvSpPr>
        <p:spPr/>
        <p:txBody>
          <a:bodyPr>
            <a:normAutofit/>
          </a:bodyPr>
          <a:lstStyle/>
          <a:p>
            <a:r>
              <a:rPr lang="en-US" sz="3200" b="1" dirty="0">
                <a:solidFill>
                  <a:srgbClr val="E26815"/>
                </a:solidFill>
                <a:latin typeface="Arial" panose="020B0604020202020204" pitchFamily="34" charset="0"/>
                <a:cs typeface="Arial" panose="020B0604020202020204" pitchFamily="34" charset="0"/>
              </a:rPr>
              <a:t>Complaints Policy</a:t>
            </a:r>
            <a:endParaRPr lang="en-AU" sz="3200" dirty="0">
              <a:solidFill>
                <a:srgbClr val="E26815"/>
              </a:solidFill>
            </a:endParaRPr>
          </a:p>
        </p:txBody>
      </p:sp>
      <p:sp>
        <p:nvSpPr>
          <p:cNvPr id="2" name="Subtitle 1" descr="Our school’s Complaints Policy:&#10;provides an outline of our school’s complaints process&#10;informs students, parents and members of the community how they can raise complaints or concerns about issues arising at our school&#10;sets an expectation that all complaints and concerns are managed in a timely, effective, fair and respectful manner&#10;relates to complaints brought by students, parents, carers, or members of our school community and applies to all matters relating to our school. &#10;is publicly available&#10;Complaints and concerns relating to child abuse will be managed in accordance with our school’s Child Safety Responding and Reporting Obligations Policy and Procedures&#10;">
            <a:extLst>
              <a:ext uri="{FF2B5EF4-FFF2-40B4-BE49-F238E27FC236}">
                <a16:creationId xmlns:a16="http://schemas.microsoft.com/office/drawing/2014/main" id="{EF72D65C-1F1D-442A-AA7A-99D53C20BD68}"/>
              </a:ext>
            </a:extLst>
          </p:cNvPr>
          <p:cNvSpPr>
            <a:spLocks noGrp="1"/>
          </p:cNvSpPr>
          <p:nvPr>
            <p:ph idx="1"/>
          </p:nvPr>
        </p:nvSpPr>
        <p:spPr>
          <a:xfrm>
            <a:off x="288232" y="1088146"/>
            <a:ext cx="10435185" cy="4681708"/>
          </a:xfrm>
        </p:spPr>
        <p:txBody>
          <a:bodyPr>
            <a:noAutofit/>
          </a:bodyPr>
          <a:lstStyle/>
          <a:p>
            <a:pPr marL="0" indent="0">
              <a:spcAft>
                <a:spcPts val="600"/>
              </a:spcAft>
              <a:buNone/>
            </a:pPr>
            <a:r>
              <a:rPr lang="en-AU" sz="2400" b="1" dirty="0">
                <a:latin typeface="Arial" panose="020B0604020202020204" pitchFamily="34" charset="0"/>
                <a:ea typeface="+mn-ea"/>
                <a:cs typeface="Arial" panose="020B0604020202020204" pitchFamily="34" charset="0"/>
              </a:rPr>
              <a:t>Our school’s Complaints Policy:</a:t>
            </a:r>
          </a:p>
          <a:p>
            <a:pPr lvl="1"/>
            <a:r>
              <a:rPr lang="en-AU" dirty="0">
                <a:solidFill>
                  <a:srgbClr val="0B0C1D"/>
                </a:solidFill>
                <a:latin typeface="Arial" panose="020B0604020202020204" pitchFamily="34" charset="0"/>
                <a:cs typeface="Arial" panose="020B0604020202020204" pitchFamily="34" charset="0"/>
              </a:rPr>
              <a:t>provides an outline of our school’s complaints process</a:t>
            </a:r>
          </a:p>
          <a:p>
            <a:pPr lvl="1"/>
            <a:r>
              <a:rPr lang="en-AU" dirty="0">
                <a:solidFill>
                  <a:srgbClr val="0B0C1D"/>
                </a:solidFill>
                <a:latin typeface="Arial" panose="020B0604020202020204" pitchFamily="34" charset="0"/>
                <a:cs typeface="Arial" panose="020B0604020202020204" pitchFamily="34" charset="0"/>
              </a:rPr>
              <a:t>informs students, parents and members of the community how they can raise complaints or concerns about issues arising at our school</a:t>
            </a:r>
          </a:p>
          <a:p>
            <a:pPr lvl="1"/>
            <a:r>
              <a:rPr lang="en-AU" dirty="0">
                <a:solidFill>
                  <a:srgbClr val="0B0C1D"/>
                </a:solidFill>
                <a:latin typeface="Arial" panose="020B0604020202020204" pitchFamily="34" charset="0"/>
                <a:cs typeface="Arial" panose="020B0604020202020204" pitchFamily="34" charset="0"/>
              </a:rPr>
              <a:t>sets an expectation that all complaints and concerns are managed in a timely, effective, fair and respectful manner</a:t>
            </a:r>
          </a:p>
          <a:p>
            <a:pPr lvl="1">
              <a:spcAft>
                <a:spcPts val="600"/>
              </a:spcAft>
            </a:pPr>
            <a:r>
              <a:rPr lang="en-AU" dirty="0">
                <a:solidFill>
                  <a:srgbClr val="0B0C1D"/>
                </a:solidFill>
                <a:latin typeface="Arial" panose="020B0604020202020204" pitchFamily="34" charset="0"/>
                <a:cs typeface="Arial" panose="020B0604020202020204" pitchFamily="34" charset="0"/>
              </a:rPr>
              <a:t>relates to complaints brought by students, parents, carers, or members of our school community and applies to all matters relating to our school. </a:t>
            </a:r>
          </a:p>
          <a:p>
            <a:pPr lvl="1">
              <a:spcAft>
                <a:spcPts val="600"/>
              </a:spcAft>
            </a:pPr>
            <a:r>
              <a:rPr lang="en-AU" dirty="0">
                <a:solidFill>
                  <a:srgbClr val="0B0C1D"/>
                </a:solidFill>
                <a:latin typeface="Arial" panose="020B0604020202020204" pitchFamily="34" charset="0"/>
                <a:cs typeface="Arial" panose="020B0604020202020204" pitchFamily="34" charset="0"/>
              </a:rPr>
              <a:t>is publicly available</a:t>
            </a:r>
          </a:p>
          <a:p>
            <a:pPr marL="0" indent="0">
              <a:spcAft>
                <a:spcPts val="600"/>
              </a:spcAft>
              <a:buNone/>
            </a:pPr>
            <a:r>
              <a:rPr lang="en-AU" sz="2400" dirty="0">
                <a:latin typeface="Arial" panose="020B0604020202020204" pitchFamily="34" charset="0"/>
                <a:ea typeface="+mn-ea"/>
                <a:cs typeface="Arial" panose="020B0604020202020204" pitchFamily="34" charset="0"/>
              </a:rPr>
              <a:t>Complaints and concerns relating to child abuse will be managed in accordance with our school’s </a:t>
            </a:r>
            <a:r>
              <a:rPr lang="en-AU" sz="2400" b="1" dirty="0">
                <a:latin typeface="Arial" panose="020B0604020202020204" pitchFamily="34" charset="0"/>
                <a:ea typeface="+mn-ea"/>
                <a:cs typeface="Arial" panose="020B0604020202020204" pitchFamily="34" charset="0"/>
              </a:rPr>
              <a:t>Child Safety Responding and Reporting Obligations Policy and Procedures</a:t>
            </a:r>
          </a:p>
        </p:txBody>
      </p:sp>
    </p:spTree>
    <p:extLst>
      <p:ext uri="{BB962C8B-B14F-4D97-AF65-F5344CB8AC3E}">
        <p14:creationId xmlns:p14="http://schemas.microsoft.com/office/powerpoint/2010/main" val="31404991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cknowledgment of Country">
            <a:extLst>
              <a:ext uri="{FF2B5EF4-FFF2-40B4-BE49-F238E27FC236}">
                <a16:creationId xmlns:a16="http://schemas.microsoft.com/office/drawing/2014/main" id="{68CF1BB0-3009-452F-821D-2E67F2DD4909}"/>
              </a:ext>
            </a:extLst>
          </p:cNvPr>
          <p:cNvSpPr>
            <a:spLocks noGrp="1"/>
          </p:cNvSpPr>
          <p:nvPr>
            <p:ph type="title"/>
          </p:nvPr>
        </p:nvSpPr>
        <p:spPr>
          <a:xfrm>
            <a:off x="232410" y="45085"/>
            <a:ext cx="10515600" cy="1325563"/>
          </a:xfrm>
        </p:spPr>
        <p:txBody>
          <a:bodyPr>
            <a:normAutofit/>
          </a:bodyPr>
          <a:lstStyle/>
          <a:p>
            <a:r>
              <a:rPr lang="en-AU" sz="3200" b="1" dirty="0">
                <a:solidFill>
                  <a:srgbClr val="E26815"/>
                </a:solidFill>
              </a:rPr>
              <a:t>Acknowledgment of Country</a:t>
            </a:r>
          </a:p>
        </p:txBody>
      </p:sp>
      <p:pic>
        <p:nvPicPr>
          <p:cNvPr id="4" name="Content Placeholder 3" descr="An image of the Aboriginal and Torres Straight Islander Flags">
            <a:extLst>
              <a:ext uri="{FF2B5EF4-FFF2-40B4-BE49-F238E27FC236}">
                <a16:creationId xmlns:a16="http://schemas.microsoft.com/office/drawing/2014/main" id="{49A4DEDE-13C2-406F-B551-4A033E9B49DA}"/>
              </a:ext>
            </a:extLst>
          </p:cNvPr>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2267027" y="2562130"/>
            <a:ext cx="7239388" cy="2571367"/>
          </a:xfrm>
          <a:prstGeom prst="rect">
            <a:avLst/>
          </a:prstGeom>
        </p:spPr>
      </p:pic>
    </p:spTree>
    <p:extLst>
      <p:ext uri="{BB962C8B-B14F-4D97-AF65-F5344CB8AC3E}">
        <p14:creationId xmlns:p14="http://schemas.microsoft.com/office/powerpoint/2010/main" val="14438626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2C686-B713-4992-98E9-6FFAC46DBEF7}"/>
              </a:ext>
            </a:extLst>
          </p:cNvPr>
          <p:cNvSpPr>
            <a:spLocks noGrp="1"/>
          </p:cNvSpPr>
          <p:nvPr>
            <p:ph type="title"/>
          </p:nvPr>
        </p:nvSpPr>
        <p:spPr/>
        <p:txBody>
          <a:bodyPr/>
          <a:lstStyle/>
          <a:p>
            <a:r>
              <a:rPr kumimoji="0" lang="en-AU" sz="3200" b="1" i="0" u="none" strike="noStrike" kern="1200" cap="none" spc="0" normalizeH="0" baseline="0" noProof="0" dirty="0">
                <a:ln>
                  <a:noFill/>
                </a:ln>
                <a:solidFill>
                  <a:srgbClr val="E26815"/>
                </a:solidFill>
                <a:effectLst/>
                <a:uLnTx/>
                <a:uFillTx/>
                <a:latin typeface="Arial" panose="020B0604020202020204" pitchFamily="34" charset="0"/>
                <a:cs typeface="Arial" panose="020B0604020202020204" pitchFamily="34" charset="0"/>
              </a:rPr>
              <a:t>Responding to incidents, disclosures and suspicions of child abuse</a:t>
            </a:r>
            <a:endParaRPr lang="en-AU" dirty="0"/>
          </a:p>
        </p:txBody>
      </p:sp>
      <p:sp>
        <p:nvSpPr>
          <p:cNvPr id="3" name="Content Placeholder 2">
            <a:extLst>
              <a:ext uri="{FF2B5EF4-FFF2-40B4-BE49-F238E27FC236}">
                <a16:creationId xmlns:a16="http://schemas.microsoft.com/office/drawing/2014/main" id="{EF69FD78-C6EA-4EAB-835F-7C3623B9721D}"/>
              </a:ext>
            </a:extLst>
          </p:cNvPr>
          <p:cNvSpPr>
            <a:spLocks noGrp="1"/>
          </p:cNvSpPr>
          <p:nvPr>
            <p:ph idx="1"/>
          </p:nvPr>
        </p:nvSpPr>
        <p:spPr>
          <a:xfrm>
            <a:off x="288232" y="1435100"/>
            <a:ext cx="10443267" cy="4603777"/>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School Council members should follow the </a:t>
            </a: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Four Critical Actions for Schools </a:t>
            </a: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when responding to incidents, disclosures and suspicions of child abuse</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980859"/>
                </a:solidFill>
                <a:effectLst/>
                <a:uLnTx/>
                <a:uFillTx/>
                <a:latin typeface="Arial" panose="020B0604020202020204" pitchFamily="34" charset="0"/>
                <a:cs typeface="Arial" panose="020B0604020202020204" pitchFamily="34" charset="0"/>
              </a:rPr>
              <a:t>Respond to the emergency </a:t>
            </a:r>
          </a:p>
          <a:p>
            <a:pPr marL="536575"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a child is at immediate risk of harm you must ensure their safety</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007987"/>
                </a:solidFill>
                <a:effectLst/>
                <a:uLnTx/>
                <a:uFillTx/>
                <a:latin typeface="Arial" panose="020B0604020202020204" pitchFamily="34" charset="0"/>
                <a:cs typeface="Arial" panose="020B0604020202020204" pitchFamily="34" charset="0"/>
              </a:rPr>
              <a:t>Report to authorities</a:t>
            </a:r>
          </a:p>
          <a:p>
            <a:pPr marL="536575"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 soon as immediate health and safety concerns are addressed you must report your concerns to the principal or school leadership</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09408C"/>
                </a:solidFill>
                <a:effectLst/>
                <a:uLnTx/>
                <a:uFillTx/>
                <a:latin typeface="Arial" panose="020B0604020202020204" pitchFamily="34" charset="0"/>
                <a:cs typeface="Arial" panose="020B0604020202020204" pitchFamily="34" charset="0"/>
              </a:rPr>
              <a:t>Contact Parents/Carers</a:t>
            </a:r>
          </a:p>
          <a:p>
            <a:pPr marL="536575"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principal and school will determine who needs to be contacted</a:t>
            </a:r>
          </a:p>
          <a:p>
            <a:pPr marL="514350" marR="0" lvl="0" indent="-51435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400" b="1" i="0" u="none" strike="noStrike" kern="1200" cap="none" spc="0" normalizeH="0" baseline="0" noProof="0" dirty="0">
                <a:ln>
                  <a:noFill/>
                </a:ln>
                <a:solidFill>
                  <a:srgbClr val="357040"/>
                </a:solidFill>
                <a:effectLst/>
                <a:uLnTx/>
                <a:uFillTx/>
                <a:latin typeface="Arial" panose="020B0604020202020204" pitchFamily="34" charset="0"/>
                <a:cs typeface="Arial" panose="020B0604020202020204" pitchFamily="34" charset="0"/>
              </a:rPr>
              <a:t>Provide Support</a:t>
            </a:r>
          </a:p>
          <a:p>
            <a:pPr marL="533400" marR="0" lvl="1" indent="0" algn="l" defTabSz="914400" rtl="0" eaLnBrk="1" fontAlgn="auto" latinLnBrk="0" hangingPunct="1">
              <a:lnSpc>
                <a:spcPct val="90000"/>
              </a:lnSpc>
              <a:spcBef>
                <a:spcPts val="5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school will determine the support for children impacted by abuse.</a:t>
            </a:r>
          </a:p>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For more information, see the </a:t>
            </a:r>
            <a:r>
              <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Responding to Incidents, Disclosures and Suspicions of Child Abuse Poster</a:t>
            </a:r>
            <a:endParaRPr kumimoji="0" lang="en-AU"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3542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Information sharing and recordkeeping ">
            <a:extLst>
              <a:ext uri="{FF2B5EF4-FFF2-40B4-BE49-F238E27FC236}">
                <a16:creationId xmlns:a16="http://schemas.microsoft.com/office/drawing/2014/main" id="{516F2D78-25D0-4973-8F3D-3C54F69ABF65}"/>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Information sharing and recordkeeping </a:t>
            </a:r>
          </a:p>
        </p:txBody>
      </p:sp>
      <p:sp>
        <p:nvSpPr>
          <p:cNvPr id="2" name="Subtitle 1" descr="Our school follows the department’s:&#10;Privacy and Information Sharing Policy &#10;Records Management- School Records Policy&#10;Child and Family Violence Information Sharing Schemes Policy&#10;&#10;These policies are available on the department’s Policy and Advisory Library (PAL)&#10;">
            <a:extLst>
              <a:ext uri="{FF2B5EF4-FFF2-40B4-BE49-F238E27FC236}">
                <a16:creationId xmlns:a16="http://schemas.microsoft.com/office/drawing/2014/main" id="{EF72D65C-1F1D-442A-AA7A-99D53C20BD68}"/>
              </a:ext>
            </a:extLst>
          </p:cNvPr>
          <p:cNvSpPr>
            <a:spLocks noGrp="1"/>
          </p:cNvSpPr>
          <p:nvPr>
            <p:ph idx="1"/>
          </p:nvPr>
        </p:nvSpPr>
        <p:spPr>
          <a:xfrm>
            <a:off x="288233" y="1357293"/>
            <a:ext cx="10069200" cy="4352400"/>
          </a:xfrm>
        </p:spPr>
        <p:txBody>
          <a:bodyPr>
            <a:noAutofit/>
          </a:bodyPr>
          <a:lstStyle/>
          <a:p>
            <a:pPr>
              <a:spcAft>
                <a:spcPts val="600"/>
              </a:spcAft>
            </a:pPr>
            <a:r>
              <a:rPr lang="en-AU" sz="2800" b="0" kern="1200" dirty="0">
                <a:solidFill>
                  <a:schemeClr val="tx1"/>
                </a:solidFill>
                <a:latin typeface="Arial" panose="020B0604020202020204" pitchFamily="34" charset="0"/>
                <a:ea typeface="+mn-ea"/>
                <a:cs typeface="Arial" panose="020B0604020202020204" pitchFamily="34" charset="0"/>
              </a:rPr>
              <a:t>Our school follows the department’s:</a:t>
            </a:r>
          </a:p>
          <a:p>
            <a:pPr lvl="1">
              <a:spcAft>
                <a:spcPts val="600"/>
              </a:spcAft>
            </a:pPr>
            <a:r>
              <a:rPr lang="en-AU" sz="2800" b="0" kern="1200" dirty="0">
                <a:solidFill>
                  <a:schemeClr val="tx1"/>
                </a:solidFill>
                <a:latin typeface="Arial" panose="020B0604020202020204" pitchFamily="34" charset="0"/>
                <a:ea typeface="+mn-ea"/>
                <a:cs typeface="Arial" panose="020B0604020202020204" pitchFamily="34" charset="0"/>
                <a:hlinkClick r:id="rId3"/>
              </a:rPr>
              <a:t>Privacy and Information Sharing Policy </a:t>
            </a:r>
            <a:endParaRPr lang="en-AU" sz="2800" b="0" kern="1200" dirty="0">
              <a:solidFill>
                <a:schemeClr val="tx1"/>
              </a:solidFill>
              <a:latin typeface="Arial" panose="020B0604020202020204" pitchFamily="34" charset="0"/>
              <a:ea typeface="+mn-ea"/>
              <a:cs typeface="Arial" panose="020B0604020202020204" pitchFamily="34" charset="0"/>
            </a:endParaRPr>
          </a:p>
          <a:p>
            <a:pPr lvl="1">
              <a:spcAft>
                <a:spcPts val="600"/>
              </a:spcAft>
            </a:pPr>
            <a:r>
              <a:rPr lang="en-AU" sz="2800" b="0" kern="1200" dirty="0">
                <a:solidFill>
                  <a:schemeClr val="tx1"/>
                </a:solidFill>
                <a:latin typeface="Arial" panose="020B0604020202020204" pitchFamily="34" charset="0"/>
                <a:ea typeface="+mn-ea"/>
                <a:cs typeface="Arial" panose="020B0604020202020204" pitchFamily="34" charset="0"/>
                <a:hlinkClick r:id="rId3"/>
              </a:rPr>
              <a:t>Records Management- School Records Policy</a:t>
            </a:r>
            <a:endParaRPr lang="en-AU" sz="2800" b="0" kern="1200" dirty="0">
              <a:solidFill>
                <a:schemeClr val="tx1"/>
              </a:solidFill>
              <a:latin typeface="Arial" panose="020B0604020202020204" pitchFamily="34" charset="0"/>
              <a:ea typeface="+mn-ea"/>
              <a:cs typeface="Arial" panose="020B0604020202020204" pitchFamily="34" charset="0"/>
            </a:endParaRPr>
          </a:p>
          <a:p>
            <a:pPr lvl="1">
              <a:spcAft>
                <a:spcPts val="600"/>
              </a:spcAft>
            </a:pPr>
            <a:r>
              <a:rPr lang="en-AU" sz="2800" b="0" kern="1200" dirty="0">
                <a:solidFill>
                  <a:schemeClr val="tx1"/>
                </a:solidFill>
                <a:latin typeface="Arial" panose="020B0604020202020204" pitchFamily="34" charset="0"/>
                <a:ea typeface="+mn-ea"/>
                <a:cs typeface="Arial" panose="020B0604020202020204" pitchFamily="34" charset="0"/>
                <a:hlinkClick r:id="rId4"/>
              </a:rPr>
              <a:t>Child and Family Violence Information Sharing Schemes Policy</a:t>
            </a:r>
            <a:endParaRPr lang="en-AU" sz="2800" b="0" kern="1200" dirty="0">
              <a:solidFill>
                <a:schemeClr val="tx1"/>
              </a:solidFill>
              <a:latin typeface="Arial" panose="020B0604020202020204" pitchFamily="34" charset="0"/>
              <a:ea typeface="+mn-ea"/>
              <a:cs typeface="Arial" panose="020B0604020202020204" pitchFamily="34" charset="0"/>
            </a:endParaRPr>
          </a:p>
          <a:p>
            <a:pPr lvl="1">
              <a:spcAft>
                <a:spcPts val="600"/>
              </a:spcAft>
            </a:pPr>
            <a:endParaRPr lang="en-AU" dirty="0">
              <a:latin typeface="Arial" panose="020B0604020202020204" pitchFamily="34" charset="0"/>
              <a:ea typeface="+mn-ea"/>
              <a:cs typeface="Arial" panose="020B0604020202020204" pitchFamily="34" charset="0"/>
            </a:endParaRPr>
          </a:p>
          <a:p>
            <a:pPr>
              <a:spcAft>
                <a:spcPts val="600"/>
              </a:spcAft>
            </a:pPr>
            <a:r>
              <a:rPr lang="en-AU" b="0" kern="1200" dirty="0">
                <a:solidFill>
                  <a:schemeClr val="tx1"/>
                </a:solidFill>
                <a:latin typeface="Arial" panose="020B0604020202020204" pitchFamily="34" charset="0"/>
                <a:ea typeface="+mn-ea"/>
                <a:cs typeface="Arial" panose="020B0604020202020204" pitchFamily="34" charset="0"/>
              </a:rPr>
              <a:t>These policies are available on the department’s </a:t>
            </a:r>
            <a:r>
              <a:rPr lang="en-AU" b="0" kern="1200" dirty="0">
                <a:solidFill>
                  <a:schemeClr val="tx1"/>
                </a:solidFill>
                <a:latin typeface="Arial" panose="020B0604020202020204" pitchFamily="34" charset="0"/>
                <a:ea typeface="+mn-ea"/>
                <a:cs typeface="Arial" panose="020B0604020202020204" pitchFamily="34" charset="0"/>
                <a:hlinkClick r:id="rId5"/>
              </a:rPr>
              <a:t>Policy and </a:t>
            </a:r>
            <a:r>
              <a:rPr lang="en-AU" dirty="0">
                <a:latin typeface="Arial" panose="020B0604020202020204" pitchFamily="34" charset="0"/>
                <a:ea typeface="+mn-ea"/>
                <a:cs typeface="Arial" panose="020B0604020202020204" pitchFamily="34" charset="0"/>
                <a:hlinkClick r:id="rId5"/>
              </a:rPr>
              <a:t>A</a:t>
            </a:r>
            <a:r>
              <a:rPr lang="en-AU" b="0" kern="1200" dirty="0">
                <a:solidFill>
                  <a:schemeClr val="tx1"/>
                </a:solidFill>
                <a:latin typeface="Arial" panose="020B0604020202020204" pitchFamily="34" charset="0"/>
                <a:ea typeface="+mn-ea"/>
                <a:cs typeface="Arial" panose="020B0604020202020204" pitchFamily="34" charset="0"/>
                <a:hlinkClick r:id="rId5"/>
              </a:rPr>
              <a:t>dvisory Library</a:t>
            </a:r>
            <a:r>
              <a:rPr lang="en-AU" b="0" kern="1200" dirty="0">
                <a:solidFill>
                  <a:schemeClr val="tx1"/>
                </a:solidFill>
                <a:latin typeface="Arial" panose="020B0604020202020204" pitchFamily="34" charset="0"/>
                <a:ea typeface="+mn-ea"/>
                <a:cs typeface="Arial" panose="020B0604020202020204" pitchFamily="34" charset="0"/>
              </a:rPr>
              <a:t> (PAL)</a:t>
            </a:r>
          </a:p>
        </p:txBody>
      </p:sp>
    </p:spTree>
    <p:extLst>
      <p:ext uri="{BB962C8B-B14F-4D97-AF65-F5344CB8AC3E}">
        <p14:creationId xmlns:p14="http://schemas.microsoft.com/office/powerpoint/2010/main" val="32901273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mportant things to remember">
            <a:extLst>
              <a:ext uri="{FF2B5EF4-FFF2-40B4-BE49-F238E27FC236}">
                <a16:creationId xmlns:a16="http://schemas.microsoft.com/office/drawing/2014/main" id="{13C93299-8F31-4843-A18C-5F7A387F516E}"/>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Important things to remember</a:t>
            </a:r>
          </a:p>
        </p:txBody>
      </p:sp>
      <p:sp>
        <p:nvSpPr>
          <p:cNvPr id="4" name="Content Placeholder 3" descr="Child safety at our school is everyone’s responsibility&#10;School Council members should inform school leadership:&#10;immediately if you witness a child safety incident, or if you have any concerns that a child associated with our school has been, or is at risk of being abused&#10;if you identify any child safety risk not currently being addressed or managed by our school &#10;if you have any suggestions for how our school can improve our child safety and wellbeing policies, procedures or practices.&#10;We all want to keep our kids safe&#10;">
            <a:extLst>
              <a:ext uri="{FF2B5EF4-FFF2-40B4-BE49-F238E27FC236}">
                <a16:creationId xmlns:a16="http://schemas.microsoft.com/office/drawing/2014/main" id="{22311E42-CB03-4557-A897-A92D1ED62493}"/>
              </a:ext>
            </a:extLst>
          </p:cNvPr>
          <p:cNvSpPr>
            <a:spLocks noGrp="1"/>
          </p:cNvSpPr>
          <p:nvPr>
            <p:ph idx="1"/>
          </p:nvPr>
        </p:nvSpPr>
        <p:spPr>
          <a:xfrm>
            <a:off x="288233" y="1276604"/>
            <a:ext cx="10276604" cy="4879560"/>
          </a:xfrm>
        </p:spPr>
        <p:txBody>
          <a:bodyPr>
            <a:noAutofit/>
          </a:bodyPr>
          <a:lstStyle/>
          <a:p>
            <a:pPr lvl="0"/>
            <a:r>
              <a:rPr lang="en-AU" dirty="0"/>
              <a:t>Child safety at our school is everyone’s responsibility</a:t>
            </a:r>
          </a:p>
          <a:p>
            <a:pPr lvl="0"/>
            <a:r>
              <a:rPr lang="en-AU" dirty="0"/>
              <a:t>School Council members should inform school leadership:</a:t>
            </a:r>
          </a:p>
          <a:p>
            <a:pPr lvl="1"/>
            <a:r>
              <a:rPr lang="en-AU" sz="2800" dirty="0"/>
              <a:t>immediately if you witness a child safety incident, or if you have any concerns that a child associated with our school has been, or is at risk of being abused</a:t>
            </a:r>
          </a:p>
          <a:p>
            <a:pPr lvl="1"/>
            <a:r>
              <a:rPr lang="en-AU" sz="2800" dirty="0"/>
              <a:t>if you identify any child safety risk not currently being addressed or managed by our school </a:t>
            </a:r>
          </a:p>
          <a:p>
            <a:pPr lvl="1"/>
            <a:r>
              <a:rPr lang="en-AU" sz="2800" dirty="0"/>
              <a:t>if you have any suggestions for how our school can improve our child safety and wellbeing policies, procedures or practices.</a:t>
            </a:r>
          </a:p>
          <a:p>
            <a:pPr marL="0" indent="0" algn="ctr">
              <a:buNone/>
            </a:pPr>
            <a:r>
              <a:rPr lang="en-AU" b="1" dirty="0">
                <a:solidFill>
                  <a:srgbClr val="E26815"/>
                </a:solidFill>
                <a:latin typeface="Arial" panose="020B0604020202020204" pitchFamily="34" charset="0"/>
                <a:cs typeface="Arial" panose="020B0604020202020204" pitchFamily="34" charset="0"/>
              </a:rPr>
              <a:t>We all want to keep our kids safe</a:t>
            </a:r>
          </a:p>
        </p:txBody>
      </p:sp>
    </p:spTree>
    <p:extLst>
      <p:ext uri="{BB962C8B-B14F-4D97-AF65-F5344CB8AC3E}">
        <p14:creationId xmlns:p14="http://schemas.microsoft.com/office/powerpoint/2010/main" val="1417957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descr="Guidance and resources">
            <a:extLst>
              <a:ext uri="{FF2B5EF4-FFF2-40B4-BE49-F238E27FC236}">
                <a16:creationId xmlns:a16="http://schemas.microsoft.com/office/drawing/2014/main" id="{67B748A7-F048-4FC3-B847-095C168E1282}"/>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Guidance and resources</a:t>
            </a:r>
          </a:p>
        </p:txBody>
      </p:sp>
      <p:sp>
        <p:nvSpPr>
          <p:cNvPr id="2" name="Subtitle 1" descr="PROTECT website includes detailed guidance, policies and templates to support your school to implement the new Standards. &#10;Also available:&#10;Ministerial Order 1359&#10;guidance on the 11 Child Safe Standards&#10;guidance on developing a Child Safety and Wellbeing Policy, child safety Code of Conduct and Child Safety Risk Register &#10;updated guidance for Child Safety Champions&#10;Other updated policy templates are available through the School Policy Templates Portal.&#10;The school can also access support from the department’s child safety or school compliance teams.&#10;">
            <a:extLst>
              <a:ext uri="{FF2B5EF4-FFF2-40B4-BE49-F238E27FC236}">
                <a16:creationId xmlns:a16="http://schemas.microsoft.com/office/drawing/2014/main" id="{CAFF1B57-543D-4444-8696-980ABA94354A}"/>
              </a:ext>
            </a:extLst>
          </p:cNvPr>
          <p:cNvSpPr>
            <a:spLocks noGrp="1"/>
          </p:cNvSpPr>
          <p:nvPr>
            <p:ph idx="1"/>
          </p:nvPr>
        </p:nvSpPr>
        <p:spPr>
          <a:xfrm>
            <a:off x="435233" y="1097280"/>
            <a:ext cx="10069200" cy="5436716"/>
          </a:xfrm>
        </p:spPr>
        <p:txBody>
          <a:bodyPr>
            <a:normAutofit/>
          </a:bodyPr>
          <a:lstStyle/>
          <a:p>
            <a:pPr algn="l">
              <a:lnSpc>
                <a:spcPct val="110000"/>
              </a:lnSpc>
              <a:spcBef>
                <a:spcPts val="0"/>
              </a:spcBef>
              <a:spcAft>
                <a:spcPts val="600"/>
              </a:spcAft>
            </a:pPr>
            <a:r>
              <a:rPr lang="en-AU" sz="2400" b="0" i="0" u="none" strike="noStrike" dirty="0">
                <a:solidFill>
                  <a:srgbClr val="004EA8"/>
                </a:solidFill>
                <a:effectLst/>
                <a:latin typeface="Arial" panose="020B0604020202020204" pitchFamily="34" charset="0"/>
                <a:cs typeface="Arial" panose="020B0604020202020204" pitchFamily="34" charset="0"/>
                <a:hlinkClick r:id="rId3"/>
              </a:rPr>
              <a:t>PROTECT website</a:t>
            </a:r>
            <a:r>
              <a:rPr lang="en-AU" sz="2400" b="0" i="0" dirty="0">
                <a:solidFill>
                  <a:srgbClr val="53565A"/>
                </a:solidFill>
                <a:effectLst/>
                <a:latin typeface="Arial" panose="020B0604020202020204" pitchFamily="34" charset="0"/>
                <a:cs typeface="Arial" panose="020B0604020202020204" pitchFamily="34" charset="0"/>
              </a:rPr>
              <a:t> </a:t>
            </a:r>
            <a:r>
              <a:rPr lang="en-AU" sz="2400" b="0" i="0" dirty="0">
                <a:effectLst/>
                <a:latin typeface="Arial" panose="020B0604020202020204" pitchFamily="34" charset="0"/>
                <a:cs typeface="Arial" panose="020B0604020202020204" pitchFamily="34" charset="0"/>
              </a:rPr>
              <a:t>includes detailed guidance, policies and templates to s</a:t>
            </a:r>
            <a:r>
              <a:rPr lang="en-AU" sz="2400" dirty="0">
                <a:latin typeface="Arial" panose="020B0604020202020204" pitchFamily="34" charset="0"/>
                <a:cs typeface="Arial" panose="020B0604020202020204" pitchFamily="34" charset="0"/>
              </a:rPr>
              <a:t>upport your school </a:t>
            </a:r>
            <a:r>
              <a:rPr lang="en-AU" sz="2400" b="0" i="0" dirty="0">
                <a:effectLst/>
                <a:latin typeface="Arial" panose="020B0604020202020204" pitchFamily="34" charset="0"/>
                <a:cs typeface="Arial" panose="020B0604020202020204" pitchFamily="34" charset="0"/>
              </a:rPr>
              <a:t>to implement the new Standards. </a:t>
            </a:r>
          </a:p>
          <a:p>
            <a:pPr algn="l">
              <a:lnSpc>
                <a:spcPct val="110000"/>
              </a:lnSpc>
              <a:spcBef>
                <a:spcPts val="0"/>
              </a:spcBef>
              <a:spcAft>
                <a:spcPts val="600"/>
              </a:spcAft>
            </a:pPr>
            <a:r>
              <a:rPr lang="en-AU" sz="2400" b="0" i="0" dirty="0">
                <a:effectLst/>
                <a:latin typeface="Arial" panose="020B0604020202020204" pitchFamily="34" charset="0"/>
                <a:cs typeface="Arial" panose="020B0604020202020204" pitchFamily="34" charset="0"/>
              </a:rPr>
              <a:t>Also available:</a:t>
            </a:r>
          </a:p>
          <a:p>
            <a:pPr lvl="1">
              <a:lnSpc>
                <a:spcPct val="110000"/>
              </a:lnSpc>
              <a:spcBef>
                <a:spcPts val="0"/>
              </a:spcBef>
              <a:spcAft>
                <a:spcPts val="600"/>
              </a:spcAft>
            </a:pPr>
            <a:r>
              <a:rPr lang="en-AU" b="0" i="0" u="none" strike="noStrike" dirty="0">
                <a:solidFill>
                  <a:srgbClr val="004EA8"/>
                </a:solidFill>
                <a:effectLst/>
                <a:latin typeface="Arial" panose="020B0604020202020204" pitchFamily="34" charset="0"/>
                <a:cs typeface="Arial" panose="020B0604020202020204" pitchFamily="34" charset="0"/>
                <a:hlinkClick r:id="rId4"/>
              </a:rPr>
              <a:t>Ministerial Order 1359</a:t>
            </a:r>
            <a:endParaRPr lang="en-AU" b="0" i="0" dirty="0">
              <a:solidFill>
                <a:srgbClr val="53565A"/>
              </a:solidFill>
              <a:effectLst/>
              <a:latin typeface="Arial" panose="020B0604020202020204" pitchFamily="34" charset="0"/>
              <a:cs typeface="Arial" panose="020B0604020202020204" pitchFamily="34" charset="0"/>
            </a:endParaRPr>
          </a:p>
          <a:p>
            <a:pPr lvl="1" algn="l">
              <a:lnSpc>
                <a:spcPct val="110000"/>
              </a:lnSpc>
              <a:spcBef>
                <a:spcPts val="0"/>
              </a:spcBef>
              <a:spcAft>
                <a:spcPts val="600"/>
              </a:spcAft>
            </a:pPr>
            <a:r>
              <a:rPr lang="en-AU" b="0" i="0" u="none" strike="noStrike" dirty="0">
                <a:solidFill>
                  <a:srgbClr val="004EA8"/>
                </a:solidFill>
                <a:effectLst/>
                <a:latin typeface="Arial" panose="020B0604020202020204" pitchFamily="34" charset="0"/>
                <a:cs typeface="Arial" panose="020B0604020202020204" pitchFamily="34" charset="0"/>
                <a:hlinkClick r:id="rId5"/>
              </a:rPr>
              <a:t>guidance on the 11 Child Safe Standards</a:t>
            </a:r>
            <a:endParaRPr lang="en-AU" b="0" i="0" dirty="0">
              <a:solidFill>
                <a:srgbClr val="53565A"/>
              </a:solidFill>
              <a:effectLst/>
              <a:latin typeface="Arial" panose="020B0604020202020204" pitchFamily="34" charset="0"/>
              <a:cs typeface="Arial" panose="020B0604020202020204" pitchFamily="34" charset="0"/>
            </a:endParaRPr>
          </a:p>
          <a:p>
            <a:pPr lvl="1" algn="l">
              <a:lnSpc>
                <a:spcPct val="110000"/>
              </a:lnSpc>
              <a:spcBef>
                <a:spcPts val="0"/>
              </a:spcBef>
              <a:spcAft>
                <a:spcPts val="600"/>
              </a:spcAft>
            </a:pPr>
            <a:r>
              <a:rPr lang="en-AU" b="0" i="0" dirty="0">
                <a:effectLst/>
                <a:latin typeface="Arial" panose="020B0604020202020204" pitchFamily="34" charset="0"/>
                <a:cs typeface="Arial" panose="020B0604020202020204" pitchFamily="34" charset="0"/>
              </a:rPr>
              <a:t>guidance on developing a </a:t>
            </a:r>
            <a:r>
              <a:rPr lang="en-AU" b="0" i="0" u="none" strike="noStrike" dirty="0">
                <a:solidFill>
                  <a:srgbClr val="004EA8"/>
                </a:solidFill>
                <a:effectLst/>
                <a:latin typeface="Arial" panose="020B0604020202020204" pitchFamily="34" charset="0"/>
                <a:cs typeface="Arial" panose="020B0604020202020204" pitchFamily="34" charset="0"/>
                <a:hlinkClick r:id="rId6"/>
              </a:rPr>
              <a:t>Child Safety and Wellbeing Policy</a:t>
            </a:r>
            <a:r>
              <a:rPr lang="en-AU" b="0" i="0" dirty="0">
                <a:solidFill>
                  <a:srgbClr val="53565A"/>
                </a:solidFill>
                <a:effectLst/>
                <a:latin typeface="Arial" panose="020B0604020202020204" pitchFamily="34" charset="0"/>
                <a:cs typeface="Arial" panose="020B0604020202020204" pitchFamily="34" charset="0"/>
              </a:rPr>
              <a:t>, </a:t>
            </a:r>
            <a:r>
              <a:rPr lang="en-AU" b="0" i="0" u="none" strike="noStrike" dirty="0">
                <a:solidFill>
                  <a:srgbClr val="004EA8"/>
                </a:solidFill>
                <a:effectLst/>
                <a:latin typeface="Arial" panose="020B0604020202020204" pitchFamily="34" charset="0"/>
                <a:cs typeface="Arial" panose="020B0604020202020204" pitchFamily="34" charset="0"/>
                <a:hlinkClick r:id="rId7"/>
              </a:rPr>
              <a:t>child safety Code of Conduct</a:t>
            </a:r>
            <a:r>
              <a:rPr lang="en-AU" b="0" i="0" dirty="0">
                <a:solidFill>
                  <a:srgbClr val="53565A"/>
                </a:solidFill>
                <a:effectLst/>
                <a:latin typeface="Arial" panose="020B0604020202020204" pitchFamily="34" charset="0"/>
                <a:cs typeface="Arial" panose="020B0604020202020204" pitchFamily="34" charset="0"/>
              </a:rPr>
              <a:t> and </a:t>
            </a:r>
            <a:r>
              <a:rPr lang="en-AU" b="0" i="0" u="none" strike="noStrike" dirty="0">
                <a:solidFill>
                  <a:srgbClr val="004EA8"/>
                </a:solidFill>
                <a:effectLst/>
                <a:latin typeface="Arial" panose="020B0604020202020204" pitchFamily="34" charset="0"/>
                <a:cs typeface="Arial" panose="020B0604020202020204" pitchFamily="34" charset="0"/>
                <a:hlinkClick r:id="rId8"/>
              </a:rPr>
              <a:t>Child Safety Risk Register</a:t>
            </a:r>
            <a:r>
              <a:rPr lang="en-AU" b="0" i="0" dirty="0">
                <a:solidFill>
                  <a:srgbClr val="53565A"/>
                </a:solidFill>
                <a:effectLst/>
                <a:latin typeface="Arial" panose="020B0604020202020204" pitchFamily="34" charset="0"/>
                <a:cs typeface="Arial" panose="020B0604020202020204" pitchFamily="34" charset="0"/>
              </a:rPr>
              <a:t> </a:t>
            </a:r>
          </a:p>
          <a:p>
            <a:pPr lvl="1" algn="l">
              <a:lnSpc>
                <a:spcPct val="110000"/>
              </a:lnSpc>
              <a:spcBef>
                <a:spcPts val="0"/>
              </a:spcBef>
              <a:spcAft>
                <a:spcPts val="600"/>
              </a:spcAft>
            </a:pPr>
            <a:r>
              <a:rPr lang="en-AU" b="0" i="0" dirty="0">
                <a:effectLst/>
                <a:latin typeface="Arial" panose="020B0604020202020204" pitchFamily="34" charset="0"/>
                <a:cs typeface="Arial" panose="020B0604020202020204" pitchFamily="34" charset="0"/>
              </a:rPr>
              <a:t>updated guidance for </a:t>
            </a:r>
            <a:r>
              <a:rPr lang="en-AU" b="0" i="0" u="none" strike="noStrike" dirty="0">
                <a:solidFill>
                  <a:srgbClr val="004EA8"/>
                </a:solidFill>
                <a:effectLst/>
                <a:latin typeface="Arial" panose="020B0604020202020204" pitchFamily="34" charset="0"/>
                <a:cs typeface="Arial" panose="020B0604020202020204" pitchFamily="34" charset="0"/>
                <a:hlinkClick r:id="rId9"/>
              </a:rPr>
              <a:t>Child Safety Champions</a:t>
            </a:r>
            <a:endParaRPr lang="en-AU" dirty="0">
              <a:solidFill>
                <a:srgbClr val="004EA8"/>
              </a:solidFill>
              <a:latin typeface="Arial" panose="020B0604020202020204" pitchFamily="34" charset="0"/>
              <a:cs typeface="Arial" panose="020B0604020202020204" pitchFamily="34" charset="0"/>
            </a:endParaRPr>
          </a:p>
          <a:p>
            <a:pPr>
              <a:lnSpc>
                <a:spcPct val="110000"/>
              </a:lnSpc>
              <a:spcBef>
                <a:spcPts val="0"/>
              </a:spcBef>
              <a:spcAft>
                <a:spcPts val="600"/>
              </a:spcAft>
            </a:pPr>
            <a:r>
              <a:rPr lang="en-AU" sz="2400" b="0" i="0" dirty="0">
                <a:effectLst/>
                <a:latin typeface="Arial" panose="020B0604020202020204" pitchFamily="34" charset="0"/>
                <a:cs typeface="Arial" panose="020B0604020202020204" pitchFamily="34" charset="0"/>
              </a:rPr>
              <a:t>Other updated policy templates are available through the</a:t>
            </a:r>
            <a:r>
              <a:rPr lang="en-AU" sz="2400" b="0" i="0" dirty="0">
                <a:solidFill>
                  <a:srgbClr val="53565A"/>
                </a:solidFill>
                <a:effectLst/>
                <a:latin typeface="Arial" panose="020B0604020202020204" pitchFamily="34" charset="0"/>
                <a:cs typeface="Arial" panose="020B0604020202020204" pitchFamily="34" charset="0"/>
              </a:rPr>
              <a:t> </a:t>
            </a:r>
            <a:r>
              <a:rPr lang="en-AU" sz="2400" b="0" i="0" u="none" strike="noStrike" dirty="0">
                <a:solidFill>
                  <a:srgbClr val="004EA8"/>
                </a:solidFill>
                <a:effectLst/>
                <a:latin typeface="Arial" panose="020B0604020202020204" pitchFamily="34" charset="0"/>
                <a:cs typeface="Arial" panose="020B0604020202020204" pitchFamily="34" charset="0"/>
                <a:hlinkClick r:id="rId10"/>
              </a:rPr>
              <a:t>School Policy Templates Portal</a:t>
            </a:r>
            <a:r>
              <a:rPr lang="en-AU" sz="2400" dirty="0">
                <a:solidFill>
                  <a:srgbClr val="004EA8"/>
                </a:solidFill>
                <a:latin typeface="Arial" panose="020B0604020202020204" pitchFamily="34" charset="0"/>
                <a:cs typeface="Arial" panose="020B0604020202020204" pitchFamily="34" charset="0"/>
              </a:rPr>
              <a:t>.</a:t>
            </a:r>
          </a:p>
          <a:p>
            <a:pPr>
              <a:lnSpc>
                <a:spcPct val="110000"/>
              </a:lnSpc>
              <a:spcBef>
                <a:spcPts val="0"/>
              </a:spcBef>
              <a:spcAft>
                <a:spcPts val="600"/>
              </a:spcAft>
            </a:pPr>
            <a:r>
              <a:rPr lang="en-AU" sz="2400" dirty="0">
                <a:latin typeface="Arial" panose="020B0604020202020204" pitchFamily="34" charset="0"/>
                <a:cs typeface="Arial" panose="020B0604020202020204" pitchFamily="34" charset="0"/>
              </a:rPr>
              <a:t>The school can also access support from the department’s </a:t>
            </a:r>
            <a:r>
              <a:rPr lang="en-AU" sz="2400" dirty="0">
                <a:latin typeface="Arial" panose="020B0604020202020204" pitchFamily="34" charset="0"/>
                <a:cs typeface="Arial" panose="020B0604020202020204" pitchFamily="34" charset="0"/>
                <a:hlinkClick r:id="rId11"/>
              </a:rPr>
              <a:t>child safety </a:t>
            </a:r>
            <a:r>
              <a:rPr lang="en-AU" sz="2400" dirty="0">
                <a:latin typeface="Arial" panose="020B0604020202020204" pitchFamily="34" charset="0"/>
                <a:cs typeface="Arial" panose="020B0604020202020204" pitchFamily="34" charset="0"/>
              </a:rPr>
              <a:t>or </a:t>
            </a:r>
            <a:r>
              <a:rPr lang="en-AU" sz="2400" dirty="0">
                <a:latin typeface="Arial" panose="020B0604020202020204" pitchFamily="34" charset="0"/>
                <a:cs typeface="Arial" panose="020B0604020202020204" pitchFamily="34" charset="0"/>
                <a:hlinkClick r:id="rId12"/>
              </a:rPr>
              <a:t>school compliance </a:t>
            </a:r>
            <a:r>
              <a:rPr lang="en-AU" sz="2400" dirty="0">
                <a:latin typeface="Arial" panose="020B0604020202020204" pitchFamily="34" charset="0"/>
                <a:cs typeface="Arial" panose="020B0604020202020204" pitchFamily="34" charset="0"/>
              </a:rPr>
              <a:t>teams.</a:t>
            </a:r>
          </a:p>
        </p:txBody>
      </p:sp>
    </p:spTree>
    <p:extLst>
      <p:ext uri="{BB962C8B-B14F-4D97-AF65-F5344CB8AC3E}">
        <p14:creationId xmlns:p14="http://schemas.microsoft.com/office/powerpoint/2010/main" val="21109920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Questions? &#10;">
            <a:extLst>
              <a:ext uri="{FF2B5EF4-FFF2-40B4-BE49-F238E27FC236}">
                <a16:creationId xmlns:a16="http://schemas.microsoft.com/office/drawing/2014/main" id="{7F09EFD7-DAC8-4F33-ABAA-86E9523D9A66}"/>
              </a:ext>
            </a:extLst>
          </p:cNvPr>
          <p:cNvSpPr>
            <a:spLocks noGrp="1"/>
          </p:cNvSpPr>
          <p:nvPr>
            <p:ph type="ctrTitle"/>
          </p:nvPr>
        </p:nvSpPr>
        <p:spPr/>
        <p:txBody>
          <a:bodyPr/>
          <a:lstStyle/>
          <a:p>
            <a:r>
              <a:rPr lang="en-AU" dirty="0">
                <a:latin typeface="Arial" panose="020B0604020202020204" pitchFamily="34" charset="0"/>
                <a:cs typeface="Arial" panose="020B0604020202020204" pitchFamily="34" charset="0"/>
              </a:rPr>
              <a:t>Questions? </a:t>
            </a:r>
            <a:br>
              <a:rPr lang="en-AU" dirty="0">
                <a:latin typeface="Arial" panose="020B0604020202020204" pitchFamily="34" charset="0"/>
                <a:cs typeface="Arial" panose="020B0604020202020204" pitchFamily="34" charset="0"/>
              </a:rPr>
            </a:b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59726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B1B2D3B-BBFB-414B-BD01-7B0D7B5E28DD}"/>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0827" y="4965141"/>
            <a:ext cx="904631" cy="310967"/>
          </a:xfrm>
          <a:prstGeom prst="rect">
            <a:avLst/>
          </a:prstGeom>
        </p:spPr>
      </p:pic>
      <p:sp>
        <p:nvSpPr>
          <p:cNvPr id="10" name="Text Placeholder 1">
            <a:extLst>
              <a:ext uri="{FF2B5EF4-FFF2-40B4-BE49-F238E27FC236}">
                <a16:creationId xmlns:a16="http://schemas.microsoft.com/office/drawing/2014/main" id="{EDA7FB2B-5DD2-9F49-A090-7CF0C8F8DB26}"/>
              </a:ext>
              <a:ext uri="{C183D7F6-B498-43B3-948B-1728B52AA6E4}">
                <adec:decorative xmlns:adec="http://schemas.microsoft.com/office/drawing/2017/decorative" val="1"/>
              </a:ext>
            </a:extLst>
          </p:cNvPr>
          <p:cNvSpPr txBox="1">
            <a:spLocks/>
          </p:cNvSpPr>
          <p:nvPr/>
        </p:nvSpPr>
        <p:spPr>
          <a:xfrm>
            <a:off x="421752" y="4750906"/>
            <a:ext cx="6853347" cy="1798914"/>
          </a:xfrm>
          <a:prstGeom prst="rect">
            <a:avLst/>
          </a:prstGeom>
        </p:spPr>
        <p:txBody>
          <a:bodyPr>
            <a:noAutofit/>
          </a:bodyPr>
          <a:lstStyle>
            <a:lvl1pPr marL="0" indent="0" algn="l" defTabSz="914400" rtl="0" eaLnBrk="1" latinLnBrk="0" hangingPunct="1">
              <a:lnSpc>
                <a:spcPct val="100000"/>
              </a:lnSpc>
              <a:spcBef>
                <a:spcPts val="1000"/>
              </a:spcBef>
              <a:buFont typeface="Arial" panose="020B0604020202020204" pitchFamily="34" charset="0"/>
              <a:buNone/>
              <a:defRPr sz="2000" kern="1200">
                <a:solidFill>
                  <a:schemeClr val="accent1"/>
                </a:solidFill>
                <a:latin typeface="Arial" charset="0"/>
                <a:ea typeface="Arial" charset="0"/>
                <a:cs typeface="Arial" charset="0"/>
              </a:defRPr>
            </a:lvl1pPr>
            <a:lvl2pPr marL="0" indent="0" algn="l" defTabSz="914400" rtl="0" eaLnBrk="1" latinLnBrk="0" hangingPunct="1">
              <a:lnSpc>
                <a:spcPct val="100000"/>
              </a:lnSpc>
              <a:spcBef>
                <a:spcPts val="500"/>
              </a:spcBef>
              <a:buFont typeface="Arial" panose="020B0604020202020204" pitchFamily="34" charset="0"/>
              <a:buNone/>
              <a:defRPr sz="1800" kern="1200">
                <a:solidFill>
                  <a:schemeClr val="bg2">
                    <a:lumMod val="10000"/>
                  </a:schemeClr>
                </a:solidFill>
                <a:latin typeface="Arial" charset="0"/>
                <a:ea typeface="Arial" charset="0"/>
                <a:cs typeface="Arial" charset="0"/>
              </a:defRPr>
            </a:lvl2pPr>
            <a:lvl3pPr marL="180000" indent="-180000" algn="l" defTabSz="914400" rtl="0" eaLnBrk="1" latinLnBrk="0" hangingPunct="1">
              <a:lnSpc>
                <a:spcPct val="100000"/>
              </a:lnSpc>
              <a:spcBef>
                <a:spcPts val="600"/>
              </a:spcBef>
              <a:buFont typeface="Arial" panose="020B0604020202020204" pitchFamily="34" charset="0"/>
              <a:buChar char="•"/>
              <a:defRPr sz="1800" kern="1200" baseline="0">
                <a:solidFill>
                  <a:schemeClr val="bg2">
                    <a:lumMod val="10000"/>
                  </a:schemeClr>
                </a:solidFill>
                <a:latin typeface="Arial" charset="0"/>
                <a:ea typeface="Arial" charset="0"/>
                <a:cs typeface="Arial" charset="0"/>
              </a:defRPr>
            </a:lvl3pPr>
            <a:lvl4pPr marL="360000" indent="-180000" algn="l" defTabSz="914400" rtl="0" eaLnBrk="1" latinLnBrk="0" hangingPunct="1">
              <a:lnSpc>
                <a:spcPct val="100000"/>
              </a:lnSpc>
              <a:spcBef>
                <a:spcPts val="500"/>
              </a:spcBef>
              <a:buFont typeface=".AppleSystemUIFont" charset="-120"/>
              <a:buChar char="-"/>
              <a:defRPr sz="1800" kern="1200" baseline="0">
                <a:solidFill>
                  <a:schemeClr val="bg2">
                    <a:lumMod val="10000"/>
                  </a:schemeClr>
                </a:solidFill>
                <a:latin typeface="Arial" charset="0"/>
                <a:ea typeface="Arial" charset="0"/>
                <a:cs typeface="Arial" charset="0"/>
              </a:defRPr>
            </a:lvl4pPr>
            <a:lvl5pPr marL="540000" indent="-180000" algn="l" defTabSz="914400" rtl="0" eaLnBrk="1" latinLnBrk="0" hangingPunct="1">
              <a:lnSpc>
                <a:spcPct val="100000"/>
              </a:lnSpc>
              <a:spcBef>
                <a:spcPts val="500"/>
              </a:spcBef>
              <a:buFont typeface="Courier New" charset="0"/>
              <a:buChar char="o"/>
              <a:defRPr sz="1800" kern="1200">
                <a:solidFill>
                  <a:schemeClr val="bg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800" dirty="0">
                <a:solidFill>
                  <a:schemeClr val="tx1"/>
                </a:solidFill>
                <a:latin typeface="+mn-lt"/>
              </a:rPr>
              <a:t>© State of Victoria (Department of Education and Training) 2022</a:t>
            </a:r>
          </a:p>
          <a:p>
            <a:endParaRPr lang="en-US" sz="800" dirty="0">
              <a:solidFill>
                <a:schemeClr val="tx1"/>
              </a:solidFill>
              <a:latin typeface="+mn-lt"/>
            </a:endParaRPr>
          </a:p>
          <a:p>
            <a:r>
              <a:rPr lang="en-US" sz="800" dirty="0">
                <a:solidFill>
                  <a:schemeClr val="tx1"/>
                </a:solidFill>
                <a:latin typeface="+mn-lt"/>
              </a:rPr>
              <a:t>This presentation (Victoria’s Child Safe Standards – Government School Council training) is provided under a Creative Commons Attribution 4.0 International licence. You are free to re-use the work under that licence, on the condition that you credit the State of Victoria (Department of Education and Training), indicate if changes were made and comply with the other licence terms, see: </a:t>
            </a:r>
            <a:r>
              <a:rPr lang="en-AU" sz="800" dirty="0">
                <a:solidFill>
                  <a:schemeClr val="tx1"/>
                </a:solidFill>
                <a:latin typeface="+mn-lt"/>
                <a:hlinkClick r:id="rId4"/>
              </a:rPr>
              <a:t>https://creativecommons.org/licenses/by/4.0/</a:t>
            </a:r>
            <a:r>
              <a:rPr lang="en-AU" sz="800" dirty="0">
                <a:solidFill>
                  <a:schemeClr val="tx1"/>
                </a:solidFill>
                <a:latin typeface="+mn-lt"/>
              </a:rPr>
              <a:t> </a:t>
            </a:r>
          </a:p>
          <a:p>
            <a:r>
              <a:rPr lang="en-US" sz="800" dirty="0">
                <a:solidFill>
                  <a:schemeClr val="tx1"/>
                </a:solidFill>
                <a:latin typeface="+mn-lt"/>
              </a:rPr>
              <a:t>The licence does not apply to:</a:t>
            </a:r>
            <a:br>
              <a:rPr lang="en-AU" sz="800" dirty="0">
                <a:solidFill>
                  <a:schemeClr val="tx1"/>
                </a:solidFill>
                <a:latin typeface="+mn-lt"/>
              </a:rPr>
            </a:br>
            <a:r>
              <a:rPr lang="en-US" sz="800" dirty="0">
                <a:solidFill>
                  <a:schemeClr val="tx1"/>
                </a:solidFill>
                <a:latin typeface="+mn-lt"/>
              </a:rPr>
              <a:t>• any images, photographs, trademarks or branding, including the Victorian Government logo and the DET logo; and</a:t>
            </a:r>
            <a:br>
              <a:rPr lang="en-AU" sz="800" dirty="0">
                <a:solidFill>
                  <a:schemeClr val="tx1"/>
                </a:solidFill>
                <a:latin typeface="+mn-lt"/>
              </a:rPr>
            </a:br>
            <a:r>
              <a:rPr lang="en-US" sz="800" dirty="0">
                <a:solidFill>
                  <a:schemeClr val="tx1"/>
                </a:solidFill>
                <a:latin typeface="+mn-lt"/>
              </a:rPr>
              <a:t>• content supplied by third parties.</a:t>
            </a:r>
          </a:p>
          <a:p>
            <a:r>
              <a:rPr lang="en-US" sz="800" dirty="0">
                <a:solidFill>
                  <a:schemeClr val="tx1"/>
                </a:solidFill>
                <a:latin typeface="+mn-lt"/>
              </a:rPr>
              <a:t>Copyright queries may be directed to </a:t>
            </a:r>
            <a:r>
              <a:rPr lang="en-US" sz="800" dirty="0">
                <a:solidFill>
                  <a:schemeClr val="tx1"/>
                </a:solidFill>
                <a:latin typeface="+mn-lt"/>
                <a:hlinkClick r:id="rId5"/>
              </a:rPr>
              <a:t>copyright@education.vic.gov.au</a:t>
            </a:r>
            <a:r>
              <a:rPr lang="en-US" sz="800" dirty="0">
                <a:solidFill>
                  <a:schemeClr val="tx1"/>
                </a:solidFill>
                <a:latin typeface="+mn-lt"/>
              </a:rPr>
              <a:t> </a:t>
            </a:r>
            <a:endParaRPr lang="en-AU" sz="800" dirty="0">
              <a:solidFill>
                <a:schemeClr val="tx1"/>
              </a:solidFill>
              <a:latin typeface="+mn-lt"/>
            </a:endParaRPr>
          </a:p>
        </p:txBody>
      </p:sp>
      <p:sp>
        <p:nvSpPr>
          <p:cNvPr id="5" name="Title 4" descr="Thank you &#10;&#10;">
            <a:extLst>
              <a:ext uri="{FF2B5EF4-FFF2-40B4-BE49-F238E27FC236}">
                <a16:creationId xmlns:a16="http://schemas.microsoft.com/office/drawing/2014/main" id="{85657C8F-D931-4915-9BBC-E1CA27BBFD3B}"/>
              </a:ext>
            </a:extLst>
          </p:cNvPr>
          <p:cNvSpPr>
            <a:spLocks noGrp="1"/>
          </p:cNvSpPr>
          <p:nvPr>
            <p:ph type="ctrTitle"/>
          </p:nvPr>
        </p:nvSpPr>
        <p:spPr/>
        <p:txBody>
          <a:bodyPr/>
          <a:lstStyle/>
          <a:p>
            <a:r>
              <a:rPr lang="en-AU" dirty="0">
                <a:latin typeface="Arial" panose="020B0604020202020204" pitchFamily="34" charset="0"/>
                <a:cs typeface="Arial" panose="020B0604020202020204" pitchFamily="34" charset="0"/>
              </a:rPr>
              <a:t>Thank you </a:t>
            </a:r>
            <a:br>
              <a:rPr lang="en-AU" dirty="0"/>
            </a:br>
            <a:br>
              <a:rPr lang="en-AU" dirty="0"/>
            </a:br>
            <a:endParaRPr lang="en-AU" dirty="0"/>
          </a:p>
        </p:txBody>
      </p:sp>
    </p:spTree>
    <p:extLst>
      <p:ext uri="{BB962C8B-B14F-4D97-AF65-F5344CB8AC3E}">
        <p14:creationId xmlns:p14="http://schemas.microsoft.com/office/powerpoint/2010/main" val="15182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upport available">
            <a:extLst>
              <a:ext uri="{FF2B5EF4-FFF2-40B4-BE49-F238E27FC236}">
                <a16:creationId xmlns:a16="http://schemas.microsoft.com/office/drawing/2014/main" id="{3581B107-F878-4880-95B0-7EAD3FBEDC14}"/>
              </a:ext>
            </a:extLst>
          </p:cNvPr>
          <p:cNvSpPr>
            <a:spLocks noGrp="1"/>
          </p:cNvSpPr>
          <p:nvPr>
            <p:ph type="title"/>
          </p:nvPr>
        </p:nvSpPr>
        <p:spPr/>
        <p:txBody>
          <a:bodyPr>
            <a:normAutofit/>
          </a:bodyPr>
          <a:lstStyle/>
          <a:p>
            <a:r>
              <a:rPr kumimoji="0" lang="en-AU" sz="3200" b="1" i="0" u="none" strike="noStrike" kern="1200" cap="none" spc="0" normalizeH="0" baseline="0" noProof="0" dirty="0">
                <a:ln>
                  <a:noFill/>
                </a:ln>
                <a:solidFill>
                  <a:srgbClr val="E26815"/>
                </a:solidFill>
                <a:effectLst/>
                <a:uLnTx/>
                <a:uFillTx/>
                <a:latin typeface="Arial" panose="020B0604020202020204" pitchFamily="34" charset="0"/>
                <a:cs typeface="Arial" panose="020B0604020202020204" pitchFamily="34" charset="0"/>
              </a:rPr>
              <a:t>Support available</a:t>
            </a:r>
            <a:endParaRPr lang="en-AU" sz="3200" dirty="0">
              <a:solidFill>
                <a:srgbClr val="E26815"/>
              </a:solidFill>
            </a:endParaRPr>
          </a:p>
        </p:txBody>
      </p:sp>
      <p:sp>
        <p:nvSpPr>
          <p:cNvPr id="3" name="Content Placeholder 2" descr="You can talk to:&#10;The school principal &#10;Your GP or another allied health professional">
            <a:extLst>
              <a:ext uri="{FF2B5EF4-FFF2-40B4-BE49-F238E27FC236}">
                <a16:creationId xmlns:a16="http://schemas.microsoft.com/office/drawing/2014/main" id="{FE4F897C-D2D7-4178-AAD8-4C5AC54C3A79}"/>
              </a:ext>
            </a:extLst>
          </p:cNvPr>
          <p:cNvSpPr>
            <a:spLocks noGrp="1"/>
          </p:cNvSpPr>
          <p:nvPr>
            <p:ph idx="1"/>
          </p:nvPr>
        </p:nvSpPr>
        <p:spPr/>
        <p:txBody>
          <a:bodyPr>
            <a:normAutofit/>
          </a:bodyPr>
          <a:lstStyle/>
          <a:p>
            <a:pPr>
              <a:lnSpc>
                <a:spcPct val="100000"/>
              </a:lnSpc>
              <a:spcBef>
                <a:spcPts val="0"/>
              </a:spcBef>
              <a:spcAft>
                <a:spcPts val="300"/>
              </a:spcAft>
            </a:pPr>
            <a:r>
              <a:rPr lang="en-AU" dirty="0">
                <a:latin typeface="Arial" panose="020B0604020202020204" pitchFamily="34" charset="0"/>
                <a:cs typeface="Arial" panose="020B0604020202020204" pitchFamily="34" charset="0"/>
              </a:rPr>
              <a:t>You can talk to:</a:t>
            </a: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Our school leadership team</a:t>
            </a:r>
          </a:p>
          <a:p>
            <a:pPr>
              <a:lnSpc>
                <a:spcPct val="100000"/>
              </a:lnSpc>
              <a:spcBef>
                <a:spcPts val="0"/>
              </a:spcBef>
              <a:spcAft>
                <a:spcPts val="300"/>
              </a:spcAft>
            </a:pPr>
            <a:endParaRPr lang="en-AU" dirty="0">
              <a:latin typeface="Arial" panose="020B0604020202020204" pitchFamily="34" charset="0"/>
              <a:cs typeface="Arial" panose="020B0604020202020204" pitchFamily="34" charset="0"/>
            </a:endParaRPr>
          </a:p>
          <a:p>
            <a:pPr>
              <a:lnSpc>
                <a:spcPct val="100000"/>
              </a:lnSpc>
              <a:spcBef>
                <a:spcPts val="0"/>
              </a:spcBef>
              <a:spcAft>
                <a:spcPts val="300"/>
              </a:spcAft>
            </a:pPr>
            <a:r>
              <a:rPr lang="en-AU" dirty="0">
                <a:latin typeface="Arial" panose="020B0604020202020204" pitchFamily="34" charset="0"/>
                <a:cs typeface="Arial" panose="020B0604020202020204" pitchFamily="34" charset="0"/>
              </a:rPr>
              <a:t>Or access external services:</a:t>
            </a: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Lifeline: 13 11 14 or </a:t>
            </a:r>
            <a:r>
              <a:rPr lang="en-AU" sz="2800" dirty="0">
                <a:latin typeface="Arial" panose="020B0604020202020204" pitchFamily="34" charset="0"/>
                <a:cs typeface="Arial" panose="020B0604020202020204" pitchFamily="34" charset="0"/>
                <a:hlinkClick r:id="rId3"/>
              </a:rPr>
              <a:t>lifeline.org.au </a:t>
            </a:r>
            <a:endParaRPr lang="en-AU" sz="2800" dirty="0">
              <a:latin typeface="Arial" panose="020B0604020202020204" pitchFamily="34" charset="0"/>
              <a:cs typeface="Arial" panose="020B0604020202020204" pitchFamily="34" charset="0"/>
            </a:endParaRP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Beyond Blue: 1300 22 46 36 or </a:t>
            </a:r>
            <a:r>
              <a:rPr lang="en-AU" sz="2800" dirty="0">
                <a:latin typeface="Arial" panose="020B0604020202020204" pitchFamily="34" charset="0"/>
                <a:cs typeface="Arial" panose="020B0604020202020204" pitchFamily="34" charset="0"/>
                <a:hlinkClick r:id="rId4"/>
              </a:rPr>
              <a:t>beyondblue.org.au</a:t>
            </a:r>
            <a:endParaRPr lang="en-AU" sz="2800" dirty="0">
              <a:latin typeface="Arial" panose="020B0604020202020204" pitchFamily="34" charset="0"/>
              <a:cs typeface="Arial" panose="020B0604020202020204" pitchFamily="34" charset="0"/>
            </a:endParaRP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1800 Respect: 1800 737 732 or </a:t>
            </a:r>
            <a:r>
              <a:rPr lang="en-AU" sz="2800" dirty="0">
                <a:latin typeface="Arial" panose="020B0604020202020204" pitchFamily="34" charset="0"/>
                <a:cs typeface="Arial" panose="020B0604020202020204" pitchFamily="34" charset="0"/>
                <a:hlinkClick r:id="rId5"/>
              </a:rPr>
              <a:t>1800Respect.org.au</a:t>
            </a:r>
            <a:endParaRPr lang="en-AU" sz="2800" dirty="0">
              <a:latin typeface="Arial" panose="020B0604020202020204" pitchFamily="34" charset="0"/>
              <a:cs typeface="Arial" panose="020B0604020202020204" pitchFamily="34" charset="0"/>
            </a:endParaRPr>
          </a:p>
          <a:p>
            <a:pPr lvl="1">
              <a:lnSpc>
                <a:spcPct val="100000"/>
              </a:lnSpc>
              <a:spcBef>
                <a:spcPts val="0"/>
              </a:spcBef>
              <a:spcAft>
                <a:spcPts val="300"/>
              </a:spcAft>
            </a:pPr>
            <a:r>
              <a:rPr lang="en-AU" sz="2800" dirty="0">
                <a:latin typeface="Arial" panose="020B0604020202020204" pitchFamily="34" charset="0"/>
                <a:cs typeface="Arial" panose="020B0604020202020204" pitchFamily="34" charset="0"/>
              </a:rPr>
              <a:t>Your GP or another allied health professional</a:t>
            </a:r>
          </a:p>
        </p:txBody>
      </p:sp>
    </p:spTree>
    <p:extLst>
      <p:ext uri="{BB962C8B-B14F-4D97-AF65-F5344CB8AC3E}">
        <p14:creationId xmlns:p14="http://schemas.microsoft.com/office/powerpoint/2010/main" val="919313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n this presentation">
            <a:extLst>
              <a:ext uri="{FF2B5EF4-FFF2-40B4-BE49-F238E27FC236}">
                <a16:creationId xmlns:a16="http://schemas.microsoft.com/office/drawing/2014/main" id="{D64402D8-7476-2742-91B0-D0141440F82C}"/>
              </a:ext>
            </a:extLst>
          </p:cNvPr>
          <p:cNvSpPr>
            <a:spLocks noGrp="1"/>
          </p:cNvSpPr>
          <p:nvPr>
            <p:ph type="title"/>
          </p:nvPr>
        </p:nvSpPr>
        <p:spPr>
          <a:xfrm>
            <a:off x="263486" y="238539"/>
            <a:ext cx="10069200" cy="1302025"/>
          </a:xfrm>
        </p:spPr>
        <p:txBody>
          <a:bodyPr>
            <a:normAutofit/>
          </a:bodyPr>
          <a:lstStyle/>
          <a:p>
            <a:r>
              <a:rPr lang="en-US" sz="3200" b="1" dirty="0">
                <a:solidFill>
                  <a:srgbClr val="E26815"/>
                </a:solidFill>
                <a:latin typeface="Arial" panose="020B0604020202020204" pitchFamily="34" charset="0"/>
                <a:cs typeface="Arial" panose="020B0604020202020204" pitchFamily="34" charset="0"/>
              </a:rPr>
              <a:t>In this presentation</a:t>
            </a:r>
          </a:p>
        </p:txBody>
      </p:sp>
      <p:sp>
        <p:nvSpPr>
          <p:cNvPr id="3" name="Content Placeholder 2" descr="Overview of the Child Safe Standards &#10;Definitions &#10;Child Safe Standards history&#10;Why the Standards are so important&#10;What’s different?&#10;Overview of each Child Safe Standard and role of the school council&#10;Possible consequences of non-compliance">
            <a:extLst>
              <a:ext uri="{FF2B5EF4-FFF2-40B4-BE49-F238E27FC236}">
                <a16:creationId xmlns:a16="http://schemas.microsoft.com/office/drawing/2014/main" id="{887044EB-49A5-CE40-9CDC-C6C20F30A1F6}"/>
              </a:ext>
            </a:extLst>
          </p:cNvPr>
          <p:cNvSpPr>
            <a:spLocks noGrp="1"/>
          </p:cNvSpPr>
          <p:nvPr>
            <p:ph idx="1"/>
          </p:nvPr>
        </p:nvSpPr>
        <p:spPr>
          <a:xfrm>
            <a:off x="263486" y="1201525"/>
            <a:ext cx="5480353" cy="5108605"/>
          </a:xfrm>
        </p:spPr>
        <p:txBody>
          <a:bodyPr>
            <a:noAutofit/>
          </a:bodyPr>
          <a:lstStyle/>
          <a:p>
            <a:pPr marL="0" indent="0">
              <a:spcBef>
                <a:spcPts val="0"/>
              </a:spcBef>
              <a:spcAft>
                <a:spcPts val="900"/>
              </a:spcAft>
              <a:buNone/>
            </a:pPr>
            <a:r>
              <a:rPr lang="en-AU" sz="2600" b="1" dirty="0">
                <a:latin typeface="Arial" panose="020B0604020202020204" pitchFamily="34" charset="0"/>
                <a:cs typeface="Arial" panose="020B0604020202020204" pitchFamily="34" charset="0"/>
              </a:rPr>
              <a:t>Overview of the Child Safe Standards </a:t>
            </a:r>
          </a:p>
          <a:p>
            <a:pPr>
              <a:spcBef>
                <a:spcPts val="0"/>
              </a:spcBef>
              <a:spcAft>
                <a:spcPts val="900"/>
              </a:spcAft>
            </a:pPr>
            <a:r>
              <a:rPr lang="en-US" sz="2400" dirty="0">
                <a:latin typeface="Arial" panose="020B0604020202020204" pitchFamily="34" charset="0"/>
                <a:cs typeface="Arial" panose="020B0604020202020204" pitchFamily="34" charset="0"/>
              </a:rPr>
              <a:t>Definitions: child safety &amp; child abuse </a:t>
            </a:r>
          </a:p>
          <a:p>
            <a:pPr>
              <a:spcBef>
                <a:spcPts val="0"/>
              </a:spcBef>
              <a:spcAft>
                <a:spcPts val="900"/>
              </a:spcAft>
            </a:pPr>
            <a:r>
              <a:rPr lang="en-US" sz="2400" dirty="0">
                <a:latin typeface="Arial" panose="020B0604020202020204" pitchFamily="34" charset="0"/>
                <a:cs typeface="Arial" panose="020B0604020202020204" pitchFamily="34" charset="0"/>
              </a:rPr>
              <a:t>Child Safe Standards history</a:t>
            </a:r>
          </a:p>
          <a:p>
            <a:pPr>
              <a:lnSpc>
                <a:spcPct val="100000"/>
              </a:lnSpc>
              <a:spcBef>
                <a:spcPts val="0"/>
              </a:spcBef>
              <a:spcAft>
                <a:spcPts val="900"/>
              </a:spcAft>
            </a:pPr>
            <a:r>
              <a:rPr lang="en-US" sz="2400" dirty="0">
                <a:latin typeface="Arial" panose="020B0604020202020204" pitchFamily="34" charset="0"/>
                <a:cs typeface="Arial" panose="020B0604020202020204" pitchFamily="34" charset="0"/>
              </a:rPr>
              <a:t>Why the Child Safe Standards are so important</a:t>
            </a:r>
          </a:p>
          <a:p>
            <a:pPr>
              <a:spcBef>
                <a:spcPts val="0"/>
              </a:spcBef>
              <a:spcAft>
                <a:spcPts val="900"/>
              </a:spcAft>
            </a:pPr>
            <a:r>
              <a:rPr lang="en-US" sz="2400" dirty="0">
                <a:latin typeface="Arial" panose="020B0604020202020204" pitchFamily="34" charset="0"/>
                <a:cs typeface="Arial" panose="020B0604020202020204" pitchFamily="34" charset="0"/>
              </a:rPr>
              <a:t>What’s different?</a:t>
            </a:r>
          </a:p>
          <a:p>
            <a:pPr marL="0" indent="0">
              <a:spcBef>
                <a:spcPts val="1200"/>
              </a:spcBef>
              <a:spcAft>
                <a:spcPts val="900"/>
              </a:spcAft>
              <a:buNone/>
            </a:pPr>
            <a:r>
              <a:rPr lang="en-US" sz="2600" b="1" dirty="0">
                <a:latin typeface="Arial" panose="020B0604020202020204" pitchFamily="34" charset="0"/>
                <a:cs typeface="Arial" panose="020B0604020202020204" pitchFamily="34" charset="0"/>
              </a:rPr>
              <a:t>Overview of each Child Safe Standard and role of the school council</a:t>
            </a:r>
          </a:p>
          <a:p>
            <a:pPr>
              <a:lnSpc>
                <a:spcPct val="100000"/>
              </a:lnSpc>
              <a:spcBef>
                <a:spcPts val="0"/>
              </a:spcBef>
              <a:spcAft>
                <a:spcPts val="900"/>
              </a:spcAft>
            </a:pPr>
            <a:r>
              <a:rPr lang="en-US" sz="2400" dirty="0">
                <a:latin typeface="Arial" panose="020B0604020202020204" pitchFamily="34" charset="0"/>
                <a:cs typeface="Arial" panose="020B0604020202020204" pitchFamily="34" charset="0"/>
              </a:rPr>
              <a:t>Possible consequences of non-compliance</a:t>
            </a:r>
          </a:p>
        </p:txBody>
      </p:sp>
      <p:sp>
        <p:nvSpPr>
          <p:cNvPr id="5" name="TextBox 4" descr="Our child safety policies and procedures&#10;Our school’s child safety framework &#10;Child Safety and Wellbeing Policy&#10;Child Safety Code of Conduct&#10;Child Safety Risk Register&#10;Complaints Policy&#10;Child Safety Responding and Reporting Obligations Policy and Procedures&#10;Information sharing and recordkeeping  ">
            <a:extLst>
              <a:ext uri="{FF2B5EF4-FFF2-40B4-BE49-F238E27FC236}">
                <a16:creationId xmlns:a16="http://schemas.microsoft.com/office/drawing/2014/main" id="{5D6FB3A0-BE3A-44C4-ABA7-69562417D5A4}"/>
              </a:ext>
            </a:extLst>
          </p:cNvPr>
          <p:cNvSpPr txBox="1"/>
          <p:nvPr/>
        </p:nvSpPr>
        <p:spPr>
          <a:xfrm>
            <a:off x="5847008" y="1147178"/>
            <a:ext cx="5769736" cy="5162952"/>
          </a:xfrm>
          <a:prstGeom prst="rect">
            <a:avLst/>
          </a:prstGeom>
          <a:noFill/>
        </p:spPr>
        <p:txBody>
          <a:bodyPr wrap="square">
            <a:spAutoFit/>
          </a:bodyPr>
          <a:lstStyle/>
          <a:p>
            <a:pPr>
              <a:spcAft>
                <a:spcPts val="300"/>
              </a:spcAft>
            </a:pPr>
            <a:r>
              <a:rPr lang="en-AU" sz="2600" b="1" dirty="0">
                <a:latin typeface="Arial" panose="020B0604020202020204" pitchFamily="34" charset="0"/>
                <a:cs typeface="Arial" panose="020B0604020202020204" pitchFamily="34" charset="0"/>
              </a:rPr>
              <a:t>Our child safety policies and procedures</a:t>
            </a:r>
          </a:p>
          <a:p>
            <a:pPr marL="342900" indent="-342900">
              <a:spcAft>
                <a:spcPts val="300"/>
              </a:spcAft>
              <a:buFont typeface="Arial" panose="020B0604020202020204" pitchFamily="34" charset="0"/>
              <a:buChar char="•"/>
            </a:pPr>
            <a:r>
              <a:rPr lang="en-AU" sz="2600" dirty="0">
                <a:latin typeface="Arial" panose="020B0604020202020204" pitchFamily="34" charset="0"/>
                <a:cs typeface="Arial" panose="020B0604020202020204" pitchFamily="34" charset="0"/>
              </a:rPr>
              <a:t>Our school’s child safety framework </a:t>
            </a:r>
          </a:p>
          <a:p>
            <a:pPr marL="342900" indent="-342900">
              <a:spcAft>
                <a:spcPts val="300"/>
              </a:spcAft>
              <a:buFont typeface="Arial" panose="020B0604020202020204" pitchFamily="34" charset="0"/>
              <a:buChar char="•"/>
            </a:pPr>
            <a:r>
              <a:rPr lang="en-AU" sz="2600" dirty="0">
                <a:latin typeface="Arial" panose="020B0604020202020204" pitchFamily="34" charset="0"/>
                <a:cs typeface="Arial" panose="020B0604020202020204" pitchFamily="34" charset="0"/>
              </a:rPr>
              <a:t>Child Safety and Wellbeing Policy</a:t>
            </a:r>
          </a:p>
          <a:p>
            <a:pPr marL="342900" indent="-342900">
              <a:spcAft>
                <a:spcPts val="300"/>
              </a:spcAft>
              <a:buFont typeface="Arial" panose="020B0604020202020204" pitchFamily="34" charset="0"/>
              <a:buChar char="•"/>
            </a:pPr>
            <a:r>
              <a:rPr lang="en-AU" sz="2600" dirty="0">
                <a:latin typeface="Arial" panose="020B0604020202020204" pitchFamily="34" charset="0"/>
                <a:cs typeface="Arial" panose="020B0604020202020204" pitchFamily="34" charset="0"/>
              </a:rPr>
              <a:t>Child Safety Code of Conduct</a:t>
            </a:r>
          </a:p>
          <a:p>
            <a:pPr marL="342900" indent="-342900">
              <a:spcAft>
                <a:spcPts val="300"/>
              </a:spcAft>
              <a:buFont typeface="Arial" panose="020B0604020202020204" pitchFamily="34" charset="0"/>
              <a:buChar char="•"/>
            </a:pPr>
            <a:r>
              <a:rPr lang="en-AU" sz="2600" dirty="0">
                <a:latin typeface="Arial" panose="020B0604020202020204" pitchFamily="34" charset="0"/>
                <a:cs typeface="Arial" panose="020B0604020202020204" pitchFamily="34" charset="0"/>
              </a:rPr>
              <a:t>Child Safety Risk Register</a:t>
            </a:r>
          </a:p>
          <a:p>
            <a:pPr marL="342900" indent="-342900">
              <a:spcAft>
                <a:spcPts val="300"/>
              </a:spcAft>
              <a:buFont typeface="Arial" panose="020B0604020202020204" pitchFamily="34" charset="0"/>
              <a:buChar char="•"/>
            </a:pPr>
            <a:r>
              <a:rPr lang="en-AU" sz="2600" dirty="0">
                <a:latin typeface="Arial" panose="020B0604020202020204" pitchFamily="34" charset="0"/>
                <a:cs typeface="Arial" panose="020B0604020202020204" pitchFamily="34" charset="0"/>
              </a:rPr>
              <a:t>Complaints Policy</a:t>
            </a:r>
          </a:p>
          <a:p>
            <a:pPr marL="342900" indent="-342900">
              <a:spcAft>
                <a:spcPts val="300"/>
              </a:spcAft>
              <a:buFont typeface="Arial" panose="020B0604020202020204" pitchFamily="34" charset="0"/>
              <a:buChar char="•"/>
            </a:pPr>
            <a:r>
              <a:rPr lang="en-AU" sz="2600" dirty="0">
                <a:latin typeface="Arial" panose="020B0604020202020204" pitchFamily="34" charset="0"/>
                <a:cs typeface="Arial" panose="020B0604020202020204" pitchFamily="34" charset="0"/>
              </a:rPr>
              <a:t>Responding to incidents, disclosures and suspicions of </a:t>
            </a:r>
            <a:br>
              <a:rPr lang="en-AU" sz="2600" dirty="0">
                <a:latin typeface="Arial" panose="020B0604020202020204" pitchFamily="34" charset="0"/>
                <a:cs typeface="Arial" panose="020B0604020202020204" pitchFamily="34" charset="0"/>
              </a:rPr>
            </a:br>
            <a:r>
              <a:rPr lang="en-AU" sz="2600" dirty="0">
                <a:latin typeface="Arial" panose="020B0604020202020204" pitchFamily="34" charset="0"/>
                <a:cs typeface="Arial" panose="020B0604020202020204" pitchFamily="34" charset="0"/>
              </a:rPr>
              <a:t>child abuse</a:t>
            </a:r>
          </a:p>
          <a:p>
            <a:pPr marL="342900" indent="-342900">
              <a:spcAft>
                <a:spcPts val="300"/>
              </a:spcAft>
              <a:buFont typeface="Arial" panose="020B0604020202020204" pitchFamily="34" charset="0"/>
              <a:buChar char="•"/>
            </a:pPr>
            <a:r>
              <a:rPr lang="en-GB" sz="2600" dirty="0">
                <a:latin typeface="Arial" panose="020B0604020202020204" pitchFamily="34" charset="0"/>
                <a:cs typeface="Arial" panose="020B0604020202020204" pitchFamily="34" charset="0"/>
              </a:rPr>
              <a:t>Information sharing and recordkeeping  </a:t>
            </a:r>
          </a:p>
        </p:txBody>
      </p:sp>
    </p:spTree>
    <p:extLst>
      <p:ext uri="{BB962C8B-B14F-4D97-AF65-F5344CB8AC3E}">
        <p14:creationId xmlns:p14="http://schemas.microsoft.com/office/powerpoint/2010/main" val="17241128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Overview of the Child Safe Standards and the role of the school council ">
            <a:extLst>
              <a:ext uri="{FF2B5EF4-FFF2-40B4-BE49-F238E27FC236}">
                <a16:creationId xmlns:a16="http://schemas.microsoft.com/office/drawing/2014/main" id="{486D803E-2F9F-4FDC-9E75-B339B48C61A9}"/>
              </a:ext>
            </a:extLst>
          </p:cNvPr>
          <p:cNvSpPr>
            <a:spLocks noGrp="1"/>
          </p:cNvSpPr>
          <p:nvPr>
            <p:ph type="ctrTitle"/>
          </p:nvPr>
        </p:nvSpPr>
        <p:spPr>
          <a:xfrm>
            <a:off x="373223" y="1530386"/>
            <a:ext cx="8284745" cy="2335936"/>
          </a:xfrm>
        </p:spPr>
        <p:txBody>
          <a:bodyPr>
            <a:normAutofit/>
          </a:bodyPr>
          <a:lstStyle/>
          <a:p>
            <a:r>
              <a:rPr lang="en-AU" b="1" dirty="0">
                <a:latin typeface="Arial" panose="020B0604020202020204" pitchFamily="34" charset="0"/>
                <a:cs typeface="Arial" panose="020B0604020202020204" pitchFamily="34" charset="0"/>
              </a:rPr>
              <a:t>Overview of the Child Safe Standards</a:t>
            </a:r>
            <a:br>
              <a:rPr lang="en-AU" dirty="0"/>
            </a:br>
            <a:endParaRPr lang="en-AU" dirty="0"/>
          </a:p>
        </p:txBody>
      </p:sp>
    </p:spTree>
    <p:extLst>
      <p:ext uri="{BB962C8B-B14F-4D97-AF65-F5344CB8AC3E}">
        <p14:creationId xmlns:p14="http://schemas.microsoft.com/office/powerpoint/2010/main" val="1376204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8F554-1A23-4CAD-BDC7-953218764DC4}"/>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Definitions: Child safety and child abuse</a:t>
            </a:r>
          </a:p>
        </p:txBody>
      </p:sp>
      <p:sp>
        <p:nvSpPr>
          <p:cNvPr id="3" name="Content Placeholder 2" descr="Child safety includes:&#10;matters related to protecting all children from child abuse, managing the risk of child abuse, providing support to a child at risk of child abuse, and responding to suspicions, incidents, disclosures or allegations of child abuse&#10;">
            <a:extLst>
              <a:ext uri="{FF2B5EF4-FFF2-40B4-BE49-F238E27FC236}">
                <a16:creationId xmlns:a16="http://schemas.microsoft.com/office/drawing/2014/main" id="{12784AF9-90F1-420C-8373-0F9BD0B09A1F}"/>
              </a:ext>
            </a:extLst>
          </p:cNvPr>
          <p:cNvSpPr>
            <a:spLocks noGrp="1"/>
          </p:cNvSpPr>
          <p:nvPr>
            <p:ph idx="1"/>
          </p:nvPr>
        </p:nvSpPr>
        <p:spPr>
          <a:xfrm>
            <a:off x="288233" y="1281746"/>
            <a:ext cx="5210658" cy="4290379"/>
          </a:xfrm>
        </p:spPr>
        <p:txBody>
          <a:bodyPr>
            <a:normAutofit/>
          </a:bodyPr>
          <a:lstStyle/>
          <a:p>
            <a:pPr marL="0" indent="0" algn="l">
              <a:buNone/>
            </a:pPr>
            <a:r>
              <a:rPr lang="en-AU" b="1" dirty="0">
                <a:latin typeface="Arial" panose="020B0604020202020204" pitchFamily="34" charset="0"/>
                <a:cs typeface="Arial" panose="020B0604020202020204" pitchFamily="34" charset="0"/>
              </a:rPr>
              <a:t>Child safety includes:</a:t>
            </a:r>
          </a:p>
          <a:p>
            <a:pPr marL="0" indent="0" algn="l">
              <a:buNone/>
            </a:pPr>
            <a:r>
              <a:rPr lang="en-AU" sz="2400" dirty="0">
                <a:latin typeface="Arial" panose="020B0604020202020204" pitchFamily="34" charset="0"/>
                <a:cs typeface="Arial" panose="020B0604020202020204" pitchFamily="34" charset="0"/>
              </a:rPr>
              <a:t>matters related to protecting all children from child abuse, managing the risk of child abuse, providing support to a child at risk of child abuse, and responding to suspicions, incidents, disclosures or allegations of child abuse</a:t>
            </a:r>
          </a:p>
        </p:txBody>
      </p:sp>
      <p:sp>
        <p:nvSpPr>
          <p:cNvPr id="6" name="Content Placeholder 2" descr="Child abuse is:&#10;any act committed against a child involving:&#10;a sexual offence&#10;grooming&#10;b) the infliction, on a child, of&#10;physical violence&#10;serious emotional or psychological harm&#10;c) the serious neglect of a child&#10;">
            <a:extLst>
              <a:ext uri="{FF2B5EF4-FFF2-40B4-BE49-F238E27FC236}">
                <a16:creationId xmlns:a16="http://schemas.microsoft.com/office/drawing/2014/main" id="{524A8617-57F8-4B5C-B089-AFF507A53F39}"/>
              </a:ext>
            </a:extLst>
          </p:cNvPr>
          <p:cNvSpPr txBox="1">
            <a:spLocks/>
          </p:cNvSpPr>
          <p:nvPr/>
        </p:nvSpPr>
        <p:spPr>
          <a:xfrm>
            <a:off x="5762142" y="1281746"/>
            <a:ext cx="5210658" cy="429037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AU" b="1" dirty="0">
                <a:latin typeface="Arial" panose="020B0604020202020204" pitchFamily="34" charset="0"/>
                <a:cs typeface="Arial" panose="020B0604020202020204" pitchFamily="34" charset="0"/>
              </a:rPr>
              <a:t>Child abuse is:</a:t>
            </a:r>
          </a:p>
          <a:p>
            <a:pPr marL="360363" indent="-360363">
              <a:buFont typeface="Arial"/>
              <a:buAutoNum type="alphaLcParenR"/>
            </a:pPr>
            <a:r>
              <a:rPr lang="en-AU" sz="2400" dirty="0">
                <a:latin typeface="Arial" panose="020B0604020202020204" pitchFamily="34" charset="0"/>
                <a:cs typeface="Arial" panose="020B0604020202020204" pitchFamily="34" charset="0"/>
              </a:rPr>
              <a:t>any act committed against a child involving:</a:t>
            </a:r>
          </a:p>
          <a:p>
            <a:pPr lvl="1"/>
            <a:r>
              <a:rPr lang="en-AU" dirty="0">
                <a:latin typeface="Arial" panose="020B0604020202020204" pitchFamily="34" charset="0"/>
                <a:cs typeface="Arial" panose="020B0604020202020204" pitchFamily="34" charset="0"/>
              </a:rPr>
              <a:t>a sexual offence</a:t>
            </a:r>
          </a:p>
          <a:p>
            <a:pPr lvl="1"/>
            <a:r>
              <a:rPr lang="en-AU" dirty="0">
                <a:latin typeface="Arial" panose="020B0604020202020204" pitchFamily="34" charset="0"/>
                <a:cs typeface="Arial" panose="020B0604020202020204" pitchFamily="34" charset="0"/>
              </a:rPr>
              <a:t>grooming</a:t>
            </a:r>
          </a:p>
          <a:p>
            <a:pPr marL="0" indent="0">
              <a:buNone/>
            </a:pPr>
            <a:r>
              <a:rPr lang="en-AU" sz="2400" dirty="0">
                <a:latin typeface="Arial" panose="020B0604020202020204" pitchFamily="34" charset="0"/>
                <a:cs typeface="Arial" panose="020B0604020202020204" pitchFamily="34" charset="0"/>
              </a:rPr>
              <a:t>b) the infliction, on a child, of</a:t>
            </a:r>
          </a:p>
          <a:p>
            <a:pPr marL="630238"/>
            <a:r>
              <a:rPr lang="en-AU" sz="2400" dirty="0">
                <a:latin typeface="Arial" panose="020B0604020202020204" pitchFamily="34" charset="0"/>
                <a:cs typeface="Arial" panose="020B0604020202020204" pitchFamily="34" charset="0"/>
              </a:rPr>
              <a:t>physical violence</a:t>
            </a:r>
          </a:p>
          <a:p>
            <a:pPr marL="630238"/>
            <a:r>
              <a:rPr lang="en-AU" sz="2400" dirty="0">
                <a:latin typeface="Arial" panose="020B0604020202020204" pitchFamily="34" charset="0"/>
                <a:cs typeface="Arial" panose="020B0604020202020204" pitchFamily="34" charset="0"/>
              </a:rPr>
              <a:t>serious emotional or psychological harm</a:t>
            </a:r>
          </a:p>
          <a:p>
            <a:pPr marL="360363" indent="-360363">
              <a:buNone/>
            </a:pPr>
            <a:r>
              <a:rPr lang="en-AU" sz="2400" dirty="0">
                <a:latin typeface="Arial" panose="020B0604020202020204" pitchFamily="34" charset="0"/>
                <a:cs typeface="Arial" panose="020B0604020202020204" pitchFamily="34" charset="0"/>
              </a:rPr>
              <a:t>c) the serious neglect of a child</a:t>
            </a:r>
          </a:p>
        </p:txBody>
      </p:sp>
      <p:sp>
        <p:nvSpPr>
          <p:cNvPr id="4" name="TextBox 3" descr="Further information on child abuse, including physical and behavioural indicators of abuse, is available on the department’s PROTECT website at Identify child abuse. &#10;">
            <a:extLst>
              <a:ext uri="{FF2B5EF4-FFF2-40B4-BE49-F238E27FC236}">
                <a16:creationId xmlns:a16="http://schemas.microsoft.com/office/drawing/2014/main" id="{77047204-987C-4467-9975-7833CE5FE5B0}"/>
              </a:ext>
            </a:extLst>
          </p:cNvPr>
          <p:cNvSpPr txBox="1"/>
          <p:nvPr/>
        </p:nvSpPr>
        <p:spPr>
          <a:xfrm>
            <a:off x="291830" y="5836595"/>
            <a:ext cx="10680970" cy="707886"/>
          </a:xfrm>
          <a:prstGeom prst="rect">
            <a:avLst/>
          </a:prstGeom>
          <a:noFill/>
        </p:spPr>
        <p:txBody>
          <a:bodyPr wrap="square" rtlCol="0">
            <a:spAutoFit/>
          </a:bodyPr>
          <a:lstStyle/>
          <a:p>
            <a:pPr lvl="0"/>
            <a:r>
              <a:rPr lang="en-AU" sz="2000" dirty="0">
                <a:latin typeface="Arial" panose="020B0604020202020204" pitchFamily="34" charset="0"/>
                <a:cs typeface="Arial" panose="020B0604020202020204" pitchFamily="34" charset="0"/>
              </a:rPr>
              <a:t>Further information on child abuse, including physical and behavioural indicators of abuse, is available on the department’s PROTECT website at </a:t>
            </a:r>
            <a:r>
              <a:rPr lang="en-AU" sz="20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Identify child abuse. </a:t>
            </a: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72356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FA5DE6-E36F-447E-8C5A-42EF9D9E8E0A}"/>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Safe Standards – history </a:t>
            </a:r>
          </a:p>
        </p:txBody>
      </p:sp>
      <p:graphicFrame>
        <p:nvGraphicFramePr>
          <p:cNvPr id="6" name="Content Placeholder 3" descr="A timeline of the history of the child safe standards&#10;&#10;2012 – 13: Betrayal of Trust Inquiry&#10;2013 – 17: Royal Commission into Institutional Responses to Child Abuse&#10;2016: Original Child Safe Standards implemented in Victoria&#10;2019: Victoria agrees to adopt the National Principles for Child Safe Organisations&#10;1 July 2021: Victoria adopts new Child Safe Standards aligned with National Principles&#10;1 July 2022: New Child Safe Standards &#10;commence">
            <a:extLst>
              <a:ext uri="{FF2B5EF4-FFF2-40B4-BE49-F238E27FC236}">
                <a16:creationId xmlns:a16="http://schemas.microsoft.com/office/drawing/2014/main" id="{55878B9B-C9A3-45CC-A922-3D1A57282D22}"/>
              </a:ext>
            </a:extLst>
          </p:cNvPr>
          <p:cNvGraphicFramePr>
            <a:graphicFrameLocks noGrp="1"/>
          </p:cNvGraphicFramePr>
          <p:nvPr>
            <p:ph idx="1"/>
            <p:extLst>
              <p:ext uri="{D42A27DB-BD31-4B8C-83A1-F6EECF244321}">
                <p14:modId xmlns:p14="http://schemas.microsoft.com/office/powerpoint/2010/main" val="1423098948"/>
              </p:ext>
            </p:extLst>
          </p:nvPr>
        </p:nvGraphicFramePr>
        <p:xfrm>
          <a:off x="288925" y="1685925"/>
          <a:ext cx="1006475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60698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TaxCatchAll xmlns="cb9114c1-daad-44dd-acad-30f4246641f2">
      <Value>101</Value>
      <Value>94</Value>
    </TaxCatchAll>
    <DEECD_Expired xmlns="http://schemas.microsoft.com/sharepoint/v3">false</DEECD_Expired>
    <DEECD_Keywords xmlns="http://schemas.microsoft.com/sharepoint/v3" xsi:nil="true"/>
    <PublishingExpirationDate xmlns="http://schemas.microsoft.com/sharepoint/v3" xsi:nil="true"/>
    <DEECD_Description xmlns="http://schemas.microsoft.com/sharepoint/v3">CSS government school council training</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Props1.xml><?xml version="1.0" encoding="utf-8"?>
<ds:datastoreItem xmlns:ds="http://schemas.openxmlformats.org/officeDocument/2006/customXml" ds:itemID="{98488684-5355-4D7D-9D8C-BB1AF804E500}">
  <ds:schemaRefs>
    <ds:schemaRef ds:uri="http://schemas.microsoft.com/sharepoint/v3/contenttype/forms"/>
  </ds:schemaRefs>
</ds:datastoreItem>
</file>

<file path=customXml/itemProps2.xml><?xml version="1.0" encoding="utf-8"?>
<ds:datastoreItem xmlns:ds="http://schemas.openxmlformats.org/officeDocument/2006/customXml" ds:itemID="{753E33D9-3A6A-431E-ACF9-476866C96560}"/>
</file>

<file path=customXml/itemProps3.xml><?xml version="1.0" encoding="utf-8"?>
<ds:datastoreItem xmlns:ds="http://schemas.openxmlformats.org/officeDocument/2006/customXml" ds:itemID="{52908867-2768-4DF4-A952-C7997607C232}">
  <ds:schemaRefs>
    <ds:schemaRef ds:uri="http://schemas.microsoft.com/office/2006/documentManagement/types"/>
    <ds:schemaRef ds:uri="http://www.w3.org/XML/1998/namespace"/>
    <ds:schemaRef ds:uri="http://schemas.microsoft.com/office/2006/metadata/properties"/>
    <ds:schemaRef ds:uri="http://purl.org/dc/dcmitype/"/>
    <ds:schemaRef ds:uri="http://schemas.openxmlformats.org/package/2006/metadata/core-properties"/>
    <ds:schemaRef ds:uri="http://schemas.microsoft.com/office/infopath/2007/PartnerControl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12662</TotalTime>
  <Words>15239</Words>
  <Application>Microsoft Office PowerPoint</Application>
  <PresentationFormat>Widescreen</PresentationFormat>
  <Paragraphs>1100</Paragraphs>
  <Slides>45</Slides>
  <Notes>45</Notes>
  <HiddenSlides>3</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45</vt:i4>
      </vt:variant>
    </vt:vector>
  </HeadingPairs>
  <TitlesOfParts>
    <vt:vector size="51" baseType="lpstr">
      <vt:lpstr>Arial</vt:lpstr>
      <vt:lpstr>Calibri</vt:lpstr>
      <vt:lpstr>Helvetica</vt:lpstr>
      <vt:lpstr>Victoria</vt:lpstr>
      <vt:lpstr>Office Theme</vt:lpstr>
      <vt:lpstr>Custom Design</vt:lpstr>
      <vt:lpstr>Facilitator instructions (1)</vt:lpstr>
      <vt:lpstr>Facilitator instructions (2)</vt:lpstr>
      <vt:lpstr>Victoria’s Child Safe Standards </vt:lpstr>
      <vt:lpstr>Acknowledgment of Country</vt:lpstr>
      <vt:lpstr>Support available</vt:lpstr>
      <vt:lpstr>In this presentation</vt:lpstr>
      <vt:lpstr>Overview of the Child Safe Standards </vt:lpstr>
      <vt:lpstr>Definitions: Child safety and child abuse</vt:lpstr>
      <vt:lpstr>Child Safe Standards – history </vt:lpstr>
      <vt:lpstr>Why the Child Safe Standards are so important</vt:lpstr>
      <vt:lpstr>Why the Child Safe Standards are so important </vt:lpstr>
      <vt:lpstr>What’s different?</vt:lpstr>
      <vt:lpstr>Victoria’s Child Safe Standards  </vt:lpstr>
      <vt:lpstr>Overview of each Child Safe Standard and role of the school council</vt:lpstr>
      <vt:lpstr>What is the role of school council?  </vt:lpstr>
      <vt:lpstr>Child Safe Standards - actions for school council</vt:lpstr>
      <vt:lpstr>Child Safe Standards - actions for school council </vt:lpstr>
      <vt:lpstr>Child Safe Standard 1: Culturally safe environments</vt:lpstr>
      <vt:lpstr>Child Safe Standard 2: Child safety and wellbeing is embedded in leadership, governance and culture</vt:lpstr>
      <vt:lpstr>Child Safe Standard 2: Child safety and wellbeing is embedded in leadership, governance and culture  </vt:lpstr>
      <vt:lpstr>Child Safe Standard 3: Child and student empowerment</vt:lpstr>
      <vt:lpstr>Child Safe Standard 4: Family engagement </vt:lpstr>
      <vt:lpstr>Child Safe Standard 5: Diversity and equity</vt:lpstr>
      <vt:lpstr>Child Safe Standard 6: Suitable staff and volunteers</vt:lpstr>
      <vt:lpstr>Child Safe Standard 6: Suitable staff and volunteers  </vt:lpstr>
      <vt:lpstr>Child Safe Standard 7: Complaints processes </vt:lpstr>
      <vt:lpstr>Child Safe Standard 8: Child safety knowledge, skills and awareness  </vt:lpstr>
      <vt:lpstr>Child Safe Standard 8: Child safety knowledge, skills and awareness   </vt:lpstr>
      <vt:lpstr>Child Safe Standard 9: Child safety in physical and online environments</vt:lpstr>
      <vt:lpstr>Child Safe Standard 9: Child safety in physical and online environments </vt:lpstr>
      <vt:lpstr>Child Safe Standard 10: Review of child safety practices</vt:lpstr>
      <vt:lpstr>Child Safe Standard 11: Implementation of child safety practices</vt:lpstr>
      <vt:lpstr>Possible consequences of not complying with the Child Safe Standards</vt:lpstr>
      <vt:lpstr>Our child safety policies and procedures </vt:lpstr>
      <vt:lpstr>Our school’s child safety policies and procedures</vt:lpstr>
      <vt:lpstr>Child Safety and Wellbeing Policy</vt:lpstr>
      <vt:lpstr>Child Safety Code of Conduct </vt:lpstr>
      <vt:lpstr>Child Safety Risk Register</vt:lpstr>
      <vt:lpstr>Complaints Policy</vt:lpstr>
      <vt:lpstr>Responding to incidents, disclosures and suspicions of child abuse</vt:lpstr>
      <vt:lpstr>Information sharing and recordkeeping </vt:lpstr>
      <vt:lpstr>Important things to remember</vt:lpstr>
      <vt:lpstr>Guidance and resources</vt:lpstr>
      <vt:lpstr>Questions?  </vt:lpstr>
      <vt:lpstr>Thank you   </vt:lpstr>
    </vt:vector>
  </TitlesOfParts>
  <Company>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CSS government school council training</dc:title>
  <dc:creator>Department of Education and Training</dc:creator>
  <cp:lastModifiedBy>Jane Pike</cp:lastModifiedBy>
  <cp:revision>791</cp:revision>
  <cp:lastPrinted>2022-05-11T05:43:20Z</cp:lastPrinted>
  <dcterms:created xsi:type="dcterms:W3CDTF">2016-05-10T02:55:37Z</dcterms:created>
  <dcterms:modified xsi:type="dcterms:W3CDTF">2022-06-20T22:39:36Z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DET_EDRMS_BusUnit">
    <vt:lpwstr/>
  </property>
  <property fmtid="{D5CDD505-2E9C-101B-9397-08002B2CF9AE}" pid="4" name="DET_EDRMS_SecClass">
    <vt:lpwstr/>
  </property>
  <property fmtid="{D5CDD505-2E9C-101B-9397-08002B2CF9AE}" pid="5" name="DET_EDRMS_RCS">
    <vt:lpwstr>3;#1.2.2 Project Documentation|a3ce4c3c-7960-4756-834e-8cbbf9028802</vt:lpwstr>
  </property>
  <property fmtid="{D5CDD505-2E9C-101B-9397-08002B2CF9AE}" pid="6" name="RecordPoint_WorkflowType">
    <vt:lpwstr>ActiveSubmitStub</vt:lpwstr>
  </property>
  <property fmtid="{D5CDD505-2E9C-101B-9397-08002B2CF9AE}" pid="7" name="RecordPoint_ActiveItemUniqueId">
    <vt:lpwstr>{d9affb15-6ad5-4d4b-ba1a-5f1384cb2dd5}</vt:lpwstr>
  </property>
  <property fmtid="{D5CDD505-2E9C-101B-9397-08002B2CF9AE}" pid="8" name="RecordPoint_ActiveItemWebId">
    <vt:lpwstr>{cb4d886a-19b3-4635-97ca-6a22f568847a}</vt:lpwstr>
  </property>
  <property fmtid="{D5CDD505-2E9C-101B-9397-08002B2CF9AE}" pid="9" name="RecordPoint_ActiveItemSiteId">
    <vt:lpwstr>{06caf94d-253e-4f56-bbf8-27ec51f6806e}</vt:lpwstr>
  </property>
  <property fmtid="{D5CDD505-2E9C-101B-9397-08002B2CF9AE}" pid="10" name="RecordPoint_ActiveItemListId">
    <vt:lpwstr>{fca5e9c8-27d9-472e-a6c1-9b64d74fce58}</vt:lpwstr>
  </property>
  <property fmtid="{D5CDD505-2E9C-101B-9397-08002B2CF9AE}" pid="11" name="RecordPoint_SubmissionCompleted">
    <vt:lpwstr>2019-08-28T15:11:12.7713137+10:00</vt:lpwstr>
  </property>
  <property fmtid="{D5CDD505-2E9C-101B-9397-08002B2CF9AE}" pid="12" name="RecordPoint_RecordNumberSubmitted">
    <vt:lpwstr>R20190459792</vt:lpwstr>
  </property>
  <property fmtid="{D5CDD505-2E9C-101B-9397-08002B2CF9AE}" pid="13" name="RecordPoint_SubmissionDate">
    <vt:lpwstr/>
  </property>
  <property fmtid="{D5CDD505-2E9C-101B-9397-08002B2CF9AE}" pid="14" name="RecordPoint_ActiveItemMoved">
    <vt:lpwstr/>
  </property>
  <property fmtid="{D5CDD505-2E9C-101B-9397-08002B2CF9AE}" pid="15" name="RecordPoint_RecordFormat">
    <vt:lpwstr/>
  </property>
  <property fmtid="{D5CDD505-2E9C-101B-9397-08002B2CF9AE}" pid="16" name="_docset_NoMedatataSyncRequired">
    <vt:lpwstr>False</vt:lpwstr>
  </property>
  <property fmtid="{D5CDD505-2E9C-101B-9397-08002B2CF9AE}" pid="17" name="DEECD_Author">
    <vt:lpwstr>94;#Education|5232e41c-5101-41fe-b638-7d41d1371531</vt:lpwstr>
  </property>
  <property fmtid="{D5CDD505-2E9C-101B-9397-08002B2CF9AE}" pid="18" name="DEECD_ItemType">
    <vt:lpwstr>101;#Page|eb523acf-a821-456c-a76b-7607578309d7</vt:lpwstr>
  </property>
  <property fmtid="{D5CDD505-2E9C-101B-9397-08002B2CF9AE}" pid="19" name="DEECD_SubjectCategory">
    <vt:lpwstr/>
  </property>
  <property fmtid="{D5CDD505-2E9C-101B-9397-08002B2CF9AE}" pid="20" name="DEECD_Audience">
    <vt:lpwstr/>
  </property>
  <property fmtid="{D5CDD505-2E9C-101B-9397-08002B2CF9AE}" pid="21" name="DET_EDRMS_RCSTaxHTField0">
    <vt:lpwstr>1.2.2 Project Documentation|a3ce4c3c-7960-4756-834e-8cbbf9028802</vt:lpwstr>
  </property>
  <property fmtid="{D5CDD505-2E9C-101B-9397-08002B2CF9AE}" pid="22" name="DET_EDRMS_SecClassTaxHTField0">
    <vt:lpwstr/>
  </property>
  <property fmtid="{D5CDD505-2E9C-101B-9397-08002B2CF9AE}" pid="23" name="DET_EDRMS_BusUnitTaxHTField0">
    <vt:lpwstr/>
  </property>
  <property fmtid="{D5CDD505-2E9C-101B-9397-08002B2CF9AE}" pid="24" name="TaxCatchAll">
    <vt:lpwstr>3;#1.2.2 Project Documentation|a3ce4c3c-7960-4756-834e-8cbbf9028802</vt:lpwstr>
  </property>
</Properties>
</file>