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3003213" cy="9756775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FB7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0909" autoAdjust="0"/>
  </p:normalViewPr>
  <p:slideViewPr>
    <p:cSldViewPr>
      <p:cViewPr>
        <p:scale>
          <a:sx n="66" d="100"/>
          <a:sy n="66" d="100"/>
        </p:scale>
        <p:origin x="-1374" y="-204"/>
      </p:cViewPr>
      <p:guideLst>
        <p:guide orient="horz" pos="3073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46909-C138-43D5-9E98-D1DC7E6C3D8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810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BD926-90C8-4667-8C67-84D2E017DE99}" type="slidenum">
              <a:rPr lang="en-AU"/>
              <a:pPr/>
              <a:t>1</a:t>
            </a:fld>
            <a:endParaRPr lang="en-A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6228F-9F0A-468B-AA0E-F1469171D7DA}" type="slidenum">
              <a:rPr lang="en-AU"/>
              <a:pPr/>
              <a:t>2</a:t>
            </a:fld>
            <a:endParaRPr lang="en-A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CC1A9-13F4-45AA-BA83-03B71C711DFA}" type="slidenum">
              <a:rPr lang="en-AU"/>
              <a:pPr/>
              <a:t>3</a:t>
            </a:fld>
            <a:endParaRPr lang="en-A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D9A76-4D7F-446D-A6F0-18A89FCCAE0D}" type="slidenum">
              <a:rPr lang="en-AU"/>
              <a:pPr/>
              <a:t>4</a:t>
            </a:fld>
            <a:endParaRPr lang="en-A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A4CB-AD95-4935-A2E6-8AD00946CA9E}" type="slidenum">
              <a:rPr lang="en-AU"/>
              <a:pPr/>
              <a:t>5</a:t>
            </a:fld>
            <a:endParaRPr lang="en-A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9B5A3-7033-4D15-A58B-73FDBD839E41}" type="slidenum">
              <a:rPr lang="en-AU"/>
              <a:pPr/>
              <a:t>6</a:t>
            </a:fld>
            <a:endParaRPr lang="en-A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D38BA-171E-484F-9F96-05EC2B5B5769}" type="slidenum">
              <a:rPr lang="en-AU"/>
              <a:pPr/>
              <a:t>7</a:t>
            </a:fld>
            <a:endParaRPr lang="en-A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558E7-15FF-477A-9442-F0E3CE9DE99D}" type="slidenum">
              <a:rPr lang="en-AU"/>
              <a:pPr/>
              <a:t>8</a:t>
            </a:fld>
            <a:endParaRPr lang="en-A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" name="Picture 4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21010">
            <a:off x="9677400" y="4935538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3130" y="5022403"/>
            <a:ext cx="4951412" cy="4951412"/>
          </a:xfrm>
          <a:prstGeom prst="rect">
            <a:avLst/>
          </a:prstGeom>
          <a:noFill/>
        </p:spPr>
      </p:pic>
      <p:pic>
        <p:nvPicPr>
          <p:cNvPr id="4129" name="Picture 3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84668">
            <a:off x="4860925" y="5156200"/>
            <a:ext cx="2305050" cy="2305050"/>
          </a:xfrm>
          <a:prstGeom prst="rect">
            <a:avLst/>
          </a:prstGeom>
          <a:noFill/>
        </p:spPr>
      </p:pic>
      <p:pic>
        <p:nvPicPr>
          <p:cNvPr id="4131" name="Picture 3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588">
            <a:off x="4805363" y="7486650"/>
            <a:ext cx="2305050" cy="2305050"/>
          </a:xfrm>
          <a:prstGeom prst="rect">
            <a:avLst/>
          </a:prstGeom>
          <a:noFill/>
        </p:spPr>
      </p:pic>
      <p:pic>
        <p:nvPicPr>
          <p:cNvPr id="4132" name="Picture 3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326108">
            <a:off x="7079456" y="7454900"/>
            <a:ext cx="2305050" cy="2305050"/>
          </a:xfrm>
          <a:prstGeom prst="rect">
            <a:avLst/>
          </a:prstGeom>
          <a:noFill/>
        </p:spPr>
      </p:pic>
      <p:pic>
        <p:nvPicPr>
          <p:cNvPr id="4133" name="Picture 3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96620">
            <a:off x="9575800" y="7508081"/>
            <a:ext cx="2305050" cy="230505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0" y="381000"/>
            <a:ext cx="4724400" cy="762000"/>
          </a:xfrm>
        </p:spPr>
        <p:txBody>
          <a:bodyPr wrap="none"/>
          <a:lstStyle>
            <a:lvl1pPr>
              <a:defRPr sz="4900" b="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43800" y="1143000"/>
            <a:ext cx="4724400" cy="914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AU"/>
              <a:t>Click to edit Master subtitle style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200" y="342900"/>
            <a:ext cx="3556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34" name="Picture 38" descr="ECEO_Pos_MonoTest2"/>
          <p:cNvPicPr>
            <a:picLocks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 rot="-419249">
            <a:off x="7148889" y="4017963"/>
            <a:ext cx="2299535" cy="2305050"/>
          </a:xfrm>
          <a:prstGeom prst="rect">
            <a:avLst/>
          </a:prstGeom>
          <a:solidFill>
            <a:srgbClr val="62A30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33375"/>
            <a:ext cx="2762250" cy="721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8238" y="333375"/>
            <a:ext cx="8139112" cy="721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33375"/>
            <a:ext cx="11053762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38238" y="1219200"/>
            <a:ext cx="11053762" cy="63246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33375"/>
            <a:ext cx="11053762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8238" y="1219200"/>
            <a:ext cx="5449887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40525" y="1219200"/>
            <a:ext cx="5451475" cy="63246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33375"/>
            <a:ext cx="11053762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38238" y="1219200"/>
            <a:ext cx="5449887" cy="63246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0525" y="1219200"/>
            <a:ext cx="5451475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33375"/>
            <a:ext cx="11053762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38238" y="1219200"/>
            <a:ext cx="11053762" cy="63246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33375"/>
            <a:ext cx="11053762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38238" y="1219200"/>
            <a:ext cx="11053762" cy="63246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238" y="1219200"/>
            <a:ext cx="5449887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0525" y="1219200"/>
            <a:ext cx="5451475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813" y="7954963"/>
            <a:ext cx="1420812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7955756"/>
            <a:ext cx="1419225" cy="1419225"/>
          </a:xfrm>
          <a:prstGeom prst="rect">
            <a:avLst/>
          </a:prstGeom>
          <a:noFill/>
        </p:spPr>
      </p:pic>
      <p:pic>
        <p:nvPicPr>
          <p:cNvPr id="1040" name="Picture 16" descr="ECEO_Pos_MonoTest2"/>
          <p:cNvPicPr>
            <a:picLocks noChangeAspect="1" noChangeArrowheads="1"/>
          </p:cNvPicPr>
          <p:nvPr userDrawn="1"/>
        </p:nvPicPr>
        <p:blipFill>
          <a:blip r:embed="rId20" cstate="print"/>
          <a:stretch>
            <a:fillRect/>
          </a:stretch>
        </p:blipFill>
        <p:spPr bwMode="auto">
          <a:xfrm rot="-419249">
            <a:off x="10897723" y="7620000"/>
            <a:ext cx="1404278" cy="1409700"/>
          </a:xfrm>
          <a:prstGeom prst="rect">
            <a:avLst/>
          </a:prstGeom>
          <a:solidFill>
            <a:srgbClr val="62A30D"/>
          </a:solidFill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954963"/>
            <a:ext cx="1420812" cy="1420812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350" y="7954963"/>
            <a:ext cx="1420812" cy="14208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33375"/>
            <a:ext cx="110537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8238" y="1219200"/>
            <a:ext cx="110537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28713" y="8915400"/>
            <a:ext cx="28336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+mj-lt"/>
          <a:ea typeface="+mj-ea"/>
          <a:cs typeface="+mj-cs"/>
        </a:defRPr>
      </a:lvl1pPr>
      <a:lvl2pPr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2pPr>
      <a:lvl3pPr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3pPr>
      <a:lvl4pPr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4pPr>
      <a:lvl5pPr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4300" b="1">
          <a:solidFill>
            <a:srgbClr val="62A30D"/>
          </a:solidFill>
          <a:latin typeface="Arial" charset="0"/>
          <a:ea typeface="ＭＳ Ｐゴシック" pitchFamily="-80" charset="-128"/>
        </a:defRPr>
      </a:lvl9pPr>
    </p:titleStyle>
    <p:bodyStyle>
      <a:lvl1pPr marL="487363" indent="-487363" algn="l" defTabSz="1300163" rtl="0" fontAlgn="base">
        <a:spcBef>
          <a:spcPct val="20000"/>
        </a:spcBef>
        <a:spcAft>
          <a:spcPct val="0"/>
        </a:spcAft>
        <a:buChar char="•"/>
        <a:defRPr sz="3300">
          <a:solidFill>
            <a:srgbClr val="4B4B4B"/>
          </a:solidFill>
          <a:latin typeface="+mn-lt"/>
          <a:ea typeface="+mn-ea"/>
          <a:cs typeface="+mn-cs"/>
        </a:defRPr>
      </a:lvl1pPr>
      <a:lvl2pPr marL="1057275" indent="-406400" algn="l" defTabSz="1300163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  <a:ea typeface="+mn-ea"/>
        </a:defRPr>
      </a:lvl2pPr>
      <a:lvl3pPr marL="1625600" indent="-325438" algn="l" defTabSz="1300163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4B4B4B"/>
          </a:solidFill>
          <a:latin typeface="+mn-lt"/>
          <a:ea typeface="+mn-ea"/>
        </a:defRPr>
      </a:lvl3pPr>
      <a:lvl4pPr marL="2276475" indent="-325438" algn="l" defTabSz="1300163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B4B4B"/>
          </a:solidFill>
          <a:latin typeface="+mn-lt"/>
          <a:ea typeface="+mn-ea"/>
        </a:defRPr>
      </a:lvl4pPr>
      <a:lvl5pPr marL="2925763" indent="-325438" algn="l" defTabSz="1300163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4B4B4B"/>
          </a:solidFill>
          <a:latin typeface="+mn-lt"/>
          <a:ea typeface="+mn-ea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4B4B4B"/>
          </a:solidFill>
          <a:latin typeface="+mn-lt"/>
          <a:ea typeface="+mn-ea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4B4B4B"/>
          </a:solidFill>
          <a:latin typeface="+mn-lt"/>
          <a:ea typeface="+mn-ea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4B4B4B"/>
          </a:solidFill>
          <a:latin typeface="+mn-lt"/>
          <a:ea typeface="+mn-ea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4B4B4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vic.gov.au/childhood/parents/transition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vic.gov.au/childhood/parents/health/Pages/newsletter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3574" y="460769"/>
            <a:ext cx="5118522" cy="1271835"/>
          </a:xfrm>
        </p:spPr>
        <p:txBody>
          <a:bodyPr/>
          <a:lstStyle/>
          <a:p>
            <a:r>
              <a:rPr lang="en-AU" sz="3200" b="1" dirty="0">
                <a:solidFill>
                  <a:srgbClr val="92D050"/>
                </a:solidFill>
              </a:rPr>
              <a:t>Victorian Early Years Learning</a:t>
            </a:r>
            <a:br>
              <a:rPr lang="en-AU" sz="3200" b="1" dirty="0">
                <a:solidFill>
                  <a:srgbClr val="92D050"/>
                </a:solidFill>
              </a:rPr>
            </a:br>
            <a:r>
              <a:rPr lang="en-AU" sz="3200" b="1" dirty="0">
                <a:solidFill>
                  <a:srgbClr val="92D050"/>
                </a:solidFill>
              </a:rPr>
              <a:t>and Development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3694" y="1798784"/>
            <a:ext cx="4927176" cy="64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149678" y="2019148"/>
            <a:ext cx="4392140" cy="6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0055" tIns="65028" rIns="130055" bIns="65028"/>
          <a:lstStyle/>
          <a:p>
            <a:pPr defTabSz="1300163" eaLnBrk="1" hangingPunct="1">
              <a:spcBef>
                <a:spcPct val="20000"/>
              </a:spcBef>
            </a:pPr>
            <a:r>
              <a:rPr lang="en-AU" b="1" dirty="0">
                <a:solidFill>
                  <a:srgbClr val="4B4B4B"/>
                </a:solidFill>
              </a:rPr>
              <a:t>Information for families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Outcome 5</a:t>
            </a:r>
            <a:br>
              <a:rPr lang="en-AU" sz="3900" dirty="0"/>
            </a:br>
            <a:r>
              <a:rPr lang="en-AU" sz="3900" dirty="0"/>
              <a:t>Children are effective communicators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24875" y="1422003"/>
            <a:ext cx="1104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lvl="1">
              <a:buFontTx/>
              <a:buChar char="•"/>
            </a:pPr>
            <a:endParaRPr lang="en-AU" sz="3300" dirty="0" smtClean="0"/>
          </a:p>
          <a:p>
            <a:pPr marL="623888" lvl="1" indent="26988">
              <a:spcAft>
                <a:spcPts val="1800"/>
              </a:spcAft>
              <a:buFontTx/>
              <a:buNone/>
            </a:pPr>
            <a:r>
              <a:rPr lang="en-AU" sz="3600" b="1" dirty="0" smtClean="0"/>
              <a:t>Being an effective communicator means that children: 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Interact verbally and non-verbally with other people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Enjoy reading and being read to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Enjoy singing, talking, counting and rhyming 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Can see patterns in numbers and shapes</a:t>
            </a:r>
          </a:p>
          <a:p>
            <a:pPr lvl="2"/>
            <a:endParaRPr lang="en-AU" sz="3600" dirty="0" smtClean="0"/>
          </a:p>
          <a:p>
            <a:pPr lvl="1">
              <a:buFontTx/>
              <a:buChar char="•"/>
            </a:pPr>
            <a:endParaRPr lang="en-AU" dirty="0" smtClean="0"/>
          </a:p>
          <a:p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278302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How early childhood professionals will support your child’s learning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1926058"/>
            <a:ext cx="11049000" cy="626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  <a:buFontTx/>
              <a:buNone/>
            </a:pPr>
            <a:r>
              <a:rPr lang="en-AU" sz="2800" dirty="0" smtClean="0"/>
              <a:t>Early childhood professionals will: 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AU" dirty="0" smtClean="0"/>
              <a:t>Discuss your child’s learning with you 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AU" dirty="0" smtClean="0"/>
              <a:t>Ask advice from other professionals if they are concerned about your child’s learning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AU" dirty="0" smtClean="0"/>
              <a:t>Respect your family’s values, beliefs and decisions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AU" dirty="0" smtClean="0"/>
              <a:t>Recognise that all children can learn, but some children require additional help to learn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AU" dirty="0" smtClean="0"/>
              <a:t>Use the most effective teaching strategies to support your child to learn   </a:t>
            </a:r>
          </a:p>
          <a:p>
            <a:pPr lvl="1">
              <a:buFontTx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7698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What can I do to support my child’s learning at home?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1494011"/>
            <a:ext cx="11049000" cy="63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AU" sz="1800" dirty="0" smtClean="0"/>
          </a:p>
          <a:p>
            <a:pPr>
              <a:spcAft>
                <a:spcPts val="1200"/>
              </a:spcAft>
              <a:buFontTx/>
              <a:buNone/>
            </a:pPr>
            <a:r>
              <a:rPr lang="en-AU" sz="3200" dirty="0" smtClean="0"/>
              <a:t>   	Families are the most important people in supporting children’s learning and development. You can support your child’s learning at home by: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Reading to them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Encouraging them to ask questions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Playing singing and rhyming games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Encouraging their attempts at new things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Encouraging them to be involved in household activities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Tx/>
              <a:buChar char="•"/>
            </a:pPr>
            <a:r>
              <a:rPr lang="en-AU" dirty="0" smtClean="0"/>
              <a:t>Encouraging them to talk and interact with others</a:t>
            </a:r>
            <a:r>
              <a:rPr lang="en-AU" sz="2400" dirty="0" smtClean="0"/>
              <a:t> </a:t>
            </a:r>
          </a:p>
          <a:p>
            <a:pPr lvl="2">
              <a:lnSpc>
                <a:spcPct val="80000"/>
              </a:lnSpc>
            </a:pPr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393489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What else can I do to support my child’s learning?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58982" y="1782043"/>
            <a:ext cx="1104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AU" sz="2700" dirty="0" smtClean="0"/>
              <a:t>There’s also a range of services you can access which have early</a:t>
            </a:r>
          </a:p>
          <a:p>
            <a:pPr>
              <a:buFontTx/>
              <a:buNone/>
            </a:pPr>
            <a:r>
              <a:rPr lang="en-AU" sz="2700" dirty="0" smtClean="0"/>
              <a:t>childhood programs including:</a:t>
            </a:r>
          </a:p>
          <a:p>
            <a:pPr lvl="1">
              <a:buFontTx/>
              <a:buChar char="•"/>
            </a:pPr>
            <a:r>
              <a:rPr lang="en-AU" sz="2200" dirty="0" smtClean="0"/>
              <a:t>Local libraries </a:t>
            </a:r>
          </a:p>
          <a:p>
            <a:pPr lvl="1">
              <a:buFontTx/>
              <a:buChar char="•"/>
            </a:pPr>
            <a:r>
              <a:rPr lang="en-AU" sz="2200" dirty="0" smtClean="0"/>
              <a:t>Museums</a:t>
            </a:r>
          </a:p>
          <a:p>
            <a:pPr lvl="1">
              <a:buFontTx/>
              <a:buChar char="•"/>
            </a:pPr>
            <a:r>
              <a:rPr lang="en-AU" sz="2200" dirty="0" smtClean="0"/>
              <a:t>Local parks</a:t>
            </a:r>
          </a:p>
          <a:p>
            <a:pPr lvl="1">
              <a:buFontTx/>
              <a:buChar char="•"/>
            </a:pPr>
            <a:r>
              <a:rPr lang="en-AU" sz="2200" dirty="0" smtClean="0"/>
              <a:t>Maternal and child health service</a:t>
            </a:r>
          </a:p>
          <a:p>
            <a:pPr lvl="1">
              <a:buFontTx/>
              <a:buChar char="•"/>
            </a:pPr>
            <a:r>
              <a:rPr lang="en-AU" sz="2200" dirty="0" smtClean="0"/>
              <a:t>Playgroup</a:t>
            </a:r>
          </a:p>
          <a:p>
            <a:pPr lvl="1">
              <a:buFontTx/>
              <a:buChar char="•"/>
            </a:pPr>
            <a:r>
              <a:rPr lang="en-AU" sz="2200" dirty="0" smtClean="0"/>
              <a:t>Kindergarten and long day care</a:t>
            </a:r>
          </a:p>
          <a:p>
            <a:pPr lvl="1">
              <a:buFontTx/>
              <a:buChar char="•"/>
            </a:pPr>
            <a:r>
              <a:rPr lang="en-AU" sz="2200" dirty="0" smtClean="0"/>
              <a:t>Sporting organisations </a:t>
            </a:r>
          </a:p>
          <a:p>
            <a:pPr lvl="1">
              <a:buFontTx/>
              <a:buChar char="•"/>
            </a:pPr>
            <a:r>
              <a:rPr lang="en-AU" sz="2200" dirty="0" smtClean="0"/>
              <a:t>Specialist children’s services </a:t>
            </a:r>
          </a:p>
          <a:p>
            <a:pPr lvl="1"/>
            <a:endParaRPr lang="en-AU" sz="2200" dirty="0" smtClean="0"/>
          </a:p>
          <a:p>
            <a:pPr lvl="1">
              <a:buFontTx/>
              <a:buNone/>
            </a:pPr>
            <a:r>
              <a:rPr lang="en-AU" sz="2200" b="1" i="1" dirty="0" smtClean="0"/>
              <a:t>If you have concerns about your child’s learning, you can talk to your early</a:t>
            </a:r>
          </a:p>
          <a:p>
            <a:pPr lvl="1">
              <a:buFontTx/>
              <a:buNone/>
            </a:pPr>
            <a:r>
              <a:rPr lang="en-AU" sz="2200" b="1" i="1" dirty="0" smtClean="0"/>
              <a:t>childhood educator or your maternal and child health nurse who can</a:t>
            </a:r>
          </a:p>
          <a:p>
            <a:pPr lvl="1">
              <a:buFontTx/>
              <a:buNone/>
            </a:pPr>
            <a:r>
              <a:rPr lang="en-AU" sz="2200" b="1" i="1" dirty="0" smtClean="0"/>
              <a:t>provide you with advice or a referral. </a:t>
            </a:r>
          </a:p>
          <a:p>
            <a:endParaRPr lang="en-AU" sz="27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1766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What can I do to support my child’s </a:t>
            </a:r>
            <a:r>
              <a:rPr lang="en-AU" sz="3900" dirty="0" smtClean="0"/>
              <a:t>transition </a:t>
            </a:r>
            <a:r>
              <a:rPr lang="en-AU" sz="3900" dirty="0"/>
              <a:t>to school?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40966" y="1565275"/>
            <a:ext cx="1180931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lvl="1">
              <a:buFontTx/>
              <a:buChar char="•"/>
            </a:pPr>
            <a:endParaRPr lang="en-AU" dirty="0" smtClean="0"/>
          </a:p>
          <a:p>
            <a:pPr marL="650875" lvl="1" indent="0">
              <a:buNone/>
            </a:pPr>
            <a:r>
              <a:rPr lang="en-AU" sz="3200" dirty="0" smtClean="0"/>
              <a:t>If your child is beginning school, work with your child’s educator to complete a Transition Learning and Development Statement, for your child. This helps your child’s future teacher to get to know your child and plan their learning. </a:t>
            </a:r>
          </a:p>
          <a:p>
            <a:pPr lvl="1">
              <a:buFontTx/>
              <a:buNone/>
            </a:pPr>
            <a:endParaRPr lang="en-AU" sz="3200" dirty="0" smtClean="0"/>
          </a:p>
          <a:p>
            <a:pPr marL="87313" lvl="1" indent="0" algn="ctr">
              <a:buFontTx/>
              <a:buNone/>
            </a:pPr>
            <a:r>
              <a:rPr lang="en-AU" sz="3200" dirty="0">
                <a:hlinkClick r:id="rId2"/>
              </a:rPr>
              <a:t>http://</a:t>
            </a:r>
            <a:r>
              <a:rPr lang="en-AU" sz="3200" dirty="0" smtClean="0">
                <a:hlinkClick r:id="rId2"/>
              </a:rPr>
              <a:t>www.education.vic.gov.au/childhood/parents/transition</a:t>
            </a:r>
            <a:r>
              <a:rPr lang="en-AU" dirty="0" smtClean="0"/>
              <a:t> </a:t>
            </a:r>
            <a:r>
              <a:rPr lang="en-AU" sz="3200" dirty="0" smtClean="0"/>
              <a:t>   </a:t>
            </a:r>
          </a:p>
          <a:p>
            <a:pPr marL="0" indent="0">
              <a:buNone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393953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can I get further information?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8238" y="2070074"/>
            <a:ext cx="11053762" cy="547372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</a:t>
            </a:r>
            <a:r>
              <a:rPr lang="en-AU" dirty="0" smtClean="0"/>
              <a:t>elpful </a:t>
            </a:r>
            <a:r>
              <a:rPr lang="en-AU" dirty="0"/>
              <a:t>newsletters, websites, and telephone services on a range of </a:t>
            </a:r>
            <a:r>
              <a:rPr lang="en-AU" dirty="0" smtClean="0"/>
              <a:t>topics related to </a:t>
            </a:r>
            <a:r>
              <a:rPr lang="en-AU" smtClean="0"/>
              <a:t>children’s </a:t>
            </a:r>
            <a:r>
              <a:rPr lang="en-AU" smtClean="0"/>
              <a:t>learning </a:t>
            </a:r>
            <a:r>
              <a:rPr lang="en-AU" dirty="0" smtClean="0"/>
              <a:t>and development can be found at: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www.education.vic.gov.au/childhood/parents/health/Pages/newsletters.aspx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821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What is the Victorian Early Years Learning and Development Framework?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212975"/>
            <a:ext cx="11049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endParaRPr lang="en-AU" dirty="0" smtClean="0"/>
          </a:p>
          <a:p>
            <a:r>
              <a:rPr lang="en-AU" dirty="0" smtClean="0"/>
              <a:t>A document which describes what children should learn between the age of birth and eight years</a:t>
            </a:r>
          </a:p>
          <a:p>
            <a:endParaRPr lang="en-AU" dirty="0" smtClean="0"/>
          </a:p>
          <a:p>
            <a:r>
              <a:rPr lang="en-AU" dirty="0" smtClean="0"/>
              <a:t>Outlines how early childhood professionals work together, and with families, to support children’s learning. </a:t>
            </a:r>
          </a:p>
          <a:p>
            <a:pPr>
              <a:buFontTx/>
              <a:buNone/>
            </a:pPr>
            <a:endParaRPr lang="en-AU" dirty="0" smtClean="0"/>
          </a:p>
          <a:p>
            <a:pPr>
              <a:buFontTx/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What is it all about?</a:t>
            </a:r>
            <a:endParaRPr lang="en-US" sz="39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73163" y="1062038"/>
            <a:ext cx="10947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endParaRPr lang="en-AU" dirty="0" smtClean="0"/>
          </a:p>
          <a:p>
            <a:pPr>
              <a:buFontTx/>
              <a:buNone/>
            </a:pPr>
            <a:r>
              <a:rPr lang="en-AU" dirty="0" smtClean="0"/>
              <a:t>The Framework aims to highlight the importance of: </a:t>
            </a:r>
          </a:p>
          <a:p>
            <a:endParaRPr lang="en-AU" dirty="0" smtClean="0"/>
          </a:p>
          <a:p>
            <a:pPr lvl="1"/>
            <a:r>
              <a:rPr lang="en-AU" sz="2800" dirty="0" smtClean="0"/>
              <a:t>Play-based learning</a:t>
            </a:r>
          </a:p>
          <a:p>
            <a:pPr lvl="1"/>
            <a:endParaRPr lang="en-AU" sz="2800" dirty="0" smtClean="0"/>
          </a:p>
          <a:p>
            <a:pPr lvl="1"/>
            <a:r>
              <a:rPr lang="en-AU" sz="2800" dirty="0" smtClean="0"/>
              <a:t>Professionals talking to each other </a:t>
            </a:r>
          </a:p>
          <a:p>
            <a:endParaRPr lang="en-AU" dirty="0" smtClean="0"/>
          </a:p>
          <a:p>
            <a:pPr lvl="1"/>
            <a:r>
              <a:rPr lang="en-AU" sz="2800" dirty="0" smtClean="0"/>
              <a:t>Recognising that all children learn in different ways and at different rates and times </a:t>
            </a:r>
          </a:p>
          <a:p>
            <a:endParaRPr lang="en-AU" dirty="0" smtClean="0"/>
          </a:p>
          <a:p>
            <a:pPr lvl="1"/>
            <a:r>
              <a:rPr lang="en-AU" sz="2800" dirty="0" smtClean="0"/>
              <a:t>Families as their child's first teacher. Families understand their children better than anyone else.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900" dirty="0" smtClean="0"/>
              <a:t>Why is there an Early Years Learning and Development Framework?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2974" y="2070074"/>
            <a:ext cx="11305256" cy="61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800"/>
              </a:spcAft>
            </a:pPr>
            <a:r>
              <a:rPr lang="en-AU" sz="3200" dirty="0" smtClean="0"/>
              <a:t>Research tells us: </a:t>
            </a:r>
          </a:p>
          <a:p>
            <a:pPr lvl="1">
              <a:spcAft>
                <a:spcPts val="1800"/>
              </a:spcAft>
            </a:pPr>
            <a:r>
              <a:rPr lang="en-AU" sz="3200" dirty="0" smtClean="0"/>
              <a:t>The first eight years of a child’s life is when they do their most important learning</a:t>
            </a:r>
          </a:p>
          <a:p>
            <a:pPr lvl="1">
              <a:spcAft>
                <a:spcPts val="1800"/>
              </a:spcAft>
            </a:pPr>
            <a:r>
              <a:rPr lang="en-AU" sz="3200" dirty="0" smtClean="0"/>
              <a:t>This time should be full of play and opportunities to explore the world around them</a:t>
            </a:r>
          </a:p>
          <a:p>
            <a:pPr lvl="1">
              <a:spcAft>
                <a:spcPts val="1800"/>
              </a:spcAft>
            </a:pPr>
            <a:r>
              <a:rPr lang="en-AU" sz="3200" dirty="0" smtClean="0"/>
              <a:t>From birth, learning and development at each stage of life forms the building blocks for the next.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sz="31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What does it say about learning?</a:t>
            </a:r>
            <a:endParaRPr lang="en-US" sz="39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11049000" cy="6477000"/>
          </a:xfrm>
        </p:spPr>
        <p:txBody>
          <a:bodyPr/>
          <a:lstStyle/>
          <a:p>
            <a:pPr eaLnBrk="1" hangingPunct="1"/>
            <a:endParaRPr lang="en-AU" sz="3300" dirty="0" smtClean="0"/>
          </a:p>
          <a:p>
            <a:pPr eaLnBrk="1" hangingPunct="1">
              <a:buFontTx/>
              <a:buNone/>
            </a:pPr>
            <a:endParaRPr lang="en-AU" sz="3200" dirty="0" smtClean="0"/>
          </a:p>
          <a:p>
            <a:pPr eaLnBrk="1" hangingPunct="1">
              <a:buFontTx/>
              <a:buNone/>
            </a:pPr>
            <a:r>
              <a:rPr lang="en-AU" sz="3600" dirty="0" smtClean="0"/>
              <a:t>	The Framework identifies five learning and development outcomes for all children from birth to eight years. </a:t>
            </a:r>
          </a:p>
          <a:p>
            <a:pPr eaLnBrk="1" hangingPunct="1">
              <a:buFontTx/>
              <a:buNone/>
            </a:pPr>
            <a:endParaRPr lang="en-AU" sz="3600" dirty="0" smtClean="0"/>
          </a:p>
          <a:p>
            <a:pPr eaLnBrk="1" hangingPunct="1">
              <a:buFontTx/>
              <a:buNone/>
            </a:pPr>
            <a:r>
              <a:rPr lang="en-AU" sz="3600" dirty="0" smtClean="0"/>
              <a:t>	These outcomes have a broad view of the kind of knowledge and skills all children need for them to become confident and happy through their life. </a:t>
            </a:r>
            <a:endParaRPr lang="en-AU" sz="3200" dirty="0" smtClean="0"/>
          </a:p>
          <a:p>
            <a:pPr eaLnBrk="1" hangingPunct="1"/>
            <a:endParaRPr lang="en-AU" sz="3200" dirty="0" smtClean="0"/>
          </a:p>
          <a:p>
            <a:pPr eaLnBrk="1" hangingPunct="1"/>
            <a:endParaRPr lang="en-AU" sz="3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Outcome </a:t>
            </a:r>
            <a:r>
              <a:rPr lang="en-AU" sz="3900" dirty="0" smtClean="0"/>
              <a:t>1 </a:t>
            </a:r>
            <a:r>
              <a:rPr lang="en-AU" sz="3900" dirty="0"/>
              <a:t/>
            </a:r>
            <a:br>
              <a:rPr lang="en-AU" sz="3900" dirty="0"/>
            </a:br>
            <a:r>
              <a:rPr lang="en-AU" sz="3900" dirty="0"/>
              <a:t>Children have a strong sense of identity </a:t>
            </a:r>
            <a:endParaRPr lang="en-US" sz="39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014" y="2070075"/>
            <a:ext cx="11049000" cy="5401716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AU" sz="3900" dirty="0" smtClean="0"/>
              <a:t>	</a:t>
            </a:r>
            <a:r>
              <a:rPr lang="en-AU" sz="3600" b="1" kern="1200" dirty="0"/>
              <a:t>Having a strong sense of identity means that children can: 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AU" sz="3600" kern="1200" dirty="0">
                <a:cs typeface="+mn-cs"/>
              </a:rPr>
              <a:t>build secure relationships with friends, family and other people in their lives </a:t>
            </a:r>
            <a:endParaRPr lang="en-AU" sz="3600" kern="1200" dirty="0" smtClean="0">
              <a:cs typeface="+mn-cs"/>
            </a:endParaRP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AU" sz="3400" dirty="0" smtClean="0"/>
              <a:t>interact with others in a constructive and respectful way 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AU" sz="3400" dirty="0" smtClean="0"/>
              <a:t>reach out and communicate their needs for comfort and assistance </a:t>
            </a:r>
          </a:p>
          <a:p>
            <a:pPr eaLnBrk="1" hangingPunct="1"/>
            <a:endParaRPr lang="en-AU" sz="3900" dirty="0" smtClean="0"/>
          </a:p>
          <a:p>
            <a:pPr eaLnBrk="1" hangingPunct="1"/>
            <a:endParaRPr lang="en-AU" sz="4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Outcome </a:t>
            </a:r>
            <a:r>
              <a:rPr lang="en-AU" sz="3900" dirty="0" smtClean="0"/>
              <a:t>2</a:t>
            </a:r>
            <a:r>
              <a:rPr lang="en-AU" sz="3900" dirty="0"/>
              <a:t/>
            </a:r>
            <a:br>
              <a:rPr lang="en-AU" sz="3900" dirty="0"/>
            </a:br>
            <a:r>
              <a:rPr lang="en-AU" sz="3900" dirty="0"/>
              <a:t>Children are connected with and contribute to their world</a:t>
            </a:r>
            <a:endParaRPr lang="en-US" sz="39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73163" y="2070075"/>
            <a:ext cx="11049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90000"/>
              </a:lnSpc>
              <a:buFontTx/>
              <a:buChar char="•"/>
            </a:pPr>
            <a:endParaRPr lang="en-AU" sz="3200" dirty="0" smtClean="0"/>
          </a:p>
          <a:p>
            <a:pPr marL="623888" lvl="1" indent="26988">
              <a:lnSpc>
                <a:spcPct val="90000"/>
              </a:lnSpc>
              <a:spcAft>
                <a:spcPts val="1800"/>
              </a:spcAft>
              <a:buFontTx/>
              <a:buNone/>
            </a:pPr>
            <a:r>
              <a:rPr lang="en-AU" sz="3600" b="1" dirty="0" smtClean="0"/>
              <a:t>Being connected with and contributing to the world means that children can: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AU" sz="3600" dirty="0"/>
              <a:t>explore</a:t>
            </a:r>
            <a:r>
              <a:rPr lang="en-AU" sz="3600" dirty="0" smtClean="0"/>
              <a:t> their world by making new friends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AU" sz="3600" dirty="0" smtClean="0"/>
              <a:t>learn about fairness and how to live independently and with other people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AU" sz="3600" dirty="0"/>
              <a:t>understand</a:t>
            </a:r>
            <a:r>
              <a:rPr lang="en-AU" sz="3600" dirty="0" smtClean="0"/>
              <a:t> the natural environment 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AU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Outcome 3</a:t>
            </a:r>
            <a:br>
              <a:rPr lang="en-AU" sz="3900" dirty="0"/>
            </a:br>
            <a:r>
              <a:rPr lang="en-AU" sz="3900" dirty="0"/>
              <a:t>Children have a strong sense of wellbeing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8308" y="1998067"/>
            <a:ext cx="11049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lvl="1">
              <a:buFontTx/>
              <a:buChar char="•"/>
            </a:pPr>
            <a:endParaRPr lang="en-AU" sz="3300" dirty="0" smtClean="0"/>
          </a:p>
          <a:p>
            <a:pPr marL="711200" lvl="1" indent="-60325">
              <a:spcBef>
                <a:spcPts val="0"/>
              </a:spcBef>
              <a:spcAft>
                <a:spcPts val="1800"/>
              </a:spcAft>
              <a:buFontTx/>
              <a:buNone/>
              <a:tabLst>
                <a:tab pos="711200" algn="l"/>
              </a:tabLst>
            </a:pPr>
            <a:r>
              <a:rPr lang="en-AU" sz="3600" b="1" dirty="0" smtClean="0"/>
              <a:t>	Having a strong sense of wellbeing means that children:  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have good mental and physical health 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are confident </a:t>
            </a:r>
          </a:p>
          <a:p>
            <a:pPr lvl="2">
              <a:spcAft>
                <a:spcPts val="1800"/>
              </a:spcAft>
            </a:pPr>
            <a:r>
              <a:rPr lang="en-AU" sz="3600" dirty="0" smtClean="0"/>
              <a:t>understand the benefits of strong social, emotional and spiritual wellbeing </a:t>
            </a:r>
          </a:p>
          <a:p>
            <a:pPr lvl="1">
              <a:buFontTx/>
              <a:buChar char="•"/>
            </a:pPr>
            <a:endParaRPr lang="en-AU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900" dirty="0"/>
              <a:t>Outcome 4</a:t>
            </a:r>
            <a:br>
              <a:rPr lang="en-AU" sz="3900" dirty="0"/>
            </a:br>
            <a:r>
              <a:rPr lang="en-AU" sz="3900" dirty="0"/>
              <a:t>Children are confident and involved learners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45022" y="1494011"/>
            <a:ext cx="1104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B4B4B"/>
                </a:solidFill>
                <a:latin typeface="+mn-lt"/>
                <a:ea typeface="+mn-ea"/>
              </a:defRPr>
            </a:lvl3pPr>
            <a:lvl4pPr marL="2276475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B4B4B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B4B4B"/>
                </a:solidFill>
                <a:latin typeface="+mn-lt"/>
                <a:ea typeface="+mn-ea"/>
              </a:defRPr>
            </a:lvl9pPr>
          </a:lstStyle>
          <a:p>
            <a:pPr lvl="1">
              <a:buFontTx/>
              <a:buChar char="•"/>
            </a:pPr>
            <a:endParaRPr lang="en-AU" sz="3300" dirty="0" smtClean="0"/>
          </a:p>
          <a:p>
            <a:pPr marL="623888" lvl="1" indent="26988">
              <a:spcAft>
                <a:spcPts val="1800"/>
              </a:spcAft>
              <a:buFontTx/>
              <a:buNone/>
            </a:pPr>
            <a:r>
              <a:rPr lang="en-AU" sz="3600" b="1" dirty="0" smtClean="0"/>
              <a:t>Being a confident and involved learner means that children: </a:t>
            </a:r>
          </a:p>
          <a:p>
            <a:pPr lvl="2">
              <a:spcAft>
                <a:spcPts val="600"/>
              </a:spcAft>
            </a:pPr>
            <a:r>
              <a:rPr lang="en-AU" sz="3600" dirty="0"/>
              <a:t>Enjoy learning </a:t>
            </a:r>
          </a:p>
          <a:p>
            <a:pPr lvl="2">
              <a:spcAft>
                <a:spcPts val="1200"/>
              </a:spcAft>
            </a:pPr>
            <a:r>
              <a:rPr lang="en-AU" sz="3600" dirty="0"/>
              <a:t>Are curious, confident and creative</a:t>
            </a:r>
          </a:p>
          <a:p>
            <a:pPr lvl="2">
              <a:spcAft>
                <a:spcPts val="600"/>
              </a:spcAft>
            </a:pPr>
            <a:r>
              <a:rPr lang="en-AU" sz="3600" dirty="0"/>
              <a:t>Show persistence to keep trying</a:t>
            </a:r>
          </a:p>
          <a:p>
            <a:pPr lvl="2">
              <a:spcAft>
                <a:spcPts val="600"/>
              </a:spcAft>
            </a:pPr>
            <a:r>
              <a:rPr lang="en-AU" sz="3600" dirty="0"/>
              <a:t>Use their imagination to solve problems</a:t>
            </a:r>
          </a:p>
          <a:p>
            <a:pPr lvl="2">
              <a:spcAft>
                <a:spcPts val="600"/>
              </a:spcAft>
            </a:pPr>
            <a:r>
              <a:rPr lang="en-AU" sz="3600" dirty="0"/>
              <a:t>Can use technologies to find new information </a:t>
            </a:r>
          </a:p>
          <a:p>
            <a:pPr lvl="1">
              <a:buFontTx/>
              <a:buChar char="•"/>
            </a:pPr>
            <a:endParaRPr lang="en-AU" sz="3600" dirty="0" smtClean="0"/>
          </a:p>
          <a:p>
            <a:pPr lvl="1">
              <a:buFontTx/>
              <a:buChar char="•"/>
            </a:pPr>
            <a:endParaRPr lang="en-AU" sz="3300" b="1" dirty="0" smtClean="0"/>
          </a:p>
          <a:p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30763298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76b566cd-adb9-46c2-964b-22eba181fd0b" xsi:nil="true"/>
    <DEECD_Publisher xmlns="http://schemas.microsoft.com/sharepoint/v3">Department of Education and early Childhood Development</DEECD_Publisher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/ Speech</TermName>
          <TermId xmlns="http://schemas.microsoft.com/office/infopath/2007/PartnerControls">98fb54c0-279c-4a8c-991b-fc83cb494e1d</TermId>
        </TermInfo>
      </Terms>
    </a319977fc8504e09982f090ae1d7c602>
    <TaxCatchAll xmlns="cb9114c1-daad-44dd-acad-30f4246641f2">
      <Value>94</Value>
      <Value>121</Value>
      <Value>113</Value>
    </TaxCatchAll>
    <DEECD_Expired xmlns="http://schemas.microsoft.com/sharepoint/v3">false</DEECD_Expired>
    <DEECD_Keywords xmlns="http://schemas.microsoft.com/sharepoint/v3">VEYLDF, Victorian Early Years Learning and Development Framework, families, parents, early learning</DEECD_Keywords>
    <DEECD_Description xmlns="http://schemas.microsoft.com/sharepoint/v3">Presentation for families on the VEYLDF</DEECD_Description>
    <b1688cb4a3a940449dc8286705012a4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Parents</TermName>
          <TermId xmlns="http://schemas.microsoft.com/office/infopath/2007/PartnerControls">61c1777f-e2da-4b73-abf4-bb4bb27b2f63</TermId>
        </TermInfo>
      </Terms>
    </b1688cb4a3a940449dc8286705012a42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  <hyperlink xmlns="76b566cd-adb9-46c2-964b-22eba181fd0b">
      <Url xsi:nil="true"/>
      <Description xsi:nil="true"/>
    </hyperlink>
    <hyperlink2 xmlns="76b566cd-adb9-46c2-964b-22eba181fd0b">
      <Url xsi:nil="true"/>
      <Description xsi:nil="true"/>
    </hyperlink2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1A1C167433248B06A869E84A8226E" ma:contentTypeVersion="6" ma:contentTypeDescription="Create a new document." ma:contentTypeScope="" ma:versionID="6bd2e3544209e86e8262e2957d0255c6">
  <xsd:schema xmlns:xsd="http://www.w3.org/2001/XMLSchema" xmlns:xs="http://www.w3.org/2001/XMLSchema" xmlns:p="http://schemas.microsoft.com/office/2006/metadata/properties" xmlns:ns1="http://schemas.microsoft.com/sharepoint/v3" xmlns:ns2="d8aa9c39-27cc-4e68-a57d-40c4432021f4" targetNamespace="http://schemas.microsoft.com/office/2006/metadata/properties" ma:root="true" ma:fieldsID="ba1a74ee0850f695cfbe947e5191cebb" ns1:_="" ns2:_="">
    <xsd:import namespace="http://schemas.microsoft.com/sharepoint/v3"/>
    <xsd:import namespace="d8aa9c39-27cc-4e68-a57d-40c4432021f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a9c39-27cc-4e68-a57d-40c4432021f4" elementFormDefault="qualified">
    <xsd:import namespace="http://schemas.microsoft.com/office/2006/documentManagement/types"/>
    <xsd:import namespace="http://schemas.microsoft.com/office/infopath/2007/PartnerControls"/>
    <xsd:element name="Visible" ma:index="10" nillable="true" ma:displayName="Visible" ma:default="1" ma:internalName="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2C43A-D298-44F0-91FB-9E72C61FED78}"/>
</file>

<file path=customXml/itemProps2.xml><?xml version="1.0" encoding="utf-8"?>
<ds:datastoreItem xmlns:ds="http://schemas.openxmlformats.org/officeDocument/2006/customXml" ds:itemID="{963B1729-8F55-4D88-BF71-069401BB93B1}"/>
</file>

<file path=customXml/itemProps3.xml><?xml version="1.0" encoding="utf-8"?>
<ds:datastoreItem xmlns:ds="http://schemas.openxmlformats.org/officeDocument/2006/customXml" ds:itemID="{D9A7FCAE-F848-4C93-A61A-A72B2B9C783D}"/>
</file>

<file path=customXml/itemProps4.xml><?xml version="1.0" encoding="utf-8"?>
<ds:datastoreItem xmlns:ds="http://schemas.openxmlformats.org/officeDocument/2006/customXml" ds:itemID="{29D507CB-9E6A-4410-AEDC-A80028848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aa9c39-27cc-4e68-a57d-40c443202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2D66915-CA2A-4608-B512-C74BA75D4DD2}"/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556</Words>
  <Application>Microsoft Office PowerPoint</Application>
  <PresentationFormat>Custom</PresentationFormat>
  <Paragraphs>118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Victorian Early Years Learning and Development Framework</vt:lpstr>
      <vt:lpstr>What is the Victorian Early Years Learning and Development Framework?</vt:lpstr>
      <vt:lpstr>What is it all about?</vt:lpstr>
      <vt:lpstr>Why is there an Early Years Learning and Development Framework?</vt:lpstr>
      <vt:lpstr>What does it say about learning?</vt:lpstr>
      <vt:lpstr>Outcome 1  Children have a strong sense of identity </vt:lpstr>
      <vt:lpstr>Outcome 2 Children are connected with and contribute to their world</vt:lpstr>
      <vt:lpstr>Outcome 3 Children have a strong sense of wellbeing </vt:lpstr>
      <vt:lpstr>Outcome 4 Children are confident and involved learners</vt:lpstr>
      <vt:lpstr>Outcome 5 Children are effective communicators </vt:lpstr>
      <vt:lpstr>How early childhood professionals will support your child’s learning </vt:lpstr>
      <vt:lpstr>What can I do to support my child’s learning at home? </vt:lpstr>
      <vt:lpstr>What else can I do to support my child’s learning?</vt:lpstr>
      <vt:lpstr>What can I do to support my child’s transition to school?</vt:lpstr>
      <vt:lpstr>Where can I get further information?</vt:lpstr>
    </vt:vector>
  </TitlesOfParts>
  <Company>Cato Purnell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Cato Purnell</dc:creator>
  <cp:lastModifiedBy>Slape, Kirsten A</cp:lastModifiedBy>
  <cp:revision>33</cp:revision>
  <dcterms:created xsi:type="dcterms:W3CDTF">2008-12-16T07:10:07Z</dcterms:created>
  <dcterms:modified xsi:type="dcterms:W3CDTF">2014-10-27T01:13:11Z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0x0101008840106FE30D4F50BC61A726A7CA6E3800A01D47DD30CBB54F95863B7DC80A2CEC</vt:lpwstr>
  </property>
  <property fmtid="{D5CDD505-2E9C-101B-9397-08002B2CF9AE}" pid="4" name="DEECD_Author">
    <vt:lpwstr>94;#Education|5232e41c-5101-41fe-b638-7d41d1371531</vt:lpwstr>
  </property>
  <property fmtid="{D5CDD505-2E9C-101B-9397-08002B2CF9AE}" pid="5" name="DEECD_SubjectCategory">
    <vt:lpwstr/>
  </property>
  <property fmtid="{D5CDD505-2E9C-101B-9397-08002B2CF9AE}" pid="6" name="DEECD_ItemType">
    <vt:lpwstr>113;#Presentation / Speech|98fb54c0-279c-4a8c-991b-fc83cb494e1d</vt:lpwstr>
  </property>
  <property fmtid="{D5CDD505-2E9C-101B-9397-08002B2CF9AE}" pid="7" name="DEECD_Audience">
    <vt:lpwstr>121;#Parents|61c1777f-e2da-4b73-abf4-bb4bb27b2f63</vt:lpwstr>
  </property>
</Properties>
</file>