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2"/>
  </p:notesMasterIdLst>
  <p:sldIdLst>
    <p:sldId id="944" r:id="rId6"/>
    <p:sldId id="832" r:id="rId7"/>
    <p:sldId id="834" r:id="rId8"/>
    <p:sldId id="836" r:id="rId9"/>
    <p:sldId id="838" r:id="rId10"/>
    <p:sldId id="894" r:id="rId11"/>
  </p:sldIdLst>
  <p:sldSz cx="9144000" cy="6858000" type="screen4x3"/>
  <p:notesSz cx="6881813" cy="100028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1">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C727F"/>
    <a:srgbClr val="FFFF99"/>
    <a:srgbClr val="F7570F"/>
    <a:srgbClr val="FF99FF"/>
    <a:srgbClr val="996633"/>
    <a:srgbClr val="FB7843"/>
    <a:srgbClr val="0066FF"/>
    <a:srgbClr val="E07626"/>
    <a:srgbClr val="E3B2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68" autoAdjust="0"/>
    <p:restoredTop sz="87326" autoAdjust="0"/>
  </p:normalViewPr>
  <p:slideViewPr>
    <p:cSldViewPr snapToGrid="0" snapToObjects="1">
      <p:cViewPr varScale="1">
        <p:scale>
          <a:sx n="97" d="100"/>
          <a:sy n="97" d="100"/>
        </p:scale>
        <p:origin x="906" y="84"/>
      </p:cViewPr>
      <p:guideLst>
        <p:guide orient="horz" pos="2160"/>
        <p:guide pos="2880"/>
      </p:guideLst>
    </p:cSldViewPr>
  </p:slideViewPr>
  <p:outlineViewPr>
    <p:cViewPr>
      <p:scale>
        <a:sx n="33" d="100"/>
        <a:sy n="33" d="100"/>
      </p:scale>
      <p:origin x="0" y="-17568"/>
    </p:cViewPr>
  </p:outlineViewPr>
  <p:notesTextViewPr>
    <p:cViewPr>
      <p:scale>
        <a:sx n="200" d="100"/>
        <a:sy n="200" d="100"/>
      </p:scale>
      <p:origin x="0" y="0"/>
    </p:cViewPr>
  </p:notesTextViewPr>
  <p:sorterViewPr>
    <p:cViewPr varScale="1">
      <p:scale>
        <a:sx n="1" d="1"/>
        <a:sy n="1" d="1"/>
      </p:scale>
      <p:origin x="0" y="-552"/>
    </p:cViewPr>
  </p:sorterViewPr>
  <p:notesViewPr>
    <p:cSldViewPr snapToGrid="0" snapToObjects="1">
      <p:cViewPr>
        <p:scale>
          <a:sx n="100" d="100"/>
          <a:sy n="100" d="100"/>
        </p:scale>
        <p:origin x="486" y="-1248"/>
      </p:cViewPr>
      <p:guideLst>
        <p:guide orient="horz" pos="3151"/>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168" Type="http://schemas.microsoft.com/office/2015/10/relationships/revisionInfo" Target="revisionInfo.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6478" tIns="48239" rIns="96478" bIns="48239"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897313" y="0"/>
            <a:ext cx="2982912" cy="500063"/>
          </a:xfrm>
          <a:prstGeom prst="rect">
            <a:avLst/>
          </a:prstGeom>
        </p:spPr>
        <p:txBody>
          <a:bodyPr vert="horz" lIns="96478" tIns="48239" rIns="96478" bIns="48239" rtlCol="0"/>
          <a:lstStyle>
            <a:lvl1pPr algn="r" fontAlgn="auto">
              <a:spcBef>
                <a:spcPts val="0"/>
              </a:spcBef>
              <a:spcAft>
                <a:spcPts val="0"/>
              </a:spcAft>
              <a:defRPr sz="1300">
                <a:latin typeface="+mn-lt"/>
                <a:cs typeface="+mn-cs"/>
              </a:defRPr>
            </a:lvl1pPr>
          </a:lstStyle>
          <a:p>
            <a:pPr>
              <a:defRPr/>
            </a:pPr>
            <a:fld id="{F716269F-5DC1-48C7-9217-EE2AC936C66B}" type="datetimeFigureOut">
              <a:rPr lang="en-US"/>
              <a:pPr>
                <a:defRPr/>
              </a:pPr>
              <a:t>7/18/2017</a:t>
            </a:fld>
            <a:endParaRPr lang="en-US"/>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pPr lvl="0"/>
            <a:endParaRPr lang="en-US" noProof="0"/>
          </a:p>
        </p:txBody>
      </p:sp>
      <p:sp>
        <p:nvSpPr>
          <p:cNvPr id="5" name="Notes Placeholder 4"/>
          <p:cNvSpPr>
            <a:spLocks noGrp="1"/>
          </p:cNvSpPr>
          <p:nvPr>
            <p:ph type="body" sz="quarter" idx="3"/>
          </p:nvPr>
        </p:nvSpPr>
        <p:spPr>
          <a:xfrm>
            <a:off x="688975" y="4751388"/>
            <a:ext cx="5505450" cy="4500562"/>
          </a:xfrm>
          <a:prstGeom prst="rect">
            <a:avLst/>
          </a:prstGeom>
        </p:spPr>
        <p:txBody>
          <a:bodyPr vert="horz" lIns="96478" tIns="48239" rIns="96478" bIns="48239"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9501188"/>
            <a:ext cx="2982913" cy="500062"/>
          </a:xfrm>
          <a:prstGeom prst="rect">
            <a:avLst/>
          </a:prstGeom>
        </p:spPr>
        <p:txBody>
          <a:bodyPr vert="horz" lIns="96478" tIns="48239" rIns="96478" bIns="48239"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7313" y="9501188"/>
            <a:ext cx="2982912" cy="500062"/>
          </a:xfrm>
          <a:prstGeom prst="rect">
            <a:avLst/>
          </a:prstGeom>
        </p:spPr>
        <p:txBody>
          <a:bodyPr vert="horz" lIns="96478" tIns="48239" rIns="96478" bIns="48239" rtlCol="0" anchor="b"/>
          <a:lstStyle>
            <a:lvl1pPr algn="r" fontAlgn="auto">
              <a:spcBef>
                <a:spcPts val="0"/>
              </a:spcBef>
              <a:spcAft>
                <a:spcPts val="0"/>
              </a:spcAft>
              <a:defRPr sz="1300">
                <a:latin typeface="+mn-lt"/>
                <a:cs typeface="+mn-cs"/>
              </a:defRPr>
            </a:lvl1pPr>
          </a:lstStyle>
          <a:p>
            <a:pPr>
              <a:defRPr/>
            </a:pPr>
            <a:fld id="{D5D7BA65-58D1-4C0B-8DEA-E98ED3F05D11}" type="slidenum">
              <a:rPr lang="en-US"/>
              <a:pPr>
                <a:defRPr/>
              </a:pPr>
              <a:t>‹#›</a:t>
            </a:fld>
            <a:endParaRPr lang="en-US"/>
          </a:p>
        </p:txBody>
      </p:sp>
    </p:spTree>
    <p:extLst>
      <p:ext uri="{BB962C8B-B14F-4D97-AF65-F5344CB8AC3E}">
        <p14:creationId xmlns:p14="http://schemas.microsoft.com/office/powerpoint/2010/main" val="230154560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8184222-38FE-C047-8A77-8F2FFCC5A56B}" type="slidenum">
              <a:rPr lang="en-US" smtClean="0"/>
              <a:t>1</a:t>
            </a:fld>
            <a:endParaRPr lang="en-US"/>
          </a:p>
        </p:txBody>
      </p:sp>
    </p:spTree>
    <p:extLst>
      <p:ext uri="{BB962C8B-B14F-4D97-AF65-F5344CB8AC3E}">
        <p14:creationId xmlns:p14="http://schemas.microsoft.com/office/powerpoint/2010/main" val="112841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5D7BA65-58D1-4C0B-8DEA-E98ED3F05D11}" type="slidenum">
              <a:rPr lang="en-US" smtClean="0"/>
              <a:pPr>
                <a:defRPr/>
              </a:pPr>
              <a:t>2</a:t>
            </a:fld>
            <a:endParaRPr lang="en-US"/>
          </a:p>
        </p:txBody>
      </p:sp>
    </p:spTree>
    <p:extLst>
      <p:ext uri="{BB962C8B-B14F-4D97-AF65-F5344CB8AC3E}">
        <p14:creationId xmlns:p14="http://schemas.microsoft.com/office/powerpoint/2010/main" val="106779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B98CFE-C552-4733-A960-89FBFFED459A}" type="datetimeFigureOut">
              <a:rPr lang="en-US"/>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C85C97-07E3-4DAD-A483-9302D73866EA}" type="slidenum">
              <a:rPr lang="en-US"/>
              <a:pPr>
                <a:defRPr/>
              </a:pPr>
              <a:t>‹#›</a:t>
            </a:fld>
            <a:endParaRPr lang="en-US"/>
          </a:p>
        </p:txBody>
      </p:sp>
    </p:spTree>
    <p:extLst>
      <p:ext uri="{BB962C8B-B14F-4D97-AF65-F5344CB8AC3E}">
        <p14:creationId xmlns:p14="http://schemas.microsoft.com/office/powerpoint/2010/main" val="139007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lvl1pPr>
              <a:defRPr/>
            </a:lvl1pPr>
          </a:lstStyle>
          <a:p>
            <a:pPr>
              <a:defRPr/>
            </a:pPr>
            <a:fld id="{6DE18F51-C269-46FF-963D-4DE3904B1F2B}" type="datetimeFigureOut">
              <a:rPr lang="en-US"/>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E96D67-1D5B-490F-A5E4-B7A18E6D9348}" type="slidenum">
              <a:rPr lang="en-US"/>
              <a:pPr>
                <a:defRPr/>
              </a:pPr>
              <a:t>‹#›</a:t>
            </a:fld>
            <a:endParaRPr lang="en-US"/>
          </a:p>
        </p:txBody>
      </p:sp>
    </p:spTree>
    <p:extLst>
      <p:ext uri="{BB962C8B-B14F-4D97-AF65-F5344CB8AC3E}">
        <p14:creationId xmlns:p14="http://schemas.microsoft.com/office/powerpoint/2010/main" val="428939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lvl1pPr>
              <a:defRPr/>
            </a:lvl1pPr>
          </a:lstStyle>
          <a:p>
            <a:pPr>
              <a:defRPr/>
            </a:pPr>
            <a:fld id="{0C2E4416-C53D-4FF7-BBCE-9C187BC674BA}" type="datetimeFigureOut">
              <a:rPr lang="en-US"/>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FCE033-4C21-4C9F-BB6C-3326717062B4}" type="slidenum">
              <a:rPr lang="en-US"/>
              <a:pPr>
                <a:defRPr/>
              </a:pPr>
              <a:t>‹#›</a:t>
            </a:fld>
            <a:endParaRPr lang="en-US"/>
          </a:p>
        </p:txBody>
      </p:sp>
    </p:spTree>
    <p:extLst>
      <p:ext uri="{BB962C8B-B14F-4D97-AF65-F5344CB8AC3E}">
        <p14:creationId xmlns:p14="http://schemas.microsoft.com/office/powerpoint/2010/main" val="1496296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EdVic">
    <p:spTree>
      <p:nvGrpSpPr>
        <p:cNvPr id="1" name=""/>
        <p:cNvGrpSpPr/>
        <p:nvPr/>
      </p:nvGrpSpPr>
      <p:grpSpPr>
        <a:xfrm>
          <a:off x="0" y="0"/>
          <a:ext cx="0" cy="0"/>
          <a:chOff x="0" y="0"/>
          <a:chExt cx="0" cy="0"/>
        </a:xfrm>
      </p:grpSpPr>
      <p:sp>
        <p:nvSpPr>
          <p:cNvPr id="2" name="Rectangle 1"/>
          <p:cNvSpPr/>
          <p:nvPr userDrawn="1"/>
        </p:nvSpPr>
        <p:spPr>
          <a:xfrm>
            <a:off x="10160" y="558800"/>
            <a:ext cx="9133840" cy="1249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a:spLocks noGrp="1"/>
          </p:cNvSpPr>
          <p:nvPr>
            <p:ph sz="quarter" idx="11" hasCustomPrompt="1"/>
          </p:nvPr>
        </p:nvSpPr>
        <p:spPr>
          <a:xfrm>
            <a:off x="2742697" y="383093"/>
            <a:ext cx="6209414" cy="756214"/>
          </a:xfrm>
          <a:prstGeom prst="rect">
            <a:avLst/>
          </a:prstGeom>
        </p:spPr>
        <p:txBody>
          <a:bodyPr anchor="b" anchorCtr="0"/>
          <a:lstStyle>
            <a:lvl1pPr marL="0" marR="0" indent="0" algn="r" defTabSz="914400" rtl="0" eaLnBrk="1" fontAlgn="auto" latinLnBrk="0" hangingPunct="1">
              <a:lnSpc>
                <a:spcPct val="60000"/>
              </a:lnSpc>
              <a:spcBef>
                <a:spcPts val="600"/>
              </a:spcBef>
              <a:spcAft>
                <a:spcPts val="600"/>
              </a:spcAft>
              <a:buClrTx/>
              <a:buSzTx/>
              <a:buFontTx/>
              <a:buNone/>
              <a:tabLst/>
              <a:defRPr sz="2200" b="1" baseline="0">
                <a:solidFill>
                  <a:srgbClr val="00549F"/>
                </a:solidFill>
                <a:latin typeface="Arial" charset="0"/>
                <a:ea typeface="Arial" charset="0"/>
                <a:cs typeface="Arial" charset="0"/>
              </a:defRPr>
            </a:lvl1pPr>
            <a:lvl2pPr>
              <a:defRPr>
                <a:solidFill>
                  <a:schemeClr val="bg1"/>
                </a:solidFill>
                <a:latin typeface="Arial" charset="0"/>
                <a:ea typeface="Arial" charset="0"/>
                <a:cs typeface="Arial" charset="0"/>
              </a:defRPr>
            </a:lvl2pPr>
            <a:lvl3pPr>
              <a:defRPr>
                <a:solidFill>
                  <a:schemeClr val="bg1"/>
                </a:solidFill>
                <a:latin typeface="Arial" charset="0"/>
                <a:ea typeface="Arial" charset="0"/>
                <a:cs typeface="Arial" charset="0"/>
              </a:defRPr>
            </a:lvl3pPr>
            <a:lvl4pPr>
              <a:defRPr>
                <a:solidFill>
                  <a:schemeClr val="bg1"/>
                </a:solidFill>
                <a:latin typeface="Arial" charset="0"/>
                <a:ea typeface="Arial" charset="0"/>
                <a:cs typeface="Arial" charset="0"/>
              </a:defRPr>
            </a:lvl4pPr>
            <a:lvl5pPr>
              <a:defRPr>
                <a:solidFill>
                  <a:schemeClr val="bg1"/>
                </a:solidFill>
                <a:latin typeface="Arial" charset="0"/>
                <a:ea typeface="Arial" charset="0"/>
                <a:cs typeface="Arial" charset="0"/>
              </a:defRPr>
            </a:lvl5pPr>
          </a:lstStyle>
          <a:p>
            <a:pPr lvl="0">
              <a:lnSpc>
                <a:spcPct val="90000"/>
              </a:lnSpc>
            </a:pPr>
            <a:r>
              <a:rPr lang="en-US" dirty="0" smtClean="0"/>
              <a:t>BRIGANCE III ENTRY POINT TIP SHEET</a:t>
            </a:r>
            <a:endParaRPr lang="en-US" dirty="0"/>
          </a:p>
        </p:txBody>
      </p:sp>
      <p:pic>
        <p:nvPicPr>
          <p:cNvPr id="9" name="Picture 8" descr="../../../Logos%20Folder/EDUCATION%20&amp;%20TRAINING/PNG%20RGB/VICGOV_EDUCATION_LOGO_GOV_BLUE_RGB.pn"/>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1170" y="502886"/>
            <a:ext cx="2128493" cy="553754"/>
          </a:xfrm>
          <a:prstGeom prst="rect">
            <a:avLst/>
          </a:prstGeom>
          <a:noFill/>
          <a:ln>
            <a:noFill/>
          </a:ln>
        </p:spPr>
      </p:pic>
    </p:spTree>
    <p:extLst>
      <p:ext uri="{BB962C8B-B14F-4D97-AF65-F5344CB8AC3E}">
        <p14:creationId xmlns:p14="http://schemas.microsoft.com/office/powerpoint/2010/main" val="4088266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lvl1pPr>
              <a:defRPr/>
            </a:lvl1pPr>
          </a:lstStyle>
          <a:p>
            <a:pPr>
              <a:defRPr/>
            </a:pPr>
            <a:fld id="{571376EA-5FA9-4A12-83DE-8487AD8A3671}" type="datetimeFigureOut">
              <a:rPr lang="en-US"/>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0D71DD-3166-4140-BB6F-919C6F8BB721}" type="slidenum">
              <a:rPr lang="en-US"/>
              <a:pPr>
                <a:defRPr/>
              </a:pPr>
              <a:t>‹#›</a:t>
            </a:fld>
            <a:endParaRPr lang="en-US"/>
          </a:p>
        </p:txBody>
      </p:sp>
    </p:spTree>
    <p:extLst>
      <p:ext uri="{BB962C8B-B14F-4D97-AF65-F5344CB8AC3E}">
        <p14:creationId xmlns:p14="http://schemas.microsoft.com/office/powerpoint/2010/main" val="8885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lvl1pPr>
              <a:defRPr/>
            </a:lvl1pPr>
          </a:lstStyle>
          <a:p>
            <a:pPr>
              <a:defRPr/>
            </a:pPr>
            <a:fld id="{72755C81-AF09-4A08-AD15-FD5CDCFCDE9B}" type="datetimeFigureOut">
              <a:rPr lang="en-US"/>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4C9354-EFDA-4CF0-A186-2DFC4D16B65F}" type="slidenum">
              <a:rPr lang="en-US"/>
              <a:pPr>
                <a:defRPr/>
              </a:pPr>
              <a:t>‹#›</a:t>
            </a:fld>
            <a:endParaRPr lang="en-US"/>
          </a:p>
        </p:txBody>
      </p:sp>
    </p:spTree>
    <p:extLst>
      <p:ext uri="{BB962C8B-B14F-4D97-AF65-F5344CB8AC3E}">
        <p14:creationId xmlns:p14="http://schemas.microsoft.com/office/powerpoint/2010/main" val="331843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p:cNvSpPr>
            <a:spLocks noGrp="1"/>
          </p:cNvSpPr>
          <p:nvPr>
            <p:ph type="dt" sz="half" idx="10"/>
          </p:nvPr>
        </p:nvSpPr>
        <p:spPr/>
        <p:txBody>
          <a:bodyPr/>
          <a:lstStyle>
            <a:lvl1pPr>
              <a:defRPr/>
            </a:lvl1pPr>
          </a:lstStyle>
          <a:p>
            <a:pPr>
              <a:defRPr/>
            </a:pPr>
            <a:fld id="{8A5E3E44-0920-4685-8B6D-DB0922F17448}" type="datetimeFigureOut">
              <a:rPr lang="en-US"/>
              <a:pPr>
                <a:defRPr/>
              </a:pPr>
              <a:t>7/18/2017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CC0936-C6A5-46C5-AAB6-F8D303D9AE00}" type="slidenum">
              <a:rPr lang="en-US"/>
              <a:pPr>
                <a:defRPr/>
              </a:pPr>
              <a:t>‹#›</a:t>
            </a:fld>
            <a:endParaRPr lang="en-US"/>
          </a:p>
        </p:txBody>
      </p:sp>
    </p:spTree>
    <p:extLst>
      <p:ext uri="{BB962C8B-B14F-4D97-AF65-F5344CB8AC3E}">
        <p14:creationId xmlns:p14="http://schemas.microsoft.com/office/powerpoint/2010/main" val="42358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3"/>
          <p:cNvSpPr>
            <a:spLocks noGrp="1"/>
          </p:cNvSpPr>
          <p:nvPr>
            <p:ph type="dt" sz="half" idx="10"/>
          </p:nvPr>
        </p:nvSpPr>
        <p:spPr/>
        <p:txBody>
          <a:bodyPr/>
          <a:lstStyle>
            <a:lvl1pPr>
              <a:defRPr/>
            </a:lvl1pPr>
          </a:lstStyle>
          <a:p>
            <a:pPr>
              <a:defRPr/>
            </a:pPr>
            <a:fld id="{F8C26EA5-C49F-48C2-BAC3-214C4609361F}" type="datetimeFigureOut">
              <a:rPr lang="en-US"/>
              <a:pPr>
                <a:defRPr/>
              </a:pPr>
              <a:t>7/18/2017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DCCB17-778C-4569-ABD1-7B967EFEE220}" type="slidenum">
              <a:rPr lang="en-US"/>
              <a:pPr>
                <a:defRPr/>
              </a:pPr>
              <a:t>‹#›</a:t>
            </a:fld>
            <a:endParaRPr lang="en-US"/>
          </a:p>
        </p:txBody>
      </p:sp>
    </p:spTree>
    <p:extLst>
      <p:ext uri="{BB962C8B-B14F-4D97-AF65-F5344CB8AC3E}">
        <p14:creationId xmlns:p14="http://schemas.microsoft.com/office/powerpoint/2010/main" val="189774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395FFC2-DE41-465D-8333-69C2BDEF20E2}" type="datetimeFigureOut">
              <a:rPr lang="en-US"/>
              <a:pPr>
                <a:defRPr/>
              </a:pPr>
              <a:t>7/18/2017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09F54F-0C2F-4285-957D-102FD060687E}" type="slidenum">
              <a:rPr lang="en-US"/>
              <a:pPr>
                <a:defRPr/>
              </a:pPr>
              <a:t>‹#›</a:t>
            </a:fld>
            <a:endParaRPr lang="en-US"/>
          </a:p>
        </p:txBody>
      </p:sp>
    </p:spTree>
    <p:extLst>
      <p:ext uri="{BB962C8B-B14F-4D97-AF65-F5344CB8AC3E}">
        <p14:creationId xmlns:p14="http://schemas.microsoft.com/office/powerpoint/2010/main" val="38197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0E37A0-28ED-478B-B59D-010E644EFDAD}" type="datetimeFigureOut">
              <a:rPr lang="en-US"/>
              <a:pPr>
                <a:defRPr/>
              </a:pPr>
              <a:t>7/18/2017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BE0202-5241-4D96-AC8C-352CC0B842DD}" type="slidenum">
              <a:rPr lang="en-US"/>
              <a:pPr>
                <a:defRPr/>
              </a:pPr>
              <a:t>‹#›</a:t>
            </a:fld>
            <a:endParaRPr lang="en-US"/>
          </a:p>
        </p:txBody>
      </p:sp>
    </p:spTree>
    <p:extLst>
      <p:ext uri="{BB962C8B-B14F-4D97-AF65-F5344CB8AC3E}">
        <p14:creationId xmlns:p14="http://schemas.microsoft.com/office/powerpoint/2010/main" val="175340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p:cNvSpPr>
            <a:spLocks noGrp="1"/>
          </p:cNvSpPr>
          <p:nvPr>
            <p:ph type="dt" sz="half" idx="10"/>
          </p:nvPr>
        </p:nvSpPr>
        <p:spPr/>
        <p:txBody>
          <a:bodyPr/>
          <a:lstStyle>
            <a:lvl1pPr>
              <a:defRPr/>
            </a:lvl1pPr>
          </a:lstStyle>
          <a:p>
            <a:pPr>
              <a:defRPr/>
            </a:pPr>
            <a:fld id="{72204568-12C2-426B-9020-DF481FCE767E}" type="datetimeFigureOut">
              <a:rPr lang="en-US"/>
              <a:pPr>
                <a:defRPr/>
              </a:pPr>
              <a:t>7/18/2017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0AC7FD-D2A2-4437-AF91-75F26A0EE626}" type="slidenum">
              <a:rPr lang="en-US"/>
              <a:pPr>
                <a:defRPr/>
              </a:pPr>
              <a:t>‹#›</a:t>
            </a:fld>
            <a:endParaRPr lang="en-US"/>
          </a:p>
        </p:txBody>
      </p:sp>
    </p:spTree>
    <p:extLst>
      <p:ext uri="{BB962C8B-B14F-4D97-AF65-F5344CB8AC3E}">
        <p14:creationId xmlns:p14="http://schemas.microsoft.com/office/powerpoint/2010/main" val="152927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p:cNvSpPr>
            <a:spLocks noGrp="1"/>
          </p:cNvSpPr>
          <p:nvPr>
            <p:ph type="dt" sz="half" idx="10"/>
          </p:nvPr>
        </p:nvSpPr>
        <p:spPr/>
        <p:txBody>
          <a:bodyPr/>
          <a:lstStyle>
            <a:lvl1pPr>
              <a:defRPr/>
            </a:lvl1pPr>
          </a:lstStyle>
          <a:p>
            <a:pPr>
              <a:defRPr/>
            </a:pPr>
            <a:fld id="{757D15CC-CBB4-43B9-8124-52BC6A82CD21}" type="datetimeFigureOut">
              <a:rPr lang="en-US"/>
              <a:pPr>
                <a:defRPr/>
              </a:pPr>
              <a:t>7/18/2017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DDEBBE-E2FC-4AC3-86C1-84AE91EBCBFE}" type="slidenum">
              <a:rPr lang="en-US"/>
              <a:pPr>
                <a:defRPr/>
              </a:pPr>
              <a:t>‹#›</a:t>
            </a:fld>
            <a:endParaRPr lang="en-US"/>
          </a:p>
        </p:txBody>
      </p:sp>
    </p:spTree>
    <p:extLst>
      <p:ext uri="{BB962C8B-B14F-4D97-AF65-F5344CB8AC3E}">
        <p14:creationId xmlns:p14="http://schemas.microsoft.com/office/powerpoint/2010/main" val="386490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0099458-05E0-40EE-9B13-13C898DBEB66}" type="datetimeFigureOut">
              <a:rPr lang="en-US"/>
              <a:pPr>
                <a:defRPr/>
              </a:pPr>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1BB5384-8713-48A5-9F79-4766076CF4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37200" y="2914552"/>
            <a:ext cx="2882900" cy="19050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400" dirty="0">
              <a:solidFill>
                <a:schemeClr val="bg2">
                  <a:lumMod val="10000"/>
                </a:schemeClr>
              </a:solidFill>
            </a:endParaRPr>
          </a:p>
        </p:txBody>
      </p:sp>
      <p:sp>
        <p:nvSpPr>
          <p:cNvPr id="9" name="Content Placeholder 6"/>
          <p:cNvSpPr>
            <a:spLocks noGrp="1"/>
          </p:cNvSpPr>
          <p:nvPr>
            <p:ph sz="quarter" idx="11"/>
          </p:nvPr>
        </p:nvSpPr>
        <p:spPr>
          <a:xfrm>
            <a:off x="2664542" y="383091"/>
            <a:ext cx="6287569" cy="1308057"/>
          </a:xfrm>
          <a:prstGeom prst="rect">
            <a:avLst/>
          </a:prstGeom>
        </p:spPr>
        <p:txBody>
          <a:bodyPr anchor="b" anchorCtr="0"/>
          <a:lstStyle>
            <a:lvl1pPr marL="0" marR="0" indent="0" algn="r" defTabSz="914400" rtl="0" eaLnBrk="1" fontAlgn="auto" latinLnBrk="0" hangingPunct="1">
              <a:lnSpc>
                <a:spcPct val="60000"/>
              </a:lnSpc>
              <a:spcBef>
                <a:spcPts val="600"/>
              </a:spcBef>
              <a:spcAft>
                <a:spcPts val="600"/>
              </a:spcAft>
              <a:buClrTx/>
              <a:buSzTx/>
              <a:buFontTx/>
              <a:buNone/>
              <a:tabLst/>
              <a:defRPr sz="2200" b="1">
                <a:solidFill>
                  <a:srgbClr val="00549F"/>
                </a:solidFill>
                <a:latin typeface="Arial" charset="0"/>
                <a:ea typeface="Arial" charset="0"/>
                <a:cs typeface="Arial" charset="0"/>
              </a:defRPr>
            </a:lvl1pPr>
            <a:lvl2pPr>
              <a:defRPr>
                <a:solidFill>
                  <a:schemeClr val="bg1"/>
                </a:solidFill>
                <a:latin typeface="Arial" charset="0"/>
                <a:ea typeface="Arial" charset="0"/>
                <a:cs typeface="Arial" charset="0"/>
              </a:defRPr>
            </a:lvl2pPr>
            <a:lvl3pPr>
              <a:defRPr>
                <a:solidFill>
                  <a:schemeClr val="bg1"/>
                </a:solidFill>
                <a:latin typeface="Arial" charset="0"/>
                <a:ea typeface="Arial" charset="0"/>
                <a:cs typeface="Arial" charset="0"/>
              </a:defRPr>
            </a:lvl3pPr>
            <a:lvl4pPr>
              <a:defRPr>
                <a:solidFill>
                  <a:schemeClr val="bg1"/>
                </a:solidFill>
                <a:latin typeface="Arial" charset="0"/>
                <a:ea typeface="Arial" charset="0"/>
                <a:cs typeface="Arial" charset="0"/>
              </a:defRPr>
            </a:lvl4pPr>
            <a:lvl5pPr>
              <a:defRPr>
                <a:solidFill>
                  <a:schemeClr val="bg1"/>
                </a:solidFill>
                <a:latin typeface="Arial" charset="0"/>
                <a:ea typeface="Arial" charset="0"/>
                <a:cs typeface="Arial" charset="0"/>
              </a:defRPr>
            </a:lvl5pPr>
          </a:lstStyle>
          <a:p>
            <a:pPr lvl="0" algn="l">
              <a:lnSpc>
                <a:spcPct val="90000"/>
              </a:lnSpc>
            </a:pPr>
            <a:r>
              <a:rPr lang="en-US" dirty="0" smtClean="0"/>
              <a:t>BRIGANCE III </a:t>
            </a:r>
          </a:p>
          <a:p>
            <a:pPr lvl="0" algn="l">
              <a:lnSpc>
                <a:spcPct val="90000"/>
              </a:lnSpc>
            </a:pPr>
            <a:r>
              <a:rPr lang="en-US" dirty="0" smtClean="0"/>
              <a:t>CASE STUDIES</a:t>
            </a:r>
            <a:endParaRPr lang="en-US" dirty="0" smtClean="0"/>
          </a:p>
          <a:p>
            <a:pPr lvl="0" algn="l">
              <a:lnSpc>
                <a:spcPct val="90000"/>
              </a:lnSpc>
            </a:pPr>
            <a:r>
              <a:rPr lang="en-US" dirty="0" smtClean="0"/>
              <a:t>MATERNAL AND CHILD HEALTH NURSES</a:t>
            </a:r>
            <a:endParaRPr lang="en-US"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bwMode="auto">
          <a:xfrm>
            <a:off x="2366518" y="1936144"/>
            <a:ext cx="4262882" cy="3659984"/>
          </a:xfrm>
          <a:prstGeom prst="rect">
            <a:avLst/>
          </a:prstGeom>
          <a:noFill/>
          <a:ln>
            <a:noFill/>
          </a:ln>
        </p:spPr>
      </p:pic>
    </p:spTree>
    <p:extLst>
      <p:ext uri="{BB962C8B-B14F-4D97-AF65-F5344CB8AC3E}">
        <p14:creationId xmlns:p14="http://schemas.microsoft.com/office/powerpoint/2010/main" val="170130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3BC49FB1-189C-4186-AE43-BD1BEFA7EFF0}"/>
              </a:ext>
            </a:extLst>
          </p:cNvPr>
          <p:cNvSpPr>
            <a:spLocks noGrp="1"/>
          </p:cNvSpPr>
          <p:nvPr>
            <p:ph type="title"/>
          </p:nvPr>
        </p:nvSpPr>
        <p:spPr/>
        <p:txBody>
          <a:bodyPr/>
          <a:lstStyle/>
          <a:p>
            <a:r>
              <a:rPr lang="en-AU" altLang="en-US" dirty="0">
                <a:solidFill>
                  <a:srgbClr val="0070C0"/>
                </a:solidFill>
              </a:rPr>
              <a:t>Brigance III case study 1</a:t>
            </a:r>
            <a:br>
              <a:rPr lang="en-AU" altLang="en-US" dirty="0">
                <a:solidFill>
                  <a:srgbClr val="0070C0"/>
                </a:solidFill>
              </a:rPr>
            </a:br>
            <a:r>
              <a:rPr lang="en-AU" altLang="en-US" dirty="0">
                <a:solidFill>
                  <a:srgbClr val="0070C0"/>
                </a:solidFill>
              </a:rPr>
              <a:t> Charlie, </a:t>
            </a:r>
            <a:r>
              <a:rPr lang="en-AU" altLang="en-US" dirty="0" smtClean="0">
                <a:solidFill>
                  <a:srgbClr val="0070C0"/>
                </a:solidFill>
              </a:rPr>
              <a:t>8 months</a:t>
            </a:r>
            <a:endParaRPr lang="en-AU" altLang="en-US" dirty="0">
              <a:solidFill>
                <a:srgbClr val="0070C0"/>
              </a:solidFill>
            </a:endParaRPr>
          </a:p>
        </p:txBody>
      </p:sp>
      <p:sp>
        <p:nvSpPr>
          <p:cNvPr id="70659" name="Content Placeholder 2">
            <a:extLst>
              <a:ext uri="{FF2B5EF4-FFF2-40B4-BE49-F238E27FC236}">
                <a16:creationId xmlns:a16="http://schemas.microsoft.com/office/drawing/2014/main" id="{AAD8C07B-B4A9-4740-B8FD-47AD9BA91C8F}"/>
              </a:ext>
            </a:extLst>
          </p:cNvPr>
          <p:cNvSpPr>
            <a:spLocks noGrp="1"/>
          </p:cNvSpPr>
          <p:nvPr>
            <p:ph idx="1"/>
          </p:nvPr>
        </p:nvSpPr>
        <p:spPr/>
        <p:txBody>
          <a:bodyPr/>
          <a:lstStyle/>
          <a:p>
            <a:r>
              <a:rPr lang="en-AU" altLang="en-US" dirty="0"/>
              <a:t>PEDS path B r/t expressive speech </a:t>
            </a:r>
          </a:p>
          <a:p>
            <a:r>
              <a:rPr lang="en-AU" altLang="en-US" dirty="0" smtClean="0"/>
              <a:t>6 year old </a:t>
            </a:r>
            <a:r>
              <a:rPr lang="en-AU" altLang="en-US" dirty="0"/>
              <a:t>sister has autism</a:t>
            </a:r>
          </a:p>
          <a:p>
            <a:r>
              <a:rPr lang="en-AU" altLang="en-US" dirty="0" smtClean="0"/>
              <a:t>3 year old </a:t>
            </a:r>
            <a:r>
              <a:rPr lang="en-AU" altLang="en-US" dirty="0"/>
              <a:t>brother has speech delay</a:t>
            </a:r>
          </a:p>
          <a:p>
            <a:r>
              <a:rPr lang="en-AU" altLang="en-US" dirty="0" smtClean="0"/>
              <a:t>Mother </a:t>
            </a:r>
            <a:r>
              <a:rPr lang="en-AU" altLang="en-US" dirty="0"/>
              <a:t>has </a:t>
            </a:r>
            <a:r>
              <a:rPr lang="en-AU" altLang="en-US" dirty="0" err="1"/>
              <a:t>hx</a:t>
            </a:r>
            <a:r>
              <a:rPr lang="en-AU" altLang="en-US" dirty="0"/>
              <a:t> anxiety and depression</a:t>
            </a:r>
          </a:p>
          <a:p>
            <a:r>
              <a:rPr lang="en-AU" altLang="en-US" dirty="0" smtClean="0"/>
              <a:t>Mother </a:t>
            </a:r>
            <a:r>
              <a:rPr lang="en-AU" altLang="en-US" dirty="0"/>
              <a:t>feeling anxious about not missing early signs of developmental delay/autism</a:t>
            </a:r>
          </a:p>
          <a:p>
            <a:r>
              <a:rPr lang="en-AU" altLang="en-US" dirty="0"/>
              <a:t>3 URTIs in recent months and treated with A/</a:t>
            </a:r>
            <a:r>
              <a:rPr lang="en-AU" altLang="en-US" dirty="0" err="1"/>
              <a:t>Bs</a:t>
            </a:r>
            <a:r>
              <a:rPr lang="en-AU" altLang="en-US" dirty="0"/>
              <a:t> for ear infection on one occasion</a:t>
            </a:r>
          </a:p>
        </p:txBody>
      </p:sp>
      <p:pic>
        <p:nvPicPr>
          <p:cNvPr id="70660" name="Picture 3" descr="../../../Logos%20Folder/EDUCATION%20&amp;%20TRAINING/PNG%20RGB/VICGOV_EDUCATION_LOGO_GOV_BLUE_RGB.pn">
            <a:extLst>
              <a:ext uri="{FF2B5EF4-FFF2-40B4-BE49-F238E27FC236}">
                <a16:creationId xmlns:a16="http://schemas.microsoft.com/office/drawing/2014/main" id="{A26C78EE-CA6D-4E24-A3F0-BBC95A54C9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6243638"/>
            <a:ext cx="17335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D0B74C5-A754-4B77-A0C8-EA995878417B}"/>
              </a:ext>
            </a:extLst>
          </p:cNvPr>
          <p:cNvSpPr/>
          <p:nvPr/>
        </p:nvSpPr>
        <p:spPr>
          <a:xfrm>
            <a:off x="38100" y="0"/>
            <a:ext cx="9105900" cy="6822278"/>
          </a:xfrm>
          <a:prstGeom prst="rect">
            <a:avLst/>
          </a:prstGeom>
          <a:noFill/>
          <a:ln w="889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8497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153BFC68-A6F6-44DB-8E0E-785F475C3CE6}"/>
              </a:ext>
            </a:extLst>
          </p:cNvPr>
          <p:cNvSpPr>
            <a:spLocks noGrp="1"/>
          </p:cNvSpPr>
          <p:nvPr>
            <p:ph type="title"/>
          </p:nvPr>
        </p:nvSpPr>
        <p:spPr/>
        <p:txBody>
          <a:bodyPr/>
          <a:lstStyle/>
          <a:p>
            <a:r>
              <a:rPr lang="en-AU" altLang="en-US" dirty="0">
                <a:solidFill>
                  <a:srgbClr val="0070C0"/>
                </a:solidFill>
              </a:rPr>
              <a:t>Brigance III case study 2 </a:t>
            </a:r>
            <a:br>
              <a:rPr lang="en-AU" altLang="en-US" dirty="0">
                <a:solidFill>
                  <a:srgbClr val="0070C0"/>
                </a:solidFill>
              </a:rPr>
            </a:br>
            <a:r>
              <a:rPr lang="en-AU" altLang="en-US" dirty="0">
                <a:solidFill>
                  <a:srgbClr val="0070C0"/>
                </a:solidFill>
              </a:rPr>
              <a:t> Zainab, </a:t>
            </a:r>
            <a:r>
              <a:rPr lang="en-AU" altLang="en-US" dirty="0" smtClean="0">
                <a:solidFill>
                  <a:srgbClr val="0070C0"/>
                </a:solidFill>
              </a:rPr>
              <a:t>2 years 2 months</a:t>
            </a:r>
            <a:endParaRPr lang="en-AU" altLang="en-US" dirty="0">
              <a:solidFill>
                <a:srgbClr val="0070C0"/>
              </a:solidFill>
            </a:endParaRPr>
          </a:p>
        </p:txBody>
      </p:sp>
      <p:pic>
        <p:nvPicPr>
          <p:cNvPr id="72707" name="Picture 3" descr="../../../Logos%20Folder/EDUCATION%20&amp;%20TRAINING/PNG%20RGB/VICGOV_EDUCATION_LOGO_GOV_BLUE_RGB.pn">
            <a:extLst>
              <a:ext uri="{FF2B5EF4-FFF2-40B4-BE49-F238E27FC236}">
                <a16:creationId xmlns:a16="http://schemas.microsoft.com/office/drawing/2014/main" id="{1A402255-5A58-4AC7-A854-F4F647485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50" y="6243638"/>
            <a:ext cx="17335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Content Placeholder 2">
            <a:extLst>
              <a:ext uri="{FF2B5EF4-FFF2-40B4-BE49-F238E27FC236}">
                <a16:creationId xmlns:a16="http://schemas.microsoft.com/office/drawing/2014/main" id="{D9859A47-02B5-4970-866E-FAA72CC0DCC1}"/>
              </a:ext>
            </a:extLst>
          </p:cNvPr>
          <p:cNvSpPr>
            <a:spLocks noGrp="1"/>
          </p:cNvSpPr>
          <p:nvPr>
            <p:ph idx="1"/>
          </p:nvPr>
        </p:nvSpPr>
        <p:spPr/>
        <p:txBody>
          <a:bodyPr/>
          <a:lstStyle/>
          <a:p>
            <a:pPr marL="0" indent="0">
              <a:buFont typeface="Arial" panose="020B0604020202020204" pitchFamily="34" charset="0"/>
              <a:buNone/>
              <a:defRPr/>
            </a:pPr>
            <a:r>
              <a:rPr lang="en-AU" altLang="en-US" dirty="0"/>
              <a:t>At </a:t>
            </a:r>
            <a:r>
              <a:rPr lang="en-AU" altLang="en-US" dirty="0" smtClean="0"/>
              <a:t>2year </a:t>
            </a:r>
            <a:r>
              <a:rPr lang="en-AU" altLang="en-US" dirty="0"/>
              <a:t>KAS visit, PEDS path B</a:t>
            </a:r>
          </a:p>
          <a:p>
            <a:pPr>
              <a:defRPr/>
            </a:pPr>
            <a:r>
              <a:rPr lang="en-AU" altLang="en-US" sz="2400" dirty="0"/>
              <a:t>“She understands everything” but doesn’t always respond</a:t>
            </a:r>
          </a:p>
          <a:p>
            <a:pPr>
              <a:defRPr/>
            </a:pPr>
            <a:r>
              <a:rPr lang="en-AU" altLang="en-US" sz="2400" dirty="0"/>
              <a:t>Used to have 10 words but has regressed to 2 or 3.  This appeared to happen after baby sister was born</a:t>
            </a:r>
          </a:p>
          <a:p>
            <a:pPr>
              <a:defRPr/>
            </a:pPr>
            <a:r>
              <a:rPr lang="en-AU" altLang="en-US" sz="2400" dirty="0"/>
              <a:t>Eats and sleeps well</a:t>
            </a:r>
          </a:p>
          <a:p>
            <a:pPr>
              <a:defRPr/>
            </a:pPr>
            <a:r>
              <a:rPr lang="en-AU" altLang="en-US" sz="2400" dirty="0"/>
              <a:t>Is toilet trained in day</a:t>
            </a:r>
          </a:p>
          <a:p>
            <a:pPr>
              <a:defRPr/>
            </a:pPr>
            <a:r>
              <a:rPr lang="en-AU" altLang="en-US" sz="2400" dirty="0"/>
              <a:t>Parents say she is “happy and a good girl”</a:t>
            </a:r>
          </a:p>
          <a:p>
            <a:pPr>
              <a:defRPr/>
            </a:pPr>
            <a:r>
              <a:rPr lang="en-AU" altLang="en-US" sz="2400" dirty="0"/>
              <a:t>2 languages at home, </a:t>
            </a:r>
            <a:r>
              <a:rPr lang="en-AU" altLang="en-US" sz="2400" dirty="0" smtClean="0"/>
              <a:t>Mother </a:t>
            </a:r>
            <a:r>
              <a:rPr lang="en-AU" altLang="en-US" sz="2400" dirty="0"/>
              <a:t>Arabic, </a:t>
            </a:r>
            <a:r>
              <a:rPr lang="en-AU" altLang="en-US" sz="2400" dirty="0" smtClean="0"/>
              <a:t>Father </a:t>
            </a:r>
            <a:r>
              <a:rPr lang="en-AU" altLang="en-US" sz="2400" dirty="0"/>
              <a:t>speaks English to Zainab</a:t>
            </a:r>
          </a:p>
          <a:p>
            <a:pPr>
              <a:defRPr/>
            </a:pPr>
            <a:r>
              <a:rPr lang="en-AU" altLang="en-US" sz="2400" dirty="0"/>
              <a:t>Referred for hearing test and rebooked for Brigance</a:t>
            </a:r>
          </a:p>
          <a:p>
            <a:pPr>
              <a:defRPr/>
            </a:pPr>
            <a:r>
              <a:rPr lang="en-AU" altLang="en-US" sz="2400" dirty="0"/>
              <a:t>Minimal engagement with </a:t>
            </a:r>
            <a:r>
              <a:rPr lang="en-AU" altLang="en-US" sz="2400" dirty="0" smtClean="0"/>
              <a:t>MCH nurse </a:t>
            </a:r>
            <a:r>
              <a:rPr lang="en-AU" altLang="en-US" sz="2400" dirty="0"/>
              <a:t>on both occasions</a:t>
            </a:r>
          </a:p>
          <a:p>
            <a:pPr>
              <a:defRPr/>
            </a:pPr>
            <a:endParaRPr lang="en-AU" altLang="en-US" sz="2400" dirty="0"/>
          </a:p>
        </p:txBody>
      </p:sp>
      <p:sp>
        <p:nvSpPr>
          <p:cNvPr id="5" name="Rectangle 4">
            <a:extLst>
              <a:ext uri="{FF2B5EF4-FFF2-40B4-BE49-F238E27FC236}">
                <a16:creationId xmlns:a16="http://schemas.microsoft.com/office/drawing/2014/main" id="{5F66DC62-4451-4125-A0EC-EB1D4FCF33A3}"/>
              </a:ext>
            </a:extLst>
          </p:cNvPr>
          <p:cNvSpPr/>
          <p:nvPr/>
        </p:nvSpPr>
        <p:spPr>
          <a:xfrm>
            <a:off x="38100" y="0"/>
            <a:ext cx="9105900" cy="6822278"/>
          </a:xfrm>
          <a:prstGeom prst="rect">
            <a:avLst/>
          </a:prstGeom>
          <a:noFill/>
          <a:ln w="889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9340108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FE9590A7-CD40-4807-922A-B2EEEABB4716}"/>
              </a:ext>
            </a:extLst>
          </p:cNvPr>
          <p:cNvSpPr>
            <a:spLocks noGrp="1"/>
          </p:cNvSpPr>
          <p:nvPr>
            <p:ph type="title"/>
          </p:nvPr>
        </p:nvSpPr>
        <p:spPr/>
        <p:txBody>
          <a:bodyPr/>
          <a:lstStyle/>
          <a:p>
            <a:r>
              <a:rPr lang="en-AU" altLang="en-US" dirty="0">
                <a:solidFill>
                  <a:srgbClr val="0070C0"/>
                </a:solidFill>
              </a:rPr>
              <a:t>Brigance III case study 3 </a:t>
            </a:r>
            <a:br>
              <a:rPr lang="en-AU" altLang="en-US" dirty="0">
                <a:solidFill>
                  <a:srgbClr val="0070C0"/>
                </a:solidFill>
              </a:rPr>
            </a:br>
            <a:r>
              <a:rPr lang="en-AU" altLang="en-US" dirty="0">
                <a:solidFill>
                  <a:srgbClr val="0070C0"/>
                </a:solidFill>
              </a:rPr>
              <a:t>Isaac, </a:t>
            </a:r>
            <a:r>
              <a:rPr lang="en-AU" altLang="en-US" dirty="0" smtClean="0">
                <a:solidFill>
                  <a:srgbClr val="0070C0"/>
                </a:solidFill>
              </a:rPr>
              <a:t>2 year 3 months</a:t>
            </a:r>
            <a:endParaRPr lang="en-AU" altLang="en-US" dirty="0">
              <a:solidFill>
                <a:srgbClr val="0070C0"/>
              </a:solidFill>
            </a:endParaRPr>
          </a:p>
        </p:txBody>
      </p:sp>
      <p:sp>
        <p:nvSpPr>
          <p:cNvPr id="74755" name="Content Placeholder 2">
            <a:extLst>
              <a:ext uri="{FF2B5EF4-FFF2-40B4-BE49-F238E27FC236}">
                <a16:creationId xmlns:a16="http://schemas.microsoft.com/office/drawing/2014/main" id="{5B7D9CEB-66C2-4E2B-A12B-901C9AB7D75C}"/>
              </a:ext>
            </a:extLst>
          </p:cNvPr>
          <p:cNvSpPr>
            <a:spLocks noGrp="1"/>
          </p:cNvSpPr>
          <p:nvPr>
            <p:ph idx="1"/>
          </p:nvPr>
        </p:nvSpPr>
        <p:spPr>
          <a:xfrm>
            <a:off x="457200" y="1417638"/>
            <a:ext cx="8229600" cy="4708525"/>
          </a:xfrm>
        </p:spPr>
        <p:txBody>
          <a:bodyPr/>
          <a:lstStyle/>
          <a:p>
            <a:r>
              <a:rPr lang="en-AU" altLang="en-US" sz="2800" dirty="0"/>
              <a:t>PEDS path B- expressive language</a:t>
            </a:r>
          </a:p>
          <a:p>
            <a:r>
              <a:rPr lang="en-AU" altLang="en-US" sz="2800" dirty="0" smtClean="0"/>
              <a:t>Mother </a:t>
            </a:r>
            <a:r>
              <a:rPr lang="en-AU" altLang="en-US" sz="2800" dirty="0"/>
              <a:t>concerned, </a:t>
            </a:r>
            <a:r>
              <a:rPr lang="en-AU" altLang="en-US" sz="2800" dirty="0" smtClean="0"/>
              <a:t>Father </a:t>
            </a:r>
            <a:r>
              <a:rPr lang="en-AU" altLang="en-US" sz="2800" dirty="0"/>
              <a:t>not concerned</a:t>
            </a:r>
          </a:p>
          <a:p>
            <a:r>
              <a:rPr lang="en-AU" altLang="en-US" sz="2800" dirty="0"/>
              <a:t>Lots of babble</a:t>
            </a:r>
          </a:p>
          <a:p>
            <a:r>
              <a:rPr lang="en-AU" altLang="en-US" sz="2800" dirty="0"/>
              <a:t> ~ 20 words in English and Farsi combined, single words only</a:t>
            </a:r>
          </a:p>
          <a:p>
            <a:r>
              <a:rPr lang="en-AU" altLang="en-US" sz="2800" dirty="0" smtClean="0"/>
              <a:t>Mother </a:t>
            </a:r>
            <a:r>
              <a:rPr lang="en-AU" altLang="en-US" sz="2800" dirty="0"/>
              <a:t>says he loves music and dancing</a:t>
            </a:r>
          </a:p>
          <a:p>
            <a:r>
              <a:rPr lang="en-AU" altLang="en-US" sz="2800" dirty="0"/>
              <a:t>At home, Isaac “loves to watch TV”</a:t>
            </a:r>
          </a:p>
          <a:p>
            <a:r>
              <a:rPr lang="en-AU" altLang="en-US" sz="2800" dirty="0" smtClean="0"/>
              <a:t>Mother </a:t>
            </a:r>
            <a:r>
              <a:rPr lang="en-AU" altLang="en-US" sz="2800" dirty="0"/>
              <a:t>socially isolated, </a:t>
            </a:r>
            <a:r>
              <a:rPr lang="en-AU" altLang="en-US" sz="2800" dirty="0" smtClean="0"/>
              <a:t>Father </a:t>
            </a:r>
            <a:r>
              <a:rPr lang="en-AU" altLang="en-US" sz="2800" dirty="0"/>
              <a:t>takes older children to school. </a:t>
            </a:r>
            <a:r>
              <a:rPr lang="en-AU" altLang="en-US" sz="2800" dirty="0" smtClean="0"/>
              <a:t>Mother </a:t>
            </a:r>
            <a:r>
              <a:rPr lang="en-AU" altLang="en-US" sz="2800" dirty="0"/>
              <a:t>and Isaac mostly stay at home</a:t>
            </a:r>
          </a:p>
          <a:p>
            <a:endParaRPr lang="en-AU" altLang="en-US" dirty="0"/>
          </a:p>
        </p:txBody>
      </p:sp>
      <p:pic>
        <p:nvPicPr>
          <p:cNvPr id="74756" name="Picture 4" descr="../../../Logos%20Folder/EDUCATION%20&amp;%20TRAINING/PNG%20RGB/VICGOV_EDUCATION_LOGO_GOV_BLUE_RGB.pn">
            <a:extLst>
              <a:ext uri="{FF2B5EF4-FFF2-40B4-BE49-F238E27FC236}">
                <a16:creationId xmlns:a16="http://schemas.microsoft.com/office/drawing/2014/main" id="{4EAC81D0-C9EF-4F36-A8FB-32026F3EE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6243638"/>
            <a:ext cx="17335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FB8099F2-F86C-4C56-B3D4-51F17472112B}"/>
              </a:ext>
            </a:extLst>
          </p:cNvPr>
          <p:cNvSpPr/>
          <p:nvPr/>
        </p:nvSpPr>
        <p:spPr>
          <a:xfrm>
            <a:off x="38100" y="0"/>
            <a:ext cx="9105900" cy="6822278"/>
          </a:xfrm>
          <a:prstGeom prst="rect">
            <a:avLst/>
          </a:prstGeom>
          <a:noFill/>
          <a:ln w="889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5723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08E9E1A2-0C2C-4083-A849-DEC0AA71CDD5}"/>
              </a:ext>
            </a:extLst>
          </p:cNvPr>
          <p:cNvSpPr>
            <a:spLocks noGrp="1"/>
          </p:cNvSpPr>
          <p:nvPr>
            <p:ph type="title"/>
          </p:nvPr>
        </p:nvSpPr>
        <p:spPr/>
        <p:txBody>
          <a:bodyPr/>
          <a:lstStyle/>
          <a:p>
            <a:r>
              <a:rPr lang="en-AU" altLang="en-US" dirty="0">
                <a:solidFill>
                  <a:srgbClr val="0070C0"/>
                </a:solidFill>
              </a:rPr>
              <a:t>Brigance III case study 4 </a:t>
            </a:r>
            <a:br>
              <a:rPr lang="en-AU" altLang="en-US" dirty="0">
                <a:solidFill>
                  <a:srgbClr val="0070C0"/>
                </a:solidFill>
              </a:rPr>
            </a:br>
            <a:r>
              <a:rPr lang="en-AU" altLang="en-US" dirty="0">
                <a:solidFill>
                  <a:srgbClr val="0070C0"/>
                </a:solidFill>
              </a:rPr>
              <a:t> JB, </a:t>
            </a:r>
            <a:r>
              <a:rPr lang="en-AU" altLang="en-US" dirty="0" smtClean="0">
                <a:solidFill>
                  <a:srgbClr val="0070C0"/>
                </a:solidFill>
              </a:rPr>
              <a:t>3 years 11 months</a:t>
            </a:r>
            <a:endParaRPr lang="en-AU" altLang="en-US" dirty="0">
              <a:solidFill>
                <a:srgbClr val="0070C0"/>
              </a:solidFill>
            </a:endParaRPr>
          </a:p>
        </p:txBody>
      </p:sp>
      <p:sp>
        <p:nvSpPr>
          <p:cNvPr id="3" name="Content Placeholder 2">
            <a:extLst>
              <a:ext uri="{FF2B5EF4-FFF2-40B4-BE49-F238E27FC236}">
                <a16:creationId xmlns:a16="http://schemas.microsoft.com/office/drawing/2014/main" id="{856DEC9B-606A-41D5-9407-306E71CC562B}"/>
              </a:ext>
            </a:extLst>
          </p:cNvPr>
          <p:cNvSpPr>
            <a:spLocks noGrp="1"/>
          </p:cNvSpPr>
          <p:nvPr>
            <p:ph idx="1"/>
          </p:nvPr>
        </p:nvSpPr>
        <p:spPr>
          <a:xfrm>
            <a:off x="457200" y="1600200"/>
            <a:ext cx="8229600" cy="4953000"/>
          </a:xfrm>
        </p:spPr>
        <p:txBody>
          <a:bodyPr/>
          <a:lstStyle/>
          <a:p>
            <a:pPr>
              <a:defRPr/>
            </a:pPr>
            <a:r>
              <a:rPr lang="en-AU" dirty="0"/>
              <a:t>PEDS path B</a:t>
            </a:r>
          </a:p>
          <a:p>
            <a:pPr>
              <a:defRPr/>
            </a:pPr>
            <a:r>
              <a:rPr lang="en-AU" dirty="0" smtClean="0"/>
              <a:t>Mother </a:t>
            </a:r>
            <a:r>
              <a:rPr lang="en-AU" dirty="0"/>
              <a:t>says she understands most of what he says but is worried about his pronunciation of words like “yellow” and “rabbit”</a:t>
            </a:r>
          </a:p>
          <a:p>
            <a:pPr>
              <a:defRPr/>
            </a:pPr>
            <a:r>
              <a:rPr lang="en-AU" dirty="0"/>
              <a:t>No other concerns</a:t>
            </a:r>
          </a:p>
          <a:p>
            <a:pPr>
              <a:defRPr/>
            </a:pPr>
            <a:r>
              <a:rPr lang="en-AU" dirty="0"/>
              <a:t>Chatty and confident child</a:t>
            </a:r>
          </a:p>
          <a:p>
            <a:pPr>
              <a:defRPr/>
            </a:pPr>
            <a:r>
              <a:rPr lang="en-AU" dirty="0" smtClean="0"/>
              <a:t>MCH nurse </a:t>
            </a:r>
            <a:r>
              <a:rPr lang="en-AU" dirty="0"/>
              <a:t>feels that he </a:t>
            </a:r>
            <a:r>
              <a:rPr lang="en-AU" dirty="0" smtClean="0"/>
              <a:t>is a </a:t>
            </a:r>
            <a:r>
              <a:rPr lang="en-AU" dirty="0" smtClean="0"/>
              <a:t>typically </a:t>
            </a:r>
            <a:r>
              <a:rPr lang="en-AU" dirty="0"/>
              <a:t>developing </a:t>
            </a:r>
            <a:r>
              <a:rPr lang="en-AU" dirty="0" smtClean="0"/>
              <a:t>3 year old </a:t>
            </a:r>
            <a:r>
              <a:rPr lang="en-AU" dirty="0"/>
              <a:t>but does Brigance with expectation of reassuring mother</a:t>
            </a:r>
          </a:p>
          <a:p>
            <a:pPr>
              <a:defRPr/>
            </a:pPr>
            <a:endParaRPr lang="en-AU" dirty="0"/>
          </a:p>
        </p:txBody>
      </p:sp>
      <p:pic>
        <p:nvPicPr>
          <p:cNvPr id="4" name="Picture 3" descr="../../../Logos%20Folder/EDUCATION%20&amp;%20TRAINING/PNG%20RGB/VICGOV_EDUCATION_LOGO_GOV_BLUE_RGB.pn">
            <a:extLst>
              <a:ext uri="{FF2B5EF4-FFF2-40B4-BE49-F238E27FC236}">
                <a16:creationId xmlns:a16="http://schemas.microsoft.com/office/drawing/2014/main" id="{10852052-289E-402D-9D28-AD2D91FBEB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6419850"/>
            <a:ext cx="17335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125803F-C32D-4E49-A664-B296FF7BFD13}"/>
              </a:ext>
            </a:extLst>
          </p:cNvPr>
          <p:cNvSpPr/>
          <p:nvPr/>
        </p:nvSpPr>
        <p:spPr>
          <a:xfrm>
            <a:off x="38100" y="0"/>
            <a:ext cx="9105900" cy="6822278"/>
          </a:xfrm>
          <a:prstGeom prst="rect">
            <a:avLst/>
          </a:prstGeom>
          <a:noFill/>
          <a:ln w="889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7452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s%20Folder/EDUCATION%20&amp;%20TRAINING/PNG%20RGB/VICGOV_EDUCATION_LOGO_GOV_BLUE_RGB.pn">
            <a:extLst>
              <a:ext uri="{FF2B5EF4-FFF2-40B4-BE49-F238E27FC236}">
                <a16:creationId xmlns:a16="http://schemas.microsoft.com/office/drawing/2014/main" id="{5C8F4054-8BDB-40D1-8E3D-2DECA7067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50" y="6243638"/>
            <a:ext cx="17335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E43E717B-F3C7-4205-A8B6-F5A59650F726}"/>
              </a:ext>
            </a:extLst>
          </p:cNvPr>
          <p:cNvSpPr>
            <a:spLocks noGrp="1"/>
          </p:cNvSpPr>
          <p:nvPr>
            <p:ph type="title"/>
          </p:nvPr>
        </p:nvSpPr>
        <p:spPr/>
        <p:txBody>
          <a:bodyPr/>
          <a:lstStyle/>
          <a:p>
            <a:r>
              <a:rPr lang="en-AU" dirty="0">
                <a:solidFill>
                  <a:srgbClr val="0070C0"/>
                </a:solidFill>
              </a:rPr>
              <a:t>Brigance III case study 5</a:t>
            </a:r>
            <a:br>
              <a:rPr lang="en-AU" dirty="0">
                <a:solidFill>
                  <a:srgbClr val="0070C0"/>
                </a:solidFill>
              </a:rPr>
            </a:br>
            <a:r>
              <a:rPr lang="en-AU" dirty="0">
                <a:solidFill>
                  <a:srgbClr val="0070C0"/>
                </a:solidFill>
              </a:rPr>
              <a:t>Yusuf, </a:t>
            </a:r>
            <a:r>
              <a:rPr lang="en-AU" dirty="0" smtClean="0">
                <a:solidFill>
                  <a:srgbClr val="0070C0"/>
                </a:solidFill>
              </a:rPr>
              <a:t>3 year 10 months</a:t>
            </a:r>
            <a:endParaRPr lang="en-AU" dirty="0">
              <a:solidFill>
                <a:srgbClr val="0070C0"/>
              </a:solidFill>
            </a:endParaRPr>
          </a:p>
        </p:txBody>
      </p:sp>
      <p:sp>
        <p:nvSpPr>
          <p:cNvPr id="4" name="Content Placeholder 3">
            <a:extLst>
              <a:ext uri="{FF2B5EF4-FFF2-40B4-BE49-F238E27FC236}">
                <a16:creationId xmlns:a16="http://schemas.microsoft.com/office/drawing/2014/main" id="{CA102BED-ED06-4BCF-8D09-0D4B5BCD6E6A}"/>
              </a:ext>
            </a:extLst>
          </p:cNvPr>
          <p:cNvSpPr>
            <a:spLocks noGrp="1"/>
          </p:cNvSpPr>
          <p:nvPr>
            <p:ph idx="1"/>
          </p:nvPr>
        </p:nvSpPr>
        <p:spPr>
          <a:xfrm>
            <a:off x="457200" y="1515260"/>
            <a:ext cx="8229600" cy="5033715"/>
          </a:xfrm>
        </p:spPr>
        <p:txBody>
          <a:bodyPr/>
          <a:lstStyle/>
          <a:p>
            <a:r>
              <a:rPr lang="en-AU" sz="2400" dirty="0"/>
              <a:t>PEDS path B ( doesn’t talk much- single words mostly) and path C ( behave and sleep)</a:t>
            </a:r>
          </a:p>
          <a:p>
            <a:r>
              <a:rPr lang="en-AU" sz="2400" dirty="0"/>
              <a:t>Youngest of 4 boys. </a:t>
            </a:r>
            <a:r>
              <a:rPr lang="en-AU" sz="2400" dirty="0" smtClean="0"/>
              <a:t>Mother </a:t>
            </a:r>
            <a:r>
              <a:rPr lang="en-AU" sz="2400" dirty="0"/>
              <a:t>says “he is spoilt and lazy”</a:t>
            </a:r>
          </a:p>
          <a:p>
            <a:r>
              <a:rPr lang="en-AU" sz="2400" dirty="0"/>
              <a:t>Mostly English mostly spoken at home</a:t>
            </a:r>
          </a:p>
          <a:p>
            <a:r>
              <a:rPr lang="en-AU" sz="2400" dirty="0"/>
              <a:t>Missed </a:t>
            </a:r>
            <a:r>
              <a:rPr lang="en-AU" sz="2400" dirty="0" smtClean="0"/>
              <a:t>follow up appointment </a:t>
            </a:r>
            <a:r>
              <a:rPr lang="en-AU" sz="2400" dirty="0"/>
              <a:t>arranged after 2 year KAS for speech concerns</a:t>
            </a:r>
          </a:p>
          <a:p>
            <a:r>
              <a:rPr lang="en-AU" sz="2400" dirty="0"/>
              <a:t>Behaviour concerns +++ (fighting with brothers)</a:t>
            </a:r>
          </a:p>
          <a:p>
            <a:r>
              <a:rPr lang="en-AU" sz="2400" dirty="0"/>
              <a:t>Good eater, difficult to get to sleep, usually falls asleep on couch watching TV</a:t>
            </a:r>
          </a:p>
          <a:p>
            <a:r>
              <a:rPr lang="en-AU" sz="2400" dirty="0" smtClean="0"/>
              <a:t>Mother </a:t>
            </a:r>
            <a:r>
              <a:rPr lang="en-AU" sz="2400" dirty="0"/>
              <a:t>says “he will be OK once he gets to </a:t>
            </a:r>
            <a:r>
              <a:rPr lang="en-AU" sz="2400" dirty="0" smtClean="0"/>
              <a:t>kindergarten”</a:t>
            </a:r>
            <a:endParaRPr lang="en-AU" sz="2400" dirty="0"/>
          </a:p>
          <a:p>
            <a:endParaRPr lang="en-AU" dirty="0"/>
          </a:p>
        </p:txBody>
      </p:sp>
      <p:sp>
        <p:nvSpPr>
          <p:cNvPr id="5" name="Rectangle 4">
            <a:extLst>
              <a:ext uri="{FF2B5EF4-FFF2-40B4-BE49-F238E27FC236}">
                <a16:creationId xmlns:a16="http://schemas.microsoft.com/office/drawing/2014/main" id="{E41C96F1-E911-4495-B311-E4FA484939C2}"/>
              </a:ext>
            </a:extLst>
          </p:cNvPr>
          <p:cNvSpPr/>
          <p:nvPr/>
        </p:nvSpPr>
        <p:spPr>
          <a:xfrm>
            <a:off x="38100" y="0"/>
            <a:ext cx="9105900" cy="6822278"/>
          </a:xfrm>
          <a:prstGeom prst="rect">
            <a:avLst/>
          </a:prstGeom>
          <a:noFill/>
          <a:ln w="889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30992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 xsi:nil="true"/>
    <b1688cb4a3a940449dc8286705012a42 xmlns="76b566cd-adb9-46c2-964b-22eba181fd0b">
      <Terms xmlns="http://schemas.microsoft.com/office/infopath/2007/PartnerControls"/>
    </b1688cb4a3a940449dc8286705012a4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hyperlink xmlns="76b566cd-adb9-46c2-964b-22eba181fd0b">
      <Url xsi:nil="true"/>
      <Description xsi:nil="true"/>
    </hyperlink>
    <hyperlink2 xmlns="76b566cd-adb9-46c2-964b-22eba181fd0b">
      <Url xsi:nil="true"/>
      <Description xsi:nil="true"/>
    </hyperlink2>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ET Document" ma:contentTypeID="0x010100C1A95F885C0B4A62AE4D0515D220750C00AE85293FD598154CA253EB4775428804" ma:contentTypeVersion="13" ma:contentTypeDescription="DET Document" ma:contentTypeScope="" ma:versionID="740420ac0661214e87dfa86bcbccebe5">
  <xsd:schema xmlns:xsd="http://www.w3.org/2001/XMLSchema" xmlns:xs="http://www.w3.org/2001/XMLSchema" xmlns:p="http://schemas.microsoft.com/office/2006/metadata/properties" xmlns:ns1="http://schemas.microsoft.com/sharepoint/v3" xmlns:ns2="http://schemas.microsoft.com/Sharepoint/v3" xmlns:ns3="1966e606-8b69-4075-9ef8-a409e80aaa70" targetNamespace="http://schemas.microsoft.com/office/2006/metadata/properties" ma:root="true" ma:fieldsID="f4820ce6820c2784ebc80a93a3e56af4" ns1:_="" ns2:_="" ns3:_="">
    <xsd:import namespace="http://schemas.microsoft.com/sharepoint/v3"/>
    <xsd:import namespace="http://schemas.microsoft.com/Sharepoint/v3"/>
    <xsd:import namespace="1966e606-8b69-4075-9ef8-a409e80aaa70"/>
    <xsd:element name="properties">
      <xsd:complexType>
        <xsd:sequence>
          <xsd:element name="documentManagement">
            <xsd:complexType>
              <xsd:all>
                <xsd:element ref="ns2:DET_EDRMS_Date" minOccurs="0"/>
                <xsd:element ref="ns2:DET_EDRMS_Author" minOccurs="0"/>
                <xsd:element ref="ns2:DET_EDRMS_Category" minOccurs="0"/>
                <xsd:element ref="ns3:TaxCatchAll" minOccurs="0"/>
                <xsd:element ref="ns3:TaxCatchAllLabel" minOccurs="0"/>
                <xsd:element ref="ns2:DET_EDRMS_RCSTaxHTField0" minOccurs="0"/>
                <xsd:element ref="ns2:DET_EDRMS_BusUnitTaxHTField0" minOccurs="0"/>
                <xsd:element ref="ns2:DET_EDRMS_SecClassTaxHTField0" minOccurs="0"/>
                <xsd:element ref="ns2:DET_EDRMS_Description" minOccurs="0"/>
                <xsd:element ref="ns1:PublishingContac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20"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default="" ma:format="DateOnly" ma:internalName="DET_EDRMS_Date" ma:readOnly="false">
      <xsd:simpleType>
        <xsd:restriction base="dms:DateTime"/>
      </xsd:simpleType>
    </xsd:element>
    <xsd:element name="DET_EDRMS_Author" ma:index="9" nillable="true" ma:displayName="Author" ma:default="" ma:internalName="DET_EDRMS_Author" ma:readOnly="false">
      <xsd:simpleType>
        <xsd:restriction base="dms:Text">
          <xsd:maxLength value="255"/>
        </xsd:restriction>
      </xsd:simpleType>
    </xsd:element>
    <xsd:element name="DET_EDRMS_Category" ma:index="10" nillable="true" ma:displayName="Category" ma:default="" ma:internalName="DET_EDRMS_Category" ma:readOnly="false">
      <xsd:simpleType>
        <xsd:restriction base="dms:Text">
          <xsd:maxLength value="255"/>
        </xsd:restriction>
      </xsd:simpleType>
    </xsd:element>
    <xsd:element name="DET_EDRMS_RCSTaxHTField0" ma:index="13" nillable="true" ma:taxonomy="true" ma:internalName="DET_EDRMS_RCSTaxHTField0" ma:taxonomyFieldName="DET_EDRMS_RCS" ma:displayName="RCS" ma:readOnly="true" ma:default="" ma:fieldId="{b94599ac-76d7-4d0a-81e2-e0d597ad60b0}" ma:sspId="272df97b-2740-40bb-9c0d-572a441144cd" ma:termSetId="759985f7-f856-45a6-bc29-a99c164acfb5" ma:anchorId="00000000-0000-0000-0000-000000000000" ma:open="false" ma:isKeyword="false">
      <xsd:complexType>
        <xsd:sequence>
          <xsd:element ref="pc:Terms" minOccurs="0" maxOccurs="1"/>
        </xsd:sequence>
      </xsd:complexType>
    </xsd:element>
    <xsd:element name="DET_EDRMS_BusUnitTaxHTField0" ma:index="15" nillable="true" ma:taxonomy="true" ma:internalName="DET_EDRMS_BusUnitTaxHTField0" ma:taxonomyFieldName="DET_EDRMS_BusUnit" ma:displayName="business unit" ma:readOnly="false" ma:default="" ma:fieldId="{6a09474b-ef6b-487d-9343-1ac28330710e}" ma:sspId="272df97b-2740-40bb-9c0d-572a441144cd" ma:termSetId="46e496f0-ccd4-43cf-a51f-50fd2b955286" ma:anchorId="00000000-0000-0000-0000-000000000000" ma:open="false" ma:isKeyword="false">
      <xsd:complexType>
        <xsd:sequence>
          <xsd:element ref="pc:Terms" minOccurs="0" maxOccurs="1"/>
        </xsd:sequence>
      </xsd:complexType>
    </xsd:element>
    <xsd:element name="DET_EDRMS_SecClassTaxHTField0" ma:index="17" nillable="true" ma:taxonomy="true" ma:internalName="DET_EDRMS_SecClassTaxHTField0" ma:taxonomyFieldName="DET_EDRMS_SecClass" ma:displayName="Security Classification" ma:readOnly="false" ma:default="" ma:fieldId="{5f325da7-47e2-4289-8db0-23622dd7f876}" ma:sspId="272df97b-2740-40bb-9c0d-572a441144cd" ma:termSetId="824106a0-5d61-4c80-a0b7-f264a0cc5794" ma:anchorId="00000000-0000-0000-0000-000000000000" ma:open="false" ma:isKeyword="false">
      <xsd:complexType>
        <xsd:sequence>
          <xsd:element ref="pc:Terms" minOccurs="0" maxOccurs="1"/>
        </xsd:sequence>
      </xsd:complexType>
    </xsd:element>
    <xsd:element name="DET_EDRMS_Description" ma:index="19" nillable="true" ma:displayName="Document Description" ma:default="" ma:description="" ma:internalName="DET_EDRMS_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66e606-8b69-4075-9ef8-a409e80aaa70"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5fd28c8f-cdde-492d-987e-a406b347cb4f}" ma:internalName="TaxCatchAll" ma:readOnly="false" ma:showField="CatchAllData" ma:web="1966e606-8b69-4075-9ef8-a409e80aaa70">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5fd28c8f-cdde-492d-987e-a406b347cb4f}" ma:internalName="TaxCatchAllLabel" ma:readOnly="true" ma:showField="CatchAllDataLabel" ma:web="1966e606-8b69-4075-9ef8-a409e80aaa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FB1191-A1F2-45C3-A42E-A802C535BFB0}"/>
</file>

<file path=customXml/itemProps2.xml><?xml version="1.0" encoding="utf-8"?>
<ds:datastoreItem xmlns:ds="http://schemas.openxmlformats.org/officeDocument/2006/customXml" ds:itemID="{D597A2B8-A68A-446A-8574-815FD5AA3E47}"/>
</file>

<file path=customXml/itemProps3.xml><?xml version="1.0" encoding="utf-8"?>
<ds:datastoreItem xmlns:ds="http://schemas.openxmlformats.org/officeDocument/2006/customXml" ds:itemID="{462D0B45-3ADD-4257-8098-0270862549C3}"/>
</file>

<file path=customXml/itemProps4.xml><?xml version="1.0" encoding="utf-8"?>
<ds:datastoreItem xmlns:ds="http://schemas.openxmlformats.org/officeDocument/2006/customXml" ds:itemID="{62FC629A-C5F6-4754-810E-41C1D5547119}"/>
</file>

<file path=docProps/app.xml><?xml version="1.0" encoding="utf-8"?>
<Properties xmlns="http://schemas.openxmlformats.org/officeDocument/2006/extended-properties" xmlns:vt="http://schemas.openxmlformats.org/officeDocument/2006/docPropsVTypes">
  <TotalTime>16163</TotalTime>
  <Words>380</Words>
  <Application>Microsoft Office PowerPoint</Application>
  <PresentationFormat>On-screen Show (4:3)</PresentationFormat>
  <Paragraphs>44</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Brigance III case study 1  Charlie, 8 months</vt:lpstr>
      <vt:lpstr>Brigance III case study 2   Zainab, 2 years 2 months</vt:lpstr>
      <vt:lpstr>Brigance III case study 3  Isaac, 2 year 3 months</vt:lpstr>
      <vt:lpstr>Brigance III case study 4   JB, 3 years 11 months</vt:lpstr>
      <vt:lpstr>Brigance III case study 5 Yusuf, 3 year 10 months</vt:lpstr>
    </vt:vector>
  </TitlesOfParts>
  <Company>Hawker Brownlow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mary.gill0412@gmail.com</dc:creator>
  <cp:lastModifiedBy>Cartwright, Emily J</cp:lastModifiedBy>
  <cp:revision>930</cp:revision>
  <cp:lastPrinted>2017-06-25T10:17:57Z</cp:lastPrinted>
  <dcterms:created xsi:type="dcterms:W3CDTF">2014-09-11T22:49:47Z</dcterms:created>
  <dcterms:modified xsi:type="dcterms:W3CDTF">2017-07-18T02:25:51Z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T_EDRMS_RCS">
    <vt:lpwstr>20;#1.2.2 Project Documentation|a3ce4c3c-7960-4756-834e-8cbbf9028802</vt:lpwstr>
  </property>
  <property fmtid="{D5CDD505-2E9C-101B-9397-08002B2CF9AE}" pid="3" name="ContentTypeId">
    <vt:lpwstr>0x0101008840106FE30D4F50BC61A726A7CA6E3800A01D47DD30CBB54F95863B7DC80A2CEC</vt:lpwstr>
  </property>
  <property fmtid="{D5CDD505-2E9C-101B-9397-08002B2CF9AE}" pid="4" name="RecordPoint_ActiveItemUniqueId">
    <vt:lpwstr>{edd7de7b-0c0d-44ca-aac0-43b1ffcee6af}</vt:lpwstr>
  </property>
  <property fmtid="{D5CDD505-2E9C-101B-9397-08002B2CF9AE}" pid="5" name="RecordPoint_ActiveItemWebId">
    <vt:lpwstr>{652c1432-5348-458c-81bc-45b314526876}</vt:lpwstr>
  </property>
  <property fmtid="{D5CDD505-2E9C-101B-9397-08002B2CF9AE}" pid="6" name="RecordPoint_WorkflowType">
    <vt:lpwstr>ActiveSubmitStub</vt:lpwstr>
  </property>
  <property fmtid="{D5CDD505-2E9C-101B-9397-08002B2CF9AE}" pid="7" name="RecordPoint_ActiveItemSiteId">
    <vt:lpwstr>{03dc8113-b288-4f44-a289-6e7ea0196235}</vt:lpwstr>
  </property>
  <property fmtid="{D5CDD505-2E9C-101B-9397-08002B2CF9AE}" pid="8" name="RecordPoint_ActiveItemListId">
    <vt:lpwstr>{058a3f66-8407-40a8-84a5-39da8bec7feb}</vt:lpwstr>
  </property>
  <property fmtid="{D5CDD505-2E9C-101B-9397-08002B2CF9AE}" pid="9" name="DET_EDRMS_BusUnit">
    <vt:lpwstr/>
  </property>
  <property fmtid="{D5CDD505-2E9C-101B-9397-08002B2CF9AE}" pid="10" name="DET_EDRMS_SecClass">
    <vt:lpwstr/>
  </property>
  <property fmtid="{D5CDD505-2E9C-101B-9397-08002B2CF9AE}" pid="11" name="RecordPoint_SubmissionDate">
    <vt:lpwstr/>
  </property>
  <property fmtid="{D5CDD505-2E9C-101B-9397-08002B2CF9AE}" pid="12" name="RecordPoint_RecordNumberSubmitted">
    <vt:lpwstr>R0000913695</vt:lpwstr>
  </property>
  <property fmtid="{D5CDD505-2E9C-101B-9397-08002B2CF9AE}" pid="13" name="RecordPoint_ActiveItemMoved">
    <vt:lpwstr/>
  </property>
  <property fmtid="{D5CDD505-2E9C-101B-9397-08002B2CF9AE}" pid="14" name="RecordPoint_RecordFormat">
    <vt:lpwstr/>
  </property>
  <property fmtid="{D5CDD505-2E9C-101B-9397-08002B2CF9AE}" pid="15" name="RecordPoint_SubmissionCompleted">
    <vt:lpwstr>2017-07-17T17:26:26.6783346+10:00</vt:lpwstr>
  </property>
  <property fmtid="{D5CDD505-2E9C-101B-9397-08002B2CF9AE}" pid="16" name="DEECD_Author">
    <vt:lpwstr>94;#Education|5232e41c-5101-41fe-b638-7d41d1371531</vt:lpwstr>
  </property>
  <property fmtid="{D5CDD505-2E9C-101B-9397-08002B2CF9AE}" pid="17" name="DEECD_ItemType">
    <vt:lpwstr>101;#Page|eb523acf-a821-456c-a76b-7607578309d7</vt:lpwstr>
  </property>
  <property fmtid="{D5CDD505-2E9C-101B-9397-08002B2CF9AE}" pid="18" name="DEECD_SubjectCategory">
    <vt:lpwstr/>
  </property>
  <property fmtid="{D5CDD505-2E9C-101B-9397-08002B2CF9AE}" pid="19" name="DEECD_Audience">
    <vt:lpwstr/>
  </property>
</Properties>
</file>